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147483580" r:id="rId5"/>
    <p:sldId id="2147483240" r:id="rId6"/>
    <p:sldId id="2147483241" r:id="rId7"/>
    <p:sldId id="2147483242" r:id="rId8"/>
    <p:sldId id="2147483581" r:id="rId9"/>
    <p:sldId id="520" r:id="rId10"/>
    <p:sldId id="2147483237" r:id="rId11"/>
    <p:sldId id="2147473448" r:id="rId12"/>
    <p:sldId id="2147483256" r:id="rId13"/>
    <p:sldId id="2147473456" r:id="rId14"/>
    <p:sldId id="2147483560" r:id="rId15"/>
    <p:sldId id="2147483561" r:id="rId16"/>
    <p:sldId id="2147483238" r:id="rId17"/>
    <p:sldId id="2147483239" r:id="rId18"/>
    <p:sldId id="592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8A1"/>
    <a:srgbClr val="F0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394DD-1619-4416-94BC-32E850619469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7973-7E92-410F-8985-BCE760D11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7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1. Diagnostic de l'existant + cadrage du projet (définition feuille de route, finalités, etc.) : 3,5 mois </a:t>
            </a:r>
            <a:r>
              <a:rPr lang="fr-FR" b="1"/>
              <a:t>-&gt; 50k€</a:t>
            </a:r>
            <a:endParaRPr lang="fr-F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2. Construction de la cible : 6 mois </a:t>
            </a:r>
            <a:r>
              <a:rPr lang="fr-FR" b="1"/>
              <a:t>&gt; 80k€</a:t>
            </a:r>
            <a:endParaRPr lang="fr-F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3. Trajectoire SI 2032 : 3 mois </a:t>
            </a:r>
            <a:r>
              <a:rPr lang="fr-FR" b="1"/>
              <a:t>-&gt; 45k€</a:t>
            </a:r>
            <a:endParaRPr lang="fr-FR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Pilotage de la DSI (déploiement </a:t>
            </a:r>
            <a:r>
              <a:rPr lang="fr-FR" err="1"/>
              <a:t>Abraxio</a:t>
            </a:r>
            <a:r>
              <a:rPr lang="fr-FR"/>
              <a:t>) : 2 mois </a:t>
            </a:r>
            <a:r>
              <a:rPr lang="fr-FR" b="1"/>
              <a:t>-&gt; 10k€ (hors licences à ~10K€)</a:t>
            </a:r>
            <a:endParaRPr lang="fr-F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Cadrage move to cloud : 6 mois </a:t>
            </a:r>
            <a:r>
              <a:rPr lang="fr-FR" b="1"/>
              <a:t>-&gt; 60k€</a:t>
            </a:r>
            <a:endParaRPr lang="fr-F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Mission Orga DSI : 4 mois </a:t>
            </a:r>
            <a:r>
              <a:rPr lang="fr-FR" b="1"/>
              <a:t>-&gt; 40k€</a:t>
            </a:r>
            <a:endParaRPr lang="fr-FR"/>
          </a:p>
          <a:p>
            <a:endParaRPr lang="fr-FR"/>
          </a:p>
          <a:p>
            <a:r>
              <a:rPr lang="fr-FR"/>
              <a:t>Enjeux / déclencheurs de la transfo 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Accompagner la stratégie </a:t>
            </a:r>
            <a:r>
              <a:rPr lang="fr-FR" err="1"/>
              <a:t>Ramery</a:t>
            </a:r>
            <a:r>
              <a:rPr lang="fr-FR"/>
              <a:t> 2032 posée en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Applications SI obsolètes (principalement l'ERP)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Infrastructure obsolète (tout "on </a:t>
            </a:r>
            <a:r>
              <a:rPr lang="fr-FR" err="1"/>
              <a:t>prem</a:t>
            </a:r>
            <a:r>
              <a:rPr lang="fr-FR"/>
              <a:t>", avec des salles réseau)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Apporter de la valeur aux métiers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/>
              <a:t>Digitaliser les compagnons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03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Budget total : 30K€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61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95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45C56-8D78-8F2B-6CC1-41116CBDB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03A5BA-B675-1ED5-DCDC-B3734770D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79FB5A-17F7-12B7-6969-94D770A75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613A31-2561-1F0B-5492-FC57CD632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87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AE093-07E4-4A08-9DFF-4A996E98E45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42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hyperlink" Target="https://www.linkedin.com/company/oresys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hyperlink" Target="https://www.linkedin.com/company/oresys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BCB9FFAE-DD8E-4D89-82F4-681652C610A6}"/>
              </a:ext>
            </a:extLst>
          </p:cNvPr>
          <p:cNvGrpSpPr>
            <a:grpSpLocks noGrp="1" noUngrp="1" noRo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6142933" y="2361830"/>
            <a:ext cx="6049067" cy="4496170"/>
            <a:chOff x="6142932" y="2361830"/>
            <a:chExt cx="6049067" cy="4496170"/>
          </a:xfrm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A422728-6B43-4DC8-99E7-32DF30EC06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6142932" y="5425732"/>
              <a:ext cx="1059469" cy="1432268"/>
            </a:xfrm>
            <a:custGeom>
              <a:avLst/>
              <a:gdLst>
                <a:gd name="connsiteX0" fmla="*/ 472278 w 1059469"/>
                <a:gd name="connsiteY0" fmla="*/ 374 h 1432268"/>
                <a:gd name="connsiteX1" fmla="*/ 424485 w 1059469"/>
                <a:gd name="connsiteY1" fmla="*/ 14025 h 1432268"/>
                <a:gd name="connsiteX2" fmla="*/ 424190 w 1059469"/>
                <a:gd name="connsiteY2" fmla="*/ 14193 h 1432268"/>
                <a:gd name="connsiteX3" fmla="*/ 67396 w 1059469"/>
                <a:gd name="connsiteY3" fmla="*/ 199488 h 1432268"/>
                <a:gd name="connsiteX4" fmla="*/ 14198 w 1059469"/>
                <a:gd name="connsiteY4" fmla="*/ 368467 h 1432268"/>
                <a:gd name="connsiteX5" fmla="*/ 14218 w 1059469"/>
                <a:gd name="connsiteY5" fmla="*/ 368469 h 1432268"/>
                <a:gd name="connsiteX6" fmla="*/ 319839 w 1059469"/>
                <a:gd name="connsiteY6" fmla="*/ 1136187 h 1432268"/>
                <a:gd name="connsiteX7" fmla="*/ 389873 w 1059469"/>
                <a:gd name="connsiteY7" fmla="*/ 1432267 h 1432268"/>
                <a:gd name="connsiteX8" fmla="*/ 1059469 w 1059469"/>
                <a:gd name="connsiteY8" fmla="*/ 1432268 h 1432268"/>
                <a:gd name="connsiteX9" fmla="*/ 950319 w 1059469"/>
                <a:gd name="connsiteY9" fmla="*/ 964626 h 1432268"/>
                <a:gd name="connsiteX10" fmla="*/ 593204 w 1059469"/>
                <a:gd name="connsiteY10" fmla="*/ 67649 h 1432268"/>
                <a:gd name="connsiteX11" fmla="*/ 472278 w 1059469"/>
                <a:gd name="connsiteY11" fmla="*/ 374 h 143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9469" h="1432268">
                  <a:moveTo>
                    <a:pt x="472278" y="374"/>
                  </a:moveTo>
                  <a:cubicBezTo>
                    <a:pt x="456067" y="1632"/>
                    <a:pt x="439834" y="6087"/>
                    <a:pt x="424485" y="14025"/>
                  </a:cubicBezTo>
                  <a:cubicBezTo>
                    <a:pt x="424389" y="14081"/>
                    <a:pt x="424287" y="14137"/>
                    <a:pt x="424190" y="14193"/>
                  </a:cubicBezTo>
                  <a:lnTo>
                    <a:pt x="67396" y="199488"/>
                  </a:lnTo>
                  <a:cubicBezTo>
                    <a:pt x="6052" y="231451"/>
                    <a:pt x="-17762" y="307109"/>
                    <a:pt x="14198" y="368467"/>
                  </a:cubicBezTo>
                  <a:cubicBezTo>
                    <a:pt x="14206" y="368468"/>
                    <a:pt x="14212" y="368469"/>
                    <a:pt x="14218" y="368469"/>
                  </a:cubicBezTo>
                  <a:cubicBezTo>
                    <a:pt x="141192" y="614374"/>
                    <a:pt x="243430" y="871552"/>
                    <a:pt x="319839" y="1136187"/>
                  </a:cubicBezTo>
                  <a:lnTo>
                    <a:pt x="389873" y="1432267"/>
                  </a:lnTo>
                  <a:lnTo>
                    <a:pt x="1059469" y="1432268"/>
                  </a:lnTo>
                  <a:lnTo>
                    <a:pt x="950319" y="964626"/>
                  </a:lnTo>
                  <a:cubicBezTo>
                    <a:pt x="861655" y="655266"/>
                    <a:pt x="742173" y="354737"/>
                    <a:pt x="593204" y="67649"/>
                  </a:cubicBezTo>
                  <a:cubicBezTo>
                    <a:pt x="569368" y="21597"/>
                    <a:pt x="520916" y="-3400"/>
                    <a:pt x="472278" y="374"/>
                  </a:cubicBezTo>
                  <a:close/>
                </a:path>
              </a:pathLst>
            </a:custGeom>
            <a:solidFill>
              <a:schemeClr val="accent4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B44F788F-CF1C-4A9F-92D7-AE550D24AA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7310816" y="3631884"/>
              <a:ext cx="2882381" cy="2312378"/>
            </a:xfrm>
            <a:custGeom>
              <a:avLst/>
              <a:gdLst>
                <a:gd name="connsiteX0" fmla="*/ 197194 w 2882381"/>
                <a:gd name="connsiteY0" fmla="*/ 1670 h 2312378"/>
                <a:gd name="connsiteX1" fmla="*/ 96179 w 2882381"/>
                <a:gd name="connsiteY1" fmla="*/ 95727 h 2312378"/>
                <a:gd name="connsiteX2" fmla="*/ 96065 w 2882381"/>
                <a:gd name="connsiteY2" fmla="*/ 96192 h 2312378"/>
                <a:gd name="connsiteX3" fmla="*/ 3339 w 2882381"/>
                <a:gd name="connsiteY3" fmla="*/ 485425 h 2312378"/>
                <a:gd name="connsiteX4" fmla="*/ 96303 w 2882381"/>
                <a:gd name="connsiteY4" fmla="*/ 636196 h 2312378"/>
                <a:gd name="connsiteX5" fmla="*/ 97516 w 2882381"/>
                <a:gd name="connsiteY5" fmla="*/ 636347 h 2312378"/>
                <a:gd name="connsiteX6" fmla="*/ 2292787 w 2882381"/>
                <a:gd name="connsiteY6" fmla="*/ 2251280 h 2312378"/>
                <a:gd name="connsiteX7" fmla="*/ 2458146 w 2882381"/>
                <a:gd name="connsiteY7" fmla="*/ 2298322 h 2312378"/>
                <a:gd name="connsiteX8" fmla="*/ 2815017 w 2882381"/>
                <a:gd name="connsiteY8" fmla="*/ 2112420 h 2312378"/>
                <a:gd name="connsiteX9" fmla="*/ 2868184 w 2882381"/>
                <a:gd name="connsiteY9" fmla="*/ 1943576 h 2312378"/>
                <a:gd name="connsiteX10" fmla="*/ 2864708 w 2882381"/>
                <a:gd name="connsiteY10" fmla="*/ 1937323 h 2312378"/>
                <a:gd name="connsiteX11" fmla="*/ 2851254 w 2882381"/>
                <a:gd name="connsiteY11" fmla="*/ 1914971 h 2312378"/>
                <a:gd name="connsiteX12" fmla="*/ 252915 w 2882381"/>
                <a:gd name="connsiteY12" fmla="*/ 5010 h 2312378"/>
                <a:gd name="connsiteX13" fmla="*/ 246735 w 2882381"/>
                <a:gd name="connsiteY13" fmla="*/ 3491 h 2312378"/>
                <a:gd name="connsiteX14" fmla="*/ 197194 w 2882381"/>
                <a:gd name="connsiteY14" fmla="*/ 1670 h 231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2381" h="2312378">
                  <a:moveTo>
                    <a:pt x="197194" y="1670"/>
                  </a:moveTo>
                  <a:cubicBezTo>
                    <a:pt x="149198" y="9633"/>
                    <a:pt x="108258" y="45456"/>
                    <a:pt x="96179" y="95727"/>
                  </a:cubicBezTo>
                  <a:cubicBezTo>
                    <a:pt x="96142" y="95859"/>
                    <a:pt x="96104" y="96060"/>
                    <a:pt x="96065" y="96192"/>
                  </a:cubicBezTo>
                  <a:lnTo>
                    <a:pt x="3339" y="485425"/>
                  </a:lnTo>
                  <a:cubicBezTo>
                    <a:pt x="-12422" y="552703"/>
                    <a:pt x="29115" y="620043"/>
                    <a:pt x="96303" y="636196"/>
                  </a:cubicBezTo>
                  <a:lnTo>
                    <a:pt x="97516" y="636347"/>
                  </a:lnTo>
                  <a:cubicBezTo>
                    <a:pt x="1051020" y="870868"/>
                    <a:pt x="1820346" y="1471142"/>
                    <a:pt x="2292787" y="2251280"/>
                  </a:cubicBezTo>
                  <a:cubicBezTo>
                    <a:pt x="2326829" y="2308169"/>
                    <a:pt x="2399246" y="2328807"/>
                    <a:pt x="2458146" y="2298322"/>
                  </a:cubicBezTo>
                  <a:lnTo>
                    <a:pt x="2815017" y="2112420"/>
                  </a:lnTo>
                  <a:cubicBezTo>
                    <a:pt x="2876334" y="2080455"/>
                    <a:pt x="2900139" y="2004865"/>
                    <a:pt x="2868184" y="1943576"/>
                  </a:cubicBezTo>
                  <a:cubicBezTo>
                    <a:pt x="2867085" y="1941453"/>
                    <a:pt x="2865924" y="1939392"/>
                    <a:pt x="2864708" y="1937323"/>
                  </a:cubicBezTo>
                  <a:lnTo>
                    <a:pt x="2851254" y="1914971"/>
                  </a:lnTo>
                  <a:cubicBezTo>
                    <a:pt x="2268494" y="952324"/>
                    <a:pt x="1345704" y="273751"/>
                    <a:pt x="252915" y="5010"/>
                  </a:cubicBezTo>
                  <a:cubicBezTo>
                    <a:pt x="250824" y="4751"/>
                    <a:pt x="248800" y="3953"/>
                    <a:pt x="246735" y="3491"/>
                  </a:cubicBezTo>
                  <a:cubicBezTo>
                    <a:pt x="229976" y="-543"/>
                    <a:pt x="213193" y="-984"/>
                    <a:pt x="197194" y="1670"/>
                  </a:cubicBezTo>
                  <a:close/>
                </a:path>
              </a:pathLst>
            </a:custGeom>
            <a:solidFill>
              <a:schemeClr val="accent2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2DF7069-7F1C-4B20-8561-66C5F7B922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9942099" y="2845746"/>
              <a:ext cx="2249900" cy="835738"/>
            </a:xfrm>
            <a:custGeom>
              <a:avLst/>
              <a:gdLst>
                <a:gd name="connsiteX0" fmla="*/ 1258939 w 2249900"/>
                <a:gd name="connsiteY0" fmla="*/ 96 h 835738"/>
                <a:gd name="connsiteX1" fmla="*/ 161216 w 2249900"/>
                <a:gd name="connsiteY1" fmla="*/ 119405 h 835738"/>
                <a:gd name="connsiteX2" fmla="*/ 0 w 2249900"/>
                <a:gd name="connsiteY2" fmla="*/ 159878 h 835738"/>
                <a:gd name="connsiteX3" fmla="*/ 0 w 2249900"/>
                <a:gd name="connsiteY3" fmla="*/ 835738 h 835738"/>
                <a:gd name="connsiteX4" fmla="*/ 15812 w 2249900"/>
                <a:gd name="connsiteY4" fmla="*/ 830217 h 835738"/>
                <a:gd name="connsiteX5" fmla="*/ 1742205 w 2249900"/>
                <a:gd name="connsiteY5" fmla="*/ 681561 h 835738"/>
                <a:gd name="connsiteX6" fmla="*/ 2007883 w 2249900"/>
                <a:gd name="connsiteY6" fmla="*/ 722578 h 835738"/>
                <a:gd name="connsiteX7" fmla="*/ 2153123 w 2249900"/>
                <a:gd name="connsiteY7" fmla="*/ 628927 h 835738"/>
                <a:gd name="connsiteX8" fmla="*/ 2246407 w 2249900"/>
                <a:gd name="connsiteY8" fmla="*/ 239626 h 835738"/>
                <a:gd name="connsiteX9" fmla="*/ 2153942 w 2249900"/>
                <a:gd name="connsiteY9" fmla="*/ 88644 h 835738"/>
                <a:gd name="connsiteX10" fmla="*/ 2148545 w 2249900"/>
                <a:gd name="connsiteY10" fmla="*/ 87494 h 835738"/>
                <a:gd name="connsiteX11" fmla="*/ 1258939 w 2249900"/>
                <a:gd name="connsiteY11" fmla="*/ 96 h 83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9900" h="835738">
                  <a:moveTo>
                    <a:pt x="1258939" y="96"/>
                  </a:moveTo>
                  <a:cubicBezTo>
                    <a:pt x="888794" y="-2228"/>
                    <a:pt x="520897" y="37830"/>
                    <a:pt x="161216" y="119405"/>
                  </a:cubicBezTo>
                  <a:lnTo>
                    <a:pt x="0" y="159878"/>
                  </a:lnTo>
                  <a:lnTo>
                    <a:pt x="0" y="835738"/>
                  </a:lnTo>
                  <a:lnTo>
                    <a:pt x="15812" y="830217"/>
                  </a:lnTo>
                  <a:cubicBezTo>
                    <a:pt x="572703" y="661433"/>
                    <a:pt x="1158382" y="610407"/>
                    <a:pt x="1742205" y="681561"/>
                  </a:cubicBezTo>
                  <a:cubicBezTo>
                    <a:pt x="1830732" y="692558"/>
                    <a:pt x="1919294" y="706231"/>
                    <a:pt x="2007883" y="722578"/>
                  </a:cubicBezTo>
                  <a:cubicBezTo>
                    <a:pt x="2073527" y="735115"/>
                    <a:pt x="2137453" y="693886"/>
                    <a:pt x="2153123" y="628927"/>
                  </a:cubicBezTo>
                  <a:lnTo>
                    <a:pt x="2246407" y="239626"/>
                  </a:lnTo>
                  <a:cubicBezTo>
                    <a:pt x="2262559" y="172398"/>
                    <a:pt x="2221164" y="104801"/>
                    <a:pt x="2153942" y="88644"/>
                  </a:cubicBezTo>
                  <a:cubicBezTo>
                    <a:pt x="2152153" y="88216"/>
                    <a:pt x="2150349" y="87855"/>
                    <a:pt x="2148545" y="87494"/>
                  </a:cubicBezTo>
                  <a:cubicBezTo>
                    <a:pt x="1852609" y="30941"/>
                    <a:pt x="1555055" y="1956"/>
                    <a:pt x="1258939" y="96"/>
                  </a:cubicBezTo>
                  <a:close/>
                </a:path>
              </a:pathLst>
            </a:custGeom>
            <a:solidFill>
              <a:schemeClr val="accent3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B7A3C43-76A4-4712-AAB0-BC3D98D6CD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6153539" y="2361830"/>
              <a:ext cx="3734342" cy="2975577"/>
            </a:xfrm>
            <a:custGeom>
              <a:avLst/>
              <a:gdLst>
                <a:gd name="connsiteX0" fmla="*/ 193927 w 3734342"/>
                <a:gd name="connsiteY0" fmla="*/ 1668 h 2975577"/>
                <a:gd name="connsiteX1" fmla="*/ 92745 w 3734342"/>
                <a:gd name="connsiteY1" fmla="*/ 95840 h 2975577"/>
                <a:gd name="connsiteX2" fmla="*/ 92684 w 3734342"/>
                <a:gd name="connsiteY2" fmla="*/ 96106 h 2975577"/>
                <a:gd name="connsiteX3" fmla="*/ 3417 w 3734342"/>
                <a:gd name="connsiteY3" fmla="*/ 468511 h 2975577"/>
                <a:gd name="connsiteX4" fmla="*/ 96043 w 3734342"/>
                <a:gd name="connsiteY4" fmla="*/ 619241 h 2975577"/>
                <a:gd name="connsiteX5" fmla="*/ 107004 w 3734342"/>
                <a:gd name="connsiteY5" fmla="*/ 621971 h 2975577"/>
                <a:gd name="connsiteX6" fmla="*/ 3118632 w 3734342"/>
                <a:gd name="connsiteY6" fmla="*/ 2842266 h 2975577"/>
                <a:gd name="connsiteX7" fmla="*/ 3160579 w 3734342"/>
                <a:gd name="connsiteY7" fmla="*/ 2913082 h 2975577"/>
                <a:gd name="connsiteX8" fmla="*/ 3326513 w 3734342"/>
                <a:gd name="connsiteY8" fmla="*/ 2961566 h 2975577"/>
                <a:gd name="connsiteX9" fmla="*/ 3666742 w 3734342"/>
                <a:gd name="connsiteY9" fmla="*/ 2785034 h 2975577"/>
                <a:gd name="connsiteX10" fmla="*/ 3720272 w 3734342"/>
                <a:gd name="connsiteY10" fmla="*/ 2616304 h 2975577"/>
                <a:gd name="connsiteX11" fmla="*/ 3717674 w 3734342"/>
                <a:gd name="connsiteY11" fmla="*/ 2611530 h 2975577"/>
                <a:gd name="connsiteX12" fmla="*/ 3660762 w 3734342"/>
                <a:gd name="connsiteY12" fmla="*/ 2515091 h 2975577"/>
                <a:gd name="connsiteX13" fmla="*/ 259026 w 3734342"/>
                <a:gd name="connsiteY13" fmla="*/ 7338 h 2975577"/>
                <a:gd name="connsiteX14" fmla="*/ 243548 w 3734342"/>
                <a:gd name="connsiteY14" fmla="*/ 3496 h 2975577"/>
                <a:gd name="connsiteX15" fmla="*/ 193927 w 3734342"/>
                <a:gd name="connsiteY15" fmla="*/ 1668 h 297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34342" h="2975577">
                  <a:moveTo>
                    <a:pt x="193927" y="1668"/>
                  </a:moveTo>
                  <a:cubicBezTo>
                    <a:pt x="145855" y="9628"/>
                    <a:pt x="104852" y="45469"/>
                    <a:pt x="92745" y="95840"/>
                  </a:cubicBezTo>
                  <a:cubicBezTo>
                    <a:pt x="92730" y="95907"/>
                    <a:pt x="92699" y="96040"/>
                    <a:pt x="92684" y="96106"/>
                  </a:cubicBezTo>
                  <a:lnTo>
                    <a:pt x="3417" y="468511"/>
                  </a:lnTo>
                  <a:cubicBezTo>
                    <a:pt x="-12537" y="535696"/>
                    <a:pt x="28896" y="603093"/>
                    <a:pt x="96043" y="619241"/>
                  </a:cubicBezTo>
                  <a:cubicBezTo>
                    <a:pt x="99694" y="620173"/>
                    <a:pt x="103353" y="621039"/>
                    <a:pt x="107004" y="621971"/>
                  </a:cubicBezTo>
                  <a:cubicBezTo>
                    <a:pt x="1374608" y="935505"/>
                    <a:pt x="2444176" y="1724145"/>
                    <a:pt x="3118632" y="2842266"/>
                  </a:cubicBezTo>
                  <a:cubicBezTo>
                    <a:pt x="3132828" y="2865807"/>
                    <a:pt x="3146813" y="2889389"/>
                    <a:pt x="3160579" y="2913082"/>
                  </a:cubicBezTo>
                  <a:cubicBezTo>
                    <a:pt x="3194085" y="2970934"/>
                    <a:pt x="3267127" y="2992265"/>
                    <a:pt x="3326513" y="2961566"/>
                  </a:cubicBezTo>
                  <a:lnTo>
                    <a:pt x="3666742" y="2785034"/>
                  </a:lnTo>
                  <a:cubicBezTo>
                    <a:pt x="3728123" y="2753213"/>
                    <a:pt x="3752091" y="2677643"/>
                    <a:pt x="3720272" y="2616304"/>
                  </a:cubicBezTo>
                  <a:cubicBezTo>
                    <a:pt x="3719439" y="2614692"/>
                    <a:pt x="3718577" y="2613079"/>
                    <a:pt x="3717674" y="2611530"/>
                  </a:cubicBezTo>
                  <a:cubicBezTo>
                    <a:pt x="3699001" y="2579214"/>
                    <a:pt x="3680025" y="2547068"/>
                    <a:pt x="3660762" y="2515091"/>
                  </a:cubicBezTo>
                  <a:cubicBezTo>
                    <a:pt x="2898834" y="1252155"/>
                    <a:pt x="1690780" y="361669"/>
                    <a:pt x="259026" y="7338"/>
                  </a:cubicBezTo>
                  <a:cubicBezTo>
                    <a:pt x="253841" y="6077"/>
                    <a:pt x="248733" y="4758"/>
                    <a:pt x="243548" y="3496"/>
                  </a:cubicBezTo>
                  <a:cubicBezTo>
                    <a:pt x="226761" y="-541"/>
                    <a:pt x="209952" y="-985"/>
                    <a:pt x="193927" y="1668"/>
                  </a:cubicBezTo>
                  <a:close/>
                </a:path>
              </a:pathLst>
            </a:custGeom>
            <a:solidFill>
              <a:schemeClr val="accent1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</p:grpSp>
      <p:sp>
        <p:nvSpPr>
          <p:cNvPr id="18" name="Espace réservé du pied de page 1">
            <a:extLst>
              <a:ext uri="{FF2B5EF4-FFF2-40B4-BE49-F238E27FC236}">
                <a16:creationId xmlns:a16="http://schemas.microsoft.com/office/drawing/2014/main" id="{6A1C6859-A590-4DE3-963A-842603D460A9}"/>
              </a:ext>
            </a:extLst>
          </p:cNvPr>
          <p:cNvSpPr txBox="1">
            <a:spLocks/>
          </p:cNvSpPr>
          <p:nvPr userDrawn="1"/>
        </p:nvSpPr>
        <p:spPr>
          <a:xfrm>
            <a:off x="689751" y="6448828"/>
            <a:ext cx="1440000" cy="161583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>
              <a:defRPr sz="105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/>
              <a:t>© ORESYS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537A1D26-60C1-4B29-9AC6-B605D8839DD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9751" y="2502578"/>
            <a:ext cx="5493600" cy="1846659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ici insérer </a:t>
            </a:r>
            <a:br>
              <a:rPr lang="fr-FR"/>
            </a:br>
            <a:r>
              <a:rPr lang="fr-FR"/>
              <a:t>le titre de votre présentation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3FBB37-4246-4B27-A6B0-C7F429F20F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9163517" y="6448828"/>
            <a:ext cx="2743200" cy="161583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C3A0220A-9143-4B24-AEF5-D9D15FCAD54C}" type="datetime1">
              <a:rPr lang="fr-FR" smtClean="0"/>
              <a:t>04/05/2026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35C8E01-FCCE-40C5-970C-25E717E69390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2"/>
            </p:custDataLst>
          </p:nvPr>
        </p:nvGrpSpPr>
        <p:grpSpPr>
          <a:xfrm>
            <a:off x="689751" y="554356"/>
            <a:ext cx="1765504" cy="881733"/>
            <a:chOff x="935456" y="959476"/>
            <a:chExt cx="2543750" cy="1270407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76FD9CD-CCB9-4AFB-98B5-0DD8589F73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67636739-7DF2-4FC6-8AE6-F681B8BE79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C0D7507-9598-4A4E-8328-A575A076D8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685F779-3E10-4C5A-9113-28E014005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chemeClr val="accent4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636BC2E-11D3-488D-8220-B5853AB0FD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</p:grp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ABB1D42B-324B-450E-83BB-510EF2601D4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9751" y="5305434"/>
            <a:ext cx="5493600" cy="1692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1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100" b="0" i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100" b="0" i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100" b="0" i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100" b="0" i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100" b="0" i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100" b="0" i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/>
              <a:t>Cliquez ici insérer le sous-sous-titre de votre présentation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75CEB8B-3227-43B2-93D3-BCAD0024B06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9751" y="4559633"/>
            <a:ext cx="5493600" cy="553998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/>
              <a:t>Cliquez ici insérer le sous-titre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422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 2 Athe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3E36D7-67ED-4163-AAD1-C93DC0BDBD29}"/>
              </a:ext>
            </a:extLst>
          </p:cNvPr>
          <p:cNvSpPr/>
          <p:nvPr userDrawn="1"/>
        </p:nvSpPr>
        <p:spPr>
          <a:xfrm>
            <a:off x="0" y="0"/>
            <a:ext cx="12191999" cy="14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6DD17608-D31E-462E-B160-BEF3FF4C4248}"/>
              </a:ext>
            </a:extLst>
          </p:cNvPr>
          <p:cNvGrpSpPr>
            <a:grpSpLocks noGrp="1" noUngrp="1" noRo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10467453" y="-1537"/>
            <a:ext cx="1724547" cy="1439582"/>
            <a:chOff x="10472728" y="-1537"/>
            <a:chExt cx="1724547" cy="1439582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4DEAB225-F1DE-499D-9324-127B743F84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594577" y="1194921"/>
              <a:ext cx="310473" cy="243124"/>
            </a:xfrm>
            <a:custGeom>
              <a:avLst/>
              <a:gdLst>
                <a:gd name="connsiteX0" fmla="*/ 119096 w 310473"/>
                <a:gd name="connsiteY0" fmla="*/ 31 h 243124"/>
                <a:gd name="connsiteX1" fmla="*/ 138228 w 310473"/>
                <a:gd name="connsiteY1" fmla="*/ 4629 h 243124"/>
                <a:gd name="connsiteX2" fmla="*/ 281848 w 310473"/>
                <a:gd name="connsiteY2" fmla="*/ 71402 h 243124"/>
                <a:gd name="connsiteX3" fmla="*/ 306769 w 310473"/>
                <a:gd name="connsiteY3" fmla="*/ 135087 h 243124"/>
                <a:gd name="connsiteX4" fmla="*/ 269975 w 310473"/>
                <a:gd name="connsiteY4" fmla="*/ 234849 h 243124"/>
                <a:gd name="connsiteX5" fmla="*/ 267599 w 310473"/>
                <a:gd name="connsiteY5" fmla="*/ 243124 h 243124"/>
                <a:gd name="connsiteX6" fmla="*/ 0 w 310473"/>
                <a:gd name="connsiteY6" fmla="*/ 243123 h 243124"/>
                <a:gd name="connsiteX7" fmla="*/ 11612 w 310473"/>
                <a:gd name="connsiteY7" fmla="*/ 197931 h 243124"/>
                <a:gd name="connsiteX8" fmla="*/ 71543 w 310473"/>
                <a:gd name="connsiteY8" fmla="*/ 30615 h 243124"/>
                <a:gd name="connsiteX9" fmla="*/ 72390 w 310473"/>
                <a:gd name="connsiteY9" fmla="*/ 28685 h 243124"/>
                <a:gd name="connsiteX10" fmla="*/ 119096 w 310473"/>
                <a:gd name="connsiteY10" fmla="*/ 31 h 24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473" h="243124">
                  <a:moveTo>
                    <a:pt x="119096" y="31"/>
                  </a:moveTo>
                  <a:cubicBezTo>
                    <a:pt x="125529" y="256"/>
                    <a:pt x="132025" y="1745"/>
                    <a:pt x="138228" y="4629"/>
                  </a:cubicBezTo>
                  <a:lnTo>
                    <a:pt x="281848" y="71402"/>
                  </a:lnTo>
                  <a:cubicBezTo>
                    <a:pt x="305818" y="82577"/>
                    <a:pt x="316789" y="110599"/>
                    <a:pt x="306769" y="135087"/>
                  </a:cubicBezTo>
                  <a:cubicBezTo>
                    <a:pt x="293464" y="168113"/>
                    <a:pt x="281183" y="201409"/>
                    <a:pt x="269975" y="234849"/>
                  </a:cubicBezTo>
                  <a:lnTo>
                    <a:pt x="267599" y="243124"/>
                  </a:lnTo>
                  <a:lnTo>
                    <a:pt x="0" y="243123"/>
                  </a:lnTo>
                  <a:lnTo>
                    <a:pt x="11612" y="197931"/>
                  </a:lnTo>
                  <a:cubicBezTo>
                    <a:pt x="28927" y="141478"/>
                    <a:pt x="48905" y="85644"/>
                    <a:pt x="71543" y="30615"/>
                  </a:cubicBezTo>
                  <a:cubicBezTo>
                    <a:pt x="71802" y="29988"/>
                    <a:pt x="72104" y="29303"/>
                    <a:pt x="72390" y="28685"/>
                  </a:cubicBezTo>
                  <a:cubicBezTo>
                    <a:pt x="81051" y="10062"/>
                    <a:pt x="99796" y="-644"/>
                    <a:pt x="119096" y="31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59E6BD76-89C6-4BB2-BE2C-5C26EFBE64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941510" y="377082"/>
              <a:ext cx="1070264" cy="1002903"/>
            </a:xfrm>
            <a:custGeom>
              <a:avLst/>
              <a:gdLst>
                <a:gd name="connsiteX0" fmla="*/ 982567 w 1070264"/>
                <a:gd name="connsiteY0" fmla="*/ 345 h 1002903"/>
                <a:gd name="connsiteX1" fmla="*/ 1024320 w 1070264"/>
                <a:gd name="connsiteY1" fmla="*/ 35815 h 1002903"/>
                <a:gd name="connsiteX2" fmla="*/ 1068358 w 1070264"/>
                <a:gd name="connsiteY2" fmla="*/ 188801 h 1002903"/>
                <a:gd name="connsiteX3" fmla="*/ 1037175 w 1070264"/>
                <a:gd name="connsiteY3" fmla="*/ 249249 h 1002903"/>
                <a:gd name="connsiteX4" fmla="*/ 238546 w 1070264"/>
                <a:gd name="connsiteY4" fmla="*/ 973655 h 1002903"/>
                <a:gd name="connsiteX5" fmla="*/ 238374 w 1070264"/>
                <a:gd name="connsiteY5" fmla="*/ 974168 h 1002903"/>
                <a:gd name="connsiteX6" fmla="*/ 172657 w 1070264"/>
                <a:gd name="connsiteY6" fmla="*/ 998335 h 1002903"/>
                <a:gd name="connsiteX7" fmla="*/ 28757 w 1070264"/>
                <a:gd name="connsiteY7" fmla="*/ 931756 h 1002903"/>
                <a:gd name="connsiteX8" fmla="*/ 28706 w 1070264"/>
                <a:gd name="connsiteY8" fmla="*/ 931739 h 1002903"/>
                <a:gd name="connsiteX9" fmla="*/ 4590 w 1070264"/>
                <a:gd name="connsiteY9" fmla="*/ 866039 h 1002903"/>
                <a:gd name="connsiteX10" fmla="*/ 5706 w 1070264"/>
                <a:gd name="connsiteY10" fmla="*/ 863770 h 1002903"/>
                <a:gd name="connsiteX11" fmla="*/ 950362 w 1070264"/>
                <a:gd name="connsiteY11" fmla="*/ 6172 h 1002903"/>
                <a:gd name="connsiteX12" fmla="*/ 960344 w 1070264"/>
                <a:gd name="connsiteY12" fmla="*/ 2806 h 1002903"/>
                <a:gd name="connsiteX13" fmla="*/ 962953 w 1070264"/>
                <a:gd name="connsiteY13" fmla="*/ 1967 h 1002903"/>
                <a:gd name="connsiteX14" fmla="*/ 982567 w 1070264"/>
                <a:gd name="connsiteY14" fmla="*/ 345 h 100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0264" h="1002903">
                  <a:moveTo>
                    <a:pt x="982567" y="345"/>
                  </a:moveTo>
                  <a:cubicBezTo>
                    <a:pt x="1001745" y="2627"/>
                    <a:pt x="1018624" y="16075"/>
                    <a:pt x="1024320" y="35815"/>
                  </a:cubicBezTo>
                  <a:lnTo>
                    <a:pt x="1068358" y="188801"/>
                  </a:lnTo>
                  <a:cubicBezTo>
                    <a:pt x="1075530" y="214056"/>
                    <a:pt x="1061893" y="240470"/>
                    <a:pt x="1037175" y="249249"/>
                  </a:cubicBezTo>
                  <a:cubicBezTo>
                    <a:pt x="685237" y="374902"/>
                    <a:pt x="397849" y="635570"/>
                    <a:pt x="238546" y="973655"/>
                  </a:cubicBezTo>
                  <a:lnTo>
                    <a:pt x="238374" y="974168"/>
                  </a:lnTo>
                  <a:cubicBezTo>
                    <a:pt x="226892" y="998950"/>
                    <a:pt x="197474" y="1009794"/>
                    <a:pt x="172657" y="998335"/>
                  </a:cubicBezTo>
                  <a:lnTo>
                    <a:pt x="28757" y="931756"/>
                  </a:lnTo>
                  <a:cubicBezTo>
                    <a:pt x="28738" y="931749"/>
                    <a:pt x="28726" y="931745"/>
                    <a:pt x="28706" y="931739"/>
                  </a:cubicBezTo>
                  <a:cubicBezTo>
                    <a:pt x="3901" y="920284"/>
                    <a:pt x="-6887" y="890823"/>
                    <a:pt x="4590" y="866039"/>
                  </a:cubicBezTo>
                  <a:lnTo>
                    <a:pt x="5706" y="863770"/>
                  </a:lnTo>
                  <a:cubicBezTo>
                    <a:pt x="193402" y="463233"/>
                    <a:pt x="533559" y="154424"/>
                    <a:pt x="950362" y="6172"/>
                  </a:cubicBezTo>
                  <a:cubicBezTo>
                    <a:pt x="953596" y="5042"/>
                    <a:pt x="956851" y="3849"/>
                    <a:pt x="960344" y="2806"/>
                  </a:cubicBezTo>
                  <a:cubicBezTo>
                    <a:pt x="961202" y="2522"/>
                    <a:pt x="962069" y="2242"/>
                    <a:pt x="962953" y="1967"/>
                  </a:cubicBezTo>
                  <a:cubicBezTo>
                    <a:pt x="969527" y="65"/>
                    <a:pt x="976175" y="-415"/>
                    <a:pt x="982567" y="34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CB20094E-4D92-4AC3-A3EC-C9612170F0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92821" y="41091"/>
              <a:ext cx="304454" cy="303930"/>
            </a:xfrm>
            <a:custGeom>
              <a:avLst/>
              <a:gdLst>
                <a:gd name="connsiteX0" fmla="*/ 304454 w 304454"/>
                <a:gd name="connsiteY0" fmla="*/ 0 h 303930"/>
                <a:gd name="connsiteX1" fmla="*/ 304454 w 304454"/>
                <a:gd name="connsiteY1" fmla="*/ 260020 h 303930"/>
                <a:gd name="connsiteX2" fmla="*/ 266765 w 304454"/>
                <a:gd name="connsiteY2" fmla="*/ 264947 h 303930"/>
                <a:gd name="connsiteX3" fmla="*/ 107057 w 304454"/>
                <a:gd name="connsiteY3" fmla="*/ 301968 h 303930"/>
                <a:gd name="connsiteX4" fmla="*/ 45715 w 304454"/>
                <a:gd name="connsiteY4" fmla="*/ 268129 h 303930"/>
                <a:gd name="connsiteX5" fmla="*/ 1868 w 304454"/>
                <a:gd name="connsiteY5" fmla="*/ 115206 h 303930"/>
                <a:gd name="connsiteX6" fmla="*/ 36136 w 304454"/>
                <a:gd name="connsiteY6" fmla="*/ 54079 h 303930"/>
                <a:gd name="connsiteX7" fmla="*/ 222612 w 304454"/>
                <a:gd name="connsiteY7" fmla="*/ 10625 h 3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454" h="303930">
                  <a:moveTo>
                    <a:pt x="304454" y="0"/>
                  </a:moveTo>
                  <a:lnTo>
                    <a:pt x="304454" y="260020"/>
                  </a:lnTo>
                  <a:lnTo>
                    <a:pt x="266765" y="264947"/>
                  </a:lnTo>
                  <a:cubicBezTo>
                    <a:pt x="213054" y="274655"/>
                    <a:pt x="159753" y="287001"/>
                    <a:pt x="107057" y="301968"/>
                  </a:cubicBezTo>
                  <a:cubicBezTo>
                    <a:pt x="80765" y="309577"/>
                    <a:pt x="53325" y="294384"/>
                    <a:pt x="45715" y="268129"/>
                  </a:cubicBezTo>
                  <a:lnTo>
                    <a:pt x="1868" y="115206"/>
                  </a:lnTo>
                  <a:cubicBezTo>
                    <a:pt x="-5549" y="88874"/>
                    <a:pt x="9786" y="61525"/>
                    <a:pt x="36136" y="54079"/>
                  </a:cubicBezTo>
                  <a:cubicBezTo>
                    <a:pt x="97649" y="36463"/>
                    <a:pt x="159887" y="21971"/>
                    <a:pt x="222612" y="10625"/>
                  </a:cubicBezTo>
                  <a:close/>
                </a:path>
              </a:pathLst>
            </a:custGeom>
            <a:solidFill>
              <a:schemeClr val="accent4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A345E0F-8DAD-45FC-85F6-BFE39E7F54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472728" y="-1537"/>
              <a:ext cx="1395928" cy="1161955"/>
            </a:xfrm>
            <a:custGeom>
              <a:avLst/>
              <a:gdLst>
                <a:gd name="connsiteX0" fmla="*/ 1375618 w 1395928"/>
                <a:gd name="connsiteY0" fmla="*/ 0 h 1161955"/>
                <a:gd name="connsiteX1" fmla="*/ 1393986 w 1395928"/>
                <a:gd name="connsiteY1" fmla="*/ 64067 h 1161955"/>
                <a:gd name="connsiteX2" fmla="*/ 1362074 w 1395928"/>
                <a:gd name="connsiteY2" fmla="*/ 124769 h 1161955"/>
                <a:gd name="connsiteX3" fmla="*/ 1331165 w 1395928"/>
                <a:gd name="connsiteY3" fmla="*/ 135829 h 1161955"/>
                <a:gd name="connsiteX4" fmla="*/ 233734 w 1395928"/>
                <a:gd name="connsiteY4" fmla="*/ 1129284 h 1161955"/>
                <a:gd name="connsiteX5" fmla="*/ 231801 w 1395928"/>
                <a:gd name="connsiteY5" fmla="*/ 1133347 h 1161955"/>
                <a:gd name="connsiteX6" fmla="*/ 166061 w 1395928"/>
                <a:gd name="connsiteY6" fmla="*/ 1157366 h 1161955"/>
                <a:gd name="connsiteX7" fmla="*/ 28730 w 1395928"/>
                <a:gd name="connsiteY7" fmla="*/ 1093559 h 1161955"/>
                <a:gd name="connsiteX8" fmla="*/ 28539 w 1395928"/>
                <a:gd name="connsiteY8" fmla="*/ 1093495 h 1161955"/>
                <a:gd name="connsiteX9" fmla="*/ 4649 w 1395928"/>
                <a:gd name="connsiteY9" fmla="*/ 1027798 h 1161955"/>
                <a:gd name="connsiteX10" fmla="*/ 7356 w 1395928"/>
                <a:gd name="connsiteY10" fmla="*/ 1022064 h 1161955"/>
                <a:gd name="connsiteX11" fmla="*/ 857415 w 1395928"/>
                <a:gd name="connsiteY11" fmla="*/ 83086 h 1161955"/>
                <a:gd name="connsiteX12" fmla="*/ 1013396 w 1395928"/>
                <a:gd name="connsiteY12" fmla="*/ 1 h 116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928" h="1161955">
                  <a:moveTo>
                    <a:pt x="1375618" y="0"/>
                  </a:moveTo>
                  <a:lnTo>
                    <a:pt x="1393986" y="64067"/>
                  </a:lnTo>
                  <a:cubicBezTo>
                    <a:pt x="1401325" y="89587"/>
                    <a:pt x="1387256" y="116358"/>
                    <a:pt x="1362074" y="124769"/>
                  </a:cubicBezTo>
                  <a:cubicBezTo>
                    <a:pt x="1351706" y="128435"/>
                    <a:pt x="1341405" y="132120"/>
                    <a:pt x="1331165" y="135829"/>
                  </a:cubicBezTo>
                  <a:cubicBezTo>
                    <a:pt x="847326" y="307092"/>
                    <a:pt x="452128" y="664853"/>
                    <a:pt x="233734" y="1129284"/>
                  </a:cubicBezTo>
                  <a:lnTo>
                    <a:pt x="231801" y="1133347"/>
                  </a:lnTo>
                  <a:cubicBezTo>
                    <a:pt x="220253" y="1158107"/>
                    <a:pt x="190862" y="1168819"/>
                    <a:pt x="166061" y="1157366"/>
                  </a:cubicBezTo>
                  <a:lnTo>
                    <a:pt x="28730" y="1093559"/>
                  </a:lnTo>
                  <a:cubicBezTo>
                    <a:pt x="28665" y="1093537"/>
                    <a:pt x="28603" y="1093516"/>
                    <a:pt x="28539" y="1093495"/>
                  </a:cubicBezTo>
                  <a:cubicBezTo>
                    <a:pt x="3814" y="1081922"/>
                    <a:pt x="-6899" y="1052558"/>
                    <a:pt x="4649" y="1027798"/>
                  </a:cubicBezTo>
                  <a:lnTo>
                    <a:pt x="7356" y="1022064"/>
                  </a:lnTo>
                  <a:cubicBezTo>
                    <a:pt x="192415" y="628606"/>
                    <a:pt x="489760" y="302943"/>
                    <a:pt x="857415" y="83086"/>
                  </a:cubicBezTo>
                  <a:lnTo>
                    <a:pt x="1013396" y="1"/>
                  </a:ln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513A949-5985-4179-968E-4F829BAAF611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2"/>
            </p:custDataLst>
          </p:nvPr>
        </p:nvGrpSpPr>
        <p:grpSpPr>
          <a:xfrm>
            <a:off x="3338513" y="199050"/>
            <a:ext cx="982662" cy="490764"/>
            <a:chOff x="935456" y="959476"/>
            <a:chExt cx="2543750" cy="1270407"/>
          </a:xfrm>
          <a:solidFill>
            <a:srgbClr val="090645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2DDC452-4630-4E7B-9C45-AF7F614778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solidFill>
              <a:schemeClr val="tx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424DA19-E68A-44D5-A129-6F0E1937A4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rgbClr val="F7486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19248766-F760-46F0-88C9-52BDFFF65D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rgbClr val="FFA26E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71EFA85-2EE3-40B5-87CD-8E5FD3CAA4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rgbClr val="94D5E0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ED39179-B335-44CA-8E34-5C76DBAA3D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rgbClr val="138986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7401114A-2B55-43F8-A5AD-851051434F75}"/>
              </a:ext>
            </a:extLst>
          </p:cNvPr>
          <p:cNvSpPr txBox="1">
            <a:spLocks/>
          </p:cNvSpPr>
          <p:nvPr userDrawn="1"/>
        </p:nvSpPr>
        <p:spPr>
          <a:xfrm>
            <a:off x="285283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A4B8B2A-DFDB-4324-9B96-41547456F71C}"/>
              </a:ext>
            </a:extLst>
          </p:cNvPr>
          <p:cNvCxnSpPr>
            <a:cxnSpLocks/>
          </p:cNvCxnSpPr>
          <p:nvPr userDrawn="1"/>
        </p:nvCxnSpPr>
        <p:spPr>
          <a:xfrm>
            <a:off x="10304363" y="1676400"/>
            <a:ext cx="0" cy="4878309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A30D353A-710E-4A70-8609-AC403EA24742}"/>
              </a:ext>
            </a:extLst>
          </p:cNvPr>
          <p:cNvSpPr txBox="1"/>
          <p:nvPr userDrawn="1"/>
        </p:nvSpPr>
        <p:spPr>
          <a:xfrm>
            <a:off x="10570851" y="1661589"/>
            <a:ext cx="1404000" cy="19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rgbClr val="FFA26E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Formations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rgbClr val="FFA26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sp>
        <p:nvSpPr>
          <p:cNvPr id="44" name="Espace réservé pour une image  39">
            <a:extLst>
              <a:ext uri="{FF2B5EF4-FFF2-40B4-BE49-F238E27FC236}">
                <a16:creationId xmlns:a16="http://schemas.microsoft.com/office/drawing/2014/main" id="{5F1971EC-FF39-42FA-9B9C-BE1EC86B6E5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741281" y="180000"/>
            <a:ext cx="1080000" cy="1080000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bg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F7F4C28D-5484-4BD2-B33A-12F60642C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70852" y="1987282"/>
            <a:ext cx="1404000" cy="13845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Tx/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3pPr>
            <a:lvl4pPr marL="0" indent="0"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3F02895F-04D4-42A8-B1A8-B37C8FC834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0991" y="236634"/>
            <a:ext cx="2988000" cy="6156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DDF3B1AA-E5C9-4F98-A083-315EC57458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990" y="882183"/>
            <a:ext cx="4053600" cy="18466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Cliquez ici pour insérer la fonction/poste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8932299A-EA04-4A3D-898E-770E0D5DA2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0990" y="1143284"/>
            <a:ext cx="4053600" cy="13849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XX ans - XX ans d’expérience dans le …</a:t>
            </a:r>
          </a:p>
        </p:txBody>
      </p:sp>
      <p:sp>
        <p:nvSpPr>
          <p:cNvPr id="56" name="Espace réservé du texte 45">
            <a:extLst>
              <a:ext uri="{FF2B5EF4-FFF2-40B4-BE49-F238E27FC236}">
                <a16:creationId xmlns:a16="http://schemas.microsoft.com/office/drawing/2014/main" id="{179FFC5E-4D5F-422D-8E3C-5F551EC96C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7137" y="186521"/>
            <a:ext cx="5616000" cy="1065600"/>
          </a:xfrm>
        </p:spPr>
        <p:txBody>
          <a:bodyPr anchor="ctr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kumimoji="0" lang="fr-FR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Aft>
                <a:spcPts val="300"/>
              </a:spcAft>
              <a:buClrTx/>
              <a:buNone/>
              <a:defRPr sz="1100">
                <a:solidFill>
                  <a:schemeClr val="tx1"/>
                </a:solidFill>
              </a:defRPr>
            </a:lvl2pPr>
            <a:lvl3pPr marL="171450" indent="-17145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3pPr>
            <a:lvl4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E4F7181F-07F8-42A2-9408-8C9FDC94F2A0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A50F24D-4CE4-46E7-B325-46DCAB1DF5CB}"/>
              </a:ext>
            </a:extLst>
          </p:cNvPr>
          <p:cNvSpPr txBox="1"/>
          <p:nvPr userDrawn="1"/>
        </p:nvSpPr>
        <p:spPr>
          <a:xfrm>
            <a:off x="10570851" y="4737635"/>
            <a:ext cx="140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Langues &amp; compétences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187DC0F-9C85-4587-888E-9533340889B5}"/>
              </a:ext>
            </a:extLst>
          </p:cNvPr>
          <p:cNvCxnSpPr>
            <a:cxnSpLocks/>
          </p:cNvCxnSpPr>
          <p:nvPr userDrawn="1"/>
        </p:nvCxnSpPr>
        <p:spPr>
          <a:xfrm>
            <a:off x="10570852" y="4523281"/>
            <a:ext cx="97056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45">
            <a:extLst>
              <a:ext uri="{FF2B5EF4-FFF2-40B4-BE49-F238E27FC236}">
                <a16:creationId xmlns:a16="http://schemas.microsoft.com/office/drawing/2014/main" id="{BE4461FE-0922-46F8-9F93-80F5553BC0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70852" y="5220083"/>
            <a:ext cx="1404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Tx/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3pPr>
            <a:lvl4pPr marL="0" indent="0"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329F574-2E67-4383-8F06-20D41913BCFD}"/>
              </a:ext>
            </a:extLst>
          </p:cNvPr>
          <p:cNvCxnSpPr>
            <a:cxnSpLocks/>
          </p:cNvCxnSpPr>
          <p:nvPr userDrawn="1"/>
        </p:nvCxnSpPr>
        <p:spPr>
          <a:xfrm>
            <a:off x="4475695" y="180000"/>
            <a:ext cx="0" cy="1080000"/>
          </a:xfrm>
          <a:prstGeom prst="line">
            <a:avLst/>
          </a:prstGeom>
          <a:noFill/>
          <a:ln w="6350" cap="flat" cmpd="sng" algn="ctr">
            <a:solidFill>
              <a:schemeClr val="accent6">
                <a:alpha val="40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684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ndeau Oresys Night blue + Logo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45FC3695-ABCE-4A24-966A-DEE9138ED00E}"/>
              </a:ext>
            </a:extLst>
          </p:cNvPr>
          <p:cNvSpPr/>
          <p:nvPr userDrawn="1"/>
        </p:nvSpPr>
        <p:spPr>
          <a:xfrm>
            <a:off x="2132353" y="0"/>
            <a:ext cx="10059647" cy="915147"/>
          </a:xfrm>
          <a:custGeom>
            <a:avLst/>
            <a:gdLst>
              <a:gd name="connsiteX0" fmla="*/ 0 w 10059647"/>
              <a:gd name="connsiteY0" fmla="*/ 0 h 915147"/>
              <a:gd name="connsiteX1" fmla="*/ 10059647 w 10059647"/>
              <a:gd name="connsiteY1" fmla="*/ 0 h 915147"/>
              <a:gd name="connsiteX2" fmla="*/ 10059647 w 10059647"/>
              <a:gd name="connsiteY2" fmla="*/ 915147 h 915147"/>
              <a:gd name="connsiteX3" fmla="*/ 1 w 10059647"/>
              <a:gd name="connsiteY3" fmla="*/ 915147 h 915147"/>
              <a:gd name="connsiteX4" fmla="*/ 42661 w 10059647"/>
              <a:gd name="connsiteY4" fmla="*/ 836552 h 915147"/>
              <a:gd name="connsiteX5" fmla="*/ 119173 w 10059647"/>
              <a:gd name="connsiteY5" fmla="*/ 457574 h 915147"/>
              <a:gd name="connsiteX6" fmla="*/ 42661 w 10059647"/>
              <a:gd name="connsiteY6" fmla="*/ 78596 h 91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9647" h="915147">
                <a:moveTo>
                  <a:pt x="0" y="0"/>
                </a:moveTo>
                <a:lnTo>
                  <a:pt x="10059647" y="0"/>
                </a:lnTo>
                <a:lnTo>
                  <a:pt x="10059647" y="915147"/>
                </a:lnTo>
                <a:lnTo>
                  <a:pt x="1" y="915147"/>
                </a:lnTo>
                <a:lnTo>
                  <a:pt x="42661" y="836552"/>
                </a:lnTo>
                <a:cubicBezTo>
                  <a:pt x="91929" y="720069"/>
                  <a:pt x="119173" y="592003"/>
                  <a:pt x="119173" y="457574"/>
                </a:cubicBezTo>
                <a:cubicBezTo>
                  <a:pt x="119173" y="323145"/>
                  <a:pt x="91929" y="195079"/>
                  <a:pt x="42661" y="785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0672DFF2-8ACA-45FA-AD67-4E128CD48E28}"/>
              </a:ext>
            </a:extLst>
          </p:cNvPr>
          <p:cNvCxnSpPr>
            <a:cxnSpLocks/>
          </p:cNvCxnSpPr>
          <p:nvPr userDrawn="1"/>
        </p:nvCxnSpPr>
        <p:spPr>
          <a:xfrm>
            <a:off x="1092628" y="0"/>
            <a:ext cx="0" cy="9113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7401114A-2B55-43F8-A5AD-851051434F75}"/>
              </a:ext>
            </a:extLst>
          </p:cNvPr>
          <p:cNvSpPr txBox="1">
            <a:spLocks/>
          </p:cNvSpPr>
          <p:nvPr userDrawn="1"/>
        </p:nvSpPr>
        <p:spPr>
          <a:xfrm>
            <a:off x="285283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DD9903-D847-49EB-BB61-0E574A3C86D7}"/>
              </a:ext>
            </a:extLst>
          </p:cNvPr>
          <p:cNvCxnSpPr>
            <a:cxnSpLocks/>
          </p:cNvCxnSpPr>
          <p:nvPr userDrawn="1"/>
        </p:nvCxnSpPr>
        <p:spPr>
          <a:xfrm>
            <a:off x="0" y="915147"/>
            <a:ext cx="12185964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CB53E85-50CC-4599-8C07-0E0D491DAF9D}"/>
              </a:ext>
            </a:extLst>
          </p:cNvPr>
          <p:cNvGrpSpPr>
            <a:grpSpLocks noGrp="1" noUngrp="1" noRo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11090675" y="0"/>
            <a:ext cx="1101325" cy="919342"/>
            <a:chOff x="11096798" y="46"/>
            <a:chExt cx="1101325" cy="919342"/>
          </a:xfrm>
        </p:grpSpPr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2B9C73D-6A6A-49BB-8D4C-FE32F5EB4B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096798" y="46"/>
              <a:ext cx="891464" cy="742045"/>
            </a:xfrm>
            <a:custGeom>
              <a:avLst/>
              <a:gdLst>
                <a:gd name="connsiteX0" fmla="*/ 878494 w 891464"/>
                <a:gd name="connsiteY0" fmla="*/ 0 h 742045"/>
                <a:gd name="connsiteX1" fmla="*/ 890224 w 891464"/>
                <a:gd name="connsiteY1" fmla="*/ 40914 h 742045"/>
                <a:gd name="connsiteX2" fmla="*/ 869844 w 891464"/>
                <a:gd name="connsiteY2" fmla="*/ 79680 h 742045"/>
                <a:gd name="connsiteX3" fmla="*/ 850105 w 891464"/>
                <a:gd name="connsiteY3" fmla="*/ 86743 h 742045"/>
                <a:gd name="connsiteX4" fmla="*/ 149267 w 891464"/>
                <a:gd name="connsiteY4" fmla="*/ 721181 h 742045"/>
                <a:gd name="connsiteX5" fmla="*/ 148032 w 891464"/>
                <a:gd name="connsiteY5" fmla="*/ 723775 h 742045"/>
                <a:gd name="connsiteX6" fmla="*/ 106050 w 891464"/>
                <a:gd name="connsiteY6" fmla="*/ 739115 h 742045"/>
                <a:gd name="connsiteX7" fmla="*/ 18348 w 891464"/>
                <a:gd name="connsiteY7" fmla="*/ 698366 h 742045"/>
                <a:gd name="connsiteX8" fmla="*/ 18226 w 891464"/>
                <a:gd name="connsiteY8" fmla="*/ 698325 h 742045"/>
                <a:gd name="connsiteX9" fmla="*/ 2969 w 891464"/>
                <a:gd name="connsiteY9" fmla="*/ 656370 h 742045"/>
                <a:gd name="connsiteX10" fmla="*/ 4698 w 891464"/>
                <a:gd name="connsiteY10" fmla="*/ 652708 h 742045"/>
                <a:gd name="connsiteX11" fmla="*/ 547560 w 891464"/>
                <a:gd name="connsiteY11" fmla="*/ 53060 h 742045"/>
                <a:gd name="connsiteX12" fmla="*/ 647173 w 891464"/>
                <a:gd name="connsiteY12" fmla="*/ 0 h 74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464" h="742045">
                  <a:moveTo>
                    <a:pt x="878494" y="0"/>
                  </a:moveTo>
                  <a:lnTo>
                    <a:pt x="890224" y="40914"/>
                  </a:lnTo>
                  <a:cubicBezTo>
                    <a:pt x="894910" y="57212"/>
                    <a:pt x="885926" y="74308"/>
                    <a:pt x="869844" y="79680"/>
                  </a:cubicBezTo>
                  <a:cubicBezTo>
                    <a:pt x="863223" y="82021"/>
                    <a:pt x="856644" y="84374"/>
                    <a:pt x="850105" y="86743"/>
                  </a:cubicBezTo>
                  <a:cubicBezTo>
                    <a:pt x="541117" y="196114"/>
                    <a:pt x="288737" y="424587"/>
                    <a:pt x="149267" y="721181"/>
                  </a:cubicBezTo>
                  <a:lnTo>
                    <a:pt x="148032" y="723775"/>
                  </a:lnTo>
                  <a:cubicBezTo>
                    <a:pt x="140658" y="739588"/>
                    <a:pt x="121888" y="746429"/>
                    <a:pt x="106050" y="739115"/>
                  </a:cubicBezTo>
                  <a:lnTo>
                    <a:pt x="18348" y="698366"/>
                  </a:lnTo>
                  <a:cubicBezTo>
                    <a:pt x="18306" y="698352"/>
                    <a:pt x="18267" y="698339"/>
                    <a:pt x="18226" y="698325"/>
                  </a:cubicBezTo>
                  <a:cubicBezTo>
                    <a:pt x="2436" y="690935"/>
                    <a:pt x="-4406" y="672183"/>
                    <a:pt x="2969" y="656370"/>
                  </a:cubicBezTo>
                  <a:lnTo>
                    <a:pt x="4698" y="652708"/>
                  </a:lnTo>
                  <a:cubicBezTo>
                    <a:pt x="122880" y="401439"/>
                    <a:pt x="312770" y="193465"/>
                    <a:pt x="547560" y="53060"/>
                  </a:cubicBezTo>
                  <a:lnTo>
                    <a:pt x="647173" y="0"/>
                  </a:ln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6127019-39B4-48D8-8E39-F6139852819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396171" y="241838"/>
              <a:ext cx="683489" cy="640471"/>
            </a:xfrm>
            <a:custGeom>
              <a:avLst/>
              <a:gdLst>
                <a:gd name="connsiteX0" fmla="*/ 614958 w 683489"/>
                <a:gd name="connsiteY0" fmla="*/ 1256 h 640471"/>
                <a:gd name="connsiteX1" fmla="*/ 654148 w 683489"/>
                <a:gd name="connsiteY1" fmla="*/ 22872 h 640471"/>
                <a:gd name="connsiteX2" fmla="*/ 682271 w 683489"/>
                <a:gd name="connsiteY2" fmla="*/ 120572 h 640471"/>
                <a:gd name="connsiteX3" fmla="*/ 662358 w 683489"/>
                <a:gd name="connsiteY3" fmla="*/ 159175 h 640471"/>
                <a:gd name="connsiteX4" fmla="*/ 152340 w 683489"/>
                <a:gd name="connsiteY4" fmla="*/ 621793 h 640471"/>
                <a:gd name="connsiteX5" fmla="*/ 152230 w 683489"/>
                <a:gd name="connsiteY5" fmla="*/ 622121 h 640471"/>
                <a:gd name="connsiteX6" fmla="*/ 110262 w 683489"/>
                <a:gd name="connsiteY6" fmla="*/ 637554 h 640471"/>
                <a:gd name="connsiteX7" fmla="*/ 18365 w 683489"/>
                <a:gd name="connsiteY7" fmla="*/ 595036 h 640471"/>
                <a:gd name="connsiteX8" fmla="*/ 18333 w 683489"/>
                <a:gd name="connsiteY8" fmla="*/ 595025 h 640471"/>
                <a:gd name="connsiteX9" fmla="*/ 2932 w 683489"/>
                <a:gd name="connsiteY9" fmla="*/ 553068 h 640471"/>
                <a:gd name="connsiteX10" fmla="*/ 3644 w 683489"/>
                <a:gd name="connsiteY10" fmla="*/ 551619 h 640471"/>
                <a:gd name="connsiteX11" fmla="*/ 606917 w 683489"/>
                <a:gd name="connsiteY11" fmla="*/ 3942 h 640471"/>
                <a:gd name="connsiteX12" fmla="*/ 613292 w 683489"/>
                <a:gd name="connsiteY12" fmla="*/ 1792 h 640471"/>
                <a:gd name="connsiteX13" fmla="*/ 614958 w 683489"/>
                <a:gd name="connsiteY13" fmla="*/ 1256 h 64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489" h="640471">
                  <a:moveTo>
                    <a:pt x="614958" y="1256"/>
                  </a:moveTo>
                  <a:cubicBezTo>
                    <a:pt x="631751" y="-3602"/>
                    <a:pt x="649299" y="6064"/>
                    <a:pt x="654148" y="22872"/>
                  </a:cubicBezTo>
                  <a:lnTo>
                    <a:pt x="682271" y="120572"/>
                  </a:lnTo>
                  <a:cubicBezTo>
                    <a:pt x="686852" y="136700"/>
                    <a:pt x="678143" y="153568"/>
                    <a:pt x="662358" y="159175"/>
                  </a:cubicBezTo>
                  <a:cubicBezTo>
                    <a:pt x="437604" y="239419"/>
                    <a:pt x="254073" y="405886"/>
                    <a:pt x="152340" y="621793"/>
                  </a:cubicBezTo>
                  <a:lnTo>
                    <a:pt x="152230" y="622121"/>
                  </a:lnTo>
                  <a:cubicBezTo>
                    <a:pt x="144897" y="637947"/>
                    <a:pt x="126111" y="644872"/>
                    <a:pt x="110262" y="637554"/>
                  </a:cubicBezTo>
                  <a:lnTo>
                    <a:pt x="18365" y="595036"/>
                  </a:lnTo>
                  <a:cubicBezTo>
                    <a:pt x="18353" y="595031"/>
                    <a:pt x="18345" y="595029"/>
                    <a:pt x="18333" y="595025"/>
                  </a:cubicBezTo>
                  <a:cubicBezTo>
                    <a:pt x="2492" y="587710"/>
                    <a:pt x="-4398" y="568895"/>
                    <a:pt x="2932" y="553068"/>
                  </a:cubicBezTo>
                  <a:lnTo>
                    <a:pt x="3644" y="551619"/>
                  </a:lnTo>
                  <a:cubicBezTo>
                    <a:pt x="123510" y="295829"/>
                    <a:pt x="340740" y="98618"/>
                    <a:pt x="606917" y="3942"/>
                  </a:cubicBezTo>
                  <a:cubicBezTo>
                    <a:pt x="608983" y="3220"/>
                    <a:pt x="611061" y="2458"/>
                    <a:pt x="613292" y="1792"/>
                  </a:cubicBezTo>
                  <a:cubicBezTo>
                    <a:pt x="613840" y="1611"/>
                    <a:pt x="614393" y="1432"/>
                    <a:pt x="614958" y="1256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2466E10-8E00-4D3C-A87B-E84DF716DC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003693" y="27270"/>
              <a:ext cx="194430" cy="194095"/>
            </a:xfrm>
            <a:custGeom>
              <a:avLst/>
              <a:gdLst>
                <a:gd name="connsiteX0" fmla="*/ 194430 w 194430"/>
                <a:gd name="connsiteY0" fmla="*/ 0 h 194095"/>
                <a:gd name="connsiteX1" fmla="*/ 194430 w 194430"/>
                <a:gd name="connsiteY1" fmla="*/ 166053 h 194095"/>
                <a:gd name="connsiteX2" fmla="*/ 170361 w 194430"/>
                <a:gd name="connsiteY2" fmla="*/ 169199 h 194095"/>
                <a:gd name="connsiteX3" fmla="*/ 68369 w 194430"/>
                <a:gd name="connsiteY3" fmla="*/ 192842 h 194095"/>
                <a:gd name="connsiteX4" fmla="*/ 29195 w 194430"/>
                <a:gd name="connsiteY4" fmla="*/ 171232 h 194095"/>
                <a:gd name="connsiteX5" fmla="*/ 1194 w 194430"/>
                <a:gd name="connsiteY5" fmla="*/ 73573 h 194095"/>
                <a:gd name="connsiteX6" fmla="*/ 23077 w 194430"/>
                <a:gd name="connsiteY6" fmla="*/ 34536 h 194095"/>
                <a:gd name="connsiteX7" fmla="*/ 142164 w 194430"/>
                <a:gd name="connsiteY7" fmla="*/ 6785 h 19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30" h="194095">
                  <a:moveTo>
                    <a:pt x="194430" y="0"/>
                  </a:moveTo>
                  <a:lnTo>
                    <a:pt x="194430" y="166053"/>
                  </a:lnTo>
                  <a:lnTo>
                    <a:pt x="170361" y="169199"/>
                  </a:lnTo>
                  <a:cubicBezTo>
                    <a:pt x="136060" y="175399"/>
                    <a:pt x="102022" y="183284"/>
                    <a:pt x="68369" y="192842"/>
                  </a:cubicBezTo>
                  <a:cubicBezTo>
                    <a:pt x="51578" y="197701"/>
                    <a:pt x="34054" y="187998"/>
                    <a:pt x="29195" y="171232"/>
                  </a:cubicBezTo>
                  <a:lnTo>
                    <a:pt x="1194" y="73573"/>
                  </a:lnTo>
                  <a:cubicBezTo>
                    <a:pt x="-3544" y="56756"/>
                    <a:pt x="6250" y="39291"/>
                    <a:pt x="23077" y="34536"/>
                  </a:cubicBezTo>
                  <a:cubicBezTo>
                    <a:pt x="62360" y="23286"/>
                    <a:pt x="102107" y="14031"/>
                    <a:pt x="142164" y="6785"/>
                  </a:cubicBezTo>
                  <a:close/>
                </a:path>
              </a:pathLst>
            </a:custGeom>
            <a:solidFill>
              <a:schemeClr val="accent4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6826CBC-CA6D-4C9C-AF09-BE6A481AF0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174614" y="764125"/>
              <a:ext cx="198273" cy="155263"/>
            </a:xfrm>
            <a:custGeom>
              <a:avLst/>
              <a:gdLst>
                <a:gd name="connsiteX0" fmla="*/ 76056 w 198273"/>
                <a:gd name="connsiteY0" fmla="*/ 20 h 155263"/>
                <a:gd name="connsiteX1" fmla="*/ 88275 w 198273"/>
                <a:gd name="connsiteY1" fmla="*/ 2957 h 155263"/>
                <a:gd name="connsiteX2" fmla="*/ 179993 w 198273"/>
                <a:gd name="connsiteY2" fmla="*/ 45599 h 155263"/>
                <a:gd name="connsiteX3" fmla="*/ 195908 w 198273"/>
                <a:gd name="connsiteY3" fmla="*/ 86270 h 155263"/>
                <a:gd name="connsiteX4" fmla="*/ 172410 w 198273"/>
                <a:gd name="connsiteY4" fmla="*/ 149979 h 155263"/>
                <a:gd name="connsiteX5" fmla="*/ 170893 w 198273"/>
                <a:gd name="connsiteY5" fmla="*/ 155263 h 155263"/>
                <a:gd name="connsiteX6" fmla="*/ 0 w 198273"/>
                <a:gd name="connsiteY6" fmla="*/ 155263 h 155263"/>
                <a:gd name="connsiteX7" fmla="*/ 7415 w 198273"/>
                <a:gd name="connsiteY7" fmla="*/ 126403 h 155263"/>
                <a:gd name="connsiteX8" fmla="*/ 45688 w 198273"/>
                <a:gd name="connsiteY8" fmla="*/ 19552 h 155263"/>
                <a:gd name="connsiteX9" fmla="*/ 46229 w 198273"/>
                <a:gd name="connsiteY9" fmla="*/ 18319 h 155263"/>
                <a:gd name="connsiteX10" fmla="*/ 76056 w 198273"/>
                <a:gd name="connsiteY10" fmla="*/ 20 h 15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273" h="155263">
                  <a:moveTo>
                    <a:pt x="76056" y="20"/>
                  </a:moveTo>
                  <a:cubicBezTo>
                    <a:pt x="80164" y="164"/>
                    <a:pt x="84313" y="1115"/>
                    <a:pt x="88275" y="2957"/>
                  </a:cubicBezTo>
                  <a:lnTo>
                    <a:pt x="179993" y="45599"/>
                  </a:lnTo>
                  <a:cubicBezTo>
                    <a:pt x="195300" y="52736"/>
                    <a:pt x="202307" y="70631"/>
                    <a:pt x="195908" y="86270"/>
                  </a:cubicBezTo>
                  <a:cubicBezTo>
                    <a:pt x="187410" y="107361"/>
                    <a:pt x="179568" y="128624"/>
                    <a:pt x="172410" y="149979"/>
                  </a:cubicBezTo>
                  <a:lnTo>
                    <a:pt x="170893" y="155263"/>
                  </a:lnTo>
                  <a:lnTo>
                    <a:pt x="0" y="155263"/>
                  </a:lnTo>
                  <a:lnTo>
                    <a:pt x="7415" y="126403"/>
                  </a:lnTo>
                  <a:cubicBezTo>
                    <a:pt x="18473" y="90351"/>
                    <a:pt x="31231" y="54694"/>
                    <a:pt x="45688" y="19552"/>
                  </a:cubicBezTo>
                  <a:cubicBezTo>
                    <a:pt x="45854" y="19152"/>
                    <a:pt x="46047" y="18714"/>
                    <a:pt x="46229" y="18319"/>
                  </a:cubicBezTo>
                  <a:cubicBezTo>
                    <a:pt x="51760" y="6427"/>
                    <a:pt x="63731" y="-411"/>
                    <a:pt x="76056" y="20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E7720AEA-2C1D-4979-9C82-DA34D5D69D68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2"/>
            </p:custDataLst>
          </p:nvPr>
        </p:nvGrpSpPr>
        <p:grpSpPr>
          <a:xfrm>
            <a:off x="188507" y="287338"/>
            <a:ext cx="716543" cy="357858"/>
            <a:chOff x="935456" y="959476"/>
            <a:chExt cx="2543750" cy="1270407"/>
          </a:xfrm>
          <a:solidFill>
            <a:srgbClr val="090645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1543816-0F2D-4950-96DF-FD89F425A8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199D4B8-6A49-4451-A8B9-DC16084BFE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rgbClr val="F7486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69D74CD1-C57C-4E7D-A4E9-75C9D5D43D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rgbClr val="FFA26E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CA86BAA-3B0F-4209-9A78-7C2AF7D720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rgbClr val="94D5E0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EFFB57C6-AFEC-4E7F-B462-AC6F77E598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rgbClr val="138986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974E5353-96D3-4FBC-89C7-534709E39E26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9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ndeau Oresys Athens grey + Logo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45FC3695-ABCE-4A24-966A-DEE9138ED00E}"/>
              </a:ext>
            </a:extLst>
          </p:cNvPr>
          <p:cNvSpPr/>
          <p:nvPr userDrawn="1"/>
        </p:nvSpPr>
        <p:spPr>
          <a:xfrm>
            <a:off x="2132353" y="0"/>
            <a:ext cx="10059647" cy="915147"/>
          </a:xfrm>
          <a:custGeom>
            <a:avLst/>
            <a:gdLst>
              <a:gd name="connsiteX0" fmla="*/ 0 w 10059647"/>
              <a:gd name="connsiteY0" fmla="*/ 0 h 915147"/>
              <a:gd name="connsiteX1" fmla="*/ 10059647 w 10059647"/>
              <a:gd name="connsiteY1" fmla="*/ 0 h 915147"/>
              <a:gd name="connsiteX2" fmla="*/ 10059647 w 10059647"/>
              <a:gd name="connsiteY2" fmla="*/ 915147 h 915147"/>
              <a:gd name="connsiteX3" fmla="*/ 1 w 10059647"/>
              <a:gd name="connsiteY3" fmla="*/ 915147 h 915147"/>
              <a:gd name="connsiteX4" fmla="*/ 42661 w 10059647"/>
              <a:gd name="connsiteY4" fmla="*/ 836552 h 915147"/>
              <a:gd name="connsiteX5" fmla="*/ 119173 w 10059647"/>
              <a:gd name="connsiteY5" fmla="*/ 457574 h 915147"/>
              <a:gd name="connsiteX6" fmla="*/ 42661 w 10059647"/>
              <a:gd name="connsiteY6" fmla="*/ 78596 h 91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9647" h="915147">
                <a:moveTo>
                  <a:pt x="0" y="0"/>
                </a:moveTo>
                <a:lnTo>
                  <a:pt x="10059647" y="0"/>
                </a:lnTo>
                <a:lnTo>
                  <a:pt x="10059647" y="915147"/>
                </a:lnTo>
                <a:lnTo>
                  <a:pt x="1" y="915147"/>
                </a:lnTo>
                <a:lnTo>
                  <a:pt x="42661" y="836552"/>
                </a:lnTo>
                <a:cubicBezTo>
                  <a:pt x="91929" y="720069"/>
                  <a:pt x="119173" y="592003"/>
                  <a:pt x="119173" y="457574"/>
                </a:cubicBezTo>
                <a:cubicBezTo>
                  <a:pt x="119173" y="323145"/>
                  <a:pt x="91929" y="195079"/>
                  <a:pt x="42661" y="78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0672DFF2-8ACA-45FA-AD67-4E128CD48E28}"/>
              </a:ext>
            </a:extLst>
          </p:cNvPr>
          <p:cNvCxnSpPr>
            <a:cxnSpLocks/>
          </p:cNvCxnSpPr>
          <p:nvPr userDrawn="1"/>
        </p:nvCxnSpPr>
        <p:spPr>
          <a:xfrm>
            <a:off x="1092628" y="0"/>
            <a:ext cx="0" cy="9113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7401114A-2B55-43F8-A5AD-851051434F75}"/>
              </a:ext>
            </a:extLst>
          </p:cNvPr>
          <p:cNvSpPr txBox="1">
            <a:spLocks/>
          </p:cNvSpPr>
          <p:nvPr userDrawn="1"/>
        </p:nvSpPr>
        <p:spPr>
          <a:xfrm>
            <a:off x="285283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DD9903-D847-49EB-BB61-0E574A3C86D7}"/>
              </a:ext>
            </a:extLst>
          </p:cNvPr>
          <p:cNvCxnSpPr>
            <a:cxnSpLocks/>
          </p:cNvCxnSpPr>
          <p:nvPr userDrawn="1"/>
        </p:nvCxnSpPr>
        <p:spPr>
          <a:xfrm>
            <a:off x="0" y="915147"/>
            <a:ext cx="12185964" cy="0"/>
          </a:xfrm>
          <a:prstGeom prst="line">
            <a:avLst/>
          </a:prstGeom>
          <a:ln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CB53E85-50CC-4599-8C07-0E0D491DAF9D}"/>
              </a:ext>
            </a:extLst>
          </p:cNvPr>
          <p:cNvGrpSpPr>
            <a:grpSpLocks noGrp="1" noUngrp="1" noRo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11090675" y="0"/>
            <a:ext cx="1101325" cy="919342"/>
            <a:chOff x="11096798" y="46"/>
            <a:chExt cx="1101325" cy="919342"/>
          </a:xfrm>
        </p:grpSpPr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2B9C73D-6A6A-49BB-8D4C-FE32F5EB4B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096798" y="46"/>
              <a:ext cx="891464" cy="742045"/>
            </a:xfrm>
            <a:custGeom>
              <a:avLst/>
              <a:gdLst>
                <a:gd name="connsiteX0" fmla="*/ 878494 w 891464"/>
                <a:gd name="connsiteY0" fmla="*/ 0 h 742045"/>
                <a:gd name="connsiteX1" fmla="*/ 890224 w 891464"/>
                <a:gd name="connsiteY1" fmla="*/ 40914 h 742045"/>
                <a:gd name="connsiteX2" fmla="*/ 869844 w 891464"/>
                <a:gd name="connsiteY2" fmla="*/ 79680 h 742045"/>
                <a:gd name="connsiteX3" fmla="*/ 850105 w 891464"/>
                <a:gd name="connsiteY3" fmla="*/ 86743 h 742045"/>
                <a:gd name="connsiteX4" fmla="*/ 149267 w 891464"/>
                <a:gd name="connsiteY4" fmla="*/ 721181 h 742045"/>
                <a:gd name="connsiteX5" fmla="*/ 148032 w 891464"/>
                <a:gd name="connsiteY5" fmla="*/ 723775 h 742045"/>
                <a:gd name="connsiteX6" fmla="*/ 106050 w 891464"/>
                <a:gd name="connsiteY6" fmla="*/ 739115 h 742045"/>
                <a:gd name="connsiteX7" fmla="*/ 18348 w 891464"/>
                <a:gd name="connsiteY7" fmla="*/ 698366 h 742045"/>
                <a:gd name="connsiteX8" fmla="*/ 18226 w 891464"/>
                <a:gd name="connsiteY8" fmla="*/ 698325 h 742045"/>
                <a:gd name="connsiteX9" fmla="*/ 2969 w 891464"/>
                <a:gd name="connsiteY9" fmla="*/ 656370 h 742045"/>
                <a:gd name="connsiteX10" fmla="*/ 4698 w 891464"/>
                <a:gd name="connsiteY10" fmla="*/ 652708 h 742045"/>
                <a:gd name="connsiteX11" fmla="*/ 547560 w 891464"/>
                <a:gd name="connsiteY11" fmla="*/ 53060 h 742045"/>
                <a:gd name="connsiteX12" fmla="*/ 647173 w 891464"/>
                <a:gd name="connsiteY12" fmla="*/ 0 h 74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464" h="742045">
                  <a:moveTo>
                    <a:pt x="878494" y="0"/>
                  </a:moveTo>
                  <a:lnTo>
                    <a:pt x="890224" y="40914"/>
                  </a:lnTo>
                  <a:cubicBezTo>
                    <a:pt x="894910" y="57212"/>
                    <a:pt x="885926" y="74308"/>
                    <a:pt x="869844" y="79680"/>
                  </a:cubicBezTo>
                  <a:cubicBezTo>
                    <a:pt x="863223" y="82021"/>
                    <a:pt x="856644" y="84374"/>
                    <a:pt x="850105" y="86743"/>
                  </a:cubicBezTo>
                  <a:cubicBezTo>
                    <a:pt x="541117" y="196114"/>
                    <a:pt x="288737" y="424587"/>
                    <a:pt x="149267" y="721181"/>
                  </a:cubicBezTo>
                  <a:lnTo>
                    <a:pt x="148032" y="723775"/>
                  </a:lnTo>
                  <a:cubicBezTo>
                    <a:pt x="140658" y="739588"/>
                    <a:pt x="121888" y="746429"/>
                    <a:pt x="106050" y="739115"/>
                  </a:cubicBezTo>
                  <a:lnTo>
                    <a:pt x="18348" y="698366"/>
                  </a:lnTo>
                  <a:cubicBezTo>
                    <a:pt x="18306" y="698352"/>
                    <a:pt x="18267" y="698339"/>
                    <a:pt x="18226" y="698325"/>
                  </a:cubicBezTo>
                  <a:cubicBezTo>
                    <a:pt x="2436" y="690935"/>
                    <a:pt x="-4406" y="672183"/>
                    <a:pt x="2969" y="656370"/>
                  </a:cubicBezTo>
                  <a:lnTo>
                    <a:pt x="4698" y="652708"/>
                  </a:lnTo>
                  <a:cubicBezTo>
                    <a:pt x="122880" y="401439"/>
                    <a:pt x="312770" y="193465"/>
                    <a:pt x="547560" y="53060"/>
                  </a:cubicBezTo>
                  <a:lnTo>
                    <a:pt x="647173" y="0"/>
                  </a:ln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6127019-39B4-48D8-8E39-F6139852819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396171" y="241838"/>
              <a:ext cx="683489" cy="640471"/>
            </a:xfrm>
            <a:custGeom>
              <a:avLst/>
              <a:gdLst>
                <a:gd name="connsiteX0" fmla="*/ 614958 w 683489"/>
                <a:gd name="connsiteY0" fmla="*/ 1256 h 640471"/>
                <a:gd name="connsiteX1" fmla="*/ 654148 w 683489"/>
                <a:gd name="connsiteY1" fmla="*/ 22872 h 640471"/>
                <a:gd name="connsiteX2" fmla="*/ 682271 w 683489"/>
                <a:gd name="connsiteY2" fmla="*/ 120572 h 640471"/>
                <a:gd name="connsiteX3" fmla="*/ 662358 w 683489"/>
                <a:gd name="connsiteY3" fmla="*/ 159175 h 640471"/>
                <a:gd name="connsiteX4" fmla="*/ 152340 w 683489"/>
                <a:gd name="connsiteY4" fmla="*/ 621793 h 640471"/>
                <a:gd name="connsiteX5" fmla="*/ 152230 w 683489"/>
                <a:gd name="connsiteY5" fmla="*/ 622121 h 640471"/>
                <a:gd name="connsiteX6" fmla="*/ 110262 w 683489"/>
                <a:gd name="connsiteY6" fmla="*/ 637554 h 640471"/>
                <a:gd name="connsiteX7" fmla="*/ 18365 w 683489"/>
                <a:gd name="connsiteY7" fmla="*/ 595036 h 640471"/>
                <a:gd name="connsiteX8" fmla="*/ 18333 w 683489"/>
                <a:gd name="connsiteY8" fmla="*/ 595025 h 640471"/>
                <a:gd name="connsiteX9" fmla="*/ 2932 w 683489"/>
                <a:gd name="connsiteY9" fmla="*/ 553068 h 640471"/>
                <a:gd name="connsiteX10" fmla="*/ 3644 w 683489"/>
                <a:gd name="connsiteY10" fmla="*/ 551619 h 640471"/>
                <a:gd name="connsiteX11" fmla="*/ 606917 w 683489"/>
                <a:gd name="connsiteY11" fmla="*/ 3942 h 640471"/>
                <a:gd name="connsiteX12" fmla="*/ 613292 w 683489"/>
                <a:gd name="connsiteY12" fmla="*/ 1792 h 640471"/>
                <a:gd name="connsiteX13" fmla="*/ 614958 w 683489"/>
                <a:gd name="connsiteY13" fmla="*/ 1256 h 64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3489" h="640471">
                  <a:moveTo>
                    <a:pt x="614958" y="1256"/>
                  </a:moveTo>
                  <a:cubicBezTo>
                    <a:pt x="631751" y="-3602"/>
                    <a:pt x="649299" y="6064"/>
                    <a:pt x="654148" y="22872"/>
                  </a:cubicBezTo>
                  <a:lnTo>
                    <a:pt x="682271" y="120572"/>
                  </a:lnTo>
                  <a:cubicBezTo>
                    <a:pt x="686852" y="136700"/>
                    <a:pt x="678143" y="153568"/>
                    <a:pt x="662358" y="159175"/>
                  </a:cubicBezTo>
                  <a:cubicBezTo>
                    <a:pt x="437604" y="239419"/>
                    <a:pt x="254073" y="405886"/>
                    <a:pt x="152340" y="621793"/>
                  </a:cubicBezTo>
                  <a:lnTo>
                    <a:pt x="152230" y="622121"/>
                  </a:lnTo>
                  <a:cubicBezTo>
                    <a:pt x="144897" y="637947"/>
                    <a:pt x="126111" y="644872"/>
                    <a:pt x="110262" y="637554"/>
                  </a:cubicBezTo>
                  <a:lnTo>
                    <a:pt x="18365" y="595036"/>
                  </a:lnTo>
                  <a:cubicBezTo>
                    <a:pt x="18353" y="595031"/>
                    <a:pt x="18345" y="595029"/>
                    <a:pt x="18333" y="595025"/>
                  </a:cubicBezTo>
                  <a:cubicBezTo>
                    <a:pt x="2492" y="587710"/>
                    <a:pt x="-4398" y="568895"/>
                    <a:pt x="2932" y="553068"/>
                  </a:cubicBezTo>
                  <a:lnTo>
                    <a:pt x="3644" y="551619"/>
                  </a:lnTo>
                  <a:cubicBezTo>
                    <a:pt x="123510" y="295829"/>
                    <a:pt x="340740" y="98618"/>
                    <a:pt x="606917" y="3942"/>
                  </a:cubicBezTo>
                  <a:cubicBezTo>
                    <a:pt x="608983" y="3220"/>
                    <a:pt x="611061" y="2458"/>
                    <a:pt x="613292" y="1792"/>
                  </a:cubicBezTo>
                  <a:cubicBezTo>
                    <a:pt x="613840" y="1611"/>
                    <a:pt x="614393" y="1432"/>
                    <a:pt x="614958" y="1256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2466E10-8E00-4D3C-A87B-E84DF716DC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003693" y="27270"/>
              <a:ext cx="194430" cy="194095"/>
            </a:xfrm>
            <a:custGeom>
              <a:avLst/>
              <a:gdLst>
                <a:gd name="connsiteX0" fmla="*/ 194430 w 194430"/>
                <a:gd name="connsiteY0" fmla="*/ 0 h 194095"/>
                <a:gd name="connsiteX1" fmla="*/ 194430 w 194430"/>
                <a:gd name="connsiteY1" fmla="*/ 166053 h 194095"/>
                <a:gd name="connsiteX2" fmla="*/ 170361 w 194430"/>
                <a:gd name="connsiteY2" fmla="*/ 169199 h 194095"/>
                <a:gd name="connsiteX3" fmla="*/ 68369 w 194430"/>
                <a:gd name="connsiteY3" fmla="*/ 192842 h 194095"/>
                <a:gd name="connsiteX4" fmla="*/ 29195 w 194430"/>
                <a:gd name="connsiteY4" fmla="*/ 171232 h 194095"/>
                <a:gd name="connsiteX5" fmla="*/ 1194 w 194430"/>
                <a:gd name="connsiteY5" fmla="*/ 73573 h 194095"/>
                <a:gd name="connsiteX6" fmla="*/ 23077 w 194430"/>
                <a:gd name="connsiteY6" fmla="*/ 34536 h 194095"/>
                <a:gd name="connsiteX7" fmla="*/ 142164 w 194430"/>
                <a:gd name="connsiteY7" fmla="*/ 6785 h 19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30" h="194095">
                  <a:moveTo>
                    <a:pt x="194430" y="0"/>
                  </a:moveTo>
                  <a:lnTo>
                    <a:pt x="194430" y="166053"/>
                  </a:lnTo>
                  <a:lnTo>
                    <a:pt x="170361" y="169199"/>
                  </a:lnTo>
                  <a:cubicBezTo>
                    <a:pt x="136060" y="175399"/>
                    <a:pt x="102022" y="183284"/>
                    <a:pt x="68369" y="192842"/>
                  </a:cubicBezTo>
                  <a:cubicBezTo>
                    <a:pt x="51578" y="197701"/>
                    <a:pt x="34054" y="187998"/>
                    <a:pt x="29195" y="171232"/>
                  </a:cubicBezTo>
                  <a:lnTo>
                    <a:pt x="1194" y="73573"/>
                  </a:lnTo>
                  <a:cubicBezTo>
                    <a:pt x="-3544" y="56756"/>
                    <a:pt x="6250" y="39291"/>
                    <a:pt x="23077" y="34536"/>
                  </a:cubicBezTo>
                  <a:cubicBezTo>
                    <a:pt x="62360" y="23286"/>
                    <a:pt x="102107" y="14031"/>
                    <a:pt x="142164" y="6785"/>
                  </a:cubicBezTo>
                  <a:close/>
                </a:path>
              </a:pathLst>
            </a:custGeom>
            <a:solidFill>
              <a:schemeClr val="accent4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6826CBC-CA6D-4C9C-AF09-BE6A481AF0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174614" y="764125"/>
              <a:ext cx="198273" cy="155263"/>
            </a:xfrm>
            <a:custGeom>
              <a:avLst/>
              <a:gdLst>
                <a:gd name="connsiteX0" fmla="*/ 76056 w 198273"/>
                <a:gd name="connsiteY0" fmla="*/ 20 h 155263"/>
                <a:gd name="connsiteX1" fmla="*/ 88275 w 198273"/>
                <a:gd name="connsiteY1" fmla="*/ 2957 h 155263"/>
                <a:gd name="connsiteX2" fmla="*/ 179993 w 198273"/>
                <a:gd name="connsiteY2" fmla="*/ 45599 h 155263"/>
                <a:gd name="connsiteX3" fmla="*/ 195908 w 198273"/>
                <a:gd name="connsiteY3" fmla="*/ 86270 h 155263"/>
                <a:gd name="connsiteX4" fmla="*/ 172410 w 198273"/>
                <a:gd name="connsiteY4" fmla="*/ 149979 h 155263"/>
                <a:gd name="connsiteX5" fmla="*/ 170893 w 198273"/>
                <a:gd name="connsiteY5" fmla="*/ 155263 h 155263"/>
                <a:gd name="connsiteX6" fmla="*/ 0 w 198273"/>
                <a:gd name="connsiteY6" fmla="*/ 155263 h 155263"/>
                <a:gd name="connsiteX7" fmla="*/ 7415 w 198273"/>
                <a:gd name="connsiteY7" fmla="*/ 126403 h 155263"/>
                <a:gd name="connsiteX8" fmla="*/ 45688 w 198273"/>
                <a:gd name="connsiteY8" fmla="*/ 19552 h 155263"/>
                <a:gd name="connsiteX9" fmla="*/ 46229 w 198273"/>
                <a:gd name="connsiteY9" fmla="*/ 18319 h 155263"/>
                <a:gd name="connsiteX10" fmla="*/ 76056 w 198273"/>
                <a:gd name="connsiteY10" fmla="*/ 20 h 15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273" h="155263">
                  <a:moveTo>
                    <a:pt x="76056" y="20"/>
                  </a:moveTo>
                  <a:cubicBezTo>
                    <a:pt x="80164" y="164"/>
                    <a:pt x="84313" y="1115"/>
                    <a:pt x="88275" y="2957"/>
                  </a:cubicBezTo>
                  <a:lnTo>
                    <a:pt x="179993" y="45599"/>
                  </a:lnTo>
                  <a:cubicBezTo>
                    <a:pt x="195300" y="52736"/>
                    <a:pt x="202307" y="70631"/>
                    <a:pt x="195908" y="86270"/>
                  </a:cubicBezTo>
                  <a:cubicBezTo>
                    <a:pt x="187410" y="107361"/>
                    <a:pt x="179568" y="128624"/>
                    <a:pt x="172410" y="149979"/>
                  </a:cubicBezTo>
                  <a:lnTo>
                    <a:pt x="170893" y="155263"/>
                  </a:lnTo>
                  <a:lnTo>
                    <a:pt x="0" y="155263"/>
                  </a:lnTo>
                  <a:lnTo>
                    <a:pt x="7415" y="126403"/>
                  </a:lnTo>
                  <a:cubicBezTo>
                    <a:pt x="18473" y="90351"/>
                    <a:pt x="31231" y="54694"/>
                    <a:pt x="45688" y="19552"/>
                  </a:cubicBezTo>
                  <a:cubicBezTo>
                    <a:pt x="45854" y="19152"/>
                    <a:pt x="46047" y="18714"/>
                    <a:pt x="46229" y="18319"/>
                  </a:cubicBezTo>
                  <a:cubicBezTo>
                    <a:pt x="51760" y="6427"/>
                    <a:pt x="63731" y="-411"/>
                    <a:pt x="76056" y="20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E7720AEA-2C1D-4979-9C82-DA34D5D69D68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2"/>
            </p:custDataLst>
          </p:nvPr>
        </p:nvGrpSpPr>
        <p:grpSpPr>
          <a:xfrm>
            <a:off x="188507" y="287338"/>
            <a:ext cx="716543" cy="357858"/>
            <a:chOff x="935456" y="959476"/>
            <a:chExt cx="2543750" cy="1270407"/>
          </a:xfrm>
          <a:solidFill>
            <a:srgbClr val="090645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1543816-0F2D-4950-96DF-FD89F425A8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199D4B8-6A49-4451-A8B9-DC16084BFE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rgbClr val="F7486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69D74CD1-C57C-4E7D-A4E9-75C9D5D43D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rgbClr val="FFA26E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CA86BAA-3B0F-4209-9A78-7C2AF7D720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rgbClr val="94D5E0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EFFB57C6-AFEC-4E7F-B462-AC6F77E598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rgbClr val="138986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974E5353-96D3-4FBC-89C7-534709E39E26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 43">
            <a:extLst>
              <a:ext uri="{FF2B5EF4-FFF2-40B4-BE49-F238E27FC236}">
                <a16:creationId xmlns:a16="http://schemas.microsoft.com/office/drawing/2014/main" id="{08CBC6D0-C201-428C-B63F-764DD7CC9B0B}"/>
              </a:ext>
            </a:extLst>
          </p:cNvPr>
          <p:cNvGrpSpPr>
            <a:grpSpLocks noGrp="1" noUngrp="1" noRo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7197844" y="1474062"/>
            <a:ext cx="4994156" cy="5383938"/>
            <a:chOff x="7197845" y="1474061"/>
            <a:chExt cx="4994156" cy="5383938"/>
          </a:xfrm>
        </p:grpSpPr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503B4216-9C76-47B4-8ACB-A8C2B8E70F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7197845" y="4778893"/>
              <a:ext cx="1211129" cy="2079106"/>
            </a:xfrm>
            <a:custGeom>
              <a:avLst/>
              <a:gdLst>
                <a:gd name="connsiteX0" fmla="*/ 509418 w 1211129"/>
                <a:gd name="connsiteY0" fmla="*/ 403 h 2079106"/>
                <a:gd name="connsiteX1" fmla="*/ 457867 w 1211129"/>
                <a:gd name="connsiteY1" fmla="*/ 15127 h 2079106"/>
                <a:gd name="connsiteX2" fmla="*/ 457548 w 1211129"/>
                <a:gd name="connsiteY2" fmla="*/ 15310 h 2079106"/>
                <a:gd name="connsiteX3" fmla="*/ 72697 w 1211129"/>
                <a:gd name="connsiteY3" fmla="*/ 215175 h 2079106"/>
                <a:gd name="connsiteX4" fmla="*/ 15315 w 1211129"/>
                <a:gd name="connsiteY4" fmla="*/ 397440 h 2079106"/>
                <a:gd name="connsiteX5" fmla="*/ 15337 w 1211129"/>
                <a:gd name="connsiteY5" fmla="*/ 397443 h 2079106"/>
                <a:gd name="connsiteX6" fmla="*/ 447574 w 1211129"/>
                <a:gd name="connsiteY6" fmla="*/ 1659214 h 2079106"/>
                <a:gd name="connsiteX7" fmla="*/ 504399 w 1211129"/>
                <a:gd name="connsiteY7" fmla="*/ 2079106 h 2079106"/>
                <a:gd name="connsiteX8" fmla="*/ 1209760 w 1211129"/>
                <a:gd name="connsiteY8" fmla="*/ 2079106 h 2079106"/>
                <a:gd name="connsiteX9" fmla="*/ 1211129 w 1211129"/>
                <a:gd name="connsiteY9" fmla="*/ 2070953 h 2079106"/>
                <a:gd name="connsiteX10" fmla="*/ 1210815 w 1211129"/>
                <a:gd name="connsiteY10" fmla="*/ 2065152 h 2079106"/>
                <a:gd name="connsiteX11" fmla="*/ 639853 w 1211129"/>
                <a:gd name="connsiteY11" fmla="*/ 72968 h 2079106"/>
                <a:gd name="connsiteX12" fmla="*/ 509418 w 1211129"/>
                <a:gd name="connsiteY12" fmla="*/ 403 h 207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1129" h="2079106">
                  <a:moveTo>
                    <a:pt x="509418" y="403"/>
                  </a:moveTo>
                  <a:cubicBezTo>
                    <a:pt x="491930" y="1761"/>
                    <a:pt x="474421" y="6566"/>
                    <a:pt x="457867" y="15127"/>
                  </a:cubicBezTo>
                  <a:cubicBezTo>
                    <a:pt x="457762" y="15189"/>
                    <a:pt x="457652" y="15249"/>
                    <a:pt x="457548" y="15310"/>
                  </a:cubicBezTo>
                  <a:lnTo>
                    <a:pt x="72697" y="215175"/>
                  </a:lnTo>
                  <a:cubicBezTo>
                    <a:pt x="6529" y="249651"/>
                    <a:pt x="-19158" y="331258"/>
                    <a:pt x="15315" y="397440"/>
                  </a:cubicBezTo>
                  <a:cubicBezTo>
                    <a:pt x="15323" y="397441"/>
                    <a:pt x="15330" y="397442"/>
                    <a:pt x="15337" y="397443"/>
                  </a:cubicBezTo>
                  <a:cubicBezTo>
                    <a:pt x="220775" y="795304"/>
                    <a:pt x="366182" y="1220525"/>
                    <a:pt x="447574" y="1659214"/>
                  </a:cubicBezTo>
                  <a:lnTo>
                    <a:pt x="504399" y="2079106"/>
                  </a:lnTo>
                  <a:lnTo>
                    <a:pt x="1209760" y="2079106"/>
                  </a:lnTo>
                  <a:lnTo>
                    <a:pt x="1211129" y="2070953"/>
                  </a:lnTo>
                  <a:cubicBezTo>
                    <a:pt x="1211067" y="2069024"/>
                    <a:pt x="1210959" y="2067090"/>
                    <a:pt x="1210815" y="2065152"/>
                  </a:cubicBezTo>
                  <a:cubicBezTo>
                    <a:pt x="1155358" y="1369610"/>
                    <a:pt x="961219" y="692294"/>
                    <a:pt x="639853" y="72968"/>
                  </a:cubicBezTo>
                  <a:cubicBezTo>
                    <a:pt x="614141" y="23294"/>
                    <a:pt x="561879" y="-3668"/>
                    <a:pt x="509418" y="403"/>
                  </a:cubicBezTo>
                  <a:close/>
                </a:path>
              </a:pathLst>
            </a:custGeom>
            <a:solidFill>
              <a:schemeClr val="accent4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3CBF22E9-0F37-4C66-8101-74D0E4A0E69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8525915" y="2843986"/>
              <a:ext cx="3109035" cy="2494211"/>
            </a:xfrm>
            <a:custGeom>
              <a:avLst/>
              <a:gdLst>
                <a:gd name="connsiteX0" fmla="*/ 212700 w 3109035"/>
                <a:gd name="connsiteY0" fmla="*/ 1802 h 2494211"/>
                <a:gd name="connsiteX1" fmla="*/ 103742 w 3109035"/>
                <a:gd name="connsiteY1" fmla="*/ 103255 h 2494211"/>
                <a:gd name="connsiteX2" fmla="*/ 103620 w 3109035"/>
                <a:gd name="connsiteY2" fmla="*/ 103757 h 2494211"/>
                <a:gd name="connsiteX3" fmla="*/ 3602 w 3109035"/>
                <a:gd name="connsiteY3" fmla="*/ 523597 h 2494211"/>
                <a:gd name="connsiteX4" fmla="*/ 103876 w 3109035"/>
                <a:gd name="connsiteY4" fmla="*/ 686223 h 2494211"/>
                <a:gd name="connsiteX5" fmla="*/ 105185 w 3109035"/>
                <a:gd name="connsiteY5" fmla="*/ 686386 h 2494211"/>
                <a:gd name="connsiteX6" fmla="*/ 2473079 w 3109035"/>
                <a:gd name="connsiteY6" fmla="*/ 2428308 h 2494211"/>
                <a:gd name="connsiteX7" fmla="*/ 2651441 w 3109035"/>
                <a:gd name="connsiteY7" fmla="*/ 2479050 h 2494211"/>
                <a:gd name="connsiteX8" fmla="*/ 3036374 w 3109035"/>
                <a:gd name="connsiteY8" fmla="*/ 2278529 h 2494211"/>
                <a:gd name="connsiteX9" fmla="*/ 3093722 w 3109035"/>
                <a:gd name="connsiteY9" fmla="*/ 2096408 h 2494211"/>
                <a:gd name="connsiteX10" fmla="*/ 3089973 w 3109035"/>
                <a:gd name="connsiteY10" fmla="*/ 2089664 h 2494211"/>
                <a:gd name="connsiteX11" fmla="*/ 3075461 w 3109035"/>
                <a:gd name="connsiteY11" fmla="*/ 2065554 h 2494211"/>
                <a:gd name="connsiteX12" fmla="*/ 272803 w 3109035"/>
                <a:gd name="connsiteY12" fmla="*/ 5405 h 2494211"/>
                <a:gd name="connsiteX13" fmla="*/ 266137 w 3109035"/>
                <a:gd name="connsiteY13" fmla="*/ 3765 h 2494211"/>
                <a:gd name="connsiteX14" fmla="*/ 212700 w 3109035"/>
                <a:gd name="connsiteY14" fmla="*/ 1802 h 249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9035" h="2494211">
                  <a:moveTo>
                    <a:pt x="212700" y="1802"/>
                  </a:moveTo>
                  <a:cubicBezTo>
                    <a:pt x="160930" y="10391"/>
                    <a:pt x="116772" y="49031"/>
                    <a:pt x="103742" y="103255"/>
                  </a:cubicBezTo>
                  <a:cubicBezTo>
                    <a:pt x="103702" y="103398"/>
                    <a:pt x="103661" y="103614"/>
                    <a:pt x="103620" y="103757"/>
                  </a:cubicBezTo>
                  <a:lnTo>
                    <a:pt x="3602" y="523597"/>
                  </a:lnTo>
                  <a:cubicBezTo>
                    <a:pt x="-13398" y="596165"/>
                    <a:pt x="31405" y="668800"/>
                    <a:pt x="103876" y="686223"/>
                  </a:cubicBezTo>
                  <a:lnTo>
                    <a:pt x="105185" y="686386"/>
                  </a:lnTo>
                  <a:cubicBezTo>
                    <a:pt x="1133666" y="939349"/>
                    <a:pt x="1963488" y="1586825"/>
                    <a:pt x="2473079" y="2428308"/>
                  </a:cubicBezTo>
                  <a:cubicBezTo>
                    <a:pt x="2509798" y="2489671"/>
                    <a:pt x="2587909" y="2511932"/>
                    <a:pt x="2651441" y="2479050"/>
                  </a:cubicBezTo>
                  <a:lnTo>
                    <a:pt x="3036374" y="2278529"/>
                  </a:lnTo>
                  <a:cubicBezTo>
                    <a:pt x="3102513" y="2244051"/>
                    <a:pt x="3128190" y="2162516"/>
                    <a:pt x="3093722" y="2096408"/>
                  </a:cubicBezTo>
                  <a:cubicBezTo>
                    <a:pt x="3092537" y="2094119"/>
                    <a:pt x="3091284" y="2091895"/>
                    <a:pt x="3089973" y="2089664"/>
                  </a:cubicBezTo>
                  <a:lnTo>
                    <a:pt x="3075461" y="2065554"/>
                  </a:lnTo>
                  <a:cubicBezTo>
                    <a:pt x="2446876" y="1027210"/>
                    <a:pt x="1451523" y="295278"/>
                    <a:pt x="272803" y="5405"/>
                  </a:cubicBezTo>
                  <a:cubicBezTo>
                    <a:pt x="270548" y="5125"/>
                    <a:pt x="268365" y="4264"/>
                    <a:pt x="266137" y="3765"/>
                  </a:cubicBezTo>
                  <a:cubicBezTo>
                    <a:pt x="248059" y="-585"/>
                    <a:pt x="229957" y="-1061"/>
                    <a:pt x="212700" y="1802"/>
                  </a:cubicBezTo>
                  <a:close/>
                </a:path>
              </a:pathLst>
            </a:custGeom>
            <a:solidFill>
              <a:schemeClr val="accent2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4D704126-17A9-43D7-AE6D-153DC116F5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11364107" y="2003221"/>
              <a:ext cx="827894" cy="774624"/>
            </a:xfrm>
            <a:custGeom>
              <a:avLst/>
              <a:gdLst>
                <a:gd name="connsiteX0" fmla="*/ 1 w 827894"/>
                <a:gd name="connsiteY0" fmla="*/ 0 h 774624"/>
                <a:gd name="connsiteX1" fmla="*/ 0 w 827894"/>
                <a:gd name="connsiteY1" fmla="*/ 705506 h 774624"/>
                <a:gd name="connsiteX2" fmla="*/ 280276 w 827894"/>
                <a:gd name="connsiteY2" fmla="*/ 727964 h 774624"/>
                <a:gd name="connsiteX3" fmla="*/ 566846 w 827894"/>
                <a:gd name="connsiteY3" fmla="*/ 772206 h 774624"/>
                <a:gd name="connsiteX4" fmla="*/ 723507 w 827894"/>
                <a:gd name="connsiteY4" fmla="*/ 671191 h 774624"/>
                <a:gd name="connsiteX5" fmla="*/ 824126 w 827894"/>
                <a:gd name="connsiteY5" fmla="*/ 251278 h 774624"/>
                <a:gd name="connsiteX6" fmla="*/ 724391 w 827894"/>
                <a:gd name="connsiteY6" fmla="*/ 88423 h 774624"/>
                <a:gd name="connsiteX7" fmla="*/ 718569 w 827894"/>
                <a:gd name="connsiteY7" fmla="*/ 87183 h 774624"/>
                <a:gd name="connsiteX8" fmla="*/ 238862 w 827894"/>
                <a:gd name="connsiteY8" fmla="*/ 17924 h 77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894" h="774624">
                  <a:moveTo>
                    <a:pt x="1" y="0"/>
                  </a:moveTo>
                  <a:lnTo>
                    <a:pt x="0" y="705506"/>
                  </a:lnTo>
                  <a:lnTo>
                    <a:pt x="280276" y="727964"/>
                  </a:lnTo>
                  <a:cubicBezTo>
                    <a:pt x="375765" y="739825"/>
                    <a:pt x="471291" y="754573"/>
                    <a:pt x="566846" y="772206"/>
                  </a:cubicBezTo>
                  <a:cubicBezTo>
                    <a:pt x="637652" y="785729"/>
                    <a:pt x="706605" y="741258"/>
                    <a:pt x="723507" y="671191"/>
                  </a:cubicBezTo>
                  <a:lnTo>
                    <a:pt x="824126" y="251278"/>
                  </a:lnTo>
                  <a:cubicBezTo>
                    <a:pt x="841549" y="178762"/>
                    <a:pt x="796897" y="105851"/>
                    <a:pt x="724391" y="88423"/>
                  </a:cubicBezTo>
                  <a:cubicBezTo>
                    <a:pt x="722461" y="87961"/>
                    <a:pt x="720515" y="87571"/>
                    <a:pt x="718569" y="87183"/>
                  </a:cubicBezTo>
                  <a:cubicBezTo>
                    <a:pt x="558967" y="56683"/>
                    <a:pt x="398926" y="33617"/>
                    <a:pt x="238862" y="17924"/>
                  </a:cubicBezTo>
                  <a:close/>
                </a:path>
              </a:pathLst>
            </a:custGeom>
            <a:solidFill>
              <a:schemeClr val="accent3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4C96B4E0-23C0-445A-8B0A-07298DAF82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7277635" y="1474061"/>
              <a:ext cx="4027990" cy="3209560"/>
            </a:xfrm>
            <a:custGeom>
              <a:avLst/>
              <a:gdLst>
                <a:gd name="connsiteX0" fmla="*/ 209177 w 4027990"/>
                <a:gd name="connsiteY0" fmla="*/ 1799 h 3209560"/>
                <a:gd name="connsiteX1" fmla="*/ 100037 w 4027990"/>
                <a:gd name="connsiteY1" fmla="*/ 103376 h 3209560"/>
                <a:gd name="connsiteX2" fmla="*/ 99972 w 4027990"/>
                <a:gd name="connsiteY2" fmla="*/ 103663 h 3209560"/>
                <a:gd name="connsiteX3" fmla="*/ 3686 w 4027990"/>
                <a:gd name="connsiteY3" fmla="*/ 505352 h 3209560"/>
                <a:gd name="connsiteX4" fmla="*/ 103595 w 4027990"/>
                <a:gd name="connsiteY4" fmla="*/ 667934 h 3209560"/>
                <a:gd name="connsiteX5" fmla="*/ 115418 w 4027990"/>
                <a:gd name="connsiteY5" fmla="*/ 670879 h 3209560"/>
                <a:gd name="connsiteX6" fmla="*/ 3363863 w 4027990"/>
                <a:gd name="connsiteY6" fmla="*/ 3065765 h 3209560"/>
                <a:gd name="connsiteX7" fmla="*/ 3409109 w 4027990"/>
                <a:gd name="connsiteY7" fmla="*/ 3142150 h 3209560"/>
                <a:gd name="connsiteX8" fmla="*/ 3588091 w 4027990"/>
                <a:gd name="connsiteY8" fmla="*/ 3194446 h 3209560"/>
                <a:gd name="connsiteX9" fmla="*/ 3955074 w 4027990"/>
                <a:gd name="connsiteY9" fmla="*/ 3004033 h 3209560"/>
                <a:gd name="connsiteX10" fmla="*/ 4012813 w 4027990"/>
                <a:gd name="connsiteY10" fmla="*/ 2822035 h 3209560"/>
                <a:gd name="connsiteX11" fmla="*/ 4010010 w 4027990"/>
                <a:gd name="connsiteY11" fmla="*/ 2816885 h 3209560"/>
                <a:gd name="connsiteX12" fmla="*/ 3948624 w 4027990"/>
                <a:gd name="connsiteY12" fmla="*/ 2712863 h 3209560"/>
                <a:gd name="connsiteX13" fmla="*/ 279394 w 4027990"/>
                <a:gd name="connsiteY13" fmla="*/ 7914 h 3209560"/>
                <a:gd name="connsiteX14" fmla="*/ 262699 w 4027990"/>
                <a:gd name="connsiteY14" fmla="*/ 3771 h 3209560"/>
                <a:gd name="connsiteX15" fmla="*/ 209177 w 4027990"/>
                <a:gd name="connsiteY15" fmla="*/ 1799 h 320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27990" h="3209560">
                  <a:moveTo>
                    <a:pt x="209177" y="1799"/>
                  </a:moveTo>
                  <a:cubicBezTo>
                    <a:pt x="157325" y="10385"/>
                    <a:pt x="113098" y="49044"/>
                    <a:pt x="100037" y="103376"/>
                  </a:cubicBezTo>
                  <a:cubicBezTo>
                    <a:pt x="100022" y="103448"/>
                    <a:pt x="99988" y="103591"/>
                    <a:pt x="99972" y="103663"/>
                  </a:cubicBezTo>
                  <a:lnTo>
                    <a:pt x="3686" y="505352"/>
                  </a:lnTo>
                  <a:cubicBezTo>
                    <a:pt x="-13522" y="577820"/>
                    <a:pt x="31169" y="650516"/>
                    <a:pt x="103595" y="667934"/>
                  </a:cubicBezTo>
                  <a:cubicBezTo>
                    <a:pt x="107533" y="668939"/>
                    <a:pt x="111480" y="669874"/>
                    <a:pt x="115418" y="670879"/>
                  </a:cubicBezTo>
                  <a:cubicBezTo>
                    <a:pt x="1482700" y="1009068"/>
                    <a:pt x="2636372" y="1859721"/>
                    <a:pt x="3363863" y="3065765"/>
                  </a:cubicBezTo>
                  <a:cubicBezTo>
                    <a:pt x="3379176" y="3091157"/>
                    <a:pt x="3394260" y="3116594"/>
                    <a:pt x="3409109" y="3142150"/>
                  </a:cubicBezTo>
                  <a:cubicBezTo>
                    <a:pt x="3445249" y="3204551"/>
                    <a:pt x="3524035" y="3227560"/>
                    <a:pt x="3588091" y="3194446"/>
                  </a:cubicBezTo>
                  <a:lnTo>
                    <a:pt x="3955074" y="3004033"/>
                  </a:lnTo>
                  <a:cubicBezTo>
                    <a:pt x="4021281" y="2969710"/>
                    <a:pt x="4047134" y="2888197"/>
                    <a:pt x="4012813" y="2822035"/>
                  </a:cubicBezTo>
                  <a:cubicBezTo>
                    <a:pt x="4011914" y="2820296"/>
                    <a:pt x="4010985" y="2818556"/>
                    <a:pt x="4010010" y="2816885"/>
                  </a:cubicBezTo>
                  <a:cubicBezTo>
                    <a:pt x="3989869" y="2782029"/>
                    <a:pt x="3969401" y="2747355"/>
                    <a:pt x="3948624" y="2712863"/>
                  </a:cubicBezTo>
                  <a:cubicBezTo>
                    <a:pt x="3126782" y="1350617"/>
                    <a:pt x="1823733" y="390109"/>
                    <a:pt x="279394" y="7914"/>
                  </a:cubicBezTo>
                  <a:cubicBezTo>
                    <a:pt x="273802" y="6555"/>
                    <a:pt x="268292" y="5131"/>
                    <a:pt x="262699" y="3771"/>
                  </a:cubicBezTo>
                  <a:cubicBezTo>
                    <a:pt x="244593" y="-584"/>
                    <a:pt x="226461" y="-1063"/>
                    <a:pt x="209177" y="1799"/>
                  </a:cubicBezTo>
                  <a:close/>
                </a:path>
              </a:pathLst>
            </a:custGeom>
            <a:solidFill>
              <a:schemeClr val="accent1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3FBB37-4246-4B27-A6B0-C7F429F2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3517" y="6448828"/>
            <a:ext cx="2743200" cy="161583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9BEEA2B5-C713-48DB-A5BC-87037E0E9507}" type="datetime1">
              <a:rPr lang="fr-FR" smtClean="0"/>
              <a:t>04/05/2026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35C8E01-FCCE-40C5-970C-25E717E69390}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2"/>
            </p:custDataLst>
          </p:nvPr>
        </p:nvGrpSpPr>
        <p:grpSpPr>
          <a:xfrm>
            <a:off x="689751" y="554356"/>
            <a:ext cx="1765504" cy="881733"/>
            <a:chOff x="935456" y="959476"/>
            <a:chExt cx="2543750" cy="1270407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76FD9CD-CCB9-4AFB-98B5-0DD8589F73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67636739-7DF2-4FC6-8AE6-F681B8BE79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C0D7507-9598-4A4E-8328-A575A076D8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685F779-3E10-4C5A-9113-28E014005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chemeClr val="accent4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636BC2E-11D3-488D-8220-B5853AB0FD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4E130F6-189B-4176-B09F-D7697DD8A0CA}"/>
              </a:ext>
            </a:extLst>
          </p:cNvPr>
          <p:cNvGrpSpPr/>
          <p:nvPr userDrawn="1"/>
        </p:nvGrpSpPr>
        <p:grpSpPr>
          <a:xfrm>
            <a:off x="11627956" y="278819"/>
            <a:ext cx="291600" cy="291600"/>
            <a:chOff x="7230872" y="389350"/>
            <a:chExt cx="291600" cy="291600"/>
          </a:xfrm>
          <a:solidFill>
            <a:schemeClr val="bg1"/>
          </a:solidFill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B89E54F9-292E-4CE0-8D91-5F0D131F7226}"/>
                </a:ext>
              </a:extLst>
            </p:cNvPr>
            <p:cNvSpPr/>
            <p:nvPr/>
          </p:nvSpPr>
          <p:spPr>
            <a:xfrm>
              <a:off x="7232796" y="390313"/>
              <a:ext cx="289676" cy="289675"/>
            </a:xfrm>
            <a:custGeom>
              <a:avLst/>
              <a:gdLst>
                <a:gd name="connsiteX0" fmla="*/ 289676 w 289676"/>
                <a:gd name="connsiteY0" fmla="*/ 144838 h 289675"/>
                <a:gd name="connsiteX1" fmla="*/ 144838 w 289676"/>
                <a:gd name="connsiteY1" fmla="*/ 0 h 289675"/>
                <a:gd name="connsiteX2" fmla="*/ 0 w 289676"/>
                <a:gd name="connsiteY2" fmla="*/ 144838 h 289675"/>
                <a:gd name="connsiteX3" fmla="*/ 144838 w 289676"/>
                <a:gd name="connsiteY3" fmla="*/ 289675 h 289675"/>
                <a:gd name="connsiteX4" fmla="*/ 289676 w 289676"/>
                <a:gd name="connsiteY4" fmla="*/ 144838 h 289675"/>
                <a:gd name="connsiteX5" fmla="*/ 13158 w 289676"/>
                <a:gd name="connsiteY5" fmla="*/ 144838 h 289675"/>
                <a:gd name="connsiteX6" fmla="*/ 144838 w 289676"/>
                <a:gd name="connsiteY6" fmla="*/ 13158 h 289675"/>
                <a:gd name="connsiteX7" fmla="*/ 276518 w 289676"/>
                <a:gd name="connsiteY7" fmla="*/ 144838 h 289675"/>
                <a:gd name="connsiteX8" fmla="*/ 144838 w 289676"/>
                <a:gd name="connsiteY8" fmla="*/ 276517 h 289675"/>
                <a:gd name="connsiteX9" fmla="*/ 13158 w 289676"/>
                <a:gd name="connsiteY9" fmla="*/ 144838 h 28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676" h="289675">
                  <a:moveTo>
                    <a:pt x="289676" y="144838"/>
                  </a:moveTo>
                  <a:cubicBezTo>
                    <a:pt x="289676" y="64846"/>
                    <a:pt x="224830" y="0"/>
                    <a:pt x="144838" y="0"/>
                  </a:cubicBezTo>
                  <a:cubicBezTo>
                    <a:pt x="64846" y="0"/>
                    <a:pt x="0" y="64846"/>
                    <a:pt x="0" y="144838"/>
                  </a:cubicBezTo>
                  <a:cubicBezTo>
                    <a:pt x="0" y="224829"/>
                    <a:pt x="64846" y="289675"/>
                    <a:pt x="144838" y="289675"/>
                  </a:cubicBezTo>
                  <a:cubicBezTo>
                    <a:pt x="224830" y="289675"/>
                    <a:pt x="289676" y="224829"/>
                    <a:pt x="289676" y="144838"/>
                  </a:cubicBezTo>
                  <a:close/>
                  <a:moveTo>
                    <a:pt x="13158" y="144838"/>
                  </a:moveTo>
                  <a:cubicBezTo>
                    <a:pt x="13158" y="72135"/>
                    <a:pt x="72135" y="13158"/>
                    <a:pt x="144838" y="13158"/>
                  </a:cubicBezTo>
                  <a:cubicBezTo>
                    <a:pt x="217541" y="13158"/>
                    <a:pt x="276518" y="72135"/>
                    <a:pt x="276518" y="144838"/>
                  </a:cubicBezTo>
                  <a:cubicBezTo>
                    <a:pt x="276518" y="217540"/>
                    <a:pt x="217541" y="276517"/>
                    <a:pt x="144838" y="276517"/>
                  </a:cubicBezTo>
                  <a:cubicBezTo>
                    <a:pt x="72135" y="276517"/>
                    <a:pt x="13158" y="217540"/>
                    <a:pt x="13158" y="144838"/>
                  </a:cubicBezTo>
                  <a:close/>
                </a:path>
              </a:pathLst>
            </a:custGeom>
            <a:grpFill/>
            <a:ln w="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6C13DFB-DF49-489B-932D-4835C9693D7E}"/>
                </a:ext>
              </a:extLst>
            </p:cNvPr>
            <p:cNvSpPr/>
            <p:nvPr/>
          </p:nvSpPr>
          <p:spPr>
            <a:xfrm>
              <a:off x="7320834" y="475677"/>
              <a:ext cx="124484" cy="118946"/>
            </a:xfrm>
            <a:custGeom>
              <a:avLst/>
              <a:gdLst>
                <a:gd name="connsiteX0" fmla="*/ 124485 w 124484"/>
                <a:gd name="connsiteY0" fmla="*/ 72939 h 118946"/>
                <a:gd name="connsiteX1" fmla="*/ 124485 w 124484"/>
                <a:gd name="connsiteY1" fmla="*/ 118947 h 118946"/>
                <a:gd name="connsiteX2" fmla="*/ 97789 w 124484"/>
                <a:gd name="connsiteY2" fmla="*/ 118947 h 118946"/>
                <a:gd name="connsiteX3" fmla="*/ 97789 w 124484"/>
                <a:gd name="connsiteY3" fmla="*/ 76016 h 118946"/>
                <a:gd name="connsiteX4" fmla="*/ 84252 w 124484"/>
                <a:gd name="connsiteY4" fmla="*/ 57888 h 118946"/>
                <a:gd name="connsiteX5" fmla="*/ 70573 w 124484"/>
                <a:gd name="connsiteY5" fmla="*/ 67638 h 118946"/>
                <a:gd name="connsiteX6" fmla="*/ 69674 w 124484"/>
                <a:gd name="connsiteY6" fmla="*/ 74123 h 118946"/>
                <a:gd name="connsiteX7" fmla="*/ 69674 w 124484"/>
                <a:gd name="connsiteY7" fmla="*/ 118947 h 118946"/>
                <a:gd name="connsiteX8" fmla="*/ 42978 w 124484"/>
                <a:gd name="connsiteY8" fmla="*/ 118947 h 118946"/>
                <a:gd name="connsiteX9" fmla="*/ 42978 w 124484"/>
                <a:gd name="connsiteY9" fmla="*/ 38671 h 118946"/>
                <a:gd name="connsiteX10" fmla="*/ 69674 w 124484"/>
                <a:gd name="connsiteY10" fmla="*/ 38671 h 118946"/>
                <a:gd name="connsiteX11" fmla="*/ 69674 w 124484"/>
                <a:gd name="connsiteY11" fmla="*/ 50030 h 118946"/>
                <a:gd name="connsiteX12" fmla="*/ 69484 w 124484"/>
                <a:gd name="connsiteY12" fmla="*/ 50267 h 118946"/>
                <a:gd name="connsiteX13" fmla="*/ 69674 w 124484"/>
                <a:gd name="connsiteY13" fmla="*/ 50267 h 118946"/>
                <a:gd name="connsiteX14" fmla="*/ 69674 w 124484"/>
                <a:gd name="connsiteY14" fmla="*/ 50030 h 118946"/>
                <a:gd name="connsiteX15" fmla="*/ 93719 w 124484"/>
                <a:gd name="connsiteY15" fmla="*/ 36777 h 118946"/>
                <a:gd name="connsiteX16" fmla="*/ 124485 w 124484"/>
                <a:gd name="connsiteY16" fmla="*/ 72939 h 118946"/>
                <a:gd name="connsiteX17" fmla="*/ 15099 w 124484"/>
                <a:gd name="connsiteY17" fmla="*/ 0 h 118946"/>
                <a:gd name="connsiteX18" fmla="*/ 0 w 124484"/>
                <a:gd name="connsiteY18" fmla="*/ 13868 h 118946"/>
                <a:gd name="connsiteX19" fmla="*/ 14768 w 124484"/>
                <a:gd name="connsiteY19" fmla="*/ 27737 h 118946"/>
                <a:gd name="connsiteX20" fmla="*/ 14957 w 124484"/>
                <a:gd name="connsiteY20" fmla="*/ 27737 h 118946"/>
                <a:gd name="connsiteX21" fmla="*/ 30056 w 124484"/>
                <a:gd name="connsiteY21" fmla="*/ 13868 h 118946"/>
                <a:gd name="connsiteX22" fmla="*/ 15099 w 124484"/>
                <a:gd name="connsiteY22" fmla="*/ 0 h 118946"/>
                <a:gd name="connsiteX23" fmla="*/ 1609 w 124484"/>
                <a:gd name="connsiteY23" fmla="*/ 118947 h 118946"/>
                <a:gd name="connsiteX24" fmla="*/ 28305 w 124484"/>
                <a:gd name="connsiteY24" fmla="*/ 118947 h 118946"/>
                <a:gd name="connsiteX25" fmla="*/ 28305 w 124484"/>
                <a:gd name="connsiteY25" fmla="*/ 38671 h 118946"/>
                <a:gd name="connsiteX26" fmla="*/ 1609 w 124484"/>
                <a:gd name="connsiteY26" fmla="*/ 38671 h 118946"/>
                <a:gd name="connsiteX27" fmla="*/ 1609 w 124484"/>
                <a:gd name="connsiteY27" fmla="*/ 118947 h 11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484" h="118946">
                  <a:moveTo>
                    <a:pt x="124485" y="72939"/>
                  </a:moveTo>
                  <a:lnTo>
                    <a:pt x="124485" y="118947"/>
                  </a:lnTo>
                  <a:lnTo>
                    <a:pt x="97789" y="118947"/>
                  </a:lnTo>
                  <a:lnTo>
                    <a:pt x="97789" y="76016"/>
                  </a:lnTo>
                  <a:cubicBezTo>
                    <a:pt x="97789" y="65224"/>
                    <a:pt x="93908" y="57888"/>
                    <a:pt x="84252" y="57888"/>
                  </a:cubicBezTo>
                  <a:cubicBezTo>
                    <a:pt x="76868" y="57888"/>
                    <a:pt x="72514" y="62858"/>
                    <a:pt x="70573" y="67638"/>
                  </a:cubicBezTo>
                  <a:cubicBezTo>
                    <a:pt x="69863" y="69342"/>
                    <a:pt x="69674" y="71756"/>
                    <a:pt x="69674" y="74123"/>
                  </a:cubicBezTo>
                  <a:lnTo>
                    <a:pt x="69674" y="118947"/>
                  </a:lnTo>
                  <a:lnTo>
                    <a:pt x="42978" y="118947"/>
                  </a:lnTo>
                  <a:cubicBezTo>
                    <a:pt x="42978" y="118947"/>
                    <a:pt x="43357" y="46244"/>
                    <a:pt x="42978" y="38671"/>
                  </a:cubicBezTo>
                  <a:lnTo>
                    <a:pt x="69674" y="38671"/>
                  </a:lnTo>
                  <a:lnTo>
                    <a:pt x="69674" y="50030"/>
                  </a:lnTo>
                  <a:cubicBezTo>
                    <a:pt x="69626" y="50125"/>
                    <a:pt x="69532" y="50220"/>
                    <a:pt x="69484" y="50267"/>
                  </a:cubicBezTo>
                  <a:lnTo>
                    <a:pt x="69674" y="50267"/>
                  </a:lnTo>
                  <a:lnTo>
                    <a:pt x="69674" y="50030"/>
                  </a:lnTo>
                  <a:cubicBezTo>
                    <a:pt x="73224" y="44587"/>
                    <a:pt x="79566" y="36777"/>
                    <a:pt x="93719" y="36777"/>
                  </a:cubicBezTo>
                  <a:cubicBezTo>
                    <a:pt x="111326" y="36825"/>
                    <a:pt x="124485" y="48279"/>
                    <a:pt x="124485" y="72939"/>
                  </a:cubicBezTo>
                  <a:close/>
                  <a:moveTo>
                    <a:pt x="15099" y="0"/>
                  </a:moveTo>
                  <a:cubicBezTo>
                    <a:pt x="5964" y="0"/>
                    <a:pt x="0" y="6011"/>
                    <a:pt x="0" y="13868"/>
                  </a:cubicBezTo>
                  <a:cubicBezTo>
                    <a:pt x="0" y="21584"/>
                    <a:pt x="5822" y="27737"/>
                    <a:pt x="14768" y="27737"/>
                  </a:cubicBezTo>
                  <a:lnTo>
                    <a:pt x="14957" y="27737"/>
                  </a:lnTo>
                  <a:cubicBezTo>
                    <a:pt x="24282" y="27737"/>
                    <a:pt x="30056" y="21584"/>
                    <a:pt x="30056" y="13868"/>
                  </a:cubicBezTo>
                  <a:cubicBezTo>
                    <a:pt x="29867" y="6011"/>
                    <a:pt x="24234" y="0"/>
                    <a:pt x="15099" y="0"/>
                  </a:cubicBezTo>
                  <a:close/>
                  <a:moveTo>
                    <a:pt x="1609" y="118947"/>
                  </a:moveTo>
                  <a:lnTo>
                    <a:pt x="28305" y="118947"/>
                  </a:lnTo>
                  <a:lnTo>
                    <a:pt x="28305" y="38671"/>
                  </a:lnTo>
                  <a:lnTo>
                    <a:pt x="1609" y="38671"/>
                  </a:lnTo>
                  <a:lnTo>
                    <a:pt x="1609" y="118947"/>
                  </a:lnTo>
                  <a:close/>
                </a:path>
              </a:pathLst>
            </a:custGeom>
            <a:grpFill/>
            <a:ln w="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Ellipse 26">
              <a:hlinkClick r:id="rId4"/>
              <a:extLst>
                <a:ext uri="{FF2B5EF4-FFF2-40B4-BE49-F238E27FC236}">
                  <a16:creationId xmlns:a16="http://schemas.microsoft.com/office/drawing/2014/main" id="{3D1E228A-0A5A-49C2-82C9-2864F9279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0872" y="389350"/>
              <a:ext cx="291600" cy="2916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39" name="Espace réservé du texte 60">
            <a:extLst>
              <a:ext uri="{FF2B5EF4-FFF2-40B4-BE49-F238E27FC236}">
                <a16:creationId xmlns:a16="http://schemas.microsoft.com/office/drawing/2014/main" id="{F428397E-A880-4BD7-AD51-F89B1CDDF1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800093" y="3401560"/>
            <a:ext cx="2052000" cy="888577"/>
          </a:xfrm>
        </p:spPr>
        <p:txBody>
          <a:bodyPr>
            <a:spAutoFit/>
          </a:bodyPr>
          <a:lstStyle>
            <a:lvl1pPr marL="0" indent="0">
              <a:spcBef>
                <a:spcPts val="200"/>
              </a:spcBef>
              <a:spcAft>
                <a:spcPts val="400"/>
              </a:spcAft>
              <a:buFont typeface="Manrope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Prénom Nom </a:t>
            </a:r>
          </a:p>
          <a:p>
            <a:pPr lvl="1"/>
            <a:r>
              <a:rPr lang="fr-FR"/>
              <a:t>Fonction</a:t>
            </a:r>
          </a:p>
          <a:p>
            <a:pPr lvl="1"/>
            <a:r>
              <a:rPr lang="fr-FR"/>
              <a:t>00.00.00.00.00</a:t>
            </a:r>
          </a:p>
          <a:p>
            <a:pPr lvl="1"/>
            <a:r>
              <a:rPr lang="fr-FR"/>
              <a:t>mail@oresys.eu</a:t>
            </a:r>
          </a:p>
        </p:txBody>
      </p:sp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953F4A12-C49B-4EF0-8D0D-06FC1E470975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689751" y="3372948"/>
            <a:ext cx="883998" cy="883998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bg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AB64B3A3-1DDA-48ED-B7F3-652BC5F4FF9E}"/>
              </a:ext>
            </a:extLst>
          </p:cNvPr>
          <p:cNvSpPr>
            <a:spLocks noGrp="1" noChangeAspect="1"/>
          </p:cNvSpPr>
          <p:nvPr userDrawn="1">
            <p:ph type="pic" sz="quarter" idx="13" hasCustomPrompt="1"/>
          </p:nvPr>
        </p:nvSpPr>
        <p:spPr>
          <a:xfrm>
            <a:off x="689751" y="4734588"/>
            <a:ext cx="883998" cy="883998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bg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D81DCF8D-4B34-41AC-BE00-044CD23D4136}"/>
              </a:ext>
            </a:extLst>
          </p:cNvPr>
          <p:cNvSpPr>
            <a:spLocks noGrp="1" noChangeAspect="1"/>
          </p:cNvSpPr>
          <p:nvPr userDrawn="1">
            <p:ph type="pic" sz="quarter" idx="15" hasCustomPrompt="1"/>
          </p:nvPr>
        </p:nvSpPr>
        <p:spPr>
          <a:xfrm>
            <a:off x="3887632" y="4734588"/>
            <a:ext cx="883998" cy="883998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bg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43" name="Titre 58">
            <a:extLst>
              <a:ext uri="{FF2B5EF4-FFF2-40B4-BE49-F238E27FC236}">
                <a16:creationId xmlns:a16="http://schemas.microsoft.com/office/drawing/2014/main" id="{F6E569FC-5BF3-4F9D-AD56-19D24DDE70F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9751" y="2331839"/>
            <a:ext cx="6916478" cy="503215"/>
          </a:xfrm>
        </p:spPr>
        <p:txBody>
          <a:bodyPr lIns="0" tIns="0" rIns="0" bIns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Insérer titre « Contacts »</a:t>
            </a:r>
          </a:p>
        </p:txBody>
      </p:sp>
      <p:sp>
        <p:nvSpPr>
          <p:cNvPr id="47" name="Espace réservé pour une image  46">
            <a:extLst>
              <a:ext uri="{FF2B5EF4-FFF2-40B4-BE49-F238E27FC236}">
                <a16:creationId xmlns:a16="http://schemas.microsoft.com/office/drawing/2014/main" id="{3DB9DF9E-982B-429A-A936-9B1B129C66CE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3887632" y="3372948"/>
            <a:ext cx="883998" cy="883998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bg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48" name="Espace réservé du texte 60">
            <a:extLst>
              <a:ext uri="{FF2B5EF4-FFF2-40B4-BE49-F238E27FC236}">
                <a16:creationId xmlns:a16="http://schemas.microsoft.com/office/drawing/2014/main" id="{258C751E-C547-4AD8-AB0F-D3716398A7F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00093" y="4734958"/>
            <a:ext cx="2052000" cy="888577"/>
          </a:xfrm>
        </p:spPr>
        <p:txBody>
          <a:bodyPr>
            <a:spAutoFit/>
          </a:bodyPr>
          <a:lstStyle>
            <a:lvl1pPr marL="0" indent="0">
              <a:spcBef>
                <a:spcPts val="200"/>
              </a:spcBef>
              <a:spcAft>
                <a:spcPts val="400"/>
              </a:spcAft>
              <a:buFont typeface="Manrope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Prénom Nom </a:t>
            </a:r>
          </a:p>
          <a:p>
            <a:pPr lvl="1"/>
            <a:r>
              <a:rPr lang="fr-FR"/>
              <a:t>Fonction</a:t>
            </a:r>
          </a:p>
          <a:p>
            <a:pPr lvl="1"/>
            <a:r>
              <a:rPr lang="fr-FR"/>
              <a:t>00.00.00.00.00</a:t>
            </a:r>
          </a:p>
          <a:p>
            <a:pPr lvl="1"/>
            <a:r>
              <a:rPr lang="fr-FR"/>
              <a:t>mail@oresys.eu</a:t>
            </a:r>
          </a:p>
        </p:txBody>
      </p:sp>
      <p:sp>
        <p:nvSpPr>
          <p:cNvPr id="49" name="Espace réservé du texte 60">
            <a:extLst>
              <a:ext uri="{FF2B5EF4-FFF2-40B4-BE49-F238E27FC236}">
                <a16:creationId xmlns:a16="http://schemas.microsoft.com/office/drawing/2014/main" id="{A33CC6A5-64E8-4440-88D4-DFC7810079F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997974" y="3401560"/>
            <a:ext cx="2052000" cy="888577"/>
          </a:xfrm>
        </p:spPr>
        <p:txBody>
          <a:bodyPr>
            <a:spAutoFit/>
          </a:bodyPr>
          <a:lstStyle>
            <a:lvl1pPr marL="0" indent="0">
              <a:spcBef>
                <a:spcPts val="200"/>
              </a:spcBef>
              <a:spcAft>
                <a:spcPts val="400"/>
              </a:spcAft>
              <a:buFont typeface="Manrope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Prénom Nom </a:t>
            </a:r>
          </a:p>
          <a:p>
            <a:pPr lvl="1"/>
            <a:r>
              <a:rPr lang="fr-FR"/>
              <a:t>Fonction</a:t>
            </a:r>
          </a:p>
          <a:p>
            <a:pPr lvl="1"/>
            <a:r>
              <a:rPr lang="fr-FR"/>
              <a:t>00.00.00.00.00</a:t>
            </a:r>
          </a:p>
          <a:p>
            <a:pPr lvl="1"/>
            <a:r>
              <a:rPr lang="fr-FR"/>
              <a:t>mail@oresys.eu</a:t>
            </a:r>
          </a:p>
        </p:txBody>
      </p:sp>
      <p:sp>
        <p:nvSpPr>
          <p:cNvPr id="50" name="Espace réservé du texte 60">
            <a:extLst>
              <a:ext uri="{FF2B5EF4-FFF2-40B4-BE49-F238E27FC236}">
                <a16:creationId xmlns:a16="http://schemas.microsoft.com/office/drawing/2014/main" id="{22CB6C7B-CF9C-4FEB-A70B-69F3D1046F6C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997974" y="4734958"/>
            <a:ext cx="2052000" cy="888577"/>
          </a:xfrm>
        </p:spPr>
        <p:txBody>
          <a:bodyPr>
            <a:spAutoFit/>
          </a:bodyPr>
          <a:lstStyle>
            <a:lvl1pPr marL="0" indent="0">
              <a:spcBef>
                <a:spcPts val="200"/>
              </a:spcBef>
              <a:spcAft>
                <a:spcPts val="400"/>
              </a:spcAft>
              <a:buFont typeface="Manrope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Prénom Nom </a:t>
            </a:r>
          </a:p>
          <a:p>
            <a:pPr lvl="1"/>
            <a:r>
              <a:rPr lang="fr-FR"/>
              <a:t>Fonction</a:t>
            </a:r>
          </a:p>
          <a:p>
            <a:pPr lvl="1"/>
            <a:r>
              <a:rPr lang="fr-FR"/>
              <a:t>00.00.00.00.00</a:t>
            </a:r>
          </a:p>
          <a:p>
            <a:pPr lvl="1"/>
            <a:r>
              <a:rPr lang="fr-FR"/>
              <a:t>mail@oresys.eu</a:t>
            </a:r>
          </a:p>
        </p:txBody>
      </p:sp>
      <p:sp>
        <p:nvSpPr>
          <p:cNvPr id="51" name="Espace réservé du pied de page 1">
            <a:extLst>
              <a:ext uri="{FF2B5EF4-FFF2-40B4-BE49-F238E27FC236}">
                <a16:creationId xmlns:a16="http://schemas.microsoft.com/office/drawing/2014/main" id="{7E468E96-455C-450E-988C-2DE2EF52C02A}"/>
              </a:ext>
            </a:extLst>
          </p:cNvPr>
          <p:cNvSpPr txBox="1">
            <a:spLocks/>
          </p:cNvSpPr>
          <p:nvPr userDrawn="1"/>
        </p:nvSpPr>
        <p:spPr>
          <a:xfrm>
            <a:off x="689751" y="6448828"/>
            <a:ext cx="1440000" cy="161583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>
              <a:defRPr sz="105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/>
              <a:t>© ORESYS</a:t>
            </a:r>
          </a:p>
        </p:txBody>
      </p:sp>
    </p:spTree>
    <p:extLst>
      <p:ext uri="{BB962C8B-B14F-4D97-AF65-F5344CB8AC3E}">
        <p14:creationId xmlns:p14="http://schemas.microsoft.com/office/powerpoint/2010/main" val="33084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pied de page 1">
            <a:extLst>
              <a:ext uri="{FF2B5EF4-FFF2-40B4-BE49-F238E27FC236}">
                <a16:creationId xmlns:a16="http://schemas.microsoft.com/office/drawing/2014/main" id="{904886E1-D0AF-4F34-90E8-15F271154A5A}"/>
              </a:ext>
            </a:extLst>
          </p:cNvPr>
          <p:cNvSpPr txBox="1">
            <a:spLocks/>
          </p:cNvSpPr>
          <p:nvPr userDrawn="1"/>
        </p:nvSpPr>
        <p:spPr>
          <a:xfrm>
            <a:off x="689751" y="6448828"/>
            <a:ext cx="1440000" cy="161583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>
              <a:defRPr sz="105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ORESYS</a:t>
            </a:r>
          </a:p>
        </p:txBody>
      </p:sp>
      <p:sp>
        <p:nvSpPr>
          <p:cNvPr id="55" name="Espace réservé pour une image  54">
            <a:extLst>
              <a:ext uri="{FF2B5EF4-FFF2-40B4-BE49-F238E27FC236}">
                <a16:creationId xmlns:a16="http://schemas.microsoft.com/office/drawing/2014/main" id="{E7A3A49F-3026-404A-B3E7-4F91EC82B2E1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9751" y="3372948"/>
            <a:ext cx="883998" cy="883998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Photo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3FBB37-4246-4B27-A6B0-C7F429F2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3517" y="6448828"/>
            <a:ext cx="2743200" cy="161583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6BB7E4F1-2387-4EEA-84F5-D119CABB293F}" type="datetime1">
              <a:rPr lang="fr-FR" smtClean="0"/>
              <a:t>04/05/2026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35C8E01-FCCE-40C5-970C-25E717E69390}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1"/>
            </p:custDataLst>
          </p:nvPr>
        </p:nvGrpSpPr>
        <p:grpSpPr>
          <a:xfrm>
            <a:off x="689751" y="554356"/>
            <a:ext cx="1765504" cy="881733"/>
            <a:chOff x="935456" y="959476"/>
            <a:chExt cx="2543750" cy="1270407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76FD9CD-CCB9-4AFB-98B5-0DD8589F73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solidFill>
              <a:schemeClr val="tx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67636739-7DF2-4FC6-8AE6-F681B8BE79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C0D7507-9598-4A4E-8328-A575A076D8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685F779-3E10-4C5A-9113-28E014005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chemeClr val="accent4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636BC2E-11D3-488D-8220-B5853AB0FD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9064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</p:grpSp>
      <p:sp>
        <p:nvSpPr>
          <p:cNvPr id="56" name="Espace réservé pour une image  55">
            <a:extLst>
              <a:ext uri="{FF2B5EF4-FFF2-40B4-BE49-F238E27FC236}">
                <a16:creationId xmlns:a16="http://schemas.microsoft.com/office/drawing/2014/main" id="{DD85BB5C-E223-4B1B-B97E-B095ABC8038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89751" y="4734588"/>
            <a:ext cx="883998" cy="883998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Photo</a:t>
            </a:r>
          </a:p>
        </p:txBody>
      </p:sp>
      <p:sp>
        <p:nvSpPr>
          <p:cNvPr id="57" name="Espace réservé pour une image  56">
            <a:extLst>
              <a:ext uri="{FF2B5EF4-FFF2-40B4-BE49-F238E27FC236}">
                <a16:creationId xmlns:a16="http://schemas.microsoft.com/office/drawing/2014/main" id="{7E851AAA-14AF-4570-898D-305818B4E5F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887632" y="3372948"/>
            <a:ext cx="883998" cy="883998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Photo</a:t>
            </a:r>
          </a:p>
        </p:txBody>
      </p:sp>
      <p:sp>
        <p:nvSpPr>
          <p:cNvPr id="58" name="Espace réservé pour une image  57">
            <a:extLst>
              <a:ext uri="{FF2B5EF4-FFF2-40B4-BE49-F238E27FC236}">
                <a16:creationId xmlns:a16="http://schemas.microsoft.com/office/drawing/2014/main" id="{3178EDA2-2F81-4254-910D-DF8EF389925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887632" y="4734588"/>
            <a:ext cx="883998" cy="883998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Photo</a:t>
            </a:r>
          </a:p>
        </p:txBody>
      </p:sp>
      <p:sp>
        <p:nvSpPr>
          <p:cNvPr id="59" name="Titre 58">
            <a:extLst>
              <a:ext uri="{FF2B5EF4-FFF2-40B4-BE49-F238E27FC236}">
                <a16:creationId xmlns:a16="http://schemas.microsoft.com/office/drawing/2014/main" id="{748D7408-EC76-46D5-8BE7-454F2823E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51" y="2331839"/>
            <a:ext cx="6916478" cy="503215"/>
          </a:xfrm>
        </p:spPr>
        <p:txBody>
          <a:bodyPr lIns="0" tIns="0" rIns="0" bIns="0" anchor="b"/>
          <a:lstStyle>
            <a:lvl1pPr>
              <a:defRPr sz="3600"/>
            </a:lvl1pPr>
          </a:lstStyle>
          <a:p>
            <a:r>
              <a:rPr lang="fr-FR"/>
              <a:t>Insérer titre « Contacts »</a:t>
            </a:r>
          </a:p>
        </p:txBody>
      </p:sp>
      <p:sp>
        <p:nvSpPr>
          <p:cNvPr id="65" name="Espace réservé du texte 60">
            <a:extLst>
              <a:ext uri="{FF2B5EF4-FFF2-40B4-BE49-F238E27FC236}">
                <a16:creationId xmlns:a16="http://schemas.microsoft.com/office/drawing/2014/main" id="{7E6587CE-BC0E-421E-91D2-D511958F1C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0093" y="3401560"/>
            <a:ext cx="2052000" cy="888577"/>
          </a:xfrm>
        </p:spPr>
        <p:txBody>
          <a:bodyPr>
            <a:spAutoFit/>
          </a:bodyPr>
          <a:lstStyle>
            <a:lvl1pPr marL="0" indent="0">
              <a:spcBef>
                <a:spcPts val="200"/>
              </a:spcBef>
              <a:spcAft>
                <a:spcPts val="400"/>
              </a:spcAft>
              <a:buFont typeface="Manrope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5pPr>
            <a:lvl6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Prénom Nom </a:t>
            </a:r>
          </a:p>
          <a:p>
            <a:pPr lvl="1"/>
            <a:r>
              <a:rPr lang="fr-FR"/>
              <a:t>Fonction</a:t>
            </a:r>
          </a:p>
          <a:p>
            <a:pPr lvl="1"/>
            <a:r>
              <a:rPr lang="fr-FR"/>
              <a:t>00.00.00.00.00</a:t>
            </a:r>
          </a:p>
          <a:p>
            <a:pPr lvl="1"/>
            <a:r>
              <a:rPr lang="fr-FR"/>
              <a:t>mail@oresys.eu</a:t>
            </a:r>
          </a:p>
        </p:txBody>
      </p:sp>
      <p:sp>
        <p:nvSpPr>
          <p:cNvPr id="66" name="Espace réservé du texte 60">
            <a:extLst>
              <a:ext uri="{FF2B5EF4-FFF2-40B4-BE49-F238E27FC236}">
                <a16:creationId xmlns:a16="http://schemas.microsoft.com/office/drawing/2014/main" id="{9AB46559-B501-4A9E-B0D3-5B4ECDF19C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7974" y="3401560"/>
            <a:ext cx="2052000" cy="888577"/>
          </a:xfrm>
        </p:spPr>
        <p:txBody>
          <a:bodyPr>
            <a:spAutoFit/>
          </a:bodyPr>
          <a:lstStyle>
            <a:lvl1pPr marL="0" indent="0">
              <a:spcBef>
                <a:spcPts val="200"/>
              </a:spcBef>
              <a:spcAft>
                <a:spcPts val="400"/>
              </a:spcAft>
              <a:buFont typeface="Manrope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5pPr>
            <a:lvl6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Prénom Nom </a:t>
            </a:r>
          </a:p>
          <a:p>
            <a:pPr lvl="1"/>
            <a:r>
              <a:rPr lang="fr-FR"/>
              <a:t>Fonction</a:t>
            </a:r>
          </a:p>
          <a:p>
            <a:pPr lvl="1"/>
            <a:r>
              <a:rPr lang="fr-FR"/>
              <a:t>00.00.00.00.00</a:t>
            </a:r>
          </a:p>
          <a:p>
            <a:pPr lvl="1"/>
            <a:r>
              <a:rPr lang="fr-FR"/>
              <a:t>mail@oresys.eu</a:t>
            </a:r>
          </a:p>
        </p:txBody>
      </p:sp>
      <p:sp>
        <p:nvSpPr>
          <p:cNvPr id="67" name="Espace réservé du texte 60">
            <a:extLst>
              <a:ext uri="{FF2B5EF4-FFF2-40B4-BE49-F238E27FC236}">
                <a16:creationId xmlns:a16="http://schemas.microsoft.com/office/drawing/2014/main" id="{E6C12FB7-2EB5-4EEF-8CD6-ABDA5A070C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0093" y="4734958"/>
            <a:ext cx="2052000" cy="888577"/>
          </a:xfrm>
        </p:spPr>
        <p:txBody>
          <a:bodyPr>
            <a:spAutoFit/>
          </a:bodyPr>
          <a:lstStyle>
            <a:lvl1pPr marL="0" indent="0">
              <a:spcBef>
                <a:spcPts val="200"/>
              </a:spcBef>
              <a:spcAft>
                <a:spcPts val="400"/>
              </a:spcAft>
              <a:buFont typeface="Manrope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5pPr>
            <a:lvl6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Prénom Nom </a:t>
            </a:r>
          </a:p>
          <a:p>
            <a:pPr lvl="1"/>
            <a:r>
              <a:rPr lang="fr-FR"/>
              <a:t>Fonction</a:t>
            </a:r>
          </a:p>
          <a:p>
            <a:pPr lvl="1"/>
            <a:r>
              <a:rPr lang="fr-FR"/>
              <a:t>00.00.00.00.00</a:t>
            </a:r>
          </a:p>
          <a:p>
            <a:pPr lvl="1"/>
            <a:r>
              <a:rPr lang="fr-FR"/>
              <a:t>mail@oresys.eu</a:t>
            </a:r>
          </a:p>
        </p:txBody>
      </p:sp>
      <p:sp>
        <p:nvSpPr>
          <p:cNvPr id="68" name="Espace réservé du texte 60">
            <a:extLst>
              <a:ext uri="{FF2B5EF4-FFF2-40B4-BE49-F238E27FC236}">
                <a16:creationId xmlns:a16="http://schemas.microsoft.com/office/drawing/2014/main" id="{72570E18-3A5D-497A-B5A7-0450DAB09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7974" y="4734958"/>
            <a:ext cx="2052000" cy="888577"/>
          </a:xfrm>
        </p:spPr>
        <p:txBody>
          <a:bodyPr>
            <a:spAutoFit/>
          </a:bodyPr>
          <a:lstStyle>
            <a:lvl1pPr marL="0" indent="0">
              <a:spcBef>
                <a:spcPts val="200"/>
              </a:spcBef>
              <a:spcAft>
                <a:spcPts val="400"/>
              </a:spcAft>
              <a:buFont typeface="Manrope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5pPr>
            <a:lvl6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 typeface="Manrope" panose="020B0604020202020204" pitchFamily="34" charset="0"/>
              <a:buNone/>
              <a:defRPr sz="9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Prénom Nom </a:t>
            </a:r>
          </a:p>
          <a:p>
            <a:pPr lvl="1"/>
            <a:r>
              <a:rPr lang="fr-FR"/>
              <a:t>Fonction</a:t>
            </a:r>
          </a:p>
          <a:p>
            <a:pPr lvl="1"/>
            <a:r>
              <a:rPr lang="fr-FR"/>
              <a:t>00.00.00.00.00</a:t>
            </a:r>
          </a:p>
          <a:p>
            <a:pPr lvl="1"/>
            <a:r>
              <a:rPr lang="fr-FR"/>
              <a:t>mail@oresys.eu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F8E8E4F-B7D2-441E-BA48-7A4FA5656067}"/>
              </a:ext>
            </a:extLst>
          </p:cNvPr>
          <p:cNvGrpSpPr>
            <a:grpSpLocks noGrp="1" noUngrp="1" noRot="1" noMove="1" noResize="1"/>
          </p:cNvGrpSpPr>
          <p:nvPr userDrawn="1">
            <p:custDataLst>
              <p:tags r:id="rId2"/>
            </p:custDataLst>
          </p:nvPr>
        </p:nvGrpSpPr>
        <p:grpSpPr>
          <a:xfrm>
            <a:off x="7197844" y="1474062"/>
            <a:ext cx="4994156" cy="5383938"/>
            <a:chOff x="7197845" y="1474061"/>
            <a:chExt cx="4994156" cy="5383938"/>
          </a:xfrm>
        </p:grpSpPr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13EA9D7D-2E4B-4FB7-8F1C-A80DFF7A6F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7197845" y="4778893"/>
              <a:ext cx="1211129" cy="2079106"/>
            </a:xfrm>
            <a:custGeom>
              <a:avLst/>
              <a:gdLst>
                <a:gd name="connsiteX0" fmla="*/ 509418 w 1211129"/>
                <a:gd name="connsiteY0" fmla="*/ 403 h 2079106"/>
                <a:gd name="connsiteX1" fmla="*/ 457867 w 1211129"/>
                <a:gd name="connsiteY1" fmla="*/ 15127 h 2079106"/>
                <a:gd name="connsiteX2" fmla="*/ 457548 w 1211129"/>
                <a:gd name="connsiteY2" fmla="*/ 15310 h 2079106"/>
                <a:gd name="connsiteX3" fmla="*/ 72697 w 1211129"/>
                <a:gd name="connsiteY3" fmla="*/ 215175 h 2079106"/>
                <a:gd name="connsiteX4" fmla="*/ 15315 w 1211129"/>
                <a:gd name="connsiteY4" fmla="*/ 397440 h 2079106"/>
                <a:gd name="connsiteX5" fmla="*/ 15337 w 1211129"/>
                <a:gd name="connsiteY5" fmla="*/ 397443 h 2079106"/>
                <a:gd name="connsiteX6" fmla="*/ 447574 w 1211129"/>
                <a:gd name="connsiteY6" fmla="*/ 1659214 h 2079106"/>
                <a:gd name="connsiteX7" fmla="*/ 504399 w 1211129"/>
                <a:gd name="connsiteY7" fmla="*/ 2079106 h 2079106"/>
                <a:gd name="connsiteX8" fmla="*/ 1209760 w 1211129"/>
                <a:gd name="connsiteY8" fmla="*/ 2079106 h 2079106"/>
                <a:gd name="connsiteX9" fmla="*/ 1211129 w 1211129"/>
                <a:gd name="connsiteY9" fmla="*/ 2070953 h 2079106"/>
                <a:gd name="connsiteX10" fmla="*/ 1210815 w 1211129"/>
                <a:gd name="connsiteY10" fmla="*/ 2065152 h 2079106"/>
                <a:gd name="connsiteX11" fmla="*/ 639853 w 1211129"/>
                <a:gd name="connsiteY11" fmla="*/ 72968 h 2079106"/>
                <a:gd name="connsiteX12" fmla="*/ 509418 w 1211129"/>
                <a:gd name="connsiteY12" fmla="*/ 403 h 207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1129" h="2079106">
                  <a:moveTo>
                    <a:pt x="509418" y="403"/>
                  </a:moveTo>
                  <a:cubicBezTo>
                    <a:pt x="491930" y="1761"/>
                    <a:pt x="474421" y="6566"/>
                    <a:pt x="457867" y="15127"/>
                  </a:cubicBezTo>
                  <a:cubicBezTo>
                    <a:pt x="457762" y="15189"/>
                    <a:pt x="457652" y="15249"/>
                    <a:pt x="457548" y="15310"/>
                  </a:cubicBezTo>
                  <a:lnTo>
                    <a:pt x="72697" y="215175"/>
                  </a:lnTo>
                  <a:cubicBezTo>
                    <a:pt x="6529" y="249651"/>
                    <a:pt x="-19158" y="331258"/>
                    <a:pt x="15315" y="397440"/>
                  </a:cubicBezTo>
                  <a:cubicBezTo>
                    <a:pt x="15323" y="397441"/>
                    <a:pt x="15330" y="397442"/>
                    <a:pt x="15337" y="397443"/>
                  </a:cubicBezTo>
                  <a:cubicBezTo>
                    <a:pt x="220775" y="795304"/>
                    <a:pt x="366182" y="1220525"/>
                    <a:pt x="447574" y="1659214"/>
                  </a:cubicBezTo>
                  <a:lnTo>
                    <a:pt x="504399" y="2079106"/>
                  </a:lnTo>
                  <a:lnTo>
                    <a:pt x="1209760" y="2079106"/>
                  </a:lnTo>
                  <a:lnTo>
                    <a:pt x="1211129" y="2070953"/>
                  </a:lnTo>
                  <a:cubicBezTo>
                    <a:pt x="1211067" y="2069024"/>
                    <a:pt x="1210959" y="2067090"/>
                    <a:pt x="1210815" y="2065152"/>
                  </a:cubicBezTo>
                  <a:cubicBezTo>
                    <a:pt x="1155358" y="1369610"/>
                    <a:pt x="961219" y="692294"/>
                    <a:pt x="639853" y="72968"/>
                  </a:cubicBezTo>
                  <a:cubicBezTo>
                    <a:pt x="614141" y="23294"/>
                    <a:pt x="561879" y="-3668"/>
                    <a:pt x="509418" y="403"/>
                  </a:cubicBezTo>
                  <a:close/>
                </a:path>
              </a:pathLst>
            </a:custGeom>
            <a:solidFill>
              <a:schemeClr val="accent4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B07EE0D-08DE-4332-A99A-8D08C071BC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8525915" y="2843986"/>
              <a:ext cx="3109035" cy="2494211"/>
            </a:xfrm>
            <a:custGeom>
              <a:avLst/>
              <a:gdLst>
                <a:gd name="connsiteX0" fmla="*/ 212700 w 3109035"/>
                <a:gd name="connsiteY0" fmla="*/ 1802 h 2494211"/>
                <a:gd name="connsiteX1" fmla="*/ 103742 w 3109035"/>
                <a:gd name="connsiteY1" fmla="*/ 103255 h 2494211"/>
                <a:gd name="connsiteX2" fmla="*/ 103620 w 3109035"/>
                <a:gd name="connsiteY2" fmla="*/ 103757 h 2494211"/>
                <a:gd name="connsiteX3" fmla="*/ 3602 w 3109035"/>
                <a:gd name="connsiteY3" fmla="*/ 523597 h 2494211"/>
                <a:gd name="connsiteX4" fmla="*/ 103876 w 3109035"/>
                <a:gd name="connsiteY4" fmla="*/ 686223 h 2494211"/>
                <a:gd name="connsiteX5" fmla="*/ 105185 w 3109035"/>
                <a:gd name="connsiteY5" fmla="*/ 686386 h 2494211"/>
                <a:gd name="connsiteX6" fmla="*/ 2473079 w 3109035"/>
                <a:gd name="connsiteY6" fmla="*/ 2428308 h 2494211"/>
                <a:gd name="connsiteX7" fmla="*/ 2651441 w 3109035"/>
                <a:gd name="connsiteY7" fmla="*/ 2479050 h 2494211"/>
                <a:gd name="connsiteX8" fmla="*/ 3036374 w 3109035"/>
                <a:gd name="connsiteY8" fmla="*/ 2278529 h 2494211"/>
                <a:gd name="connsiteX9" fmla="*/ 3093722 w 3109035"/>
                <a:gd name="connsiteY9" fmla="*/ 2096408 h 2494211"/>
                <a:gd name="connsiteX10" fmla="*/ 3089973 w 3109035"/>
                <a:gd name="connsiteY10" fmla="*/ 2089664 h 2494211"/>
                <a:gd name="connsiteX11" fmla="*/ 3075461 w 3109035"/>
                <a:gd name="connsiteY11" fmla="*/ 2065554 h 2494211"/>
                <a:gd name="connsiteX12" fmla="*/ 272803 w 3109035"/>
                <a:gd name="connsiteY12" fmla="*/ 5405 h 2494211"/>
                <a:gd name="connsiteX13" fmla="*/ 266137 w 3109035"/>
                <a:gd name="connsiteY13" fmla="*/ 3765 h 2494211"/>
                <a:gd name="connsiteX14" fmla="*/ 212700 w 3109035"/>
                <a:gd name="connsiteY14" fmla="*/ 1802 h 249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9035" h="2494211">
                  <a:moveTo>
                    <a:pt x="212700" y="1802"/>
                  </a:moveTo>
                  <a:cubicBezTo>
                    <a:pt x="160930" y="10391"/>
                    <a:pt x="116772" y="49031"/>
                    <a:pt x="103742" y="103255"/>
                  </a:cubicBezTo>
                  <a:cubicBezTo>
                    <a:pt x="103702" y="103398"/>
                    <a:pt x="103661" y="103614"/>
                    <a:pt x="103620" y="103757"/>
                  </a:cubicBezTo>
                  <a:lnTo>
                    <a:pt x="3602" y="523597"/>
                  </a:lnTo>
                  <a:cubicBezTo>
                    <a:pt x="-13398" y="596165"/>
                    <a:pt x="31405" y="668800"/>
                    <a:pt x="103876" y="686223"/>
                  </a:cubicBezTo>
                  <a:lnTo>
                    <a:pt x="105185" y="686386"/>
                  </a:lnTo>
                  <a:cubicBezTo>
                    <a:pt x="1133666" y="939349"/>
                    <a:pt x="1963488" y="1586825"/>
                    <a:pt x="2473079" y="2428308"/>
                  </a:cubicBezTo>
                  <a:cubicBezTo>
                    <a:pt x="2509798" y="2489671"/>
                    <a:pt x="2587909" y="2511932"/>
                    <a:pt x="2651441" y="2479050"/>
                  </a:cubicBezTo>
                  <a:lnTo>
                    <a:pt x="3036374" y="2278529"/>
                  </a:lnTo>
                  <a:cubicBezTo>
                    <a:pt x="3102513" y="2244051"/>
                    <a:pt x="3128190" y="2162516"/>
                    <a:pt x="3093722" y="2096408"/>
                  </a:cubicBezTo>
                  <a:cubicBezTo>
                    <a:pt x="3092537" y="2094119"/>
                    <a:pt x="3091284" y="2091895"/>
                    <a:pt x="3089973" y="2089664"/>
                  </a:cubicBezTo>
                  <a:lnTo>
                    <a:pt x="3075461" y="2065554"/>
                  </a:lnTo>
                  <a:cubicBezTo>
                    <a:pt x="2446876" y="1027210"/>
                    <a:pt x="1451523" y="295278"/>
                    <a:pt x="272803" y="5405"/>
                  </a:cubicBezTo>
                  <a:cubicBezTo>
                    <a:pt x="270548" y="5125"/>
                    <a:pt x="268365" y="4264"/>
                    <a:pt x="266137" y="3765"/>
                  </a:cubicBezTo>
                  <a:cubicBezTo>
                    <a:pt x="248059" y="-585"/>
                    <a:pt x="229957" y="-1061"/>
                    <a:pt x="212700" y="1802"/>
                  </a:cubicBezTo>
                  <a:close/>
                </a:path>
              </a:pathLst>
            </a:custGeom>
            <a:solidFill>
              <a:schemeClr val="accent2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A52C723E-C70F-4179-9467-DED1149987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11364107" y="2003221"/>
              <a:ext cx="827894" cy="774624"/>
            </a:xfrm>
            <a:custGeom>
              <a:avLst/>
              <a:gdLst>
                <a:gd name="connsiteX0" fmla="*/ 1 w 827894"/>
                <a:gd name="connsiteY0" fmla="*/ 0 h 774624"/>
                <a:gd name="connsiteX1" fmla="*/ 0 w 827894"/>
                <a:gd name="connsiteY1" fmla="*/ 705506 h 774624"/>
                <a:gd name="connsiteX2" fmla="*/ 280276 w 827894"/>
                <a:gd name="connsiteY2" fmla="*/ 727964 h 774624"/>
                <a:gd name="connsiteX3" fmla="*/ 566846 w 827894"/>
                <a:gd name="connsiteY3" fmla="*/ 772206 h 774624"/>
                <a:gd name="connsiteX4" fmla="*/ 723507 w 827894"/>
                <a:gd name="connsiteY4" fmla="*/ 671191 h 774624"/>
                <a:gd name="connsiteX5" fmla="*/ 824126 w 827894"/>
                <a:gd name="connsiteY5" fmla="*/ 251278 h 774624"/>
                <a:gd name="connsiteX6" fmla="*/ 724391 w 827894"/>
                <a:gd name="connsiteY6" fmla="*/ 88423 h 774624"/>
                <a:gd name="connsiteX7" fmla="*/ 718569 w 827894"/>
                <a:gd name="connsiteY7" fmla="*/ 87183 h 774624"/>
                <a:gd name="connsiteX8" fmla="*/ 238862 w 827894"/>
                <a:gd name="connsiteY8" fmla="*/ 17924 h 77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894" h="774624">
                  <a:moveTo>
                    <a:pt x="1" y="0"/>
                  </a:moveTo>
                  <a:lnTo>
                    <a:pt x="0" y="705506"/>
                  </a:lnTo>
                  <a:lnTo>
                    <a:pt x="280276" y="727964"/>
                  </a:lnTo>
                  <a:cubicBezTo>
                    <a:pt x="375765" y="739825"/>
                    <a:pt x="471291" y="754573"/>
                    <a:pt x="566846" y="772206"/>
                  </a:cubicBezTo>
                  <a:cubicBezTo>
                    <a:pt x="637652" y="785729"/>
                    <a:pt x="706605" y="741258"/>
                    <a:pt x="723507" y="671191"/>
                  </a:cubicBezTo>
                  <a:lnTo>
                    <a:pt x="824126" y="251278"/>
                  </a:lnTo>
                  <a:cubicBezTo>
                    <a:pt x="841549" y="178762"/>
                    <a:pt x="796897" y="105851"/>
                    <a:pt x="724391" y="88423"/>
                  </a:cubicBezTo>
                  <a:cubicBezTo>
                    <a:pt x="722461" y="87961"/>
                    <a:pt x="720515" y="87571"/>
                    <a:pt x="718569" y="87183"/>
                  </a:cubicBezTo>
                  <a:cubicBezTo>
                    <a:pt x="558967" y="56683"/>
                    <a:pt x="398926" y="33617"/>
                    <a:pt x="238862" y="17924"/>
                  </a:cubicBezTo>
                  <a:close/>
                </a:path>
              </a:pathLst>
            </a:custGeom>
            <a:solidFill>
              <a:schemeClr val="accent3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3979EF16-1F0A-4D48-AD8B-6824853D7EF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flipH="1">
              <a:off x="7277635" y="1474061"/>
              <a:ext cx="4027990" cy="3209560"/>
            </a:xfrm>
            <a:custGeom>
              <a:avLst/>
              <a:gdLst>
                <a:gd name="connsiteX0" fmla="*/ 209177 w 4027990"/>
                <a:gd name="connsiteY0" fmla="*/ 1799 h 3209560"/>
                <a:gd name="connsiteX1" fmla="*/ 100037 w 4027990"/>
                <a:gd name="connsiteY1" fmla="*/ 103376 h 3209560"/>
                <a:gd name="connsiteX2" fmla="*/ 99972 w 4027990"/>
                <a:gd name="connsiteY2" fmla="*/ 103663 h 3209560"/>
                <a:gd name="connsiteX3" fmla="*/ 3686 w 4027990"/>
                <a:gd name="connsiteY3" fmla="*/ 505352 h 3209560"/>
                <a:gd name="connsiteX4" fmla="*/ 103595 w 4027990"/>
                <a:gd name="connsiteY4" fmla="*/ 667934 h 3209560"/>
                <a:gd name="connsiteX5" fmla="*/ 115418 w 4027990"/>
                <a:gd name="connsiteY5" fmla="*/ 670879 h 3209560"/>
                <a:gd name="connsiteX6" fmla="*/ 3363863 w 4027990"/>
                <a:gd name="connsiteY6" fmla="*/ 3065765 h 3209560"/>
                <a:gd name="connsiteX7" fmla="*/ 3409109 w 4027990"/>
                <a:gd name="connsiteY7" fmla="*/ 3142150 h 3209560"/>
                <a:gd name="connsiteX8" fmla="*/ 3588091 w 4027990"/>
                <a:gd name="connsiteY8" fmla="*/ 3194446 h 3209560"/>
                <a:gd name="connsiteX9" fmla="*/ 3955074 w 4027990"/>
                <a:gd name="connsiteY9" fmla="*/ 3004033 h 3209560"/>
                <a:gd name="connsiteX10" fmla="*/ 4012813 w 4027990"/>
                <a:gd name="connsiteY10" fmla="*/ 2822035 h 3209560"/>
                <a:gd name="connsiteX11" fmla="*/ 4010010 w 4027990"/>
                <a:gd name="connsiteY11" fmla="*/ 2816885 h 3209560"/>
                <a:gd name="connsiteX12" fmla="*/ 3948624 w 4027990"/>
                <a:gd name="connsiteY12" fmla="*/ 2712863 h 3209560"/>
                <a:gd name="connsiteX13" fmla="*/ 279394 w 4027990"/>
                <a:gd name="connsiteY13" fmla="*/ 7914 h 3209560"/>
                <a:gd name="connsiteX14" fmla="*/ 262699 w 4027990"/>
                <a:gd name="connsiteY14" fmla="*/ 3771 h 3209560"/>
                <a:gd name="connsiteX15" fmla="*/ 209177 w 4027990"/>
                <a:gd name="connsiteY15" fmla="*/ 1799 h 320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27990" h="3209560">
                  <a:moveTo>
                    <a:pt x="209177" y="1799"/>
                  </a:moveTo>
                  <a:cubicBezTo>
                    <a:pt x="157325" y="10385"/>
                    <a:pt x="113098" y="49044"/>
                    <a:pt x="100037" y="103376"/>
                  </a:cubicBezTo>
                  <a:cubicBezTo>
                    <a:pt x="100022" y="103448"/>
                    <a:pt x="99988" y="103591"/>
                    <a:pt x="99972" y="103663"/>
                  </a:cubicBezTo>
                  <a:lnTo>
                    <a:pt x="3686" y="505352"/>
                  </a:lnTo>
                  <a:cubicBezTo>
                    <a:pt x="-13522" y="577820"/>
                    <a:pt x="31169" y="650516"/>
                    <a:pt x="103595" y="667934"/>
                  </a:cubicBezTo>
                  <a:cubicBezTo>
                    <a:pt x="107533" y="668939"/>
                    <a:pt x="111480" y="669874"/>
                    <a:pt x="115418" y="670879"/>
                  </a:cubicBezTo>
                  <a:cubicBezTo>
                    <a:pt x="1482700" y="1009068"/>
                    <a:pt x="2636372" y="1859721"/>
                    <a:pt x="3363863" y="3065765"/>
                  </a:cubicBezTo>
                  <a:cubicBezTo>
                    <a:pt x="3379176" y="3091157"/>
                    <a:pt x="3394260" y="3116594"/>
                    <a:pt x="3409109" y="3142150"/>
                  </a:cubicBezTo>
                  <a:cubicBezTo>
                    <a:pt x="3445249" y="3204551"/>
                    <a:pt x="3524035" y="3227560"/>
                    <a:pt x="3588091" y="3194446"/>
                  </a:cubicBezTo>
                  <a:lnTo>
                    <a:pt x="3955074" y="3004033"/>
                  </a:lnTo>
                  <a:cubicBezTo>
                    <a:pt x="4021281" y="2969710"/>
                    <a:pt x="4047134" y="2888197"/>
                    <a:pt x="4012813" y="2822035"/>
                  </a:cubicBezTo>
                  <a:cubicBezTo>
                    <a:pt x="4011914" y="2820296"/>
                    <a:pt x="4010985" y="2818556"/>
                    <a:pt x="4010010" y="2816885"/>
                  </a:cubicBezTo>
                  <a:cubicBezTo>
                    <a:pt x="3989869" y="2782029"/>
                    <a:pt x="3969401" y="2747355"/>
                    <a:pt x="3948624" y="2712863"/>
                  </a:cubicBezTo>
                  <a:cubicBezTo>
                    <a:pt x="3126782" y="1350617"/>
                    <a:pt x="1823733" y="390109"/>
                    <a:pt x="279394" y="7914"/>
                  </a:cubicBezTo>
                  <a:cubicBezTo>
                    <a:pt x="273802" y="6555"/>
                    <a:pt x="268292" y="5131"/>
                    <a:pt x="262699" y="3771"/>
                  </a:cubicBezTo>
                  <a:cubicBezTo>
                    <a:pt x="244593" y="-584"/>
                    <a:pt x="226461" y="-1063"/>
                    <a:pt x="209177" y="1799"/>
                  </a:cubicBezTo>
                  <a:close/>
                </a:path>
              </a:pathLst>
            </a:custGeom>
            <a:solidFill>
              <a:schemeClr val="accent1"/>
            </a:solidFill>
            <a:ln w="5296" cap="flat">
              <a:noFill/>
              <a:prstDash val="solid"/>
              <a:miter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73FC4B86-C9FB-4F6E-982E-3F77271DCB76}"/>
              </a:ext>
            </a:extLst>
          </p:cNvPr>
          <p:cNvGrpSpPr/>
          <p:nvPr userDrawn="1"/>
        </p:nvGrpSpPr>
        <p:grpSpPr>
          <a:xfrm>
            <a:off x="11627956" y="278819"/>
            <a:ext cx="291600" cy="291600"/>
            <a:chOff x="7230872" y="389350"/>
            <a:chExt cx="291600" cy="291600"/>
          </a:xfrm>
          <a:solidFill>
            <a:schemeClr val="bg1"/>
          </a:solidFill>
        </p:grpSpPr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B0AEA8F2-D1D6-4A4D-AB8A-DB9A667C341E}"/>
                </a:ext>
              </a:extLst>
            </p:cNvPr>
            <p:cNvSpPr/>
            <p:nvPr/>
          </p:nvSpPr>
          <p:spPr>
            <a:xfrm>
              <a:off x="7232796" y="390313"/>
              <a:ext cx="289676" cy="289675"/>
            </a:xfrm>
            <a:custGeom>
              <a:avLst/>
              <a:gdLst>
                <a:gd name="connsiteX0" fmla="*/ 289676 w 289676"/>
                <a:gd name="connsiteY0" fmla="*/ 144838 h 289675"/>
                <a:gd name="connsiteX1" fmla="*/ 144838 w 289676"/>
                <a:gd name="connsiteY1" fmla="*/ 0 h 289675"/>
                <a:gd name="connsiteX2" fmla="*/ 0 w 289676"/>
                <a:gd name="connsiteY2" fmla="*/ 144838 h 289675"/>
                <a:gd name="connsiteX3" fmla="*/ 144838 w 289676"/>
                <a:gd name="connsiteY3" fmla="*/ 289675 h 289675"/>
                <a:gd name="connsiteX4" fmla="*/ 289676 w 289676"/>
                <a:gd name="connsiteY4" fmla="*/ 144838 h 289675"/>
                <a:gd name="connsiteX5" fmla="*/ 13158 w 289676"/>
                <a:gd name="connsiteY5" fmla="*/ 144838 h 289675"/>
                <a:gd name="connsiteX6" fmla="*/ 144838 w 289676"/>
                <a:gd name="connsiteY6" fmla="*/ 13158 h 289675"/>
                <a:gd name="connsiteX7" fmla="*/ 276518 w 289676"/>
                <a:gd name="connsiteY7" fmla="*/ 144838 h 289675"/>
                <a:gd name="connsiteX8" fmla="*/ 144838 w 289676"/>
                <a:gd name="connsiteY8" fmla="*/ 276517 h 289675"/>
                <a:gd name="connsiteX9" fmla="*/ 13158 w 289676"/>
                <a:gd name="connsiteY9" fmla="*/ 144838 h 28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676" h="289675">
                  <a:moveTo>
                    <a:pt x="289676" y="144838"/>
                  </a:moveTo>
                  <a:cubicBezTo>
                    <a:pt x="289676" y="64846"/>
                    <a:pt x="224830" y="0"/>
                    <a:pt x="144838" y="0"/>
                  </a:cubicBezTo>
                  <a:cubicBezTo>
                    <a:pt x="64846" y="0"/>
                    <a:pt x="0" y="64846"/>
                    <a:pt x="0" y="144838"/>
                  </a:cubicBezTo>
                  <a:cubicBezTo>
                    <a:pt x="0" y="224829"/>
                    <a:pt x="64846" y="289675"/>
                    <a:pt x="144838" y="289675"/>
                  </a:cubicBezTo>
                  <a:cubicBezTo>
                    <a:pt x="224830" y="289675"/>
                    <a:pt x="289676" y="224829"/>
                    <a:pt x="289676" y="144838"/>
                  </a:cubicBezTo>
                  <a:close/>
                  <a:moveTo>
                    <a:pt x="13158" y="144838"/>
                  </a:moveTo>
                  <a:cubicBezTo>
                    <a:pt x="13158" y="72135"/>
                    <a:pt x="72135" y="13158"/>
                    <a:pt x="144838" y="13158"/>
                  </a:cubicBezTo>
                  <a:cubicBezTo>
                    <a:pt x="217541" y="13158"/>
                    <a:pt x="276518" y="72135"/>
                    <a:pt x="276518" y="144838"/>
                  </a:cubicBezTo>
                  <a:cubicBezTo>
                    <a:pt x="276518" y="217540"/>
                    <a:pt x="217541" y="276517"/>
                    <a:pt x="144838" y="276517"/>
                  </a:cubicBezTo>
                  <a:cubicBezTo>
                    <a:pt x="72135" y="276517"/>
                    <a:pt x="13158" y="217540"/>
                    <a:pt x="13158" y="144838"/>
                  </a:cubicBezTo>
                  <a:close/>
                </a:path>
              </a:pathLst>
            </a:custGeom>
            <a:solidFill>
              <a:schemeClr val="tx1"/>
            </a:solidFill>
            <a:ln w="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0CA18B65-789B-4471-8118-A938B89E4838}"/>
                </a:ext>
              </a:extLst>
            </p:cNvPr>
            <p:cNvSpPr/>
            <p:nvPr/>
          </p:nvSpPr>
          <p:spPr>
            <a:xfrm>
              <a:off x="7320834" y="475677"/>
              <a:ext cx="124484" cy="118946"/>
            </a:xfrm>
            <a:custGeom>
              <a:avLst/>
              <a:gdLst>
                <a:gd name="connsiteX0" fmla="*/ 124485 w 124484"/>
                <a:gd name="connsiteY0" fmla="*/ 72939 h 118946"/>
                <a:gd name="connsiteX1" fmla="*/ 124485 w 124484"/>
                <a:gd name="connsiteY1" fmla="*/ 118947 h 118946"/>
                <a:gd name="connsiteX2" fmla="*/ 97789 w 124484"/>
                <a:gd name="connsiteY2" fmla="*/ 118947 h 118946"/>
                <a:gd name="connsiteX3" fmla="*/ 97789 w 124484"/>
                <a:gd name="connsiteY3" fmla="*/ 76016 h 118946"/>
                <a:gd name="connsiteX4" fmla="*/ 84252 w 124484"/>
                <a:gd name="connsiteY4" fmla="*/ 57888 h 118946"/>
                <a:gd name="connsiteX5" fmla="*/ 70573 w 124484"/>
                <a:gd name="connsiteY5" fmla="*/ 67638 h 118946"/>
                <a:gd name="connsiteX6" fmla="*/ 69674 w 124484"/>
                <a:gd name="connsiteY6" fmla="*/ 74123 h 118946"/>
                <a:gd name="connsiteX7" fmla="*/ 69674 w 124484"/>
                <a:gd name="connsiteY7" fmla="*/ 118947 h 118946"/>
                <a:gd name="connsiteX8" fmla="*/ 42978 w 124484"/>
                <a:gd name="connsiteY8" fmla="*/ 118947 h 118946"/>
                <a:gd name="connsiteX9" fmla="*/ 42978 w 124484"/>
                <a:gd name="connsiteY9" fmla="*/ 38671 h 118946"/>
                <a:gd name="connsiteX10" fmla="*/ 69674 w 124484"/>
                <a:gd name="connsiteY10" fmla="*/ 38671 h 118946"/>
                <a:gd name="connsiteX11" fmla="*/ 69674 w 124484"/>
                <a:gd name="connsiteY11" fmla="*/ 50030 h 118946"/>
                <a:gd name="connsiteX12" fmla="*/ 69484 w 124484"/>
                <a:gd name="connsiteY12" fmla="*/ 50267 h 118946"/>
                <a:gd name="connsiteX13" fmla="*/ 69674 w 124484"/>
                <a:gd name="connsiteY13" fmla="*/ 50267 h 118946"/>
                <a:gd name="connsiteX14" fmla="*/ 69674 w 124484"/>
                <a:gd name="connsiteY14" fmla="*/ 50030 h 118946"/>
                <a:gd name="connsiteX15" fmla="*/ 93719 w 124484"/>
                <a:gd name="connsiteY15" fmla="*/ 36777 h 118946"/>
                <a:gd name="connsiteX16" fmla="*/ 124485 w 124484"/>
                <a:gd name="connsiteY16" fmla="*/ 72939 h 118946"/>
                <a:gd name="connsiteX17" fmla="*/ 15099 w 124484"/>
                <a:gd name="connsiteY17" fmla="*/ 0 h 118946"/>
                <a:gd name="connsiteX18" fmla="*/ 0 w 124484"/>
                <a:gd name="connsiteY18" fmla="*/ 13868 h 118946"/>
                <a:gd name="connsiteX19" fmla="*/ 14768 w 124484"/>
                <a:gd name="connsiteY19" fmla="*/ 27737 h 118946"/>
                <a:gd name="connsiteX20" fmla="*/ 14957 w 124484"/>
                <a:gd name="connsiteY20" fmla="*/ 27737 h 118946"/>
                <a:gd name="connsiteX21" fmla="*/ 30056 w 124484"/>
                <a:gd name="connsiteY21" fmla="*/ 13868 h 118946"/>
                <a:gd name="connsiteX22" fmla="*/ 15099 w 124484"/>
                <a:gd name="connsiteY22" fmla="*/ 0 h 118946"/>
                <a:gd name="connsiteX23" fmla="*/ 1609 w 124484"/>
                <a:gd name="connsiteY23" fmla="*/ 118947 h 118946"/>
                <a:gd name="connsiteX24" fmla="*/ 28305 w 124484"/>
                <a:gd name="connsiteY24" fmla="*/ 118947 h 118946"/>
                <a:gd name="connsiteX25" fmla="*/ 28305 w 124484"/>
                <a:gd name="connsiteY25" fmla="*/ 38671 h 118946"/>
                <a:gd name="connsiteX26" fmla="*/ 1609 w 124484"/>
                <a:gd name="connsiteY26" fmla="*/ 38671 h 118946"/>
                <a:gd name="connsiteX27" fmla="*/ 1609 w 124484"/>
                <a:gd name="connsiteY27" fmla="*/ 118947 h 11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484" h="118946">
                  <a:moveTo>
                    <a:pt x="124485" y="72939"/>
                  </a:moveTo>
                  <a:lnTo>
                    <a:pt x="124485" y="118947"/>
                  </a:lnTo>
                  <a:lnTo>
                    <a:pt x="97789" y="118947"/>
                  </a:lnTo>
                  <a:lnTo>
                    <a:pt x="97789" y="76016"/>
                  </a:lnTo>
                  <a:cubicBezTo>
                    <a:pt x="97789" y="65224"/>
                    <a:pt x="93908" y="57888"/>
                    <a:pt x="84252" y="57888"/>
                  </a:cubicBezTo>
                  <a:cubicBezTo>
                    <a:pt x="76868" y="57888"/>
                    <a:pt x="72514" y="62858"/>
                    <a:pt x="70573" y="67638"/>
                  </a:cubicBezTo>
                  <a:cubicBezTo>
                    <a:pt x="69863" y="69342"/>
                    <a:pt x="69674" y="71756"/>
                    <a:pt x="69674" y="74123"/>
                  </a:cubicBezTo>
                  <a:lnTo>
                    <a:pt x="69674" y="118947"/>
                  </a:lnTo>
                  <a:lnTo>
                    <a:pt x="42978" y="118947"/>
                  </a:lnTo>
                  <a:cubicBezTo>
                    <a:pt x="42978" y="118947"/>
                    <a:pt x="43357" y="46244"/>
                    <a:pt x="42978" y="38671"/>
                  </a:cubicBezTo>
                  <a:lnTo>
                    <a:pt x="69674" y="38671"/>
                  </a:lnTo>
                  <a:lnTo>
                    <a:pt x="69674" y="50030"/>
                  </a:lnTo>
                  <a:cubicBezTo>
                    <a:pt x="69626" y="50125"/>
                    <a:pt x="69532" y="50220"/>
                    <a:pt x="69484" y="50267"/>
                  </a:cubicBezTo>
                  <a:lnTo>
                    <a:pt x="69674" y="50267"/>
                  </a:lnTo>
                  <a:lnTo>
                    <a:pt x="69674" y="50030"/>
                  </a:lnTo>
                  <a:cubicBezTo>
                    <a:pt x="73224" y="44587"/>
                    <a:pt x="79566" y="36777"/>
                    <a:pt x="93719" y="36777"/>
                  </a:cubicBezTo>
                  <a:cubicBezTo>
                    <a:pt x="111326" y="36825"/>
                    <a:pt x="124485" y="48279"/>
                    <a:pt x="124485" y="72939"/>
                  </a:cubicBezTo>
                  <a:close/>
                  <a:moveTo>
                    <a:pt x="15099" y="0"/>
                  </a:moveTo>
                  <a:cubicBezTo>
                    <a:pt x="5964" y="0"/>
                    <a:pt x="0" y="6011"/>
                    <a:pt x="0" y="13868"/>
                  </a:cubicBezTo>
                  <a:cubicBezTo>
                    <a:pt x="0" y="21584"/>
                    <a:pt x="5822" y="27737"/>
                    <a:pt x="14768" y="27737"/>
                  </a:cubicBezTo>
                  <a:lnTo>
                    <a:pt x="14957" y="27737"/>
                  </a:lnTo>
                  <a:cubicBezTo>
                    <a:pt x="24282" y="27737"/>
                    <a:pt x="30056" y="21584"/>
                    <a:pt x="30056" y="13868"/>
                  </a:cubicBezTo>
                  <a:cubicBezTo>
                    <a:pt x="29867" y="6011"/>
                    <a:pt x="24234" y="0"/>
                    <a:pt x="15099" y="0"/>
                  </a:cubicBezTo>
                  <a:close/>
                  <a:moveTo>
                    <a:pt x="1609" y="118947"/>
                  </a:moveTo>
                  <a:lnTo>
                    <a:pt x="28305" y="118947"/>
                  </a:lnTo>
                  <a:lnTo>
                    <a:pt x="28305" y="38671"/>
                  </a:lnTo>
                  <a:lnTo>
                    <a:pt x="1609" y="38671"/>
                  </a:lnTo>
                  <a:lnTo>
                    <a:pt x="1609" y="118947"/>
                  </a:lnTo>
                  <a:close/>
                </a:path>
              </a:pathLst>
            </a:custGeom>
            <a:solidFill>
              <a:schemeClr val="tx1"/>
            </a:solidFill>
            <a:ln w="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1" name="Ellipse 80">
              <a:hlinkClick r:id="rId4"/>
              <a:extLst>
                <a:ext uri="{FF2B5EF4-FFF2-40B4-BE49-F238E27FC236}">
                  <a16:creationId xmlns:a16="http://schemas.microsoft.com/office/drawing/2014/main" id="{3583C4D4-F981-4504-8A05-E4577AB4C7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0872" y="389350"/>
              <a:ext cx="291600" cy="2916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9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(Puces Exp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A4C7F9AD-A59F-4C18-B08A-8B282D44E4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200" y="810000"/>
            <a:ext cx="93816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Sous-titre de la diapositive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FA0026D-FFC3-46CF-AE66-6A072899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1200" y="1722437"/>
            <a:ext cx="11354498" cy="4633200"/>
          </a:xfrm>
        </p:spPr>
        <p:txBody>
          <a:bodyPr/>
          <a:lstStyle>
            <a:lvl1pPr marL="180000" indent="-18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/>
            </a:lvl1pPr>
            <a:lvl2pPr marL="180000" indent="-18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2pPr>
            <a:lvl3pPr marL="180000" indent="-18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/>
            </a:lvl3pPr>
            <a:lvl4pPr marL="180000" indent="-18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/>
            </a:lvl4pPr>
            <a:lvl5pPr marL="180000" indent="-1800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/>
            </a:lvl5pPr>
            <a:lvl6pPr marL="432000" indent="-180000">
              <a:buFont typeface="Wingdings" panose="05000000000000000000" pitchFamily="2" charset="2"/>
              <a:buChar char="§"/>
              <a:defRPr/>
            </a:lvl6pPr>
            <a:lvl7pPr marL="612000" indent="-144000">
              <a:buFont typeface="Manrope" panose="020B0604020202020204" pitchFamily="34" charset="0"/>
              <a:buChar char="•"/>
              <a:defRPr/>
            </a:lvl7pPr>
            <a:lvl8pPr marL="792000" indent="-180000">
              <a:buFont typeface="Courier New" panose="02070309020205020404" pitchFamily="49" charset="0"/>
              <a:buChar char="o"/>
              <a:defRPr/>
            </a:lvl8pPr>
            <a:lvl9pPr marL="972000" indent="-171450">
              <a:buFont typeface="Manrope" pitchFamily="2" charset="0"/>
              <a:buChar char="–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657508-7877-4ABD-87F2-91143128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4D4197A-6CBE-4152-B1A3-B964442D73E8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4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N°3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4666F3D1-AB03-40BF-9166-F588CD4845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8762" y="1"/>
            <a:ext cx="6453238" cy="6857999"/>
          </a:xfrm>
          <a:custGeom>
            <a:avLst/>
            <a:gdLst>
              <a:gd name="connsiteX0" fmla="*/ 5971216 w 6453238"/>
              <a:gd name="connsiteY0" fmla="*/ 607357 h 6857999"/>
              <a:gd name="connsiteX1" fmla="*/ 5970530 w 6453238"/>
              <a:gd name="connsiteY1" fmla="*/ 609159 h 6857999"/>
              <a:gd name="connsiteX2" fmla="*/ 5961488 w 6453238"/>
              <a:gd name="connsiteY2" fmla="*/ 632966 h 6857999"/>
              <a:gd name="connsiteX3" fmla="*/ 5981834 w 6453238"/>
              <a:gd name="connsiteY3" fmla="*/ 639212 h 6857999"/>
              <a:gd name="connsiteX4" fmla="*/ 6009235 w 6453238"/>
              <a:gd name="connsiteY4" fmla="*/ 647465 h 6857999"/>
              <a:gd name="connsiteX5" fmla="*/ 6021061 w 6453238"/>
              <a:gd name="connsiteY5" fmla="*/ 654510 h 6857999"/>
              <a:gd name="connsiteX6" fmla="*/ 6023898 w 6453238"/>
              <a:gd name="connsiteY6" fmla="*/ 664165 h 6857999"/>
              <a:gd name="connsiteX7" fmla="*/ 6015860 w 6453238"/>
              <a:gd name="connsiteY7" fmla="*/ 680067 h 6857999"/>
              <a:gd name="connsiteX8" fmla="*/ 5993609 w 6453238"/>
              <a:gd name="connsiteY8" fmla="*/ 685863 h 6857999"/>
              <a:gd name="connsiteX9" fmla="*/ 5967407 w 6453238"/>
              <a:gd name="connsiteY9" fmla="*/ 678838 h 6857999"/>
              <a:gd name="connsiteX10" fmla="*/ 5954096 w 6453238"/>
              <a:gd name="connsiteY10" fmla="*/ 659967 h 6857999"/>
              <a:gd name="connsiteX11" fmla="*/ 5923869 w 6453238"/>
              <a:gd name="connsiteY11" fmla="*/ 668701 h 6857999"/>
              <a:gd name="connsiteX12" fmla="*/ 5928231 w 6453238"/>
              <a:gd name="connsiteY12" fmla="*/ 680671 h 6857999"/>
              <a:gd name="connsiteX13" fmla="*/ 5934650 w 6453238"/>
              <a:gd name="connsiteY13" fmla="*/ 690470 h 6857999"/>
              <a:gd name="connsiteX14" fmla="*/ 5944972 w 6453238"/>
              <a:gd name="connsiteY14" fmla="*/ 699901 h 6857999"/>
              <a:gd name="connsiteX15" fmla="*/ 5991562 w 6453238"/>
              <a:gd name="connsiteY15" fmla="*/ 712526 h 6857999"/>
              <a:gd name="connsiteX16" fmla="*/ 6038213 w 6453238"/>
              <a:gd name="connsiteY16" fmla="*/ 699327 h 6857999"/>
              <a:gd name="connsiteX17" fmla="*/ 6055118 w 6453238"/>
              <a:gd name="connsiteY17" fmla="*/ 662895 h 6857999"/>
              <a:gd name="connsiteX18" fmla="*/ 6050101 w 6453238"/>
              <a:gd name="connsiteY18" fmla="*/ 642417 h 6857999"/>
              <a:gd name="connsiteX19" fmla="*/ 6033472 w 6453238"/>
              <a:gd name="connsiteY19" fmla="*/ 627764 h 6857999"/>
              <a:gd name="connsiteX20" fmla="*/ 6002139 w 6453238"/>
              <a:gd name="connsiteY20" fmla="*/ 616501 h 6857999"/>
              <a:gd name="connsiteX21" fmla="*/ 5974288 w 6453238"/>
              <a:gd name="connsiteY21" fmla="*/ 608524 h 6857999"/>
              <a:gd name="connsiteX22" fmla="*/ 5974072 w 6453238"/>
              <a:gd name="connsiteY22" fmla="*/ 608442 h 6857999"/>
              <a:gd name="connsiteX23" fmla="*/ 5971216 w 6453238"/>
              <a:gd name="connsiteY23" fmla="*/ 607357 h 6857999"/>
              <a:gd name="connsiteX24" fmla="*/ 5572123 w 6453238"/>
              <a:gd name="connsiteY24" fmla="*/ 574161 h 6857999"/>
              <a:gd name="connsiteX25" fmla="*/ 5602841 w 6453238"/>
              <a:gd name="connsiteY25" fmla="*/ 587216 h 6857999"/>
              <a:gd name="connsiteX26" fmla="*/ 5612466 w 6453238"/>
              <a:gd name="connsiteY26" fmla="*/ 614944 h 6857999"/>
              <a:gd name="connsiteX27" fmla="*/ 5527438 w 6453238"/>
              <a:gd name="connsiteY27" fmla="*/ 614944 h 6857999"/>
              <a:gd name="connsiteX28" fmla="*/ 5537851 w 6453238"/>
              <a:gd name="connsiteY28" fmla="*/ 588496 h 6857999"/>
              <a:gd name="connsiteX29" fmla="*/ 5537872 w 6453238"/>
              <a:gd name="connsiteY29" fmla="*/ 588496 h 6857999"/>
              <a:gd name="connsiteX30" fmla="*/ 5572123 w 6453238"/>
              <a:gd name="connsiteY30" fmla="*/ 574161 h 6857999"/>
              <a:gd name="connsiteX31" fmla="*/ 5795010 w 6453238"/>
              <a:gd name="connsiteY31" fmla="*/ 551738 h 6857999"/>
              <a:gd name="connsiteX32" fmla="*/ 5858423 w 6453238"/>
              <a:gd name="connsiteY32" fmla="*/ 707777 h 6857999"/>
              <a:gd name="connsiteX33" fmla="*/ 5832589 w 6453238"/>
              <a:gd name="connsiteY33" fmla="*/ 778101 h 6857999"/>
              <a:gd name="connsiteX34" fmla="*/ 5861474 w 6453238"/>
              <a:gd name="connsiteY34" fmla="*/ 778101 h 6857999"/>
              <a:gd name="connsiteX35" fmla="*/ 5941916 w 6453238"/>
              <a:gd name="connsiteY35" fmla="*/ 567558 h 6857999"/>
              <a:gd name="connsiteX36" fmla="*/ 5941916 w 6453238"/>
              <a:gd name="connsiteY36" fmla="*/ 567548 h 6857999"/>
              <a:gd name="connsiteX37" fmla="*/ 5947957 w 6453238"/>
              <a:gd name="connsiteY37" fmla="*/ 551738 h 6857999"/>
              <a:gd name="connsiteX38" fmla="*/ 5917187 w 6453238"/>
              <a:gd name="connsiteY38" fmla="*/ 551738 h 6857999"/>
              <a:gd name="connsiteX39" fmla="*/ 5872963 w 6453238"/>
              <a:gd name="connsiteY39" fmla="*/ 669532 h 6857999"/>
              <a:gd name="connsiteX40" fmla="*/ 5826640 w 6453238"/>
              <a:gd name="connsiteY40" fmla="*/ 551738 h 6857999"/>
              <a:gd name="connsiteX41" fmla="*/ 5470680 w 6453238"/>
              <a:gd name="connsiteY41" fmla="*/ 550856 h 6857999"/>
              <a:gd name="connsiteX42" fmla="*/ 5455659 w 6453238"/>
              <a:gd name="connsiteY42" fmla="*/ 553764 h 6857999"/>
              <a:gd name="connsiteX43" fmla="*/ 5442348 w 6453238"/>
              <a:gd name="connsiteY43" fmla="*/ 560511 h 6857999"/>
              <a:gd name="connsiteX44" fmla="*/ 5431617 w 6453238"/>
              <a:gd name="connsiteY44" fmla="*/ 570884 h 6857999"/>
              <a:gd name="connsiteX45" fmla="*/ 5427839 w 6453238"/>
              <a:gd name="connsiteY45" fmla="*/ 576762 h 6857999"/>
              <a:gd name="connsiteX46" fmla="*/ 5427839 w 6453238"/>
              <a:gd name="connsiteY46" fmla="*/ 551654 h 6857999"/>
              <a:gd name="connsiteX47" fmla="*/ 5400888 w 6453238"/>
              <a:gd name="connsiteY47" fmla="*/ 551654 h 6857999"/>
              <a:gd name="connsiteX48" fmla="*/ 5400888 w 6453238"/>
              <a:gd name="connsiteY48" fmla="*/ 708369 h 6857999"/>
              <a:gd name="connsiteX49" fmla="*/ 5431504 w 6453238"/>
              <a:gd name="connsiteY49" fmla="*/ 708369 h 6857999"/>
              <a:gd name="connsiteX50" fmla="*/ 5431504 w 6453238"/>
              <a:gd name="connsiteY50" fmla="*/ 629290 h 6857999"/>
              <a:gd name="connsiteX51" fmla="*/ 5433389 w 6453238"/>
              <a:gd name="connsiteY51" fmla="*/ 611658 h 6857999"/>
              <a:gd name="connsiteX52" fmla="*/ 5439532 w 6453238"/>
              <a:gd name="connsiteY52" fmla="*/ 596493 h 6857999"/>
              <a:gd name="connsiteX53" fmla="*/ 5468407 w 6453238"/>
              <a:gd name="connsiteY53" fmla="*/ 578942 h 6857999"/>
              <a:gd name="connsiteX54" fmla="*/ 5485456 w 6453238"/>
              <a:gd name="connsiteY54" fmla="*/ 580100 h 6857999"/>
              <a:gd name="connsiteX55" fmla="*/ 5485456 w 6453238"/>
              <a:gd name="connsiteY55" fmla="*/ 551654 h 6857999"/>
              <a:gd name="connsiteX56" fmla="*/ 5470680 w 6453238"/>
              <a:gd name="connsiteY56" fmla="*/ 550856 h 6857999"/>
              <a:gd name="connsiteX57" fmla="*/ 5993968 w 6453238"/>
              <a:gd name="connsiteY57" fmla="*/ 547425 h 6857999"/>
              <a:gd name="connsiteX58" fmla="*/ 5983851 w 6453238"/>
              <a:gd name="connsiteY58" fmla="*/ 574048 h 6857999"/>
              <a:gd name="connsiteX59" fmla="*/ 5989237 w 6453238"/>
              <a:gd name="connsiteY59" fmla="*/ 574007 h 6857999"/>
              <a:gd name="connsiteX60" fmla="*/ 6012624 w 6453238"/>
              <a:gd name="connsiteY60" fmla="*/ 581113 h 6857999"/>
              <a:gd name="connsiteX61" fmla="*/ 6022208 w 6453238"/>
              <a:gd name="connsiteY61" fmla="*/ 594424 h 6857999"/>
              <a:gd name="connsiteX62" fmla="*/ 6052701 w 6453238"/>
              <a:gd name="connsiteY62" fmla="*/ 585628 h 6857999"/>
              <a:gd name="connsiteX63" fmla="*/ 6043804 w 6453238"/>
              <a:gd name="connsiteY63" fmla="*/ 569000 h 6857999"/>
              <a:gd name="connsiteX64" fmla="*/ 6020980 w 6453238"/>
              <a:gd name="connsiteY64" fmla="*/ 552975 h 6857999"/>
              <a:gd name="connsiteX65" fmla="*/ 5993968 w 6453238"/>
              <a:gd name="connsiteY65" fmla="*/ 547425 h 6857999"/>
              <a:gd name="connsiteX66" fmla="*/ 5570945 w 6453238"/>
              <a:gd name="connsiteY66" fmla="*/ 547292 h 6857999"/>
              <a:gd name="connsiteX67" fmla="*/ 5530745 w 6453238"/>
              <a:gd name="connsiteY67" fmla="*/ 557593 h 6857999"/>
              <a:gd name="connsiteX68" fmla="*/ 5503887 w 6453238"/>
              <a:gd name="connsiteY68" fmla="*/ 586776 h 6857999"/>
              <a:gd name="connsiteX69" fmla="*/ 5494242 w 6453238"/>
              <a:gd name="connsiteY69" fmla="*/ 631307 h 6857999"/>
              <a:gd name="connsiteX70" fmla="*/ 5504020 w 6453238"/>
              <a:gd name="connsiteY70" fmla="*/ 673913 h 6857999"/>
              <a:gd name="connsiteX71" fmla="*/ 5531452 w 6453238"/>
              <a:gd name="connsiteY71" fmla="*/ 702502 h 6857999"/>
              <a:gd name="connsiteX72" fmla="*/ 5572409 w 6453238"/>
              <a:gd name="connsiteY72" fmla="*/ 712741 h 6857999"/>
              <a:gd name="connsiteX73" fmla="*/ 5613736 w 6453238"/>
              <a:gd name="connsiteY73" fmla="*/ 701212 h 6857999"/>
              <a:gd name="connsiteX74" fmla="*/ 5641475 w 6453238"/>
              <a:gd name="connsiteY74" fmla="*/ 668630 h 6857999"/>
              <a:gd name="connsiteX75" fmla="*/ 5636447 w 6453238"/>
              <a:gd name="connsiteY75" fmla="*/ 667043 h 6857999"/>
              <a:gd name="connsiteX76" fmla="*/ 5611401 w 6453238"/>
              <a:gd name="connsiteY76" fmla="*/ 659793 h 6857999"/>
              <a:gd name="connsiteX77" fmla="*/ 5595551 w 6453238"/>
              <a:gd name="connsiteY77" fmla="*/ 677661 h 6857999"/>
              <a:gd name="connsiteX78" fmla="*/ 5570976 w 6453238"/>
              <a:gd name="connsiteY78" fmla="*/ 684143 h 6857999"/>
              <a:gd name="connsiteX79" fmla="*/ 5537882 w 6453238"/>
              <a:gd name="connsiteY79" fmla="*/ 669992 h 6857999"/>
              <a:gd name="connsiteX80" fmla="*/ 5526803 w 6453238"/>
              <a:gd name="connsiteY80" fmla="*/ 638556 h 6857999"/>
              <a:gd name="connsiteX81" fmla="*/ 5643533 w 6453238"/>
              <a:gd name="connsiteY81" fmla="*/ 638556 h 6857999"/>
              <a:gd name="connsiteX82" fmla="*/ 5636888 w 6453238"/>
              <a:gd name="connsiteY82" fmla="*/ 589960 h 6857999"/>
              <a:gd name="connsiteX83" fmla="*/ 5611709 w 6453238"/>
              <a:gd name="connsiteY83" fmla="*/ 558402 h 6857999"/>
              <a:gd name="connsiteX84" fmla="*/ 5570945 w 6453238"/>
              <a:gd name="connsiteY84" fmla="*/ 547292 h 6857999"/>
              <a:gd name="connsiteX85" fmla="*/ 5726053 w 6453238"/>
              <a:gd name="connsiteY85" fmla="*/ 547282 h 6857999"/>
              <a:gd name="connsiteX86" fmla="*/ 5693921 w 6453238"/>
              <a:gd name="connsiteY86" fmla="*/ 553088 h 6857999"/>
              <a:gd name="connsiteX87" fmla="*/ 5672654 w 6453238"/>
              <a:gd name="connsiteY87" fmla="*/ 569471 h 6857999"/>
              <a:gd name="connsiteX88" fmla="*/ 5665117 w 6453238"/>
              <a:gd name="connsiteY88" fmla="*/ 594291 h 6857999"/>
              <a:gd name="connsiteX89" fmla="*/ 5670114 w 6453238"/>
              <a:gd name="connsiteY89" fmla="*/ 613807 h 6857999"/>
              <a:gd name="connsiteX90" fmla="*/ 5686948 w 6453238"/>
              <a:gd name="connsiteY90" fmla="*/ 627877 h 6857999"/>
              <a:gd name="connsiteX91" fmla="*/ 5718946 w 6453238"/>
              <a:gd name="connsiteY91" fmla="*/ 639140 h 6857999"/>
              <a:gd name="connsiteX92" fmla="*/ 5746368 w 6453238"/>
              <a:gd name="connsiteY92" fmla="*/ 647403 h 6857999"/>
              <a:gd name="connsiteX93" fmla="*/ 5758194 w 6453238"/>
              <a:gd name="connsiteY93" fmla="*/ 654438 h 6857999"/>
              <a:gd name="connsiteX94" fmla="*/ 5761031 w 6453238"/>
              <a:gd name="connsiteY94" fmla="*/ 664093 h 6857999"/>
              <a:gd name="connsiteX95" fmla="*/ 5752972 w 6453238"/>
              <a:gd name="connsiteY95" fmla="*/ 680067 h 6857999"/>
              <a:gd name="connsiteX96" fmla="*/ 5730701 w 6453238"/>
              <a:gd name="connsiteY96" fmla="*/ 685862 h 6857999"/>
              <a:gd name="connsiteX97" fmla="*/ 5704509 w 6453238"/>
              <a:gd name="connsiteY97" fmla="*/ 678828 h 6857999"/>
              <a:gd name="connsiteX98" fmla="*/ 5691198 w 6453238"/>
              <a:gd name="connsiteY98" fmla="*/ 660080 h 6857999"/>
              <a:gd name="connsiteX99" fmla="*/ 5660981 w 6453238"/>
              <a:gd name="connsiteY99" fmla="*/ 668804 h 6857999"/>
              <a:gd name="connsiteX100" fmla="*/ 5682054 w 6453238"/>
              <a:gd name="connsiteY100" fmla="*/ 699952 h 6857999"/>
              <a:gd name="connsiteX101" fmla="*/ 5728623 w 6453238"/>
              <a:gd name="connsiteY101" fmla="*/ 712577 h 6857999"/>
              <a:gd name="connsiteX102" fmla="*/ 5775274 w 6453238"/>
              <a:gd name="connsiteY102" fmla="*/ 699368 h 6857999"/>
              <a:gd name="connsiteX103" fmla="*/ 5792179 w 6453238"/>
              <a:gd name="connsiteY103" fmla="*/ 662947 h 6857999"/>
              <a:gd name="connsiteX104" fmla="*/ 5787213 w 6453238"/>
              <a:gd name="connsiteY104" fmla="*/ 642417 h 6857999"/>
              <a:gd name="connsiteX105" fmla="*/ 5770604 w 6453238"/>
              <a:gd name="connsiteY105" fmla="*/ 627764 h 6857999"/>
              <a:gd name="connsiteX106" fmla="*/ 5739262 w 6453238"/>
              <a:gd name="connsiteY106" fmla="*/ 616500 h 6857999"/>
              <a:gd name="connsiteX107" fmla="*/ 5711400 w 6453238"/>
              <a:gd name="connsiteY107" fmla="*/ 608514 h 6857999"/>
              <a:gd name="connsiteX108" fmla="*/ 5698703 w 6453238"/>
              <a:gd name="connsiteY108" fmla="*/ 601551 h 6857999"/>
              <a:gd name="connsiteX109" fmla="*/ 5695437 w 6453238"/>
              <a:gd name="connsiteY109" fmla="*/ 592704 h 6857999"/>
              <a:gd name="connsiteX110" fmla="*/ 5703997 w 6453238"/>
              <a:gd name="connsiteY110" fmla="*/ 578553 h 6857999"/>
              <a:gd name="connsiteX111" fmla="*/ 5726349 w 6453238"/>
              <a:gd name="connsiteY111" fmla="*/ 573986 h 6857999"/>
              <a:gd name="connsiteX112" fmla="*/ 5749706 w 6453238"/>
              <a:gd name="connsiteY112" fmla="*/ 581093 h 6857999"/>
              <a:gd name="connsiteX113" fmla="*/ 5759536 w 6453238"/>
              <a:gd name="connsiteY113" fmla="*/ 595233 h 6857999"/>
              <a:gd name="connsiteX114" fmla="*/ 5790019 w 6453238"/>
              <a:gd name="connsiteY114" fmla="*/ 586437 h 6857999"/>
              <a:gd name="connsiteX115" fmla="*/ 5780905 w 6453238"/>
              <a:gd name="connsiteY115" fmla="*/ 568979 h 6857999"/>
              <a:gd name="connsiteX116" fmla="*/ 5758123 w 6453238"/>
              <a:gd name="connsiteY116" fmla="*/ 552944 h 6857999"/>
              <a:gd name="connsiteX117" fmla="*/ 5726053 w 6453238"/>
              <a:gd name="connsiteY117" fmla="*/ 547282 h 6857999"/>
              <a:gd name="connsiteX118" fmla="*/ 5280503 w 6453238"/>
              <a:gd name="connsiteY118" fmla="*/ 523947 h 6857999"/>
              <a:gd name="connsiteX119" fmla="*/ 5317365 w 6453238"/>
              <a:gd name="connsiteY119" fmla="*/ 534094 h 6857999"/>
              <a:gd name="connsiteX120" fmla="*/ 5339513 w 6453238"/>
              <a:gd name="connsiteY120" fmla="*/ 562017 h 6857999"/>
              <a:gd name="connsiteX121" fmla="*/ 5346895 w 6453238"/>
              <a:gd name="connsiteY121" fmla="*/ 603886 h 6857999"/>
              <a:gd name="connsiteX122" fmla="*/ 5339513 w 6453238"/>
              <a:gd name="connsiteY122" fmla="*/ 645888 h 6857999"/>
              <a:gd name="connsiteX123" fmla="*/ 5317365 w 6453238"/>
              <a:gd name="connsiteY123" fmla="*/ 674047 h 6857999"/>
              <a:gd name="connsiteX124" fmla="*/ 5280503 w 6453238"/>
              <a:gd name="connsiteY124" fmla="*/ 683846 h 6857999"/>
              <a:gd name="connsiteX125" fmla="*/ 5243426 w 6453238"/>
              <a:gd name="connsiteY125" fmla="*/ 673698 h 6857999"/>
              <a:gd name="connsiteX126" fmla="*/ 5221134 w 6453238"/>
              <a:gd name="connsiteY126" fmla="*/ 645755 h 6857999"/>
              <a:gd name="connsiteX127" fmla="*/ 5213895 w 6453238"/>
              <a:gd name="connsiteY127" fmla="*/ 603886 h 6857999"/>
              <a:gd name="connsiteX128" fmla="*/ 5221442 w 6453238"/>
              <a:gd name="connsiteY128" fmla="*/ 561802 h 6857999"/>
              <a:gd name="connsiteX129" fmla="*/ 5243569 w 6453238"/>
              <a:gd name="connsiteY129" fmla="*/ 533664 h 6857999"/>
              <a:gd name="connsiteX130" fmla="*/ 5280503 w 6453238"/>
              <a:gd name="connsiteY130" fmla="*/ 523947 h 6857999"/>
              <a:gd name="connsiteX131" fmla="*/ 5280421 w 6453238"/>
              <a:gd name="connsiteY131" fmla="*/ 495061 h 6857999"/>
              <a:gd name="connsiteX132" fmla="*/ 5227012 w 6453238"/>
              <a:gd name="connsiteY132" fmla="*/ 508771 h 6857999"/>
              <a:gd name="connsiteX133" fmla="*/ 5193324 w 6453238"/>
              <a:gd name="connsiteY133" fmla="*/ 547026 h 6857999"/>
              <a:gd name="connsiteX134" fmla="*/ 5181651 w 6453238"/>
              <a:gd name="connsiteY134" fmla="*/ 603886 h 6857999"/>
              <a:gd name="connsiteX135" fmla="*/ 5193324 w 6453238"/>
              <a:gd name="connsiteY135" fmla="*/ 660766 h 6857999"/>
              <a:gd name="connsiteX136" fmla="*/ 5227053 w 6453238"/>
              <a:gd name="connsiteY136" fmla="*/ 699000 h 6857999"/>
              <a:gd name="connsiteX137" fmla="*/ 5280462 w 6453238"/>
              <a:gd name="connsiteY137" fmla="*/ 712721 h 6857999"/>
              <a:gd name="connsiteX138" fmla="*/ 5333768 w 6453238"/>
              <a:gd name="connsiteY138" fmla="*/ 699000 h 6857999"/>
              <a:gd name="connsiteX139" fmla="*/ 5367559 w 6453238"/>
              <a:gd name="connsiteY139" fmla="*/ 660766 h 6857999"/>
              <a:gd name="connsiteX140" fmla="*/ 5379160 w 6453238"/>
              <a:gd name="connsiteY140" fmla="*/ 603886 h 6857999"/>
              <a:gd name="connsiteX141" fmla="*/ 5367518 w 6453238"/>
              <a:gd name="connsiteY141" fmla="*/ 547026 h 6857999"/>
              <a:gd name="connsiteX142" fmla="*/ 5333727 w 6453238"/>
              <a:gd name="connsiteY142" fmla="*/ 508771 h 6857999"/>
              <a:gd name="connsiteX143" fmla="*/ 5280421 w 6453238"/>
              <a:gd name="connsiteY143" fmla="*/ 495061 h 6857999"/>
              <a:gd name="connsiteX144" fmla="*/ 6108527 w 6453238"/>
              <a:gd name="connsiteY144" fmla="*/ 448748 h 6857999"/>
              <a:gd name="connsiteX145" fmla="*/ 6088704 w 6453238"/>
              <a:gd name="connsiteY145" fmla="*/ 462387 h 6857999"/>
              <a:gd name="connsiteX146" fmla="*/ 6086799 w 6453238"/>
              <a:gd name="connsiteY146" fmla="*/ 472811 h 6857999"/>
              <a:gd name="connsiteX147" fmla="*/ 6125555 w 6453238"/>
              <a:gd name="connsiteY147" fmla="*/ 563338 h 6857999"/>
              <a:gd name="connsiteX148" fmla="*/ 6134065 w 6453238"/>
              <a:gd name="connsiteY148" fmla="*/ 569215 h 6857999"/>
              <a:gd name="connsiteX149" fmla="*/ 6157851 w 6453238"/>
              <a:gd name="connsiteY149" fmla="*/ 565386 h 6857999"/>
              <a:gd name="connsiteX150" fmla="*/ 6164046 w 6453238"/>
              <a:gd name="connsiteY150" fmla="*/ 556804 h 6857999"/>
              <a:gd name="connsiteX151" fmla="*/ 6163995 w 6453238"/>
              <a:gd name="connsiteY151" fmla="*/ 556508 h 6857999"/>
              <a:gd name="connsiteX152" fmla="*/ 6118941 w 6453238"/>
              <a:gd name="connsiteY152" fmla="*/ 450724 h 6857999"/>
              <a:gd name="connsiteX153" fmla="*/ 6108527 w 6453238"/>
              <a:gd name="connsiteY153" fmla="*/ 448748 h 6857999"/>
              <a:gd name="connsiteX154" fmla="*/ 5907066 w 6453238"/>
              <a:gd name="connsiteY154" fmla="*/ 364948 h 6857999"/>
              <a:gd name="connsiteX155" fmla="*/ 5898803 w 6453238"/>
              <a:gd name="connsiteY155" fmla="*/ 371564 h 6857999"/>
              <a:gd name="connsiteX156" fmla="*/ 5898803 w 6453238"/>
              <a:gd name="connsiteY156" fmla="*/ 371572 h 6857999"/>
              <a:gd name="connsiteX157" fmla="*/ 5896171 w 6453238"/>
              <a:gd name="connsiteY157" fmla="*/ 395410 h 6857999"/>
              <a:gd name="connsiteX158" fmla="*/ 5902796 w 6453238"/>
              <a:gd name="connsiteY158" fmla="*/ 403673 h 6857999"/>
              <a:gd name="connsiteX159" fmla="*/ 5902878 w 6453238"/>
              <a:gd name="connsiteY159" fmla="*/ 403673 h 6857999"/>
              <a:gd name="connsiteX160" fmla="*/ 6045156 w 6453238"/>
              <a:gd name="connsiteY160" fmla="*/ 483387 h 6857999"/>
              <a:gd name="connsiteX161" fmla="*/ 6055324 w 6453238"/>
              <a:gd name="connsiteY161" fmla="*/ 484954 h 6857999"/>
              <a:gd name="connsiteX162" fmla="*/ 6075147 w 6453238"/>
              <a:gd name="connsiteY162" fmla="*/ 471284 h 6857999"/>
              <a:gd name="connsiteX163" fmla="*/ 6077052 w 6453238"/>
              <a:gd name="connsiteY163" fmla="*/ 460856 h 6857999"/>
              <a:gd name="connsiteX164" fmla="*/ 6076806 w 6453238"/>
              <a:gd name="connsiteY164" fmla="*/ 460523 h 6857999"/>
              <a:gd name="connsiteX165" fmla="*/ 6075843 w 6453238"/>
              <a:gd name="connsiteY165" fmla="*/ 459253 h 6857999"/>
              <a:gd name="connsiteX166" fmla="*/ 5907445 w 6453238"/>
              <a:gd name="connsiteY166" fmla="*/ 364999 h 6857999"/>
              <a:gd name="connsiteX167" fmla="*/ 5896130 w 6453238"/>
              <a:gd name="connsiteY167" fmla="*/ 323949 h 6857999"/>
              <a:gd name="connsiteX168" fmla="*/ 5696778 w 6453238"/>
              <a:gd name="connsiteY168" fmla="*/ 385897 h 6857999"/>
              <a:gd name="connsiteX169" fmla="*/ 5684060 w 6453238"/>
              <a:gd name="connsiteY169" fmla="*/ 396495 h 6857999"/>
              <a:gd name="connsiteX170" fmla="*/ 5683405 w 6453238"/>
              <a:gd name="connsiteY170" fmla="*/ 407060 h 6857999"/>
              <a:gd name="connsiteX171" fmla="*/ 5683518 w 6453238"/>
              <a:gd name="connsiteY171" fmla="*/ 407184 h 6857999"/>
              <a:gd name="connsiteX172" fmla="*/ 5699748 w 6453238"/>
              <a:gd name="connsiteY172" fmla="*/ 424786 h 6857999"/>
              <a:gd name="connsiteX173" fmla="*/ 5710212 w 6453238"/>
              <a:gd name="connsiteY173" fmla="*/ 425309 h 6857999"/>
              <a:gd name="connsiteX174" fmla="*/ 5720830 w 6453238"/>
              <a:gd name="connsiteY174" fmla="*/ 416492 h 6857999"/>
              <a:gd name="connsiteX175" fmla="*/ 5876378 w 6453238"/>
              <a:gd name="connsiteY175" fmla="*/ 362223 h 6857999"/>
              <a:gd name="connsiteX176" fmla="*/ 5892454 w 6453238"/>
              <a:gd name="connsiteY176" fmla="*/ 362705 h 6857999"/>
              <a:gd name="connsiteX177" fmla="*/ 5900389 w 6453238"/>
              <a:gd name="connsiteY177" fmla="*/ 356070 h 6857999"/>
              <a:gd name="connsiteX178" fmla="*/ 5903062 w 6453238"/>
              <a:gd name="connsiteY178" fmla="*/ 332263 h 6857999"/>
              <a:gd name="connsiteX179" fmla="*/ 5896447 w 6453238"/>
              <a:gd name="connsiteY179" fmla="*/ 323977 h 6857999"/>
              <a:gd name="connsiteX180" fmla="*/ 5896130 w 6453238"/>
              <a:gd name="connsiteY180" fmla="*/ 323949 h 6857999"/>
              <a:gd name="connsiteX181" fmla="*/ 5915636 w 6453238"/>
              <a:gd name="connsiteY181" fmla="*/ 287302 h 6857999"/>
              <a:gd name="connsiteX182" fmla="*/ 5907363 w 6453238"/>
              <a:gd name="connsiteY182" fmla="*/ 293886 h 6857999"/>
              <a:gd name="connsiteX183" fmla="*/ 5907363 w 6453238"/>
              <a:gd name="connsiteY183" fmla="*/ 293917 h 6857999"/>
              <a:gd name="connsiteX184" fmla="*/ 5904813 w 6453238"/>
              <a:gd name="connsiteY184" fmla="*/ 316679 h 6857999"/>
              <a:gd name="connsiteX185" fmla="*/ 5911418 w 6453238"/>
              <a:gd name="connsiteY185" fmla="*/ 324952 h 6857999"/>
              <a:gd name="connsiteX186" fmla="*/ 5912094 w 6453238"/>
              <a:gd name="connsiteY186" fmla="*/ 325034 h 6857999"/>
              <a:gd name="connsiteX187" fmla="*/ 6107319 w 6453238"/>
              <a:gd name="connsiteY187" fmla="*/ 434668 h 6857999"/>
              <a:gd name="connsiteX188" fmla="*/ 6110391 w 6453238"/>
              <a:gd name="connsiteY188" fmla="*/ 438570 h 6857999"/>
              <a:gd name="connsiteX189" fmla="*/ 6120631 w 6453238"/>
              <a:gd name="connsiteY189" fmla="*/ 440229 h 6857999"/>
              <a:gd name="connsiteX190" fmla="*/ 6139533 w 6453238"/>
              <a:gd name="connsiteY190" fmla="*/ 427224 h 6857999"/>
              <a:gd name="connsiteX191" fmla="*/ 6141478 w 6453238"/>
              <a:gd name="connsiteY191" fmla="*/ 416833 h 6857999"/>
              <a:gd name="connsiteX192" fmla="*/ 6141274 w 6453238"/>
              <a:gd name="connsiteY192" fmla="*/ 416555 h 6857999"/>
              <a:gd name="connsiteX193" fmla="*/ 6137106 w 6453238"/>
              <a:gd name="connsiteY193" fmla="*/ 411251 h 6857999"/>
              <a:gd name="connsiteX194" fmla="*/ 5916589 w 6453238"/>
              <a:gd name="connsiteY194" fmla="*/ 287415 h 6857999"/>
              <a:gd name="connsiteX195" fmla="*/ 1286195 w 6453238"/>
              <a:gd name="connsiteY195" fmla="*/ 0 h 6857999"/>
              <a:gd name="connsiteX196" fmla="*/ 6453238 w 6453238"/>
              <a:gd name="connsiteY196" fmla="*/ 0 h 6857999"/>
              <a:gd name="connsiteX197" fmla="*/ 6453238 w 6453238"/>
              <a:gd name="connsiteY197" fmla="*/ 6857999 h 6857999"/>
              <a:gd name="connsiteX198" fmla="*/ 1262283 w 6453238"/>
              <a:gd name="connsiteY198" fmla="*/ 6857999 h 6857999"/>
              <a:gd name="connsiteX199" fmla="*/ 1200362 w 6453238"/>
              <a:gd name="connsiteY199" fmla="*/ 6786514 h 6857999"/>
              <a:gd name="connsiteX200" fmla="*/ 0 w 6453238"/>
              <a:gd name="connsiteY200" fmla="*/ 3442803 h 6857999"/>
              <a:gd name="connsiteX201" fmla="*/ 1200362 w 6453238"/>
              <a:gd name="connsiteY201" fmla="*/ 9909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6453238" h="6857999">
                <a:moveTo>
                  <a:pt x="5971216" y="607357"/>
                </a:moveTo>
                <a:lnTo>
                  <a:pt x="5970530" y="609159"/>
                </a:lnTo>
                <a:lnTo>
                  <a:pt x="5961488" y="632966"/>
                </a:lnTo>
                <a:cubicBezTo>
                  <a:pt x="5967355" y="635123"/>
                  <a:pt x="5974144" y="637205"/>
                  <a:pt x="5981834" y="639212"/>
                </a:cubicBezTo>
                <a:cubicBezTo>
                  <a:pt x="5994122" y="642488"/>
                  <a:pt x="6003255" y="645240"/>
                  <a:pt x="6009235" y="647465"/>
                </a:cubicBezTo>
                <a:cubicBezTo>
                  <a:pt x="6015215" y="649690"/>
                  <a:pt x="6019157" y="652039"/>
                  <a:pt x="6021061" y="654510"/>
                </a:cubicBezTo>
                <a:cubicBezTo>
                  <a:pt x="6023069" y="657318"/>
                  <a:pt x="6024062" y="660720"/>
                  <a:pt x="6023898" y="664165"/>
                </a:cubicBezTo>
                <a:cubicBezTo>
                  <a:pt x="6024103" y="670488"/>
                  <a:pt x="6021072" y="676480"/>
                  <a:pt x="6015860" y="680067"/>
                </a:cubicBezTo>
                <a:cubicBezTo>
                  <a:pt x="6010515" y="683948"/>
                  <a:pt x="6003091" y="685863"/>
                  <a:pt x="5993609" y="685863"/>
                </a:cubicBezTo>
                <a:cubicBezTo>
                  <a:pt x="5983155" y="685863"/>
                  <a:pt x="5974421" y="683521"/>
                  <a:pt x="5967407" y="678838"/>
                </a:cubicBezTo>
                <a:cubicBezTo>
                  <a:pt x="5960720" y="674483"/>
                  <a:pt x="5955959" y="667729"/>
                  <a:pt x="5954096" y="659967"/>
                </a:cubicBezTo>
                <a:lnTo>
                  <a:pt x="5923869" y="668701"/>
                </a:lnTo>
                <a:cubicBezTo>
                  <a:pt x="5924872" y="672841"/>
                  <a:pt x="5926336" y="676857"/>
                  <a:pt x="5928231" y="680671"/>
                </a:cubicBezTo>
                <a:cubicBezTo>
                  <a:pt x="5929971" y="684180"/>
                  <a:pt x="5932132" y="687470"/>
                  <a:pt x="5934650" y="690470"/>
                </a:cubicBezTo>
                <a:cubicBezTo>
                  <a:pt x="5937661" y="694054"/>
                  <a:pt x="5941132" y="697224"/>
                  <a:pt x="5944972" y="699901"/>
                </a:cubicBezTo>
                <a:cubicBezTo>
                  <a:pt x="5956973" y="708331"/>
                  <a:pt x="5972506" y="712539"/>
                  <a:pt x="5991562" y="712526"/>
                </a:cubicBezTo>
                <a:cubicBezTo>
                  <a:pt x="6011355" y="712526"/>
                  <a:pt x="6026908" y="708126"/>
                  <a:pt x="6038213" y="699327"/>
                </a:cubicBezTo>
                <a:cubicBezTo>
                  <a:pt x="6049517" y="690529"/>
                  <a:pt x="6055149" y="678385"/>
                  <a:pt x="6055118" y="662895"/>
                </a:cubicBezTo>
                <a:cubicBezTo>
                  <a:pt x="6055108" y="654902"/>
                  <a:pt x="6053428" y="648076"/>
                  <a:pt x="6050101" y="642417"/>
                </a:cubicBezTo>
                <a:cubicBezTo>
                  <a:pt x="6046753" y="636765"/>
                  <a:pt x="6041213" y="631880"/>
                  <a:pt x="6033472" y="627764"/>
                </a:cubicBezTo>
                <a:cubicBezTo>
                  <a:pt x="6025731" y="623648"/>
                  <a:pt x="6015287" y="619893"/>
                  <a:pt x="6002139" y="616501"/>
                </a:cubicBezTo>
                <a:cubicBezTo>
                  <a:pt x="5989852" y="613429"/>
                  <a:pt x="5980565" y="610770"/>
                  <a:pt x="5974288" y="608524"/>
                </a:cubicBezTo>
                <a:lnTo>
                  <a:pt x="5974072" y="608442"/>
                </a:lnTo>
                <a:cubicBezTo>
                  <a:pt x="5973049" y="608094"/>
                  <a:pt x="5972107" y="607725"/>
                  <a:pt x="5971216" y="607357"/>
                </a:cubicBezTo>
                <a:close/>
                <a:moveTo>
                  <a:pt x="5572123" y="574161"/>
                </a:moveTo>
                <a:cubicBezTo>
                  <a:pt x="5585851" y="574161"/>
                  <a:pt x="5596090" y="578512"/>
                  <a:pt x="5602841" y="587216"/>
                </a:cubicBezTo>
                <a:cubicBezTo>
                  <a:pt x="5607920" y="593762"/>
                  <a:pt x="5611128" y="603005"/>
                  <a:pt x="5612466" y="614944"/>
                </a:cubicBezTo>
                <a:lnTo>
                  <a:pt x="5527438" y="614944"/>
                </a:lnTo>
                <a:cubicBezTo>
                  <a:pt x="5529076" y="604050"/>
                  <a:pt x="5532496" y="595203"/>
                  <a:pt x="5537851" y="588496"/>
                </a:cubicBezTo>
                <a:lnTo>
                  <a:pt x="5537872" y="588496"/>
                </a:lnTo>
                <a:cubicBezTo>
                  <a:pt x="5545511" y="578939"/>
                  <a:pt x="5556928" y="574161"/>
                  <a:pt x="5572123" y="574161"/>
                </a:cubicBezTo>
                <a:close/>
                <a:moveTo>
                  <a:pt x="5795010" y="551738"/>
                </a:moveTo>
                <a:lnTo>
                  <a:pt x="5858423" y="707777"/>
                </a:lnTo>
                <a:lnTo>
                  <a:pt x="5832589" y="778101"/>
                </a:lnTo>
                <a:lnTo>
                  <a:pt x="5861474" y="778101"/>
                </a:lnTo>
                <a:lnTo>
                  <a:pt x="5941916" y="567558"/>
                </a:lnTo>
                <a:lnTo>
                  <a:pt x="5941916" y="567548"/>
                </a:lnTo>
                <a:lnTo>
                  <a:pt x="5947957" y="551738"/>
                </a:lnTo>
                <a:lnTo>
                  <a:pt x="5917187" y="551738"/>
                </a:lnTo>
                <a:lnTo>
                  <a:pt x="5872963" y="669532"/>
                </a:lnTo>
                <a:lnTo>
                  <a:pt x="5826640" y="551738"/>
                </a:lnTo>
                <a:close/>
                <a:moveTo>
                  <a:pt x="5470680" y="550856"/>
                </a:moveTo>
                <a:cubicBezTo>
                  <a:pt x="5465572" y="551197"/>
                  <a:pt x="5460526" y="552173"/>
                  <a:pt x="5455659" y="553764"/>
                </a:cubicBezTo>
                <a:cubicBezTo>
                  <a:pt x="5450892" y="555291"/>
                  <a:pt x="5446398" y="557569"/>
                  <a:pt x="5442348" y="560511"/>
                </a:cubicBezTo>
                <a:cubicBezTo>
                  <a:pt x="5438190" y="563312"/>
                  <a:pt x="5434558" y="566823"/>
                  <a:pt x="5431617" y="570884"/>
                </a:cubicBezTo>
                <a:cubicBezTo>
                  <a:pt x="5430237" y="572764"/>
                  <a:pt x="5428976" y="574727"/>
                  <a:pt x="5427839" y="576762"/>
                </a:cubicBezTo>
                <a:lnTo>
                  <a:pt x="5427839" y="551654"/>
                </a:lnTo>
                <a:lnTo>
                  <a:pt x="5400888" y="551654"/>
                </a:lnTo>
                <a:lnTo>
                  <a:pt x="5400888" y="708369"/>
                </a:lnTo>
                <a:lnTo>
                  <a:pt x="5431504" y="708369"/>
                </a:lnTo>
                <a:lnTo>
                  <a:pt x="5431504" y="629290"/>
                </a:lnTo>
                <a:cubicBezTo>
                  <a:pt x="5431474" y="623360"/>
                  <a:pt x="5432105" y="617447"/>
                  <a:pt x="5433389" y="611658"/>
                </a:cubicBezTo>
                <a:cubicBezTo>
                  <a:pt x="5434556" y="606289"/>
                  <a:pt x="5436633" y="601160"/>
                  <a:pt x="5439532" y="596493"/>
                </a:cubicBezTo>
                <a:cubicBezTo>
                  <a:pt x="5445982" y="586551"/>
                  <a:pt x="5456612" y="580090"/>
                  <a:pt x="5468407" y="578942"/>
                </a:cubicBezTo>
                <a:cubicBezTo>
                  <a:pt x="5474114" y="578323"/>
                  <a:pt x="5479886" y="578714"/>
                  <a:pt x="5485456" y="580100"/>
                </a:cubicBezTo>
                <a:lnTo>
                  <a:pt x="5485456" y="551654"/>
                </a:lnTo>
                <a:cubicBezTo>
                  <a:pt x="5480582" y="550784"/>
                  <a:pt x="5475620" y="550516"/>
                  <a:pt x="5470680" y="550856"/>
                </a:cubicBezTo>
                <a:close/>
                <a:moveTo>
                  <a:pt x="5993968" y="547425"/>
                </a:moveTo>
                <a:lnTo>
                  <a:pt x="5983851" y="574048"/>
                </a:lnTo>
                <a:cubicBezTo>
                  <a:pt x="5985592" y="573935"/>
                  <a:pt x="5987363" y="573935"/>
                  <a:pt x="5989237" y="574007"/>
                </a:cubicBezTo>
                <a:cubicBezTo>
                  <a:pt x="5998842" y="574389"/>
                  <a:pt x="6006634" y="576758"/>
                  <a:pt x="6012624" y="581113"/>
                </a:cubicBezTo>
                <a:cubicBezTo>
                  <a:pt x="6017232" y="584341"/>
                  <a:pt x="6020611" y="589033"/>
                  <a:pt x="6022208" y="594424"/>
                </a:cubicBezTo>
                <a:lnTo>
                  <a:pt x="6052701" y="585628"/>
                </a:lnTo>
                <a:cubicBezTo>
                  <a:pt x="6050951" y="579516"/>
                  <a:pt x="6047920" y="573846"/>
                  <a:pt x="6043804" y="569000"/>
                </a:cubicBezTo>
                <a:cubicBezTo>
                  <a:pt x="6037660" y="561825"/>
                  <a:pt x="6029816" y="556314"/>
                  <a:pt x="6020980" y="552975"/>
                </a:cubicBezTo>
                <a:cubicBezTo>
                  <a:pt x="6012348" y="549616"/>
                  <a:pt x="6003225" y="547739"/>
                  <a:pt x="5993968" y="547425"/>
                </a:cubicBezTo>
                <a:close/>
                <a:moveTo>
                  <a:pt x="5570945" y="547292"/>
                </a:moveTo>
                <a:cubicBezTo>
                  <a:pt x="5555648" y="547292"/>
                  <a:pt x="5542247" y="550726"/>
                  <a:pt x="5530745" y="557593"/>
                </a:cubicBezTo>
                <a:cubicBezTo>
                  <a:pt x="5519190" y="564557"/>
                  <a:pt x="5509870" y="574684"/>
                  <a:pt x="5503887" y="586776"/>
                </a:cubicBezTo>
                <a:cubicBezTo>
                  <a:pt x="5497436" y="599357"/>
                  <a:pt x="5494221" y="614200"/>
                  <a:pt x="5494242" y="631307"/>
                </a:cubicBezTo>
                <a:cubicBezTo>
                  <a:pt x="5494242" y="647465"/>
                  <a:pt x="5497501" y="661667"/>
                  <a:pt x="5504020" y="673913"/>
                </a:cubicBezTo>
                <a:cubicBezTo>
                  <a:pt x="5510266" y="685853"/>
                  <a:pt x="5519781" y="695768"/>
                  <a:pt x="5531452" y="702502"/>
                </a:cubicBezTo>
                <a:cubicBezTo>
                  <a:pt x="5543207" y="709328"/>
                  <a:pt x="5556859" y="712741"/>
                  <a:pt x="5572409" y="712741"/>
                </a:cubicBezTo>
                <a:cubicBezTo>
                  <a:pt x="5587001" y="712902"/>
                  <a:pt x="5601336" y="708903"/>
                  <a:pt x="5613736" y="701212"/>
                </a:cubicBezTo>
                <a:cubicBezTo>
                  <a:pt x="5626146" y="693512"/>
                  <a:pt x="5635392" y="682651"/>
                  <a:pt x="5641475" y="668630"/>
                </a:cubicBezTo>
                <a:lnTo>
                  <a:pt x="5636447" y="667043"/>
                </a:lnTo>
                <a:lnTo>
                  <a:pt x="5611401" y="659793"/>
                </a:lnTo>
                <a:cubicBezTo>
                  <a:pt x="5607911" y="667127"/>
                  <a:pt x="5602415" y="673321"/>
                  <a:pt x="5595551" y="677661"/>
                </a:cubicBezTo>
                <a:cubicBezTo>
                  <a:pt x="5588629" y="681996"/>
                  <a:pt x="5580437" y="684156"/>
                  <a:pt x="5570976" y="684143"/>
                </a:cubicBezTo>
                <a:cubicBezTo>
                  <a:pt x="5556552" y="684143"/>
                  <a:pt x="5545521" y="679425"/>
                  <a:pt x="5537882" y="669992"/>
                </a:cubicBezTo>
                <a:cubicBezTo>
                  <a:pt x="5531574" y="662189"/>
                  <a:pt x="5527881" y="651711"/>
                  <a:pt x="5526803" y="638556"/>
                </a:cubicBezTo>
                <a:lnTo>
                  <a:pt x="5643533" y="638556"/>
                </a:lnTo>
                <a:cubicBezTo>
                  <a:pt x="5644687" y="619811"/>
                  <a:pt x="5642471" y="603612"/>
                  <a:pt x="5636888" y="589960"/>
                </a:cubicBezTo>
                <a:cubicBezTo>
                  <a:pt x="5631304" y="576308"/>
                  <a:pt x="5622911" y="565788"/>
                  <a:pt x="5611709" y="558402"/>
                </a:cubicBezTo>
                <a:cubicBezTo>
                  <a:pt x="5600479" y="550989"/>
                  <a:pt x="5586891" y="547285"/>
                  <a:pt x="5570945" y="547292"/>
                </a:cubicBezTo>
                <a:close/>
                <a:moveTo>
                  <a:pt x="5726053" y="547282"/>
                </a:moveTo>
                <a:cubicBezTo>
                  <a:pt x="5713765" y="547282"/>
                  <a:pt x="5703055" y="549217"/>
                  <a:pt x="5693921" y="553088"/>
                </a:cubicBezTo>
                <a:cubicBezTo>
                  <a:pt x="5684788" y="556958"/>
                  <a:pt x="5677699" y="562419"/>
                  <a:pt x="5672654" y="569471"/>
                </a:cubicBezTo>
                <a:cubicBezTo>
                  <a:pt x="5667567" y="576733"/>
                  <a:pt x="5664927" y="585427"/>
                  <a:pt x="5665117" y="594291"/>
                </a:cubicBezTo>
                <a:cubicBezTo>
                  <a:pt x="5665117" y="601930"/>
                  <a:pt x="5666784" y="608435"/>
                  <a:pt x="5670114" y="613807"/>
                </a:cubicBezTo>
                <a:cubicBezTo>
                  <a:pt x="5673445" y="619180"/>
                  <a:pt x="5679056" y="623870"/>
                  <a:pt x="5686948" y="627877"/>
                </a:cubicBezTo>
                <a:cubicBezTo>
                  <a:pt x="5694832" y="631890"/>
                  <a:pt x="5705499" y="635645"/>
                  <a:pt x="5718946" y="639140"/>
                </a:cubicBezTo>
                <a:cubicBezTo>
                  <a:pt x="5731234" y="642430"/>
                  <a:pt x="5740375" y="645184"/>
                  <a:pt x="5746368" y="647403"/>
                </a:cubicBezTo>
                <a:cubicBezTo>
                  <a:pt x="5752361" y="649622"/>
                  <a:pt x="5756303" y="651967"/>
                  <a:pt x="5758194" y="654438"/>
                </a:cubicBezTo>
                <a:cubicBezTo>
                  <a:pt x="5760191" y="657252"/>
                  <a:pt x="5761184" y="660649"/>
                  <a:pt x="5761031" y="664093"/>
                </a:cubicBezTo>
                <a:cubicBezTo>
                  <a:pt x="5761246" y="670444"/>
                  <a:pt x="5758204" y="676466"/>
                  <a:pt x="5752972" y="680067"/>
                </a:cubicBezTo>
                <a:cubicBezTo>
                  <a:pt x="5747607" y="683937"/>
                  <a:pt x="5740183" y="685870"/>
                  <a:pt x="5730701" y="685862"/>
                </a:cubicBezTo>
                <a:cubicBezTo>
                  <a:pt x="5720257" y="685862"/>
                  <a:pt x="5711526" y="683518"/>
                  <a:pt x="5704509" y="678828"/>
                </a:cubicBezTo>
                <a:cubicBezTo>
                  <a:pt x="5697832" y="674515"/>
                  <a:pt x="5693067" y="667804"/>
                  <a:pt x="5691198" y="660080"/>
                </a:cubicBezTo>
                <a:lnTo>
                  <a:pt x="5660981" y="668804"/>
                </a:lnTo>
                <a:cubicBezTo>
                  <a:pt x="5663874" y="681452"/>
                  <a:pt x="5671390" y="692560"/>
                  <a:pt x="5682054" y="699952"/>
                </a:cubicBezTo>
                <a:cubicBezTo>
                  <a:pt x="5694047" y="708369"/>
                  <a:pt x="5709570" y="712577"/>
                  <a:pt x="5728623" y="712577"/>
                </a:cubicBezTo>
                <a:cubicBezTo>
                  <a:pt x="5748460" y="712577"/>
                  <a:pt x="5764010" y="708174"/>
                  <a:pt x="5775274" y="699368"/>
                </a:cubicBezTo>
                <a:cubicBezTo>
                  <a:pt x="5786537" y="690563"/>
                  <a:pt x="5792169" y="678421"/>
                  <a:pt x="5792179" y="662947"/>
                </a:cubicBezTo>
                <a:cubicBezTo>
                  <a:pt x="5792210" y="654919"/>
                  <a:pt x="5790551" y="648076"/>
                  <a:pt x="5787213" y="642417"/>
                </a:cubicBezTo>
                <a:cubicBezTo>
                  <a:pt x="5783885" y="636764"/>
                  <a:pt x="5778356" y="631880"/>
                  <a:pt x="5770604" y="627764"/>
                </a:cubicBezTo>
                <a:cubicBezTo>
                  <a:pt x="5762853" y="623648"/>
                  <a:pt x="5752409" y="619893"/>
                  <a:pt x="5739262" y="616500"/>
                </a:cubicBezTo>
                <a:cubicBezTo>
                  <a:pt x="5726974" y="613408"/>
                  <a:pt x="5717687" y="610746"/>
                  <a:pt x="5711400" y="608514"/>
                </a:cubicBezTo>
                <a:cubicBezTo>
                  <a:pt x="5705113" y="606281"/>
                  <a:pt x="5700881" y="603960"/>
                  <a:pt x="5698703" y="601551"/>
                </a:cubicBezTo>
                <a:cubicBezTo>
                  <a:pt x="5696525" y="599127"/>
                  <a:pt x="5695357" y="595962"/>
                  <a:pt x="5695437" y="592704"/>
                </a:cubicBezTo>
                <a:cubicBezTo>
                  <a:pt x="5695437" y="586704"/>
                  <a:pt x="5698290" y="581986"/>
                  <a:pt x="5703997" y="578553"/>
                </a:cubicBezTo>
                <a:cubicBezTo>
                  <a:pt x="5709703" y="575120"/>
                  <a:pt x="5717155" y="573597"/>
                  <a:pt x="5726349" y="573986"/>
                </a:cubicBezTo>
                <a:cubicBezTo>
                  <a:pt x="5735906" y="574375"/>
                  <a:pt x="5743692" y="576744"/>
                  <a:pt x="5749706" y="581093"/>
                </a:cubicBezTo>
                <a:cubicBezTo>
                  <a:pt x="5754540" y="584506"/>
                  <a:pt x="5758020" y="589512"/>
                  <a:pt x="5759536" y="595233"/>
                </a:cubicBezTo>
                <a:lnTo>
                  <a:pt x="5790019" y="586437"/>
                </a:lnTo>
                <a:cubicBezTo>
                  <a:pt x="5788308" y="580017"/>
                  <a:pt x="5785196" y="574055"/>
                  <a:pt x="5780905" y="568979"/>
                </a:cubicBezTo>
                <a:cubicBezTo>
                  <a:pt x="5774762" y="561824"/>
                  <a:pt x="5766928" y="556312"/>
                  <a:pt x="5758123" y="552944"/>
                </a:cubicBezTo>
                <a:cubicBezTo>
                  <a:pt x="5748743" y="549169"/>
                  <a:pt x="5738053" y="547282"/>
                  <a:pt x="5726053" y="547282"/>
                </a:cubicBezTo>
                <a:close/>
                <a:moveTo>
                  <a:pt x="5280503" y="523947"/>
                </a:moveTo>
                <a:cubicBezTo>
                  <a:pt x="5295302" y="524042"/>
                  <a:pt x="5307589" y="527425"/>
                  <a:pt x="5317365" y="534094"/>
                </a:cubicBezTo>
                <a:cubicBezTo>
                  <a:pt x="5327141" y="540763"/>
                  <a:pt x="5334523" y="550070"/>
                  <a:pt x="5339513" y="562017"/>
                </a:cubicBezTo>
                <a:cubicBezTo>
                  <a:pt x="5344435" y="573976"/>
                  <a:pt x="5346895" y="587933"/>
                  <a:pt x="5346895" y="603886"/>
                </a:cubicBezTo>
                <a:cubicBezTo>
                  <a:pt x="5346895" y="619839"/>
                  <a:pt x="5344435" y="633839"/>
                  <a:pt x="5339513" y="645888"/>
                </a:cubicBezTo>
                <a:cubicBezTo>
                  <a:pt x="5334564" y="657937"/>
                  <a:pt x="5327182" y="667322"/>
                  <a:pt x="5317365" y="674047"/>
                </a:cubicBezTo>
                <a:cubicBezTo>
                  <a:pt x="5307548" y="680771"/>
                  <a:pt x="5295261" y="684037"/>
                  <a:pt x="5280503" y="683846"/>
                </a:cubicBezTo>
                <a:cubicBezTo>
                  <a:pt x="5265697" y="683743"/>
                  <a:pt x="5253338" y="680361"/>
                  <a:pt x="5243426" y="673698"/>
                </a:cubicBezTo>
                <a:cubicBezTo>
                  <a:pt x="5233514" y="667036"/>
                  <a:pt x="5226083" y="657722"/>
                  <a:pt x="5221134" y="645755"/>
                </a:cubicBezTo>
                <a:cubicBezTo>
                  <a:pt x="5216212" y="633809"/>
                  <a:pt x="5213800" y="619852"/>
                  <a:pt x="5213895" y="603886"/>
                </a:cubicBezTo>
                <a:cubicBezTo>
                  <a:pt x="5213990" y="587919"/>
                  <a:pt x="5216506" y="573891"/>
                  <a:pt x="5221442" y="561802"/>
                </a:cubicBezTo>
                <a:cubicBezTo>
                  <a:pt x="5226370" y="549719"/>
                  <a:pt x="5233746" y="540340"/>
                  <a:pt x="5243569" y="533664"/>
                </a:cubicBezTo>
                <a:cubicBezTo>
                  <a:pt x="5253392" y="526988"/>
                  <a:pt x="5265704" y="523749"/>
                  <a:pt x="5280503" y="523947"/>
                </a:cubicBezTo>
                <a:close/>
                <a:moveTo>
                  <a:pt x="5280421" y="495061"/>
                </a:moveTo>
                <a:cubicBezTo>
                  <a:pt x="5259512" y="495061"/>
                  <a:pt x="5241709" y="499631"/>
                  <a:pt x="5227012" y="508771"/>
                </a:cubicBezTo>
                <a:cubicBezTo>
                  <a:pt x="5212315" y="517912"/>
                  <a:pt x="5201086" y="530664"/>
                  <a:pt x="5193324" y="547026"/>
                </a:cubicBezTo>
                <a:cubicBezTo>
                  <a:pt x="5185514" y="563361"/>
                  <a:pt x="5181624" y="582314"/>
                  <a:pt x="5181651" y="603886"/>
                </a:cubicBezTo>
                <a:cubicBezTo>
                  <a:pt x="5181679" y="625457"/>
                  <a:pt x="5185570" y="644417"/>
                  <a:pt x="5193324" y="660766"/>
                </a:cubicBezTo>
                <a:cubicBezTo>
                  <a:pt x="5201099" y="677149"/>
                  <a:pt x="5212342" y="689894"/>
                  <a:pt x="5227053" y="699000"/>
                </a:cubicBezTo>
                <a:cubicBezTo>
                  <a:pt x="5241764" y="708106"/>
                  <a:pt x="5259566" y="712680"/>
                  <a:pt x="5280462" y="712721"/>
                </a:cubicBezTo>
                <a:cubicBezTo>
                  <a:pt x="5301241" y="712721"/>
                  <a:pt x="5319010" y="708147"/>
                  <a:pt x="5333768" y="699000"/>
                </a:cubicBezTo>
                <a:cubicBezTo>
                  <a:pt x="5348548" y="689857"/>
                  <a:pt x="5360302" y="676557"/>
                  <a:pt x="5367559" y="660766"/>
                </a:cubicBezTo>
                <a:cubicBezTo>
                  <a:pt x="5375286" y="644437"/>
                  <a:pt x="5379153" y="625478"/>
                  <a:pt x="5379160" y="603886"/>
                </a:cubicBezTo>
                <a:cubicBezTo>
                  <a:pt x="5379167" y="582294"/>
                  <a:pt x="5375286" y="563341"/>
                  <a:pt x="5367518" y="547026"/>
                </a:cubicBezTo>
                <a:cubicBezTo>
                  <a:pt x="5360259" y="531231"/>
                  <a:pt x="5348506" y="517924"/>
                  <a:pt x="5333727" y="508771"/>
                </a:cubicBezTo>
                <a:cubicBezTo>
                  <a:pt x="5318976" y="499638"/>
                  <a:pt x="5301207" y="495068"/>
                  <a:pt x="5280421" y="495061"/>
                </a:cubicBezTo>
                <a:close/>
                <a:moveTo>
                  <a:pt x="6108527" y="448748"/>
                </a:moveTo>
                <a:lnTo>
                  <a:pt x="6088704" y="462387"/>
                </a:lnTo>
                <a:cubicBezTo>
                  <a:pt x="6085304" y="464740"/>
                  <a:pt x="6084444" y="469406"/>
                  <a:pt x="6086799" y="472811"/>
                </a:cubicBezTo>
                <a:cubicBezTo>
                  <a:pt x="6105517" y="500162"/>
                  <a:pt x="6118685" y="530919"/>
                  <a:pt x="6125555" y="563338"/>
                </a:cubicBezTo>
                <a:cubicBezTo>
                  <a:pt x="6126364" y="567257"/>
                  <a:pt x="6130112" y="569845"/>
                  <a:pt x="6134065" y="569215"/>
                </a:cubicBezTo>
                <a:lnTo>
                  <a:pt x="6157851" y="565386"/>
                </a:lnTo>
                <a:cubicBezTo>
                  <a:pt x="6161936" y="564728"/>
                  <a:pt x="6164711" y="560886"/>
                  <a:pt x="6164046" y="556804"/>
                </a:cubicBezTo>
                <a:cubicBezTo>
                  <a:pt x="6164035" y="556705"/>
                  <a:pt x="6164015" y="556607"/>
                  <a:pt x="6163995" y="556508"/>
                </a:cubicBezTo>
                <a:cubicBezTo>
                  <a:pt x="6156192" y="518593"/>
                  <a:pt x="6140874" y="482624"/>
                  <a:pt x="6118941" y="450724"/>
                </a:cubicBezTo>
                <a:cubicBezTo>
                  <a:pt x="6116606" y="447303"/>
                  <a:pt x="6111947" y="446418"/>
                  <a:pt x="6108527" y="448748"/>
                </a:cubicBezTo>
                <a:close/>
                <a:moveTo>
                  <a:pt x="5907066" y="364948"/>
                </a:moveTo>
                <a:cubicBezTo>
                  <a:pt x="5902960" y="364493"/>
                  <a:pt x="5899253" y="367456"/>
                  <a:pt x="5898803" y="371564"/>
                </a:cubicBezTo>
                <a:cubicBezTo>
                  <a:pt x="5898803" y="371567"/>
                  <a:pt x="5898803" y="371569"/>
                  <a:pt x="5898803" y="371572"/>
                </a:cubicBezTo>
                <a:lnTo>
                  <a:pt x="5896171" y="395410"/>
                </a:lnTo>
                <a:cubicBezTo>
                  <a:pt x="5895721" y="399520"/>
                  <a:pt x="5898690" y="403217"/>
                  <a:pt x="5902796" y="403673"/>
                </a:cubicBezTo>
                <a:lnTo>
                  <a:pt x="5902878" y="403673"/>
                </a:lnTo>
                <a:cubicBezTo>
                  <a:pt x="5959021" y="410268"/>
                  <a:pt x="6010219" y="438954"/>
                  <a:pt x="6045156" y="483387"/>
                </a:cubicBezTo>
                <a:cubicBezTo>
                  <a:pt x="6047603" y="486510"/>
                  <a:pt x="6052046" y="487196"/>
                  <a:pt x="6055324" y="484954"/>
                </a:cubicBezTo>
                <a:lnTo>
                  <a:pt x="6075147" y="471284"/>
                </a:lnTo>
                <a:cubicBezTo>
                  <a:pt x="6078557" y="468930"/>
                  <a:pt x="6079406" y="464262"/>
                  <a:pt x="6077052" y="460856"/>
                </a:cubicBezTo>
                <a:cubicBezTo>
                  <a:pt x="6076970" y="460743"/>
                  <a:pt x="6076888" y="460632"/>
                  <a:pt x="6076806" y="460523"/>
                </a:cubicBezTo>
                <a:cubicBezTo>
                  <a:pt x="6076488" y="460072"/>
                  <a:pt x="6076161" y="459662"/>
                  <a:pt x="6075843" y="459253"/>
                </a:cubicBezTo>
                <a:cubicBezTo>
                  <a:pt x="6034547" y="406603"/>
                  <a:pt x="5973909" y="372664"/>
                  <a:pt x="5907445" y="364999"/>
                </a:cubicBezTo>
                <a:close/>
                <a:moveTo>
                  <a:pt x="5896130" y="323949"/>
                </a:moveTo>
                <a:cubicBezTo>
                  <a:pt x="5824290" y="319136"/>
                  <a:pt x="5753235" y="341217"/>
                  <a:pt x="5696778" y="385897"/>
                </a:cubicBezTo>
                <a:cubicBezTo>
                  <a:pt x="5692429" y="389310"/>
                  <a:pt x="5688190" y="392842"/>
                  <a:pt x="5684060" y="396495"/>
                </a:cubicBezTo>
                <a:cubicBezTo>
                  <a:pt x="5680962" y="399230"/>
                  <a:pt x="5680668" y="403961"/>
                  <a:pt x="5683405" y="407060"/>
                </a:cubicBezTo>
                <a:cubicBezTo>
                  <a:pt x="5683442" y="407102"/>
                  <a:pt x="5683480" y="407144"/>
                  <a:pt x="5683518" y="407184"/>
                </a:cubicBezTo>
                <a:lnTo>
                  <a:pt x="5699748" y="424786"/>
                </a:lnTo>
                <a:cubicBezTo>
                  <a:pt x="5702517" y="427769"/>
                  <a:pt x="5707160" y="428000"/>
                  <a:pt x="5710212" y="425309"/>
                </a:cubicBezTo>
                <a:cubicBezTo>
                  <a:pt x="5713625" y="422285"/>
                  <a:pt x="5717165" y="419346"/>
                  <a:pt x="5720830" y="416492"/>
                </a:cubicBezTo>
                <a:cubicBezTo>
                  <a:pt x="5765106" y="381438"/>
                  <a:pt x="5819907" y="362321"/>
                  <a:pt x="5876378" y="362223"/>
                </a:cubicBezTo>
                <a:cubicBezTo>
                  <a:pt x="5881713" y="362223"/>
                  <a:pt x="5887078" y="362384"/>
                  <a:pt x="5892454" y="362705"/>
                </a:cubicBezTo>
                <a:cubicBezTo>
                  <a:pt x="5896447" y="362965"/>
                  <a:pt x="5899939" y="360044"/>
                  <a:pt x="5900389" y="356070"/>
                </a:cubicBezTo>
                <a:lnTo>
                  <a:pt x="5903062" y="332263"/>
                </a:lnTo>
                <a:cubicBezTo>
                  <a:pt x="5903523" y="328150"/>
                  <a:pt x="5900563" y="324440"/>
                  <a:pt x="5896447" y="323977"/>
                </a:cubicBezTo>
                <a:cubicBezTo>
                  <a:pt x="5896345" y="323966"/>
                  <a:pt x="5896232" y="323955"/>
                  <a:pt x="5896130" y="323949"/>
                </a:cubicBezTo>
                <a:close/>
                <a:moveTo>
                  <a:pt x="5915636" y="287302"/>
                </a:moveTo>
                <a:cubicBezTo>
                  <a:pt x="5911530" y="286836"/>
                  <a:pt x="5907834" y="289784"/>
                  <a:pt x="5907363" y="293886"/>
                </a:cubicBezTo>
                <a:cubicBezTo>
                  <a:pt x="5907363" y="293896"/>
                  <a:pt x="5907363" y="293906"/>
                  <a:pt x="5907363" y="293917"/>
                </a:cubicBezTo>
                <a:lnTo>
                  <a:pt x="5904813" y="316679"/>
                </a:lnTo>
                <a:cubicBezTo>
                  <a:pt x="5904363" y="320786"/>
                  <a:pt x="5907312" y="324486"/>
                  <a:pt x="5911418" y="324952"/>
                </a:cubicBezTo>
                <a:lnTo>
                  <a:pt x="5912094" y="325034"/>
                </a:lnTo>
                <a:cubicBezTo>
                  <a:pt x="5989197" y="334031"/>
                  <a:pt x="6059501" y="373511"/>
                  <a:pt x="6107319" y="434668"/>
                </a:cubicBezTo>
                <a:cubicBezTo>
                  <a:pt x="6108343" y="435959"/>
                  <a:pt x="6109367" y="437259"/>
                  <a:pt x="6110391" y="438570"/>
                </a:cubicBezTo>
                <a:cubicBezTo>
                  <a:pt x="6112808" y="441777"/>
                  <a:pt x="6117323" y="442508"/>
                  <a:pt x="6120631" y="440229"/>
                </a:cubicBezTo>
                <a:lnTo>
                  <a:pt x="6139533" y="427224"/>
                </a:lnTo>
                <a:cubicBezTo>
                  <a:pt x="6142942" y="424891"/>
                  <a:pt x="6143803" y="420239"/>
                  <a:pt x="6141478" y="416833"/>
                </a:cubicBezTo>
                <a:cubicBezTo>
                  <a:pt x="6141406" y="416739"/>
                  <a:pt x="6141345" y="416646"/>
                  <a:pt x="6141274" y="416555"/>
                </a:cubicBezTo>
                <a:cubicBezTo>
                  <a:pt x="6139881" y="414745"/>
                  <a:pt x="6138488" y="412978"/>
                  <a:pt x="6137106" y="411251"/>
                </a:cubicBezTo>
                <a:cubicBezTo>
                  <a:pt x="6083093" y="342176"/>
                  <a:pt x="6003686" y="297585"/>
                  <a:pt x="5916589" y="287415"/>
                </a:cubicBezTo>
                <a:close/>
                <a:moveTo>
                  <a:pt x="1286195" y="0"/>
                </a:moveTo>
                <a:lnTo>
                  <a:pt x="6453238" y="0"/>
                </a:lnTo>
                <a:lnTo>
                  <a:pt x="6453238" y="6857999"/>
                </a:lnTo>
                <a:lnTo>
                  <a:pt x="1262283" y="6857999"/>
                </a:lnTo>
                <a:lnTo>
                  <a:pt x="1200362" y="6786514"/>
                </a:lnTo>
                <a:cubicBezTo>
                  <a:pt x="450470" y="5877857"/>
                  <a:pt x="0" y="4712937"/>
                  <a:pt x="0" y="3442803"/>
                </a:cubicBezTo>
                <a:cubicBezTo>
                  <a:pt x="0" y="2172670"/>
                  <a:pt x="450470" y="1007749"/>
                  <a:pt x="1200362" y="9909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51A642-9594-42FB-9DC0-A4940EAA00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751" y="914400"/>
            <a:ext cx="3413965" cy="2437603"/>
          </a:xfrm>
          <a:noFill/>
        </p:spPr>
        <p:txBody>
          <a:bodyPr wrap="square" anchor="b" anchorCtr="0">
            <a:noAutofit/>
          </a:bodyPr>
          <a:lstStyle>
            <a:lvl1pPr marL="0" inden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15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en-US" sz="115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15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15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15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0" inden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15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0" inden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15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0" inden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lang="fr-FR" sz="115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0" indent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lang="en-US" sz="115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fr-FR"/>
              <a:t>01.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3F281C0B-6F40-4AD9-905F-EAFDBEB9F1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C18AB8C9-076A-4D3B-8018-7374451E7E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23405" y="0"/>
            <a:ext cx="1884313" cy="1738301"/>
          </a:xfrm>
          <a:custGeom>
            <a:avLst/>
            <a:gdLst>
              <a:gd name="connsiteX0" fmla="*/ 1884313 w 1884313"/>
              <a:gd name="connsiteY0" fmla="*/ 0 h 1738301"/>
              <a:gd name="connsiteX1" fmla="*/ 1654121 w 1884313"/>
              <a:gd name="connsiteY1" fmla="*/ 205211 h 1738301"/>
              <a:gd name="connsiteX2" fmla="*/ 776788 w 1884313"/>
              <a:gd name="connsiteY2" fmla="*/ 1397668 h 1738301"/>
              <a:gd name="connsiteX3" fmla="*/ 655689 w 1884313"/>
              <a:gd name="connsiteY3" fmla="*/ 1657019 h 1738301"/>
              <a:gd name="connsiteX4" fmla="*/ 486792 w 1884313"/>
              <a:gd name="connsiteY4" fmla="*/ 1730036 h 1738301"/>
              <a:gd name="connsiteX5" fmla="*/ 87108 w 1884313"/>
              <a:gd name="connsiteY5" fmla="*/ 1581943 h 1738301"/>
              <a:gd name="connsiteX6" fmla="*/ 8307 w 1884313"/>
              <a:gd name="connsiteY6" fmla="*/ 1410696 h 1738301"/>
              <a:gd name="connsiteX7" fmla="*/ 10486 w 1884313"/>
              <a:gd name="connsiteY7" fmla="*/ 1405240 h 1738301"/>
              <a:gd name="connsiteX8" fmla="*/ 737914 w 1884313"/>
              <a:gd name="connsiteY8" fmla="*/ 185100 h 1738301"/>
              <a:gd name="connsiteX9" fmla="*/ 900676 w 1884313"/>
              <a:gd name="connsiteY9" fmla="*/ 0 h 173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4313" h="1738301">
                <a:moveTo>
                  <a:pt x="1884313" y="0"/>
                </a:moveTo>
                <a:lnTo>
                  <a:pt x="1654121" y="205211"/>
                </a:lnTo>
                <a:cubicBezTo>
                  <a:pt x="1299324" y="549064"/>
                  <a:pt x="1003114" y="950730"/>
                  <a:pt x="776788" y="1397668"/>
                </a:cubicBezTo>
                <a:cubicBezTo>
                  <a:pt x="734073" y="1482506"/>
                  <a:pt x="693705" y="1568957"/>
                  <a:pt x="655689" y="1657019"/>
                </a:cubicBezTo>
                <a:cubicBezTo>
                  <a:pt x="627893" y="1722522"/>
                  <a:pt x="553546" y="1754655"/>
                  <a:pt x="486792" y="1730036"/>
                </a:cubicBezTo>
                <a:lnTo>
                  <a:pt x="87108" y="1581943"/>
                </a:lnTo>
                <a:cubicBezTo>
                  <a:pt x="18061" y="1556408"/>
                  <a:pt x="-17220" y="1479740"/>
                  <a:pt x="8307" y="1410696"/>
                </a:cubicBezTo>
                <a:cubicBezTo>
                  <a:pt x="8988" y="1408860"/>
                  <a:pt x="9738" y="1407050"/>
                  <a:pt x="10486" y="1405240"/>
                </a:cubicBezTo>
                <a:cubicBezTo>
                  <a:pt x="198406" y="962256"/>
                  <a:pt x="443360" y="552796"/>
                  <a:pt x="737914" y="185100"/>
                </a:cubicBezTo>
                <a:lnTo>
                  <a:pt x="900676" y="0"/>
                </a:lnTo>
                <a:close/>
              </a:path>
            </a:pathLst>
          </a:custGeom>
          <a:solidFill>
            <a:srgbClr val="E53054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CEC7DB5D-B150-4D2C-B8B6-3A1736DD2D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7904" y="5556776"/>
            <a:ext cx="1625228" cy="1301224"/>
          </a:xfrm>
          <a:custGeom>
            <a:avLst/>
            <a:gdLst>
              <a:gd name="connsiteX0" fmla="*/ 495240 w 1625228"/>
              <a:gd name="connsiteY0" fmla="*/ 666 h 1301224"/>
              <a:gd name="connsiteX1" fmla="*/ 625681 w 1625228"/>
              <a:gd name="connsiteY1" fmla="*/ 69412 h 1301224"/>
              <a:gd name="connsiteX2" fmla="*/ 625670 w 1625228"/>
              <a:gd name="connsiteY2" fmla="*/ 69431 h 1301224"/>
              <a:gd name="connsiteX3" fmla="*/ 1584584 w 1625228"/>
              <a:gd name="connsiteY3" fmla="*/ 1266982 h 1301224"/>
              <a:gd name="connsiteX4" fmla="*/ 1625228 w 1625228"/>
              <a:gd name="connsiteY4" fmla="*/ 1301224 h 1301224"/>
              <a:gd name="connsiteX5" fmla="*/ 643381 w 1625228"/>
              <a:gd name="connsiteY5" fmla="*/ 1301224 h 1301224"/>
              <a:gd name="connsiteX6" fmla="*/ 598556 w 1625228"/>
              <a:gd name="connsiteY6" fmla="*/ 1250786 h 1301224"/>
              <a:gd name="connsiteX7" fmla="*/ 16536 w 1625228"/>
              <a:gd name="connsiteY7" fmla="*/ 403467 h 1301224"/>
              <a:gd name="connsiteX8" fmla="*/ 69043 w 1625228"/>
              <a:gd name="connsiteY8" fmla="*/ 222430 h 1301224"/>
              <a:gd name="connsiteX9" fmla="*/ 69367 w 1625228"/>
              <a:gd name="connsiteY9" fmla="*/ 222269 h 1301224"/>
              <a:gd name="connsiteX10" fmla="*/ 444667 w 1625228"/>
              <a:gd name="connsiteY10" fmla="*/ 16374 h 1301224"/>
              <a:gd name="connsiteX11" fmla="*/ 495240 w 1625228"/>
              <a:gd name="connsiteY11" fmla="*/ 666 h 130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5228" h="1301224">
                <a:moveTo>
                  <a:pt x="495240" y="666"/>
                </a:moveTo>
                <a:cubicBezTo>
                  <a:pt x="546951" y="-4534"/>
                  <a:pt x="599167" y="20944"/>
                  <a:pt x="625681" y="69412"/>
                </a:cubicBezTo>
                <a:cubicBezTo>
                  <a:pt x="625677" y="69419"/>
                  <a:pt x="625673" y="69424"/>
                  <a:pt x="625670" y="69431"/>
                </a:cubicBezTo>
                <a:cubicBezTo>
                  <a:pt x="874761" y="520950"/>
                  <a:pt x="1199273" y="925902"/>
                  <a:pt x="1584584" y="1266982"/>
                </a:cubicBezTo>
                <a:lnTo>
                  <a:pt x="1625228" y="1301224"/>
                </a:lnTo>
                <a:lnTo>
                  <a:pt x="643381" y="1301224"/>
                </a:lnTo>
                <a:lnTo>
                  <a:pt x="598556" y="1250786"/>
                </a:lnTo>
                <a:cubicBezTo>
                  <a:pt x="377383" y="989076"/>
                  <a:pt x="182279" y="705335"/>
                  <a:pt x="16536" y="403467"/>
                </a:cubicBezTo>
                <a:cubicBezTo>
                  <a:pt x="-18960" y="338972"/>
                  <a:pt x="4583" y="257937"/>
                  <a:pt x="69043" y="222430"/>
                </a:cubicBezTo>
                <a:cubicBezTo>
                  <a:pt x="69150" y="222378"/>
                  <a:pt x="69259" y="222321"/>
                  <a:pt x="69367" y="222269"/>
                </a:cubicBezTo>
                <a:lnTo>
                  <a:pt x="444667" y="16374"/>
                </a:lnTo>
                <a:cubicBezTo>
                  <a:pt x="460821" y="7540"/>
                  <a:pt x="478003" y="2398"/>
                  <a:pt x="495240" y="666"/>
                </a:cubicBezTo>
                <a:close/>
              </a:path>
            </a:pathLst>
          </a:custGeom>
          <a:solidFill>
            <a:srgbClr val="F97A8C"/>
          </a:soli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7167F8A-99CD-43D9-9336-BC8D65FC2B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20413" y="287338"/>
            <a:ext cx="982662" cy="490764"/>
            <a:chOff x="935456" y="959476"/>
            <a:chExt cx="2543750" cy="1270407"/>
          </a:xfrm>
          <a:solidFill>
            <a:schemeClr val="bg1"/>
          </a:solidFill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47D4831-8E57-4465-8CD3-465B6A09A0E7}"/>
                </a:ext>
              </a:extLst>
            </p:cNvPr>
            <p:cNvSpPr/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E62F0A4-1EEA-4959-BDA6-96BBEA0FDCF9}"/>
                </a:ext>
              </a:extLst>
            </p:cNvPr>
            <p:cNvSpPr/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A737FC8-4DF9-497D-AF00-17FD1C6A8C1E}"/>
                </a:ext>
              </a:extLst>
            </p:cNvPr>
            <p:cNvSpPr/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C9B96FE-465C-4B41-8A5B-584462EE5582}"/>
                </a:ext>
              </a:extLst>
            </p:cNvPr>
            <p:cNvSpPr/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FCFD96A-88A7-4BC6-90AE-6E9E917FD397}"/>
                </a:ext>
              </a:extLst>
            </p:cNvPr>
            <p:cNvSpPr/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Espace réservé du pied de page 1">
            <a:extLst>
              <a:ext uri="{FF2B5EF4-FFF2-40B4-BE49-F238E27FC236}">
                <a16:creationId xmlns:a16="http://schemas.microsoft.com/office/drawing/2014/main" id="{037CCC4B-A0A7-4664-B660-C1987BE4DC67}"/>
              </a:ext>
            </a:extLst>
          </p:cNvPr>
          <p:cNvSpPr txBox="1">
            <a:spLocks/>
          </p:cNvSpPr>
          <p:nvPr userDrawn="1"/>
        </p:nvSpPr>
        <p:spPr>
          <a:xfrm>
            <a:off x="285283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1120317-C6E7-46F3-AE1A-A285F6FFE3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922" y="3225982"/>
            <a:ext cx="4795200" cy="512961"/>
          </a:xfrm>
          <a:noFill/>
        </p:spPr>
        <p:txBody>
          <a:bodyPr anchor="t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fr-FR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fr-FR"/>
              <a:t>Titre de la section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4AB6F9E6-F30F-455C-ADF5-CF3E591151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922" y="3937322"/>
            <a:ext cx="4795200" cy="276999"/>
          </a:xfrm>
          <a:noFill/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8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18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9pPr>
          </a:lstStyle>
          <a:p>
            <a:pPr lvl="0"/>
            <a:r>
              <a:rPr lang="fr-FR"/>
              <a:t>Cliquez ici insérer un sous-titre à la section</a:t>
            </a:r>
          </a:p>
        </p:txBody>
      </p:sp>
    </p:spTree>
    <p:extLst>
      <p:ext uri="{BB962C8B-B14F-4D97-AF65-F5344CB8AC3E}">
        <p14:creationId xmlns:p14="http://schemas.microsoft.com/office/powerpoint/2010/main" val="96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9436F0-4F4E-4D9A-8AED-D7AC0A4649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200" y="810000"/>
            <a:ext cx="93816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Sous-titre de la diapositive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7DA32F-2BAB-4FFD-AB66-E7BB33B0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B8FF33B-B303-4F82-8216-B15DC2577444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 d'Ariane avec titre et contenu (hors masq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7EFF39C-C336-4733-A431-4E9C5DC8F0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59830" y="1722437"/>
            <a:ext cx="10415864" cy="463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E48EC4-6B6B-4ECB-A8AB-8B70BBC1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65530"/>
            <a:ext cx="9788568" cy="33547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6D891252-F163-4199-8782-AAD77542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2059" y="645204"/>
            <a:ext cx="9789848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Sous-titre de la diapositive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15AA05E-FDD6-499E-A51E-DC8BDB76F76E}"/>
              </a:ext>
            </a:extLst>
          </p:cNvPr>
          <p:cNvCxnSpPr>
            <a:cxnSpLocks/>
          </p:cNvCxnSpPr>
          <p:nvPr userDrawn="1"/>
        </p:nvCxnSpPr>
        <p:spPr>
          <a:xfrm>
            <a:off x="1092628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87D6723-2DFC-451A-B817-5BD8204E3E33}"/>
              </a:ext>
            </a:extLst>
          </p:cNvPr>
          <p:cNvCxnSpPr>
            <a:cxnSpLocks/>
          </p:cNvCxnSpPr>
          <p:nvPr userDrawn="1"/>
        </p:nvCxnSpPr>
        <p:spPr>
          <a:xfrm>
            <a:off x="166542" y="914400"/>
            <a:ext cx="75452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F39B2D1-9446-4433-A0AB-2966DBA7AE8E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188507" y="287338"/>
            <a:ext cx="716543" cy="357858"/>
            <a:chOff x="935456" y="959476"/>
            <a:chExt cx="2543750" cy="1270407"/>
          </a:xfrm>
          <a:solidFill>
            <a:srgbClr val="090645"/>
          </a:solidFill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D25F5AD-58AD-4172-9C3C-7612A853CA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9068150-1D22-46EB-AD2B-9AE43C928F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rgbClr val="F7486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41018A0-8F34-4144-9A77-5AAC094193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rgbClr val="FFA26E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2ABDEC2-D6F2-4061-9A8A-2BD5892AB2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rgbClr val="94D5E0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0AF253B-E65C-452A-9358-E85946C2CFD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rgbClr val="138986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Espace réservé du pied de page 1">
            <a:extLst>
              <a:ext uri="{FF2B5EF4-FFF2-40B4-BE49-F238E27FC236}">
                <a16:creationId xmlns:a16="http://schemas.microsoft.com/office/drawing/2014/main" id="{7A2A3310-A5B3-4321-B004-4352BE414298}"/>
              </a:ext>
            </a:extLst>
          </p:cNvPr>
          <p:cNvSpPr txBox="1">
            <a:spLocks/>
          </p:cNvSpPr>
          <p:nvPr userDrawn="1"/>
        </p:nvSpPr>
        <p:spPr>
          <a:xfrm>
            <a:off x="1263059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8D80CE39-799A-4DAF-A644-E8FC525B71F4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 d'Ariane avec titre (hors masq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48EC4-6B6B-4ECB-A8AB-8B70BBC1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65530"/>
            <a:ext cx="9788568" cy="33547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6D891252-F163-4199-8782-AAD77542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2059" y="645204"/>
            <a:ext cx="9789848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Sous-titre de la diapositive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15AA05E-FDD6-499E-A51E-DC8BDB76F76E}"/>
              </a:ext>
            </a:extLst>
          </p:cNvPr>
          <p:cNvCxnSpPr>
            <a:cxnSpLocks/>
          </p:cNvCxnSpPr>
          <p:nvPr userDrawn="1"/>
        </p:nvCxnSpPr>
        <p:spPr>
          <a:xfrm>
            <a:off x="1092628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87D6723-2DFC-451A-B817-5BD8204E3E33}"/>
              </a:ext>
            </a:extLst>
          </p:cNvPr>
          <p:cNvCxnSpPr>
            <a:cxnSpLocks/>
          </p:cNvCxnSpPr>
          <p:nvPr userDrawn="1"/>
        </p:nvCxnSpPr>
        <p:spPr>
          <a:xfrm>
            <a:off x="166542" y="914400"/>
            <a:ext cx="75452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F39B2D1-9446-4433-A0AB-2966DBA7AE8E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188507" y="287338"/>
            <a:ext cx="716543" cy="357858"/>
            <a:chOff x="935456" y="959476"/>
            <a:chExt cx="2543750" cy="1270407"/>
          </a:xfrm>
          <a:solidFill>
            <a:srgbClr val="090645"/>
          </a:solidFill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D25F5AD-58AD-4172-9C3C-7612A853CA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9068150-1D22-46EB-AD2B-9AE43C928F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rgbClr val="F7486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41018A0-8F34-4144-9A77-5AAC094193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rgbClr val="FFA26E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2ABDEC2-D6F2-4061-9A8A-2BD5892AB2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rgbClr val="94D5E0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0AF253B-E65C-452A-9358-E85946C2CFD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rgbClr val="138986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FDD5AD36-4324-4717-96DA-4C0C0C0FB17C}"/>
              </a:ext>
            </a:extLst>
          </p:cNvPr>
          <p:cNvSpPr txBox="1">
            <a:spLocks/>
          </p:cNvSpPr>
          <p:nvPr userDrawn="1"/>
        </p:nvSpPr>
        <p:spPr>
          <a:xfrm>
            <a:off x="1263059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767BE34-757C-4C52-8221-740A5CB17C83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38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3FDDEFD-3E43-4BCE-B649-1FC28FBC5449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0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 1 N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3E36D7-67ED-4163-AAD1-C93DC0BDBD29}"/>
              </a:ext>
            </a:extLst>
          </p:cNvPr>
          <p:cNvSpPr/>
          <p:nvPr userDrawn="1"/>
        </p:nvSpPr>
        <p:spPr>
          <a:xfrm>
            <a:off x="0" y="0"/>
            <a:ext cx="12191999" cy="14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6DD17608-D31E-462E-B160-BEF3FF4C4248}"/>
              </a:ext>
            </a:extLst>
          </p:cNvPr>
          <p:cNvGrpSpPr>
            <a:grpSpLocks noGrp="1" noUngrp="1" noRo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10467453" y="-1537"/>
            <a:ext cx="1724547" cy="1439582"/>
            <a:chOff x="10472728" y="-1537"/>
            <a:chExt cx="1724547" cy="1439582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4DEAB225-F1DE-499D-9324-127B743F84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594577" y="1194921"/>
              <a:ext cx="310473" cy="243124"/>
            </a:xfrm>
            <a:custGeom>
              <a:avLst/>
              <a:gdLst>
                <a:gd name="connsiteX0" fmla="*/ 119096 w 310473"/>
                <a:gd name="connsiteY0" fmla="*/ 31 h 243124"/>
                <a:gd name="connsiteX1" fmla="*/ 138228 w 310473"/>
                <a:gd name="connsiteY1" fmla="*/ 4629 h 243124"/>
                <a:gd name="connsiteX2" fmla="*/ 281848 w 310473"/>
                <a:gd name="connsiteY2" fmla="*/ 71402 h 243124"/>
                <a:gd name="connsiteX3" fmla="*/ 306769 w 310473"/>
                <a:gd name="connsiteY3" fmla="*/ 135087 h 243124"/>
                <a:gd name="connsiteX4" fmla="*/ 269975 w 310473"/>
                <a:gd name="connsiteY4" fmla="*/ 234849 h 243124"/>
                <a:gd name="connsiteX5" fmla="*/ 267599 w 310473"/>
                <a:gd name="connsiteY5" fmla="*/ 243124 h 243124"/>
                <a:gd name="connsiteX6" fmla="*/ 0 w 310473"/>
                <a:gd name="connsiteY6" fmla="*/ 243123 h 243124"/>
                <a:gd name="connsiteX7" fmla="*/ 11612 w 310473"/>
                <a:gd name="connsiteY7" fmla="*/ 197931 h 243124"/>
                <a:gd name="connsiteX8" fmla="*/ 71543 w 310473"/>
                <a:gd name="connsiteY8" fmla="*/ 30615 h 243124"/>
                <a:gd name="connsiteX9" fmla="*/ 72390 w 310473"/>
                <a:gd name="connsiteY9" fmla="*/ 28685 h 243124"/>
                <a:gd name="connsiteX10" fmla="*/ 119096 w 310473"/>
                <a:gd name="connsiteY10" fmla="*/ 31 h 24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473" h="243124">
                  <a:moveTo>
                    <a:pt x="119096" y="31"/>
                  </a:moveTo>
                  <a:cubicBezTo>
                    <a:pt x="125529" y="256"/>
                    <a:pt x="132025" y="1745"/>
                    <a:pt x="138228" y="4629"/>
                  </a:cubicBezTo>
                  <a:lnTo>
                    <a:pt x="281848" y="71402"/>
                  </a:lnTo>
                  <a:cubicBezTo>
                    <a:pt x="305818" y="82577"/>
                    <a:pt x="316789" y="110599"/>
                    <a:pt x="306769" y="135087"/>
                  </a:cubicBezTo>
                  <a:cubicBezTo>
                    <a:pt x="293464" y="168113"/>
                    <a:pt x="281183" y="201409"/>
                    <a:pt x="269975" y="234849"/>
                  </a:cubicBezTo>
                  <a:lnTo>
                    <a:pt x="267599" y="243124"/>
                  </a:lnTo>
                  <a:lnTo>
                    <a:pt x="0" y="243123"/>
                  </a:lnTo>
                  <a:lnTo>
                    <a:pt x="11612" y="197931"/>
                  </a:lnTo>
                  <a:cubicBezTo>
                    <a:pt x="28927" y="141478"/>
                    <a:pt x="48905" y="85644"/>
                    <a:pt x="71543" y="30615"/>
                  </a:cubicBezTo>
                  <a:cubicBezTo>
                    <a:pt x="71802" y="29988"/>
                    <a:pt x="72104" y="29303"/>
                    <a:pt x="72390" y="28685"/>
                  </a:cubicBezTo>
                  <a:cubicBezTo>
                    <a:pt x="81051" y="10062"/>
                    <a:pt x="99796" y="-644"/>
                    <a:pt x="119096" y="31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59E6BD76-89C6-4BB2-BE2C-5C26EFBE64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941510" y="377082"/>
              <a:ext cx="1070264" cy="1002903"/>
            </a:xfrm>
            <a:custGeom>
              <a:avLst/>
              <a:gdLst>
                <a:gd name="connsiteX0" fmla="*/ 982567 w 1070264"/>
                <a:gd name="connsiteY0" fmla="*/ 345 h 1002903"/>
                <a:gd name="connsiteX1" fmla="*/ 1024320 w 1070264"/>
                <a:gd name="connsiteY1" fmla="*/ 35815 h 1002903"/>
                <a:gd name="connsiteX2" fmla="*/ 1068358 w 1070264"/>
                <a:gd name="connsiteY2" fmla="*/ 188801 h 1002903"/>
                <a:gd name="connsiteX3" fmla="*/ 1037175 w 1070264"/>
                <a:gd name="connsiteY3" fmla="*/ 249249 h 1002903"/>
                <a:gd name="connsiteX4" fmla="*/ 238546 w 1070264"/>
                <a:gd name="connsiteY4" fmla="*/ 973655 h 1002903"/>
                <a:gd name="connsiteX5" fmla="*/ 238374 w 1070264"/>
                <a:gd name="connsiteY5" fmla="*/ 974168 h 1002903"/>
                <a:gd name="connsiteX6" fmla="*/ 172657 w 1070264"/>
                <a:gd name="connsiteY6" fmla="*/ 998335 h 1002903"/>
                <a:gd name="connsiteX7" fmla="*/ 28757 w 1070264"/>
                <a:gd name="connsiteY7" fmla="*/ 931756 h 1002903"/>
                <a:gd name="connsiteX8" fmla="*/ 28706 w 1070264"/>
                <a:gd name="connsiteY8" fmla="*/ 931739 h 1002903"/>
                <a:gd name="connsiteX9" fmla="*/ 4590 w 1070264"/>
                <a:gd name="connsiteY9" fmla="*/ 866039 h 1002903"/>
                <a:gd name="connsiteX10" fmla="*/ 5706 w 1070264"/>
                <a:gd name="connsiteY10" fmla="*/ 863770 h 1002903"/>
                <a:gd name="connsiteX11" fmla="*/ 950362 w 1070264"/>
                <a:gd name="connsiteY11" fmla="*/ 6172 h 1002903"/>
                <a:gd name="connsiteX12" fmla="*/ 960344 w 1070264"/>
                <a:gd name="connsiteY12" fmla="*/ 2806 h 1002903"/>
                <a:gd name="connsiteX13" fmla="*/ 962953 w 1070264"/>
                <a:gd name="connsiteY13" fmla="*/ 1967 h 1002903"/>
                <a:gd name="connsiteX14" fmla="*/ 982567 w 1070264"/>
                <a:gd name="connsiteY14" fmla="*/ 345 h 100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0264" h="1002903">
                  <a:moveTo>
                    <a:pt x="982567" y="345"/>
                  </a:moveTo>
                  <a:cubicBezTo>
                    <a:pt x="1001745" y="2627"/>
                    <a:pt x="1018624" y="16075"/>
                    <a:pt x="1024320" y="35815"/>
                  </a:cubicBezTo>
                  <a:lnTo>
                    <a:pt x="1068358" y="188801"/>
                  </a:lnTo>
                  <a:cubicBezTo>
                    <a:pt x="1075530" y="214056"/>
                    <a:pt x="1061893" y="240470"/>
                    <a:pt x="1037175" y="249249"/>
                  </a:cubicBezTo>
                  <a:cubicBezTo>
                    <a:pt x="685237" y="374902"/>
                    <a:pt x="397849" y="635570"/>
                    <a:pt x="238546" y="973655"/>
                  </a:cubicBezTo>
                  <a:lnTo>
                    <a:pt x="238374" y="974168"/>
                  </a:lnTo>
                  <a:cubicBezTo>
                    <a:pt x="226892" y="998950"/>
                    <a:pt x="197474" y="1009794"/>
                    <a:pt x="172657" y="998335"/>
                  </a:cubicBezTo>
                  <a:lnTo>
                    <a:pt x="28757" y="931756"/>
                  </a:lnTo>
                  <a:cubicBezTo>
                    <a:pt x="28738" y="931749"/>
                    <a:pt x="28726" y="931745"/>
                    <a:pt x="28706" y="931739"/>
                  </a:cubicBezTo>
                  <a:cubicBezTo>
                    <a:pt x="3901" y="920284"/>
                    <a:pt x="-6887" y="890823"/>
                    <a:pt x="4590" y="866039"/>
                  </a:cubicBezTo>
                  <a:lnTo>
                    <a:pt x="5706" y="863770"/>
                  </a:lnTo>
                  <a:cubicBezTo>
                    <a:pt x="193402" y="463233"/>
                    <a:pt x="533559" y="154424"/>
                    <a:pt x="950362" y="6172"/>
                  </a:cubicBezTo>
                  <a:cubicBezTo>
                    <a:pt x="953596" y="5042"/>
                    <a:pt x="956851" y="3849"/>
                    <a:pt x="960344" y="2806"/>
                  </a:cubicBezTo>
                  <a:cubicBezTo>
                    <a:pt x="961202" y="2522"/>
                    <a:pt x="962069" y="2242"/>
                    <a:pt x="962953" y="1967"/>
                  </a:cubicBezTo>
                  <a:cubicBezTo>
                    <a:pt x="969527" y="65"/>
                    <a:pt x="976175" y="-415"/>
                    <a:pt x="982567" y="34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CB20094E-4D92-4AC3-A3EC-C9612170F0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92821" y="41091"/>
              <a:ext cx="304454" cy="303930"/>
            </a:xfrm>
            <a:custGeom>
              <a:avLst/>
              <a:gdLst>
                <a:gd name="connsiteX0" fmla="*/ 304454 w 304454"/>
                <a:gd name="connsiteY0" fmla="*/ 0 h 303930"/>
                <a:gd name="connsiteX1" fmla="*/ 304454 w 304454"/>
                <a:gd name="connsiteY1" fmla="*/ 260020 h 303930"/>
                <a:gd name="connsiteX2" fmla="*/ 266765 w 304454"/>
                <a:gd name="connsiteY2" fmla="*/ 264947 h 303930"/>
                <a:gd name="connsiteX3" fmla="*/ 107057 w 304454"/>
                <a:gd name="connsiteY3" fmla="*/ 301968 h 303930"/>
                <a:gd name="connsiteX4" fmla="*/ 45715 w 304454"/>
                <a:gd name="connsiteY4" fmla="*/ 268129 h 303930"/>
                <a:gd name="connsiteX5" fmla="*/ 1868 w 304454"/>
                <a:gd name="connsiteY5" fmla="*/ 115206 h 303930"/>
                <a:gd name="connsiteX6" fmla="*/ 36136 w 304454"/>
                <a:gd name="connsiteY6" fmla="*/ 54079 h 303930"/>
                <a:gd name="connsiteX7" fmla="*/ 222612 w 304454"/>
                <a:gd name="connsiteY7" fmla="*/ 10625 h 3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454" h="303930">
                  <a:moveTo>
                    <a:pt x="304454" y="0"/>
                  </a:moveTo>
                  <a:lnTo>
                    <a:pt x="304454" y="260020"/>
                  </a:lnTo>
                  <a:lnTo>
                    <a:pt x="266765" y="264947"/>
                  </a:lnTo>
                  <a:cubicBezTo>
                    <a:pt x="213054" y="274655"/>
                    <a:pt x="159753" y="287001"/>
                    <a:pt x="107057" y="301968"/>
                  </a:cubicBezTo>
                  <a:cubicBezTo>
                    <a:pt x="80765" y="309577"/>
                    <a:pt x="53325" y="294384"/>
                    <a:pt x="45715" y="268129"/>
                  </a:cubicBezTo>
                  <a:lnTo>
                    <a:pt x="1868" y="115206"/>
                  </a:lnTo>
                  <a:cubicBezTo>
                    <a:pt x="-5549" y="88874"/>
                    <a:pt x="9786" y="61525"/>
                    <a:pt x="36136" y="54079"/>
                  </a:cubicBezTo>
                  <a:cubicBezTo>
                    <a:pt x="97649" y="36463"/>
                    <a:pt x="159887" y="21971"/>
                    <a:pt x="222612" y="10625"/>
                  </a:cubicBezTo>
                  <a:close/>
                </a:path>
              </a:pathLst>
            </a:custGeom>
            <a:solidFill>
              <a:schemeClr val="accent4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A345E0F-8DAD-45FC-85F6-BFE39E7F54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472728" y="-1537"/>
              <a:ext cx="1395928" cy="1161955"/>
            </a:xfrm>
            <a:custGeom>
              <a:avLst/>
              <a:gdLst>
                <a:gd name="connsiteX0" fmla="*/ 1375618 w 1395928"/>
                <a:gd name="connsiteY0" fmla="*/ 0 h 1161955"/>
                <a:gd name="connsiteX1" fmla="*/ 1393986 w 1395928"/>
                <a:gd name="connsiteY1" fmla="*/ 64067 h 1161955"/>
                <a:gd name="connsiteX2" fmla="*/ 1362074 w 1395928"/>
                <a:gd name="connsiteY2" fmla="*/ 124769 h 1161955"/>
                <a:gd name="connsiteX3" fmla="*/ 1331165 w 1395928"/>
                <a:gd name="connsiteY3" fmla="*/ 135829 h 1161955"/>
                <a:gd name="connsiteX4" fmla="*/ 233734 w 1395928"/>
                <a:gd name="connsiteY4" fmla="*/ 1129284 h 1161955"/>
                <a:gd name="connsiteX5" fmla="*/ 231801 w 1395928"/>
                <a:gd name="connsiteY5" fmla="*/ 1133347 h 1161955"/>
                <a:gd name="connsiteX6" fmla="*/ 166061 w 1395928"/>
                <a:gd name="connsiteY6" fmla="*/ 1157366 h 1161955"/>
                <a:gd name="connsiteX7" fmla="*/ 28730 w 1395928"/>
                <a:gd name="connsiteY7" fmla="*/ 1093559 h 1161955"/>
                <a:gd name="connsiteX8" fmla="*/ 28539 w 1395928"/>
                <a:gd name="connsiteY8" fmla="*/ 1093495 h 1161955"/>
                <a:gd name="connsiteX9" fmla="*/ 4649 w 1395928"/>
                <a:gd name="connsiteY9" fmla="*/ 1027798 h 1161955"/>
                <a:gd name="connsiteX10" fmla="*/ 7356 w 1395928"/>
                <a:gd name="connsiteY10" fmla="*/ 1022064 h 1161955"/>
                <a:gd name="connsiteX11" fmla="*/ 857415 w 1395928"/>
                <a:gd name="connsiteY11" fmla="*/ 83086 h 1161955"/>
                <a:gd name="connsiteX12" fmla="*/ 1013396 w 1395928"/>
                <a:gd name="connsiteY12" fmla="*/ 1 h 116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928" h="1161955">
                  <a:moveTo>
                    <a:pt x="1375618" y="0"/>
                  </a:moveTo>
                  <a:lnTo>
                    <a:pt x="1393986" y="64067"/>
                  </a:lnTo>
                  <a:cubicBezTo>
                    <a:pt x="1401325" y="89587"/>
                    <a:pt x="1387256" y="116358"/>
                    <a:pt x="1362074" y="124769"/>
                  </a:cubicBezTo>
                  <a:cubicBezTo>
                    <a:pt x="1351706" y="128435"/>
                    <a:pt x="1341405" y="132120"/>
                    <a:pt x="1331165" y="135829"/>
                  </a:cubicBezTo>
                  <a:cubicBezTo>
                    <a:pt x="847326" y="307092"/>
                    <a:pt x="452128" y="664853"/>
                    <a:pt x="233734" y="1129284"/>
                  </a:cubicBezTo>
                  <a:lnTo>
                    <a:pt x="231801" y="1133347"/>
                  </a:lnTo>
                  <a:cubicBezTo>
                    <a:pt x="220253" y="1158107"/>
                    <a:pt x="190862" y="1168819"/>
                    <a:pt x="166061" y="1157366"/>
                  </a:cubicBezTo>
                  <a:lnTo>
                    <a:pt x="28730" y="1093559"/>
                  </a:lnTo>
                  <a:cubicBezTo>
                    <a:pt x="28665" y="1093537"/>
                    <a:pt x="28603" y="1093516"/>
                    <a:pt x="28539" y="1093495"/>
                  </a:cubicBezTo>
                  <a:cubicBezTo>
                    <a:pt x="3814" y="1081922"/>
                    <a:pt x="-6899" y="1052558"/>
                    <a:pt x="4649" y="1027798"/>
                  </a:cubicBezTo>
                  <a:lnTo>
                    <a:pt x="7356" y="1022064"/>
                  </a:lnTo>
                  <a:cubicBezTo>
                    <a:pt x="192415" y="628606"/>
                    <a:pt x="489760" y="302943"/>
                    <a:pt x="857415" y="83086"/>
                  </a:cubicBezTo>
                  <a:lnTo>
                    <a:pt x="1013396" y="1"/>
                  </a:ln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92A4814-CEC6-46C0-84AB-63F8CEDAE715}"/>
              </a:ext>
            </a:extLst>
          </p:cNvPr>
          <p:cNvSpPr/>
          <p:nvPr userDrawn="1"/>
        </p:nvSpPr>
        <p:spPr>
          <a:xfrm>
            <a:off x="1" y="1440001"/>
            <a:ext cx="4475694" cy="541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nrope" pitchFamily="2" charset="0"/>
              <a:ea typeface="+mn-ea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513A949-5985-4179-968E-4F829BAAF611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2"/>
            </p:custDataLst>
          </p:nvPr>
        </p:nvGrpSpPr>
        <p:grpSpPr>
          <a:xfrm>
            <a:off x="3338513" y="199050"/>
            <a:ext cx="982662" cy="490764"/>
            <a:chOff x="935456" y="959476"/>
            <a:chExt cx="2543750" cy="1270407"/>
          </a:xfrm>
          <a:solidFill>
            <a:srgbClr val="090645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2DDC452-4630-4E7B-9C45-AF7F614778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solidFill>
              <a:schemeClr val="bg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424DA19-E68A-44D5-A129-6F0E1937A4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rgbClr val="F7486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19248766-F760-46F0-88C9-52BDFFF65D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rgbClr val="FFA26E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71EFA85-2EE3-40B5-87CD-8E5FD3CAA4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rgbClr val="94D5E0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ED39179-B335-44CA-8E34-5C76DBAA3D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rgbClr val="138986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7401114A-2B55-43F8-A5AD-851051434F75}"/>
              </a:ext>
            </a:extLst>
          </p:cNvPr>
          <p:cNvSpPr txBox="1">
            <a:spLocks/>
          </p:cNvSpPr>
          <p:nvPr userDrawn="1"/>
        </p:nvSpPr>
        <p:spPr>
          <a:xfrm>
            <a:off x="285283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1DC9080-B47F-4D1F-B397-3DEAE5296E30}"/>
              </a:ext>
            </a:extLst>
          </p:cNvPr>
          <p:cNvCxnSpPr>
            <a:cxnSpLocks/>
          </p:cNvCxnSpPr>
          <p:nvPr userDrawn="1"/>
        </p:nvCxnSpPr>
        <p:spPr>
          <a:xfrm>
            <a:off x="4475695" y="180000"/>
            <a:ext cx="0" cy="108000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20000"/>
              </a:schemeClr>
            </a:solidFill>
            <a:prstDash val="solid"/>
            <a:miter lim="800000"/>
          </a:ln>
          <a:effectLst/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4A7DB84-65E0-4A0A-ACDD-199EE2B93249}"/>
              </a:ext>
            </a:extLst>
          </p:cNvPr>
          <p:cNvSpPr txBox="1"/>
          <p:nvPr userDrawn="1"/>
        </p:nvSpPr>
        <p:spPr>
          <a:xfrm>
            <a:off x="260991" y="1661589"/>
            <a:ext cx="2474448" cy="19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Compétences et Expertises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rgbClr val="04245C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74A3525-0395-40C8-9499-9544789E77F9}"/>
              </a:ext>
            </a:extLst>
          </p:cNvPr>
          <p:cNvSpPr txBox="1"/>
          <p:nvPr userDrawn="1"/>
        </p:nvSpPr>
        <p:spPr>
          <a:xfrm>
            <a:off x="4757138" y="1661589"/>
            <a:ext cx="2474448" cy="19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rgbClr val="138986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Missions clés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rgbClr val="138986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A4B8B2A-DFDB-4324-9B96-41547456F71C}"/>
              </a:ext>
            </a:extLst>
          </p:cNvPr>
          <p:cNvCxnSpPr>
            <a:cxnSpLocks/>
          </p:cNvCxnSpPr>
          <p:nvPr userDrawn="1"/>
        </p:nvCxnSpPr>
        <p:spPr>
          <a:xfrm>
            <a:off x="10304363" y="1676400"/>
            <a:ext cx="0" cy="4878309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A30D353A-710E-4A70-8609-AC403EA24742}"/>
              </a:ext>
            </a:extLst>
          </p:cNvPr>
          <p:cNvSpPr txBox="1"/>
          <p:nvPr userDrawn="1"/>
        </p:nvSpPr>
        <p:spPr>
          <a:xfrm>
            <a:off x="10570851" y="1661589"/>
            <a:ext cx="1404000" cy="19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rgbClr val="FFA26E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Formations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rgbClr val="FFA26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468C95C-70EB-4865-809A-711F6FD5ACAA}"/>
              </a:ext>
            </a:extLst>
          </p:cNvPr>
          <p:cNvSpPr txBox="1"/>
          <p:nvPr userDrawn="1"/>
        </p:nvSpPr>
        <p:spPr>
          <a:xfrm>
            <a:off x="10570851" y="4737635"/>
            <a:ext cx="140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Langues &amp; compétences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4D2B272-6A79-4771-ADB3-374D413D7178}"/>
              </a:ext>
            </a:extLst>
          </p:cNvPr>
          <p:cNvCxnSpPr>
            <a:cxnSpLocks/>
          </p:cNvCxnSpPr>
          <p:nvPr userDrawn="1"/>
        </p:nvCxnSpPr>
        <p:spPr>
          <a:xfrm>
            <a:off x="10570852" y="4523281"/>
            <a:ext cx="97056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space réservé pour une image  39">
            <a:extLst>
              <a:ext uri="{FF2B5EF4-FFF2-40B4-BE49-F238E27FC236}">
                <a16:creationId xmlns:a16="http://schemas.microsoft.com/office/drawing/2014/main" id="{5F1971EC-FF39-42FA-9B9C-BE1EC86B6E5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741281" y="180000"/>
            <a:ext cx="1080000" cy="1080000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bg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086CAA85-5705-4D48-8829-7E680CBEE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990" y="1987283"/>
            <a:ext cx="4053600" cy="43092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kumimoji="0" lang="fr-FR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108000" indent="-108000">
              <a:spcAft>
                <a:spcPts val="300"/>
              </a:spcAft>
              <a:buClrTx/>
              <a:defRPr sz="1100">
                <a:solidFill>
                  <a:schemeClr val="tx1"/>
                </a:solidFill>
              </a:defRPr>
            </a:lvl2pPr>
            <a:lvl3pPr marL="216000" indent="-108000">
              <a:spcAft>
                <a:spcPts val="300"/>
              </a:spcAft>
              <a:buFont typeface="Manrope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FA99F42F-50B6-484C-9C16-C014204CAE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7136" y="1987283"/>
            <a:ext cx="5400000" cy="44928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kumimoji="0" lang="fr-FR" sz="1200" b="0" i="0" u="none" strike="noStrike" kern="1200" cap="all" spc="0" normalizeH="0" baseline="0" dirty="0" smtClean="0">
                <a:ln>
                  <a:noFill/>
                </a:ln>
                <a:solidFill>
                  <a:srgbClr val="138986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108000" indent="-108000">
              <a:spcAft>
                <a:spcPts val="300"/>
              </a:spcAft>
              <a:buClr>
                <a:schemeClr val="accent3"/>
              </a:buClr>
              <a:defRPr sz="1100">
                <a:solidFill>
                  <a:schemeClr val="tx1"/>
                </a:solidFill>
              </a:defRPr>
            </a:lvl2pPr>
            <a:lvl3pPr marL="216000" indent="-108000">
              <a:spcAft>
                <a:spcPts val="300"/>
              </a:spcAft>
              <a:buFont typeface="Manrope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F7F4C28D-5484-4BD2-B33A-12F60642C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70852" y="1987282"/>
            <a:ext cx="1404000" cy="13845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Tx/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3pPr>
            <a:lvl4pPr marL="0" indent="0"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50" name="Espace réservé du texte 45">
            <a:extLst>
              <a:ext uri="{FF2B5EF4-FFF2-40B4-BE49-F238E27FC236}">
                <a16:creationId xmlns:a16="http://schemas.microsoft.com/office/drawing/2014/main" id="{A4206F41-C958-4359-94BE-CFA105ADC4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70852" y="5220083"/>
            <a:ext cx="1404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Tx/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3pPr>
            <a:lvl4pPr marL="0" indent="0"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3F02895F-04D4-42A8-B1A8-B37C8FC834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0991" y="236634"/>
            <a:ext cx="2988000" cy="6156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DDF3B1AA-E5C9-4F98-A083-315EC57458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990" y="882183"/>
            <a:ext cx="4053600" cy="18466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Cliquez ici pour insérer la fonction/poste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8932299A-EA04-4A3D-898E-770E0D5DA2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0990" y="1143284"/>
            <a:ext cx="4053600" cy="13849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8"/>
            <a:r>
              <a:rPr lang="fr-FR"/>
              <a:t>XX ans - XX ans d’expérience dans le …</a:t>
            </a:r>
          </a:p>
        </p:txBody>
      </p:sp>
      <p:sp>
        <p:nvSpPr>
          <p:cNvPr id="56" name="Espace réservé du texte 45">
            <a:extLst>
              <a:ext uri="{FF2B5EF4-FFF2-40B4-BE49-F238E27FC236}">
                <a16:creationId xmlns:a16="http://schemas.microsoft.com/office/drawing/2014/main" id="{179FFC5E-4D5F-422D-8E3C-5F551EC96C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7137" y="186521"/>
            <a:ext cx="5616000" cy="1065600"/>
          </a:xfrm>
        </p:spPr>
        <p:txBody>
          <a:bodyPr anchor="ctr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kumimoji="0" lang="fr-FR" sz="12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Aft>
                <a:spcPts val="300"/>
              </a:spcAft>
              <a:buClrTx/>
              <a:buNone/>
              <a:defRPr sz="1100">
                <a:solidFill>
                  <a:schemeClr val="bg1"/>
                </a:solidFill>
              </a:defRPr>
            </a:lvl2pPr>
            <a:lvl3pPr marL="171450" indent="-17145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100">
                <a:solidFill>
                  <a:schemeClr val="bg1"/>
                </a:solidFill>
              </a:defRPr>
            </a:lvl3pPr>
            <a:lvl4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34" name="Espace réservé du numéro de diapositive 5">
            <a:extLst>
              <a:ext uri="{FF2B5EF4-FFF2-40B4-BE49-F238E27FC236}">
                <a16:creationId xmlns:a16="http://schemas.microsoft.com/office/drawing/2014/main" id="{2955ECED-B04E-4357-AD5F-51328125C944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1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 1 Athe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3E36D7-67ED-4163-AAD1-C93DC0BDBD29}"/>
              </a:ext>
            </a:extLst>
          </p:cNvPr>
          <p:cNvSpPr/>
          <p:nvPr userDrawn="1"/>
        </p:nvSpPr>
        <p:spPr>
          <a:xfrm>
            <a:off x="0" y="0"/>
            <a:ext cx="12191999" cy="14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6DD17608-D31E-462E-B160-BEF3FF4C4248}"/>
              </a:ext>
            </a:extLst>
          </p:cNvPr>
          <p:cNvGrpSpPr>
            <a:grpSpLocks noGrp="1" noUngrp="1" noRo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10467453" y="-1537"/>
            <a:ext cx="1724547" cy="1439582"/>
            <a:chOff x="10472728" y="-1537"/>
            <a:chExt cx="1724547" cy="1439582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4DEAB225-F1DE-499D-9324-127B743F84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594577" y="1194921"/>
              <a:ext cx="310473" cy="243124"/>
            </a:xfrm>
            <a:custGeom>
              <a:avLst/>
              <a:gdLst>
                <a:gd name="connsiteX0" fmla="*/ 119096 w 310473"/>
                <a:gd name="connsiteY0" fmla="*/ 31 h 243124"/>
                <a:gd name="connsiteX1" fmla="*/ 138228 w 310473"/>
                <a:gd name="connsiteY1" fmla="*/ 4629 h 243124"/>
                <a:gd name="connsiteX2" fmla="*/ 281848 w 310473"/>
                <a:gd name="connsiteY2" fmla="*/ 71402 h 243124"/>
                <a:gd name="connsiteX3" fmla="*/ 306769 w 310473"/>
                <a:gd name="connsiteY3" fmla="*/ 135087 h 243124"/>
                <a:gd name="connsiteX4" fmla="*/ 269975 w 310473"/>
                <a:gd name="connsiteY4" fmla="*/ 234849 h 243124"/>
                <a:gd name="connsiteX5" fmla="*/ 267599 w 310473"/>
                <a:gd name="connsiteY5" fmla="*/ 243124 h 243124"/>
                <a:gd name="connsiteX6" fmla="*/ 0 w 310473"/>
                <a:gd name="connsiteY6" fmla="*/ 243123 h 243124"/>
                <a:gd name="connsiteX7" fmla="*/ 11612 w 310473"/>
                <a:gd name="connsiteY7" fmla="*/ 197931 h 243124"/>
                <a:gd name="connsiteX8" fmla="*/ 71543 w 310473"/>
                <a:gd name="connsiteY8" fmla="*/ 30615 h 243124"/>
                <a:gd name="connsiteX9" fmla="*/ 72390 w 310473"/>
                <a:gd name="connsiteY9" fmla="*/ 28685 h 243124"/>
                <a:gd name="connsiteX10" fmla="*/ 119096 w 310473"/>
                <a:gd name="connsiteY10" fmla="*/ 31 h 24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473" h="243124">
                  <a:moveTo>
                    <a:pt x="119096" y="31"/>
                  </a:moveTo>
                  <a:cubicBezTo>
                    <a:pt x="125529" y="256"/>
                    <a:pt x="132025" y="1745"/>
                    <a:pt x="138228" y="4629"/>
                  </a:cubicBezTo>
                  <a:lnTo>
                    <a:pt x="281848" y="71402"/>
                  </a:lnTo>
                  <a:cubicBezTo>
                    <a:pt x="305818" y="82577"/>
                    <a:pt x="316789" y="110599"/>
                    <a:pt x="306769" y="135087"/>
                  </a:cubicBezTo>
                  <a:cubicBezTo>
                    <a:pt x="293464" y="168113"/>
                    <a:pt x="281183" y="201409"/>
                    <a:pt x="269975" y="234849"/>
                  </a:cubicBezTo>
                  <a:lnTo>
                    <a:pt x="267599" y="243124"/>
                  </a:lnTo>
                  <a:lnTo>
                    <a:pt x="0" y="243123"/>
                  </a:lnTo>
                  <a:lnTo>
                    <a:pt x="11612" y="197931"/>
                  </a:lnTo>
                  <a:cubicBezTo>
                    <a:pt x="28927" y="141478"/>
                    <a:pt x="48905" y="85644"/>
                    <a:pt x="71543" y="30615"/>
                  </a:cubicBezTo>
                  <a:cubicBezTo>
                    <a:pt x="71802" y="29988"/>
                    <a:pt x="72104" y="29303"/>
                    <a:pt x="72390" y="28685"/>
                  </a:cubicBezTo>
                  <a:cubicBezTo>
                    <a:pt x="81051" y="10062"/>
                    <a:pt x="99796" y="-644"/>
                    <a:pt x="119096" y="31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59E6BD76-89C6-4BB2-BE2C-5C26EFBE64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941510" y="377082"/>
              <a:ext cx="1070264" cy="1002903"/>
            </a:xfrm>
            <a:custGeom>
              <a:avLst/>
              <a:gdLst>
                <a:gd name="connsiteX0" fmla="*/ 982567 w 1070264"/>
                <a:gd name="connsiteY0" fmla="*/ 345 h 1002903"/>
                <a:gd name="connsiteX1" fmla="*/ 1024320 w 1070264"/>
                <a:gd name="connsiteY1" fmla="*/ 35815 h 1002903"/>
                <a:gd name="connsiteX2" fmla="*/ 1068358 w 1070264"/>
                <a:gd name="connsiteY2" fmla="*/ 188801 h 1002903"/>
                <a:gd name="connsiteX3" fmla="*/ 1037175 w 1070264"/>
                <a:gd name="connsiteY3" fmla="*/ 249249 h 1002903"/>
                <a:gd name="connsiteX4" fmla="*/ 238546 w 1070264"/>
                <a:gd name="connsiteY4" fmla="*/ 973655 h 1002903"/>
                <a:gd name="connsiteX5" fmla="*/ 238374 w 1070264"/>
                <a:gd name="connsiteY5" fmla="*/ 974168 h 1002903"/>
                <a:gd name="connsiteX6" fmla="*/ 172657 w 1070264"/>
                <a:gd name="connsiteY6" fmla="*/ 998335 h 1002903"/>
                <a:gd name="connsiteX7" fmla="*/ 28757 w 1070264"/>
                <a:gd name="connsiteY7" fmla="*/ 931756 h 1002903"/>
                <a:gd name="connsiteX8" fmla="*/ 28706 w 1070264"/>
                <a:gd name="connsiteY8" fmla="*/ 931739 h 1002903"/>
                <a:gd name="connsiteX9" fmla="*/ 4590 w 1070264"/>
                <a:gd name="connsiteY9" fmla="*/ 866039 h 1002903"/>
                <a:gd name="connsiteX10" fmla="*/ 5706 w 1070264"/>
                <a:gd name="connsiteY10" fmla="*/ 863770 h 1002903"/>
                <a:gd name="connsiteX11" fmla="*/ 950362 w 1070264"/>
                <a:gd name="connsiteY11" fmla="*/ 6172 h 1002903"/>
                <a:gd name="connsiteX12" fmla="*/ 960344 w 1070264"/>
                <a:gd name="connsiteY12" fmla="*/ 2806 h 1002903"/>
                <a:gd name="connsiteX13" fmla="*/ 962953 w 1070264"/>
                <a:gd name="connsiteY13" fmla="*/ 1967 h 1002903"/>
                <a:gd name="connsiteX14" fmla="*/ 982567 w 1070264"/>
                <a:gd name="connsiteY14" fmla="*/ 345 h 100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0264" h="1002903">
                  <a:moveTo>
                    <a:pt x="982567" y="345"/>
                  </a:moveTo>
                  <a:cubicBezTo>
                    <a:pt x="1001745" y="2627"/>
                    <a:pt x="1018624" y="16075"/>
                    <a:pt x="1024320" y="35815"/>
                  </a:cubicBezTo>
                  <a:lnTo>
                    <a:pt x="1068358" y="188801"/>
                  </a:lnTo>
                  <a:cubicBezTo>
                    <a:pt x="1075530" y="214056"/>
                    <a:pt x="1061893" y="240470"/>
                    <a:pt x="1037175" y="249249"/>
                  </a:cubicBezTo>
                  <a:cubicBezTo>
                    <a:pt x="685237" y="374902"/>
                    <a:pt x="397849" y="635570"/>
                    <a:pt x="238546" y="973655"/>
                  </a:cubicBezTo>
                  <a:lnTo>
                    <a:pt x="238374" y="974168"/>
                  </a:lnTo>
                  <a:cubicBezTo>
                    <a:pt x="226892" y="998950"/>
                    <a:pt x="197474" y="1009794"/>
                    <a:pt x="172657" y="998335"/>
                  </a:cubicBezTo>
                  <a:lnTo>
                    <a:pt x="28757" y="931756"/>
                  </a:lnTo>
                  <a:cubicBezTo>
                    <a:pt x="28738" y="931749"/>
                    <a:pt x="28726" y="931745"/>
                    <a:pt x="28706" y="931739"/>
                  </a:cubicBezTo>
                  <a:cubicBezTo>
                    <a:pt x="3901" y="920284"/>
                    <a:pt x="-6887" y="890823"/>
                    <a:pt x="4590" y="866039"/>
                  </a:cubicBezTo>
                  <a:lnTo>
                    <a:pt x="5706" y="863770"/>
                  </a:lnTo>
                  <a:cubicBezTo>
                    <a:pt x="193402" y="463233"/>
                    <a:pt x="533559" y="154424"/>
                    <a:pt x="950362" y="6172"/>
                  </a:cubicBezTo>
                  <a:cubicBezTo>
                    <a:pt x="953596" y="5042"/>
                    <a:pt x="956851" y="3849"/>
                    <a:pt x="960344" y="2806"/>
                  </a:cubicBezTo>
                  <a:cubicBezTo>
                    <a:pt x="961202" y="2522"/>
                    <a:pt x="962069" y="2242"/>
                    <a:pt x="962953" y="1967"/>
                  </a:cubicBezTo>
                  <a:cubicBezTo>
                    <a:pt x="969527" y="65"/>
                    <a:pt x="976175" y="-415"/>
                    <a:pt x="982567" y="34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CB20094E-4D92-4AC3-A3EC-C9612170F0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92821" y="41091"/>
              <a:ext cx="304454" cy="303930"/>
            </a:xfrm>
            <a:custGeom>
              <a:avLst/>
              <a:gdLst>
                <a:gd name="connsiteX0" fmla="*/ 304454 w 304454"/>
                <a:gd name="connsiteY0" fmla="*/ 0 h 303930"/>
                <a:gd name="connsiteX1" fmla="*/ 304454 w 304454"/>
                <a:gd name="connsiteY1" fmla="*/ 260020 h 303930"/>
                <a:gd name="connsiteX2" fmla="*/ 266765 w 304454"/>
                <a:gd name="connsiteY2" fmla="*/ 264947 h 303930"/>
                <a:gd name="connsiteX3" fmla="*/ 107057 w 304454"/>
                <a:gd name="connsiteY3" fmla="*/ 301968 h 303930"/>
                <a:gd name="connsiteX4" fmla="*/ 45715 w 304454"/>
                <a:gd name="connsiteY4" fmla="*/ 268129 h 303930"/>
                <a:gd name="connsiteX5" fmla="*/ 1868 w 304454"/>
                <a:gd name="connsiteY5" fmla="*/ 115206 h 303930"/>
                <a:gd name="connsiteX6" fmla="*/ 36136 w 304454"/>
                <a:gd name="connsiteY6" fmla="*/ 54079 h 303930"/>
                <a:gd name="connsiteX7" fmla="*/ 222612 w 304454"/>
                <a:gd name="connsiteY7" fmla="*/ 10625 h 3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454" h="303930">
                  <a:moveTo>
                    <a:pt x="304454" y="0"/>
                  </a:moveTo>
                  <a:lnTo>
                    <a:pt x="304454" y="260020"/>
                  </a:lnTo>
                  <a:lnTo>
                    <a:pt x="266765" y="264947"/>
                  </a:lnTo>
                  <a:cubicBezTo>
                    <a:pt x="213054" y="274655"/>
                    <a:pt x="159753" y="287001"/>
                    <a:pt x="107057" y="301968"/>
                  </a:cubicBezTo>
                  <a:cubicBezTo>
                    <a:pt x="80765" y="309577"/>
                    <a:pt x="53325" y="294384"/>
                    <a:pt x="45715" y="268129"/>
                  </a:cubicBezTo>
                  <a:lnTo>
                    <a:pt x="1868" y="115206"/>
                  </a:lnTo>
                  <a:cubicBezTo>
                    <a:pt x="-5549" y="88874"/>
                    <a:pt x="9786" y="61525"/>
                    <a:pt x="36136" y="54079"/>
                  </a:cubicBezTo>
                  <a:cubicBezTo>
                    <a:pt x="97649" y="36463"/>
                    <a:pt x="159887" y="21971"/>
                    <a:pt x="222612" y="10625"/>
                  </a:cubicBezTo>
                  <a:close/>
                </a:path>
              </a:pathLst>
            </a:custGeom>
            <a:solidFill>
              <a:schemeClr val="accent4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A345E0F-8DAD-45FC-85F6-BFE39E7F54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472728" y="-1537"/>
              <a:ext cx="1395928" cy="1161955"/>
            </a:xfrm>
            <a:custGeom>
              <a:avLst/>
              <a:gdLst>
                <a:gd name="connsiteX0" fmla="*/ 1375618 w 1395928"/>
                <a:gd name="connsiteY0" fmla="*/ 0 h 1161955"/>
                <a:gd name="connsiteX1" fmla="*/ 1393986 w 1395928"/>
                <a:gd name="connsiteY1" fmla="*/ 64067 h 1161955"/>
                <a:gd name="connsiteX2" fmla="*/ 1362074 w 1395928"/>
                <a:gd name="connsiteY2" fmla="*/ 124769 h 1161955"/>
                <a:gd name="connsiteX3" fmla="*/ 1331165 w 1395928"/>
                <a:gd name="connsiteY3" fmla="*/ 135829 h 1161955"/>
                <a:gd name="connsiteX4" fmla="*/ 233734 w 1395928"/>
                <a:gd name="connsiteY4" fmla="*/ 1129284 h 1161955"/>
                <a:gd name="connsiteX5" fmla="*/ 231801 w 1395928"/>
                <a:gd name="connsiteY5" fmla="*/ 1133347 h 1161955"/>
                <a:gd name="connsiteX6" fmla="*/ 166061 w 1395928"/>
                <a:gd name="connsiteY6" fmla="*/ 1157366 h 1161955"/>
                <a:gd name="connsiteX7" fmla="*/ 28730 w 1395928"/>
                <a:gd name="connsiteY7" fmla="*/ 1093559 h 1161955"/>
                <a:gd name="connsiteX8" fmla="*/ 28539 w 1395928"/>
                <a:gd name="connsiteY8" fmla="*/ 1093495 h 1161955"/>
                <a:gd name="connsiteX9" fmla="*/ 4649 w 1395928"/>
                <a:gd name="connsiteY9" fmla="*/ 1027798 h 1161955"/>
                <a:gd name="connsiteX10" fmla="*/ 7356 w 1395928"/>
                <a:gd name="connsiteY10" fmla="*/ 1022064 h 1161955"/>
                <a:gd name="connsiteX11" fmla="*/ 857415 w 1395928"/>
                <a:gd name="connsiteY11" fmla="*/ 83086 h 1161955"/>
                <a:gd name="connsiteX12" fmla="*/ 1013396 w 1395928"/>
                <a:gd name="connsiteY12" fmla="*/ 1 h 116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928" h="1161955">
                  <a:moveTo>
                    <a:pt x="1375618" y="0"/>
                  </a:moveTo>
                  <a:lnTo>
                    <a:pt x="1393986" y="64067"/>
                  </a:lnTo>
                  <a:cubicBezTo>
                    <a:pt x="1401325" y="89587"/>
                    <a:pt x="1387256" y="116358"/>
                    <a:pt x="1362074" y="124769"/>
                  </a:cubicBezTo>
                  <a:cubicBezTo>
                    <a:pt x="1351706" y="128435"/>
                    <a:pt x="1341405" y="132120"/>
                    <a:pt x="1331165" y="135829"/>
                  </a:cubicBezTo>
                  <a:cubicBezTo>
                    <a:pt x="847326" y="307092"/>
                    <a:pt x="452128" y="664853"/>
                    <a:pt x="233734" y="1129284"/>
                  </a:cubicBezTo>
                  <a:lnTo>
                    <a:pt x="231801" y="1133347"/>
                  </a:lnTo>
                  <a:cubicBezTo>
                    <a:pt x="220253" y="1158107"/>
                    <a:pt x="190862" y="1168819"/>
                    <a:pt x="166061" y="1157366"/>
                  </a:cubicBezTo>
                  <a:lnTo>
                    <a:pt x="28730" y="1093559"/>
                  </a:lnTo>
                  <a:cubicBezTo>
                    <a:pt x="28665" y="1093537"/>
                    <a:pt x="28603" y="1093516"/>
                    <a:pt x="28539" y="1093495"/>
                  </a:cubicBezTo>
                  <a:cubicBezTo>
                    <a:pt x="3814" y="1081922"/>
                    <a:pt x="-6899" y="1052558"/>
                    <a:pt x="4649" y="1027798"/>
                  </a:cubicBezTo>
                  <a:lnTo>
                    <a:pt x="7356" y="1022064"/>
                  </a:lnTo>
                  <a:cubicBezTo>
                    <a:pt x="192415" y="628606"/>
                    <a:pt x="489760" y="302943"/>
                    <a:pt x="857415" y="83086"/>
                  </a:cubicBezTo>
                  <a:lnTo>
                    <a:pt x="1013396" y="1"/>
                  </a:ln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92A4814-CEC6-46C0-84AB-63F8CEDAE715}"/>
              </a:ext>
            </a:extLst>
          </p:cNvPr>
          <p:cNvSpPr/>
          <p:nvPr userDrawn="1"/>
        </p:nvSpPr>
        <p:spPr>
          <a:xfrm>
            <a:off x="1" y="1440001"/>
            <a:ext cx="4475694" cy="541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nrope" pitchFamily="2" charset="0"/>
              <a:ea typeface="+mn-ea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513A949-5985-4179-968E-4F829BAAF611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2"/>
            </p:custDataLst>
          </p:nvPr>
        </p:nvGrpSpPr>
        <p:grpSpPr>
          <a:xfrm>
            <a:off x="3338513" y="199050"/>
            <a:ext cx="982662" cy="490764"/>
            <a:chOff x="935456" y="959476"/>
            <a:chExt cx="2543750" cy="1270407"/>
          </a:xfrm>
          <a:solidFill>
            <a:srgbClr val="090645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2DDC452-4630-4E7B-9C45-AF7F614778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solidFill>
              <a:schemeClr val="tx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424DA19-E68A-44D5-A129-6F0E1937A4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rgbClr val="F7486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19248766-F760-46F0-88C9-52BDFFF65D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rgbClr val="FFA26E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71EFA85-2EE3-40B5-87CD-8E5FD3CAA4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rgbClr val="94D5E0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ED39179-B335-44CA-8E34-5C76DBAA3D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rgbClr val="138986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7401114A-2B55-43F8-A5AD-851051434F75}"/>
              </a:ext>
            </a:extLst>
          </p:cNvPr>
          <p:cNvSpPr txBox="1">
            <a:spLocks/>
          </p:cNvSpPr>
          <p:nvPr userDrawn="1"/>
        </p:nvSpPr>
        <p:spPr>
          <a:xfrm>
            <a:off x="285283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1DC9080-B47F-4D1F-B397-3DEAE5296E30}"/>
              </a:ext>
            </a:extLst>
          </p:cNvPr>
          <p:cNvCxnSpPr>
            <a:cxnSpLocks/>
          </p:cNvCxnSpPr>
          <p:nvPr userDrawn="1"/>
        </p:nvCxnSpPr>
        <p:spPr>
          <a:xfrm>
            <a:off x="4475695" y="180000"/>
            <a:ext cx="0" cy="1080000"/>
          </a:xfrm>
          <a:prstGeom prst="line">
            <a:avLst/>
          </a:prstGeom>
          <a:noFill/>
          <a:ln w="6350" cap="flat" cmpd="sng" algn="ctr">
            <a:solidFill>
              <a:schemeClr val="accent6">
                <a:alpha val="40000"/>
              </a:schemeClr>
            </a:solidFill>
            <a:prstDash val="solid"/>
            <a:miter lim="800000"/>
          </a:ln>
          <a:effectLst/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4A7DB84-65E0-4A0A-ACDD-199EE2B93249}"/>
              </a:ext>
            </a:extLst>
          </p:cNvPr>
          <p:cNvSpPr txBox="1"/>
          <p:nvPr userDrawn="1"/>
        </p:nvSpPr>
        <p:spPr>
          <a:xfrm>
            <a:off x="260991" y="1661589"/>
            <a:ext cx="2474448" cy="19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Compétences et Expertises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rgbClr val="04245C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74A3525-0395-40C8-9499-9544789E77F9}"/>
              </a:ext>
            </a:extLst>
          </p:cNvPr>
          <p:cNvSpPr txBox="1"/>
          <p:nvPr userDrawn="1"/>
        </p:nvSpPr>
        <p:spPr>
          <a:xfrm>
            <a:off x="4757138" y="1661589"/>
            <a:ext cx="2474448" cy="19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rgbClr val="138986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Missions clés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rgbClr val="138986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A4B8B2A-DFDB-4324-9B96-41547456F71C}"/>
              </a:ext>
            </a:extLst>
          </p:cNvPr>
          <p:cNvCxnSpPr>
            <a:cxnSpLocks/>
          </p:cNvCxnSpPr>
          <p:nvPr userDrawn="1"/>
        </p:nvCxnSpPr>
        <p:spPr>
          <a:xfrm>
            <a:off x="10304363" y="1676400"/>
            <a:ext cx="0" cy="4878309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A30D353A-710E-4A70-8609-AC403EA24742}"/>
              </a:ext>
            </a:extLst>
          </p:cNvPr>
          <p:cNvSpPr txBox="1"/>
          <p:nvPr userDrawn="1"/>
        </p:nvSpPr>
        <p:spPr>
          <a:xfrm>
            <a:off x="10570851" y="1661589"/>
            <a:ext cx="1404000" cy="19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rgbClr val="FFA26E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Formations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rgbClr val="FFA26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468C95C-70EB-4865-809A-711F6FD5ACAA}"/>
              </a:ext>
            </a:extLst>
          </p:cNvPr>
          <p:cNvSpPr txBox="1"/>
          <p:nvPr userDrawn="1"/>
        </p:nvSpPr>
        <p:spPr>
          <a:xfrm>
            <a:off x="10570851" y="4737635"/>
            <a:ext cx="140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Langues &amp; compétences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4D2B272-6A79-4771-ADB3-374D413D7178}"/>
              </a:ext>
            </a:extLst>
          </p:cNvPr>
          <p:cNvCxnSpPr>
            <a:cxnSpLocks/>
          </p:cNvCxnSpPr>
          <p:nvPr userDrawn="1"/>
        </p:nvCxnSpPr>
        <p:spPr>
          <a:xfrm>
            <a:off x="10570852" y="4523281"/>
            <a:ext cx="97056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space réservé pour une image  39">
            <a:extLst>
              <a:ext uri="{FF2B5EF4-FFF2-40B4-BE49-F238E27FC236}">
                <a16:creationId xmlns:a16="http://schemas.microsoft.com/office/drawing/2014/main" id="{5F1971EC-FF39-42FA-9B9C-BE1EC86B6E5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741281" y="180000"/>
            <a:ext cx="1080000" cy="1080000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bg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086CAA85-5705-4D48-8829-7E680CBEE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990" y="1987283"/>
            <a:ext cx="4053600" cy="43092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kumimoji="0" lang="fr-FR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108000" indent="-108000">
              <a:spcAft>
                <a:spcPts val="300"/>
              </a:spcAft>
              <a:buClrTx/>
              <a:defRPr sz="1100">
                <a:solidFill>
                  <a:schemeClr val="tx1"/>
                </a:solidFill>
              </a:defRPr>
            </a:lvl2pPr>
            <a:lvl3pPr marL="216000" indent="-108000">
              <a:spcAft>
                <a:spcPts val="300"/>
              </a:spcAft>
              <a:buFont typeface="Manrope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</p:txBody>
      </p:sp>
      <p:sp>
        <p:nvSpPr>
          <p:cNvPr id="48" name="Espace réservé du texte 45">
            <a:extLst>
              <a:ext uri="{FF2B5EF4-FFF2-40B4-BE49-F238E27FC236}">
                <a16:creationId xmlns:a16="http://schemas.microsoft.com/office/drawing/2014/main" id="{FA99F42F-50B6-484C-9C16-C014204CAE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7136" y="1987283"/>
            <a:ext cx="5400000" cy="44928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kumimoji="0" lang="fr-FR" sz="1200" b="0" i="0" u="none" strike="noStrike" kern="1200" cap="all" spc="0" normalizeH="0" baseline="0" dirty="0" smtClean="0">
                <a:ln>
                  <a:noFill/>
                </a:ln>
                <a:solidFill>
                  <a:srgbClr val="138986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108000" indent="-108000">
              <a:spcAft>
                <a:spcPts val="300"/>
              </a:spcAft>
              <a:buClr>
                <a:schemeClr val="accent3"/>
              </a:buClr>
              <a:defRPr sz="1100">
                <a:solidFill>
                  <a:schemeClr val="tx1"/>
                </a:solidFill>
              </a:defRPr>
            </a:lvl2pPr>
            <a:lvl3pPr marL="216000" indent="-108000">
              <a:spcAft>
                <a:spcPts val="300"/>
              </a:spcAft>
              <a:buFont typeface="Manrope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05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F7F4C28D-5484-4BD2-B33A-12F60642C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70852" y="1987282"/>
            <a:ext cx="1404000" cy="13845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Tx/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3pPr>
            <a:lvl4pPr marL="0" indent="0"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50" name="Espace réservé du texte 45">
            <a:extLst>
              <a:ext uri="{FF2B5EF4-FFF2-40B4-BE49-F238E27FC236}">
                <a16:creationId xmlns:a16="http://schemas.microsoft.com/office/drawing/2014/main" id="{A4206F41-C958-4359-94BE-CFA105ADC4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70852" y="5220083"/>
            <a:ext cx="1404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Tx/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3pPr>
            <a:lvl4pPr marL="0" indent="0"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3F02895F-04D4-42A8-B1A8-B37C8FC834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0991" y="236634"/>
            <a:ext cx="2988000" cy="6156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2000" b="1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DDF3B1AA-E5C9-4F98-A083-315EC57458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990" y="882183"/>
            <a:ext cx="4053600" cy="18466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Cliquez ici pour insérer la fonction/poste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8932299A-EA04-4A3D-898E-770E0D5DA2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0990" y="1143284"/>
            <a:ext cx="4053600" cy="13849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XX ans - XX ans d’expérience dans le …</a:t>
            </a:r>
          </a:p>
        </p:txBody>
      </p:sp>
      <p:sp>
        <p:nvSpPr>
          <p:cNvPr id="56" name="Espace réservé du texte 45">
            <a:extLst>
              <a:ext uri="{FF2B5EF4-FFF2-40B4-BE49-F238E27FC236}">
                <a16:creationId xmlns:a16="http://schemas.microsoft.com/office/drawing/2014/main" id="{179FFC5E-4D5F-422D-8E3C-5F551EC96C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7137" y="186521"/>
            <a:ext cx="5616000" cy="1065600"/>
          </a:xfrm>
        </p:spPr>
        <p:txBody>
          <a:bodyPr anchor="ctr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kumimoji="0" lang="fr-FR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Aft>
                <a:spcPts val="300"/>
              </a:spcAft>
              <a:buClrTx/>
              <a:buNone/>
              <a:defRPr sz="1100">
                <a:solidFill>
                  <a:schemeClr val="tx1"/>
                </a:solidFill>
              </a:defRPr>
            </a:lvl2pPr>
            <a:lvl3pPr marL="171450" indent="-17145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3pPr>
            <a:lvl4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34" name="Espace réservé du numéro de diapositive 5">
            <a:extLst>
              <a:ext uri="{FF2B5EF4-FFF2-40B4-BE49-F238E27FC236}">
                <a16:creationId xmlns:a16="http://schemas.microsoft.com/office/drawing/2014/main" id="{2955ECED-B04E-4357-AD5F-51328125C944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3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 2 N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3E36D7-67ED-4163-AAD1-C93DC0BDBD29}"/>
              </a:ext>
            </a:extLst>
          </p:cNvPr>
          <p:cNvSpPr/>
          <p:nvPr userDrawn="1"/>
        </p:nvSpPr>
        <p:spPr>
          <a:xfrm>
            <a:off x="0" y="0"/>
            <a:ext cx="12191999" cy="14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6DD17608-D31E-462E-B160-BEF3FF4C4248}"/>
              </a:ext>
            </a:extLst>
          </p:cNvPr>
          <p:cNvGrpSpPr>
            <a:grpSpLocks noGrp="1" noUngrp="1" noRot="1" noMove="1" noResize="1"/>
          </p:cNvGrpSpPr>
          <p:nvPr userDrawn="1">
            <p:custDataLst>
              <p:tags r:id="rId1"/>
            </p:custDataLst>
          </p:nvPr>
        </p:nvGrpSpPr>
        <p:grpSpPr>
          <a:xfrm>
            <a:off x="10467453" y="-1537"/>
            <a:ext cx="1724547" cy="1439582"/>
            <a:chOff x="10472728" y="-1537"/>
            <a:chExt cx="1724547" cy="1439582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4DEAB225-F1DE-499D-9324-127B743F84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594577" y="1194921"/>
              <a:ext cx="310473" cy="243124"/>
            </a:xfrm>
            <a:custGeom>
              <a:avLst/>
              <a:gdLst>
                <a:gd name="connsiteX0" fmla="*/ 119096 w 310473"/>
                <a:gd name="connsiteY0" fmla="*/ 31 h 243124"/>
                <a:gd name="connsiteX1" fmla="*/ 138228 w 310473"/>
                <a:gd name="connsiteY1" fmla="*/ 4629 h 243124"/>
                <a:gd name="connsiteX2" fmla="*/ 281848 w 310473"/>
                <a:gd name="connsiteY2" fmla="*/ 71402 h 243124"/>
                <a:gd name="connsiteX3" fmla="*/ 306769 w 310473"/>
                <a:gd name="connsiteY3" fmla="*/ 135087 h 243124"/>
                <a:gd name="connsiteX4" fmla="*/ 269975 w 310473"/>
                <a:gd name="connsiteY4" fmla="*/ 234849 h 243124"/>
                <a:gd name="connsiteX5" fmla="*/ 267599 w 310473"/>
                <a:gd name="connsiteY5" fmla="*/ 243124 h 243124"/>
                <a:gd name="connsiteX6" fmla="*/ 0 w 310473"/>
                <a:gd name="connsiteY6" fmla="*/ 243123 h 243124"/>
                <a:gd name="connsiteX7" fmla="*/ 11612 w 310473"/>
                <a:gd name="connsiteY7" fmla="*/ 197931 h 243124"/>
                <a:gd name="connsiteX8" fmla="*/ 71543 w 310473"/>
                <a:gd name="connsiteY8" fmla="*/ 30615 h 243124"/>
                <a:gd name="connsiteX9" fmla="*/ 72390 w 310473"/>
                <a:gd name="connsiteY9" fmla="*/ 28685 h 243124"/>
                <a:gd name="connsiteX10" fmla="*/ 119096 w 310473"/>
                <a:gd name="connsiteY10" fmla="*/ 31 h 24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473" h="243124">
                  <a:moveTo>
                    <a:pt x="119096" y="31"/>
                  </a:moveTo>
                  <a:cubicBezTo>
                    <a:pt x="125529" y="256"/>
                    <a:pt x="132025" y="1745"/>
                    <a:pt x="138228" y="4629"/>
                  </a:cubicBezTo>
                  <a:lnTo>
                    <a:pt x="281848" y="71402"/>
                  </a:lnTo>
                  <a:cubicBezTo>
                    <a:pt x="305818" y="82577"/>
                    <a:pt x="316789" y="110599"/>
                    <a:pt x="306769" y="135087"/>
                  </a:cubicBezTo>
                  <a:cubicBezTo>
                    <a:pt x="293464" y="168113"/>
                    <a:pt x="281183" y="201409"/>
                    <a:pt x="269975" y="234849"/>
                  </a:cubicBezTo>
                  <a:lnTo>
                    <a:pt x="267599" y="243124"/>
                  </a:lnTo>
                  <a:lnTo>
                    <a:pt x="0" y="243123"/>
                  </a:lnTo>
                  <a:lnTo>
                    <a:pt x="11612" y="197931"/>
                  </a:lnTo>
                  <a:cubicBezTo>
                    <a:pt x="28927" y="141478"/>
                    <a:pt x="48905" y="85644"/>
                    <a:pt x="71543" y="30615"/>
                  </a:cubicBezTo>
                  <a:cubicBezTo>
                    <a:pt x="71802" y="29988"/>
                    <a:pt x="72104" y="29303"/>
                    <a:pt x="72390" y="28685"/>
                  </a:cubicBezTo>
                  <a:cubicBezTo>
                    <a:pt x="81051" y="10062"/>
                    <a:pt x="99796" y="-644"/>
                    <a:pt x="119096" y="31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59E6BD76-89C6-4BB2-BE2C-5C26EFBE64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941510" y="377082"/>
              <a:ext cx="1070264" cy="1002903"/>
            </a:xfrm>
            <a:custGeom>
              <a:avLst/>
              <a:gdLst>
                <a:gd name="connsiteX0" fmla="*/ 982567 w 1070264"/>
                <a:gd name="connsiteY0" fmla="*/ 345 h 1002903"/>
                <a:gd name="connsiteX1" fmla="*/ 1024320 w 1070264"/>
                <a:gd name="connsiteY1" fmla="*/ 35815 h 1002903"/>
                <a:gd name="connsiteX2" fmla="*/ 1068358 w 1070264"/>
                <a:gd name="connsiteY2" fmla="*/ 188801 h 1002903"/>
                <a:gd name="connsiteX3" fmla="*/ 1037175 w 1070264"/>
                <a:gd name="connsiteY3" fmla="*/ 249249 h 1002903"/>
                <a:gd name="connsiteX4" fmla="*/ 238546 w 1070264"/>
                <a:gd name="connsiteY4" fmla="*/ 973655 h 1002903"/>
                <a:gd name="connsiteX5" fmla="*/ 238374 w 1070264"/>
                <a:gd name="connsiteY5" fmla="*/ 974168 h 1002903"/>
                <a:gd name="connsiteX6" fmla="*/ 172657 w 1070264"/>
                <a:gd name="connsiteY6" fmla="*/ 998335 h 1002903"/>
                <a:gd name="connsiteX7" fmla="*/ 28757 w 1070264"/>
                <a:gd name="connsiteY7" fmla="*/ 931756 h 1002903"/>
                <a:gd name="connsiteX8" fmla="*/ 28706 w 1070264"/>
                <a:gd name="connsiteY8" fmla="*/ 931739 h 1002903"/>
                <a:gd name="connsiteX9" fmla="*/ 4590 w 1070264"/>
                <a:gd name="connsiteY9" fmla="*/ 866039 h 1002903"/>
                <a:gd name="connsiteX10" fmla="*/ 5706 w 1070264"/>
                <a:gd name="connsiteY10" fmla="*/ 863770 h 1002903"/>
                <a:gd name="connsiteX11" fmla="*/ 950362 w 1070264"/>
                <a:gd name="connsiteY11" fmla="*/ 6172 h 1002903"/>
                <a:gd name="connsiteX12" fmla="*/ 960344 w 1070264"/>
                <a:gd name="connsiteY12" fmla="*/ 2806 h 1002903"/>
                <a:gd name="connsiteX13" fmla="*/ 962953 w 1070264"/>
                <a:gd name="connsiteY13" fmla="*/ 1967 h 1002903"/>
                <a:gd name="connsiteX14" fmla="*/ 982567 w 1070264"/>
                <a:gd name="connsiteY14" fmla="*/ 345 h 100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0264" h="1002903">
                  <a:moveTo>
                    <a:pt x="982567" y="345"/>
                  </a:moveTo>
                  <a:cubicBezTo>
                    <a:pt x="1001745" y="2627"/>
                    <a:pt x="1018624" y="16075"/>
                    <a:pt x="1024320" y="35815"/>
                  </a:cubicBezTo>
                  <a:lnTo>
                    <a:pt x="1068358" y="188801"/>
                  </a:lnTo>
                  <a:cubicBezTo>
                    <a:pt x="1075530" y="214056"/>
                    <a:pt x="1061893" y="240470"/>
                    <a:pt x="1037175" y="249249"/>
                  </a:cubicBezTo>
                  <a:cubicBezTo>
                    <a:pt x="685237" y="374902"/>
                    <a:pt x="397849" y="635570"/>
                    <a:pt x="238546" y="973655"/>
                  </a:cubicBezTo>
                  <a:lnTo>
                    <a:pt x="238374" y="974168"/>
                  </a:lnTo>
                  <a:cubicBezTo>
                    <a:pt x="226892" y="998950"/>
                    <a:pt x="197474" y="1009794"/>
                    <a:pt x="172657" y="998335"/>
                  </a:cubicBezTo>
                  <a:lnTo>
                    <a:pt x="28757" y="931756"/>
                  </a:lnTo>
                  <a:cubicBezTo>
                    <a:pt x="28738" y="931749"/>
                    <a:pt x="28726" y="931745"/>
                    <a:pt x="28706" y="931739"/>
                  </a:cubicBezTo>
                  <a:cubicBezTo>
                    <a:pt x="3901" y="920284"/>
                    <a:pt x="-6887" y="890823"/>
                    <a:pt x="4590" y="866039"/>
                  </a:cubicBezTo>
                  <a:lnTo>
                    <a:pt x="5706" y="863770"/>
                  </a:lnTo>
                  <a:cubicBezTo>
                    <a:pt x="193402" y="463233"/>
                    <a:pt x="533559" y="154424"/>
                    <a:pt x="950362" y="6172"/>
                  </a:cubicBezTo>
                  <a:cubicBezTo>
                    <a:pt x="953596" y="5042"/>
                    <a:pt x="956851" y="3849"/>
                    <a:pt x="960344" y="2806"/>
                  </a:cubicBezTo>
                  <a:cubicBezTo>
                    <a:pt x="961202" y="2522"/>
                    <a:pt x="962069" y="2242"/>
                    <a:pt x="962953" y="1967"/>
                  </a:cubicBezTo>
                  <a:cubicBezTo>
                    <a:pt x="969527" y="65"/>
                    <a:pt x="976175" y="-415"/>
                    <a:pt x="982567" y="34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CB20094E-4D92-4AC3-A3EC-C9612170F0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92821" y="41091"/>
              <a:ext cx="304454" cy="303930"/>
            </a:xfrm>
            <a:custGeom>
              <a:avLst/>
              <a:gdLst>
                <a:gd name="connsiteX0" fmla="*/ 304454 w 304454"/>
                <a:gd name="connsiteY0" fmla="*/ 0 h 303930"/>
                <a:gd name="connsiteX1" fmla="*/ 304454 w 304454"/>
                <a:gd name="connsiteY1" fmla="*/ 260020 h 303930"/>
                <a:gd name="connsiteX2" fmla="*/ 266765 w 304454"/>
                <a:gd name="connsiteY2" fmla="*/ 264947 h 303930"/>
                <a:gd name="connsiteX3" fmla="*/ 107057 w 304454"/>
                <a:gd name="connsiteY3" fmla="*/ 301968 h 303930"/>
                <a:gd name="connsiteX4" fmla="*/ 45715 w 304454"/>
                <a:gd name="connsiteY4" fmla="*/ 268129 h 303930"/>
                <a:gd name="connsiteX5" fmla="*/ 1868 w 304454"/>
                <a:gd name="connsiteY5" fmla="*/ 115206 h 303930"/>
                <a:gd name="connsiteX6" fmla="*/ 36136 w 304454"/>
                <a:gd name="connsiteY6" fmla="*/ 54079 h 303930"/>
                <a:gd name="connsiteX7" fmla="*/ 222612 w 304454"/>
                <a:gd name="connsiteY7" fmla="*/ 10625 h 30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454" h="303930">
                  <a:moveTo>
                    <a:pt x="304454" y="0"/>
                  </a:moveTo>
                  <a:lnTo>
                    <a:pt x="304454" y="260020"/>
                  </a:lnTo>
                  <a:lnTo>
                    <a:pt x="266765" y="264947"/>
                  </a:lnTo>
                  <a:cubicBezTo>
                    <a:pt x="213054" y="274655"/>
                    <a:pt x="159753" y="287001"/>
                    <a:pt x="107057" y="301968"/>
                  </a:cubicBezTo>
                  <a:cubicBezTo>
                    <a:pt x="80765" y="309577"/>
                    <a:pt x="53325" y="294384"/>
                    <a:pt x="45715" y="268129"/>
                  </a:cubicBezTo>
                  <a:lnTo>
                    <a:pt x="1868" y="115206"/>
                  </a:lnTo>
                  <a:cubicBezTo>
                    <a:pt x="-5549" y="88874"/>
                    <a:pt x="9786" y="61525"/>
                    <a:pt x="36136" y="54079"/>
                  </a:cubicBezTo>
                  <a:cubicBezTo>
                    <a:pt x="97649" y="36463"/>
                    <a:pt x="159887" y="21971"/>
                    <a:pt x="222612" y="10625"/>
                  </a:cubicBezTo>
                  <a:close/>
                </a:path>
              </a:pathLst>
            </a:custGeom>
            <a:solidFill>
              <a:schemeClr val="accent4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A345E0F-8DAD-45FC-85F6-BFE39E7F54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472728" y="-1537"/>
              <a:ext cx="1395928" cy="1161955"/>
            </a:xfrm>
            <a:custGeom>
              <a:avLst/>
              <a:gdLst>
                <a:gd name="connsiteX0" fmla="*/ 1375618 w 1395928"/>
                <a:gd name="connsiteY0" fmla="*/ 0 h 1161955"/>
                <a:gd name="connsiteX1" fmla="*/ 1393986 w 1395928"/>
                <a:gd name="connsiteY1" fmla="*/ 64067 h 1161955"/>
                <a:gd name="connsiteX2" fmla="*/ 1362074 w 1395928"/>
                <a:gd name="connsiteY2" fmla="*/ 124769 h 1161955"/>
                <a:gd name="connsiteX3" fmla="*/ 1331165 w 1395928"/>
                <a:gd name="connsiteY3" fmla="*/ 135829 h 1161955"/>
                <a:gd name="connsiteX4" fmla="*/ 233734 w 1395928"/>
                <a:gd name="connsiteY4" fmla="*/ 1129284 h 1161955"/>
                <a:gd name="connsiteX5" fmla="*/ 231801 w 1395928"/>
                <a:gd name="connsiteY5" fmla="*/ 1133347 h 1161955"/>
                <a:gd name="connsiteX6" fmla="*/ 166061 w 1395928"/>
                <a:gd name="connsiteY6" fmla="*/ 1157366 h 1161955"/>
                <a:gd name="connsiteX7" fmla="*/ 28730 w 1395928"/>
                <a:gd name="connsiteY7" fmla="*/ 1093559 h 1161955"/>
                <a:gd name="connsiteX8" fmla="*/ 28539 w 1395928"/>
                <a:gd name="connsiteY8" fmla="*/ 1093495 h 1161955"/>
                <a:gd name="connsiteX9" fmla="*/ 4649 w 1395928"/>
                <a:gd name="connsiteY9" fmla="*/ 1027798 h 1161955"/>
                <a:gd name="connsiteX10" fmla="*/ 7356 w 1395928"/>
                <a:gd name="connsiteY10" fmla="*/ 1022064 h 1161955"/>
                <a:gd name="connsiteX11" fmla="*/ 857415 w 1395928"/>
                <a:gd name="connsiteY11" fmla="*/ 83086 h 1161955"/>
                <a:gd name="connsiteX12" fmla="*/ 1013396 w 1395928"/>
                <a:gd name="connsiteY12" fmla="*/ 1 h 116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928" h="1161955">
                  <a:moveTo>
                    <a:pt x="1375618" y="0"/>
                  </a:moveTo>
                  <a:lnTo>
                    <a:pt x="1393986" y="64067"/>
                  </a:lnTo>
                  <a:cubicBezTo>
                    <a:pt x="1401325" y="89587"/>
                    <a:pt x="1387256" y="116358"/>
                    <a:pt x="1362074" y="124769"/>
                  </a:cubicBezTo>
                  <a:cubicBezTo>
                    <a:pt x="1351706" y="128435"/>
                    <a:pt x="1341405" y="132120"/>
                    <a:pt x="1331165" y="135829"/>
                  </a:cubicBezTo>
                  <a:cubicBezTo>
                    <a:pt x="847326" y="307092"/>
                    <a:pt x="452128" y="664853"/>
                    <a:pt x="233734" y="1129284"/>
                  </a:cubicBezTo>
                  <a:lnTo>
                    <a:pt x="231801" y="1133347"/>
                  </a:lnTo>
                  <a:cubicBezTo>
                    <a:pt x="220253" y="1158107"/>
                    <a:pt x="190862" y="1168819"/>
                    <a:pt x="166061" y="1157366"/>
                  </a:cubicBezTo>
                  <a:lnTo>
                    <a:pt x="28730" y="1093559"/>
                  </a:lnTo>
                  <a:cubicBezTo>
                    <a:pt x="28665" y="1093537"/>
                    <a:pt x="28603" y="1093516"/>
                    <a:pt x="28539" y="1093495"/>
                  </a:cubicBezTo>
                  <a:cubicBezTo>
                    <a:pt x="3814" y="1081922"/>
                    <a:pt x="-6899" y="1052558"/>
                    <a:pt x="4649" y="1027798"/>
                  </a:cubicBezTo>
                  <a:lnTo>
                    <a:pt x="7356" y="1022064"/>
                  </a:lnTo>
                  <a:cubicBezTo>
                    <a:pt x="192415" y="628606"/>
                    <a:pt x="489760" y="302943"/>
                    <a:pt x="857415" y="83086"/>
                  </a:cubicBezTo>
                  <a:lnTo>
                    <a:pt x="1013396" y="1"/>
                  </a:ln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513A949-5985-4179-968E-4F829BAAF611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2"/>
            </p:custDataLst>
          </p:nvPr>
        </p:nvGrpSpPr>
        <p:grpSpPr>
          <a:xfrm>
            <a:off x="3338513" y="199050"/>
            <a:ext cx="982662" cy="490764"/>
            <a:chOff x="935456" y="959476"/>
            <a:chExt cx="2543750" cy="1270407"/>
          </a:xfrm>
          <a:solidFill>
            <a:srgbClr val="090645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2DDC452-4630-4E7B-9C45-AF7F614778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solidFill>
              <a:schemeClr val="bg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424DA19-E68A-44D5-A129-6F0E1937A4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rgbClr val="F7486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19248766-F760-46F0-88C9-52BDFFF65D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rgbClr val="FFA26E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71EFA85-2EE3-40B5-87CD-8E5FD3CAA4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rgbClr val="94D5E0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ED39179-B335-44CA-8E34-5C76DBAA3D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rgbClr val="138986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7401114A-2B55-43F8-A5AD-851051434F75}"/>
              </a:ext>
            </a:extLst>
          </p:cNvPr>
          <p:cNvSpPr txBox="1">
            <a:spLocks/>
          </p:cNvSpPr>
          <p:nvPr userDrawn="1"/>
        </p:nvSpPr>
        <p:spPr>
          <a:xfrm>
            <a:off x="285283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1DC9080-B47F-4D1F-B397-3DEAE5296E30}"/>
              </a:ext>
            </a:extLst>
          </p:cNvPr>
          <p:cNvCxnSpPr>
            <a:cxnSpLocks/>
          </p:cNvCxnSpPr>
          <p:nvPr userDrawn="1"/>
        </p:nvCxnSpPr>
        <p:spPr>
          <a:xfrm>
            <a:off x="4475695" y="180000"/>
            <a:ext cx="0" cy="108000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20000"/>
              </a:schemeClr>
            </a:solidFill>
            <a:prstDash val="solid"/>
            <a:miter lim="800000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A4B8B2A-DFDB-4324-9B96-41547456F71C}"/>
              </a:ext>
            </a:extLst>
          </p:cNvPr>
          <p:cNvCxnSpPr>
            <a:cxnSpLocks/>
          </p:cNvCxnSpPr>
          <p:nvPr userDrawn="1"/>
        </p:nvCxnSpPr>
        <p:spPr>
          <a:xfrm>
            <a:off x="10304363" y="1676400"/>
            <a:ext cx="0" cy="4878309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A30D353A-710E-4A70-8609-AC403EA24742}"/>
              </a:ext>
            </a:extLst>
          </p:cNvPr>
          <p:cNvSpPr txBox="1"/>
          <p:nvPr userDrawn="1"/>
        </p:nvSpPr>
        <p:spPr>
          <a:xfrm>
            <a:off x="10570851" y="1661589"/>
            <a:ext cx="1404000" cy="19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rgbClr val="FFA26E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Formations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rgbClr val="FFA26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sp>
        <p:nvSpPr>
          <p:cNvPr id="44" name="Espace réservé pour une image  39">
            <a:extLst>
              <a:ext uri="{FF2B5EF4-FFF2-40B4-BE49-F238E27FC236}">
                <a16:creationId xmlns:a16="http://schemas.microsoft.com/office/drawing/2014/main" id="{5F1971EC-FF39-42FA-9B9C-BE1EC86B6E5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741281" y="180000"/>
            <a:ext cx="1080000" cy="1080000"/>
          </a:xfrm>
          <a:custGeom>
            <a:avLst/>
            <a:gdLst>
              <a:gd name="connsiteX0" fmla="*/ 441999 w 883998"/>
              <a:gd name="connsiteY0" fmla="*/ 0 h 883998"/>
              <a:gd name="connsiteX1" fmla="*/ 883998 w 883998"/>
              <a:gd name="connsiteY1" fmla="*/ 441999 h 883998"/>
              <a:gd name="connsiteX2" fmla="*/ 441999 w 883998"/>
              <a:gd name="connsiteY2" fmla="*/ 883998 h 883998"/>
              <a:gd name="connsiteX3" fmla="*/ 0 w 883998"/>
              <a:gd name="connsiteY3" fmla="*/ 441999 h 883998"/>
              <a:gd name="connsiteX4" fmla="*/ 441999 w 883998"/>
              <a:gd name="connsiteY4" fmla="*/ 0 h 8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98" h="883998">
                <a:moveTo>
                  <a:pt x="441999" y="0"/>
                </a:moveTo>
                <a:cubicBezTo>
                  <a:pt x="686108" y="0"/>
                  <a:pt x="883998" y="197890"/>
                  <a:pt x="883998" y="441999"/>
                </a:cubicBezTo>
                <a:cubicBezTo>
                  <a:pt x="883998" y="686108"/>
                  <a:pt x="686108" y="883998"/>
                  <a:pt x="441999" y="883998"/>
                </a:cubicBezTo>
                <a:cubicBezTo>
                  <a:pt x="197890" y="883998"/>
                  <a:pt x="0" y="686108"/>
                  <a:pt x="0" y="441999"/>
                </a:cubicBezTo>
                <a:cubicBezTo>
                  <a:pt x="0" y="197890"/>
                  <a:pt x="197890" y="0"/>
                  <a:pt x="441999" y="0"/>
                </a:cubicBezTo>
                <a:close/>
              </a:path>
            </a:pathLst>
          </a:custGeom>
          <a:effectLst>
            <a:outerShdw blurRad="63500" dist="50800" dir="5400000" algn="ctr" rotWithShape="0">
              <a:schemeClr val="bg1">
                <a:alpha val="1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F7F4C28D-5484-4BD2-B33A-12F60642C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70852" y="1987282"/>
            <a:ext cx="1404000" cy="13845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Tx/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3pPr>
            <a:lvl4pPr marL="0" indent="0"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3F02895F-04D4-42A8-B1A8-B37C8FC834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0991" y="236634"/>
            <a:ext cx="2988000" cy="6156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20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DDF3B1AA-E5C9-4F98-A083-315EC57458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990" y="882183"/>
            <a:ext cx="4053600" cy="18466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0"/>
            <a:r>
              <a:rPr lang="fr-FR"/>
              <a:t>Cliquez ici pour insérer la fonction/poste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8932299A-EA04-4A3D-898E-770E0D5DA2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0990" y="1143284"/>
            <a:ext cx="4053600" cy="13849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9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9pPr>
          </a:lstStyle>
          <a:p>
            <a:pPr lvl="8"/>
            <a:r>
              <a:rPr lang="fr-FR"/>
              <a:t>XX ans - XX ans d’expérience dans le …</a:t>
            </a:r>
          </a:p>
        </p:txBody>
      </p:sp>
      <p:sp>
        <p:nvSpPr>
          <p:cNvPr id="56" name="Espace réservé du texte 45">
            <a:extLst>
              <a:ext uri="{FF2B5EF4-FFF2-40B4-BE49-F238E27FC236}">
                <a16:creationId xmlns:a16="http://schemas.microsoft.com/office/drawing/2014/main" id="{179FFC5E-4D5F-422D-8E3C-5F551EC96C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7137" y="186521"/>
            <a:ext cx="5616000" cy="1065600"/>
          </a:xfrm>
        </p:spPr>
        <p:txBody>
          <a:bodyPr anchor="ctr">
            <a:no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 kumimoji="0" lang="fr-FR" sz="12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Aft>
                <a:spcPts val="300"/>
              </a:spcAft>
              <a:buClrTx/>
              <a:buNone/>
              <a:defRPr sz="1100">
                <a:solidFill>
                  <a:schemeClr val="bg1"/>
                </a:solidFill>
              </a:defRPr>
            </a:lvl2pPr>
            <a:lvl3pPr marL="171450" indent="-171450"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100">
                <a:solidFill>
                  <a:schemeClr val="bg1"/>
                </a:solidFill>
              </a:defRPr>
            </a:lvl3pPr>
            <a:lvl4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bg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E4F7181F-07F8-42A2-9408-8C9FDC94F2A0}"/>
              </a:ext>
            </a:extLst>
          </p:cNvPr>
          <p:cNvSpPr txBox="1">
            <a:spLocks/>
          </p:cNvSpPr>
          <p:nvPr userDrawn="1"/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A50F24D-4CE4-46E7-B325-46DCAB1DF5CB}"/>
              </a:ext>
            </a:extLst>
          </p:cNvPr>
          <p:cNvSpPr txBox="1"/>
          <p:nvPr userDrawn="1"/>
        </p:nvSpPr>
        <p:spPr>
          <a:xfrm>
            <a:off x="10570851" y="4737635"/>
            <a:ext cx="140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t>Langues &amp; compétences</a:t>
            </a:r>
            <a:endParaRPr kumimoji="0" lang="fr-FR" sz="1200" b="0" i="0" u="none" strike="noStrike" kern="1200" cap="all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187DC0F-9C85-4587-888E-9533340889B5}"/>
              </a:ext>
            </a:extLst>
          </p:cNvPr>
          <p:cNvCxnSpPr>
            <a:cxnSpLocks/>
          </p:cNvCxnSpPr>
          <p:nvPr userDrawn="1"/>
        </p:nvCxnSpPr>
        <p:spPr>
          <a:xfrm>
            <a:off x="10570852" y="4523281"/>
            <a:ext cx="970567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45">
            <a:extLst>
              <a:ext uri="{FF2B5EF4-FFF2-40B4-BE49-F238E27FC236}">
                <a16:creationId xmlns:a16="http://schemas.microsoft.com/office/drawing/2014/main" id="{BE4461FE-0922-46F8-9F93-80F5553BC0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70852" y="5220083"/>
            <a:ext cx="1404000" cy="126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Tx/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3pPr>
            <a:lvl4pPr marL="0" indent="0">
              <a:spcAft>
                <a:spcPts val="300"/>
              </a:spcAft>
              <a:buNone/>
              <a:defRPr kumimoji="0" lang="fr-FR" sz="1100" b="0" i="0" u="none" strike="noStrike" kern="1200" cap="none" spc="0" normalizeH="0" baseline="0" dirty="0" smtClean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defRPr>
            </a:lvl4pPr>
            <a:lvl5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5pPr>
            <a:lvl6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6pPr>
            <a:lvl7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7pPr>
            <a:lvl8pPr marL="0" indent="0">
              <a:spcAft>
                <a:spcPts val="300"/>
              </a:spcAft>
              <a:buNone/>
              <a:defRPr sz="1100">
                <a:solidFill>
                  <a:schemeClr val="tx1"/>
                </a:solidFill>
              </a:defRPr>
            </a:lvl8pPr>
            <a:lvl9pPr marL="0" indent="0">
              <a:spcAft>
                <a:spcPts val="300"/>
              </a:spcAft>
              <a:buFont typeface="Manrope" panose="020B0604020202020204" pitchFamily="34" charset="0"/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ici pour insérer un texte de 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</p:txBody>
      </p:sp>
    </p:spTree>
    <p:extLst>
      <p:ext uri="{BB962C8B-B14F-4D97-AF65-F5344CB8AC3E}">
        <p14:creationId xmlns:p14="http://schemas.microsoft.com/office/powerpoint/2010/main" val="28161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73DCFA-4B2C-4376-8B29-75442055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9381210" cy="3354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A083857-3549-4CBA-889F-38302C29B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538" y="1722437"/>
            <a:ext cx="11080800" cy="463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93BEF2-5782-4D4A-85C6-A7FE3BF4F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13300" y="6553125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7AE3-4B9C-4BC7-B139-1C36C59B7FCC}" type="datetime1">
              <a:rPr lang="fr-FR" smtClean="0"/>
              <a:t>04/05/2026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ACFCF-D02A-40EE-8393-FC9201F4E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095" y="6553125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.</a:t>
            </a:r>
            <a:fld id="{C3628DAB-5DC5-4D29-A77B-48A0A7FF288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5339AAB-B33B-4BD3-B3CB-416468E6FDFE}"/>
              </a:ext>
            </a:extLst>
          </p:cNvPr>
          <p:cNvGrpSpPr>
            <a:grpSpLocks noGrp="1" noUngrp="1" noRot="1" noChangeAspect="1" noMove="1" noResize="1"/>
          </p:cNvGrpSpPr>
          <p:nvPr userDrawn="1">
            <p:custDataLst>
              <p:tags r:id="rId17"/>
            </p:custDataLst>
          </p:nvPr>
        </p:nvGrpSpPr>
        <p:grpSpPr>
          <a:xfrm>
            <a:off x="10920413" y="287338"/>
            <a:ext cx="982662" cy="490764"/>
            <a:chOff x="935456" y="959476"/>
            <a:chExt cx="2543750" cy="1270407"/>
          </a:xfrm>
          <a:solidFill>
            <a:srgbClr val="090645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029695E-CC6E-4C97-86D2-D393B6ED8C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456" y="1497196"/>
              <a:ext cx="2261085" cy="732687"/>
            </a:xfrm>
            <a:custGeom>
              <a:avLst/>
              <a:gdLst>
                <a:gd name="connsiteX0" fmla="*/ 2043893 w 2261085"/>
                <a:gd name="connsiteY0" fmla="*/ 290693 h 732687"/>
                <a:gd name="connsiteX1" fmla="*/ 2051288 w 2261085"/>
                <a:gd name="connsiteY1" fmla="*/ 293502 h 732687"/>
                <a:gd name="connsiteX2" fmla="*/ 2051845 w 2261085"/>
                <a:gd name="connsiteY2" fmla="*/ 293714 h 732687"/>
                <a:gd name="connsiteX3" fmla="*/ 2123942 w 2261085"/>
                <a:gd name="connsiteY3" fmla="*/ 314363 h 732687"/>
                <a:gd name="connsiteX4" fmla="*/ 2205051 w 2261085"/>
                <a:gd name="connsiteY4" fmla="*/ 343519 h 732687"/>
                <a:gd name="connsiteX5" fmla="*/ 2248097 w 2261085"/>
                <a:gd name="connsiteY5" fmla="*/ 381450 h 732687"/>
                <a:gd name="connsiteX6" fmla="*/ 2261085 w 2261085"/>
                <a:gd name="connsiteY6" fmla="*/ 434462 h 732687"/>
                <a:gd name="connsiteX7" fmla="*/ 2217323 w 2261085"/>
                <a:gd name="connsiteY7" fmla="*/ 528771 h 732687"/>
                <a:gd name="connsiteX8" fmla="*/ 2096561 w 2261085"/>
                <a:gd name="connsiteY8" fmla="*/ 562938 h 732687"/>
                <a:gd name="connsiteX9" fmla="*/ 1975958 w 2261085"/>
                <a:gd name="connsiteY9" fmla="*/ 530256 h 732687"/>
                <a:gd name="connsiteX10" fmla="*/ 1949239 w 2261085"/>
                <a:gd name="connsiteY10" fmla="*/ 505843 h 732687"/>
                <a:gd name="connsiteX11" fmla="*/ 1932620 w 2261085"/>
                <a:gd name="connsiteY11" fmla="*/ 480477 h 732687"/>
                <a:gd name="connsiteX12" fmla="*/ 1921329 w 2261085"/>
                <a:gd name="connsiteY12" fmla="*/ 449491 h 732687"/>
                <a:gd name="connsiteX13" fmla="*/ 1999575 w 2261085"/>
                <a:gd name="connsiteY13" fmla="*/ 426881 h 732687"/>
                <a:gd name="connsiteX14" fmla="*/ 2034033 w 2261085"/>
                <a:gd name="connsiteY14" fmla="*/ 475732 h 732687"/>
                <a:gd name="connsiteX15" fmla="*/ 2101862 w 2261085"/>
                <a:gd name="connsiteY15" fmla="*/ 493916 h 732687"/>
                <a:gd name="connsiteX16" fmla="*/ 2159460 w 2261085"/>
                <a:gd name="connsiteY16" fmla="*/ 478913 h 732687"/>
                <a:gd name="connsiteX17" fmla="*/ 2180268 w 2261085"/>
                <a:gd name="connsiteY17" fmla="*/ 437749 h 732687"/>
                <a:gd name="connsiteX18" fmla="*/ 2172925 w 2261085"/>
                <a:gd name="connsiteY18" fmla="*/ 412754 h 732687"/>
                <a:gd name="connsiteX19" fmla="*/ 2142311 w 2261085"/>
                <a:gd name="connsiteY19" fmla="*/ 394517 h 732687"/>
                <a:gd name="connsiteX20" fmla="*/ 2071380 w 2261085"/>
                <a:gd name="connsiteY20" fmla="*/ 373153 h 732687"/>
                <a:gd name="connsiteX21" fmla="*/ 2018712 w 2261085"/>
                <a:gd name="connsiteY21" fmla="*/ 356985 h 732687"/>
                <a:gd name="connsiteX22" fmla="*/ 2042117 w 2261085"/>
                <a:gd name="connsiteY22" fmla="*/ 295358 h 732687"/>
                <a:gd name="connsiteX23" fmla="*/ 1010788 w 2261085"/>
                <a:gd name="connsiteY23" fmla="*/ 204760 h 732687"/>
                <a:gd name="connsiteX24" fmla="*/ 922125 w 2261085"/>
                <a:gd name="connsiteY24" fmla="*/ 241869 h 732687"/>
                <a:gd name="connsiteX25" fmla="*/ 922072 w 2261085"/>
                <a:gd name="connsiteY25" fmla="*/ 241869 h 732687"/>
                <a:gd name="connsiteX26" fmla="*/ 895115 w 2261085"/>
                <a:gd name="connsiteY26" fmla="*/ 310334 h 732687"/>
                <a:gd name="connsiteX27" fmla="*/ 1115222 w 2261085"/>
                <a:gd name="connsiteY27" fmla="*/ 310334 h 732687"/>
                <a:gd name="connsiteX28" fmla="*/ 1090307 w 2261085"/>
                <a:gd name="connsiteY28" fmla="*/ 238555 h 732687"/>
                <a:gd name="connsiteX29" fmla="*/ 1010788 w 2261085"/>
                <a:gd name="connsiteY29" fmla="*/ 204760 h 732687"/>
                <a:gd name="connsiteX30" fmla="*/ 1587761 w 2261085"/>
                <a:gd name="connsiteY30" fmla="*/ 146715 h 732687"/>
                <a:gd name="connsiteX31" fmla="*/ 1669639 w 2261085"/>
                <a:gd name="connsiteY31" fmla="*/ 146715 h 732687"/>
                <a:gd name="connsiteX32" fmla="*/ 1789553 w 2261085"/>
                <a:gd name="connsiteY32" fmla="*/ 451642 h 732687"/>
                <a:gd name="connsiteX33" fmla="*/ 1904033 w 2261085"/>
                <a:gd name="connsiteY33" fmla="*/ 146715 h 732687"/>
                <a:gd name="connsiteX34" fmla="*/ 1983684 w 2261085"/>
                <a:gd name="connsiteY34" fmla="*/ 146715 h 732687"/>
                <a:gd name="connsiteX35" fmla="*/ 1968046 w 2261085"/>
                <a:gd name="connsiteY35" fmla="*/ 187641 h 732687"/>
                <a:gd name="connsiteX36" fmla="*/ 1968046 w 2261085"/>
                <a:gd name="connsiteY36" fmla="*/ 187667 h 732687"/>
                <a:gd name="connsiteX37" fmla="*/ 1759813 w 2261085"/>
                <a:gd name="connsiteY37" fmla="*/ 732687 h 732687"/>
                <a:gd name="connsiteX38" fmla="*/ 1685039 w 2261085"/>
                <a:gd name="connsiteY38" fmla="*/ 732687 h 732687"/>
                <a:gd name="connsiteX39" fmla="*/ 1751914 w 2261085"/>
                <a:gd name="connsiteY39" fmla="*/ 550643 h 732687"/>
                <a:gd name="connsiteX40" fmla="*/ 748191 w 2261085"/>
                <a:gd name="connsiteY40" fmla="*/ 144432 h 732687"/>
                <a:gd name="connsiteX41" fmla="*/ 786439 w 2261085"/>
                <a:gd name="connsiteY41" fmla="*/ 146499 h 732687"/>
                <a:gd name="connsiteX42" fmla="*/ 786439 w 2261085"/>
                <a:gd name="connsiteY42" fmla="*/ 220134 h 732687"/>
                <a:gd name="connsiteX43" fmla="*/ 742307 w 2261085"/>
                <a:gd name="connsiteY43" fmla="*/ 217138 h 732687"/>
                <a:gd name="connsiteX44" fmla="*/ 667559 w 2261085"/>
                <a:gd name="connsiteY44" fmla="*/ 262570 h 732687"/>
                <a:gd name="connsiteX45" fmla="*/ 651656 w 2261085"/>
                <a:gd name="connsiteY45" fmla="*/ 301826 h 732687"/>
                <a:gd name="connsiteX46" fmla="*/ 646778 w 2261085"/>
                <a:gd name="connsiteY46" fmla="*/ 347469 h 732687"/>
                <a:gd name="connsiteX47" fmla="*/ 646778 w 2261085"/>
                <a:gd name="connsiteY47" fmla="*/ 552177 h 732687"/>
                <a:gd name="connsiteX48" fmla="*/ 567525 w 2261085"/>
                <a:gd name="connsiteY48" fmla="*/ 552177 h 732687"/>
                <a:gd name="connsiteX49" fmla="*/ 567525 w 2261085"/>
                <a:gd name="connsiteY49" fmla="*/ 146499 h 732687"/>
                <a:gd name="connsiteX50" fmla="*/ 637289 w 2261085"/>
                <a:gd name="connsiteY50" fmla="*/ 146499 h 732687"/>
                <a:gd name="connsiteX51" fmla="*/ 637289 w 2261085"/>
                <a:gd name="connsiteY51" fmla="*/ 211493 h 732687"/>
                <a:gd name="connsiteX52" fmla="*/ 647070 w 2261085"/>
                <a:gd name="connsiteY52" fmla="*/ 196278 h 732687"/>
                <a:gd name="connsiteX53" fmla="*/ 674848 w 2261085"/>
                <a:gd name="connsiteY53" fmla="*/ 169427 h 732687"/>
                <a:gd name="connsiteX54" fmla="*/ 709306 w 2261085"/>
                <a:gd name="connsiteY54" fmla="*/ 151960 h 732687"/>
                <a:gd name="connsiteX55" fmla="*/ 748191 w 2261085"/>
                <a:gd name="connsiteY55" fmla="*/ 144432 h 732687"/>
                <a:gd name="connsiteX56" fmla="*/ 2102790 w 2261085"/>
                <a:gd name="connsiteY56" fmla="*/ 135552 h 732687"/>
                <a:gd name="connsiteX57" fmla="*/ 2172713 w 2261085"/>
                <a:gd name="connsiteY57" fmla="*/ 149918 h 732687"/>
                <a:gd name="connsiteX58" fmla="*/ 2231796 w 2261085"/>
                <a:gd name="connsiteY58" fmla="*/ 191400 h 732687"/>
                <a:gd name="connsiteX59" fmla="*/ 2254829 w 2261085"/>
                <a:gd name="connsiteY59" fmla="*/ 234446 h 732687"/>
                <a:gd name="connsiteX60" fmla="*/ 2175894 w 2261085"/>
                <a:gd name="connsiteY60" fmla="*/ 257215 h 732687"/>
                <a:gd name="connsiteX61" fmla="*/ 2151084 w 2261085"/>
                <a:gd name="connsiteY61" fmla="*/ 222757 h 732687"/>
                <a:gd name="connsiteX62" fmla="*/ 2090544 w 2261085"/>
                <a:gd name="connsiteY62" fmla="*/ 204362 h 732687"/>
                <a:gd name="connsiteX63" fmla="*/ 2076602 w 2261085"/>
                <a:gd name="connsiteY63" fmla="*/ 204468 h 732687"/>
                <a:gd name="connsiteX64" fmla="*/ 1007740 w 2261085"/>
                <a:gd name="connsiteY64" fmla="*/ 135208 h 732687"/>
                <a:gd name="connsiteX65" fmla="*/ 1113261 w 2261085"/>
                <a:gd name="connsiteY65" fmla="*/ 163967 h 732687"/>
                <a:gd name="connsiteX66" fmla="*/ 1178440 w 2261085"/>
                <a:gd name="connsiteY66" fmla="*/ 245659 h 732687"/>
                <a:gd name="connsiteX67" fmla="*/ 1195642 w 2261085"/>
                <a:gd name="connsiteY67" fmla="*/ 371457 h 732687"/>
                <a:gd name="connsiteX68" fmla="*/ 893472 w 2261085"/>
                <a:gd name="connsiteY68" fmla="*/ 371457 h 732687"/>
                <a:gd name="connsiteX69" fmla="*/ 922151 w 2261085"/>
                <a:gd name="connsiteY69" fmla="*/ 452831 h 732687"/>
                <a:gd name="connsiteX70" fmla="*/ 1007819 w 2261085"/>
                <a:gd name="connsiteY70" fmla="*/ 489463 h 732687"/>
                <a:gd name="connsiteX71" fmla="*/ 1071434 w 2261085"/>
                <a:gd name="connsiteY71" fmla="*/ 472685 h 732687"/>
                <a:gd name="connsiteX72" fmla="*/ 1112466 w 2261085"/>
                <a:gd name="connsiteY72" fmla="*/ 426431 h 732687"/>
                <a:gd name="connsiteX73" fmla="*/ 1177300 w 2261085"/>
                <a:gd name="connsiteY73" fmla="*/ 445198 h 732687"/>
                <a:gd name="connsiteX74" fmla="*/ 1190315 w 2261085"/>
                <a:gd name="connsiteY74" fmla="*/ 449306 h 732687"/>
                <a:gd name="connsiteX75" fmla="*/ 1118509 w 2261085"/>
                <a:gd name="connsiteY75" fmla="*/ 533649 h 732687"/>
                <a:gd name="connsiteX76" fmla="*/ 1011530 w 2261085"/>
                <a:gd name="connsiteY76" fmla="*/ 563495 h 732687"/>
                <a:gd name="connsiteX77" fmla="*/ 905505 w 2261085"/>
                <a:gd name="connsiteY77" fmla="*/ 536989 h 732687"/>
                <a:gd name="connsiteX78" fmla="*/ 834495 w 2261085"/>
                <a:gd name="connsiteY78" fmla="*/ 462983 h 732687"/>
                <a:gd name="connsiteX79" fmla="*/ 809182 w 2261085"/>
                <a:gd name="connsiteY79" fmla="*/ 352691 h 732687"/>
                <a:gd name="connsiteX80" fmla="*/ 834151 w 2261085"/>
                <a:gd name="connsiteY80" fmla="*/ 237416 h 732687"/>
                <a:gd name="connsiteX81" fmla="*/ 903676 w 2261085"/>
                <a:gd name="connsiteY81" fmla="*/ 161873 h 732687"/>
                <a:gd name="connsiteX82" fmla="*/ 1007740 w 2261085"/>
                <a:gd name="connsiteY82" fmla="*/ 135208 h 732687"/>
                <a:gd name="connsiteX83" fmla="*/ 1409256 w 2261085"/>
                <a:gd name="connsiteY83" fmla="*/ 135181 h 732687"/>
                <a:gd name="connsiteX84" fmla="*/ 1492273 w 2261085"/>
                <a:gd name="connsiteY84" fmla="*/ 149839 h 732687"/>
                <a:gd name="connsiteX85" fmla="*/ 1551249 w 2261085"/>
                <a:gd name="connsiteY85" fmla="*/ 191347 h 732687"/>
                <a:gd name="connsiteX86" fmla="*/ 1574840 w 2261085"/>
                <a:gd name="connsiteY86" fmla="*/ 236540 h 732687"/>
                <a:gd name="connsiteX87" fmla="*/ 1495931 w 2261085"/>
                <a:gd name="connsiteY87" fmla="*/ 259309 h 732687"/>
                <a:gd name="connsiteX88" fmla="*/ 1470485 w 2261085"/>
                <a:gd name="connsiteY88" fmla="*/ 222704 h 732687"/>
                <a:gd name="connsiteX89" fmla="*/ 1410024 w 2261085"/>
                <a:gd name="connsiteY89" fmla="*/ 204309 h 732687"/>
                <a:gd name="connsiteX90" fmla="*/ 1352161 w 2261085"/>
                <a:gd name="connsiteY90" fmla="*/ 216130 h 732687"/>
                <a:gd name="connsiteX91" fmla="*/ 1330002 w 2261085"/>
                <a:gd name="connsiteY91" fmla="*/ 252762 h 732687"/>
                <a:gd name="connsiteX92" fmla="*/ 1338458 w 2261085"/>
                <a:gd name="connsiteY92" fmla="*/ 275663 h 732687"/>
                <a:gd name="connsiteX93" fmla="*/ 1371325 w 2261085"/>
                <a:gd name="connsiteY93" fmla="*/ 293688 h 732687"/>
                <a:gd name="connsiteX94" fmla="*/ 1443449 w 2261085"/>
                <a:gd name="connsiteY94" fmla="*/ 314362 h 732687"/>
                <a:gd name="connsiteX95" fmla="*/ 1524584 w 2261085"/>
                <a:gd name="connsiteY95" fmla="*/ 343519 h 732687"/>
                <a:gd name="connsiteX96" fmla="*/ 1567577 w 2261085"/>
                <a:gd name="connsiteY96" fmla="*/ 381450 h 732687"/>
                <a:gd name="connsiteX97" fmla="*/ 1580433 w 2261085"/>
                <a:gd name="connsiteY97" fmla="*/ 434595 h 732687"/>
                <a:gd name="connsiteX98" fmla="*/ 1536671 w 2261085"/>
                <a:gd name="connsiteY98" fmla="*/ 528877 h 732687"/>
                <a:gd name="connsiteX99" fmla="*/ 1415909 w 2261085"/>
                <a:gd name="connsiteY99" fmla="*/ 563070 h 732687"/>
                <a:gd name="connsiteX100" fmla="*/ 1295359 w 2261085"/>
                <a:gd name="connsiteY100" fmla="*/ 530388 h 732687"/>
                <a:gd name="connsiteX101" fmla="*/ 1240809 w 2261085"/>
                <a:gd name="connsiteY101" fmla="*/ 449756 h 732687"/>
                <a:gd name="connsiteX102" fmla="*/ 1319029 w 2261085"/>
                <a:gd name="connsiteY102" fmla="*/ 427173 h 732687"/>
                <a:gd name="connsiteX103" fmla="*/ 1353487 w 2261085"/>
                <a:gd name="connsiteY103" fmla="*/ 475706 h 732687"/>
                <a:gd name="connsiteX104" fmla="*/ 1421289 w 2261085"/>
                <a:gd name="connsiteY104" fmla="*/ 493915 h 732687"/>
                <a:gd name="connsiteX105" fmla="*/ 1478940 w 2261085"/>
                <a:gd name="connsiteY105" fmla="*/ 478913 h 732687"/>
                <a:gd name="connsiteX106" fmla="*/ 1499801 w 2261085"/>
                <a:gd name="connsiteY106" fmla="*/ 437563 h 732687"/>
                <a:gd name="connsiteX107" fmla="*/ 1492459 w 2261085"/>
                <a:gd name="connsiteY107" fmla="*/ 412568 h 732687"/>
                <a:gd name="connsiteX108" fmla="*/ 1461844 w 2261085"/>
                <a:gd name="connsiteY108" fmla="*/ 394358 h 732687"/>
                <a:gd name="connsiteX109" fmla="*/ 1390860 w 2261085"/>
                <a:gd name="connsiteY109" fmla="*/ 372968 h 732687"/>
                <a:gd name="connsiteX110" fmla="*/ 1308029 w 2261085"/>
                <a:gd name="connsiteY110" fmla="*/ 343811 h 732687"/>
                <a:gd name="connsiteX111" fmla="*/ 1264452 w 2261085"/>
                <a:gd name="connsiteY111" fmla="*/ 307391 h 732687"/>
                <a:gd name="connsiteX112" fmla="*/ 1251517 w 2261085"/>
                <a:gd name="connsiteY112" fmla="*/ 256871 h 732687"/>
                <a:gd name="connsiteX113" fmla="*/ 1271026 w 2261085"/>
                <a:gd name="connsiteY113" fmla="*/ 192620 h 732687"/>
                <a:gd name="connsiteX114" fmla="*/ 1326079 w 2261085"/>
                <a:gd name="connsiteY114" fmla="*/ 150210 h 732687"/>
                <a:gd name="connsiteX115" fmla="*/ 1409256 w 2261085"/>
                <a:gd name="connsiteY115" fmla="*/ 135181 h 732687"/>
                <a:gd name="connsiteX116" fmla="*/ 255891 w 2261085"/>
                <a:gd name="connsiteY116" fmla="*/ 74774 h 732687"/>
                <a:gd name="connsiteX117" fmla="*/ 160283 w 2261085"/>
                <a:gd name="connsiteY117" fmla="*/ 99928 h 732687"/>
                <a:gd name="connsiteX118" fmla="*/ 103003 w 2261085"/>
                <a:gd name="connsiteY118" fmla="*/ 172767 h 732687"/>
                <a:gd name="connsiteX119" fmla="*/ 83468 w 2261085"/>
                <a:gd name="connsiteY119" fmla="*/ 281707 h 732687"/>
                <a:gd name="connsiteX120" fmla="*/ 102208 w 2261085"/>
                <a:gd name="connsiteY120" fmla="*/ 390091 h 732687"/>
                <a:gd name="connsiteX121" fmla="*/ 159912 w 2261085"/>
                <a:gd name="connsiteY121" fmla="*/ 462427 h 732687"/>
                <a:gd name="connsiteX122" fmla="*/ 255891 w 2261085"/>
                <a:gd name="connsiteY122" fmla="*/ 488694 h 732687"/>
                <a:gd name="connsiteX123" fmla="*/ 351313 w 2261085"/>
                <a:gd name="connsiteY123" fmla="*/ 463328 h 732687"/>
                <a:gd name="connsiteX124" fmla="*/ 408646 w 2261085"/>
                <a:gd name="connsiteY124" fmla="*/ 390436 h 732687"/>
                <a:gd name="connsiteX125" fmla="*/ 427757 w 2261085"/>
                <a:gd name="connsiteY125" fmla="*/ 281707 h 732687"/>
                <a:gd name="connsiteX126" fmla="*/ 408646 w 2261085"/>
                <a:gd name="connsiteY126" fmla="*/ 173324 h 732687"/>
                <a:gd name="connsiteX127" fmla="*/ 351313 w 2261085"/>
                <a:gd name="connsiteY127" fmla="*/ 101041 h 732687"/>
                <a:gd name="connsiteX128" fmla="*/ 255891 w 2261085"/>
                <a:gd name="connsiteY128" fmla="*/ 74774 h 732687"/>
                <a:gd name="connsiteX129" fmla="*/ 255679 w 2261085"/>
                <a:gd name="connsiteY129" fmla="*/ 0 h 732687"/>
                <a:gd name="connsiteX130" fmla="*/ 393670 w 2261085"/>
                <a:gd name="connsiteY130" fmla="*/ 35491 h 732687"/>
                <a:gd name="connsiteX131" fmla="*/ 481141 w 2261085"/>
                <a:gd name="connsiteY131" fmla="*/ 134519 h 732687"/>
                <a:gd name="connsiteX132" fmla="*/ 511278 w 2261085"/>
                <a:gd name="connsiteY132" fmla="*/ 281707 h 732687"/>
                <a:gd name="connsiteX133" fmla="*/ 481247 w 2261085"/>
                <a:gd name="connsiteY133" fmla="*/ 428949 h 732687"/>
                <a:gd name="connsiteX134" fmla="*/ 393776 w 2261085"/>
                <a:gd name="connsiteY134" fmla="*/ 527923 h 732687"/>
                <a:gd name="connsiteX135" fmla="*/ 255785 w 2261085"/>
                <a:gd name="connsiteY135" fmla="*/ 563442 h 732687"/>
                <a:gd name="connsiteX136" fmla="*/ 117529 w 2261085"/>
                <a:gd name="connsiteY136" fmla="*/ 527923 h 732687"/>
                <a:gd name="connsiteX137" fmla="*/ 30217 w 2261085"/>
                <a:gd name="connsiteY137" fmla="*/ 428949 h 732687"/>
                <a:gd name="connsiteX138" fmla="*/ 0 w 2261085"/>
                <a:gd name="connsiteY138" fmla="*/ 281707 h 732687"/>
                <a:gd name="connsiteX139" fmla="*/ 30217 w 2261085"/>
                <a:gd name="connsiteY139" fmla="*/ 134519 h 732687"/>
                <a:gd name="connsiteX140" fmla="*/ 117423 w 2261085"/>
                <a:gd name="connsiteY140" fmla="*/ 35491 h 732687"/>
                <a:gd name="connsiteX141" fmla="*/ 255679 w 2261085"/>
                <a:gd name="connsiteY141" fmla="*/ 0 h 73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261085" h="732687">
                  <a:moveTo>
                    <a:pt x="2043893" y="290693"/>
                  </a:moveTo>
                  <a:cubicBezTo>
                    <a:pt x="2046199" y="291647"/>
                    <a:pt x="2048638" y="292601"/>
                    <a:pt x="2051288" y="293502"/>
                  </a:cubicBezTo>
                  <a:lnTo>
                    <a:pt x="2051845" y="293714"/>
                  </a:lnTo>
                  <a:cubicBezTo>
                    <a:pt x="2068094" y="299527"/>
                    <a:pt x="2092134" y="306411"/>
                    <a:pt x="2123942" y="314363"/>
                  </a:cubicBezTo>
                  <a:cubicBezTo>
                    <a:pt x="2157976" y="323144"/>
                    <a:pt x="2185012" y="332864"/>
                    <a:pt x="2205051" y="343519"/>
                  </a:cubicBezTo>
                  <a:cubicBezTo>
                    <a:pt x="2225090" y="354175"/>
                    <a:pt x="2239430" y="366819"/>
                    <a:pt x="2248097" y="381450"/>
                  </a:cubicBezTo>
                  <a:cubicBezTo>
                    <a:pt x="2256711" y="396100"/>
                    <a:pt x="2261058" y="413769"/>
                    <a:pt x="2261085" y="434462"/>
                  </a:cubicBezTo>
                  <a:cubicBezTo>
                    <a:pt x="2261165" y="474558"/>
                    <a:pt x="2246586" y="505994"/>
                    <a:pt x="2217323" y="528771"/>
                  </a:cubicBezTo>
                  <a:cubicBezTo>
                    <a:pt x="2188061" y="551548"/>
                    <a:pt x="2147798" y="562938"/>
                    <a:pt x="2096561" y="562938"/>
                  </a:cubicBezTo>
                  <a:cubicBezTo>
                    <a:pt x="2047233" y="562972"/>
                    <a:pt x="2007023" y="552078"/>
                    <a:pt x="1975958" y="530256"/>
                  </a:cubicBezTo>
                  <a:cubicBezTo>
                    <a:pt x="1966018" y="523327"/>
                    <a:pt x="1957032" y="515121"/>
                    <a:pt x="1949239" y="505843"/>
                  </a:cubicBezTo>
                  <a:cubicBezTo>
                    <a:pt x="1942719" y="498077"/>
                    <a:pt x="1937126" y="489561"/>
                    <a:pt x="1932620" y="480477"/>
                  </a:cubicBezTo>
                  <a:cubicBezTo>
                    <a:pt x="1927716" y="470603"/>
                    <a:pt x="1923926" y="460208"/>
                    <a:pt x="1921329" y="449491"/>
                  </a:cubicBezTo>
                  <a:lnTo>
                    <a:pt x="1999575" y="426881"/>
                  </a:lnTo>
                  <a:cubicBezTo>
                    <a:pt x="2004399" y="446973"/>
                    <a:pt x="2016724" y="464457"/>
                    <a:pt x="2034033" y="475732"/>
                  </a:cubicBezTo>
                  <a:cubicBezTo>
                    <a:pt x="2052190" y="487854"/>
                    <a:pt x="2074800" y="493916"/>
                    <a:pt x="2101862" y="493916"/>
                  </a:cubicBezTo>
                  <a:cubicBezTo>
                    <a:pt x="2126407" y="493916"/>
                    <a:pt x="2145624" y="488959"/>
                    <a:pt x="2159460" y="478913"/>
                  </a:cubicBezTo>
                  <a:cubicBezTo>
                    <a:pt x="2172952" y="469628"/>
                    <a:pt x="2180798" y="454117"/>
                    <a:pt x="2180268" y="437749"/>
                  </a:cubicBezTo>
                  <a:cubicBezTo>
                    <a:pt x="2180692" y="428830"/>
                    <a:pt x="2178121" y="420024"/>
                    <a:pt x="2172925" y="412754"/>
                  </a:cubicBezTo>
                  <a:cubicBezTo>
                    <a:pt x="2167995" y="406358"/>
                    <a:pt x="2157790" y="400277"/>
                    <a:pt x="2142311" y="394517"/>
                  </a:cubicBezTo>
                  <a:cubicBezTo>
                    <a:pt x="2126831" y="388758"/>
                    <a:pt x="2103188" y="381635"/>
                    <a:pt x="2071380" y="373153"/>
                  </a:cubicBezTo>
                  <a:cubicBezTo>
                    <a:pt x="2051474" y="367958"/>
                    <a:pt x="2033900" y="362569"/>
                    <a:pt x="2018712" y="356985"/>
                  </a:cubicBezTo>
                  <a:lnTo>
                    <a:pt x="2042117" y="295358"/>
                  </a:lnTo>
                  <a:close/>
                  <a:moveTo>
                    <a:pt x="1010788" y="204760"/>
                  </a:moveTo>
                  <a:cubicBezTo>
                    <a:pt x="971453" y="204760"/>
                    <a:pt x="941899" y="217130"/>
                    <a:pt x="922125" y="241869"/>
                  </a:cubicBezTo>
                  <a:lnTo>
                    <a:pt x="922072" y="241869"/>
                  </a:lnTo>
                  <a:cubicBezTo>
                    <a:pt x="908209" y="259230"/>
                    <a:pt x="899356" y="282132"/>
                    <a:pt x="895115" y="310334"/>
                  </a:cubicBezTo>
                  <a:lnTo>
                    <a:pt x="1115222" y="310334"/>
                  </a:lnTo>
                  <a:cubicBezTo>
                    <a:pt x="1111758" y="279428"/>
                    <a:pt x="1103454" y="255501"/>
                    <a:pt x="1090307" y="238555"/>
                  </a:cubicBezTo>
                  <a:cubicBezTo>
                    <a:pt x="1072831" y="216025"/>
                    <a:pt x="1046325" y="204760"/>
                    <a:pt x="1010788" y="204760"/>
                  </a:cubicBezTo>
                  <a:close/>
                  <a:moveTo>
                    <a:pt x="1587761" y="146715"/>
                  </a:moveTo>
                  <a:lnTo>
                    <a:pt x="1669639" y="146715"/>
                  </a:lnTo>
                  <a:lnTo>
                    <a:pt x="1789553" y="451642"/>
                  </a:lnTo>
                  <a:lnTo>
                    <a:pt x="1904033" y="146715"/>
                  </a:lnTo>
                  <a:lnTo>
                    <a:pt x="1983684" y="146715"/>
                  </a:lnTo>
                  <a:lnTo>
                    <a:pt x="1968046" y="187641"/>
                  </a:lnTo>
                  <a:lnTo>
                    <a:pt x="1968046" y="187667"/>
                  </a:lnTo>
                  <a:lnTo>
                    <a:pt x="1759813" y="732687"/>
                  </a:lnTo>
                  <a:lnTo>
                    <a:pt x="1685039" y="732687"/>
                  </a:lnTo>
                  <a:lnTo>
                    <a:pt x="1751914" y="550643"/>
                  </a:lnTo>
                  <a:close/>
                  <a:moveTo>
                    <a:pt x="748191" y="144432"/>
                  </a:moveTo>
                  <a:cubicBezTo>
                    <a:pt x="760978" y="143552"/>
                    <a:pt x="773822" y="144246"/>
                    <a:pt x="786439" y="146499"/>
                  </a:cubicBezTo>
                  <a:lnTo>
                    <a:pt x="786439" y="220134"/>
                  </a:lnTo>
                  <a:cubicBezTo>
                    <a:pt x="772020" y="216547"/>
                    <a:pt x="757078" y="215535"/>
                    <a:pt x="742307" y="217138"/>
                  </a:cubicBezTo>
                  <a:cubicBezTo>
                    <a:pt x="711772" y="220110"/>
                    <a:pt x="684255" y="236833"/>
                    <a:pt x="667559" y="262570"/>
                  </a:cubicBezTo>
                  <a:cubicBezTo>
                    <a:pt x="660055" y="274651"/>
                    <a:pt x="654677" y="287929"/>
                    <a:pt x="651656" y="301826"/>
                  </a:cubicBezTo>
                  <a:cubicBezTo>
                    <a:pt x="648334" y="316812"/>
                    <a:pt x="646699" y="332120"/>
                    <a:pt x="646778" y="347469"/>
                  </a:cubicBezTo>
                  <a:lnTo>
                    <a:pt x="646778" y="552177"/>
                  </a:lnTo>
                  <a:lnTo>
                    <a:pt x="567525" y="552177"/>
                  </a:lnTo>
                  <a:lnTo>
                    <a:pt x="567525" y="146499"/>
                  </a:lnTo>
                  <a:lnTo>
                    <a:pt x="637289" y="146499"/>
                  </a:lnTo>
                  <a:lnTo>
                    <a:pt x="637289" y="211493"/>
                  </a:lnTo>
                  <a:cubicBezTo>
                    <a:pt x="640234" y="206226"/>
                    <a:pt x="643499" y="201145"/>
                    <a:pt x="647070" y="196278"/>
                  </a:cubicBezTo>
                  <a:cubicBezTo>
                    <a:pt x="654682" y="185766"/>
                    <a:pt x="664084" y="176677"/>
                    <a:pt x="674848" y="169427"/>
                  </a:cubicBezTo>
                  <a:cubicBezTo>
                    <a:pt x="685334" y="161809"/>
                    <a:pt x="696965" y="155914"/>
                    <a:pt x="709306" y="151960"/>
                  </a:cubicBezTo>
                  <a:cubicBezTo>
                    <a:pt x="721905" y="147843"/>
                    <a:pt x="734967" y="145315"/>
                    <a:pt x="748191" y="144432"/>
                  </a:cubicBezTo>
                  <a:close/>
                  <a:moveTo>
                    <a:pt x="2102790" y="135552"/>
                  </a:moveTo>
                  <a:cubicBezTo>
                    <a:pt x="2126752" y="136365"/>
                    <a:pt x="2150368" y="141224"/>
                    <a:pt x="2172713" y="149918"/>
                  </a:cubicBezTo>
                  <a:cubicBezTo>
                    <a:pt x="2195588" y="158562"/>
                    <a:pt x="2215892" y="172827"/>
                    <a:pt x="2231796" y="191400"/>
                  </a:cubicBezTo>
                  <a:cubicBezTo>
                    <a:pt x="2242451" y="203946"/>
                    <a:pt x="2250297" y="218622"/>
                    <a:pt x="2254829" y="234446"/>
                  </a:cubicBezTo>
                  <a:lnTo>
                    <a:pt x="2175894" y="257215"/>
                  </a:lnTo>
                  <a:cubicBezTo>
                    <a:pt x="2171759" y="243260"/>
                    <a:pt x="2163012" y="231114"/>
                    <a:pt x="2151084" y="222757"/>
                  </a:cubicBezTo>
                  <a:cubicBezTo>
                    <a:pt x="2135578" y="211484"/>
                    <a:pt x="2115407" y="205350"/>
                    <a:pt x="2090544" y="204362"/>
                  </a:cubicBezTo>
                  <a:cubicBezTo>
                    <a:pt x="2085693" y="204176"/>
                    <a:pt x="2081108" y="204176"/>
                    <a:pt x="2076602" y="204468"/>
                  </a:cubicBezTo>
                  <a:close/>
                  <a:moveTo>
                    <a:pt x="1007740" y="135208"/>
                  </a:moveTo>
                  <a:cubicBezTo>
                    <a:pt x="1049018" y="135189"/>
                    <a:pt x="1084192" y="144776"/>
                    <a:pt x="1113261" y="163967"/>
                  </a:cubicBezTo>
                  <a:cubicBezTo>
                    <a:pt x="1142259" y="183086"/>
                    <a:pt x="1163986" y="210318"/>
                    <a:pt x="1178440" y="245659"/>
                  </a:cubicBezTo>
                  <a:cubicBezTo>
                    <a:pt x="1192894" y="281000"/>
                    <a:pt x="1198630" y="322933"/>
                    <a:pt x="1195642" y="371457"/>
                  </a:cubicBezTo>
                  <a:lnTo>
                    <a:pt x="893472" y="371457"/>
                  </a:lnTo>
                  <a:cubicBezTo>
                    <a:pt x="896263" y="405510"/>
                    <a:pt x="905823" y="432634"/>
                    <a:pt x="922151" y="452831"/>
                  </a:cubicBezTo>
                  <a:cubicBezTo>
                    <a:pt x="941925" y="477252"/>
                    <a:pt x="970480" y="489463"/>
                    <a:pt x="1007819" y="489463"/>
                  </a:cubicBezTo>
                  <a:cubicBezTo>
                    <a:pt x="1032311" y="489497"/>
                    <a:pt x="1053516" y="483905"/>
                    <a:pt x="1071434" y="472685"/>
                  </a:cubicBezTo>
                  <a:cubicBezTo>
                    <a:pt x="1089204" y="461451"/>
                    <a:pt x="1103430" y="445415"/>
                    <a:pt x="1112466" y="426431"/>
                  </a:cubicBezTo>
                  <a:lnTo>
                    <a:pt x="1177300" y="445198"/>
                  </a:lnTo>
                  <a:lnTo>
                    <a:pt x="1190315" y="449306"/>
                  </a:lnTo>
                  <a:cubicBezTo>
                    <a:pt x="1174570" y="485601"/>
                    <a:pt x="1150635" y="513716"/>
                    <a:pt x="1118509" y="533649"/>
                  </a:cubicBezTo>
                  <a:cubicBezTo>
                    <a:pt x="1086410" y="553558"/>
                    <a:pt x="1049302" y="563911"/>
                    <a:pt x="1011530" y="563495"/>
                  </a:cubicBezTo>
                  <a:cubicBezTo>
                    <a:pt x="971275" y="563495"/>
                    <a:pt x="935935" y="554660"/>
                    <a:pt x="905505" y="536989"/>
                  </a:cubicBezTo>
                  <a:cubicBezTo>
                    <a:pt x="875294" y="519558"/>
                    <a:pt x="850664" y="493890"/>
                    <a:pt x="834495" y="462983"/>
                  </a:cubicBezTo>
                  <a:cubicBezTo>
                    <a:pt x="817619" y="431282"/>
                    <a:pt x="809182" y="394518"/>
                    <a:pt x="809182" y="352691"/>
                  </a:cubicBezTo>
                  <a:cubicBezTo>
                    <a:pt x="809129" y="308407"/>
                    <a:pt x="817452" y="269984"/>
                    <a:pt x="834151" y="237416"/>
                  </a:cubicBezTo>
                  <a:cubicBezTo>
                    <a:pt x="849638" y="206114"/>
                    <a:pt x="873764" y="179900"/>
                    <a:pt x="903676" y="161873"/>
                  </a:cubicBezTo>
                  <a:cubicBezTo>
                    <a:pt x="933451" y="144095"/>
                    <a:pt x="968140" y="135208"/>
                    <a:pt x="1007740" y="135208"/>
                  </a:cubicBezTo>
                  <a:close/>
                  <a:moveTo>
                    <a:pt x="1409256" y="135181"/>
                  </a:moveTo>
                  <a:cubicBezTo>
                    <a:pt x="1440321" y="135181"/>
                    <a:pt x="1467993" y="140066"/>
                    <a:pt x="1492273" y="149839"/>
                  </a:cubicBezTo>
                  <a:cubicBezTo>
                    <a:pt x="1515068" y="158556"/>
                    <a:pt x="1535346" y="172825"/>
                    <a:pt x="1551249" y="191347"/>
                  </a:cubicBezTo>
                  <a:cubicBezTo>
                    <a:pt x="1562355" y="204486"/>
                    <a:pt x="1570413" y="219921"/>
                    <a:pt x="1574840" y="236540"/>
                  </a:cubicBezTo>
                  <a:lnTo>
                    <a:pt x="1495931" y="259309"/>
                  </a:lnTo>
                  <a:cubicBezTo>
                    <a:pt x="1492008" y="244500"/>
                    <a:pt x="1482999" y="231541"/>
                    <a:pt x="1470485" y="222704"/>
                  </a:cubicBezTo>
                  <a:cubicBezTo>
                    <a:pt x="1454918" y="211447"/>
                    <a:pt x="1434763" y="205316"/>
                    <a:pt x="1410024" y="204309"/>
                  </a:cubicBezTo>
                  <a:cubicBezTo>
                    <a:pt x="1386222" y="203302"/>
                    <a:pt x="1366933" y="207243"/>
                    <a:pt x="1352161" y="216130"/>
                  </a:cubicBezTo>
                  <a:cubicBezTo>
                    <a:pt x="1337389" y="225018"/>
                    <a:pt x="1330002" y="237229"/>
                    <a:pt x="1330002" y="252762"/>
                  </a:cubicBezTo>
                  <a:cubicBezTo>
                    <a:pt x="1329795" y="261196"/>
                    <a:pt x="1332820" y="269389"/>
                    <a:pt x="1338458" y="275663"/>
                  </a:cubicBezTo>
                  <a:cubicBezTo>
                    <a:pt x="1344096" y="281900"/>
                    <a:pt x="1355051" y="287909"/>
                    <a:pt x="1371325" y="293688"/>
                  </a:cubicBezTo>
                  <a:cubicBezTo>
                    <a:pt x="1387600" y="299466"/>
                    <a:pt x="1411641" y="306358"/>
                    <a:pt x="1443449" y="314362"/>
                  </a:cubicBezTo>
                  <a:cubicBezTo>
                    <a:pt x="1477483" y="323144"/>
                    <a:pt x="1504519" y="332864"/>
                    <a:pt x="1524584" y="343519"/>
                  </a:cubicBezTo>
                  <a:cubicBezTo>
                    <a:pt x="1544649" y="354175"/>
                    <a:pt x="1558963" y="366818"/>
                    <a:pt x="1567577" y="381450"/>
                  </a:cubicBezTo>
                  <a:cubicBezTo>
                    <a:pt x="1576218" y="396100"/>
                    <a:pt x="1580512" y="413814"/>
                    <a:pt x="1580433" y="434595"/>
                  </a:cubicBezTo>
                  <a:cubicBezTo>
                    <a:pt x="1580406" y="474653"/>
                    <a:pt x="1565828" y="506082"/>
                    <a:pt x="1536671" y="528877"/>
                  </a:cubicBezTo>
                  <a:cubicBezTo>
                    <a:pt x="1507514" y="551672"/>
                    <a:pt x="1467259" y="563070"/>
                    <a:pt x="1415909" y="563070"/>
                  </a:cubicBezTo>
                  <a:cubicBezTo>
                    <a:pt x="1366589" y="563070"/>
                    <a:pt x="1326405" y="552176"/>
                    <a:pt x="1295359" y="530388"/>
                  </a:cubicBezTo>
                  <a:cubicBezTo>
                    <a:pt x="1267755" y="511253"/>
                    <a:pt x="1248299" y="482497"/>
                    <a:pt x="1240809" y="449756"/>
                  </a:cubicBezTo>
                  <a:lnTo>
                    <a:pt x="1319029" y="427173"/>
                  </a:lnTo>
                  <a:cubicBezTo>
                    <a:pt x="1323869" y="447169"/>
                    <a:pt x="1336204" y="464541"/>
                    <a:pt x="1353487" y="475706"/>
                  </a:cubicBezTo>
                  <a:cubicBezTo>
                    <a:pt x="1371651" y="487846"/>
                    <a:pt x="1394253" y="493915"/>
                    <a:pt x="1421289" y="493915"/>
                  </a:cubicBezTo>
                  <a:cubicBezTo>
                    <a:pt x="1445834" y="493934"/>
                    <a:pt x="1465051" y="488932"/>
                    <a:pt x="1478940" y="478913"/>
                  </a:cubicBezTo>
                  <a:cubicBezTo>
                    <a:pt x="1492485" y="469591"/>
                    <a:pt x="1500358" y="454002"/>
                    <a:pt x="1499801" y="437563"/>
                  </a:cubicBezTo>
                  <a:cubicBezTo>
                    <a:pt x="1500198" y="428647"/>
                    <a:pt x="1497627" y="419852"/>
                    <a:pt x="1492459" y="412568"/>
                  </a:cubicBezTo>
                  <a:cubicBezTo>
                    <a:pt x="1487563" y="406172"/>
                    <a:pt x="1477358" y="400102"/>
                    <a:pt x="1461844" y="394358"/>
                  </a:cubicBezTo>
                  <a:cubicBezTo>
                    <a:pt x="1446330" y="388614"/>
                    <a:pt x="1422668" y="381484"/>
                    <a:pt x="1390860" y="372968"/>
                  </a:cubicBezTo>
                  <a:cubicBezTo>
                    <a:pt x="1356050" y="363921"/>
                    <a:pt x="1328438" y="354201"/>
                    <a:pt x="1308029" y="343811"/>
                  </a:cubicBezTo>
                  <a:cubicBezTo>
                    <a:pt x="1287600" y="333439"/>
                    <a:pt x="1273075" y="321299"/>
                    <a:pt x="1264452" y="307391"/>
                  </a:cubicBezTo>
                  <a:cubicBezTo>
                    <a:pt x="1255830" y="293484"/>
                    <a:pt x="1251517" y="276644"/>
                    <a:pt x="1251517" y="256871"/>
                  </a:cubicBezTo>
                  <a:cubicBezTo>
                    <a:pt x="1251024" y="233924"/>
                    <a:pt x="1257858" y="211418"/>
                    <a:pt x="1271026" y="192620"/>
                  </a:cubicBezTo>
                  <a:cubicBezTo>
                    <a:pt x="1284085" y="174365"/>
                    <a:pt x="1302436" y="160229"/>
                    <a:pt x="1326079" y="150210"/>
                  </a:cubicBezTo>
                  <a:cubicBezTo>
                    <a:pt x="1349723" y="140190"/>
                    <a:pt x="1377448" y="135181"/>
                    <a:pt x="1409256" y="135181"/>
                  </a:cubicBezTo>
                  <a:close/>
                  <a:moveTo>
                    <a:pt x="255891" y="74774"/>
                  </a:moveTo>
                  <a:cubicBezTo>
                    <a:pt x="217582" y="74262"/>
                    <a:pt x="185711" y="82646"/>
                    <a:pt x="160283" y="99928"/>
                  </a:cubicBezTo>
                  <a:cubicBezTo>
                    <a:pt x="134856" y="117210"/>
                    <a:pt x="115761" y="141490"/>
                    <a:pt x="103003" y="172767"/>
                  </a:cubicBezTo>
                  <a:cubicBezTo>
                    <a:pt x="90227" y="204063"/>
                    <a:pt x="83715" y="240376"/>
                    <a:pt x="83468" y="281707"/>
                  </a:cubicBezTo>
                  <a:cubicBezTo>
                    <a:pt x="83222" y="323039"/>
                    <a:pt x="89467" y="359167"/>
                    <a:pt x="102208" y="390091"/>
                  </a:cubicBezTo>
                  <a:cubicBezTo>
                    <a:pt x="115018" y="421069"/>
                    <a:pt x="134254" y="445179"/>
                    <a:pt x="159912" y="462427"/>
                  </a:cubicBezTo>
                  <a:cubicBezTo>
                    <a:pt x="185570" y="479674"/>
                    <a:pt x="217563" y="488429"/>
                    <a:pt x="255891" y="488694"/>
                  </a:cubicBezTo>
                  <a:cubicBezTo>
                    <a:pt x="294094" y="489190"/>
                    <a:pt x="325902" y="480735"/>
                    <a:pt x="351313" y="463328"/>
                  </a:cubicBezTo>
                  <a:cubicBezTo>
                    <a:pt x="376725" y="445921"/>
                    <a:pt x="395836" y="421626"/>
                    <a:pt x="408646" y="390436"/>
                  </a:cubicBezTo>
                  <a:cubicBezTo>
                    <a:pt x="421388" y="359246"/>
                    <a:pt x="427757" y="323004"/>
                    <a:pt x="427757" y="281707"/>
                  </a:cubicBezTo>
                  <a:cubicBezTo>
                    <a:pt x="427757" y="240411"/>
                    <a:pt x="421388" y="204283"/>
                    <a:pt x="408646" y="173324"/>
                  </a:cubicBezTo>
                  <a:cubicBezTo>
                    <a:pt x="395730" y="142399"/>
                    <a:pt x="376619" y="118305"/>
                    <a:pt x="351313" y="101041"/>
                  </a:cubicBezTo>
                  <a:cubicBezTo>
                    <a:pt x="326008" y="83778"/>
                    <a:pt x="294200" y="75020"/>
                    <a:pt x="255891" y="74774"/>
                  </a:cubicBezTo>
                  <a:close/>
                  <a:moveTo>
                    <a:pt x="255679" y="0"/>
                  </a:moveTo>
                  <a:cubicBezTo>
                    <a:pt x="309486" y="18"/>
                    <a:pt x="355483" y="11848"/>
                    <a:pt x="393670" y="35491"/>
                  </a:cubicBezTo>
                  <a:cubicBezTo>
                    <a:pt x="431927" y="59185"/>
                    <a:pt x="462350" y="93630"/>
                    <a:pt x="481141" y="134519"/>
                  </a:cubicBezTo>
                  <a:cubicBezTo>
                    <a:pt x="501251" y="176751"/>
                    <a:pt x="511297" y="225814"/>
                    <a:pt x="511278" y="281707"/>
                  </a:cubicBezTo>
                  <a:cubicBezTo>
                    <a:pt x="511260" y="337601"/>
                    <a:pt x="501251" y="386680"/>
                    <a:pt x="481247" y="428949"/>
                  </a:cubicBezTo>
                  <a:cubicBezTo>
                    <a:pt x="462462" y="469827"/>
                    <a:pt x="432035" y="504256"/>
                    <a:pt x="393776" y="527923"/>
                  </a:cubicBezTo>
                  <a:cubicBezTo>
                    <a:pt x="355573" y="551601"/>
                    <a:pt x="309574" y="563442"/>
                    <a:pt x="255785" y="563442"/>
                  </a:cubicBezTo>
                  <a:cubicBezTo>
                    <a:pt x="201694" y="563336"/>
                    <a:pt x="155610" y="551495"/>
                    <a:pt x="117529" y="527923"/>
                  </a:cubicBezTo>
                  <a:cubicBezTo>
                    <a:pt x="79447" y="504352"/>
                    <a:pt x="50343" y="471359"/>
                    <a:pt x="30217" y="428949"/>
                  </a:cubicBezTo>
                  <a:cubicBezTo>
                    <a:pt x="10144" y="386627"/>
                    <a:pt x="72" y="337548"/>
                    <a:pt x="0" y="281707"/>
                  </a:cubicBezTo>
                  <a:cubicBezTo>
                    <a:pt x="-71" y="225867"/>
                    <a:pt x="10001" y="176804"/>
                    <a:pt x="30217" y="134519"/>
                  </a:cubicBezTo>
                  <a:cubicBezTo>
                    <a:pt x="50309" y="92162"/>
                    <a:pt x="79378" y="59153"/>
                    <a:pt x="117423" y="35491"/>
                  </a:cubicBezTo>
                  <a:cubicBezTo>
                    <a:pt x="155467" y="11829"/>
                    <a:pt x="201553" y="0"/>
                    <a:pt x="255679" y="0"/>
                  </a:cubicBezTo>
                  <a:close/>
                </a:path>
              </a:pathLst>
            </a:custGeom>
            <a:grpFill/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BF4C6A2-FC2A-4EA2-9185-3653624C73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07776" y="959476"/>
              <a:ext cx="616133" cy="399425"/>
            </a:xfrm>
            <a:custGeom>
              <a:avLst/>
              <a:gdLst>
                <a:gd name="connsiteX0" fmla="*/ 601000 w 616133"/>
                <a:gd name="connsiteY0" fmla="*/ 320767 h 399425"/>
                <a:gd name="connsiteX1" fmla="*/ 30163 w 616133"/>
                <a:gd name="connsiteY1" fmla="*/ 201 h 399425"/>
                <a:gd name="connsiteX2" fmla="*/ 27697 w 616133"/>
                <a:gd name="connsiteY2" fmla="*/ -91 h 399425"/>
                <a:gd name="connsiteX3" fmla="*/ 6280 w 616133"/>
                <a:gd name="connsiteY3" fmla="*/ 16953 h 399425"/>
                <a:gd name="connsiteX4" fmla="*/ 6280 w 616133"/>
                <a:gd name="connsiteY4" fmla="*/ 17032 h 399425"/>
                <a:gd name="connsiteX5" fmla="*/ -320 w 616133"/>
                <a:gd name="connsiteY5" fmla="*/ 75955 h 399425"/>
                <a:gd name="connsiteX6" fmla="*/ 16777 w 616133"/>
                <a:gd name="connsiteY6" fmla="*/ 97372 h 399425"/>
                <a:gd name="connsiteX7" fmla="*/ 18526 w 616133"/>
                <a:gd name="connsiteY7" fmla="*/ 97584 h 399425"/>
                <a:gd name="connsiteX8" fmla="*/ 523893 w 616133"/>
                <a:gd name="connsiteY8" fmla="*/ 381386 h 399425"/>
                <a:gd name="connsiteX9" fmla="*/ 531845 w 616133"/>
                <a:gd name="connsiteY9" fmla="*/ 391485 h 399425"/>
                <a:gd name="connsiteX10" fmla="*/ 558351 w 616133"/>
                <a:gd name="connsiteY10" fmla="*/ 395779 h 399425"/>
                <a:gd name="connsiteX11" fmla="*/ 607282 w 616133"/>
                <a:gd name="connsiteY11" fmla="*/ 362116 h 399425"/>
                <a:gd name="connsiteX12" fmla="*/ 612318 w 616133"/>
                <a:gd name="connsiteY12" fmla="*/ 335218 h 399425"/>
                <a:gd name="connsiteX13" fmla="*/ 611788 w 616133"/>
                <a:gd name="connsiteY13" fmla="*/ 334497 h 399425"/>
                <a:gd name="connsiteX14" fmla="*/ 601000 w 616133"/>
                <a:gd name="connsiteY14" fmla="*/ 320767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133" h="399425">
                  <a:moveTo>
                    <a:pt x="601000" y="320767"/>
                  </a:moveTo>
                  <a:cubicBezTo>
                    <a:pt x="461180" y="141958"/>
                    <a:pt x="255624" y="26527"/>
                    <a:pt x="30163" y="201"/>
                  </a:cubicBezTo>
                  <a:lnTo>
                    <a:pt x="27697" y="-91"/>
                  </a:lnTo>
                  <a:cubicBezTo>
                    <a:pt x="17068" y="-1297"/>
                    <a:pt x="7500" y="6334"/>
                    <a:pt x="6280" y="16953"/>
                  </a:cubicBezTo>
                  <a:cubicBezTo>
                    <a:pt x="6280" y="16979"/>
                    <a:pt x="6280" y="17005"/>
                    <a:pt x="6280" y="17032"/>
                  </a:cubicBezTo>
                  <a:lnTo>
                    <a:pt x="-320" y="75955"/>
                  </a:lnTo>
                  <a:cubicBezTo>
                    <a:pt x="-1486" y="86587"/>
                    <a:pt x="6148" y="96166"/>
                    <a:pt x="16777" y="97372"/>
                  </a:cubicBezTo>
                  <a:lnTo>
                    <a:pt x="18526" y="97584"/>
                  </a:lnTo>
                  <a:cubicBezTo>
                    <a:pt x="218118" y="120873"/>
                    <a:pt x="400109" y="223073"/>
                    <a:pt x="523893" y="381386"/>
                  </a:cubicBezTo>
                  <a:cubicBezTo>
                    <a:pt x="526544" y="384726"/>
                    <a:pt x="529194" y="388092"/>
                    <a:pt x="531845" y="391485"/>
                  </a:cubicBezTo>
                  <a:cubicBezTo>
                    <a:pt x="538101" y="399787"/>
                    <a:pt x="549790" y="401679"/>
                    <a:pt x="558351" y="395779"/>
                  </a:cubicBezTo>
                  <a:lnTo>
                    <a:pt x="607282" y="362116"/>
                  </a:lnTo>
                  <a:cubicBezTo>
                    <a:pt x="616108" y="356075"/>
                    <a:pt x="618335" y="344034"/>
                    <a:pt x="612318" y="335218"/>
                  </a:cubicBezTo>
                  <a:cubicBezTo>
                    <a:pt x="612132" y="334974"/>
                    <a:pt x="611974" y="334733"/>
                    <a:pt x="611788" y="334497"/>
                  </a:cubicBezTo>
                  <a:cubicBezTo>
                    <a:pt x="608183" y="329813"/>
                    <a:pt x="604578" y="325238"/>
                    <a:pt x="601000" y="320767"/>
                  </a:cubicBezTo>
                  <a:close/>
                </a:path>
              </a:pathLst>
            </a:custGeom>
            <a:solidFill>
              <a:srgbClr val="F74861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45A726E-DD35-45F3-BC60-B3B38A07CB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5406" y="1160478"/>
              <a:ext cx="471796" cy="314180"/>
            </a:xfrm>
            <a:custGeom>
              <a:avLst/>
              <a:gdLst>
                <a:gd name="connsiteX0" fmla="*/ 464784 w 471796"/>
                <a:gd name="connsiteY0" fmla="*/ 244025 h 314180"/>
                <a:gd name="connsiteX1" fmla="*/ 28863 w 471796"/>
                <a:gd name="connsiteY1" fmla="*/ 35 h 314180"/>
                <a:gd name="connsiteX2" fmla="*/ 27882 w 471796"/>
                <a:gd name="connsiteY2" fmla="*/ -97 h 314180"/>
                <a:gd name="connsiteX3" fmla="*/ 6492 w 471796"/>
                <a:gd name="connsiteY3" fmla="*/ 17031 h 314180"/>
                <a:gd name="connsiteX4" fmla="*/ 6492 w 471796"/>
                <a:gd name="connsiteY4" fmla="*/ 17052 h 314180"/>
                <a:gd name="connsiteX5" fmla="*/ -320 w 471796"/>
                <a:gd name="connsiteY5" fmla="*/ 78759 h 314180"/>
                <a:gd name="connsiteX6" fmla="*/ 16829 w 471796"/>
                <a:gd name="connsiteY6" fmla="*/ 100149 h 314180"/>
                <a:gd name="connsiteX7" fmla="*/ 17041 w 471796"/>
                <a:gd name="connsiteY7" fmla="*/ 100149 h 314180"/>
                <a:gd name="connsiteX8" fmla="*/ 385345 w 471796"/>
                <a:gd name="connsiteY8" fmla="*/ 306500 h 314180"/>
                <a:gd name="connsiteX9" fmla="*/ 411666 w 471796"/>
                <a:gd name="connsiteY9" fmla="*/ 310555 h 314180"/>
                <a:gd name="connsiteX10" fmla="*/ 462982 w 471796"/>
                <a:gd name="connsiteY10" fmla="*/ 275170 h 314180"/>
                <a:gd name="connsiteX11" fmla="*/ 467912 w 471796"/>
                <a:gd name="connsiteY11" fmla="*/ 248176 h 314180"/>
                <a:gd name="connsiteX12" fmla="*/ 467276 w 471796"/>
                <a:gd name="connsiteY12" fmla="*/ 247312 h 314180"/>
                <a:gd name="connsiteX13" fmla="*/ 464784 w 471796"/>
                <a:gd name="connsiteY13" fmla="*/ 244025 h 3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1796" h="314180">
                  <a:moveTo>
                    <a:pt x="464784" y="244025"/>
                  </a:moveTo>
                  <a:cubicBezTo>
                    <a:pt x="357884" y="107735"/>
                    <a:pt x="200915" y="19878"/>
                    <a:pt x="28863" y="35"/>
                  </a:cubicBezTo>
                  <a:lnTo>
                    <a:pt x="27882" y="-97"/>
                  </a:lnTo>
                  <a:cubicBezTo>
                    <a:pt x="17253" y="-1274"/>
                    <a:pt x="7658" y="6397"/>
                    <a:pt x="6492" y="17031"/>
                  </a:cubicBezTo>
                  <a:cubicBezTo>
                    <a:pt x="6492" y="17039"/>
                    <a:pt x="6492" y="17044"/>
                    <a:pt x="6492" y="17052"/>
                  </a:cubicBezTo>
                  <a:lnTo>
                    <a:pt x="-320" y="78759"/>
                  </a:lnTo>
                  <a:cubicBezTo>
                    <a:pt x="-1486" y="89398"/>
                    <a:pt x="6200" y="98970"/>
                    <a:pt x="16829" y="100149"/>
                  </a:cubicBezTo>
                  <a:lnTo>
                    <a:pt x="17041" y="100149"/>
                  </a:lnTo>
                  <a:cubicBezTo>
                    <a:pt x="162375" y="117222"/>
                    <a:pt x="294906" y="191479"/>
                    <a:pt x="385345" y="306500"/>
                  </a:cubicBezTo>
                  <a:cubicBezTo>
                    <a:pt x="391680" y="314584"/>
                    <a:pt x="403183" y="316360"/>
                    <a:pt x="411666" y="310555"/>
                  </a:cubicBezTo>
                  <a:lnTo>
                    <a:pt x="462982" y="275170"/>
                  </a:lnTo>
                  <a:cubicBezTo>
                    <a:pt x="471808" y="269076"/>
                    <a:pt x="474008" y="256992"/>
                    <a:pt x="467912" y="248176"/>
                  </a:cubicBezTo>
                  <a:cubicBezTo>
                    <a:pt x="467700" y="247882"/>
                    <a:pt x="467488" y="247595"/>
                    <a:pt x="467276" y="247312"/>
                  </a:cubicBezTo>
                  <a:cubicBezTo>
                    <a:pt x="466454" y="246145"/>
                    <a:pt x="465606" y="245085"/>
                    <a:pt x="464784" y="244025"/>
                  </a:cubicBezTo>
                  <a:close/>
                </a:path>
              </a:pathLst>
            </a:custGeom>
            <a:solidFill>
              <a:srgbClr val="FFA26E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8D7019A-9B8E-4AD3-BD98-C79D6373CA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5548" y="1374158"/>
              <a:ext cx="203658" cy="315455"/>
            </a:xfrm>
            <a:custGeom>
              <a:avLst/>
              <a:gdLst>
                <a:gd name="connsiteX0" fmla="*/ 59249 w 203658"/>
                <a:gd name="connsiteY0" fmla="*/ 3150 h 315455"/>
                <a:gd name="connsiteX1" fmla="*/ 7933 w 203658"/>
                <a:gd name="connsiteY1" fmla="*/ 38456 h 315455"/>
                <a:gd name="connsiteX2" fmla="*/ 3003 w 203658"/>
                <a:gd name="connsiteY2" fmla="*/ 65440 h 315455"/>
                <a:gd name="connsiteX3" fmla="*/ 103329 w 203658"/>
                <a:gd name="connsiteY3" fmla="*/ 299781 h 315455"/>
                <a:gd name="connsiteX4" fmla="*/ 125356 w 203658"/>
                <a:gd name="connsiteY4" fmla="*/ 314995 h 315455"/>
                <a:gd name="connsiteX5" fmla="*/ 186930 w 203658"/>
                <a:gd name="connsiteY5" fmla="*/ 305082 h 315455"/>
                <a:gd name="connsiteX6" fmla="*/ 202966 w 203658"/>
                <a:gd name="connsiteY6" fmla="*/ 282867 h 315455"/>
                <a:gd name="connsiteX7" fmla="*/ 202834 w 203658"/>
                <a:gd name="connsiteY7" fmla="*/ 282101 h 315455"/>
                <a:gd name="connsiteX8" fmla="*/ 86206 w 203658"/>
                <a:gd name="connsiteY8" fmla="*/ 8266 h 315455"/>
                <a:gd name="connsiteX9" fmla="*/ 59249 w 203658"/>
                <a:gd name="connsiteY9" fmla="*/ 3150 h 3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58" h="315455">
                  <a:moveTo>
                    <a:pt x="59249" y="3150"/>
                  </a:moveTo>
                  <a:lnTo>
                    <a:pt x="7933" y="38456"/>
                  </a:lnTo>
                  <a:cubicBezTo>
                    <a:pt x="-867" y="44548"/>
                    <a:pt x="-3093" y="56626"/>
                    <a:pt x="3003" y="65440"/>
                  </a:cubicBezTo>
                  <a:cubicBezTo>
                    <a:pt x="51457" y="136243"/>
                    <a:pt x="85544" y="215860"/>
                    <a:pt x="103329" y="299781"/>
                  </a:cubicBezTo>
                  <a:cubicBezTo>
                    <a:pt x="105423" y="309925"/>
                    <a:pt x="115124" y="316626"/>
                    <a:pt x="125356" y="314995"/>
                  </a:cubicBezTo>
                  <a:lnTo>
                    <a:pt x="186930" y="305082"/>
                  </a:lnTo>
                  <a:cubicBezTo>
                    <a:pt x="197506" y="303378"/>
                    <a:pt x="204689" y="293433"/>
                    <a:pt x="202966" y="282867"/>
                  </a:cubicBezTo>
                  <a:cubicBezTo>
                    <a:pt x="202939" y="282610"/>
                    <a:pt x="202886" y="282356"/>
                    <a:pt x="202834" y="282101"/>
                  </a:cubicBezTo>
                  <a:cubicBezTo>
                    <a:pt x="182636" y="183952"/>
                    <a:pt x="142982" y="90843"/>
                    <a:pt x="86206" y="8266"/>
                  </a:cubicBezTo>
                  <a:cubicBezTo>
                    <a:pt x="80163" y="-590"/>
                    <a:pt x="68102" y="-2880"/>
                    <a:pt x="59249" y="3150"/>
                  </a:cubicBezTo>
                  <a:close/>
                </a:path>
              </a:pathLst>
            </a:custGeom>
            <a:solidFill>
              <a:srgbClr val="94D5E0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BFDAFA4-0507-42F3-B92D-ED324E7F38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9896" y="1052787"/>
              <a:ext cx="573587" cy="268921"/>
            </a:xfrm>
            <a:custGeom>
              <a:avLst/>
              <a:gdLst>
                <a:gd name="connsiteX0" fmla="*/ 39034 w 573587"/>
                <a:gd name="connsiteY0" fmla="*/ 161826 h 268921"/>
                <a:gd name="connsiteX1" fmla="*/ 6113 w 573587"/>
                <a:gd name="connsiteY1" fmla="*/ 189260 h 268921"/>
                <a:gd name="connsiteX2" fmla="*/ 4417 w 573587"/>
                <a:gd name="connsiteY2" fmla="*/ 216609 h 268921"/>
                <a:gd name="connsiteX3" fmla="*/ 4708 w 573587"/>
                <a:gd name="connsiteY3" fmla="*/ 216932 h 268921"/>
                <a:gd name="connsiteX4" fmla="*/ 46721 w 573587"/>
                <a:gd name="connsiteY4" fmla="*/ 262497 h 268921"/>
                <a:gd name="connsiteX5" fmla="*/ 73810 w 573587"/>
                <a:gd name="connsiteY5" fmla="*/ 263849 h 268921"/>
                <a:gd name="connsiteX6" fmla="*/ 101297 w 573587"/>
                <a:gd name="connsiteY6" fmla="*/ 241027 h 268921"/>
                <a:gd name="connsiteX7" fmla="*/ 503953 w 573587"/>
                <a:gd name="connsiteY7" fmla="*/ 100544 h 268921"/>
                <a:gd name="connsiteX8" fmla="*/ 545567 w 573587"/>
                <a:gd name="connsiteY8" fmla="*/ 101790 h 268921"/>
                <a:gd name="connsiteX9" fmla="*/ 566109 w 573587"/>
                <a:gd name="connsiteY9" fmla="*/ 84614 h 268921"/>
                <a:gd name="connsiteX10" fmla="*/ 573028 w 573587"/>
                <a:gd name="connsiteY10" fmla="*/ 22987 h 268921"/>
                <a:gd name="connsiteX11" fmla="*/ 555905 w 573587"/>
                <a:gd name="connsiteY11" fmla="*/ 1538 h 268921"/>
                <a:gd name="connsiteX12" fmla="*/ 555083 w 573587"/>
                <a:gd name="connsiteY12" fmla="*/ 1464 h 268921"/>
                <a:gd name="connsiteX13" fmla="*/ 39034 w 573587"/>
                <a:gd name="connsiteY13" fmla="*/ 161826 h 2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587" h="268921">
                  <a:moveTo>
                    <a:pt x="39034" y="161826"/>
                  </a:moveTo>
                  <a:cubicBezTo>
                    <a:pt x="27777" y="170661"/>
                    <a:pt x="16803" y="179805"/>
                    <a:pt x="6113" y="189260"/>
                  </a:cubicBezTo>
                  <a:cubicBezTo>
                    <a:pt x="-1908" y="196342"/>
                    <a:pt x="-2669" y="208588"/>
                    <a:pt x="4417" y="216609"/>
                  </a:cubicBezTo>
                  <a:cubicBezTo>
                    <a:pt x="4512" y="216718"/>
                    <a:pt x="4610" y="216826"/>
                    <a:pt x="4708" y="216932"/>
                  </a:cubicBezTo>
                  <a:lnTo>
                    <a:pt x="46721" y="262497"/>
                  </a:lnTo>
                  <a:cubicBezTo>
                    <a:pt x="53890" y="270218"/>
                    <a:pt x="65908" y="270817"/>
                    <a:pt x="73810" y="263849"/>
                  </a:cubicBezTo>
                  <a:cubicBezTo>
                    <a:pt x="82644" y="256021"/>
                    <a:pt x="91808" y="248414"/>
                    <a:pt x="101297" y="241027"/>
                  </a:cubicBezTo>
                  <a:cubicBezTo>
                    <a:pt x="215910" y="150283"/>
                    <a:pt x="357771" y="100796"/>
                    <a:pt x="503953" y="100544"/>
                  </a:cubicBezTo>
                  <a:cubicBezTo>
                    <a:pt x="517762" y="100544"/>
                    <a:pt x="531651" y="100960"/>
                    <a:pt x="545567" y="101790"/>
                  </a:cubicBezTo>
                  <a:cubicBezTo>
                    <a:pt x="555905" y="102463"/>
                    <a:pt x="564943" y="94903"/>
                    <a:pt x="566109" y="84614"/>
                  </a:cubicBezTo>
                  <a:lnTo>
                    <a:pt x="573028" y="22987"/>
                  </a:lnTo>
                  <a:cubicBezTo>
                    <a:pt x="574221" y="12339"/>
                    <a:pt x="566560" y="2736"/>
                    <a:pt x="555905" y="1538"/>
                  </a:cubicBezTo>
                  <a:cubicBezTo>
                    <a:pt x="555640" y="1509"/>
                    <a:pt x="555348" y="1482"/>
                    <a:pt x="555083" y="1464"/>
                  </a:cubicBezTo>
                  <a:cubicBezTo>
                    <a:pt x="369116" y="-10994"/>
                    <a:pt x="185181" y="46166"/>
                    <a:pt x="39034" y="161826"/>
                  </a:cubicBezTo>
                  <a:close/>
                </a:path>
              </a:pathLst>
            </a:custGeom>
            <a:solidFill>
              <a:srgbClr val="138986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Espace réservé du pied de page 1">
            <a:extLst>
              <a:ext uri="{FF2B5EF4-FFF2-40B4-BE49-F238E27FC236}">
                <a16:creationId xmlns:a16="http://schemas.microsoft.com/office/drawing/2014/main" id="{4614E8F4-BE8F-44E5-A65E-17D8D02956B9}"/>
              </a:ext>
            </a:extLst>
          </p:cNvPr>
          <p:cNvSpPr txBox="1">
            <a:spLocks/>
          </p:cNvSpPr>
          <p:nvPr userDrawn="1"/>
        </p:nvSpPr>
        <p:spPr>
          <a:xfrm>
            <a:off x="285283" y="6553125"/>
            <a:ext cx="144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© ORESYS</a:t>
            </a:r>
          </a:p>
        </p:txBody>
      </p:sp>
    </p:spTree>
    <p:extLst>
      <p:ext uri="{BB962C8B-B14F-4D97-AF65-F5344CB8AC3E}">
        <p14:creationId xmlns:p14="http://schemas.microsoft.com/office/powerpoint/2010/main" val="46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Font typeface="Wingdings" panose="05000000000000000000" pitchFamily="2" charset="2"/>
        <a:buChar char="§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Font typeface="Wingdings" panose="05000000000000000000" pitchFamily="2" charset="2"/>
        <a:buChar char="§"/>
        <a:defRPr sz="13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Manrope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Font typeface="Courier New" panose="02070309020205020404" pitchFamily="49" charset="0"/>
        <a:buChar char="o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7145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Font typeface="Manrope" pitchFamily="2" charset="0"/>
        <a:buChar char="–"/>
        <a:defRPr lang="fr-FR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Tx/>
        <a:buFont typeface="Manrope" panose="020B0604020202020204" pitchFamily="34" charset="0"/>
        <a:buNone/>
        <a:defRPr lang="fr-FR" sz="13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None/>
        <a:defRPr lang="fr-FR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Manrope" pitchFamily="2" charset="0"/>
        <a:buNone/>
        <a:defRPr lang="fr-FR" sz="11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Manrope" pitchFamily="2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5" pos="181">
          <p15:clr>
            <a:srgbClr val="A4A3A4"/>
          </p15:clr>
        </p15:guide>
        <p15:guide id="86" pos="687">
          <p15:clr>
            <a:srgbClr val="F26B43"/>
          </p15:clr>
        </p15:guide>
        <p15:guide id="87" pos="800">
          <p15:clr>
            <a:srgbClr val="F26B43"/>
          </p15:clr>
        </p15:guide>
        <p15:guide id="88" pos="1306">
          <p15:clr>
            <a:srgbClr val="F26B43"/>
          </p15:clr>
        </p15:guide>
        <p15:guide id="89" pos="1419">
          <p15:clr>
            <a:srgbClr val="F26B43"/>
          </p15:clr>
        </p15:guide>
        <p15:guide id="90" pos="1925">
          <p15:clr>
            <a:srgbClr val="A4A3A4"/>
          </p15:clr>
        </p15:guide>
        <p15:guide id="91" pos="2039">
          <p15:clr>
            <a:srgbClr val="A4A3A4"/>
          </p15:clr>
        </p15:guide>
        <p15:guide id="92" pos="2544">
          <p15:clr>
            <a:srgbClr val="F26B43"/>
          </p15:clr>
        </p15:guide>
        <p15:guide id="93" pos="2658">
          <p15:clr>
            <a:srgbClr val="F26B43"/>
          </p15:clr>
        </p15:guide>
        <p15:guide id="94" pos="3164">
          <p15:clr>
            <a:srgbClr val="F26B43"/>
          </p15:clr>
        </p15:guide>
        <p15:guide id="95" pos="3277">
          <p15:clr>
            <a:srgbClr val="F26B43"/>
          </p15:clr>
        </p15:guide>
        <p15:guide id="96" pos="3783">
          <p15:clr>
            <a:srgbClr val="A4A3A4"/>
          </p15:clr>
        </p15:guide>
        <p15:guide id="97" pos="3896">
          <p15:clr>
            <a:srgbClr val="A4A3A4"/>
          </p15:clr>
        </p15:guide>
        <p15:guide id="98" pos="4402">
          <p15:clr>
            <a:srgbClr val="F26B43"/>
          </p15:clr>
        </p15:guide>
        <p15:guide id="99" pos="4515">
          <p15:clr>
            <a:srgbClr val="F26B43"/>
          </p15:clr>
        </p15:guide>
        <p15:guide id="100" pos="5021">
          <p15:clr>
            <a:srgbClr val="F26B43"/>
          </p15:clr>
        </p15:guide>
        <p15:guide id="101" pos="5135">
          <p15:clr>
            <a:srgbClr val="F26B43"/>
          </p15:clr>
        </p15:guide>
        <p15:guide id="102" pos="5640">
          <p15:clr>
            <a:srgbClr val="A4A3A4"/>
          </p15:clr>
        </p15:guide>
        <p15:guide id="103" pos="5754">
          <p15:clr>
            <a:srgbClr val="A4A3A4"/>
          </p15:clr>
        </p15:guide>
        <p15:guide id="104" pos="6260">
          <p15:clr>
            <a:srgbClr val="F26B43"/>
          </p15:clr>
        </p15:guide>
        <p15:guide id="105" pos="6373">
          <p15:clr>
            <a:srgbClr val="F26B43"/>
          </p15:clr>
        </p15:guide>
        <p15:guide id="106" pos="6879">
          <p15:clr>
            <a:srgbClr val="F26B43"/>
          </p15:clr>
        </p15:guide>
        <p15:guide id="107" pos="6992">
          <p15:clr>
            <a:srgbClr val="F26B43"/>
          </p15:clr>
        </p15:guide>
        <p15:guide id="108" pos="7498">
          <p15:clr>
            <a:srgbClr val="A4A3A4"/>
          </p15:clr>
        </p15:guide>
        <p15:guide id="109" orient="horz" pos="181">
          <p15:clr>
            <a:srgbClr val="A4A3A4"/>
          </p15:clr>
        </p15:guide>
        <p15:guide id="110" orient="horz" pos="576">
          <p15:clr>
            <a:srgbClr val="F26B43"/>
          </p15:clr>
        </p15:guide>
        <p15:guide id="111" orient="horz" pos="686">
          <p15:clr>
            <a:srgbClr val="F26B43"/>
          </p15:clr>
        </p15:guide>
        <p15:guide id="112" orient="horz" pos="1094">
          <p15:clr>
            <a:srgbClr val="F26B43"/>
          </p15:clr>
        </p15:guide>
        <p15:guide id="113" orient="horz" pos="1199">
          <p15:clr>
            <a:srgbClr val="F26B43"/>
          </p15:clr>
        </p15:guide>
        <p15:guide id="114" orient="horz" pos="1594">
          <p15:clr>
            <a:srgbClr val="F26B43"/>
          </p15:clr>
        </p15:guide>
        <p15:guide id="115" orient="horz" pos="1707">
          <p15:clr>
            <a:srgbClr val="F26B43"/>
          </p15:clr>
        </p15:guide>
        <p15:guide id="116" orient="horz" pos="2103">
          <p15:clr>
            <a:srgbClr val="A4A3A4"/>
          </p15:clr>
        </p15:guide>
        <p15:guide id="117" orient="horz" pos="2216">
          <p15:clr>
            <a:srgbClr val="A4A3A4"/>
          </p15:clr>
        </p15:guide>
        <p15:guide id="118" orient="horz" pos="2612">
          <p15:clr>
            <a:srgbClr val="F26B43"/>
          </p15:clr>
        </p15:guide>
        <p15:guide id="119" orient="horz" pos="2725">
          <p15:clr>
            <a:srgbClr val="F26B43"/>
          </p15:clr>
        </p15:guide>
        <p15:guide id="120" orient="horz" pos="3120">
          <p15:clr>
            <a:srgbClr val="F26B43"/>
          </p15:clr>
        </p15:guide>
        <p15:guide id="121" orient="horz" pos="3234">
          <p15:clr>
            <a:srgbClr val="F26B43"/>
          </p15:clr>
        </p15:guide>
        <p15:guide id="122" orient="horz" pos="3629">
          <p15:clr>
            <a:srgbClr val="F26B43"/>
          </p15:clr>
        </p15:guide>
        <p15:guide id="123" orient="horz" pos="3743">
          <p15:clr>
            <a:srgbClr val="F26B43"/>
          </p15:clr>
        </p15:guide>
        <p15:guide id="124" orient="horz" pos="41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hyperlink" Target="https://logowik.com/metro-cash-carry-vector-logo-1177.html" TargetMode="External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7" Type="http://schemas.openxmlformats.org/officeDocument/2006/relationships/hyperlink" Target="https://logowik.com/groupe-seb-logo-vector-svg-pdf-ai-eps-cdr-free-download-17551.html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image" Target="../media/image6.jpeg"/><Relationship Id="rId16" Type="http://schemas.openxmlformats.org/officeDocument/2006/relationships/image" Target="../media/image16.jpe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1.gif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5" Type="http://schemas.openxmlformats.org/officeDocument/2006/relationships/hyperlink" Target="https://www.orange-business.com/fr/temoignage-client/ramery-dematerialise-processus-suivi-chantier-avec-lapplication-clary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10.png"/><Relationship Id="rId19" Type="http://schemas.openxmlformats.org/officeDocument/2006/relationships/hyperlink" Target="https://www.pnl.mu/clusters/pierre-fabre/" TargetMode="External"/><Relationship Id="rId31" Type="http://schemas.openxmlformats.org/officeDocument/2006/relationships/image" Target="../media/image29.jpeg"/><Relationship Id="rId4" Type="http://schemas.openxmlformats.org/officeDocument/2006/relationships/image" Target="../media/image7.jpeg"/><Relationship Id="rId9" Type="http://schemas.openxmlformats.org/officeDocument/2006/relationships/hyperlink" Target="http://fity.club/lists/n/nantes-metropole-logo/" TargetMode="External"/><Relationship Id="rId14" Type="http://schemas.openxmlformats.org/officeDocument/2006/relationships/image" Target="../media/image14.png"/><Relationship Id="rId22" Type="http://schemas.openxmlformats.org/officeDocument/2006/relationships/hyperlink" Target="https://logospng.org/logo-sodexo/" TargetMode="External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hyperlink" Target="https://www.assurland.com/assurance-blog/assurance-credit-actualite/le-groupe-apicil-lance-son-offre-api-emprunteur_132817.html" TargetMode="External"/><Relationship Id="rId3" Type="http://schemas.openxmlformats.org/officeDocument/2006/relationships/image" Target="../media/image96.emf"/><Relationship Id="rId7" Type="http://schemas.openxmlformats.org/officeDocument/2006/relationships/image" Target="../media/image100.png"/><Relationship Id="rId12" Type="http://schemas.openxmlformats.org/officeDocument/2006/relationships/image" Target="../media/image105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emf"/><Relationship Id="rId9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urland.com/assurance-blog/assurance-credit-actualite/le-groupe-apicil-lance-son-offre-api-emprunteur_132817.html" TargetMode="Externa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l.mu/clusters/pierre-fabre/" TargetMode="External"/><Relationship Id="rId7" Type="http://schemas.openxmlformats.org/officeDocument/2006/relationships/image" Target="../media/image1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jpe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0.png"/><Relationship Id="rId18" Type="http://schemas.openxmlformats.org/officeDocument/2006/relationships/image" Target="../media/image44.png"/><Relationship Id="rId3" Type="http://schemas.openxmlformats.org/officeDocument/2006/relationships/hyperlink" Target="https://www.pnl.mu/clusters/pierre-fabre/" TargetMode="External"/><Relationship Id="rId21" Type="http://schemas.openxmlformats.org/officeDocument/2006/relationships/image" Target="../media/image46.jpeg"/><Relationship Id="rId7" Type="http://schemas.openxmlformats.org/officeDocument/2006/relationships/hyperlink" Target="https://logowik.com/metro-cash-carry-vector-logo-1177.html" TargetMode="External"/><Relationship Id="rId12" Type="http://schemas.openxmlformats.org/officeDocument/2006/relationships/image" Target="../media/image42.jpeg"/><Relationship Id="rId17" Type="http://schemas.openxmlformats.org/officeDocument/2006/relationships/image" Target="../media/image17.png"/><Relationship Id="rId2" Type="http://schemas.openxmlformats.org/officeDocument/2006/relationships/image" Target="../media/image18.png"/><Relationship Id="rId16" Type="http://schemas.openxmlformats.org/officeDocument/2006/relationships/hyperlink" Target="https://www.wikidata.org/wiki/Q119609729" TargetMode="External"/><Relationship Id="rId20" Type="http://schemas.openxmlformats.org/officeDocument/2006/relationships/hyperlink" Target="https://www.caphotel.fr/fr/le-groupe-dere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hyperlink" Target="https://logowik.com/groupe-seb-logo-vector-svg-pdf-ai-eps-cdr-free-download-17551.html" TargetMode="External"/><Relationship Id="rId5" Type="http://schemas.openxmlformats.org/officeDocument/2006/relationships/hyperlink" Target="https://www.oney.es/faqs/tarjetas/tipos-de-tarjeta-oney" TargetMode="External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10" Type="http://schemas.openxmlformats.org/officeDocument/2006/relationships/image" Target="../media/image41.jpeg"/><Relationship Id="rId19" Type="http://schemas.openxmlformats.org/officeDocument/2006/relationships/image" Target="../media/image45.jpeg"/><Relationship Id="rId4" Type="http://schemas.openxmlformats.org/officeDocument/2006/relationships/image" Target="../media/image38.svg"/><Relationship Id="rId9" Type="http://schemas.openxmlformats.org/officeDocument/2006/relationships/hyperlink" Target="https://www.orange-business.com/fr/temoignage-client/ramery-dematerialise-processus-suivi-chantier-avec-lapplication-clary" TargetMode="External"/><Relationship Id="rId14" Type="http://schemas.openxmlformats.org/officeDocument/2006/relationships/hyperlink" Target="https://logospng.org/logo-sodexo/" TargetMode="External"/><Relationship Id="rId22" Type="http://schemas.openxmlformats.org/officeDocument/2006/relationships/hyperlink" Target="https://www.assurland.com/assurance-blog/assurance-credit-actualite/le-groupe-apicil-lance-son-offre-api-emprunteur_132817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12.png"/><Relationship Id="rId5" Type="http://schemas.openxmlformats.org/officeDocument/2006/relationships/image" Target="../media/image51.jpeg"/><Relationship Id="rId10" Type="http://schemas.openxmlformats.org/officeDocument/2006/relationships/image" Target="../media/image13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ogowik.com/groupe-seb-logo-vector-svg-pdf-ai-eps-cdr-free-download-17551.html" TargetMode="External"/><Relationship Id="rId13" Type="http://schemas.openxmlformats.org/officeDocument/2006/relationships/hyperlink" Target="https://geodis.com/my/en/newsroom/press-releases/a-new-unified-identity-for-geodis-unique-branding-will-bring-clarity-and-benefits-to-customers" TargetMode="External"/><Relationship Id="rId18" Type="http://schemas.openxmlformats.org/officeDocument/2006/relationships/image" Target="../media/image61.png"/><Relationship Id="rId3" Type="http://schemas.openxmlformats.org/officeDocument/2006/relationships/hyperlink" Target="https://www.oney.es/faqs/tarjetas/tipos-de-tarjeta-oney" TargetMode="External"/><Relationship Id="rId7" Type="http://schemas.openxmlformats.org/officeDocument/2006/relationships/image" Target="../media/image41.jpeg"/><Relationship Id="rId12" Type="http://schemas.openxmlformats.org/officeDocument/2006/relationships/image" Target="../media/image58.jpeg"/><Relationship Id="rId17" Type="http://schemas.openxmlformats.org/officeDocument/2006/relationships/hyperlink" Target="https://www.caphotel.fr/fr/le-groupe-deret/" TargetMode="External"/><Relationship Id="rId2" Type="http://schemas.openxmlformats.org/officeDocument/2006/relationships/image" Target="../media/image38.sv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10.png"/><Relationship Id="rId5" Type="http://schemas.openxmlformats.org/officeDocument/2006/relationships/hyperlink" Target="https://fr.thptnganamst.edu.vn/collecter-86-imagen-orange-cyberdefense-logo/" TargetMode="External"/><Relationship Id="rId15" Type="http://schemas.openxmlformats.org/officeDocument/2006/relationships/image" Target="../media/image60.png"/><Relationship Id="rId10" Type="http://schemas.openxmlformats.org/officeDocument/2006/relationships/hyperlink" Target="http://fity.club/lists/n/nantes-metropole-logo/" TargetMode="External"/><Relationship Id="rId19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57.jpeg"/><Relationship Id="rId1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al-topkapi.com/en/customers-references/vnf-chooses-topkapi-forremote-monitoring-its-locks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-ea.org/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hyperlink" Target="https://www.orange-business.com/fr/temoignage-client/ramery-dematerialise-processus-suivi-chantier-avec-lapplication-clary" TargetMode="External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7.jpe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svg"/><Relationship Id="rId9" Type="http://schemas.openxmlformats.org/officeDocument/2006/relationships/image" Target="../media/image8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1.png"/><Relationship Id="rId7" Type="http://schemas.openxmlformats.org/officeDocument/2006/relationships/hyperlink" Target="https://fr.freepik.com/icones-gratuites/double-fleche_14046070.htm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hyperlink" Target="https://preo.u-bourgogne.fr/revue3s/index.php?id=78" TargetMode="External"/><Relationship Id="rId9" Type="http://schemas.openxmlformats.org/officeDocument/2006/relationships/hyperlink" Target="https://www.cigref.fr/nomenclature-r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546AB-DE4B-B37C-205A-1D407A42E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0326AF5-C458-6825-BE37-7E49A2EF8386}"/>
              </a:ext>
            </a:extLst>
          </p:cNvPr>
          <p:cNvGrpSpPr/>
          <p:nvPr/>
        </p:nvGrpSpPr>
        <p:grpSpPr>
          <a:xfrm>
            <a:off x="3769565" y="5632878"/>
            <a:ext cx="6106743" cy="1311115"/>
            <a:chOff x="1418863" y="5116590"/>
            <a:chExt cx="7195852" cy="1470293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3E9710A4-6B88-573D-90F0-0B18A4F1A201}"/>
                </a:ext>
              </a:extLst>
            </p:cNvPr>
            <p:cNvGrpSpPr/>
            <p:nvPr/>
          </p:nvGrpSpPr>
          <p:grpSpPr>
            <a:xfrm>
              <a:off x="1418863" y="5116590"/>
              <a:ext cx="7195852" cy="1470293"/>
              <a:chOff x="1418863" y="5116590"/>
              <a:chExt cx="7195852" cy="1470293"/>
            </a:xfrm>
          </p:grpSpPr>
          <p:pic>
            <p:nvPicPr>
              <p:cNvPr id="66" name="Image 65" descr="Une image contenant logo, texte, Police, Graphique&#10;&#10;Le contenu généré par l’IA peut être incorrect.">
                <a:extLst>
                  <a:ext uri="{FF2B5EF4-FFF2-40B4-BE49-F238E27FC236}">
                    <a16:creationId xmlns:a16="http://schemas.microsoft.com/office/drawing/2014/main" id="{F21D5590-C292-0F6A-5E07-40F943BDB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921239" y="5443884"/>
                <a:ext cx="1075711" cy="6329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Image 66" descr="Une image contenant texte, logo, Police, Graphique&#10;&#10;Le contenu généré par l’IA peut être incorrect.">
                <a:extLst>
                  <a:ext uri="{FF2B5EF4-FFF2-40B4-BE49-F238E27FC236}">
                    <a16:creationId xmlns:a16="http://schemas.microsoft.com/office/drawing/2014/main" id="{34145A08-899C-3551-6DCF-6A43ED325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4182846" y="5520238"/>
                <a:ext cx="856865" cy="3052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Image 67" descr="Une image contenant logo, Police, Graphique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CFA93265-5CE7-BB4F-DABA-536D0C298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3560555" y="5842522"/>
                <a:ext cx="769924" cy="5778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Image 68" descr="Une image contenant logo, Police, Graphique, symbole&#10;&#10;Le contenu généré par l’IA peut être incorrect.">
                <a:extLst>
                  <a:ext uri="{FF2B5EF4-FFF2-40B4-BE49-F238E27FC236}">
                    <a16:creationId xmlns:a16="http://schemas.microsoft.com/office/drawing/2014/main" id="{35A7420C-6646-B6D1-6765-CB3499B02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6562735" y="5116590"/>
                <a:ext cx="1148637" cy="10850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D3F494F7-6B1B-05ED-99E2-B47BB7BFC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2980" y="5971816"/>
                <a:ext cx="747527" cy="3039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AF23EB0C-B3A0-F86E-9A2A-CD03D779A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17129" y="5900629"/>
                <a:ext cx="439984" cy="4738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Image 71" descr="Une image contenant Police, logo, symbole, Graphique&#10;&#10;Description générée automatiquement">
                <a:extLst>
                  <a:ext uri="{FF2B5EF4-FFF2-40B4-BE49-F238E27FC236}">
                    <a16:creationId xmlns:a16="http://schemas.microsoft.com/office/drawing/2014/main" id="{649EB779-3141-76A2-CE73-764DFCF99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4004" y="6021364"/>
                <a:ext cx="969858" cy="296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A7BF9C18-48BC-5449-EC59-D18A01487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5565" y="5929017"/>
                <a:ext cx="750275" cy="35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Picture 4">
                <a:extLst>
                  <a:ext uri="{FF2B5EF4-FFF2-40B4-BE49-F238E27FC236}">
                    <a16:creationId xmlns:a16="http://schemas.microsoft.com/office/drawing/2014/main" id="{6E1481B9-0862-1897-C150-06D44BCAD0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863" y="5499100"/>
                <a:ext cx="572582" cy="452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Image 74">
                <a:extLst>
                  <a:ext uri="{FF2B5EF4-FFF2-40B4-BE49-F238E27FC236}">
                    <a16:creationId xmlns:a16="http://schemas.microsoft.com/office/drawing/2014/main" id="{420AB35C-EDDA-E388-1637-4C6F14EC0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2445" y="5510521"/>
                <a:ext cx="1345413" cy="4001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Picture 2" descr="mel-logo - Les Places Tertiaires">
                <a:extLst>
                  <a:ext uri="{FF2B5EF4-FFF2-40B4-BE49-F238E27FC236}">
                    <a16:creationId xmlns:a16="http://schemas.microsoft.com/office/drawing/2014/main" id="{50A06B12-1DBA-D57B-FCBE-2ADB1D2319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798" y="5532207"/>
                <a:ext cx="1159086" cy="27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6" descr="Eurométropole de Strasbourg - Energy Cities">
                <a:extLst>
                  <a:ext uri="{FF2B5EF4-FFF2-40B4-BE49-F238E27FC236}">
                    <a16:creationId xmlns:a16="http://schemas.microsoft.com/office/drawing/2014/main" id="{9541F9DF-EEE0-95F6-129D-9CB1BE005C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932" y="5842522"/>
                <a:ext cx="1081091" cy="509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Image 77" descr="Une image contenant cercle, Graphique, capture d’écran, Bleu électrique&#10;&#10;Le contenu généré par l’IA peut être incorrect.">
                <a:extLst>
                  <a:ext uri="{FF2B5EF4-FFF2-40B4-BE49-F238E27FC236}">
                    <a16:creationId xmlns:a16="http://schemas.microsoft.com/office/drawing/2014/main" id="{C00E0911-C249-CDCA-2C32-890250BE5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19"/>
                  </a:ext>
                </a:extLst>
              </a:blip>
              <a:stretch>
                <a:fillRect/>
              </a:stretch>
            </p:blipFill>
            <p:spPr>
              <a:xfrm>
                <a:off x="4097611" y="5644783"/>
                <a:ext cx="942100" cy="942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Image 124">
                <a:extLst>
                  <a:ext uri="{FF2B5EF4-FFF2-40B4-BE49-F238E27FC236}">
                    <a16:creationId xmlns:a16="http://schemas.microsoft.com/office/drawing/2014/main" id="{2777535B-7726-EC21-72F6-AA989A981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67756" y="5390437"/>
                <a:ext cx="1146959" cy="5805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" name="Image 58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2945FA36-3DEE-AA3C-15E7-F53FC26F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7506003" y="5667508"/>
              <a:ext cx="912612" cy="9126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Larme 50">
            <a:extLst>
              <a:ext uri="{FF2B5EF4-FFF2-40B4-BE49-F238E27FC236}">
                <a16:creationId xmlns:a16="http://schemas.microsoft.com/office/drawing/2014/main" id="{EF8DE097-5F26-CB87-B4E1-6513D3DE8BFC}"/>
              </a:ext>
            </a:extLst>
          </p:cNvPr>
          <p:cNvSpPr/>
          <p:nvPr/>
        </p:nvSpPr>
        <p:spPr>
          <a:xfrm>
            <a:off x="5639079" y="3925236"/>
            <a:ext cx="1440000" cy="1440000"/>
          </a:xfrm>
          <a:prstGeom prst="teardrop">
            <a:avLst/>
          </a:prstGeom>
          <a:solidFill>
            <a:schemeClr val="accent5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49" name="Larme 48">
            <a:extLst>
              <a:ext uri="{FF2B5EF4-FFF2-40B4-BE49-F238E27FC236}">
                <a16:creationId xmlns:a16="http://schemas.microsoft.com/office/drawing/2014/main" id="{6D191763-E82A-D23B-5E2F-BF854099CF13}"/>
              </a:ext>
            </a:extLst>
          </p:cNvPr>
          <p:cNvSpPr/>
          <p:nvPr/>
        </p:nvSpPr>
        <p:spPr>
          <a:xfrm rot="16200000">
            <a:off x="7095453" y="3925236"/>
            <a:ext cx="1440000" cy="1440000"/>
          </a:xfrm>
          <a:prstGeom prst="teardrop">
            <a:avLst/>
          </a:prstGeom>
          <a:solidFill>
            <a:schemeClr val="accent4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48" name="Larme 47">
            <a:extLst>
              <a:ext uri="{FF2B5EF4-FFF2-40B4-BE49-F238E27FC236}">
                <a16:creationId xmlns:a16="http://schemas.microsoft.com/office/drawing/2014/main" id="{75E17048-4FB3-BBBA-C3D8-41D1114DA926}"/>
              </a:ext>
            </a:extLst>
          </p:cNvPr>
          <p:cNvSpPr/>
          <p:nvPr/>
        </p:nvSpPr>
        <p:spPr>
          <a:xfrm rot="10800000">
            <a:off x="7095453" y="2450835"/>
            <a:ext cx="1440000" cy="1440000"/>
          </a:xfrm>
          <a:prstGeom prst="teardrop">
            <a:avLst/>
          </a:prstGeom>
          <a:solidFill>
            <a:schemeClr val="accent2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46" name="Larme 45">
            <a:extLst>
              <a:ext uri="{FF2B5EF4-FFF2-40B4-BE49-F238E27FC236}">
                <a16:creationId xmlns:a16="http://schemas.microsoft.com/office/drawing/2014/main" id="{83F19E64-AA7A-9A11-0A91-E2E1635E09FE}"/>
              </a:ext>
            </a:extLst>
          </p:cNvPr>
          <p:cNvSpPr/>
          <p:nvPr/>
        </p:nvSpPr>
        <p:spPr>
          <a:xfrm rot="5400000">
            <a:off x="5639079" y="2453178"/>
            <a:ext cx="1440000" cy="1440000"/>
          </a:xfrm>
          <a:prstGeom prst="teardrop">
            <a:avLst/>
          </a:prstGeom>
          <a:solidFill>
            <a:schemeClr val="accent3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C117EA36-35EA-D4B1-5C96-6164E3D2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ORESYS, partenaire des DSI &amp; DSN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24C6FEC-C61D-D229-CB2E-75BADF4B3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E9D6E14-B8BE-2203-6407-BA42B05CF0C8}"/>
              </a:ext>
            </a:extLst>
          </p:cNvPr>
          <p:cNvGrpSpPr/>
          <p:nvPr/>
        </p:nvGrpSpPr>
        <p:grpSpPr>
          <a:xfrm>
            <a:off x="1118671" y="1182413"/>
            <a:ext cx="2627076" cy="5264166"/>
            <a:chOff x="1095250" y="1093205"/>
            <a:chExt cx="2627076" cy="5264166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F12A29A-8433-E31E-B42B-A32EADB9AD63}"/>
                </a:ext>
              </a:extLst>
            </p:cNvPr>
            <p:cNvSpPr txBox="1">
              <a:spLocks/>
            </p:cNvSpPr>
            <p:nvPr/>
          </p:nvSpPr>
          <p:spPr>
            <a:xfrm>
              <a:off x="1095250" y="1093205"/>
              <a:ext cx="2627076" cy="5264166"/>
            </a:xfrm>
            <a:custGeom>
              <a:avLst/>
              <a:gdLst>
                <a:gd name="connsiteX0" fmla="*/ 0 w 2627076"/>
                <a:gd name="connsiteY0" fmla="*/ 0 h 5264166"/>
                <a:gd name="connsiteX1" fmla="*/ 30353 w 2627076"/>
                <a:gd name="connsiteY1" fmla="*/ 0 h 5264166"/>
                <a:gd name="connsiteX2" fmla="*/ 623219 w 2627076"/>
                <a:gd name="connsiteY2" fmla="*/ 0 h 5264166"/>
                <a:gd name="connsiteX3" fmla="*/ 1022349 w 2627076"/>
                <a:gd name="connsiteY3" fmla="*/ 0 h 5264166"/>
                <a:gd name="connsiteX4" fmla="*/ 2019709 w 2627076"/>
                <a:gd name="connsiteY4" fmla="*/ 0 h 5264166"/>
                <a:gd name="connsiteX5" fmla="*/ 2019709 w 2627076"/>
                <a:gd name="connsiteY5" fmla="*/ 1 h 5264166"/>
                <a:gd name="connsiteX6" fmla="*/ 2398537 w 2627076"/>
                <a:gd name="connsiteY6" fmla="*/ 1 h 5264166"/>
                <a:gd name="connsiteX7" fmla="*/ 2627076 w 2627076"/>
                <a:gd name="connsiteY7" fmla="*/ 228541 h 5264166"/>
                <a:gd name="connsiteX8" fmla="*/ 2627076 w 2627076"/>
                <a:gd name="connsiteY8" fmla="*/ 5035627 h 5264166"/>
                <a:gd name="connsiteX9" fmla="*/ 2398537 w 2627076"/>
                <a:gd name="connsiteY9" fmla="*/ 5264166 h 5264166"/>
                <a:gd name="connsiteX10" fmla="*/ 1401178 w 2627076"/>
                <a:gd name="connsiteY10" fmla="*/ 5264166 h 5264166"/>
                <a:gd name="connsiteX11" fmla="*/ 851758 w 2627076"/>
                <a:gd name="connsiteY11" fmla="*/ 5264166 h 5264166"/>
                <a:gd name="connsiteX12" fmla="*/ 409181 w 2627076"/>
                <a:gd name="connsiteY12" fmla="*/ 5264166 h 5264166"/>
                <a:gd name="connsiteX13" fmla="*/ 0 w 2627076"/>
                <a:gd name="connsiteY13" fmla="*/ 5264166 h 526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27076" h="5264166">
                  <a:moveTo>
                    <a:pt x="0" y="0"/>
                  </a:moveTo>
                  <a:lnTo>
                    <a:pt x="30353" y="0"/>
                  </a:lnTo>
                  <a:lnTo>
                    <a:pt x="623219" y="0"/>
                  </a:lnTo>
                  <a:lnTo>
                    <a:pt x="1022349" y="0"/>
                  </a:lnTo>
                  <a:lnTo>
                    <a:pt x="2019709" y="0"/>
                  </a:lnTo>
                  <a:lnTo>
                    <a:pt x="2019709" y="1"/>
                  </a:lnTo>
                  <a:lnTo>
                    <a:pt x="2398537" y="1"/>
                  </a:lnTo>
                  <a:cubicBezTo>
                    <a:pt x="2524756" y="1"/>
                    <a:pt x="2627076" y="102321"/>
                    <a:pt x="2627076" y="228541"/>
                  </a:cubicBezTo>
                  <a:lnTo>
                    <a:pt x="2627076" y="5035627"/>
                  </a:lnTo>
                  <a:cubicBezTo>
                    <a:pt x="2627076" y="5161846"/>
                    <a:pt x="2524756" y="5264166"/>
                    <a:pt x="2398537" y="5264166"/>
                  </a:cubicBezTo>
                  <a:lnTo>
                    <a:pt x="1401178" y="5264166"/>
                  </a:lnTo>
                  <a:lnTo>
                    <a:pt x="851758" y="5264166"/>
                  </a:lnTo>
                  <a:lnTo>
                    <a:pt x="409181" y="5264166"/>
                  </a:lnTo>
                  <a:lnTo>
                    <a:pt x="0" y="526416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vert="horz" wrap="square" lIns="270000" tIns="270000" rIns="270000" bIns="27000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100000"/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Font typeface="Wingdings" panose="05000000000000000000" pitchFamily="2" charset="2"/>
                <a:buChar char="§"/>
                <a:defRPr lang="fr-FR" sz="1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44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Manrope" panose="020B0604020202020204" pitchFamily="34" charset="0"/>
                <a:buChar char="•"/>
                <a:defRPr lang="fr-FR" sz="13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lang="fr-FR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Manrope" pitchFamily="2" charset="0"/>
                <a:buChar char="–"/>
                <a:defRPr lang="fr-FR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Manrope" pitchFamily="2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D8BB6050-FE02-8863-2477-339F0F321860}"/>
                </a:ext>
              </a:extLst>
            </p:cNvPr>
            <p:cNvGrpSpPr/>
            <p:nvPr/>
          </p:nvGrpSpPr>
          <p:grpSpPr>
            <a:xfrm flipV="1">
              <a:off x="2976007" y="1093205"/>
              <a:ext cx="746319" cy="685899"/>
              <a:chOff x="11256427" y="5509877"/>
              <a:chExt cx="1087973" cy="999894"/>
            </a:xfrm>
          </p:grpSpPr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4013BE43-8DA5-B504-C609-3B7CDB47F20B}"/>
                  </a:ext>
                </a:extLst>
              </p:cNvPr>
              <p:cNvSpPr/>
              <p:nvPr/>
            </p:nvSpPr>
            <p:spPr>
              <a:xfrm flipV="1">
                <a:off x="11256427" y="5955564"/>
                <a:ext cx="478586" cy="554207"/>
              </a:xfrm>
              <a:custGeom>
                <a:avLst/>
                <a:gdLst>
                  <a:gd name="connsiteX0" fmla="*/ 173040 w 478586"/>
                  <a:gd name="connsiteY0" fmla="*/ 0 h 554207"/>
                  <a:gd name="connsiteX1" fmla="*/ 177315 w 478586"/>
                  <a:gd name="connsiteY1" fmla="*/ 12223 h 554207"/>
                  <a:gd name="connsiteX2" fmla="*/ 418164 w 478586"/>
                  <a:gd name="connsiteY2" fmla="*/ 374560 h 554207"/>
                  <a:gd name="connsiteX3" fmla="*/ 467643 w 478586"/>
                  <a:gd name="connsiteY3" fmla="*/ 420099 h 554207"/>
                  <a:gd name="connsiteX4" fmla="*/ 471984 w 478586"/>
                  <a:gd name="connsiteY4" fmla="*/ 463131 h 554207"/>
                  <a:gd name="connsiteX5" fmla="*/ 410405 w 478586"/>
                  <a:gd name="connsiteY5" fmla="*/ 542134 h 554207"/>
                  <a:gd name="connsiteX6" fmla="*/ 389540 w 478586"/>
                  <a:gd name="connsiteY6" fmla="*/ 553968 h 554207"/>
                  <a:gd name="connsiteX7" fmla="*/ 366411 w 478586"/>
                  <a:gd name="connsiteY7" fmla="*/ 547582 h 554207"/>
                  <a:gd name="connsiteX8" fmla="*/ 365377 w 478586"/>
                  <a:gd name="connsiteY8" fmla="*/ 546740 h 554207"/>
                  <a:gd name="connsiteX9" fmla="*/ 17395 w 478586"/>
                  <a:gd name="connsiteY9" fmla="*/ 49926 h 554207"/>
                  <a:gd name="connsiteX10" fmla="*/ 0 w 478586"/>
                  <a:gd name="connsiteY10" fmla="*/ 0 h 55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586" h="554207">
                    <a:moveTo>
                      <a:pt x="173040" y="0"/>
                    </a:moveTo>
                    <a:lnTo>
                      <a:pt x="177315" y="12223"/>
                    </a:lnTo>
                    <a:cubicBezTo>
                      <a:pt x="231092" y="147601"/>
                      <a:pt x="312797" y="271236"/>
                      <a:pt x="418164" y="374560"/>
                    </a:cubicBezTo>
                    <a:cubicBezTo>
                      <a:pt x="434116" y="390149"/>
                      <a:pt x="450630" y="405348"/>
                      <a:pt x="467643" y="420099"/>
                    </a:cubicBezTo>
                    <a:cubicBezTo>
                      <a:pt x="480346" y="430992"/>
                      <a:pt x="482252" y="449929"/>
                      <a:pt x="471984" y="463131"/>
                    </a:cubicBezTo>
                    <a:lnTo>
                      <a:pt x="410405" y="542134"/>
                    </a:lnTo>
                    <a:cubicBezTo>
                      <a:pt x="405084" y="548958"/>
                      <a:pt x="397501" y="552981"/>
                      <a:pt x="389540" y="553968"/>
                    </a:cubicBezTo>
                    <a:cubicBezTo>
                      <a:pt x="381579" y="554954"/>
                      <a:pt x="373241" y="552904"/>
                      <a:pt x="366411" y="547582"/>
                    </a:cubicBezTo>
                    <a:cubicBezTo>
                      <a:pt x="366072" y="547316"/>
                      <a:pt x="365704" y="547018"/>
                      <a:pt x="365377" y="546740"/>
                    </a:cubicBezTo>
                    <a:cubicBezTo>
                      <a:pt x="208012" y="412300"/>
                      <a:pt x="88903" y="240932"/>
                      <a:pt x="17395" y="499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64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/>
                  <a:ea typeface="+mn-ea"/>
                </a:endParaRPr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269D96D8-A5F6-80CA-F8C6-282E0CE19E16}"/>
                  </a:ext>
                </a:extLst>
              </p:cNvPr>
              <p:cNvSpPr/>
              <p:nvPr/>
            </p:nvSpPr>
            <p:spPr>
              <a:xfrm flipV="1">
                <a:off x="11762299" y="5835953"/>
                <a:ext cx="582101" cy="352651"/>
              </a:xfrm>
              <a:custGeom>
                <a:avLst/>
                <a:gdLst>
                  <a:gd name="connsiteX0" fmla="*/ 89337 w 582101"/>
                  <a:gd name="connsiteY0" fmla="*/ 231 h 352651"/>
                  <a:gd name="connsiteX1" fmla="*/ 112421 w 582101"/>
                  <a:gd name="connsiteY1" fmla="*/ 6647 h 352651"/>
                  <a:gd name="connsiteX2" fmla="*/ 112666 w 582101"/>
                  <a:gd name="connsiteY2" fmla="*/ 6887 h 352651"/>
                  <a:gd name="connsiteX3" fmla="*/ 552243 w 582101"/>
                  <a:gd name="connsiteY3" fmla="*/ 185856 h 352651"/>
                  <a:gd name="connsiteX4" fmla="*/ 582101 w 582101"/>
                  <a:gd name="connsiteY4" fmla="*/ 188604 h 352651"/>
                  <a:gd name="connsiteX5" fmla="*/ 582101 w 582101"/>
                  <a:gd name="connsiteY5" fmla="*/ 352651 h 352651"/>
                  <a:gd name="connsiteX6" fmla="*/ 533292 w 582101"/>
                  <a:gd name="connsiteY6" fmla="*/ 348171 h 352651"/>
                  <a:gd name="connsiteX7" fmla="*/ 13304 w 582101"/>
                  <a:gd name="connsiteY7" fmla="*/ 135885 h 352651"/>
                  <a:gd name="connsiteX8" fmla="*/ 12021 w 582101"/>
                  <a:gd name="connsiteY8" fmla="*/ 134930 h 352651"/>
                  <a:gd name="connsiteX9" fmla="*/ 6647 w 582101"/>
                  <a:gd name="connsiteY9" fmla="*/ 90996 h 352651"/>
                  <a:gd name="connsiteX10" fmla="*/ 6671 w 582101"/>
                  <a:gd name="connsiteY10" fmla="*/ 90972 h 352651"/>
                  <a:gd name="connsiteX11" fmla="*/ 68463 w 582101"/>
                  <a:gd name="connsiteY11" fmla="*/ 11997 h 352651"/>
                  <a:gd name="connsiteX12" fmla="*/ 89337 w 582101"/>
                  <a:gd name="connsiteY12" fmla="*/ 231 h 35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2101" h="352651">
                    <a:moveTo>
                      <a:pt x="89337" y="231"/>
                    </a:moveTo>
                    <a:cubicBezTo>
                      <a:pt x="97293" y="-735"/>
                      <a:pt x="105616" y="1329"/>
                      <a:pt x="112421" y="6647"/>
                    </a:cubicBezTo>
                    <a:lnTo>
                      <a:pt x="112666" y="6887"/>
                    </a:lnTo>
                    <a:cubicBezTo>
                      <a:pt x="241343" y="106125"/>
                      <a:pt x="393541" y="167308"/>
                      <a:pt x="552243" y="185856"/>
                    </a:cubicBezTo>
                    <a:lnTo>
                      <a:pt x="582101" y="188604"/>
                    </a:lnTo>
                    <a:lnTo>
                      <a:pt x="582101" y="352651"/>
                    </a:lnTo>
                    <a:lnTo>
                      <a:pt x="533292" y="348171"/>
                    </a:lnTo>
                    <a:cubicBezTo>
                      <a:pt x="345451" y="326250"/>
                      <a:pt x="165350" y="253660"/>
                      <a:pt x="13304" y="135885"/>
                    </a:cubicBezTo>
                    <a:lnTo>
                      <a:pt x="12021" y="134930"/>
                    </a:lnTo>
                    <a:cubicBezTo>
                      <a:pt x="-1586" y="124290"/>
                      <a:pt x="-4011" y="104597"/>
                      <a:pt x="6647" y="90996"/>
                    </a:cubicBezTo>
                    <a:cubicBezTo>
                      <a:pt x="6656" y="90987"/>
                      <a:pt x="6662" y="90981"/>
                      <a:pt x="6671" y="90972"/>
                    </a:cubicBezTo>
                    <a:lnTo>
                      <a:pt x="68463" y="11997"/>
                    </a:lnTo>
                    <a:cubicBezTo>
                      <a:pt x="73795" y="5194"/>
                      <a:pt x="81382" y="1197"/>
                      <a:pt x="89337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64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/>
                  <a:ea typeface="+mn-ea"/>
                </a:endParaRPr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89DDECB0-074C-1E0F-9216-2EAF7CA944DF}"/>
                  </a:ext>
                </a:extLst>
              </p:cNvPr>
              <p:cNvSpPr/>
              <p:nvPr/>
            </p:nvSpPr>
            <p:spPr>
              <a:xfrm flipV="1">
                <a:off x="11560966" y="5509877"/>
                <a:ext cx="783432" cy="418076"/>
              </a:xfrm>
              <a:custGeom>
                <a:avLst/>
                <a:gdLst>
                  <a:gd name="connsiteX0" fmla="*/ 86404 w 783432"/>
                  <a:gd name="connsiteY0" fmla="*/ 240 h 418076"/>
                  <a:gd name="connsiteX1" fmla="*/ 109488 w 783432"/>
                  <a:gd name="connsiteY1" fmla="*/ 6597 h 418076"/>
                  <a:gd name="connsiteX2" fmla="*/ 111747 w 783432"/>
                  <a:gd name="connsiteY2" fmla="*/ 8326 h 418076"/>
                  <a:gd name="connsiteX3" fmla="*/ 775058 w 783432"/>
                  <a:gd name="connsiteY3" fmla="*/ 259178 h 418076"/>
                  <a:gd name="connsiteX4" fmla="*/ 783432 w 783432"/>
                  <a:gd name="connsiteY4" fmla="*/ 259519 h 418076"/>
                  <a:gd name="connsiteX5" fmla="*/ 783432 w 783432"/>
                  <a:gd name="connsiteY5" fmla="*/ 418076 h 418076"/>
                  <a:gd name="connsiteX6" fmla="*/ 764505 w 783432"/>
                  <a:gd name="connsiteY6" fmla="*/ 417305 h 418076"/>
                  <a:gd name="connsiteX7" fmla="*/ 15254 w 783432"/>
                  <a:gd name="connsiteY7" fmla="*/ 133961 h 418076"/>
                  <a:gd name="connsiteX8" fmla="*/ 12076 w 783432"/>
                  <a:gd name="connsiteY8" fmla="*/ 131515 h 418076"/>
                  <a:gd name="connsiteX9" fmla="*/ 6576 w 783432"/>
                  <a:gd name="connsiteY9" fmla="*/ 87647 h 418076"/>
                  <a:gd name="connsiteX10" fmla="*/ 6665 w 783432"/>
                  <a:gd name="connsiteY10" fmla="*/ 87556 h 418076"/>
                  <a:gd name="connsiteX11" fmla="*/ 65559 w 783432"/>
                  <a:gd name="connsiteY11" fmla="*/ 12037 h 418076"/>
                  <a:gd name="connsiteX12" fmla="*/ 86404 w 783432"/>
                  <a:gd name="connsiteY12" fmla="*/ 240 h 41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3432" h="418076">
                    <a:moveTo>
                      <a:pt x="86404" y="240"/>
                    </a:moveTo>
                    <a:cubicBezTo>
                      <a:pt x="94349" y="-746"/>
                      <a:pt x="102667" y="1294"/>
                      <a:pt x="109488" y="6597"/>
                    </a:cubicBezTo>
                    <a:lnTo>
                      <a:pt x="111747" y="8326"/>
                    </a:lnTo>
                    <a:cubicBezTo>
                      <a:pt x="304395" y="157140"/>
                      <a:pt x="535714" y="243500"/>
                      <a:pt x="775058" y="259178"/>
                    </a:cubicBezTo>
                    <a:lnTo>
                      <a:pt x="783432" y="259519"/>
                    </a:lnTo>
                    <a:lnTo>
                      <a:pt x="783432" y="418076"/>
                    </a:lnTo>
                    <a:lnTo>
                      <a:pt x="764505" y="417305"/>
                    </a:lnTo>
                    <a:cubicBezTo>
                      <a:pt x="494166" y="399591"/>
                      <a:pt x="232886" y="302047"/>
                      <a:pt x="15254" y="133961"/>
                    </a:cubicBezTo>
                    <a:lnTo>
                      <a:pt x="12076" y="131515"/>
                    </a:lnTo>
                    <a:cubicBezTo>
                      <a:pt x="-1564" y="120909"/>
                      <a:pt x="-4003" y="101292"/>
                      <a:pt x="6576" y="87647"/>
                    </a:cubicBezTo>
                    <a:cubicBezTo>
                      <a:pt x="6605" y="87617"/>
                      <a:pt x="6634" y="87587"/>
                      <a:pt x="6665" y="87556"/>
                    </a:cubicBezTo>
                    <a:lnTo>
                      <a:pt x="65559" y="12037"/>
                    </a:lnTo>
                    <a:cubicBezTo>
                      <a:pt x="70887" y="5238"/>
                      <a:pt x="78459" y="1226"/>
                      <a:pt x="86404" y="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4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/>
                  <a:ea typeface="+mn-ea"/>
                </a:endParaRPr>
              </a:p>
            </p:txBody>
          </p:sp>
        </p:grpSp>
      </p:grp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66250C0-473C-B460-3B14-C1EABC5F6BFF}"/>
              </a:ext>
            </a:extLst>
          </p:cNvPr>
          <p:cNvSpPr/>
          <p:nvPr/>
        </p:nvSpPr>
        <p:spPr>
          <a:xfrm>
            <a:off x="1274194" y="1503876"/>
            <a:ext cx="1260000" cy="278582"/>
          </a:xfrm>
          <a:prstGeom prst="roundRect">
            <a:avLst/>
          </a:prstGeom>
          <a:solidFill>
            <a:srgbClr val="42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Manrope" pitchFamily="34" charset="0"/>
              </a:rPr>
              <a:t>En résumé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5221583-0ED1-49F7-2FD7-79D05916B8EB}"/>
              </a:ext>
            </a:extLst>
          </p:cNvPr>
          <p:cNvCxnSpPr>
            <a:cxnSpLocks/>
          </p:cNvCxnSpPr>
          <p:nvPr/>
        </p:nvCxnSpPr>
        <p:spPr>
          <a:xfrm>
            <a:off x="1464996" y="2969967"/>
            <a:ext cx="2124000" cy="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20000"/>
              </a:schemeClr>
            </a:solidFill>
            <a:prstDash val="solid"/>
            <a:miter lim="800000"/>
          </a:ln>
          <a:effectLst/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3941F14A-5F1B-F73B-9198-79F876E0218C}"/>
              </a:ext>
            </a:extLst>
          </p:cNvPr>
          <p:cNvCxnSpPr>
            <a:cxnSpLocks/>
          </p:cNvCxnSpPr>
          <p:nvPr/>
        </p:nvCxnSpPr>
        <p:spPr>
          <a:xfrm>
            <a:off x="1464996" y="4341707"/>
            <a:ext cx="2124000" cy="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20000"/>
              </a:schemeClr>
            </a:solidFill>
            <a:prstDash val="solid"/>
            <a:miter lim="800000"/>
          </a:ln>
          <a:effectLst/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175A4AEE-51FE-A62A-58FE-569433F52DF7}"/>
              </a:ext>
            </a:extLst>
          </p:cNvPr>
          <p:cNvCxnSpPr>
            <a:cxnSpLocks/>
          </p:cNvCxnSpPr>
          <p:nvPr/>
        </p:nvCxnSpPr>
        <p:spPr>
          <a:xfrm>
            <a:off x="1464996" y="5370837"/>
            <a:ext cx="2124000" cy="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20000"/>
              </a:schemeClr>
            </a:solidFill>
            <a:prstDash val="solid"/>
            <a:miter lim="800000"/>
          </a:ln>
          <a:effectLst/>
        </p:spPr>
      </p:cxnSp>
      <p:sp>
        <p:nvSpPr>
          <p:cNvPr id="118" name="ZoneTexte 102">
            <a:extLst>
              <a:ext uri="{FF2B5EF4-FFF2-40B4-BE49-F238E27FC236}">
                <a16:creationId xmlns:a16="http://schemas.microsoft.com/office/drawing/2014/main" id="{F1717391-B809-E050-85E4-5F792FBD5B51}"/>
              </a:ext>
            </a:extLst>
          </p:cNvPr>
          <p:cNvSpPr txBox="1"/>
          <p:nvPr/>
        </p:nvSpPr>
        <p:spPr>
          <a:xfrm>
            <a:off x="10045198" y="982619"/>
            <a:ext cx="1994435" cy="49334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1400" b="1"/>
              <a:t>…et d’autres avec nos partenaires</a:t>
            </a:r>
          </a:p>
        </p:txBody>
      </p:sp>
      <p:sp>
        <p:nvSpPr>
          <p:cNvPr id="119" name="ZoneTexte 102">
            <a:extLst>
              <a:ext uri="{FF2B5EF4-FFF2-40B4-BE49-F238E27FC236}">
                <a16:creationId xmlns:a16="http://schemas.microsoft.com/office/drawing/2014/main" id="{B66C860E-B381-A4E5-7EEB-4A01D49036A7}"/>
              </a:ext>
            </a:extLst>
          </p:cNvPr>
          <p:cNvSpPr txBox="1"/>
          <p:nvPr/>
        </p:nvSpPr>
        <p:spPr>
          <a:xfrm>
            <a:off x="3745744" y="934563"/>
            <a:ext cx="3862063" cy="23480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1400" b="1"/>
              <a:t>Nos principaux domaines d’intervention</a:t>
            </a:r>
          </a:p>
        </p:txBody>
      </p:sp>
      <p:sp>
        <p:nvSpPr>
          <p:cNvPr id="120" name="Rectangle : coins arrondis 119">
            <a:extLst>
              <a:ext uri="{FF2B5EF4-FFF2-40B4-BE49-F238E27FC236}">
                <a16:creationId xmlns:a16="http://schemas.microsoft.com/office/drawing/2014/main" id="{949AC993-90CB-5F58-4843-28335277075D}"/>
              </a:ext>
            </a:extLst>
          </p:cNvPr>
          <p:cNvSpPr/>
          <p:nvPr/>
        </p:nvSpPr>
        <p:spPr>
          <a:xfrm>
            <a:off x="10083403" y="1993649"/>
            <a:ext cx="1800000" cy="360000"/>
          </a:xfrm>
          <a:prstGeom prst="round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1000" b="1">
                <a:solidFill>
                  <a:schemeClr val="bg2">
                    <a:lumMod val="25000"/>
                  </a:schemeClr>
                </a:solidFill>
              </a:rPr>
              <a:t>User </a:t>
            </a:r>
            <a:r>
              <a:rPr lang="fr-FR" sz="1000" b="1" err="1">
                <a:solidFill>
                  <a:schemeClr val="bg2">
                    <a:lumMod val="25000"/>
                  </a:schemeClr>
                </a:solidFill>
              </a:rPr>
              <a:t>Experience</a:t>
            </a:r>
            <a:r>
              <a:rPr lang="fr-FR" sz="1000" b="1">
                <a:solidFill>
                  <a:schemeClr val="bg2">
                    <a:lumMod val="25000"/>
                  </a:schemeClr>
                </a:solidFill>
              </a:rPr>
              <a:t> &amp; Design</a:t>
            </a:r>
          </a:p>
        </p:txBody>
      </p:sp>
      <p:sp>
        <p:nvSpPr>
          <p:cNvPr id="122" name="Rectangle : coins arrondis 121">
            <a:extLst>
              <a:ext uri="{FF2B5EF4-FFF2-40B4-BE49-F238E27FC236}">
                <a16:creationId xmlns:a16="http://schemas.microsoft.com/office/drawing/2014/main" id="{3BB1E53C-E004-10B7-24CA-B6FCEAC199AE}"/>
              </a:ext>
            </a:extLst>
          </p:cNvPr>
          <p:cNvSpPr/>
          <p:nvPr/>
        </p:nvSpPr>
        <p:spPr>
          <a:xfrm>
            <a:off x="10083403" y="1630932"/>
            <a:ext cx="1800000" cy="360000"/>
          </a:xfrm>
          <a:prstGeom prst="round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1000" b="1">
                <a:solidFill>
                  <a:schemeClr val="bg2">
                    <a:lumMod val="25000"/>
                  </a:schemeClr>
                </a:solidFill>
              </a:rPr>
              <a:t>Digital Workplace</a:t>
            </a:r>
          </a:p>
        </p:txBody>
      </p:sp>
      <p:sp>
        <p:nvSpPr>
          <p:cNvPr id="124" name="Rectangle : coins arrondis 123">
            <a:extLst>
              <a:ext uri="{FF2B5EF4-FFF2-40B4-BE49-F238E27FC236}">
                <a16:creationId xmlns:a16="http://schemas.microsoft.com/office/drawing/2014/main" id="{0D4E4798-9A5D-2521-2E3B-B445D07590C9}"/>
              </a:ext>
            </a:extLst>
          </p:cNvPr>
          <p:cNvSpPr/>
          <p:nvPr/>
        </p:nvSpPr>
        <p:spPr>
          <a:xfrm>
            <a:off x="10071275" y="2379055"/>
            <a:ext cx="1800000" cy="360000"/>
          </a:xfrm>
          <a:prstGeom prst="round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1000" b="1">
                <a:solidFill>
                  <a:schemeClr val="bg2">
                    <a:lumMod val="25000"/>
                  </a:schemeClr>
                </a:solidFill>
              </a:rPr>
              <a:t>Infrastructure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21F2BF-9C47-95F4-F63C-DDA74B603E54}"/>
              </a:ext>
            </a:extLst>
          </p:cNvPr>
          <p:cNvSpPr txBox="1"/>
          <p:nvPr/>
        </p:nvSpPr>
        <p:spPr>
          <a:xfrm>
            <a:off x="5872383" y="2961742"/>
            <a:ext cx="973393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Transformer la DSI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2CB856-AC79-7A59-0E2C-6F61DEDD04DE}"/>
              </a:ext>
            </a:extLst>
          </p:cNvPr>
          <p:cNvSpPr txBox="1"/>
          <p:nvPr/>
        </p:nvSpPr>
        <p:spPr>
          <a:xfrm>
            <a:off x="7271765" y="2959399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Accompagner les projets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BD728B-01CA-ED13-EC74-E80F69637DB9}"/>
              </a:ext>
            </a:extLst>
          </p:cNvPr>
          <p:cNvSpPr txBox="1"/>
          <p:nvPr/>
        </p:nvSpPr>
        <p:spPr>
          <a:xfrm>
            <a:off x="7271765" y="4433799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Moderniser le SI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03DE86-5B08-8A8C-70B8-CA8907C37206}"/>
              </a:ext>
            </a:extLst>
          </p:cNvPr>
          <p:cNvSpPr txBox="1"/>
          <p:nvPr/>
        </p:nvSpPr>
        <p:spPr>
          <a:xfrm>
            <a:off x="5815391" y="4323000"/>
            <a:ext cx="1087377" cy="6444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Développer les compétences de la DSI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C72CB4C-707B-C5C8-A287-0DB89BD47755}"/>
              </a:ext>
            </a:extLst>
          </p:cNvPr>
          <p:cNvSpPr/>
          <p:nvPr/>
        </p:nvSpPr>
        <p:spPr>
          <a:xfrm>
            <a:off x="4404253" y="4461176"/>
            <a:ext cx="1237986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5"/>
                </a:solidFill>
              </a:rPr>
              <a:t>Coaching Agile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3414486-AC67-0A1D-002D-D9D11B159B53}"/>
              </a:ext>
            </a:extLst>
          </p:cNvPr>
          <p:cNvSpPr/>
          <p:nvPr/>
        </p:nvSpPr>
        <p:spPr>
          <a:xfrm>
            <a:off x="4457785" y="5088221"/>
            <a:ext cx="1439999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5"/>
                </a:solidFill>
              </a:rPr>
              <a:t>Accompagnement managérial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157864F-EB33-EB6C-23A2-E1D9E47E8BB6}"/>
              </a:ext>
            </a:extLst>
          </p:cNvPr>
          <p:cNvSpPr/>
          <p:nvPr/>
        </p:nvSpPr>
        <p:spPr>
          <a:xfrm>
            <a:off x="5514266" y="5496134"/>
            <a:ext cx="1159482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5"/>
                </a:solidFill>
              </a:rPr>
              <a:t>Formation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F125399-9D70-1055-20A7-ECD7B9FEE123}"/>
              </a:ext>
            </a:extLst>
          </p:cNvPr>
          <p:cNvSpPr/>
          <p:nvPr/>
        </p:nvSpPr>
        <p:spPr>
          <a:xfrm>
            <a:off x="7010460" y="5450731"/>
            <a:ext cx="1502441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4"/>
                </a:solidFill>
              </a:rPr>
              <a:t>Diagnostic de maturité Architecture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CF40C97-7745-5443-BBF2-538BC5312052}"/>
              </a:ext>
            </a:extLst>
          </p:cNvPr>
          <p:cNvSpPr/>
          <p:nvPr/>
        </p:nvSpPr>
        <p:spPr>
          <a:xfrm>
            <a:off x="8271394" y="5149017"/>
            <a:ext cx="1009771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4"/>
                </a:solidFill>
              </a:rPr>
              <a:t>Cartographie du SI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1A440CB-DAEB-94C9-9FBD-E2FA8038EFB8}"/>
              </a:ext>
            </a:extLst>
          </p:cNvPr>
          <p:cNvSpPr/>
          <p:nvPr/>
        </p:nvSpPr>
        <p:spPr>
          <a:xfrm>
            <a:off x="8730701" y="4586097"/>
            <a:ext cx="1067769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4"/>
                </a:solidFill>
              </a:rPr>
              <a:t>Réduction de la dette SI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0F0E6C3D-5E6A-FB10-1033-F40E12705981}"/>
              </a:ext>
            </a:extLst>
          </p:cNvPr>
          <p:cNvSpPr/>
          <p:nvPr/>
        </p:nvSpPr>
        <p:spPr>
          <a:xfrm>
            <a:off x="8781340" y="5395880"/>
            <a:ext cx="1253530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1000" b="1">
                <a:solidFill>
                  <a:schemeClr val="accent4"/>
                </a:solidFill>
              </a:rPr>
              <a:t>Cellule d’urbanisation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433C06A-C5C2-E3EB-478D-4EF30227A5E6}"/>
              </a:ext>
            </a:extLst>
          </p:cNvPr>
          <p:cNvSpPr/>
          <p:nvPr/>
        </p:nvSpPr>
        <p:spPr>
          <a:xfrm>
            <a:off x="8744183" y="4153746"/>
            <a:ext cx="1231719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4"/>
                </a:solidFill>
              </a:rPr>
              <a:t>Transformation Data </a:t>
            </a:r>
            <a:r>
              <a:rPr lang="fr-FR" sz="1000" b="1" err="1">
                <a:solidFill>
                  <a:schemeClr val="accent4"/>
                </a:solidFill>
              </a:rPr>
              <a:t>centric</a:t>
            </a:r>
            <a:endParaRPr lang="fr-FR" sz="1000" b="1">
              <a:solidFill>
                <a:schemeClr val="accent4"/>
              </a:solidFill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04C055C-DB95-4B5E-3EDA-884D956DF5AA}"/>
              </a:ext>
            </a:extLst>
          </p:cNvPr>
          <p:cNvSpPr/>
          <p:nvPr/>
        </p:nvSpPr>
        <p:spPr>
          <a:xfrm>
            <a:off x="8287384" y="2500711"/>
            <a:ext cx="1588919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2"/>
                </a:solidFill>
              </a:rPr>
              <a:t>Pilotage de portefeuille de projets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F95EB2E6-C9AE-6569-135E-FDB94967593F}"/>
              </a:ext>
            </a:extLst>
          </p:cNvPr>
          <p:cNvSpPr/>
          <p:nvPr/>
        </p:nvSpPr>
        <p:spPr>
          <a:xfrm>
            <a:off x="8535453" y="2989472"/>
            <a:ext cx="1104297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2"/>
                </a:solidFill>
              </a:rPr>
              <a:t>Cellule PMO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36F4196-00D5-8138-C495-8AA5FF00E884}"/>
              </a:ext>
            </a:extLst>
          </p:cNvPr>
          <p:cNvSpPr/>
          <p:nvPr/>
        </p:nvSpPr>
        <p:spPr>
          <a:xfrm>
            <a:off x="8192325" y="1306918"/>
            <a:ext cx="1800000" cy="767336"/>
          </a:xfrm>
          <a:prstGeom prst="roundRect">
            <a:avLst>
              <a:gd name="adj" fmla="val 5135"/>
            </a:avLst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2"/>
                </a:solidFill>
              </a:rPr>
              <a:t>Conduite de projet du cadrage au déploiement des projets SI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A7B0B756-CAF4-F4D3-732D-FDC08BB7F600}"/>
              </a:ext>
            </a:extLst>
          </p:cNvPr>
          <p:cNvSpPr/>
          <p:nvPr/>
        </p:nvSpPr>
        <p:spPr>
          <a:xfrm>
            <a:off x="8354791" y="3613874"/>
            <a:ext cx="1467877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2"/>
                </a:solidFill>
              </a:rPr>
              <a:t>Etude d’architecture du SI / cadrage projet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800817F8-30BE-9FAE-7DBE-0A91A0A4E9E9}"/>
              </a:ext>
            </a:extLst>
          </p:cNvPr>
          <p:cNvSpPr/>
          <p:nvPr/>
        </p:nvSpPr>
        <p:spPr>
          <a:xfrm>
            <a:off x="3783605" y="3423213"/>
            <a:ext cx="1836000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3"/>
                </a:solidFill>
              </a:rPr>
              <a:t>Diagnostic d’organisation &amp; compétences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CBE57707-917D-C386-7BC3-B05384C9E297}"/>
              </a:ext>
            </a:extLst>
          </p:cNvPr>
          <p:cNvSpPr/>
          <p:nvPr/>
        </p:nvSpPr>
        <p:spPr>
          <a:xfrm>
            <a:off x="4035301" y="2032912"/>
            <a:ext cx="1640690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3"/>
                </a:solidFill>
              </a:rPr>
              <a:t>Définition de modèle opérationnel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D7737EF-B4B6-0CAD-E5EC-E4B724123598}"/>
              </a:ext>
            </a:extLst>
          </p:cNvPr>
          <p:cNvSpPr/>
          <p:nvPr/>
        </p:nvSpPr>
        <p:spPr>
          <a:xfrm>
            <a:off x="5655300" y="2075660"/>
            <a:ext cx="1323245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3"/>
                </a:solidFill>
              </a:rPr>
              <a:t>Offre de services &amp; communication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B80B455E-92BB-6712-470F-158199A7C002}"/>
              </a:ext>
            </a:extLst>
          </p:cNvPr>
          <p:cNvSpPr/>
          <p:nvPr/>
        </p:nvSpPr>
        <p:spPr>
          <a:xfrm>
            <a:off x="4168897" y="2436574"/>
            <a:ext cx="1259082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3"/>
                </a:solidFill>
              </a:rPr>
              <a:t>Cockpit de pilotage de la DSI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DFC8292A-6392-A223-625C-D28E32B9A0D0}"/>
              </a:ext>
            </a:extLst>
          </p:cNvPr>
          <p:cNvSpPr/>
          <p:nvPr/>
        </p:nvSpPr>
        <p:spPr>
          <a:xfrm>
            <a:off x="4067259" y="1427902"/>
            <a:ext cx="1683676" cy="360000"/>
          </a:xfrm>
          <a:prstGeom prst="roundRect">
            <a:avLst>
              <a:gd name="adj" fmla="val 11759"/>
            </a:avLst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3"/>
                </a:solidFill>
              </a:rPr>
              <a:t>Plan de transformation du SI / Schéma Directeur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3F7EBF4A-D5FB-1D96-FCF4-31FB1F8EA208}"/>
              </a:ext>
            </a:extLst>
          </p:cNvPr>
          <p:cNvSpPr/>
          <p:nvPr/>
        </p:nvSpPr>
        <p:spPr>
          <a:xfrm>
            <a:off x="6729002" y="1352419"/>
            <a:ext cx="1353615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2"/>
                </a:solidFill>
              </a:rPr>
              <a:t>Appui à la conduite d’appels</a:t>
            </a:r>
            <a:r>
              <a:rPr lang="fr-FR" sz="1000">
                <a:solidFill>
                  <a:schemeClr val="accent2"/>
                </a:solidFill>
              </a:rPr>
              <a:t> </a:t>
            </a:r>
            <a:r>
              <a:rPr lang="fr-FR" sz="1000" b="1">
                <a:solidFill>
                  <a:schemeClr val="accent2"/>
                </a:solidFill>
              </a:rPr>
              <a:t>d’offre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08BB49FF-2F44-F6E4-EF70-0BBC9D744D15}"/>
              </a:ext>
            </a:extLst>
          </p:cNvPr>
          <p:cNvSpPr/>
          <p:nvPr/>
        </p:nvSpPr>
        <p:spPr>
          <a:xfrm>
            <a:off x="4195850" y="2947963"/>
            <a:ext cx="1377244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3"/>
                </a:solidFill>
              </a:rPr>
              <a:t>Accompagnement au changement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17B0010-4A5C-DB66-14F8-298E62949CE8}"/>
              </a:ext>
            </a:extLst>
          </p:cNvPr>
          <p:cNvCxnSpPr/>
          <p:nvPr/>
        </p:nvCxnSpPr>
        <p:spPr>
          <a:xfrm>
            <a:off x="9929304" y="1621569"/>
            <a:ext cx="0" cy="4606181"/>
          </a:xfrm>
          <a:prstGeom prst="line">
            <a:avLst/>
          </a:prstGeom>
          <a:ln cap="rnd">
            <a:solidFill>
              <a:schemeClr val="bg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E2E2BC7-7734-970A-51A3-CDE69CBF3F6C}"/>
              </a:ext>
            </a:extLst>
          </p:cNvPr>
          <p:cNvGrpSpPr/>
          <p:nvPr/>
        </p:nvGrpSpPr>
        <p:grpSpPr>
          <a:xfrm>
            <a:off x="1145742" y="4524050"/>
            <a:ext cx="2443254" cy="664444"/>
            <a:chOff x="1145742" y="4431278"/>
            <a:chExt cx="2443254" cy="664444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4ADAA7E-7DCD-20B7-F904-14673D9580EB}"/>
                </a:ext>
              </a:extLst>
            </p:cNvPr>
            <p:cNvSpPr/>
            <p:nvPr/>
          </p:nvSpPr>
          <p:spPr>
            <a:xfrm>
              <a:off x="1145742" y="4431278"/>
              <a:ext cx="664444" cy="6644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70" b="0" i="0" u="none" strike="noStrike" kern="1200" cap="none" spc="0" normalizeH="0" baseline="0" noProof="0">
                <a:ln>
                  <a:noFill/>
                </a:ln>
                <a:solidFill>
                  <a:srgbClr val="00417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82BE58A-0A10-5300-AB64-B86D348E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31" y="4564167"/>
              <a:ext cx="398666" cy="398666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B2B9C0B-6230-531C-8DD0-8ADF4401644C}"/>
                </a:ext>
              </a:extLst>
            </p:cNvPr>
            <p:cNvSpPr txBox="1"/>
            <p:nvPr/>
          </p:nvSpPr>
          <p:spPr>
            <a:xfrm>
              <a:off x="1919003" y="4475417"/>
              <a:ext cx="1669993" cy="576166"/>
            </a:xfrm>
            <a:prstGeom prst="rect">
              <a:avLst/>
            </a:prstGeom>
            <a:noFill/>
          </p:spPr>
          <p:txBody>
            <a:bodyPr wrap="square" lIns="82914" tIns="41457" rIns="82914" bIns="41457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FFC866"/>
                  </a:solidFill>
                  <a:effectLst/>
                  <a:uLnTx/>
                  <a:uFillTx/>
                  <a:latin typeface="Manrope"/>
                  <a:ea typeface="+mn-ea"/>
                </a:rPr>
                <a:t>50 missions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rope"/>
                  <a:ea typeface="+mn-ea"/>
                </a:rPr>
                <a:t>par an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4FFF2B18-0B18-1B56-915F-F2242086F8A4}"/>
              </a:ext>
            </a:extLst>
          </p:cNvPr>
          <p:cNvGrpSpPr/>
          <p:nvPr/>
        </p:nvGrpSpPr>
        <p:grpSpPr>
          <a:xfrm>
            <a:off x="1151516" y="3152310"/>
            <a:ext cx="2562927" cy="1007053"/>
            <a:chOff x="1151516" y="3176049"/>
            <a:chExt cx="2562927" cy="100705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536C6EE-92F2-805F-B66D-6856B87A1332}"/>
                </a:ext>
              </a:extLst>
            </p:cNvPr>
            <p:cNvSpPr txBox="1"/>
            <p:nvPr/>
          </p:nvSpPr>
          <p:spPr>
            <a:xfrm>
              <a:off x="1889926" y="3176049"/>
              <a:ext cx="1824517" cy="1007053"/>
            </a:xfrm>
            <a:prstGeom prst="rect">
              <a:avLst/>
            </a:prstGeom>
            <a:noFill/>
          </p:spPr>
          <p:txBody>
            <a:bodyPr wrap="square" lIns="82914" tIns="41457" rIns="82914" bIns="41457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>
                  <a:ln>
                    <a:noFill/>
                  </a:ln>
                  <a:solidFill>
                    <a:srgbClr val="F74861"/>
                  </a:solidFill>
                  <a:effectLst/>
                  <a:uLnTx/>
                  <a:uFillTx/>
                  <a:latin typeface="Manrope"/>
                  <a:ea typeface="+mn-ea"/>
                </a:rPr>
                <a:t>80 consultants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rope"/>
                  <a:ea typeface="+mn-ea"/>
                </a:rPr>
                <a:t>expérimentés en conseil auprès des DSI</a:t>
              </a: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FC0A746-5DBC-BAA4-1142-C45C1F28D6DE}"/>
                </a:ext>
              </a:extLst>
            </p:cNvPr>
            <p:cNvSpPr/>
            <p:nvPr/>
          </p:nvSpPr>
          <p:spPr>
            <a:xfrm>
              <a:off x="1151516" y="3353127"/>
              <a:ext cx="652897" cy="6528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70" b="1" i="0" u="none" strike="noStrike" kern="1200" cap="none" spc="0" normalizeH="0" baseline="0" noProof="0">
                <a:ln>
                  <a:noFill/>
                </a:ln>
                <a:solidFill>
                  <a:srgbClr val="00417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ECA3AEAC-2CC9-7541-D22B-6D0BD7E91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26" y="3481737"/>
              <a:ext cx="395676" cy="395676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507CBA4-2445-4C29-BDF8-C2DE5BB9A9A9}"/>
              </a:ext>
            </a:extLst>
          </p:cNvPr>
          <p:cNvGrpSpPr/>
          <p:nvPr/>
        </p:nvGrpSpPr>
        <p:grpSpPr>
          <a:xfrm>
            <a:off x="1151516" y="2134727"/>
            <a:ext cx="2536889" cy="652897"/>
            <a:chOff x="1151516" y="2134727"/>
            <a:chExt cx="2536889" cy="652897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9DF35BE-A032-756F-9D11-95ACCAF26543}"/>
                </a:ext>
              </a:extLst>
            </p:cNvPr>
            <p:cNvSpPr txBox="1"/>
            <p:nvPr/>
          </p:nvSpPr>
          <p:spPr>
            <a:xfrm>
              <a:off x="1909671" y="2173092"/>
              <a:ext cx="1778734" cy="576166"/>
            </a:xfrm>
            <a:prstGeom prst="rect">
              <a:avLst/>
            </a:prstGeom>
            <a:noFill/>
          </p:spPr>
          <p:txBody>
            <a:bodyPr wrap="square" lIns="82914" tIns="41457" rIns="82914" bIns="41457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138986"/>
                  </a:solidFill>
                  <a:effectLst/>
                  <a:uLnTx/>
                  <a:uFillTx/>
                  <a:latin typeface="Manrope"/>
                  <a:ea typeface="+mn-ea"/>
                </a:rPr>
                <a:t>9 M€ / an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rope"/>
                  <a:ea typeface="+mn-ea"/>
                </a:rPr>
                <a:t>en conseil aux DSI</a:t>
              </a:r>
              <a:endParaRPr kumimoji="0" lang="fr-FR" sz="14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265A3AD7-2B2C-4BB3-C139-C2428A2BE9EA}"/>
                </a:ext>
              </a:extLst>
            </p:cNvPr>
            <p:cNvSpPr/>
            <p:nvPr/>
          </p:nvSpPr>
          <p:spPr>
            <a:xfrm>
              <a:off x="1151516" y="2134727"/>
              <a:ext cx="652897" cy="6528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70" b="0" i="0" u="none" strike="noStrike" kern="1200" cap="none" spc="0" normalizeH="0" baseline="0" noProof="0">
                <a:ln>
                  <a:noFill/>
                </a:ln>
                <a:solidFill>
                  <a:srgbClr val="004175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798EC12F-7133-F67B-93D6-9E958E47C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557" y="2275768"/>
              <a:ext cx="370815" cy="370815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11CA493-B128-4550-468B-609487450BAD}"/>
              </a:ext>
            </a:extLst>
          </p:cNvPr>
          <p:cNvGrpSpPr/>
          <p:nvPr/>
        </p:nvGrpSpPr>
        <p:grpSpPr>
          <a:xfrm>
            <a:off x="1145742" y="5553182"/>
            <a:ext cx="2569212" cy="707886"/>
            <a:chOff x="1145742" y="5553182"/>
            <a:chExt cx="2569212" cy="707886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60983E90-8E3C-5CAF-15C4-BE03E13ED7CB}"/>
                </a:ext>
              </a:extLst>
            </p:cNvPr>
            <p:cNvSpPr txBox="1"/>
            <p:nvPr/>
          </p:nvSpPr>
          <p:spPr>
            <a:xfrm>
              <a:off x="1836116" y="5553182"/>
              <a:ext cx="1878838" cy="707886"/>
            </a:xfrm>
            <a:prstGeom prst="rect">
              <a:avLst/>
            </a:prstGeom>
            <a:noFill/>
          </p:spPr>
          <p:txBody>
            <a:bodyPr wrap="square" lIns="36000" rIns="36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rope"/>
                  <a:ea typeface="+mn-ea"/>
                </a:rPr>
                <a:t>Co-fondateur et animateur  du </a:t>
              </a: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73000">
                        <a:srgbClr val="1268A1"/>
                      </a:gs>
                      <a:gs pos="60000">
                        <a:srgbClr val="1268A1"/>
                      </a:gs>
                      <a:gs pos="40000">
                        <a:srgbClr val="F0AE00"/>
                      </a:gs>
                      <a:gs pos="27000">
                        <a:srgbClr val="F0AE00"/>
                      </a:gs>
                      <a:gs pos="13000">
                        <a:srgbClr val="1268A1"/>
                      </a:gs>
                      <a:gs pos="0">
                        <a:srgbClr val="1268A1"/>
                      </a:gs>
                      <a:gs pos="87000">
                        <a:srgbClr val="F0AE00"/>
                      </a:gs>
                      <a:gs pos="100000">
                        <a:srgbClr val="F0AE00"/>
                      </a:gs>
                    </a:gsLst>
                    <a:lin ang="19200000" scaled="0"/>
                  </a:gradFill>
                  <a:effectLst/>
                  <a:uLnTx/>
                  <a:uFillTx/>
                  <a:latin typeface="Manrope"/>
                  <a:ea typeface="+mn-ea"/>
                </a:rPr>
                <a:t>Club Urba-EA</a:t>
              </a: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71000">
                        <a:srgbClr val="F0AE00"/>
                      </a:gs>
                      <a:gs pos="33000">
                        <a:srgbClr val="F0AE00"/>
                      </a:gs>
                      <a:gs pos="0">
                        <a:srgbClr val="1268A1"/>
                      </a:gs>
                      <a:gs pos="100000">
                        <a:srgbClr val="1268A1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Manrope"/>
                  <a:ea typeface="+mn-ea"/>
                </a:rPr>
                <a:t> </a:t>
              </a:r>
              <a:b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DCC5ED"/>
                  </a:solidFill>
                  <a:effectLst/>
                  <a:uLnTx/>
                  <a:uFillTx/>
                  <a:latin typeface="Manrope"/>
                  <a:ea typeface="+mn-ea"/>
                </a:rPr>
              </a:br>
              <a:r>
                <a:rPr kumimoji="0" lang="fr-FR" sz="12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rope"/>
                  <a:ea typeface="+mn-ea"/>
                </a:rPr>
                <a:t>(80 entreprises membres)</a:t>
              </a: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5C0DC410-F9D2-33C1-A1AA-3F122ACD71F7}"/>
                </a:ext>
              </a:extLst>
            </p:cNvPr>
            <p:cNvSpPr/>
            <p:nvPr/>
          </p:nvSpPr>
          <p:spPr>
            <a:xfrm>
              <a:off x="1145742" y="5574903"/>
              <a:ext cx="664444" cy="664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70" b="0" i="0" u="none" strike="noStrike" kern="1200" cap="none" spc="0" normalizeH="0" baseline="0" noProof="0">
                <a:ln>
                  <a:noFill/>
                </a:ln>
                <a:solidFill>
                  <a:srgbClr val="F983E3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87280DF1-BD75-9B12-1B2F-52F439359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955" y="5592759"/>
              <a:ext cx="517859" cy="547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C3346119-B649-C588-2F5A-17096BDA06E7}"/>
              </a:ext>
            </a:extLst>
          </p:cNvPr>
          <p:cNvGrpSpPr/>
          <p:nvPr/>
        </p:nvGrpSpPr>
        <p:grpSpPr>
          <a:xfrm>
            <a:off x="9952214" y="3727960"/>
            <a:ext cx="2086645" cy="2516495"/>
            <a:chOff x="7134767" y="5103660"/>
            <a:chExt cx="2562769" cy="3068801"/>
          </a:xfrm>
        </p:grpSpPr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id="{72A6E82E-77C5-C33E-6E53-26BC828C2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0095" y="5198955"/>
              <a:ext cx="896758" cy="204591"/>
            </a:xfrm>
            <a:prstGeom prst="rect">
              <a:avLst/>
            </a:prstGeom>
          </p:spPr>
        </p:pic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33980339-A60E-65B8-E673-5DDFD9C96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9947" y="5658265"/>
              <a:ext cx="1126961" cy="339527"/>
            </a:xfrm>
            <a:prstGeom prst="rect">
              <a:avLst/>
            </a:prstGeom>
          </p:spPr>
        </p:pic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00E7BD9C-12FA-7B4E-B2C7-2B3D4C74E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8891" y="5103660"/>
              <a:ext cx="544853" cy="423775"/>
            </a:xfrm>
            <a:prstGeom prst="rect">
              <a:avLst/>
            </a:prstGeom>
          </p:spPr>
        </p:pic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608BD3DE-10F7-68D5-DE05-7389A4364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2725" y="7918515"/>
              <a:ext cx="943831" cy="253946"/>
            </a:xfrm>
            <a:prstGeom prst="rect">
              <a:avLst/>
            </a:prstGeom>
          </p:spPr>
        </p:pic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id="{CAEBC817-2377-ABA1-C49C-8907D08F6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84319" y="5652340"/>
              <a:ext cx="998848" cy="278111"/>
            </a:xfrm>
            <a:prstGeom prst="rect">
              <a:avLst/>
            </a:prstGeom>
          </p:spPr>
        </p:pic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46051CD9-D2D1-4332-B621-2FCD7FB45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698" b="24698"/>
            <a:stretch/>
          </p:blipFill>
          <p:spPr>
            <a:xfrm>
              <a:off x="7209853" y="7347383"/>
              <a:ext cx="998848" cy="296163"/>
            </a:xfrm>
            <a:prstGeom prst="rect">
              <a:avLst/>
            </a:prstGeom>
          </p:spPr>
        </p:pic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EFFEA986-AEC9-54C0-35B8-40E700A9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9134" y="6588491"/>
              <a:ext cx="692469" cy="386725"/>
            </a:xfrm>
            <a:prstGeom prst="rect">
              <a:avLst/>
            </a:prstGeom>
          </p:spPr>
        </p:pic>
        <p:pic>
          <p:nvPicPr>
            <p:cNvPr id="87" name="Image 86" descr="Une image contenant objet&#10;&#10;Description générée avec un niveau de confiance très élevé">
              <a:extLst>
                <a:ext uri="{FF2B5EF4-FFF2-40B4-BE49-F238E27FC236}">
                  <a16:creationId xmlns:a16="http://schemas.microsoft.com/office/drawing/2014/main" id="{BEC5179C-4D52-FBD2-47AC-0478F4E6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60832" y="7291056"/>
              <a:ext cx="754627" cy="398417"/>
            </a:xfrm>
            <a:prstGeom prst="rect">
              <a:avLst/>
            </a:prstGeom>
          </p:spPr>
        </p:pic>
        <p:pic>
          <p:nvPicPr>
            <p:cNvPr id="88" name="Picture 2" descr="RÃ©sultat de recherche d'images pour &quot;logo microsoft&quot;">
              <a:extLst>
                <a:ext uri="{FF2B5EF4-FFF2-40B4-BE49-F238E27FC236}">
                  <a16:creationId xmlns:a16="http://schemas.microsoft.com/office/drawing/2014/main" id="{D6CE628E-A752-5F18-60C5-E74BB5695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767" y="6150136"/>
              <a:ext cx="1397062" cy="58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RÃ©sultat de recherche d'images pour &quot;logo uipath&quot;">
              <a:extLst>
                <a:ext uri="{FF2B5EF4-FFF2-40B4-BE49-F238E27FC236}">
                  <a16:creationId xmlns:a16="http://schemas.microsoft.com/office/drawing/2014/main" id="{8EFC7847-E3AF-14B5-A51B-C77EE51DD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8389" y="7734863"/>
              <a:ext cx="587752" cy="39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RÃ©sultat de recherche d'images pour &quot;qlikview&quot;">
              <a:extLst>
                <a:ext uri="{FF2B5EF4-FFF2-40B4-BE49-F238E27FC236}">
                  <a16:creationId xmlns:a16="http://schemas.microsoft.com/office/drawing/2014/main" id="{51949F43-282F-96CB-6FD8-4FC83604B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3935" y="6189366"/>
              <a:ext cx="799232" cy="24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4" descr="RÃ©sultat de recherche d'images pour &quot;elastic&quot;">
              <a:extLst>
                <a:ext uri="{FF2B5EF4-FFF2-40B4-BE49-F238E27FC236}">
                  <a16:creationId xmlns:a16="http://schemas.microsoft.com/office/drawing/2014/main" id="{6CDD3762-716D-0177-F224-FF3BBD30A7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59"/>
            <a:stretch>
              <a:fillRect/>
            </a:stretch>
          </p:blipFill>
          <p:spPr bwMode="auto">
            <a:xfrm>
              <a:off x="8698689" y="6850476"/>
              <a:ext cx="998847" cy="54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qscore">
              <a:extLst>
                <a:ext uri="{FF2B5EF4-FFF2-40B4-BE49-F238E27FC236}">
                  <a16:creationId xmlns:a16="http://schemas.microsoft.com/office/drawing/2014/main" id="{A3E704B1-A2F2-5252-353F-F610CE60C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968" y="6852001"/>
              <a:ext cx="782209" cy="259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C34C85A1-CC36-43AE-44E7-3E8A40090694}"/>
              </a:ext>
            </a:extLst>
          </p:cNvPr>
          <p:cNvSpPr/>
          <p:nvPr/>
        </p:nvSpPr>
        <p:spPr>
          <a:xfrm>
            <a:off x="10068842" y="2741772"/>
            <a:ext cx="1800000" cy="360000"/>
          </a:xfrm>
          <a:prstGeom prst="round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1000" b="1">
                <a:solidFill>
                  <a:schemeClr val="bg2">
                    <a:lumMod val="25000"/>
                  </a:schemeClr>
                </a:solidFill>
              </a:rPr>
              <a:t>Cybersécurité,…</a:t>
            </a: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51AC510C-5153-B231-5F72-19589D87811A}"/>
              </a:ext>
            </a:extLst>
          </p:cNvPr>
          <p:cNvSpPr/>
          <p:nvPr/>
        </p:nvSpPr>
        <p:spPr>
          <a:xfrm>
            <a:off x="7287694" y="1942381"/>
            <a:ext cx="1588919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2"/>
                </a:solidFill>
              </a:rPr>
              <a:t>Acculturer à l’IA, accompagner la mise en œuvre à l’échelle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EAA8453-FA41-4CAF-EC43-F2198617CF5F}"/>
              </a:ext>
            </a:extLst>
          </p:cNvPr>
          <p:cNvSpPr/>
          <p:nvPr/>
        </p:nvSpPr>
        <p:spPr>
          <a:xfrm>
            <a:off x="5687215" y="1602458"/>
            <a:ext cx="1323245" cy="360000"/>
          </a:xfrm>
          <a:prstGeom prst="roundRect">
            <a:avLst/>
          </a:prstGeom>
          <a:noFill/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3"/>
                </a:solidFill>
              </a:rPr>
              <a:t>Green IT &amp;</a:t>
            </a:r>
          </a:p>
          <a:p>
            <a:pPr algn="ctr">
              <a:lnSpc>
                <a:spcPct val="90000"/>
              </a:lnSpc>
            </a:pPr>
            <a:r>
              <a:rPr lang="fr-FR" sz="1000" b="1">
                <a:solidFill>
                  <a:schemeClr val="accent3"/>
                </a:solidFill>
              </a:rPr>
              <a:t> IT 4 Green</a:t>
            </a:r>
          </a:p>
        </p:txBody>
      </p:sp>
    </p:spTree>
    <p:extLst>
      <p:ext uri="{BB962C8B-B14F-4D97-AF65-F5344CB8AC3E}">
        <p14:creationId xmlns:p14="http://schemas.microsoft.com/office/powerpoint/2010/main" val="21211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106">
            <a:extLst>
              <a:ext uri="{FF2B5EF4-FFF2-40B4-BE49-F238E27FC236}">
                <a16:creationId xmlns:a16="http://schemas.microsoft.com/office/drawing/2014/main" id="{55F03014-BAC4-2970-FA97-284239AF907B}"/>
              </a:ext>
            </a:extLst>
          </p:cNvPr>
          <p:cNvGrpSpPr/>
          <p:nvPr/>
        </p:nvGrpSpPr>
        <p:grpSpPr>
          <a:xfrm>
            <a:off x="5758871" y="1063968"/>
            <a:ext cx="3467999" cy="1304219"/>
            <a:chOff x="8921977" y="2907783"/>
            <a:chExt cx="3171263" cy="1738956"/>
          </a:xfrm>
        </p:grpSpPr>
        <p:sp>
          <p:nvSpPr>
            <p:cNvPr id="93" name="TextBox 108">
              <a:extLst>
                <a:ext uri="{FF2B5EF4-FFF2-40B4-BE49-F238E27FC236}">
                  <a16:creationId xmlns:a16="http://schemas.microsoft.com/office/drawing/2014/main" id="{78CCA2C1-3386-A346-ADAE-E713E4AC61CC}"/>
                </a:ext>
              </a:extLst>
            </p:cNvPr>
            <p:cNvSpPr txBox="1"/>
            <p:nvPr/>
          </p:nvSpPr>
          <p:spPr>
            <a:xfrm>
              <a:off x="8921977" y="3406401"/>
              <a:ext cx="2766030" cy="12403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Identification des scénarii organisationnels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Architecture organisationnelle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Premières pistes de réflexions sur la Gouvernance &amp; la comitologie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/>
            </a:p>
          </p:txBody>
        </p:sp>
        <p:sp>
          <p:nvSpPr>
            <p:cNvPr id="92" name="TextBox 107">
              <a:extLst>
                <a:ext uri="{FF2B5EF4-FFF2-40B4-BE49-F238E27FC236}">
                  <a16:creationId xmlns:a16="http://schemas.microsoft.com/office/drawing/2014/main" id="{7653EA77-2254-505E-B3AF-0465C4F71A02}"/>
                </a:ext>
              </a:extLst>
            </p:cNvPr>
            <p:cNvSpPr txBox="1"/>
            <p:nvPr/>
          </p:nvSpPr>
          <p:spPr>
            <a:xfrm>
              <a:off x="8941125" y="2907783"/>
              <a:ext cx="3152115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2000" kern="0">
                  <a:solidFill>
                    <a:schemeClr val="accent1"/>
                  </a:solidFill>
                  <a:latin typeface="Verdana"/>
                </a:rPr>
                <a:t>Séminaire « OUI »</a:t>
              </a:r>
            </a:p>
          </p:txBody>
        </p:sp>
      </p:grpSp>
      <p:sp>
        <p:nvSpPr>
          <p:cNvPr id="2" name="Freeform: Shape 104">
            <a:extLst>
              <a:ext uri="{FF2B5EF4-FFF2-40B4-BE49-F238E27FC236}">
                <a16:creationId xmlns:a16="http://schemas.microsoft.com/office/drawing/2014/main" id="{AD57B8F6-49D8-0544-8D47-2AD19C36A8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09905" y="1345324"/>
            <a:ext cx="7037278" cy="5564303"/>
          </a:xfrm>
          <a:custGeom>
            <a:avLst/>
            <a:gdLst>
              <a:gd name="connsiteX0" fmla="*/ 0 w 5458691"/>
              <a:gd name="connsiteY0" fmla="*/ 4253346 h 4253346"/>
              <a:gd name="connsiteX1" fmla="*/ 1995055 w 5458691"/>
              <a:gd name="connsiteY1" fmla="*/ 1537855 h 4253346"/>
              <a:gd name="connsiteX2" fmla="*/ 5458691 w 5458691"/>
              <a:gd name="connsiteY2" fmla="*/ 0 h 4253346"/>
              <a:gd name="connsiteX0" fmla="*/ 0 w 5458691"/>
              <a:gd name="connsiteY0" fmla="*/ 4253346 h 4253346"/>
              <a:gd name="connsiteX1" fmla="*/ 2535382 w 5458691"/>
              <a:gd name="connsiteY1" fmla="*/ 1122218 h 4253346"/>
              <a:gd name="connsiteX2" fmla="*/ 5458691 w 5458691"/>
              <a:gd name="connsiteY2" fmla="*/ 0 h 4253346"/>
              <a:gd name="connsiteX0" fmla="*/ 0 w 6025761"/>
              <a:gd name="connsiteY0" fmla="*/ 4969272 h 4969272"/>
              <a:gd name="connsiteX1" fmla="*/ 2535382 w 6025761"/>
              <a:gd name="connsiteY1" fmla="*/ 1838144 h 4969272"/>
              <a:gd name="connsiteX2" fmla="*/ 6025761 w 6025761"/>
              <a:gd name="connsiteY2" fmla="*/ 0 h 4969272"/>
              <a:gd name="connsiteX0" fmla="*/ 0 w 6025761"/>
              <a:gd name="connsiteY0" fmla="*/ 4969272 h 4969272"/>
              <a:gd name="connsiteX1" fmla="*/ 2535382 w 6025761"/>
              <a:gd name="connsiteY1" fmla="*/ 1838144 h 4969272"/>
              <a:gd name="connsiteX2" fmla="*/ 6025761 w 6025761"/>
              <a:gd name="connsiteY2" fmla="*/ 0 h 496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5761" h="4969272">
                <a:moveTo>
                  <a:pt x="0" y="4969272"/>
                </a:moveTo>
                <a:cubicBezTo>
                  <a:pt x="542636" y="3965972"/>
                  <a:pt x="1625600" y="2547035"/>
                  <a:pt x="2535382" y="1838144"/>
                </a:cubicBezTo>
                <a:cubicBezTo>
                  <a:pt x="3445164" y="1129253"/>
                  <a:pt x="3887918" y="759208"/>
                  <a:pt x="6025761" y="0"/>
                </a:cubicBezTo>
              </a:path>
            </a:pathLst>
          </a:custGeom>
          <a:noFill/>
          <a:ln w="155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25">
            <a:extLst>
              <a:ext uri="{FF2B5EF4-FFF2-40B4-BE49-F238E27FC236}">
                <a16:creationId xmlns:a16="http://schemas.microsoft.com/office/drawing/2014/main" id="{0043F011-6B46-AEE5-6892-00A18531BDCB}"/>
              </a:ext>
            </a:extLst>
          </p:cNvPr>
          <p:cNvSpPr/>
          <p:nvPr/>
        </p:nvSpPr>
        <p:spPr>
          <a:xfrm>
            <a:off x="4217293" y="4916383"/>
            <a:ext cx="745724" cy="7457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id="{DDC80BF9-4BC6-9AC8-4C4E-FFCE712E7DEE}"/>
              </a:ext>
            </a:extLst>
          </p:cNvPr>
          <p:cNvSpPr/>
          <p:nvPr/>
        </p:nvSpPr>
        <p:spPr>
          <a:xfrm>
            <a:off x="5106363" y="3895949"/>
            <a:ext cx="745724" cy="7457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5" name="Oval 27">
            <a:extLst>
              <a:ext uri="{FF2B5EF4-FFF2-40B4-BE49-F238E27FC236}">
                <a16:creationId xmlns:a16="http://schemas.microsoft.com/office/drawing/2014/main" id="{F1CB111A-4C15-2C0A-647D-522760D8BB9E}"/>
              </a:ext>
            </a:extLst>
          </p:cNvPr>
          <p:cNvSpPr/>
          <p:nvPr/>
        </p:nvSpPr>
        <p:spPr>
          <a:xfrm>
            <a:off x="6079389" y="2980437"/>
            <a:ext cx="745724" cy="74572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50" name="Group 106">
            <a:extLst>
              <a:ext uri="{FF2B5EF4-FFF2-40B4-BE49-F238E27FC236}">
                <a16:creationId xmlns:a16="http://schemas.microsoft.com/office/drawing/2014/main" id="{1C87EB0C-9922-D6E0-04A2-16657D3E1389}"/>
              </a:ext>
            </a:extLst>
          </p:cNvPr>
          <p:cNvGrpSpPr/>
          <p:nvPr/>
        </p:nvGrpSpPr>
        <p:grpSpPr>
          <a:xfrm>
            <a:off x="1476476" y="4674521"/>
            <a:ext cx="2851238" cy="1229448"/>
            <a:chOff x="8941125" y="2663790"/>
            <a:chExt cx="2926081" cy="1639262"/>
          </a:xfrm>
        </p:grpSpPr>
        <p:sp>
          <p:nvSpPr>
            <p:cNvPr id="51" name="TextBox 107">
              <a:extLst>
                <a:ext uri="{FF2B5EF4-FFF2-40B4-BE49-F238E27FC236}">
                  <a16:creationId xmlns:a16="http://schemas.microsoft.com/office/drawing/2014/main" id="{9F0AB694-34DE-71B4-7F99-96AB8BD55A71}"/>
                </a:ext>
              </a:extLst>
            </p:cNvPr>
            <p:cNvSpPr txBox="1"/>
            <p:nvPr/>
          </p:nvSpPr>
          <p:spPr>
            <a:xfrm>
              <a:off x="8941125" y="2663790"/>
              <a:ext cx="2926081" cy="86177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2000" kern="0">
                  <a:solidFill>
                    <a:srgbClr val="F7844B"/>
                  </a:solidFill>
                  <a:latin typeface="Verdana"/>
                </a:rPr>
                <a:t>Séminaire « POURQUOI »</a:t>
              </a:r>
            </a:p>
          </p:txBody>
        </p:sp>
        <p:sp>
          <p:nvSpPr>
            <p:cNvPr id="52" name="TextBox 108">
              <a:extLst>
                <a:ext uri="{FF2B5EF4-FFF2-40B4-BE49-F238E27FC236}">
                  <a16:creationId xmlns:a16="http://schemas.microsoft.com/office/drawing/2014/main" id="{90250E92-EA51-83B0-1324-114B36A3DA2E}"/>
                </a:ext>
              </a:extLst>
            </p:cNvPr>
            <p:cNvSpPr txBox="1"/>
            <p:nvPr/>
          </p:nvSpPr>
          <p:spPr>
            <a:xfrm>
              <a:off x="8941126" y="3502834"/>
              <a:ext cx="2926080" cy="80021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Faire connaissance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Partage des opportunités &amp; risques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Construction des objectifs de la DSI ESF</a:t>
              </a:r>
            </a:p>
          </p:txBody>
        </p:sp>
      </p:grpSp>
      <p:sp>
        <p:nvSpPr>
          <p:cNvPr id="53" name="Étoile : 5 branches 52">
            <a:extLst>
              <a:ext uri="{FF2B5EF4-FFF2-40B4-BE49-F238E27FC236}">
                <a16:creationId xmlns:a16="http://schemas.microsoft.com/office/drawing/2014/main" id="{3AA6AE02-D9FF-16E1-9885-0C1F1E8ACAAD}"/>
              </a:ext>
            </a:extLst>
          </p:cNvPr>
          <p:cNvSpPr/>
          <p:nvPr/>
        </p:nvSpPr>
        <p:spPr>
          <a:xfrm>
            <a:off x="3385025" y="6161643"/>
            <a:ext cx="661717" cy="69317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C65D6F8-D3C4-DF8C-D691-1038725685A2}"/>
              </a:ext>
            </a:extLst>
          </p:cNvPr>
          <p:cNvSpPr txBox="1"/>
          <p:nvPr/>
        </p:nvSpPr>
        <p:spPr>
          <a:xfrm>
            <a:off x="3986610" y="6194107"/>
            <a:ext cx="37309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/>
              <a:t>Entrée d’un nouvel acteur dans le groupe &amp; décision de regrouper les fonctions IT disséminées dans les différentes entités</a:t>
            </a:r>
          </a:p>
        </p:txBody>
      </p:sp>
      <p:pic>
        <p:nvPicPr>
          <p:cNvPr id="57" name="Picture 9">
            <a:extLst>
              <a:ext uri="{FF2B5EF4-FFF2-40B4-BE49-F238E27FC236}">
                <a16:creationId xmlns:a16="http://schemas.microsoft.com/office/drawing/2014/main" id="{8F2D7951-847B-F1F3-B320-059560F55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85" y="4516894"/>
            <a:ext cx="1442998" cy="689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8" name="Group 106">
            <a:extLst>
              <a:ext uri="{FF2B5EF4-FFF2-40B4-BE49-F238E27FC236}">
                <a16:creationId xmlns:a16="http://schemas.microsoft.com/office/drawing/2014/main" id="{5E2E7690-4143-3BB1-7837-38F9C52A2395}"/>
              </a:ext>
            </a:extLst>
          </p:cNvPr>
          <p:cNvGrpSpPr/>
          <p:nvPr/>
        </p:nvGrpSpPr>
        <p:grpSpPr>
          <a:xfrm>
            <a:off x="5575648" y="4363571"/>
            <a:ext cx="3220814" cy="1304220"/>
            <a:chOff x="8921977" y="2907782"/>
            <a:chExt cx="2945228" cy="1738957"/>
          </a:xfrm>
        </p:grpSpPr>
        <p:sp>
          <p:nvSpPr>
            <p:cNvPr id="59" name="TextBox 107">
              <a:extLst>
                <a:ext uri="{FF2B5EF4-FFF2-40B4-BE49-F238E27FC236}">
                  <a16:creationId xmlns:a16="http://schemas.microsoft.com/office/drawing/2014/main" id="{83EF4996-3C66-8202-2C17-7C3456370216}"/>
                </a:ext>
              </a:extLst>
            </p:cNvPr>
            <p:cNvSpPr txBox="1"/>
            <p:nvPr/>
          </p:nvSpPr>
          <p:spPr>
            <a:xfrm>
              <a:off x="8941125" y="2907782"/>
              <a:ext cx="2926080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2000" kern="0">
                  <a:solidFill>
                    <a:srgbClr val="63CCD7"/>
                  </a:solidFill>
                  <a:latin typeface="Verdana"/>
                </a:rPr>
                <a:t>Séminaire « QUOI »</a:t>
              </a:r>
            </a:p>
          </p:txBody>
        </p:sp>
        <p:sp>
          <p:nvSpPr>
            <p:cNvPr id="60" name="TextBox 108">
              <a:extLst>
                <a:ext uri="{FF2B5EF4-FFF2-40B4-BE49-F238E27FC236}">
                  <a16:creationId xmlns:a16="http://schemas.microsoft.com/office/drawing/2014/main" id="{26DD3EDE-1DA7-C81C-E30F-53903909A028}"/>
                </a:ext>
              </a:extLst>
            </p:cNvPr>
            <p:cNvSpPr txBox="1"/>
            <p:nvPr/>
          </p:nvSpPr>
          <p:spPr>
            <a:xfrm>
              <a:off x="8921977" y="3406401"/>
              <a:ext cx="2926080" cy="12403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Partage de la carte stratégique mise à jour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Recensement et alignement des activités cibles de la DSI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Identification des synergies possibles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/>
            </a:p>
          </p:txBody>
        </p:sp>
      </p:grpSp>
      <p:pic>
        <p:nvPicPr>
          <p:cNvPr id="63" name="Image 62">
            <a:extLst>
              <a:ext uri="{FF2B5EF4-FFF2-40B4-BE49-F238E27FC236}">
                <a16:creationId xmlns:a16="http://schemas.microsoft.com/office/drawing/2014/main" id="{144B4BA3-B999-96EE-6116-5C8FFE41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527" y="5568521"/>
            <a:ext cx="1804595" cy="303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4BFA5CE9-CF15-863B-0656-E5657C68B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848" y="5513926"/>
            <a:ext cx="2452114" cy="33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5" name="Flèche : droite 64">
            <a:extLst>
              <a:ext uri="{FF2B5EF4-FFF2-40B4-BE49-F238E27FC236}">
                <a16:creationId xmlns:a16="http://schemas.microsoft.com/office/drawing/2014/main" id="{6E6DDD01-0488-1865-1C74-85C72FF4671D}"/>
              </a:ext>
            </a:extLst>
          </p:cNvPr>
          <p:cNvSpPr/>
          <p:nvPr/>
        </p:nvSpPr>
        <p:spPr>
          <a:xfrm>
            <a:off x="9052052" y="5478203"/>
            <a:ext cx="236581" cy="377777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6A6EFE2B-20E6-64D5-6560-1A2410D81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333" y="3149035"/>
            <a:ext cx="1079168" cy="54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34E330EF-89F0-D5F9-9110-AFB920845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788" y="2385781"/>
            <a:ext cx="1036681" cy="56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2660C8EB-46F9-39B2-6F52-26A2EE818A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85" y="3057580"/>
            <a:ext cx="1079168" cy="637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2A83240-9D37-B10F-FC69-5A4C6CDFF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24" y="2413586"/>
            <a:ext cx="1308904" cy="45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1" name="Group 106">
            <a:extLst>
              <a:ext uri="{FF2B5EF4-FFF2-40B4-BE49-F238E27FC236}">
                <a16:creationId xmlns:a16="http://schemas.microsoft.com/office/drawing/2014/main" id="{2210B895-200E-418F-E6EB-0738EC3CC189}"/>
              </a:ext>
            </a:extLst>
          </p:cNvPr>
          <p:cNvGrpSpPr/>
          <p:nvPr/>
        </p:nvGrpSpPr>
        <p:grpSpPr>
          <a:xfrm>
            <a:off x="3030366" y="2466745"/>
            <a:ext cx="3237182" cy="1460911"/>
            <a:chOff x="8921976" y="2907782"/>
            <a:chExt cx="2960195" cy="1947877"/>
          </a:xfrm>
        </p:grpSpPr>
        <p:sp>
          <p:nvSpPr>
            <p:cNvPr id="72" name="TextBox 107">
              <a:extLst>
                <a:ext uri="{FF2B5EF4-FFF2-40B4-BE49-F238E27FC236}">
                  <a16:creationId xmlns:a16="http://schemas.microsoft.com/office/drawing/2014/main" id="{3D5A348D-D092-61D0-7AAC-5559A64D8473}"/>
                </a:ext>
              </a:extLst>
            </p:cNvPr>
            <p:cNvSpPr txBox="1"/>
            <p:nvPr/>
          </p:nvSpPr>
          <p:spPr>
            <a:xfrm>
              <a:off x="8941125" y="2907782"/>
              <a:ext cx="2926080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2000" kern="0">
                  <a:solidFill>
                    <a:srgbClr val="FFB533"/>
                  </a:solidFill>
                  <a:latin typeface="Verdana"/>
                </a:rPr>
                <a:t>Séminaire « COMMENT »</a:t>
              </a:r>
            </a:p>
          </p:txBody>
        </p:sp>
        <p:sp>
          <p:nvSpPr>
            <p:cNvPr id="73" name="TextBox 108">
              <a:extLst>
                <a:ext uri="{FF2B5EF4-FFF2-40B4-BE49-F238E27FC236}">
                  <a16:creationId xmlns:a16="http://schemas.microsoft.com/office/drawing/2014/main" id="{1BA519D2-83D5-9EA5-99D4-11CA74810A05}"/>
                </a:ext>
              </a:extLst>
            </p:cNvPr>
            <p:cNvSpPr txBox="1"/>
            <p:nvPr/>
          </p:nvSpPr>
          <p:spPr>
            <a:xfrm>
              <a:off x="8921976" y="3446046"/>
              <a:ext cx="2960195" cy="140961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Première identification des scénarios possibles en termes organisationnel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/>
                <a:t>Identification des rôles des partenaires différentes parties prenantes  (DSI Groupe, Métiers, Editeurs,…)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/>
            </a:p>
          </p:txBody>
        </p:sp>
      </p:grpSp>
      <p:sp>
        <p:nvSpPr>
          <p:cNvPr id="75" name="Oval 27">
            <a:extLst>
              <a:ext uri="{FF2B5EF4-FFF2-40B4-BE49-F238E27FC236}">
                <a16:creationId xmlns:a16="http://schemas.microsoft.com/office/drawing/2014/main" id="{A0AC6193-E0F4-B9D2-BEE9-A1CD3038C08E}"/>
              </a:ext>
            </a:extLst>
          </p:cNvPr>
          <p:cNvSpPr/>
          <p:nvPr/>
        </p:nvSpPr>
        <p:spPr>
          <a:xfrm>
            <a:off x="7141898" y="2303324"/>
            <a:ext cx="745724" cy="745724"/>
          </a:xfrm>
          <a:prstGeom prst="ellipse">
            <a:avLst/>
          </a:prstGeom>
          <a:gradFill flip="none" rotWithShape="1">
            <a:gsLst>
              <a:gs pos="0">
                <a:srgbClr val="0D756F">
                  <a:shade val="30000"/>
                  <a:satMod val="115000"/>
                </a:srgbClr>
              </a:gs>
              <a:gs pos="50000">
                <a:srgbClr val="0D756F">
                  <a:shade val="67500"/>
                  <a:satMod val="115000"/>
                </a:srgbClr>
              </a:gs>
              <a:gs pos="100000">
                <a:srgbClr val="0D756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D756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grpSp>
        <p:nvGrpSpPr>
          <p:cNvPr id="82" name="Group 106">
            <a:extLst>
              <a:ext uri="{FF2B5EF4-FFF2-40B4-BE49-F238E27FC236}">
                <a16:creationId xmlns:a16="http://schemas.microsoft.com/office/drawing/2014/main" id="{80E3C4E7-5C58-E4D2-D7CF-E49238FACFCE}"/>
              </a:ext>
            </a:extLst>
          </p:cNvPr>
          <p:cNvGrpSpPr/>
          <p:nvPr/>
        </p:nvGrpSpPr>
        <p:grpSpPr>
          <a:xfrm>
            <a:off x="7699252" y="2943233"/>
            <a:ext cx="3580275" cy="1151869"/>
            <a:chOff x="8921975" y="2907783"/>
            <a:chExt cx="3273932" cy="1535823"/>
          </a:xfrm>
        </p:grpSpPr>
        <p:sp>
          <p:nvSpPr>
            <p:cNvPr id="83" name="TextBox 107">
              <a:extLst>
                <a:ext uri="{FF2B5EF4-FFF2-40B4-BE49-F238E27FC236}">
                  <a16:creationId xmlns:a16="http://schemas.microsoft.com/office/drawing/2014/main" id="{1B3882A8-08B2-427E-B92F-CC484205AA00}"/>
                </a:ext>
              </a:extLst>
            </p:cNvPr>
            <p:cNvSpPr txBox="1"/>
            <p:nvPr/>
          </p:nvSpPr>
          <p:spPr>
            <a:xfrm>
              <a:off x="8941125" y="2907783"/>
              <a:ext cx="3152115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2000" kern="0">
                  <a:solidFill>
                    <a:srgbClr val="0D756F"/>
                  </a:solidFill>
                  <a:latin typeface="Verdana"/>
                </a:rPr>
                <a:t>Séminaire </a:t>
              </a:r>
              <a:r>
                <a:rPr lang="fr-FR" sz="2000" kern="0" err="1">
                  <a:solidFill>
                    <a:srgbClr val="0D756F"/>
                  </a:solidFill>
                  <a:latin typeface="Verdana"/>
                </a:rPr>
                <a:t>adhoc</a:t>
              </a:r>
              <a:r>
                <a:rPr lang="fr-FR" sz="2000" kern="0">
                  <a:solidFill>
                    <a:srgbClr val="0D756F"/>
                  </a:solidFill>
                  <a:latin typeface="Verdana"/>
                </a:rPr>
                <a:t> à l’AGILE</a:t>
              </a:r>
            </a:p>
          </p:txBody>
        </p:sp>
        <p:sp>
          <p:nvSpPr>
            <p:cNvPr id="84" name="TextBox 108">
              <a:extLst>
                <a:ext uri="{FF2B5EF4-FFF2-40B4-BE49-F238E27FC236}">
                  <a16:creationId xmlns:a16="http://schemas.microsoft.com/office/drawing/2014/main" id="{9D278B96-543C-5F25-5C3A-AB0933FD9016}"/>
                </a:ext>
              </a:extLst>
            </p:cNvPr>
            <p:cNvSpPr txBox="1"/>
            <p:nvPr/>
          </p:nvSpPr>
          <p:spPr>
            <a:xfrm>
              <a:off x="8921975" y="3406401"/>
              <a:ext cx="3273932" cy="103720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 i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Etat d’esprit Lean &amp; Agile 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 i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Fonctionnement en Agile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100" i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Introduction aux </a:t>
              </a:r>
              <a:r>
                <a:rPr lang="fr-FR" sz="1100" i="1" err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frameworks</a:t>
              </a:r>
              <a:r>
                <a:rPr lang="fr-FR" sz="1100" i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 agiles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/>
            </a:p>
          </p:txBody>
        </p:sp>
      </p:grpSp>
      <p:sp>
        <p:nvSpPr>
          <p:cNvPr id="85" name="Oval 27">
            <a:extLst>
              <a:ext uri="{FF2B5EF4-FFF2-40B4-BE49-F238E27FC236}">
                <a16:creationId xmlns:a16="http://schemas.microsoft.com/office/drawing/2014/main" id="{0485A20F-A3C2-1A25-FEC9-0DED6C8F8668}"/>
              </a:ext>
            </a:extLst>
          </p:cNvPr>
          <p:cNvSpPr/>
          <p:nvPr/>
        </p:nvSpPr>
        <p:spPr>
          <a:xfrm>
            <a:off x="8437427" y="1622770"/>
            <a:ext cx="745724" cy="745724"/>
          </a:xfrm>
          <a:prstGeom prst="ellipse">
            <a:avLst/>
          </a:prstGeom>
          <a:gradFill flip="none" rotWithShape="1">
            <a:gsLst>
              <a:gs pos="0">
                <a:srgbClr val="E53054">
                  <a:shade val="30000"/>
                  <a:satMod val="115000"/>
                </a:srgbClr>
              </a:gs>
              <a:gs pos="50000">
                <a:srgbClr val="E53054">
                  <a:shade val="67500"/>
                  <a:satMod val="115000"/>
                </a:srgbClr>
              </a:gs>
              <a:gs pos="100000">
                <a:srgbClr val="E5305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E5305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C8180329-E490-DA17-4D02-2F9CAB2945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898" y="1216797"/>
            <a:ext cx="1182890" cy="577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8529BF55-B6A8-CED5-54B2-54C3872AB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121" y="1178089"/>
            <a:ext cx="1137191" cy="631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89960293-2AB0-0835-82D7-4D6E902DBB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315" y="1187976"/>
            <a:ext cx="1137191" cy="627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4" name="Image 93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7EE3B054-3CD7-2A4F-3E8E-960DB5DA4DD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846612" y="-226465"/>
            <a:ext cx="3960350" cy="1411159"/>
          </a:xfrm>
          <a:prstGeom prst="rect">
            <a:avLst/>
          </a:prstGeom>
        </p:spPr>
      </p:pic>
      <p:sp>
        <p:nvSpPr>
          <p:cNvPr id="95" name="Titre 2">
            <a:extLst>
              <a:ext uri="{FF2B5EF4-FFF2-40B4-BE49-F238E27FC236}">
                <a16:creationId xmlns:a16="http://schemas.microsoft.com/office/drawing/2014/main" id="{CE07A87A-1454-4CCC-33EF-C496AD838981}"/>
              </a:ext>
            </a:extLst>
          </p:cNvPr>
          <p:cNvSpPr txBox="1">
            <a:spLocks/>
          </p:cNvSpPr>
          <p:nvPr/>
        </p:nvSpPr>
        <p:spPr>
          <a:xfrm>
            <a:off x="421200" y="428400"/>
            <a:ext cx="9718120" cy="335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Focus : Mise en œuvre d’une nouvelle organisation IT</a:t>
            </a:r>
          </a:p>
        </p:txBody>
      </p: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ED71AFF1-AF8A-C718-53C9-39496018227A}"/>
              </a:ext>
            </a:extLst>
          </p:cNvPr>
          <p:cNvCxnSpPr>
            <a:cxnSpLocks/>
          </p:cNvCxnSpPr>
          <p:nvPr/>
        </p:nvCxnSpPr>
        <p:spPr>
          <a:xfrm flipV="1">
            <a:off x="10253408" y="1292613"/>
            <a:ext cx="492585" cy="177201"/>
          </a:xfrm>
          <a:prstGeom prst="straightConnector1">
            <a:avLst/>
          </a:prstGeom>
          <a:ln w="76200" cap="rnd">
            <a:solidFill>
              <a:srgbClr val="FFA26E"/>
            </a:solidFill>
            <a:round/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B7F8D-3EF8-5F71-9B54-65455C128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93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9008D1AD-A8E1-221B-35C3-00BA45E9D8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6612" y="-226465"/>
            <a:ext cx="3960350" cy="1411159"/>
          </a:xfrm>
          <a:prstGeom prst="rect">
            <a:avLst/>
          </a:prstGeom>
        </p:spPr>
      </p:pic>
      <p:sp>
        <p:nvSpPr>
          <p:cNvPr id="95" name="Titre 2">
            <a:extLst>
              <a:ext uri="{FF2B5EF4-FFF2-40B4-BE49-F238E27FC236}">
                <a16:creationId xmlns:a16="http://schemas.microsoft.com/office/drawing/2014/main" id="{42ECF0A6-5925-9E62-41C1-7F3E30790624}"/>
              </a:ext>
            </a:extLst>
          </p:cNvPr>
          <p:cNvSpPr txBox="1">
            <a:spLocks/>
          </p:cNvSpPr>
          <p:nvPr/>
        </p:nvSpPr>
        <p:spPr>
          <a:xfrm>
            <a:off x="421200" y="428400"/>
            <a:ext cx="9718120" cy="335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Focus : Mise en œuvre d’une nouvelle organisation 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4AAA52-BA2F-ADF3-276B-7006D5DC3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250" y="1912711"/>
            <a:ext cx="7794070" cy="4393146"/>
          </a:xfrm>
          <a:prstGeom prst="rect">
            <a:avLst/>
          </a:prstGeom>
        </p:spPr>
      </p:pic>
      <p:sp>
        <p:nvSpPr>
          <p:cNvPr id="5" name="TextBox 108">
            <a:extLst>
              <a:ext uri="{FF2B5EF4-FFF2-40B4-BE49-F238E27FC236}">
                <a16:creationId xmlns:a16="http://schemas.microsoft.com/office/drawing/2014/main" id="{CF799B2C-D349-AA75-D167-97A9CF2EA9C6}"/>
              </a:ext>
            </a:extLst>
          </p:cNvPr>
          <p:cNvSpPr txBox="1"/>
          <p:nvPr/>
        </p:nvSpPr>
        <p:spPr>
          <a:xfrm>
            <a:off x="580374" y="1418741"/>
            <a:ext cx="3237182" cy="36933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2000"/>
              <a:t>Exemple de fiche mission :</a:t>
            </a:r>
          </a:p>
        </p:txBody>
      </p:sp>
    </p:spTree>
    <p:extLst>
      <p:ext uri="{BB962C8B-B14F-4D97-AF65-F5344CB8AC3E}">
        <p14:creationId xmlns:p14="http://schemas.microsoft.com/office/powerpoint/2010/main" val="36213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E05A8-D313-0E9F-5DD7-ED5559DD1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re 2">
            <a:extLst>
              <a:ext uri="{FF2B5EF4-FFF2-40B4-BE49-F238E27FC236}">
                <a16:creationId xmlns:a16="http://schemas.microsoft.com/office/drawing/2014/main" id="{6452B2DC-B8BF-7C63-4666-D890119BEBFE}"/>
              </a:ext>
            </a:extLst>
          </p:cNvPr>
          <p:cNvSpPr txBox="1">
            <a:spLocks/>
          </p:cNvSpPr>
          <p:nvPr/>
        </p:nvSpPr>
        <p:spPr>
          <a:xfrm>
            <a:off x="421200" y="428400"/>
            <a:ext cx="9718120" cy="335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Focus : Définition de l’offre de services IT</a:t>
            </a:r>
          </a:p>
        </p:txBody>
      </p:sp>
      <p:pic>
        <p:nvPicPr>
          <p:cNvPr id="4" name="Image 3" descr="Une image contenant cercle, Graphique, capture d’écran, Bleu électrique&#10;&#10;Le contenu généré par l’IA peut être incorrect.">
            <a:extLst>
              <a:ext uri="{FF2B5EF4-FFF2-40B4-BE49-F238E27FC236}">
                <a16:creationId xmlns:a16="http://schemas.microsoft.com/office/drawing/2014/main" id="{3F474409-E720-DD2F-9167-A45B74791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4254" y="-325882"/>
            <a:ext cx="1798066" cy="17980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E93BF4-BEF2-FC7B-F2A6-1F7229977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1144428"/>
            <a:ext cx="4401312" cy="22845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40851B-0A90-86C0-17BC-BF9C2644A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88" y="3590902"/>
            <a:ext cx="5617464" cy="31165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0795FB-5460-BF69-5C56-AF8B0367B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268" y="1144428"/>
            <a:ext cx="4772012" cy="26651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DDCA102-E0B1-2879-F9F1-5EE115996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880" y="3946935"/>
            <a:ext cx="4976260" cy="288181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FEC51DE-5518-299B-0BEB-80398E5066C2}"/>
              </a:ext>
            </a:extLst>
          </p:cNvPr>
          <p:cNvCxnSpPr>
            <a:cxnSpLocks/>
          </p:cNvCxnSpPr>
          <p:nvPr/>
        </p:nvCxnSpPr>
        <p:spPr>
          <a:xfrm flipV="1">
            <a:off x="2474977" y="1600200"/>
            <a:ext cx="4959095" cy="2465787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9094B64-9A9E-C785-0167-81206AB9E372}"/>
              </a:ext>
            </a:extLst>
          </p:cNvPr>
          <p:cNvCxnSpPr>
            <a:cxnSpLocks/>
          </p:cNvCxnSpPr>
          <p:nvPr/>
        </p:nvCxnSpPr>
        <p:spPr>
          <a:xfrm>
            <a:off x="7434072" y="3590902"/>
            <a:ext cx="2011680" cy="612468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8">
            <a:extLst>
              <a:ext uri="{FF2B5EF4-FFF2-40B4-BE49-F238E27FC236}">
                <a16:creationId xmlns:a16="http://schemas.microsoft.com/office/drawing/2014/main" id="{461F0104-D0E8-16BA-CC25-CA92DE56652C}"/>
              </a:ext>
            </a:extLst>
          </p:cNvPr>
          <p:cNvGrpSpPr/>
          <p:nvPr/>
        </p:nvGrpSpPr>
        <p:grpSpPr>
          <a:xfrm>
            <a:off x="2750785" y="2125525"/>
            <a:ext cx="5329534" cy="1337498"/>
            <a:chOff x="3902602" y="1461997"/>
            <a:chExt cx="2357845" cy="1359346"/>
          </a:xfrm>
        </p:grpSpPr>
        <p:sp>
          <p:nvSpPr>
            <p:cNvPr id="27" name="Freeform: Shape 3">
              <a:extLst>
                <a:ext uri="{FF2B5EF4-FFF2-40B4-BE49-F238E27FC236}">
                  <a16:creationId xmlns:a16="http://schemas.microsoft.com/office/drawing/2014/main" id="{585EEAC1-65BA-7CC7-1689-458D82D311E3}"/>
                </a:ext>
              </a:extLst>
            </p:cNvPr>
            <p:cNvSpPr/>
            <p:nvPr/>
          </p:nvSpPr>
          <p:spPr>
            <a:xfrm>
              <a:off x="3902602" y="1962915"/>
              <a:ext cx="2357844" cy="858428"/>
            </a:xfrm>
            <a:custGeom>
              <a:avLst/>
              <a:gdLst>
                <a:gd name="connsiteX0" fmla="*/ 178755 w 2357844"/>
                <a:gd name="connsiteY0" fmla="*/ 0 h 858428"/>
                <a:gd name="connsiteX1" fmla="*/ 1030006 w 2357844"/>
                <a:gd name="connsiteY1" fmla="*/ 0 h 858428"/>
                <a:gd name="connsiteX2" fmla="*/ 1327838 w 2357844"/>
                <a:gd name="connsiteY2" fmla="*/ 0 h 858428"/>
                <a:gd name="connsiteX3" fmla="*/ 2179089 w 2357844"/>
                <a:gd name="connsiteY3" fmla="*/ 0 h 858428"/>
                <a:gd name="connsiteX4" fmla="*/ 2215114 w 2357844"/>
                <a:gd name="connsiteY4" fmla="*/ 3632 h 858428"/>
                <a:gd name="connsiteX5" fmla="*/ 2244282 w 2357844"/>
                <a:gd name="connsiteY5" fmla="*/ 12686 h 858428"/>
                <a:gd name="connsiteX6" fmla="*/ 2246354 w 2357844"/>
                <a:gd name="connsiteY6" fmla="*/ 13089 h 858428"/>
                <a:gd name="connsiteX7" fmla="*/ 2247033 w 2357844"/>
                <a:gd name="connsiteY7" fmla="*/ 13540 h 858428"/>
                <a:gd name="connsiteX8" fmla="*/ 2248669 w 2357844"/>
                <a:gd name="connsiteY8" fmla="*/ 14048 h 858428"/>
                <a:gd name="connsiteX9" fmla="*/ 2343797 w 2357844"/>
                <a:gd name="connsiteY9" fmla="*/ 109176 h 858428"/>
                <a:gd name="connsiteX10" fmla="*/ 2344049 w 2357844"/>
                <a:gd name="connsiteY10" fmla="*/ 110427 h 858428"/>
                <a:gd name="connsiteX11" fmla="*/ 2344755 w 2357844"/>
                <a:gd name="connsiteY11" fmla="*/ 111490 h 858428"/>
                <a:gd name="connsiteX12" fmla="*/ 2357842 w 2357844"/>
                <a:gd name="connsiteY12" fmla="*/ 178745 h 858428"/>
                <a:gd name="connsiteX13" fmla="*/ 2357844 w 2357844"/>
                <a:gd name="connsiteY13" fmla="*/ 178755 h 858428"/>
                <a:gd name="connsiteX14" fmla="*/ 2357844 w 2357844"/>
                <a:gd name="connsiteY14" fmla="*/ 178756 h 858428"/>
                <a:gd name="connsiteX15" fmla="*/ 2344755 w 2357844"/>
                <a:gd name="connsiteY15" fmla="*/ 246021 h 858428"/>
                <a:gd name="connsiteX16" fmla="*/ 2344049 w 2357844"/>
                <a:gd name="connsiteY16" fmla="*/ 247084 h 858428"/>
                <a:gd name="connsiteX17" fmla="*/ 2343797 w 2357844"/>
                <a:gd name="connsiteY17" fmla="*/ 248335 h 858428"/>
                <a:gd name="connsiteX18" fmla="*/ 2305488 w 2357844"/>
                <a:gd name="connsiteY18" fmla="*/ 305154 h 858428"/>
                <a:gd name="connsiteX19" fmla="*/ 1804570 w 2357844"/>
                <a:gd name="connsiteY19" fmla="*/ 806072 h 858428"/>
                <a:gd name="connsiteX20" fmla="*/ 1551772 w 2357844"/>
                <a:gd name="connsiteY20" fmla="*/ 806072 h 858428"/>
                <a:gd name="connsiteX21" fmla="*/ 1551772 w 2357844"/>
                <a:gd name="connsiteY21" fmla="*/ 553274 h 858428"/>
                <a:gd name="connsiteX22" fmla="*/ 1747536 w 2357844"/>
                <a:gd name="connsiteY22" fmla="*/ 357510 h 858428"/>
                <a:gd name="connsiteX23" fmla="*/ 1327838 w 2357844"/>
                <a:gd name="connsiteY23" fmla="*/ 357510 h 858428"/>
                <a:gd name="connsiteX24" fmla="*/ 1030006 w 2357844"/>
                <a:gd name="connsiteY24" fmla="*/ 357510 h 858428"/>
                <a:gd name="connsiteX25" fmla="*/ 178755 w 2357844"/>
                <a:gd name="connsiteY25" fmla="*/ 357510 h 858428"/>
                <a:gd name="connsiteX26" fmla="*/ 0 w 2357844"/>
                <a:gd name="connsiteY26" fmla="*/ 178755 h 858428"/>
                <a:gd name="connsiteX27" fmla="*/ 178755 w 2357844"/>
                <a:gd name="connsiteY27" fmla="*/ 0 h 85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7844" h="858428">
                  <a:moveTo>
                    <a:pt x="178755" y="0"/>
                  </a:moveTo>
                  <a:lnTo>
                    <a:pt x="1030006" y="0"/>
                  </a:lnTo>
                  <a:lnTo>
                    <a:pt x="1327838" y="0"/>
                  </a:lnTo>
                  <a:lnTo>
                    <a:pt x="2179089" y="0"/>
                  </a:lnTo>
                  <a:cubicBezTo>
                    <a:pt x="2191429" y="0"/>
                    <a:pt x="2203478" y="1251"/>
                    <a:pt x="2215114" y="3632"/>
                  </a:cubicBezTo>
                  <a:lnTo>
                    <a:pt x="2244282" y="12686"/>
                  </a:lnTo>
                  <a:lnTo>
                    <a:pt x="2246354" y="13089"/>
                  </a:lnTo>
                  <a:lnTo>
                    <a:pt x="2247033" y="13540"/>
                  </a:lnTo>
                  <a:lnTo>
                    <a:pt x="2248669" y="14048"/>
                  </a:lnTo>
                  <a:cubicBezTo>
                    <a:pt x="2291441" y="32139"/>
                    <a:pt x="2325706" y="66404"/>
                    <a:pt x="2343797" y="109176"/>
                  </a:cubicBezTo>
                  <a:lnTo>
                    <a:pt x="2344049" y="110427"/>
                  </a:lnTo>
                  <a:lnTo>
                    <a:pt x="2344755" y="111490"/>
                  </a:lnTo>
                  <a:lnTo>
                    <a:pt x="2357842" y="178745"/>
                  </a:lnTo>
                  <a:lnTo>
                    <a:pt x="2357844" y="178755"/>
                  </a:lnTo>
                  <a:lnTo>
                    <a:pt x="2357844" y="178756"/>
                  </a:lnTo>
                  <a:cubicBezTo>
                    <a:pt x="2357844" y="201629"/>
                    <a:pt x="2353481" y="224503"/>
                    <a:pt x="2344755" y="246021"/>
                  </a:cubicBezTo>
                  <a:lnTo>
                    <a:pt x="2344049" y="247084"/>
                  </a:lnTo>
                  <a:lnTo>
                    <a:pt x="2343797" y="248335"/>
                  </a:lnTo>
                  <a:cubicBezTo>
                    <a:pt x="2334751" y="269721"/>
                    <a:pt x="2321662" y="288980"/>
                    <a:pt x="2305488" y="305154"/>
                  </a:cubicBezTo>
                  <a:lnTo>
                    <a:pt x="1804570" y="806072"/>
                  </a:lnTo>
                  <a:cubicBezTo>
                    <a:pt x="1734761" y="875881"/>
                    <a:pt x="1621580" y="875881"/>
                    <a:pt x="1551772" y="806072"/>
                  </a:cubicBezTo>
                  <a:cubicBezTo>
                    <a:pt x="1481963" y="736264"/>
                    <a:pt x="1481963" y="623083"/>
                    <a:pt x="1551772" y="553274"/>
                  </a:cubicBezTo>
                  <a:lnTo>
                    <a:pt x="1747536" y="357510"/>
                  </a:lnTo>
                  <a:lnTo>
                    <a:pt x="1327838" y="357510"/>
                  </a:lnTo>
                  <a:lnTo>
                    <a:pt x="1030006" y="357510"/>
                  </a:lnTo>
                  <a:lnTo>
                    <a:pt x="178755" y="357510"/>
                  </a:lnTo>
                  <a:cubicBezTo>
                    <a:pt x="80031" y="357510"/>
                    <a:pt x="0" y="277479"/>
                    <a:pt x="0" y="178755"/>
                  </a:cubicBezTo>
                  <a:cubicBezTo>
                    <a:pt x="0" y="80031"/>
                    <a:pt x="80031" y="0"/>
                    <a:pt x="178755" y="0"/>
                  </a:cubicBezTo>
                  <a:close/>
                </a:path>
              </a:pathLst>
            </a:custGeom>
            <a:solidFill>
              <a:srgbClr val="F7844B"/>
            </a:solidFill>
            <a:ln>
              <a:solidFill>
                <a:srgbClr val="F784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9" name="Freeform: Shape 4">
              <a:extLst>
                <a:ext uri="{FF2B5EF4-FFF2-40B4-BE49-F238E27FC236}">
                  <a16:creationId xmlns:a16="http://schemas.microsoft.com/office/drawing/2014/main" id="{0E888800-625F-7C6B-329C-6606347258E4}"/>
                </a:ext>
              </a:extLst>
            </p:cNvPr>
            <p:cNvSpPr/>
            <p:nvPr/>
          </p:nvSpPr>
          <p:spPr>
            <a:xfrm>
              <a:off x="5383212" y="1962915"/>
              <a:ext cx="694819" cy="589837"/>
            </a:xfrm>
            <a:custGeom>
              <a:avLst/>
              <a:gdLst>
                <a:gd name="connsiteX0" fmla="*/ 183255 w 610453"/>
                <a:gd name="connsiteY0" fmla="*/ 377033 h 589837"/>
                <a:gd name="connsiteX1" fmla="*/ 0 w 610453"/>
                <a:gd name="connsiteY1" fmla="*/ 589837 h 589837"/>
                <a:gd name="connsiteX2" fmla="*/ 256 w 610453"/>
                <a:gd name="connsiteY2" fmla="*/ 589382 h 589837"/>
                <a:gd name="connsiteX3" fmla="*/ 183109 w 610453"/>
                <a:gd name="connsiteY3" fmla="*/ 377044 h 589837"/>
                <a:gd name="connsiteX4" fmla="*/ 393130 w 610453"/>
                <a:gd name="connsiteY4" fmla="*/ 0 h 589837"/>
                <a:gd name="connsiteX5" fmla="*/ 597324 w 610453"/>
                <a:gd name="connsiteY5" fmla="*/ 254242 h 589837"/>
                <a:gd name="connsiteX6" fmla="*/ 610453 w 610453"/>
                <a:gd name="connsiteY6" fmla="*/ 428669 h 589837"/>
                <a:gd name="connsiteX7" fmla="*/ 500496 w 610453"/>
                <a:gd name="connsiteY7" fmla="*/ 556358 h 589837"/>
                <a:gd name="connsiteX8" fmla="*/ 534999 w 610453"/>
                <a:gd name="connsiteY8" fmla="*/ 494921 h 589837"/>
                <a:gd name="connsiteX9" fmla="*/ 516466 w 610453"/>
                <a:gd name="connsiteY9" fmla="*/ 345491 h 589837"/>
                <a:gd name="connsiteX10" fmla="*/ 481474 w 610453"/>
                <a:gd name="connsiteY10" fmla="*/ 304764 h 589837"/>
                <a:gd name="connsiteX11" fmla="*/ 481325 w 610453"/>
                <a:gd name="connsiteY11" fmla="*/ 304680 h 589837"/>
                <a:gd name="connsiteX12" fmla="*/ 481238 w 610453"/>
                <a:gd name="connsiteY12" fmla="*/ 304607 h 589837"/>
                <a:gd name="connsiteX13" fmla="*/ 479587 w 610453"/>
                <a:gd name="connsiteY13" fmla="*/ 303679 h 589837"/>
                <a:gd name="connsiteX14" fmla="*/ 479888 w 610453"/>
                <a:gd name="connsiteY14" fmla="*/ 303443 h 589837"/>
                <a:gd name="connsiteX15" fmla="*/ 127514 w 610453"/>
                <a:gd name="connsiteY15" fmla="*/ 0 h 58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0453" h="589837">
                  <a:moveTo>
                    <a:pt x="183255" y="377033"/>
                  </a:moveTo>
                  <a:lnTo>
                    <a:pt x="0" y="589837"/>
                  </a:lnTo>
                  <a:lnTo>
                    <a:pt x="256" y="589382"/>
                  </a:lnTo>
                  <a:lnTo>
                    <a:pt x="183109" y="377044"/>
                  </a:lnTo>
                  <a:close/>
                  <a:moveTo>
                    <a:pt x="393130" y="0"/>
                  </a:moveTo>
                  <a:lnTo>
                    <a:pt x="597324" y="254242"/>
                  </a:lnTo>
                  <a:lnTo>
                    <a:pt x="610453" y="428669"/>
                  </a:lnTo>
                  <a:lnTo>
                    <a:pt x="500496" y="556358"/>
                  </a:lnTo>
                  <a:lnTo>
                    <a:pt x="534999" y="494921"/>
                  </a:lnTo>
                  <a:cubicBezTo>
                    <a:pt x="550976" y="445179"/>
                    <a:pt x="544415" y="390236"/>
                    <a:pt x="516466" y="345491"/>
                  </a:cubicBezTo>
                  <a:lnTo>
                    <a:pt x="481474" y="304764"/>
                  </a:lnTo>
                  <a:lnTo>
                    <a:pt x="481325" y="304680"/>
                  </a:lnTo>
                  <a:lnTo>
                    <a:pt x="481238" y="304607"/>
                  </a:lnTo>
                  <a:lnTo>
                    <a:pt x="479587" y="303679"/>
                  </a:lnTo>
                  <a:lnTo>
                    <a:pt x="479888" y="303443"/>
                  </a:lnTo>
                  <a:lnTo>
                    <a:pt x="127514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solidFill>
                <a:srgbClr val="F784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0" name="Freeform: Shape 5">
              <a:extLst>
                <a:ext uri="{FF2B5EF4-FFF2-40B4-BE49-F238E27FC236}">
                  <a16:creationId xmlns:a16="http://schemas.microsoft.com/office/drawing/2014/main" id="{B7E477CF-A985-EAF1-EBE8-0E1CE5B49F3B}"/>
                </a:ext>
              </a:extLst>
            </p:cNvPr>
            <p:cNvSpPr/>
            <p:nvPr/>
          </p:nvSpPr>
          <p:spPr>
            <a:xfrm>
              <a:off x="5402019" y="1461997"/>
              <a:ext cx="858428" cy="1058478"/>
            </a:xfrm>
            <a:custGeom>
              <a:avLst/>
              <a:gdLst>
                <a:gd name="connsiteX0" fmla="*/ 250501 w 858428"/>
                <a:gd name="connsiteY0" fmla="*/ 856047 h 1058478"/>
                <a:gd name="connsiteX1" fmla="*/ 250647 w 858428"/>
                <a:gd name="connsiteY1" fmla="*/ 856047 h 1058478"/>
                <a:gd name="connsiteX2" fmla="*/ 52067 w 858428"/>
                <a:gd name="connsiteY2" fmla="*/ 1054627 h 1058478"/>
                <a:gd name="connsiteX3" fmla="*/ 52356 w 858428"/>
                <a:gd name="connsiteY3" fmla="*/ 1054192 h 1058478"/>
                <a:gd name="connsiteX4" fmla="*/ 178755 w 858428"/>
                <a:gd name="connsiteY4" fmla="*/ 0 h 1058478"/>
                <a:gd name="connsiteX5" fmla="*/ 305154 w 858428"/>
                <a:gd name="connsiteY5" fmla="*/ 52356 h 1058478"/>
                <a:gd name="connsiteX6" fmla="*/ 806072 w 858428"/>
                <a:gd name="connsiteY6" fmla="*/ 553274 h 1058478"/>
                <a:gd name="connsiteX7" fmla="*/ 806072 w 858428"/>
                <a:gd name="connsiteY7" fmla="*/ 806072 h 1058478"/>
                <a:gd name="connsiteX8" fmla="*/ 553667 w 858428"/>
                <a:gd name="connsiteY8" fmla="*/ 1058478 h 1058478"/>
                <a:gd name="connsiteX9" fmla="*/ 592645 w 858428"/>
                <a:gd name="connsiteY9" fmla="*/ 999779 h 1058478"/>
                <a:gd name="connsiteX10" fmla="*/ 585282 w 858428"/>
                <a:gd name="connsiteY10" fmla="*/ 849384 h 1058478"/>
                <a:gd name="connsiteX11" fmla="*/ 553417 w 858428"/>
                <a:gd name="connsiteY11" fmla="*/ 806167 h 1058478"/>
                <a:gd name="connsiteX12" fmla="*/ 553274 w 858428"/>
                <a:gd name="connsiteY12" fmla="*/ 806072 h 1058478"/>
                <a:gd name="connsiteX13" fmla="*/ 553193 w 858428"/>
                <a:gd name="connsiteY13" fmla="*/ 805992 h 1058478"/>
                <a:gd name="connsiteX14" fmla="*/ 551616 w 858428"/>
                <a:gd name="connsiteY14" fmla="*/ 804944 h 1058478"/>
                <a:gd name="connsiteX15" fmla="*/ 551933 w 858428"/>
                <a:gd name="connsiteY15" fmla="*/ 804731 h 1058478"/>
                <a:gd name="connsiteX16" fmla="*/ 52356 w 858428"/>
                <a:gd name="connsiteY16" fmla="*/ 305154 h 1058478"/>
                <a:gd name="connsiteX17" fmla="*/ 52356 w 858428"/>
                <a:gd name="connsiteY17" fmla="*/ 52356 h 1058478"/>
                <a:gd name="connsiteX18" fmla="*/ 178755 w 858428"/>
                <a:gd name="connsiteY18" fmla="*/ 0 h 105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8428" h="1058478">
                  <a:moveTo>
                    <a:pt x="250501" y="856047"/>
                  </a:moveTo>
                  <a:lnTo>
                    <a:pt x="250647" y="856047"/>
                  </a:lnTo>
                  <a:lnTo>
                    <a:pt x="52067" y="1054627"/>
                  </a:lnTo>
                  <a:lnTo>
                    <a:pt x="52356" y="1054192"/>
                  </a:lnTo>
                  <a:close/>
                  <a:moveTo>
                    <a:pt x="178755" y="0"/>
                  </a:moveTo>
                  <a:cubicBezTo>
                    <a:pt x="224502" y="0"/>
                    <a:pt x="270250" y="17452"/>
                    <a:pt x="305154" y="52356"/>
                  </a:cubicBezTo>
                  <a:lnTo>
                    <a:pt x="806072" y="553274"/>
                  </a:lnTo>
                  <a:cubicBezTo>
                    <a:pt x="875880" y="623083"/>
                    <a:pt x="875880" y="736264"/>
                    <a:pt x="806072" y="806072"/>
                  </a:cubicBezTo>
                  <a:lnTo>
                    <a:pt x="553667" y="1058478"/>
                  </a:lnTo>
                  <a:lnTo>
                    <a:pt x="592645" y="999779"/>
                  </a:lnTo>
                  <a:cubicBezTo>
                    <a:pt x="612279" y="951363"/>
                    <a:pt x="609824" y="896085"/>
                    <a:pt x="585282" y="849384"/>
                  </a:cubicBezTo>
                  <a:lnTo>
                    <a:pt x="553417" y="806167"/>
                  </a:lnTo>
                  <a:lnTo>
                    <a:pt x="553274" y="806072"/>
                  </a:lnTo>
                  <a:lnTo>
                    <a:pt x="553193" y="805992"/>
                  </a:lnTo>
                  <a:lnTo>
                    <a:pt x="551616" y="804944"/>
                  </a:lnTo>
                  <a:lnTo>
                    <a:pt x="551933" y="804731"/>
                  </a:lnTo>
                  <a:lnTo>
                    <a:pt x="52356" y="305154"/>
                  </a:lnTo>
                  <a:cubicBezTo>
                    <a:pt x="-17453" y="235346"/>
                    <a:pt x="-17453" y="122165"/>
                    <a:pt x="52356" y="52356"/>
                  </a:cubicBezTo>
                  <a:cubicBezTo>
                    <a:pt x="87260" y="17452"/>
                    <a:pt x="133007" y="0"/>
                    <a:pt x="178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784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95BCDC35-9C56-4248-985E-F73AD064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8466768" cy="667875"/>
          </a:xfrm>
        </p:spPr>
        <p:txBody>
          <a:bodyPr/>
          <a:lstStyle/>
          <a:p>
            <a:r>
              <a:rPr lang="fr-FR"/>
              <a:t>Focus : Lancement d’une démarche d’urbanisation et 	   de maitrise de son SI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077389A-6AC8-6538-0C79-5D3E7EFF95E8}"/>
              </a:ext>
            </a:extLst>
          </p:cNvPr>
          <p:cNvSpPr txBox="1"/>
          <p:nvPr/>
        </p:nvSpPr>
        <p:spPr>
          <a:xfrm>
            <a:off x="461746" y="5816491"/>
            <a:ext cx="2376591" cy="5958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Démarche à déployer : de l’analyse APM à la feuille de route de transformation</a:t>
            </a:r>
          </a:p>
        </p:txBody>
      </p:sp>
      <p:pic>
        <p:nvPicPr>
          <p:cNvPr id="2" name="Picture 6" descr="Métropole européenne de Lille — Wikipédia">
            <a:extLst>
              <a:ext uri="{FF2B5EF4-FFF2-40B4-BE49-F238E27FC236}">
                <a16:creationId xmlns:a16="http://schemas.microsoft.com/office/drawing/2014/main" id="{F713E893-C706-97A5-BFDA-B5E36A47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059" y="88625"/>
            <a:ext cx="792963" cy="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7C358FD-388E-333F-CCEF-5E99EE144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48" y="4311178"/>
            <a:ext cx="2484377" cy="139468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9DF7DCC-A1C2-FB0A-80A3-A26182126CA3}"/>
              </a:ext>
            </a:extLst>
          </p:cNvPr>
          <p:cNvSpPr/>
          <p:nvPr/>
        </p:nvSpPr>
        <p:spPr>
          <a:xfrm>
            <a:off x="279841" y="1432568"/>
            <a:ext cx="2740403" cy="2403417"/>
          </a:xfrm>
          <a:prstGeom prst="roundRect">
            <a:avLst>
              <a:gd name="adj" fmla="val 5484"/>
            </a:avLst>
          </a:prstGeom>
          <a:solidFill>
            <a:schemeClr val="bg1"/>
          </a:solidFill>
          <a:ln w="38100">
            <a:solidFill>
              <a:srgbClr val="424A99"/>
            </a:solidFill>
            <a:prstDash val="solid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879F1CC-A329-53B2-9147-44368F8DE0EC}"/>
              </a:ext>
            </a:extLst>
          </p:cNvPr>
          <p:cNvSpPr/>
          <p:nvPr/>
        </p:nvSpPr>
        <p:spPr>
          <a:xfrm>
            <a:off x="279841" y="4080898"/>
            <a:ext cx="2754739" cy="2403417"/>
          </a:xfrm>
          <a:prstGeom prst="roundRect">
            <a:avLst>
              <a:gd name="adj" fmla="val 5484"/>
            </a:avLst>
          </a:prstGeom>
          <a:noFill/>
          <a:ln w="38100">
            <a:solidFill>
              <a:srgbClr val="424A99"/>
            </a:solidFill>
            <a:prstDash val="solid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CAEEEF8-E741-55A0-5BEC-ECFB65238F7C}"/>
              </a:ext>
            </a:extLst>
          </p:cNvPr>
          <p:cNvSpPr txBox="1"/>
          <p:nvPr/>
        </p:nvSpPr>
        <p:spPr>
          <a:xfrm>
            <a:off x="708864" y="3314762"/>
            <a:ext cx="1916050" cy="3926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Définition de la trame des activités d’urbanisation du SI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FC30CD-80FF-2E38-FE1D-C427E7510B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627" y="1633557"/>
            <a:ext cx="1559763" cy="156392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33" name="Group 38">
            <a:extLst>
              <a:ext uri="{FF2B5EF4-FFF2-40B4-BE49-F238E27FC236}">
                <a16:creationId xmlns:a16="http://schemas.microsoft.com/office/drawing/2014/main" id="{E8F99F90-1C81-0772-90BE-27D38F55CB9C}"/>
              </a:ext>
            </a:extLst>
          </p:cNvPr>
          <p:cNvGrpSpPr/>
          <p:nvPr/>
        </p:nvGrpSpPr>
        <p:grpSpPr>
          <a:xfrm rot="10800000">
            <a:off x="3068070" y="4671231"/>
            <a:ext cx="2754739" cy="1337498"/>
            <a:chOff x="3902602" y="1461997"/>
            <a:chExt cx="2357845" cy="1359346"/>
          </a:xfrm>
        </p:grpSpPr>
        <p:sp>
          <p:nvSpPr>
            <p:cNvPr id="35" name="Freeform: Shape 3">
              <a:extLst>
                <a:ext uri="{FF2B5EF4-FFF2-40B4-BE49-F238E27FC236}">
                  <a16:creationId xmlns:a16="http://schemas.microsoft.com/office/drawing/2014/main" id="{49F70373-3A55-96B2-5619-F867D805E314}"/>
                </a:ext>
              </a:extLst>
            </p:cNvPr>
            <p:cNvSpPr/>
            <p:nvPr/>
          </p:nvSpPr>
          <p:spPr>
            <a:xfrm>
              <a:off x="3902602" y="1962915"/>
              <a:ext cx="2357844" cy="858428"/>
            </a:xfrm>
            <a:custGeom>
              <a:avLst/>
              <a:gdLst>
                <a:gd name="connsiteX0" fmla="*/ 178755 w 2357844"/>
                <a:gd name="connsiteY0" fmla="*/ 0 h 858428"/>
                <a:gd name="connsiteX1" fmla="*/ 1030006 w 2357844"/>
                <a:gd name="connsiteY1" fmla="*/ 0 h 858428"/>
                <a:gd name="connsiteX2" fmla="*/ 1327838 w 2357844"/>
                <a:gd name="connsiteY2" fmla="*/ 0 h 858428"/>
                <a:gd name="connsiteX3" fmla="*/ 2179089 w 2357844"/>
                <a:gd name="connsiteY3" fmla="*/ 0 h 858428"/>
                <a:gd name="connsiteX4" fmla="*/ 2215114 w 2357844"/>
                <a:gd name="connsiteY4" fmla="*/ 3632 h 858428"/>
                <a:gd name="connsiteX5" fmla="*/ 2244282 w 2357844"/>
                <a:gd name="connsiteY5" fmla="*/ 12686 h 858428"/>
                <a:gd name="connsiteX6" fmla="*/ 2246354 w 2357844"/>
                <a:gd name="connsiteY6" fmla="*/ 13089 h 858428"/>
                <a:gd name="connsiteX7" fmla="*/ 2247033 w 2357844"/>
                <a:gd name="connsiteY7" fmla="*/ 13540 h 858428"/>
                <a:gd name="connsiteX8" fmla="*/ 2248669 w 2357844"/>
                <a:gd name="connsiteY8" fmla="*/ 14048 h 858428"/>
                <a:gd name="connsiteX9" fmla="*/ 2343797 w 2357844"/>
                <a:gd name="connsiteY9" fmla="*/ 109176 h 858428"/>
                <a:gd name="connsiteX10" fmla="*/ 2344049 w 2357844"/>
                <a:gd name="connsiteY10" fmla="*/ 110427 h 858428"/>
                <a:gd name="connsiteX11" fmla="*/ 2344755 w 2357844"/>
                <a:gd name="connsiteY11" fmla="*/ 111490 h 858428"/>
                <a:gd name="connsiteX12" fmla="*/ 2357842 w 2357844"/>
                <a:gd name="connsiteY12" fmla="*/ 178745 h 858428"/>
                <a:gd name="connsiteX13" fmla="*/ 2357844 w 2357844"/>
                <a:gd name="connsiteY13" fmla="*/ 178755 h 858428"/>
                <a:gd name="connsiteX14" fmla="*/ 2357844 w 2357844"/>
                <a:gd name="connsiteY14" fmla="*/ 178756 h 858428"/>
                <a:gd name="connsiteX15" fmla="*/ 2344755 w 2357844"/>
                <a:gd name="connsiteY15" fmla="*/ 246021 h 858428"/>
                <a:gd name="connsiteX16" fmla="*/ 2344049 w 2357844"/>
                <a:gd name="connsiteY16" fmla="*/ 247084 h 858428"/>
                <a:gd name="connsiteX17" fmla="*/ 2343797 w 2357844"/>
                <a:gd name="connsiteY17" fmla="*/ 248335 h 858428"/>
                <a:gd name="connsiteX18" fmla="*/ 2305488 w 2357844"/>
                <a:gd name="connsiteY18" fmla="*/ 305154 h 858428"/>
                <a:gd name="connsiteX19" fmla="*/ 1804570 w 2357844"/>
                <a:gd name="connsiteY19" fmla="*/ 806072 h 858428"/>
                <a:gd name="connsiteX20" fmla="*/ 1551772 w 2357844"/>
                <a:gd name="connsiteY20" fmla="*/ 806072 h 858428"/>
                <a:gd name="connsiteX21" fmla="*/ 1551772 w 2357844"/>
                <a:gd name="connsiteY21" fmla="*/ 553274 h 858428"/>
                <a:gd name="connsiteX22" fmla="*/ 1747536 w 2357844"/>
                <a:gd name="connsiteY22" fmla="*/ 357510 h 858428"/>
                <a:gd name="connsiteX23" fmla="*/ 1327838 w 2357844"/>
                <a:gd name="connsiteY23" fmla="*/ 357510 h 858428"/>
                <a:gd name="connsiteX24" fmla="*/ 1030006 w 2357844"/>
                <a:gd name="connsiteY24" fmla="*/ 357510 h 858428"/>
                <a:gd name="connsiteX25" fmla="*/ 178755 w 2357844"/>
                <a:gd name="connsiteY25" fmla="*/ 357510 h 858428"/>
                <a:gd name="connsiteX26" fmla="*/ 0 w 2357844"/>
                <a:gd name="connsiteY26" fmla="*/ 178755 h 858428"/>
                <a:gd name="connsiteX27" fmla="*/ 178755 w 2357844"/>
                <a:gd name="connsiteY27" fmla="*/ 0 h 85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7844" h="858428">
                  <a:moveTo>
                    <a:pt x="178755" y="0"/>
                  </a:moveTo>
                  <a:lnTo>
                    <a:pt x="1030006" y="0"/>
                  </a:lnTo>
                  <a:lnTo>
                    <a:pt x="1327838" y="0"/>
                  </a:lnTo>
                  <a:lnTo>
                    <a:pt x="2179089" y="0"/>
                  </a:lnTo>
                  <a:cubicBezTo>
                    <a:pt x="2191429" y="0"/>
                    <a:pt x="2203478" y="1251"/>
                    <a:pt x="2215114" y="3632"/>
                  </a:cubicBezTo>
                  <a:lnTo>
                    <a:pt x="2244282" y="12686"/>
                  </a:lnTo>
                  <a:lnTo>
                    <a:pt x="2246354" y="13089"/>
                  </a:lnTo>
                  <a:lnTo>
                    <a:pt x="2247033" y="13540"/>
                  </a:lnTo>
                  <a:lnTo>
                    <a:pt x="2248669" y="14048"/>
                  </a:lnTo>
                  <a:cubicBezTo>
                    <a:pt x="2291441" y="32139"/>
                    <a:pt x="2325706" y="66404"/>
                    <a:pt x="2343797" y="109176"/>
                  </a:cubicBezTo>
                  <a:lnTo>
                    <a:pt x="2344049" y="110427"/>
                  </a:lnTo>
                  <a:lnTo>
                    <a:pt x="2344755" y="111490"/>
                  </a:lnTo>
                  <a:lnTo>
                    <a:pt x="2357842" y="178745"/>
                  </a:lnTo>
                  <a:lnTo>
                    <a:pt x="2357844" y="178755"/>
                  </a:lnTo>
                  <a:lnTo>
                    <a:pt x="2357844" y="178756"/>
                  </a:lnTo>
                  <a:cubicBezTo>
                    <a:pt x="2357844" y="201629"/>
                    <a:pt x="2353481" y="224503"/>
                    <a:pt x="2344755" y="246021"/>
                  </a:cubicBezTo>
                  <a:lnTo>
                    <a:pt x="2344049" y="247084"/>
                  </a:lnTo>
                  <a:lnTo>
                    <a:pt x="2343797" y="248335"/>
                  </a:lnTo>
                  <a:cubicBezTo>
                    <a:pt x="2334751" y="269721"/>
                    <a:pt x="2321662" y="288980"/>
                    <a:pt x="2305488" y="305154"/>
                  </a:cubicBezTo>
                  <a:lnTo>
                    <a:pt x="1804570" y="806072"/>
                  </a:lnTo>
                  <a:cubicBezTo>
                    <a:pt x="1734761" y="875881"/>
                    <a:pt x="1621580" y="875881"/>
                    <a:pt x="1551772" y="806072"/>
                  </a:cubicBezTo>
                  <a:cubicBezTo>
                    <a:pt x="1481963" y="736264"/>
                    <a:pt x="1481963" y="623083"/>
                    <a:pt x="1551772" y="553274"/>
                  </a:cubicBezTo>
                  <a:lnTo>
                    <a:pt x="1747536" y="357510"/>
                  </a:lnTo>
                  <a:lnTo>
                    <a:pt x="1327838" y="357510"/>
                  </a:lnTo>
                  <a:lnTo>
                    <a:pt x="1030006" y="357510"/>
                  </a:lnTo>
                  <a:lnTo>
                    <a:pt x="178755" y="357510"/>
                  </a:lnTo>
                  <a:cubicBezTo>
                    <a:pt x="80031" y="357510"/>
                    <a:pt x="0" y="277479"/>
                    <a:pt x="0" y="178755"/>
                  </a:cubicBezTo>
                  <a:cubicBezTo>
                    <a:pt x="0" y="80031"/>
                    <a:pt x="80031" y="0"/>
                    <a:pt x="178755" y="0"/>
                  </a:cubicBezTo>
                  <a:close/>
                </a:path>
              </a:pathLst>
            </a:custGeom>
            <a:solidFill>
              <a:srgbClr val="F784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6" name="Freeform: Shape 4">
              <a:extLst>
                <a:ext uri="{FF2B5EF4-FFF2-40B4-BE49-F238E27FC236}">
                  <a16:creationId xmlns:a16="http://schemas.microsoft.com/office/drawing/2014/main" id="{45B31B07-541C-324C-5E10-C4AF00C30209}"/>
                </a:ext>
              </a:extLst>
            </p:cNvPr>
            <p:cNvSpPr/>
            <p:nvPr/>
          </p:nvSpPr>
          <p:spPr>
            <a:xfrm>
              <a:off x="5383212" y="1962915"/>
              <a:ext cx="694819" cy="589837"/>
            </a:xfrm>
            <a:custGeom>
              <a:avLst/>
              <a:gdLst>
                <a:gd name="connsiteX0" fmla="*/ 183255 w 610453"/>
                <a:gd name="connsiteY0" fmla="*/ 377033 h 589837"/>
                <a:gd name="connsiteX1" fmla="*/ 0 w 610453"/>
                <a:gd name="connsiteY1" fmla="*/ 589837 h 589837"/>
                <a:gd name="connsiteX2" fmla="*/ 256 w 610453"/>
                <a:gd name="connsiteY2" fmla="*/ 589382 h 589837"/>
                <a:gd name="connsiteX3" fmla="*/ 183109 w 610453"/>
                <a:gd name="connsiteY3" fmla="*/ 377044 h 589837"/>
                <a:gd name="connsiteX4" fmla="*/ 393130 w 610453"/>
                <a:gd name="connsiteY4" fmla="*/ 0 h 589837"/>
                <a:gd name="connsiteX5" fmla="*/ 597324 w 610453"/>
                <a:gd name="connsiteY5" fmla="*/ 254242 h 589837"/>
                <a:gd name="connsiteX6" fmla="*/ 610453 w 610453"/>
                <a:gd name="connsiteY6" fmla="*/ 428669 h 589837"/>
                <a:gd name="connsiteX7" fmla="*/ 500496 w 610453"/>
                <a:gd name="connsiteY7" fmla="*/ 556358 h 589837"/>
                <a:gd name="connsiteX8" fmla="*/ 534999 w 610453"/>
                <a:gd name="connsiteY8" fmla="*/ 494921 h 589837"/>
                <a:gd name="connsiteX9" fmla="*/ 516466 w 610453"/>
                <a:gd name="connsiteY9" fmla="*/ 345491 h 589837"/>
                <a:gd name="connsiteX10" fmla="*/ 481474 w 610453"/>
                <a:gd name="connsiteY10" fmla="*/ 304764 h 589837"/>
                <a:gd name="connsiteX11" fmla="*/ 481325 w 610453"/>
                <a:gd name="connsiteY11" fmla="*/ 304680 h 589837"/>
                <a:gd name="connsiteX12" fmla="*/ 481238 w 610453"/>
                <a:gd name="connsiteY12" fmla="*/ 304607 h 589837"/>
                <a:gd name="connsiteX13" fmla="*/ 479587 w 610453"/>
                <a:gd name="connsiteY13" fmla="*/ 303679 h 589837"/>
                <a:gd name="connsiteX14" fmla="*/ 479888 w 610453"/>
                <a:gd name="connsiteY14" fmla="*/ 303443 h 589837"/>
                <a:gd name="connsiteX15" fmla="*/ 127514 w 610453"/>
                <a:gd name="connsiteY15" fmla="*/ 0 h 58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0453" h="589837">
                  <a:moveTo>
                    <a:pt x="183255" y="377033"/>
                  </a:moveTo>
                  <a:lnTo>
                    <a:pt x="0" y="589837"/>
                  </a:lnTo>
                  <a:lnTo>
                    <a:pt x="256" y="589382"/>
                  </a:lnTo>
                  <a:lnTo>
                    <a:pt x="183109" y="377044"/>
                  </a:lnTo>
                  <a:close/>
                  <a:moveTo>
                    <a:pt x="393130" y="0"/>
                  </a:moveTo>
                  <a:lnTo>
                    <a:pt x="597324" y="254242"/>
                  </a:lnTo>
                  <a:lnTo>
                    <a:pt x="610453" y="428669"/>
                  </a:lnTo>
                  <a:lnTo>
                    <a:pt x="500496" y="556358"/>
                  </a:lnTo>
                  <a:lnTo>
                    <a:pt x="534999" y="494921"/>
                  </a:lnTo>
                  <a:cubicBezTo>
                    <a:pt x="550976" y="445179"/>
                    <a:pt x="544415" y="390236"/>
                    <a:pt x="516466" y="345491"/>
                  </a:cubicBezTo>
                  <a:lnTo>
                    <a:pt x="481474" y="304764"/>
                  </a:lnTo>
                  <a:lnTo>
                    <a:pt x="481325" y="304680"/>
                  </a:lnTo>
                  <a:lnTo>
                    <a:pt x="481238" y="304607"/>
                  </a:lnTo>
                  <a:lnTo>
                    <a:pt x="479587" y="303679"/>
                  </a:lnTo>
                  <a:lnTo>
                    <a:pt x="479888" y="303443"/>
                  </a:lnTo>
                  <a:lnTo>
                    <a:pt x="127514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7" name="Freeform: Shape 5">
              <a:extLst>
                <a:ext uri="{FF2B5EF4-FFF2-40B4-BE49-F238E27FC236}">
                  <a16:creationId xmlns:a16="http://schemas.microsoft.com/office/drawing/2014/main" id="{A5A30C44-4B29-6623-D27C-41366214DCC5}"/>
                </a:ext>
              </a:extLst>
            </p:cNvPr>
            <p:cNvSpPr/>
            <p:nvPr/>
          </p:nvSpPr>
          <p:spPr>
            <a:xfrm>
              <a:off x="5402019" y="1461997"/>
              <a:ext cx="858428" cy="1058478"/>
            </a:xfrm>
            <a:custGeom>
              <a:avLst/>
              <a:gdLst>
                <a:gd name="connsiteX0" fmla="*/ 250501 w 858428"/>
                <a:gd name="connsiteY0" fmla="*/ 856047 h 1058478"/>
                <a:gd name="connsiteX1" fmla="*/ 250647 w 858428"/>
                <a:gd name="connsiteY1" fmla="*/ 856047 h 1058478"/>
                <a:gd name="connsiteX2" fmla="*/ 52067 w 858428"/>
                <a:gd name="connsiteY2" fmla="*/ 1054627 h 1058478"/>
                <a:gd name="connsiteX3" fmla="*/ 52356 w 858428"/>
                <a:gd name="connsiteY3" fmla="*/ 1054192 h 1058478"/>
                <a:gd name="connsiteX4" fmla="*/ 178755 w 858428"/>
                <a:gd name="connsiteY4" fmla="*/ 0 h 1058478"/>
                <a:gd name="connsiteX5" fmla="*/ 305154 w 858428"/>
                <a:gd name="connsiteY5" fmla="*/ 52356 h 1058478"/>
                <a:gd name="connsiteX6" fmla="*/ 806072 w 858428"/>
                <a:gd name="connsiteY6" fmla="*/ 553274 h 1058478"/>
                <a:gd name="connsiteX7" fmla="*/ 806072 w 858428"/>
                <a:gd name="connsiteY7" fmla="*/ 806072 h 1058478"/>
                <a:gd name="connsiteX8" fmla="*/ 553667 w 858428"/>
                <a:gd name="connsiteY8" fmla="*/ 1058478 h 1058478"/>
                <a:gd name="connsiteX9" fmla="*/ 592645 w 858428"/>
                <a:gd name="connsiteY9" fmla="*/ 999779 h 1058478"/>
                <a:gd name="connsiteX10" fmla="*/ 585282 w 858428"/>
                <a:gd name="connsiteY10" fmla="*/ 849384 h 1058478"/>
                <a:gd name="connsiteX11" fmla="*/ 553417 w 858428"/>
                <a:gd name="connsiteY11" fmla="*/ 806167 h 1058478"/>
                <a:gd name="connsiteX12" fmla="*/ 553274 w 858428"/>
                <a:gd name="connsiteY12" fmla="*/ 806072 h 1058478"/>
                <a:gd name="connsiteX13" fmla="*/ 553193 w 858428"/>
                <a:gd name="connsiteY13" fmla="*/ 805992 h 1058478"/>
                <a:gd name="connsiteX14" fmla="*/ 551616 w 858428"/>
                <a:gd name="connsiteY14" fmla="*/ 804944 h 1058478"/>
                <a:gd name="connsiteX15" fmla="*/ 551933 w 858428"/>
                <a:gd name="connsiteY15" fmla="*/ 804731 h 1058478"/>
                <a:gd name="connsiteX16" fmla="*/ 52356 w 858428"/>
                <a:gd name="connsiteY16" fmla="*/ 305154 h 1058478"/>
                <a:gd name="connsiteX17" fmla="*/ 52356 w 858428"/>
                <a:gd name="connsiteY17" fmla="*/ 52356 h 1058478"/>
                <a:gd name="connsiteX18" fmla="*/ 178755 w 858428"/>
                <a:gd name="connsiteY18" fmla="*/ 0 h 105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8428" h="1058478">
                  <a:moveTo>
                    <a:pt x="250501" y="856047"/>
                  </a:moveTo>
                  <a:lnTo>
                    <a:pt x="250647" y="856047"/>
                  </a:lnTo>
                  <a:lnTo>
                    <a:pt x="52067" y="1054627"/>
                  </a:lnTo>
                  <a:lnTo>
                    <a:pt x="52356" y="1054192"/>
                  </a:lnTo>
                  <a:close/>
                  <a:moveTo>
                    <a:pt x="178755" y="0"/>
                  </a:moveTo>
                  <a:cubicBezTo>
                    <a:pt x="224502" y="0"/>
                    <a:pt x="270250" y="17452"/>
                    <a:pt x="305154" y="52356"/>
                  </a:cubicBezTo>
                  <a:lnTo>
                    <a:pt x="806072" y="553274"/>
                  </a:lnTo>
                  <a:cubicBezTo>
                    <a:pt x="875880" y="623083"/>
                    <a:pt x="875880" y="736264"/>
                    <a:pt x="806072" y="806072"/>
                  </a:cubicBezTo>
                  <a:lnTo>
                    <a:pt x="553667" y="1058478"/>
                  </a:lnTo>
                  <a:lnTo>
                    <a:pt x="592645" y="999779"/>
                  </a:lnTo>
                  <a:cubicBezTo>
                    <a:pt x="612279" y="951363"/>
                    <a:pt x="609824" y="896085"/>
                    <a:pt x="585282" y="849384"/>
                  </a:cubicBezTo>
                  <a:lnTo>
                    <a:pt x="553417" y="806167"/>
                  </a:lnTo>
                  <a:lnTo>
                    <a:pt x="553274" y="806072"/>
                  </a:lnTo>
                  <a:lnTo>
                    <a:pt x="553193" y="805992"/>
                  </a:lnTo>
                  <a:lnTo>
                    <a:pt x="551616" y="804944"/>
                  </a:lnTo>
                  <a:lnTo>
                    <a:pt x="551933" y="804731"/>
                  </a:lnTo>
                  <a:lnTo>
                    <a:pt x="52356" y="305154"/>
                  </a:lnTo>
                  <a:cubicBezTo>
                    <a:pt x="-17453" y="235346"/>
                    <a:pt x="-17453" y="122165"/>
                    <a:pt x="52356" y="52356"/>
                  </a:cubicBezTo>
                  <a:cubicBezTo>
                    <a:pt x="87260" y="17452"/>
                    <a:pt x="133007" y="0"/>
                    <a:pt x="178755" y="0"/>
                  </a:cubicBezTo>
                  <a:close/>
                </a:path>
              </a:pathLst>
            </a:custGeom>
            <a:solidFill>
              <a:srgbClr val="FFBB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0E50761-4D4C-8AF8-0DA3-BF5CAA6D2D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09845" y="1427007"/>
            <a:ext cx="6036906" cy="5056376"/>
          </a:xfrm>
          <a:prstGeom prst="roundRect">
            <a:avLst>
              <a:gd name="adj" fmla="val 5484"/>
            </a:avLst>
          </a:prstGeom>
          <a:solidFill>
            <a:schemeClr val="bg1"/>
          </a:solidFill>
          <a:ln w="38100">
            <a:solidFill>
              <a:srgbClr val="424A99"/>
            </a:solidFill>
            <a:prstDash val="sysDot"/>
          </a:ln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7829478-7CAF-9E9E-BA72-0098FE9CD3EA}"/>
              </a:ext>
            </a:extLst>
          </p:cNvPr>
          <p:cNvSpPr txBox="1"/>
          <p:nvPr/>
        </p:nvSpPr>
        <p:spPr>
          <a:xfrm>
            <a:off x="5570378" y="2970613"/>
            <a:ext cx="1170565" cy="3927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Matrice des risques SI / Métiers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121E9E-7478-90D7-2167-0C4F7542E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872" y="2140160"/>
            <a:ext cx="1057579" cy="78168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9" name="Espace réservé du contenu 14">
            <a:extLst>
              <a:ext uri="{FF2B5EF4-FFF2-40B4-BE49-F238E27FC236}">
                <a16:creationId xmlns:a16="http://schemas.microsoft.com/office/drawing/2014/main" id="{B1AAB979-060E-16EB-3CCD-C6E611BE98B1}"/>
              </a:ext>
            </a:extLst>
          </p:cNvPr>
          <p:cNvPicPr>
            <a:picLocks noGrp="1"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301" y="2140557"/>
            <a:ext cx="1057580" cy="81447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3B4EDC-84CE-30AD-49E9-6F1A7B94A7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842" y="3581558"/>
            <a:ext cx="1206904" cy="77076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E0EA55B-24B2-70A1-EDEA-907D48E6F2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507" y="2262873"/>
            <a:ext cx="1476239" cy="66063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DA2A56B-4B67-D181-2BF6-A15D1A7BB6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66" y="2125525"/>
            <a:ext cx="1439201" cy="79151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4760B6F-DED0-3BE4-8C79-34CF5524222B}"/>
              </a:ext>
            </a:extLst>
          </p:cNvPr>
          <p:cNvSpPr/>
          <p:nvPr/>
        </p:nvSpPr>
        <p:spPr>
          <a:xfrm>
            <a:off x="5290882" y="1160283"/>
            <a:ext cx="4176380" cy="5395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FC9CA"/>
            </a:solidFill>
          </a:ln>
        </p:spPr>
        <p:txBody>
          <a:bodyPr vert="horz" lIns="180000" tIns="180000" rIns="180000" bIns="180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400" b="1">
                <a:solidFill>
                  <a:schemeClr val="tx2">
                    <a:lumMod val="50000"/>
                  </a:schemeClr>
                </a:solidFill>
              </a:rPr>
              <a:t>Démarche APM testée en pilote sur une Direction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F9E0AA8-9C44-DA06-52FB-D76A8F8A1713}"/>
              </a:ext>
            </a:extLst>
          </p:cNvPr>
          <p:cNvSpPr txBox="1"/>
          <p:nvPr/>
        </p:nvSpPr>
        <p:spPr>
          <a:xfrm>
            <a:off x="6776808" y="2925458"/>
            <a:ext cx="1170565" cy="3927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Matrice d’obsolescence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20F56ED-D2AC-87A3-76A8-DA6F26A4E99F}"/>
              </a:ext>
            </a:extLst>
          </p:cNvPr>
          <p:cNvSpPr txBox="1"/>
          <p:nvPr/>
        </p:nvSpPr>
        <p:spPr>
          <a:xfrm>
            <a:off x="8238888" y="2919811"/>
            <a:ext cx="1170565" cy="3927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Matrice des risques SI par application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50680F5-149E-DABD-96D2-C87CE18640AB}"/>
              </a:ext>
            </a:extLst>
          </p:cNvPr>
          <p:cNvSpPr txBox="1"/>
          <p:nvPr/>
        </p:nvSpPr>
        <p:spPr>
          <a:xfrm>
            <a:off x="9689095" y="2970613"/>
            <a:ext cx="1457062" cy="3927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Matrice de criticité métier par application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9E228B3-EB55-B4AC-586F-BD7F765442C4}"/>
              </a:ext>
            </a:extLst>
          </p:cNvPr>
          <p:cNvSpPr txBox="1"/>
          <p:nvPr/>
        </p:nvSpPr>
        <p:spPr>
          <a:xfrm>
            <a:off x="9606531" y="4429684"/>
            <a:ext cx="1891527" cy="3927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Matrice d’obsolescence fonctionnelle et technique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9F518D-231E-D1BB-425E-7FEE7F4987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062" y="4977529"/>
            <a:ext cx="1517511" cy="6106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ABEC20-F373-B7A6-E60B-A7696329F6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525" y="5059295"/>
            <a:ext cx="1916562" cy="6968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02ACAF-DFE6-5965-B4B1-CC90577BA11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801" y="5059295"/>
            <a:ext cx="1472226" cy="58075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9FFFFC-08A6-D718-7DBA-066D6E4AE5A0}"/>
              </a:ext>
            </a:extLst>
          </p:cNvPr>
          <p:cNvSpPr txBox="1"/>
          <p:nvPr/>
        </p:nvSpPr>
        <p:spPr>
          <a:xfrm>
            <a:off x="9765710" y="5657950"/>
            <a:ext cx="965913" cy="3927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Matrice TCO par utilisateur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2816F1-356B-8B63-CF24-2E2B1B73D8BD}"/>
              </a:ext>
            </a:extLst>
          </p:cNvPr>
          <p:cNvSpPr txBox="1"/>
          <p:nvPr/>
        </p:nvSpPr>
        <p:spPr>
          <a:xfrm>
            <a:off x="7890015" y="5730657"/>
            <a:ext cx="1269797" cy="3927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Nombre d’utilisateurs par application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1EABC5-3675-F0B5-C6EB-11700F033BEC}"/>
              </a:ext>
            </a:extLst>
          </p:cNvPr>
          <p:cNvSpPr txBox="1"/>
          <p:nvPr/>
        </p:nvSpPr>
        <p:spPr>
          <a:xfrm>
            <a:off x="5958907" y="5834652"/>
            <a:ext cx="1269797" cy="3927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Matrice d’aide à la décision</a:t>
            </a:r>
          </a:p>
        </p:txBody>
      </p:sp>
    </p:spTree>
    <p:extLst>
      <p:ext uri="{BB962C8B-B14F-4D97-AF65-F5344CB8AC3E}">
        <p14:creationId xmlns:p14="http://schemas.microsoft.com/office/powerpoint/2010/main" val="31845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411C-4DE1-2C28-BF44-7A6DCA729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CABBF05-064B-2064-70AF-80930F40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10199698" cy="335476"/>
          </a:xfrm>
        </p:spPr>
        <p:txBody>
          <a:bodyPr/>
          <a:lstStyle/>
          <a:p>
            <a:r>
              <a:rPr lang="fr-FR"/>
              <a:t>Focus : Etude d’architecture d’un domaine métier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0AFCB4-2CC1-BF4B-1748-8B77D8F1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506" y="245555"/>
            <a:ext cx="2396116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 2059">
            <a:extLst>
              <a:ext uri="{FF2B5EF4-FFF2-40B4-BE49-F238E27FC236}">
                <a16:creationId xmlns:a16="http://schemas.microsoft.com/office/drawing/2014/main" id="{78997519-9B3A-617C-FB52-509ADF7EB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0" y="4386796"/>
            <a:ext cx="3029628" cy="126531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2061" name="ZoneTexte 2060">
            <a:extLst>
              <a:ext uri="{FF2B5EF4-FFF2-40B4-BE49-F238E27FC236}">
                <a16:creationId xmlns:a16="http://schemas.microsoft.com/office/drawing/2014/main" id="{B4CF9C70-FFAC-FBEA-779A-0FCBF9AC8831}"/>
              </a:ext>
            </a:extLst>
          </p:cNvPr>
          <p:cNvSpPr txBox="1"/>
          <p:nvPr/>
        </p:nvSpPr>
        <p:spPr>
          <a:xfrm>
            <a:off x="554000" y="5727340"/>
            <a:ext cx="2040226" cy="38760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050" i="1"/>
              <a:t>Diagnostic de l’existant - </a:t>
            </a:r>
          </a:p>
          <a:p>
            <a:pPr algn="ctr">
              <a:lnSpc>
                <a:spcPct val="120000"/>
              </a:lnSpc>
            </a:pPr>
            <a:r>
              <a:rPr lang="fr-FR" sz="1050" i="1"/>
              <a:t>Macro-processus métier</a:t>
            </a:r>
          </a:p>
        </p:txBody>
      </p:sp>
      <p:pic>
        <p:nvPicPr>
          <p:cNvPr id="2062" name="Image 2061">
            <a:extLst>
              <a:ext uri="{FF2B5EF4-FFF2-40B4-BE49-F238E27FC236}">
                <a16:creationId xmlns:a16="http://schemas.microsoft.com/office/drawing/2014/main" id="{7D5022AE-4BE9-E932-6431-8660F5445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88" y="1427312"/>
            <a:ext cx="1680571" cy="7108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2063" name="Image 2062">
            <a:extLst>
              <a:ext uri="{FF2B5EF4-FFF2-40B4-BE49-F238E27FC236}">
                <a16:creationId xmlns:a16="http://schemas.microsoft.com/office/drawing/2014/main" id="{DA91ACE8-E296-8C43-7B8E-2BD5410558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05" y="2226604"/>
            <a:ext cx="1552911" cy="72897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2064" name="Image 2063">
            <a:extLst>
              <a:ext uri="{FF2B5EF4-FFF2-40B4-BE49-F238E27FC236}">
                <a16:creationId xmlns:a16="http://schemas.microsoft.com/office/drawing/2014/main" id="{6C52F4A3-D3CB-FE7E-BC94-9F5CAFAEEF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984" y="1427312"/>
            <a:ext cx="1680571" cy="71305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2065" name="ZoneTexte 2064">
            <a:extLst>
              <a:ext uri="{FF2B5EF4-FFF2-40B4-BE49-F238E27FC236}">
                <a16:creationId xmlns:a16="http://schemas.microsoft.com/office/drawing/2014/main" id="{73F29C11-7CB4-F773-BE9B-700C48BDBB2A}"/>
              </a:ext>
            </a:extLst>
          </p:cNvPr>
          <p:cNvSpPr txBox="1"/>
          <p:nvPr/>
        </p:nvSpPr>
        <p:spPr>
          <a:xfrm>
            <a:off x="1968530" y="2371432"/>
            <a:ext cx="2352684" cy="7625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050" i="1"/>
              <a:t>Diagnostic de l’existant - </a:t>
            </a:r>
          </a:p>
          <a:p>
            <a:pPr algn="ctr">
              <a:lnSpc>
                <a:spcPct val="120000"/>
              </a:lnSpc>
            </a:pPr>
            <a:r>
              <a:rPr lang="fr-FR" sz="1050" i="1"/>
              <a:t>Cartographies fonctionnelle, applicative, et niveau de satisfaction métier</a:t>
            </a:r>
          </a:p>
        </p:txBody>
      </p:sp>
      <p:pic>
        <p:nvPicPr>
          <p:cNvPr id="2068" name="Image 2067">
            <a:extLst>
              <a:ext uri="{FF2B5EF4-FFF2-40B4-BE49-F238E27FC236}">
                <a16:creationId xmlns:a16="http://schemas.microsoft.com/office/drawing/2014/main" id="{97D78B69-A2F1-C054-58C6-7CCEE22509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087" y="4416757"/>
            <a:ext cx="2128326" cy="103822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2069" name="ZoneTexte 2068">
            <a:extLst>
              <a:ext uri="{FF2B5EF4-FFF2-40B4-BE49-F238E27FC236}">
                <a16:creationId xmlns:a16="http://schemas.microsoft.com/office/drawing/2014/main" id="{5A2EAF46-42B6-B5DE-C781-D9ECBE1540A4}"/>
              </a:ext>
            </a:extLst>
          </p:cNvPr>
          <p:cNvSpPr txBox="1"/>
          <p:nvPr/>
        </p:nvSpPr>
        <p:spPr>
          <a:xfrm>
            <a:off x="3900347" y="5576092"/>
            <a:ext cx="2511805" cy="38760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Diagnostic de l’existant - </a:t>
            </a:r>
          </a:p>
          <a:p>
            <a:pPr algn="ctr">
              <a:lnSpc>
                <a:spcPct val="120000"/>
              </a:lnSpc>
            </a:pPr>
            <a:r>
              <a:rPr lang="fr-FR" sz="1100" i="1"/>
              <a:t>Cartographies de flux fonctionnels</a:t>
            </a:r>
          </a:p>
        </p:txBody>
      </p:sp>
      <p:grpSp>
        <p:nvGrpSpPr>
          <p:cNvPr id="2070" name="Groupe 2069">
            <a:extLst>
              <a:ext uri="{FF2B5EF4-FFF2-40B4-BE49-F238E27FC236}">
                <a16:creationId xmlns:a16="http://schemas.microsoft.com/office/drawing/2014/main" id="{AC3451F0-F0BB-46FD-DCEC-DD9FB04ECB76}"/>
              </a:ext>
            </a:extLst>
          </p:cNvPr>
          <p:cNvGrpSpPr>
            <a:grpSpLocks noChangeAspect="1"/>
          </p:cNvGrpSpPr>
          <p:nvPr/>
        </p:nvGrpSpPr>
        <p:grpSpPr>
          <a:xfrm>
            <a:off x="5556345" y="1759271"/>
            <a:ext cx="2899028" cy="820292"/>
            <a:chOff x="5855820" y="1663454"/>
            <a:chExt cx="4377755" cy="1238704"/>
          </a:xfrm>
        </p:grpSpPr>
        <p:pic>
          <p:nvPicPr>
            <p:cNvPr id="2071" name="Image 2070">
              <a:extLst>
                <a:ext uri="{FF2B5EF4-FFF2-40B4-BE49-F238E27FC236}">
                  <a16:creationId xmlns:a16="http://schemas.microsoft.com/office/drawing/2014/main" id="{7EE2126D-29DE-4134-DBCC-AC287FDAD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5820" y="1663454"/>
              <a:ext cx="2195884" cy="12387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6">
                  <a:alpha val="70000"/>
                </a:schemeClr>
              </a:solidFill>
            </a:ln>
            <a:effectLst>
              <a:outerShdw blurRad="63500" dist="50800" dir="5400000" algn="ctr" rotWithShape="0">
                <a:schemeClr val="tx1">
                  <a:alpha val="10000"/>
                </a:schemeClr>
              </a:outerShdw>
            </a:effectLst>
          </p:spPr>
        </p:pic>
        <p:pic>
          <p:nvPicPr>
            <p:cNvPr id="2072" name="Image 2071">
              <a:extLst>
                <a:ext uri="{FF2B5EF4-FFF2-40B4-BE49-F238E27FC236}">
                  <a16:creationId xmlns:a16="http://schemas.microsoft.com/office/drawing/2014/main" id="{0524C2B3-3062-9D41-ECE4-6E753F7AA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1704" y="1663454"/>
              <a:ext cx="2181871" cy="12387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6">
                  <a:alpha val="70000"/>
                </a:schemeClr>
              </a:solidFill>
            </a:ln>
            <a:effectLst>
              <a:outerShdw blurRad="63500" dist="50800" dir="5400000" algn="ctr" rotWithShape="0">
                <a:schemeClr val="tx1">
                  <a:alpha val="10000"/>
                </a:schemeClr>
              </a:outerShdw>
            </a:effectLst>
          </p:spPr>
        </p:pic>
      </p:grpSp>
      <p:sp>
        <p:nvSpPr>
          <p:cNvPr id="2073" name="ZoneTexte 2072">
            <a:extLst>
              <a:ext uri="{FF2B5EF4-FFF2-40B4-BE49-F238E27FC236}">
                <a16:creationId xmlns:a16="http://schemas.microsoft.com/office/drawing/2014/main" id="{F8C2B640-D9B6-9931-F5A5-54332B3C3147}"/>
              </a:ext>
            </a:extLst>
          </p:cNvPr>
          <p:cNvSpPr txBox="1"/>
          <p:nvPr/>
        </p:nvSpPr>
        <p:spPr>
          <a:xfrm>
            <a:off x="5761701" y="2718133"/>
            <a:ext cx="2511805" cy="38760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Orientations et cible - </a:t>
            </a:r>
          </a:p>
          <a:p>
            <a:pPr algn="ctr">
              <a:lnSpc>
                <a:spcPct val="120000"/>
              </a:lnSpc>
            </a:pPr>
            <a:r>
              <a:rPr lang="fr-FR" sz="1100" i="1"/>
              <a:t>Définition du processus cible</a:t>
            </a:r>
          </a:p>
        </p:txBody>
      </p:sp>
      <p:pic>
        <p:nvPicPr>
          <p:cNvPr id="2074" name="Image 2073">
            <a:extLst>
              <a:ext uri="{FF2B5EF4-FFF2-40B4-BE49-F238E27FC236}">
                <a16:creationId xmlns:a16="http://schemas.microsoft.com/office/drawing/2014/main" id="{2470A2BD-3DD8-ACBD-6B31-10E8DF5F4E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76" y="4314047"/>
            <a:ext cx="2192634" cy="109111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2075" name="ZoneTexte 2074">
            <a:extLst>
              <a:ext uri="{FF2B5EF4-FFF2-40B4-BE49-F238E27FC236}">
                <a16:creationId xmlns:a16="http://schemas.microsoft.com/office/drawing/2014/main" id="{54BE083B-F582-6459-B963-D9056C297224}"/>
              </a:ext>
            </a:extLst>
          </p:cNvPr>
          <p:cNvSpPr txBox="1"/>
          <p:nvPr/>
        </p:nvSpPr>
        <p:spPr>
          <a:xfrm>
            <a:off x="7672947" y="5431970"/>
            <a:ext cx="2716492" cy="59073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Orientations et cible - </a:t>
            </a:r>
          </a:p>
          <a:p>
            <a:pPr algn="ctr">
              <a:lnSpc>
                <a:spcPct val="120000"/>
              </a:lnSpc>
            </a:pPr>
            <a:r>
              <a:rPr lang="fr-FR" sz="1100" i="1"/>
              <a:t>Matrice de criticité / complexité des projets à lancer et adhérence entre projets</a:t>
            </a:r>
          </a:p>
        </p:txBody>
      </p:sp>
      <p:pic>
        <p:nvPicPr>
          <p:cNvPr id="2076" name="Image 2075">
            <a:extLst>
              <a:ext uri="{FF2B5EF4-FFF2-40B4-BE49-F238E27FC236}">
                <a16:creationId xmlns:a16="http://schemas.microsoft.com/office/drawing/2014/main" id="{74F5BE71-FF7B-B494-7C1C-CC4BFF366D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434" y="1449981"/>
            <a:ext cx="2201990" cy="120108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2077" name="ZoneTexte 2076">
            <a:extLst>
              <a:ext uri="{FF2B5EF4-FFF2-40B4-BE49-F238E27FC236}">
                <a16:creationId xmlns:a16="http://schemas.microsoft.com/office/drawing/2014/main" id="{96C706DE-2295-2598-9B46-70F536D716CC}"/>
              </a:ext>
            </a:extLst>
          </p:cNvPr>
          <p:cNvSpPr txBox="1"/>
          <p:nvPr/>
        </p:nvSpPr>
        <p:spPr>
          <a:xfrm>
            <a:off x="9541516" y="2709689"/>
            <a:ext cx="2716492" cy="38760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100" i="1"/>
              <a:t>Orientations et cible - </a:t>
            </a:r>
          </a:p>
          <a:p>
            <a:pPr algn="ctr">
              <a:lnSpc>
                <a:spcPct val="120000"/>
              </a:lnSpc>
            </a:pPr>
            <a:r>
              <a:rPr lang="fr-FR" sz="1100" i="1"/>
              <a:t>Cartographie macro de la cible</a:t>
            </a: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EC36EA9C-BD96-69DB-102D-3F66C5900A63}"/>
              </a:ext>
            </a:extLst>
          </p:cNvPr>
          <p:cNvCxnSpPr>
            <a:cxnSpLocks/>
          </p:cNvCxnSpPr>
          <p:nvPr/>
        </p:nvCxnSpPr>
        <p:spPr>
          <a:xfrm flipV="1">
            <a:off x="1229571" y="4036340"/>
            <a:ext cx="0" cy="360000"/>
          </a:xfrm>
          <a:prstGeom prst="line">
            <a:avLst/>
          </a:prstGeom>
          <a:noFill/>
          <a:ln w="19050" cap="rnd" cmpd="sng" algn="ctr">
            <a:solidFill>
              <a:srgbClr val="CD5644"/>
            </a:solidFill>
            <a:prstDash val="solid"/>
            <a:miter lim="800000"/>
          </a:ln>
          <a:effectLst/>
        </p:spPr>
      </p:cxn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AE0B4582-C068-6FAC-8948-B2DE7A22529D}"/>
              </a:ext>
            </a:extLst>
          </p:cNvPr>
          <p:cNvCxnSpPr>
            <a:cxnSpLocks/>
          </p:cNvCxnSpPr>
          <p:nvPr/>
        </p:nvCxnSpPr>
        <p:spPr>
          <a:xfrm flipV="1">
            <a:off x="5129494" y="4015039"/>
            <a:ext cx="0" cy="360000"/>
          </a:xfrm>
          <a:prstGeom prst="line">
            <a:avLst/>
          </a:prstGeom>
          <a:solidFill>
            <a:srgbClr val="FEDA2F"/>
          </a:solidFill>
          <a:ln w="19050" cap="rnd" cmpd="sng" algn="ctr">
            <a:solidFill>
              <a:srgbClr val="D8BF30"/>
            </a:solidFill>
            <a:prstDash val="solid"/>
            <a:miter lim="800000"/>
          </a:ln>
          <a:effectLst/>
        </p:spPr>
      </p:cxn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34594CB0-5805-4AB7-9FBB-A52543F0D746}"/>
              </a:ext>
            </a:extLst>
          </p:cNvPr>
          <p:cNvCxnSpPr>
            <a:cxnSpLocks/>
          </p:cNvCxnSpPr>
          <p:nvPr/>
        </p:nvCxnSpPr>
        <p:spPr>
          <a:xfrm flipV="1">
            <a:off x="9019335" y="3954047"/>
            <a:ext cx="0" cy="360000"/>
          </a:xfrm>
          <a:prstGeom prst="line">
            <a:avLst/>
          </a:prstGeom>
          <a:solidFill>
            <a:srgbClr val="3AC6E1"/>
          </a:solidFill>
          <a:ln w="19050" cap="rnd" cmpd="sng" algn="ctr">
            <a:solidFill>
              <a:srgbClr val="31ADC7"/>
            </a:solidFill>
            <a:prstDash val="solid"/>
            <a:miter lim="800000"/>
          </a:ln>
          <a:effectLst/>
        </p:spPr>
      </p:cxn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F28674D1-84E0-EE57-5328-4C5A3123F8D5}"/>
              </a:ext>
            </a:extLst>
          </p:cNvPr>
          <p:cNvCxnSpPr>
            <a:cxnSpLocks/>
          </p:cNvCxnSpPr>
          <p:nvPr/>
        </p:nvCxnSpPr>
        <p:spPr>
          <a:xfrm flipH="1" flipV="1">
            <a:off x="3194340" y="3223199"/>
            <a:ext cx="1" cy="360000"/>
          </a:xfrm>
          <a:prstGeom prst="line">
            <a:avLst/>
          </a:prstGeom>
          <a:noFill/>
          <a:ln w="19050" cap="rnd" cmpd="sng" algn="ctr">
            <a:solidFill>
              <a:srgbClr val="D69522"/>
            </a:solidFill>
            <a:prstDash val="solid"/>
            <a:miter lim="800000"/>
          </a:ln>
          <a:effectLst/>
        </p:spPr>
      </p:cxn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AFE06CD0-8F0A-E5E4-8245-B4B589DE2E05}"/>
              </a:ext>
            </a:extLst>
          </p:cNvPr>
          <p:cNvCxnSpPr>
            <a:cxnSpLocks/>
          </p:cNvCxnSpPr>
          <p:nvPr/>
        </p:nvCxnSpPr>
        <p:spPr>
          <a:xfrm flipV="1">
            <a:off x="7052996" y="3166295"/>
            <a:ext cx="0" cy="360000"/>
          </a:xfrm>
          <a:prstGeom prst="line">
            <a:avLst/>
          </a:prstGeom>
          <a:solidFill>
            <a:srgbClr val="6EA56C"/>
          </a:solidFill>
          <a:ln w="19050" cap="rnd" cmpd="sng" algn="ctr">
            <a:solidFill>
              <a:srgbClr val="5E9164"/>
            </a:solidFill>
            <a:prstDash val="solid"/>
            <a:miter lim="800000"/>
          </a:ln>
          <a:effectLst/>
        </p:spPr>
      </p:cxnSp>
      <p:cxnSp>
        <p:nvCxnSpPr>
          <p:cNvPr id="29" name="Straight Connector 15">
            <a:extLst>
              <a:ext uri="{FF2B5EF4-FFF2-40B4-BE49-F238E27FC236}">
                <a16:creationId xmlns:a16="http://schemas.microsoft.com/office/drawing/2014/main" id="{8D921A34-2BBD-01B8-B5EA-3CE74D7D2B97}"/>
              </a:ext>
            </a:extLst>
          </p:cNvPr>
          <p:cNvCxnSpPr>
            <a:cxnSpLocks/>
          </p:cNvCxnSpPr>
          <p:nvPr/>
        </p:nvCxnSpPr>
        <p:spPr>
          <a:xfrm flipV="1">
            <a:off x="10962429" y="3135712"/>
            <a:ext cx="0" cy="360000"/>
          </a:xfrm>
          <a:prstGeom prst="line">
            <a:avLst/>
          </a:prstGeom>
          <a:solidFill>
            <a:srgbClr val="244470"/>
          </a:solidFill>
          <a:ln w="19050" cap="rnd" cmpd="sng" algn="ctr">
            <a:solidFill>
              <a:srgbClr val="1F3F67"/>
            </a:solidFill>
            <a:prstDash val="solid"/>
            <a:miter lim="800000"/>
          </a:ln>
          <a:effectLst/>
        </p:spPr>
      </p:cxnSp>
      <p:sp>
        <p:nvSpPr>
          <p:cNvPr id="30" name="Rectangle: Rounded Corners 16">
            <a:extLst>
              <a:ext uri="{FF2B5EF4-FFF2-40B4-BE49-F238E27FC236}">
                <a16:creationId xmlns:a16="http://schemas.microsoft.com/office/drawing/2014/main" id="{37856A8B-A379-7D97-1D2B-D558DEA65ABA}"/>
              </a:ext>
            </a:extLst>
          </p:cNvPr>
          <p:cNvSpPr/>
          <p:nvPr/>
        </p:nvSpPr>
        <p:spPr>
          <a:xfrm>
            <a:off x="847706" y="3564629"/>
            <a:ext cx="763732" cy="473808"/>
          </a:xfrm>
          <a:prstGeom prst="roundRect">
            <a:avLst>
              <a:gd name="adj" fmla="val 50000"/>
            </a:avLst>
          </a:prstGeom>
          <a:solidFill>
            <a:srgbClr val="E530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17">
            <a:extLst>
              <a:ext uri="{FF2B5EF4-FFF2-40B4-BE49-F238E27FC236}">
                <a16:creationId xmlns:a16="http://schemas.microsoft.com/office/drawing/2014/main" id="{1B5BE14B-EBC3-D6AE-CE04-F96838835EE0}"/>
              </a:ext>
            </a:extLst>
          </p:cNvPr>
          <p:cNvSpPr/>
          <p:nvPr/>
        </p:nvSpPr>
        <p:spPr>
          <a:xfrm>
            <a:off x="2831650" y="3526296"/>
            <a:ext cx="763732" cy="473808"/>
          </a:xfrm>
          <a:prstGeom prst="roundRect">
            <a:avLst>
              <a:gd name="adj" fmla="val 50000"/>
            </a:avLst>
          </a:prstGeom>
          <a:solidFill>
            <a:srgbClr val="F784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18">
            <a:extLst>
              <a:ext uri="{FF2B5EF4-FFF2-40B4-BE49-F238E27FC236}">
                <a16:creationId xmlns:a16="http://schemas.microsoft.com/office/drawing/2014/main" id="{BA71CB18-2066-EBBF-C8C1-8D4824959897}"/>
              </a:ext>
            </a:extLst>
          </p:cNvPr>
          <p:cNvSpPr/>
          <p:nvPr/>
        </p:nvSpPr>
        <p:spPr>
          <a:xfrm>
            <a:off x="4747628" y="3543328"/>
            <a:ext cx="763732" cy="473808"/>
          </a:xfrm>
          <a:prstGeom prst="roundRect">
            <a:avLst>
              <a:gd name="adj" fmla="val 50000"/>
            </a:avLst>
          </a:prstGeom>
          <a:solidFill>
            <a:srgbClr val="FBAC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19">
            <a:extLst>
              <a:ext uri="{FF2B5EF4-FFF2-40B4-BE49-F238E27FC236}">
                <a16:creationId xmlns:a16="http://schemas.microsoft.com/office/drawing/2014/main" id="{C214B576-4D27-8A10-41D4-9A9DA6167518}"/>
              </a:ext>
            </a:extLst>
          </p:cNvPr>
          <p:cNvSpPr/>
          <p:nvPr/>
        </p:nvSpPr>
        <p:spPr>
          <a:xfrm>
            <a:off x="6680660" y="3495713"/>
            <a:ext cx="763732" cy="473808"/>
          </a:xfrm>
          <a:prstGeom prst="roundRect">
            <a:avLst>
              <a:gd name="adj" fmla="val 50000"/>
            </a:avLst>
          </a:prstGeom>
          <a:solidFill>
            <a:srgbClr val="0D75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5BEFCF07-BE42-1ECF-F05E-49B2876D73F9}"/>
              </a:ext>
            </a:extLst>
          </p:cNvPr>
          <p:cNvSpPr/>
          <p:nvPr/>
        </p:nvSpPr>
        <p:spPr>
          <a:xfrm>
            <a:off x="10580563" y="3488640"/>
            <a:ext cx="763732" cy="473808"/>
          </a:xfrm>
          <a:prstGeom prst="roundRect">
            <a:avLst>
              <a:gd name="adj" fmla="val 50000"/>
            </a:avLst>
          </a:prstGeom>
          <a:solidFill>
            <a:srgbClr val="424A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21">
            <a:extLst>
              <a:ext uri="{FF2B5EF4-FFF2-40B4-BE49-F238E27FC236}">
                <a16:creationId xmlns:a16="http://schemas.microsoft.com/office/drawing/2014/main" id="{3951B1AD-C22E-0F5E-FB8D-305310F89730}"/>
              </a:ext>
            </a:extLst>
          </p:cNvPr>
          <p:cNvSpPr/>
          <p:nvPr/>
        </p:nvSpPr>
        <p:spPr>
          <a:xfrm>
            <a:off x="8637469" y="3482336"/>
            <a:ext cx="763732" cy="473808"/>
          </a:xfrm>
          <a:prstGeom prst="roundRect">
            <a:avLst>
              <a:gd name="adj" fmla="val 50000"/>
            </a:avLst>
          </a:prstGeom>
          <a:solidFill>
            <a:srgbClr val="63CCD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22">
            <a:extLst>
              <a:ext uri="{FF2B5EF4-FFF2-40B4-BE49-F238E27FC236}">
                <a16:creationId xmlns:a16="http://schemas.microsoft.com/office/drawing/2014/main" id="{8FB3421E-561F-DCF5-B433-D4B3B3FBFA3D}"/>
              </a:ext>
            </a:extLst>
          </p:cNvPr>
          <p:cNvSpPr/>
          <p:nvPr/>
        </p:nvSpPr>
        <p:spPr>
          <a:xfrm>
            <a:off x="2831650" y="3526295"/>
            <a:ext cx="763732" cy="236903"/>
          </a:xfrm>
          <a:custGeom>
            <a:avLst/>
            <a:gdLst>
              <a:gd name="connsiteX0" fmla="*/ 315872 w 1018309"/>
              <a:gd name="connsiteY0" fmla="*/ 0 h 315870"/>
              <a:gd name="connsiteX1" fmla="*/ 702437 w 1018309"/>
              <a:gd name="connsiteY1" fmla="*/ 0 h 315870"/>
              <a:gd name="connsiteX2" fmla="*/ 1011892 w 1018309"/>
              <a:gd name="connsiteY2" fmla="*/ 252213 h 315870"/>
              <a:gd name="connsiteX3" fmla="*/ 1018309 w 1018309"/>
              <a:gd name="connsiteY3" fmla="*/ 315870 h 315870"/>
              <a:gd name="connsiteX4" fmla="*/ 0 w 1018309"/>
              <a:gd name="connsiteY4" fmla="*/ 315870 h 315870"/>
              <a:gd name="connsiteX5" fmla="*/ 6417 w 1018309"/>
              <a:gd name="connsiteY5" fmla="*/ 252213 h 315870"/>
              <a:gd name="connsiteX6" fmla="*/ 315872 w 1018309"/>
              <a:gd name="connsiteY6" fmla="*/ 0 h 31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09" h="315870">
                <a:moveTo>
                  <a:pt x="315872" y="0"/>
                </a:moveTo>
                <a:lnTo>
                  <a:pt x="702437" y="0"/>
                </a:lnTo>
                <a:cubicBezTo>
                  <a:pt x="855082" y="0"/>
                  <a:pt x="982438" y="108276"/>
                  <a:pt x="1011892" y="252213"/>
                </a:cubicBezTo>
                <a:lnTo>
                  <a:pt x="1018309" y="315870"/>
                </a:lnTo>
                <a:lnTo>
                  <a:pt x="0" y="315870"/>
                </a:lnTo>
                <a:lnTo>
                  <a:pt x="6417" y="252213"/>
                </a:lnTo>
                <a:cubicBezTo>
                  <a:pt x="35871" y="108276"/>
                  <a:pt x="163228" y="0"/>
                  <a:pt x="315872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29">
            <a:extLst>
              <a:ext uri="{FF2B5EF4-FFF2-40B4-BE49-F238E27FC236}">
                <a16:creationId xmlns:a16="http://schemas.microsoft.com/office/drawing/2014/main" id="{89AC2AF8-307F-DD76-C832-D93581EE7C3A}"/>
              </a:ext>
            </a:extLst>
          </p:cNvPr>
          <p:cNvSpPr/>
          <p:nvPr/>
        </p:nvSpPr>
        <p:spPr>
          <a:xfrm>
            <a:off x="6680660" y="3495712"/>
            <a:ext cx="763732" cy="236903"/>
          </a:xfrm>
          <a:custGeom>
            <a:avLst/>
            <a:gdLst>
              <a:gd name="connsiteX0" fmla="*/ 315872 w 1018309"/>
              <a:gd name="connsiteY0" fmla="*/ 0 h 315870"/>
              <a:gd name="connsiteX1" fmla="*/ 702437 w 1018309"/>
              <a:gd name="connsiteY1" fmla="*/ 0 h 315870"/>
              <a:gd name="connsiteX2" fmla="*/ 1011892 w 1018309"/>
              <a:gd name="connsiteY2" fmla="*/ 252213 h 315870"/>
              <a:gd name="connsiteX3" fmla="*/ 1018309 w 1018309"/>
              <a:gd name="connsiteY3" fmla="*/ 315870 h 315870"/>
              <a:gd name="connsiteX4" fmla="*/ 0 w 1018309"/>
              <a:gd name="connsiteY4" fmla="*/ 315870 h 315870"/>
              <a:gd name="connsiteX5" fmla="*/ 6417 w 1018309"/>
              <a:gd name="connsiteY5" fmla="*/ 252213 h 315870"/>
              <a:gd name="connsiteX6" fmla="*/ 315872 w 1018309"/>
              <a:gd name="connsiteY6" fmla="*/ 0 h 31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09" h="315870">
                <a:moveTo>
                  <a:pt x="315872" y="0"/>
                </a:moveTo>
                <a:lnTo>
                  <a:pt x="702437" y="0"/>
                </a:lnTo>
                <a:cubicBezTo>
                  <a:pt x="855082" y="0"/>
                  <a:pt x="982438" y="108276"/>
                  <a:pt x="1011892" y="252213"/>
                </a:cubicBezTo>
                <a:lnTo>
                  <a:pt x="1018309" y="315870"/>
                </a:lnTo>
                <a:lnTo>
                  <a:pt x="0" y="315870"/>
                </a:lnTo>
                <a:lnTo>
                  <a:pt x="6417" y="252213"/>
                </a:lnTo>
                <a:cubicBezTo>
                  <a:pt x="35872" y="108276"/>
                  <a:pt x="163228" y="0"/>
                  <a:pt x="315872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0">
            <a:extLst>
              <a:ext uri="{FF2B5EF4-FFF2-40B4-BE49-F238E27FC236}">
                <a16:creationId xmlns:a16="http://schemas.microsoft.com/office/drawing/2014/main" id="{E353D4DB-9C57-9BF4-5C1A-BBF919E934BB}"/>
              </a:ext>
            </a:extLst>
          </p:cNvPr>
          <p:cNvSpPr/>
          <p:nvPr/>
        </p:nvSpPr>
        <p:spPr>
          <a:xfrm>
            <a:off x="10580563" y="3488639"/>
            <a:ext cx="763732" cy="236903"/>
          </a:xfrm>
          <a:custGeom>
            <a:avLst/>
            <a:gdLst>
              <a:gd name="connsiteX0" fmla="*/ 315872 w 1018309"/>
              <a:gd name="connsiteY0" fmla="*/ 0 h 315870"/>
              <a:gd name="connsiteX1" fmla="*/ 702437 w 1018309"/>
              <a:gd name="connsiteY1" fmla="*/ 0 h 315870"/>
              <a:gd name="connsiteX2" fmla="*/ 1011892 w 1018309"/>
              <a:gd name="connsiteY2" fmla="*/ 252213 h 315870"/>
              <a:gd name="connsiteX3" fmla="*/ 1018309 w 1018309"/>
              <a:gd name="connsiteY3" fmla="*/ 315870 h 315870"/>
              <a:gd name="connsiteX4" fmla="*/ 0 w 1018309"/>
              <a:gd name="connsiteY4" fmla="*/ 315870 h 315870"/>
              <a:gd name="connsiteX5" fmla="*/ 6417 w 1018309"/>
              <a:gd name="connsiteY5" fmla="*/ 252213 h 315870"/>
              <a:gd name="connsiteX6" fmla="*/ 315872 w 1018309"/>
              <a:gd name="connsiteY6" fmla="*/ 0 h 31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09" h="315870">
                <a:moveTo>
                  <a:pt x="315872" y="0"/>
                </a:moveTo>
                <a:lnTo>
                  <a:pt x="702437" y="0"/>
                </a:lnTo>
                <a:cubicBezTo>
                  <a:pt x="855082" y="0"/>
                  <a:pt x="982438" y="108276"/>
                  <a:pt x="1011892" y="252213"/>
                </a:cubicBezTo>
                <a:lnTo>
                  <a:pt x="1018309" y="315870"/>
                </a:lnTo>
                <a:lnTo>
                  <a:pt x="0" y="315870"/>
                </a:lnTo>
                <a:lnTo>
                  <a:pt x="6417" y="252213"/>
                </a:lnTo>
                <a:cubicBezTo>
                  <a:pt x="35871" y="108276"/>
                  <a:pt x="163227" y="0"/>
                  <a:pt x="315872" y="0"/>
                </a:cubicBezTo>
                <a:close/>
              </a:path>
            </a:pathLst>
          </a:custGeom>
          <a:solidFill>
            <a:srgbClr val="001F33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3">
            <a:extLst>
              <a:ext uri="{FF2B5EF4-FFF2-40B4-BE49-F238E27FC236}">
                <a16:creationId xmlns:a16="http://schemas.microsoft.com/office/drawing/2014/main" id="{F6CABCC7-2FC2-9BC8-17B1-2AACA955FC6C}"/>
              </a:ext>
            </a:extLst>
          </p:cNvPr>
          <p:cNvSpPr/>
          <p:nvPr/>
        </p:nvSpPr>
        <p:spPr>
          <a:xfrm>
            <a:off x="847706" y="3801531"/>
            <a:ext cx="763732" cy="236906"/>
          </a:xfrm>
          <a:custGeom>
            <a:avLst/>
            <a:gdLst>
              <a:gd name="connsiteX0" fmla="*/ 0 w 1018309"/>
              <a:gd name="connsiteY0" fmla="*/ 0 h 315874"/>
              <a:gd name="connsiteX1" fmla="*/ 1018309 w 1018309"/>
              <a:gd name="connsiteY1" fmla="*/ 0 h 315874"/>
              <a:gd name="connsiteX2" fmla="*/ 1018309 w 1018309"/>
              <a:gd name="connsiteY2" fmla="*/ 2 h 315874"/>
              <a:gd name="connsiteX3" fmla="*/ 702437 w 1018309"/>
              <a:gd name="connsiteY3" fmla="*/ 315874 h 315874"/>
              <a:gd name="connsiteX4" fmla="*/ 315872 w 1018309"/>
              <a:gd name="connsiteY4" fmla="*/ 315874 h 315874"/>
              <a:gd name="connsiteX5" fmla="*/ 0 w 1018309"/>
              <a:gd name="connsiteY5" fmla="*/ 2 h 315874"/>
              <a:gd name="connsiteX6" fmla="*/ 0 w 1018309"/>
              <a:gd name="connsiteY6" fmla="*/ 0 h 3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09" h="315874">
                <a:moveTo>
                  <a:pt x="0" y="0"/>
                </a:moveTo>
                <a:lnTo>
                  <a:pt x="1018309" y="0"/>
                </a:lnTo>
                <a:lnTo>
                  <a:pt x="1018309" y="2"/>
                </a:lnTo>
                <a:cubicBezTo>
                  <a:pt x="1018309" y="174453"/>
                  <a:pt x="876888" y="315874"/>
                  <a:pt x="702437" y="315874"/>
                </a:cubicBezTo>
                <a:lnTo>
                  <a:pt x="315872" y="315874"/>
                </a:lnTo>
                <a:cubicBezTo>
                  <a:pt x="141421" y="315874"/>
                  <a:pt x="0" y="174453"/>
                  <a:pt x="0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4">
            <a:extLst>
              <a:ext uri="{FF2B5EF4-FFF2-40B4-BE49-F238E27FC236}">
                <a16:creationId xmlns:a16="http://schemas.microsoft.com/office/drawing/2014/main" id="{31A3D3E9-5320-77ED-DD23-BA8F7CAE4693}"/>
              </a:ext>
            </a:extLst>
          </p:cNvPr>
          <p:cNvSpPr/>
          <p:nvPr/>
        </p:nvSpPr>
        <p:spPr>
          <a:xfrm>
            <a:off x="4747628" y="3780230"/>
            <a:ext cx="763732" cy="236906"/>
          </a:xfrm>
          <a:custGeom>
            <a:avLst/>
            <a:gdLst>
              <a:gd name="connsiteX0" fmla="*/ 0 w 1018309"/>
              <a:gd name="connsiteY0" fmla="*/ 0 h 315874"/>
              <a:gd name="connsiteX1" fmla="*/ 1018309 w 1018309"/>
              <a:gd name="connsiteY1" fmla="*/ 0 h 315874"/>
              <a:gd name="connsiteX2" fmla="*/ 1018309 w 1018309"/>
              <a:gd name="connsiteY2" fmla="*/ 2 h 315874"/>
              <a:gd name="connsiteX3" fmla="*/ 702437 w 1018309"/>
              <a:gd name="connsiteY3" fmla="*/ 315874 h 315874"/>
              <a:gd name="connsiteX4" fmla="*/ 315872 w 1018309"/>
              <a:gd name="connsiteY4" fmla="*/ 315874 h 315874"/>
              <a:gd name="connsiteX5" fmla="*/ 0 w 1018309"/>
              <a:gd name="connsiteY5" fmla="*/ 2 h 315874"/>
              <a:gd name="connsiteX6" fmla="*/ 0 w 1018309"/>
              <a:gd name="connsiteY6" fmla="*/ 0 h 3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09" h="315874">
                <a:moveTo>
                  <a:pt x="0" y="0"/>
                </a:moveTo>
                <a:lnTo>
                  <a:pt x="1018309" y="0"/>
                </a:lnTo>
                <a:lnTo>
                  <a:pt x="1018309" y="2"/>
                </a:lnTo>
                <a:cubicBezTo>
                  <a:pt x="1018309" y="174453"/>
                  <a:pt x="876888" y="315874"/>
                  <a:pt x="702437" y="315874"/>
                </a:cubicBezTo>
                <a:lnTo>
                  <a:pt x="315872" y="315874"/>
                </a:lnTo>
                <a:cubicBezTo>
                  <a:pt x="141421" y="315874"/>
                  <a:pt x="0" y="174453"/>
                  <a:pt x="0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35">
            <a:extLst>
              <a:ext uri="{FF2B5EF4-FFF2-40B4-BE49-F238E27FC236}">
                <a16:creationId xmlns:a16="http://schemas.microsoft.com/office/drawing/2014/main" id="{AE0EFF6A-B3CC-536D-0C3C-C6E95A45E8A7}"/>
              </a:ext>
            </a:extLst>
          </p:cNvPr>
          <p:cNvSpPr/>
          <p:nvPr/>
        </p:nvSpPr>
        <p:spPr>
          <a:xfrm>
            <a:off x="8637469" y="3719238"/>
            <a:ext cx="763732" cy="236906"/>
          </a:xfrm>
          <a:custGeom>
            <a:avLst/>
            <a:gdLst>
              <a:gd name="connsiteX0" fmla="*/ 0 w 1018309"/>
              <a:gd name="connsiteY0" fmla="*/ 0 h 315874"/>
              <a:gd name="connsiteX1" fmla="*/ 1018309 w 1018309"/>
              <a:gd name="connsiteY1" fmla="*/ 0 h 315874"/>
              <a:gd name="connsiteX2" fmla="*/ 1018309 w 1018309"/>
              <a:gd name="connsiteY2" fmla="*/ 2 h 315874"/>
              <a:gd name="connsiteX3" fmla="*/ 702437 w 1018309"/>
              <a:gd name="connsiteY3" fmla="*/ 315874 h 315874"/>
              <a:gd name="connsiteX4" fmla="*/ 315872 w 1018309"/>
              <a:gd name="connsiteY4" fmla="*/ 315874 h 315874"/>
              <a:gd name="connsiteX5" fmla="*/ 0 w 1018309"/>
              <a:gd name="connsiteY5" fmla="*/ 2 h 315874"/>
              <a:gd name="connsiteX6" fmla="*/ 0 w 1018309"/>
              <a:gd name="connsiteY6" fmla="*/ 0 h 3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09" h="315874">
                <a:moveTo>
                  <a:pt x="0" y="0"/>
                </a:moveTo>
                <a:lnTo>
                  <a:pt x="1018309" y="0"/>
                </a:lnTo>
                <a:lnTo>
                  <a:pt x="1018309" y="2"/>
                </a:lnTo>
                <a:cubicBezTo>
                  <a:pt x="1018309" y="174453"/>
                  <a:pt x="876888" y="315874"/>
                  <a:pt x="702437" y="315874"/>
                </a:cubicBezTo>
                <a:lnTo>
                  <a:pt x="315872" y="315874"/>
                </a:lnTo>
                <a:cubicBezTo>
                  <a:pt x="141421" y="315874"/>
                  <a:pt x="0" y="174453"/>
                  <a:pt x="0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6" name="Straight Connector 70">
            <a:extLst>
              <a:ext uri="{FF2B5EF4-FFF2-40B4-BE49-F238E27FC236}">
                <a16:creationId xmlns:a16="http://schemas.microsoft.com/office/drawing/2014/main" id="{93E4A438-01A2-5CCB-7C7E-5164C57EB3D5}"/>
              </a:ext>
            </a:extLst>
          </p:cNvPr>
          <p:cNvCxnSpPr>
            <a:cxnSpLocks/>
          </p:cNvCxnSpPr>
          <p:nvPr/>
        </p:nvCxnSpPr>
        <p:spPr>
          <a:xfrm>
            <a:off x="1767723" y="3760404"/>
            <a:ext cx="900000" cy="1"/>
          </a:xfrm>
          <a:prstGeom prst="line">
            <a:avLst/>
          </a:prstGeom>
          <a:noFill/>
          <a:ln w="22225" cap="rnd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</p:cxnSp>
      <p:cxnSp>
        <p:nvCxnSpPr>
          <p:cNvPr id="2080" name="Straight Connector 70">
            <a:extLst>
              <a:ext uri="{FF2B5EF4-FFF2-40B4-BE49-F238E27FC236}">
                <a16:creationId xmlns:a16="http://schemas.microsoft.com/office/drawing/2014/main" id="{7A999EFF-793B-8FE1-A6F4-214749E01591}"/>
              </a:ext>
            </a:extLst>
          </p:cNvPr>
          <p:cNvCxnSpPr>
            <a:cxnSpLocks/>
          </p:cNvCxnSpPr>
          <p:nvPr/>
        </p:nvCxnSpPr>
        <p:spPr>
          <a:xfrm>
            <a:off x="3721505" y="3760404"/>
            <a:ext cx="900000" cy="1"/>
          </a:xfrm>
          <a:prstGeom prst="line">
            <a:avLst/>
          </a:prstGeom>
          <a:noFill/>
          <a:ln w="22225" cap="rnd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</p:cxnSp>
      <p:cxnSp>
        <p:nvCxnSpPr>
          <p:cNvPr id="2081" name="Straight Connector 70">
            <a:extLst>
              <a:ext uri="{FF2B5EF4-FFF2-40B4-BE49-F238E27FC236}">
                <a16:creationId xmlns:a16="http://schemas.microsoft.com/office/drawing/2014/main" id="{ADFB2A2C-C2DF-D92E-5C42-C9E277BCA6CF}"/>
              </a:ext>
            </a:extLst>
          </p:cNvPr>
          <p:cNvCxnSpPr>
            <a:cxnSpLocks/>
          </p:cNvCxnSpPr>
          <p:nvPr/>
        </p:nvCxnSpPr>
        <p:spPr>
          <a:xfrm>
            <a:off x="5674963" y="3758834"/>
            <a:ext cx="900000" cy="1"/>
          </a:xfrm>
          <a:prstGeom prst="line">
            <a:avLst/>
          </a:prstGeom>
          <a:noFill/>
          <a:ln w="22225" cap="rnd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</p:cxnSp>
      <p:cxnSp>
        <p:nvCxnSpPr>
          <p:cNvPr id="2082" name="Straight Connector 70">
            <a:extLst>
              <a:ext uri="{FF2B5EF4-FFF2-40B4-BE49-F238E27FC236}">
                <a16:creationId xmlns:a16="http://schemas.microsoft.com/office/drawing/2014/main" id="{E4CEBA38-4D80-DE59-4CA5-A804116E6A5B}"/>
              </a:ext>
            </a:extLst>
          </p:cNvPr>
          <p:cNvCxnSpPr>
            <a:cxnSpLocks/>
          </p:cNvCxnSpPr>
          <p:nvPr/>
        </p:nvCxnSpPr>
        <p:spPr>
          <a:xfrm>
            <a:off x="7597788" y="3737880"/>
            <a:ext cx="900000" cy="1"/>
          </a:xfrm>
          <a:prstGeom prst="line">
            <a:avLst/>
          </a:prstGeom>
          <a:noFill/>
          <a:ln w="22225" cap="rnd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</p:cxnSp>
      <p:cxnSp>
        <p:nvCxnSpPr>
          <p:cNvPr id="2083" name="Straight Connector 70">
            <a:extLst>
              <a:ext uri="{FF2B5EF4-FFF2-40B4-BE49-F238E27FC236}">
                <a16:creationId xmlns:a16="http://schemas.microsoft.com/office/drawing/2014/main" id="{E09CCD19-3458-012F-8BE6-DD97D43669AA}"/>
              </a:ext>
            </a:extLst>
          </p:cNvPr>
          <p:cNvCxnSpPr>
            <a:cxnSpLocks/>
          </p:cNvCxnSpPr>
          <p:nvPr/>
        </p:nvCxnSpPr>
        <p:spPr>
          <a:xfrm>
            <a:off x="9540882" y="3737880"/>
            <a:ext cx="900000" cy="1"/>
          </a:xfrm>
          <a:prstGeom prst="line">
            <a:avLst/>
          </a:prstGeom>
          <a:noFill/>
          <a:ln w="22225" cap="rnd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8084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9197003-F3CA-821C-CC8A-CAF844827FDB}"/>
              </a:ext>
            </a:extLst>
          </p:cNvPr>
          <p:cNvSpPr/>
          <p:nvPr/>
        </p:nvSpPr>
        <p:spPr>
          <a:xfrm>
            <a:off x="2858562" y="1265344"/>
            <a:ext cx="4373695" cy="5264166"/>
          </a:xfrm>
          <a:prstGeom prst="roundRect">
            <a:avLst>
              <a:gd name="adj" fmla="val 6777"/>
            </a:avLst>
          </a:prstGeom>
          <a:noFill/>
          <a:ln>
            <a:solidFill>
              <a:schemeClr val="accent2"/>
            </a:solidFill>
          </a:ln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C2E036-B306-4F2D-833D-94A75AB8A599}"/>
              </a:ext>
            </a:extLst>
          </p:cNvPr>
          <p:cNvSpPr/>
          <p:nvPr/>
        </p:nvSpPr>
        <p:spPr>
          <a:xfrm>
            <a:off x="3410964" y="990478"/>
            <a:ext cx="3190887" cy="276999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anrope" pitchFamily="2" charset="0"/>
                <a:ea typeface="+mn-ea"/>
              </a:rPr>
              <a:t>Nature de l’accompagnement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ED55D73-637A-4736-8A9C-0AE35BFA5347}"/>
              </a:ext>
            </a:extLst>
          </p:cNvPr>
          <p:cNvGrpSpPr/>
          <p:nvPr/>
        </p:nvGrpSpPr>
        <p:grpSpPr>
          <a:xfrm>
            <a:off x="0" y="1265344"/>
            <a:ext cx="2627076" cy="5264166"/>
            <a:chOff x="1095250" y="1093205"/>
            <a:chExt cx="2627076" cy="5264166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363F72F-1DEC-436A-367B-418C649A91D0}"/>
                </a:ext>
              </a:extLst>
            </p:cNvPr>
            <p:cNvSpPr txBox="1">
              <a:spLocks/>
            </p:cNvSpPr>
            <p:nvPr/>
          </p:nvSpPr>
          <p:spPr>
            <a:xfrm>
              <a:off x="1095250" y="1093205"/>
              <a:ext cx="2627076" cy="5264166"/>
            </a:xfrm>
            <a:custGeom>
              <a:avLst/>
              <a:gdLst>
                <a:gd name="connsiteX0" fmla="*/ 0 w 2627076"/>
                <a:gd name="connsiteY0" fmla="*/ 0 h 5264166"/>
                <a:gd name="connsiteX1" fmla="*/ 30353 w 2627076"/>
                <a:gd name="connsiteY1" fmla="*/ 0 h 5264166"/>
                <a:gd name="connsiteX2" fmla="*/ 623219 w 2627076"/>
                <a:gd name="connsiteY2" fmla="*/ 0 h 5264166"/>
                <a:gd name="connsiteX3" fmla="*/ 1022349 w 2627076"/>
                <a:gd name="connsiteY3" fmla="*/ 0 h 5264166"/>
                <a:gd name="connsiteX4" fmla="*/ 2019709 w 2627076"/>
                <a:gd name="connsiteY4" fmla="*/ 0 h 5264166"/>
                <a:gd name="connsiteX5" fmla="*/ 2019709 w 2627076"/>
                <a:gd name="connsiteY5" fmla="*/ 1 h 5264166"/>
                <a:gd name="connsiteX6" fmla="*/ 2398537 w 2627076"/>
                <a:gd name="connsiteY6" fmla="*/ 1 h 5264166"/>
                <a:gd name="connsiteX7" fmla="*/ 2627076 w 2627076"/>
                <a:gd name="connsiteY7" fmla="*/ 228541 h 5264166"/>
                <a:gd name="connsiteX8" fmla="*/ 2627076 w 2627076"/>
                <a:gd name="connsiteY8" fmla="*/ 5035627 h 5264166"/>
                <a:gd name="connsiteX9" fmla="*/ 2398537 w 2627076"/>
                <a:gd name="connsiteY9" fmla="*/ 5264166 h 5264166"/>
                <a:gd name="connsiteX10" fmla="*/ 1401178 w 2627076"/>
                <a:gd name="connsiteY10" fmla="*/ 5264166 h 5264166"/>
                <a:gd name="connsiteX11" fmla="*/ 851758 w 2627076"/>
                <a:gd name="connsiteY11" fmla="*/ 5264166 h 5264166"/>
                <a:gd name="connsiteX12" fmla="*/ 409181 w 2627076"/>
                <a:gd name="connsiteY12" fmla="*/ 5264166 h 5264166"/>
                <a:gd name="connsiteX13" fmla="*/ 0 w 2627076"/>
                <a:gd name="connsiteY13" fmla="*/ 5264166 h 526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27076" h="5264166">
                  <a:moveTo>
                    <a:pt x="0" y="0"/>
                  </a:moveTo>
                  <a:lnTo>
                    <a:pt x="30353" y="0"/>
                  </a:lnTo>
                  <a:lnTo>
                    <a:pt x="623219" y="0"/>
                  </a:lnTo>
                  <a:lnTo>
                    <a:pt x="1022349" y="0"/>
                  </a:lnTo>
                  <a:lnTo>
                    <a:pt x="2019709" y="0"/>
                  </a:lnTo>
                  <a:lnTo>
                    <a:pt x="2019709" y="1"/>
                  </a:lnTo>
                  <a:lnTo>
                    <a:pt x="2398537" y="1"/>
                  </a:lnTo>
                  <a:cubicBezTo>
                    <a:pt x="2524756" y="1"/>
                    <a:pt x="2627076" y="102321"/>
                    <a:pt x="2627076" y="228541"/>
                  </a:cubicBezTo>
                  <a:lnTo>
                    <a:pt x="2627076" y="5035627"/>
                  </a:lnTo>
                  <a:cubicBezTo>
                    <a:pt x="2627076" y="5161846"/>
                    <a:pt x="2524756" y="5264166"/>
                    <a:pt x="2398537" y="5264166"/>
                  </a:cubicBezTo>
                  <a:lnTo>
                    <a:pt x="1401178" y="5264166"/>
                  </a:lnTo>
                  <a:lnTo>
                    <a:pt x="851758" y="5264166"/>
                  </a:lnTo>
                  <a:lnTo>
                    <a:pt x="409181" y="5264166"/>
                  </a:lnTo>
                  <a:lnTo>
                    <a:pt x="0" y="5264166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vert="horz" wrap="square" lIns="270000" tIns="270000" rIns="270000" bIns="27000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100000"/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Font typeface="Wingdings" panose="05000000000000000000" pitchFamily="2" charset="2"/>
                <a:buChar char="§"/>
                <a:defRPr lang="fr-FR" sz="1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44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Manrope" panose="020B0604020202020204" pitchFamily="34" charset="0"/>
                <a:buChar char="•"/>
                <a:defRPr lang="fr-FR" sz="13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lang="fr-FR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0000" indent="-18000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Manrope" pitchFamily="2" charset="0"/>
                <a:buChar char="–"/>
                <a:defRPr lang="fr-FR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Manrope" pitchFamily="2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</a:endParaRP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77A0B2CA-E746-D8CD-24E3-CD7482F5AE25}"/>
                </a:ext>
              </a:extLst>
            </p:cNvPr>
            <p:cNvGrpSpPr/>
            <p:nvPr/>
          </p:nvGrpSpPr>
          <p:grpSpPr>
            <a:xfrm flipV="1">
              <a:off x="2976007" y="1093205"/>
              <a:ext cx="746319" cy="685899"/>
              <a:chOff x="11256427" y="5509877"/>
              <a:chExt cx="1087973" cy="999894"/>
            </a:xfrm>
          </p:grpSpPr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3AF42C88-5D64-9331-8FB0-1121983EE878}"/>
                  </a:ext>
                </a:extLst>
              </p:cNvPr>
              <p:cNvSpPr/>
              <p:nvPr/>
            </p:nvSpPr>
            <p:spPr>
              <a:xfrm flipV="1">
                <a:off x="11256427" y="5955564"/>
                <a:ext cx="478586" cy="554207"/>
              </a:xfrm>
              <a:custGeom>
                <a:avLst/>
                <a:gdLst>
                  <a:gd name="connsiteX0" fmla="*/ 173040 w 478586"/>
                  <a:gd name="connsiteY0" fmla="*/ 0 h 554207"/>
                  <a:gd name="connsiteX1" fmla="*/ 177315 w 478586"/>
                  <a:gd name="connsiteY1" fmla="*/ 12223 h 554207"/>
                  <a:gd name="connsiteX2" fmla="*/ 418164 w 478586"/>
                  <a:gd name="connsiteY2" fmla="*/ 374560 h 554207"/>
                  <a:gd name="connsiteX3" fmla="*/ 467643 w 478586"/>
                  <a:gd name="connsiteY3" fmla="*/ 420099 h 554207"/>
                  <a:gd name="connsiteX4" fmla="*/ 471984 w 478586"/>
                  <a:gd name="connsiteY4" fmla="*/ 463131 h 554207"/>
                  <a:gd name="connsiteX5" fmla="*/ 410405 w 478586"/>
                  <a:gd name="connsiteY5" fmla="*/ 542134 h 554207"/>
                  <a:gd name="connsiteX6" fmla="*/ 389540 w 478586"/>
                  <a:gd name="connsiteY6" fmla="*/ 553968 h 554207"/>
                  <a:gd name="connsiteX7" fmla="*/ 366411 w 478586"/>
                  <a:gd name="connsiteY7" fmla="*/ 547582 h 554207"/>
                  <a:gd name="connsiteX8" fmla="*/ 365377 w 478586"/>
                  <a:gd name="connsiteY8" fmla="*/ 546740 h 554207"/>
                  <a:gd name="connsiteX9" fmla="*/ 17395 w 478586"/>
                  <a:gd name="connsiteY9" fmla="*/ 49926 h 554207"/>
                  <a:gd name="connsiteX10" fmla="*/ 0 w 478586"/>
                  <a:gd name="connsiteY10" fmla="*/ 0 h 55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586" h="554207">
                    <a:moveTo>
                      <a:pt x="173040" y="0"/>
                    </a:moveTo>
                    <a:lnTo>
                      <a:pt x="177315" y="12223"/>
                    </a:lnTo>
                    <a:cubicBezTo>
                      <a:pt x="231092" y="147601"/>
                      <a:pt x="312797" y="271236"/>
                      <a:pt x="418164" y="374560"/>
                    </a:cubicBezTo>
                    <a:cubicBezTo>
                      <a:pt x="434116" y="390149"/>
                      <a:pt x="450630" y="405348"/>
                      <a:pt x="467643" y="420099"/>
                    </a:cubicBezTo>
                    <a:cubicBezTo>
                      <a:pt x="480346" y="430992"/>
                      <a:pt x="482252" y="449929"/>
                      <a:pt x="471984" y="463131"/>
                    </a:cubicBezTo>
                    <a:lnTo>
                      <a:pt x="410405" y="542134"/>
                    </a:lnTo>
                    <a:cubicBezTo>
                      <a:pt x="405084" y="548958"/>
                      <a:pt x="397501" y="552981"/>
                      <a:pt x="389540" y="553968"/>
                    </a:cubicBezTo>
                    <a:cubicBezTo>
                      <a:pt x="381579" y="554954"/>
                      <a:pt x="373241" y="552904"/>
                      <a:pt x="366411" y="547582"/>
                    </a:cubicBezTo>
                    <a:cubicBezTo>
                      <a:pt x="366072" y="547316"/>
                      <a:pt x="365704" y="547018"/>
                      <a:pt x="365377" y="546740"/>
                    </a:cubicBezTo>
                    <a:cubicBezTo>
                      <a:pt x="208012" y="412300"/>
                      <a:pt x="88903" y="240932"/>
                      <a:pt x="17395" y="499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64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/>
                  <a:ea typeface="+mn-ea"/>
                </a:endParaRPr>
              </a:p>
            </p:txBody>
          </p:sp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5AF64DB6-E593-D777-2159-6CF1B563A145}"/>
                  </a:ext>
                </a:extLst>
              </p:cNvPr>
              <p:cNvSpPr/>
              <p:nvPr/>
            </p:nvSpPr>
            <p:spPr>
              <a:xfrm flipV="1">
                <a:off x="11762299" y="5835953"/>
                <a:ext cx="582101" cy="352651"/>
              </a:xfrm>
              <a:custGeom>
                <a:avLst/>
                <a:gdLst>
                  <a:gd name="connsiteX0" fmla="*/ 89337 w 582101"/>
                  <a:gd name="connsiteY0" fmla="*/ 231 h 352651"/>
                  <a:gd name="connsiteX1" fmla="*/ 112421 w 582101"/>
                  <a:gd name="connsiteY1" fmla="*/ 6647 h 352651"/>
                  <a:gd name="connsiteX2" fmla="*/ 112666 w 582101"/>
                  <a:gd name="connsiteY2" fmla="*/ 6887 h 352651"/>
                  <a:gd name="connsiteX3" fmla="*/ 552243 w 582101"/>
                  <a:gd name="connsiteY3" fmla="*/ 185856 h 352651"/>
                  <a:gd name="connsiteX4" fmla="*/ 582101 w 582101"/>
                  <a:gd name="connsiteY4" fmla="*/ 188604 h 352651"/>
                  <a:gd name="connsiteX5" fmla="*/ 582101 w 582101"/>
                  <a:gd name="connsiteY5" fmla="*/ 352651 h 352651"/>
                  <a:gd name="connsiteX6" fmla="*/ 533292 w 582101"/>
                  <a:gd name="connsiteY6" fmla="*/ 348171 h 352651"/>
                  <a:gd name="connsiteX7" fmla="*/ 13304 w 582101"/>
                  <a:gd name="connsiteY7" fmla="*/ 135885 h 352651"/>
                  <a:gd name="connsiteX8" fmla="*/ 12021 w 582101"/>
                  <a:gd name="connsiteY8" fmla="*/ 134930 h 352651"/>
                  <a:gd name="connsiteX9" fmla="*/ 6647 w 582101"/>
                  <a:gd name="connsiteY9" fmla="*/ 90996 h 352651"/>
                  <a:gd name="connsiteX10" fmla="*/ 6671 w 582101"/>
                  <a:gd name="connsiteY10" fmla="*/ 90972 h 352651"/>
                  <a:gd name="connsiteX11" fmla="*/ 68463 w 582101"/>
                  <a:gd name="connsiteY11" fmla="*/ 11997 h 352651"/>
                  <a:gd name="connsiteX12" fmla="*/ 89337 w 582101"/>
                  <a:gd name="connsiteY12" fmla="*/ 231 h 35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2101" h="352651">
                    <a:moveTo>
                      <a:pt x="89337" y="231"/>
                    </a:moveTo>
                    <a:cubicBezTo>
                      <a:pt x="97293" y="-735"/>
                      <a:pt x="105616" y="1329"/>
                      <a:pt x="112421" y="6647"/>
                    </a:cubicBezTo>
                    <a:lnTo>
                      <a:pt x="112666" y="6887"/>
                    </a:lnTo>
                    <a:cubicBezTo>
                      <a:pt x="241343" y="106125"/>
                      <a:pt x="393541" y="167308"/>
                      <a:pt x="552243" y="185856"/>
                    </a:cubicBezTo>
                    <a:lnTo>
                      <a:pt x="582101" y="188604"/>
                    </a:lnTo>
                    <a:lnTo>
                      <a:pt x="582101" y="352651"/>
                    </a:lnTo>
                    <a:lnTo>
                      <a:pt x="533292" y="348171"/>
                    </a:lnTo>
                    <a:cubicBezTo>
                      <a:pt x="345451" y="326250"/>
                      <a:pt x="165350" y="253660"/>
                      <a:pt x="13304" y="135885"/>
                    </a:cubicBezTo>
                    <a:lnTo>
                      <a:pt x="12021" y="134930"/>
                    </a:lnTo>
                    <a:cubicBezTo>
                      <a:pt x="-1586" y="124290"/>
                      <a:pt x="-4011" y="104597"/>
                      <a:pt x="6647" y="90996"/>
                    </a:cubicBezTo>
                    <a:cubicBezTo>
                      <a:pt x="6656" y="90987"/>
                      <a:pt x="6662" y="90981"/>
                      <a:pt x="6671" y="90972"/>
                    </a:cubicBezTo>
                    <a:lnTo>
                      <a:pt x="68463" y="11997"/>
                    </a:lnTo>
                    <a:cubicBezTo>
                      <a:pt x="73795" y="5194"/>
                      <a:pt x="81382" y="1197"/>
                      <a:pt x="89337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64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/>
                  <a:ea typeface="+mn-ea"/>
                </a:endParaRPr>
              </a:p>
            </p:txBody>
          </p:sp>
          <p:sp>
            <p:nvSpPr>
              <p:cNvPr id="70" name="Forme libre : forme 69">
                <a:extLst>
                  <a:ext uri="{FF2B5EF4-FFF2-40B4-BE49-F238E27FC236}">
                    <a16:creationId xmlns:a16="http://schemas.microsoft.com/office/drawing/2014/main" id="{BC3C0DE3-AD8A-EFEC-F87A-1BDF92C4FCC5}"/>
                  </a:ext>
                </a:extLst>
              </p:cNvPr>
              <p:cNvSpPr/>
              <p:nvPr/>
            </p:nvSpPr>
            <p:spPr>
              <a:xfrm flipV="1">
                <a:off x="11560966" y="5509877"/>
                <a:ext cx="783432" cy="418076"/>
              </a:xfrm>
              <a:custGeom>
                <a:avLst/>
                <a:gdLst>
                  <a:gd name="connsiteX0" fmla="*/ 86404 w 783432"/>
                  <a:gd name="connsiteY0" fmla="*/ 240 h 418076"/>
                  <a:gd name="connsiteX1" fmla="*/ 109488 w 783432"/>
                  <a:gd name="connsiteY1" fmla="*/ 6597 h 418076"/>
                  <a:gd name="connsiteX2" fmla="*/ 111747 w 783432"/>
                  <a:gd name="connsiteY2" fmla="*/ 8326 h 418076"/>
                  <a:gd name="connsiteX3" fmla="*/ 775058 w 783432"/>
                  <a:gd name="connsiteY3" fmla="*/ 259178 h 418076"/>
                  <a:gd name="connsiteX4" fmla="*/ 783432 w 783432"/>
                  <a:gd name="connsiteY4" fmla="*/ 259519 h 418076"/>
                  <a:gd name="connsiteX5" fmla="*/ 783432 w 783432"/>
                  <a:gd name="connsiteY5" fmla="*/ 418076 h 418076"/>
                  <a:gd name="connsiteX6" fmla="*/ 764505 w 783432"/>
                  <a:gd name="connsiteY6" fmla="*/ 417305 h 418076"/>
                  <a:gd name="connsiteX7" fmla="*/ 15254 w 783432"/>
                  <a:gd name="connsiteY7" fmla="*/ 133961 h 418076"/>
                  <a:gd name="connsiteX8" fmla="*/ 12076 w 783432"/>
                  <a:gd name="connsiteY8" fmla="*/ 131515 h 418076"/>
                  <a:gd name="connsiteX9" fmla="*/ 6576 w 783432"/>
                  <a:gd name="connsiteY9" fmla="*/ 87647 h 418076"/>
                  <a:gd name="connsiteX10" fmla="*/ 6665 w 783432"/>
                  <a:gd name="connsiteY10" fmla="*/ 87556 h 418076"/>
                  <a:gd name="connsiteX11" fmla="*/ 65559 w 783432"/>
                  <a:gd name="connsiteY11" fmla="*/ 12037 h 418076"/>
                  <a:gd name="connsiteX12" fmla="*/ 86404 w 783432"/>
                  <a:gd name="connsiteY12" fmla="*/ 240 h 41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3432" h="418076">
                    <a:moveTo>
                      <a:pt x="86404" y="240"/>
                    </a:moveTo>
                    <a:cubicBezTo>
                      <a:pt x="94349" y="-746"/>
                      <a:pt x="102667" y="1294"/>
                      <a:pt x="109488" y="6597"/>
                    </a:cubicBezTo>
                    <a:lnTo>
                      <a:pt x="111747" y="8326"/>
                    </a:lnTo>
                    <a:cubicBezTo>
                      <a:pt x="304395" y="157140"/>
                      <a:pt x="535714" y="243500"/>
                      <a:pt x="775058" y="259178"/>
                    </a:cubicBezTo>
                    <a:lnTo>
                      <a:pt x="783432" y="259519"/>
                    </a:lnTo>
                    <a:lnTo>
                      <a:pt x="783432" y="418076"/>
                    </a:lnTo>
                    <a:lnTo>
                      <a:pt x="764505" y="417305"/>
                    </a:lnTo>
                    <a:cubicBezTo>
                      <a:pt x="494166" y="399591"/>
                      <a:pt x="232886" y="302047"/>
                      <a:pt x="15254" y="133961"/>
                    </a:cubicBezTo>
                    <a:lnTo>
                      <a:pt x="12076" y="131515"/>
                    </a:lnTo>
                    <a:cubicBezTo>
                      <a:pt x="-1564" y="120909"/>
                      <a:pt x="-4003" y="101292"/>
                      <a:pt x="6576" y="87647"/>
                    </a:cubicBezTo>
                    <a:cubicBezTo>
                      <a:pt x="6605" y="87617"/>
                      <a:pt x="6634" y="87587"/>
                      <a:pt x="6665" y="87556"/>
                    </a:cubicBezTo>
                    <a:lnTo>
                      <a:pt x="65559" y="12037"/>
                    </a:lnTo>
                    <a:cubicBezTo>
                      <a:pt x="70887" y="5238"/>
                      <a:pt x="78459" y="1226"/>
                      <a:pt x="86404" y="2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4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/>
                  <a:ea typeface="+mn-ea"/>
                </a:endParaRPr>
              </a:p>
            </p:txBody>
          </p:sp>
        </p:grpSp>
      </p:grp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5A7AFD04-4AD4-D919-096E-F7F6A8A86705}"/>
              </a:ext>
            </a:extLst>
          </p:cNvPr>
          <p:cNvSpPr/>
          <p:nvPr/>
        </p:nvSpPr>
        <p:spPr>
          <a:xfrm>
            <a:off x="191945" y="1868400"/>
            <a:ext cx="1260000" cy="278582"/>
          </a:xfrm>
          <a:prstGeom prst="roundRect">
            <a:avLst/>
          </a:prstGeom>
          <a:solidFill>
            <a:srgbClr val="42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Manrope" pitchFamily="34" charset="0"/>
              </a:rPr>
              <a:t>En chiffres</a:t>
            </a: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62F44086-B3A2-FC84-F722-62CF11263850}"/>
              </a:ext>
            </a:extLst>
          </p:cNvPr>
          <p:cNvCxnSpPr>
            <a:cxnSpLocks/>
          </p:cNvCxnSpPr>
          <p:nvPr/>
        </p:nvCxnSpPr>
        <p:spPr>
          <a:xfrm>
            <a:off x="325345" y="2864836"/>
            <a:ext cx="2124000" cy="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20000"/>
              </a:schemeClr>
            </a:solidFill>
            <a:prstDash val="solid"/>
            <a:miter lim="800000"/>
          </a:ln>
          <a:effectLst/>
        </p:spPr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A442FB74-4A47-BE37-B187-B0E2DF9F4202}"/>
              </a:ext>
            </a:extLst>
          </p:cNvPr>
          <p:cNvCxnSpPr>
            <a:cxnSpLocks/>
          </p:cNvCxnSpPr>
          <p:nvPr/>
        </p:nvCxnSpPr>
        <p:spPr>
          <a:xfrm>
            <a:off x="271916" y="3580982"/>
            <a:ext cx="2124000" cy="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20000"/>
              </a:schemeClr>
            </a:solidFill>
            <a:prstDash val="solid"/>
            <a:miter lim="800000"/>
          </a:ln>
          <a:effectLst/>
        </p:spPr>
      </p:cxnSp>
      <p:sp>
        <p:nvSpPr>
          <p:cNvPr id="75" name="Espace réservé du texte 10">
            <a:extLst>
              <a:ext uri="{FF2B5EF4-FFF2-40B4-BE49-F238E27FC236}">
                <a16:creationId xmlns:a16="http://schemas.microsoft.com/office/drawing/2014/main" id="{CE6E7FF3-B839-7449-7822-AB4CF44633BC}"/>
              </a:ext>
            </a:extLst>
          </p:cNvPr>
          <p:cNvSpPr txBox="1">
            <a:spLocks/>
          </p:cNvSpPr>
          <p:nvPr/>
        </p:nvSpPr>
        <p:spPr>
          <a:xfrm>
            <a:off x="132180" y="2298629"/>
            <a:ext cx="2510330" cy="417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nrope" panose="020B0604020202020204" pitchFamily="34" charset="0"/>
              <a:buNone/>
              <a:tabLst/>
              <a:defRPr/>
            </a:pPr>
            <a:r>
              <a:rPr lang="fr-FR" sz="2400" b="1">
                <a:solidFill>
                  <a:srgbClr val="FFFFFF"/>
                </a:solidFill>
                <a:latin typeface="Poppins"/>
              </a:rPr>
              <a:t>8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</a:rPr>
              <a:t>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 panose="020B0604020202020204"/>
                <a:ea typeface="+mn-ea"/>
              </a:rPr>
              <a:t>ans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 panose="020B0604020202020204"/>
                <a:ea typeface="+mn-ea"/>
              </a:rPr>
              <a:t>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</a:rPr>
              <a:t>d’accompagnement AE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nrope"/>
              <a:ea typeface="+mn-ea"/>
            </a:endParaRPr>
          </a:p>
        </p:txBody>
      </p:sp>
      <p:sp>
        <p:nvSpPr>
          <p:cNvPr id="76" name="Espace réservé du texte 10">
            <a:extLst>
              <a:ext uri="{FF2B5EF4-FFF2-40B4-BE49-F238E27FC236}">
                <a16:creationId xmlns:a16="http://schemas.microsoft.com/office/drawing/2014/main" id="{CF6DF8DE-1DBE-7E53-0170-31F4C9B03377}"/>
              </a:ext>
            </a:extLst>
          </p:cNvPr>
          <p:cNvSpPr txBox="1">
            <a:spLocks/>
          </p:cNvSpPr>
          <p:nvPr/>
        </p:nvSpPr>
        <p:spPr>
          <a:xfrm>
            <a:off x="132179" y="3013621"/>
            <a:ext cx="2500181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Manrope" panose="020B0604020202020204" pitchFamily="34" charset="0"/>
              <a:buNone/>
              <a:tabLst/>
              <a:defRPr/>
            </a:pPr>
            <a:r>
              <a:rPr lang="fr-FR" sz="2400" b="1">
                <a:solidFill>
                  <a:srgbClr val="FFFFFF"/>
                </a:solidFill>
                <a:latin typeface="Poppins"/>
              </a:rPr>
              <a:t>2,5 </a:t>
            </a:r>
            <a:r>
              <a:rPr lang="fr-FR" b="1">
                <a:solidFill>
                  <a:srgbClr val="FFFFFF"/>
                </a:solidFill>
                <a:latin typeface="Manrope" panose="020B0604020202020204"/>
              </a:rPr>
              <a:t>ETP </a:t>
            </a:r>
            <a:r>
              <a:rPr lang="fr-FR" sz="1200">
                <a:solidFill>
                  <a:srgbClr val="FFFFFF"/>
                </a:solidFill>
                <a:latin typeface="Manrope"/>
              </a:rPr>
              <a:t>mobilisés en moyenne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3936684-AE4F-C820-F7C3-154E627BE1FF}"/>
              </a:ext>
            </a:extLst>
          </p:cNvPr>
          <p:cNvSpPr/>
          <p:nvPr/>
        </p:nvSpPr>
        <p:spPr>
          <a:xfrm>
            <a:off x="77720" y="3687113"/>
            <a:ext cx="2432655" cy="2709276"/>
          </a:xfrm>
          <a:prstGeom prst="roundRect">
            <a:avLst>
              <a:gd name="adj" fmla="val 8752"/>
            </a:avLst>
          </a:prstGeom>
          <a:solidFill>
            <a:srgbClr val="BCC8EB"/>
          </a:solidFill>
        </p:spPr>
        <p:txBody>
          <a:bodyPr vert="horz" lIns="36000" tIns="72000" rIns="36000" bIns="7200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b="1">
                <a:solidFill>
                  <a:schemeClr val="tx1"/>
                </a:solidFill>
              </a:rPr>
              <a:t>Chiffres clés DSI</a:t>
            </a:r>
            <a:endParaRPr lang="fr-FR" sz="600" b="1">
              <a:solidFill>
                <a:schemeClr val="tx1"/>
              </a:solidFill>
            </a:endParaRPr>
          </a:p>
          <a:p>
            <a:pPr marL="92075" indent="-92075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err="1">
                <a:solidFill>
                  <a:schemeClr val="tx1"/>
                </a:solidFill>
              </a:rPr>
              <a:t>eCommerce</a:t>
            </a:r>
            <a:r>
              <a:rPr lang="fr-FR" sz="1200">
                <a:solidFill>
                  <a:schemeClr val="tx1"/>
                </a:solidFill>
              </a:rPr>
              <a:t> : </a:t>
            </a:r>
            <a:r>
              <a:rPr lang="fr-FR" sz="1400" b="1">
                <a:solidFill>
                  <a:schemeClr val="tx1"/>
                </a:solidFill>
              </a:rPr>
              <a:t>150 </a:t>
            </a:r>
            <a:r>
              <a:rPr lang="fr-FR" sz="1200">
                <a:solidFill>
                  <a:schemeClr val="tx1"/>
                </a:solidFill>
              </a:rPr>
              <a:t>applications</a:t>
            </a:r>
          </a:p>
          <a:p>
            <a:pPr marL="92075" indent="-92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/>
              <a:t>International : </a:t>
            </a:r>
            <a:r>
              <a:rPr lang="fr-FR" sz="1400" b="1"/>
              <a:t>50 </a:t>
            </a:r>
            <a:r>
              <a:rPr lang="fr-FR" sz="1200"/>
              <a:t>applications « </a:t>
            </a:r>
            <a:r>
              <a:rPr lang="fr-FR" sz="1200" err="1"/>
              <a:t>Core</a:t>
            </a:r>
            <a:r>
              <a:rPr lang="fr-FR" sz="1200"/>
              <a:t> Model » déployées dans les pays du Groupe</a:t>
            </a:r>
          </a:p>
          <a:p>
            <a:pPr marL="92075" indent="-92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/>
              <a:t>Effectifs DSI Internationale : </a:t>
            </a:r>
            <a:r>
              <a:rPr lang="fr-FR" sz="1400" b="1"/>
              <a:t>400 </a:t>
            </a:r>
            <a:r>
              <a:rPr lang="fr-FR" sz="1200"/>
              <a:t>Collaborateurs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3801D71-1FDE-9DFD-5465-E1EB3F5D7470}"/>
              </a:ext>
            </a:extLst>
          </p:cNvPr>
          <p:cNvSpPr/>
          <p:nvPr/>
        </p:nvSpPr>
        <p:spPr>
          <a:xfrm>
            <a:off x="7475559" y="1265344"/>
            <a:ext cx="4373695" cy="5264166"/>
          </a:xfrm>
          <a:prstGeom prst="roundRect">
            <a:avLst>
              <a:gd name="adj" fmla="val 6777"/>
            </a:avLst>
          </a:prstGeom>
          <a:noFill/>
          <a:ln>
            <a:solidFill>
              <a:schemeClr val="accent3"/>
            </a:solidFill>
          </a:ln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B9EC6-3F5F-660D-F6C8-623897F5BDE0}"/>
              </a:ext>
            </a:extLst>
          </p:cNvPr>
          <p:cNvSpPr/>
          <p:nvPr/>
        </p:nvSpPr>
        <p:spPr>
          <a:xfrm>
            <a:off x="7803760" y="1126845"/>
            <a:ext cx="2327409" cy="276999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anrope" pitchFamily="2" charset="0"/>
                <a:ea typeface="+mn-ea"/>
              </a:rPr>
              <a:t>Exemple de livrables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440A61F-E9B7-CF4A-61D5-D04E11393112}"/>
              </a:ext>
            </a:extLst>
          </p:cNvPr>
          <p:cNvSpPr txBox="1"/>
          <p:nvPr/>
        </p:nvSpPr>
        <p:spPr>
          <a:xfrm>
            <a:off x="2974499" y="1586807"/>
            <a:ext cx="4117181" cy="469615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74250" lvl="1" indent="0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fr-FR" sz="1400" b="1" kern="0">
                <a:solidFill>
                  <a:schemeClr val="accent2"/>
                </a:solidFill>
                <a:ea typeface="ヒラギノ角ゴ Pro W3"/>
                <a:cs typeface="Arial"/>
              </a:rPr>
              <a:t>Auchan </a:t>
            </a:r>
            <a:r>
              <a:rPr lang="fr-FR" sz="1400" b="1" kern="0" err="1">
                <a:solidFill>
                  <a:schemeClr val="accent2"/>
                </a:solidFill>
                <a:ea typeface="ヒラギノ角ゴ Pro W3"/>
                <a:cs typeface="Arial"/>
              </a:rPr>
              <a:t>eCommerce</a:t>
            </a:r>
            <a:r>
              <a:rPr lang="fr-FR" sz="1400" b="1" kern="0">
                <a:solidFill>
                  <a:schemeClr val="accent2"/>
                </a:solidFill>
                <a:ea typeface="ヒラギノ角ゴ Pro W3"/>
                <a:cs typeface="Arial"/>
              </a:rPr>
              <a:t> France (2013-17): </a:t>
            </a:r>
          </a:p>
          <a:p>
            <a:pPr marL="360000" lvl="1" indent="-285750" defTabSz="9144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Mise en place de la </a:t>
            </a: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démarche d’Urbanisation </a:t>
            </a:r>
          </a:p>
          <a:p>
            <a:pPr marL="360000" lvl="1" indent="-285750" defTabSz="9144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Animations des instances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d’Architecture </a:t>
            </a:r>
          </a:p>
          <a:p>
            <a:pPr marL="360000" lvl="1" indent="-285750" defTabSz="9144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Appui AE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aux chefs de projet, </a:t>
            </a:r>
          </a:p>
          <a:p>
            <a:pPr marL="360000" lvl="1" indent="-285750" defTabSz="9144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Démarche de </a:t>
            </a: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cartographie du SI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 outillée et collaborative</a:t>
            </a:r>
          </a:p>
          <a:p>
            <a:pPr marL="360000" lvl="1" indent="-285750" defTabSz="9144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Etudes AE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: refonte du SI Back &amp; Middle office du site Auchan.fr</a:t>
            </a:r>
          </a:p>
          <a:p>
            <a:pPr marL="74250" lvl="1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None/>
              <a:defRPr/>
            </a:pPr>
            <a:endParaRPr lang="fr-FR" sz="1100" kern="0">
              <a:solidFill>
                <a:schemeClr val="tx1"/>
              </a:solidFill>
              <a:ea typeface="ヒラギノ角ゴ Pro W3"/>
              <a:cs typeface="Arial"/>
            </a:endParaRPr>
          </a:p>
          <a:p>
            <a:pPr marL="74250" lvl="1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None/>
              <a:defRPr/>
            </a:pPr>
            <a:r>
              <a:rPr lang="fr-FR" sz="1400" b="1" kern="0">
                <a:solidFill>
                  <a:schemeClr val="accent2"/>
                </a:solidFill>
                <a:ea typeface="ヒラギノ角ゴ Pro W3"/>
                <a:cs typeface="Arial"/>
              </a:rPr>
              <a:t>Auchan </a:t>
            </a:r>
            <a:r>
              <a:rPr lang="fr-FR" sz="1400" b="1" kern="0" err="1">
                <a:solidFill>
                  <a:schemeClr val="accent2"/>
                </a:solidFill>
                <a:ea typeface="ヒラギノ角ゴ Pro W3"/>
                <a:cs typeface="Arial"/>
              </a:rPr>
              <a:t>Retail</a:t>
            </a:r>
            <a:r>
              <a:rPr lang="fr-FR" sz="1400" b="1" kern="0">
                <a:solidFill>
                  <a:schemeClr val="accent2"/>
                </a:solidFill>
                <a:ea typeface="ヒラギノ角ゴ Pro W3"/>
                <a:cs typeface="Arial"/>
              </a:rPr>
              <a:t> International (2016-2022)  : </a:t>
            </a:r>
          </a:p>
          <a:p>
            <a:pPr marL="360000" lvl="1" indent="-2857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Définition du </a:t>
            </a: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cadre d’Urbanisme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(figures imposées d’architecture et d’interopérabilité des SI) pour tous les pays,</a:t>
            </a:r>
          </a:p>
          <a:p>
            <a:pPr marL="360000" lvl="1" indent="-2857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Animation d’une </a:t>
            </a: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communauté d’architectes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Pays / Domaines et </a:t>
            </a: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professionnalisation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 du métier d’Architecte, </a:t>
            </a:r>
          </a:p>
          <a:p>
            <a:pPr marL="360000" lvl="1" indent="-2857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Appui à la mise en œuvre des solutions groupe dans les pays (Démarche </a:t>
            </a: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trajectoire « Etat stable »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par Pays)</a:t>
            </a:r>
          </a:p>
          <a:p>
            <a:pPr marL="359410" lvl="1" indent="-2857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Etudes AE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: Parcours de course Cross-canal, Refonte Référencement Produit </a:t>
            </a:r>
            <a:r>
              <a:rPr lang="fr-FR" sz="1100" kern="0" err="1">
                <a:solidFill>
                  <a:schemeClr val="tx1"/>
                </a:solidFill>
                <a:ea typeface="ヒラギノ角ゴ Pro W3"/>
                <a:cs typeface="Arial"/>
              </a:rPr>
              <a:t>multi-format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 Italie, …</a:t>
            </a:r>
          </a:p>
          <a:p>
            <a:pPr marL="359410" lvl="1" indent="-2857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Animation de la démarche de </a:t>
            </a: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Cartographie du SI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International</a:t>
            </a:r>
          </a:p>
          <a:p>
            <a:pPr marL="359410" lvl="1" indent="-2857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Mise en place d’un </a:t>
            </a: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référentiel de processus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« </a:t>
            </a:r>
            <a:r>
              <a:rPr lang="fr-FR" sz="1100" kern="0" err="1">
                <a:solidFill>
                  <a:schemeClr val="tx1"/>
                </a:solidFill>
                <a:ea typeface="ヒラギノ角ゴ Pro W3"/>
                <a:cs typeface="Arial"/>
              </a:rPr>
              <a:t>Core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 Model » (structuration + formalisation) </a:t>
            </a:r>
          </a:p>
          <a:p>
            <a:pPr marL="359410" lvl="1" indent="-2857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Cadrage et appui à l'élaboration de la trajectoire de mise en œuvre du </a:t>
            </a:r>
            <a:r>
              <a:rPr lang="fr-FR" sz="1100" b="1" kern="0" err="1">
                <a:solidFill>
                  <a:schemeClr val="tx1"/>
                </a:solidFill>
                <a:ea typeface="ヒラギノ角ゴ Pro W3"/>
                <a:cs typeface="Arial"/>
              </a:rPr>
              <a:t>Datapool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 </a:t>
            </a:r>
          </a:p>
          <a:p>
            <a:pPr marL="359410" lvl="1" indent="-2857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Mise en place d’une démarche de </a:t>
            </a:r>
            <a:r>
              <a:rPr lang="fr-FR" sz="1100" b="1" kern="0">
                <a:solidFill>
                  <a:schemeClr val="tx1"/>
                </a:solidFill>
                <a:ea typeface="ヒラギノ角ゴ Pro W3"/>
                <a:cs typeface="Arial"/>
              </a:rPr>
              <a:t>gestion de Dette Technique &amp; Fonctionnelle </a:t>
            </a:r>
            <a:r>
              <a:rPr lang="fr-FR" sz="1100" kern="0">
                <a:solidFill>
                  <a:schemeClr val="tx1"/>
                </a:solidFill>
                <a:ea typeface="ヒラギノ角ゴ Pro W3"/>
                <a:cs typeface="Arial"/>
              </a:rPr>
              <a:t>(par rapport au Cadre)</a:t>
            </a:r>
          </a:p>
        </p:txBody>
      </p:sp>
      <p:sp>
        <p:nvSpPr>
          <p:cNvPr id="22" name="Titre 2">
            <a:extLst>
              <a:ext uri="{FF2B5EF4-FFF2-40B4-BE49-F238E27FC236}">
                <a16:creationId xmlns:a16="http://schemas.microsoft.com/office/drawing/2014/main" id="{D9AC1703-F2FD-4336-EBD1-2E251D98BC63}"/>
              </a:ext>
            </a:extLst>
          </p:cNvPr>
          <p:cNvSpPr txBox="1">
            <a:spLocks/>
          </p:cNvSpPr>
          <p:nvPr/>
        </p:nvSpPr>
        <p:spPr>
          <a:xfrm>
            <a:off x="421200" y="235900"/>
            <a:ext cx="10505880" cy="3354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Focus : Définition d’un cadre d’urbanisation &amp; d’interopérabilité SI</a:t>
            </a:r>
          </a:p>
        </p:txBody>
      </p:sp>
      <p:pic>
        <p:nvPicPr>
          <p:cNvPr id="2052" name="Picture 4" descr="Auchan Retail : Rejoignez les équipes qui inventent le #phygital">
            <a:extLst>
              <a:ext uri="{FF2B5EF4-FFF2-40B4-BE49-F238E27FC236}">
                <a16:creationId xmlns:a16="http://schemas.microsoft.com/office/drawing/2014/main" id="{28A14787-612A-0C1D-32E3-841ADA90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78" y="705743"/>
            <a:ext cx="1787484" cy="4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06EFB37-33DF-6B34-0F41-484606082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710" y="1474468"/>
            <a:ext cx="2449459" cy="126217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E687B2-0EEE-116C-9461-918DEA380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0393" y="2139362"/>
            <a:ext cx="2283836" cy="116741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015F035-559B-BD4C-0A35-3A7042AD3A8B}"/>
              </a:ext>
            </a:extLst>
          </p:cNvPr>
          <p:cNvSpPr txBox="1"/>
          <p:nvPr/>
        </p:nvSpPr>
        <p:spPr>
          <a:xfrm>
            <a:off x="8147033" y="3315464"/>
            <a:ext cx="3275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/>
              <a:t>Principes Directeurs &amp; règles d’Architecture Groupe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5CD4B7-23A6-6CD6-D240-05A753AC4065}"/>
              </a:ext>
            </a:extLst>
          </p:cNvPr>
          <p:cNvSpPr txBox="1"/>
          <p:nvPr/>
        </p:nvSpPr>
        <p:spPr>
          <a:xfrm>
            <a:off x="7614072" y="6269430"/>
            <a:ext cx="40865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 i="1">
                <a:solidFill>
                  <a:schemeClr val="tx2"/>
                </a:solidFill>
              </a:defRPr>
            </a:lvl1pPr>
          </a:lstStyle>
          <a:p>
            <a:pPr algn="ctr"/>
            <a:r>
              <a:rPr lang="fr-FR">
                <a:solidFill>
                  <a:schemeClr val="tx1"/>
                </a:solidFill>
              </a:rPr>
              <a:t>Roadmap IT &amp; évolution du parc applicatif par palier et par Pays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6C5DF7-0785-6756-ED04-AEA2F5305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7939" y="5010449"/>
            <a:ext cx="3519938" cy="123740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96587E7-D344-54D9-F994-7AE0153ACF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072" y="3901274"/>
            <a:ext cx="1652064" cy="77278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77B9AB6-9F1A-5AAF-075F-EEF0B5B57B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625" y="3901274"/>
            <a:ext cx="1960867" cy="107380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19" name="Picture 24" descr="Fleche-graphique-rose">
            <a:extLst>
              <a:ext uri="{FF2B5EF4-FFF2-40B4-BE49-F238E27FC236}">
                <a16:creationId xmlns:a16="http://schemas.microsoft.com/office/drawing/2014/main" id="{7E743E79-6596-24E6-826D-876C995A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81859" flipH="1">
            <a:off x="9316246" y="4224287"/>
            <a:ext cx="299758" cy="37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 descr="Fleche-graphique-rose">
            <a:extLst>
              <a:ext uri="{FF2B5EF4-FFF2-40B4-BE49-F238E27FC236}">
                <a16:creationId xmlns:a16="http://schemas.microsoft.com/office/drawing/2014/main" id="{40847894-C1E0-C38D-C90E-09190200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48570" flipH="1">
            <a:off x="8972212" y="4631944"/>
            <a:ext cx="299758" cy="37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4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3601-F904-304C-6D43-FAE0492FF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D7A687B-E8C1-37C2-5363-DDE15F23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9718120" cy="335476"/>
          </a:xfrm>
        </p:spPr>
        <p:txBody>
          <a:bodyPr/>
          <a:lstStyle/>
          <a:p>
            <a:r>
              <a:rPr lang="fr-FR"/>
              <a:t>Extraits de nos missions récentes auprès des DSI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DB83B2D-CC93-D07E-E62A-02F633E071B9}"/>
              </a:ext>
            </a:extLst>
          </p:cNvPr>
          <p:cNvGrpSpPr/>
          <p:nvPr/>
        </p:nvGrpSpPr>
        <p:grpSpPr>
          <a:xfrm>
            <a:off x="11039562" y="6105526"/>
            <a:ext cx="576000" cy="576107"/>
            <a:chOff x="11276926" y="5030039"/>
            <a:chExt cx="917556" cy="99838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532B970-F0B6-45F6-B077-822D84935948}"/>
                </a:ext>
              </a:extLst>
            </p:cNvPr>
            <p:cNvSpPr/>
            <p:nvPr/>
          </p:nvSpPr>
          <p:spPr>
            <a:xfrm>
              <a:off x="11576152" y="5494252"/>
              <a:ext cx="323609" cy="534166"/>
            </a:xfrm>
            <a:custGeom>
              <a:avLst/>
              <a:gdLst>
                <a:gd name="connsiteX0" fmla="*/ 218931 w 323609"/>
                <a:gd name="connsiteY0" fmla="*/ 215 h 534166"/>
                <a:gd name="connsiteX1" fmla="*/ 240108 w 323609"/>
                <a:gd name="connsiteY1" fmla="*/ 6100 h 534166"/>
                <a:gd name="connsiteX2" fmla="*/ 240130 w 323609"/>
                <a:gd name="connsiteY2" fmla="*/ 6122 h 534166"/>
                <a:gd name="connsiteX3" fmla="*/ 312601 w 323609"/>
                <a:gd name="connsiteY3" fmla="*/ 62825 h 534166"/>
                <a:gd name="connsiteX4" fmla="*/ 317511 w 323609"/>
                <a:gd name="connsiteY4" fmla="*/ 103164 h 534166"/>
                <a:gd name="connsiteX5" fmla="*/ 317291 w 323609"/>
                <a:gd name="connsiteY5" fmla="*/ 103388 h 534166"/>
                <a:gd name="connsiteX6" fmla="*/ 153060 w 323609"/>
                <a:gd name="connsiteY6" fmla="*/ 506767 h 534166"/>
                <a:gd name="connsiteX7" fmla="*/ 150537 w 323609"/>
                <a:gd name="connsiteY7" fmla="*/ 534166 h 534166"/>
                <a:gd name="connsiteX8" fmla="*/ 0 w 323609"/>
                <a:gd name="connsiteY8" fmla="*/ 534166 h 534166"/>
                <a:gd name="connsiteX9" fmla="*/ 4110 w 323609"/>
                <a:gd name="connsiteY9" fmla="*/ 489377 h 534166"/>
                <a:gd name="connsiteX10" fmla="*/ 198915 w 323609"/>
                <a:gd name="connsiteY10" fmla="*/ 12208 h 534166"/>
                <a:gd name="connsiteX11" fmla="*/ 199792 w 323609"/>
                <a:gd name="connsiteY11" fmla="*/ 11031 h 534166"/>
                <a:gd name="connsiteX12" fmla="*/ 218931 w 323609"/>
                <a:gd name="connsiteY12" fmla="*/ 215 h 53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09" h="534166">
                  <a:moveTo>
                    <a:pt x="218931" y="215"/>
                  </a:moveTo>
                  <a:cubicBezTo>
                    <a:pt x="226229" y="-679"/>
                    <a:pt x="233867" y="1210"/>
                    <a:pt x="240108" y="6100"/>
                  </a:cubicBezTo>
                  <a:cubicBezTo>
                    <a:pt x="240116" y="6108"/>
                    <a:pt x="240122" y="6113"/>
                    <a:pt x="240130" y="6122"/>
                  </a:cubicBezTo>
                  <a:lnTo>
                    <a:pt x="312601" y="62825"/>
                  </a:lnTo>
                  <a:cubicBezTo>
                    <a:pt x="325087" y="72611"/>
                    <a:pt x="327272" y="90674"/>
                    <a:pt x="317511" y="103164"/>
                  </a:cubicBezTo>
                  <a:lnTo>
                    <a:pt x="317291" y="103388"/>
                  </a:lnTo>
                  <a:cubicBezTo>
                    <a:pt x="226225" y="221469"/>
                    <a:pt x="170080" y="361134"/>
                    <a:pt x="153060" y="506767"/>
                  </a:cubicBezTo>
                  <a:lnTo>
                    <a:pt x="150537" y="534166"/>
                  </a:lnTo>
                  <a:lnTo>
                    <a:pt x="0" y="534166"/>
                  </a:lnTo>
                  <a:lnTo>
                    <a:pt x="4110" y="489377"/>
                  </a:lnTo>
                  <a:cubicBezTo>
                    <a:pt x="24227" y="317004"/>
                    <a:pt x="90839" y="151734"/>
                    <a:pt x="198915" y="12208"/>
                  </a:cubicBezTo>
                  <a:lnTo>
                    <a:pt x="199792" y="11031"/>
                  </a:lnTo>
                  <a:cubicBezTo>
                    <a:pt x="204674" y="4788"/>
                    <a:pt x="211632" y="1110"/>
                    <a:pt x="218931" y="21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348BDA6-71DE-24E9-3613-4E316925DFFF}"/>
                </a:ext>
              </a:extLst>
            </p:cNvPr>
            <p:cNvSpPr/>
            <p:nvPr/>
          </p:nvSpPr>
          <p:spPr>
            <a:xfrm>
              <a:off x="11685912" y="5030039"/>
              <a:ext cx="508570" cy="439176"/>
            </a:xfrm>
            <a:custGeom>
              <a:avLst/>
              <a:gdLst>
                <a:gd name="connsiteX0" fmla="*/ 508570 w 508570"/>
                <a:gd name="connsiteY0" fmla="*/ 0 h 439176"/>
                <a:gd name="connsiteX1" fmla="*/ 508570 w 508570"/>
                <a:gd name="connsiteY1" fmla="*/ 158791 h 439176"/>
                <a:gd name="connsiteX2" fmla="*/ 497353 w 508570"/>
                <a:gd name="connsiteY2" fmla="*/ 162714 h 439176"/>
                <a:gd name="connsiteX3" fmla="*/ 164854 w 508570"/>
                <a:gd name="connsiteY3" fmla="*/ 383729 h 439176"/>
                <a:gd name="connsiteX4" fmla="*/ 123064 w 508570"/>
                <a:gd name="connsiteY4" fmla="*/ 429134 h 439176"/>
                <a:gd name="connsiteX5" fmla="*/ 83576 w 508570"/>
                <a:gd name="connsiteY5" fmla="*/ 433117 h 439176"/>
                <a:gd name="connsiteX6" fmla="*/ 11079 w 508570"/>
                <a:gd name="connsiteY6" fmla="*/ 376610 h 439176"/>
                <a:gd name="connsiteX7" fmla="*/ 220 w 508570"/>
                <a:gd name="connsiteY7" fmla="*/ 357463 h 439176"/>
                <a:gd name="connsiteX8" fmla="*/ 6079 w 508570"/>
                <a:gd name="connsiteY8" fmla="*/ 336238 h 439176"/>
                <a:gd name="connsiteX9" fmla="*/ 6852 w 508570"/>
                <a:gd name="connsiteY9" fmla="*/ 335290 h 439176"/>
                <a:gd name="connsiteX10" fmla="*/ 462755 w 508570"/>
                <a:gd name="connsiteY10" fmla="*/ 15962 h 4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570" h="439176">
                  <a:moveTo>
                    <a:pt x="508570" y="0"/>
                  </a:moveTo>
                  <a:lnTo>
                    <a:pt x="508570" y="158791"/>
                  </a:lnTo>
                  <a:lnTo>
                    <a:pt x="497353" y="162714"/>
                  </a:lnTo>
                  <a:cubicBezTo>
                    <a:pt x="373123" y="212062"/>
                    <a:pt x="259669" y="287039"/>
                    <a:pt x="164854" y="383729"/>
                  </a:cubicBezTo>
                  <a:cubicBezTo>
                    <a:pt x="150548" y="398368"/>
                    <a:pt x="136601" y="413522"/>
                    <a:pt x="123064" y="429134"/>
                  </a:cubicBezTo>
                  <a:cubicBezTo>
                    <a:pt x="113068" y="440791"/>
                    <a:pt x="95691" y="442540"/>
                    <a:pt x="83576" y="433117"/>
                  </a:cubicBezTo>
                  <a:lnTo>
                    <a:pt x="11079" y="376610"/>
                  </a:lnTo>
                  <a:cubicBezTo>
                    <a:pt x="4817" y="371727"/>
                    <a:pt x="1125" y="364768"/>
                    <a:pt x="220" y="357463"/>
                  </a:cubicBezTo>
                  <a:cubicBezTo>
                    <a:pt x="-686" y="350158"/>
                    <a:pt x="1195" y="342506"/>
                    <a:pt x="6079" y="336238"/>
                  </a:cubicBezTo>
                  <a:cubicBezTo>
                    <a:pt x="6323" y="335927"/>
                    <a:pt x="6597" y="335590"/>
                    <a:pt x="6852" y="335290"/>
                  </a:cubicBezTo>
                  <a:cubicBezTo>
                    <a:pt x="130222" y="190883"/>
                    <a:pt x="287478" y="81582"/>
                    <a:pt x="462755" y="15962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E76875B-0DA6-C955-6F97-29EDAE754EC6}"/>
                </a:ext>
              </a:extLst>
            </p:cNvPr>
            <p:cNvSpPr/>
            <p:nvPr/>
          </p:nvSpPr>
          <p:spPr>
            <a:xfrm>
              <a:off x="11276926" y="5309500"/>
              <a:ext cx="383648" cy="718919"/>
            </a:xfrm>
            <a:custGeom>
              <a:avLst/>
              <a:gdLst>
                <a:gd name="connsiteX0" fmla="*/ 282045 w 383648"/>
                <a:gd name="connsiteY0" fmla="*/ 224 h 718919"/>
                <a:gd name="connsiteX1" fmla="*/ 303218 w 383648"/>
                <a:gd name="connsiteY1" fmla="*/ 6034 h 718919"/>
                <a:gd name="connsiteX2" fmla="*/ 303302 w 383648"/>
                <a:gd name="connsiteY2" fmla="*/ 6116 h 718919"/>
                <a:gd name="connsiteX3" fmla="*/ 372603 w 383648"/>
                <a:gd name="connsiteY3" fmla="*/ 60161 h 718919"/>
                <a:gd name="connsiteX4" fmla="*/ 377595 w 383648"/>
                <a:gd name="connsiteY4" fmla="*/ 100472 h 718919"/>
                <a:gd name="connsiteX5" fmla="*/ 376008 w 383648"/>
                <a:gd name="connsiteY5" fmla="*/ 102546 h 718919"/>
                <a:gd name="connsiteX6" fmla="*/ 145813 w 383648"/>
                <a:gd name="connsiteY6" fmla="*/ 711234 h 718919"/>
                <a:gd name="connsiteX7" fmla="*/ 145500 w 383648"/>
                <a:gd name="connsiteY7" fmla="*/ 718919 h 718919"/>
                <a:gd name="connsiteX8" fmla="*/ 0 w 383648"/>
                <a:gd name="connsiteY8" fmla="*/ 718919 h 718919"/>
                <a:gd name="connsiteX9" fmla="*/ 707 w 383648"/>
                <a:gd name="connsiteY9" fmla="*/ 701550 h 718919"/>
                <a:gd name="connsiteX10" fmla="*/ 260718 w 383648"/>
                <a:gd name="connsiteY10" fmla="*/ 13998 h 718919"/>
                <a:gd name="connsiteX11" fmla="*/ 262963 w 383648"/>
                <a:gd name="connsiteY11" fmla="*/ 11082 h 718919"/>
                <a:gd name="connsiteX12" fmla="*/ 282045 w 383648"/>
                <a:gd name="connsiteY12" fmla="*/ 224 h 71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648" h="718919">
                  <a:moveTo>
                    <a:pt x="282045" y="224"/>
                  </a:moveTo>
                  <a:cubicBezTo>
                    <a:pt x="289328" y="-687"/>
                    <a:pt x="296958" y="1181"/>
                    <a:pt x="303218" y="6034"/>
                  </a:cubicBezTo>
                  <a:cubicBezTo>
                    <a:pt x="303246" y="6061"/>
                    <a:pt x="303273" y="6088"/>
                    <a:pt x="303302" y="6116"/>
                  </a:cubicBezTo>
                  <a:lnTo>
                    <a:pt x="372603" y="60161"/>
                  </a:lnTo>
                  <a:cubicBezTo>
                    <a:pt x="385081" y="69939"/>
                    <a:pt x="387328" y="87955"/>
                    <a:pt x="377595" y="100472"/>
                  </a:cubicBezTo>
                  <a:lnTo>
                    <a:pt x="376008" y="102546"/>
                  </a:lnTo>
                  <a:cubicBezTo>
                    <a:pt x="239449" y="279329"/>
                    <a:pt x="160200" y="491599"/>
                    <a:pt x="145813" y="711234"/>
                  </a:cubicBezTo>
                  <a:lnTo>
                    <a:pt x="145500" y="718919"/>
                  </a:lnTo>
                  <a:lnTo>
                    <a:pt x="0" y="718919"/>
                  </a:lnTo>
                  <a:lnTo>
                    <a:pt x="707" y="701550"/>
                  </a:lnTo>
                  <a:cubicBezTo>
                    <a:pt x="16963" y="453473"/>
                    <a:pt x="106475" y="213709"/>
                    <a:pt x="260718" y="13998"/>
                  </a:cubicBezTo>
                  <a:lnTo>
                    <a:pt x="262963" y="11082"/>
                  </a:lnTo>
                  <a:cubicBezTo>
                    <a:pt x="267830" y="4823"/>
                    <a:pt x="274763" y="1135"/>
                    <a:pt x="282045" y="224"/>
                  </a:cubicBez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B902B63B-5CDC-C5D7-4DBD-1B51313E1514}"/>
              </a:ext>
            </a:extLst>
          </p:cNvPr>
          <p:cNvGrpSpPr/>
          <p:nvPr/>
        </p:nvGrpSpPr>
        <p:grpSpPr>
          <a:xfrm>
            <a:off x="3820744" y="1040134"/>
            <a:ext cx="1708317" cy="1600397"/>
            <a:chOff x="3820744" y="1040134"/>
            <a:chExt cx="1708317" cy="16003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0D8FB4-187A-1F17-9466-E076268BE256}"/>
                </a:ext>
              </a:extLst>
            </p:cNvPr>
            <p:cNvSpPr/>
            <p:nvPr/>
          </p:nvSpPr>
          <p:spPr>
            <a:xfrm>
              <a:off x="3820744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Définition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l’offre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de services de la DSI</a:t>
              </a:r>
              <a:endParaRPr lang="fr-FR" sz="800">
                <a:solidFill>
                  <a:srgbClr val="4D4D4D"/>
                </a:solidFill>
                <a:latin typeface="Avenir Next LT Pro" panose="020B0604020202020204" pitchFamily="34" charset="0"/>
              </a:endParaRPr>
            </a:p>
          </p:txBody>
        </p:sp>
        <p:sp>
          <p:nvSpPr>
            <p:cNvPr id="25" name="Flèche : pentagone 24">
              <a:extLst>
                <a:ext uri="{FF2B5EF4-FFF2-40B4-BE49-F238E27FC236}">
                  <a16:creationId xmlns:a16="http://schemas.microsoft.com/office/drawing/2014/main" id="{9D6A4D21-35B4-7D2A-1E5A-E78A9AE8DA4E}"/>
                </a:ext>
              </a:extLst>
            </p:cNvPr>
            <p:cNvSpPr/>
            <p:nvPr/>
          </p:nvSpPr>
          <p:spPr>
            <a:xfrm rot="5400000">
              <a:off x="4397563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rgbClr val="BFDFDE"/>
            </a:solidFill>
            <a:ln>
              <a:noFill/>
            </a:ln>
            <a:effectLst>
              <a:outerShdw blurRad="57150" dist="19050" dir="5400000" algn="ctr" rotWithShape="0">
                <a:schemeClr val="bg2">
                  <a:lumMod val="75000"/>
                  <a:alpha val="63000"/>
                </a:scheme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</p:grpSp>
      <p:pic>
        <p:nvPicPr>
          <p:cNvPr id="38" name="Image 37" descr="Une image contenant cercle, Graphique, capture d’écran, Bleu électrique&#10;&#10;Le contenu généré par l’IA peut être incorrect.">
            <a:extLst>
              <a:ext uri="{FF2B5EF4-FFF2-40B4-BE49-F238E27FC236}">
                <a16:creationId xmlns:a16="http://schemas.microsoft.com/office/drawing/2014/main" id="{C4AE2202-CCE9-5FE2-91D6-A1F05F97F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8614" y="798527"/>
            <a:ext cx="975846" cy="975846"/>
          </a:xfrm>
          <a:prstGeom prst="rect">
            <a:avLst/>
          </a:prstGeom>
        </p:spPr>
      </p:pic>
      <p:grpSp>
        <p:nvGrpSpPr>
          <p:cNvPr id="69" name="Groupe 68">
            <a:extLst>
              <a:ext uri="{FF2B5EF4-FFF2-40B4-BE49-F238E27FC236}">
                <a16:creationId xmlns:a16="http://schemas.microsoft.com/office/drawing/2014/main" id="{5201985F-FD4D-87B5-F99D-9D26D789B700}"/>
              </a:ext>
            </a:extLst>
          </p:cNvPr>
          <p:cNvGrpSpPr/>
          <p:nvPr/>
        </p:nvGrpSpPr>
        <p:grpSpPr>
          <a:xfrm>
            <a:off x="7563709" y="4525140"/>
            <a:ext cx="1708317" cy="1600397"/>
            <a:chOff x="5653665" y="1040134"/>
            <a:chExt cx="1708317" cy="16003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F143B-7E97-E10B-A4F8-B415E95E02BE}"/>
                </a:ext>
              </a:extLst>
            </p:cNvPr>
            <p:cNvSpPr/>
            <p:nvPr/>
          </p:nvSpPr>
          <p:spPr>
            <a:xfrm>
              <a:off x="5653665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Elaboration d’une démarche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traitement de la dette du SI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 déploiement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auprès des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Squad Produits</a:t>
              </a:r>
              <a:endParaRPr lang="fr-FR" sz="900">
                <a:solidFill>
                  <a:srgbClr val="4D4D4D"/>
                </a:solidFill>
                <a:latin typeface="Avenir Next LT Pro" panose="020B0604020202020204" pitchFamily="34" charset="0"/>
              </a:endParaRPr>
            </a:p>
          </p:txBody>
        </p:sp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922BEBA7-36AF-0F5E-9536-F027B4A4B946}"/>
                </a:ext>
              </a:extLst>
            </p:cNvPr>
            <p:cNvSpPr/>
            <p:nvPr/>
          </p:nvSpPr>
          <p:spPr>
            <a:xfrm rot="5400000">
              <a:off x="6230484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39" name="Graphique 38">
              <a:extLst>
                <a:ext uri="{FF2B5EF4-FFF2-40B4-BE49-F238E27FC236}">
                  <a16:creationId xmlns:a16="http://schemas.microsoft.com/office/drawing/2014/main" id="{AE7991D4-196A-79BD-3DFD-A14A06AFE33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151742" y="1176173"/>
              <a:ext cx="745647" cy="240146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A879FCA7-021D-86D1-C185-4E676F7892F1}"/>
              </a:ext>
            </a:extLst>
          </p:cNvPr>
          <p:cNvGrpSpPr/>
          <p:nvPr/>
        </p:nvGrpSpPr>
        <p:grpSpPr>
          <a:xfrm>
            <a:off x="3820744" y="2503861"/>
            <a:ext cx="1708317" cy="1910920"/>
            <a:chOff x="3820744" y="2503861"/>
            <a:chExt cx="1708317" cy="19109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B58032-392E-31DA-A749-CD2A6D8CA399}"/>
                </a:ext>
              </a:extLst>
            </p:cNvPr>
            <p:cNvSpPr/>
            <p:nvPr/>
          </p:nvSpPr>
          <p:spPr>
            <a:xfrm>
              <a:off x="3820744" y="341431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Définition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l’organisation de la DSI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co-construction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des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services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et des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interactions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entre la DSI, les Directions Métier et la DSI groupe</a:t>
              </a:r>
            </a:p>
          </p:txBody>
        </p:sp>
        <p:sp>
          <p:nvSpPr>
            <p:cNvPr id="31" name="Flèche : pentagone 30">
              <a:extLst>
                <a:ext uri="{FF2B5EF4-FFF2-40B4-BE49-F238E27FC236}">
                  <a16:creationId xmlns:a16="http://schemas.microsoft.com/office/drawing/2014/main" id="{8720359C-6476-F997-7C6D-C65795A669D8}"/>
                </a:ext>
              </a:extLst>
            </p:cNvPr>
            <p:cNvSpPr/>
            <p:nvPr/>
          </p:nvSpPr>
          <p:spPr>
            <a:xfrm rot="5400000">
              <a:off x="4397563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40" name="Image 39" descr="Une image contenant logo, texte, Police, Graphique&#10;&#10;Le contenu généré par l’IA peut être incorrect.">
              <a:extLst>
                <a:ext uri="{FF2B5EF4-FFF2-40B4-BE49-F238E27FC236}">
                  <a16:creationId xmlns:a16="http://schemas.microsoft.com/office/drawing/2014/main" id="{BDEEE2D3-113F-F883-D2C7-A09A928AE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958402" y="2503861"/>
              <a:ext cx="1404691" cy="1054330"/>
            </a:xfrm>
            <a:prstGeom prst="rect">
              <a:avLst/>
            </a:prstGeom>
          </p:spPr>
        </p:pic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6DE480AD-E2F6-30C5-5418-329F179AFB98}"/>
              </a:ext>
            </a:extLst>
          </p:cNvPr>
          <p:cNvGrpSpPr/>
          <p:nvPr/>
        </p:nvGrpSpPr>
        <p:grpSpPr>
          <a:xfrm>
            <a:off x="5653665" y="2760900"/>
            <a:ext cx="1708317" cy="1628331"/>
            <a:chOff x="5653665" y="2760900"/>
            <a:chExt cx="1708317" cy="16283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FB473E-901D-4CA6-CD4C-8FCCFFA06109}"/>
                </a:ext>
              </a:extLst>
            </p:cNvPr>
            <p:cNvSpPr/>
            <p:nvPr/>
          </p:nvSpPr>
          <p:spPr>
            <a:xfrm>
              <a:off x="5653665" y="33887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Elaboration de la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roadmap IT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incluant le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move 2 cloud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&amp;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conduite de l’AO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pour choisir les fournisseurs cloud</a:t>
              </a:r>
            </a:p>
          </p:txBody>
        </p:sp>
        <p:sp>
          <p:nvSpPr>
            <p:cNvPr id="26" name="Flèche : pentagone 25">
              <a:extLst>
                <a:ext uri="{FF2B5EF4-FFF2-40B4-BE49-F238E27FC236}">
                  <a16:creationId xmlns:a16="http://schemas.microsoft.com/office/drawing/2014/main" id="{35D31975-E4F0-D5AA-D264-63A8C268A71C}"/>
                </a:ext>
              </a:extLst>
            </p:cNvPr>
            <p:cNvSpPr/>
            <p:nvPr/>
          </p:nvSpPr>
          <p:spPr>
            <a:xfrm rot="5400000">
              <a:off x="6230484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41" name="Image 40" descr="Une image contenant texte, logo, Police, Graphique&#10;&#10;Le contenu généré par l’IA peut être incorrect.">
              <a:extLst>
                <a:ext uri="{FF2B5EF4-FFF2-40B4-BE49-F238E27FC236}">
                  <a16:creationId xmlns:a16="http://schemas.microsoft.com/office/drawing/2014/main" id="{5612B093-9780-57C5-9920-CCB7D9A1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029796" y="2814169"/>
              <a:ext cx="1039026" cy="370153"/>
            </a:xfrm>
            <a:prstGeom prst="rect">
              <a:avLst/>
            </a:prstGeom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9B550FB-91C1-2C51-2AB0-C3727B60C56A}"/>
              </a:ext>
            </a:extLst>
          </p:cNvPr>
          <p:cNvGrpSpPr/>
          <p:nvPr/>
        </p:nvGrpSpPr>
        <p:grpSpPr>
          <a:xfrm>
            <a:off x="5639305" y="1031905"/>
            <a:ext cx="1708317" cy="1647595"/>
            <a:chOff x="7531253" y="2741636"/>
            <a:chExt cx="1708317" cy="164759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62B176-8668-8CDD-878C-F4E32E86FAC7}"/>
                </a:ext>
              </a:extLst>
            </p:cNvPr>
            <p:cNvSpPr/>
            <p:nvPr/>
          </p:nvSpPr>
          <p:spPr>
            <a:xfrm>
              <a:off x="7531253" y="33887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71996" rIns="71996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Définition et mise en œuvre du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tableau de bord de pilotage de la DSI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 élaboration du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Target Operating Model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(Global vs. Local)</a:t>
              </a:r>
            </a:p>
          </p:txBody>
        </p:sp>
        <p:sp>
          <p:nvSpPr>
            <p:cNvPr id="28" name="Flèche : pentagone 27">
              <a:extLst>
                <a:ext uri="{FF2B5EF4-FFF2-40B4-BE49-F238E27FC236}">
                  <a16:creationId xmlns:a16="http://schemas.microsoft.com/office/drawing/2014/main" id="{62F2A489-5491-758A-7E48-8641A648F4C0}"/>
                </a:ext>
              </a:extLst>
            </p:cNvPr>
            <p:cNvSpPr/>
            <p:nvPr/>
          </p:nvSpPr>
          <p:spPr>
            <a:xfrm rot="5400000">
              <a:off x="8108072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rgbClr val="BFDFDE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42" name="Image 41" descr="Une image contenant logo, Police, Graphique, symbole&#10;&#10;Le contenu généré par l’IA peut être incorrect.">
              <a:extLst>
                <a:ext uri="{FF2B5EF4-FFF2-40B4-BE49-F238E27FC236}">
                  <a16:creationId xmlns:a16="http://schemas.microsoft.com/office/drawing/2014/main" id="{1F89D879-F1E3-DF37-77F5-9AD7F60F5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999173" y="2741636"/>
              <a:ext cx="769924" cy="577887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D27AF208-221C-6A8A-0F22-64F0B156A3F9}"/>
              </a:ext>
            </a:extLst>
          </p:cNvPr>
          <p:cNvGrpSpPr/>
          <p:nvPr/>
        </p:nvGrpSpPr>
        <p:grpSpPr>
          <a:xfrm>
            <a:off x="7538433" y="1040202"/>
            <a:ext cx="1708317" cy="1600328"/>
            <a:chOff x="7538433" y="1040202"/>
            <a:chExt cx="1708317" cy="16003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397FEC-6664-F8C8-1372-33494772FBE6}"/>
                </a:ext>
              </a:extLst>
            </p:cNvPr>
            <p:cNvSpPr/>
            <p:nvPr/>
          </p:nvSpPr>
          <p:spPr>
            <a:xfrm>
              <a:off x="7538433" y="1640065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91435" tIns="45717" rIns="91435" bIns="45717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Elaboration et déploiement de la méthodologie de </a:t>
              </a: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pilotage et arbitrage des Projets  SI outillée </a:t>
              </a: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et de la </a:t>
              </a: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gouvernance</a:t>
              </a: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 et </a:t>
              </a: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comitologie</a:t>
              </a:r>
            </a:p>
          </p:txBody>
        </p:sp>
        <p:sp>
          <p:nvSpPr>
            <p:cNvPr id="35" name="Flèche : pentagone 34">
              <a:extLst>
                <a:ext uri="{FF2B5EF4-FFF2-40B4-BE49-F238E27FC236}">
                  <a16:creationId xmlns:a16="http://schemas.microsoft.com/office/drawing/2014/main" id="{CC31D310-8242-1FAC-E2BD-7BC2CE695F73}"/>
                </a:ext>
              </a:extLst>
            </p:cNvPr>
            <p:cNvSpPr/>
            <p:nvPr/>
          </p:nvSpPr>
          <p:spPr>
            <a:xfrm rot="5400000">
              <a:off x="8122466" y="463350"/>
              <a:ext cx="540252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  <a:effectLst>
              <a:outerShdw blurRad="57150" dist="19050" dir="5400000" algn="ctr" rotWithShape="0">
                <a:schemeClr val="bg2">
                  <a:lumMod val="75000"/>
                  <a:alpha val="63000"/>
                </a:scheme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44" name="Picture 2" descr="Noreade - Payer facture (etape 1) | Noréade">
              <a:extLst>
                <a:ext uri="{FF2B5EF4-FFF2-40B4-BE49-F238E27FC236}">
                  <a16:creationId xmlns:a16="http://schemas.microsoft.com/office/drawing/2014/main" id="{FD484792-AC09-C747-1BBB-0E1951EDB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94" y="1057986"/>
              <a:ext cx="662785" cy="460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F7165043-D07B-D46E-CE4C-A3EC598E9050}"/>
              </a:ext>
            </a:extLst>
          </p:cNvPr>
          <p:cNvGrpSpPr/>
          <p:nvPr/>
        </p:nvGrpSpPr>
        <p:grpSpPr>
          <a:xfrm>
            <a:off x="5677719" y="4260281"/>
            <a:ext cx="1702862" cy="1899401"/>
            <a:chOff x="5653665" y="4290974"/>
            <a:chExt cx="1702862" cy="1899401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DEB55F31-DAD7-F51C-EE7B-8A0966DB7DA7}"/>
                </a:ext>
              </a:extLst>
            </p:cNvPr>
            <p:cNvGrpSpPr/>
            <p:nvPr/>
          </p:nvGrpSpPr>
          <p:grpSpPr>
            <a:xfrm>
              <a:off x="5653665" y="4555833"/>
              <a:ext cx="1702862" cy="1634542"/>
              <a:chOff x="5653665" y="4555833"/>
              <a:chExt cx="1702862" cy="163454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54833F-9566-B863-9BE4-EB9A488C5D88}"/>
                  </a:ext>
                </a:extLst>
              </p:cNvPr>
              <p:cNvSpPr/>
              <p:nvPr/>
            </p:nvSpPr>
            <p:spPr>
              <a:xfrm>
                <a:off x="5653665" y="5189910"/>
                <a:ext cx="1702862" cy="100046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 defTabSz="914269" eaLnBrk="0" hangingPunct="0">
                  <a:defRPr/>
                </a:pPr>
                <a:r>
                  <a:rPr lang="fr-FR" sz="900">
                    <a:solidFill>
                      <a:srgbClr val="4D4D4D"/>
                    </a:solidFill>
                    <a:latin typeface="Avenir Next LT Pro" panose="020B0604020202020204" pitchFamily="34" charset="0"/>
                  </a:rPr>
                  <a:t>Définition de l’</a:t>
                </a:r>
                <a:r>
                  <a:rPr lang="fr-FR" sz="900" b="1">
                    <a:solidFill>
                      <a:srgbClr val="4D4D4D"/>
                    </a:solidFill>
                    <a:latin typeface="Avenir Next LT Pro" panose="020B0604020202020204" pitchFamily="34" charset="0"/>
                  </a:rPr>
                  <a:t>obsolescence technique </a:t>
                </a:r>
                <a:r>
                  <a:rPr lang="fr-FR" sz="900">
                    <a:solidFill>
                      <a:srgbClr val="4D4D4D"/>
                    </a:solidFill>
                    <a:latin typeface="Avenir Next LT Pro" panose="020B0604020202020204" pitchFamily="34" charset="0"/>
                  </a:rPr>
                  <a:t>&amp; </a:t>
                </a:r>
                <a:r>
                  <a:rPr lang="fr-FR" sz="900" b="1">
                    <a:solidFill>
                      <a:srgbClr val="4D4D4D"/>
                    </a:solidFill>
                    <a:latin typeface="Avenir Next LT Pro" panose="020B0604020202020204" pitchFamily="34" charset="0"/>
                  </a:rPr>
                  <a:t>rationalisation du patrimoine applicatif </a:t>
                </a:r>
                <a:r>
                  <a:rPr lang="fr-FR" sz="900">
                    <a:solidFill>
                      <a:srgbClr val="4D4D4D"/>
                    </a:solidFill>
                    <a:latin typeface="Avenir Next LT Pro" panose="020B0604020202020204" pitchFamily="34" charset="0"/>
                  </a:rPr>
                  <a:t>dans un contexte international multi-BU</a:t>
                </a:r>
              </a:p>
            </p:txBody>
          </p:sp>
          <p:sp>
            <p:nvSpPr>
              <p:cNvPr id="5" name="Flèche : pentagone 4">
                <a:extLst>
                  <a:ext uri="{FF2B5EF4-FFF2-40B4-BE49-F238E27FC236}">
                    <a16:creationId xmlns:a16="http://schemas.microsoft.com/office/drawing/2014/main" id="{DCBAA341-59F9-7755-6FA7-89A01D78FDAF}"/>
                  </a:ext>
                </a:extLst>
              </p:cNvPr>
              <p:cNvSpPr/>
              <p:nvPr/>
            </p:nvSpPr>
            <p:spPr>
              <a:xfrm rot="5400000">
                <a:off x="6227780" y="3981719"/>
                <a:ext cx="540319" cy="1688548"/>
              </a:xfrm>
              <a:prstGeom prst="homePlate">
                <a:avLst>
                  <a:gd name="adj" fmla="val 28524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69" eaLnBrk="0" hangingPunct="0">
                  <a:defRPr/>
                </a:pPr>
                <a:endParaRPr lang="fr-FR">
                  <a:solidFill>
                    <a:srgbClr val="FFFFFF"/>
                  </a:solidFill>
                  <a:latin typeface="Helvetica"/>
                </a:endParaRPr>
              </a:p>
            </p:txBody>
          </p:sp>
        </p:grpSp>
        <p:pic>
          <p:nvPicPr>
            <p:cNvPr id="45" name="Image 44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8620FEA0-5F72-1C5C-6B42-D4E3B3E98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5999948" y="4290974"/>
              <a:ext cx="1000465" cy="1000465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AD3ECF0A-25FC-9121-8E0D-4B225DAFB63C}"/>
              </a:ext>
            </a:extLst>
          </p:cNvPr>
          <p:cNvGrpSpPr/>
          <p:nvPr/>
        </p:nvGrpSpPr>
        <p:grpSpPr>
          <a:xfrm>
            <a:off x="9470099" y="4505129"/>
            <a:ext cx="1708317" cy="1600397"/>
            <a:chOff x="9443950" y="1040134"/>
            <a:chExt cx="1708317" cy="160039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177FF4-96B5-9816-3289-AD46BB62E771}"/>
                </a:ext>
              </a:extLst>
            </p:cNvPr>
            <p:cNvSpPr/>
            <p:nvPr/>
          </p:nvSpPr>
          <p:spPr>
            <a:xfrm>
              <a:off x="9443950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Urbanisation du Système d’Information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 co-construction des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roadmaps de déploiement des </a:t>
              </a:r>
              <a:r>
                <a:rPr lang="fr-FR" sz="900" b="1" err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Core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 </a:t>
              </a:r>
              <a:r>
                <a:rPr lang="fr-FR" sz="900" b="1" err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Models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dans les entités du groupe </a:t>
              </a:r>
            </a:p>
          </p:txBody>
        </p:sp>
        <p:sp>
          <p:nvSpPr>
            <p:cNvPr id="48" name="Flèche : pentagone 47">
              <a:extLst>
                <a:ext uri="{FF2B5EF4-FFF2-40B4-BE49-F238E27FC236}">
                  <a16:creationId xmlns:a16="http://schemas.microsoft.com/office/drawing/2014/main" id="{2EF6C137-D1B5-CE48-B5B6-DAD263C4EFEC}"/>
                </a:ext>
              </a:extLst>
            </p:cNvPr>
            <p:cNvSpPr/>
            <p:nvPr/>
          </p:nvSpPr>
          <p:spPr>
            <a:xfrm rot="5400000">
              <a:off x="10020769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52" name="Image 51" descr="Une image contenant Police, Graphique, texte, graphisme&#10;&#10;Le contenu généré par l’IA peut être incorrect.">
              <a:extLst>
                <a:ext uri="{FF2B5EF4-FFF2-40B4-BE49-F238E27FC236}">
                  <a16:creationId xmlns:a16="http://schemas.microsoft.com/office/drawing/2014/main" id="{236EE659-2746-9B3F-05D8-3EB537AE2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9651208" y="1164689"/>
              <a:ext cx="1335091" cy="230606"/>
            </a:xfrm>
            <a:prstGeom prst="rect">
              <a:avLst/>
            </a:prstGeom>
          </p:spPr>
        </p:pic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DFD7F39D-DCAD-C9C0-CF09-09C5253C10AD}"/>
              </a:ext>
            </a:extLst>
          </p:cNvPr>
          <p:cNvGrpSpPr/>
          <p:nvPr/>
        </p:nvGrpSpPr>
        <p:grpSpPr>
          <a:xfrm>
            <a:off x="9451663" y="2688078"/>
            <a:ext cx="1708317" cy="1726703"/>
            <a:chOff x="9443950" y="2688078"/>
            <a:chExt cx="1708317" cy="172670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38E8A1C-8CD9-7E2E-97AD-6C37EE9288A3}"/>
                </a:ext>
              </a:extLst>
            </p:cNvPr>
            <p:cNvSpPr/>
            <p:nvPr/>
          </p:nvSpPr>
          <p:spPr>
            <a:xfrm>
              <a:off x="9443950" y="341431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Schéma directeur SI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de plusieurs départements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RH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,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Eau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et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Assainissement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et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Commande Publique</a:t>
              </a:r>
            </a:p>
          </p:txBody>
        </p:sp>
        <p:sp>
          <p:nvSpPr>
            <p:cNvPr id="51" name="Flèche : pentagone 50">
              <a:extLst>
                <a:ext uri="{FF2B5EF4-FFF2-40B4-BE49-F238E27FC236}">
                  <a16:creationId xmlns:a16="http://schemas.microsoft.com/office/drawing/2014/main" id="{2501D322-2525-1C80-51C0-DD447E693882}"/>
                </a:ext>
              </a:extLst>
            </p:cNvPr>
            <p:cNvSpPr/>
            <p:nvPr/>
          </p:nvSpPr>
          <p:spPr>
            <a:xfrm rot="5400000">
              <a:off x="10020769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53" name="Picture 6" descr="Eurométropole de Strasbourg - Energy Cities">
              <a:extLst>
                <a:ext uri="{FF2B5EF4-FFF2-40B4-BE49-F238E27FC236}">
                  <a16:creationId xmlns:a16="http://schemas.microsoft.com/office/drawing/2014/main" id="{08F208F9-CE53-831E-CF10-1EF63BFED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4831" y="2688078"/>
              <a:ext cx="1252193" cy="59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7671356B-6D86-B100-A08C-B34913A7E611}"/>
              </a:ext>
            </a:extLst>
          </p:cNvPr>
          <p:cNvGrpSpPr/>
          <p:nvPr/>
        </p:nvGrpSpPr>
        <p:grpSpPr>
          <a:xfrm>
            <a:off x="7538432" y="2760900"/>
            <a:ext cx="1708317" cy="1635050"/>
            <a:chOff x="9335899" y="4555833"/>
            <a:chExt cx="1708317" cy="1635050"/>
          </a:xfrm>
        </p:grpSpPr>
        <p:sp>
          <p:nvSpPr>
            <p:cNvPr id="73" name="Flèche : pentagone 72">
              <a:extLst>
                <a:ext uri="{FF2B5EF4-FFF2-40B4-BE49-F238E27FC236}">
                  <a16:creationId xmlns:a16="http://schemas.microsoft.com/office/drawing/2014/main" id="{4816CAAA-3887-09C8-1E20-54C2774F93EE}"/>
                </a:ext>
              </a:extLst>
            </p:cNvPr>
            <p:cNvSpPr/>
            <p:nvPr/>
          </p:nvSpPr>
          <p:spPr>
            <a:xfrm rot="5400000">
              <a:off x="9912751" y="3978981"/>
              <a:ext cx="540252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8833E06-8539-F6FD-5AC8-6DB5790413C0}"/>
                </a:ext>
              </a:extLst>
            </p:cNvPr>
            <p:cNvSpPr/>
            <p:nvPr/>
          </p:nvSpPr>
          <p:spPr>
            <a:xfrm>
              <a:off x="9335899" y="5190418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91435" tIns="45717" rIns="91435" bIns="45717" anchor="ctr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Appui au cadrage et pilotage du programme de </a:t>
              </a:r>
              <a:r>
                <a:rPr lang="fr-FR" sz="900" b="1" err="1">
                  <a:solidFill>
                    <a:srgbClr val="4D4D4D"/>
                  </a:solidFill>
                  <a:latin typeface="Avenir Next LT Pro"/>
                  <a:cs typeface="Arial"/>
                </a:rPr>
                <a:t>Core</a:t>
              </a: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 Model/migration ERP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Appui au choix d’une </a:t>
              </a: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solution cloud, </a:t>
              </a: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définition de l’architecture technique du </a:t>
              </a: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SI Data</a:t>
              </a:r>
              <a:endParaRPr lang="fr-FR" sz="900">
                <a:solidFill>
                  <a:srgbClr val="4D4D4D"/>
                </a:solidFill>
                <a:latin typeface="Avenir Next LT Pro"/>
                <a:cs typeface="Arial"/>
              </a:endParaRPr>
            </a:p>
          </p:txBody>
        </p:sp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BCA06FAD-CE80-E0D8-5CBA-BED4142EB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75042" y="4611167"/>
              <a:ext cx="1415669" cy="364307"/>
            </a:xfrm>
            <a:prstGeom prst="rect">
              <a:avLst/>
            </a:prstGeom>
          </p:spPr>
        </p:pic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64F41C01-A73D-F2C4-1209-8F2717D884A3}"/>
              </a:ext>
            </a:extLst>
          </p:cNvPr>
          <p:cNvGrpSpPr/>
          <p:nvPr/>
        </p:nvGrpSpPr>
        <p:grpSpPr>
          <a:xfrm>
            <a:off x="9451663" y="1031133"/>
            <a:ext cx="1708317" cy="1600397"/>
            <a:chOff x="9335899" y="1040134"/>
            <a:chExt cx="1708317" cy="1600397"/>
          </a:xfrm>
        </p:grpSpPr>
        <p:sp>
          <p:nvSpPr>
            <p:cNvPr id="78" name="Flèche : pentagone 77">
              <a:extLst>
                <a:ext uri="{FF2B5EF4-FFF2-40B4-BE49-F238E27FC236}">
                  <a16:creationId xmlns:a16="http://schemas.microsoft.com/office/drawing/2014/main" id="{19FEB8D9-D068-D466-AE2A-98D1FA72EBD2}"/>
                </a:ext>
              </a:extLst>
            </p:cNvPr>
            <p:cNvSpPr/>
            <p:nvPr/>
          </p:nvSpPr>
          <p:spPr>
            <a:xfrm rot="5400000">
              <a:off x="9912751" y="463282"/>
              <a:ext cx="540252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11EC6F6-4F4F-5D8B-DB58-455CEFBC4BA5}"/>
                </a:ext>
              </a:extLst>
            </p:cNvPr>
            <p:cNvSpPr/>
            <p:nvPr/>
          </p:nvSpPr>
          <p:spPr>
            <a:xfrm>
              <a:off x="9335899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91435" tIns="45717" rIns="91435" bIns="45717" anchor="ctr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Sensibilisation à l’architecture d’entreprise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séminaire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mutualisation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SI entre les entités du groupe</a:t>
              </a:r>
              <a:endParaRPr lang="fr-FR" sz="900">
                <a:solidFill>
                  <a:srgbClr val="4D4D4D"/>
                </a:solidFill>
                <a:latin typeface="Avenir Next LT Pro"/>
                <a:cs typeface="Arial"/>
              </a:endParaRPr>
            </a:p>
          </p:txBody>
        </p:sp>
        <p:pic>
          <p:nvPicPr>
            <p:cNvPr id="82" name="Image 81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3D3D5FA7-BAF9-B4F3-42C4-3F702F3EF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rcRect/>
            <a:stretch>
              <a:fillRect/>
            </a:stretch>
          </p:blipFill>
          <p:spPr>
            <a:xfrm>
              <a:off x="9603111" y="1135924"/>
              <a:ext cx="1173891" cy="335049"/>
            </a:xfrm>
            <a:prstGeom prst="rect">
              <a:avLst/>
            </a:prstGeom>
          </p:spPr>
        </p:pic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F033AC7-0830-DB79-1A23-A449FF9CB58D}"/>
              </a:ext>
            </a:extLst>
          </p:cNvPr>
          <p:cNvGrpSpPr/>
          <p:nvPr/>
        </p:nvGrpSpPr>
        <p:grpSpPr>
          <a:xfrm>
            <a:off x="3747147" y="4441147"/>
            <a:ext cx="1930572" cy="1718535"/>
            <a:chOff x="5600681" y="2670696"/>
            <a:chExt cx="1930572" cy="171853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784D729-4CA7-D028-9ADC-41E492D5B870}"/>
                </a:ext>
              </a:extLst>
            </p:cNvPr>
            <p:cNvSpPr/>
            <p:nvPr/>
          </p:nvSpPr>
          <p:spPr>
            <a:xfrm>
              <a:off x="5653665" y="33887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Réorganisation de la DSI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d’APICIL Epargne et Services Financiers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suite au rapprochement des équipes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IT de 4 entités</a:t>
              </a:r>
            </a:p>
          </p:txBody>
        </p:sp>
        <p:sp>
          <p:nvSpPr>
            <p:cNvPr id="88" name="Flèche : pentagone 87">
              <a:extLst>
                <a:ext uri="{FF2B5EF4-FFF2-40B4-BE49-F238E27FC236}">
                  <a16:creationId xmlns:a16="http://schemas.microsoft.com/office/drawing/2014/main" id="{4CA0D427-897A-9DF6-F386-83F0252D950C}"/>
                </a:ext>
              </a:extLst>
            </p:cNvPr>
            <p:cNvSpPr/>
            <p:nvPr/>
          </p:nvSpPr>
          <p:spPr>
            <a:xfrm rot="5400000">
              <a:off x="6230484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92" name="Image 91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92AAF043-50C5-0E29-7509-CAA1E67E5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5600681" y="2670696"/>
              <a:ext cx="1930572" cy="687905"/>
            </a:xfrm>
            <a:prstGeom prst="rect">
              <a:avLst/>
            </a:prstGeom>
          </p:spPr>
        </p:pic>
      </p:grpSp>
      <p:sp>
        <p:nvSpPr>
          <p:cNvPr id="18" name="Larme 17">
            <a:extLst>
              <a:ext uri="{FF2B5EF4-FFF2-40B4-BE49-F238E27FC236}">
                <a16:creationId xmlns:a16="http://schemas.microsoft.com/office/drawing/2014/main" id="{FA85C192-4B37-7B4C-D636-63E85D4244AA}"/>
              </a:ext>
            </a:extLst>
          </p:cNvPr>
          <p:cNvSpPr/>
          <p:nvPr/>
        </p:nvSpPr>
        <p:spPr>
          <a:xfrm>
            <a:off x="354149" y="3283245"/>
            <a:ext cx="1440000" cy="1440000"/>
          </a:xfrm>
          <a:prstGeom prst="teardrop">
            <a:avLst/>
          </a:prstGeom>
          <a:solidFill>
            <a:schemeClr val="accent5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19" name="Larme 18">
            <a:extLst>
              <a:ext uri="{FF2B5EF4-FFF2-40B4-BE49-F238E27FC236}">
                <a16:creationId xmlns:a16="http://schemas.microsoft.com/office/drawing/2014/main" id="{9D433E0B-D86A-B17B-0D77-CB98418D5429}"/>
              </a:ext>
            </a:extLst>
          </p:cNvPr>
          <p:cNvSpPr/>
          <p:nvPr/>
        </p:nvSpPr>
        <p:spPr>
          <a:xfrm rot="16200000">
            <a:off x="1810523" y="3283245"/>
            <a:ext cx="1440000" cy="1440000"/>
          </a:xfrm>
          <a:prstGeom prst="teardrop">
            <a:avLst/>
          </a:prstGeom>
          <a:solidFill>
            <a:schemeClr val="accent4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20" name="Larme 19">
            <a:extLst>
              <a:ext uri="{FF2B5EF4-FFF2-40B4-BE49-F238E27FC236}">
                <a16:creationId xmlns:a16="http://schemas.microsoft.com/office/drawing/2014/main" id="{2189AB3B-2E7C-6757-E64A-051AF871A02F}"/>
              </a:ext>
            </a:extLst>
          </p:cNvPr>
          <p:cNvSpPr/>
          <p:nvPr/>
        </p:nvSpPr>
        <p:spPr>
          <a:xfrm rot="10800000">
            <a:off x="1810523" y="1808844"/>
            <a:ext cx="1440000" cy="1440000"/>
          </a:xfrm>
          <a:prstGeom prst="teardrop">
            <a:avLst/>
          </a:prstGeom>
          <a:solidFill>
            <a:schemeClr val="accent2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21" name="Larme 20">
            <a:extLst>
              <a:ext uri="{FF2B5EF4-FFF2-40B4-BE49-F238E27FC236}">
                <a16:creationId xmlns:a16="http://schemas.microsoft.com/office/drawing/2014/main" id="{D0982EEB-8AE3-9F72-9623-E33164DBAF88}"/>
              </a:ext>
            </a:extLst>
          </p:cNvPr>
          <p:cNvSpPr/>
          <p:nvPr/>
        </p:nvSpPr>
        <p:spPr>
          <a:xfrm rot="5400000">
            <a:off x="354149" y="1811187"/>
            <a:ext cx="1440000" cy="1440000"/>
          </a:xfrm>
          <a:prstGeom prst="teardrop">
            <a:avLst/>
          </a:prstGeom>
          <a:solidFill>
            <a:schemeClr val="accent3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8374334-A58A-A145-5592-11061A7DFBFF}"/>
              </a:ext>
            </a:extLst>
          </p:cNvPr>
          <p:cNvSpPr txBox="1"/>
          <p:nvPr/>
        </p:nvSpPr>
        <p:spPr>
          <a:xfrm>
            <a:off x="587453" y="2319751"/>
            <a:ext cx="973393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Transformer la DSI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DCDB438-DF35-CCBA-E061-DF84F98F4256}"/>
              </a:ext>
            </a:extLst>
          </p:cNvPr>
          <p:cNvSpPr txBox="1"/>
          <p:nvPr/>
        </p:nvSpPr>
        <p:spPr>
          <a:xfrm>
            <a:off x="1986835" y="2317408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Accompagner les projets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13C9892-8E50-0BB4-5498-D10FC00F3218}"/>
              </a:ext>
            </a:extLst>
          </p:cNvPr>
          <p:cNvSpPr txBox="1"/>
          <p:nvPr/>
        </p:nvSpPr>
        <p:spPr>
          <a:xfrm>
            <a:off x="1986835" y="3791808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Moderniser le SI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4A2F58F-5C26-65CC-4D30-77A54B120F3E}"/>
              </a:ext>
            </a:extLst>
          </p:cNvPr>
          <p:cNvSpPr txBox="1"/>
          <p:nvPr/>
        </p:nvSpPr>
        <p:spPr>
          <a:xfrm>
            <a:off x="530461" y="3681009"/>
            <a:ext cx="1087377" cy="6444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Développer les compétences de la DSI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5F3CF22-5A9F-4ACB-E2BB-F7D5F797BD2E}"/>
              </a:ext>
            </a:extLst>
          </p:cNvPr>
          <p:cNvGrpSpPr/>
          <p:nvPr/>
        </p:nvGrpSpPr>
        <p:grpSpPr>
          <a:xfrm>
            <a:off x="12523022" y="2383405"/>
            <a:ext cx="2545200" cy="1845246"/>
            <a:chOff x="3992167" y="973926"/>
            <a:chExt cx="2545200" cy="1845246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1D45958F-DE1F-6156-D3D6-EC4CEC7ADE2E}"/>
                </a:ext>
              </a:extLst>
            </p:cNvPr>
            <p:cNvGrpSpPr/>
            <p:nvPr/>
          </p:nvGrpSpPr>
          <p:grpSpPr>
            <a:xfrm>
              <a:off x="3992167" y="973926"/>
              <a:ext cx="2545200" cy="1845246"/>
              <a:chOff x="6637587" y="1511280"/>
              <a:chExt cx="2545200" cy="1845246"/>
            </a:xfrm>
          </p:grpSpPr>
          <p:sp>
            <p:nvSpPr>
              <p:cNvPr id="47" name="Rectangle : coins arrondis 46">
                <a:extLst>
                  <a:ext uri="{FF2B5EF4-FFF2-40B4-BE49-F238E27FC236}">
                    <a16:creationId xmlns:a16="http://schemas.microsoft.com/office/drawing/2014/main" id="{9B3FD16F-20D3-2BC2-204F-D1E881850961}"/>
                  </a:ext>
                </a:extLst>
              </p:cNvPr>
              <p:cNvSpPr/>
              <p:nvPr/>
            </p:nvSpPr>
            <p:spPr>
              <a:xfrm>
                <a:off x="6637587" y="1511281"/>
                <a:ext cx="2541600" cy="1845245"/>
              </a:xfrm>
              <a:prstGeom prst="roundRect">
                <a:avLst>
                  <a:gd name="adj" fmla="val 11376"/>
                </a:avLst>
              </a:prstGeom>
              <a:solidFill>
                <a:schemeClr val="bg1"/>
              </a:solidFill>
              <a:ln w="3175">
                <a:solidFill>
                  <a:schemeClr val="accent6">
                    <a:alpha val="70000"/>
                  </a:schemeClr>
                </a:solidFill>
              </a:ln>
              <a:effectLst>
                <a:outerShdw blurRad="63500" dist="50800" dir="5400000" algn="ctr" rotWithShape="0">
                  <a:schemeClr val="tx1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252000" rIns="108000" bIns="21600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 pitchFamily="2" charset="0"/>
                  <a:ea typeface="+mn-ea"/>
                </a:endParaRPr>
              </a:p>
              <a:p>
                <a:pPr algn="ctr">
                  <a:lnSpc>
                    <a:spcPct val="120000"/>
                  </a:lnSpc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 pitchFamily="2" charset="0"/>
                  <a:ea typeface="+mn-ea"/>
                </a:endParaRPr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kumimoji="0" lang="fr-F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90645"/>
                    </a:solidFill>
                    <a:effectLst/>
                    <a:uLnTx/>
                    <a:uFillTx/>
                    <a:latin typeface="Manrope"/>
                  </a:rPr>
                  <a:t>« </a:t>
                </a:r>
                <a:r>
                  <a:rPr lang="fr-FR" sz="1200" b="1">
                    <a:solidFill>
                      <a:srgbClr val="090645"/>
                    </a:solidFill>
                    <a:latin typeface="Manrope"/>
                  </a:rPr>
                  <a:t>Accompagnement au changement</a:t>
                </a:r>
                <a:r>
                  <a:rPr kumimoji="0" lang="fr-FR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90645"/>
                    </a:solidFill>
                    <a:effectLst/>
                    <a:uLnTx/>
                    <a:uFillTx/>
                    <a:latin typeface="Manrope"/>
                  </a:rPr>
                  <a:t> </a:t>
                </a:r>
                <a:r>
                  <a:rPr lang="fr-FR" sz="1200">
                    <a:solidFill>
                      <a:srgbClr val="090645"/>
                    </a:solidFill>
                    <a:latin typeface="Manrope"/>
                  </a:rPr>
                  <a:t>auprès de 1300 PDV pour déployer le nouveau système d'encaissement </a:t>
                </a:r>
                <a:r>
                  <a:rPr kumimoji="0" lang="fr-FR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90645"/>
                    </a:solidFill>
                    <a:effectLst/>
                    <a:uLnTx/>
                    <a:uFillTx/>
                    <a:latin typeface="Manrope"/>
                  </a:rPr>
                  <a:t>»</a:t>
                </a:r>
                <a:endParaRPr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 pitchFamily="2" charset="0"/>
                  <a:ea typeface="+mn-ea"/>
                </a:endParaRPr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61C924D1-A4BA-5D22-4D4D-5B614DB375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37587" y="1511280"/>
                <a:ext cx="2545200" cy="689368"/>
              </a:xfrm>
              <a:custGeom>
                <a:avLst/>
                <a:gdLst>
                  <a:gd name="connsiteX0" fmla="*/ 205668 w 2376000"/>
                  <a:gd name="connsiteY0" fmla="*/ 0 h 678370"/>
                  <a:gd name="connsiteX1" fmla="*/ 2170332 w 2376000"/>
                  <a:gd name="connsiteY1" fmla="*/ 0 h 678370"/>
                  <a:gd name="connsiteX2" fmla="*/ 2376000 w 2376000"/>
                  <a:gd name="connsiteY2" fmla="*/ 205668 h 678370"/>
                  <a:gd name="connsiteX3" fmla="*/ 2376000 w 2376000"/>
                  <a:gd name="connsiteY3" fmla="*/ 530049 h 678370"/>
                  <a:gd name="connsiteX4" fmla="*/ 2265511 w 2376000"/>
                  <a:gd name="connsiteY4" fmla="*/ 559271 h 678370"/>
                  <a:gd name="connsiteX5" fmla="*/ 131938 w 2376000"/>
                  <a:gd name="connsiteY5" fmla="*/ 559761 h 678370"/>
                  <a:gd name="connsiteX6" fmla="*/ 0 w 2376000"/>
                  <a:gd name="connsiteY6" fmla="*/ 524945 h 678370"/>
                  <a:gd name="connsiteX7" fmla="*/ 0 w 2376000"/>
                  <a:gd name="connsiteY7" fmla="*/ 205668 h 678370"/>
                  <a:gd name="connsiteX8" fmla="*/ 205668 w 2376000"/>
                  <a:gd name="connsiteY8" fmla="*/ 0 h 678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000" h="678370">
                    <a:moveTo>
                      <a:pt x="205668" y="0"/>
                    </a:moveTo>
                    <a:lnTo>
                      <a:pt x="2170332" y="0"/>
                    </a:lnTo>
                    <a:cubicBezTo>
                      <a:pt x="2283919" y="0"/>
                      <a:pt x="2376000" y="92081"/>
                      <a:pt x="2376000" y="205668"/>
                    </a:cubicBezTo>
                    <a:lnTo>
                      <a:pt x="2376000" y="530049"/>
                    </a:lnTo>
                    <a:lnTo>
                      <a:pt x="2265511" y="559271"/>
                    </a:lnTo>
                    <a:cubicBezTo>
                      <a:pt x="1561664" y="717926"/>
                      <a:pt x="835879" y="718050"/>
                      <a:pt x="131938" y="559761"/>
                    </a:cubicBezTo>
                    <a:lnTo>
                      <a:pt x="0" y="524945"/>
                    </a:lnTo>
                    <a:lnTo>
                      <a:pt x="0" y="205668"/>
                    </a:lnTo>
                    <a:cubicBezTo>
                      <a:pt x="0" y="92081"/>
                      <a:pt x="92081" y="0"/>
                      <a:pt x="205668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090645"/>
                  </a:solidFill>
                  <a:effectLst/>
                  <a:uLnTx/>
                  <a:uFillTx/>
                  <a:latin typeface="Manrope" pitchFamily="2" charset="0"/>
                  <a:ea typeface="+mn-ea"/>
                </a:endParaRPr>
              </a:p>
            </p:txBody>
          </p:sp>
        </p:grpSp>
        <p:pic>
          <p:nvPicPr>
            <p:cNvPr id="43" name="Picture 2" descr="Système U — Wikipédia">
              <a:extLst>
                <a:ext uri="{FF2B5EF4-FFF2-40B4-BE49-F238E27FC236}">
                  <a16:creationId xmlns:a16="http://schemas.microsoft.com/office/drawing/2014/main" id="{04A560B2-E856-0777-A144-C326346F0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460" y="1057179"/>
              <a:ext cx="535813" cy="522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63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04A4007-8CBC-3E40-7FC7-8D9A421B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9718120" cy="335476"/>
          </a:xfrm>
        </p:spPr>
        <p:txBody>
          <a:bodyPr/>
          <a:lstStyle/>
          <a:p>
            <a:r>
              <a:rPr lang="fr-FR"/>
              <a:t>Extraits de nos missions récentes auprès des DSI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7A34198-870E-D394-E35A-391743F61760}"/>
              </a:ext>
            </a:extLst>
          </p:cNvPr>
          <p:cNvGrpSpPr/>
          <p:nvPr/>
        </p:nvGrpSpPr>
        <p:grpSpPr>
          <a:xfrm>
            <a:off x="11039562" y="6105526"/>
            <a:ext cx="576000" cy="576107"/>
            <a:chOff x="11276926" y="5030039"/>
            <a:chExt cx="917556" cy="99838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46F3312-F7FD-C605-8E3B-C96D3D1AD3EE}"/>
                </a:ext>
              </a:extLst>
            </p:cNvPr>
            <p:cNvSpPr/>
            <p:nvPr/>
          </p:nvSpPr>
          <p:spPr>
            <a:xfrm>
              <a:off x="11576152" y="5494252"/>
              <a:ext cx="323609" cy="534166"/>
            </a:xfrm>
            <a:custGeom>
              <a:avLst/>
              <a:gdLst>
                <a:gd name="connsiteX0" fmla="*/ 218931 w 323609"/>
                <a:gd name="connsiteY0" fmla="*/ 215 h 534166"/>
                <a:gd name="connsiteX1" fmla="*/ 240108 w 323609"/>
                <a:gd name="connsiteY1" fmla="*/ 6100 h 534166"/>
                <a:gd name="connsiteX2" fmla="*/ 240130 w 323609"/>
                <a:gd name="connsiteY2" fmla="*/ 6122 h 534166"/>
                <a:gd name="connsiteX3" fmla="*/ 312601 w 323609"/>
                <a:gd name="connsiteY3" fmla="*/ 62825 h 534166"/>
                <a:gd name="connsiteX4" fmla="*/ 317511 w 323609"/>
                <a:gd name="connsiteY4" fmla="*/ 103164 h 534166"/>
                <a:gd name="connsiteX5" fmla="*/ 317291 w 323609"/>
                <a:gd name="connsiteY5" fmla="*/ 103388 h 534166"/>
                <a:gd name="connsiteX6" fmla="*/ 153060 w 323609"/>
                <a:gd name="connsiteY6" fmla="*/ 506767 h 534166"/>
                <a:gd name="connsiteX7" fmla="*/ 150537 w 323609"/>
                <a:gd name="connsiteY7" fmla="*/ 534166 h 534166"/>
                <a:gd name="connsiteX8" fmla="*/ 0 w 323609"/>
                <a:gd name="connsiteY8" fmla="*/ 534166 h 534166"/>
                <a:gd name="connsiteX9" fmla="*/ 4110 w 323609"/>
                <a:gd name="connsiteY9" fmla="*/ 489377 h 534166"/>
                <a:gd name="connsiteX10" fmla="*/ 198915 w 323609"/>
                <a:gd name="connsiteY10" fmla="*/ 12208 h 534166"/>
                <a:gd name="connsiteX11" fmla="*/ 199792 w 323609"/>
                <a:gd name="connsiteY11" fmla="*/ 11031 h 534166"/>
                <a:gd name="connsiteX12" fmla="*/ 218931 w 323609"/>
                <a:gd name="connsiteY12" fmla="*/ 215 h 53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09" h="534166">
                  <a:moveTo>
                    <a:pt x="218931" y="215"/>
                  </a:moveTo>
                  <a:cubicBezTo>
                    <a:pt x="226229" y="-679"/>
                    <a:pt x="233867" y="1210"/>
                    <a:pt x="240108" y="6100"/>
                  </a:cubicBezTo>
                  <a:cubicBezTo>
                    <a:pt x="240116" y="6108"/>
                    <a:pt x="240122" y="6113"/>
                    <a:pt x="240130" y="6122"/>
                  </a:cubicBezTo>
                  <a:lnTo>
                    <a:pt x="312601" y="62825"/>
                  </a:lnTo>
                  <a:cubicBezTo>
                    <a:pt x="325087" y="72611"/>
                    <a:pt x="327272" y="90674"/>
                    <a:pt x="317511" y="103164"/>
                  </a:cubicBezTo>
                  <a:lnTo>
                    <a:pt x="317291" y="103388"/>
                  </a:lnTo>
                  <a:cubicBezTo>
                    <a:pt x="226225" y="221469"/>
                    <a:pt x="170080" y="361134"/>
                    <a:pt x="153060" y="506767"/>
                  </a:cubicBezTo>
                  <a:lnTo>
                    <a:pt x="150537" y="534166"/>
                  </a:lnTo>
                  <a:lnTo>
                    <a:pt x="0" y="534166"/>
                  </a:lnTo>
                  <a:lnTo>
                    <a:pt x="4110" y="489377"/>
                  </a:lnTo>
                  <a:cubicBezTo>
                    <a:pt x="24227" y="317004"/>
                    <a:pt x="90839" y="151734"/>
                    <a:pt x="198915" y="12208"/>
                  </a:cubicBezTo>
                  <a:lnTo>
                    <a:pt x="199792" y="11031"/>
                  </a:lnTo>
                  <a:cubicBezTo>
                    <a:pt x="204674" y="4788"/>
                    <a:pt x="211632" y="1110"/>
                    <a:pt x="218931" y="21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0A703F1-388D-8790-EF0F-527AB24FD752}"/>
                </a:ext>
              </a:extLst>
            </p:cNvPr>
            <p:cNvSpPr/>
            <p:nvPr/>
          </p:nvSpPr>
          <p:spPr>
            <a:xfrm>
              <a:off x="11685912" y="5030039"/>
              <a:ext cx="508570" cy="439176"/>
            </a:xfrm>
            <a:custGeom>
              <a:avLst/>
              <a:gdLst>
                <a:gd name="connsiteX0" fmla="*/ 508570 w 508570"/>
                <a:gd name="connsiteY0" fmla="*/ 0 h 439176"/>
                <a:gd name="connsiteX1" fmla="*/ 508570 w 508570"/>
                <a:gd name="connsiteY1" fmla="*/ 158791 h 439176"/>
                <a:gd name="connsiteX2" fmla="*/ 497353 w 508570"/>
                <a:gd name="connsiteY2" fmla="*/ 162714 h 439176"/>
                <a:gd name="connsiteX3" fmla="*/ 164854 w 508570"/>
                <a:gd name="connsiteY3" fmla="*/ 383729 h 439176"/>
                <a:gd name="connsiteX4" fmla="*/ 123064 w 508570"/>
                <a:gd name="connsiteY4" fmla="*/ 429134 h 439176"/>
                <a:gd name="connsiteX5" fmla="*/ 83576 w 508570"/>
                <a:gd name="connsiteY5" fmla="*/ 433117 h 439176"/>
                <a:gd name="connsiteX6" fmla="*/ 11079 w 508570"/>
                <a:gd name="connsiteY6" fmla="*/ 376610 h 439176"/>
                <a:gd name="connsiteX7" fmla="*/ 220 w 508570"/>
                <a:gd name="connsiteY7" fmla="*/ 357463 h 439176"/>
                <a:gd name="connsiteX8" fmla="*/ 6079 w 508570"/>
                <a:gd name="connsiteY8" fmla="*/ 336238 h 439176"/>
                <a:gd name="connsiteX9" fmla="*/ 6852 w 508570"/>
                <a:gd name="connsiteY9" fmla="*/ 335290 h 439176"/>
                <a:gd name="connsiteX10" fmla="*/ 462755 w 508570"/>
                <a:gd name="connsiteY10" fmla="*/ 15962 h 4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570" h="439176">
                  <a:moveTo>
                    <a:pt x="508570" y="0"/>
                  </a:moveTo>
                  <a:lnTo>
                    <a:pt x="508570" y="158791"/>
                  </a:lnTo>
                  <a:lnTo>
                    <a:pt x="497353" y="162714"/>
                  </a:lnTo>
                  <a:cubicBezTo>
                    <a:pt x="373123" y="212062"/>
                    <a:pt x="259669" y="287039"/>
                    <a:pt x="164854" y="383729"/>
                  </a:cubicBezTo>
                  <a:cubicBezTo>
                    <a:pt x="150548" y="398368"/>
                    <a:pt x="136601" y="413522"/>
                    <a:pt x="123064" y="429134"/>
                  </a:cubicBezTo>
                  <a:cubicBezTo>
                    <a:pt x="113068" y="440791"/>
                    <a:pt x="95691" y="442540"/>
                    <a:pt x="83576" y="433117"/>
                  </a:cubicBezTo>
                  <a:lnTo>
                    <a:pt x="11079" y="376610"/>
                  </a:lnTo>
                  <a:cubicBezTo>
                    <a:pt x="4817" y="371727"/>
                    <a:pt x="1125" y="364768"/>
                    <a:pt x="220" y="357463"/>
                  </a:cubicBezTo>
                  <a:cubicBezTo>
                    <a:pt x="-686" y="350158"/>
                    <a:pt x="1195" y="342506"/>
                    <a:pt x="6079" y="336238"/>
                  </a:cubicBezTo>
                  <a:cubicBezTo>
                    <a:pt x="6323" y="335927"/>
                    <a:pt x="6597" y="335590"/>
                    <a:pt x="6852" y="335290"/>
                  </a:cubicBezTo>
                  <a:cubicBezTo>
                    <a:pt x="130222" y="190883"/>
                    <a:pt x="287478" y="81582"/>
                    <a:pt x="462755" y="15962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DC010A4-0BA8-92D8-CE7E-81A305488B25}"/>
                </a:ext>
              </a:extLst>
            </p:cNvPr>
            <p:cNvSpPr/>
            <p:nvPr/>
          </p:nvSpPr>
          <p:spPr>
            <a:xfrm>
              <a:off x="11276926" y="5309500"/>
              <a:ext cx="383648" cy="718919"/>
            </a:xfrm>
            <a:custGeom>
              <a:avLst/>
              <a:gdLst>
                <a:gd name="connsiteX0" fmla="*/ 282045 w 383648"/>
                <a:gd name="connsiteY0" fmla="*/ 224 h 718919"/>
                <a:gd name="connsiteX1" fmla="*/ 303218 w 383648"/>
                <a:gd name="connsiteY1" fmla="*/ 6034 h 718919"/>
                <a:gd name="connsiteX2" fmla="*/ 303302 w 383648"/>
                <a:gd name="connsiteY2" fmla="*/ 6116 h 718919"/>
                <a:gd name="connsiteX3" fmla="*/ 372603 w 383648"/>
                <a:gd name="connsiteY3" fmla="*/ 60161 h 718919"/>
                <a:gd name="connsiteX4" fmla="*/ 377595 w 383648"/>
                <a:gd name="connsiteY4" fmla="*/ 100472 h 718919"/>
                <a:gd name="connsiteX5" fmla="*/ 376008 w 383648"/>
                <a:gd name="connsiteY5" fmla="*/ 102546 h 718919"/>
                <a:gd name="connsiteX6" fmla="*/ 145813 w 383648"/>
                <a:gd name="connsiteY6" fmla="*/ 711234 h 718919"/>
                <a:gd name="connsiteX7" fmla="*/ 145500 w 383648"/>
                <a:gd name="connsiteY7" fmla="*/ 718919 h 718919"/>
                <a:gd name="connsiteX8" fmla="*/ 0 w 383648"/>
                <a:gd name="connsiteY8" fmla="*/ 718919 h 718919"/>
                <a:gd name="connsiteX9" fmla="*/ 707 w 383648"/>
                <a:gd name="connsiteY9" fmla="*/ 701550 h 718919"/>
                <a:gd name="connsiteX10" fmla="*/ 260718 w 383648"/>
                <a:gd name="connsiteY10" fmla="*/ 13998 h 718919"/>
                <a:gd name="connsiteX11" fmla="*/ 262963 w 383648"/>
                <a:gd name="connsiteY11" fmla="*/ 11082 h 718919"/>
                <a:gd name="connsiteX12" fmla="*/ 282045 w 383648"/>
                <a:gd name="connsiteY12" fmla="*/ 224 h 71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648" h="718919">
                  <a:moveTo>
                    <a:pt x="282045" y="224"/>
                  </a:moveTo>
                  <a:cubicBezTo>
                    <a:pt x="289328" y="-687"/>
                    <a:pt x="296958" y="1181"/>
                    <a:pt x="303218" y="6034"/>
                  </a:cubicBezTo>
                  <a:cubicBezTo>
                    <a:pt x="303246" y="6061"/>
                    <a:pt x="303273" y="6088"/>
                    <a:pt x="303302" y="6116"/>
                  </a:cubicBezTo>
                  <a:lnTo>
                    <a:pt x="372603" y="60161"/>
                  </a:lnTo>
                  <a:cubicBezTo>
                    <a:pt x="385081" y="69939"/>
                    <a:pt x="387328" y="87955"/>
                    <a:pt x="377595" y="100472"/>
                  </a:cubicBezTo>
                  <a:lnTo>
                    <a:pt x="376008" y="102546"/>
                  </a:lnTo>
                  <a:cubicBezTo>
                    <a:pt x="239449" y="279329"/>
                    <a:pt x="160200" y="491599"/>
                    <a:pt x="145813" y="711234"/>
                  </a:cubicBezTo>
                  <a:lnTo>
                    <a:pt x="145500" y="718919"/>
                  </a:lnTo>
                  <a:lnTo>
                    <a:pt x="0" y="718919"/>
                  </a:lnTo>
                  <a:lnTo>
                    <a:pt x="707" y="701550"/>
                  </a:lnTo>
                  <a:cubicBezTo>
                    <a:pt x="16963" y="453473"/>
                    <a:pt x="106475" y="213709"/>
                    <a:pt x="260718" y="13998"/>
                  </a:cubicBezTo>
                  <a:lnTo>
                    <a:pt x="262963" y="11082"/>
                  </a:lnTo>
                  <a:cubicBezTo>
                    <a:pt x="267830" y="4823"/>
                    <a:pt x="274763" y="1135"/>
                    <a:pt x="282045" y="224"/>
                  </a:cubicBez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D923827-C4A7-BE54-8888-AC49E7E13278}"/>
              </a:ext>
            </a:extLst>
          </p:cNvPr>
          <p:cNvSpPr/>
          <p:nvPr/>
        </p:nvSpPr>
        <p:spPr>
          <a:xfrm>
            <a:off x="3820744" y="3414316"/>
            <a:ext cx="1708317" cy="10004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 algn="ctr" defTabSz="914269" eaLnBrk="0" hangingPunct="0">
              <a:defRPr/>
            </a:pPr>
            <a:r>
              <a:rPr lang="fr-FR" sz="900">
                <a:solidFill>
                  <a:srgbClr val="4D4D4D"/>
                </a:solidFill>
                <a:latin typeface="Avenir Next LT Pro" panose="020B0604020202020204" pitchFamily="34" charset="0"/>
              </a:rPr>
              <a:t>Appui au cadrage et au déploiement de la solution </a:t>
            </a:r>
            <a:r>
              <a:rPr lang="fr-FR" sz="900" b="1">
                <a:solidFill>
                  <a:srgbClr val="4D4D4D"/>
                </a:solidFill>
                <a:latin typeface="Avenir Next LT Pro" panose="020B0604020202020204" pitchFamily="34" charset="0"/>
              </a:rPr>
              <a:t>IAM Groupe </a:t>
            </a:r>
            <a:r>
              <a:rPr lang="fr-FR" sz="900">
                <a:solidFill>
                  <a:srgbClr val="4D4D4D"/>
                </a:solidFill>
                <a:latin typeface="Avenir Next LT Pro" panose="020B0604020202020204" pitchFamily="34" charset="0"/>
              </a:rPr>
              <a:t>(gestion des identités et droits d’accès) et accompagnement des métiers pour la DSI Groupe</a:t>
            </a:r>
          </a:p>
        </p:txBody>
      </p:sp>
      <p:sp>
        <p:nvSpPr>
          <p:cNvPr id="66" name="Flèche : pentagone 65">
            <a:extLst>
              <a:ext uri="{FF2B5EF4-FFF2-40B4-BE49-F238E27FC236}">
                <a16:creationId xmlns:a16="http://schemas.microsoft.com/office/drawing/2014/main" id="{77E00A36-FA1C-8342-A51F-F10B2B483FDE}"/>
              </a:ext>
            </a:extLst>
          </p:cNvPr>
          <p:cNvSpPr/>
          <p:nvPr/>
        </p:nvSpPr>
        <p:spPr>
          <a:xfrm rot="5400000">
            <a:off x="4397563" y="2184082"/>
            <a:ext cx="540319" cy="1693956"/>
          </a:xfrm>
          <a:prstGeom prst="homePlate">
            <a:avLst>
              <a:gd name="adj" fmla="val 2852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9" eaLnBrk="0" hangingPunct="0">
              <a:defRPr/>
            </a:pPr>
            <a:endParaRPr lang="fr-FR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A82FF489-670E-90C3-5E6B-71A323F43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594" y="2836905"/>
            <a:ext cx="1166824" cy="335727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9719C1C2-9AD6-0029-44FD-09F96F8DD2AC}"/>
              </a:ext>
            </a:extLst>
          </p:cNvPr>
          <p:cNvGrpSpPr/>
          <p:nvPr/>
        </p:nvGrpSpPr>
        <p:grpSpPr>
          <a:xfrm>
            <a:off x="5653665" y="2760900"/>
            <a:ext cx="1708317" cy="1628331"/>
            <a:chOff x="5653665" y="2760900"/>
            <a:chExt cx="1708317" cy="162833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A6AAB8-DF0E-4CC2-85B7-8FBB51497BCF}"/>
                </a:ext>
              </a:extLst>
            </p:cNvPr>
            <p:cNvSpPr/>
            <p:nvPr/>
          </p:nvSpPr>
          <p:spPr>
            <a:xfrm>
              <a:off x="5653665" y="33887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Etude du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dimensionnement de la Digitale </a:t>
              </a:r>
              <a:r>
                <a:rPr lang="fr-FR" sz="900" b="1" err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Factory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: trajectoire d’évolution de la DSI en Digital </a:t>
              </a:r>
              <a:r>
                <a:rPr lang="fr-FR" sz="900" err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Factory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, benchmark, mise en œuvre de l’approche agile…</a:t>
              </a:r>
            </a:p>
          </p:txBody>
        </p:sp>
        <p:sp>
          <p:nvSpPr>
            <p:cNvPr id="47" name="Flèche : pentagone 46">
              <a:extLst>
                <a:ext uri="{FF2B5EF4-FFF2-40B4-BE49-F238E27FC236}">
                  <a16:creationId xmlns:a16="http://schemas.microsoft.com/office/drawing/2014/main" id="{7CD1F54D-9DD9-3CFB-BF30-8AE3ADD4C338}"/>
                </a:ext>
              </a:extLst>
            </p:cNvPr>
            <p:cNvSpPr/>
            <p:nvPr/>
          </p:nvSpPr>
          <p:spPr>
            <a:xfrm rot="5400000">
              <a:off x="6230484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86FB97BB-CFAB-183F-AB3E-D8FF2B655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503" y="2830329"/>
              <a:ext cx="1006231" cy="305321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C2D53E9-F887-36AA-0007-9E1E63884999}"/>
              </a:ext>
            </a:extLst>
          </p:cNvPr>
          <p:cNvGrpSpPr/>
          <p:nvPr/>
        </p:nvGrpSpPr>
        <p:grpSpPr>
          <a:xfrm>
            <a:off x="7531253" y="4555833"/>
            <a:ext cx="1702862" cy="1634542"/>
            <a:chOff x="7531253" y="4555833"/>
            <a:chExt cx="1702862" cy="16345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F5E899-FC91-31A3-F1A3-C9E8456C82B6}"/>
                </a:ext>
              </a:extLst>
            </p:cNvPr>
            <p:cNvSpPr/>
            <p:nvPr/>
          </p:nvSpPr>
          <p:spPr>
            <a:xfrm>
              <a:off x="7531253" y="5189910"/>
              <a:ext cx="1702862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Professionnalisation et formation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à la Conduite de projets des chefs de projets  IT via la mise en place d’une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école du SI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spécifique </a:t>
              </a:r>
            </a:p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au Ministère</a:t>
              </a:r>
            </a:p>
          </p:txBody>
        </p:sp>
        <p:sp>
          <p:nvSpPr>
            <p:cNvPr id="29" name="Flèche : pentagone 28">
              <a:extLst>
                <a:ext uri="{FF2B5EF4-FFF2-40B4-BE49-F238E27FC236}">
                  <a16:creationId xmlns:a16="http://schemas.microsoft.com/office/drawing/2014/main" id="{50941780-1E7B-BF40-48BB-B22AE2589E8E}"/>
                </a:ext>
              </a:extLst>
            </p:cNvPr>
            <p:cNvSpPr/>
            <p:nvPr/>
          </p:nvSpPr>
          <p:spPr>
            <a:xfrm rot="5400000">
              <a:off x="8105368" y="3981719"/>
              <a:ext cx="540319" cy="1688548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1028" name="Picture 4" descr="Ministère des affaires sociales et de Solidarités - YouTube">
              <a:extLst>
                <a:ext uri="{FF2B5EF4-FFF2-40B4-BE49-F238E27FC236}">
                  <a16:creationId xmlns:a16="http://schemas.microsoft.com/office/drawing/2014/main" id="{7F82164D-178F-DF9C-71A1-0466150B7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848" y="4611167"/>
              <a:ext cx="431671" cy="429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2FF2CF6-69CD-41F7-2B03-D0E36C44B29B}"/>
              </a:ext>
            </a:extLst>
          </p:cNvPr>
          <p:cNvGrpSpPr/>
          <p:nvPr/>
        </p:nvGrpSpPr>
        <p:grpSpPr>
          <a:xfrm>
            <a:off x="7531253" y="1040134"/>
            <a:ext cx="1708317" cy="1600397"/>
            <a:chOff x="7531253" y="1040134"/>
            <a:chExt cx="1708317" cy="160039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9C9ABC7-F616-E056-F669-3604EDA74BBA}"/>
                </a:ext>
              </a:extLst>
            </p:cNvPr>
            <p:cNvSpPr/>
            <p:nvPr/>
          </p:nvSpPr>
          <p:spPr>
            <a:xfrm>
              <a:off x="7531253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Analyse de maturité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de l’urbanisation, rédaction  d’une charte d’urbanisation,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élaboration d’une méthode APM</a:t>
              </a:r>
            </a:p>
          </p:txBody>
        </p:sp>
        <p:sp>
          <p:nvSpPr>
            <p:cNvPr id="61" name="Flèche : pentagone 60">
              <a:extLst>
                <a:ext uri="{FF2B5EF4-FFF2-40B4-BE49-F238E27FC236}">
                  <a16:creationId xmlns:a16="http://schemas.microsoft.com/office/drawing/2014/main" id="{744E0C54-4A06-4212-F9A0-79D95C2B674D}"/>
                </a:ext>
              </a:extLst>
            </p:cNvPr>
            <p:cNvSpPr/>
            <p:nvPr/>
          </p:nvSpPr>
          <p:spPr>
            <a:xfrm rot="5400000">
              <a:off x="8108072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86" name="Picture 2" descr="mel-logo - Les Places Tertiaires">
              <a:extLst>
                <a:ext uri="{FF2B5EF4-FFF2-40B4-BE49-F238E27FC236}">
                  <a16:creationId xmlns:a16="http://schemas.microsoft.com/office/drawing/2014/main" id="{99AB7540-2088-FE08-1983-C6D177788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716" y="1121595"/>
              <a:ext cx="1159086" cy="276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251F235-F2FA-85C9-DEC6-EFD436E5EB21}"/>
              </a:ext>
            </a:extLst>
          </p:cNvPr>
          <p:cNvGrpSpPr/>
          <p:nvPr/>
        </p:nvGrpSpPr>
        <p:grpSpPr>
          <a:xfrm>
            <a:off x="9335899" y="2760900"/>
            <a:ext cx="1708317" cy="1656940"/>
            <a:chOff x="9335899" y="2760900"/>
            <a:chExt cx="1708317" cy="165694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B4D5196-69F7-8FA3-8EA0-E6BF9BB6FBB5}"/>
                </a:ext>
              </a:extLst>
            </p:cNvPr>
            <p:cNvSpPr/>
            <p:nvPr/>
          </p:nvSpPr>
          <p:spPr>
            <a:xfrm>
              <a:off x="9335899" y="3417375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91435" tIns="45717" rIns="91435" bIns="45717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Transports publics lausannois</a:t>
              </a:r>
            </a:p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Mise en place </a:t>
              </a: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du tableau de bord de la DSI</a:t>
              </a:r>
              <a:endParaRPr lang="fr-FR" sz="900">
                <a:solidFill>
                  <a:srgbClr val="4D4D4D"/>
                </a:solidFill>
                <a:latin typeface="Avenir Next LT Pro"/>
                <a:cs typeface="Arial"/>
              </a:endParaRPr>
            </a:p>
          </p:txBody>
        </p:sp>
        <p:sp>
          <p:nvSpPr>
            <p:cNvPr id="71" name="Flèche : pentagone 70">
              <a:extLst>
                <a:ext uri="{FF2B5EF4-FFF2-40B4-BE49-F238E27FC236}">
                  <a16:creationId xmlns:a16="http://schemas.microsoft.com/office/drawing/2014/main" id="{9A3815BA-7041-051F-8D89-04873B3B589E}"/>
                </a:ext>
              </a:extLst>
            </p:cNvPr>
            <p:cNvSpPr/>
            <p:nvPr/>
          </p:nvSpPr>
          <p:spPr>
            <a:xfrm rot="5400000">
              <a:off x="9912751" y="2184048"/>
              <a:ext cx="540252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8AAB9018-E34F-0C0E-8EFD-90799280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6790" y="2836905"/>
              <a:ext cx="408120" cy="408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7F374FF-C56F-91F0-3230-A05B00792035}"/>
              </a:ext>
            </a:extLst>
          </p:cNvPr>
          <p:cNvGrpSpPr/>
          <p:nvPr/>
        </p:nvGrpSpPr>
        <p:grpSpPr>
          <a:xfrm>
            <a:off x="9335899" y="1040134"/>
            <a:ext cx="1708317" cy="1600397"/>
            <a:chOff x="9335899" y="1040134"/>
            <a:chExt cx="1708317" cy="1600397"/>
          </a:xfrm>
        </p:grpSpPr>
        <p:sp>
          <p:nvSpPr>
            <p:cNvPr id="11" name="Flèche : pentagone 10">
              <a:extLst>
                <a:ext uri="{FF2B5EF4-FFF2-40B4-BE49-F238E27FC236}">
                  <a16:creationId xmlns:a16="http://schemas.microsoft.com/office/drawing/2014/main" id="{388A970F-7F9E-B0D9-55D3-46F598D33C1C}"/>
                </a:ext>
              </a:extLst>
            </p:cNvPr>
            <p:cNvSpPr/>
            <p:nvPr/>
          </p:nvSpPr>
          <p:spPr>
            <a:xfrm rot="5400000">
              <a:off x="9912751" y="463282"/>
              <a:ext cx="540252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AFE8522-ADE0-BF4A-D3FD-0B5D406B1F34}"/>
                </a:ext>
              </a:extLst>
            </p:cNvPr>
            <p:cNvSpPr/>
            <p:nvPr/>
          </p:nvSpPr>
          <p:spPr>
            <a:xfrm>
              <a:off x="9335899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91435" tIns="45717" rIns="91435" bIns="45717" anchor="ctr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Appui aux chantiers de </a:t>
              </a: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sobriété numérique </a:t>
              </a: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: Création d’un service</a:t>
              </a:r>
              <a:b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</a:b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de réemploi de matériels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Sensibilisation aux impacts des usages du numérique collaboratif</a:t>
              </a:r>
            </a:p>
          </p:txBody>
        </p:sp>
        <p:pic>
          <p:nvPicPr>
            <p:cNvPr id="90" name="Picture 2" descr="RÃ©sultat de recherche d'images pour &quot;logo enedis&quot;">
              <a:extLst>
                <a:ext uri="{FF2B5EF4-FFF2-40B4-BE49-F238E27FC236}">
                  <a16:creationId xmlns:a16="http://schemas.microsoft.com/office/drawing/2014/main" id="{537BCC22-41FD-D133-69E2-FD6ABE786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0798" y="1108130"/>
              <a:ext cx="820104" cy="3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BF1F6FA-B5F0-41C4-1DCC-B657866DB9FF}"/>
              </a:ext>
            </a:extLst>
          </p:cNvPr>
          <p:cNvGrpSpPr/>
          <p:nvPr/>
        </p:nvGrpSpPr>
        <p:grpSpPr>
          <a:xfrm>
            <a:off x="3820744" y="4555833"/>
            <a:ext cx="1702862" cy="1636203"/>
            <a:chOff x="3820744" y="4555833"/>
            <a:chExt cx="1702862" cy="1636203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980E7C77-AC5F-E536-23FA-0FA576125D8C}"/>
                </a:ext>
              </a:extLst>
            </p:cNvPr>
            <p:cNvSpPr/>
            <p:nvPr/>
          </p:nvSpPr>
          <p:spPr>
            <a:xfrm rot="5400000">
              <a:off x="4394859" y="3981719"/>
              <a:ext cx="540319" cy="1688548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70487E-962D-FD3E-AD0A-EA102F4364AD}"/>
                </a:ext>
              </a:extLst>
            </p:cNvPr>
            <p:cNvSpPr/>
            <p:nvPr/>
          </p:nvSpPr>
          <p:spPr>
            <a:xfrm>
              <a:off x="3820744" y="5191571"/>
              <a:ext cx="1702862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Appui au pôle d’exploitation de la données EDF Commerce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: définition de l’offre de service data pour la DSI Commerce</a:t>
              </a:r>
              <a:endParaRPr lang="fr-FR" sz="900">
                <a:solidFill>
                  <a:srgbClr val="4D4D4D"/>
                </a:solidFill>
                <a:latin typeface="Avenir Next LT Pro" panose="020B0604020202020204" pitchFamily="34" charset="0"/>
              </a:endParaRPr>
            </a:p>
          </p:txBody>
        </p:sp>
        <p:pic>
          <p:nvPicPr>
            <p:cNvPr id="91" name="Image 90">
              <a:extLst>
                <a:ext uri="{FF2B5EF4-FFF2-40B4-BE49-F238E27FC236}">
                  <a16:creationId xmlns:a16="http://schemas.microsoft.com/office/drawing/2014/main" id="{72462A8C-0A11-AF8E-1A82-15826D0B3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810" y="4615521"/>
              <a:ext cx="715756" cy="319295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916523C-8EDA-7280-A9A5-A44A196CC81E}"/>
              </a:ext>
            </a:extLst>
          </p:cNvPr>
          <p:cNvGrpSpPr/>
          <p:nvPr/>
        </p:nvGrpSpPr>
        <p:grpSpPr>
          <a:xfrm>
            <a:off x="3820744" y="1040134"/>
            <a:ext cx="1708317" cy="1600397"/>
            <a:chOff x="3820744" y="1040134"/>
            <a:chExt cx="1708317" cy="16003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5F00BF-6721-E6BB-6A4B-AEA541C0B505}"/>
                </a:ext>
              </a:extLst>
            </p:cNvPr>
            <p:cNvSpPr/>
            <p:nvPr/>
          </p:nvSpPr>
          <p:spPr>
            <a:xfrm>
              <a:off x="3820744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i-Team – Conseil en Architecture d’Entreprise </a:t>
              </a:r>
            </a:p>
            <a:p>
              <a:pPr algn="ctr" defTabSz="914269" eaLnBrk="0" hangingPunct="0">
                <a:defRPr/>
              </a:pPr>
              <a:r>
                <a:rPr lang="fr-FR" sz="8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Appui au cadrage des projets Transverse (ELAN, DSEM, PLUME, …), études Architecture par domaine, Mise en place d’un Cadre de Référence, …</a:t>
              </a:r>
            </a:p>
          </p:txBody>
        </p:sp>
        <p:sp>
          <p:nvSpPr>
            <p:cNvPr id="43" name="Flèche : pentagone 42">
              <a:extLst>
                <a:ext uri="{FF2B5EF4-FFF2-40B4-BE49-F238E27FC236}">
                  <a16:creationId xmlns:a16="http://schemas.microsoft.com/office/drawing/2014/main" id="{BD44CC0A-4FE3-11B7-33F3-517272438F83}"/>
                </a:ext>
              </a:extLst>
            </p:cNvPr>
            <p:cNvSpPr/>
            <p:nvPr/>
          </p:nvSpPr>
          <p:spPr>
            <a:xfrm rot="5400000">
              <a:off x="4397563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D2FC1DA-82B8-9C9E-1436-64A21AC4E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776" y="1132752"/>
              <a:ext cx="1427717" cy="385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2D584D4-4013-2A8B-6819-A4378BAC9509}"/>
              </a:ext>
            </a:extLst>
          </p:cNvPr>
          <p:cNvGrpSpPr/>
          <p:nvPr/>
        </p:nvGrpSpPr>
        <p:grpSpPr>
          <a:xfrm>
            <a:off x="7531253" y="2760900"/>
            <a:ext cx="1708317" cy="1628331"/>
            <a:chOff x="7531253" y="2760900"/>
            <a:chExt cx="1708317" cy="162833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7FC0B7A-4EAD-8370-CB90-7A804F4BA20D}"/>
                </a:ext>
              </a:extLst>
            </p:cNvPr>
            <p:cNvSpPr/>
            <p:nvPr/>
          </p:nvSpPr>
          <p:spPr>
            <a:xfrm>
              <a:off x="7531253" y="33887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71996" rIns="71996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Expertise en gestion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Portefeuille de projets DSI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: notes transverses (orientations, patrimoine), Business Case avant-projet, amélioration continue </a:t>
              </a:r>
            </a:p>
          </p:txBody>
        </p:sp>
        <p:sp>
          <p:nvSpPr>
            <p:cNvPr id="54" name="Flèche : pentagone 53">
              <a:extLst>
                <a:ext uri="{FF2B5EF4-FFF2-40B4-BE49-F238E27FC236}">
                  <a16:creationId xmlns:a16="http://schemas.microsoft.com/office/drawing/2014/main" id="{9D11471A-ECF3-9EF9-AF0B-57499A04447B}"/>
                </a:ext>
              </a:extLst>
            </p:cNvPr>
            <p:cNvSpPr/>
            <p:nvPr/>
          </p:nvSpPr>
          <p:spPr>
            <a:xfrm rot="5400000">
              <a:off x="8108072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717BAAF-24FD-D21A-E5DE-70E916BA2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7754" y="2840001"/>
              <a:ext cx="750275" cy="356381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ADA3FFF-BBA4-EBDD-DC83-5C2DCF00EED3}"/>
              </a:ext>
            </a:extLst>
          </p:cNvPr>
          <p:cNvGrpSpPr/>
          <p:nvPr/>
        </p:nvGrpSpPr>
        <p:grpSpPr>
          <a:xfrm>
            <a:off x="5653665" y="1040134"/>
            <a:ext cx="1708317" cy="1600397"/>
            <a:chOff x="5653665" y="1040134"/>
            <a:chExt cx="1708317" cy="16003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AC6280-60C1-4B71-F24A-291F701C02FA}"/>
                </a:ext>
              </a:extLst>
            </p:cNvPr>
            <p:cNvSpPr/>
            <p:nvPr/>
          </p:nvSpPr>
          <p:spPr>
            <a:xfrm>
              <a:off x="5653665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Agilité à l’échelle</a:t>
              </a:r>
            </a:p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Accompagnement à la mise en place de </a:t>
              </a:r>
              <a:r>
                <a:rPr lang="fr-FR" sz="900" b="1" err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SAFe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et rôle de RTE</a:t>
              </a:r>
            </a:p>
          </p:txBody>
        </p:sp>
        <p:sp>
          <p:nvSpPr>
            <p:cNvPr id="34" name="Flèche : pentagone 33">
              <a:extLst>
                <a:ext uri="{FF2B5EF4-FFF2-40B4-BE49-F238E27FC236}">
                  <a16:creationId xmlns:a16="http://schemas.microsoft.com/office/drawing/2014/main" id="{AE7BA8CC-D79C-4751-DA5B-1F84566917B7}"/>
                </a:ext>
              </a:extLst>
            </p:cNvPr>
            <p:cNvSpPr/>
            <p:nvPr/>
          </p:nvSpPr>
          <p:spPr>
            <a:xfrm rot="5400000">
              <a:off x="6230484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23" name="Image 22" descr="Une image contenant Police, logo, symbole, Graphique&#10;&#10;Description générée automatiquement">
              <a:extLst>
                <a:ext uri="{FF2B5EF4-FFF2-40B4-BE49-F238E27FC236}">
                  <a16:creationId xmlns:a16="http://schemas.microsoft.com/office/drawing/2014/main" id="{55E29F65-DC4D-A629-A2BE-1173007B7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1735" y="1165704"/>
              <a:ext cx="969858" cy="296944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406F8AF-9662-5019-1CB2-F4FEDCD95DB9}"/>
              </a:ext>
            </a:extLst>
          </p:cNvPr>
          <p:cNvGrpSpPr/>
          <p:nvPr/>
        </p:nvGrpSpPr>
        <p:grpSpPr>
          <a:xfrm>
            <a:off x="5653665" y="4555833"/>
            <a:ext cx="1702862" cy="1634542"/>
            <a:chOff x="5653665" y="4555833"/>
            <a:chExt cx="1702862" cy="16345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3E1CDD-77FE-04D6-246A-FC65BB59C174}"/>
                </a:ext>
              </a:extLst>
            </p:cNvPr>
            <p:cNvSpPr/>
            <p:nvPr/>
          </p:nvSpPr>
          <p:spPr>
            <a:xfrm>
              <a:off x="5653665" y="5189910"/>
              <a:ext cx="1702862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Schéma Directeur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 Entreprise Numérique</a:t>
              </a:r>
            </a:p>
          </p:txBody>
        </p:sp>
        <p:sp>
          <p:nvSpPr>
            <p:cNvPr id="21" name="Flèche : pentagone 20">
              <a:extLst>
                <a:ext uri="{FF2B5EF4-FFF2-40B4-BE49-F238E27FC236}">
                  <a16:creationId xmlns:a16="http://schemas.microsoft.com/office/drawing/2014/main" id="{3757EF9E-F224-8DFC-9299-F49D6D24B8C1}"/>
                </a:ext>
              </a:extLst>
            </p:cNvPr>
            <p:cNvSpPr/>
            <p:nvPr/>
          </p:nvSpPr>
          <p:spPr>
            <a:xfrm rot="5400000">
              <a:off x="6227780" y="3981719"/>
              <a:ext cx="540319" cy="1688548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E591E1-90F8-F5A5-281C-36B4047E9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52" y="4597120"/>
              <a:ext cx="533373" cy="427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FCC86F5E-4EB1-98E5-86B4-07E37162DB10}"/>
              </a:ext>
            </a:extLst>
          </p:cNvPr>
          <p:cNvGrpSpPr/>
          <p:nvPr/>
        </p:nvGrpSpPr>
        <p:grpSpPr>
          <a:xfrm>
            <a:off x="9335899" y="4555833"/>
            <a:ext cx="1708317" cy="1600397"/>
            <a:chOff x="7531253" y="1040134"/>
            <a:chExt cx="1708317" cy="16003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E1F5FA-A6FB-F046-E450-43CC2923F0A0}"/>
                </a:ext>
              </a:extLst>
            </p:cNvPr>
            <p:cNvSpPr/>
            <p:nvPr/>
          </p:nvSpPr>
          <p:spPr>
            <a:xfrm>
              <a:off x="7531253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Accompagnement à la mise en place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l’agilité à l’échelle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et occupation du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rôle de RTE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au sein de la DSI de la branche Santé</a:t>
              </a:r>
            </a:p>
          </p:txBody>
        </p:sp>
        <p:sp>
          <p:nvSpPr>
            <p:cNvPr id="35" name="Flèche : pentagone 34">
              <a:extLst>
                <a:ext uri="{FF2B5EF4-FFF2-40B4-BE49-F238E27FC236}">
                  <a16:creationId xmlns:a16="http://schemas.microsoft.com/office/drawing/2014/main" id="{1E2F2068-C0B8-DECE-13C0-E066C85E3661}"/>
                </a:ext>
              </a:extLst>
            </p:cNvPr>
            <p:cNvSpPr/>
            <p:nvPr/>
          </p:nvSpPr>
          <p:spPr>
            <a:xfrm rot="5400000">
              <a:off x="8108072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26D2D4E7-EE99-26C5-7707-24F468410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47640" y="1083795"/>
              <a:ext cx="1415669" cy="364307"/>
            </a:xfrm>
            <a:prstGeom prst="rect">
              <a:avLst/>
            </a:prstGeom>
          </p:spPr>
        </p:pic>
      </p:grpSp>
      <p:sp>
        <p:nvSpPr>
          <p:cNvPr id="4" name="Larme 3">
            <a:extLst>
              <a:ext uri="{FF2B5EF4-FFF2-40B4-BE49-F238E27FC236}">
                <a16:creationId xmlns:a16="http://schemas.microsoft.com/office/drawing/2014/main" id="{D9018136-476B-F5F9-F849-26BBDE7B1657}"/>
              </a:ext>
            </a:extLst>
          </p:cNvPr>
          <p:cNvSpPr/>
          <p:nvPr/>
        </p:nvSpPr>
        <p:spPr>
          <a:xfrm>
            <a:off x="354149" y="3283245"/>
            <a:ext cx="1440000" cy="1440000"/>
          </a:xfrm>
          <a:prstGeom prst="teardrop">
            <a:avLst/>
          </a:prstGeom>
          <a:solidFill>
            <a:schemeClr val="accent5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0352ED48-D677-22DD-634B-2F7EF7CF786E}"/>
              </a:ext>
            </a:extLst>
          </p:cNvPr>
          <p:cNvSpPr/>
          <p:nvPr/>
        </p:nvSpPr>
        <p:spPr>
          <a:xfrm rot="16200000">
            <a:off x="1810523" y="3283245"/>
            <a:ext cx="1440000" cy="1440000"/>
          </a:xfrm>
          <a:prstGeom prst="teardrop">
            <a:avLst/>
          </a:prstGeom>
          <a:solidFill>
            <a:schemeClr val="accent4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14" name="Larme 13">
            <a:extLst>
              <a:ext uri="{FF2B5EF4-FFF2-40B4-BE49-F238E27FC236}">
                <a16:creationId xmlns:a16="http://schemas.microsoft.com/office/drawing/2014/main" id="{8E30C208-C3E8-89A4-F4E6-621DB45BD344}"/>
              </a:ext>
            </a:extLst>
          </p:cNvPr>
          <p:cNvSpPr/>
          <p:nvPr/>
        </p:nvSpPr>
        <p:spPr>
          <a:xfrm rot="10800000">
            <a:off x="1810523" y="1808844"/>
            <a:ext cx="1440000" cy="1440000"/>
          </a:xfrm>
          <a:prstGeom prst="teardrop">
            <a:avLst/>
          </a:prstGeom>
          <a:solidFill>
            <a:schemeClr val="accent2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39" name="Larme 38">
            <a:extLst>
              <a:ext uri="{FF2B5EF4-FFF2-40B4-BE49-F238E27FC236}">
                <a16:creationId xmlns:a16="http://schemas.microsoft.com/office/drawing/2014/main" id="{A355C3A5-F563-8C5F-81FC-AB5BC6324AD6}"/>
              </a:ext>
            </a:extLst>
          </p:cNvPr>
          <p:cNvSpPr/>
          <p:nvPr/>
        </p:nvSpPr>
        <p:spPr>
          <a:xfrm rot="5400000">
            <a:off x="354149" y="1811187"/>
            <a:ext cx="1440000" cy="1440000"/>
          </a:xfrm>
          <a:prstGeom prst="teardrop">
            <a:avLst/>
          </a:prstGeom>
          <a:solidFill>
            <a:schemeClr val="accent3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FB69EC0-9BDC-E984-2B51-1F6B57A17FD6}"/>
              </a:ext>
            </a:extLst>
          </p:cNvPr>
          <p:cNvSpPr txBox="1"/>
          <p:nvPr/>
        </p:nvSpPr>
        <p:spPr>
          <a:xfrm>
            <a:off x="587453" y="2319751"/>
            <a:ext cx="973393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Transformer la DSI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A6F6354-B95D-98AD-95F4-9C452A7F3B0A}"/>
              </a:ext>
            </a:extLst>
          </p:cNvPr>
          <p:cNvSpPr txBox="1"/>
          <p:nvPr/>
        </p:nvSpPr>
        <p:spPr>
          <a:xfrm>
            <a:off x="1986835" y="2317408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Accompagner les projets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CB414C1-562D-FEE3-5BB0-4E30FD7F8F60}"/>
              </a:ext>
            </a:extLst>
          </p:cNvPr>
          <p:cNvSpPr txBox="1"/>
          <p:nvPr/>
        </p:nvSpPr>
        <p:spPr>
          <a:xfrm>
            <a:off x="1986835" y="3791808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Moderniser le SI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B3F3B65-9136-5227-DB05-B208E170D988}"/>
              </a:ext>
            </a:extLst>
          </p:cNvPr>
          <p:cNvSpPr txBox="1"/>
          <p:nvPr/>
        </p:nvSpPr>
        <p:spPr>
          <a:xfrm>
            <a:off x="530461" y="3681009"/>
            <a:ext cx="1087377" cy="6444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Développer les compétences de la DSI</a:t>
            </a:r>
          </a:p>
        </p:txBody>
      </p:sp>
    </p:spTree>
    <p:extLst>
      <p:ext uri="{BB962C8B-B14F-4D97-AF65-F5344CB8AC3E}">
        <p14:creationId xmlns:p14="http://schemas.microsoft.com/office/powerpoint/2010/main" val="9775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69CC5-7CE8-75A2-8C2A-B042980F4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83EEE1D-6E67-F9C3-399D-53201FF9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9718120" cy="335476"/>
          </a:xfrm>
        </p:spPr>
        <p:txBody>
          <a:bodyPr/>
          <a:lstStyle/>
          <a:p>
            <a:r>
              <a:rPr lang="fr-FR"/>
              <a:t>Extraits de nos missions récentes auprès des DSI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FC9052C-4895-9E8E-5CD9-BC9745DBB8B3}"/>
              </a:ext>
            </a:extLst>
          </p:cNvPr>
          <p:cNvGrpSpPr/>
          <p:nvPr/>
        </p:nvGrpSpPr>
        <p:grpSpPr>
          <a:xfrm>
            <a:off x="11039562" y="6105526"/>
            <a:ext cx="576000" cy="576107"/>
            <a:chOff x="11276926" y="5030039"/>
            <a:chExt cx="917556" cy="99838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A12F147-0597-7A28-4BDC-ECA1A4B16831}"/>
                </a:ext>
              </a:extLst>
            </p:cNvPr>
            <p:cNvSpPr/>
            <p:nvPr/>
          </p:nvSpPr>
          <p:spPr>
            <a:xfrm>
              <a:off x="11576152" y="5494252"/>
              <a:ext cx="323609" cy="534166"/>
            </a:xfrm>
            <a:custGeom>
              <a:avLst/>
              <a:gdLst>
                <a:gd name="connsiteX0" fmla="*/ 218931 w 323609"/>
                <a:gd name="connsiteY0" fmla="*/ 215 h 534166"/>
                <a:gd name="connsiteX1" fmla="*/ 240108 w 323609"/>
                <a:gd name="connsiteY1" fmla="*/ 6100 h 534166"/>
                <a:gd name="connsiteX2" fmla="*/ 240130 w 323609"/>
                <a:gd name="connsiteY2" fmla="*/ 6122 h 534166"/>
                <a:gd name="connsiteX3" fmla="*/ 312601 w 323609"/>
                <a:gd name="connsiteY3" fmla="*/ 62825 h 534166"/>
                <a:gd name="connsiteX4" fmla="*/ 317511 w 323609"/>
                <a:gd name="connsiteY4" fmla="*/ 103164 h 534166"/>
                <a:gd name="connsiteX5" fmla="*/ 317291 w 323609"/>
                <a:gd name="connsiteY5" fmla="*/ 103388 h 534166"/>
                <a:gd name="connsiteX6" fmla="*/ 153060 w 323609"/>
                <a:gd name="connsiteY6" fmla="*/ 506767 h 534166"/>
                <a:gd name="connsiteX7" fmla="*/ 150537 w 323609"/>
                <a:gd name="connsiteY7" fmla="*/ 534166 h 534166"/>
                <a:gd name="connsiteX8" fmla="*/ 0 w 323609"/>
                <a:gd name="connsiteY8" fmla="*/ 534166 h 534166"/>
                <a:gd name="connsiteX9" fmla="*/ 4110 w 323609"/>
                <a:gd name="connsiteY9" fmla="*/ 489377 h 534166"/>
                <a:gd name="connsiteX10" fmla="*/ 198915 w 323609"/>
                <a:gd name="connsiteY10" fmla="*/ 12208 h 534166"/>
                <a:gd name="connsiteX11" fmla="*/ 199792 w 323609"/>
                <a:gd name="connsiteY11" fmla="*/ 11031 h 534166"/>
                <a:gd name="connsiteX12" fmla="*/ 218931 w 323609"/>
                <a:gd name="connsiteY12" fmla="*/ 215 h 53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09" h="534166">
                  <a:moveTo>
                    <a:pt x="218931" y="215"/>
                  </a:moveTo>
                  <a:cubicBezTo>
                    <a:pt x="226229" y="-679"/>
                    <a:pt x="233867" y="1210"/>
                    <a:pt x="240108" y="6100"/>
                  </a:cubicBezTo>
                  <a:cubicBezTo>
                    <a:pt x="240116" y="6108"/>
                    <a:pt x="240122" y="6113"/>
                    <a:pt x="240130" y="6122"/>
                  </a:cubicBezTo>
                  <a:lnTo>
                    <a:pt x="312601" y="62825"/>
                  </a:lnTo>
                  <a:cubicBezTo>
                    <a:pt x="325087" y="72611"/>
                    <a:pt x="327272" y="90674"/>
                    <a:pt x="317511" y="103164"/>
                  </a:cubicBezTo>
                  <a:lnTo>
                    <a:pt x="317291" y="103388"/>
                  </a:lnTo>
                  <a:cubicBezTo>
                    <a:pt x="226225" y="221469"/>
                    <a:pt x="170080" y="361134"/>
                    <a:pt x="153060" y="506767"/>
                  </a:cubicBezTo>
                  <a:lnTo>
                    <a:pt x="150537" y="534166"/>
                  </a:lnTo>
                  <a:lnTo>
                    <a:pt x="0" y="534166"/>
                  </a:lnTo>
                  <a:lnTo>
                    <a:pt x="4110" y="489377"/>
                  </a:lnTo>
                  <a:cubicBezTo>
                    <a:pt x="24227" y="317004"/>
                    <a:pt x="90839" y="151734"/>
                    <a:pt x="198915" y="12208"/>
                  </a:cubicBezTo>
                  <a:lnTo>
                    <a:pt x="199792" y="11031"/>
                  </a:lnTo>
                  <a:cubicBezTo>
                    <a:pt x="204674" y="4788"/>
                    <a:pt x="211632" y="1110"/>
                    <a:pt x="218931" y="21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F8597FC-9DBE-5078-CD83-0E4DADC50E99}"/>
                </a:ext>
              </a:extLst>
            </p:cNvPr>
            <p:cNvSpPr/>
            <p:nvPr/>
          </p:nvSpPr>
          <p:spPr>
            <a:xfrm>
              <a:off x="11685912" y="5030039"/>
              <a:ext cx="508570" cy="439176"/>
            </a:xfrm>
            <a:custGeom>
              <a:avLst/>
              <a:gdLst>
                <a:gd name="connsiteX0" fmla="*/ 508570 w 508570"/>
                <a:gd name="connsiteY0" fmla="*/ 0 h 439176"/>
                <a:gd name="connsiteX1" fmla="*/ 508570 w 508570"/>
                <a:gd name="connsiteY1" fmla="*/ 158791 h 439176"/>
                <a:gd name="connsiteX2" fmla="*/ 497353 w 508570"/>
                <a:gd name="connsiteY2" fmla="*/ 162714 h 439176"/>
                <a:gd name="connsiteX3" fmla="*/ 164854 w 508570"/>
                <a:gd name="connsiteY3" fmla="*/ 383729 h 439176"/>
                <a:gd name="connsiteX4" fmla="*/ 123064 w 508570"/>
                <a:gd name="connsiteY4" fmla="*/ 429134 h 439176"/>
                <a:gd name="connsiteX5" fmla="*/ 83576 w 508570"/>
                <a:gd name="connsiteY5" fmla="*/ 433117 h 439176"/>
                <a:gd name="connsiteX6" fmla="*/ 11079 w 508570"/>
                <a:gd name="connsiteY6" fmla="*/ 376610 h 439176"/>
                <a:gd name="connsiteX7" fmla="*/ 220 w 508570"/>
                <a:gd name="connsiteY7" fmla="*/ 357463 h 439176"/>
                <a:gd name="connsiteX8" fmla="*/ 6079 w 508570"/>
                <a:gd name="connsiteY8" fmla="*/ 336238 h 439176"/>
                <a:gd name="connsiteX9" fmla="*/ 6852 w 508570"/>
                <a:gd name="connsiteY9" fmla="*/ 335290 h 439176"/>
                <a:gd name="connsiteX10" fmla="*/ 462755 w 508570"/>
                <a:gd name="connsiteY10" fmla="*/ 15962 h 4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570" h="439176">
                  <a:moveTo>
                    <a:pt x="508570" y="0"/>
                  </a:moveTo>
                  <a:lnTo>
                    <a:pt x="508570" y="158791"/>
                  </a:lnTo>
                  <a:lnTo>
                    <a:pt x="497353" y="162714"/>
                  </a:lnTo>
                  <a:cubicBezTo>
                    <a:pt x="373123" y="212062"/>
                    <a:pt x="259669" y="287039"/>
                    <a:pt x="164854" y="383729"/>
                  </a:cubicBezTo>
                  <a:cubicBezTo>
                    <a:pt x="150548" y="398368"/>
                    <a:pt x="136601" y="413522"/>
                    <a:pt x="123064" y="429134"/>
                  </a:cubicBezTo>
                  <a:cubicBezTo>
                    <a:pt x="113068" y="440791"/>
                    <a:pt x="95691" y="442540"/>
                    <a:pt x="83576" y="433117"/>
                  </a:cubicBezTo>
                  <a:lnTo>
                    <a:pt x="11079" y="376610"/>
                  </a:lnTo>
                  <a:cubicBezTo>
                    <a:pt x="4817" y="371727"/>
                    <a:pt x="1125" y="364768"/>
                    <a:pt x="220" y="357463"/>
                  </a:cubicBezTo>
                  <a:cubicBezTo>
                    <a:pt x="-686" y="350158"/>
                    <a:pt x="1195" y="342506"/>
                    <a:pt x="6079" y="336238"/>
                  </a:cubicBezTo>
                  <a:cubicBezTo>
                    <a:pt x="6323" y="335927"/>
                    <a:pt x="6597" y="335590"/>
                    <a:pt x="6852" y="335290"/>
                  </a:cubicBezTo>
                  <a:cubicBezTo>
                    <a:pt x="130222" y="190883"/>
                    <a:pt x="287478" y="81582"/>
                    <a:pt x="462755" y="15962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2CAECD1E-FBE4-DB00-3672-B2F909ED315F}"/>
                </a:ext>
              </a:extLst>
            </p:cNvPr>
            <p:cNvSpPr/>
            <p:nvPr/>
          </p:nvSpPr>
          <p:spPr>
            <a:xfrm>
              <a:off x="11276926" y="5309500"/>
              <a:ext cx="383648" cy="718919"/>
            </a:xfrm>
            <a:custGeom>
              <a:avLst/>
              <a:gdLst>
                <a:gd name="connsiteX0" fmla="*/ 282045 w 383648"/>
                <a:gd name="connsiteY0" fmla="*/ 224 h 718919"/>
                <a:gd name="connsiteX1" fmla="*/ 303218 w 383648"/>
                <a:gd name="connsiteY1" fmla="*/ 6034 h 718919"/>
                <a:gd name="connsiteX2" fmla="*/ 303302 w 383648"/>
                <a:gd name="connsiteY2" fmla="*/ 6116 h 718919"/>
                <a:gd name="connsiteX3" fmla="*/ 372603 w 383648"/>
                <a:gd name="connsiteY3" fmla="*/ 60161 h 718919"/>
                <a:gd name="connsiteX4" fmla="*/ 377595 w 383648"/>
                <a:gd name="connsiteY4" fmla="*/ 100472 h 718919"/>
                <a:gd name="connsiteX5" fmla="*/ 376008 w 383648"/>
                <a:gd name="connsiteY5" fmla="*/ 102546 h 718919"/>
                <a:gd name="connsiteX6" fmla="*/ 145813 w 383648"/>
                <a:gd name="connsiteY6" fmla="*/ 711234 h 718919"/>
                <a:gd name="connsiteX7" fmla="*/ 145500 w 383648"/>
                <a:gd name="connsiteY7" fmla="*/ 718919 h 718919"/>
                <a:gd name="connsiteX8" fmla="*/ 0 w 383648"/>
                <a:gd name="connsiteY8" fmla="*/ 718919 h 718919"/>
                <a:gd name="connsiteX9" fmla="*/ 707 w 383648"/>
                <a:gd name="connsiteY9" fmla="*/ 701550 h 718919"/>
                <a:gd name="connsiteX10" fmla="*/ 260718 w 383648"/>
                <a:gd name="connsiteY10" fmla="*/ 13998 h 718919"/>
                <a:gd name="connsiteX11" fmla="*/ 262963 w 383648"/>
                <a:gd name="connsiteY11" fmla="*/ 11082 h 718919"/>
                <a:gd name="connsiteX12" fmla="*/ 282045 w 383648"/>
                <a:gd name="connsiteY12" fmla="*/ 224 h 71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648" h="718919">
                  <a:moveTo>
                    <a:pt x="282045" y="224"/>
                  </a:moveTo>
                  <a:cubicBezTo>
                    <a:pt x="289328" y="-687"/>
                    <a:pt x="296958" y="1181"/>
                    <a:pt x="303218" y="6034"/>
                  </a:cubicBezTo>
                  <a:cubicBezTo>
                    <a:pt x="303246" y="6061"/>
                    <a:pt x="303273" y="6088"/>
                    <a:pt x="303302" y="6116"/>
                  </a:cubicBezTo>
                  <a:lnTo>
                    <a:pt x="372603" y="60161"/>
                  </a:lnTo>
                  <a:cubicBezTo>
                    <a:pt x="385081" y="69939"/>
                    <a:pt x="387328" y="87955"/>
                    <a:pt x="377595" y="100472"/>
                  </a:cubicBezTo>
                  <a:lnTo>
                    <a:pt x="376008" y="102546"/>
                  </a:lnTo>
                  <a:cubicBezTo>
                    <a:pt x="239449" y="279329"/>
                    <a:pt x="160200" y="491599"/>
                    <a:pt x="145813" y="711234"/>
                  </a:cubicBezTo>
                  <a:lnTo>
                    <a:pt x="145500" y="718919"/>
                  </a:lnTo>
                  <a:lnTo>
                    <a:pt x="0" y="718919"/>
                  </a:lnTo>
                  <a:lnTo>
                    <a:pt x="707" y="701550"/>
                  </a:lnTo>
                  <a:cubicBezTo>
                    <a:pt x="16963" y="453473"/>
                    <a:pt x="106475" y="213709"/>
                    <a:pt x="260718" y="13998"/>
                  </a:cubicBezTo>
                  <a:lnTo>
                    <a:pt x="262963" y="11082"/>
                  </a:lnTo>
                  <a:cubicBezTo>
                    <a:pt x="267830" y="4823"/>
                    <a:pt x="274763" y="1135"/>
                    <a:pt x="282045" y="224"/>
                  </a:cubicBez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ED335107-7804-AA59-73F8-ADA58248A911}"/>
              </a:ext>
            </a:extLst>
          </p:cNvPr>
          <p:cNvGrpSpPr/>
          <p:nvPr/>
        </p:nvGrpSpPr>
        <p:grpSpPr>
          <a:xfrm>
            <a:off x="5653665" y="1040134"/>
            <a:ext cx="1708317" cy="1600397"/>
            <a:chOff x="5653665" y="1040134"/>
            <a:chExt cx="1708317" cy="16003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4E663C9-DE5D-66A0-DA3E-44E21FCCC85A}"/>
                </a:ext>
              </a:extLst>
            </p:cNvPr>
            <p:cNvSpPr/>
            <p:nvPr/>
          </p:nvSpPr>
          <p:spPr>
            <a:xfrm>
              <a:off x="5653665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Elaboration d’une démarche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traitement de la dette du SI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 déploiement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auprès des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Squad Produits</a:t>
              </a:r>
              <a:endParaRPr lang="fr-FR" sz="900">
                <a:solidFill>
                  <a:srgbClr val="4D4D4D"/>
                </a:solidFill>
                <a:latin typeface="Avenir Next LT Pro" panose="020B0604020202020204" pitchFamily="34" charset="0"/>
              </a:endParaRPr>
            </a:p>
          </p:txBody>
        </p:sp>
        <p:sp>
          <p:nvSpPr>
            <p:cNvPr id="34" name="Flèche : pentagone 33">
              <a:extLst>
                <a:ext uri="{FF2B5EF4-FFF2-40B4-BE49-F238E27FC236}">
                  <a16:creationId xmlns:a16="http://schemas.microsoft.com/office/drawing/2014/main" id="{4596AB48-79C4-B443-53A1-07995F65F188}"/>
                </a:ext>
              </a:extLst>
            </p:cNvPr>
            <p:cNvSpPr/>
            <p:nvPr/>
          </p:nvSpPr>
          <p:spPr>
            <a:xfrm rot="5400000">
              <a:off x="6230484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49900E1B-677B-E2A3-A764-16D1146CACE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151742" y="1176173"/>
              <a:ext cx="745647" cy="240146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8C4EA97A-D548-CF2D-5158-F12A01FBFE06}"/>
              </a:ext>
            </a:extLst>
          </p:cNvPr>
          <p:cNvGrpSpPr/>
          <p:nvPr/>
        </p:nvGrpSpPr>
        <p:grpSpPr>
          <a:xfrm>
            <a:off x="7531253" y="915645"/>
            <a:ext cx="1708317" cy="1724886"/>
            <a:chOff x="7531253" y="915645"/>
            <a:chExt cx="1708317" cy="1724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5F760-1672-D3B3-9028-F3076C6CFF50}"/>
                </a:ext>
              </a:extLst>
            </p:cNvPr>
            <p:cNvSpPr/>
            <p:nvPr/>
          </p:nvSpPr>
          <p:spPr>
            <a:xfrm>
              <a:off x="7531253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Mise en œuvre d’un nouvel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ERP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(Cadrage, CP intégration, MOE, outillage de migration de données)</a:t>
              </a:r>
            </a:p>
          </p:txBody>
        </p:sp>
        <p:sp>
          <p:nvSpPr>
            <p:cNvPr id="61" name="Flèche : pentagone 60">
              <a:extLst>
                <a:ext uri="{FF2B5EF4-FFF2-40B4-BE49-F238E27FC236}">
                  <a16:creationId xmlns:a16="http://schemas.microsoft.com/office/drawing/2014/main" id="{B2807C88-444E-2415-D92A-666B1D4E66D1}"/>
                </a:ext>
              </a:extLst>
            </p:cNvPr>
            <p:cNvSpPr/>
            <p:nvPr/>
          </p:nvSpPr>
          <p:spPr>
            <a:xfrm rot="5400000">
              <a:off x="8108072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24" name="Image 23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14E1A775-A124-C47E-7496-B7B1E68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742630" y="915645"/>
              <a:ext cx="1334899" cy="741610"/>
            </a:xfrm>
            <a:prstGeom prst="rect">
              <a:avLst/>
            </a:prstGeom>
          </p:spPr>
        </p:pic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C387106E-2804-AFAE-5A20-4DB6C7903093}"/>
              </a:ext>
            </a:extLst>
          </p:cNvPr>
          <p:cNvGrpSpPr/>
          <p:nvPr/>
        </p:nvGrpSpPr>
        <p:grpSpPr>
          <a:xfrm>
            <a:off x="9335899" y="1040134"/>
            <a:ext cx="1708317" cy="1600397"/>
            <a:chOff x="9335899" y="1040134"/>
            <a:chExt cx="1708317" cy="1600397"/>
          </a:xfrm>
        </p:grpSpPr>
        <p:sp>
          <p:nvSpPr>
            <p:cNvPr id="11" name="Flèche : pentagone 10">
              <a:extLst>
                <a:ext uri="{FF2B5EF4-FFF2-40B4-BE49-F238E27FC236}">
                  <a16:creationId xmlns:a16="http://schemas.microsoft.com/office/drawing/2014/main" id="{6D6EB88C-2054-5C0B-38E8-0BEBD9CEA249}"/>
                </a:ext>
              </a:extLst>
            </p:cNvPr>
            <p:cNvSpPr/>
            <p:nvPr/>
          </p:nvSpPr>
          <p:spPr>
            <a:xfrm rot="5400000">
              <a:off x="9912751" y="463282"/>
              <a:ext cx="540252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116A233-9092-C105-4316-68C2EEE0BC85}"/>
                </a:ext>
              </a:extLst>
            </p:cNvPr>
            <p:cNvSpPr/>
            <p:nvPr/>
          </p:nvSpPr>
          <p:spPr>
            <a:xfrm>
              <a:off x="9335899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91435" tIns="45717" rIns="91435" bIns="45717" anchor="ctr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Marketing</a:t>
              </a: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 de la DSI</a:t>
              </a:r>
            </a:p>
          </p:txBody>
        </p:sp>
        <p:pic>
          <p:nvPicPr>
            <p:cNvPr id="25" name="Picture 2" descr="RÃ©sultat de recherche d'images pour &quot;logo enedis&quot;">
              <a:extLst>
                <a:ext uri="{FF2B5EF4-FFF2-40B4-BE49-F238E27FC236}">
                  <a16:creationId xmlns:a16="http://schemas.microsoft.com/office/drawing/2014/main" id="{39FF0600-B09E-44C5-6AB6-5E4E0FF2B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0798" y="1108130"/>
              <a:ext cx="820104" cy="3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7CAE27FB-9DDC-7850-4AA2-7187F737CD4F}"/>
              </a:ext>
            </a:extLst>
          </p:cNvPr>
          <p:cNvGrpSpPr/>
          <p:nvPr/>
        </p:nvGrpSpPr>
        <p:grpSpPr>
          <a:xfrm>
            <a:off x="3820744" y="4537015"/>
            <a:ext cx="1702862" cy="1655021"/>
            <a:chOff x="3820744" y="4537015"/>
            <a:chExt cx="1702862" cy="1655021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6438DE30-0D6A-2594-3E2E-33E057608E3C}"/>
                </a:ext>
              </a:extLst>
            </p:cNvPr>
            <p:cNvSpPr/>
            <p:nvPr/>
          </p:nvSpPr>
          <p:spPr>
            <a:xfrm rot="5400000">
              <a:off x="4394859" y="3981719"/>
              <a:ext cx="540319" cy="1688548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C5E8A0-16F2-C8F2-BABA-326FFFBCB083}"/>
                </a:ext>
              </a:extLst>
            </p:cNvPr>
            <p:cNvSpPr/>
            <p:nvPr/>
          </p:nvSpPr>
          <p:spPr>
            <a:xfrm>
              <a:off x="3820744" y="5191571"/>
              <a:ext cx="1702862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Définition et lancement d’un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RFP Outsourcing</a:t>
              </a:r>
            </a:p>
          </p:txBody>
        </p:sp>
        <p:pic>
          <p:nvPicPr>
            <p:cNvPr id="38" name="Image 37" descr="Une image contenant logo, Police, Graphique, symbole&#10;&#10;Le contenu généré par l’IA peut être incorrect.">
              <a:extLst>
                <a:ext uri="{FF2B5EF4-FFF2-40B4-BE49-F238E27FC236}">
                  <a16:creationId xmlns:a16="http://schemas.microsoft.com/office/drawing/2014/main" id="{13E2B639-3A45-9486-1D07-AB70E567F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4275785" y="4537015"/>
              <a:ext cx="769924" cy="577887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AEBBA9D0-5378-2D9A-EABD-4D145B9C1892}"/>
              </a:ext>
            </a:extLst>
          </p:cNvPr>
          <p:cNvGrpSpPr/>
          <p:nvPr/>
        </p:nvGrpSpPr>
        <p:grpSpPr>
          <a:xfrm>
            <a:off x="7531253" y="4225266"/>
            <a:ext cx="1702862" cy="1965109"/>
            <a:chOff x="7531253" y="4225266"/>
            <a:chExt cx="1702862" cy="196510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E52EA6-FAA5-BA65-6FBF-1536D8EACE21}"/>
                </a:ext>
              </a:extLst>
            </p:cNvPr>
            <p:cNvSpPr/>
            <p:nvPr/>
          </p:nvSpPr>
          <p:spPr>
            <a:xfrm>
              <a:off x="7531253" y="5189910"/>
              <a:ext cx="1702862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Elaboration du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Schéma Directeur SI des Ressources Numériques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 analyse du processus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gestion des sollicitations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 les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solutions d'ITSM</a:t>
              </a:r>
            </a:p>
          </p:txBody>
        </p:sp>
        <p:sp>
          <p:nvSpPr>
            <p:cNvPr id="29" name="Flèche : pentagone 28">
              <a:extLst>
                <a:ext uri="{FF2B5EF4-FFF2-40B4-BE49-F238E27FC236}">
                  <a16:creationId xmlns:a16="http://schemas.microsoft.com/office/drawing/2014/main" id="{0CB0C405-5B95-C788-22C1-0106D21C8015}"/>
                </a:ext>
              </a:extLst>
            </p:cNvPr>
            <p:cNvSpPr/>
            <p:nvPr/>
          </p:nvSpPr>
          <p:spPr>
            <a:xfrm rot="5400000">
              <a:off x="8105368" y="3981719"/>
              <a:ext cx="540319" cy="1688548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44" name="Image 43" descr="Une image contenant logo, Police, Graphique, symbole&#10;&#10;Le contenu généré par l’IA peut être incorrect.">
              <a:extLst>
                <a:ext uri="{FF2B5EF4-FFF2-40B4-BE49-F238E27FC236}">
                  <a16:creationId xmlns:a16="http://schemas.microsoft.com/office/drawing/2014/main" id="{6D601A80-2EF6-A82C-0C41-D059CF4AD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797714" y="4225266"/>
              <a:ext cx="1148637" cy="1085079"/>
            </a:xfrm>
            <a:prstGeom prst="rect">
              <a:avLst/>
            </a:prstGeom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ED1D713E-1D76-9F0E-17B4-15E51951F8E2}"/>
              </a:ext>
            </a:extLst>
          </p:cNvPr>
          <p:cNvGrpSpPr/>
          <p:nvPr/>
        </p:nvGrpSpPr>
        <p:grpSpPr>
          <a:xfrm>
            <a:off x="9335899" y="4555833"/>
            <a:ext cx="1708317" cy="1635050"/>
            <a:chOff x="9335899" y="4555833"/>
            <a:chExt cx="1708317" cy="163505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6B93D04F-3C12-5B90-63E3-196CECBAAB0D}"/>
                </a:ext>
              </a:extLst>
            </p:cNvPr>
            <p:cNvSpPr/>
            <p:nvPr/>
          </p:nvSpPr>
          <p:spPr>
            <a:xfrm rot="5400000">
              <a:off x="9912751" y="3978981"/>
              <a:ext cx="540252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28F4DC8-06A8-B59A-C041-4EC4B36EF9FB}"/>
                </a:ext>
              </a:extLst>
            </p:cNvPr>
            <p:cNvSpPr/>
            <p:nvPr/>
          </p:nvSpPr>
          <p:spPr>
            <a:xfrm>
              <a:off x="9335899" y="5190418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91435" tIns="45717" rIns="91435" bIns="45717" anchor="ctr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Coaching</a:t>
              </a: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 pour </a:t>
              </a:r>
              <a:r>
                <a:rPr lang="fr-FR" sz="900" b="1" err="1">
                  <a:solidFill>
                    <a:srgbClr val="4D4D4D"/>
                  </a:solidFill>
                  <a:latin typeface="Avenir Next LT Pro"/>
                  <a:cs typeface="Arial"/>
                </a:rPr>
                <a:t>agiliser</a:t>
              </a:r>
              <a:r>
                <a:rPr lang="fr-FR" sz="900" b="1">
                  <a:solidFill>
                    <a:srgbClr val="4D4D4D"/>
                  </a:solidFill>
                  <a:latin typeface="Avenir Next LT Pro"/>
                  <a:cs typeface="Arial"/>
                </a:rPr>
                <a:t> les équipes SI  </a:t>
              </a:r>
              <a:r>
                <a:rPr lang="fr-FR" sz="900">
                  <a:solidFill>
                    <a:srgbClr val="4D4D4D"/>
                  </a:solidFill>
                  <a:latin typeface="Avenir Next LT Pro"/>
                  <a:cs typeface="Arial"/>
                </a:rPr>
                <a:t>du département Administration des Obligations d’Achat</a:t>
              </a:r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370FFE21-E01C-16E6-1E2B-5C5BE42AF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7082" y="4618603"/>
              <a:ext cx="807536" cy="343623"/>
            </a:xfrm>
            <a:prstGeom prst="rect">
              <a:avLst/>
            </a:prstGeom>
          </p:spPr>
        </p:pic>
      </p:grp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9EAB2CEB-7007-EEB7-CA0A-B01743EF37A9}"/>
              </a:ext>
            </a:extLst>
          </p:cNvPr>
          <p:cNvSpPr/>
          <p:nvPr/>
        </p:nvSpPr>
        <p:spPr>
          <a:xfrm rot="5400000">
            <a:off x="4394859" y="2168659"/>
            <a:ext cx="540319" cy="1688548"/>
          </a:xfrm>
          <a:prstGeom prst="homePlate">
            <a:avLst>
              <a:gd name="adj" fmla="val 2852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9" eaLnBrk="0" hangingPunct="0">
              <a:defRPr/>
            </a:pPr>
            <a:endParaRPr lang="fr-FR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089E2-AB19-36E1-0AD3-1E4028B062FD}"/>
              </a:ext>
            </a:extLst>
          </p:cNvPr>
          <p:cNvSpPr/>
          <p:nvPr/>
        </p:nvSpPr>
        <p:spPr>
          <a:xfrm>
            <a:off x="3820744" y="3378511"/>
            <a:ext cx="1702862" cy="10004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 algn="ctr" defTabSz="914269" eaLnBrk="0" hangingPunct="0">
              <a:defRPr/>
            </a:pPr>
            <a:r>
              <a:rPr lang="fr-FR" sz="900" b="1">
                <a:solidFill>
                  <a:srgbClr val="4D4D4D"/>
                </a:solidFill>
                <a:latin typeface="Avenir Next LT Pro" panose="020B0604020202020204" pitchFamily="34" charset="0"/>
              </a:rPr>
              <a:t>Diagnostic 360 </a:t>
            </a:r>
            <a:r>
              <a:rPr lang="fr-FR" sz="900">
                <a:solidFill>
                  <a:srgbClr val="4D4D4D"/>
                </a:solidFill>
                <a:latin typeface="Avenir Next LT Pro" panose="020B0604020202020204" pitchFamily="34" charset="0"/>
              </a:rPr>
              <a:t>de </a:t>
            </a:r>
            <a:r>
              <a:rPr lang="fr-FR" sz="900" b="1">
                <a:solidFill>
                  <a:srgbClr val="4D4D4D"/>
                </a:solidFill>
                <a:latin typeface="Avenir Next LT Pro" panose="020B0604020202020204" pitchFamily="34" charset="0"/>
              </a:rPr>
              <a:t>chaque département de la DSI </a:t>
            </a:r>
            <a:r>
              <a:rPr lang="fr-FR" sz="900">
                <a:solidFill>
                  <a:srgbClr val="4D4D4D"/>
                </a:solidFill>
                <a:latin typeface="Avenir Next LT Pro" panose="020B0604020202020204" pitchFamily="34" charset="0"/>
              </a:rPr>
              <a:t>(5 divisions &amp; Groupe)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DE4B8-06B3-26DD-7219-36456C17EE3D}"/>
              </a:ext>
            </a:extLst>
          </p:cNvPr>
          <p:cNvSpPr/>
          <p:nvPr/>
        </p:nvSpPr>
        <p:spPr>
          <a:xfrm>
            <a:off x="5653665" y="3376850"/>
            <a:ext cx="1702862" cy="10004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 algn="ctr" defTabSz="914269" eaLnBrk="0" hangingPunct="0">
              <a:defRPr/>
            </a:pPr>
            <a:r>
              <a:rPr lang="fr-FR" sz="900">
                <a:solidFill>
                  <a:srgbClr val="4D4D4D"/>
                </a:solidFill>
                <a:latin typeface="Avenir Next LT Pro" panose="020B0604020202020204" pitchFamily="34" charset="0"/>
              </a:rPr>
              <a:t>Définition de la </a:t>
            </a:r>
            <a:r>
              <a:rPr lang="fr-FR" sz="900" b="1">
                <a:solidFill>
                  <a:srgbClr val="4D4D4D"/>
                </a:solidFill>
                <a:latin typeface="Avenir Next LT Pro" panose="020B0604020202020204" pitchFamily="34" charset="0"/>
              </a:rPr>
              <a:t>Vision Data</a:t>
            </a:r>
            <a:r>
              <a:rPr lang="fr-FR" sz="900">
                <a:solidFill>
                  <a:srgbClr val="4D4D4D"/>
                </a:solidFill>
                <a:latin typeface="Avenir Next LT Pro" panose="020B0604020202020204" pitchFamily="34" charset="0"/>
              </a:rPr>
              <a:t>, des besoins, orientations techniques, organisation &amp; </a:t>
            </a:r>
            <a:r>
              <a:rPr lang="fr-FR" sz="900" b="1">
                <a:solidFill>
                  <a:srgbClr val="4D4D4D"/>
                </a:solidFill>
                <a:latin typeface="Avenir Next LT Pro" panose="020B0604020202020204" pitchFamily="34" charset="0"/>
              </a:rPr>
              <a:t>Roadmap</a:t>
            </a:r>
          </a:p>
          <a:p>
            <a:pPr algn="ctr" defTabSz="914269" eaLnBrk="0" hangingPunct="0">
              <a:defRPr/>
            </a:pPr>
            <a:r>
              <a:rPr lang="fr-FR" sz="900">
                <a:solidFill>
                  <a:srgbClr val="4D4D4D"/>
                </a:solidFill>
                <a:latin typeface="Avenir Next LT Pro" panose="020B0604020202020204" pitchFamily="34" charset="0"/>
              </a:rPr>
              <a:t> </a:t>
            </a: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45FA403F-DC85-84B9-9C64-35E99687EF75}"/>
              </a:ext>
            </a:extLst>
          </p:cNvPr>
          <p:cNvSpPr/>
          <p:nvPr/>
        </p:nvSpPr>
        <p:spPr>
          <a:xfrm rot="5400000">
            <a:off x="6227780" y="2168659"/>
            <a:ext cx="540319" cy="1688548"/>
          </a:xfrm>
          <a:prstGeom prst="homePlate">
            <a:avLst>
              <a:gd name="adj" fmla="val 2852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9" eaLnBrk="0" hangingPunct="0">
              <a:defRPr/>
            </a:pPr>
            <a:endParaRPr lang="fr-FR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17" name="Image 16" descr="Une image contenant logo, Graphique, Police, symbole&#10;&#10;Le contenu généré par l’IA peut être incorrect.">
            <a:extLst>
              <a:ext uri="{FF2B5EF4-FFF2-40B4-BE49-F238E27FC236}">
                <a16:creationId xmlns:a16="http://schemas.microsoft.com/office/drawing/2014/main" id="{97390592-68EE-A466-7CC6-2727E34B60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>
            <a:fillRect/>
          </a:stretch>
        </p:blipFill>
        <p:spPr>
          <a:xfrm>
            <a:off x="4225612" y="2778193"/>
            <a:ext cx="930777" cy="382516"/>
          </a:xfrm>
          <a:prstGeom prst="rect">
            <a:avLst/>
          </a:prstGeom>
        </p:spPr>
      </p:pic>
      <p:pic>
        <p:nvPicPr>
          <p:cNvPr id="20" name="Picture 2" descr="Le Groupe Manutan">
            <a:extLst>
              <a:ext uri="{FF2B5EF4-FFF2-40B4-BE49-F238E27FC236}">
                <a16:creationId xmlns:a16="http://schemas.microsoft.com/office/drawing/2014/main" id="{50639D66-6D10-6DB1-2C03-05FBDF389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5"/>
          <a:stretch/>
        </p:blipFill>
        <p:spPr bwMode="auto">
          <a:xfrm>
            <a:off x="6236586" y="2756680"/>
            <a:ext cx="614554" cy="54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AB1E7D9A-D81E-7265-984E-E4F21AABC3B2}"/>
              </a:ext>
            </a:extLst>
          </p:cNvPr>
          <p:cNvGrpSpPr/>
          <p:nvPr/>
        </p:nvGrpSpPr>
        <p:grpSpPr>
          <a:xfrm>
            <a:off x="5689705" y="4537015"/>
            <a:ext cx="1708317" cy="1600397"/>
            <a:chOff x="5653665" y="1040134"/>
            <a:chExt cx="1708317" cy="16003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851799-BBBF-1DC9-DAD8-F833299AC009}"/>
                </a:ext>
              </a:extLst>
            </p:cNvPr>
            <p:cNvSpPr/>
            <p:nvPr/>
          </p:nvSpPr>
          <p:spPr>
            <a:xfrm>
              <a:off x="5653665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Etude d’orientation et élaboration du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catalogue de services (ITIL)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de la DSI</a:t>
              </a:r>
            </a:p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&amp;</a:t>
              </a:r>
              <a:b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</a:b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organisation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du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pôle Production</a:t>
              </a:r>
            </a:p>
          </p:txBody>
        </p:sp>
        <p:sp>
          <p:nvSpPr>
            <p:cNvPr id="26" name="Flèche : pentagone 25">
              <a:extLst>
                <a:ext uri="{FF2B5EF4-FFF2-40B4-BE49-F238E27FC236}">
                  <a16:creationId xmlns:a16="http://schemas.microsoft.com/office/drawing/2014/main" id="{0930C50B-6964-AE43-0389-A631E235C2B4}"/>
                </a:ext>
              </a:extLst>
            </p:cNvPr>
            <p:cNvSpPr/>
            <p:nvPr/>
          </p:nvSpPr>
          <p:spPr>
            <a:xfrm rot="5400000">
              <a:off x="6230484" y="463316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A1C030ED-E4CE-090C-290A-1F9802DF6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42816" y="1107789"/>
              <a:ext cx="724560" cy="400704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9BCFF7A-1A13-16B6-ABE6-04657DE74B0A}"/>
              </a:ext>
            </a:extLst>
          </p:cNvPr>
          <p:cNvGrpSpPr/>
          <p:nvPr/>
        </p:nvGrpSpPr>
        <p:grpSpPr>
          <a:xfrm>
            <a:off x="9316131" y="2772358"/>
            <a:ext cx="1708317" cy="1600397"/>
            <a:chOff x="9335899" y="1040134"/>
            <a:chExt cx="1708317" cy="1600397"/>
          </a:xfrm>
        </p:grpSpPr>
        <p:sp>
          <p:nvSpPr>
            <p:cNvPr id="31" name="Flèche : pentagone 30">
              <a:extLst>
                <a:ext uri="{FF2B5EF4-FFF2-40B4-BE49-F238E27FC236}">
                  <a16:creationId xmlns:a16="http://schemas.microsoft.com/office/drawing/2014/main" id="{F78AEAF9-00D8-A83C-3C2C-D2B6D0D5DE71}"/>
                </a:ext>
              </a:extLst>
            </p:cNvPr>
            <p:cNvSpPr/>
            <p:nvPr/>
          </p:nvSpPr>
          <p:spPr>
            <a:xfrm rot="5400000">
              <a:off x="9912751" y="463282"/>
              <a:ext cx="540252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73D871E-B3EF-9FE9-BF9B-E56CA9BB5E31}"/>
                </a:ext>
              </a:extLst>
            </p:cNvPr>
            <p:cNvSpPr/>
            <p:nvPr/>
          </p:nvSpPr>
          <p:spPr>
            <a:xfrm>
              <a:off x="9335899" y="16400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91435" tIns="45717" rIns="91435" bIns="45717" anchor="ctr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Sensibilisation à l’architecture d’entreprise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séminaire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mutualisation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 SI entre les entités du groupe</a:t>
              </a:r>
              <a:endParaRPr lang="fr-FR" sz="900">
                <a:solidFill>
                  <a:srgbClr val="4D4D4D"/>
                </a:solidFill>
                <a:latin typeface="Avenir Next LT Pro"/>
                <a:cs typeface="Arial"/>
              </a:endParaRPr>
            </a:p>
          </p:txBody>
        </p:sp>
        <p:pic>
          <p:nvPicPr>
            <p:cNvPr id="67" name="Image 66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4AD0E429-DEC7-8196-B7C5-E9FA4436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rcRect/>
            <a:stretch>
              <a:fillRect/>
            </a:stretch>
          </p:blipFill>
          <p:spPr>
            <a:xfrm>
              <a:off x="9603111" y="1135924"/>
              <a:ext cx="1173891" cy="335049"/>
            </a:xfrm>
            <a:prstGeom prst="rect">
              <a:avLst/>
            </a:prstGeom>
          </p:spPr>
        </p:pic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B5D388D-C13A-80C4-BD8B-A57CBF5F4945}"/>
              </a:ext>
            </a:extLst>
          </p:cNvPr>
          <p:cNvSpPr/>
          <p:nvPr/>
        </p:nvSpPr>
        <p:spPr>
          <a:xfrm>
            <a:off x="7540159" y="3399316"/>
            <a:ext cx="1708317" cy="10004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91435" tIns="45717" rIns="91435" bIns="45717" anchor="ctr">
            <a:noAutofit/>
          </a:bodyPr>
          <a:lstStyle/>
          <a:p>
            <a:pPr algn="ctr" defTabSz="914269" eaLnBrk="0" hangingPunct="0">
              <a:defRPr/>
            </a:pPr>
            <a:r>
              <a:rPr lang="fr-FR" sz="900" err="1">
                <a:solidFill>
                  <a:srgbClr val="4D4D4D"/>
                </a:solidFill>
                <a:latin typeface="Avenir Next LT Pro"/>
                <a:cs typeface="Arial"/>
              </a:rPr>
              <a:t>Dff</a:t>
            </a:r>
            <a:endParaRPr lang="fr-FR" sz="900">
              <a:solidFill>
                <a:srgbClr val="4D4D4D"/>
              </a:solidFill>
              <a:latin typeface="Avenir Next LT Pro"/>
              <a:cs typeface="Arial"/>
            </a:endParaRPr>
          </a:p>
          <a:p>
            <a:pPr lvl="0" algn="ctr"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900" b="1">
                <a:solidFill>
                  <a:srgbClr val="4D4D4D"/>
                </a:solidFill>
                <a:latin typeface="Avenir Next LT Pro" panose="020B0604020202020204" pitchFamily="34" charset="0"/>
              </a:rPr>
              <a:t>Culture data </a:t>
            </a:r>
            <a:r>
              <a:rPr lang="fr-FR" sz="900">
                <a:solidFill>
                  <a:srgbClr val="4D4D4D"/>
                </a:solidFill>
                <a:latin typeface="Avenir Next LT Pro" panose="020B0604020202020204" pitchFamily="34" charset="0"/>
              </a:rPr>
              <a:t>et </a:t>
            </a:r>
            <a:r>
              <a:rPr lang="fr-FR" sz="900" b="1">
                <a:solidFill>
                  <a:srgbClr val="4D4D4D"/>
                </a:solidFill>
                <a:latin typeface="Avenir Next LT Pro" panose="020B0604020202020204" pitchFamily="34" charset="0"/>
              </a:rPr>
              <a:t>Feuille de route Open data </a:t>
            </a:r>
            <a:r>
              <a:rPr lang="fr-FR" sz="900">
                <a:solidFill>
                  <a:srgbClr val="4D4D4D"/>
                </a:solidFill>
                <a:latin typeface="Avenir Next LT Pro" panose="020B0604020202020204" pitchFamily="34" charset="0"/>
              </a:rPr>
              <a:t>pour maîtriser et valoriser l’ensemble des données et répondre aux évolutions réglementaires »</a:t>
            </a:r>
          </a:p>
          <a:p>
            <a:pPr algn="ctr" defTabSz="914269" eaLnBrk="0" hangingPunct="0">
              <a:defRPr/>
            </a:pPr>
            <a:endParaRPr lang="fr-FR" sz="900">
              <a:solidFill>
                <a:srgbClr val="4D4D4D"/>
              </a:solidFill>
              <a:latin typeface="Avenir Next LT Pro"/>
              <a:cs typeface="Arial"/>
            </a:endParaRPr>
          </a:p>
        </p:txBody>
      </p:sp>
      <p:sp>
        <p:nvSpPr>
          <p:cNvPr id="74" name="Flèche : pentagone 73">
            <a:extLst>
              <a:ext uri="{FF2B5EF4-FFF2-40B4-BE49-F238E27FC236}">
                <a16:creationId xmlns:a16="http://schemas.microsoft.com/office/drawing/2014/main" id="{63DBFB14-26F6-DD9F-9F17-080DD48F69D4}"/>
              </a:ext>
            </a:extLst>
          </p:cNvPr>
          <p:cNvSpPr/>
          <p:nvPr/>
        </p:nvSpPr>
        <p:spPr>
          <a:xfrm rot="5400000">
            <a:off x="8117011" y="2165989"/>
            <a:ext cx="540252" cy="1693956"/>
          </a:xfrm>
          <a:prstGeom prst="homePlate">
            <a:avLst>
              <a:gd name="adj" fmla="val 2852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9" eaLnBrk="0" hangingPunct="0">
              <a:defRPr/>
            </a:pPr>
            <a:endParaRPr lang="fr-FR">
              <a:solidFill>
                <a:srgbClr val="FFFFFF"/>
              </a:solidFill>
              <a:latin typeface="Helvetica"/>
            </a:endParaRP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B870435D-25D5-85BA-92F9-5988B6E1BD30}"/>
              </a:ext>
            </a:extLst>
          </p:cNvPr>
          <p:cNvGrpSpPr/>
          <p:nvPr/>
        </p:nvGrpSpPr>
        <p:grpSpPr>
          <a:xfrm>
            <a:off x="3803302" y="1051772"/>
            <a:ext cx="1708317" cy="1628331"/>
            <a:chOff x="7531253" y="2760900"/>
            <a:chExt cx="1708317" cy="162833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9E7325-A9F3-A9EF-4BFC-6ED3811C22CF}"/>
                </a:ext>
              </a:extLst>
            </p:cNvPr>
            <p:cNvSpPr/>
            <p:nvPr/>
          </p:nvSpPr>
          <p:spPr>
            <a:xfrm>
              <a:off x="7531253" y="33887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71996" rIns="71996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Schéma directeur SI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pour améliorer la qualité de service et moderniser la relation Clients,</a:t>
              </a:r>
            </a:p>
          </p:txBody>
        </p:sp>
        <p:sp>
          <p:nvSpPr>
            <p:cNvPr id="78" name="Flèche : pentagone 77">
              <a:extLst>
                <a:ext uri="{FF2B5EF4-FFF2-40B4-BE49-F238E27FC236}">
                  <a16:creationId xmlns:a16="http://schemas.microsoft.com/office/drawing/2014/main" id="{519CCB28-884F-C34A-ED14-208475ED8414}"/>
                </a:ext>
              </a:extLst>
            </p:cNvPr>
            <p:cNvSpPr/>
            <p:nvPr/>
          </p:nvSpPr>
          <p:spPr>
            <a:xfrm rot="5400000">
              <a:off x="8108072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7150" dist="19050" dir="5400000" algn="ctr" rotWithShape="0">
                <a:schemeClr val="bg2">
                  <a:lumMod val="75000"/>
                  <a:alpha val="63000"/>
                </a:scheme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  <p:pic>
          <p:nvPicPr>
            <p:cNvPr id="1026" name="Picture 2" descr="SOGEDO">
              <a:extLst>
                <a:ext uri="{FF2B5EF4-FFF2-40B4-BE49-F238E27FC236}">
                  <a16:creationId xmlns:a16="http://schemas.microsoft.com/office/drawing/2014/main" id="{0C9151DC-CA0A-86AB-2989-C6D1DFEE9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404" y="2848975"/>
              <a:ext cx="1042216" cy="307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" name="Picture 2" descr="Résultat de recherche d'images pour &quot;conseil départemental mayenne&quot;">
            <a:extLst>
              <a:ext uri="{FF2B5EF4-FFF2-40B4-BE49-F238E27FC236}">
                <a16:creationId xmlns:a16="http://schemas.microsoft.com/office/drawing/2014/main" id="{1E19AAB1-E9D5-21FB-0165-B2CB40EA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950" y="2785110"/>
            <a:ext cx="593382" cy="3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arme 4">
            <a:extLst>
              <a:ext uri="{FF2B5EF4-FFF2-40B4-BE49-F238E27FC236}">
                <a16:creationId xmlns:a16="http://schemas.microsoft.com/office/drawing/2014/main" id="{3558D2D7-E9A8-79D9-4A9E-F3E7F2CDD5FC}"/>
              </a:ext>
            </a:extLst>
          </p:cNvPr>
          <p:cNvSpPr/>
          <p:nvPr/>
        </p:nvSpPr>
        <p:spPr>
          <a:xfrm>
            <a:off x="354149" y="3283245"/>
            <a:ext cx="1440000" cy="1440000"/>
          </a:xfrm>
          <a:prstGeom prst="teardrop">
            <a:avLst/>
          </a:prstGeom>
          <a:solidFill>
            <a:schemeClr val="accent5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19" name="Larme 18">
            <a:extLst>
              <a:ext uri="{FF2B5EF4-FFF2-40B4-BE49-F238E27FC236}">
                <a16:creationId xmlns:a16="http://schemas.microsoft.com/office/drawing/2014/main" id="{3CA68C84-9711-29B3-6240-D449EA476650}"/>
              </a:ext>
            </a:extLst>
          </p:cNvPr>
          <p:cNvSpPr/>
          <p:nvPr/>
        </p:nvSpPr>
        <p:spPr>
          <a:xfrm rot="16200000">
            <a:off x="1810523" y="3283245"/>
            <a:ext cx="1440000" cy="1440000"/>
          </a:xfrm>
          <a:prstGeom prst="teardrop">
            <a:avLst/>
          </a:prstGeom>
          <a:solidFill>
            <a:schemeClr val="accent4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21" name="Larme 20">
            <a:extLst>
              <a:ext uri="{FF2B5EF4-FFF2-40B4-BE49-F238E27FC236}">
                <a16:creationId xmlns:a16="http://schemas.microsoft.com/office/drawing/2014/main" id="{8C1B9380-EE04-F741-F149-8CD523826123}"/>
              </a:ext>
            </a:extLst>
          </p:cNvPr>
          <p:cNvSpPr/>
          <p:nvPr/>
        </p:nvSpPr>
        <p:spPr>
          <a:xfrm rot="10800000">
            <a:off x="1810523" y="1808844"/>
            <a:ext cx="1440000" cy="1440000"/>
          </a:xfrm>
          <a:prstGeom prst="teardrop">
            <a:avLst/>
          </a:prstGeom>
          <a:solidFill>
            <a:schemeClr val="accent2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27" name="Larme 26">
            <a:extLst>
              <a:ext uri="{FF2B5EF4-FFF2-40B4-BE49-F238E27FC236}">
                <a16:creationId xmlns:a16="http://schemas.microsoft.com/office/drawing/2014/main" id="{A929756E-249A-148F-CE00-0E25201085A0}"/>
              </a:ext>
            </a:extLst>
          </p:cNvPr>
          <p:cNvSpPr/>
          <p:nvPr/>
        </p:nvSpPr>
        <p:spPr>
          <a:xfrm rot="5400000">
            <a:off x="354149" y="1811187"/>
            <a:ext cx="1440000" cy="1440000"/>
          </a:xfrm>
          <a:prstGeom prst="teardrop">
            <a:avLst/>
          </a:prstGeom>
          <a:solidFill>
            <a:schemeClr val="accent3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9ABFE8B-0DED-90DF-AF29-514212C8C29E}"/>
              </a:ext>
            </a:extLst>
          </p:cNvPr>
          <p:cNvSpPr txBox="1"/>
          <p:nvPr/>
        </p:nvSpPr>
        <p:spPr>
          <a:xfrm>
            <a:off x="587453" y="2319751"/>
            <a:ext cx="973393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Transformer la DSI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F3D5E0C-9A64-EE5B-A6B9-014D4D1A7080}"/>
              </a:ext>
            </a:extLst>
          </p:cNvPr>
          <p:cNvSpPr txBox="1"/>
          <p:nvPr/>
        </p:nvSpPr>
        <p:spPr>
          <a:xfrm>
            <a:off x="1986835" y="2317408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Accompagner les projets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37DA44B-717B-D9C6-84EC-2729E590C065}"/>
              </a:ext>
            </a:extLst>
          </p:cNvPr>
          <p:cNvSpPr txBox="1"/>
          <p:nvPr/>
        </p:nvSpPr>
        <p:spPr>
          <a:xfrm>
            <a:off x="1986835" y="3791808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Moderniser le SI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E6287C8-A9B3-34F4-4CF8-EC3B43922FA2}"/>
              </a:ext>
            </a:extLst>
          </p:cNvPr>
          <p:cNvSpPr txBox="1"/>
          <p:nvPr/>
        </p:nvSpPr>
        <p:spPr>
          <a:xfrm>
            <a:off x="530461" y="3681009"/>
            <a:ext cx="1087377" cy="6444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Développer les compétences de la DSI</a:t>
            </a:r>
          </a:p>
        </p:txBody>
      </p:sp>
    </p:spTree>
    <p:extLst>
      <p:ext uri="{BB962C8B-B14F-4D97-AF65-F5344CB8AC3E}">
        <p14:creationId xmlns:p14="http://schemas.microsoft.com/office/powerpoint/2010/main" val="26013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BF87-2423-BC63-D981-1F07286C7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9809CEB-E9F7-894F-CAFF-15EB8401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9718120" cy="335476"/>
          </a:xfrm>
        </p:spPr>
        <p:txBody>
          <a:bodyPr/>
          <a:lstStyle/>
          <a:p>
            <a:r>
              <a:rPr lang="fr-FR"/>
              <a:t>Extraits de nos missions récentes auprès des DSI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146EED1-F6A2-3465-0E6E-53F861A21029}"/>
              </a:ext>
            </a:extLst>
          </p:cNvPr>
          <p:cNvGrpSpPr/>
          <p:nvPr/>
        </p:nvGrpSpPr>
        <p:grpSpPr>
          <a:xfrm>
            <a:off x="11039562" y="6105526"/>
            <a:ext cx="576000" cy="576107"/>
            <a:chOff x="11276926" y="5030039"/>
            <a:chExt cx="917556" cy="99838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DF8FC603-E78A-EA9B-C620-3CD6A13241F9}"/>
                </a:ext>
              </a:extLst>
            </p:cNvPr>
            <p:cNvSpPr/>
            <p:nvPr/>
          </p:nvSpPr>
          <p:spPr>
            <a:xfrm>
              <a:off x="11576152" y="5494252"/>
              <a:ext cx="323609" cy="534166"/>
            </a:xfrm>
            <a:custGeom>
              <a:avLst/>
              <a:gdLst>
                <a:gd name="connsiteX0" fmla="*/ 218931 w 323609"/>
                <a:gd name="connsiteY0" fmla="*/ 215 h 534166"/>
                <a:gd name="connsiteX1" fmla="*/ 240108 w 323609"/>
                <a:gd name="connsiteY1" fmla="*/ 6100 h 534166"/>
                <a:gd name="connsiteX2" fmla="*/ 240130 w 323609"/>
                <a:gd name="connsiteY2" fmla="*/ 6122 h 534166"/>
                <a:gd name="connsiteX3" fmla="*/ 312601 w 323609"/>
                <a:gd name="connsiteY3" fmla="*/ 62825 h 534166"/>
                <a:gd name="connsiteX4" fmla="*/ 317511 w 323609"/>
                <a:gd name="connsiteY4" fmla="*/ 103164 h 534166"/>
                <a:gd name="connsiteX5" fmla="*/ 317291 w 323609"/>
                <a:gd name="connsiteY5" fmla="*/ 103388 h 534166"/>
                <a:gd name="connsiteX6" fmla="*/ 153060 w 323609"/>
                <a:gd name="connsiteY6" fmla="*/ 506767 h 534166"/>
                <a:gd name="connsiteX7" fmla="*/ 150537 w 323609"/>
                <a:gd name="connsiteY7" fmla="*/ 534166 h 534166"/>
                <a:gd name="connsiteX8" fmla="*/ 0 w 323609"/>
                <a:gd name="connsiteY8" fmla="*/ 534166 h 534166"/>
                <a:gd name="connsiteX9" fmla="*/ 4110 w 323609"/>
                <a:gd name="connsiteY9" fmla="*/ 489377 h 534166"/>
                <a:gd name="connsiteX10" fmla="*/ 198915 w 323609"/>
                <a:gd name="connsiteY10" fmla="*/ 12208 h 534166"/>
                <a:gd name="connsiteX11" fmla="*/ 199792 w 323609"/>
                <a:gd name="connsiteY11" fmla="*/ 11031 h 534166"/>
                <a:gd name="connsiteX12" fmla="*/ 218931 w 323609"/>
                <a:gd name="connsiteY12" fmla="*/ 215 h 53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09" h="534166">
                  <a:moveTo>
                    <a:pt x="218931" y="215"/>
                  </a:moveTo>
                  <a:cubicBezTo>
                    <a:pt x="226229" y="-679"/>
                    <a:pt x="233867" y="1210"/>
                    <a:pt x="240108" y="6100"/>
                  </a:cubicBezTo>
                  <a:cubicBezTo>
                    <a:pt x="240116" y="6108"/>
                    <a:pt x="240122" y="6113"/>
                    <a:pt x="240130" y="6122"/>
                  </a:cubicBezTo>
                  <a:lnTo>
                    <a:pt x="312601" y="62825"/>
                  </a:lnTo>
                  <a:cubicBezTo>
                    <a:pt x="325087" y="72611"/>
                    <a:pt x="327272" y="90674"/>
                    <a:pt x="317511" y="103164"/>
                  </a:cubicBezTo>
                  <a:lnTo>
                    <a:pt x="317291" y="103388"/>
                  </a:lnTo>
                  <a:cubicBezTo>
                    <a:pt x="226225" y="221469"/>
                    <a:pt x="170080" y="361134"/>
                    <a:pt x="153060" y="506767"/>
                  </a:cubicBezTo>
                  <a:lnTo>
                    <a:pt x="150537" y="534166"/>
                  </a:lnTo>
                  <a:lnTo>
                    <a:pt x="0" y="534166"/>
                  </a:lnTo>
                  <a:lnTo>
                    <a:pt x="4110" y="489377"/>
                  </a:lnTo>
                  <a:cubicBezTo>
                    <a:pt x="24227" y="317004"/>
                    <a:pt x="90839" y="151734"/>
                    <a:pt x="198915" y="12208"/>
                  </a:cubicBezTo>
                  <a:lnTo>
                    <a:pt x="199792" y="11031"/>
                  </a:lnTo>
                  <a:cubicBezTo>
                    <a:pt x="204674" y="4788"/>
                    <a:pt x="211632" y="1110"/>
                    <a:pt x="218931" y="215"/>
                  </a:cubicBezTo>
                  <a:close/>
                </a:path>
              </a:pathLst>
            </a:custGeom>
            <a:solidFill>
              <a:schemeClr val="accent2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FC2FED5-E417-50ED-8AEC-5CE25E0C94E6}"/>
                </a:ext>
              </a:extLst>
            </p:cNvPr>
            <p:cNvSpPr/>
            <p:nvPr/>
          </p:nvSpPr>
          <p:spPr>
            <a:xfrm>
              <a:off x="11685912" y="5030039"/>
              <a:ext cx="508570" cy="439176"/>
            </a:xfrm>
            <a:custGeom>
              <a:avLst/>
              <a:gdLst>
                <a:gd name="connsiteX0" fmla="*/ 508570 w 508570"/>
                <a:gd name="connsiteY0" fmla="*/ 0 h 439176"/>
                <a:gd name="connsiteX1" fmla="*/ 508570 w 508570"/>
                <a:gd name="connsiteY1" fmla="*/ 158791 h 439176"/>
                <a:gd name="connsiteX2" fmla="*/ 497353 w 508570"/>
                <a:gd name="connsiteY2" fmla="*/ 162714 h 439176"/>
                <a:gd name="connsiteX3" fmla="*/ 164854 w 508570"/>
                <a:gd name="connsiteY3" fmla="*/ 383729 h 439176"/>
                <a:gd name="connsiteX4" fmla="*/ 123064 w 508570"/>
                <a:gd name="connsiteY4" fmla="*/ 429134 h 439176"/>
                <a:gd name="connsiteX5" fmla="*/ 83576 w 508570"/>
                <a:gd name="connsiteY5" fmla="*/ 433117 h 439176"/>
                <a:gd name="connsiteX6" fmla="*/ 11079 w 508570"/>
                <a:gd name="connsiteY6" fmla="*/ 376610 h 439176"/>
                <a:gd name="connsiteX7" fmla="*/ 220 w 508570"/>
                <a:gd name="connsiteY7" fmla="*/ 357463 h 439176"/>
                <a:gd name="connsiteX8" fmla="*/ 6079 w 508570"/>
                <a:gd name="connsiteY8" fmla="*/ 336238 h 439176"/>
                <a:gd name="connsiteX9" fmla="*/ 6852 w 508570"/>
                <a:gd name="connsiteY9" fmla="*/ 335290 h 439176"/>
                <a:gd name="connsiteX10" fmla="*/ 462755 w 508570"/>
                <a:gd name="connsiteY10" fmla="*/ 15962 h 4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570" h="439176">
                  <a:moveTo>
                    <a:pt x="508570" y="0"/>
                  </a:moveTo>
                  <a:lnTo>
                    <a:pt x="508570" y="158791"/>
                  </a:lnTo>
                  <a:lnTo>
                    <a:pt x="497353" y="162714"/>
                  </a:lnTo>
                  <a:cubicBezTo>
                    <a:pt x="373123" y="212062"/>
                    <a:pt x="259669" y="287039"/>
                    <a:pt x="164854" y="383729"/>
                  </a:cubicBezTo>
                  <a:cubicBezTo>
                    <a:pt x="150548" y="398368"/>
                    <a:pt x="136601" y="413522"/>
                    <a:pt x="123064" y="429134"/>
                  </a:cubicBezTo>
                  <a:cubicBezTo>
                    <a:pt x="113068" y="440791"/>
                    <a:pt x="95691" y="442540"/>
                    <a:pt x="83576" y="433117"/>
                  </a:cubicBezTo>
                  <a:lnTo>
                    <a:pt x="11079" y="376610"/>
                  </a:lnTo>
                  <a:cubicBezTo>
                    <a:pt x="4817" y="371727"/>
                    <a:pt x="1125" y="364768"/>
                    <a:pt x="220" y="357463"/>
                  </a:cubicBezTo>
                  <a:cubicBezTo>
                    <a:pt x="-686" y="350158"/>
                    <a:pt x="1195" y="342506"/>
                    <a:pt x="6079" y="336238"/>
                  </a:cubicBezTo>
                  <a:cubicBezTo>
                    <a:pt x="6323" y="335927"/>
                    <a:pt x="6597" y="335590"/>
                    <a:pt x="6852" y="335290"/>
                  </a:cubicBezTo>
                  <a:cubicBezTo>
                    <a:pt x="130222" y="190883"/>
                    <a:pt x="287478" y="81582"/>
                    <a:pt x="462755" y="15962"/>
                  </a:cubicBezTo>
                  <a:close/>
                </a:path>
              </a:pathLst>
            </a:custGeom>
            <a:solidFill>
              <a:schemeClr val="accent3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A339E31-AFE2-3D72-F7C9-FBBB491849C8}"/>
                </a:ext>
              </a:extLst>
            </p:cNvPr>
            <p:cNvSpPr/>
            <p:nvPr/>
          </p:nvSpPr>
          <p:spPr>
            <a:xfrm>
              <a:off x="11276926" y="5309500"/>
              <a:ext cx="383648" cy="718919"/>
            </a:xfrm>
            <a:custGeom>
              <a:avLst/>
              <a:gdLst>
                <a:gd name="connsiteX0" fmla="*/ 282045 w 383648"/>
                <a:gd name="connsiteY0" fmla="*/ 224 h 718919"/>
                <a:gd name="connsiteX1" fmla="*/ 303218 w 383648"/>
                <a:gd name="connsiteY1" fmla="*/ 6034 h 718919"/>
                <a:gd name="connsiteX2" fmla="*/ 303302 w 383648"/>
                <a:gd name="connsiteY2" fmla="*/ 6116 h 718919"/>
                <a:gd name="connsiteX3" fmla="*/ 372603 w 383648"/>
                <a:gd name="connsiteY3" fmla="*/ 60161 h 718919"/>
                <a:gd name="connsiteX4" fmla="*/ 377595 w 383648"/>
                <a:gd name="connsiteY4" fmla="*/ 100472 h 718919"/>
                <a:gd name="connsiteX5" fmla="*/ 376008 w 383648"/>
                <a:gd name="connsiteY5" fmla="*/ 102546 h 718919"/>
                <a:gd name="connsiteX6" fmla="*/ 145813 w 383648"/>
                <a:gd name="connsiteY6" fmla="*/ 711234 h 718919"/>
                <a:gd name="connsiteX7" fmla="*/ 145500 w 383648"/>
                <a:gd name="connsiteY7" fmla="*/ 718919 h 718919"/>
                <a:gd name="connsiteX8" fmla="*/ 0 w 383648"/>
                <a:gd name="connsiteY8" fmla="*/ 718919 h 718919"/>
                <a:gd name="connsiteX9" fmla="*/ 707 w 383648"/>
                <a:gd name="connsiteY9" fmla="*/ 701550 h 718919"/>
                <a:gd name="connsiteX10" fmla="*/ 260718 w 383648"/>
                <a:gd name="connsiteY10" fmla="*/ 13998 h 718919"/>
                <a:gd name="connsiteX11" fmla="*/ 262963 w 383648"/>
                <a:gd name="connsiteY11" fmla="*/ 11082 h 718919"/>
                <a:gd name="connsiteX12" fmla="*/ 282045 w 383648"/>
                <a:gd name="connsiteY12" fmla="*/ 224 h 71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648" h="718919">
                  <a:moveTo>
                    <a:pt x="282045" y="224"/>
                  </a:moveTo>
                  <a:cubicBezTo>
                    <a:pt x="289328" y="-687"/>
                    <a:pt x="296958" y="1181"/>
                    <a:pt x="303218" y="6034"/>
                  </a:cubicBezTo>
                  <a:cubicBezTo>
                    <a:pt x="303246" y="6061"/>
                    <a:pt x="303273" y="6088"/>
                    <a:pt x="303302" y="6116"/>
                  </a:cubicBezTo>
                  <a:lnTo>
                    <a:pt x="372603" y="60161"/>
                  </a:lnTo>
                  <a:cubicBezTo>
                    <a:pt x="385081" y="69939"/>
                    <a:pt x="387328" y="87955"/>
                    <a:pt x="377595" y="100472"/>
                  </a:cubicBezTo>
                  <a:lnTo>
                    <a:pt x="376008" y="102546"/>
                  </a:lnTo>
                  <a:cubicBezTo>
                    <a:pt x="239449" y="279329"/>
                    <a:pt x="160200" y="491599"/>
                    <a:pt x="145813" y="711234"/>
                  </a:cubicBezTo>
                  <a:lnTo>
                    <a:pt x="145500" y="718919"/>
                  </a:lnTo>
                  <a:lnTo>
                    <a:pt x="0" y="718919"/>
                  </a:lnTo>
                  <a:lnTo>
                    <a:pt x="707" y="701550"/>
                  </a:lnTo>
                  <a:cubicBezTo>
                    <a:pt x="16963" y="453473"/>
                    <a:pt x="106475" y="213709"/>
                    <a:pt x="260718" y="13998"/>
                  </a:cubicBezTo>
                  <a:lnTo>
                    <a:pt x="262963" y="11082"/>
                  </a:lnTo>
                  <a:cubicBezTo>
                    <a:pt x="267830" y="4823"/>
                    <a:pt x="274763" y="1135"/>
                    <a:pt x="282045" y="224"/>
                  </a:cubicBezTo>
                  <a:close/>
                </a:path>
              </a:pathLst>
            </a:custGeom>
            <a:solidFill>
              <a:schemeClr val="accent1"/>
            </a:solidFill>
            <a:ln w="2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090645"/>
                </a:solidFill>
                <a:latin typeface="Manrope"/>
              </a:endParaRP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2F34AD9F-9952-E78C-4BA9-8A19B26F2D41}"/>
              </a:ext>
            </a:extLst>
          </p:cNvPr>
          <p:cNvGrpSpPr/>
          <p:nvPr/>
        </p:nvGrpSpPr>
        <p:grpSpPr>
          <a:xfrm>
            <a:off x="3803302" y="1051772"/>
            <a:ext cx="1708317" cy="1628331"/>
            <a:chOff x="7531253" y="2760900"/>
            <a:chExt cx="1708317" cy="162833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F98CE15-DDFE-B868-86C8-844AD8F81D19}"/>
                </a:ext>
              </a:extLst>
            </p:cNvPr>
            <p:cNvSpPr/>
            <p:nvPr/>
          </p:nvSpPr>
          <p:spPr>
            <a:xfrm>
              <a:off x="7531253" y="33887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71996" rIns="71996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Perfectionnement de la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démarche ITIL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et de </a:t>
              </a: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professionnalisation des équipes</a:t>
              </a:r>
            </a:p>
          </p:txBody>
        </p:sp>
        <p:sp>
          <p:nvSpPr>
            <p:cNvPr id="78" name="Flèche : pentagone 77">
              <a:extLst>
                <a:ext uri="{FF2B5EF4-FFF2-40B4-BE49-F238E27FC236}">
                  <a16:creationId xmlns:a16="http://schemas.microsoft.com/office/drawing/2014/main" id="{C59126AC-502F-9888-CB8D-E21333711A48}"/>
                </a:ext>
              </a:extLst>
            </p:cNvPr>
            <p:cNvSpPr/>
            <p:nvPr/>
          </p:nvSpPr>
          <p:spPr>
            <a:xfrm rot="5400000">
              <a:off x="8108072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</p:grpSp>
      <p:pic>
        <p:nvPicPr>
          <p:cNvPr id="19" name="Image 18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0BADAB80-9111-833B-3DC7-E9D5AB4FC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9233" y="1072650"/>
            <a:ext cx="705884" cy="484604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E4D64EEC-807E-0962-6ADD-83B07F0FE0E4}"/>
              </a:ext>
            </a:extLst>
          </p:cNvPr>
          <p:cNvGrpSpPr/>
          <p:nvPr/>
        </p:nvGrpSpPr>
        <p:grpSpPr>
          <a:xfrm>
            <a:off x="3803302" y="2859236"/>
            <a:ext cx="1708317" cy="1628331"/>
            <a:chOff x="7531253" y="2760900"/>
            <a:chExt cx="1708317" cy="162833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79FDE2-C442-A1AF-1117-F8B1323B5D02}"/>
                </a:ext>
              </a:extLst>
            </p:cNvPr>
            <p:cNvSpPr/>
            <p:nvPr/>
          </p:nvSpPr>
          <p:spPr>
            <a:xfrm>
              <a:off x="7531253" y="3388766"/>
              <a:ext cx="1708317" cy="10004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lIns="71996" rIns="71996" anchor="ctr">
              <a:noAutofit/>
            </a:bodyPr>
            <a:lstStyle/>
            <a:p>
              <a:pPr algn="ctr" defTabSz="914269" eaLnBrk="0" hangingPunct="0">
                <a:defRPr/>
              </a:pPr>
              <a:r>
                <a:rPr lang="fr-FR" sz="900" b="1">
                  <a:solidFill>
                    <a:srgbClr val="4D4D4D"/>
                  </a:solidFill>
                  <a:latin typeface="Avenir Next LT Pro" panose="020B0604020202020204" pitchFamily="34" charset="0"/>
                </a:rPr>
                <a:t>Outillage &amp; pilotage de la programmation budgétaire </a:t>
              </a:r>
              <a:r>
                <a:rPr lang="fr-FR" sz="900">
                  <a:solidFill>
                    <a:srgbClr val="4D4D4D"/>
                  </a:solidFill>
                  <a:latin typeface="Avenir Next LT Pro" panose="020B0604020202020204" pitchFamily="34" charset="0"/>
                </a:rPr>
                <a:t>de la DSIN et des directions métier DIEE, DJEF</a:t>
              </a:r>
              <a:endParaRPr lang="fr-FR" sz="900" b="1">
                <a:solidFill>
                  <a:srgbClr val="4D4D4D"/>
                </a:solidFill>
                <a:latin typeface="Avenir Next LT Pro" panose="020B0604020202020204" pitchFamily="34" charset="0"/>
              </a:endParaRPr>
            </a:p>
          </p:txBody>
        </p:sp>
        <p:sp>
          <p:nvSpPr>
            <p:cNvPr id="30" name="Flèche : pentagone 29">
              <a:extLst>
                <a:ext uri="{FF2B5EF4-FFF2-40B4-BE49-F238E27FC236}">
                  <a16:creationId xmlns:a16="http://schemas.microsoft.com/office/drawing/2014/main" id="{94E7E7D7-862B-7CDB-E5E5-0398FC87B133}"/>
                </a:ext>
              </a:extLst>
            </p:cNvPr>
            <p:cNvSpPr/>
            <p:nvPr/>
          </p:nvSpPr>
          <p:spPr>
            <a:xfrm rot="5400000">
              <a:off x="8108072" y="2184082"/>
              <a:ext cx="540319" cy="1693956"/>
            </a:xfrm>
            <a:prstGeom prst="homePlate">
              <a:avLst>
                <a:gd name="adj" fmla="val 28524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69" eaLnBrk="0" hangingPunct="0">
                <a:defRPr/>
              </a:pPr>
              <a:endParaRPr lang="fr-FR">
                <a:solidFill>
                  <a:srgbClr val="FFFFFF"/>
                </a:solidFill>
                <a:latin typeface="Helvetica"/>
              </a:endParaRPr>
            </a:p>
          </p:txBody>
        </p:sp>
      </p:grpSp>
      <p:pic>
        <p:nvPicPr>
          <p:cNvPr id="33" name="Image 32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A8843C7C-3DF5-3B78-BD46-CC42D48C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9233" y="2880114"/>
            <a:ext cx="705884" cy="484604"/>
          </a:xfrm>
          <a:prstGeom prst="rect">
            <a:avLst/>
          </a:prstGeom>
        </p:spPr>
      </p:pic>
      <p:sp>
        <p:nvSpPr>
          <p:cNvPr id="2" name="Larme 1">
            <a:extLst>
              <a:ext uri="{FF2B5EF4-FFF2-40B4-BE49-F238E27FC236}">
                <a16:creationId xmlns:a16="http://schemas.microsoft.com/office/drawing/2014/main" id="{0A9A1ACB-B1CE-F3F7-0FCB-16DEBD169A4D}"/>
              </a:ext>
            </a:extLst>
          </p:cNvPr>
          <p:cNvSpPr/>
          <p:nvPr/>
        </p:nvSpPr>
        <p:spPr>
          <a:xfrm>
            <a:off x="354149" y="3283245"/>
            <a:ext cx="1440000" cy="1440000"/>
          </a:xfrm>
          <a:prstGeom prst="teardrop">
            <a:avLst/>
          </a:prstGeom>
          <a:solidFill>
            <a:schemeClr val="accent5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BCEF1F43-E1CD-8CB3-20C3-757F8E203C58}"/>
              </a:ext>
            </a:extLst>
          </p:cNvPr>
          <p:cNvSpPr/>
          <p:nvPr/>
        </p:nvSpPr>
        <p:spPr>
          <a:xfrm rot="16200000">
            <a:off x="1810523" y="3283245"/>
            <a:ext cx="1440000" cy="1440000"/>
          </a:xfrm>
          <a:prstGeom prst="teardrop">
            <a:avLst/>
          </a:prstGeom>
          <a:solidFill>
            <a:schemeClr val="accent4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5" name="Larme 4">
            <a:extLst>
              <a:ext uri="{FF2B5EF4-FFF2-40B4-BE49-F238E27FC236}">
                <a16:creationId xmlns:a16="http://schemas.microsoft.com/office/drawing/2014/main" id="{4361DA1C-DE3C-EBC4-0D59-F23E3C8E17AA}"/>
              </a:ext>
            </a:extLst>
          </p:cNvPr>
          <p:cNvSpPr/>
          <p:nvPr/>
        </p:nvSpPr>
        <p:spPr>
          <a:xfrm rot="10800000">
            <a:off x="1810523" y="1808844"/>
            <a:ext cx="1440000" cy="1440000"/>
          </a:xfrm>
          <a:prstGeom prst="teardrop">
            <a:avLst/>
          </a:prstGeom>
          <a:solidFill>
            <a:schemeClr val="accent2"/>
          </a:solidFill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872BD874-2990-80FC-FC78-D9FB603ED041}"/>
              </a:ext>
            </a:extLst>
          </p:cNvPr>
          <p:cNvSpPr/>
          <p:nvPr/>
        </p:nvSpPr>
        <p:spPr>
          <a:xfrm rot="5400000">
            <a:off x="354149" y="1811187"/>
            <a:ext cx="1440000" cy="1440000"/>
          </a:xfrm>
          <a:prstGeom prst="teardrop">
            <a:avLst/>
          </a:prstGeom>
          <a:solidFill>
            <a:schemeClr val="accent3"/>
          </a:solidFill>
          <a:effectLst>
            <a:outerShdw blurRad="50800" dist="38100" dir="72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B37948-73D1-63BB-18DD-9602AC57218A}"/>
              </a:ext>
            </a:extLst>
          </p:cNvPr>
          <p:cNvSpPr txBox="1"/>
          <p:nvPr/>
        </p:nvSpPr>
        <p:spPr>
          <a:xfrm>
            <a:off x="587453" y="2319751"/>
            <a:ext cx="973393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Transformer la DSI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9B28AA-4BE5-CFBB-F3E6-1E9C61CF5056}"/>
              </a:ext>
            </a:extLst>
          </p:cNvPr>
          <p:cNvSpPr txBox="1"/>
          <p:nvPr/>
        </p:nvSpPr>
        <p:spPr>
          <a:xfrm>
            <a:off x="1986835" y="2317408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Accompagner les projets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F6C24E6-D384-D0F8-8133-5773548943BD}"/>
              </a:ext>
            </a:extLst>
          </p:cNvPr>
          <p:cNvSpPr txBox="1"/>
          <p:nvPr/>
        </p:nvSpPr>
        <p:spPr>
          <a:xfrm>
            <a:off x="1986835" y="3791808"/>
            <a:ext cx="1087377" cy="422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Moderniser le SI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E12F6D9-931C-3837-EC7B-B99E2CEFCFC5}"/>
              </a:ext>
            </a:extLst>
          </p:cNvPr>
          <p:cNvSpPr txBox="1"/>
          <p:nvPr/>
        </p:nvSpPr>
        <p:spPr>
          <a:xfrm>
            <a:off x="530461" y="3681009"/>
            <a:ext cx="1087377" cy="6444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>
                <a:solidFill>
                  <a:schemeClr val="bg1"/>
                </a:solidFill>
              </a:rPr>
              <a:t>Développer les compétences de la DSI</a:t>
            </a:r>
          </a:p>
        </p:txBody>
      </p:sp>
    </p:spTree>
    <p:extLst>
      <p:ext uri="{BB962C8B-B14F-4D97-AF65-F5344CB8AC3E}">
        <p14:creationId xmlns:p14="http://schemas.microsoft.com/office/powerpoint/2010/main" val="7400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Club Urba-EA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20FCDA0-D4A8-94CF-BF6A-82E9B6B04BF7}"/>
              </a:ext>
            </a:extLst>
          </p:cNvPr>
          <p:cNvGrpSpPr/>
          <p:nvPr/>
        </p:nvGrpSpPr>
        <p:grpSpPr>
          <a:xfrm>
            <a:off x="5668714" y="1162583"/>
            <a:ext cx="5771678" cy="4953608"/>
            <a:chOff x="5834758" y="1143128"/>
            <a:chExt cx="4963608" cy="4260073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5834758" y="1164754"/>
              <a:ext cx="4963608" cy="4238447"/>
            </a:xfrm>
            <a:prstGeom prst="roundRect">
              <a:avLst>
                <a:gd name="adj" fmla="val 3736"/>
              </a:avLst>
            </a:prstGeom>
            <a:ln>
              <a:solidFill>
                <a:srgbClr val="306AA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 10"/>
            <p:cNvGrpSpPr>
              <a:grpSpLocks noChangeAspect="1"/>
            </p:cNvGrpSpPr>
            <p:nvPr/>
          </p:nvGrpSpPr>
          <p:grpSpPr>
            <a:xfrm>
              <a:off x="5944372" y="2048164"/>
              <a:ext cx="4658062" cy="3242115"/>
              <a:chOff x="177589" y="1597651"/>
              <a:chExt cx="7221992" cy="50266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7589" y="1597651"/>
                <a:ext cx="7221991" cy="2255420"/>
              </a:xfrm>
              <a:prstGeom prst="rect">
                <a:avLst/>
              </a:prstGeom>
              <a:solidFill>
                <a:srgbClr val="A2B1B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099" lvl="2"/>
                <a:endParaRPr lang="fr-FR" sz="1050">
                  <a:latin typeface="Calibri Light" panose="020F0302020204030204" pitchFamily="34" charset="0"/>
                </a:endParaRPr>
              </a:p>
            </p:txBody>
          </p:sp>
          <p:pic>
            <p:nvPicPr>
              <p:cNvPr id="53" name="Image 7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589" y="4018199"/>
                <a:ext cx="4328471" cy="2606120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4590155" y="4018199"/>
                <a:ext cx="2809426" cy="2606120"/>
              </a:xfrm>
              <a:prstGeom prst="rect">
                <a:avLst/>
              </a:prstGeom>
              <a:solidFill>
                <a:srgbClr val="DE962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>
                    <a:latin typeface="Calibri Light" panose="020F0302020204030204" pitchFamily="34" charset="0"/>
                  </a:rPr>
                  <a:t>Pour adhérer au Club</a:t>
                </a:r>
              </a:p>
              <a:p>
                <a:pPr algn="ctr"/>
                <a:r>
                  <a:rPr lang="fr-FR" sz="1600">
                    <a:latin typeface="Calibri Light" panose="020F0302020204030204" pitchFamily="34" charset="0"/>
                  </a:rPr>
                  <a:t>Rejoignez nous </a:t>
                </a:r>
                <a:br>
                  <a:rPr lang="fr-FR" sz="1600">
                    <a:latin typeface="Calibri Light" panose="020F0302020204030204" pitchFamily="34" charset="0"/>
                  </a:rPr>
                </a:br>
                <a:r>
                  <a:rPr lang="fr-FR" sz="1600">
                    <a:latin typeface="Calibri Light" panose="020F0302020204030204" pitchFamily="34" charset="0"/>
                  </a:rPr>
                  <a:t>sur </a:t>
                </a:r>
                <a:r>
                  <a:rPr lang="fr-FR" sz="1600">
                    <a:latin typeface="Calibri Light" panose="020F0302020204030204" pitchFamily="34" charset="0"/>
                    <a:hlinkClick r:id="rId3"/>
                  </a:rPr>
                  <a:t>www.urba-ea.org</a:t>
                </a:r>
                <a:r>
                  <a:rPr lang="fr-FR" sz="1600">
                    <a:latin typeface="Calibri Light" panose="020F0302020204030204" pitchFamily="34" charset="0"/>
                  </a:rPr>
                  <a:t>   </a:t>
                </a:r>
              </a:p>
            </p:txBody>
          </p:sp>
        </p:grpSp>
        <p:pic>
          <p:nvPicPr>
            <p:cNvPr id="55" name="Image 9" descr="urba-ea_logo2_hori.eps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402" b="9456"/>
            <a:stretch/>
          </p:blipFill>
          <p:spPr>
            <a:xfrm>
              <a:off x="6422553" y="1143128"/>
              <a:ext cx="3330842" cy="89115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5958312" y="2079103"/>
              <a:ext cx="4513503" cy="1257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/>
              <a:r>
                <a:rPr lang="fr-FR" sz="1400">
                  <a:solidFill>
                    <a:srgbClr val="FFFFFF"/>
                  </a:solidFill>
                  <a:latin typeface="Calibri Light" panose="020F0302020204030204" pitchFamily="34" charset="0"/>
                </a:rPr>
                <a:t>Exigences métiers, entreprise numérique, transformation du SI, </a:t>
              </a:r>
              <a:br>
                <a:rPr lang="fr-FR" sz="1400">
                  <a:solidFill>
                    <a:srgbClr val="FFFFFF"/>
                  </a:solidFill>
                  <a:latin typeface="Calibri Light" panose="020F0302020204030204" pitchFamily="34" charset="0"/>
                </a:rPr>
              </a:br>
              <a:r>
                <a:rPr lang="fr-FR" sz="1400">
                  <a:solidFill>
                    <a:srgbClr val="FFFFFF"/>
                  </a:solidFill>
                  <a:latin typeface="Calibri Light" panose="020F0302020204030204" pitchFamily="34" charset="0"/>
                </a:rPr>
                <a:t>maîtrise des données, opportunités technologiques, …</a:t>
              </a:r>
            </a:p>
            <a:p>
              <a:pPr marL="0" lvl="2">
                <a:spcBef>
                  <a:spcPts val="578"/>
                </a:spcBef>
              </a:pPr>
              <a:r>
                <a:rPr lang="fr-FR" sz="1400">
                  <a:solidFill>
                    <a:srgbClr val="FFFFFF"/>
                  </a:solidFill>
                  <a:latin typeface="Calibri Light" panose="020F0302020204030204" pitchFamily="34" charset="0"/>
                </a:rPr>
                <a:t>Le Club Urba-EA, association inter-entreprises, créée en 2000 par AXA, FNAC, ORESYS, RATP, SUEZ Lyonnaise des Eaux, aborde les différents sujets liés à l’Architecture d’Entreprise  (ou « Enterprise Architecture, EA »).</a:t>
              </a:r>
              <a:endParaRPr lang="fr-FR" sz="1400">
                <a:latin typeface="Calibri Light" panose="020F0302020204030204" pitchFamily="34" charset="0"/>
              </a:endParaRPr>
            </a:p>
          </p:txBody>
        </p:sp>
      </p:grpSp>
      <p:pic>
        <p:nvPicPr>
          <p:cNvPr id="8" name="Image 9" descr="urba-ea_logo2_hori.eps">
            <a:extLst>
              <a:ext uri="{FF2B5EF4-FFF2-40B4-BE49-F238E27FC236}">
                <a16:creationId xmlns:a16="http://schemas.microsoft.com/office/drawing/2014/main" id="{83623057-FDF1-8442-30C3-5CEA85AC5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02" b="9456"/>
          <a:stretch/>
        </p:blipFill>
        <p:spPr>
          <a:xfrm>
            <a:off x="656393" y="1793446"/>
            <a:ext cx="2030021" cy="54312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B5EC944F-C2FD-5076-0898-0CFB567C0A00}"/>
              </a:ext>
            </a:extLst>
          </p:cNvPr>
          <p:cNvGrpSpPr/>
          <p:nvPr/>
        </p:nvGrpSpPr>
        <p:grpSpPr>
          <a:xfrm>
            <a:off x="2188289" y="3136617"/>
            <a:ext cx="1304065" cy="466164"/>
            <a:chOff x="1943437" y="1971339"/>
            <a:chExt cx="1304065" cy="466164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B8EBE568-1D72-455B-3551-B161DADBEC9C}"/>
                </a:ext>
              </a:extLst>
            </p:cNvPr>
            <p:cNvSpPr/>
            <p:nvPr/>
          </p:nvSpPr>
          <p:spPr>
            <a:xfrm>
              <a:off x="1943437" y="1971339"/>
              <a:ext cx="1304065" cy="466164"/>
            </a:xfrm>
            <a:prstGeom prst="roundRect">
              <a:avLst/>
            </a:prstGeom>
            <a:solidFill>
              <a:srgbClr val="EAF4F4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24000" tIns="36000" rIns="36000" bIns="36000" rtlCol="0" anchor="ctr"/>
            <a:lstStyle/>
            <a:p>
              <a:r>
                <a:rPr lang="fr-FR" sz="1100" b="1">
                  <a:solidFill>
                    <a:schemeClr val="accent3"/>
                  </a:solidFill>
                  <a:cs typeface="Manrope" panose="020B0604020202020204" pitchFamily="34" charset="0"/>
                </a:rPr>
                <a:t>Capitaliser</a:t>
              </a: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DD9FBD1-8FB6-5099-1D24-3375928CBC01}"/>
                </a:ext>
              </a:extLst>
            </p:cNvPr>
            <p:cNvSpPr/>
            <p:nvPr/>
          </p:nvSpPr>
          <p:spPr>
            <a:xfrm>
              <a:off x="1943438" y="1971339"/>
              <a:ext cx="253854" cy="466164"/>
            </a:xfrm>
            <a:custGeom>
              <a:avLst/>
              <a:gdLst>
                <a:gd name="connsiteX0" fmla="*/ 77694 w 253854"/>
                <a:gd name="connsiteY0" fmla="*/ 0 h 466164"/>
                <a:gd name="connsiteX1" fmla="*/ 219019 w 253854"/>
                <a:gd name="connsiteY1" fmla="*/ 0 h 466164"/>
                <a:gd name="connsiteX2" fmla="*/ 219849 w 253854"/>
                <a:gd name="connsiteY2" fmla="*/ 2506 h 466164"/>
                <a:gd name="connsiteX3" fmla="*/ 219959 w 253854"/>
                <a:gd name="connsiteY3" fmla="*/ 457773 h 466164"/>
                <a:gd name="connsiteX4" fmla="*/ 217186 w 253854"/>
                <a:gd name="connsiteY4" fmla="*/ 466164 h 466164"/>
                <a:gd name="connsiteX5" fmla="*/ 166169 w 253854"/>
                <a:gd name="connsiteY5" fmla="*/ 466164 h 466164"/>
                <a:gd name="connsiteX6" fmla="*/ 150742 w 253854"/>
                <a:gd name="connsiteY6" fmla="*/ 466164 h 466164"/>
                <a:gd name="connsiteX7" fmla="*/ 112602 w 253854"/>
                <a:gd name="connsiteY7" fmla="*/ 466164 h 466164"/>
                <a:gd name="connsiteX8" fmla="*/ 99725 w 253854"/>
                <a:gd name="connsiteY8" fmla="*/ 466164 h 466164"/>
                <a:gd name="connsiteX9" fmla="*/ 77694 w 253854"/>
                <a:gd name="connsiteY9" fmla="*/ 466164 h 466164"/>
                <a:gd name="connsiteX10" fmla="*/ 6104 w 253854"/>
                <a:gd name="connsiteY10" fmla="*/ 418711 h 466164"/>
                <a:gd name="connsiteX11" fmla="*/ 0 w 253854"/>
                <a:gd name="connsiteY11" fmla="*/ 388478 h 466164"/>
                <a:gd name="connsiteX12" fmla="*/ 0 w 253854"/>
                <a:gd name="connsiteY12" fmla="*/ 77686 h 466164"/>
                <a:gd name="connsiteX13" fmla="*/ 6104 w 253854"/>
                <a:gd name="connsiteY13" fmla="*/ 47453 h 466164"/>
                <a:gd name="connsiteX14" fmla="*/ 77694 w 253854"/>
                <a:gd name="connsiteY14" fmla="*/ 0 h 4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854" h="466164">
                  <a:moveTo>
                    <a:pt x="77694" y="0"/>
                  </a:moveTo>
                  <a:lnTo>
                    <a:pt x="219019" y="0"/>
                  </a:lnTo>
                  <a:lnTo>
                    <a:pt x="219849" y="2506"/>
                  </a:lnTo>
                  <a:cubicBezTo>
                    <a:pt x="265160" y="151469"/>
                    <a:pt x="265182" y="308783"/>
                    <a:pt x="219959" y="457773"/>
                  </a:cubicBezTo>
                  <a:lnTo>
                    <a:pt x="217186" y="466164"/>
                  </a:lnTo>
                  <a:lnTo>
                    <a:pt x="166169" y="466164"/>
                  </a:lnTo>
                  <a:lnTo>
                    <a:pt x="150742" y="466164"/>
                  </a:lnTo>
                  <a:lnTo>
                    <a:pt x="112602" y="466164"/>
                  </a:lnTo>
                  <a:lnTo>
                    <a:pt x="99725" y="466164"/>
                  </a:lnTo>
                  <a:lnTo>
                    <a:pt x="77694" y="466164"/>
                  </a:lnTo>
                  <a:cubicBezTo>
                    <a:pt x="45512" y="466164"/>
                    <a:pt x="17899" y="446597"/>
                    <a:pt x="6104" y="418711"/>
                  </a:cubicBezTo>
                  <a:lnTo>
                    <a:pt x="0" y="388478"/>
                  </a:lnTo>
                  <a:lnTo>
                    <a:pt x="0" y="77686"/>
                  </a:lnTo>
                  <a:lnTo>
                    <a:pt x="6104" y="47453"/>
                  </a:lnTo>
                  <a:cubicBezTo>
                    <a:pt x="17899" y="19567"/>
                    <a:pt x="45512" y="0"/>
                    <a:pt x="77694" y="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endParaRPr lang="fr-FR" sz="1100">
                <a:solidFill>
                  <a:schemeClr val="accent3"/>
                </a:solidFill>
                <a:cs typeface="Manrope" panose="020B0604020202020204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EABD26C-F94A-A613-1B89-99B01B81AB79}"/>
              </a:ext>
            </a:extLst>
          </p:cNvPr>
          <p:cNvGrpSpPr/>
          <p:nvPr/>
        </p:nvGrpSpPr>
        <p:grpSpPr>
          <a:xfrm>
            <a:off x="656393" y="3136617"/>
            <a:ext cx="1304065" cy="466164"/>
            <a:chOff x="1943437" y="1971339"/>
            <a:chExt cx="1304065" cy="466164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DDB3F0C8-E4F1-EB91-71FB-3291A30B1C89}"/>
                </a:ext>
              </a:extLst>
            </p:cNvPr>
            <p:cNvSpPr/>
            <p:nvPr/>
          </p:nvSpPr>
          <p:spPr>
            <a:xfrm>
              <a:off x="1943437" y="1971339"/>
              <a:ext cx="1304065" cy="466164"/>
            </a:xfrm>
            <a:prstGeom prst="roundRect">
              <a:avLst/>
            </a:prstGeom>
            <a:solidFill>
              <a:srgbClr val="EAF4F4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24000" tIns="36000" rIns="36000" bIns="36000" rtlCol="0" anchor="ctr"/>
            <a:lstStyle/>
            <a:p>
              <a:r>
                <a:rPr lang="fr-FR" sz="1100" b="1">
                  <a:solidFill>
                    <a:schemeClr val="accent3"/>
                  </a:solidFill>
                  <a:cs typeface="Manrope" panose="020B0604020202020204" pitchFamily="34" charset="0"/>
                </a:rPr>
                <a:t>Echanger</a:t>
              </a: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15E545E-8A72-CCC6-99EC-998C14882607}"/>
                </a:ext>
              </a:extLst>
            </p:cNvPr>
            <p:cNvSpPr/>
            <p:nvPr/>
          </p:nvSpPr>
          <p:spPr>
            <a:xfrm>
              <a:off x="1943438" y="1971339"/>
              <a:ext cx="253854" cy="466164"/>
            </a:xfrm>
            <a:custGeom>
              <a:avLst/>
              <a:gdLst>
                <a:gd name="connsiteX0" fmla="*/ 77694 w 253854"/>
                <a:gd name="connsiteY0" fmla="*/ 0 h 466164"/>
                <a:gd name="connsiteX1" fmla="*/ 219019 w 253854"/>
                <a:gd name="connsiteY1" fmla="*/ 0 h 466164"/>
                <a:gd name="connsiteX2" fmla="*/ 219849 w 253854"/>
                <a:gd name="connsiteY2" fmla="*/ 2506 h 466164"/>
                <a:gd name="connsiteX3" fmla="*/ 219959 w 253854"/>
                <a:gd name="connsiteY3" fmla="*/ 457773 h 466164"/>
                <a:gd name="connsiteX4" fmla="*/ 217186 w 253854"/>
                <a:gd name="connsiteY4" fmla="*/ 466164 h 466164"/>
                <a:gd name="connsiteX5" fmla="*/ 166169 w 253854"/>
                <a:gd name="connsiteY5" fmla="*/ 466164 h 466164"/>
                <a:gd name="connsiteX6" fmla="*/ 150742 w 253854"/>
                <a:gd name="connsiteY6" fmla="*/ 466164 h 466164"/>
                <a:gd name="connsiteX7" fmla="*/ 112602 w 253854"/>
                <a:gd name="connsiteY7" fmla="*/ 466164 h 466164"/>
                <a:gd name="connsiteX8" fmla="*/ 99725 w 253854"/>
                <a:gd name="connsiteY8" fmla="*/ 466164 h 466164"/>
                <a:gd name="connsiteX9" fmla="*/ 77694 w 253854"/>
                <a:gd name="connsiteY9" fmla="*/ 466164 h 466164"/>
                <a:gd name="connsiteX10" fmla="*/ 6104 w 253854"/>
                <a:gd name="connsiteY10" fmla="*/ 418711 h 466164"/>
                <a:gd name="connsiteX11" fmla="*/ 0 w 253854"/>
                <a:gd name="connsiteY11" fmla="*/ 388478 h 466164"/>
                <a:gd name="connsiteX12" fmla="*/ 0 w 253854"/>
                <a:gd name="connsiteY12" fmla="*/ 77686 h 466164"/>
                <a:gd name="connsiteX13" fmla="*/ 6104 w 253854"/>
                <a:gd name="connsiteY13" fmla="*/ 47453 h 466164"/>
                <a:gd name="connsiteX14" fmla="*/ 77694 w 253854"/>
                <a:gd name="connsiteY14" fmla="*/ 0 h 4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854" h="466164">
                  <a:moveTo>
                    <a:pt x="77694" y="0"/>
                  </a:moveTo>
                  <a:lnTo>
                    <a:pt x="219019" y="0"/>
                  </a:lnTo>
                  <a:lnTo>
                    <a:pt x="219849" y="2506"/>
                  </a:lnTo>
                  <a:cubicBezTo>
                    <a:pt x="265160" y="151469"/>
                    <a:pt x="265182" y="308783"/>
                    <a:pt x="219959" y="457773"/>
                  </a:cubicBezTo>
                  <a:lnTo>
                    <a:pt x="217186" y="466164"/>
                  </a:lnTo>
                  <a:lnTo>
                    <a:pt x="166169" y="466164"/>
                  </a:lnTo>
                  <a:lnTo>
                    <a:pt x="150742" y="466164"/>
                  </a:lnTo>
                  <a:lnTo>
                    <a:pt x="112602" y="466164"/>
                  </a:lnTo>
                  <a:lnTo>
                    <a:pt x="99725" y="466164"/>
                  </a:lnTo>
                  <a:lnTo>
                    <a:pt x="77694" y="466164"/>
                  </a:lnTo>
                  <a:cubicBezTo>
                    <a:pt x="45512" y="466164"/>
                    <a:pt x="17899" y="446597"/>
                    <a:pt x="6104" y="418711"/>
                  </a:cubicBezTo>
                  <a:lnTo>
                    <a:pt x="0" y="388478"/>
                  </a:lnTo>
                  <a:lnTo>
                    <a:pt x="0" y="77686"/>
                  </a:lnTo>
                  <a:lnTo>
                    <a:pt x="6104" y="47453"/>
                  </a:lnTo>
                  <a:cubicBezTo>
                    <a:pt x="17899" y="19567"/>
                    <a:pt x="45512" y="0"/>
                    <a:pt x="77694" y="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endParaRPr lang="fr-FR" sz="1100">
                <a:solidFill>
                  <a:schemeClr val="accent3"/>
                </a:solidFill>
                <a:cs typeface="Manrope" panose="020B0604020202020204" pitchFamily="34" charset="0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1E81998-CBC3-AA93-2DDD-4B90C474D0F5}"/>
              </a:ext>
            </a:extLst>
          </p:cNvPr>
          <p:cNvGrpSpPr/>
          <p:nvPr/>
        </p:nvGrpSpPr>
        <p:grpSpPr>
          <a:xfrm>
            <a:off x="3720186" y="3136617"/>
            <a:ext cx="1304066" cy="466164"/>
            <a:chOff x="1943438" y="1971339"/>
            <a:chExt cx="1304066" cy="466164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13D53183-36F7-FF1F-0101-7FE45C3B7A03}"/>
                </a:ext>
              </a:extLst>
            </p:cNvPr>
            <p:cNvSpPr/>
            <p:nvPr/>
          </p:nvSpPr>
          <p:spPr>
            <a:xfrm>
              <a:off x="1943438" y="1971339"/>
              <a:ext cx="1304066" cy="466164"/>
            </a:xfrm>
            <a:prstGeom prst="roundRect">
              <a:avLst/>
            </a:prstGeom>
            <a:solidFill>
              <a:srgbClr val="EAF4F4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24000" tIns="36000" rIns="36000" bIns="36000" rtlCol="0" anchor="ctr"/>
            <a:lstStyle/>
            <a:p>
              <a:r>
                <a:rPr lang="fr-FR" sz="1100" b="1">
                  <a:solidFill>
                    <a:schemeClr val="accent3"/>
                  </a:solidFill>
                  <a:cs typeface="Manrope" panose="020B0604020202020204" pitchFamily="34" charset="0"/>
                </a:rPr>
                <a:t>Promouvoir</a:t>
              </a: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C789DE8-BCDE-1979-0F08-901FF17ECDCB}"/>
                </a:ext>
              </a:extLst>
            </p:cNvPr>
            <p:cNvSpPr/>
            <p:nvPr/>
          </p:nvSpPr>
          <p:spPr>
            <a:xfrm>
              <a:off x="1943438" y="1971339"/>
              <a:ext cx="253854" cy="466164"/>
            </a:xfrm>
            <a:custGeom>
              <a:avLst/>
              <a:gdLst>
                <a:gd name="connsiteX0" fmla="*/ 77694 w 253854"/>
                <a:gd name="connsiteY0" fmla="*/ 0 h 466164"/>
                <a:gd name="connsiteX1" fmla="*/ 219019 w 253854"/>
                <a:gd name="connsiteY1" fmla="*/ 0 h 466164"/>
                <a:gd name="connsiteX2" fmla="*/ 219849 w 253854"/>
                <a:gd name="connsiteY2" fmla="*/ 2506 h 466164"/>
                <a:gd name="connsiteX3" fmla="*/ 219959 w 253854"/>
                <a:gd name="connsiteY3" fmla="*/ 457773 h 466164"/>
                <a:gd name="connsiteX4" fmla="*/ 217186 w 253854"/>
                <a:gd name="connsiteY4" fmla="*/ 466164 h 466164"/>
                <a:gd name="connsiteX5" fmla="*/ 166169 w 253854"/>
                <a:gd name="connsiteY5" fmla="*/ 466164 h 466164"/>
                <a:gd name="connsiteX6" fmla="*/ 150742 w 253854"/>
                <a:gd name="connsiteY6" fmla="*/ 466164 h 466164"/>
                <a:gd name="connsiteX7" fmla="*/ 112602 w 253854"/>
                <a:gd name="connsiteY7" fmla="*/ 466164 h 466164"/>
                <a:gd name="connsiteX8" fmla="*/ 99725 w 253854"/>
                <a:gd name="connsiteY8" fmla="*/ 466164 h 466164"/>
                <a:gd name="connsiteX9" fmla="*/ 77694 w 253854"/>
                <a:gd name="connsiteY9" fmla="*/ 466164 h 466164"/>
                <a:gd name="connsiteX10" fmla="*/ 6104 w 253854"/>
                <a:gd name="connsiteY10" fmla="*/ 418711 h 466164"/>
                <a:gd name="connsiteX11" fmla="*/ 0 w 253854"/>
                <a:gd name="connsiteY11" fmla="*/ 388478 h 466164"/>
                <a:gd name="connsiteX12" fmla="*/ 0 w 253854"/>
                <a:gd name="connsiteY12" fmla="*/ 77686 h 466164"/>
                <a:gd name="connsiteX13" fmla="*/ 6104 w 253854"/>
                <a:gd name="connsiteY13" fmla="*/ 47453 h 466164"/>
                <a:gd name="connsiteX14" fmla="*/ 77694 w 253854"/>
                <a:gd name="connsiteY14" fmla="*/ 0 h 4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854" h="466164">
                  <a:moveTo>
                    <a:pt x="77694" y="0"/>
                  </a:moveTo>
                  <a:lnTo>
                    <a:pt x="219019" y="0"/>
                  </a:lnTo>
                  <a:lnTo>
                    <a:pt x="219849" y="2506"/>
                  </a:lnTo>
                  <a:cubicBezTo>
                    <a:pt x="265160" y="151469"/>
                    <a:pt x="265182" y="308783"/>
                    <a:pt x="219959" y="457773"/>
                  </a:cubicBezTo>
                  <a:lnTo>
                    <a:pt x="217186" y="466164"/>
                  </a:lnTo>
                  <a:lnTo>
                    <a:pt x="166169" y="466164"/>
                  </a:lnTo>
                  <a:lnTo>
                    <a:pt x="150742" y="466164"/>
                  </a:lnTo>
                  <a:lnTo>
                    <a:pt x="112602" y="466164"/>
                  </a:lnTo>
                  <a:lnTo>
                    <a:pt x="99725" y="466164"/>
                  </a:lnTo>
                  <a:lnTo>
                    <a:pt x="77694" y="466164"/>
                  </a:lnTo>
                  <a:cubicBezTo>
                    <a:pt x="45512" y="466164"/>
                    <a:pt x="17899" y="446597"/>
                    <a:pt x="6104" y="418711"/>
                  </a:cubicBezTo>
                  <a:lnTo>
                    <a:pt x="0" y="388478"/>
                  </a:lnTo>
                  <a:lnTo>
                    <a:pt x="0" y="77686"/>
                  </a:lnTo>
                  <a:lnTo>
                    <a:pt x="6104" y="47453"/>
                  </a:lnTo>
                  <a:cubicBezTo>
                    <a:pt x="17899" y="19567"/>
                    <a:pt x="45512" y="0"/>
                    <a:pt x="77694" y="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endParaRPr lang="fr-FR" sz="1100">
                <a:solidFill>
                  <a:schemeClr val="accent3"/>
                </a:solidFill>
                <a:cs typeface="Manrope" panose="020B0604020202020204" pitchFamily="34" charset="0"/>
              </a:endParaRPr>
            </a:p>
          </p:txBody>
        </p:sp>
      </p:grp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76F3656F-7D6F-C34B-03CB-29E36D4A61D6}"/>
              </a:ext>
            </a:extLst>
          </p:cNvPr>
          <p:cNvSpPr txBox="1">
            <a:spLocks/>
          </p:cNvSpPr>
          <p:nvPr/>
        </p:nvSpPr>
        <p:spPr>
          <a:xfrm>
            <a:off x="721241" y="4905337"/>
            <a:ext cx="320088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lang="fr-FR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anrope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800" b="1">
                <a:solidFill>
                  <a:schemeClr val="accent3"/>
                </a:solidFill>
                <a:latin typeface="+mj-lt"/>
              </a:rPr>
              <a:t>75</a:t>
            </a:r>
            <a:r>
              <a:rPr lang="fr-FR" sz="1800" b="1">
                <a:latin typeface="+mj-lt"/>
              </a:rPr>
              <a:t> </a:t>
            </a:r>
            <a:r>
              <a:rPr lang="fr-FR" sz="1400">
                <a:latin typeface="+mj-lt"/>
              </a:rPr>
              <a:t>entreprises ou organismes</a:t>
            </a:r>
          </a:p>
          <a:p>
            <a:pPr>
              <a:lnSpc>
                <a:spcPct val="120000"/>
              </a:lnSpc>
            </a:pPr>
            <a:r>
              <a:rPr lang="fr-FR" sz="1400">
                <a:latin typeface="+mj-lt"/>
              </a:rPr>
              <a:t>Plus de </a:t>
            </a:r>
            <a:r>
              <a:rPr lang="fr-FR" sz="1800" b="1">
                <a:solidFill>
                  <a:schemeClr val="accent3"/>
                </a:solidFill>
                <a:latin typeface="+mj-lt"/>
              </a:rPr>
              <a:t>100 </a:t>
            </a:r>
            <a:r>
              <a:rPr lang="fr-FR" sz="1400" b="1">
                <a:solidFill>
                  <a:schemeClr val="accent3"/>
                </a:solidFill>
                <a:latin typeface="+mj-lt"/>
              </a:rPr>
              <a:t>membres</a:t>
            </a:r>
            <a:endParaRPr lang="fr-FR" sz="1800" b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1D39D828-813E-5591-CBEE-746665244409}"/>
              </a:ext>
            </a:extLst>
          </p:cNvPr>
          <p:cNvSpPr/>
          <p:nvPr/>
        </p:nvSpPr>
        <p:spPr>
          <a:xfrm>
            <a:off x="656393" y="4655581"/>
            <a:ext cx="1072819" cy="99588"/>
          </a:xfrm>
          <a:prstGeom prst="roundRect">
            <a:avLst/>
          </a:prstGeom>
          <a:solidFill>
            <a:srgbClr val="EAF4F4"/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BCACD28-6F7D-A1B7-788E-957398A6A7B2}"/>
              </a:ext>
            </a:extLst>
          </p:cNvPr>
          <p:cNvSpPr/>
          <p:nvPr/>
        </p:nvSpPr>
        <p:spPr>
          <a:xfrm>
            <a:off x="501822" y="1187730"/>
            <a:ext cx="4731081" cy="4928461"/>
          </a:xfrm>
          <a:prstGeom prst="roundRect">
            <a:avLst>
              <a:gd name="adj" fmla="val 4875"/>
            </a:avLst>
          </a:prstGeom>
          <a:noFill/>
          <a:ln w="3175">
            <a:solidFill>
              <a:schemeClr val="accent6">
                <a:alpha val="70000"/>
              </a:schemeClr>
            </a:solidFill>
          </a:ln>
          <a:effectLst>
            <a:outerShdw blurRad="63500" dist="50800" dir="54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800"/>
              </a:spcAft>
              <a:defRPr/>
            </a:pPr>
            <a:r>
              <a:rPr lang="fr-FR" sz="1600" b="1">
                <a:solidFill>
                  <a:schemeClr val="tx1"/>
                </a:solidFill>
                <a:latin typeface="Manrope" pitchFamily="2" charset="0"/>
              </a:rPr>
              <a:t>Oresys co-fondateur &amp; animateur du 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800"/>
              </a:spcAft>
              <a:defRPr/>
            </a:pPr>
            <a:endParaRPr lang="fr-FR" sz="1400" b="1">
              <a:solidFill>
                <a:schemeClr val="tx1"/>
              </a:solidFill>
              <a:latin typeface="Manrope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800"/>
              </a:spcAft>
              <a:defRPr/>
            </a:pPr>
            <a:endParaRPr lang="fr-FR" sz="1400" b="1">
              <a:solidFill>
                <a:schemeClr val="tx1"/>
              </a:solidFill>
              <a:latin typeface="Manrope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n-ea"/>
              </a:rPr>
              <a:t>Une association inter-entreprises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rope" pitchFamily="2" charset="0"/>
                <a:ea typeface="+mn-ea"/>
              </a:rPr>
              <a:t>(loi 1901), </a:t>
            </a: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</a:rPr>
            </a:b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</a:rPr>
              <a:t>créée en 2000, pour :  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defRPr/>
            </a:pPr>
            <a:endParaRPr lang="fr-FR" sz="1200">
              <a:solidFill>
                <a:srgbClr val="04245C"/>
              </a:solidFill>
              <a:latin typeface="Manrope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4245C"/>
              </a:solidFill>
              <a:effectLst/>
              <a:uLnTx/>
              <a:uFillTx/>
              <a:latin typeface="Manrope" pitchFamily="2" charset="0"/>
              <a:ea typeface="+mn-ea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</a:rPr>
              <a:t>Entre professionnels de l’Architecture d’Entreprise </a:t>
            </a: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</a:rPr>
            </a:b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</a:rPr>
              <a:t>et décideurs du SI 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defRPr/>
            </a:pPr>
            <a:endParaRPr lang="fr-FR" sz="1100">
              <a:solidFill>
                <a:srgbClr val="04245C"/>
              </a:solidFill>
              <a:latin typeface="Manrope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4245C"/>
                </a:solidFill>
                <a:effectLst/>
                <a:uLnTx/>
                <a:uFillTx/>
                <a:latin typeface="Manrope" pitchFamily="2" charset="0"/>
                <a:ea typeface="+mn-ea"/>
              </a:rPr>
              <a:t>Chiffres clés :  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rope" pitchFamily="2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99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21D6A-A48C-B0B0-E928-49DFE679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riangle, ligne, symbole&#10;&#10;Le contenu généré par l’IA peut être incorrect.">
            <a:extLst>
              <a:ext uri="{FF2B5EF4-FFF2-40B4-BE49-F238E27FC236}">
                <a16:creationId xmlns:a16="http://schemas.microsoft.com/office/drawing/2014/main" id="{4B7FF7E6-B218-B95F-CD8D-1FAF435F7A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7" y="1830873"/>
            <a:ext cx="1680815" cy="387087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734F8D5-C017-B455-3C95-6DB1D4AB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9718120" cy="335476"/>
          </a:xfrm>
        </p:spPr>
        <p:txBody>
          <a:bodyPr/>
          <a:lstStyle/>
          <a:p>
            <a:r>
              <a:rPr lang="fr-FR"/>
              <a:t>Focus : Elaboration &amp; lancement de la stratégie IT</a:t>
            </a:r>
          </a:p>
        </p:txBody>
      </p:sp>
      <p:pic>
        <p:nvPicPr>
          <p:cNvPr id="4" name="Image 3" descr="Une image contenant texte, logo, Police, Graphique&#10;&#10;Le contenu généré par l’IA peut être incorrect.">
            <a:extLst>
              <a:ext uri="{FF2B5EF4-FFF2-40B4-BE49-F238E27FC236}">
                <a16:creationId xmlns:a16="http://schemas.microsoft.com/office/drawing/2014/main" id="{3BBE5596-D79F-D77B-F8F8-001C9FDA3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08987" y="143096"/>
            <a:ext cx="1842369" cy="65634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AFBB56D-5FA1-A26F-CBAB-E0CA206EE8B6}"/>
              </a:ext>
            </a:extLst>
          </p:cNvPr>
          <p:cNvSpPr/>
          <p:nvPr/>
        </p:nvSpPr>
        <p:spPr>
          <a:xfrm>
            <a:off x="6365431" y="3389252"/>
            <a:ext cx="2933700" cy="75411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fr-FR" sz="1200" b="1">
                <a:solidFill>
                  <a:schemeClr val="tx1"/>
                </a:solidFill>
              </a:rPr>
              <a:t>Cadrage ‘Move to Cloud’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Rédaction d’un appel d’offre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>
                <a:solidFill>
                  <a:schemeClr val="tx1"/>
                </a:solidFill>
              </a:rPr>
              <a:t>Conduite de l’appel d’offre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F9A725-9708-5363-0C50-F13479B544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607" y="4079679"/>
            <a:ext cx="1314524" cy="556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72BE1609-215F-AA83-2A06-8FF5D44B505C}"/>
              </a:ext>
            </a:extLst>
          </p:cNvPr>
          <p:cNvGrpSpPr/>
          <p:nvPr/>
        </p:nvGrpSpPr>
        <p:grpSpPr>
          <a:xfrm>
            <a:off x="1479350" y="1204203"/>
            <a:ext cx="2149328" cy="1651762"/>
            <a:chOff x="245080" y="980745"/>
            <a:chExt cx="2149328" cy="165176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713D5CB-D97F-6FBE-0774-0985ADBCC167}"/>
                </a:ext>
              </a:extLst>
            </p:cNvPr>
            <p:cNvSpPr/>
            <p:nvPr/>
          </p:nvSpPr>
          <p:spPr>
            <a:xfrm>
              <a:off x="245080" y="980745"/>
              <a:ext cx="2149328" cy="890554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72000" tIns="72000" rIns="72000" bIns="72000" rtlCol="0" anchor="t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fr-FR" sz="1200" b="1">
                  <a:solidFill>
                    <a:schemeClr val="tx1"/>
                  </a:solidFill>
                </a:rPr>
                <a:t>1. Diagnostic de l’existant</a:t>
              </a:r>
            </a:p>
            <a:p>
              <a:pPr marL="171450" indent="-171450" algn="l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fr-FR" sz="900" i="1"/>
                <a:t>Cartographie fonctionnelle</a:t>
              </a:r>
            </a:p>
            <a:p>
              <a:pPr marL="171450" indent="-171450" algn="l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fr-FR" sz="900" i="1">
                  <a:solidFill>
                    <a:schemeClr val="tx1"/>
                  </a:solidFill>
                </a:rPr>
                <a:t>Mapping applicatif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1B2A5EA-8459-476C-3923-0DD970049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721" y="1732964"/>
              <a:ext cx="1599000" cy="899543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ABCE58-EDF0-1630-DDE0-4297781EE2E0}"/>
              </a:ext>
            </a:extLst>
          </p:cNvPr>
          <p:cNvSpPr/>
          <p:nvPr/>
        </p:nvSpPr>
        <p:spPr>
          <a:xfrm>
            <a:off x="546848" y="3019807"/>
            <a:ext cx="4142110" cy="86981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fr-FR" sz="1200" b="1">
                <a:solidFill>
                  <a:schemeClr val="tx1"/>
                </a:solidFill>
              </a:rPr>
              <a:t>2. Construction de la cible : études et signaux faibles</a:t>
            </a:r>
            <a:endParaRPr lang="fr-FR" sz="1200" b="1"/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Recherche &amp; Analyse qualitative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>
                <a:solidFill>
                  <a:schemeClr val="tx1"/>
                </a:solidFill>
              </a:rPr>
              <a:t>Outputs Digitaux des études Marketing Stratégique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>
                <a:solidFill>
                  <a:schemeClr val="tx1"/>
                </a:solidFill>
              </a:rPr>
              <a:t>Rencontre éditeurs du marché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BE9920A-93E7-D7E1-8256-A879FBC915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124" y="3889625"/>
            <a:ext cx="1808799" cy="78002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7D07C6E-D31D-679C-A51A-0BDE28DFB5B0}"/>
              </a:ext>
            </a:extLst>
          </p:cNvPr>
          <p:cNvSpPr/>
          <p:nvPr/>
        </p:nvSpPr>
        <p:spPr>
          <a:xfrm>
            <a:off x="507469" y="4812019"/>
            <a:ext cx="4384506" cy="84177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fr-FR" sz="1200" b="1">
                <a:solidFill>
                  <a:schemeClr val="tx1"/>
                </a:solidFill>
              </a:rPr>
              <a:t>3. Trajectoire SI 2032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Construction de cas d’usage ‘métier’ de demain &amp; priorisation</a:t>
            </a:r>
            <a:endParaRPr lang="fr-FR" sz="900" i="1">
              <a:solidFill>
                <a:schemeClr val="tx1"/>
              </a:solidFill>
            </a:endParaRP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>
                <a:solidFill>
                  <a:schemeClr val="tx1"/>
                </a:solidFill>
              </a:rPr>
              <a:t>Etude technique des cas d’usage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Construction du SI cible (fondations, socles &amp; services) &amp; trajectoire 2032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9F0DE57-0B0E-C1B0-E144-70118BFEF857}"/>
              </a:ext>
            </a:extLst>
          </p:cNvPr>
          <p:cNvSpPr/>
          <p:nvPr/>
        </p:nvSpPr>
        <p:spPr>
          <a:xfrm>
            <a:off x="6096000" y="4808772"/>
            <a:ext cx="3767153" cy="122063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fr-FR" sz="1200" b="1"/>
              <a:t>O</a:t>
            </a:r>
            <a:r>
              <a:rPr lang="fr-FR" sz="1200" b="1">
                <a:solidFill>
                  <a:schemeClr val="tx1"/>
                </a:solidFill>
              </a:rPr>
              <a:t>rganisation cible de la DSI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Analyse de l’existant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Réalisation de la carte stratégique DSI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Définition des rôles et activités nécessaires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Evaluation des ressources actuelles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Réalisation de scénarios d’organisation et sélection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EE3F6B0-178C-1C87-8830-DF05BEA930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616" y="5978342"/>
            <a:ext cx="1255599" cy="600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6A1343-E843-AA97-1022-3CFD4ACAD3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948" y="5974713"/>
            <a:ext cx="1440611" cy="6001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A06E381-FD6F-746C-2CF2-59038AFD58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128" y="5974713"/>
            <a:ext cx="1110907" cy="600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95DB46E-5A2C-2F62-50CA-595475EBFA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08" y="5653797"/>
            <a:ext cx="1471473" cy="77580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31150F-CBF6-B7DF-4F3F-491A1E4E15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090" y="5646253"/>
            <a:ext cx="1395131" cy="78334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1CC9E9F-4DC2-B919-C414-9FE1C215A9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180" y="4040927"/>
            <a:ext cx="980922" cy="612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2B0EC26-7BE4-A946-F69C-4177B35F04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221" y="3769539"/>
            <a:ext cx="904731" cy="103923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2EC018F-19F1-4247-785E-A9642C025EA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791" y="5653797"/>
            <a:ext cx="1592690" cy="77580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4EB0746-E44C-5722-C52D-309E0C0B7D5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59" y="5991044"/>
            <a:ext cx="1386837" cy="556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81C62B1-51B7-E546-9B17-D08408389F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50" y="4071526"/>
            <a:ext cx="1204609" cy="572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735324F-350A-5397-5353-9422AC71B9E1}"/>
              </a:ext>
            </a:extLst>
          </p:cNvPr>
          <p:cNvSpPr/>
          <p:nvPr/>
        </p:nvSpPr>
        <p:spPr>
          <a:xfrm>
            <a:off x="5993022" y="1695033"/>
            <a:ext cx="4058870" cy="90461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fr-FR" sz="1200" b="1"/>
              <a:t>Pilotage de la DSI  </a:t>
            </a:r>
            <a:endParaRPr lang="fr-FR" sz="1200" b="1">
              <a:solidFill>
                <a:schemeClr val="tx1"/>
              </a:solidFill>
            </a:endParaRP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/>
              <a:t>Formalisation du cycle de vie projet et gouvernance associée</a:t>
            </a:r>
          </a:p>
          <a:p>
            <a:pPr marL="171450" indent="-1714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900" i="1">
                <a:solidFill>
                  <a:schemeClr val="tx1"/>
                </a:solidFill>
              </a:rPr>
              <a:t>Cadrage et déploiement d’une solution de gestion de portefeuilles</a:t>
            </a:r>
            <a:br>
              <a:rPr lang="fr-FR" sz="900" i="1">
                <a:solidFill>
                  <a:schemeClr val="tx1"/>
                </a:solidFill>
              </a:rPr>
            </a:br>
            <a:r>
              <a:rPr lang="fr-FR" sz="900" i="1">
                <a:solidFill>
                  <a:schemeClr val="tx1"/>
                </a:solidFill>
              </a:rPr>
              <a:t>de projets</a:t>
            </a:r>
            <a:r>
              <a:rPr lang="fr-FR" sz="900" i="1"/>
              <a:t>(planning, budget, plan de charge, fournisseurs)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5AA8809-6012-99F6-F44D-7F3B9BCBA8F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065" y="2546022"/>
            <a:ext cx="1420185" cy="6418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3BE9867-7529-56D9-6324-16E75482AD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893" y="2546022"/>
            <a:ext cx="1663624" cy="64478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4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5B1C-CC29-A836-4FE7-2DAB6BD3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D7D1D615-D408-AAD4-1E47-9C0532861815}"/>
              </a:ext>
            </a:extLst>
          </p:cNvPr>
          <p:cNvCxnSpPr/>
          <p:nvPr/>
        </p:nvCxnSpPr>
        <p:spPr>
          <a:xfrm>
            <a:off x="738131" y="6598197"/>
            <a:ext cx="7777908" cy="0"/>
          </a:xfrm>
          <a:prstGeom prst="straightConnector1">
            <a:avLst/>
          </a:prstGeom>
          <a:ln cap="rnd">
            <a:solidFill>
              <a:schemeClr val="tx1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FB544D0D-0BF6-8646-021A-791B5EA4CA55}"/>
              </a:ext>
            </a:extLst>
          </p:cNvPr>
          <p:cNvSpPr/>
          <p:nvPr/>
        </p:nvSpPr>
        <p:spPr>
          <a:xfrm>
            <a:off x="738131" y="1378444"/>
            <a:ext cx="10961783" cy="3638400"/>
          </a:xfrm>
          <a:custGeom>
            <a:avLst/>
            <a:gdLst>
              <a:gd name="connsiteX0" fmla="*/ 0 w 10961783"/>
              <a:gd name="connsiteY0" fmla="*/ 0 h 3638400"/>
              <a:gd name="connsiteX1" fmla="*/ 1112704 w 10961783"/>
              <a:gd name="connsiteY1" fmla="*/ 859316 h 3638400"/>
              <a:gd name="connsiteX2" fmla="*/ 2401677 w 10961783"/>
              <a:gd name="connsiteY2" fmla="*/ 3613532 h 3638400"/>
              <a:gd name="connsiteX3" fmla="*/ 3569465 w 10961783"/>
              <a:gd name="connsiteY3" fmla="*/ 2192357 h 3638400"/>
              <a:gd name="connsiteX4" fmla="*/ 5089793 w 10961783"/>
              <a:gd name="connsiteY4" fmla="*/ 1740665 h 3638400"/>
              <a:gd name="connsiteX5" fmla="*/ 10961783 w 10961783"/>
              <a:gd name="connsiteY5" fmla="*/ 1311007 h 36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1783" h="3638400">
                <a:moveTo>
                  <a:pt x="0" y="0"/>
                </a:moveTo>
                <a:cubicBezTo>
                  <a:pt x="356212" y="128530"/>
                  <a:pt x="712425" y="257061"/>
                  <a:pt x="1112704" y="859316"/>
                </a:cubicBezTo>
                <a:cubicBezTo>
                  <a:pt x="1512983" y="1461571"/>
                  <a:pt x="1992217" y="3391358"/>
                  <a:pt x="2401677" y="3613532"/>
                </a:cubicBezTo>
                <a:cubicBezTo>
                  <a:pt x="2811137" y="3835706"/>
                  <a:pt x="3121446" y="2504501"/>
                  <a:pt x="3569465" y="2192357"/>
                </a:cubicBezTo>
                <a:cubicBezTo>
                  <a:pt x="4017484" y="1880213"/>
                  <a:pt x="3857740" y="1887557"/>
                  <a:pt x="5089793" y="1740665"/>
                </a:cubicBezTo>
                <a:cubicBezTo>
                  <a:pt x="6321846" y="1593773"/>
                  <a:pt x="8641814" y="1452390"/>
                  <a:pt x="10961783" y="1311007"/>
                </a:cubicBez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A1D63E-878C-6B26-4F60-1A6FC4E0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9718120" cy="335476"/>
          </a:xfrm>
        </p:spPr>
        <p:txBody>
          <a:bodyPr/>
          <a:lstStyle/>
          <a:p>
            <a:r>
              <a:rPr lang="fr-FR"/>
              <a:t>Focus : Connaitre et maitriser son SI existant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30E7EF-B7F8-7C28-611B-7A6CAB31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482" y="122826"/>
            <a:ext cx="2344742" cy="64105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08F7E21-7BA0-BADF-3748-6231E5A87ED0}"/>
              </a:ext>
            </a:extLst>
          </p:cNvPr>
          <p:cNvSpPr/>
          <p:nvPr/>
        </p:nvSpPr>
        <p:spPr>
          <a:xfrm>
            <a:off x="2201572" y="5160845"/>
            <a:ext cx="2149328" cy="110931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i="1">
                <a:solidFill>
                  <a:schemeClr val="tx1"/>
                </a:solidFill>
              </a:rPr>
              <a:t>Co-construction d’une cartographie fonctionnelle des 3 marques du groupe</a:t>
            </a:r>
            <a:endParaRPr lang="fr-FR" sz="900" i="1">
              <a:solidFill>
                <a:schemeClr val="tx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FE2F0F0-EAD8-7FE7-603B-3D55AC69824F}"/>
              </a:ext>
            </a:extLst>
          </p:cNvPr>
          <p:cNvSpPr/>
          <p:nvPr/>
        </p:nvSpPr>
        <p:spPr>
          <a:xfrm>
            <a:off x="126549" y="3357534"/>
            <a:ext cx="2149328" cy="89055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i="1"/>
              <a:t>Sensibilisation des équipes IT aux enjeux d’urbanisation du SI</a:t>
            </a:r>
            <a:endParaRPr lang="fr-FR" sz="900" i="1">
              <a:solidFill>
                <a:schemeClr val="tx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680F05B-E8EC-3980-EB61-06452ADD4EF0}"/>
              </a:ext>
            </a:extLst>
          </p:cNvPr>
          <p:cNvSpPr/>
          <p:nvPr/>
        </p:nvSpPr>
        <p:spPr>
          <a:xfrm>
            <a:off x="4778474" y="1792087"/>
            <a:ext cx="2149328" cy="112076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i="1">
                <a:solidFill>
                  <a:schemeClr val="tx1"/>
                </a:solidFill>
              </a:rPr>
              <a:t>Recensement des applications et </a:t>
            </a:r>
            <a:r>
              <a:rPr lang="fr-FR" sz="1200" b="1" i="1"/>
              <a:t>échanges de données </a:t>
            </a:r>
            <a:r>
              <a:rPr lang="fr-FR" sz="1200" b="1" i="1">
                <a:solidFill>
                  <a:schemeClr val="tx1"/>
                </a:solidFill>
              </a:rPr>
              <a:t>auprès des différents services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C1E129C-23F1-F946-4CBB-D8D2048071AE}"/>
              </a:ext>
            </a:extLst>
          </p:cNvPr>
          <p:cNvSpPr/>
          <p:nvPr/>
        </p:nvSpPr>
        <p:spPr>
          <a:xfrm>
            <a:off x="4778474" y="3323146"/>
            <a:ext cx="2149328" cy="112360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i="1">
                <a:solidFill>
                  <a:schemeClr val="tx1"/>
                </a:solidFill>
              </a:rPr>
              <a:t>Mise en place </a:t>
            </a:r>
            <a:r>
              <a:rPr lang="fr-FR" sz="1200" b="1" i="1"/>
              <a:t>et configuration d’un outil de cartographie SI (</a:t>
            </a:r>
            <a:r>
              <a:rPr lang="fr-FR" sz="1200" b="1" i="1" err="1"/>
              <a:t>myCarto</a:t>
            </a:r>
            <a:r>
              <a:rPr lang="fr-FR" sz="1200" b="1" i="1"/>
              <a:t>)</a:t>
            </a:r>
            <a:endParaRPr lang="fr-FR" sz="1200" b="1" i="1">
              <a:solidFill>
                <a:schemeClr val="tx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A68CD0-6BDF-FDA6-25F3-79031E8D3AF4}"/>
              </a:ext>
            </a:extLst>
          </p:cNvPr>
          <p:cNvSpPr/>
          <p:nvPr/>
        </p:nvSpPr>
        <p:spPr>
          <a:xfrm>
            <a:off x="7774921" y="1444048"/>
            <a:ext cx="2149328" cy="12059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i="1">
                <a:solidFill>
                  <a:schemeClr val="tx1"/>
                </a:solidFill>
              </a:rPr>
              <a:t>Import des applications puis formation des utilisateurs à l’utilisation de l’outil de cartographie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E1B1B63-789A-33CB-3999-E999E6DCFCB5}"/>
              </a:ext>
            </a:extLst>
          </p:cNvPr>
          <p:cNvSpPr/>
          <p:nvPr/>
        </p:nvSpPr>
        <p:spPr>
          <a:xfrm>
            <a:off x="2131877" y="3035146"/>
            <a:ext cx="288000" cy="28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2FB2A7C-06C2-49EB-E03B-0D55829DBBFA}"/>
              </a:ext>
            </a:extLst>
          </p:cNvPr>
          <p:cNvSpPr/>
          <p:nvPr/>
        </p:nvSpPr>
        <p:spPr>
          <a:xfrm>
            <a:off x="3132236" y="4872844"/>
            <a:ext cx="288000" cy="28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3DAE00-D8FA-ADDE-27F3-EBF1B8E62EC6}"/>
              </a:ext>
            </a:extLst>
          </p:cNvPr>
          <p:cNvSpPr/>
          <p:nvPr/>
        </p:nvSpPr>
        <p:spPr>
          <a:xfrm>
            <a:off x="5808000" y="2973999"/>
            <a:ext cx="288000" cy="28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851BCC4-E6BE-6B03-1D97-DFF4DBBE8D7E}"/>
              </a:ext>
            </a:extLst>
          </p:cNvPr>
          <p:cNvSpPr/>
          <p:nvPr/>
        </p:nvSpPr>
        <p:spPr>
          <a:xfrm>
            <a:off x="8705585" y="2726428"/>
            <a:ext cx="288000" cy="28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2DD63F3-1C3E-6A2F-32E5-B6C45640738C}"/>
              </a:ext>
            </a:extLst>
          </p:cNvPr>
          <p:cNvSpPr/>
          <p:nvPr/>
        </p:nvSpPr>
        <p:spPr>
          <a:xfrm>
            <a:off x="594131" y="1259619"/>
            <a:ext cx="288000" cy="28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197AB32-0FB7-F7F3-E985-A05F93910233}"/>
              </a:ext>
            </a:extLst>
          </p:cNvPr>
          <p:cNvSpPr txBox="1"/>
          <p:nvPr/>
        </p:nvSpPr>
        <p:spPr>
          <a:xfrm>
            <a:off x="421200" y="923328"/>
            <a:ext cx="3407182" cy="52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i="1"/>
              <a:t>Enjeux de rationalisation et convergence des SI de 3 marques du groupe</a:t>
            </a:r>
            <a:endParaRPr lang="fr-FR" sz="900" i="1">
              <a:solidFill>
                <a:schemeClr val="tx1"/>
              </a:solidFill>
            </a:endParaRP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F1DA52F5-58F4-946D-6569-21455BF392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7835" y="5243026"/>
            <a:ext cx="1698165" cy="95521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E5CF8BE-7931-97F0-FF7A-41D421E26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86" y="4345661"/>
            <a:ext cx="1451866" cy="56362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9198AF7-2788-DD4E-085E-4938A8271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426" y="4316469"/>
            <a:ext cx="1952159" cy="108115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6D61746-2692-5BD3-2CAC-FBFBB211F4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877" y="1116955"/>
            <a:ext cx="1902246" cy="60474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8410BE6-D20D-2374-089D-46A5D0DB6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3847" y="3125750"/>
            <a:ext cx="1593778" cy="861074"/>
          </a:xfrm>
          <a:prstGeom prst="rect">
            <a:avLst/>
          </a:prstGeom>
        </p:spPr>
      </p:pic>
      <p:sp>
        <p:nvSpPr>
          <p:cNvPr id="39" name="Ellipse 38">
            <a:extLst>
              <a:ext uri="{FF2B5EF4-FFF2-40B4-BE49-F238E27FC236}">
                <a16:creationId xmlns:a16="http://schemas.microsoft.com/office/drawing/2014/main" id="{F88D5AB2-95CF-039A-774B-2B447AF89E0E}"/>
              </a:ext>
            </a:extLst>
          </p:cNvPr>
          <p:cNvSpPr/>
          <p:nvPr/>
        </p:nvSpPr>
        <p:spPr>
          <a:xfrm>
            <a:off x="10550669" y="2624853"/>
            <a:ext cx="288000" cy="288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 marL="180000" indent="-1800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sz="1400" err="1">
              <a:solidFill>
                <a:schemeClr val="tx1"/>
              </a:solidFill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8B47F306-EA89-7C55-F142-CA139DA8DD12}"/>
              </a:ext>
            </a:extLst>
          </p:cNvPr>
          <p:cNvSpPr/>
          <p:nvPr/>
        </p:nvSpPr>
        <p:spPr>
          <a:xfrm>
            <a:off x="9694586" y="2953312"/>
            <a:ext cx="2149328" cy="12059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200" b="1" i="1">
                <a:solidFill>
                  <a:schemeClr val="tx1"/>
                </a:solidFill>
              </a:rPr>
              <a:t>Séminaire de partage et lancement  des travaux de convergence</a:t>
            </a:r>
            <a:br>
              <a:rPr lang="fr-FR" sz="1200" b="1" i="1">
                <a:solidFill>
                  <a:schemeClr val="tx1"/>
                </a:solidFill>
              </a:rPr>
            </a:br>
            <a:r>
              <a:rPr lang="fr-FR" sz="1200" b="1" i="1">
                <a:solidFill>
                  <a:schemeClr val="tx1"/>
                </a:solidFill>
              </a:rPr>
              <a:t>(~30 personnes issues des 3 entités)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51B3AA1-E303-1B32-10EF-2EE3659C316D}"/>
              </a:ext>
            </a:extLst>
          </p:cNvPr>
          <p:cNvSpPr txBox="1"/>
          <p:nvPr/>
        </p:nvSpPr>
        <p:spPr>
          <a:xfrm>
            <a:off x="3821701" y="6363498"/>
            <a:ext cx="1807147" cy="4024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b="1" i="1"/>
              <a:t>2 à 3 mois</a:t>
            </a:r>
            <a:endParaRPr lang="fr-FR" sz="1100" i="1">
              <a:solidFill>
                <a:schemeClr val="tx1"/>
              </a:solidFill>
            </a:endParaRPr>
          </a:p>
        </p:txBody>
      </p:sp>
      <p:pic>
        <p:nvPicPr>
          <p:cNvPr id="42" name="Picture 8">
            <a:extLst>
              <a:ext uri="{FF2B5EF4-FFF2-40B4-BE49-F238E27FC236}">
                <a16:creationId xmlns:a16="http://schemas.microsoft.com/office/drawing/2014/main" id="{FB85BDA3-604C-D41F-38C4-689FB9BD69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2401" y="4332975"/>
            <a:ext cx="1587698" cy="8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A2424-5F46-C105-D6EF-7BE0355A8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F09F3F-89B0-7006-BA6F-8B98C0571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9A82C1F-B197-1E1A-A9FA-BC365672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428400"/>
            <a:ext cx="8482538" cy="667875"/>
          </a:xfrm>
        </p:spPr>
        <p:txBody>
          <a:bodyPr/>
          <a:lstStyle/>
          <a:p>
            <a:r>
              <a:rPr lang="fr-FR"/>
              <a:t>Focus : Rôles &amp;  Responsabilités des services IT Exploitation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55CBFC-4406-F115-6C7B-CD94C892C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3" y="1600200"/>
            <a:ext cx="6329080" cy="2893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 descr="Une image contenant symbole, vert, carré, Rectangle&#10;&#10;Le contenu généré par l’IA peut être incorrect.">
            <a:extLst>
              <a:ext uri="{FF2B5EF4-FFF2-40B4-BE49-F238E27FC236}">
                <a16:creationId xmlns:a16="http://schemas.microsoft.com/office/drawing/2014/main" id="{DA51D9FA-71A0-357F-7CC9-2858F63F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63456" y="196263"/>
            <a:ext cx="1443460" cy="7448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D1FF8E-B872-ED64-BB37-76337C3C1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233" y="2906662"/>
            <a:ext cx="4242770" cy="3411841"/>
          </a:xfrm>
          <a:prstGeom prst="rect">
            <a:avLst/>
          </a:prstGeom>
        </p:spPr>
      </p:pic>
      <p:pic>
        <p:nvPicPr>
          <p:cNvPr id="11" name="Image 10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52623F0-C6FE-AE8F-6E78-7DEF0097330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012348">
            <a:off x="4512107" y="4630142"/>
            <a:ext cx="2445305" cy="2445305"/>
          </a:xfrm>
          <a:prstGeom prst="rect">
            <a:avLst/>
          </a:prstGeom>
        </p:spPr>
      </p:pic>
      <p:pic>
        <p:nvPicPr>
          <p:cNvPr id="13" name="Image 12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CD476F15-6A91-7DA4-67FF-1013CDEBB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913098" y="4825978"/>
            <a:ext cx="1385084" cy="6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heme/theme1.xml><?xml version="1.0" encoding="utf-8"?>
<a:theme xmlns:a="http://schemas.openxmlformats.org/drawingml/2006/main" name="Template Oresys 2022 v1.0">
  <a:themeElements>
    <a:clrScheme name="Personnalisé 5">
      <a:dk1>
        <a:srgbClr val="090645"/>
      </a:dk1>
      <a:lt1>
        <a:srgbClr val="FFFFFF"/>
      </a:lt1>
      <a:dk2>
        <a:srgbClr val="E7E6E6"/>
      </a:dk2>
      <a:lt2>
        <a:srgbClr val="F2F2F2"/>
      </a:lt2>
      <a:accent1>
        <a:srgbClr val="F74861"/>
      </a:accent1>
      <a:accent2>
        <a:srgbClr val="FFA26E"/>
      </a:accent2>
      <a:accent3>
        <a:srgbClr val="138986"/>
      </a:accent3>
      <a:accent4>
        <a:srgbClr val="94D5E0"/>
      </a:accent4>
      <a:accent5>
        <a:srgbClr val="FFC866"/>
      </a:accent5>
      <a:accent6>
        <a:srgbClr val="B2B2B2"/>
      </a:accent6>
      <a:hlink>
        <a:srgbClr val="090645"/>
      </a:hlink>
      <a:folHlink>
        <a:srgbClr val="090645"/>
      </a:folHlink>
    </a:clrScheme>
    <a:fontScheme name="ORESYS">
      <a:majorFont>
        <a:latin typeface="Poppins"/>
        <a:ea typeface=""/>
        <a:cs typeface="Poppins"/>
      </a:majorFont>
      <a:minorFont>
        <a:latin typeface="Manrope"/>
        <a:ea typeface=""/>
        <a:cs typeface="Manrop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</a:spPr>
      <a:bodyPr vert="horz" lIns="180000" tIns="180000" rIns="180000" bIns="180000" rtlCol="0" anchor="ctr">
        <a:noAutofit/>
      </a:bodyPr>
      <a:lstStyle>
        <a:defPPr marL="180000" indent="-180000" algn="l">
          <a:lnSpc>
            <a:spcPct val="120000"/>
          </a:lnSpc>
          <a:buFont typeface="Wingdings" panose="05000000000000000000" pitchFamily="2" charset="2"/>
          <a:buChar char="§"/>
          <a:defRPr sz="1400" dirty="0" err="1" smtClean="0">
            <a:solidFill>
              <a:schemeClr val="tx1"/>
            </a:solidFill>
          </a:defRPr>
        </a:defPPr>
      </a:lst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marL="180000" indent="-180000" algn="l">
          <a:lnSpc>
            <a:spcPct val="120000"/>
          </a:lnSpc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N2">
      <a:srgbClr val="424A99"/>
    </a:custClr>
    <a:custClr name="N3">
      <a:srgbClr val="94A5D3"/>
    </a:custClr>
    <a:custClr name="N4">
      <a:srgbClr val="BCC8EB"/>
    </a:custClr>
    <a:custClr name="N5">
      <a:srgbClr val="DEE6FF"/>
    </a:custClr>
    <a:custClr name="R0">
      <a:srgbClr val="E53054"/>
    </a:custClr>
    <a:custClr name="R2">
      <a:srgbClr val="F97A8C"/>
    </a:custClr>
    <a:custClr name="R3">
      <a:srgbClr val="FBACB7"/>
    </a:custClr>
    <a:custClr name="R4">
      <a:srgbClr val="FDCDD4"/>
    </a:custClr>
    <a:custClr name="R5">
      <a:srgbClr val="FEEEF1"/>
    </a:custClr>
    <a:custClr name="O0">
      <a:srgbClr val="F7844B"/>
    </a:custClr>
    <a:custClr name="O2">
      <a:srgbClr val="FFBB96"/>
    </a:custClr>
    <a:custClr name="O3">
      <a:srgbClr val="FFCCB0"/>
    </a:custClr>
    <a:custClr name="O4">
      <a:srgbClr val="FFDDCA"/>
    </a:custClr>
    <a:custClr name="O5">
      <a:srgbClr val="FFEEE5"/>
    </a:custClr>
    <a:custClr name="V0">
      <a:srgbClr val="0D756F"/>
    </a:custClr>
    <a:custClr name="V2">
      <a:srgbClr val="53A9A7"/>
    </a:custClr>
    <a:custClr name="V3">
      <a:srgbClr val="94C9C8"/>
    </a:custClr>
    <a:custClr name="V4">
      <a:srgbClr val="BFDFDE"/>
    </a:custClr>
    <a:custClr name="V5">
      <a:srgbClr val="EAF4F4"/>
    </a:custClr>
    <a:custClr name="B0">
      <a:srgbClr val="63CCD7"/>
    </a:custClr>
    <a:custClr name="B2">
      <a:srgbClr val="B1E0E8"/>
    </a:custClr>
    <a:custClr name="B3">
      <a:srgbClr val="CEECF1"/>
    </a:custClr>
    <a:custClr name="B4">
      <a:srgbClr val="E2F4F7"/>
    </a:custClr>
    <a:custClr name="B5">
      <a:srgbClr val="F5FBFC"/>
    </a:custClr>
    <a:custClr name="J0">
      <a:srgbClr val="FFB533"/>
    </a:custClr>
  </a:custClrLst>
  <a:extLst>
    <a:ext uri="{05A4C25C-085E-4340-85A3-A5531E510DB2}">
      <thm15:themeFamily xmlns:thm15="http://schemas.microsoft.com/office/thememl/2012/main" name="PILOTE PPT ORESYS MARS - WIP AVRIL V04_05.pptx" id="{FBFCCD3E-866D-4050-8FB2-8F9CF90931FC}" vid="{4D397285-EF8F-42FE-8E4E-1FF8EFA66B3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7477c5-58a5-43cf-a44b-326e06140ba8" xsi:nil="true"/>
    <lcf76f155ced4ddcb4097134ff3c332f xmlns="dab7e80f-aece-416b-9595-54d0de06dc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C3133A4BC7B242A31424A9A206582D" ma:contentTypeVersion="16" ma:contentTypeDescription="Crée un document." ma:contentTypeScope="" ma:versionID="50de3f375b473addde854f2734d33af1">
  <xsd:schema xmlns:xsd="http://www.w3.org/2001/XMLSchema" xmlns:xs="http://www.w3.org/2001/XMLSchema" xmlns:p="http://schemas.microsoft.com/office/2006/metadata/properties" xmlns:ns2="dab7e80f-aece-416b-9595-54d0de06dc90" xmlns:ns3="5a7477c5-58a5-43cf-a44b-326e06140ba8" targetNamespace="http://schemas.microsoft.com/office/2006/metadata/properties" ma:root="true" ma:fieldsID="c0a1bb7c6d2935638c4a29805d0638c7" ns2:_="" ns3:_="">
    <xsd:import namespace="dab7e80f-aece-416b-9595-54d0de06dc90"/>
    <xsd:import namespace="5a7477c5-58a5-43cf-a44b-326e06140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7e80f-aece-416b-9595-54d0de06d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587f87c-c405-483e-97fd-ffcbda9e53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477c5-58a5-43cf-a44b-326e06140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af32e2-aa53-4007-afe8-23472f972f14}" ma:internalName="TaxCatchAll" ma:showField="CatchAllData" ma:web="5a7477c5-58a5-43cf-a44b-326e06140b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F36129-F3C8-4DB6-8DF5-96F9D5E467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308C6D-B3DA-4804-A431-A19A1C4DEA65}">
  <ds:schemaRefs>
    <ds:schemaRef ds:uri="dab7e80f-aece-416b-9595-54d0de06dc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a7477c5-58a5-43cf-a44b-326e06140ba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25B641-ED67-40C1-B72D-E93D36E3CBAE}">
  <ds:schemaRefs>
    <ds:schemaRef ds:uri="5a7477c5-58a5-43cf-a44b-326e06140ba8"/>
    <ds:schemaRef ds:uri="dab7e80f-aece-416b-9595-54d0de06dc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2046</Words>
  <Application>Microsoft Office PowerPoint</Application>
  <PresentationFormat>Grand écran</PresentationFormat>
  <Paragraphs>265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9" baseType="lpstr">
      <vt:lpstr>Aptos</vt:lpstr>
      <vt:lpstr>Arial</vt:lpstr>
      <vt:lpstr>Avenir Next LT Pro</vt:lpstr>
      <vt:lpstr>Calibri</vt:lpstr>
      <vt:lpstr>Calibri Light</vt:lpstr>
      <vt:lpstr>Cambria</vt:lpstr>
      <vt:lpstr>Courier New</vt:lpstr>
      <vt:lpstr>Helvetica</vt:lpstr>
      <vt:lpstr>Manrope</vt:lpstr>
      <vt:lpstr>Poppins</vt:lpstr>
      <vt:lpstr>Verdana</vt:lpstr>
      <vt:lpstr>Wingdings</vt:lpstr>
      <vt:lpstr>ヒラギノ角ゴ Pro W3</vt:lpstr>
      <vt:lpstr>Template Oresys 2022 v1.0</vt:lpstr>
      <vt:lpstr>ORESYS, partenaire des DSI &amp; DSN</vt:lpstr>
      <vt:lpstr>Extraits de nos missions récentes auprès des DSI</vt:lpstr>
      <vt:lpstr>Extraits de nos missions récentes auprès des DSI</vt:lpstr>
      <vt:lpstr>Extraits de nos missions récentes auprès des DSI</vt:lpstr>
      <vt:lpstr>Extraits de nos missions récentes auprès des DSI</vt:lpstr>
      <vt:lpstr>Le Club Urba-EA</vt:lpstr>
      <vt:lpstr>Focus : Elaboration &amp; lancement de la stratégie IT</vt:lpstr>
      <vt:lpstr>Focus : Connaitre et maitriser son SI existant</vt:lpstr>
      <vt:lpstr>Focus : Rôles &amp;  Responsabilités des services IT Exploitation</vt:lpstr>
      <vt:lpstr>Présentation PowerPoint</vt:lpstr>
      <vt:lpstr>Présentation PowerPoint</vt:lpstr>
      <vt:lpstr>Présentation PowerPoint</vt:lpstr>
      <vt:lpstr>Focus : Lancement d’une démarche d’urbanisation et     de maitrise de son SI</vt:lpstr>
      <vt:lpstr>Focus : Etude d’architecture d’un domaine métier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JACQUES Louis</dc:creator>
  <cp:lastModifiedBy>Benoit VERNEZ</cp:lastModifiedBy>
  <cp:revision>3</cp:revision>
  <dcterms:created xsi:type="dcterms:W3CDTF">2026-02-04T16:15:01Z</dcterms:created>
  <dcterms:modified xsi:type="dcterms:W3CDTF">2026-05-04T16:56:42Z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0x01010022C3133A4BC7B242A31424A9A206582D</vt:lpwstr>
  </property>
  <property fmtid="{D5CDD505-2E9C-101B-9397-08002B2CF9AE}" pid="3" name="MediaServiceImageTags">
    <vt:lpwstr/>
  </property>
</Properties>
</file>