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theme/themeOverride11.xml" ContentType="application/vnd.openxmlformats-officedocument.themeOverride+xml"/>
  <Override PartName="/ppt/notesSlides/notesSlide18.xml" ContentType="application/vnd.openxmlformats-officedocument.presentationml.notesSlide+xml"/>
  <Override PartName="/ppt/theme/themeOverride12.xml" ContentType="application/vnd.openxmlformats-officedocument.themeOverride+xml"/>
  <Override PartName="/ppt/notesSlides/notesSlide19.xml" ContentType="application/vnd.openxmlformats-officedocument.presentationml.notesSlide+xml"/>
  <Override PartName="/ppt/theme/themeOverride13.xml" ContentType="application/vnd.openxmlformats-officedocument.themeOverride+xml"/>
  <Override PartName="/ppt/notesSlides/notesSlide20.xml" ContentType="application/vnd.openxmlformats-officedocument.presentationml.notesSlide+xml"/>
  <Override PartName="/ppt/theme/themeOverride14.xml" ContentType="application/vnd.openxmlformats-officedocument.themeOverride+xml"/>
  <Override PartName="/ppt/notesSlides/notesSlide21.xml" ContentType="application/vnd.openxmlformats-officedocument.presentationml.notesSlide+xml"/>
  <Override PartName="/ppt/theme/themeOverride15.xml" ContentType="application/vnd.openxmlformats-officedocument.themeOverride+xml"/>
  <Override PartName="/ppt/notesSlides/notesSlide22.xml" ContentType="application/vnd.openxmlformats-officedocument.presentationml.notesSlide+xml"/>
  <Override PartName="/ppt/theme/themeOverride16.xml" ContentType="application/vnd.openxmlformats-officedocument.themeOverride+xml"/>
  <Override PartName="/ppt/notesSlides/notesSlide23.xml" ContentType="application/vnd.openxmlformats-officedocument.presentationml.notesSlide+xml"/>
  <Override PartName="/ppt/theme/themeOverride17.xml" ContentType="application/vnd.openxmlformats-officedocument.themeOverride+xml"/>
  <Override PartName="/ppt/notesSlides/notesSlide24.xml" ContentType="application/vnd.openxmlformats-officedocument.presentationml.notesSlide+xml"/>
  <Override PartName="/ppt/theme/themeOverride18.xml" ContentType="application/vnd.openxmlformats-officedocument.themeOverride+xml"/>
  <Override PartName="/ppt/notesSlides/notesSlide25.xml" ContentType="application/vnd.openxmlformats-officedocument.presentationml.notesSlide+xml"/>
  <Override PartName="/ppt/theme/themeOverride19.xml" ContentType="application/vnd.openxmlformats-officedocument.themeOverride+xml"/>
  <Override PartName="/ppt/notesSlides/notesSlide26.xml" ContentType="application/vnd.openxmlformats-officedocument.presentationml.notesSlide+xml"/>
  <Override PartName="/ppt/theme/themeOverride20.xml" ContentType="application/vnd.openxmlformats-officedocument.themeOverride+xml"/>
  <Override PartName="/ppt/notesSlides/notesSlide27.xml" ContentType="application/vnd.openxmlformats-officedocument.presentationml.notesSlide+xml"/>
  <Override PartName="/ppt/theme/themeOverride21.xml" ContentType="application/vnd.openxmlformats-officedocument.themeOverride+xml"/>
  <Override PartName="/ppt/notesSlides/notesSlide28.xml" ContentType="application/vnd.openxmlformats-officedocument.presentationml.notesSlide+xml"/>
  <Override PartName="/ppt/theme/themeOverride2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24.xml" ContentType="application/vnd.openxmlformats-officedocument.themeOverride+xml"/>
  <Override PartName="/ppt/notesSlides/notesSlide35.xml" ContentType="application/vnd.openxmlformats-officedocument.presentationml.notesSlide+xml"/>
  <Override PartName="/ppt/theme/themeOverride25.xml" ContentType="application/vnd.openxmlformats-officedocument.themeOverride+xml"/>
  <Override PartName="/ppt/notesSlides/notesSlide36.xml" ContentType="application/vnd.openxmlformats-officedocument.presentationml.notesSlide+xml"/>
  <Override PartName="/ppt/theme/themeOverride26.xml" ContentType="application/vnd.openxmlformats-officedocument.themeOverride+xml"/>
  <Override PartName="/ppt/notesSlides/notesSlide37.xml" ContentType="application/vnd.openxmlformats-officedocument.presentationml.notesSlide+xml"/>
  <Override PartName="/ppt/theme/themeOverride27.xml" ContentType="application/vnd.openxmlformats-officedocument.themeOverride+xml"/>
  <Override PartName="/ppt/notesSlides/notesSlide38.xml" ContentType="application/vnd.openxmlformats-officedocument.presentationml.notesSlide+xml"/>
  <Override PartName="/ppt/theme/themeOverride28.xml" ContentType="application/vnd.openxmlformats-officedocument.themeOverride+xml"/>
  <Override PartName="/ppt/notesSlides/notesSlide39.xml" ContentType="application/vnd.openxmlformats-officedocument.presentationml.notesSlide+xml"/>
  <Override PartName="/ppt/theme/themeOverride29.xml" ContentType="application/vnd.openxmlformats-officedocument.themeOverride+xml"/>
  <Override PartName="/ppt/notesSlides/notesSlide40.xml" ContentType="application/vnd.openxmlformats-officedocument.presentationml.notesSlide+xml"/>
  <Override PartName="/ppt/theme/themeOverride30.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31.xml" ContentType="application/vnd.openxmlformats-officedocument.themeOverride+xml"/>
  <Override PartName="/ppt/notesSlides/notesSlide44.xml" ContentType="application/vnd.openxmlformats-officedocument.presentationml.notesSlide+xml"/>
  <Override PartName="/ppt/theme/themeOverride32.xml" ContentType="application/vnd.openxmlformats-officedocument.themeOverride+xml"/>
  <Override PartName="/ppt/notesSlides/notesSlide45.xml" ContentType="application/vnd.openxmlformats-officedocument.presentationml.notesSlide+xml"/>
  <Override PartName="/ppt/theme/themeOverride33.xml" ContentType="application/vnd.openxmlformats-officedocument.themeOverride+xml"/>
  <Override PartName="/ppt/notesSlides/notesSlide46.xml" ContentType="application/vnd.openxmlformats-officedocument.presentationml.notesSlide+xml"/>
  <Override PartName="/ppt/theme/themeOverride34.xml" ContentType="application/vnd.openxmlformats-officedocument.themeOverride+xml"/>
  <Override PartName="/ppt/notesSlides/notesSlide47.xml" ContentType="application/vnd.openxmlformats-officedocument.presentationml.notesSlide+xml"/>
  <Override PartName="/ppt/theme/themeOverride35.xml" ContentType="application/vnd.openxmlformats-officedocument.themeOverride+xml"/>
  <Override PartName="/ppt/notesSlides/notesSlide48.xml" ContentType="application/vnd.openxmlformats-officedocument.presentationml.notesSlide+xml"/>
  <Override PartName="/ppt/theme/themeOverride36.xml" ContentType="application/vnd.openxmlformats-officedocument.themeOverride+xml"/>
  <Override PartName="/ppt/notesSlides/notesSlide49.xml" ContentType="application/vnd.openxmlformats-officedocument.presentationml.notesSlide+xml"/>
  <Override PartName="/ppt/theme/themeOverride37.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38.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39.xml" ContentType="application/vnd.openxmlformats-officedocument.themeOverr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3" r:id="rId3"/>
  </p:sldMasterIdLst>
  <p:notesMasterIdLst>
    <p:notesMasterId r:id="rId59"/>
  </p:notesMasterIdLst>
  <p:sldIdLst>
    <p:sldId id="290" r:id="rId4"/>
    <p:sldId id="297" r:id="rId5"/>
    <p:sldId id="355" r:id="rId6"/>
    <p:sldId id="356" r:id="rId7"/>
    <p:sldId id="257" r:id="rId8"/>
    <p:sldId id="259" r:id="rId9"/>
    <p:sldId id="340" r:id="rId10"/>
    <p:sldId id="258" r:id="rId11"/>
    <p:sldId id="362" r:id="rId12"/>
    <p:sldId id="260" r:id="rId13"/>
    <p:sldId id="262" r:id="rId14"/>
    <p:sldId id="369" r:id="rId15"/>
    <p:sldId id="363" r:id="rId16"/>
    <p:sldId id="357" r:id="rId17"/>
    <p:sldId id="265" r:id="rId18"/>
    <p:sldId id="266" r:id="rId19"/>
    <p:sldId id="269" r:id="rId20"/>
    <p:sldId id="275" r:id="rId21"/>
    <p:sldId id="276" r:id="rId22"/>
    <p:sldId id="277" r:id="rId23"/>
    <p:sldId id="341" r:id="rId24"/>
    <p:sldId id="338" r:id="rId25"/>
    <p:sldId id="339" r:id="rId26"/>
    <p:sldId id="342" r:id="rId27"/>
    <p:sldId id="293" r:id="rId28"/>
    <p:sldId id="294" r:id="rId29"/>
    <p:sldId id="343" r:id="rId30"/>
    <p:sldId id="300" r:id="rId31"/>
    <p:sldId id="301" r:id="rId32"/>
    <p:sldId id="367" r:id="rId33"/>
    <p:sldId id="368" r:id="rId34"/>
    <p:sldId id="344" r:id="rId35"/>
    <p:sldId id="364" r:id="rId36"/>
    <p:sldId id="358" r:id="rId37"/>
    <p:sldId id="306" r:id="rId38"/>
    <p:sldId id="307" r:id="rId39"/>
    <p:sldId id="310" r:id="rId40"/>
    <p:sldId id="345" r:id="rId41"/>
    <p:sldId id="346" r:id="rId42"/>
    <p:sldId id="347" r:id="rId43"/>
    <p:sldId id="318" r:id="rId44"/>
    <p:sldId id="365" r:id="rId45"/>
    <p:sldId id="359" r:id="rId46"/>
    <p:sldId id="319" r:id="rId47"/>
    <p:sldId id="348" r:id="rId48"/>
    <p:sldId id="349" r:id="rId49"/>
    <p:sldId id="350" r:id="rId50"/>
    <p:sldId id="351" r:id="rId51"/>
    <p:sldId id="352" r:id="rId52"/>
    <p:sldId id="353" r:id="rId53"/>
    <p:sldId id="366" r:id="rId54"/>
    <p:sldId id="360" r:id="rId55"/>
    <p:sldId id="337" r:id="rId56"/>
    <p:sldId id="361" r:id="rId57"/>
    <p:sldId id="354"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46" autoAdjust="0"/>
  </p:normalViewPr>
  <p:slideViewPr>
    <p:cSldViewPr snapToGrid="0">
      <p:cViewPr varScale="1">
        <p:scale>
          <a:sx n="88" d="100"/>
          <a:sy n="88" d="100"/>
        </p:scale>
        <p:origin x="133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54A73D-7BF7-4BAE-B3D7-ABA67D5AC20F}" type="datetimeFigureOut">
              <a:rPr lang="en-CA" smtClean="0"/>
              <a:t>2024-10-03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7A8F1D-0946-490B-A91F-627C78898FE3}" type="slidenum">
              <a:rPr lang="en-CA" smtClean="0"/>
              <a:t>‹#›</a:t>
            </a:fld>
            <a:endParaRPr lang="en-CA"/>
          </a:p>
        </p:txBody>
      </p:sp>
    </p:spTree>
    <p:extLst>
      <p:ext uri="{BB962C8B-B14F-4D97-AF65-F5344CB8AC3E}">
        <p14:creationId xmlns:p14="http://schemas.microsoft.com/office/powerpoint/2010/main" val="162093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a:t>
            </a:fld>
            <a:endParaRPr lang="en-US" altLang="en-US"/>
          </a:p>
        </p:txBody>
      </p:sp>
    </p:spTree>
    <p:extLst>
      <p:ext uri="{BB962C8B-B14F-4D97-AF65-F5344CB8AC3E}">
        <p14:creationId xmlns:p14="http://schemas.microsoft.com/office/powerpoint/2010/main" val="266396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Determining how each individual is treated on the Net Worth Analysis must be done in a factual way.  Items to consider include:</a:t>
            </a:r>
          </a:p>
          <a:p>
            <a:endParaRPr lang="en-US" dirty="0"/>
          </a:p>
          <a:p>
            <a:pPr lvl="1"/>
            <a:r>
              <a:rPr lang="en-US" sz="1600" dirty="0"/>
              <a:t>Is the accused married or in a common-law relationship?</a:t>
            </a:r>
          </a:p>
          <a:p>
            <a:pPr marL="340922" lvl="1"/>
            <a:endParaRPr lang="en-US" sz="1600" dirty="0"/>
          </a:p>
          <a:p>
            <a:pPr lvl="1"/>
            <a:r>
              <a:rPr lang="en-US" sz="1600" dirty="0"/>
              <a:t>Does the accused have dependent children?</a:t>
            </a:r>
          </a:p>
          <a:p>
            <a:pPr marL="340922" lvl="1"/>
            <a:endParaRPr lang="en-US" sz="1600" dirty="0"/>
          </a:p>
          <a:p>
            <a:pPr lvl="1"/>
            <a:r>
              <a:rPr lang="en-US" sz="1600" dirty="0"/>
              <a:t>Does the accused have adult children that contribute to the household expenses?</a:t>
            </a:r>
          </a:p>
          <a:p>
            <a:pPr marL="340922" lvl="1"/>
            <a:endParaRPr lang="en-US" sz="1600" dirty="0"/>
          </a:p>
          <a:p>
            <a:pPr lvl="1"/>
            <a:r>
              <a:rPr lang="en-US" sz="1600" dirty="0"/>
              <a:t>Does the accused have other dependent family members?</a:t>
            </a:r>
          </a:p>
          <a:p>
            <a:pPr marL="340922" lvl="1"/>
            <a:endParaRPr lang="en-US" sz="1600" dirty="0"/>
          </a:p>
          <a:p>
            <a:pPr lvl="1"/>
            <a:r>
              <a:rPr lang="en-US" sz="1600" dirty="0"/>
              <a:t>Who contributes to paying the household expenditures?</a:t>
            </a:r>
          </a:p>
          <a:p>
            <a:pPr marL="340922" lvl="1"/>
            <a:endParaRPr lang="en-US" sz="1600" dirty="0"/>
          </a:p>
          <a:p>
            <a:pPr lvl="1"/>
            <a:r>
              <a:rPr lang="en-US" sz="1600" dirty="0"/>
              <a:t>Is there co-mingling of funds between the accused and another member of the household?</a:t>
            </a:r>
          </a:p>
          <a:p>
            <a:pPr marL="340922" lvl="1"/>
            <a:endParaRPr lang="en-US" sz="1600" dirty="0"/>
          </a:p>
          <a:p>
            <a:pPr lvl="1"/>
            <a:r>
              <a:rPr lang="en-US" sz="1600" dirty="0"/>
              <a:t>Are there assets or liabilities in family members names that are paid for by the accused?</a:t>
            </a:r>
          </a:p>
          <a:p>
            <a:endParaRPr lang="en-CA" dirty="0"/>
          </a:p>
        </p:txBody>
      </p:sp>
      <p:sp>
        <p:nvSpPr>
          <p:cNvPr id="4" name="Slide Number Placeholder 3"/>
          <p:cNvSpPr>
            <a:spLocks noGrp="1"/>
          </p:cNvSpPr>
          <p:nvPr>
            <p:ph type="sldNum" sz="quarter" idx="5"/>
          </p:nvPr>
        </p:nvSpPr>
        <p:spPr/>
        <p:txBody>
          <a:bodyPr/>
          <a:lstStyle/>
          <a:p>
            <a:fld id="{397A8F1D-0946-490B-A91F-627C78898FE3}" type="slidenum">
              <a:rPr lang="en-CA" smtClean="0"/>
              <a:t>10</a:t>
            </a:fld>
            <a:endParaRPr lang="en-CA"/>
          </a:p>
        </p:txBody>
      </p:sp>
    </p:spTree>
    <p:extLst>
      <p:ext uri="{BB962C8B-B14F-4D97-AF65-F5344CB8AC3E}">
        <p14:creationId xmlns:p14="http://schemas.microsoft.com/office/powerpoint/2010/main" val="104085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11</a:t>
            </a:fld>
            <a:endParaRPr lang="en-CA"/>
          </a:p>
        </p:txBody>
      </p:sp>
    </p:spTree>
    <p:extLst>
      <p:ext uri="{BB962C8B-B14F-4D97-AF65-F5344CB8AC3E}">
        <p14:creationId xmlns:p14="http://schemas.microsoft.com/office/powerpoint/2010/main" val="369983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12</a:t>
            </a:fld>
            <a:endParaRPr lang="en-CA"/>
          </a:p>
        </p:txBody>
      </p:sp>
    </p:spTree>
    <p:extLst>
      <p:ext uri="{BB962C8B-B14F-4D97-AF65-F5344CB8AC3E}">
        <p14:creationId xmlns:p14="http://schemas.microsoft.com/office/powerpoint/2010/main" val="171413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13</a:t>
            </a:fld>
            <a:endParaRPr lang="en-CA"/>
          </a:p>
        </p:txBody>
      </p:sp>
    </p:spTree>
    <p:extLst>
      <p:ext uri="{BB962C8B-B14F-4D97-AF65-F5344CB8AC3E}">
        <p14:creationId xmlns:p14="http://schemas.microsoft.com/office/powerpoint/2010/main" val="369609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14</a:t>
            </a:fld>
            <a:endParaRPr lang="en-CA"/>
          </a:p>
        </p:txBody>
      </p:sp>
    </p:spTree>
    <p:extLst>
      <p:ext uri="{BB962C8B-B14F-4D97-AF65-F5344CB8AC3E}">
        <p14:creationId xmlns:p14="http://schemas.microsoft.com/office/powerpoint/2010/main" val="62825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Business assets could include buildings, inventory, vehicles, financial accounts, etc.</a:t>
            </a:r>
          </a:p>
          <a:p>
            <a:endParaRPr lang="en-CA" dirty="0"/>
          </a:p>
          <a:p>
            <a:r>
              <a:rPr lang="en-CA" dirty="0"/>
              <a:t>With each of these types of assets, we are going to discuss where you obtain the information and what amount gets included on the </a:t>
            </a:r>
            <a:r>
              <a:rPr lang="en-CA"/>
              <a:t>Net Worth.</a:t>
            </a:r>
            <a:endParaRPr lang="en-CA" dirty="0"/>
          </a:p>
        </p:txBody>
      </p:sp>
      <p:sp>
        <p:nvSpPr>
          <p:cNvPr id="4" name="Slide Number Placeholder 3"/>
          <p:cNvSpPr>
            <a:spLocks noGrp="1"/>
          </p:cNvSpPr>
          <p:nvPr>
            <p:ph type="sldNum" sz="quarter" idx="5"/>
          </p:nvPr>
        </p:nvSpPr>
        <p:spPr/>
        <p:txBody>
          <a:bodyPr/>
          <a:lstStyle/>
          <a:p>
            <a:fld id="{397A8F1D-0946-490B-A91F-627C78898FE3}" type="slidenum">
              <a:rPr lang="en-CA" smtClean="0"/>
              <a:t>15</a:t>
            </a:fld>
            <a:endParaRPr lang="en-CA"/>
          </a:p>
        </p:txBody>
      </p:sp>
    </p:spTree>
    <p:extLst>
      <p:ext uri="{BB962C8B-B14F-4D97-AF65-F5344CB8AC3E}">
        <p14:creationId xmlns:p14="http://schemas.microsoft.com/office/powerpoint/2010/main" val="1573390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date other than December 31</a:t>
            </a:r>
            <a:r>
              <a:rPr lang="en-CA" baseline="30000" dirty="0"/>
              <a:t>st</a:t>
            </a:r>
            <a:r>
              <a:rPr lang="en-CA" dirty="0"/>
              <a:t> can be used when preparing a net worth; however, December 31</a:t>
            </a:r>
            <a:r>
              <a:rPr lang="en-CA" baseline="30000" dirty="0"/>
              <a:t>st</a:t>
            </a:r>
            <a:r>
              <a:rPr lang="en-CA" dirty="0"/>
              <a:t> is preferable as most financial records are produced on a calendar year end.</a:t>
            </a:r>
          </a:p>
        </p:txBody>
      </p:sp>
      <p:sp>
        <p:nvSpPr>
          <p:cNvPr id="4" name="Slide Number Placeholder 3"/>
          <p:cNvSpPr>
            <a:spLocks noGrp="1"/>
          </p:cNvSpPr>
          <p:nvPr>
            <p:ph type="sldNum" sz="quarter" idx="5"/>
          </p:nvPr>
        </p:nvSpPr>
        <p:spPr/>
        <p:txBody>
          <a:bodyPr/>
          <a:lstStyle/>
          <a:p>
            <a:fld id="{397A8F1D-0946-490B-A91F-627C78898FE3}" type="slidenum">
              <a:rPr lang="en-CA" smtClean="0"/>
              <a:t>16</a:t>
            </a:fld>
            <a:endParaRPr lang="en-CA"/>
          </a:p>
        </p:txBody>
      </p:sp>
    </p:spTree>
    <p:extLst>
      <p:ext uri="{BB962C8B-B14F-4D97-AF65-F5344CB8AC3E}">
        <p14:creationId xmlns:p14="http://schemas.microsoft.com/office/powerpoint/2010/main" val="349097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17</a:t>
            </a:fld>
            <a:endParaRPr lang="en-CA"/>
          </a:p>
        </p:txBody>
      </p:sp>
    </p:spTree>
    <p:extLst>
      <p:ext uri="{BB962C8B-B14F-4D97-AF65-F5344CB8AC3E}">
        <p14:creationId xmlns:p14="http://schemas.microsoft.com/office/powerpoint/2010/main" val="222854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18</a:t>
            </a:fld>
            <a:endParaRPr lang="en-CA"/>
          </a:p>
        </p:txBody>
      </p:sp>
    </p:spTree>
    <p:extLst>
      <p:ext uri="{BB962C8B-B14F-4D97-AF65-F5344CB8AC3E}">
        <p14:creationId xmlns:p14="http://schemas.microsoft.com/office/powerpoint/2010/main" val="1797410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19</a:t>
            </a:fld>
            <a:endParaRPr lang="en-CA"/>
          </a:p>
        </p:txBody>
      </p:sp>
    </p:spTree>
    <p:extLst>
      <p:ext uri="{BB962C8B-B14F-4D97-AF65-F5344CB8AC3E}">
        <p14:creationId xmlns:p14="http://schemas.microsoft.com/office/powerpoint/2010/main" val="100833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2</a:t>
            </a:fld>
            <a:endParaRPr lang="en-US" altLang="en-US"/>
          </a:p>
        </p:txBody>
      </p:sp>
    </p:spTree>
    <p:extLst>
      <p:ext uri="{BB962C8B-B14F-4D97-AF65-F5344CB8AC3E}">
        <p14:creationId xmlns:p14="http://schemas.microsoft.com/office/powerpoint/2010/main" val="131730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20</a:t>
            </a:fld>
            <a:endParaRPr lang="en-CA"/>
          </a:p>
        </p:txBody>
      </p:sp>
    </p:spTree>
    <p:extLst>
      <p:ext uri="{BB962C8B-B14F-4D97-AF65-F5344CB8AC3E}">
        <p14:creationId xmlns:p14="http://schemas.microsoft.com/office/powerpoint/2010/main" val="1252009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Adjusted cost base accounts for the amount invested by the accused and any earning accumulated in the investment (interest, dividends, sale of investment products)</a:t>
            </a:r>
          </a:p>
        </p:txBody>
      </p:sp>
      <p:sp>
        <p:nvSpPr>
          <p:cNvPr id="4" name="Slide Number Placeholder 3"/>
          <p:cNvSpPr>
            <a:spLocks noGrp="1"/>
          </p:cNvSpPr>
          <p:nvPr>
            <p:ph type="sldNum" sz="quarter" idx="5"/>
          </p:nvPr>
        </p:nvSpPr>
        <p:spPr/>
        <p:txBody>
          <a:bodyPr/>
          <a:lstStyle/>
          <a:p>
            <a:fld id="{397A8F1D-0946-490B-A91F-627C78898FE3}" type="slidenum">
              <a:rPr lang="en-CA" smtClean="0"/>
              <a:t>21</a:t>
            </a:fld>
            <a:endParaRPr lang="en-CA"/>
          </a:p>
        </p:txBody>
      </p:sp>
    </p:spTree>
    <p:extLst>
      <p:ext uri="{BB962C8B-B14F-4D97-AF65-F5344CB8AC3E}">
        <p14:creationId xmlns:p14="http://schemas.microsoft.com/office/powerpoint/2010/main" val="2590410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22</a:t>
            </a:fld>
            <a:endParaRPr lang="en-CA"/>
          </a:p>
        </p:txBody>
      </p:sp>
    </p:spTree>
    <p:extLst>
      <p:ext uri="{BB962C8B-B14F-4D97-AF65-F5344CB8AC3E}">
        <p14:creationId xmlns:p14="http://schemas.microsoft.com/office/powerpoint/2010/main" val="11127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23</a:t>
            </a:fld>
            <a:endParaRPr lang="en-CA"/>
          </a:p>
        </p:txBody>
      </p:sp>
    </p:spTree>
    <p:extLst>
      <p:ext uri="{BB962C8B-B14F-4D97-AF65-F5344CB8AC3E}">
        <p14:creationId xmlns:p14="http://schemas.microsoft.com/office/powerpoint/2010/main" val="645308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24</a:t>
            </a:fld>
            <a:endParaRPr lang="en-CA"/>
          </a:p>
        </p:txBody>
      </p:sp>
    </p:spTree>
    <p:extLst>
      <p:ext uri="{BB962C8B-B14F-4D97-AF65-F5344CB8AC3E}">
        <p14:creationId xmlns:p14="http://schemas.microsoft.com/office/powerpoint/2010/main" val="4070025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25</a:t>
            </a:fld>
            <a:endParaRPr lang="en-CA"/>
          </a:p>
        </p:txBody>
      </p:sp>
    </p:spTree>
    <p:extLst>
      <p:ext uri="{BB962C8B-B14F-4D97-AF65-F5344CB8AC3E}">
        <p14:creationId xmlns:p14="http://schemas.microsoft.com/office/powerpoint/2010/main" val="3832588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26</a:t>
            </a:fld>
            <a:endParaRPr lang="en-CA"/>
          </a:p>
        </p:txBody>
      </p:sp>
    </p:spTree>
    <p:extLst>
      <p:ext uri="{BB962C8B-B14F-4D97-AF65-F5344CB8AC3E}">
        <p14:creationId xmlns:p14="http://schemas.microsoft.com/office/powerpoint/2010/main" val="1328044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27</a:t>
            </a:fld>
            <a:endParaRPr lang="en-CA"/>
          </a:p>
        </p:txBody>
      </p:sp>
    </p:spTree>
    <p:extLst>
      <p:ext uri="{BB962C8B-B14F-4D97-AF65-F5344CB8AC3E}">
        <p14:creationId xmlns:p14="http://schemas.microsoft.com/office/powerpoint/2010/main" val="736753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28</a:t>
            </a:fld>
            <a:endParaRPr lang="en-CA"/>
          </a:p>
        </p:txBody>
      </p:sp>
    </p:spTree>
    <p:extLst>
      <p:ext uri="{BB962C8B-B14F-4D97-AF65-F5344CB8AC3E}">
        <p14:creationId xmlns:p14="http://schemas.microsoft.com/office/powerpoint/2010/main" val="4280313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29</a:t>
            </a:fld>
            <a:endParaRPr lang="en-CA"/>
          </a:p>
        </p:txBody>
      </p:sp>
    </p:spTree>
    <p:extLst>
      <p:ext uri="{BB962C8B-B14F-4D97-AF65-F5344CB8AC3E}">
        <p14:creationId xmlns:p14="http://schemas.microsoft.com/office/powerpoint/2010/main" val="331117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3</a:t>
            </a:fld>
            <a:endParaRPr lang="en-CA"/>
          </a:p>
        </p:txBody>
      </p:sp>
    </p:spTree>
    <p:extLst>
      <p:ext uri="{BB962C8B-B14F-4D97-AF65-F5344CB8AC3E}">
        <p14:creationId xmlns:p14="http://schemas.microsoft.com/office/powerpoint/2010/main" val="2508821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Adjusted cost base accounts for the amount invested by the accused and any earning accumulated in the crypto wallet.</a:t>
            </a:r>
          </a:p>
        </p:txBody>
      </p:sp>
      <p:sp>
        <p:nvSpPr>
          <p:cNvPr id="4" name="Slide Number Placeholder 3"/>
          <p:cNvSpPr>
            <a:spLocks noGrp="1"/>
          </p:cNvSpPr>
          <p:nvPr>
            <p:ph type="sldNum" sz="quarter" idx="5"/>
          </p:nvPr>
        </p:nvSpPr>
        <p:spPr/>
        <p:txBody>
          <a:bodyPr/>
          <a:lstStyle/>
          <a:p>
            <a:fld id="{397A8F1D-0946-490B-A91F-627C78898FE3}" type="slidenum">
              <a:rPr lang="en-CA" smtClean="0"/>
              <a:t>30</a:t>
            </a:fld>
            <a:endParaRPr lang="en-CA"/>
          </a:p>
        </p:txBody>
      </p:sp>
    </p:spTree>
    <p:extLst>
      <p:ext uri="{BB962C8B-B14F-4D97-AF65-F5344CB8AC3E}">
        <p14:creationId xmlns:p14="http://schemas.microsoft.com/office/powerpoint/2010/main" val="3225143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Adjusted cost base accounts for the amount invested by the accused and any earning accumulated in the crypto wallet.</a:t>
            </a:r>
          </a:p>
        </p:txBody>
      </p:sp>
      <p:sp>
        <p:nvSpPr>
          <p:cNvPr id="4" name="Slide Number Placeholder 3"/>
          <p:cNvSpPr>
            <a:spLocks noGrp="1"/>
          </p:cNvSpPr>
          <p:nvPr>
            <p:ph type="sldNum" sz="quarter" idx="5"/>
          </p:nvPr>
        </p:nvSpPr>
        <p:spPr/>
        <p:txBody>
          <a:bodyPr/>
          <a:lstStyle/>
          <a:p>
            <a:fld id="{397A8F1D-0946-490B-A91F-627C78898FE3}" type="slidenum">
              <a:rPr lang="en-CA" smtClean="0"/>
              <a:t>31</a:t>
            </a:fld>
            <a:endParaRPr lang="en-CA"/>
          </a:p>
        </p:txBody>
      </p:sp>
    </p:spTree>
    <p:extLst>
      <p:ext uri="{BB962C8B-B14F-4D97-AF65-F5344CB8AC3E}">
        <p14:creationId xmlns:p14="http://schemas.microsoft.com/office/powerpoint/2010/main" val="3832212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32</a:t>
            </a:fld>
            <a:endParaRPr lang="en-CA"/>
          </a:p>
        </p:txBody>
      </p:sp>
    </p:spTree>
    <p:extLst>
      <p:ext uri="{BB962C8B-B14F-4D97-AF65-F5344CB8AC3E}">
        <p14:creationId xmlns:p14="http://schemas.microsoft.com/office/powerpoint/2010/main" val="3804847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33</a:t>
            </a:fld>
            <a:endParaRPr lang="en-CA"/>
          </a:p>
        </p:txBody>
      </p:sp>
    </p:spTree>
    <p:extLst>
      <p:ext uri="{BB962C8B-B14F-4D97-AF65-F5344CB8AC3E}">
        <p14:creationId xmlns:p14="http://schemas.microsoft.com/office/powerpoint/2010/main" val="485279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34</a:t>
            </a:fld>
            <a:endParaRPr lang="en-CA"/>
          </a:p>
        </p:txBody>
      </p:sp>
    </p:spTree>
    <p:extLst>
      <p:ext uri="{BB962C8B-B14F-4D97-AF65-F5344CB8AC3E}">
        <p14:creationId xmlns:p14="http://schemas.microsoft.com/office/powerpoint/2010/main" val="2611742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35</a:t>
            </a:fld>
            <a:endParaRPr lang="en-CA"/>
          </a:p>
        </p:txBody>
      </p:sp>
    </p:spTree>
    <p:extLst>
      <p:ext uri="{BB962C8B-B14F-4D97-AF65-F5344CB8AC3E}">
        <p14:creationId xmlns:p14="http://schemas.microsoft.com/office/powerpoint/2010/main" val="934912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36</a:t>
            </a:fld>
            <a:endParaRPr lang="en-CA"/>
          </a:p>
        </p:txBody>
      </p:sp>
    </p:spTree>
    <p:extLst>
      <p:ext uri="{BB962C8B-B14F-4D97-AF65-F5344CB8AC3E}">
        <p14:creationId xmlns:p14="http://schemas.microsoft.com/office/powerpoint/2010/main" val="4207969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37</a:t>
            </a:fld>
            <a:endParaRPr lang="en-CA"/>
          </a:p>
        </p:txBody>
      </p:sp>
    </p:spTree>
    <p:extLst>
      <p:ext uri="{BB962C8B-B14F-4D97-AF65-F5344CB8AC3E}">
        <p14:creationId xmlns:p14="http://schemas.microsoft.com/office/powerpoint/2010/main" val="3750027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to investigate the source of the loan.  For example, the accused may take illicit cash, provide it to a third party who then returns the funds structured like a loan.  The big question to ask is did that person have the financial means to make a loan to the accused.  This could be determined by obtaining the tax records of the person making the loan.</a:t>
            </a:r>
          </a:p>
        </p:txBody>
      </p:sp>
      <p:sp>
        <p:nvSpPr>
          <p:cNvPr id="4" name="Slide Number Placeholder 3"/>
          <p:cNvSpPr>
            <a:spLocks noGrp="1"/>
          </p:cNvSpPr>
          <p:nvPr>
            <p:ph type="sldNum" sz="quarter" idx="5"/>
          </p:nvPr>
        </p:nvSpPr>
        <p:spPr/>
        <p:txBody>
          <a:bodyPr/>
          <a:lstStyle/>
          <a:p>
            <a:fld id="{397A8F1D-0946-490B-A91F-627C78898FE3}" type="slidenum">
              <a:rPr lang="en-CA" smtClean="0"/>
              <a:t>38</a:t>
            </a:fld>
            <a:endParaRPr lang="en-CA"/>
          </a:p>
        </p:txBody>
      </p:sp>
    </p:spTree>
    <p:extLst>
      <p:ext uri="{BB962C8B-B14F-4D97-AF65-F5344CB8AC3E}">
        <p14:creationId xmlns:p14="http://schemas.microsoft.com/office/powerpoint/2010/main" val="910161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Land ownership and loan registries can have some or all of the following information:</a:t>
            </a:r>
          </a:p>
          <a:p>
            <a:endParaRPr lang="en-US" dirty="0"/>
          </a:p>
          <a:p>
            <a:pPr marL="174708" indent="-174708">
              <a:buFont typeface="Arial" panose="020B0604020202020204" pitchFamily="34" charset="0"/>
              <a:buChar char="•"/>
            </a:pPr>
            <a:r>
              <a:rPr lang="en-US" dirty="0"/>
              <a:t>Date of loan</a:t>
            </a:r>
          </a:p>
          <a:p>
            <a:pPr marL="174708" indent="-174708">
              <a:buFont typeface="Arial" panose="020B0604020202020204" pitchFamily="34" charset="0"/>
              <a:buChar char="•"/>
            </a:pPr>
            <a:r>
              <a:rPr lang="en-US" dirty="0"/>
              <a:t>Frequency of payment</a:t>
            </a:r>
          </a:p>
          <a:p>
            <a:pPr marL="174708" indent="-174708">
              <a:buFont typeface="Arial" panose="020B0604020202020204" pitchFamily="34" charset="0"/>
              <a:buChar char="•"/>
            </a:pPr>
            <a:r>
              <a:rPr lang="en-US" dirty="0"/>
              <a:t>Amount of payment</a:t>
            </a:r>
          </a:p>
          <a:p>
            <a:pPr marL="174708" indent="-174708">
              <a:buFont typeface="Arial" panose="020B0604020202020204" pitchFamily="34" charset="0"/>
              <a:buChar char="•"/>
            </a:pPr>
            <a:r>
              <a:rPr lang="en-US" dirty="0"/>
              <a:t>Interest rate</a:t>
            </a:r>
          </a:p>
          <a:p>
            <a:pPr marL="174708" indent="-174708">
              <a:buFont typeface="Arial" panose="020B0604020202020204" pitchFamily="34" charset="0"/>
              <a:buChar char="•"/>
            </a:pPr>
            <a:r>
              <a:rPr lang="en-US" dirty="0"/>
              <a:t>Term of mortgage</a:t>
            </a:r>
          </a:p>
          <a:p>
            <a:pPr marL="174708" indent="-174708">
              <a:buFont typeface="Arial" panose="020B0604020202020204" pitchFamily="34" charset="0"/>
              <a:buChar char="•"/>
            </a:pPr>
            <a:r>
              <a:rPr lang="en-US" dirty="0"/>
              <a:t>First payment date</a:t>
            </a:r>
          </a:p>
          <a:p>
            <a:pPr marL="174708" indent="-174708">
              <a:buFont typeface="Arial" panose="020B0604020202020204" pitchFamily="34" charset="0"/>
              <a:buChar char="•"/>
            </a:pPr>
            <a:r>
              <a:rPr lang="en-US" dirty="0"/>
              <a:t>Last payment date</a:t>
            </a:r>
          </a:p>
          <a:p>
            <a:endParaRPr lang="en-CA" dirty="0"/>
          </a:p>
        </p:txBody>
      </p:sp>
      <p:sp>
        <p:nvSpPr>
          <p:cNvPr id="4" name="Slide Number Placeholder 3"/>
          <p:cNvSpPr>
            <a:spLocks noGrp="1"/>
          </p:cNvSpPr>
          <p:nvPr>
            <p:ph type="sldNum" sz="quarter" idx="5"/>
          </p:nvPr>
        </p:nvSpPr>
        <p:spPr/>
        <p:txBody>
          <a:bodyPr/>
          <a:lstStyle/>
          <a:p>
            <a:fld id="{397A8F1D-0946-490B-A91F-627C78898FE3}" type="slidenum">
              <a:rPr lang="en-CA" smtClean="0"/>
              <a:t>39</a:t>
            </a:fld>
            <a:endParaRPr lang="en-CA"/>
          </a:p>
        </p:txBody>
      </p:sp>
    </p:spTree>
    <p:extLst>
      <p:ext uri="{BB962C8B-B14F-4D97-AF65-F5344CB8AC3E}">
        <p14:creationId xmlns:p14="http://schemas.microsoft.com/office/powerpoint/2010/main" val="153456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4</a:t>
            </a:fld>
            <a:endParaRPr lang="en-CA"/>
          </a:p>
        </p:txBody>
      </p:sp>
    </p:spTree>
    <p:extLst>
      <p:ext uri="{BB962C8B-B14F-4D97-AF65-F5344CB8AC3E}">
        <p14:creationId xmlns:p14="http://schemas.microsoft.com/office/powerpoint/2010/main" val="3339034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40</a:t>
            </a:fld>
            <a:endParaRPr lang="en-CA"/>
          </a:p>
        </p:txBody>
      </p:sp>
    </p:spTree>
    <p:extLst>
      <p:ext uri="{BB962C8B-B14F-4D97-AF65-F5344CB8AC3E}">
        <p14:creationId xmlns:p14="http://schemas.microsoft.com/office/powerpoint/2010/main" val="1795559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97A8F1D-0946-490B-A91F-627C78898FE3}" type="slidenum">
              <a:rPr lang="en-CA" smtClean="0"/>
              <a:t>41</a:t>
            </a:fld>
            <a:endParaRPr lang="en-CA"/>
          </a:p>
        </p:txBody>
      </p:sp>
    </p:spTree>
    <p:extLst>
      <p:ext uri="{BB962C8B-B14F-4D97-AF65-F5344CB8AC3E}">
        <p14:creationId xmlns:p14="http://schemas.microsoft.com/office/powerpoint/2010/main" val="122990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42</a:t>
            </a:fld>
            <a:endParaRPr lang="en-CA"/>
          </a:p>
        </p:txBody>
      </p:sp>
    </p:spTree>
    <p:extLst>
      <p:ext uri="{BB962C8B-B14F-4D97-AF65-F5344CB8AC3E}">
        <p14:creationId xmlns:p14="http://schemas.microsoft.com/office/powerpoint/2010/main" val="3024265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43</a:t>
            </a:fld>
            <a:endParaRPr lang="en-CA"/>
          </a:p>
        </p:txBody>
      </p:sp>
    </p:spTree>
    <p:extLst>
      <p:ext uri="{BB962C8B-B14F-4D97-AF65-F5344CB8AC3E}">
        <p14:creationId xmlns:p14="http://schemas.microsoft.com/office/powerpoint/2010/main" val="1321085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44</a:t>
            </a:fld>
            <a:endParaRPr lang="en-CA"/>
          </a:p>
        </p:txBody>
      </p:sp>
    </p:spTree>
    <p:extLst>
      <p:ext uri="{BB962C8B-B14F-4D97-AF65-F5344CB8AC3E}">
        <p14:creationId xmlns:p14="http://schemas.microsoft.com/office/powerpoint/2010/main" val="3277636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example, Income Tax Returns in Canada could contain the following expense information:</a:t>
            </a:r>
          </a:p>
          <a:p>
            <a:endParaRPr lang="en-CA" dirty="0"/>
          </a:p>
          <a:p>
            <a:pPr marL="291179" indent="-291179">
              <a:buFontTx/>
              <a:buChar char="-"/>
            </a:pPr>
            <a:r>
              <a:rPr lang="en-US" dirty="0"/>
              <a:t>Day Care</a:t>
            </a:r>
          </a:p>
          <a:p>
            <a:pPr marL="291179" indent="-291179">
              <a:buFontTx/>
              <a:buChar char="-"/>
            </a:pPr>
            <a:r>
              <a:rPr lang="en-US" dirty="0"/>
              <a:t>Property Taxes</a:t>
            </a:r>
          </a:p>
          <a:p>
            <a:pPr marL="291179" indent="-291179">
              <a:buFontTx/>
              <a:buChar char="-"/>
            </a:pPr>
            <a:r>
              <a:rPr lang="en-US" dirty="0"/>
              <a:t>Donations</a:t>
            </a:r>
          </a:p>
          <a:p>
            <a:pPr marL="291179" indent="-291179">
              <a:buFontTx/>
              <a:buChar char="-"/>
            </a:pPr>
            <a:r>
              <a:rPr lang="en-US" dirty="0"/>
              <a:t>Tuition Fees</a:t>
            </a:r>
          </a:p>
          <a:p>
            <a:pPr marL="291179" indent="-291179">
              <a:buFontTx/>
              <a:buChar char="-"/>
            </a:pPr>
            <a:r>
              <a:rPr lang="en-US" dirty="0"/>
              <a:t>Carrying Charges</a:t>
            </a:r>
          </a:p>
          <a:p>
            <a:pPr marL="291179" indent="-291179">
              <a:buFontTx/>
              <a:buChar char="-"/>
            </a:pPr>
            <a:r>
              <a:rPr lang="en-US" dirty="0"/>
              <a:t>Adoption Expenses</a:t>
            </a:r>
          </a:p>
          <a:p>
            <a:pPr marL="291179" indent="-291179">
              <a:buFontTx/>
              <a:buChar char="-"/>
            </a:pPr>
            <a:r>
              <a:rPr lang="en-US" dirty="0"/>
              <a:t>Medical Expenses</a:t>
            </a:r>
          </a:p>
          <a:p>
            <a:pPr marL="291179" indent="-291179">
              <a:buFontTx/>
              <a:buChar char="-"/>
            </a:pPr>
            <a:endParaRPr lang="en-US" dirty="0"/>
          </a:p>
          <a:p>
            <a:r>
              <a:rPr lang="en-US" dirty="0"/>
              <a:t>Land ownership registries could contain the following expense information:</a:t>
            </a:r>
          </a:p>
          <a:p>
            <a:endParaRPr lang="en-US" dirty="0"/>
          </a:p>
          <a:p>
            <a:pPr marL="291179" indent="-291179">
              <a:buFontTx/>
              <a:buChar char="-"/>
            </a:pPr>
            <a:r>
              <a:rPr lang="en-US" dirty="0"/>
              <a:t>Land transfer taxes</a:t>
            </a:r>
          </a:p>
          <a:p>
            <a:pPr marL="291179" indent="-291179">
              <a:buFontTx/>
              <a:buChar char="-"/>
            </a:pPr>
            <a:r>
              <a:rPr lang="en-US" dirty="0"/>
              <a:t>Interest paid on mortgages</a:t>
            </a:r>
          </a:p>
          <a:p>
            <a:pPr marL="291179" indent="-291179">
              <a:buFontTx/>
              <a:buChar char="-"/>
            </a:pPr>
            <a:endParaRPr lang="en-US" dirty="0"/>
          </a:p>
          <a:p>
            <a:r>
              <a:rPr lang="en-US" dirty="0"/>
              <a:t>Loan registries could contain the following expense information:</a:t>
            </a:r>
          </a:p>
          <a:p>
            <a:pPr marL="291179" indent="-291179">
              <a:buFontTx/>
              <a:buChar char="-"/>
            </a:pPr>
            <a:endParaRPr lang="en-US" dirty="0"/>
          </a:p>
          <a:p>
            <a:pPr marL="291179" indent="-291179">
              <a:buFontTx/>
              <a:buChar char="-"/>
            </a:pPr>
            <a:r>
              <a:rPr lang="en-US" dirty="0"/>
              <a:t>Interest paid on loans (vehicle loans, other asset loans)</a:t>
            </a:r>
          </a:p>
        </p:txBody>
      </p:sp>
      <p:sp>
        <p:nvSpPr>
          <p:cNvPr id="4" name="Slide Number Placeholder 3"/>
          <p:cNvSpPr>
            <a:spLocks noGrp="1"/>
          </p:cNvSpPr>
          <p:nvPr>
            <p:ph type="sldNum" sz="quarter" idx="5"/>
          </p:nvPr>
        </p:nvSpPr>
        <p:spPr/>
        <p:txBody>
          <a:bodyPr/>
          <a:lstStyle/>
          <a:p>
            <a:fld id="{397A8F1D-0946-490B-A91F-627C78898FE3}" type="slidenum">
              <a:rPr lang="en-CA" smtClean="0"/>
              <a:t>45</a:t>
            </a:fld>
            <a:endParaRPr lang="en-CA"/>
          </a:p>
        </p:txBody>
      </p:sp>
    </p:spTree>
    <p:extLst>
      <p:ext uri="{BB962C8B-B14F-4D97-AF65-F5344CB8AC3E}">
        <p14:creationId xmlns:p14="http://schemas.microsoft.com/office/powerpoint/2010/main" val="377775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46</a:t>
            </a:fld>
            <a:endParaRPr lang="en-CA"/>
          </a:p>
        </p:txBody>
      </p:sp>
    </p:spTree>
    <p:extLst>
      <p:ext uri="{BB962C8B-B14F-4D97-AF65-F5344CB8AC3E}">
        <p14:creationId xmlns:p14="http://schemas.microsoft.com/office/powerpoint/2010/main" val="142250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47</a:t>
            </a:fld>
            <a:endParaRPr lang="en-CA"/>
          </a:p>
        </p:txBody>
      </p:sp>
    </p:spTree>
    <p:extLst>
      <p:ext uri="{BB962C8B-B14F-4D97-AF65-F5344CB8AC3E}">
        <p14:creationId xmlns:p14="http://schemas.microsoft.com/office/powerpoint/2010/main" val="4264428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48</a:t>
            </a:fld>
            <a:endParaRPr lang="en-CA"/>
          </a:p>
        </p:txBody>
      </p:sp>
    </p:spTree>
    <p:extLst>
      <p:ext uri="{BB962C8B-B14F-4D97-AF65-F5344CB8AC3E}">
        <p14:creationId xmlns:p14="http://schemas.microsoft.com/office/powerpoint/2010/main" val="746746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49</a:t>
            </a:fld>
            <a:endParaRPr lang="en-CA"/>
          </a:p>
        </p:txBody>
      </p:sp>
    </p:spTree>
    <p:extLst>
      <p:ext uri="{BB962C8B-B14F-4D97-AF65-F5344CB8AC3E}">
        <p14:creationId xmlns:p14="http://schemas.microsoft.com/office/powerpoint/2010/main" val="400362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5</a:t>
            </a:fld>
            <a:endParaRPr lang="en-CA"/>
          </a:p>
        </p:txBody>
      </p:sp>
    </p:spTree>
    <p:extLst>
      <p:ext uri="{BB962C8B-B14F-4D97-AF65-F5344CB8AC3E}">
        <p14:creationId xmlns:p14="http://schemas.microsoft.com/office/powerpoint/2010/main" val="4127701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50</a:t>
            </a:fld>
            <a:endParaRPr lang="en-CA"/>
          </a:p>
        </p:txBody>
      </p:sp>
    </p:spTree>
    <p:extLst>
      <p:ext uri="{BB962C8B-B14F-4D97-AF65-F5344CB8AC3E}">
        <p14:creationId xmlns:p14="http://schemas.microsoft.com/office/powerpoint/2010/main" val="3557574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51</a:t>
            </a:fld>
            <a:endParaRPr lang="en-CA"/>
          </a:p>
        </p:txBody>
      </p:sp>
    </p:spTree>
    <p:extLst>
      <p:ext uri="{BB962C8B-B14F-4D97-AF65-F5344CB8AC3E}">
        <p14:creationId xmlns:p14="http://schemas.microsoft.com/office/powerpoint/2010/main" val="2019836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52</a:t>
            </a:fld>
            <a:endParaRPr lang="en-CA"/>
          </a:p>
        </p:txBody>
      </p:sp>
    </p:spTree>
    <p:extLst>
      <p:ext uri="{BB962C8B-B14F-4D97-AF65-F5344CB8AC3E}">
        <p14:creationId xmlns:p14="http://schemas.microsoft.com/office/powerpoint/2010/main" val="3083811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Information about the author:</a:t>
            </a:r>
          </a:p>
          <a:p>
            <a:pPr marL="174708" indent="-174708">
              <a:buFontTx/>
              <a:buChar char="-"/>
            </a:pPr>
            <a:r>
              <a:rPr lang="en-CA" dirty="0"/>
              <a:t>Background, experience, education and credentials</a:t>
            </a:r>
          </a:p>
          <a:p>
            <a:pPr marL="174708" indent="-174708">
              <a:buFontTx/>
              <a:buChar char="-"/>
            </a:pPr>
            <a:endParaRPr lang="en-CA" dirty="0"/>
          </a:p>
          <a:p>
            <a:r>
              <a:rPr lang="en-CA" dirty="0"/>
              <a:t>Scope of work completed:</a:t>
            </a:r>
          </a:p>
          <a:p>
            <a:pPr marL="174708" indent="-174708">
              <a:buFontTx/>
              <a:buChar char="-"/>
            </a:pPr>
            <a:r>
              <a:rPr lang="en-CA" dirty="0"/>
              <a:t>What was the purpose of the net worth (quantify illicit income, determine source of funds, determine taxable income)</a:t>
            </a:r>
          </a:p>
          <a:p>
            <a:pPr marL="174708" indent="-174708">
              <a:buFontTx/>
              <a:buChar char="-"/>
            </a:pPr>
            <a:r>
              <a:rPr lang="en-CA" dirty="0"/>
              <a:t>What were the sources of the information used in the net worth</a:t>
            </a:r>
          </a:p>
          <a:p>
            <a:pPr marL="174708" indent="-174708">
              <a:buFontTx/>
              <a:buChar char="-"/>
            </a:pPr>
            <a:r>
              <a:rPr lang="en-CA" dirty="0"/>
              <a:t>Limitations of the net worth (missing or unavailable information)</a:t>
            </a:r>
          </a:p>
          <a:p>
            <a:pPr marL="174708" indent="-174708">
              <a:buFontTx/>
              <a:buChar char="-"/>
            </a:pPr>
            <a:r>
              <a:rPr lang="en-CA" dirty="0"/>
              <a:t>Assumptions made</a:t>
            </a:r>
          </a:p>
          <a:p>
            <a:pPr marL="174708" indent="-174708">
              <a:buFontTx/>
              <a:buChar char="-"/>
            </a:pPr>
            <a:endParaRPr lang="en-CA" dirty="0"/>
          </a:p>
          <a:p>
            <a:r>
              <a:rPr lang="en-CA" dirty="0"/>
              <a:t>Summary of findings:</a:t>
            </a:r>
          </a:p>
          <a:p>
            <a:pPr marL="174708" indent="-174708">
              <a:buFontTx/>
              <a:buChar char="-"/>
            </a:pPr>
            <a:r>
              <a:rPr lang="en-CA" dirty="0"/>
              <a:t>Net worth findings, analysis of banking transactions (deposits and withdrawals), other analysis that feed into the net worth</a:t>
            </a:r>
          </a:p>
          <a:p>
            <a:pPr marL="174708" indent="-174708">
              <a:buFontTx/>
              <a:buChar char="-"/>
            </a:pPr>
            <a:endParaRPr lang="en-CA" dirty="0"/>
          </a:p>
          <a:p>
            <a:r>
              <a:rPr lang="en-CA" dirty="0"/>
              <a:t>Background:</a:t>
            </a:r>
          </a:p>
          <a:p>
            <a:pPr marL="174708" indent="-174708">
              <a:buFontTx/>
              <a:buChar char="-"/>
            </a:pPr>
            <a:r>
              <a:rPr lang="en-CA" dirty="0"/>
              <a:t>Case specifics</a:t>
            </a:r>
          </a:p>
          <a:p>
            <a:pPr marL="174708" indent="-174708">
              <a:buFontTx/>
              <a:buChar char="-"/>
            </a:pPr>
            <a:r>
              <a:rPr lang="en-CA" dirty="0"/>
              <a:t>Alleged offences</a:t>
            </a:r>
          </a:p>
          <a:p>
            <a:pPr marL="174708" indent="-174708">
              <a:buFontTx/>
              <a:buChar char="-"/>
            </a:pPr>
            <a:r>
              <a:rPr lang="en-CA" dirty="0"/>
              <a:t>Personal information about the accused</a:t>
            </a:r>
          </a:p>
          <a:p>
            <a:pPr marL="174708" indent="-174708">
              <a:buFontTx/>
              <a:buChar char="-"/>
            </a:pPr>
            <a:r>
              <a:rPr lang="en-CA" dirty="0"/>
              <a:t>Information about any related businesses</a:t>
            </a:r>
          </a:p>
          <a:p>
            <a:pPr marL="174708" indent="-174708">
              <a:buFontTx/>
              <a:buChar char="-"/>
            </a:pPr>
            <a:endParaRPr lang="en-CA" dirty="0"/>
          </a:p>
          <a:p>
            <a:r>
              <a:rPr lang="en-CA" dirty="0"/>
              <a:t>Methodology:</a:t>
            </a:r>
          </a:p>
          <a:p>
            <a:pPr marL="174708" indent="-174708">
              <a:buFontTx/>
              <a:buChar char="-"/>
            </a:pPr>
            <a:r>
              <a:rPr lang="en-CA" dirty="0"/>
              <a:t>Description of how a net worth works</a:t>
            </a:r>
          </a:p>
          <a:p>
            <a:pPr marL="174708" indent="-174708">
              <a:buFontTx/>
              <a:buChar char="-"/>
            </a:pPr>
            <a:r>
              <a:rPr lang="en-CA" dirty="0"/>
              <a:t>What procedures were taken to establish the opening net worth balances and amounts entered during the investigation period</a:t>
            </a:r>
          </a:p>
          <a:p>
            <a:pPr marL="174708" indent="-174708">
              <a:buFontTx/>
              <a:buChar char="-"/>
            </a:pPr>
            <a:r>
              <a:rPr lang="en-CA" dirty="0"/>
              <a:t>Treatment of certain transactions (business vs. personal spending)</a:t>
            </a:r>
          </a:p>
          <a:p>
            <a:pPr marL="174708" indent="-174708">
              <a:buFontTx/>
              <a:buChar char="-"/>
            </a:pPr>
            <a:endParaRPr lang="en-CA" dirty="0"/>
          </a:p>
          <a:p>
            <a:r>
              <a:rPr lang="en-CA" dirty="0"/>
              <a:t>Detailed Findings:</a:t>
            </a:r>
          </a:p>
          <a:p>
            <a:pPr marL="174708" indent="-174708">
              <a:buFontTx/>
              <a:buChar char="-"/>
            </a:pPr>
            <a:r>
              <a:rPr lang="en-CA" dirty="0"/>
              <a:t>A description of the findings for each of the assets, liabilities, expenses and sources of funds.</a:t>
            </a:r>
          </a:p>
          <a:p>
            <a:pPr marL="174708" indent="-174708">
              <a:buFontTx/>
              <a:buChar char="-"/>
            </a:pPr>
            <a:endParaRPr lang="en-CA" dirty="0"/>
          </a:p>
          <a:p>
            <a:r>
              <a:rPr lang="en-CA" dirty="0"/>
              <a:t>Conclusion:</a:t>
            </a:r>
          </a:p>
          <a:p>
            <a:pPr marL="174708" indent="-174708">
              <a:buFontTx/>
              <a:buChar char="-"/>
            </a:pPr>
            <a:r>
              <a:rPr lang="en-CA" dirty="0"/>
              <a:t>A statement on the reports overall findings related to the alleged offences</a:t>
            </a:r>
          </a:p>
          <a:p>
            <a:pPr marL="174708" indent="-174708">
              <a:buFontTx/>
              <a:buChar char="-"/>
            </a:pPr>
            <a:endParaRPr lang="en-CA" dirty="0"/>
          </a:p>
          <a:p>
            <a:r>
              <a:rPr lang="en-CA" dirty="0"/>
              <a:t>Schedules and Exhibits:</a:t>
            </a:r>
          </a:p>
          <a:p>
            <a:r>
              <a:rPr lang="en-CA" dirty="0"/>
              <a:t>- Provides supporting documents and analysis completed</a:t>
            </a:r>
          </a:p>
        </p:txBody>
      </p:sp>
      <p:sp>
        <p:nvSpPr>
          <p:cNvPr id="4" name="Slide Number Placeholder 3"/>
          <p:cNvSpPr>
            <a:spLocks noGrp="1"/>
          </p:cNvSpPr>
          <p:nvPr>
            <p:ph type="sldNum" sz="quarter" idx="5"/>
          </p:nvPr>
        </p:nvSpPr>
        <p:spPr/>
        <p:txBody>
          <a:bodyPr/>
          <a:lstStyle/>
          <a:p>
            <a:fld id="{397A8F1D-0946-490B-A91F-627C78898FE3}" type="slidenum">
              <a:rPr lang="en-CA" smtClean="0"/>
              <a:t>53</a:t>
            </a:fld>
            <a:endParaRPr lang="en-CA"/>
          </a:p>
        </p:txBody>
      </p:sp>
    </p:spTree>
    <p:extLst>
      <p:ext uri="{BB962C8B-B14F-4D97-AF65-F5344CB8AC3E}">
        <p14:creationId xmlns:p14="http://schemas.microsoft.com/office/powerpoint/2010/main" val="3587174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54</a:t>
            </a:fld>
            <a:endParaRPr lang="en-CA"/>
          </a:p>
        </p:txBody>
      </p:sp>
    </p:spTree>
    <p:extLst>
      <p:ext uri="{BB962C8B-B14F-4D97-AF65-F5344CB8AC3E}">
        <p14:creationId xmlns:p14="http://schemas.microsoft.com/office/powerpoint/2010/main" val="3422522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55</a:t>
            </a:fld>
            <a:endParaRPr lang="en-CA"/>
          </a:p>
        </p:txBody>
      </p:sp>
    </p:spTree>
    <p:extLst>
      <p:ext uri="{BB962C8B-B14F-4D97-AF65-F5344CB8AC3E}">
        <p14:creationId xmlns:p14="http://schemas.microsoft.com/office/powerpoint/2010/main" val="15792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6</a:t>
            </a:fld>
            <a:endParaRPr lang="en-CA"/>
          </a:p>
        </p:txBody>
      </p:sp>
    </p:spTree>
    <p:extLst>
      <p:ext uri="{BB962C8B-B14F-4D97-AF65-F5344CB8AC3E}">
        <p14:creationId xmlns:p14="http://schemas.microsoft.com/office/powerpoint/2010/main" val="94905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7</a:t>
            </a:fld>
            <a:endParaRPr lang="en-CA"/>
          </a:p>
        </p:txBody>
      </p:sp>
    </p:spTree>
    <p:extLst>
      <p:ext uri="{BB962C8B-B14F-4D97-AF65-F5344CB8AC3E}">
        <p14:creationId xmlns:p14="http://schemas.microsoft.com/office/powerpoint/2010/main" val="212404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8</a:t>
            </a:fld>
            <a:endParaRPr lang="en-CA"/>
          </a:p>
        </p:txBody>
      </p:sp>
    </p:spTree>
    <p:extLst>
      <p:ext uri="{BB962C8B-B14F-4D97-AF65-F5344CB8AC3E}">
        <p14:creationId xmlns:p14="http://schemas.microsoft.com/office/powerpoint/2010/main" val="251253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97A8F1D-0946-490B-A91F-627C78898FE3}" type="slidenum">
              <a:rPr lang="en-CA" smtClean="0"/>
              <a:t>9</a:t>
            </a:fld>
            <a:endParaRPr lang="en-CA"/>
          </a:p>
        </p:txBody>
      </p:sp>
    </p:spTree>
    <p:extLst>
      <p:ext uri="{BB962C8B-B14F-4D97-AF65-F5344CB8AC3E}">
        <p14:creationId xmlns:p14="http://schemas.microsoft.com/office/powerpoint/2010/main" val="558403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102100"/>
          </a:xfrm>
          <a:prstGeom prst="rect">
            <a:avLst/>
          </a:prstGeom>
          <a:gradFill rotWithShape="1">
            <a:gsLst>
              <a:gs pos="0">
                <a:srgbClr val="90ABBD">
                  <a:alpha val="29999"/>
                </a:srgbClr>
              </a:gs>
              <a:gs pos="100000">
                <a:srgbClr val="90ABB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800" dirty="0"/>
          </a:p>
        </p:txBody>
      </p:sp>
      <p:pic>
        <p:nvPicPr>
          <p:cNvPr id="5" name="Picture 3" descr="leaf&amp;linesBigUp"/>
          <p:cNvPicPr>
            <a:picLocks noChangeAspect="1" noChangeArrowheads="1"/>
          </p:cNvPicPr>
          <p:nvPr/>
        </p:nvPicPr>
        <p:blipFill>
          <a:blip r:embed="rId2">
            <a:extLst>
              <a:ext uri="{28A0092B-C50C-407E-A947-70E740481C1C}">
                <a14:useLocalDpi xmlns:a14="http://schemas.microsoft.com/office/drawing/2010/main" val="0"/>
              </a:ext>
            </a:extLst>
          </a:blip>
          <a:srcRect l="14804" t="22614" r="23181"/>
          <a:stretch>
            <a:fillRect/>
          </a:stretch>
        </p:blipFill>
        <p:spPr bwMode="auto">
          <a:xfrm>
            <a:off x="0" y="3"/>
            <a:ext cx="12192000"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4086228"/>
            <a:ext cx="12192000" cy="2771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1800" dirty="0"/>
          </a:p>
        </p:txBody>
      </p:sp>
      <p:pic>
        <p:nvPicPr>
          <p:cNvPr id="7" name="Picture 7" descr="title_f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85" y="6442075"/>
            <a:ext cx="355388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title_word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0733" y="6338888"/>
            <a:ext cx="18478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RA_powerpoint_enforc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417" y="555626"/>
            <a:ext cx="3894667"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Grp="1" noChangeArrowheads="1"/>
          </p:cNvSpPr>
          <p:nvPr>
            <p:ph type="ctrTitle"/>
          </p:nvPr>
        </p:nvSpPr>
        <p:spPr>
          <a:xfrm>
            <a:off x="541867" y="4175125"/>
            <a:ext cx="10363200" cy="838200"/>
          </a:xfrm>
        </p:spPr>
        <p:txBody>
          <a:bodyPr/>
          <a:lstStyle>
            <a:lvl1pPr>
              <a:defRPr sz="2700"/>
            </a:lvl1pPr>
          </a:lstStyle>
          <a:p>
            <a:pPr lvl="0"/>
            <a:r>
              <a:rPr lang="en-US" altLang="en-US" noProof="0"/>
              <a:t>Click to edit Master title style</a:t>
            </a:r>
          </a:p>
        </p:txBody>
      </p:sp>
      <p:sp>
        <p:nvSpPr>
          <p:cNvPr id="16390" name="Rectangle 6"/>
          <p:cNvSpPr>
            <a:spLocks noGrp="1" noChangeArrowheads="1"/>
          </p:cNvSpPr>
          <p:nvPr>
            <p:ph type="subTitle" idx="1"/>
          </p:nvPr>
        </p:nvSpPr>
        <p:spPr>
          <a:xfrm>
            <a:off x="567267" y="5008566"/>
            <a:ext cx="8534400" cy="1165225"/>
          </a:xfrm>
        </p:spPr>
        <p:txBody>
          <a:bodyPr/>
          <a:lstStyle>
            <a:lvl1pPr marL="0" indent="0">
              <a:buFontTx/>
              <a:buNone/>
              <a:defRPr sz="1800" b="1"/>
            </a:lvl1pPr>
          </a:lstStyle>
          <a:p>
            <a:pPr lvl="0"/>
            <a:r>
              <a:rPr lang="en-US" altLang="en-US" noProof="0"/>
              <a:t>Click to edit Master subtitle style</a:t>
            </a:r>
          </a:p>
        </p:txBody>
      </p:sp>
      <p:sp>
        <p:nvSpPr>
          <p:cNvPr id="2" name="hrSlideMaster.Title SlideHeader" descr=" ">
            <a:extLst>
              <a:ext uri="{FF2B5EF4-FFF2-40B4-BE49-F238E27FC236}">
                <a16:creationId xmlns:a16="http://schemas.microsoft.com/office/drawing/2014/main" id="{817C719B-D503-45B1-BEBF-FF3CC3CF2E2B}"/>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162488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hrSlideMaster.Title and Vertical TextHeader" descr=" ">
            <a:extLst>
              <a:ext uri="{FF2B5EF4-FFF2-40B4-BE49-F238E27FC236}">
                <a16:creationId xmlns:a16="http://schemas.microsoft.com/office/drawing/2014/main" id="{5C632A94-243A-4AAC-A3E4-6B6C22F89D56}"/>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40676660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92633" y="131766"/>
            <a:ext cx="2743200" cy="64357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558802" y="131766"/>
            <a:ext cx="8030633" cy="643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hrSlideMaster.Vertical Title and TextHeader" descr=" ">
            <a:extLst>
              <a:ext uri="{FF2B5EF4-FFF2-40B4-BE49-F238E27FC236}">
                <a16:creationId xmlns:a16="http://schemas.microsoft.com/office/drawing/2014/main" id="{FB067782-D252-DFC9-3E8A-2888AD618F20}"/>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8104724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full imag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CA" sz="1800" dirty="0"/>
          </a:p>
        </p:txBody>
      </p:sp>
      <p:sp>
        <p:nvSpPr>
          <p:cNvPr id="2" name="Title 1"/>
          <p:cNvSpPr>
            <a:spLocks noGrp="1"/>
          </p:cNvSpPr>
          <p:nvPr>
            <p:ph type="ctrTitle"/>
          </p:nvPr>
        </p:nvSpPr>
        <p:spPr>
          <a:xfrm>
            <a:off x="891823" y="1941161"/>
            <a:ext cx="9482667" cy="2376252"/>
          </a:xfrm>
        </p:spPr>
        <p:txBody>
          <a:bodyPr>
            <a:normAutofit/>
          </a:bodyPr>
          <a:lstStyle>
            <a:lvl1pPr algn="l">
              <a:defRPr sz="4000" b="0" i="0">
                <a:solidFill>
                  <a:srgbClr val="0082C9"/>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891822" y="4524375"/>
            <a:ext cx="9482668" cy="1752600"/>
          </a:xfrm>
        </p:spPr>
        <p:txBody>
          <a:bodyPr>
            <a:normAutofit/>
          </a:bodyPr>
          <a:lstStyle>
            <a:lvl1pPr marL="0" indent="0" algn="l">
              <a:buNone/>
              <a:defRPr sz="1400" b="0" i="0">
                <a:solidFill>
                  <a:srgbClr val="595959"/>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1" name="Slide Number Placeholder 5"/>
          <p:cNvSpPr>
            <a:spLocks noGrp="1"/>
          </p:cNvSpPr>
          <p:nvPr>
            <p:ph type="sldNum" sz="quarter" idx="12"/>
          </p:nvPr>
        </p:nvSpPr>
        <p:spPr/>
        <p:txBody>
          <a:bodyPr/>
          <a:lstStyle>
            <a:lvl1pPr>
              <a:defRPr/>
            </a:lvl1pPr>
          </a:lstStyle>
          <a:p>
            <a:fld id="{2B042CE3-6392-4968-B209-93A52C299364}" type="slidenum">
              <a:rPr lang="en-US" altLang="en-US"/>
              <a:pPr/>
              <a:t>‹#›</a:t>
            </a:fld>
            <a:endParaRPr lang="en-US" altLang="en-US"/>
          </a:p>
        </p:txBody>
      </p:sp>
      <p:pic>
        <p:nvPicPr>
          <p:cNvPr id="14"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755467" y="4424289"/>
            <a:ext cx="9742871"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581932" y="544183"/>
            <a:ext cx="110064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prod.prv\shared\NCR\CMO\CMB_NEW\0400-Comms Svcs\480 - Publishing and Production\!Flag Signatures\Canada Wordmark\Colour\Canada_Colo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0332" y="6356351"/>
            <a:ext cx="1488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0801" y="248400"/>
            <a:ext cx="2872615" cy="216000"/>
          </a:xfrm>
          <a:prstGeom prst="rect">
            <a:avLst/>
          </a:prstGeom>
          <a:noFill/>
          <a:extLst>
            <a:ext uri="{909E8E84-426E-40DD-AFC4-6F175D3DCCD1}">
              <a14:hiddenFill xmlns:a14="http://schemas.microsoft.com/office/drawing/2010/main">
                <a:solidFill>
                  <a:srgbClr val="FFFFFF"/>
                </a:solidFill>
              </a14:hiddenFill>
            </a:ext>
          </a:extLst>
        </p:spPr>
      </p:pic>
      <p:sp>
        <p:nvSpPr>
          <p:cNvPr id="4" name="hrSlideMaster.Title Slide full imageHeader" descr=" ">
            <a:extLst>
              <a:ext uri="{FF2B5EF4-FFF2-40B4-BE49-F238E27FC236}">
                <a16:creationId xmlns:a16="http://schemas.microsoft.com/office/drawing/2014/main" id="{5D882074-6E1E-417F-9915-9929F303A277}"/>
              </a:ext>
            </a:extLst>
          </p:cNvPr>
          <p:cNvSpPr txBox="1"/>
          <p:nvPr/>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870533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full imag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CA" sz="1800" dirty="0"/>
          </a:p>
        </p:txBody>
      </p:sp>
      <p:sp>
        <p:nvSpPr>
          <p:cNvPr id="2" name="Title 1"/>
          <p:cNvSpPr>
            <a:spLocks noGrp="1"/>
          </p:cNvSpPr>
          <p:nvPr>
            <p:ph type="ctrTitle"/>
          </p:nvPr>
        </p:nvSpPr>
        <p:spPr>
          <a:xfrm>
            <a:off x="891823" y="1941161"/>
            <a:ext cx="9482667" cy="2376252"/>
          </a:xfrm>
        </p:spPr>
        <p:txBody>
          <a:bodyPr>
            <a:normAutofit/>
          </a:bodyPr>
          <a:lstStyle>
            <a:lvl1pPr algn="l">
              <a:defRPr sz="4000" b="0" i="0">
                <a:solidFill>
                  <a:srgbClr val="0082C9"/>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891822" y="4524375"/>
            <a:ext cx="9482668" cy="1752600"/>
          </a:xfrm>
        </p:spPr>
        <p:txBody>
          <a:bodyPr>
            <a:normAutofit/>
          </a:bodyPr>
          <a:lstStyle>
            <a:lvl1pPr marL="0" indent="0" algn="l">
              <a:buNone/>
              <a:defRPr sz="1400" b="0" i="0">
                <a:solidFill>
                  <a:srgbClr val="595959"/>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1" name="Slide Number Placeholder 5"/>
          <p:cNvSpPr>
            <a:spLocks noGrp="1"/>
          </p:cNvSpPr>
          <p:nvPr>
            <p:ph type="sldNum" sz="quarter" idx="12"/>
          </p:nvPr>
        </p:nvSpPr>
        <p:spPr/>
        <p:txBody>
          <a:bodyPr/>
          <a:lstStyle>
            <a:lvl1pPr>
              <a:defRPr/>
            </a:lvl1pPr>
          </a:lstStyle>
          <a:p>
            <a:fld id="{2B042CE3-6392-4968-B209-93A52C299364}" type="slidenum">
              <a:rPr lang="en-US" altLang="en-US" smtClean="0"/>
              <a:pPr/>
              <a:t>‹#›</a:t>
            </a:fld>
            <a:endParaRPr lang="en-US" altLang="en-US"/>
          </a:p>
        </p:txBody>
      </p:sp>
      <p:pic>
        <p:nvPicPr>
          <p:cNvPr id="14"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755467" y="4424289"/>
            <a:ext cx="9742871"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581932" y="544183"/>
            <a:ext cx="110064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prod.prv\shared\NCR\CMO\CMB_NEW\0400-Comms Svcs\480 - Publishing and Production\!Flag Signatures\Canada Wordmark\Colour\Canada_Colo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0332" y="6356351"/>
            <a:ext cx="1488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0801" y="248400"/>
            <a:ext cx="2872615" cy="216000"/>
          </a:xfrm>
          <a:prstGeom prst="rect">
            <a:avLst/>
          </a:prstGeom>
          <a:noFill/>
          <a:extLst>
            <a:ext uri="{909E8E84-426E-40DD-AFC4-6F175D3DCCD1}">
              <a14:hiddenFill xmlns:a14="http://schemas.microsoft.com/office/drawing/2010/main">
                <a:solidFill>
                  <a:srgbClr val="FFFFFF"/>
                </a:solidFill>
              </a14:hiddenFill>
            </a:ext>
          </a:extLst>
        </p:spPr>
      </p:pic>
      <p:sp>
        <p:nvSpPr>
          <p:cNvPr id="4" name="hrSlideMaster.Title Slide full imageHeader" descr=" ">
            <a:extLst>
              <a:ext uri="{FF2B5EF4-FFF2-40B4-BE49-F238E27FC236}">
                <a16:creationId xmlns:a16="http://schemas.microsoft.com/office/drawing/2014/main" id="{5D882074-6E1E-417F-9915-9929F303A277}"/>
              </a:ext>
            </a:extLst>
          </p:cNvPr>
          <p:cNvSpPr txBox="1"/>
          <p:nvPr/>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
        <p:nvSpPr>
          <p:cNvPr id="5" name="hrSlideMaster26.Title Slide full imageHeader" descr=" ">
            <a:extLst>
              <a:ext uri="{FF2B5EF4-FFF2-40B4-BE49-F238E27FC236}">
                <a16:creationId xmlns:a16="http://schemas.microsoft.com/office/drawing/2014/main" id="{9B63C9FC-C2C5-93C7-65ED-6BF9D20B5431}"/>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425396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maple_leaf.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ctr">
              <a:defRPr sz="3600" b="0" i="0">
                <a:solidFill>
                  <a:srgbClr val="0082C9"/>
                </a:solidFill>
                <a:latin typeface="Arial" panose="020B0604020202020204" pitchFamily="34" charset="0"/>
                <a:cs typeface="Arial" panose="020B0604020202020204" pitchFamily="34" charset="0"/>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82C9"/>
              </a:buClr>
              <a:buFont typeface="Arial"/>
              <a:buChar char="•"/>
              <a:defRPr sz="2600" b="0" i="0">
                <a:solidFill>
                  <a:srgbClr val="595959"/>
                </a:solidFill>
                <a:latin typeface="Arial" panose="020B0604020202020204" pitchFamily="34" charset="0"/>
                <a:cs typeface="Arial" panose="020B0604020202020204" pitchFamily="34" charset="0"/>
              </a:defRPr>
            </a:lvl1pPr>
            <a:lvl2pPr marL="742950" indent="-285750">
              <a:buClr>
                <a:srgbClr val="0082C9"/>
              </a:buClr>
              <a:buFont typeface="Arial"/>
              <a:buChar char="•"/>
              <a:defRPr sz="2400" b="0" i="0">
                <a:solidFill>
                  <a:srgbClr val="595959"/>
                </a:solidFill>
                <a:latin typeface="Arial" panose="020B0604020202020204" pitchFamily="34" charset="0"/>
                <a:cs typeface="Arial" panose="020B0604020202020204" pitchFamily="34" charset="0"/>
              </a:defRPr>
            </a:lvl2pPr>
            <a:lvl3pPr marL="1143000" indent="-228600">
              <a:buClr>
                <a:srgbClr val="0082C9"/>
              </a:buClr>
              <a:buFont typeface="Arial"/>
              <a:buChar char="•"/>
              <a:defRPr sz="2200" b="0" i="0">
                <a:solidFill>
                  <a:srgbClr val="595959"/>
                </a:solidFill>
                <a:latin typeface="Arial" panose="020B0604020202020204" pitchFamily="34" charset="0"/>
                <a:cs typeface="Arial" panose="020B0604020202020204" pitchFamily="34" charset="0"/>
              </a:defRPr>
            </a:lvl3pPr>
            <a:lvl4pPr marL="1600200" indent="-228600">
              <a:buClr>
                <a:srgbClr val="0082C9"/>
              </a:buClr>
              <a:buFont typeface="Arial"/>
              <a:buChar char="•"/>
              <a:defRPr sz="2000" b="0" i="0">
                <a:solidFill>
                  <a:srgbClr val="595959"/>
                </a:solidFill>
                <a:latin typeface="Arial" panose="020B0604020202020204" pitchFamily="34" charset="0"/>
                <a:cs typeface="Arial" panose="020B0604020202020204" pitchFamily="34" charset="0"/>
              </a:defRPr>
            </a:lvl4pPr>
            <a:lvl5pPr marL="2057400" indent="-228600">
              <a:buClr>
                <a:srgbClr val="0082C9"/>
              </a:buClr>
              <a:buFont typeface="Arial"/>
              <a:buChar char="•"/>
              <a:defRPr sz="1800" b="0" i="0">
                <a:solidFill>
                  <a:srgbClr val="595959"/>
                </a:solidFill>
                <a:latin typeface="Arial" panose="020B0604020202020204" pitchFamily="34" charset="0"/>
                <a:cs typeface="Arial" panose="020B0604020202020204" pitchFamily="34"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78075564-AF6E-40FC-905A-F6C5E8D29614}" type="slidenum">
              <a:rPr lang="en-US" altLang="en-US"/>
              <a:pPr/>
              <a:t>‹#›</a:t>
            </a:fld>
            <a:endParaRPr lang="en-US" altLang="en-US"/>
          </a:p>
        </p:txBody>
      </p:sp>
      <p:sp>
        <p:nvSpPr>
          <p:cNvPr id="4" name="hrSlideMaster.Title and ContentHeader" descr=" ">
            <a:extLst>
              <a:ext uri="{FF2B5EF4-FFF2-40B4-BE49-F238E27FC236}">
                <a16:creationId xmlns:a16="http://schemas.microsoft.com/office/drawing/2014/main" id="{AFA82DAE-77F8-42AA-B11A-4C89207AF0E8}"/>
              </a:ext>
            </a:extLst>
          </p:cNvPr>
          <p:cNvSpPr txBox="1"/>
          <p:nvPr/>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
        <p:nvSpPr>
          <p:cNvPr id="5" name="hrSlideMaster.Title and ContentHeader" descr=" ">
            <a:extLst>
              <a:ext uri="{FF2B5EF4-FFF2-40B4-BE49-F238E27FC236}">
                <a16:creationId xmlns:a16="http://schemas.microsoft.com/office/drawing/2014/main" id="{2A1D4B3B-99C7-FED7-D989-5ECBDA741C02}"/>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
        <p:nvSpPr>
          <p:cNvPr id="9" name="hrSlideMaster26.Title and ContentHeader" descr=" ">
            <a:extLst>
              <a:ext uri="{FF2B5EF4-FFF2-40B4-BE49-F238E27FC236}">
                <a16:creationId xmlns:a16="http://schemas.microsoft.com/office/drawing/2014/main" id="{E2C609B2-41D1-31A4-C27C-1729DA736A45}"/>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9301557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838200" y="1825625"/>
            <a:ext cx="515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2"/>
          </p:nvPr>
        </p:nvSpPr>
        <p:spPr/>
        <p:txBody>
          <a:bodyPr/>
          <a:lstStyle/>
          <a:p>
            <a:fld id="{D3DD8E0F-4480-47A2-9845-403A8D9E4FEA}" type="slidenum">
              <a:rPr lang="en-CA" smtClean="0"/>
              <a:t>‹#›</a:t>
            </a:fld>
            <a:endParaRPr lang="en-CA"/>
          </a:p>
        </p:txBody>
      </p:sp>
      <p:sp>
        <p:nvSpPr>
          <p:cNvPr id="5" name="hrSlideMaster.Two ContentHeader" descr=" ">
            <a:extLst>
              <a:ext uri="{FF2B5EF4-FFF2-40B4-BE49-F238E27FC236}">
                <a16:creationId xmlns:a16="http://schemas.microsoft.com/office/drawing/2014/main" id="{61FA502E-C2A9-4381-8A3A-CEF1938B78D3}"/>
              </a:ext>
            </a:extLst>
          </p:cNvPr>
          <p:cNvSpPr txBox="1"/>
          <p:nvPr/>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
        <p:nvSpPr>
          <p:cNvPr id="6" name="hrSlideMaster.Two ContentHeader" descr=" ">
            <a:extLst>
              <a:ext uri="{FF2B5EF4-FFF2-40B4-BE49-F238E27FC236}">
                <a16:creationId xmlns:a16="http://schemas.microsoft.com/office/drawing/2014/main" id="{A10FC101-7D13-5BD4-E8E2-FA65CA02A7B7}"/>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
        <p:nvSpPr>
          <p:cNvPr id="8" name="hrSlideMaster26.Two ContentHeader" descr=" ">
            <a:extLst>
              <a:ext uri="{FF2B5EF4-FFF2-40B4-BE49-F238E27FC236}">
                <a16:creationId xmlns:a16="http://schemas.microsoft.com/office/drawing/2014/main" id="{E27DCECE-FF98-40E1-A4D2-AD5C752EAC91}"/>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9072211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78356F7B-650D-4692-BDB2-9D692321B7D2}" type="slidenum">
              <a:rPr lang="en-CA" smtClean="0"/>
              <a:t>‹#›</a:t>
            </a:fld>
            <a:endParaRPr lang="en-CA"/>
          </a:p>
        </p:txBody>
      </p:sp>
      <p:sp>
        <p:nvSpPr>
          <p:cNvPr id="4" name="hrSlideMaster.Title SlideHeader" descr=" ">
            <a:extLst>
              <a:ext uri="{FF2B5EF4-FFF2-40B4-BE49-F238E27FC236}">
                <a16:creationId xmlns:a16="http://schemas.microsoft.com/office/drawing/2014/main" id="{87B37F7C-9848-8F78-4679-B5E9DF9275F4}"/>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
        <p:nvSpPr>
          <p:cNvPr id="5" name="hrSlideMaster26.Title SlideHeader" descr=" ">
            <a:extLst>
              <a:ext uri="{FF2B5EF4-FFF2-40B4-BE49-F238E27FC236}">
                <a16:creationId xmlns:a16="http://schemas.microsoft.com/office/drawing/2014/main" id="{A8986597-DD34-04DC-B1C8-5819525F565A}"/>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6927416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hrSlideMaster.Title and ContentHeader" descr=" ">
            <a:extLst>
              <a:ext uri="{FF2B5EF4-FFF2-40B4-BE49-F238E27FC236}">
                <a16:creationId xmlns:a16="http://schemas.microsoft.com/office/drawing/2014/main" id="{32B0794F-A693-4769-991B-96C56484FEF2}"/>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4889253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831851" y="4589466"/>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hrSlideMaster.Section HeaderHeader" descr=" ">
            <a:extLst>
              <a:ext uri="{FF2B5EF4-FFF2-40B4-BE49-F238E27FC236}">
                <a16:creationId xmlns:a16="http://schemas.microsoft.com/office/drawing/2014/main" id="{A0720B56-42E3-437C-A0E2-9FE52F30BF44}"/>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267393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563033" y="1304925"/>
            <a:ext cx="5384800" cy="526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51033" y="1304925"/>
            <a:ext cx="5384800" cy="526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hrSlideMaster.Two ContentHeader" descr=" ">
            <a:extLst>
              <a:ext uri="{FF2B5EF4-FFF2-40B4-BE49-F238E27FC236}">
                <a16:creationId xmlns:a16="http://schemas.microsoft.com/office/drawing/2014/main" id="{C1D737A5-190F-42F2-A2C9-078D739C929B}"/>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899749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hrSlideMaster.ComparisonHeader" descr=" ">
            <a:extLst>
              <a:ext uri="{FF2B5EF4-FFF2-40B4-BE49-F238E27FC236}">
                <a16:creationId xmlns:a16="http://schemas.microsoft.com/office/drawing/2014/main" id="{0081B63D-8ADD-4272-B33B-A798DAD31ECF}"/>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8945439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hrSlideMaster.Title OnlyHeader" descr=" ">
            <a:extLst>
              <a:ext uri="{FF2B5EF4-FFF2-40B4-BE49-F238E27FC236}">
                <a16:creationId xmlns:a16="http://schemas.microsoft.com/office/drawing/2014/main" id="{21A9F725-E76C-4AF2-8B3C-0219D948EAD1}"/>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6675680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hrSlideMaster.BlankHeader" descr=" ">
            <a:extLst>
              <a:ext uri="{FF2B5EF4-FFF2-40B4-BE49-F238E27FC236}">
                <a16:creationId xmlns:a16="http://schemas.microsoft.com/office/drawing/2014/main" id="{14870B34-10ED-48CB-99F8-E97AB36F0F4E}"/>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2290871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hrSlideMaster.Content with CaptionHeader" descr=" ">
            <a:extLst>
              <a:ext uri="{FF2B5EF4-FFF2-40B4-BE49-F238E27FC236}">
                <a16:creationId xmlns:a16="http://schemas.microsoft.com/office/drawing/2014/main" id="{6D2F41E2-D202-47B8-A474-2DE7EE86E297}"/>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9713732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endParaRPr lang="en-CA"/>
          </a:p>
        </p:txBody>
      </p:sp>
      <p:sp>
        <p:nvSpPr>
          <p:cNvPr id="3" name="Picture Placeholder 2"/>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dirty="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hrSlideMaster.Picture with CaptionHeader" descr=" ">
            <a:extLst>
              <a:ext uri="{FF2B5EF4-FFF2-40B4-BE49-F238E27FC236}">
                <a16:creationId xmlns:a16="http://schemas.microsoft.com/office/drawing/2014/main" id="{B9AF0AFE-2177-4B47-BBF1-DE102FF381F6}"/>
              </a:ext>
            </a:extLst>
          </p:cNvPr>
          <p:cNvSpPr txBox="1"/>
          <p:nvPr userDrawn="1"/>
        </p:nvSpPr>
        <p:spPr>
          <a:xfrm>
            <a:off x="0" y="0"/>
            <a:ext cx="12192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90214344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inside_B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58800" y="13176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563033" y="1304925"/>
            <a:ext cx="109728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30497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ftr="0" dt="0"/>
  <p:txStyles>
    <p:titleStyle>
      <a:lvl1pPr algn="l" rtl="0" eaLnBrk="0" fontAlgn="base" hangingPunct="0">
        <a:lnSpc>
          <a:spcPct val="90000"/>
        </a:lnSpc>
        <a:spcBef>
          <a:spcPct val="20000"/>
        </a:spcBef>
        <a:spcAft>
          <a:spcPct val="0"/>
        </a:spcAft>
        <a:defRPr sz="3000" kern="1200">
          <a:solidFill>
            <a:schemeClr val="tx2"/>
          </a:solidFill>
          <a:latin typeface="+mj-lt"/>
          <a:ea typeface="+mj-ea"/>
          <a:cs typeface="+mj-cs"/>
        </a:defRPr>
      </a:lvl1pPr>
      <a:lvl2pPr algn="l" rtl="0" eaLnBrk="0" fontAlgn="base" hangingPunct="0">
        <a:lnSpc>
          <a:spcPct val="90000"/>
        </a:lnSpc>
        <a:spcBef>
          <a:spcPct val="20000"/>
        </a:spcBef>
        <a:spcAft>
          <a:spcPct val="0"/>
        </a:spcAft>
        <a:defRPr sz="3000">
          <a:solidFill>
            <a:schemeClr val="tx2"/>
          </a:solidFill>
          <a:latin typeface="Arial" panose="020B0604020202020204" pitchFamily="34" charset="0"/>
        </a:defRPr>
      </a:lvl2pPr>
      <a:lvl3pPr algn="l" rtl="0" eaLnBrk="0" fontAlgn="base" hangingPunct="0">
        <a:lnSpc>
          <a:spcPct val="90000"/>
        </a:lnSpc>
        <a:spcBef>
          <a:spcPct val="20000"/>
        </a:spcBef>
        <a:spcAft>
          <a:spcPct val="0"/>
        </a:spcAft>
        <a:defRPr sz="3000">
          <a:solidFill>
            <a:schemeClr val="tx2"/>
          </a:solidFill>
          <a:latin typeface="Arial" panose="020B0604020202020204" pitchFamily="34" charset="0"/>
        </a:defRPr>
      </a:lvl3pPr>
      <a:lvl4pPr algn="l" rtl="0" eaLnBrk="0" fontAlgn="base" hangingPunct="0">
        <a:lnSpc>
          <a:spcPct val="90000"/>
        </a:lnSpc>
        <a:spcBef>
          <a:spcPct val="20000"/>
        </a:spcBef>
        <a:spcAft>
          <a:spcPct val="0"/>
        </a:spcAft>
        <a:defRPr sz="3000">
          <a:solidFill>
            <a:schemeClr val="tx2"/>
          </a:solidFill>
          <a:latin typeface="Arial" panose="020B0604020202020204" pitchFamily="34" charset="0"/>
        </a:defRPr>
      </a:lvl4pPr>
      <a:lvl5pPr algn="l" rtl="0" eaLnBrk="0" fontAlgn="base" hangingPunct="0">
        <a:lnSpc>
          <a:spcPct val="90000"/>
        </a:lnSpc>
        <a:spcBef>
          <a:spcPct val="20000"/>
        </a:spcBef>
        <a:spcAft>
          <a:spcPct val="0"/>
        </a:spcAft>
        <a:defRPr sz="3000">
          <a:solidFill>
            <a:schemeClr val="tx2"/>
          </a:solidFill>
          <a:latin typeface="Arial" panose="020B0604020202020204" pitchFamily="34" charset="0"/>
        </a:defRPr>
      </a:lvl5pPr>
      <a:lvl6pPr marL="342900" algn="l" rtl="0" fontAlgn="base">
        <a:lnSpc>
          <a:spcPct val="90000"/>
        </a:lnSpc>
        <a:spcBef>
          <a:spcPct val="20000"/>
        </a:spcBef>
        <a:spcAft>
          <a:spcPct val="0"/>
        </a:spcAft>
        <a:defRPr sz="3000">
          <a:solidFill>
            <a:schemeClr val="tx2"/>
          </a:solidFill>
          <a:latin typeface="Arial" panose="020B0604020202020204" pitchFamily="34" charset="0"/>
        </a:defRPr>
      </a:lvl6pPr>
      <a:lvl7pPr marL="685800" algn="l" rtl="0" fontAlgn="base">
        <a:lnSpc>
          <a:spcPct val="90000"/>
        </a:lnSpc>
        <a:spcBef>
          <a:spcPct val="20000"/>
        </a:spcBef>
        <a:spcAft>
          <a:spcPct val="0"/>
        </a:spcAft>
        <a:defRPr sz="3000">
          <a:solidFill>
            <a:schemeClr val="tx2"/>
          </a:solidFill>
          <a:latin typeface="Arial" panose="020B0604020202020204" pitchFamily="34" charset="0"/>
        </a:defRPr>
      </a:lvl7pPr>
      <a:lvl8pPr marL="1028700" algn="l" rtl="0" fontAlgn="base">
        <a:lnSpc>
          <a:spcPct val="90000"/>
        </a:lnSpc>
        <a:spcBef>
          <a:spcPct val="20000"/>
        </a:spcBef>
        <a:spcAft>
          <a:spcPct val="0"/>
        </a:spcAft>
        <a:defRPr sz="3000">
          <a:solidFill>
            <a:schemeClr val="tx2"/>
          </a:solidFill>
          <a:latin typeface="Arial" panose="020B0604020202020204" pitchFamily="34" charset="0"/>
        </a:defRPr>
      </a:lvl8pPr>
      <a:lvl9pPr marL="1371600" algn="l" rtl="0" fontAlgn="base">
        <a:lnSpc>
          <a:spcPct val="90000"/>
        </a:lnSpc>
        <a:spcBef>
          <a:spcPct val="20000"/>
        </a:spcBef>
        <a:spcAft>
          <a:spcPct val="0"/>
        </a:spcAft>
        <a:defRPr sz="3000">
          <a:solidFill>
            <a:schemeClr val="tx2"/>
          </a:solidFill>
          <a:latin typeface="Arial" panose="020B0604020202020204" pitchFamily="34" charset="0"/>
        </a:defRPr>
      </a:lvl9pPr>
    </p:titleStyle>
    <p:bodyStyle>
      <a:lvl1pPr marL="200025" indent="-200025" algn="l" rtl="0" eaLnBrk="0" fontAlgn="base" hangingPunct="0">
        <a:lnSpc>
          <a:spcPct val="80000"/>
        </a:lnSpc>
        <a:spcBef>
          <a:spcPct val="20000"/>
        </a:spcBef>
        <a:spcAft>
          <a:spcPct val="0"/>
        </a:spcAft>
        <a:buSzPct val="75000"/>
        <a:buChar char="•"/>
        <a:defRPr sz="2100" kern="1200">
          <a:solidFill>
            <a:schemeClr val="tx1"/>
          </a:solidFill>
          <a:latin typeface="+mn-lt"/>
          <a:ea typeface="+mn-ea"/>
          <a:cs typeface="+mn-cs"/>
        </a:defRPr>
      </a:lvl1pPr>
      <a:lvl2pPr marL="542925" indent="-208360" algn="l" rtl="0" eaLnBrk="0" fontAlgn="base" hangingPunct="0">
        <a:lnSpc>
          <a:spcPct val="80000"/>
        </a:lnSpc>
        <a:spcBef>
          <a:spcPct val="20000"/>
        </a:spcBef>
        <a:spcAft>
          <a:spcPct val="0"/>
        </a:spcAft>
        <a:buSzPct val="75000"/>
        <a:buChar char="•"/>
        <a:defRPr sz="1800" kern="1200">
          <a:solidFill>
            <a:schemeClr val="tx1"/>
          </a:solidFill>
          <a:latin typeface="+mn-lt"/>
          <a:ea typeface="+mn-ea"/>
          <a:cs typeface="+mn-cs"/>
        </a:defRPr>
      </a:lvl2pPr>
      <a:lvl3pPr marL="876300" indent="-198835" algn="l" rtl="0" eaLnBrk="0" fontAlgn="base" hangingPunct="0">
        <a:lnSpc>
          <a:spcPct val="80000"/>
        </a:lnSpc>
        <a:spcBef>
          <a:spcPct val="20000"/>
        </a:spcBef>
        <a:spcAft>
          <a:spcPct val="0"/>
        </a:spcAft>
        <a:buSzPct val="75000"/>
        <a:buChar char="•"/>
        <a:defRPr sz="1500" kern="1200">
          <a:solidFill>
            <a:schemeClr val="tx1"/>
          </a:solidFill>
          <a:latin typeface="+mn-lt"/>
          <a:ea typeface="+mn-ea"/>
          <a:cs typeface="+mn-cs"/>
        </a:defRPr>
      </a:lvl3pPr>
      <a:lvl4pPr marL="1210866" indent="-200025" algn="l" rtl="0" eaLnBrk="0" fontAlgn="base" hangingPunct="0">
        <a:lnSpc>
          <a:spcPct val="80000"/>
        </a:lnSpc>
        <a:spcBef>
          <a:spcPct val="20000"/>
        </a:spcBef>
        <a:spcAft>
          <a:spcPct val="0"/>
        </a:spcAft>
        <a:buSzPct val="75000"/>
        <a:buChar char="•"/>
        <a:defRPr kern="1200">
          <a:solidFill>
            <a:schemeClr val="tx1"/>
          </a:solidFill>
          <a:latin typeface="+mn-lt"/>
          <a:ea typeface="+mn-ea"/>
          <a:cs typeface="+mn-cs"/>
        </a:defRPr>
      </a:lvl4pPr>
      <a:lvl5pPr marL="1543050" indent="-197644" algn="l" rtl="0" eaLnBrk="0" fontAlgn="base" hangingPunct="0">
        <a:lnSpc>
          <a:spcPct val="80000"/>
        </a:lnSpc>
        <a:spcBef>
          <a:spcPct val="20000"/>
        </a:spcBef>
        <a:spcAft>
          <a:spcPct val="0"/>
        </a:spcAft>
        <a:buSzPct val="7500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le_leaf.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609600" y="274639"/>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dirty="0"/>
              <a:t>Click to edit Master title style</a:t>
            </a:r>
            <a:endParaRPr lang="en-US" altLang="en-US" dirty="0"/>
          </a:p>
        </p:txBody>
      </p:sp>
      <p:sp>
        <p:nvSpPr>
          <p:cNvPr id="1027" name="Text Placeholder 2"/>
          <p:cNvSpPr>
            <a:spLocks noGrp="1"/>
          </p:cNvSpPr>
          <p:nvPr>
            <p:ph type="body" idx="1"/>
          </p:nvPr>
        </p:nvSpPr>
        <p:spPr bwMode="auto">
          <a:xfrm>
            <a:off x="609600" y="1436689"/>
            <a:ext cx="109728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endParaRPr lang="en-US" altLang="en-US" dirty="0"/>
          </a:p>
        </p:txBody>
      </p:sp>
      <p:sp>
        <p:nvSpPr>
          <p:cNvPr id="6" name="Slide Number Placeholder 5"/>
          <p:cNvSpPr>
            <a:spLocks noGrp="1"/>
          </p:cNvSpPr>
          <p:nvPr>
            <p:ph type="sldNum" sz="quarter" idx="4"/>
          </p:nvPr>
        </p:nvSpPr>
        <p:spPr>
          <a:xfrm>
            <a:off x="10272184" y="6356351"/>
            <a:ext cx="131021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latin typeface="Century Gothic" panose="020B0502020202020204" pitchFamily="34" charset="0"/>
              </a:defRPr>
            </a:lvl1pPr>
          </a:lstStyle>
          <a:p>
            <a:fld id="{4AF31215-D414-49A1-B0BE-FA6A849F09BB}" type="slidenum">
              <a:rPr lang="en-US" altLang="en-US" smtClean="0"/>
              <a:pPr/>
              <a:t>‹#›</a:t>
            </a:fld>
            <a:endParaRPr lang="en-US" altLang="en-US" dirty="0"/>
          </a:p>
        </p:txBody>
      </p:sp>
    </p:spTree>
    <p:extLst>
      <p:ext uri="{BB962C8B-B14F-4D97-AF65-F5344CB8AC3E}">
        <p14:creationId xmlns:p14="http://schemas.microsoft.com/office/powerpoint/2010/main" val="33331507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ransition>
    <p:fade/>
  </p:transition>
  <p:hf hdr="0" ftr="0" dt="0"/>
  <p:txStyles>
    <p:titleStyle>
      <a:lvl1pPr algn="ctr" defTabSz="457200" rtl="0" eaLnBrk="0" fontAlgn="base" hangingPunct="0">
        <a:spcBef>
          <a:spcPct val="0"/>
        </a:spcBef>
        <a:spcAft>
          <a:spcPct val="0"/>
        </a:spcAft>
        <a:defRPr lang="en-US" sz="3600" kern="1200" dirty="0">
          <a:solidFill>
            <a:srgbClr val="0082C9"/>
          </a:solidFill>
          <a:latin typeface="Arial" panose="020B0604020202020204" pitchFamily="34" charset="0"/>
          <a:ea typeface="ヒラギノ角ゴ Pro W3" pitchFamily="126" charset="-128"/>
          <a:cs typeface="Arial" panose="020B0604020202020204"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342900" indent="-342900" algn="l" defTabSz="457200" rtl="0" eaLnBrk="0" fontAlgn="base" hangingPunct="0">
        <a:spcBef>
          <a:spcPct val="20000"/>
        </a:spcBef>
        <a:spcAft>
          <a:spcPct val="0"/>
        </a:spcAft>
        <a:buClr>
          <a:srgbClr val="0082C9"/>
        </a:buClr>
        <a:buFont typeface="Arial" panose="020B0604020202020204" pitchFamily="34" charset="0"/>
        <a:buChar char="•"/>
        <a:defRPr lang="en-CA" sz="2600" kern="1200" dirty="0">
          <a:solidFill>
            <a:srgbClr val="595959"/>
          </a:solidFill>
          <a:latin typeface="Arial" panose="020B0604020202020204" pitchFamily="34" charset="0"/>
          <a:ea typeface="ヒラギノ角ゴ Pro W3" pitchFamily="126" charset="-128"/>
          <a:cs typeface="Arial" panose="020B0604020202020204" pitchFamily="34" charset="0"/>
        </a:defRPr>
      </a:lvl1pPr>
      <a:lvl2pPr marL="742950" indent="-285750" algn="l" defTabSz="457200" rtl="0" eaLnBrk="0" fontAlgn="base" hangingPunct="0">
        <a:spcBef>
          <a:spcPct val="20000"/>
        </a:spcBef>
        <a:spcAft>
          <a:spcPct val="0"/>
        </a:spcAft>
        <a:buClr>
          <a:srgbClr val="0082C9"/>
        </a:buClr>
        <a:buFont typeface="Arial" panose="020B0604020202020204" pitchFamily="34" charset="0"/>
        <a:buChar char="•"/>
        <a:defRPr lang="en-CA" sz="2400" kern="1200" dirty="0">
          <a:solidFill>
            <a:srgbClr val="595959"/>
          </a:solidFill>
          <a:latin typeface="Arial" panose="020B0604020202020204" pitchFamily="34" charset="0"/>
          <a:ea typeface="ヒラギノ角ゴ Pro W3" pitchFamily="126" charset="-128"/>
          <a:cs typeface="Arial" panose="020B0604020202020204" pitchFamily="34" charset="0"/>
        </a:defRPr>
      </a:lvl2pPr>
      <a:lvl3pPr marL="1143000" indent="-228600" algn="l" defTabSz="457200" rtl="0" eaLnBrk="0" fontAlgn="base" hangingPunct="0">
        <a:spcBef>
          <a:spcPct val="20000"/>
        </a:spcBef>
        <a:spcAft>
          <a:spcPct val="0"/>
        </a:spcAft>
        <a:buClr>
          <a:srgbClr val="0082C9"/>
        </a:buClr>
        <a:buFont typeface="Arial" panose="020B0604020202020204" pitchFamily="34" charset="0"/>
        <a:buChar char="•"/>
        <a:defRPr lang="en-CA" sz="2200" kern="1200" dirty="0">
          <a:solidFill>
            <a:srgbClr val="595959"/>
          </a:solidFill>
          <a:latin typeface="Arial" panose="020B0604020202020204" pitchFamily="34" charset="0"/>
          <a:ea typeface="ヒラギノ角ゴ Pro W3" pitchFamily="126" charset="-128"/>
          <a:cs typeface="Arial" panose="020B0604020202020204" pitchFamily="34" charset="0"/>
        </a:defRPr>
      </a:lvl3pPr>
      <a:lvl4pPr marL="1600200" indent="-228600" algn="l" defTabSz="457200" rtl="0" eaLnBrk="0" fontAlgn="base" hangingPunct="0">
        <a:spcBef>
          <a:spcPct val="20000"/>
        </a:spcBef>
        <a:spcAft>
          <a:spcPct val="0"/>
        </a:spcAft>
        <a:buClr>
          <a:srgbClr val="0082C9"/>
        </a:buClr>
        <a:buFont typeface="Arial" panose="020B0604020202020204" pitchFamily="34" charset="0"/>
        <a:buChar char="•"/>
        <a:defRPr lang="en-CA" sz="2000" kern="1200" dirty="0">
          <a:solidFill>
            <a:srgbClr val="595959"/>
          </a:solidFill>
          <a:latin typeface="Arial" panose="020B0604020202020204" pitchFamily="34" charset="0"/>
          <a:ea typeface="ヒラギノ角ゴ Pro W3" pitchFamily="126" charset="-128"/>
          <a:cs typeface="Arial" panose="020B0604020202020204" pitchFamily="34" charset="0"/>
        </a:defRPr>
      </a:lvl4pPr>
      <a:lvl5pPr marL="2057400" indent="-228600" algn="l" defTabSz="457200" rtl="0" eaLnBrk="0" fontAlgn="base" hangingPunct="0">
        <a:spcBef>
          <a:spcPct val="20000"/>
        </a:spcBef>
        <a:spcAft>
          <a:spcPct val="0"/>
        </a:spcAft>
        <a:buClr>
          <a:srgbClr val="0082C9"/>
        </a:buClr>
        <a:buFont typeface="Arial" panose="020B0604020202020204" pitchFamily="34" charset="0"/>
        <a:buChar char="•"/>
        <a:defRPr lang="en-US" kern="1200" dirty="0">
          <a:solidFill>
            <a:srgbClr val="595959"/>
          </a:solidFill>
          <a:latin typeface="Arial" panose="020B0604020202020204" pitchFamily="34" charset="0"/>
          <a:ea typeface="ヒラギノ角ゴ Pro W3" pitchFamily="126"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hemeOverride" Target="../theme/themeOverride8.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hemeOverride" Target="../theme/themeOverride13.xml"/><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hemeOverride" Target="../theme/themeOverride15.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hemeOverride" Target="../theme/themeOverride16.xml"/><Relationship Id="rId5" Type="http://schemas.openxmlformats.org/officeDocument/2006/relationships/image" Target="../media/image23.emf"/><Relationship Id="rId4" Type="http://schemas.openxmlformats.org/officeDocument/2006/relationships/package" Target="../embeddings/Microsoft_Excel_Worksheet.xls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hemeOverride" Target="../theme/themeOverride18.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hemeOverride" Target="../theme/themeOverride19.xml"/><Relationship Id="rId5" Type="http://schemas.openxmlformats.org/officeDocument/2006/relationships/image" Target="../media/image25.emf"/><Relationship Id="rId4" Type="http://schemas.openxmlformats.org/officeDocument/2006/relationships/package" Target="../embeddings/Microsoft_Excel_Worksheet1.xls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hemeOverride" Target="../theme/themeOverride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hemeOverride" Target="../theme/themeOverride21.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hemeOverride" Target="../theme/themeOverride22.xml"/><Relationship Id="rId5" Type="http://schemas.openxmlformats.org/officeDocument/2006/relationships/image" Target="../media/image26.emf"/><Relationship Id="rId4" Type="http://schemas.openxmlformats.org/officeDocument/2006/relationships/package" Target="../embeddings/Microsoft_Excel_Worksheet2.xlsx"/></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hemeOverride" Target="../theme/themeOverr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8.jpeg"/><Relationship Id="rId2" Type="http://schemas.openxmlformats.org/officeDocument/2006/relationships/slideLayout" Target="../slideLayouts/slideLayout14.xml"/><Relationship Id="rId1" Type="http://schemas.openxmlformats.org/officeDocument/2006/relationships/themeOverride" Target="../theme/themeOverride2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hemeOverride" Target="../theme/themeOverride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hemeOverride" Target="../theme/themeOverride26.xml"/><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hemeOverride" Target="../theme/themeOverride2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hemeOverride" Target="../theme/themeOverr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hemeOverride" Target="../theme/themeOverride29.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themeOverride" Target="../theme/themeOverride30.xml"/><Relationship Id="rId5" Type="http://schemas.openxmlformats.org/officeDocument/2006/relationships/image" Target="../media/image39.emf"/><Relationship Id="rId4" Type="http://schemas.openxmlformats.org/officeDocument/2006/relationships/package" Target="../embeddings/Microsoft_Excel_Worksheet3.xlsx"/></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hemeOverride" Target="../theme/themeOverride31.xml"/><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hemeOverride" Target="../theme/themeOverride3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hemeOverride" Target="../theme/themeOverride33.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xml"/><Relationship Id="rId1" Type="http://schemas.openxmlformats.org/officeDocument/2006/relationships/themeOverride" Target="../theme/themeOverride34.xml"/><Relationship Id="rId5" Type="http://schemas.openxmlformats.org/officeDocument/2006/relationships/image" Target="../media/image42.emf"/><Relationship Id="rId4" Type="http://schemas.openxmlformats.org/officeDocument/2006/relationships/package" Target="../embeddings/Microsoft_Excel_Worksheet4.xlsx"/></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hemeOverride" Target="../theme/themeOverride35.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themeOverride" Target="../theme/themeOverride36.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45.emf"/><Relationship Id="rId2" Type="http://schemas.openxmlformats.org/officeDocument/2006/relationships/slideLayout" Target="../slideLayouts/slideLayout14.xml"/><Relationship Id="rId1" Type="http://schemas.openxmlformats.org/officeDocument/2006/relationships/themeOverride" Target="../theme/themeOverride37.xml"/><Relationship Id="rId6" Type="http://schemas.openxmlformats.org/officeDocument/2006/relationships/package" Target="../embeddings/Microsoft_Excel_Worksheet6.xlsx"/><Relationship Id="rId5" Type="http://schemas.openxmlformats.org/officeDocument/2006/relationships/image" Target="../media/image44.emf"/><Relationship Id="rId4" Type="http://schemas.openxmlformats.org/officeDocument/2006/relationships/package" Target="../embeddings/Microsoft_Excel_Worksheet5.xlsx"/></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themeOverride" Target="../theme/themeOverride3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themeOverride" Target="../theme/themeOverride39.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3303"/>
          <a:stretch/>
        </p:blipFill>
        <p:spPr>
          <a:xfrm>
            <a:off x="578856" y="712654"/>
            <a:ext cx="11079744" cy="5550128"/>
          </a:xfrm>
          <a:prstGeom prst="rect">
            <a:avLst/>
          </a:prstGeom>
        </p:spPr>
      </p:pic>
      <p:sp>
        <p:nvSpPr>
          <p:cNvPr id="12" name="Rectangle 11"/>
          <p:cNvSpPr/>
          <p:nvPr/>
        </p:nvSpPr>
        <p:spPr>
          <a:xfrm>
            <a:off x="578856" y="2952183"/>
            <a:ext cx="7319963" cy="2255003"/>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3" name="Title 5"/>
          <p:cNvSpPr>
            <a:spLocks noGrp="1"/>
          </p:cNvSpPr>
          <p:nvPr>
            <p:ph type="ctrTitle"/>
          </p:nvPr>
        </p:nvSpPr>
        <p:spPr>
          <a:xfrm>
            <a:off x="578856" y="3429000"/>
            <a:ext cx="7112000" cy="1023937"/>
          </a:xfrm>
        </p:spPr>
        <p:txBody>
          <a:bodyPr>
            <a:normAutofit fontScale="90000"/>
          </a:bodyPr>
          <a:lstStyle/>
          <a:p>
            <a:r>
              <a:rPr lang="en-CA" altLang="en-US" dirty="0">
                <a:solidFill>
                  <a:schemeClr val="tx1"/>
                </a:solidFill>
                <a:ea typeface="ヒラギノ角ゴ Pro W3" pitchFamily="127" charset="-128"/>
              </a:rPr>
              <a:t>Net Worth Analysis</a:t>
            </a:r>
            <a:br>
              <a:rPr lang="en-CA" altLang="en-US" dirty="0">
                <a:solidFill>
                  <a:schemeClr val="tx1"/>
                </a:solidFill>
                <a:ea typeface="ヒラギノ角ゴ Pro W3" pitchFamily="127" charset="-128"/>
              </a:rPr>
            </a:br>
            <a:r>
              <a:rPr lang="en-CA" altLang="en-US" dirty="0">
                <a:solidFill>
                  <a:schemeClr val="tx1"/>
                </a:solidFill>
                <a:ea typeface="ヒラギノ角ゴ Pro W3" pitchFamily="127" charset="-128"/>
              </a:rPr>
              <a:t>An Investigative Approach</a:t>
            </a:r>
          </a:p>
        </p:txBody>
      </p:sp>
      <p:sp>
        <p:nvSpPr>
          <p:cNvPr id="15" name="Subtitle 6"/>
          <p:cNvSpPr>
            <a:spLocks noGrp="1"/>
          </p:cNvSpPr>
          <p:nvPr>
            <p:ph type="subTitle" idx="1"/>
          </p:nvPr>
        </p:nvSpPr>
        <p:spPr>
          <a:xfrm>
            <a:off x="684425" y="4690730"/>
            <a:ext cx="6900862" cy="817200"/>
          </a:xfrm>
        </p:spPr>
        <p:txBody>
          <a:bodyPr>
            <a:normAutofit/>
          </a:bodyPr>
          <a:lstStyle/>
          <a:p>
            <a:r>
              <a:rPr lang="en-CA" altLang="en-US" sz="1200" dirty="0">
                <a:ea typeface="ヒラギノ角ゴ Pro W3" pitchFamily="127" charset="-128"/>
              </a:rPr>
              <a:t>OECD – Bribery and Corruption Specialty Programme </a:t>
            </a:r>
          </a:p>
          <a:p>
            <a:r>
              <a:rPr lang="en-CA" altLang="en-US" sz="1200" dirty="0">
                <a:ea typeface="ヒラギノ角ゴ Pro W3" pitchFamily="127" charset="-128"/>
              </a:rPr>
              <a:t>October 2024</a:t>
            </a:r>
          </a:p>
        </p:txBody>
      </p:sp>
      <p:pic>
        <p:nvPicPr>
          <p:cNvPr id="17" name="Picture 7"/>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684425" y="4559979"/>
            <a:ext cx="690086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9F612FA4-708D-C98A-3EFE-B0C6450C46E9}"/>
              </a:ext>
            </a:extLst>
          </p:cNvPr>
          <p:cNvSpPr>
            <a:spLocks noGrp="1"/>
          </p:cNvSpPr>
          <p:nvPr>
            <p:ph type="sldNum" sz="quarter" idx="12"/>
          </p:nvPr>
        </p:nvSpPr>
        <p:spPr/>
        <p:txBody>
          <a:bodyPr/>
          <a:lstStyle/>
          <a:p>
            <a:endParaRPr lang="en-US" altLang="en-US" dirty="0"/>
          </a:p>
        </p:txBody>
      </p:sp>
      <p:pic>
        <p:nvPicPr>
          <p:cNvPr id="5" name="Picture 4">
            <a:extLst>
              <a:ext uri="{FF2B5EF4-FFF2-40B4-BE49-F238E27FC236}">
                <a16:creationId xmlns:a16="http://schemas.microsoft.com/office/drawing/2014/main" id="{C9AE339C-5217-4A90-C0DE-AAB4111F69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856" y="595217"/>
            <a:ext cx="11079744" cy="1225475"/>
          </a:xfrm>
          <a:prstGeom prst="rect">
            <a:avLst/>
          </a:prstGeom>
        </p:spPr>
      </p:pic>
    </p:spTree>
    <p:extLst>
      <p:ext uri="{BB962C8B-B14F-4D97-AF65-F5344CB8AC3E}">
        <p14:creationId xmlns:p14="http://schemas.microsoft.com/office/powerpoint/2010/main" val="127801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556634"/>
          </a:xfrm>
        </p:spPr>
        <p:txBody>
          <a:bodyPr>
            <a:normAutofit/>
          </a:bodyPr>
          <a:lstStyle/>
          <a:p>
            <a:pPr algn="ctr"/>
            <a:r>
              <a:rPr lang="en-US" sz="3000" u="sng" dirty="0">
                <a:solidFill>
                  <a:schemeClr val="tx1"/>
                </a:solidFill>
              </a:rPr>
              <a:t>Who Gets Included in the Net Worth Analysis?</a:t>
            </a:r>
            <a:endParaRPr lang="en-CA" sz="3000" u="sng" dirty="0">
              <a:solidFill>
                <a:schemeClr val="tx1"/>
              </a:solidFill>
            </a:endParaRPr>
          </a:p>
        </p:txBody>
      </p:sp>
      <p:sp>
        <p:nvSpPr>
          <p:cNvPr id="3" name="Content Placeholder 2"/>
          <p:cNvSpPr>
            <a:spLocks noGrp="1"/>
          </p:cNvSpPr>
          <p:nvPr>
            <p:ph idx="1"/>
          </p:nvPr>
        </p:nvSpPr>
        <p:spPr>
          <a:xfrm>
            <a:off x="609600" y="1084262"/>
            <a:ext cx="10972800" cy="4689475"/>
          </a:xfrm>
        </p:spPr>
        <p:txBody>
          <a:bodyPr/>
          <a:lstStyle/>
          <a:p>
            <a:pPr marL="0" indent="0">
              <a:spcBef>
                <a:spcPts val="0"/>
              </a:spcBef>
              <a:buNone/>
            </a:pPr>
            <a:r>
              <a:rPr lang="en-US" sz="2000" dirty="0">
                <a:solidFill>
                  <a:schemeClr val="tx1"/>
                </a:solidFill>
              </a:rPr>
              <a:t>Who gets included in the Net Worth Analysis is determined on a case by case basis.  In most situations the following people are included in the Net Worth Analysis:</a:t>
            </a:r>
          </a:p>
          <a:p>
            <a:pPr marL="0" indent="0">
              <a:spcBef>
                <a:spcPts val="0"/>
              </a:spcBef>
              <a:buNone/>
            </a:pPr>
            <a:endParaRPr lang="en-US" sz="2000" dirty="0">
              <a:solidFill>
                <a:schemeClr val="tx1"/>
              </a:solidFill>
            </a:endParaRPr>
          </a:p>
          <a:p>
            <a:pPr lvl="1">
              <a:spcBef>
                <a:spcPts val="0"/>
              </a:spcBef>
              <a:buClrTx/>
            </a:pPr>
            <a:r>
              <a:rPr lang="en-US" sz="1800" dirty="0">
                <a:solidFill>
                  <a:schemeClr val="tx1"/>
                </a:solidFill>
              </a:rPr>
              <a:t>Accused</a:t>
            </a:r>
          </a:p>
          <a:p>
            <a:pPr lvl="1">
              <a:spcBef>
                <a:spcPts val="0"/>
              </a:spcBef>
              <a:buClrTx/>
            </a:pPr>
            <a:r>
              <a:rPr lang="en-US" sz="1800" dirty="0">
                <a:solidFill>
                  <a:schemeClr val="tx1"/>
                </a:solidFill>
              </a:rPr>
              <a:t>Spouse</a:t>
            </a:r>
          </a:p>
          <a:p>
            <a:pPr lvl="1">
              <a:spcBef>
                <a:spcPts val="0"/>
              </a:spcBef>
              <a:buClrTx/>
            </a:pPr>
            <a:r>
              <a:rPr lang="en-US" sz="1800" dirty="0">
                <a:solidFill>
                  <a:schemeClr val="tx1"/>
                </a:solidFill>
              </a:rPr>
              <a:t>Dependent Children</a:t>
            </a:r>
          </a:p>
          <a:p>
            <a:pPr marL="457200" lvl="1" indent="0">
              <a:spcBef>
                <a:spcPts val="0"/>
              </a:spcBef>
              <a:buNone/>
            </a:pPr>
            <a:endParaRPr lang="en-US" sz="1800" dirty="0">
              <a:solidFill>
                <a:schemeClr val="tx1"/>
              </a:solidFill>
            </a:endParaRPr>
          </a:p>
          <a:p>
            <a:pPr marL="0" indent="0">
              <a:spcBef>
                <a:spcPts val="0"/>
              </a:spcBef>
              <a:buNone/>
            </a:pPr>
            <a:r>
              <a:rPr lang="en-US" sz="2000" dirty="0">
                <a:solidFill>
                  <a:schemeClr val="tx1"/>
                </a:solidFill>
              </a:rPr>
              <a:t>Depending on the case, the Net Worth Analysis could be expanded to include:</a:t>
            </a:r>
          </a:p>
          <a:p>
            <a:pPr marL="0" indent="0">
              <a:spcBef>
                <a:spcPts val="0"/>
              </a:spcBef>
              <a:buNone/>
            </a:pPr>
            <a:endParaRPr lang="en-US" sz="2000" dirty="0">
              <a:solidFill>
                <a:schemeClr val="tx1"/>
              </a:solidFill>
            </a:endParaRPr>
          </a:p>
          <a:p>
            <a:pPr lvl="1">
              <a:spcBef>
                <a:spcPts val="0"/>
              </a:spcBef>
              <a:buClrTx/>
            </a:pPr>
            <a:r>
              <a:rPr lang="en-US" sz="1800" dirty="0">
                <a:solidFill>
                  <a:schemeClr val="tx1"/>
                </a:solidFill>
              </a:rPr>
              <a:t>Parents of the accused or spouse</a:t>
            </a:r>
          </a:p>
          <a:p>
            <a:pPr lvl="1">
              <a:spcBef>
                <a:spcPts val="0"/>
              </a:spcBef>
              <a:buClrTx/>
            </a:pPr>
            <a:r>
              <a:rPr lang="en-US" sz="1800" dirty="0">
                <a:solidFill>
                  <a:schemeClr val="tx1"/>
                </a:solidFill>
              </a:rPr>
              <a:t>Adult children</a:t>
            </a:r>
          </a:p>
          <a:p>
            <a:pPr lvl="1">
              <a:spcBef>
                <a:spcPts val="0"/>
              </a:spcBef>
              <a:buClrTx/>
            </a:pPr>
            <a:r>
              <a:rPr lang="en-US" sz="1800" dirty="0">
                <a:solidFill>
                  <a:schemeClr val="tx1"/>
                </a:solidFill>
              </a:rPr>
              <a:t>Other relatives or individuals residing with the accused</a:t>
            </a:r>
            <a:endParaRPr lang="en-CA" sz="1800" dirty="0">
              <a:solidFill>
                <a:schemeClr val="tx1"/>
              </a:solidFill>
            </a:endParaRPr>
          </a:p>
        </p:txBody>
      </p:sp>
      <p:sp>
        <p:nvSpPr>
          <p:cNvPr id="4" name="Slide Number Placeholder 3">
            <a:extLst>
              <a:ext uri="{FF2B5EF4-FFF2-40B4-BE49-F238E27FC236}">
                <a16:creationId xmlns:a16="http://schemas.microsoft.com/office/drawing/2014/main" id="{E0A637DF-0083-A2F4-2A29-35D386D6EEE5}"/>
              </a:ext>
            </a:extLst>
          </p:cNvPr>
          <p:cNvSpPr>
            <a:spLocks noGrp="1"/>
          </p:cNvSpPr>
          <p:nvPr>
            <p:ph type="sldNum" sz="quarter" idx="10"/>
          </p:nvPr>
        </p:nvSpPr>
        <p:spPr/>
        <p:txBody>
          <a:bodyPr/>
          <a:lstStyle/>
          <a:p>
            <a:fld id="{78075564-AF6E-40FC-905A-F6C5E8D29614}" type="slidenum">
              <a:rPr lang="en-US" altLang="en-US" smtClean="0"/>
              <a:pPr/>
              <a:t>10</a:t>
            </a:fld>
            <a:endParaRPr lang="en-US" altLang="en-US"/>
          </a:p>
        </p:txBody>
      </p:sp>
    </p:spTree>
    <p:extLst>
      <p:ext uri="{BB962C8B-B14F-4D97-AF65-F5344CB8AC3E}">
        <p14:creationId xmlns:p14="http://schemas.microsoft.com/office/powerpoint/2010/main" val="3162442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18979"/>
          </a:xfrm>
        </p:spPr>
        <p:txBody>
          <a:bodyPr>
            <a:normAutofit/>
          </a:bodyPr>
          <a:lstStyle/>
          <a:p>
            <a:pPr algn="ctr"/>
            <a:r>
              <a:rPr lang="en-US" sz="3000" u="sng" dirty="0">
                <a:solidFill>
                  <a:schemeClr val="tx1"/>
                </a:solidFill>
              </a:rPr>
              <a:t>What Gets Included in a Net Worth Analysis?</a:t>
            </a:r>
            <a:endParaRPr lang="en-CA" sz="3000" u="sng" dirty="0">
              <a:solidFill>
                <a:schemeClr val="tx1"/>
              </a:solidFill>
            </a:endParaRPr>
          </a:p>
        </p:txBody>
      </p:sp>
      <p:sp>
        <p:nvSpPr>
          <p:cNvPr id="3" name="Content Placeholder 2"/>
          <p:cNvSpPr>
            <a:spLocks noGrp="1"/>
          </p:cNvSpPr>
          <p:nvPr>
            <p:ph idx="1"/>
          </p:nvPr>
        </p:nvSpPr>
        <p:spPr>
          <a:xfrm>
            <a:off x="521470" y="1326718"/>
            <a:ext cx="10972800" cy="5029633"/>
          </a:xfrm>
        </p:spPr>
        <p:txBody>
          <a:bodyPr/>
          <a:lstStyle/>
          <a:p>
            <a:pPr>
              <a:spcBef>
                <a:spcPts val="0"/>
              </a:spcBef>
              <a:buClrTx/>
            </a:pPr>
            <a:r>
              <a:rPr lang="en-US" sz="2000" dirty="0">
                <a:solidFill>
                  <a:schemeClr val="tx1"/>
                </a:solidFill>
              </a:rPr>
              <a:t>Personal and business assets of the accused, spouse and dependent family members.</a:t>
            </a:r>
          </a:p>
          <a:p>
            <a:pPr>
              <a:spcBef>
                <a:spcPts val="0"/>
              </a:spcBef>
              <a:buClrTx/>
            </a:pPr>
            <a:endParaRPr lang="en-US" sz="2000" dirty="0">
              <a:solidFill>
                <a:schemeClr val="tx1"/>
              </a:solidFill>
            </a:endParaRPr>
          </a:p>
          <a:p>
            <a:pPr>
              <a:spcBef>
                <a:spcPts val="0"/>
              </a:spcBef>
              <a:buClrTx/>
            </a:pPr>
            <a:r>
              <a:rPr lang="en-US" sz="2000" dirty="0">
                <a:solidFill>
                  <a:schemeClr val="tx1"/>
                </a:solidFill>
              </a:rPr>
              <a:t>Personal and business liabilities of the accused, spouse and dependent family members.</a:t>
            </a:r>
          </a:p>
          <a:p>
            <a:pPr>
              <a:spcBef>
                <a:spcPts val="0"/>
              </a:spcBef>
              <a:buClrTx/>
            </a:pPr>
            <a:endParaRPr lang="en-US" sz="2000" dirty="0">
              <a:solidFill>
                <a:schemeClr val="tx1"/>
              </a:solidFill>
            </a:endParaRPr>
          </a:p>
          <a:p>
            <a:pPr>
              <a:spcBef>
                <a:spcPts val="0"/>
              </a:spcBef>
              <a:buClrTx/>
            </a:pPr>
            <a:r>
              <a:rPr lang="en-US" sz="2000" dirty="0">
                <a:solidFill>
                  <a:schemeClr val="tx1"/>
                </a:solidFill>
              </a:rPr>
              <a:t>Personal expenditures of the accused, spouse and dependent family members.</a:t>
            </a:r>
          </a:p>
          <a:p>
            <a:pPr>
              <a:spcBef>
                <a:spcPts val="0"/>
              </a:spcBef>
              <a:buClrTx/>
            </a:pPr>
            <a:endParaRPr lang="en-US" sz="2000" dirty="0">
              <a:solidFill>
                <a:schemeClr val="tx1"/>
              </a:solidFill>
            </a:endParaRPr>
          </a:p>
          <a:p>
            <a:pPr>
              <a:spcBef>
                <a:spcPts val="0"/>
              </a:spcBef>
              <a:buClrTx/>
            </a:pPr>
            <a:r>
              <a:rPr lang="en-US" sz="2000" dirty="0">
                <a:solidFill>
                  <a:schemeClr val="tx1"/>
                </a:solidFill>
              </a:rPr>
              <a:t>Known sources of funds of the accused, spouse and dependent family members.</a:t>
            </a:r>
          </a:p>
        </p:txBody>
      </p:sp>
      <p:sp>
        <p:nvSpPr>
          <p:cNvPr id="4" name="Slide Number Placeholder 3">
            <a:extLst>
              <a:ext uri="{FF2B5EF4-FFF2-40B4-BE49-F238E27FC236}">
                <a16:creationId xmlns:a16="http://schemas.microsoft.com/office/drawing/2014/main" id="{C18BFE25-5D90-6310-D947-27A8726C5942}"/>
              </a:ext>
            </a:extLst>
          </p:cNvPr>
          <p:cNvSpPr>
            <a:spLocks noGrp="1"/>
          </p:cNvSpPr>
          <p:nvPr>
            <p:ph type="sldNum" sz="quarter" idx="10"/>
          </p:nvPr>
        </p:nvSpPr>
        <p:spPr/>
        <p:txBody>
          <a:bodyPr/>
          <a:lstStyle/>
          <a:p>
            <a:fld id="{78075564-AF6E-40FC-905A-F6C5E8D29614}" type="slidenum">
              <a:rPr lang="en-US" altLang="en-US" smtClean="0"/>
              <a:pPr/>
              <a:t>11</a:t>
            </a:fld>
            <a:endParaRPr lang="en-US" altLang="en-US"/>
          </a:p>
        </p:txBody>
      </p:sp>
    </p:spTree>
    <p:extLst>
      <p:ext uri="{BB962C8B-B14F-4D97-AF65-F5344CB8AC3E}">
        <p14:creationId xmlns:p14="http://schemas.microsoft.com/office/powerpoint/2010/main" val="167655360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CBC4-F41F-CA27-0445-0F98BD15C9F9}"/>
              </a:ext>
            </a:extLst>
          </p:cNvPr>
          <p:cNvSpPr>
            <a:spLocks noGrp="1"/>
          </p:cNvSpPr>
          <p:nvPr>
            <p:ph type="title"/>
          </p:nvPr>
        </p:nvSpPr>
        <p:spPr>
          <a:xfrm>
            <a:off x="609600" y="274640"/>
            <a:ext cx="10972800" cy="628186"/>
          </a:xfrm>
        </p:spPr>
        <p:txBody>
          <a:bodyPr>
            <a:normAutofit/>
          </a:bodyPr>
          <a:lstStyle/>
          <a:p>
            <a:r>
              <a:rPr lang="en-US" sz="3000" u="sng" dirty="0">
                <a:solidFill>
                  <a:schemeClr val="tx1"/>
                </a:solidFill>
              </a:rPr>
              <a:t>What Does Not Get Included in a Net Worth Analysis?</a:t>
            </a:r>
            <a:endParaRPr lang="en-CA" sz="3000" dirty="0"/>
          </a:p>
        </p:txBody>
      </p:sp>
      <p:sp>
        <p:nvSpPr>
          <p:cNvPr id="3" name="Content Placeholder 2">
            <a:extLst>
              <a:ext uri="{FF2B5EF4-FFF2-40B4-BE49-F238E27FC236}">
                <a16:creationId xmlns:a16="http://schemas.microsoft.com/office/drawing/2014/main" id="{ECEF6215-499C-3E75-DBC8-DF68A60D0585}"/>
              </a:ext>
            </a:extLst>
          </p:cNvPr>
          <p:cNvSpPr>
            <a:spLocks noGrp="1"/>
          </p:cNvSpPr>
          <p:nvPr>
            <p:ph idx="1"/>
          </p:nvPr>
        </p:nvSpPr>
        <p:spPr>
          <a:xfrm>
            <a:off x="609600" y="1041723"/>
            <a:ext cx="10972800" cy="5084442"/>
          </a:xfrm>
        </p:spPr>
        <p:txBody>
          <a:bodyPr/>
          <a:lstStyle/>
          <a:p>
            <a:pPr>
              <a:spcBef>
                <a:spcPts val="0"/>
              </a:spcBef>
              <a:buClrTx/>
              <a:buFont typeface="Arial" panose="020B0604020202020204" pitchFamily="34" charset="0"/>
              <a:buChar char="•"/>
            </a:pPr>
            <a:r>
              <a:rPr lang="en-US" sz="2000" dirty="0">
                <a:solidFill>
                  <a:schemeClr val="tx1"/>
                </a:solidFill>
              </a:rPr>
              <a:t>Asset and liabilities of a corporation where the accused or their spouse is a shareholder.</a:t>
            </a:r>
          </a:p>
          <a:p>
            <a:pPr>
              <a:spcBef>
                <a:spcPts val="0"/>
              </a:spcBef>
              <a:buClrTx/>
              <a:buFont typeface="Arial" panose="020B0604020202020204" pitchFamily="34" charset="0"/>
              <a:buChar char="•"/>
            </a:pPr>
            <a:endParaRPr lang="en-US" sz="2000" dirty="0">
              <a:solidFill>
                <a:schemeClr val="tx1"/>
              </a:solidFill>
            </a:endParaRPr>
          </a:p>
          <a:p>
            <a:pPr>
              <a:spcBef>
                <a:spcPts val="0"/>
              </a:spcBef>
              <a:buClrTx/>
              <a:buFont typeface="Arial" panose="020B0604020202020204" pitchFamily="34" charset="0"/>
              <a:buChar char="•"/>
            </a:pPr>
            <a:r>
              <a:rPr lang="en-US" sz="2000" dirty="0">
                <a:solidFill>
                  <a:schemeClr val="tx1"/>
                </a:solidFill>
              </a:rPr>
              <a:t>Business income and expenses of a corporation where the accused or their spouse is a shareholder.</a:t>
            </a:r>
          </a:p>
          <a:p>
            <a:pPr marL="0" indent="0">
              <a:spcBef>
                <a:spcPts val="0"/>
              </a:spcBef>
              <a:buNone/>
            </a:pPr>
            <a:endParaRPr lang="en-US" sz="2000" dirty="0">
              <a:solidFill>
                <a:schemeClr val="tx1"/>
              </a:solidFill>
            </a:endParaRPr>
          </a:p>
          <a:p>
            <a:pPr marL="0" indent="0">
              <a:spcBef>
                <a:spcPts val="0"/>
              </a:spcBef>
              <a:buNone/>
            </a:pPr>
            <a:endParaRPr lang="en-US" sz="2000" dirty="0">
              <a:solidFill>
                <a:schemeClr val="tx1"/>
              </a:solidFill>
            </a:endParaRPr>
          </a:p>
          <a:p>
            <a:pPr marL="1377950" indent="0">
              <a:spcBef>
                <a:spcPts val="0"/>
              </a:spcBef>
              <a:buNone/>
            </a:pPr>
            <a:r>
              <a:rPr lang="en-US" sz="2000" u="sng" dirty="0">
                <a:solidFill>
                  <a:schemeClr val="tx1"/>
                </a:solidFill>
              </a:rPr>
              <a:t>Notable Exceptions:</a:t>
            </a:r>
          </a:p>
          <a:p>
            <a:pPr lvl="1">
              <a:spcBef>
                <a:spcPts val="0"/>
              </a:spcBef>
              <a:buClrTx/>
              <a:buFont typeface="Arial" panose="020B0604020202020204" pitchFamily="34" charset="0"/>
              <a:buChar char="•"/>
            </a:pPr>
            <a:endParaRPr lang="en-US" sz="2000" dirty="0">
              <a:solidFill>
                <a:schemeClr val="tx1"/>
              </a:solidFill>
            </a:endParaRPr>
          </a:p>
          <a:p>
            <a:pPr marL="1655763" lvl="1">
              <a:spcBef>
                <a:spcPts val="0"/>
              </a:spcBef>
              <a:buClrTx/>
              <a:buFont typeface="Arial" panose="020B0604020202020204" pitchFamily="34" charset="0"/>
              <a:buChar char="•"/>
            </a:pPr>
            <a:r>
              <a:rPr lang="en-US" sz="2000" dirty="0">
                <a:solidFill>
                  <a:schemeClr val="tx1"/>
                </a:solidFill>
              </a:rPr>
              <a:t>The cost of the shares to the accused;</a:t>
            </a:r>
          </a:p>
          <a:p>
            <a:pPr marL="1655763" lvl="1">
              <a:spcBef>
                <a:spcPts val="0"/>
              </a:spcBef>
              <a:buClrTx/>
              <a:buFont typeface="Arial" panose="020B0604020202020204" pitchFamily="34" charset="0"/>
              <a:buChar char="•"/>
            </a:pPr>
            <a:endParaRPr lang="en-US" sz="2000" dirty="0">
              <a:solidFill>
                <a:schemeClr val="tx1"/>
              </a:solidFill>
            </a:endParaRPr>
          </a:p>
          <a:p>
            <a:pPr marL="1655763" lvl="1">
              <a:spcBef>
                <a:spcPts val="0"/>
              </a:spcBef>
              <a:buClrTx/>
              <a:buFont typeface="Arial" panose="020B0604020202020204" pitchFamily="34" charset="0"/>
              <a:buChar char="•"/>
            </a:pPr>
            <a:r>
              <a:rPr lang="en-US" sz="2000" dirty="0">
                <a:solidFill>
                  <a:schemeClr val="tx1"/>
                </a:solidFill>
              </a:rPr>
              <a:t>Amounts loaned to or from corporation by the accused; and</a:t>
            </a:r>
          </a:p>
          <a:p>
            <a:pPr marL="1655763" lvl="1">
              <a:spcBef>
                <a:spcPts val="0"/>
              </a:spcBef>
              <a:buClrTx/>
              <a:buFont typeface="Arial" panose="020B0604020202020204" pitchFamily="34" charset="0"/>
              <a:buChar char="•"/>
            </a:pPr>
            <a:endParaRPr lang="en-US" sz="2000" dirty="0">
              <a:solidFill>
                <a:schemeClr val="tx1"/>
              </a:solidFill>
            </a:endParaRPr>
          </a:p>
          <a:p>
            <a:pPr marL="1655763" lvl="1">
              <a:spcBef>
                <a:spcPts val="0"/>
              </a:spcBef>
              <a:buClrTx/>
              <a:buFont typeface="Arial" panose="020B0604020202020204" pitchFamily="34" charset="0"/>
              <a:buChar char="•"/>
            </a:pPr>
            <a:r>
              <a:rPr lang="en-US" sz="2000" dirty="0">
                <a:solidFill>
                  <a:schemeClr val="tx1"/>
                </a:solidFill>
              </a:rPr>
              <a:t>Illicit funds and assets flowing through a shell corporation.</a:t>
            </a:r>
          </a:p>
          <a:p>
            <a:pPr marL="0" indent="0">
              <a:buNone/>
            </a:pPr>
            <a:endParaRPr lang="en-CA" dirty="0"/>
          </a:p>
        </p:txBody>
      </p:sp>
      <p:sp>
        <p:nvSpPr>
          <p:cNvPr id="4" name="Slide Number Placeholder 3">
            <a:extLst>
              <a:ext uri="{FF2B5EF4-FFF2-40B4-BE49-F238E27FC236}">
                <a16:creationId xmlns:a16="http://schemas.microsoft.com/office/drawing/2014/main" id="{43F85AA7-CD20-F1AC-1155-AD20C78EB237}"/>
              </a:ext>
            </a:extLst>
          </p:cNvPr>
          <p:cNvSpPr>
            <a:spLocks noGrp="1"/>
          </p:cNvSpPr>
          <p:nvPr>
            <p:ph type="sldNum" sz="quarter" idx="10"/>
          </p:nvPr>
        </p:nvSpPr>
        <p:spPr/>
        <p:txBody>
          <a:bodyPr/>
          <a:lstStyle/>
          <a:p>
            <a:fld id="{78075564-AF6E-40FC-905A-F6C5E8D29614}" type="slidenum">
              <a:rPr lang="en-US" altLang="en-US" smtClean="0"/>
              <a:pPr/>
              <a:t>12</a:t>
            </a:fld>
            <a:endParaRPr lang="en-US" altLang="en-US"/>
          </a:p>
        </p:txBody>
      </p:sp>
      <p:pic>
        <p:nvPicPr>
          <p:cNvPr id="5" name="Graphic 4" descr="Lightbulb and gear with solid fill">
            <a:extLst>
              <a:ext uri="{FF2B5EF4-FFF2-40B4-BE49-F238E27FC236}">
                <a16:creationId xmlns:a16="http://schemas.microsoft.com/office/drawing/2014/main" id="{19F3B9DA-96E5-17BD-E0B4-E13CDC2D31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575" y="2669544"/>
            <a:ext cx="914400" cy="914400"/>
          </a:xfrm>
          <a:prstGeom prst="rect">
            <a:avLst/>
          </a:prstGeom>
        </p:spPr>
      </p:pic>
    </p:spTree>
    <p:extLst>
      <p:ext uri="{BB962C8B-B14F-4D97-AF65-F5344CB8AC3E}">
        <p14:creationId xmlns:p14="http://schemas.microsoft.com/office/powerpoint/2010/main" val="16284044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70+ Case Study Stock Illustrations, Royalty-Free Vector Graphics &amp; Clip  Art - iStock | Study group, Study abroad, Research">
            <a:extLst>
              <a:ext uri="{FF2B5EF4-FFF2-40B4-BE49-F238E27FC236}">
                <a16:creationId xmlns:a16="http://schemas.microsoft.com/office/drawing/2014/main" id="{51FED378-2F29-48FD-B308-1DD4BD4F07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4071" y="2361248"/>
            <a:ext cx="4457700" cy="2840355"/>
          </a:xfrm>
          <a:prstGeom prst="rect">
            <a:avLst/>
          </a:prstGeom>
          <a:noFill/>
          <a:ln>
            <a:noFill/>
          </a:ln>
        </p:spPr>
      </p:pic>
      <p:sp>
        <p:nvSpPr>
          <p:cNvPr id="2" name="Title 1">
            <a:extLst>
              <a:ext uri="{FF2B5EF4-FFF2-40B4-BE49-F238E27FC236}">
                <a16:creationId xmlns:a16="http://schemas.microsoft.com/office/drawing/2014/main" id="{5C41DB74-B57E-73B4-5F55-D5A766C65444}"/>
              </a:ext>
            </a:extLst>
          </p:cNvPr>
          <p:cNvSpPr>
            <a:spLocks noGrp="1"/>
          </p:cNvSpPr>
          <p:nvPr>
            <p:ph type="title"/>
          </p:nvPr>
        </p:nvSpPr>
        <p:spPr>
          <a:xfrm>
            <a:off x="609600" y="274640"/>
            <a:ext cx="10972800" cy="694190"/>
          </a:xfrm>
        </p:spPr>
        <p:txBody>
          <a:bodyPr>
            <a:normAutofit/>
          </a:bodyPr>
          <a:lstStyle/>
          <a:p>
            <a:r>
              <a:rPr lang="en-CA" sz="3200" u="sng" dirty="0">
                <a:solidFill>
                  <a:schemeClr val="tx1"/>
                </a:solidFill>
              </a:rPr>
              <a:t>Net Worth Case Study Part I: Case Background</a:t>
            </a:r>
          </a:p>
        </p:txBody>
      </p:sp>
      <p:sp>
        <p:nvSpPr>
          <p:cNvPr id="3" name="Content Placeholder 2">
            <a:extLst>
              <a:ext uri="{FF2B5EF4-FFF2-40B4-BE49-F238E27FC236}">
                <a16:creationId xmlns:a16="http://schemas.microsoft.com/office/drawing/2014/main" id="{53C4C839-EF32-6C90-22FC-A07402B103D1}"/>
              </a:ext>
            </a:extLst>
          </p:cNvPr>
          <p:cNvSpPr>
            <a:spLocks noGrp="1"/>
          </p:cNvSpPr>
          <p:nvPr>
            <p:ph idx="1"/>
          </p:nvPr>
        </p:nvSpPr>
        <p:spPr/>
        <p:txBody>
          <a:bodyPr/>
          <a:lstStyle/>
          <a:p>
            <a:pPr>
              <a:buClrTx/>
            </a:pPr>
            <a:r>
              <a:rPr lang="en-CA" sz="2000" dirty="0">
                <a:solidFill>
                  <a:schemeClr val="tx1"/>
                </a:solidFill>
              </a:rPr>
              <a:t>In your breakout groups, open your handout to TAB 1.</a:t>
            </a:r>
          </a:p>
          <a:p>
            <a:pPr>
              <a:buClrTx/>
            </a:pPr>
            <a:endParaRPr lang="en-CA" sz="2000" dirty="0">
              <a:solidFill>
                <a:schemeClr val="tx1"/>
              </a:solidFill>
            </a:endParaRPr>
          </a:p>
          <a:p>
            <a:pPr>
              <a:buClrTx/>
            </a:pPr>
            <a:r>
              <a:rPr lang="en-CA" sz="2000" dirty="0">
                <a:solidFill>
                  <a:schemeClr val="tx1"/>
                </a:solidFill>
              </a:rPr>
              <a:t>Review the “CASE INFORMATION” section.</a:t>
            </a:r>
          </a:p>
          <a:p>
            <a:pPr>
              <a:buClrTx/>
            </a:pPr>
            <a:endParaRPr lang="en-CA" sz="2000" dirty="0">
              <a:solidFill>
                <a:schemeClr val="tx1"/>
              </a:solidFill>
            </a:endParaRPr>
          </a:p>
          <a:p>
            <a:pPr>
              <a:buClrTx/>
            </a:pPr>
            <a:r>
              <a:rPr lang="en-CA" sz="2000" dirty="0">
                <a:solidFill>
                  <a:schemeClr val="tx1"/>
                </a:solidFill>
              </a:rPr>
              <a:t>Complete the “FOR YOUR ACTION” section.</a:t>
            </a:r>
          </a:p>
          <a:p>
            <a:pPr>
              <a:buClrTx/>
            </a:pPr>
            <a:endParaRPr lang="en-CA" sz="2000" dirty="0">
              <a:solidFill>
                <a:schemeClr val="tx1"/>
              </a:solidFill>
            </a:endParaRPr>
          </a:p>
          <a:p>
            <a:pPr>
              <a:buClrTx/>
            </a:pPr>
            <a:endParaRPr lang="en-CA" sz="2000" dirty="0">
              <a:solidFill>
                <a:schemeClr val="tx1"/>
              </a:solidFill>
            </a:endParaRPr>
          </a:p>
          <a:p>
            <a:pPr marL="0" indent="0">
              <a:buClrTx/>
              <a:buNone/>
            </a:pPr>
            <a:r>
              <a:rPr lang="en-CA" sz="2000" b="1" dirty="0">
                <a:solidFill>
                  <a:schemeClr val="tx1"/>
                </a:solidFill>
              </a:rPr>
              <a:t>Time to Complete: 30 Minutes</a:t>
            </a:r>
          </a:p>
          <a:p>
            <a:pPr marL="0" indent="0">
              <a:buClrTx/>
              <a:buNone/>
            </a:pPr>
            <a:endParaRPr lang="en-CA" sz="2000" dirty="0">
              <a:solidFill>
                <a:schemeClr val="tx1"/>
              </a:solidFill>
            </a:endParaRPr>
          </a:p>
        </p:txBody>
      </p:sp>
      <p:sp>
        <p:nvSpPr>
          <p:cNvPr id="4" name="Slide Number Placeholder 3">
            <a:extLst>
              <a:ext uri="{FF2B5EF4-FFF2-40B4-BE49-F238E27FC236}">
                <a16:creationId xmlns:a16="http://schemas.microsoft.com/office/drawing/2014/main" id="{51B6C778-F6BC-91A9-FDB5-18142F80BAB5}"/>
              </a:ext>
            </a:extLst>
          </p:cNvPr>
          <p:cNvSpPr>
            <a:spLocks noGrp="1"/>
          </p:cNvSpPr>
          <p:nvPr>
            <p:ph type="sldNum" sz="quarter" idx="10"/>
          </p:nvPr>
        </p:nvSpPr>
        <p:spPr/>
        <p:txBody>
          <a:bodyPr/>
          <a:lstStyle/>
          <a:p>
            <a:fld id="{78075564-AF6E-40FC-905A-F6C5E8D29614}" type="slidenum">
              <a:rPr lang="en-US" altLang="en-US" smtClean="0"/>
              <a:pPr/>
              <a:t>13</a:t>
            </a:fld>
            <a:endParaRPr lang="en-US" altLang="en-US"/>
          </a:p>
        </p:txBody>
      </p:sp>
    </p:spTree>
    <p:extLst>
      <p:ext uri="{BB962C8B-B14F-4D97-AF65-F5344CB8AC3E}">
        <p14:creationId xmlns:p14="http://schemas.microsoft.com/office/powerpoint/2010/main" val="6466791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FD93A-75D7-6B20-2A0B-3EAC051E0349}"/>
              </a:ext>
            </a:extLst>
          </p:cNvPr>
          <p:cNvSpPr>
            <a:spLocks noGrp="1"/>
          </p:cNvSpPr>
          <p:nvPr>
            <p:ph idx="1"/>
          </p:nvPr>
        </p:nvSpPr>
        <p:spPr>
          <a:xfrm>
            <a:off x="609600" y="271917"/>
            <a:ext cx="10972800" cy="4689475"/>
          </a:xfrm>
        </p:spPr>
        <p:txBody>
          <a:bodyPr/>
          <a:lstStyle/>
          <a:p>
            <a:pPr marL="0" indent="0" algn="ctr">
              <a:buNone/>
            </a:pPr>
            <a:endParaRPr lang="en-CA" dirty="0">
              <a:solidFill>
                <a:schemeClr val="tx1"/>
              </a:solidFill>
            </a:endParaRPr>
          </a:p>
          <a:p>
            <a:pPr marL="0" indent="0" algn="ctr">
              <a:buNone/>
            </a:pPr>
            <a:r>
              <a:rPr lang="en-CA" sz="5400" dirty="0">
                <a:solidFill>
                  <a:schemeClr val="tx1"/>
                </a:solidFill>
              </a:rPr>
              <a:t>PART II:</a:t>
            </a:r>
          </a:p>
          <a:p>
            <a:pPr marL="0" indent="0" algn="ctr">
              <a:buNone/>
            </a:pPr>
            <a:r>
              <a:rPr lang="en-CA" sz="3600" dirty="0">
                <a:solidFill>
                  <a:schemeClr val="tx1"/>
                </a:solidFill>
              </a:rPr>
              <a:t>Assets</a:t>
            </a:r>
          </a:p>
        </p:txBody>
      </p:sp>
      <p:sp>
        <p:nvSpPr>
          <p:cNvPr id="4" name="Slide Number Placeholder 3">
            <a:extLst>
              <a:ext uri="{FF2B5EF4-FFF2-40B4-BE49-F238E27FC236}">
                <a16:creationId xmlns:a16="http://schemas.microsoft.com/office/drawing/2014/main" id="{C9EAD981-0B03-9718-0C98-4068149905DE}"/>
              </a:ext>
            </a:extLst>
          </p:cNvPr>
          <p:cNvSpPr>
            <a:spLocks noGrp="1"/>
          </p:cNvSpPr>
          <p:nvPr>
            <p:ph type="sldNum" sz="quarter" idx="10"/>
          </p:nvPr>
        </p:nvSpPr>
        <p:spPr/>
        <p:txBody>
          <a:bodyPr/>
          <a:lstStyle/>
          <a:p>
            <a:fld id="{78075564-AF6E-40FC-905A-F6C5E8D29614}" type="slidenum">
              <a:rPr lang="en-US" altLang="en-US" smtClean="0"/>
              <a:pPr/>
              <a:t>14</a:t>
            </a:fld>
            <a:endParaRPr lang="en-US" altLang="en-US"/>
          </a:p>
        </p:txBody>
      </p:sp>
      <p:pic>
        <p:nvPicPr>
          <p:cNvPr id="2" name="Picture 1">
            <a:extLst>
              <a:ext uri="{FF2B5EF4-FFF2-40B4-BE49-F238E27FC236}">
                <a16:creationId xmlns:a16="http://schemas.microsoft.com/office/drawing/2014/main" id="{89061652-E57A-1FFB-0AF2-179B1A12267F}"/>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3174860" y="2940430"/>
            <a:ext cx="5842279" cy="266141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631143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442334"/>
          </a:xfrm>
        </p:spPr>
        <p:txBody>
          <a:bodyPr>
            <a:noAutofit/>
          </a:bodyPr>
          <a:lstStyle/>
          <a:p>
            <a:pPr algn="ctr"/>
            <a:r>
              <a:rPr lang="en-US" sz="3000" u="sng" dirty="0">
                <a:solidFill>
                  <a:schemeClr val="tx1"/>
                </a:solidFill>
              </a:rPr>
              <a:t>Assets</a:t>
            </a:r>
            <a:endParaRPr lang="en-CA" sz="3000" u="sng" dirty="0">
              <a:solidFill>
                <a:schemeClr val="tx1"/>
              </a:solidFill>
            </a:endParaRPr>
          </a:p>
        </p:txBody>
      </p:sp>
      <p:sp>
        <p:nvSpPr>
          <p:cNvPr id="3" name="Content Placeholder 2"/>
          <p:cNvSpPr>
            <a:spLocks noGrp="1"/>
          </p:cNvSpPr>
          <p:nvPr>
            <p:ph idx="1"/>
          </p:nvPr>
        </p:nvSpPr>
        <p:spPr>
          <a:xfrm>
            <a:off x="527628" y="900545"/>
            <a:ext cx="10972800" cy="5553075"/>
          </a:xfrm>
        </p:spPr>
        <p:txBody>
          <a:bodyPr/>
          <a:lstStyle/>
          <a:p>
            <a:pPr marL="0" indent="0" algn="ctr">
              <a:spcBef>
                <a:spcPts val="0"/>
              </a:spcBef>
              <a:buNone/>
            </a:pPr>
            <a:r>
              <a:rPr lang="en-US" sz="2000" dirty="0">
                <a:solidFill>
                  <a:schemeClr val="tx1"/>
                </a:solidFill>
              </a:rPr>
              <a:t>**Assets are recorded on the Net Worth at cost and not fair market value**</a:t>
            </a:r>
          </a:p>
          <a:p>
            <a:pPr>
              <a:spcBef>
                <a:spcPts val="0"/>
              </a:spcBef>
            </a:pPr>
            <a:endParaRPr lang="en-US" dirty="0">
              <a:solidFill>
                <a:schemeClr val="tx1"/>
              </a:solidFill>
            </a:endParaRPr>
          </a:p>
          <a:p>
            <a:pPr marL="0" indent="0">
              <a:spcBef>
                <a:spcPts val="0"/>
              </a:spcBef>
              <a:buNone/>
            </a:pPr>
            <a:r>
              <a:rPr lang="en-US" sz="2000" u="sng" dirty="0">
                <a:solidFill>
                  <a:schemeClr val="tx1"/>
                </a:solidFill>
              </a:rPr>
              <a:t>Types of Assets for Discussion</a:t>
            </a:r>
          </a:p>
          <a:p>
            <a:pPr marL="0" indent="0">
              <a:spcBef>
                <a:spcPts val="0"/>
              </a:spcBef>
              <a:buNone/>
            </a:pPr>
            <a:endParaRPr lang="en-US" dirty="0">
              <a:solidFill>
                <a:schemeClr val="tx1"/>
              </a:solidFill>
            </a:endParaRPr>
          </a:p>
          <a:p>
            <a:pPr>
              <a:spcBef>
                <a:spcPts val="0"/>
              </a:spcBef>
              <a:buClrTx/>
              <a:buFont typeface="Arial" panose="020B0604020202020204" pitchFamily="34" charset="0"/>
              <a:buChar char="•"/>
            </a:pPr>
            <a:r>
              <a:rPr lang="en-US" sz="1800" dirty="0">
                <a:solidFill>
                  <a:schemeClr val="tx1"/>
                </a:solidFill>
              </a:rPr>
              <a:t>Bank Account Balances</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Personal Business Assets (Sole Proprietorship)</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Cash on Hand</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Investment Accounts</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Vehicles</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Real Property</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Accounts and Assets in Foreign Currency</a:t>
            </a:r>
            <a:endParaRPr lang="en-CA" sz="1800" dirty="0">
              <a:solidFill>
                <a:schemeClr val="tx1"/>
              </a:solidFill>
            </a:endParaRPr>
          </a:p>
        </p:txBody>
      </p:sp>
      <p:sp>
        <p:nvSpPr>
          <p:cNvPr id="4" name="Slide Number Placeholder 3">
            <a:extLst>
              <a:ext uri="{FF2B5EF4-FFF2-40B4-BE49-F238E27FC236}">
                <a16:creationId xmlns:a16="http://schemas.microsoft.com/office/drawing/2014/main" id="{4C5D7463-7F6C-F474-2FDE-ACB03DCEE0E1}"/>
              </a:ext>
            </a:extLst>
          </p:cNvPr>
          <p:cNvSpPr>
            <a:spLocks noGrp="1"/>
          </p:cNvSpPr>
          <p:nvPr>
            <p:ph type="sldNum" sz="quarter" idx="10"/>
          </p:nvPr>
        </p:nvSpPr>
        <p:spPr/>
        <p:txBody>
          <a:bodyPr/>
          <a:lstStyle/>
          <a:p>
            <a:fld id="{78075564-AF6E-40FC-905A-F6C5E8D29614}" type="slidenum">
              <a:rPr lang="en-US" altLang="en-US" smtClean="0"/>
              <a:pPr/>
              <a:t>15</a:t>
            </a:fld>
            <a:endParaRPr lang="en-US" altLang="en-US"/>
          </a:p>
        </p:txBody>
      </p:sp>
      <p:pic>
        <p:nvPicPr>
          <p:cNvPr id="5" name="Picture 4">
            <a:extLst>
              <a:ext uri="{FF2B5EF4-FFF2-40B4-BE49-F238E27FC236}">
                <a16:creationId xmlns:a16="http://schemas.microsoft.com/office/drawing/2014/main" id="{E37C1843-10F2-BCE4-97E7-EBEE6DECD9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0542" y="1808137"/>
            <a:ext cx="4669971" cy="3927623"/>
          </a:xfrm>
          <a:prstGeom prst="rect">
            <a:avLst/>
          </a:prstGeom>
        </p:spPr>
      </p:pic>
    </p:spTree>
    <p:extLst>
      <p:ext uri="{BB962C8B-B14F-4D97-AF65-F5344CB8AC3E}">
        <p14:creationId xmlns:p14="http://schemas.microsoft.com/office/powerpoint/2010/main" val="415638608"/>
      </p:ext>
    </p:extLst>
  </p:cSld>
  <p:clrMapOvr>
    <a:overrideClrMapping bg1="lt1" tx1="dk1" bg2="lt2" tx2="dk2" accent1="accent1" accent2="accent2" accent3="accent3" accent4="accent4" accent5="accent5" accent6="accent6" hlink="hlink" folHlink="folHlink"/>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556634"/>
          </a:xfrm>
        </p:spPr>
        <p:txBody>
          <a:bodyPr>
            <a:normAutofit/>
          </a:bodyPr>
          <a:lstStyle/>
          <a:p>
            <a:pPr algn="ctr"/>
            <a:r>
              <a:rPr lang="en-CA" sz="3000" u="sng" dirty="0">
                <a:solidFill>
                  <a:schemeClr val="tx1"/>
                </a:solidFill>
              </a:rPr>
              <a:t>Bank Account Balances</a:t>
            </a:r>
          </a:p>
        </p:txBody>
      </p:sp>
      <p:sp>
        <p:nvSpPr>
          <p:cNvPr id="3" name="Content Placeholder 2"/>
          <p:cNvSpPr>
            <a:spLocks noGrp="1"/>
          </p:cNvSpPr>
          <p:nvPr>
            <p:ph idx="1"/>
          </p:nvPr>
        </p:nvSpPr>
        <p:spPr>
          <a:xfrm>
            <a:off x="609600" y="1084262"/>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pPr>
            <a:r>
              <a:rPr lang="en-US" sz="1800" dirty="0">
                <a:solidFill>
                  <a:schemeClr val="tx1"/>
                </a:solidFill>
              </a:rPr>
              <a:t>Bank statements obtained through the use of a search warrant or other judicial order</a:t>
            </a:r>
          </a:p>
          <a:p>
            <a:pPr marL="0" indent="0">
              <a:spcBef>
                <a:spcPts val="0"/>
              </a:spcBef>
              <a:buNone/>
            </a:pPr>
            <a:endParaRPr lang="en-US" sz="2000" dirty="0">
              <a:solidFill>
                <a:schemeClr val="tx1"/>
              </a:solidFill>
            </a:endParaRPr>
          </a:p>
          <a:p>
            <a:pPr marL="0" indent="0">
              <a:spcBef>
                <a:spcPts val="0"/>
              </a:spcBef>
              <a:buNone/>
            </a:pPr>
            <a:endParaRPr lang="en-US" sz="2000" u="sng"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pPr>
            <a:r>
              <a:rPr lang="en-US" sz="1800" dirty="0">
                <a:solidFill>
                  <a:schemeClr val="tx1"/>
                </a:solidFill>
              </a:rPr>
              <a:t>The balance in the account at December 31</a:t>
            </a:r>
            <a:r>
              <a:rPr lang="en-US" sz="1800" baseline="30000" dirty="0">
                <a:solidFill>
                  <a:schemeClr val="tx1"/>
                </a:solidFill>
              </a:rPr>
              <a:t>st</a:t>
            </a:r>
            <a:r>
              <a:rPr lang="en-US" sz="1800" dirty="0">
                <a:solidFill>
                  <a:schemeClr val="tx1"/>
                </a:solidFill>
              </a:rPr>
              <a:t>.  </a:t>
            </a:r>
          </a:p>
        </p:txBody>
      </p:sp>
      <p:sp>
        <p:nvSpPr>
          <p:cNvPr id="4" name="Slide Number Placeholder 3">
            <a:extLst>
              <a:ext uri="{FF2B5EF4-FFF2-40B4-BE49-F238E27FC236}">
                <a16:creationId xmlns:a16="http://schemas.microsoft.com/office/drawing/2014/main" id="{2339E33F-FE0B-9709-CCE9-01B401DC11CF}"/>
              </a:ext>
            </a:extLst>
          </p:cNvPr>
          <p:cNvSpPr>
            <a:spLocks noGrp="1"/>
          </p:cNvSpPr>
          <p:nvPr>
            <p:ph type="sldNum" sz="quarter" idx="10"/>
          </p:nvPr>
        </p:nvSpPr>
        <p:spPr/>
        <p:txBody>
          <a:bodyPr/>
          <a:lstStyle/>
          <a:p>
            <a:fld id="{78075564-AF6E-40FC-905A-F6C5E8D29614}" type="slidenum">
              <a:rPr lang="en-US" altLang="en-US" smtClean="0"/>
              <a:pPr/>
              <a:t>16</a:t>
            </a:fld>
            <a:endParaRPr lang="en-US" altLang="en-US"/>
          </a:p>
        </p:txBody>
      </p:sp>
    </p:spTree>
    <p:extLst>
      <p:ext uri="{BB962C8B-B14F-4D97-AF65-F5344CB8AC3E}">
        <p14:creationId xmlns:p14="http://schemas.microsoft.com/office/powerpoint/2010/main" val="25050376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46243"/>
          </a:xfrm>
        </p:spPr>
        <p:txBody>
          <a:bodyPr>
            <a:noAutofit/>
          </a:bodyPr>
          <a:lstStyle/>
          <a:p>
            <a:pPr algn="ctr"/>
            <a:r>
              <a:rPr lang="en-CA" sz="3000" u="sng" dirty="0">
                <a:solidFill>
                  <a:schemeClr val="tx1"/>
                </a:solidFill>
              </a:rPr>
              <a:t>Personal Business Assets</a:t>
            </a:r>
          </a:p>
        </p:txBody>
      </p:sp>
      <p:sp>
        <p:nvSpPr>
          <p:cNvPr id="3" name="Content Placeholder 2"/>
          <p:cNvSpPr>
            <a:spLocks noGrp="1"/>
          </p:cNvSpPr>
          <p:nvPr>
            <p:ph idx="1"/>
          </p:nvPr>
        </p:nvSpPr>
        <p:spPr>
          <a:xfrm>
            <a:off x="609600" y="1084262"/>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pPr>
            <a:r>
              <a:rPr lang="en-US" sz="1800" dirty="0">
                <a:solidFill>
                  <a:schemeClr val="tx1"/>
                </a:solidFill>
              </a:rPr>
              <a:t>Personal Income Tax Returns</a:t>
            </a:r>
          </a:p>
          <a:p>
            <a:pPr>
              <a:spcBef>
                <a:spcPts val="0"/>
              </a:spcBef>
              <a:buClrTx/>
            </a:pPr>
            <a:r>
              <a:rPr lang="en-US" sz="1800" dirty="0">
                <a:solidFill>
                  <a:schemeClr val="tx1"/>
                </a:solidFill>
              </a:rPr>
              <a:t>Accounting records</a:t>
            </a:r>
          </a:p>
          <a:p>
            <a:pPr>
              <a:spcBef>
                <a:spcPts val="0"/>
              </a:spcBef>
              <a:buClrTx/>
            </a:pPr>
            <a:r>
              <a:rPr lang="en-US" sz="1800" dirty="0">
                <a:solidFill>
                  <a:schemeClr val="tx1"/>
                </a:solidFill>
              </a:rPr>
              <a:t>Regulatory filings</a:t>
            </a:r>
          </a:p>
          <a:p>
            <a:pPr>
              <a:spcBef>
                <a:spcPts val="0"/>
              </a:spcBef>
              <a:buClrTx/>
            </a:pPr>
            <a:r>
              <a:rPr lang="en-US" sz="1800" dirty="0">
                <a:solidFill>
                  <a:schemeClr val="tx1"/>
                </a:solidFill>
              </a:rPr>
              <a:t>Public databases</a:t>
            </a:r>
          </a:p>
          <a:p>
            <a:pPr marL="0" indent="0">
              <a:spcBef>
                <a:spcPts val="0"/>
              </a:spcBef>
              <a:buNone/>
            </a:pPr>
            <a:endParaRPr lang="en-US" sz="1400" dirty="0">
              <a:solidFill>
                <a:schemeClr val="tx1"/>
              </a:solidFill>
            </a:endParaRPr>
          </a:p>
          <a:p>
            <a:pPr>
              <a:spcBef>
                <a:spcPts val="0"/>
              </a:spcBef>
            </a:pPr>
            <a:endParaRPr lang="en-US" sz="1800"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pPr>
            <a:r>
              <a:rPr lang="en-US" sz="1800" dirty="0">
                <a:solidFill>
                  <a:schemeClr val="tx1"/>
                </a:solidFill>
              </a:rPr>
              <a:t>The cost of the asset.  If the accused continues to own the asset throughout the investigation period, the cost of the asset recorded on the Net Worth remains the same.</a:t>
            </a:r>
          </a:p>
          <a:p>
            <a:pPr marL="0" indent="0">
              <a:buNone/>
            </a:pPr>
            <a:endParaRPr lang="en-CA" sz="1800" dirty="0"/>
          </a:p>
        </p:txBody>
      </p:sp>
      <p:sp>
        <p:nvSpPr>
          <p:cNvPr id="4" name="Slide Number Placeholder 3">
            <a:extLst>
              <a:ext uri="{FF2B5EF4-FFF2-40B4-BE49-F238E27FC236}">
                <a16:creationId xmlns:a16="http://schemas.microsoft.com/office/drawing/2014/main" id="{0AA7E054-839C-AB07-A885-8F86F737E7D7}"/>
              </a:ext>
            </a:extLst>
          </p:cNvPr>
          <p:cNvSpPr>
            <a:spLocks noGrp="1"/>
          </p:cNvSpPr>
          <p:nvPr>
            <p:ph type="sldNum" sz="quarter" idx="10"/>
          </p:nvPr>
        </p:nvSpPr>
        <p:spPr/>
        <p:txBody>
          <a:bodyPr/>
          <a:lstStyle/>
          <a:p>
            <a:fld id="{78075564-AF6E-40FC-905A-F6C5E8D29614}" type="slidenum">
              <a:rPr lang="en-US" altLang="en-US" smtClean="0"/>
              <a:pPr/>
              <a:t>17</a:t>
            </a:fld>
            <a:endParaRPr lang="en-US" altLang="en-US"/>
          </a:p>
        </p:txBody>
      </p:sp>
    </p:spTree>
    <p:extLst>
      <p:ext uri="{BB962C8B-B14F-4D97-AF65-F5344CB8AC3E}">
        <p14:creationId xmlns:p14="http://schemas.microsoft.com/office/powerpoint/2010/main" val="626230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577416"/>
          </a:xfrm>
        </p:spPr>
        <p:txBody>
          <a:bodyPr>
            <a:normAutofit/>
          </a:bodyPr>
          <a:lstStyle/>
          <a:p>
            <a:pPr algn="ctr"/>
            <a:r>
              <a:rPr lang="en-US" sz="3000" u="sng" dirty="0">
                <a:solidFill>
                  <a:schemeClr val="tx1"/>
                </a:solidFill>
              </a:rPr>
              <a:t>Cash on Hand</a:t>
            </a:r>
            <a:endParaRPr lang="en-CA" sz="3000" u="sng" dirty="0">
              <a:solidFill>
                <a:schemeClr val="tx1"/>
              </a:solidFill>
            </a:endParaRPr>
          </a:p>
        </p:txBody>
      </p:sp>
      <p:sp>
        <p:nvSpPr>
          <p:cNvPr id="3" name="Content Placeholder 2"/>
          <p:cNvSpPr>
            <a:spLocks noGrp="1"/>
          </p:cNvSpPr>
          <p:nvPr>
            <p:ph idx="1"/>
          </p:nvPr>
        </p:nvSpPr>
        <p:spPr>
          <a:xfrm>
            <a:off x="609600" y="1166525"/>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dirty="0">
              <a:solidFill>
                <a:schemeClr val="tx1"/>
              </a:solidFill>
            </a:endParaRPr>
          </a:p>
          <a:p>
            <a:pPr>
              <a:spcBef>
                <a:spcPts val="0"/>
              </a:spcBef>
              <a:buClrTx/>
            </a:pPr>
            <a:r>
              <a:rPr lang="en-US" sz="1800" dirty="0">
                <a:solidFill>
                  <a:schemeClr val="tx1"/>
                </a:solidFill>
              </a:rPr>
              <a:t>Unfortunately cash on hand can not be factually determined but is often used by defense to explain a Net Worth discrepancy.</a:t>
            </a:r>
          </a:p>
          <a:p>
            <a:pPr>
              <a:spcBef>
                <a:spcPts val="0"/>
              </a:spcBef>
            </a:pPr>
            <a:endParaRPr lang="en-US" sz="2000"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buFont typeface="Arial" panose="020B0604020202020204" pitchFamily="34" charset="0"/>
              <a:buChar char="•"/>
            </a:pPr>
            <a:r>
              <a:rPr lang="en-US" sz="1800" dirty="0">
                <a:solidFill>
                  <a:schemeClr val="tx1"/>
                </a:solidFill>
              </a:rPr>
              <a:t>Since cash on hand cannot be factually determined, a number of steps can be taken to reasonably determine:</a:t>
            </a:r>
          </a:p>
          <a:p>
            <a:pPr>
              <a:spcBef>
                <a:spcPts val="0"/>
              </a:spcBef>
              <a:buClrTx/>
              <a:buFont typeface="Arial" panose="020B0604020202020204" pitchFamily="34" charset="0"/>
              <a:buChar char="•"/>
            </a:pPr>
            <a:endParaRPr lang="en-US" sz="1800" dirty="0">
              <a:solidFill>
                <a:schemeClr val="tx1"/>
              </a:solidFill>
            </a:endParaRPr>
          </a:p>
          <a:p>
            <a:pPr lvl="1">
              <a:spcBef>
                <a:spcPts val="0"/>
              </a:spcBef>
              <a:buClrTx/>
              <a:buFont typeface="Arial" panose="020B0604020202020204" pitchFamily="34" charset="0"/>
              <a:buChar char="•"/>
            </a:pPr>
            <a:r>
              <a:rPr lang="en-US" sz="1800" dirty="0">
                <a:solidFill>
                  <a:schemeClr val="tx1"/>
                </a:solidFill>
              </a:rPr>
              <a:t>Was there cash on hand at the start of the investigation period?</a:t>
            </a:r>
          </a:p>
          <a:p>
            <a:pPr lvl="1">
              <a:spcBef>
                <a:spcPts val="0"/>
              </a:spcBef>
              <a:buClrTx/>
              <a:buFont typeface="Arial" panose="020B0604020202020204" pitchFamily="34" charset="0"/>
              <a:buChar char="•"/>
            </a:pPr>
            <a:r>
              <a:rPr lang="en-US" sz="1800" dirty="0">
                <a:solidFill>
                  <a:schemeClr val="tx1"/>
                </a:solidFill>
              </a:rPr>
              <a:t>How much cash was available?</a:t>
            </a:r>
          </a:p>
        </p:txBody>
      </p:sp>
      <p:sp>
        <p:nvSpPr>
          <p:cNvPr id="4" name="Slide Number Placeholder 3">
            <a:extLst>
              <a:ext uri="{FF2B5EF4-FFF2-40B4-BE49-F238E27FC236}">
                <a16:creationId xmlns:a16="http://schemas.microsoft.com/office/drawing/2014/main" id="{37405EA9-A3E9-E537-DB10-C261EC8A7C14}"/>
              </a:ext>
            </a:extLst>
          </p:cNvPr>
          <p:cNvSpPr>
            <a:spLocks noGrp="1"/>
          </p:cNvSpPr>
          <p:nvPr>
            <p:ph type="sldNum" sz="quarter" idx="10"/>
          </p:nvPr>
        </p:nvSpPr>
        <p:spPr/>
        <p:txBody>
          <a:bodyPr/>
          <a:lstStyle/>
          <a:p>
            <a:fld id="{78075564-AF6E-40FC-905A-F6C5E8D29614}" type="slidenum">
              <a:rPr lang="en-US" altLang="en-US" smtClean="0"/>
              <a:pPr/>
              <a:t>18</a:t>
            </a:fld>
            <a:endParaRPr lang="en-US" altLang="en-US"/>
          </a:p>
        </p:txBody>
      </p:sp>
    </p:spTree>
    <p:extLst>
      <p:ext uri="{BB962C8B-B14F-4D97-AF65-F5344CB8AC3E}">
        <p14:creationId xmlns:p14="http://schemas.microsoft.com/office/powerpoint/2010/main" val="397598015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46243"/>
          </a:xfrm>
        </p:spPr>
        <p:txBody>
          <a:bodyPr>
            <a:noAutofit/>
          </a:bodyPr>
          <a:lstStyle/>
          <a:p>
            <a:pPr algn="ctr"/>
            <a:r>
              <a:rPr lang="en-US" sz="3000" u="sng" dirty="0">
                <a:solidFill>
                  <a:schemeClr val="tx1"/>
                </a:solidFill>
              </a:rPr>
              <a:t>Cash on Hand Continued</a:t>
            </a:r>
            <a:endParaRPr lang="en-CA" sz="3000" dirty="0">
              <a:solidFill>
                <a:schemeClr val="tx1"/>
              </a:solidFill>
            </a:endParaRPr>
          </a:p>
        </p:txBody>
      </p:sp>
      <p:sp>
        <p:nvSpPr>
          <p:cNvPr id="3" name="Content Placeholder 2"/>
          <p:cNvSpPr>
            <a:spLocks noGrp="1"/>
          </p:cNvSpPr>
          <p:nvPr>
            <p:ph idx="1"/>
          </p:nvPr>
        </p:nvSpPr>
        <p:spPr>
          <a:xfrm>
            <a:off x="609600" y="989880"/>
            <a:ext cx="10972800" cy="5160549"/>
          </a:xfrm>
        </p:spPr>
        <p:txBody>
          <a:bodyPr/>
          <a:lstStyle/>
          <a:p>
            <a:pPr marL="0" indent="0">
              <a:spcBef>
                <a:spcPts val="0"/>
              </a:spcBef>
              <a:buNone/>
            </a:pPr>
            <a:r>
              <a:rPr lang="en-US" sz="2000" u="sng" dirty="0">
                <a:solidFill>
                  <a:schemeClr val="tx1"/>
                </a:solidFill>
              </a:rPr>
              <a:t>Steps for Determining Cash on Hand:</a:t>
            </a:r>
          </a:p>
          <a:p>
            <a:pPr lvl="1">
              <a:spcBef>
                <a:spcPts val="0"/>
              </a:spcBef>
            </a:pPr>
            <a:endParaRPr lang="en-US" sz="2000" dirty="0">
              <a:solidFill>
                <a:schemeClr val="tx1"/>
              </a:solidFill>
            </a:endParaRPr>
          </a:p>
          <a:p>
            <a:pPr marL="231775" lvl="1" indent="-207963">
              <a:spcBef>
                <a:spcPts val="0"/>
              </a:spcBef>
              <a:buClrTx/>
            </a:pPr>
            <a:r>
              <a:rPr lang="en-US" sz="1700" dirty="0">
                <a:solidFill>
                  <a:schemeClr val="tx1"/>
                </a:solidFill>
              </a:rPr>
              <a:t>What was the amount of cash found during the execution of search warrants or during arrest?</a:t>
            </a:r>
          </a:p>
          <a:p>
            <a:pPr marL="231775" lvl="1" indent="-207963">
              <a:spcBef>
                <a:spcPts val="0"/>
              </a:spcBef>
              <a:buClrTx/>
            </a:pPr>
            <a:endParaRPr lang="en-US" sz="1700" dirty="0">
              <a:solidFill>
                <a:schemeClr val="tx1"/>
              </a:solidFill>
            </a:endParaRPr>
          </a:p>
          <a:p>
            <a:pPr marL="231775" lvl="1" indent="-207963">
              <a:spcBef>
                <a:spcPts val="0"/>
              </a:spcBef>
              <a:buClrTx/>
            </a:pPr>
            <a:r>
              <a:rPr lang="en-US" sz="1700" dirty="0">
                <a:solidFill>
                  <a:schemeClr val="tx1"/>
                </a:solidFill>
              </a:rPr>
              <a:t>Was there interest paid on mortgages, lines of credit and credit cards during the investigation period?</a:t>
            </a:r>
          </a:p>
          <a:p>
            <a:pPr marL="231775" lvl="1" indent="-207963">
              <a:spcBef>
                <a:spcPts val="0"/>
              </a:spcBef>
              <a:buClrTx/>
            </a:pPr>
            <a:endParaRPr lang="en-US" sz="1700" dirty="0">
              <a:solidFill>
                <a:schemeClr val="tx1"/>
              </a:solidFill>
            </a:endParaRPr>
          </a:p>
          <a:p>
            <a:pPr marL="231775" lvl="1" indent="-207963">
              <a:spcBef>
                <a:spcPts val="0"/>
              </a:spcBef>
              <a:buClrTx/>
            </a:pPr>
            <a:r>
              <a:rPr lang="en-US" sz="1700" dirty="0">
                <a:solidFill>
                  <a:schemeClr val="tx1"/>
                </a:solidFill>
              </a:rPr>
              <a:t>Were any NSF cheques issued during the investigation period?</a:t>
            </a:r>
          </a:p>
          <a:p>
            <a:pPr marL="231775" lvl="1" indent="-207963">
              <a:spcBef>
                <a:spcPts val="0"/>
              </a:spcBef>
              <a:buClrTx/>
            </a:pPr>
            <a:endParaRPr lang="en-US" sz="1700" dirty="0">
              <a:solidFill>
                <a:schemeClr val="tx1"/>
              </a:solidFill>
            </a:endParaRPr>
          </a:p>
          <a:p>
            <a:pPr marL="231775" lvl="1" indent="-207963">
              <a:spcBef>
                <a:spcPts val="0"/>
              </a:spcBef>
              <a:buClrTx/>
            </a:pPr>
            <a:r>
              <a:rPr lang="en-US" sz="1700" dirty="0">
                <a:solidFill>
                  <a:schemeClr val="tx1"/>
                </a:solidFill>
              </a:rPr>
              <a:t>Were any assets paid for in cash during the investigation period?  Was the cash used to purchase the asset withdrawn from a bank account or is its origin unknown?</a:t>
            </a:r>
          </a:p>
          <a:p>
            <a:pPr marL="231775" lvl="1" indent="-207963">
              <a:spcBef>
                <a:spcPts val="0"/>
              </a:spcBef>
              <a:buClrTx/>
            </a:pPr>
            <a:endParaRPr lang="en-US" sz="1700" dirty="0">
              <a:solidFill>
                <a:schemeClr val="tx1"/>
              </a:solidFill>
            </a:endParaRPr>
          </a:p>
          <a:p>
            <a:pPr marL="231775" lvl="1" indent="-207963">
              <a:spcBef>
                <a:spcPts val="0"/>
              </a:spcBef>
              <a:buClrTx/>
            </a:pPr>
            <a:r>
              <a:rPr lang="en-US" sz="1700" dirty="0">
                <a:solidFill>
                  <a:schemeClr val="tx1"/>
                </a:solidFill>
              </a:rPr>
              <a:t>Have there been any large cash deposits during the investigation period that could have an effect on the Net Worth?</a:t>
            </a:r>
          </a:p>
          <a:p>
            <a:pPr marL="231775" lvl="1" indent="-207963">
              <a:spcBef>
                <a:spcPts val="0"/>
              </a:spcBef>
              <a:buClrTx/>
            </a:pPr>
            <a:endParaRPr lang="en-US" sz="1700" dirty="0">
              <a:solidFill>
                <a:schemeClr val="tx1"/>
              </a:solidFill>
            </a:endParaRPr>
          </a:p>
          <a:p>
            <a:pPr marL="231775" lvl="1" indent="-207963">
              <a:spcBef>
                <a:spcPts val="0"/>
              </a:spcBef>
              <a:buClrTx/>
            </a:pPr>
            <a:r>
              <a:rPr lang="en-US" sz="1700" dirty="0">
                <a:solidFill>
                  <a:schemeClr val="tx1"/>
                </a:solidFill>
              </a:rPr>
              <a:t>Was there an interview of the accused, co-accused or other family or friends?  If yes, what was said regarding the quantity of cash held outside of the accused bank account at any given time?</a:t>
            </a:r>
          </a:p>
          <a:p>
            <a:pPr marL="231775" lvl="1" indent="-207963">
              <a:spcBef>
                <a:spcPts val="0"/>
              </a:spcBef>
              <a:buClrTx/>
            </a:pPr>
            <a:endParaRPr lang="en-US" sz="1700" dirty="0">
              <a:solidFill>
                <a:schemeClr val="tx1"/>
              </a:solidFill>
            </a:endParaRPr>
          </a:p>
          <a:p>
            <a:pPr marL="231775" lvl="1" indent="-207963">
              <a:spcBef>
                <a:spcPts val="0"/>
              </a:spcBef>
              <a:buClrTx/>
            </a:pPr>
            <a:r>
              <a:rPr lang="en-US" sz="1700" dirty="0">
                <a:solidFill>
                  <a:schemeClr val="tx1"/>
                </a:solidFill>
              </a:rPr>
              <a:t>Review the income tax filings of the accused and their spouse prior to the start of the investigation period.  Did the accused have the means to accumulate a large amount of cash during that period?</a:t>
            </a:r>
          </a:p>
          <a:p>
            <a:pPr lvl="1"/>
            <a:endParaRPr lang="en-CA" sz="1400" dirty="0"/>
          </a:p>
        </p:txBody>
      </p:sp>
      <p:sp>
        <p:nvSpPr>
          <p:cNvPr id="4" name="Slide Number Placeholder 3">
            <a:extLst>
              <a:ext uri="{FF2B5EF4-FFF2-40B4-BE49-F238E27FC236}">
                <a16:creationId xmlns:a16="http://schemas.microsoft.com/office/drawing/2014/main" id="{621C8248-4E03-AC2F-FE79-0635E2AD62FA}"/>
              </a:ext>
            </a:extLst>
          </p:cNvPr>
          <p:cNvSpPr>
            <a:spLocks noGrp="1"/>
          </p:cNvSpPr>
          <p:nvPr>
            <p:ph type="sldNum" sz="quarter" idx="10"/>
          </p:nvPr>
        </p:nvSpPr>
        <p:spPr/>
        <p:txBody>
          <a:bodyPr/>
          <a:lstStyle/>
          <a:p>
            <a:fld id="{78075564-AF6E-40FC-905A-F6C5E8D29614}" type="slidenum">
              <a:rPr lang="en-US" altLang="en-US" smtClean="0"/>
              <a:pPr/>
              <a:t>19</a:t>
            </a:fld>
            <a:endParaRPr lang="en-US" altLang="en-US"/>
          </a:p>
        </p:txBody>
      </p:sp>
    </p:spTree>
    <p:extLst>
      <p:ext uri="{BB962C8B-B14F-4D97-AF65-F5344CB8AC3E}">
        <p14:creationId xmlns:p14="http://schemas.microsoft.com/office/powerpoint/2010/main" val="42623008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CA" sz="2000" b="1" dirty="0">
              <a:latin typeface="Arial" panose="020B0604020202020204" pitchFamily="34" charset="0"/>
              <a:cs typeface="Arial" panose="020B0604020202020204" pitchFamily="34" charset="0"/>
            </a:endParaRPr>
          </a:p>
          <a:p>
            <a:pPr marL="0" indent="0" algn="ctr">
              <a:buNone/>
            </a:pPr>
            <a:endParaRPr lang="en-CA" sz="2000" b="1" dirty="0">
              <a:latin typeface="Arial" panose="020B0604020202020204" pitchFamily="34" charset="0"/>
              <a:cs typeface="Arial" panose="020B0604020202020204" pitchFamily="34" charset="0"/>
            </a:endParaRPr>
          </a:p>
          <a:p>
            <a:pPr marL="0" indent="0" algn="ctr">
              <a:buNone/>
            </a:pPr>
            <a:endParaRPr lang="en-CA" sz="2000" b="1" dirty="0">
              <a:latin typeface="Arial" panose="020B0604020202020204" pitchFamily="34" charset="0"/>
              <a:cs typeface="Arial" panose="020B0604020202020204" pitchFamily="34" charset="0"/>
            </a:endParaRPr>
          </a:p>
          <a:p>
            <a:pPr marL="0" indent="0" algn="ctr">
              <a:buNone/>
            </a:pPr>
            <a:endParaRPr lang="en-CA" sz="2000" b="1" dirty="0">
              <a:latin typeface="Arial" panose="020B0604020202020204" pitchFamily="34" charset="0"/>
              <a:cs typeface="Arial" panose="020B0604020202020204" pitchFamily="34" charset="0"/>
            </a:endParaRPr>
          </a:p>
          <a:p>
            <a:pPr marL="0" indent="0" algn="ctr">
              <a:buNone/>
            </a:pPr>
            <a:r>
              <a:rPr lang="en-CA" sz="2800" b="1" dirty="0">
                <a:solidFill>
                  <a:schemeClr val="tx1"/>
                </a:solidFill>
              </a:rPr>
              <a:t>Trevor McCurry</a:t>
            </a:r>
            <a:r>
              <a:rPr lang="en-CA" sz="2800" b="1" dirty="0">
                <a:solidFill>
                  <a:schemeClr val="tx1"/>
                </a:solidFill>
                <a:latin typeface="Arial" panose="020B0604020202020204" pitchFamily="34" charset="0"/>
                <a:cs typeface="Arial" panose="020B0604020202020204" pitchFamily="34" charset="0"/>
              </a:rPr>
              <a:t>, </a:t>
            </a:r>
          </a:p>
          <a:p>
            <a:pPr marL="0" indent="0" algn="ctr">
              <a:buNone/>
            </a:pPr>
            <a:r>
              <a:rPr lang="en-CA" sz="2800" b="1" dirty="0">
                <a:solidFill>
                  <a:schemeClr val="tx1"/>
                </a:solidFill>
              </a:rPr>
              <a:t>Technical Advisor</a:t>
            </a:r>
            <a:endParaRPr lang="en-CA" sz="2800" b="1" dirty="0">
              <a:solidFill>
                <a:schemeClr val="tx1"/>
              </a:solidFill>
              <a:latin typeface="Arial" panose="020B0604020202020204" pitchFamily="34" charset="0"/>
              <a:cs typeface="Arial" panose="020B0604020202020204" pitchFamily="34" charset="0"/>
            </a:endParaRPr>
          </a:p>
          <a:p>
            <a:pPr marL="0" indent="0" algn="ctr">
              <a:buNone/>
            </a:pPr>
            <a:endParaRPr lang="en-CA" sz="2800" b="1" dirty="0">
              <a:solidFill>
                <a:schemeClr val="tx1"/>
              </a:solidFill>
              <a:latin typeface="Arial" panose="020B0604020202020204" pitchFamily="34" charset="0"/>
              <a:cs typeface="Arial" panose="020B0604020202020204" pitchFamily="34" charset="0"/>
            </a:endParaRPr>
          </a:p>
          <a:p>
            <a:pPr marL="0" indent="0" algn="ctr">
              <a:buNone/>
            </a:pPr>
            <a:r>
              <a:rPr lang="en-CA" sz="2000" b="1" dirty="0">
                <a:solidFill>
                  <a:schemeClr val="tx1"/>
                </a:solidFill>
                <a:latin typeface="Arial" panose="020B0604020202020204" pitchFamily="34" charset="0"/>
                <a:cs typeface="Arial" panose="020B0604020202020204" pitchFamily="34" charset="0"/>
              </a:rPr>
              <a:t>Criminal Investigations Division, Ontario East</a:t>
            </a:r>
            <a:r>
              <a:rPr lang="en-CA" sz="2000" b="1" dirty="0">
                <a:solidFill>
                  <a:schemeClr val="tx1"/>
                </a:solidFill>
              </a:rPr>
              <a:t> Region</a:t>
            </a:r>
          </a:p>
          <a:p>
            <a:pPr marL="0" indent="0" algn="ctr">
              <a:buNone/>
            </a:pPr>
            <a:r>
              <a:rPr lang="en-CA" sz="2000" b="1" dirty="0">
                <a:solidFill>
                  <a:schemeClr val="tx1"/>
                </a:solidFill>
              </a:rPr>
              <a:t>Canada Revenue Agency (CRA)</a:t>
            </a:r>
          </a:p>
        </p:txBody>
      </p:sp>
      <p:sp>
        <p:nvSpPr>
          <p:cNvPr id="4" name="Slide Number Placeholder 3"/>
          <p:cNvSpPr>
            <a:spLocks noGrp="1"/>
          </p:cNvSpPr>
          <p:nvPr>
            <p:ph type="sldNum" sz="quarter" idx="10"/>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7F7F7F"/>
                </a:solidFill>
                <a:latin typeface="Century Gothic" panose="020B050202020202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fld id="{78075564-AF6E-40FC-905A-F6C5E8D29614}" type="slidenum">
              <a:rPr lang="en-US" altLang="en-US" smtClean="0"/>
              <a:pPr/>
              <a:t>2</a:t>
            </a:fld>
            <a:endParaRPr lang="en-US" altLang="en-US"/>
          </a:p>
        </p:txBody>
      </p:sp>
      <p:pic>
        <p:nvPicPr>
          <p:cNvPr id="7" name="Picture 6">
            <a:extLst>
              <a:ext uri="{FF2B5EF4-FFF2-40B4-BE49-F238E27FC236}">
                <a16:creationId xmlns:a16="http://schemas.microsoft.com/office/drawing/2014/main" id="{EC5BC44C-7047-C73B-2CCB-3E7540BA9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56" y="595217"/>
            <a:ext cx="11079744" cy="1225475"/>
          </a:xfrm>
          <a:prstGeom prst="rect">
            <a:avLst/>
          </a:prstGeom>
        </p:spPr>
      </p:pic>
    </p:spTree>
    <p:extLst>
      <p:ext uri="{BB962C8B-B14F-4D97-AF65-F5344CB8AC3E}">
        <p14:creationId xmlns:p14="http://schemas.microsoft.com/office/powerpoint/2010/main" val="3944639694"/>
      </p:ext>
    </p:extLst>
  </p:cSld>
  <p:clrMapOvr>
    <a:overrideClrMapping bg1="lt1" tx1="dk1" bg2="lt2" tx2="dk2" accent1="accent1" accent2="accent2" accent3="accent3" accent4="accent4" accent5="accent5" accent6="accent6" hlink="hlink" folHlink="folHlink"/>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25461"/>
          </a:xfrm>
        </p:spPr>
        <p:txBody>
          <a:bodyPr>
            <a:noAutofit/>
          </a:bodyPr>
          <a:lstStyle/>
          <a:p>
            <a:pPr algn="ctr"/>
            <a:r>
              <a:rPr lang="en-US" sz="3000" u="sng" dirty="0">
                <a:solidFill>
                  <a:schemeClr val="tx1"/>
                </a:solidFill>
              </a:rPr>
              <a:t>Cash on Hand Continued</a:t>
            </a:r>
            <a:endParaRPr lang="en-CA" sz="3000" dirty="0">
              <a:solidFill>
                <a:schemeClr val="tx1"/>
              </a:solidFill>
            </a:endParaRPr>
          </a:p>
        </p:txBody>
      </p:sp>
      <p:sp>
        <p:nvSpPr>
          <p:cNvPr id="3" name="Content Placeholder 2"/>
          <p:cNvSpPr>
            <a:spLocks noGrp="1"/>
          </p:cNvSpPr>
          <p:nvPr>
            <p:ph idx="1"/>
          </p:nvPr>
        </p:nvSpPr>
        <p:spPr>
          <a:xfrm>
            <a:off x="465282" y="1042555"/>
            <a:ext cx="10972800" cy="5657850"/>
          </a:xfrm>
        </p:spPr>
        <p:txBody>
          <a:bodyPr/>
          <a:lstStyle/>
          <a:p>
            <a:pPr>
              <a:spcBef>
                <a:spcPts val="0"/>
              </a:spcBef>
              <a:buClrTx/>
              <a:buFont typeface="Arial" panose="020B0604020202020204" pitchFamily="34" charset="0"/>
              <a:buChar char="•"/>
            </a:pPr>
            <a:r>
              <a:rPr lang="en-US" sz="1800" dirty="0">
                <a:solidFill>
                  <a:schemeClr val="tx1"/>
                </a:solidFill>
              </a:rPr>
              <a:t>If it is determined that there was a reasonable possibility that the accused had cash on hand at the beginning of the investigation period, a determination should be made as to how much cash was available.  This can be determined by looking at the following items:</a:t>
            </a:r>
          </a:p>
          <a:p>
            <a:pPr>
              <a:spcBef>
                <a:spcPts val="0"/>
              </a:spcBef>
              <a:buClrTx/>
              <a:buFont typeface="Arial" panose="020B0604020202020204" pitchFamily="34" charset="0"/>
              <a:buChar char="•"/>
            </a:pPr>
            <a:endParaRPr lang="en-US" sz="1800" dirty="0">
              <a:solidFill>
                <a:schemeClr val="tx1"/>
              </a:solidFill>
            </a:endParaRPr>
          </a:p>
          <a:p>
            <a:pPr lvl="1">
              <a:spcBef>
                <a:spcPts val="0"/>
              </a:spcBef>
              <a:buClrTx/>
              <a:buFont typeface="Arial" panose="020B0604020202020204" pitchFamily="34" charset="0"/>
              <a:buChar char="•"/>
            </a:pPr>
            <a:r>
              <a:rPr lang="en-US" sz="1600" dirty="0">
                <a:solidFill>
                  <a:schemeClr val="tx1"/>
                </a:solidFill>
              </a:rPr>
              <a:t>The amount of cash used to purchase assets.</a:t>
            </a:r>
          </a:p>
          <a:p>
            <a:pPr marL="620315" lvl="1">
              <a:spcBef>
                <a:spcPts val="0"/>
              </a:spcBef>
              <a:buClrTx/>
              <a:buFont typeface="Arial" panose="020B0604020202020204" pitchFamily="34" charset="0"/>
              <a:buChar char="•"/>
            </a:pPr>
            <a:endParaRPr lang="en-US" sz="1600" dirty="0">
              <a:solidFill>
                <a:schemeClr val="tx1"/>
              </a:solidFill>
            </a:endParaRPr>
          </a:p>
          <a:p>
            <a:pPr lvl="1">
              <a:spcBef>
                <a:spcPts val="0"/>
              </a:spcBef>
              <a:buClrTx/>
              <a:buFont typeface="Arial" panose="020B0604020202020204" pitchFamily="34" charset="0"/>
              <a:buChar char="•"/>
            </a:pPr>
            <a:r>
              <a:rPr lang="en-US" sz="1600" dirty="0">
                <a:solidFill>
                  <a:schemeClr val="tx1"/>
                </a:solidFill>
              </a:rPr>
              <a:t>The amount of cash deposited into the accused bank and credit accounts that can not be attributed to a known source of income.</a:t>
            </a:r>
          </a:p>
          <a:p>
            <a:pPr marL="620315" lvl="1">
              <a:spcBef>
                <a:spcPts val="0"/>
              </a:spcBef>
              <a:buClrTx/>
              <a:buFont typeface="Arial" panose="020B0604020202020204" pitchFamily="34" charset="0"/>
              <a:buChar char="•"/>
            </a:pPr>
            <a:endParaRPr lang="en-US" sz="1600" dirty="0">
              <a:solidFill>
                <a:schemeClr val="tx1"/>
              </a:solidFill>
            </a:endParaRPr>
          </a:p>
          <a:p>
            <a:pPr lvl="1">
              <a:spcBef>
                <a:spcPts val="0"/>
              </a:spcBef>
              <a:buClrTx/>
              <a:buFont typeface="Arial" panose="020B0604020202020204" pitchFamily="34" charset="0"/>
              <a:buChar char="•"/>
            </a:pPr>
            <a:r>
              <a:rPr lang="en-US" sz="1600" dirty="0">
                <a:solidFill>
                  <a:schemeClr val="tx1"/>
                </a:solidFill>
              </a:rPr>
              <a:t>The amount of cash used to reduce outstanding liabilities.</a:t>
            </a:r>
          </a:p>
          <a:p>
            <a:pPr marL="620315" lvl="1">
              <a:spcBef>
                <a:spcPts val="0"/>
              </a:spcBef>
              <a:buClrTx/>
              <a:buFont typeface="Arial" panose="020B0604020202020204" pitchFamily="34" charset="0"/>
              <a:buChar char="•"/>
            </a:pPr>
            <a:endParaRPr lang="en-US" sz="1600" dirty="0">
              <a:solidFill>
                <a:schemeClr val="tx1"/>
              </a:solidFill>
            </a:endParaRPr>
          </a:p>
          <a:p>
            <a:pPr>
              <a:spcBef>
                <a:spcPts val="0"/>
              </a:spcBef>
              <a:buClrTx/>
              <a:buFont typeface="Arial" panose="020B0604020202020204" pitchFamily="34" charset="0"/>
              <a:buChar char="•"/>
            </a:pPr>
            <a:r>
              <a:rPr lang="en-US" sz="1800" dirty="0">
                <a:solidFill>
                  <a:schemeClr val="tx1"/>
                </a:solidFill>
              </a:rPr>
              <a:t>The benefit of the doubt should always be given to the accused when dealing with cash on hand since the amount used in the Net Worth can not be factually verified.</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endParaRPr lang="en-US" sz="1800" dirty="0">
              <a:solidFill>
                <a:schemeClr val="tx1"/>
              </a:solidFill>
            </a:endParaRPr>
          </a:p>
          <a:p>
            <a:pPr marL="1033463" indent="0">
              <a:spcBef>
                <a:spcPts val="0"/>
              </a:spcBef>
              <a:buClrTx/>
              <a:buNone/>
            </a:pPr>
            <a:r>
              <a:rPr lang="en-US" sz="1800" dirty="0">
                <a:solidFill>
                  <a:schemeClr val="tx1"/>
                </a:solidFill>
              </a:rPr>
              <a:t>Remember, if the amount of cash on hand remains constant throughout the investigation period, there will be no impact on the Net Worth.</a:t>
            </a:r>
          </a:p>
          <a:p>
            <a:pPr marL="0" indent="0">
              <a:buNone/>
            </a:pPr>
            <a:endParaRPr lang="en-US" sz="1600" dirty="0"/>
          </a:p>
        </p:txBody>
      </p:sp>
      <p:sp>
        <p:nvSpPr>
          <p:cNvPr id="4" name="Slide Number Placeholder 3">
            <a:extLst>
              <a:ext uri="{FF2B5EF4-FFF2-40B4-BE49-F238E27FC236}">
                <a16:creationId xmlns:a16="http://schemas.microsoft.com/office/drawing/2014/main" id="{1557686E-A602-2B92-6885-3C6A5E3FA43E}"/>
              </a:ext>
            </a:extLst>
          </p:cNvPr>
          <p:cNvSpPr>
            <a:spLocks noGrp="1"/>
          </p:cNvSpPr>
          <p:nvPr>
            <p:ph type="sldNum" sz="quarter" idx="10"/>
          </p:nvPr>
        </p:nvSpPr>
        <p:spPr/>
        <p:txBody>
          <a:bodyPr/>
          <a:lstStyle/>
          <a:p>
            <a:fld id="{78075564-AF6E-40FC-905A-F6C5E8D29614}" type="slidenum">
              <a:rPr lang="en-US" altLang="en-US" smtClean="0"/>
              <a:pPr/>
              <a:t>20</a:t>
            </a:fld>
            <a:endParaRPr lang="en-US" altLang="en-US"/>
          </a:p>
        </p:txBody>
      </p:sp>
      <p:pic>
        <p:nvPicPr>
          <p:cNvPr id="5" name="Graphic 4" descr="Lightbulb and gear with solid fill">
            <a:extLst>
              <a:ext uri="{FF2B5EF4-FFF2-40B4-BE49-F238E27FC236}">
                <a16:creationId xmlns:a16="http://schemas.microsoft.com/office/drawing/2014/main" id="{0131E07E-750A-81CD-91C8-90AB13CE3C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282" y="4760457"/>
            <a:ext cx="914400" cy="914400"/>
          </a:xfrm>
          <a:prstGeom prst="rect">
            <a:avLst/>
          </a:prstGeom>
        </p:spPr>
      </p:pic>
    </p:spTree>
    <p:extLst>
      <p:ext uri="{BB962C8B-B14F-4D97-AF65-F5344CB8AC3E}">
        <p14:creationId xmlns:p14="http://schemas.microsoft.com/office/powerpoint/2010/main" val="2909808885"/>
      </p:ext>
    </p:extLst>
  </p:cSld>
  <p:clrMapOvr>
    <a:overrideClrMapping bg1="lt1" tx1="dk1" bg2="lt2" tx2="dk2" accent1="accent1" accent2="accent2" accent3="accent3" accent4="accent4" accent5="accent5" accent6="accent6" hlink="hlink" folHlink="folHlink"/>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1571-5AC7-28B3-E5D0-541F61AACA47}"/>
              </a:ext>
            </a:extLst>
          </p:cNvPr>
          <p:cNvSpPr>
            <a:spLocks noGrp="1"/>
          </p:cNvSpPr>
          <p:nvPr>
            <p:ph type="title"/>
          </p:nvPr>
        </p:nvSpPr>
        <p:spPr>
          <a:xfrm>
            <a:off x="609600" y="274640"/>
            <a:ext cx="10972800" cy="535852"/>
          </a:xfrm>
        </p:spPr>
        <p:txBody>
          <a:bodyPr>
            <a:noAutofit/>
          </a:bodyPr>
          <a:lstStyle/>
          <a:p>
            <a:pPr algn="ctr"/>
            <a:r>
              <a:rPr lang="en-CA" sz="3000" u="sng" dirty="0">
                <a:solidFill>
                  <a:schemeClr val="tx1"/>
                </a:solidFill>
              </a:rPr>
              <a:t>Investments</a:t>
            </a:r>
          </a:p>
        </p:txBody>
      </p:sp>
      <p:sp>
        <p:nvSpPr>
          <p:cNvPr id="3" name="Content Placeholder 2">
            <a:extLst>
              <a:ext uri="{FF2B5EF4-FFF2-40B4-BE49-F238E27FC236}">
                <a16:creationId xmlns:a16="http://schemas.microsoft.com/office/drawing/2014/main" id="{BF84EE9F-98EB-1A42-B808-D281C0D15C10}"/>
              </a:ext>
            </a:extLst>
          </p:cNvPr>
          <p:cNvSpPr>
            <a:spLocks noGrp="1"/>
          </p:cNvSpPr>
          <p:nvPr>
            <p:ph idx="1"/>
          </p:nvPr>
        </p:nvSpPr>
        <p:spPr>
          <a:xfrm>
            <a:off x="609600" y="1084262"/>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buFont typeface="Arial" panose="020B0604020202020204" pitchFamily="34" charset="0"/>
              <a:buChar char="•"/>
            </a:pPr>
            <a:r>
              <a:rPr lang="en-US" sz="1800" dirty="0">
                <a:solidFill>
                  <a:schemeClr val="tx1"/>
                </a:solidFill>
              </a:rPr>
              <a:t>Income Tax Returns.</a:t>
            </a:r>
          </a:p>
          <a:p>
            <a:pPr>
              <a:spcBef>
                <a:spcPts val="0"/>
              </a:spcBef>
              <a:buClrTx/>
              <a:buFont typeface="Arial" panose="020B0604020202020204" pitchFamily="34" charset="0"/>
              <a:buChar char="•"/>
            </a:pPr>
            <a:r>
              <a:rPr lang="en-US" sz="1800" dirty="0">
                <a:solidFill>
                  <a:schemeClr val="tx1"/>
                </a:solidFill>
              </a:rPr>
              <a:t>Investment Statements obtained through a search warrant or other judicial order.</a:t>
            </a:r>
          </a:p>
          <a:p>
            <a:pPr marL="0" indent="0">
              <a:spcBef>
                <a:spcPts val="0"/>
              </a:spcBef>
              <a:buNone/>
            </a:pPr>
            <a:endParaRPr lang="en-US"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pPr>
            <a:r>
              <a:rPr lang="en-CA" sz="1800" dirty="0">
                <a:solidFill>
                  <a:schemeClr val="tx1"/>
                </a:solidFill>
              </a:rPr>
              <a:t>For tax sheltered investments, the cumulative amount contributed to the investment at December 31</a:t>
            </a:r>
            <a:r>
              <a:rPr lang="en-CA" sz="1800" baseline="30000" dirty="0">
                <a:solidFill>
                  <a:schemeClr val="tx1"/>
                </a:solidFill>
              </a:rPr>
              <a:t>st</a:t>
            </a:r>
            <a:r>
              <a:rPr lang="en-CA" sz="1800" dirty="0">
                <a:solidFill>
                  <a:schemeClr val="tx1"/>
                </a:solidFill>
              </a:rPr>
              <a:t> is used.</a:t>
            </a:r>
          </a:p>
          <a:p>
            <a:pPr>
              <a:spcBef>
                <a:spcPts val="0"/>
              </a:spcBef>
              <a:buClrTx/>
            </a:pPr>
            <a:r>
              <a:rPr lang="en-CA" sz="1800" dirty="0">
                <a:solidFill>
                  <a:schemeClr val="tx1"/>
                </a:solidFill>
              </a:rPr>
              <a:t>For all other investments, the adjusted cost base of the investment at December 31</a:t>
            </a:r>
            <a:r>
              <a:rPr lang="en-CA" sz="1800" baseline="30000" dirty="0">
                <a:solidFill>
                  <a:schemeClr val="tx1"/>
                </a:solidFill>
              </a:rPr>
              <a:t>st</a:t>
            </a:r>
            <a:r>
              <a:rPr lang="en-CA" sz="1800" dirty="0">
                <a:solidFill>
                  <a:schemeClr val="tx1"/>
                </a:solidFill>
              </a:rPr>
              <a:t> is used.</a:t>
            </a:r>
          </a:p>
        </p:txBody>
      </p:sp>
      <p:sp>
        <p:nvSpPr>
          <p:cNvPr id="4" name="Slide Number Placeholder 3">
            <a:extLst>
              <a:ext uri="{FF2B5EF4-FFF2-40B4-BE49-F238E27FC236}">
                <a16:creationId xmlns:a16="http://schemas.microsoft.com/office/drawing/2014/main" id="{6D8C53F2-DF12-7502-40B4-4BF2957B4B0F}"/>
              </a:ext>
            </a:extLst>
          </p:cNvPr>
          <p:cNvSpPr>
            <a:spLocks noGrp="1"/>
          </p:cNvSpPr>
          <p:nvPr>
            <p:ph type="sldNum" sz="quarter" idx="10"/>
          </p:nvPr>
        </p:nvSpPr>
        <p:spPr/>
        <p:txBody>
          <a:bodyPr/>
          <a:lstStyle/>
          <a:p>
            <a:fld id="{78075564-AF6E-40FC-905A-F6C5E8D29614}" type="slidenum">
              <a:rPr lang="en-US" altLang="en-US" smtClean="0"/>
              <a:pPr/>
              <a:t>21</a:t>
            </a:fld>
            <a:endParaRPr lang="en-US" altLang="en-US"/>
          </a:p>
        </p:txBody>
      </p:sp>
    </p:spTree>
    <p:extLst>
      <p:ext uri="{BB962C8B-B14F-4D97-AF65-F5344CB8AC3E}">
        <p14:creationId xmlns:p14="http://schemas.microsoft.com/office/powerpoint/2010/main" val="3154236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7397-83AD-4CA6-89D4-A1645CEB3C18}"/>
              </a:ext>
            </a:extLst>
          </p:cNvPr>
          <p:cNvSpPr>
            <a:spLocks noGrp="1"/>
          </p:cNvSpPr>
          <p:nvPr>
            <p:ph type="title"/>
          </p:nvPr>
        </p:nvSpPr>
        <p:spPr>
          <a:xfrm>
            <a:off x="609600" y="274640"/>
            <a:ext cx="10972800" cy="535852"/>
          </a:xfrm>
        </p:spPr>
        <p:txBody>
          <a:bodyPr>
            <a:noAutofit/>
          </a:bodyPr>
          <a:lstStyle/>
          <a:p>
            <a:pPr algn="ctr"/>
            <a:r>
              <a:rPr lang="en-US" sz="3000" u="sng" dirty="0">
                <a:solidFill>
                  <a:schemeClr val="tx1"/>
                </a:solidFill>
              </a:rPr>
              <a:t>Investments Continued</a:t>
            </a:r>
            <a:endParaRPr lang="en-CA" sz="3000" dirty="0">
              <a:solidFill>
                <a:schemeClr val="tx1"/>
              </a:solidFill>
            </a:endParaRPr>
          </a:p>
        </p:txBody>
      </p:sp>
      <p:sp>
        <p:nvSpPr>
          <p:cNvPr id="3" name="Content Placeholder 2">
            <a:extLst>
              <a:ext uri="{FF2B5EF4-FFF2-40B4-BE49-F238E27FC236}">
                <a16:creationId xmlns:a16="http://schemas.microsoft.com/office/drawing/2014/main" id="{8DE4CC91-9153-4CB0-BBD9-3D572398191D}"/>
              </a:ext>
            </a:extLst>
          </p:cNvPr>
          <p:cNvSpPr>
            <a:spLocks noGrp="1"/>
          </p:cNvSpPr>
          <p:nvPr>
            <p:ph idx="1"/>
          </p:nvPr>
        </p:nvSpPr>
        <p:spPr>
          <a:xfrm>
            <a:off x="500688" y="810492"/>
            <a:ext cx="10972800" cy="5421312"/>
          </a:xfrm>
        </p:spPr>
        <p:txBody>
          <a:bodyPr/>
          <a:lstStyle/>
          <a:p>
            <a:pPr marL="0" indent="0">
              <a:spcBef>
                <a:spcPts val="0"/>
              </a:spcBef>
              <a:buNone/>
            </a:pPr>
            <a:r>
              <a:rPr lang="en-CA" sz="2200" u="sng" dirty="0">
                <a:solidFill>
                  <a:schemeClr val="tx1"/>
                </a:solidFill>
              </a:rPr>
              <a:t>Example</a:t>
            </a:r>
          </a:p>
          <a:p>
            <a:pPr marL="0" indent="0">
              <a:spcBef>
                <a:spcPts val="0"/>
              </a:spcBef>
              <a:buNone/>
            </a:pPr>
            <a:endParaRPr lang="en-CA" sz="1600" u="sng" dirty="0">
              <a:solidFill>
                <a:schemeClr val="tx1"/>
              </a:solidFill>
            </a:endParaRPr>
          </a:p>
          <a:p>
            <a:pPr>
              <a:spcBef>
                <a:spcPts val="0"/>
              </a:spcBef>
              <a:buClrTx/>
            </a:pPr>
            <a:r>
              <a:rPr lang="en-CA" sz="1800" dirty="0">
                <a:solidFill>
                  <a:schemeClr val="tx1"/>
                </a:solidFill>
              </a:rPr>
              <a:t>Accused purchases 10 shares in XYZ Corp. for $10/share on January 15, 2022.</a:t>
            </a:r>
          </a:p>
          <a:p>
            <a:pPr>
              <a:spcBef>
                <a:spcPts val="0"/>
              </a:spcBef>
              <a:buClrTx/>
            </a:pPr>
            <a:r>
              <a:rPr lang="en-CA" sz="1800" dirty="0">
                <a:solidFill>
                  <a:schemeClr val="tx1"/>
                </a:solidFill>
              </a:rPr>
              <a:t>Accused purchases 15 shares in XYZ Corp. for $20/share on March 17, 2022.</a:t>
            </a:r>
          </a:p>
          <a:p>
            <a:pPr>
              <a:spcBef>
                <a:spcPts val="0"/>
              </a:spcBef>
            </a:pPr>
            <a:endParaRPr lang="en-CA" sz="1600" dirty="0">
              <a:solidFill>
                <a:schemeClr val="tx1"/>
              </a:solidFill>
            </a:endParaRPr>
          </a:p>
          <a:p>
            <a:pPr marL="0" indent="0">
              <a:spcBef>
                <a:spcPts val="0"/>
              </a:spcBef>
              <a:buNone/>
            </a:pPr>
            <a:r>
              <a:rPr lang="en-CA" sz="1800" u="sng" dirty="0">
                <a:solidFill>
                  <a:schemeClr val="tx1"/>
                </a:solidFill>
              </a:rPr>
              <a:t>Calculation of Adjusted Cost Base (ACB)</a:t>
            </a:r>
          </a:p>
          <a:p>
            <a:pPr marL="0" indent="0">
              <a:spcBef>
                <a:spcPts val="0"/>
              </a:spcBef>
              <a:buNone/>
            </a:pPr>
            <a:endParaRPr lang="en-CA" sz="1600" dirty="0">
              <a:solidFill>
                <a:schemeClr val="tx1"/>
              </a:solidFill>
            </a:endParaRPr>
          </a:p>
          <a:p>
            <a:pPr marL="0" indent="0">
              <a:spcBef>
                <a:spcPts val="0"/>
              </a:spcBef>
              <a:buNone/>
            </a:pPr>
            <a:r>
              <a:rPr lang="en-CA" sz="1800" dirty="0">
                <a:solidFill>
                  <a:schemeClr val="tx1"/>
                </a:solidFill>
              </a:rPr>
              <a:t>10 shares @ $10/share = $100</a:t>
            </a:r>
          </a:p>
          <a:p>
            <a:pPr marL="0" indent="0">
              <a:spcBef>
                <a:spcPts val="0"/>
              </a:spcBef>
              <a:buNone/>
            </a:pPr>
            <a:r>
              <a:rPr lang="en-CA" sz="1800" dirty="0">
                <a:solidFill>
                  <a:schemeClr val="tx1"/>
                </a:solidFill>
              </a:rPr>
              <a:t>15 shares @ $20/share = </a:t>
            </a:r>
            <a:r>
              <a:rPr lang="en-CA" sz="1800" u="sng" dirty="0">
                <a:solidFill>
                  <a:schemeClr val="tx1"/>
                </a:solidFill>
              </a:rPr>
              <a:t>$300</a:t>
            </a:r>
          </a:p>
          <a:p>
            <a:pPr marL="0" indent="0">
              <a:spcBef>
                <a:spcPts val="0"/>
              </a:spcBef>
              <a:buNone/>
            </a:pPr>
            <a:r>
              <a:rPr lang="en-CA" sz="1800" dirty="0">
                <a:solidFill>
                  <a:schemeClr val="tx1"/>
                </a:solidFill>
              </a:rPr>
              <a:t>Total Cost of shares	      $400 (Recorded as an asset at December 31, 2022)</a:t>
            </a:r>
          </a:p>
          <a:p>
            <a:pPr marL="0" indent="0">
              <a:spcBef>
                <a:spcPts val="0"/>
              </a:spcBef>
              <a:buNone/>
            </a:pPr>
            <a:endParaRPr lang="en-CA" sz="1600" dirty="0">
              <a:solidFill>
                <a:schemeClr val="tx1"/>
              </a:solidFill>
            </a:endParaRPr>
          </a:p>
          <a:p>
            <a:pPr marL="0" indent="0">
              <a:spcBef>
                <a:spcPts val="0"/>
              </a:spcBef>
              <a:buNone/>
            </a:pPr>
            <a:r>
              <a:rPr lang="en-CA" sz="1800" dirty="0">
                <a:solidFill>
                  <a:schemeClr val="tx1"/>
                </a:solidFill>
              </a:rPr>
              <a:t>Total Number of shares	  </a:t>
            </a:r>
            <a:r>
              <a:rPr lang="en-CA" sz="1800" u="sng" dirty="0">
                <a:solidFill>
                  <a:schemeClr val="tx1"/>
                </a:solidFill>
              </a:rPr>
              <a:t>25</a:t>
            </a:r>
          </a:p>
          <a:p>
            <a:pPr marL="0" indent="0">
              <a:spcBef>
                <a:spcPts val="0"/>
              </a:spcBef>
              <a:buNone/>
            </a:pPr>
            <a:r>
              <a:rPr lang="en-CA" sz="1800" dirty="0">
                <a:solidFill>
                  <a:schemeClr val="tx1"/>
                </a:solidFill>
              </a:rPr>
              <a:t>ACB per share			$16</a:t>
            </a:r>
          </a:p>
          <a:p>
            <a:pPr marL="0" indent="0">
              <a:spcBef>
                <a:spcPts val="0"/>
              </a:spcBef>
              <a:buNone/>
            </a:pPr>
            <a:endParaRPr lang="en-CA" sz="1600" dirty="0">
              <a:solidFill>
                <a:schemeClr val="tx1"/>
              </a:solidFill>
            </a:endParaRPr>
          </a:p>
          <a:p>
            <a:pPr>
              <a:spcBef>
                <a:spcPts val="0"/>
              </a:spcBef>
              <a:buClrTx/>
            </a:pPr>
            <a:r>
              <a:rPr lang="en-CA" sz="1800" dirty="0">
                <a:solidFill>
                  <a:schemeClr val="tx1"/>
                </a:solidFill>
              </a:rPr>
              <a:t>On April 4, 2023 the accused sells 5 shares in XYZ Corp. for $25/share and deposits the money into their bank account.</a:t>
            </a:r>
          </a:p>
          <a:p>
            <a:pPr>
              <a:spcBef>
                <a:spcPts val="0"/>
              </a:spcBef>
            </a:pPr>
            <a:endParaRPr lang="en-CA" sz="1600" dirty="0">
              <a:solidFill>
                <a:schemeClr val="tx1"/>
              </a:solidFill>
            </a:endParaRPr>
          </a:p>
          <a:p>
            <a:pPr marL="0" indent="0">
              <a:spcBef>
                <a:spcPts val="0"/>
              </a:spcBef>
              <a:buNone/>
            </a:pPr>
            <a:r>
              <a:rPr lang="en-CA" sz="1800" dirty="0">
                <a:solidFill>
                  <a:schemeClr val="tx1"/>
                </a:solidFill>
              </a:rPr>
              <a:t>5 shares @ $25/share = $125</a:t>
            </a:r>
          </a:p>
          <a:p>
            <a:pPr marL="0" indent="0">
              <a:spcBef>
                <a:spcPts val="0"/>
              </a:spcBef>
              <a:buNone/>
            </a:pPr>
            <a:r>
              <a:rPr lang="en-CA" sz="1800" dirty="0">
                <a:solidFill>
                  <a:schemeClr val="tx1"/>
                </a:solidFill>
              </a:rPr>
              <a:t>ACB of $16 x 5 shares =  </a:t>
            </a:r>
            <a:r>
              <a:rPr lang="en-CA" sz="1800" u="sng" dirty="0">
                <a:solidFill>
                  <a:schemeClr val="tx1"/>
                </a:solidFill>
              </a:rPr>
              <a:t>$80</a:t>
            </a:r>
          </a:p>
          <a:p>
            <a:pPr marL="0" indent="0">
              <a:spcBef>
                <a:spcPts val="0"/>
              </a:spcBef>
              <a:buNone/>
            </a:pPr>
            <a:r>
              <a:rPr lang="en-CA" sz="1800" dirty="0">
                <a:solidFill>
                  <a:schemeClr val="tx1"/>
                </a:solidFill>
              </a:rPr>
              <a:t>Gain on sale of shares     $45</a:t>
            </a:r>
          </a:p>
          <a:p>
            <a:pPr marL="0" indent="0">
              <a:spcBef>
                <a:spcPts val="0"/>
              </a:spcBef>
              <a:buNone/>
            </a:pPr>
            <a:endParaRPr lang="en-CA" sz="1600" dirty="0">
              <a:solidFill>
                <a:schemeClr val="tx1"/>
              </a:solidFill>
            </a:endParaRPr>
          </a:p>
          <a:p>
            <a:pPr marL="0" indent="0">
              <a:buNone/>
            </a:pPr>
            <a:endParaRPr lang="en-CA" sz="1600" dirty="0"/>
          </a:p>
        </p:txBody>
      </p:sp>
      <p:sp>
        <p:nvSpPr>
          <p:cNvPr id="4" name="Slide Number Placeholder 3">
            <a:extLst>
              <a:ext uri="{FF2B5EF4-FFF2-40B4-BE49-F238E27FC236}">
                <a16:creationId xmlns:a16="http://schemas.microsoft.com/office/drawing/2014/main" id="{E6CE509B-E15D-50FE-3468-8DA5A4D8EACC}"/>
              </a:ext>
            </a:extLst>
          </p:cNvPr>
          <p:cNvSpPr>
            <a:spLocks noGrp="1"/>
          </p:cNvSpPr>
          <p:nvPr>
            <p:ph type="sldNum" sz="quarter" idx="10"/>
          </p:nvPr>
        </p:nvSpPr>
        <p:spPr/>
        <p:txBody>
          <a:bodyPr/>
          <a:lstStyle/>
          <a:p>
            <a:fld id="{78075564-AF6E-40FC-905A-F6C5E8D29614}" type="slidenum">
              <a:rPr lang="en-US" altLang="en-US" smtClean="0"/>
              <a:pPr/>
              <a:t>22</a:t>
            </a:fld>
            <a:endParaRPr lang="en-US" altLang="en-US"/>
          </a:p>
        </p:txBody>
      </p:sp>
      <p:pic>
        <p:nvPicPr>
          <p:cNvPr id="5" name="Picture 4">
            <a:extLst>
              <a:ext uri="{FF2B5EF4-FFF2-40B4-BE49-F238E27FC236}">
                <a16:creationId xmlns:a16="http://schemas.microsoft.com/office/drawing/2014/main" id="{BADB1903-5C0D-38A7-7CBA-086967B525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285514" y="626196"/>
            <a:ext cx="2630517" cy="3622792"/>
          </a:xfrm>
          <a:prstGeom prst="rect">
            <a:avLst/>
          </a:prstGeom>
        </p:spPr>
      </p:pic>
    </p:spTree>
    <p:extLst>
      <p:ext uri="{BB962C8B-B14F-4D97-AF65-F5344CB8AC3E}">
        <p14:creationId xmlns:p14="http://schemas.microsoft.com/office/powerpoint/2010/main" val="1078486029"/>
      </p:ext>
    </p:extLst>
  </p:cSld>
  <p:clrMapOvr>
    <a:overrideClrMapping bg1="lt1" tx1="dk1" bg2="lt2" tx2="dk2" accent1="accent1" accent2="accent2" accent3="accent3" accent4="accent4" accent5="accent5" accent6="accent6" hlink="hlink" folHlink="folHlink"/>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8BAD-E2F7-4BB9-A059-F767A5DC153B}"/>
              </a:ext>
            </a:extLst>
          </p:cNvPr>
          <p:cNvSpPr>
            <a:spLocks noGrp="1"/>
          </p:cNvSpPr>
          <p:nvPr>
            <p:ph type="title"/>
          </p:nvPr>
        </p:nvSpPr>
        <p:spPr>
          <a:xfrm>
            <a:off x="609600" y="274640"/>
            <a:ext cx="10972800" cy="577416"/>
          </a:xfrm>
        </p:spPr>
        <p:txBody>
          <a:bodyPr>
            <a:normAutofit/>
          </a:bodyPr>
          <a:lstStyle/>
          <a:p>
            <a:pPr algn="ctr"/>
            <a:r>
              <a:rPr lang="en-US" sz="3000" u="sng" dirty="0">
                <a:solidFill>
                  <a:schemeClr val="tx1"/>
                </a:solidFill>
              </a:rPr>
              <a:t>Investments Continued</a:t>
            </a:r>
            <a:endParaRPr lang="en-CA" sz="3000" dirty="0">
              <a:solidFill>
                <a:schemeClr val="tx1"/>
              </a:solidFill>
            </a:endParaRPr>
          </a:p>
        </p:txBody>
      </p:sp>
      <p:graphicFrame>
        <p:nvGraphicFramePr>
          <p:cNvPr id="4" name="Object 3">
            <a:extLst>
              <a:ext uri="{FF2B5EF4-FFF2-40B4-BE49-F238E27FC236}">
                <a16:creationId xmlns:a16="http://schemas.microsoft.com/office/drawing/2014/main" id="{BC3D5CC8-6BAD-4578-C6CF-7AF99D9F8688}"/>
              </a:ext>
            </a:extLst>
          </p:cNvPr>
          <p:cNvGraphicFramePr>
            <a:graphicFrameLocks noChangeAspect="1"/>
          </p:cNvGraphicFramePr>
          <p:nvPr>
            <p:extLst>
              <p:ext uri="{D42A27DB-BD31-4B8C-83A1-F6EECF244321}">
                <p14:modId xmlns:p14="http://schemas.microsoft.com/office/powerpoint/2010/main" val="2164842027"/>
              </p:ext>
            </p:extLst>
          </p:nvPr>
        </p:nvGraphicFramePr>
        <p:xfrm>
          <a:off x="3014086" y="1057275"/>
          <a:ext cx="5859751" cy="5160277"/>
        </p:xfrm>
        <a:graphic>
          <a:graphicData uri="http://schemas.openxmlformats.org/presentationml/2006/ole">
            <mc:AlternateContent xmlns:mc="http://schemas.openxmlformats.org/markup-compatibility/2006">
              <mc:Choice xmlns:v="urn:schemas-microsoft-com:vml" Requires="v">
                <p:oleObj name="Worksheet" r:id="rId4" imgW="4791169" imgH="4219468" progId="Excel.Sheet.12">
                  <p:embed/>
                </p:oleObj>
              </mc:Choice>
              <mc:Fallback>
                <p:oleObj name="Worksheet" r:id="rId4" imgW="4791169" imgH="4219468" progId="Excel.Sheet.12">
                  <p:embed/>
                  <p:pic>
                    <p:nvPicPr>
                      <p:cNvPr id="3" name="Object 2">
                        <a:extLst>
                          <a:ext uri="{FF2B5EF4-FFF2-40B4-BE49-F238E27FC236}">
                            <a16:creationId xmlns:a16="http://schemas.microsoft.com/office/drawing/2014/main" id="{9379B9C6-F579-D1CF-1863-66E7348AF7D6}"/>
                          </a:ext>
                        </a:extLst>
                      </p:cNvPr>
                      <p:cNvPicPr/>
                      <p:nvPr/>
                    </p:nvPicPr>
                    <p:blipFill>
                      <a:blip r:embed="rId5"/>
                      <a:stretch>
                        <a:fillRect/>
                      </a:stretch>
                    </p:blipFill>
                    <p:spPr>
                      <a:xfrm>
                        <a:off x="3014086" y="1057275"/>
                        <a:ext cx="5859751" cy="516027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142148FA-D70F-97ED-1CB3-8B4F9D735397}"/>
              </a:ext>
            </a:extLst>
          </p:cNvPr>
          <p:cNvSpPr>
            <a:spLocks noGrp="1"/>
          </p:cNvSpPr>
          <p:nvPr>
            <p:ph type="sldNum" sz="quarter" idx="10"/>
          </p:nvPr>
        </p:nvSpPr>
        <p:spPr/>
        <p:txBody>
          <a:bodyPr/>
          <a:lstStyle/>
          <a:p>
            <a:fld id="{78075564-AF6E-40FC-905A-F6C5E8D29614}" type="slidenum">
              <a:rPr lang="en-US" altLang="en-US" smtClean="0"/>
              <a:pPr/>
              <a:t>23</a:t>
            </a:fld>
            <a:endParaRPr lang="en-US" altLang="en-US"/>
          </a:p>
        </p:txBody>
      </p:sp>
    </p:spTree>
    <p:extLst>
      <p:ext uri="{BB962C8B-B14F-4D97-AF65-F5344CB8AC3E}">
        <p14:creationId xmlns:p14="http://schemas.microsoft.com/office/powerpoint/2010/main" val="3898173820"/>
      </p:ext>
    </p:extLst>
  </p:cSld>
  <p:clrMapOvr>
    <a:overrideClrMapping bg1="lt1" tx1="dk1" bg2="lt2" tx2="dk2" accent1="accent1" accent2="accent2" accent3="accent3" accent4="accent4" accent5="accent5" accent6="accent6" hlink="hlink" folHlink="folHlink"/>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83D1-BA65-519A-61D4-A399E5F56CA6}"/>
              </a:ext>
            </a:extLst>
          </p:cNvPr>
          <p:cNvSpPr>
            <a:spLocks noGrp="1"/>
          </p:cNvSpPr>
          <p:nvPr>
            <p:ph type="title"/>
          </p:nvPr>
        </p:nvSpPr>
        <p:spPr>
          <a:xfrm>
            <a:off x="609600" y="274640"/>
            <a:ext cx="10972800" cy="577416"/>
          </a:xfrm>
        </p:spPr>
        <p:txBody>
          <a:bodyPr>
            <a:normAutofit/>
          </a:bodyPr>
          <a:lstStyle/>
          <a:p>
            <a:pPr algn="ctr"/>
            <a:r>
              <a:rPr lang="en-US" sz="3000" u="sng" dirty="0">
                <a:solidFill>
                  <a:schemeClr val="tx1"/>
                </a:solidFill>
              </a:rPr>
              <a:t>Vehicles</a:t>
            </a:r>
            <a:endParaRPr lang="en-CA" sz="3000" dirty="0">
              <a:solidFill>
                <a:schemeClr val="tx1"/>
              </a:solidFill>
            </a:endParaRPr>
          </a:p>
        </p:txBody>
      </p:sp>
      <p:sp>
        <p:nvSpPr>
          <p:cNvPr id="3" name="Content Placeholder 2">
            <a:extLst>
              <a:ext uri="{FF2B5EF4-FFF2-40B4-BE49-F238E27FC236}">
                <a16:creationId xmlns:a16="http://schemas.microsoft.com/office/drawing/2014/main" id="{8AB7018C-9114-3F22-0FBC-AEBFD9005FE5}"/>
              </a:ext>
            </a:extLst>
          </p:cNvPr>
          <p:cNvSpPr>
            <a:spLocks noGrp="1"/>
          </p:cNvSpPr>
          <p:nvPr>
            <p:ph idx="1"/>
          </p:nvPr>
        </p:nvSpPr>
        <p:spPr>
          <a:xfrm>
            <a:off x="609600" y="1084262"/>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buFont typeface="Arial" panose="020B0604020202020204" pitchFamily="34" charset="0"/>
              <a:buChar char="•"/>
            </a:pPr>
            <a:r>
              <a:rPr lang="en-US" sz="1800" dirty="0">
                <a:solidFill>
                  <a:schemeClr val="tx1"/>
                </a:solidFill>
              </a:rPr>
              <a:t>Motor vehicle registry.</a:t>
            </a:r>
          </a:p>
          <a:p>
            <a:pPr>
              <a:spcBef>
                <a:spcPts val="0"/>
              </a:spcBef>
              <a:buClrTx/>
              <a:buFont typeface="Arial" panose="020B0604020202020204" pitchFamily="34" charset="0"/>
              <a:buChar char="•"/>
            </a:pPr>
            <a:r>
              <a:rPr lang="en-US" sz="1800" dirty="0">
                <a:solidFill>
                  <a:schemeClr val="tx1"/>
                </a:solidFill>
              </a:rPr>
              <a:t>Vehicle purchase receipts obtained through the use of a search warrant or other judicial order.</a:t>
            </a:r>
          </a:p>
          <a:p>
            <a:pPr>
              <a:spcBef>
                <a:spcPts val="0"/>
              </a:spcBef>
              <a:buClrTx/>
              <a:buFont typeface="Arial" panose="020B0604020202020204" pitchFamily="34" charset="0"/>
              <a:buChar char="•"/>
            </a:pPr>
            <a:r>
              <a:rPr lang="en-US" sz="1800" dirty="0">
                <a:solidFill>
                  <a:schemeClr val="tx1"/>
                </a:solidFill>
              </a:rPr>
              <a:t>Surveillance.</a:t>
            </a:r>
          </a:p>
          <a:p>
            <a:pPr>
              <a:spcBef>
                <a:spcPts val="0"/>
              </a:spcBef>
              <a:buClrTx/>
              <a:buFont typeface="Arial" panose="020B0604020202020204" pitchFamily="34" charset="0"/>
              <a:buChar char="•"/>
            </a:pPr>
            <a:r>
              <a:rPr lang="en-US" sz="1800" dirty="0">
                <a:solidFill>
                  <a:schemeClr val="tx1"/>
                </a:solidFill>
              </a:rPr>
              <a:t>Loan registries.</a:t>
            </a:r>
          </a:p>
          <a:p>
            <a:pPr>
              <a:spcBef>
                <a:spcPts val="0"/>
              </a:spcBef>
              <a:buClrTx/>
              <a:buFont typeface="Arial" panose="020B0604020202020204" pitchFamily="34" charset="0"/>
              <a:buChar char="•"/>
            </a:pPr>
            <a:endParaRPr lang="en-US" sz="1800"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pPr>
            <a:r>
              <a:rPr lang="en-CA" sz="1800" dirty="0">
                <a:solidFill>
                  <a:schemeClr val="tx1"/>
                </a:solidFill>
              </a:rPr>
              <a:t>The purchase price of the vehicle gets recorded at December 31</a:t>
            </a:r>
            <a:r>
              <a:rPr lang="en-CA" sz="1800" baseline="30000" dirty="0">
                <a:solidFill>
                  <a:schemeClr val="tx1"/>
                </a:solidFill>
              </a:rPr>
              <a:t>st</a:t>
            </a:r>
            <a:r>
              <a:rPr lang="en-CA" sz="1800" dirty="0">
                <a:solidFill>
                  <a:schemeClr val="tx1"/>
                </a:solidFill>
              </a:rPr>
              <a:t> in the year the vehicle is purchased.</a:t>
            </a:r>
          </a:p>
          <a:p>
            <a:pPr>
              <a:spcBef>
                <a:spcPts val="0"/>
              </a:spcBef>
              <a:buClrTx/>
            </a:pPr>
            <a:r>
              <a:rPr lang="en-CA" sz="1800" dirty="0">
                <a:solidFill>
                  <a:schemeClr val="tx1"/>
                </a:solidFill>
              </a:rPr>
              <a:t>The purchase price of the vehicle remains on the Net Worth until the vehicle is sold or disposed of.</a:t>
            </a:r>
          </a:p>
          <a:p>
            <a:pPr marL="0" indent="0">
              <a:buNone/>
            </a:pPr>
            <a:endParaRPr lang="en-CA" dirty="0"/>
          </a:p>
        </p:txBody>
      </p:sp>
      <p:sp>
        <p:nvSpPr>
          <p:cNvPr id="4" name="Slide Number Placeholder 3">
            <a:extLst>
              <a:ext uri="{FF2B5EF4-FFF2-40B4-BE49-F238E27FC236}">
                <a16:creationId xmlns:a16="http://schemas.microsoft.com/office/drawing/2014/main" id="{88A9214B-8660-2224-9094-AABA26C303D6}"/>
              </a:ext>
            </a:extLst>
          </p:cNvPr>
          <p:cNvSpPr>
            <a:spLocks noGrp="1"/>
          </p:cNvSpPr>
          <p:nvPr>
            <p:ph type="sldNum" sz="quarter" idx="10"/>
          </p:nvPr>
        </p:nvSpPr>
        <p:spPr/>
        <p:txBody>
          <a:bodyPr/>
          <a:lstStyle/>
          <a:p>
            <a:fld id="{78075564-AF6E-40FC-905A-F6C5E8D29614}" type="slidenum">
              <a:rPr lang="en-US" altLang="en-US" smtClean="0"/>
              <a:pPr/>
              <a:t>24</a:t>
            </a:fld>
            <a:endParaRPr lang="en-US" altLang="en-US"/>
          </a:p>
        </p:txBody>
      </p:sp>
    </p:spTree>
    <p:extLst>
      <p:ext uri="{BB962C8B-B14F-4D97-AF65-F5344CB8AC3E}">
        <p14:creationId xmlns:p14="http://schemas.microsoft.com/office/powerpoint/2010/main" val="397322866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DEDABF-8CEA-A606-68F0-3635653C4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14114" y="1921596"/>
            <a:ext cx="2068286" cy="2848478"/>
          </a:xfrm>
          <a:prstGeom prst="rect">
            <a:avLst/>
          </a:prstGeom>
        </p:spPr>
      </p:pic>
      <p:sp>
        <p:nvSpPr>
          <p:cNvPr id="2" name="Title 1"/>
          <p:cNvSpPr>
            <a:spLocks noGrp="1"/>
          </p:cNvSpPr>
          <p:nvPr>
            <p:ph type="title"/>
          </p:nvPr>
        </p:nvSpPr>
        <p:spPr>
          <a:xfrm>
            <a:off x="609600" y="274640"/>
            <a:ext cx="10972800" cy="587806"/>
          </a:xfrm>
        </p:spPr>
        <p:txBody>
          <a:bodyPr>
            <a:normAutofit/>
          </a:bodyPr>
          <a:lstStyle/>
          <a:p>
            <a:pPr algn="ctr"/>
            <a:r>
              <a:rPr lang="en-US" sz="3000" u="sng" dirty="0">
                <a:solidFill>
                  <a:schemeClr val="tx1"/>
                </a:solidFill>
              </a:rPr>
              <a:t>Vehicles Continued</a:t>
            </a:r>
            <a:endParaRPr lang="en-CA" sz="3000" dirty="0">
              <a:solidFill>
                <a:schemeClr val="tx1"/>
              </a:solidFill>
            </a:endParaRPr>
          </a:p>
        </p:txBody>
      </p:sp>
      <p:sp>
        <p:nvSpPr>
          <p:cNvPr id="3" name="Content Placeholder 2"/>
          <p:cNvSpPr>
            <a:spLocks noGrp="1"/>
          </p:cNvSpPr>
          <p:nvPr>
            <p:ph idx="1"/>
          </p:nvPr>
        </p:nvSpPr>
        <p:spPr>
          <a:xfrm>
            <a:off x="609600" y="1084262"/>
            <a:ext cx="10972800" cy="4689475"/>
          </a:xfrm>
        </p:spPr>
        <p:txBody>
          <a:bodyPr/>
          <a:lstStyle/>
          <a:p>
            <a:pPr marL="0" indent="0">
              <a:spcBef>
                <a:spcPts val="0"/>
              </a:spcBef>
              <a:buNone/>
            </a:pPr>
            <a:r>
              <a:rPr lang="en-US" sz="2200" u="sng" dirty="0">
                <a:solidFill>
                  <a:schemeClr val="tx1"/>
                </a:solidFill>
              </a:rPr>
              <a:t>Example 1</a:t>
            </a:r>
          </a:p>
          <a:p>
            <a:pPr marL="0" indent="0">
              <a:spcBef>
                <a:spcPts val="0"/>
              </a:spcBef>
              <a:buNone/>
            </a:pPr>
            <a:endParaRPr lang="en-US" sz="2000" u="sng" dirty="0">
              <a:solidFill>
                <a:schemeClr val="tx1"/>
              </a:solidFill>
            </a:endParaRPr>
          </a:p>
          <a:p>
            <a:pPr marL="0" indent="0">
              <a:spcBef>
                <a:spcPts val="0"/>
              </a:spcBef>
              <a:buNone/>
            </a:pPr>
            <a:r>
              <a:rPr lang="en-US" sz="2000" dirty="0">
                <a:solidFill>
                  <a:schemeClr val="tx1"/>
                </a:solidFill>
              </a:rPr>
              <a:t>On December 22, 2023 the accused purchases a new personal vehicle and sells their current vehicle. Information obtained through the investigation shows the following:</a:t>
            </a:r>
          </a:p>
          <a:p>
            <a:pPr>
              <a:spcBef>
                <a:spcPts val="0"/>
              </a:spcBef>
            </a:pPr>
            <a:endParaRPr lang="en-US" sz="2000" dirty="0">
              <a:solidFill>
                <a:schemeClr val="tx1"/>
              </a:solidFill>
            </a:endParaRPr>
          </a:p>
          <a:p>
            <a:pPr marL="0" indent="0">
              <a:spcBef>
                <a:spcPts val="0"/>
              </a:spcBef>
              <a:buNone/>
            </a:pPr>
            <a:r>
              <a:rPr lang="en-US" sz="1800" dirty="0">
                <a:solidFill>
                  <a:schemeClr val="tx1"/>
                </a:solidFill>
              </a:rPr>
              <a:t>	</a:t>
            </a:r>
            <a:r>
              <a:rPr lang="en-US" sz="1800" u="sng" dirty="0">
                <a:solidFill>
                  <a:schemeClr val="tx1"/>
                </a:solidFill>
              </a:rPr>
              <a:t>New Vehicle</a:t>
            </a: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	Total purchase price of new vehicle - $45,000</a:t>
            </a:r>
          </a:p>
          <a:p>
            <a:pPr marL="0" indent="0">
              <a:spcBef>
                <a:spcPts val="0"/>
              </a:spcBef>
              <a:buNone/>
            </a:pPr>
            <a:r>
              <a:rPr lang="en-US" sz="1800" dirty="0">
                <a:solidFill>
                  <a:schemeClr val="tx1"/>
                </a:solidFill>
              </a:rPr>
              <a:t>	Down payment on new vehicle - $10,000 (from sale of current vehicle)	</a:t>
            </a:r>
          </a:p>
          <a:p>
            <a:pPr marL="0" indent="0">
              <a:spcBef>
                <a:spcPts val="0"/>
              </a:spcBef>
              <a:buNone/>
            </a:pPr>
            <a:r>
              <a:rPr lang="en-US" sz="1800" dirty="0">
                <a:solidFill>
                  <a:schemeClr val="tx1"/>
                </a:solidFill>
              </a:rPr>
              <a:t>	Amount borrowed to purchase new vehicle - $35,000</a:t>
            </a: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	</a:t>
            </a:r>
            <a:r>
              <a:rPr lang="en-US" sz="1800" u="sng" dirty="0">
                <a:solidFill>
                  <a:schemeClr val="tx1"/>
                </a:solidFill>
              </a:rPr>
              <a:t>Current Vehicle</a:t>
            </a:r>
            <a:endParaRPr lang="en-US" sz="1800" dirty="0">
              <a:solidFill>
                <a:schemeClr val="tx1"/>
              </a:solidFill>
            </a:endParaRP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	Total purchase price of current vehicle - $25,000 (purchased prior to the investigation period)</a:t>
            </a:r>
          </a:p>
          <a:p>
            <a:pPr marL="0" indent="0">
              <a:spcBef>
                <a:spcPts val="0"/>
              </a:spcBef>
              <a:buNone/>
            </a:pPr>
            <a:r>
              <a:rPr lang="en-US" sz="1800" dirty="0">
                <a:solidFill>
                  <a:schemeClr val="tx1"/>
                </a:solidFill>
              </a:rPr>
              <a:t>	Sale price of current vehicle - $10,000 (put toward purchase of new vehicle)</a:t>
            </a:r>
            <a:endParaRPr lang="en-CA" sz="1800" dirty="0">
              <a:solidFill>
                <a:schemeClr val="tx1"/>
              </a:solidFill>
            </a:endParaRPr>
          </a:p>
        </p:txBody>
      </p:sp>
      <p:sp>
        <p:nvSpPr>
          <p:cNvPr id="4" name="Slide Number Placeholder 3">
            <a:extLst>
              <a:ext uri="{FF2B5EF4-FFF2-40B4-BE49-F238E27FC236}">
                <a16:creationId xmlns:a16="http://schemas.microsoft.com/office/drawing/2014/main" id="{AAD2052F-962C-692F-A76C-007B88E98DE7}"/>
              </a:ext>
            </a:extLst>
          </p:cNvPr>
          <p:cNvSpPr>
            <a:spLocks noGrp="1"/>
          </p:cNvSpPr>
          <p:nvPr>
            <p:ph type="sldNum" sz="quarter" idx="10"/>
          </p:nvPr>
        </p:nvSpPr>
        <p:spPr/>
        <p:txBody>
          <a:bodyPr/>
          <a:lstStyle/>
          <a:p>
            <a:fld id="{78075564-AF6E-40FC-905A-F6C5E8D29614}" type="slidenum">
              <a:rPr lang="en-US" altLang="en-US" smtClean="0"/>
              <a:pPr/>
              <a:t>25</a:t>
            </a:fld>
            <a:endParaRPr lang="en-US" altLang="en-US"/>
          </a:p>
        </p:txBody>
      </p:sp>
    </p:spTree>
    <p:extLst>
      <p:ext uri="{BB962C8B-B14F-4D97-AF65-F5344CB8AC3E}">
        <p14:creationId xmlns:p14="http://schemas.microsoft.com/office/powerpoint/2010/main" val="668914002"/>
      </p:ext>
    </p:extLst>
  </p:cSld>
  <p:clrMapOvr>
    <a:overrideClrMapping bg1="lt1" tx1="dk1" bg2="lt2" tx2="dk2" accent1="accent1" accent2="accent2" accent3="accent3" accent4="accent4" accent5="accent5" accent6="accent6" hlink="hlink" folHlink="folHlink"/>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494288"/>
          </a:xfrm>
        </p:spPr>
        <p:txBody>
          <a:bodyPr>
            <a:noAutofit/>
          </a:bodyPr>
          <a:lstStyle/>
          <a:p>
            <a:pPr algn="ctr"/>
            <a:r>
              <a:rPr lang="en-US" sz="3000" u="sng" dirty="0">
                <a:solidFill>
                  <a:schemeClr val="tx1"/>
                </a:solidFill>
              </a:rPr>
              <a:t>Vehicles Continued</a:t>
            </a:r>
            <a:endParaRPr lang="en-CA" sz="3000" dirty="0">
              <a:solidFill>
                <a:schemeClr val="tx1"/>
              </a:solidFill>
            </a:endParaRPr>
          </a:p>
        </p:txBody>
      </p:sp>
      <p:graphicFrame>
        <p:nvGraphicFramePr>
          <p:cNvPr id="4" name="Object 3">
            <a:extLst>
              <a:ext uri="{FF2B5EF4-FFF2-40B4-BE49-F238E27FC236}">
                <a16:creationId xmlns:a16="http://schemas.microsoft.com/office/drawing/2014/main" id="{D8B11211-CCA3-6EA5-4B1A-0F8AC8B606CA}"/>
              </a:ext>
            </a:extLst>
          </p:cNvPr>
          <p:cNvGraphicFramePr>
            <a:graphicFrameLocks noChangeAspect="1"/>
          </p:cNvGraphicFramePr>
          <p:nvPr>
            <p:extLst>
              <p:ext uri="{D42A27DB-BD31-4B8C-83A1-F6EECF244321}">
                <p14:modId xmlns:p14="http://schemas.microsoft.com/office/powerpoint/2010/main" val="2890425923"/>
              </p:ext>
            </p:extLst>
          </p:nvPr>
        </p:nvGraphicFramePr>
        <p:xfrm>
          <a:off x="2686916" y="780475"/>
          <a:ext cx="6467475" cy="5451475"/>
        </p:xfrm>
        <a:graphic>
          <a:graphicData uri="http://schemas.openxmlformats.org/presentationml/2006/ole">
            <mc:AlternateContent xmlns:mc="http://schemas.openxmlformats.org/markup-compatibility/2006">
              <mc:Choice xmlns:v="urn:schemas-microsoft-com:vml" Requires="v">
                <p:oleObj name="Worksheet" r:id="rId4" imgW="4800813" imgH="4046079" progId="Excel.Sheet.12">
                  <p:embed/>
                </p:oleObj>
              </mc:Choice>
              <mc:Fallback>
                <p:oleObj name="Worksheet" r:id="rId4" imgW="4800813" imgH="4046079" progId="Excel.Sheet.12">
                  <p:embed/>
                  <p:pic>
                    <p:nvPicPr>
                      <p:cNvPr id="3" name="Object 2">
                        <a:extLst>
                          <a:ext uri="{FF2B5EF4-FFF2-40B4-BE49-F238E27FC236}">
                            <a16:creationId xmlns:a16="http://schemas.microsoft.com/office/drawing/2014/main" id="{E3A1C595-B284-4CE0-9186-53F289B7C05B}"/>
                          </a:ext>
                        </a:extLst>
                      </p:cNvPr>
                      <p:cNvPicPr/>
                      <p:nvPr/>
                    </p:nvPicPr>
                    <p:blipFill>
                      <a:blip r:embed="rId5"/>
                      <a:stretch>
                        <a:fillRect/>
                      </a:stretch>
                    </p:blipFill>
                    <p:spPr>
                      <a:xfrm>
                        <a:off x="2686916" y="780475"/>
                        <a:ext cx="6467475" cy="5451475"/>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5057768-53A0-A419-B249-3A8C150818DF}"/>
              </a:ext>
            </a:extLst>
          </p:cNvPr>
          <p:cNvSpPr>
            <a:spLocks noGrp="1"/>
          </p:cNvSpPr>
          <p:nvPr>
            <p:ph type="sldNum" sz="quarter" idx="10"/>
          </p:nvPr>
        </p:nvSpPr>
        <p:spPr/>
        <p:txBody>
          <a:bodyPr/>
          <a:lstStyle/>
          <a:p>
            <a:fld id="{78075564-AF6E-40FC-905A-F6C5E8D29614}" type="slidenum">
              <a:rPr lang="en-US" altLang="en-US" smtClean="0"/>
              <a:pPr/>
              <a:t>26</a:t>
            </a:fld>
            <a:endParaRPr lang="en-US" altLang="en-US"/>
          </a:p>
        </p:txBody>
      </p:sp>
    </p:spTree>
    <p:extLst>
      <p:ext uri="{BB962C8B-B14F-4D97-AF65-F5344CB8AC3E}">
        <p14:creationId xmlns:p14="http://schemas.microsoft.com/office/powerpoint/2010/main" val="2572998296"/>
      </p:ext>
    </p:extLst>
  </p:cSld>
  <p:clrMapOvr>
    <a:overrideClrMapping bg1="lt1" tx1="dk1" bg2="lt2" tx2="dk2" accent1="accent1" accent2="accent2" accent3="accent3" accent4="accent4" accent5="accent5" accent6="accent6" hlink="hlink" folHlink="folHlink"/>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DA4E-DE04-4196-F6FF-F5A6BDA86863}"/>
              </a:ext>
            </a:extLst>
          </p:cNvPr>
          <p:cNvSpPr>
            <a:spLocks noGrp="1"/>
          </p:cNvSpPr>
          <p:nvPr>
            <p:ph type="title"/>
          </p:nvPr>
        </p:nvSpPr>
        <p:spPr>
          <a:xfrm>
            <a:off x="609600" y="274640"/>
            <a:ext cx="10972800" cy="556634"/>
          </a:xfrm>
        </p:spPr>
        <p:txBody>
          <a:bodyPr>
            <a:normAutofit/>
          </a:bodyPr>
          <a:lstStyle/>
          <a:p>
            <a:pPr algn="ctr"/>
            <a:r>
              <a:rPr lang="en-US" sz="3000" u="sng" dirty="0">
                <a:solidFill>
                  <a:schemeClr val="tx1"/>
                </a:solidFill>
              </a:rPr>
              <a:t>Real Property</a:t>
            </a:r>
            <a:endParaRPr lang="en-CA" sz="3000" dirty="0">
              <a:solidFill>
                <a:schemeClr val="tx1"/>
              </a:solidFill>
            </a:endParaRPr>
          </a:p>
        </p:txBody>
      </p:sp>
      <p:sp>
        <p:nvSpPr>
          <p:cNvPr id="3" name="Content Placeholder 2">
            <a:extLst>
              <a:ext uri="{FF2B5EF4-FFF2-40B4-BE49-F238E27FC236}">
                <a16:creationId xmlns:a16="http://schemas.microsoft.com/office/drawing/2014/main" id="{8ABB861F-E272-EC22-5E5C-0B26E7CFE761}"/>
              </a:ext>
            </a:extLst>
          </p:cNvPr>
          <p:cNvSpPr>
            <a:spLocks noGrp="1"/>
          </p:cNvSpPr>
          <p:nvPr>
            <p:ph idx="1"/>
          </p:nvPr>
        </p:nvSpPr>
        <p:spPr>
          <a:xfrm>
            <a:off x="609600" y="958707"/>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buFont typeface="Arial" panose="020B0604020202020204" pitchFamily="34" charset="0"/>
              <a:buChar char="•"/>
            </a:pPr>
            <a:r>
              <a:rPr lang="en-US" sz="1800" dirty="0">
                <a:solidFill>
                  <a:schemeClr val="tx1"/>
                </a:solidFill>
              </a:rPr>
              <a:t>Land ownership registry.</a:t>
            </a:r>
          </a:p>
          <a:p>
            <a:pPr>
              <a:spcBef>
                <a:spcPts val="0"/>
              </a:spcBef>
              <a:buClrTx/>
              <a:buFont typeface="Arial" panose="020B0604020202020204" pitchFamily="34" charset="0"/>
              <a:buChar char="•"/>
            </a:pPr>
            <a:r>
              <a:rPr lang="en-US" sz="1800" dirty="0">
                <a:solidFill>
                  <a:schemeClr val="tx1"/>
                </a:solidFill>
              </a:rPr>
              <a:t>Property purchase documents obtained through the use of a search warrant or other judicial order.</a:t>
            </a:r>
          </a:p>
          <a:p>
            <a:pPr>
              <a:spcBef>
                <a:spcPts val="0"/>
              </a:spcBef>
              <a:buClrTx/>
              <a:buFont typeface="Arial" panose="020B0604020202020204" pitchFamily="34" charset="0"/>
              <a:buChar char="•"/>
            </a:pPr>
            <a:r>
              <a:rPr lang="en-US" sz="1800" dirty="0">
                <a:solidFill>
                  <a:schemeClr val="tx1"/>
                </a:solidFill>
              </a:rPr>
              <a:t>Surveillance.</a:t>
            </a:r>
          </a:p>
          <a:p>
            <a:pPr>
              <a:spcBef>
                <a:spcPts val="0"/>
              </a:spcBef>
              <a:buClrTx/>
              <a:buFont typeface="Arial" panose="020B0604020202020204" pitchFamily="34" charset="0"/>
              <a:buChar char="•"/>
            </a:pPr>
            <a:r>
              <a:rPr lang="en-US" sz="1800" dirty="0">
                <a:solidFill>
                  <a:schemeClr val="tx1"/>
                </a:solidFill>
              </a:rPr>
              <a:t>Witness interviews.</a:t>
            </a:r>
          </a:p>
          <a:p>
            <a:pPr>
              <a:spcBef>
                <a:spcPts val="0"/>
              </a:spcBef>
              <a:buClrTx/>
              <a:buFont typeface="Arial" panose="020B0604020202020204" pitchFamily="34" charset="0"/>
              <a:buChar char="•"/>
            </a:pPr>
            <a:r>
              <a:rPr lang="en-US" sz="1800" dirty="0">
                <a:solidFill>
                  <a:schemeClr val="tx1"/>
                </a:solidFill>
              </a:rPr>
              <a:t>Loan registries.</a:t>
            </a:r>
          </a:p>
          <a:p>
            <a:pPr marL="0" indent="0">
              <a:spcBef>
                <a:spcPts val="0"/>
              </a:spcBef>
              <a:buNone/>
            </a:pPr>
            <a:endParaRPr lang="en-US"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pPr>
            <a:r>
              <a:rPr lang="en-CA" sz="1800" dirty="0">
                <a:solidFill>
                  <a:schemeClr val="tx1"/>
                </a:solidFill>
              </a:rPr>
              <a:t>The purchase price of the property gets recorded at December 31</a:t>
            </a:r>
            <a:r>
              <a:rPr lang="en-CA" sz="1800" baseline="30000" dirty="0">
                <a:solidFill>
                  <a:schemeClr val="tx1"/>
                </a:solidFill>
              </a:rPr>
              <a:t>st</a:t>
            </a:r>
            <a:r>
              <a:rPr lang="en-CA" sz="1800" dirty="0">
                <a:solidFill>
                  <a:schemeClr val="tx1"/>
                </a:solidFill>
              </a:rPr>
              <a:t> in the year the property is purchased.</a:t>
            </a:r>
          </a:p>
          <a:p>
            <a:pPr>
              <a:spcBef>
                <a:spcPts val="0"/>
              </a:spcBef>
              <a:buClrTx/>
            </a:pPr>
            <a:r>
              <a:rPr lang="en-CA" sz="1800" dirty="0">
                <a:solidFill>
                  <a:schemeClr val="tx1"/>
                </a:solidFill>
              </a:rPr>
              <a:t>The purchase price of the property remains on the Net Worth until the property is sold.</a:t>
            </a:r>
          </a:p>
          <a:p>
            <a:endParaRPr lang="en-CA" dirty="0"/>
          </a:p>
        </p:txBody>
      </p:sp>
      <p:sp>
        <p:nvSpPr>
          <p:cNvPr id="4" name="Slide Number Placeholder 3">
            <a:extLst>
              <a:ext uri="{FF2B5EF4-FFF2-40B4-BE49-F238E27FC236}">
                <a16:creationId xmlns:a16="http://schemas.microsoft.com/office/drawing/2014/main" id="{DFB33FD1-2535-C32F-FB10-9079304EB9ED}"/>
              </a:ext>
            </a:extLst>
          </p:cNvPr>
          <p:cNvSpPr>
            <a:spLocks noGrp="1"/>
          </p:cNvSpPr>
          <p:nvPr>
            <p:ph type="sldNum" sz="quarter" idx="10"/>
          </p:nvPr>
        </p:nvSpPr>
        <p:spPr/>
        <p:txBody>
          <a:bodyPr/>
          <a:lstStyle/>
          <a:p>
            <a:fld id="{78075564-AF6E-40FC-905A-F6C5E8D29614}" type="slidenum">
              <a:rPr lang="en-US" altLang="en-US" smtClean="0"/>
              <a:pPr/>
              <a:t>27</a:t>
            </a:fld>
            <a:endParaRPr lang="en-US" altLang="en-US"/>
          </a:p>
        </p:txBody>
      </p:sp>
    </p:spTree>
    <p:extLst>
      <p:ext uri="{BB962C8B-B14F-4D97-AF65-F5344CB8AC3E}">
        <p14:creationId xmlns:p14="http://schemas.microsoft.com/office/powerpoint/2010/main" val="198490995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A2D8F1-017B-B19B-1F4F-B519BDE60C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64914" y="2159182"/>
            <a:ext cx="2068286" cy="2848478"/>
          </a:xfrm>
          <a:prstGeom prst="rect">
            <a:avLst/>
          </a:prstGeom>
        </p:spPr>
      </p:pic>
      <p:sp>
        <p:nvSpPr>
          <p:cNvPr id="2" name="Title 1"/>
          <p:cNvSpPr>
            <a:spLocks noGrp="1"/>
          </p:cNvSpPr>
          <p:nvPr>
            <p:ph type="title"/>
          </p:nvPr>
        </p:nvSpPr>
        <p:spPr>
          <a:xfrm>
            <a:off x="609600" y="274640"/>
            <a:ext cx="10972800" cy="535852"/>
          </a:xfrm>
        </p:spPr>
        <p:txBody>
          <a:bodyPr>
            <a:noAutofit/>
          </a:bodyPr>
          <a:lstStyle/>
          <a:p>
            <a:pPr algn="ctr"/>
            <a:r>
              <a:rPr lang="en-US" sz="3000" u="sng" dirty="0">
                <a:solidFill>
                  <a:schemeClr val="tx1"/>
                </a:solidFill>
              </a:rPr>
              <a:t>Real Property Continued</a:t>
            </a:r>
            <a:endParaRPr lang="en-CA" sz="3000" dirty="0">
              <a:solidFill>
                <a:schemeClr val="tx1"/>
              </a:solidFill>
            </a:endParaRPr>
          </a:p>
        </p:txBody>
      </p:sp>
      <p:sp>
        <p:nvSpPr>
          <p:cNvPr id="3" name="Content Placeholder 2"/>
          <p:cNvSpPr>
            <a:spLocks noGrp="1"/>
          </p:cNvSpPr>
          <p:nvPr>
            <p:ph idx="1"/>
          </p:nvPr>
        </p:nvSpPr>
        <p:spPr>
          <a:xfrm>
            <a:off x="558800" y="1146984"/>
            <a:ext cx="10972800" cy="5453322"/>
          </a:xfrm>
        </p:spPr>
        <p:txBody>
          <a:bodyPr/>
          <a:lstStyle/>
          <a:p>
            <a:pPr marL="0" indent="0">
              <a:spcBef>
                <a:spcPts val="0"/>
              </a:spcBef>
              <a:buNone/>
            </a:pPr>
            <a:r>
              <a:rPr lang="en-US" sz="2200" u="sng" dirty="0">
                <a:solidFill>
                  <a:schemeClr val="tx1"/>
                </a:solidFill>
              </a:rPr>
              <a:t>Example</a:t>
            </a:r>
          </a:p>
          <a:p>
            <a:pPr marL="0" indent="0">
              <a:spcBef>
                <a:spcPts val="0"/>
              </a:spcBef>
              <a:buNone/>
            </a:pPr>
            <a:endParaRPr lang="en-US" sz="2000" dirty="0">
              <a:solidFill>
                <a:schemeClr val="tx1"/>
              </a:solidFill>
            </a:endParaRPr>
          </a:p>
          <a:p>
            <a:pPr marL="0" indent="0">
              <a:spcBef>
                <a:spcPts val="0"/>
              </a:spcBef>
              <a:buNone/>
            </a:pPr>
            <a:r>
              <a:rPr lang="en-US" sz="2000" dirty="0">
                <a:solidFill>
                  <a:schemeClr val="tx1"/>
                </a:solidFill>
              </a:rPr>
              <a:t>On June 5, 2023, the accused purchases a new principal residence and sells their old principal residence. Information obtained through the investigation shows the following:</a:t>
            </a:r>
          </a:p>
          <a:p>
            <a:pPr marL="0" indent="0">
              <a:spcBef>
                <a:spcPts val="0"/>
              </a:spcBef>
              <a:buNone/>
            </a:pPr>
            <a:endParaRPr lang="en-US" sz="2000" dirty="0">
              <a:solidFill>
                <a:schemeClr val="tx1"/>
              </a:solidFill>
            </a:endParaRPr>
          </a:p>
          <a:p>
            <a:pPr marL="0" indent="0">
              <a:spcBef>
                <a:spcPts val="0"/>
              </a:spcBef>
              <a:buNone/>
            </a:pPr>
            <a:r>
              <a:rPr lang="en-US" sz="1800" u="sng" dirty="0">
                <a:solidFill>
                  <a:schemeClr val="tx1"/>
                </a:solidFill>
              </a:rPr>
              <a:t>Old House</a:t>
            </a:r>
            <a:r>
              <a:rPr lang="en-US" sz="1800" dirty="0">
                <a:solidFill>
                  <a:schemeClr val="tx1"/>
                </a:solidFill>
              </a:rPr>
              <a:t>	</a:t>
            </a: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	Purchase price - $350,000 (purchased prior to investigation period)</a:t>
            </a:r>
          </a:p>
          <a:p>
            <a:pPr marL="0" indent="0">
              <a:spcBef>
                <a:spcPts val="0"/>
              </a:spcBef>
              <a:buNone/>
            </a:pPr>
            <a:r>
              <a:rPr lang="en-US" sz="1800" dirty="0">
                <a:solidFill>
                  <a:schemeClr val="tx1"/>
                </a:solidFill>
              </a:rPr>
              <a:t>	Sale Price - $425,000</a:t>
            </a:r>
          </a:p>
          <a:p>
            <a:pPr marL="0" indent="0">
              <a:spcBef>
                <a:spcPts val="0"/>
              </a:spcBef>
              <a:buNone/>
            </a:pPr>
            <a:r>
              <a:rPr lang="en-US" sz="1800" dirty="0">
                <a:solidFill>
                  <a:schemeClr val="tx1"/>
                </a:solidFill>
              </a:rPr>
              <a:t>	Outstanding Mortgage discharged at time of sale - $125,000</a:t>
            </a:r>
          </a:p>
          <a:p>
            <a:pPr marL="0" indent="0">
              <a:spcBef>
                <a:spcPts val="0"/>
              </a:spcBef>
              <a:buNone/>
            </a:pPr>
            <a:r>
              <a:rPr lang="en-US" sz="1800" dirty="0">
                <a:solidFill>
                  <a:schemeClr val="tx1"/>
                </a:solidFill>
              </a:rPr>
              <a:t>		</a:t>
            </a:r>
          </a:p>
          <a:p>
            <a:pPr marL="0" indent="0">
              <a:spcBef>
                <a:spcPts val="0"/>
              </a:spcBef>
              <a:buNone/>
            </a:pPr>
            <a:r>
              <a:rPr lang="en-US" sz="1800" u="sng" dirty="0">
                <a:solidFill>
                  <a:schemeClr val="tx1"/>
                </a:solidFill>
              </a:rPr>
              <a:t>New House</a:t>
            </a: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	Purchase price - $525,000</a:t>
            </a:r>
          </a:p>
          <a:p>
            <a:pPr marL="0" indent="0">
              <a:spcBef>
                <a:spcPts val="0"/>
              </a:spcBef>
              <a:buNone/>
            </a:pPr>
            <a:r>
              <a:rPr lang="en-US" sz="1800" dirty="0">
                <a:solidFill>
                  <a:schemeClr val="tx1"/>
                </a:solidFill>
              </a:rPr>
              <a:t>	Down payment - $10,000 (from bank account)</a:t>
            </a:r>
          </a:p>
          <a:p>
            <a:pPr marL="0" indent="0">
              <a:spcBef>
                <a:spcPts val="0"/>
              </a:spcBef>
              <a:buNone/>
            </a:pPr>
            <a:r>
              <a:rPr lang="en-US" sz="1800" dirty="0">
                <a:solidFill>
                  <a:schemeClr val="tx1"/>
                </a:solidFill>
              </a:rPr>
              <a:t>	Amount Borrowed - $215,000 [$525,000-($425,000-$125,000)-$10,000]		</a:t>
            </a:r>
            <a:endParaRPr lang="en-CA" sz="1800" dirty="0">
              <a:solidFill>
                <a:schemeClr val="tx1"/>
              </a:solidFill>
            </a:endParaRPr>
          </a:p>
        </p:txBody>
      </p:sp>
      <p:sp>
        <p:nvSpPr>
          <p:cNvPr id="4" name="Slide Number Placeholder 3">
            <a:extLst>
              <a:ext uri="{FF2B5EF4-FFF2-40B4-BE49-F238E27FC236}">
                <a16:creationId xmlns:a16="http://schemas.microsoft.com/office/drawing/2014/main" id="{670975A4-8131-5BD4-90A4-E7DA02913178}"/>
              </a:ext>
            </a:extLst>
          </p:cNvPr>
          <p:cNvSpPr>
            <a:spLocks noGrp="1"/>
          </p:cNvSpPr>
          <p:nvPr>
            <p:ph type="sldNum" sz="quarter" idx="10"/>
          </p:nvPr>
        </p:nvSpPr>
        <p:spPr/>
        <p:txBody>
          <a:bodyPr/>
          <a:lstStyle/>
          <a:p>
            <a:fld id="{78075564-AF6E-40FC-905A-F6C5E8D29614}" type="slidenum">
              <a:rPr lang="en-US" altLang="en-US" smtClean="0"/>
              <a:pPr/>
              <a:t>28</a:t>
            </a:fld>
            <a:endParaRPr lang="en-US" altLang="en-US"/>
          </a:p>
        </p:txBody>
      </p:sp>
    </p:spTree>
    <p:extLst>
      <p:ext uri="{BB962C8B-B14F-4D97-AF65-F5344CB8AC3E}">
        <p14:creationId xmlns:p14="http://schemas.microsoft.com/office/powerpoint/2010/main" val="742450661"/>
      </p:ext>
    </p:extLst>
  </p:cSld>
  <p:clrMapOvr>
    <a:overrideClrMapping bg1="lt1" tx1="dk1" bg2="lt2" tx2="dk2" accent1="accent1" accent2="accent2" accent3="accent3" accent4="accent4" accent5="accent5" accent6="accent6" hlink="hlink" folHlink="folHlink"/>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25461"/>
          </a:xfrm>
        </p:spPr>
        <p:txBody>
          <a:bodyPr>
            <a:noAutofit/>
          </a:bodyPr>
          <a:lstStyle/>
          <a:p>
            <a:pPr algn="ctr"/>
            <a:r>
              <a:rPr lang="en-US" sz="3000" u="sng" dirty="0">
                <a:solidFill>
                  <a:schemeClr val="tx1"/>
                </a:solidFill>
              </a:rPr>
              <a:t>Real Property Continued</a:t>
            </a:r>
            <a:endParaRPr lang="en-CA" sz="3000" dirty="0">
              <a:solidFill>
                <a:schemeClr val="tx1"/>
              </a:solidFill>
            </a:endParaRPr>
          </a:p>
        </p:txBody>
      </p:sp>
      <p:sp>
        <p:nvSpPr>
          <p:cNvPr id="3" name="TextBox 2"/>
          <p:cNvSpPr txBox="1"/>
          <p:nvPr/>
        </p:nvSpPr>
        <p:spPr>
          <a:xfrm>
            <a:off x="791787" y="1274763"/>
            <a:ext cx="4206240" cy="1785104"/>
          </a:xfrm>
          <a:prstGeom prst="rect">
            <a:avLst/>
          </a:prstGeom>
          <a:noFill/>
        </p:spPr>
        <p:txBody>
          <a:bodyPr wrap="square" rtlCol="0">
            <a:spAutoFit/>
          </a:bodyPr>
          <a:lstStyle/>
          <a:p>
            <a:r>
              <a:rPr lang="en-US" sz="2000" u="sng" dirty="0">
                <a:latin typeface="Arial" panose="020B0604020202020204" pitchFamily="34" charset="0"/>
                <a:cs typeface="Arial" panose="020B0604020202020204" pitchFamily="34" charset="0"/>
              </a:rPr>
              <a:t>Calculation of Gain on Sale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Sale Price		$425,000</a:t>
            </a:r>
          </a:p>
          <a:p>
            <a:r>
              <a:rPr lang="en-US" dirty="0">
                <a:latin typeface="Arial" panose="020B0604020202020204" pitchFamily="34" charset="0"/>
                <a:cs typeface="Arial" panose="020B0604020202020204" pitchFamily="34" charset="0"/>
              </a:rPr>
              <a:t>Purchase Price		</a:t>
            </a:r>
            <a:r>
              <a:rPr lang="en-US" u="sng" dirty="0">
                <a:latin typeface="Arial" panose="020B0604020202020204" pitchFamily="34" charset="0"/>
                <a:cs typeface="Arial" panose="020B0604020202020204" pitchFamily="34" charset="0"/>
              </a:rPr>
              <a:t>$350,000</a:t>
            </a:r>
          </a:p>
          <a:p>
            <a:r>
              <a:rPr lang="en-US" dirty="0">
                <a:latin typeface="Arial" panose="020B0604020202020204" pitchFamily="34" charset="0"/>
                <a:cs typeface="Arial" panose="020B0604020202020204" pitchFamily="34" charset="0"/>
              </a:rPr>
              <a:t>Gain on Sale		  $75,000</a:t>
            </a:r>
          </a:p>
          <a:p>
            <a:endParaRPr lang="en-US" dirty="0"/>
          </a:p>
        </p:txBody>
      </p:sp>
      <p:graphicFrame>
        <p:nvGraphicFramePr>
          <p:cNvPr id="5" name="Object 4">
            <a:extLst>
              <a:ext uri="{FF2B5EF4-FFF2-40B4-BE49-F238E27FC236}">
                <a16:creationId xmlns:a16="http://schemas.microsoft.com/office/drawing/2014/main" id="{5BCC25DE-7655-3915-E9BC-1AC47D3CEE71}"/>
              </a:ext>
            </a:extLst>
          </p:cNvPr>
          <p:cNvGraphicFramePr>
            <a:graphicFrameLocks noChangeAspect="1"/>
          </p:cNvGraphicFramePr>
          <p:nvPr>
            <p:extLst>
              <p:ext uri="{D42A27DB-BD31-4B8C-83A1-F6EECF244321}">
                <p14:modId xmlns:p14="http://schemas.microsoft.com/office/powerpoint/2010/main" val="3453563888"/>
              </p:ext>
            </p:extLst>
          </p:nvPr>
        </p:nvGraphicFramePr>
        <p:xfrm>
          <a:off x="5649912" y="1274763"/>
          <a:ext cx="5881687" cy="4957810"/>
        </p:xfrm>
        <a:graphic>
          <a:graphicData uri="http://schemas.openxmlformats.org/presentationml/2006/ole">
            <mc:AlternateContent xmlns:mc="http://schemas.openxmlformats.org/markup-compatibility/2006">
              <mc:Choice xmlns:v="urn:schemas-microsoft-com:vml" Requires="v">
                <p:oleObj name="Worksheet" r:id="rId4" imgW="4800813" imgH="4046079" progId="Excel.Sheet.12">
                  <p:embed/>
                </p:oleObj>
              </mc:Choice>
              <mc:Fallback>
                <p:oleObj name="Worksheet" r:id="rId4" imgW="4800813" imgH="4046079" progId="Excel.Sheet.12">
                  <p:embed/>
                  <p:pic>
                    <p:nvPicPr>
                      <p:cNvPr id="4" name="Object 3"/>
                      <p:cNvPicPr/>
                      <p:nvPr/>
                    </p:nvPicPr>
                    <p:blipFill>
                      <a:blip r:embed="rId5"/>
                      <a:stretch>
                        <a:fillRect/>
                      </a:stretch>
                    </p:blipFill>
                    <p:spPr>
                      <a:xfrm>
                        <a:off x="5649912" y="1274763"/>
                        <a:ext cx="5881687" cy="49578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CAAD5B43-84B0-D47C-6A85-5550BC43B9F3}"/>
              </a:ext>
            </a:extLst>
          </p:cNvPr>
          <p:cNvSpPr>
            <a:spLocks noGrp="1"/>
          </p:cNvSpPr>
          <p:nvPr>
            <p:ph type="sldNum" sz="quarter" idx="10"/>
          </p:nvPr>
        </p:nvSpPr>
        <p:spPr/>
        <p:txBody>
          <a:bodyPr/>
          <a:lstStyle/>
          <a:p>
            <a:fld id="{78075564-AF6E-40FC-905A-F6C5E8D29614}" type="slidenum">
              <a:rPr lang="en-US" altLang="en-US" smtClean="0"/>
              <a:pPr/>
              <a:t>29</a:t>
            </a:fld>
            <a:endParaRPr lang="en-US" altLang="en-US"/>
          </a:p>
        </p:txBody>
      </p:sp>
    </p:spTree>
    <p:extLst>
      <p:ext uri="{BB962C8B-B14F-4D97-AF65-F5344CB8AC3E}">
        <p14:creationId xmlns:p14="http://schemas.microsoft.com/office/powerpoint/2010/main" val="3657933300"/>
      </p:ext>
    </p:extLst>
  </p:cSld>
  <p:clrMapOvr>
    <a:overrideClrMapping bg1="lt1" tx1="dk1" bg2="lt2" tx2="dk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9656-259B-58C1-DB3B-15A6F7FA225A}"/>
              </a:ext>
            </a:extLst>
          </p:cNvPr>
          <p:cNvSpPr>
            <a:spLocks noGrp="1"/>
          </p:cNvSpPr>
          <p:nvPr>
            <p:ph type="title"/>
          </p:nvPr>
        </p:nvSpPr>
        <p:spPr>
          <a:xfrm>
            <a:off x="609600" y="274639"/>
            <a:ext cx="10972800" cy="457197"/>
          </a:xfrm>
        </p:spPr>
        <p:txBody>
          <a:bodyPr>
            <a:noAutofit/>
          </a:bodyPr>
          <a:lstStyle/>
          <a:p>
            <a:r>
              <a:rPr lang="en-CA" sz="3000" u="sng" dirty="0">
                <a:solidFill>
                  <a:schemeClr val="tx1"/>
                </a:solidFill>
              </a:rPr>
              <a:t>Agenda</a:t>
            </a:r>
          </a:p>
        </p:txBody>
      </p:sp>
      <p:sp>
        <p:nvSpPr>
          <p:cNvPr id="3" name="Content Placeholder 2">
            <a:extLst>
              <a:ext uri="{FF2B5EF4-FFF2-40B4-BE49-F238E27FC236}">
                <a16:creationId xmlns:a16="http://schemas.microsoft.com/office/drawing/2014/main" id="{9A7AA1AB-1946-2700-CBC5-27EB607BA7D6}"/>
              </a:ext>
            </a:extLst>
          </p:cNvPr>
          <p:cNvSpPr>
            <a:spLocks noGrp="1"/>
          </p:cNvSpPr>
          <p:nvPr>
            <p:ph idx="1"/>
          </p:nvPr>
        </p:nvSpPr>
        <p:spPr>
          <a:xfrm>
            <a:off x="609600" y="979489"/>
            <a:ext cx="10972800" cy="4689475"/>
          </a:xfrm>
        </p:spPr>
        <p:txBody>
          <a:bodyPr/>
          <a:lstStyle/>
          <a:p>
            <a:pPr marL="0" indent="0">
              <a:spcBef>
                <a:spcPts val="0"/>
              </a:spcBef>
              <a:buClrTx/>
              <a:buNone/>
            </a:pPr>
            <a:r>
              <a:rPr lang="en-CA" sz="2200" dirty="0">
                <a:solidFill>
                  <a:schemeClr val="tx1"/>
                </a:solidFill>
              </a:rPr>
              <a:t>PART I: Overview of Net Worth Analysis</a:t>
            </a:r>
          </a:p>
          <a:p>
            <a:pPr marL="0" indent="0">
              <a:spcBef>
                <a:spcPts val="0"/>
              </a:spcBef>
              <a:buClrTx/>
              <a:buNone/>
            </a:pPr>
            <a:endParaRPr lang="en-CA" sz="2200" dirty="0">
              <a:solidFill>
                <a:schemeClr val="tx1"/>
              </a:solidFill>
            </a:endParaRPr>
          </a:p>
          <a:p>
            <a:pPr marL="0" indent="0">
              <a:spcBef>
                <a:spcPts val="0"/>
              </a:spcBef>
              <a:buClrTx/>
              <a:buNone/>
            </a:pPr>
            <a:r>
              <a:rPr lang="en-CA" sz="2200" dirty="0">
                <a:solidFill>
                  <a:schemeClr val="tx1"/>
                </a:solidFill>
              </a:rPr>
              <a:t>PART II: Assets</a:t>
            </a:r>
          </a:p>
          <a:p>
            <a:pPr marL="0" indent="0">
              <a:spcBef>
                <a:spcPts val="0"/>
              </a:spcBef>
              <a:buClrTx/>
              <a:buNone/>
            </a:pPr>
            <a:endParaRPr lang="en-CA" sz="2200" dirty="0">
              <a:solidFill>
                <a:schemeClr val="tx1"/>
              </a:solidFill>
            </a:endParaRPr>
          </a:p>
          <a:p>
            <a:pPr marL="0" indent="0">
              <a:spcBef>
                <a:spcPts val="0"/>
              </a:spcBef>
              <a:buClrTx/>
              <a:buNone/>
            </a:pPr>
            <a:r>
              <a:rPr lang="en-CA" sz="2200" dirty="0">
                <a:solidFill>
                  <a:schemeClr val="tx1"/>
                </a:solidFill>
              </a:rPr>
              <a:t>PART III: Liabilities</a:t>
            </a:r>
          </a:p>
          <a:p>
            <a:pPr marL="0" indent="0">
              <a:spcBef>
                <a:spcPts val="0"/>
              </a:spcBef>
              <a:buClrTx/>
              <a:buNone/>
            </a:pPr>
            <a:endParaRPr lang="en-CA" sz="2200" dirty="0">
              <a:solidFill>
                <a:schemeClr val="tx1"/>
              </a:solidFill>
            </a:endParaRPr>
          </a:p>
          <a:p>
            <a:pPr marL="0" indent="0">
              <a:spcBef>
                <a:spcPts val="0"/>
              </a:spcBef>
              <a:buClrTx/>
              <a:buNone/>
            </a:pPr>
            <a:r>
              <a:rPr lang="en-CA" sz="2200" dirty="0">
                <a:solidFill>
                  <a:schemeClr val="tx1"/>
                </a:solidFill>
              </a:rPr>
              <a:t>PART IV: Calculation of Illicit Income</a:t>
            </a:r>
          </a:p>
          <a:p>
            <a:pPr marL="0" indent="0">
              <a:spcBef>
                <a:spcPts val="0"/>
              </a:spcBef>
              <a:buClrTx/>
              <a:buNone/>
            </a:pPr>
            <a:endParaRPr lang="en-CA" sz="1000" dirty="0">
              <a:solidFill>
                <a:schemeClr val="tx1"/>
              </a:solidFill>
            </a:endParaRPr>
          </a:p>
          <a:p>
            <a:pPr marL="1090613" indent="-571500">
              <a:spcBef>
                <a:spcPts val="600"/>
              </a:spcBef>
              <a:buClrTx/>
              <a:buFont typeface="+mj-lt"/>
              <a:buAutoNum type="arabicParenR"/>
            </a:pPr>
            <a:r>
              <a:rPr lang="en-CA" sz="2000" dirty="0">
                <a:solidFill>
                  <a:schemeClr val="tx1"/>
                </a:solidFill>
              </a:rPr>
              <a:t>Expenses and Adjustments</a:t>
            </a:r>
          </a:p>
          <a:p>
            <a:pPr marL="1090613" indent="-571500">
              <a:spcBef>
                <a:spcPts val="600"/>
              </a:spcBef>
              <a:buClrTx/>
              <a:buFont typeface="+mj-lt"/>
              <a:buAutoNum type="arabicParenR"/>
            </a:pPr>
            <a:r>
              <a:rPr lang="en-CA" sz="2000" dirty="0">
                <a:solidFill>
                  <a:schemeClr val="tx1"/>
                </a:solidFill>
              </a:rPr>
              <a:t>Sources of Income and Adjustments</a:t>
            </a:r>
          </a:p>
          <a:p>
            <a:pPr marL="1090613" indent="-571500">
              <a:spcBef>
                <a:spcPts val="600"/>
              </a:spcBef>
              <a:buClrTx/>
              <a:buFont typeface="+mj-lt"/>
              <a:buAutoNum type="arabicParenR"/>
            </a:pPr>
            <a:r>
              <a:rPr lang="en-CA" sz="2000" dirty="0">
                <a:solidFill>
                  <a:schemeClr val="tx1"/>
                </a:solidFill>
              </a:rPr>
              <a:t>Calculation of Total Illicit Income</a:t>
            </a:r>
          </a:p>
          <a:p>
            <a:pPr marL="519113" indent="0">
              <a:spcBef>
                <a:spcPts val="600"/>
              </a:spcBef>
              <a:buClrTx/>
              <a:buNone/>
            </a:pPr>
            <a:endParaRPr lang="en-CA" sz="2000" dirty="0">
              <a:solidFill>
                <a:schemeClr val="tx1"/>
              </a:solidFill>
            </a:endParaRPr>
          </a:p>
          <a:p>
            <a:pPr marL="0" indent="0">
              <a:spcBef>
                <a:spcPts val="600"/>
              </a:spcBef>
              <a:buClrTx/>
              <a:buNone/>
            </a:pPr>
            <a:r>
              <a:rPr lang="en-CA" sz="2200" dirty="0">
                <a:solidFill>
                  <a:schemeClr val="tx1"/>
                </a:solidFill>
              </a:rPr>
              <a:t>PART V: Presentation of Net Worth Analysis</a:t>
            </a:r>
          </a:p>
        </p:txBody>
      </p:sp>
      <p:sp>
        <p:nvSpPr>
          <p:cNvPr id="4" name="Slide Number Placeholder 3">
            <a:extLst>
              <a:ext uri="{FF2B5EF4-FFF2-40B4-BE49-F238E27FC236}">
                <a16:creationId xmlns:a16="http://schemas.microsoft.com/office/drawing/2014/main" id="{CC83E450-94CA-8473-7995-482BA2CE6FF2}"/>
              </a:ext>
            </a:extLst>
          </p:cNvPr>
          <p:cNvSpPr>
            <a:spLocks noGrp="1"/>
          </p:cNvSpPr>
          <p:nvPr>
            <p:ph type="sldNum" sz="quarter" idx="10"/>
          </p:nvPr>
        </p:nvSpPr>
        <p:spPr/>
        <p:txBody>
          <a:bodyPr/>
          <a:lstStyle/>
          <a:p>
            <a:fld id="{78075564-AF6E-40FC-905A-F6C5E8D29614}" type="slidenum">
              <a:rPr lang="en-US" altLang="en-US" smtClean="0"/>
              <a:pPr/>
              <a:t>3</a:t>
            </a:fld>
            <a:endParaRPr lang="en-US" altLang="en-US"/>
          </a:p>
        </p:txBody>
      </p:sp>
      <p:pic>
        <p:nvPicPr>
          <p:cNvPr id="5" name="Picture 4">
            <a:extLst>
              <a:ext uri="{FF2B5EF4-FFF2-40B4-BE49-F238E27FC236}">
                <a16:creationId xmlns:a16="http://schemas.microsoft.com/office/drawing/2014/main" id="{EC33728C-CCC8-C8C7-1556-194A21A10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323" y="1080943"/>
            <a:ext cx="3205969" cy="4196294"/>
          </a:xfrm>
          <a:prstGeom prst="rect">
            <a:avLst/>
          </a:prstGeom>
        </p:spPr>
      </p:pic>
    </p:spTree>
    <p:extLst>
      <p:ext uri="{BB962C8B-B14F-4D97-AF65-F5344CB8AC3E}">
        <p14:creationId xmlns:p14="http://schemas.microsoft.com/office/powerpoint/2010/main" val="403820486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1571-5AC7-28B3-E5D0-541F61AACA47}"/>
              </a:ext>
            </a:extLst>
          </p:cNvPr>
          <p:cNvSpPr>
            <a:spLocks noGrp="1"/>
          </p:cNvSpPr>
          <p:nvPr>
            <p:ph type="title"/>
          </p:nvPr>
        </p:nvSpPr>
        <p:spPr>
          <a:xfrm>
            <a:off x="609600" y="274640"/>
            <a:ext cx="10972800" cy="535852"/>
          </a:xfrm>
        </p:spPr>
        <p:txBody>
          <a:bodyPr>
            <a:noAutofit/>
          </a:bodyPr>
          <a:lstStyle/>
          <a:p>
            <a:pPr algn="ctr"/>
            <a:r>
              <a:rPr lang="en-CA" sz="3000" u="sng" dirty="0">
                <a:solidFill>
                  <a:schemeClr val="tx1"/>
                </a:solidFill>
              </a:rPr>
              <a:t>Cryptocurrency</a:t>
            </a:r>
          </a:p>
        </p:txBody>
      </p:sp>
      <p:sp>
        <p:nvSpPr>
          <p:cNvPr id="3" name="Content Placeholder 2">
            <a:extLst>
              <a:ext uri="{FF2B5EF4-FFF2-40B4-BE49-F238E27FC236}">
                <a16:creationId xmlns:a16="http://schemas.microsoft.com/office/drawing/2014/main" id="{BF84EE9F-98EB-1A42-B808-D281C0D15C10}"/>
              </a:ext>
            </a:extLst>
          </p:cNvPr>
          <p:cNvSpPr>
            <a:spLocks noGrp="1"/>
          </p:cNvSpPr>
          <p:nvPr>
            <p:ph idx="1"/>
          </p:nvPr>
        </p:nvSpPr>
        <p:spPr>
          <a:xfrm>
            <a:off x="609600" y="827806"/>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buFont typeface="Arial" panose="020B0604020202020204" pitchFamily="34" charset="0"/>
              <a:buChar char="•"/>
            </a:pPr>
            <a:r>
              <a:rPr lang="en-US" sz="1800" dirty="0">
                <a:solidFill>
                  <a:schemeClr val="tx1"/>
                </a:solidFill>
              </a:rPr>
              <a:t>Crypto exchange transaction history obtained through a search warrant or other judicial order.</a:t>
            </a:r>
          </a:p>
          <a:p>
            <a:pPr>
              <a:spcBef>
                <a:spcPts val="0"/>
              </a:spcBef>
              <a:buClrTx/>
              <a:buFont typeface="Arial" panose="020B0604020202020204" pitchFamily="34" charset="0"/>
              <a:buChar char="•"/>
            </a:pPr>
            <a:r>
              <a:rPr lang="en-US" sz="1800" dirty="0">
                <a:solidFill>
                  <a:schemeClr val="tx1"/>
                </a:solidFill>
              </a:rPr>
              <a:t>Crypto wallets (cell phone, computer, web based, paper or cold storage) identified during the execution of a search warrant.</a:t>
            </a:r>
          </a:p>
          <a:p>
            <a:pPr>
              <a:spcBef>
                <a:spcPts val="0"/>
              </a:spcBef>
              <a:buClrTx/>
              <a:buFont typeface="Arial" panose="020B0604020202020204" pitchFamily="34" charset="0"/>
              <a:buChar char="•"/>
            </a:pPr>
            <a:r>
              <a:rPr lang="en-US" sz="1800" dirty="0">
                <a:solidFill>
                  <a:schemeClr val="tx1"/>
                </a:solidFill>
              </a:rPr>
              <a:t>Public or private crypto address information identified during the execution of a search warrant.</a:t>
            </a:r>
          </a:p>
          <a:p>
            <a:pPr>
              <a:spcBef>
                <a:spcPts val="0"/>
              </a:spcBef>
              <a:buClrTx/>
              <a:buFont typeface="Arial" panose="020B0604020202020204" pitchFamily="34" charset="0"/>
              <a:buChar char="•"/>
            </a:pPr>
            <a:r>
              <a:rPr lang="en-US" sz="1800" dirty="0">
                <a:solidFill>
                  <a:schemeClr val="tx1"/>
                </a:solidFill>
              </a:rPr>
              <a:t>Seed word list identified during the execution of a search warrant.</a:t>
            </a:r>
          </a:p>
          <a:p>
            <a:pPr>
              <a:spcBef>
                <a:spcPts val="0"/>
              </a:spcBef>
              <a:buClrTx/>
              <a:buFont typeface="Arial" panose="020B0604020202020204" pitchFamily="34" charset="0"/>
              <a:buChar char="•"/>
            </a:pPr>
            <a:r>
              <a:rPr lang="en-US" sz="1800" dirty="0">
                <a:solidFill>
                  <a:schemeClr val="tx1"/>
                </a:solidFill>
              </a:rPr>
              <a:t>Receipts from crypto ATMs identified during the execution of a search warrant.</a:t>
            </a:r>
          </a:p>
          <a:p>
            <a:pPr>
              <a:spcBef>
                <a:spcPts val="0"/>
              </a:spcBef>
              <a:buClrTx/>
              <a:buFont typeface="Arial" panose="020B0604020202020204" pitchFamily="34" charset="0"/>
              <a:buChar char="•"/>
            </a:pPr>
            <a:r>
              <a:rPr lang="en-US" sz="1800" dirty="0">
                <a:solidFill>
                  <a:schemeClr val="tx1"/>
                </a:solidFill>
              </a:rPr>
              <a:t>Transfer of funds to/from bank accounts or credits cards to purchase or sell cryptocurrency. </a:t>
            </a:r>
          </a:p>
          <a:p>
            <a:pPr marL="0" indent="0">
              <a:spcBef>
                <a:spcPts val="0"/>
              </a:spcBef>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6D8C53F2-DF12-7502-40B4-4BF2957B4B0F}"/>
              </a:ext>
            </a:extLst>
          </p:cNvPr>
          <p:cNvSpPr>
            <a:spLocks noGrp="1"/>
          </p:cNvSpPr>
          <p:nvPr>
            <p:ph type="sldNum" sz="quarter" idx="10"/>
          </p:nvPr>
        </p:nvSpPr>
        <p:spPr/>
        <p:txBody>
          <a:bodyPr/>
          <a:lstStyle/>
          <a:p>
            <a:fld id="{78075564-AF6E-40FC-905A-F6C5E8D29614}" type="slidenum">
              <a:rPr lang="en-US" altLang="en-US" smtClean="0"/>
              <a:pPr/>
              <a:t>30</a:t>
            </a:fld>
            <a:endParaRPr lang="en-US" altLang="en-US"/>
          </a:p>
        </p:txBody>
      </p:sp>
      <p:pic>
        <p:nvPicPr>
          <p:cNvPr id="1026" name="Picture 2" descr="Ledger hardware wallet">
            <a:extLst>
              <a:ext uri="{FF2B5EF4-FFF2-40B4-BE49-F238E27FC236}">
                <a16:creationId xmlns:a16="http://schemas.microsoft.com/office/drawing/2014/main" id="{701C5730-AC69-3596-14A0-176DE34DB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049" y="3526150"/>
            <a:ext cx="17907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per wallet">
            <a:extLst>
              <a:ext uri="{FF2B5EF4-FFF2-40B4-BE49-F238E27FC236}">
                <a16:creationId xmlns:a16="http://schemas.microsoft.com/office/drawing/2014/main" id="{108A0148-7A73-D046-DED5-FBE3A2A2E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347" y="3526150"/>
            <a:ext cx="273367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of Bitlox wallet">
            <a:extLst>
              <a:ext uri="{FF2B5EF4-FFF2-40B4-BE49-F238E27FC236}">
                <a16:creationId xmlns:a16="http://schemas.microsoft.com/office/drawing/2014/main" id="{97D57A05-0DFE-0C88-8F8E-A74ED97CF7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180" y="4955305"/>
            <a:ext cx="17335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of Trezoe wallet">
            <a:extLst>
              <a:ext uri="{FF2B5EF4-FFF2-40B4-BE49-F238E27FC236}">
                <a16:creationId xmlns:a16="http://schemas.microsoft.com/office/drawing/2014/main" id="{21316C25-7ECD-B11B-E90A-D2B847079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2281" y="4083361"/>
            <a:ext cx="15906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of hardware wallet mock-up">
            <a:extLst>
              <a:ext uri="{FF2B5EF4-FFF2-40B4-BE49-F238E27FC236}">
                <a16:creationId xmlns:a16="http://schemas.microsoft.com/office/drawing/2014/main" id="{05D6D18A-37D0-8593-5910-1AD8477873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32" y="4979118"/>
            <a:ext cx="173355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per and pen showing twelve handwritten words">
            <a:extLst>
              <a:ext uri="{FF2B5EF4-FFF2-40B4-BE49-F238E27FC236}">
                <a16:creationId xmlns:a16="http://schemas.microsoft.com/office/drawing/2014/main" id="{93176304-E8EC-30A4-8ABE-493432193B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636" y="3526150"/>
            <a:ext cx="1955132"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d word list insert&#10;&#10;Seed word list insert that comes with a hardware wallet">
            <a:extLst>
              <a:ext uri="{FF2B5EF4-FFF2-40B4-BE49-F238E27FC236}">
                <a16:creationId xmlns:a16="http://schemas.microsoft.com/office/drawing/2014/main" id="{2AECD028-C933-15F3-7768-208D6B8F9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8499" y="4448449"/>
            <a:ext cx="2459684" cy="16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229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1571-5AC7-28B3-E5D0-541F61AACA47}"/>
              </a:ext>
            </a:extLst>
          </p:cNvPr>
          <p:cNvSpPr>
            <a:spLocks noGrp="1"/>
          </p:cNvSpPr>
          <p:nvPr>
            <p:ph type="title"/>
          </p:nvPr>
        </p:nvSpPr>
        <p:spPr>
          <a:xfrm>
            <a:off x="609600" y="274640"/>
            <a:ext cx="10972800" cy="535852"/>
          </a:xfrm>
        </p:spPr>
        <p:txBody>
          <a:bodyPr>
            <a:noAutofit/>
          </a:bodyPr>
          <a:lstStyle/>
          <a:p>
            <a:pPr algn="ctr"/>
            <a:r>
              <a:rPr lang="en-CA" sz="3000" u="sng" dirty="0">
                <a:solidFill>
                  <a:schemeClr val="tx1"/>
                </a:solidFill>
              </a:rPr>
              <a:t>Crypto Currency Continued</a:t>
            </a:r>
          </a:p>
        </p:txBody>
      </p:sp>
      <p:sp>
        <p:nvSpPr>
          <p:cNvPr id="3" name="Content Placeholder 2">
            <a:extLst>
              <a:ext uri="{FF2B5EF4-FFF2-40B4-BE49-F238E27FC236}">
                <a16:creationId xmlns:a16="http://schemas.microsoft.com/office/drawing/2014/main" id="{BF84EE9F-98EB-1A42-B808-D281C0D15C10}"/>
              </a:ext>
            </a:extLst>
          </p:cNvPr>
          <p:cNvSpPr>
            <a:spLocks noGrp="1"/>
          </p:cNvSpPr>
          <p:nvPr>
            <p:ph idx="1"/>
          </p:nvPr>
        </p:nvSpPr>
        <p:spPr>
          <a:xfrm>
            <a:off x="609600" y="1331721"/>
            <a:ext cx="10972800" cy="4689475"/>
          </a:xfrm>
        </p:spPr>
        <p:txBody>
          <a:bodyPr/>
          <a:lstStyle/>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pPr>
            <a:r>
              <a:rPr lang="en-CA" sz="1800" dirty="0">
                <a:solidFill>
                  <a:schemeClr val="tx1"/>
                </a:solidFill>
              </a:rPr>
              <a:t>A blockchain analysis software such as </a:t>
            </a:r>
            <a:r>
              <a:rPr lang="en-CA" sz="1800" dirty="0" err="1">
                <a:solidFill>
                  <a:schemeClr val="tx1"/>
                </a:solidFill>
              </a:rPr>
              <a:t>Chainalysis</a:t>
            </a:r>
            <a:r>
              <a:rPr lang="en-CA" sz="1800" dirty="0">
                <a:solidFill>
                  <a:schemeClr val="tx1"/>
                </a:solidFill>
              </a:rPr>
              <a:t> can be used to determine when crypto is purchased, sold, transferred or spent and can be used to determine the adjusted cost base of the cryptocurrency.</a:t>
            </a:r>
          </a:p>
          <a:p>
            <a:pPr>
              <a:spcBef>
                <a:spcPts val="0"/>
              </a:spcBef>
              <a:buClrTx/>
            </a:pPr>
            <a:endParaRPr lang="en-CA" sz="1800" dirty="0">
              <a:solidFill>
                <a:schemeClr val="tx1"/>
              </a:solidFill>
            </a:endParaRPr>
          </a:p>
          <a:p>
            <a:pPr>
              <a:spcBef>
                <a:spcPts val="0"/>
              </a:spcBef>
              <a:buClrTx/>
            </a:pPr>
            <a:r>
              <a:rPr lang="en-CA" sz="1800" dirty="0">
                <a:solidFill>
                  <a:schemeClr val="tx1"/>
                </a:solidFill>
              </a:rPr>
              <a:t>The adjusted cost base of the cryptocurrency at December 31</a:t>
            </a:r>
            <a:r>
              <a:rPr lang="en-CA" sz="1800" baseline="30000" dirty="0">
                <a:solidFill>
                  <a:schemeClr val="tx1"/>
                </a:solidFill>
              </a:rPr>
              <a:t>st</a:t>
            </a:r>
            <a:r>
              <a:rPr lang="en-CA" sz="1800" dirty="0">
                <a:solidFill>
                  <a:schemeClr val="tx1"/>
                </a:solidFill>
              </a:rPr>
              <a:t> is used.</a:t>
            </a:r>
          </a:p>
        </p:txBody>
      </p:sp>
      <p:sp>
        <p:nvSpPr>
          <p:cNvPr id="4" name="Slide Number Placeholder 3">
            <a:extLst>
              <a:ext uri="{FF2B5EF4-FFF2-40B4-BE49-F238E27FC236}">
                <a16:creationId xmlns:a16="http://schemas.microsoft.com/office/drawing/2014/main" id="{6D8C53F2-DF12-7502-40B4-4BF2957B4B0F}"/>
              </a:ext>
            </a:extLst>
          </p:cNvPr>
          <p:cNvSpPr>
            <a:spLocks noGrp="1"/>
          </p:cNvSpPr>
          <p:nvPr>
            <p:ph type="sldNum" sz="quarter" idx="10"/>
          </p:nvPr>
        </p:nvSpPr>
        <p:spPr/>
        <p:txBody>
          <a:bodyPr/>
          <a:lstStyle/>
          <a:p>
            <a:fld id="{78075564-AF6E-40FC-905A-F6C5E8D29614}" type="slidenum">
              <a:rPr lang="en-US" altLang="en-US" smtClean="0"/>
              <a:pPr/>
              <a:t>31</a:t>
            </a:fld>
            <a:endParaRPr lang="en-US" altLang="en-US"/>
          </a:p>
        </p:txBody>
      </p:sp>
    </p:spTree>
    <p:extLst>
      <p:ext uri="{BB962C8B-B14F-4D97-AF65-F5344CB8AC3E}">
        <p14:creationId xmlns:p14="http://schemas.microsoft.com/office/powerpoint/2010/main" val="1896974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53FB-6EA8-93A4-A69B-AA98106AC522}"/>
              </a:ext>
            </a:extLst>
          </p:cNvPr>
          <p:cNvSpPr>
            <a:spLocks noGrp="1"/>
          </p:cNvSpPr>
          <p:nvPr>
            <p:ph type="title"/>
          </p:nvPr>
        </p:nvSpPr>
        <p:spPr>
          <a:xfrm>
            <a:off x="609600" y="274640"/>
            <a:ext cx="10972800" cy="463116"/>
          </a:xfrm>
        </p:spPr>
        <p:txBody>
          <a:bodyPr>
            <a:noAutofit/>
          </a:bodyPr>
          <a:lstStyle/>
          <a:p>
            <a:pPr algn="ctr"/>
            <a:r>
              <a:rPr lang="en-US" sz="3000" u="sng" dirty="0">
                <a:solidFill>
                  <a:schemeClr val="tx1"/>
                </a:solidFill>
              </a:rPr>
              <a:t>Accounts and Assets in Foreign Currency</a:t>
            </a:r>
            <a:endParaRPr lang="en-CA" sz="3000" dirty="0">
              <a:solidFill>
                <a:schemeClr val="tx1"/>
              </a:solidFill>
            </a:endParaRPr>
          </a:p>
        </p:txBody>
      </p:sp>
      <p:sp>
        <p:nvSpPr>
          <p:cNvPr id="3" name="Content Placeholder 2">
            <a:extLst>
              <a:ext uri="{FF2B5EF4-FFF2-40B4-BE49-F238E27FC236}">
                <a16:creationId xmlns:a16="http://schemas.microsoft.com/office/drawing/2014/main" id="{95919FFD-11C2-8687-06B6-4EE1B14C1844}"/>
              </a:ext>
            </a:extLst>
          </p:cNvPr>
          <p:cNvSpPr>
            <a:spLocks noGrp="1"/>
          </p:cNvSpPr>
          <p:nvPr>
            <p:ph idx="1"/>
          </p:nvPr>
        </p:nvSpPr>
        <p:spPr>
          <a:xfrm>
            <a:off x="609600" y="821583"/>
            <a:ext cx="10972800" cy="5534768"/>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buFont typeface="Arial" panose="020B0604020202020204" pitchFamily="34" charset="0"/>
              <a:buChar char="•"/>
            </a:pPr>
            <a:r>
              <a:rPr lang="en-US" sz="1800" dirty="0">
                <a:solidFill>
                  <a:schemeClr val="tx1"/>
                </a:solidFill>
              </a:rPr>
              <a:t>Documents obtained through the use of a search warrant or other judicial order.</a:t>
            </a:r>
          </a:p>
          <a:p>
            <a:pPr>
              <a:spcBef>
                <a:spcPts val="0"/>
              </a:spcBef>
              <a:buClrTx/>
              <a:buFont typeface="Arial" panose="020B0604020202020204" pitchFamily="34" charset="0"/>
              <a:buChar char="•"/>
            </a:pPr>
            <a:r>
              <a:rPr lang="en-US" sz="1800" dirty="0">
                <a:solidFill>
                  <a:schemeClr val="tx1"/>
                </a:solidFill>
              </a:rPr>
              <a:t>Foreign Land Registry databases.</a:t>
            </a:r>
          </a:p>
          <a:p>
            <a:pPr>
              <a:spcBef>
                <a:spcPts val="0"/>
              </a:spcBef>
              <a:buClrTx/>
              <a:buFont typeface="Arial" panose="020B0604020202020204" pitchFamily="34" charset="0"/>
              <a:buChar char="•"/>
            </a:pPr>
            <a:r>
              <a:rPr lang="en-US" sz="1800" dirty="0">
                <a:solidFill>
                  <a:schemeClr val="tx1"/>
                </a:solidFill>
              </a:rPr>
              <a:t>Mutual Legal Assistance Treaty (MLAT).</a:t>
            </a:r>
          </a:p>
          <a:p>
            <a:pPr>
              <a:spcBef>
                <a:spcPts val="0"/>
              </a:spcBef>
              <a:buClrTx/>
              <a:buFont typeface="Arial" panose="020B0604020202020204" pitchFamily="34" charset="0"/>
              <a:buChar char="•"/>
            </a:pPr>
            <a:r>
              <a:rPr lang="en-US" sz="1800" dirty="0">
                <a:solidFill>
                  <a:schemeClr val="tx1"/>
                </a:solidFill>
              </a:rPr>
              <a:t>Treaty Requests for tax information.</a:t>
            </a:r>
          </a:p>
          <a:p>
            <a:pPr>
              <a:spcBef>
                <a:spcPts val="0"/>
              </a:spcBef>
              <a:buClrTx/>
              <a:buFont typeface="Arial" panose="020B0604020202020204" pitchFamily="34" charset="0"/>
              <a:buChar char="•"/>
            </a:pPr>
            <a:r>
              <a:rPr lang="en-US" sz="1800" dirty="0">
                <a:solidFill>
                  <a:schemeClr val="tx1"/>
                </a:solidFill>
              </a:rPr>
              <a:t>Non-treaty requests.</a:t>
            </a:r>
          </a:p>
          <a:p>
            <a:pPr marL="0" indent="0">
              <a:spcBef>
                <a:spcPts val="0"/>
              </a:spcBef>
              <a:buNone/>
            </a:pPr>
            <a:endParaRPr lang="en-US" sz="1800"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buFont typeface="Arial" panose="020B0604020202020204" pitchFamily="34" charset="0"/>
              <a:buChar char="•"/>
            </a:pPr>
            <a:r>
              <a:rPr lang="en-US" sz="1800" dirty="0">
                <a:solidFill>
                  <a:schemeClr val="tx1"/>
                </a:solidFill>
              </a:rPr>
              <a:t>If the asset was real property, a vehicle or another asset that is purchased in very few specific transactions, the value should be recorded on the Net Worth in the year it is purchased and at the daily exchange rate used for the transaction.  This amount would be carried forward on the Net Worth for each subsequent year the accused owns the asset.</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For bank account and credit card account balances, an annual exchange rate can be applied.  </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Both the daily and annual exchange rate information can be obtained from your country’s central banking authority.</a:t>
            </a:r>
            <a:endParaRPr lang="en-CA" sz="1800" dirty="0">
              <a:solidFill>
                <a:schemeClr val="tx1"/>
              </a:solidFill>
            </a:endParaRPr>
          </a:p>
          <a:p>
            <a:endParaRPr lang="en-CA" dirty="0"/>
          </a:p>
        </p:txBody>
      </p:sp>
      <p:sp>
        <p:nvSpPr>
          <p:cNvPr id="4" name="Slide Number Placeholder 3">
            <a:extLst>
              <a:ext uri="{FF2B5EF4-FFF2-40B4-BE49-F238E27FC236}">
                <a16:creationId xmlns:a16="http://schemas.microsoft.com/office/drawing/2014/main" id="{A4672C6A-1187-BC4C-92F0-767EE28B8DEA}"/>
              </a:ext>
            </a:extLst>
          </p:cNvPr>
          <p:cNvSpPr>
            <a:spLocks noGrp="1"/>
          </p:cNvSpPr>
          <p:nvPr>
            <p:ph type="sldNum" sz="quarter" idx="10"/>
          </p:nvPr>
        </p:nvSpPr>
        <p:spPr/>
        <p:txBody>
          <a:bodyPr/>
          <a:lstStyle/>
          <a:p>
            <a:fld id="{78075564-AF6E-40FC-905A-F6C5E8D29614}" type="slidenum">
              <a:rPr lang="en-US" altLang="en-US" smtClean="0"/>
              <a:pPr/>
              <a:t>32</a:t>
            </a:fld>
            <a:endParaRPr lang="en-US" altLang="en-US"/>
          </a:p>
        </p:txBody>
      </p:sp>
    </p:spTree>
    <p:extLst>
      <p:ext uri="{BB962C8B-B14F-4D97-AF65-F5344CB8AC3E}">
        <p14:creationId xmlns:p14="http://schemas.microsoft.com/office/powerpoint/2010/main" val="29405237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70+ Case Study Stock Illustrations, Royalty-Free Vector Graphics &amp; Clip  Art - iStock | Study group, Study abroad, Research">
            <a:extLst>
              <a:ext uri="{FF2B5EF4-FFF2-40B4-BE49-F238E27FC236}">
                <a16:creationId xmlns:a16="http://schemas.microsoft.com/office/drawing/2014/main" id="{51FED378-2F29-48FD-B308-1DD4BD4F07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0529" y="2242413"/>
            <a:ext cx="4457700" cy="2840355"/>
          </a:xfrm>
          <a:prstGeom prst="rect">
            <a:avLst/>
          </a:prstGeom>
          <a:noFill/>
          <a:ln>
            <a:noFill/>
          </a:ln>
        </p:spPr>
      </p:pic>
      <p:sp>
        <p:nvSpPr>
          <p:cNvPr id="2" name="Title 1">
            <a:extLst>
              <a:ext uri="{FF2B5EF4-FFF2-40B4-BE49-F238E27FC236}">
                <a16:creationId xmlns:a16="http://schemas.microsoft.com/office/drawing/2014/main" id="{5C41DB74-B57E-73B4-5F55-D5A766C65444}"/>
              </a:ext>
            </a:extLst>
          </p:cNvPr>
          <p:cNvSpPr>
            <a:spLocks noGrp="1"/>
          </p:cNvSpPr>
          <p:nvPr>
            <p:ph type="title"/>
          </p:nvPr>
        </p:nvSpPr>
        <p:spPr>
          <a:xfrm>
            <a:off x="609600" y="274640"/>
            <a:ext cx="10972800" cy="694190"/>
          </a:xfrm>
        </p:spPr>
        <p:txBody>
          <a:bodyPr>
            <a:normAutofit/>
          </a:bodyPr>
          <a:lstStyle/>
          <a:p>
            <a:r>
              <a:rPr lang="en-CA" sz="3200" u="sng" dirty="0">
                <a:solidFill>
                  <a:schemeClr val="tx1"/>
                </a:solidFill>
              </a:rPr>
              <a:t>Net Worth Case Study Part II: Assets</a:t>
            </a:r>
          </a:p>
        </p:txBody>
      </p:sp>
      <p:sp>
        <p:nvSpPr>
          <p:cNvPr id="3" name="Content Placeholder 2">
            <a:extLst>
              <a:ext uri="{FF2B5EF4-FFF2-40B4-BE49-F238E27FC236}">
                <a16:creationId xmlns:a16="http://schemas.microsoft.com/office/drawing/2014/main" id="{53C4C839-EF32-6C90-22FC-A07402B103D1}"/>
              </a:ext>
            </a:extLst>
          </p:cNvPr>
          <p:cNvSpPr>
            <a:spLocks noGrp="1"/>
          </p:cNvSpPr>
          <p:nvPr>
            <p:ph idx="1"/>
          </p:nvPr>
        </p:nvSpPr>
        <p:spPr/>
        <p:txBody>
          <a:bodyPr/>
          <a:lstStyle/>
          <a:p>
            <a:pPr>
              <a:buClrTx/>
            </a:pPr>
            <a:r>
              <a:rPr lang="en-CA" sz="2000" dirty="0">
                <a:solidFill>
                  <a:schemeClr val="tx1"/>
                </a:solidFill>
              </a:rPr>
              <a:t>In your breakout groups, open your handout to TAB 2.</a:t>
            </a:r>
          </a:p>
          <a:p>
            <a:pPr>
              <a:buClrTx/>
            </a:pPr>
            <a:endParaRPr lang="en-CA" sz="2000" dirty="0">
              <a:solidFill>
                <a:schemeClr val="tx1"/>
              </a:solidFill>
            </a:endParaRPr>
          </a:p>
          <a:p>
            <a:pPr>
              <a:buClrTx/>
            </a:pPr>
            <a:r>
              <a:rPr lang="en-CA" sz="2000" dirty="0">
                <a:solidFill>
                  <a:schemeClr val="tx1"/>
                </a:solidFill>
              </a:rPr>
              <a:t>Review the “CASE INFORMATION” section.</a:t>
            </a:r>
          </a:p>
          <a:p>
            <a:pPr>
              <a:buClrTx/>
            </a:pPr>
            <a:endParaRPr lang="en-CA" sz="2000" dirty="0">
              <a:solidFill>
                <a:schemeClr val="tx1"/>
              </a:solidFill>
            </a:endParaRPr>
          </a:p>
          <a:p>
            <a:pPr>
              <a:buClrTx/>
            </a:pPr>
            <a:r>
              <a:rPr lang="en-CA" sz="2000" dirty="0">
                <a:solidFill>
                  <a:schemeClr val="tx1"/>
                </a:solidFill>
              </a:rPr>
              <a:t>Open the file titled “Net Worth Template.xlsx”.</a:t>
            </a:r>
          </a:p>
          <a:p>
            <a:pPr>
              <a:buClrTx/>
            </a:pPr>
            <a:endParaRPr lang="en-CA" sz="2000" dirty="0">
              <a:solidFill>
                <a:schemeClr val="tx1"/>
              </a:solidFill>
            </a:endParaRPr>
          </a:p>
          <a:p>
            <a:pPr>
              <a:buClrTx/>
            </a:pPr>
            <a:r>
              <a:rPr lang="en-CA" sz="2000" dirty="0">
                <a:solidFill>
                  <a:schemeClr val="tx1"/>
                </a:solidFill>
              </a:rPr>
              <a:t>Complete the “FOR YOUR ACTION” section.</a:t>
            </a:r>
          </a:p>
          <a:p>
            <a:pPr>
              <a:buClrTx/>
            </a:pPr>
            <a:endParaRPr lang="en-CA" sz="2000" dirty="0">
              <a:solidFill>
                <a:schemeClr val="tx1"/>
              </a:solidFill>
            </a:endParaRPr>
          </a:p>
          <a:p>
            <a:pPr>
              <a:buClrTx/>
            </a:pPr>
            <a:endParaRPr lang="en-CA" sz="2000" dirty="0">
              <a:solidFill>
                <a:schemeClr val="tx1"/>
              </a:solidFill>
            </a:endParaRPr>
          </a:p>
          <a:p>
            <a:pPr marL="0" indent="0">
              <a:buClrTx/>
              <a:buNone/>
            </a:pPr>
            <a:r>
              <a:rPr lang="en-CA" sz="2000" b="1" dirty="0">
                <a:solidFill>
                  <a:schemeClr val="tx1"/>
                </a:solidFill>
              </a:rPr>
              <a:t>Time to Complete: 30 Minutes</a:t>
            </a:r>
          </a:p>
        </p:txBody>
      </p:sp>
      <p:sp>
        <p:nvSpPr>
          <p:cNvPr id="4" name="Slide Number Placeholder 3">
            <a:extLst>
              <a:ext uri="{FF2B5EF4-FFF2-40B4-BE49-F238E27FC236}">
                <a16:creationId xmlns:a16="http://schemas.microsoft.com/office/drawing/2014/main" id="{51B6C778-F6BC-91A9-FDB5-18142F80BAB5}"/>
              </a:ext>
            </a:extLst>
          </p:cNvPr>
          <p:cNvSpPr>
            <a:spLocks noGrp="1"/>
          </p:cNvSpPr>
          <p:nvPr>
            <p:ph type="sldNum" sz="quarter" idx="10"/>
          </p:nvPr>
        </p:nvSpPr>
        <p:spPr/>
        <p:txBody>
          <a:bodyPr/>
          <a:lstStyle/>
          <a:p>
            <a:fld id="{78075564-AF6E-40FC-905A-F6C5E8D29614}" type="slidenum">
              <a:rPr lang="en-US" altLang="en-US" smtClean="0"/>
              <a:pPr/>
              <a:t>33</a:t>
            </a:fld>
            <a:endParaRPr lang="en-US" altLang="en-US"/>
          </a:p>
        </p:txBody>
      </p:sp>
    </p:spTree>
    <p:extLst>
      <p:ext uri="{BB962C8B-B14F-4D97-AF65-F5344CB8AC3E}">
        <p14:creationId xmlns:p14="http://schemas.microsoft.com/office/powerpoint/2010/main" val="86872767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FD93A-75D7-6B20-2A0B-3EAC051E0349}"/>
              </a:ext>
            </a:extLst>
          </p:cNvPr>
          <p:cNvSpPr>
            <a:spLocks noGrp="1"/>
          </p:cNvSpPr>
          <p:nvPr>
            <p:ph idx="1"/>
          </p:nvPr>
        </p:nvSpPr>
        <p:spPr>
          <a:xfrm>
            <a:off x="609601" y="136524"/>
            <a:ext cx="10972800" cy="4689475"/>
          </a:xfrm>
        </p:spPr>
        <p:txBody>
          <a:bodyPr/>
          <a:lstStyle/>
          <a:p>
            <a:pPr marL="0" indent="0" algn="ctr">
              <a:buNone/>
            </a:pPr>
            <a:endParaRPr lang="en-CA" dirty="0">
              <a:solidFill>
                <a:schemeClr val="tx1"/>
              </a:solidFill>
            </a:endParaRPr>
          </a:p>
          <a:p>
            <a:pPr marL="0" indent="0" algn="ctr">
              <a:buNone/>
            </a:pPr>
            <a:r>
              <a:rPr lang="en-CA" sz="5400" dirty="0">
                <a:solidFill>
                  <a:schemeClr val="tx1"/>
                </a:solidFill>
              </a:rPr>
              <a:t>PART III:</a:t>
            </a:r>
          </a:p>
          <a:p>
            <a:pPr marL="0" indent="0" algn="ctr">
              <a:buNone/>
            </a:pPr>
            <a:r>
              <a:rPr lang="en-CA" sz="3600" dirty="0">
                <a:solidFill>
                  <a:schemeClr val="tx1"/>
                </a:solidFill>
              </a:rPr>
              <a:t>Liabilities</a:t>
            </a:r>
          </a:p>
        </p:txBody>
      </p:sp>
      <p:sp>
        <p:nvSpPr>
          <p:cNvPr id="4" name="Slide Number Placeholder 3">
            <a:extLst>
              <a:ext uri="{FF2B5EF4-FFF2-40B4-BE49-F238E27FC236}">
                <a16:creationId xmlns:a16="http://schemas.microsoft.com/office/drawing/2014/main" id="{C9EAD981-0B03-9718-0C98-4068149905DE}"/>
              </a:ext>
            </a:extLst>
          </p:cNvPr>
          <p:cNvSpPr>
            <a:spLocks noGrp="1"/>
          </p:cNvSpPr>
          <p:nvPr>
            <p:ph type="sldNum" sz="quarter" idx="10"/>
          </p:nvPr>
        </p:nvSpPr>
        <p:spPr/>
        <p:txBody>
          <a:bodyPr/>
          <a:lstStyle/>
          <a:p>
            <a:fld id="{78075564-AF6E-40FC-905A-F6C5E8D29614}" type="slidenum">
              <a:rPr lang="en-US" altLang="en-US" smtClean="0"/>
              <a:pPr/>
              <a:t>34</a:t>
            </a:fld>
            <a:endParaRPr lang="en-US" altLang="en-US"/>
          </a:p>
        </p:txBody>
      </p:sp>
      <p:pic>
        <p:nvPicPr>
          <p:cNvPr id="2" name="Picture 1">
            <a:extLst>
              <a:ext uri="{FF2B5EF4-FFF2-40B4-BE49-F238E27FC236}">
                <a16:creationId xmlns:a16="http://schemas.microsoft.com/office/drawing/2014/main" id="{12094940-8DD3-BCC5-9BF1-A3D32E64C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691" y="2481261"/>
            <a:ext cx="7436617" cy="3551882"/>
          </a:xfrm>
          <a:prstGeom prst="rect">
            <a:avLst/>
          </a:prstGeom>
        </p:spPr>
      </p:pic>
    </p:spTree>
    <p:extLst>
      <p:ext uri="{BB962C8B-B14F-4D97-AF65-F5344CB8AC3E}">
        <p14:creationId xmlns:p14="http://schemas.microsoft.com/office/powerpoint/2010/main" val="193501985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535852"/>
          </a:xfrm>
        </p:spPr>
        <p:txBody>
          <a:bodyPr>
            <a:noAutofit/>
          </a:bodyPr>
          <a:lstStyle/>
          <a:p>
            <a:pPr algn="ctr"/>
            <a:r>
              <a:rPr lang="en-US" sz="3000" u="sng" dirty="0">
                <a:solidFill>
                  <a:schemeClr val="tx1"/>
                </a:solidFill>
              </a:rPr>
              <a:t>Liabilities</a:t>
            </a:r>
            <a:endParaRPr lang="en-CA" sz="3000" u="sng" dirty="0">
              <a:solidFill>
                <a:schemeClr val="tx1"/>
              </a:solidFill>
            </a:endParaRPr>
          </a:p>
        </p:txBody>
      </p:sp>
      <p:sp>
        <p:nvSpPr>
          <p:cNvPr id="3" name="Content Placeholder 2"/>
          <p:cNvSpPr>
            <a:spLocks noGrp="1"/>
          </p:cNvSpPr>
          <p:nvPr>
            <p:ph idx="1"/>
          </p:nvPr>
        </p:nvSpPr>
        <p:spPr>
          <a:xfrm>
            <a:off x="609600" y="979489"/>
            <a:ext cx="10972800" cy="4689475"/>
          </a:xfrm>
        </p:spPr>
        <p:txBody>
          <a:bodyPr/>
          <a:lstStyle/>
          <a:p>
            <a:pPr marL="0" indent="0">
              <a:spcBef>
                <a:spcPts val="0"/>
              </a:spcBef>
              <a:buNone/>
            </a:pPr>
            <a:r>
              <a:rPr lang="en-US" sz="2000" u="sng" dirty="0">
                <a:solidFill>
                  <a:schemeClr val="tx1"/>
                </a:solidFill>
              </a:rPr>
              <a:t>Types of Liabilities for Discussion</a:t>
            </a:r>
          </a:p>
          <a:p>
            <a:pPr marL="0" indent="0">
              <a:spcBef>
                <a:spcPts val="0"/>
              </a:spcBef>
              <a:buNone/>
            </a:pPr>
            <a:endParaRPr lang="en-US" sz="2000" dirty="0">
              <a:solidFill>
                <a:schemeClr val="tx1"/>
              </a:solidFill>
            </a:endParaRPr>
          </a:p>
          <a:p>
            <a:pPr>
              <a:spcBef>
                <a:spcPts val="0"/>
              </a:spcBef>
              <a:buClrTx/>
            </a:pPr>
            <a:r>
              <a:rPr lang="en-US" sz="1800" dirty="0">
                <a:solidFill>
                  <a:schemeClr val="tx1"/>
                </a:solidFill>
              </a:rPr>
              <a:t>Value Added Taxes Payable (VAT)</a:t>
            </a:r>
          </a:p>
          <a:p>
            <a:pPr marL="0" indent="0">
              <a:spcBef>
                <a:spcPts val="0"/>
              </a:spcBef>
              <a:buClrTx/>
              <a:buFont typeface="Arial" panose="020B0604020202020204" pitchFamily="34" charset="0"/>
              <a:buChar char="•"/>
            </a:pPr>
            <a:endParaRPr lang="en-US" sz="1800" dirty="0">
              <a:solidFill>
                <a:schemeClr val="tx1"/>
              </a:solidFill>
            </a:endParaRPr>
          </a:p>
          <a:p>
            <a:pPr>
              <a:spcBef>
                <a:spcPts val="0"/>
              </a:spcBef>
              <a:buClrTx/>
            </a:pPr>
            <a:r>
              <a:rPr lang="en-US" sz="1800" dirty="0">
                <a:solidFill>
                  <a:schemeClr val="tx1"/>
                </a:solidFill>
              </a:rPr>
              <a:t>Credit Cards and Lines of Credit</a:t>
            </a:r>
          </a:p>
          <a:p>
            <a:pPr marL="0" indent="0">
              <a:spcBef>
                <a:spcPts val="0"/>
              </a:spcBef>
              <a:buClrTx/>
              <a:buNone/>
            </a:pPr>
            <a:endParaRPr lang="en-US" sz="1800" dirty="0">
              <a:solidFill>
                <a:schemeClr val="tx1"/>
              </a:solidFill>
            </a:endParaRPr>
          </a:p>
          <a:p>
            <a:pPr>
              <a:spcBef>
                <a:spcPts val="0"/>
              </a:spcBef>
              <a:buClrTx/>
            </a:pPr>
            <a:r>
              <a:rPr lang="en-US" sz="1800" dirty="0">
                <a:solidFill>
                  <a:schemeClr val="tx1"/>
                </a:solidFill>
              </a:rPr>
              <a:t>Personal Loans</a:t>
            </a:r>
          </a:p>
          <a:p>
            <a:pPr marL="0" indent="0">
              <a:spcBef>
                <a:spcPts val="0"/>
              </a:spcBef>
              <a:buClrTx/>
              <a:buNone/>
            </a:pPr>
            <a:endParaRPr lang="en-US" sz="1800" dirty="0">
              <a:solidFill>
                <a:schemeClr val="tx1"/>
              </a:solidFill>
            </a:endParaRPr>
          </a:p>
          <a:p>
            <a:pPr>
              <a:spcBef>
                <a:spcPts val="0"/>
              </a:spcBef>
              <a:buClrTx/>
            </a:pPr>
            <a:r>
              <a:rPr lang="en-US" sz="1800" dirty="0">
                <a:solidFill>
                  <a:schemeClr val="tx1"/>
                </a:solidFill>
              </a:rPr>
              <a:t>Mortgages</a:t>
            </a:r>
          </a:p>
          <a:p>
            <a:pPr marL="0" indent="0">
              <a:buNone/>
            </a:pPr>
            <a:endParaRPr lang="en-CA" dirty="0"/>
          </a:p>
        </p:txBody>
      </p:sp>
      <p:sp>
        <p:nvSpPr>
          <p:cNvPr id="4" name="Slide Number Placeholder 3">
            <a:extLst>
              <a:ext uri="{FF2B5EF4-FFF2-40B4-BE49-F238E27FC236}">
                <a16:creationId xmlns:a16="http://schemas.microsoft.com/office/drawing/2014/main" id="{563CBAB4-2552-D4DB-9978-79B935B427FD}"/>
              </a:ext>
            </a:extLst>
          </p:cNvPr>
          <p:cNvSpPr>
            <a:spLocks noGrp="1"/>
          </p:cNvSpPr>
          <p:nvPr>
            <p:ph type="sldNum" sz="quarter" idx="10"/>
          </p:nvPr>
        </p:nvSpPr>
        <p:spPr/>
        <p:txBody>
          <a:bodyPr/>
          <a:lstStyle/>
          <a:p>
            <a:fld id="{78075564-AF6E-40FC-905A-F6C5E8D29614}" type="slidenum">
              <a:rPr lang="en-US" altLang="en-US" smtClean="0"/>
              <a:pPr/>
              <a:t>35</a:t>
            </a:fld>
            <a:endParaRPr lang="en-US" altLang="en-US"/>
          </a:p>
        </p:txBody>
      </p:sp>
      <p:sp>
        <p:nvSpPr>
          <p:cNvPr id="13" name="Oval 12">
            <a:extLst>
              <a:ext uri="{FF2B5EF4-FFF2-40B4-BE49-F238E27FC236}">
                <a16:creationId xmlns:a16="http://schemas.microsoft.com/office/drawing/2014/main" id="{2E378C0E-A810-34AE-7B56-6A29B9B8B40B}"/>
              </a:ext>
            </a:extLst>
          </p:cNvPr>
          <p:cNvSpPr/>
          <p:nvPr/>
        </p:nvSpPr>
        <p:spPr>
          <a:xfrm>
            <a:off x="5141595" y="1814691"/>
            <a:ext cx="1840575" cy="1331579"/>
          </a:xfrm>
          <a:prstGeom prst="ellipse">
            <a:avLst/>
          </a:prstGeom>
          <a:blipFill>
            <a:blip r:embed="rId4"/>
            <a:srcRect/>
            <a:stretch>
              <a:fillRect t="-13000" b="-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4" name="Oval 13">
            <a:extLst>
              <a:ext uri="{FF2B5EF4-FFF2-40B4-BE49-F238E27FC236}">
                <a16:creationId xmlns:a16="http://schemas.microsoft.com/office/drawing/2014/main" id="{4E705709-7397-2E05-3181-1DE24E6F6156}"/>
              </a:ext>
            </a:extLst>
          </p:cNvPr>
          <p:cNvSpPr/>
          <p:nvPr/>
        </p:nvSpPr>
        <p:spPr>
          <a:xfrm>
            <a:off x="6353720" y="2369003"/>
            <a:ext cx="1840575" cy="1481022"/>
          </a:xfrm>
          <a:prstGeom prst="ellipse">
            <a:avLst/>
          </a:prstGeom>
          <a:blipFill>
            <a:blip r:embed="rId5" cstate="print">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6" name="Oval 15">
            <a:extLst>
              <a:ext uri="{FF2B5EF4-FFF2-40B4-BE49-F238E27FC236}">
                <a16:creationId xmlns:a16="http://schemas.microsoft.com/office/drawing/2014/main" id="{E987A608-C9E0-764E-EA26-8E811DB82473}"/>
              </a:ext>
            </a:extLst>
          </p:cNvPr>
          <p:cNvSpPr/>
          <p:nvPr/>
        </p:nvSpPr>
        <p:spPr>
          <a:xfrm>
            <a:off x="6353720" y="3429000"/>
            <a:ext cx="2452824" cy="1697625"/>
          </a:xfrm>
          <a:prstGeom prst="ellipse">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5" name="Oval 14">
            <a:extLst>
              <a:ext uri="{FF2B5EF4-FFF2-40B4-BE49-F238E27FC236}">
                <a16:creationId xmlns:a16="http://schemas.microsoft.com/office/drawing/2014/main" id="{5660594E-CE56-5CE6-7FB1-8F024D90C9C1}"/>
              </a:ext>
            </a:extLst>
          </p:cNvPr>
          <p:cNvSpPr/>
          <p:nvPr/>
        </p:nvSpPr>
        <p:spPr>
          <a:xfrm>
            <a:off x="5014777" y="2924722"/>
            <a:ext cx="1840575" cy="1697625"/>
          </a:xfrm>
          <a:prstGeom prst="ellipse">
            <a:avLst/>
          </a:prstGeom>
          <a:blipFill>
            <a:blip r:embed="rId7" cstate="print">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Tree>
    <p:extLst>
      <p:ext uri="{BB962C8B-B14F-4D97-AF65-F5344CB8AC3E}">
        <p14:creationId xmlns:p14="http://schemas.microsoft.com/office/powerpoint/2010/main" val="2713512601"/>
      </p:ext>
    </p:extLst>
  </p:cSld>
  <p:clrMapOvr>
    <a:overrideClrMapping bg1="lt1" tx1="dk1" bg2="lt2" tx2="dk2" accent1="accent1" accent2="accent2" accent3="accent3" accent4="accent4" accent5="accent5" accent6="accent6" hlink="hlink" folHlink="folHlink"/>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587806"/>
          </a:xfrm>
        </p:spPr>
        <p:txBody>
          <a:bodyPr>
            <a:normAutofit/>
          </a:bodyPr>
          <a:lstStyle/>
          <a:p>
            <a:pPr algn="ctr"/>
            <a:r>
              <a:rPr lang="en-US" sz="3000" u="sng" dirty="0">
                <a:solidFill>
                  <a:schemeClr val="tx1"/>
                </a:solidFill>
              </a:rPr>
              <a:t>Value Added Taxes Payable</a:t>
            </a:r>
            <a:endParaRPr lang="en-CA" sz="3000" u="sng" dirty="0">
              <a:solidFill>
                <a:schemeClr val="tx1"/>
              </a:solidFill>
            </a:endParaRPr>
          </a:p>
        </p:txBody>
      </p:sp>
      <p:sp>
        <p:nvSpPr>
          <p:cNvPr id="3" name="Content Placeholder 2"/>
          <p:cNvSpPr>
            <a:spLocks noGrp="1"/>
          </p:cNvSpPr>
          <p:nvPr>
            <p:ph idx="1"/>
          </p:nvPr>
        </p:nvSpPr>
        <p:spPr>
          <a:xfrm>
            <a:off x="609600" y="1084262"/>
            <a:ext cx="10972800" cy="496819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buFont typeface="Arial" panose="020B0604020202020204" pitchFamily="34" charset="0"/>
              <a:buChar char="•"/>
            </a:pPr>
            <a:r>
              <a:rPr lang="en-US" sz="1800" dirty="0">
                <a:solidFill>
                  <a:schemeClr val="tx1"/>
                </a:solidFill>
              </a:rPr>
              <a:t>Government tax authority records.</a:t>
            </a:r>
          </a:p>
          <a:p>
            <a:pPr>
              <a:spcBef>
                <a:spcPts val="0"/>
              </a:spcBef>
              <a:buClrTx/>
              <a:buFont typeface="Arial" panose="020B0604020202020204" pitchFamily="34" charset="0"/>
              <a:buChar char="•"/>
            </a:pPr>
            <a:r>
              <a:rPr lang="en-US" sz="1800" dirty="0">
                <a:solidFill>
                  <a:schemeClr val="tx1"/>
                </a:solidFill>
              </a:rPr>
              <a:t>Business and accounting records.</a:t>
            </a:r>
          </a:p>
          <a:p>
            <a:pPr>
              <a:spcBef>
                <a:spcPts val="0"/>
              </a:spcBef>
              <a:buClrTx/>
              <a:buFont typeface="Arial" panose="020B0604020202020204" pitchFamily="34" charset="0"/>
              <a:buChar char="•"/>
            </a:pPr>
            <a:endParaRPr lang="en-US" sz="1800"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1800" dirty="0">
              <a:solidFill>
                <a:schemeClr val="tx1"/>
              </a:solidFill>
            </a:endParaRPr>
          </a:p>
          <a:p>
            <a:pPr>
              <a:spcBef>
                <a:spcPts val="0"/>
              </a:spcBef>
              <a:buClrTx/>
            </a:pPr>
            <a:r>
              <a:rPr lang="en-CA" sz="1800" dirty="0">
                <a:solidFill>
                  <a:schemeClr val="tx1"/>
                </a:solidFill>
              </a:rPr>
              <a:t>The amount owing to government tax authority at December 31</a:t>
            </a:r>
            <a:r>
              <a:rPr lang="en-CA" sz="1800" baseline="30000" dirty="0">
                <a:solidFill>
                  <a:schemeClr val="tx1"/>
                </a:solidFill>
              </a:rPr>
              <a:t>st</a:t>
            </a:r>
            <a:r>
              <a:rPr lang="en-CA" sz="1800" dirty="0">
                <a:solidFill>
                  <a:schemeClr val="tx1"/>
                </a:solidFill>
              </a:rPr>
              <a:t> is recorded on the Net Worth.  The formula to calculate the balance is as follows:</a:t>
            </a:r>
          </a:p>
          <a:p>
            <a:pPr marL="0" indent="0">
              <a:spcBef>
                <a:spcPts val="0"/>
              </a:spcBef>
              <a:buNone/>
            </a:pPr>
            <a:endParaRPr lang="en-CA" sz="1800" dirty="0">
              <a:solidFill>
                <a:schemeClr val="tx1"/>
              </a:solidFill>
            </a:endParaRPr>
          </a:p>
          <a:p>
            <a:pPr marL="334565" lvl="1" indent="0">
              <a:spcBef>
                <a:spcPts val="0"/>
              </a:spcBef>
              <a:buNone/>
            </a:pPr>
            <a:r>
              <a:rPr lang="en-US" sz="1800" dirty="0">
                <a:solidFill>
                  <a:schemeClr val="tx1"/>
                </a:solidFill>
              </a:rPr>
              <a:t>December 31 Net VAT Owing (Base Year)</a:t>
            </a:r>
          </a:p>
          <a:p>
            <a:pPr marL="334565" lvl="1" indent="0">
              <a:spcBef>
                <a:spcPts val="0"/>
              </a:spcBef>
              <a:buNone/>
            </a:pPr>
            <a:r>
              <a:rPr lang="en-US" sz="1800" dirty="0">
                <a:solidFill>
                  <a:schemeClr val="tx1"/>
                </a:solidFill>
              </a:rPr>
              <a:t>+</a:t>
            </a:r>
          </a:p>
          <a:p>
            <a:pPr marL="334565" lvl="1" indent="0">
              <a:spcBef>
                <a:spcPts val="0"/>
              </a:spcBef>
              <a:buNone/>
            </a:pPr>
            <a:r>
              <a:rPr lang="en-US" sz="1800" dirty="0">
                <a:solidFill>
                  <a:schemeClr val="tx1"/>
                </a:solidFill>
              </a:rPr>
              <a:t>Net VAT Owing (Receivable) for Current Year</a:t>
            </a:r>
          </a:p>
          <a:p>
            <a:pPr marL="334565" lvl="1" indent="0">
              <a:spcBef>
                <a:spcPts val="0"/>
              </a:spcBef>
              <a:buNone/>
            </a:pPr>
            <a:r>
              <a:rPr lang="en-US" sz="1800" dirty="0">
                <a:solidFill>
                  <a:schemeClr val="tx1"/>
                </a:solidFill>
              </a:rPr>
              <a:t>-</a:t>
            </a:r>
          </a:p>
          <a:p>
            <a:pPr marL="334565" lvl="1" indent="0">
              <a:spcBef>
                <a:spcPts val="0"/>
              </a:spcBef>
              <a:buNone/>
            </a:pPr>
            <a:r>
              <a:rPr lang="en-US" sz="1800" dirty="0">
                <a:solidFill>
                  <a:schemeClr val="tx1"/>
                </a:solidFill>
              </a:rPr>
              <a:t>VAT Remitted (Refunded) for Current Year</a:t>
            </a:r>
          </a:p>
          <a:p>
            <a:pPr marL="334565" lvl="1" indent="0">
              <a:spcBef>
                <a:spcPts val="0"/>
              </a:spcBef>
              <a:buNone/>
            </a:pPr>
            <a:r>
              <a:rPr lang="en-US" sz="1800" dirty="0">
                <a:solidFill>
                  <a:schemeClr val="tx1"/>
                </a:solidFill>
              </a:rPr>
              <a:t>=</a:t>
            </a:r>
          </a:p>
          <a:p>
            <a:pPr marL="334565" lvl="1" indent="0">
              <a:spcBef>
                <a:spcPts val="0"/>
              </a:spcBef>
              <a:buNone/>
            </a:pPr>
            <a:r>
              <a:rPr lang="en-US" sz="1800" dirty="0">
                <a:solidFill>
                  <a:schemeClr val="tx1"/>
                </a:solidFill>
              </a:rPr>
              <a:t>VAT Owing (Current Year End)</a:t>
            </a:r>
          </a:p>
          <a:p>
            <a:pPr marL="0" indent="0">
              <a:buNone/>
            </a:pPr>
            <a:endParaRPr lang="en-CA" sz="1800" dirty="0"/>
          </a:p>
        </p:txBody>
      </p:sp>
      <p:sp>
        <p:nvSpPr>
          <p:cNvPr id="4" name="Slide Number Placeholder 3">
            <a:extLst>
              <a:ext uri="{FF2B5EF4-FFF2-40B4-BE49-F238E27FC236}">
                <a16:creationId xmlns:a16="http://schemas.microsoft.com/office/drawing/2014/main" id="{DE865302-FD0C-B89F-B209-2F7C75C7640A}"/>
              </a:ext>
            </a:extLst>
          </p:cNvPr>
          <p:cNvSpPr>
            <a:spLocks noGrp="1"/>
          </p:cNvSpPr>
          <p:nvPr>
            <p:ph type="sldNum" sz="quarter" idx="10"/>
          </p:nvPr>
        </p:nvSpPr>
        <p:spPr/>
        <p:txBody>
          <a:bodyPr/>
          <a:lstStyle/>
          <a:p>
            <a:fld id="{78075564-AF6E-40FC-905A-F6C5E8D29614}" type="slidenum">
              <a:rPr lang="en-US" altLang="en-US" smtClean="0"/>
              <a:pPr/>
              <a:t>36</a:t>
            </a:fld>
            <a:endParaRPr lang="en-US" altLang="en-US"/>
          </a:p>
        </p:txBody>
      </p:sp>
    </p:spTree>
    <p:extLst>
      <p:ext uri="{BB962C8B-B14F-4D97-AF65-F5344CB8AC3E}">
        <p14:creationId xmlns:p14="http://schemas.microsoft.com/office/powerpoint/2010/main" val="191053740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556634"/>
          </a:xfrm>
        </p:spPr>
        <p:txBody>
          <a:bodyPr>
            <a:normAutofit/>
          </a:bodyPr>
          <a:lstStyle/>
          <a:p>
            <a:pPr algn="ctr"/>
            <a:r>
              <a:rPr lang="en-US" sz="3000" u="sng" dirty="0">
                <a:solidFill>
                  <a:schemeClr val="tx1"/>
                </a:solidFill>
              </a:rPr>
              <a:t>Credit Cards and Lines of Credit</a:t>
            </a:r>
            <a:endParaRPr lang="en-CA" sz="3000" u="sng" dirty="0">
              <a:solidFill>
                <a:schemeClr val="tx1"/>
              </a:solidFill>
            </a:endParaRPr>
          </a:p>
        </p:txBody>
      </p:sp>
      <p:sp>
        <p:nvSpPr>
          <p:cNvPr id="3" name="Content Placeholder 2"/>
          <p:cNvSpPr>
            <a:spLocks noGrp="1"/>
          </p:cNvSpPr>
          <p:nvPr>
            <p:ph idx="1"/>
          </p:nvPr>
        </p:nvSpPr>
        <p:spPr>
          <a:xfrm>
            <a:off x="609600" y="1084262"/>
            <a:ext cx="10972800" cy="5055281"/>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pPr>
            <a:r>
              <a:rPr lang="en-US" sz="1800" dirty="0">
                <a:solidFill>
                  <a:schemeClr val="tx1"/>
                </a:solidFill>
              </a:rPr>
              <a:t>Credit card and line of credit statements obtained through the use of a search warrant or other judicial order.</a:t>
            </a:r>
          </a:p>
          <a:p>
            <a:pPr marL="0" indent="0">
              <a:spcBef>
                <a:spcPts val="0"/>
              </a:spcBef>
              <a:buNone/>
            </a:pPr>
            <a:endParaRPr lang="en-US" sz="1800"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1800" dirty="0">
              <a:solidFill>
                <a:schemeClr val="tx1"/>
              </a:solidFill>
            </a:endParaRPr>
          </a:p>
          <a:p>
            <a:pPr>
              <a:spcBef>
                <a:spcPts val="0"/>
              </a:spcBef>
              <a:buClrTx/>
            </a:pPr>
            <a:r>
              <a:rPr lang="en-US" sz="1800" dirty="0">
                <a:solidFill>
                  <a:schemeClr val="tx1"/>
                </a:solidFill>
              </a:rPr>
              <a:t>The balance in the account at December 31</a:t>
            </a:r>
            <a:r>
              <a:rPr lang="en-US" sz="1800" baseline="30000" dirty="0">
                <a:solidFill>
                  <a:schemeClr val="tx1"/>
                </a:solidFill>
              </a:rPr>
              <a:t>st</a:t>
            </a:r>
            <a:r>
              <a:rPr lang="en-US" sz="1800" dirty="0">
                <a:solidFill>
                  <a:schemeClr val="tx1"/>
                </a:solidFill>
              </a:rPr>
              <a:t>.</a:t>
            </a:r>
            <a:endParaRPr lang="en-US" sz="1800" baseline="30000" dirty="0">
              <a:solidFill>
                <a:schemeClr val="tx1"/>
              </a:solidFill>
            </a:endParaRPr>
          </a:p>
          <a:p>
            <a:pPr>
              <a:spcBef>
                <a:spcPts val="0"/>
              </a:spcBef>
            </a:pPr>
            <a:endParaRPr lang="en-US" sz="1800" dirty="0">
              <a:solidFill>
                <a:schemeClr val="tx1"/>
              </a:solidFill>
            </a:endParaRPr>
          </a:p>
          <a:p>
            <a:pPr marL="0" indent="0">
              <a:spcBef>
                <a:spcPts val="0"/>
              </a:spcBef>
              <a:buNone/>
            </a:pPr>
            <a:r>
              <a:rPr lang="en-CA" sz="2000" u="sng" dirty="0">
                <a:solidFill>
                  <a:schemeClr val="tx1"/>
                </a:solidFill>
              </a:rPr>
              <a:t>Items to Remember</a:t>
            </a:r>
          </a:p>
          <a:p>
            <a:pPr marL="0" indent="0">
              <a:spcBef>
                <a:spcPts val="0"/>
              </a:spcBef>
              <a:buNone/>
            </a:pPr>
            <a:endParaRPr lang="en-CA" sz="1800" dirty="0">
              <a:solidFill>
                <a:schemeClr val="tx1"/>
              </a:solidFill>
            </a:endParaRPr>
          </a:p>
          <a:p>
            <a:pPr marL="1196975" lvl="1">
              <a:spcBef>
                <a:spcPts val="0"/>
              </a:spcBef>
              <a:buClrTx/>
              <a:buFont typeface="Arial" panose="020B0604020202020204" pitchFamily="34" charset="0"/>
              <a:buChar char="•"/>
            </a:pPr>
            <a:r>
              <a:rPr lang="en-US" sz="1800" dirty="0">
                <a:solidFill>
                  <a:schemeClr val="tx1"/>
                </a:solidFill>
              </a:rPr>
              <a:t>The majority of credit cards do not have their statements issued on the last day of the month.</a:t>
            </a:r>
          </a:p>
          <a:p>
            <a:pPr marL="1196975" lvl="1">
              <a:spcBef>
                <a:spcPts val="0"/>
              </a:spcBef>
              <a:buClrTx/>
              <a:buFont typeface="Arial" panose="020B0604020202020204" pitchFamily="34" charset="0"/>
              <a:buChar char="•"/>
            </a:pPr>
            <a:endParaRPr lang="en-US" sz="1800" dirty="0">
              <a:solidFill>
                <a:schemeClr val="tx1"/>
              </a:solidFill>
            </a:endParaRPr>
          </a:p>
          <a:p>
            <a:pPr marL="1196975" lvl="1">
              <a:spcBef>
                <a:spcPts val="0"/>
              </a:spcBef>
              <a:buClrTx/>
              <a:buFont typeface="Arial" panose="020B0604020202020204" pitchFamily="34" charset="0"/>
              <a:buChar char="•"/>
            </a:pPr>
            <a:r>
              <a:rPr lang="en-US" sz="1800" dirty="0">
                <a:solidFill>
                  <a:schemeClr val="tx1"/>
                </a:solidFill>
              </a:rPr>
              <a:t>The amount included on the Net Worth should be the December 31 balance which could fall in between statement dates.</a:t>
            </a:r>
          </a:p>
          <a:p>
            <a:pPr marL="1196975" lvl="1">
              <a:spcBef>
                <a:spcPts val="0"/>
              </a:spcBef>
              <a:buClrTx/>
              <a:buFont typeface="Arial" panose="020B0604020202020204" pitchFamily="34" charset="0"/>
              <a:buChar char="•"/>
            </a:pPr>
            <a:endParaRPr lang="en-US" sz="1800" dirty="0">
              <a:solidFill>
                <a:schemeClr val="tx1"/>
              </a:solidFill>
            </a:endParaRPr>
          </a:p>
          <a:p>
            <a:pPr marL="1196975" lvl="1">
              <a:spcBef>
                <a:spcPts val="0"/>
              </a:spcBef>
              <a:buClrTx/>
              <a:buFont typeface="Arial" panose="020B0604020202020204" pitchFamily="34" charset="0"/>
              <a:buChar char="•"/>
            </a:pPr>
            <a:r>
              <a:rPr lang="en-US" sz="1800" dirty="0">
                <a:solidFill>
                  <a:schemeClr val="tx1"/>
                </a:solidFill>
              </a:rPr>
              <a:t>Reconcile the transactions on the credit card to December 31 based on their transaction date.</a:t>
            </a:r>
          </a:p>
          <a:p>
            <a:pPr marL="309562" lvl="1">
              <a:spcBef>
                <a:spcPts val="0"/>
              </a:spcBef>
              <a:buClrTx/>
              <a:buFont typeface="Arial" panose="020B0604020202020204" pitchFamily="34" charset="0"/>
              <a:buChar char="•"/>
            </a:pPr>
            <a:endParaRPr lang="en-US" sz="1800" dirty="0">
              <a:solidFill>
                <a:schemeClr val="tx1"/>
              </a:solidFill>
            </a:endParaRPr>
          </a:p>
          <a:p>
            <a:pPr marL="0" indent="0">
              <a:buNone/>
            </a:pPr>
            <a:endParaRPr lang="en-CA" sz="1800" dirty="0"/>
          </a:p>
        </p:txBody>
      </p:sp>
      <p:sp>
        <p:nvSpPr>
          <p:cNvPr id="4" name="Slide Number Placeholder 3">
            <a:extLst>
              <a:ext uri="{FF2B5EF4-FFF2-40B4-BE49-F238E27FC236}">
                <a16:creationId xmlns:a16="http://schemas.microsoft.com/office/drawing/2014/main" id="{0CE8A57C-7753-6CAB-9B0F-3AAE8E3165E4}"/>
              </a:ext>
            </a:extLst>
          </p:cNvPr>
          <p:cNvSpPr>
            <a:spLocks noGrp="1"/>
          </p:cNvSpPr>
          <p:nvPr>
            <p:ph type="sldNum" sz="quarter" idx="10"/>
          </p:nvPr>
        </p:nvSpPr>
        <p:spPr/>
        <p:txBody>
          <a:bodyPr/>
          <a:lstStyle/>
          <a:p>
            <a:fld id="{78075564-AF6E-40FC-905A-F6C5E8D29614}" type="slidenum">
              <a:rPr lang="en-US" altLang="en-US" smtClean="0"/>
              <a:pPr/>
              <a:t>37</a:t>
            </a:fld>
            <a:endParaRPr lang="en-US" altLang="en-US"/>
          </a:p>
        </p:txBody>
      </p:sp>
      <p:pic>
        <p:nvPicPr>
          <p:cNvPr id="5" name="Graphic 4" descr="Lightbulb and gear with solid fill">
            <a:extLst>
              <a:ext uri="{FF2B5EF4-FFF2-40B4-BE49-F238E27FC236}">
                <a16:creationId xmlns:a16="http://schemas.microsoft.com/office/drawing/2014/main" id="{F75CB6B2-4763-8C5E-92CD-6064E16EDD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 y="4538805"/>
            <a:ext cx="914400" cy="914400"/>
          </a:xfrm>
          <a:prstGeom prst="rect">
            <a:avLst/>
          </a:prstGeom>
        </p:spPr>
      </p:pic>
    </p:spTree>
    <p:extLst>
      <p:ext uri="{BB962C8B-B14F-4D97-AF65-F5344CB8AC3E}">
        <p14:creationId xmlns:p14="http://schemas.microsoft.com/office/powerpoint/2010/main" val="20320922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7C8E-0DDE-894A-D0EE-E307851554F4}"/>
              </a:ext>
            </a:extLst>
          </p:cNvPr>
          <p:cNvSpPr>
            <a:spLocks noGrp="1"/>
          </p:cNvSpPr>
          <p:nvPr>
            <p:ph type="title"/>
          </p:nvPr>
        </p:nvSpPr>
        <p:spPr>
          <a:xfrm>
            <a:off x="609600" y="274639"/>
            <a:ext cx="10972800" cy="457197"/>
          </a:xfrm>
        </p:spPr>
        <p:txBody>
          <a:bodyPr>
            <a:noAutofit/>
          </a:bodyPr>
          <a:lstStyle/>
          <a:p>
            <a:pPr algn="ctr"/>
            <a:r>
              <a:rPr lang="en-US" sz="3000" u="sng" dirty="0">
                <a:solidFill>
                  <a:schemeClr val="tx1"/>
                </a:solidFill>
              </a:rPr>
              <a:t>Personal Loans</a:t>
            </a:r>
            <a:endParaRPr lang="en-CA" sz="3000" dirty="0">
              <a:solidFill>
                <a:schemeClr val="tx1"/>
              </a:solidFill>
            </a:endParaRPr>
          </a:p>
        </p:txBody>
      </p:sp>
      <p:sp>
        <p:nvSpPr>
          <p:cNvPr id="3" name="Content Placeholder 2">
            <a:extLst>
              <a:ext uri="{FF2B5EF4-FFF2-40B4-BE49-F238E27FC236}">
                <a16:creationId xmlns:a16="http://schemas.microsoft.com/office/drawing/2014/main" id="{81332DFA-678F-4E84-CA5C-B69105A8CEF8}"/>
              </a:ext>
            </a:extLst>
          </p:cNvPr>
          <p:cNvSpPr>
            <a:spLocks noGrp="1"/>
          </p:cNvSpPr>
          <p:nvPr>
            <p:ph idx="1"/>
          </p:nvPr>
        </p:nvSpPr>
        <p:spPr>
          <a:xfrm>
            <a:off x="609600" y="979492"/>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buFont typeface="Arial" panose="020B0604020202020204" pitchFamily="34" charset="0"/>
              <a:buChar char="•"/>
            </a:pPr>
            <a:r>
              <a:rPr lang="en-US" sz="1800" dirty="0">
                <a:solidFill>
                  <a:schemeClr val="tx1"/>
                </a:solidFill>
              </a:rPr>
              <a:t>Loan and/or banking documents obtained through the use of a search warrant or other judicial order.</a:t>
            </a:r>
          </a:p>
          <a:p>
            <a:pPr>
              <a:spcBef>
                <a:spcPts val="0"/>
              </a:spcBef>
              <a:buClrTx/>
              <a:buFont typeface="Arial" panose="020B0604020202020204" pitchFamily="34" charset="0"/>
              <a:buChar char="•"/>
            </a:pPr>
            <a:r>
              <a:rPr lang="en-US" sz="1800" dirty="0">
                <a:solidFill>
                  <a:schemeClr val="tx1"/>
                </a:solidFill>
              </a:rPr>
              <a:t>Witness interviews.</a:t>
            </a:r>
          </a:p>
          <a:p>
            <a:pPr>
              <a:spcBef>
                <a:spcPts val="0"/>
              </a:spcBef>
              <a:buClrTx/>
              <a:buFont typeface="Arial" panose="020B0604020202020204" pitchFamily="34" charset="0"/>
              <a:buChar char="•"/>
            </a:pPr>
            <a:r>
              <a:rPr lang="en-US" sz="1800" dirty="0">
                <a:solidFill>
                  <a:schemeClr val="tx1"/>
                </a:solidFill>
              </a:rPr>
              <a:t>Loan registries.</a:t>
            </a:r>
          </a:p>
          <a:p>
            <a:pPr marL="0" indent="0">
              <a:spcBef>
                <a:spcPts val="0"/>
              </a:spcBef>
              <a:buNone/>
            </a:pPr>
            <a:endParaRPr lang="en-US"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pPr>
            <a:r>
              <a:rPr lang="en-US" sz="1800" dirty="0">
                <a:solidFill>
                  <a:schemeClr val="tx1"/>
                </a:solidFill>
              </a:rPr>
              <a:t>The balance owing in the account at December 31</a:t>
            </a:r>
            <a:r>
              <a:rPr lang="en-US" sz="1800" baseline="30000" dirty="0">
                <a:solidFill>
                  <a:schemeClr val="tx1"/>
                </a:solidFill>
              </a:rPr>
              <a:t>st</a:t>
            </a:r>
          </a:p>
        </p:txBody>
      </p:sp>
      <p:sp>
        <p:nvSpPr>
          <p:cNvPr id="4" name="Slide Number Placeholder 3">
            <a:extLst>
              <a:ext uri="{FF2B5EF4-FFF2-40B4-BE49-F238E27FC236}">
                <a16:creationId xmlns:a16="http://schemas.microsoft.com/office/drawing/2014/main" id="{40FBA6B1-595A-001C-F9C7-7E5CCBD14A2C}"/>
              </a:ext>
            </a:extLst>
          </p:cNvPr>
          <p:cNvSpPr>
            <a:spLocks noGrp="1"/>
          </p:cNvSpPr>
          <p:nvPr>
            <p:ph type="sldNum" sz="quarter" idx="10"/>
          </p:nvPr>
        </p:nvSpPr>
        <p:spPr/>
        <p:txBody>
          <a:bodyPr/>
          <a:lstStyle/>
          <a:p>
            <a:fld id="{78075564-AF6E-40FC-905A-F6C5E8D29614}" type="slidenum">
              <a:rPr lang="en-US" altLang="en-US" smtClean="0"/>
              <a:pPr/>
              <a:t>38</a:t>
            </a:fld>
            <a:endParaRPr lang="en-US" altLang="en-US"/>
          </a:p>
        </p:txBody>
      </p:sp>
    </p:spTree>
    <p:extLst>
      <p:ext uri="{BB962C8B-B14F-4D97-AF65-F5344CB8AC3E}">
        <p14:creationId xmlns:p14="http://schemas.microsoft.com/office/powerpoint/2010/main" val="305363996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67FA-8BA4-1B4D-49FE-34EEF3870D80}"/>
              </a:ext>
            </a:extLst>
          </p:cNvPr>
          <p:cNvSpPr>
            <a:spLocks noGrp="1"/>
          </p:cNvSpPr>
          <p:nvPr>
            <p:ph type="title"/>
          </p:nvPr>
        </p:nvSpPr>
        <p:spPr>
          <a:xfrm>
            <a:off x="609600" y="274640"/>
            <a:ext cx="10972800" cy="556634"/>
          </a:xfrm>
        </p:spPr>
        <p:txBody>
          <a:bodyPr>
            <a:normAutofit/>
          </a:bodyPr>
          <a:lstStyle/>
          <a:p>
            <a:pPr algn="ctr"/>
            <a:r>
              <a:rPr lang="en-US" sz="3000" u="sng" dirty="0">
                <a:solidFill>
                  <a:schemeClr val="tx1"/>
                </a:solidFill>
              </a:rPr>
              <a:t>Mortgages</a:t>
            </a:r>
            <a:endParaRPr lang="en-CA" sz="3000" dirty="0">
              <a:solidFill>
                <a:schemeClr val="tx1"/>
              </a:solidFill>
            </a:endParaRPr>
          </a:p>
        </p:txBody>
      </p:sp>
      <p:sp>
        <p:nvSpPr>
          <p:cNvPr id="3" name="Content Placeholder 2">
            <a:extLst>
              <a:ext uri="{FF2B5EF4-FFF2-40B4-BE49-F238E27FC236}">
                <a16:creationId xmlns:a16="http://schemas.microsoft.com/office/drawing/2014/main" id="{53965BD4-0882-E38B-4281-71C7A81BBB0F}"/>
              </a:ext>
            </a:extLst>
          </p:cNvPr>
          <p:cNvSpPr>
            <a:spLocks noGrp="1"/>
          </p:cNvSpPr>
          <p:nvPr>
            <p:ph idx="1"/>
          </p:nvPr>
        </p:nvSpPr>
        <p:spPr>
          <a:xfrm>
            <a:off x="609600" y="1084262"/>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pPr>
            <a:r>
              <a:rPr lang="en-US" sz="1800" dirty="0">
                <a:solidFill>
                  <a:schemeClr val="tx1"/>
                </a:solidFill>
              </a:rPr>
              <a:t>Land ownership registry.</a:t>
            </a:r>
          </a:p>
          <a:p>
            <a:pPr>
              <a:spcBef>
                <a:spcPts val="0"/>
              </a:spcBef>
              <a:buClrTx/>
            </a:pPr>
            <a:r>
              <a:rPr lang="en-US" sz="1800" dirty="0">
                <a:solidFill>
                  <a:schemeClr val="tx1"/>
                </a:solidFill>
              </a:rPr>
              <a:t>Property purchase documents obtained through the use of a search warrant or other judicial order.</a:t>
            </a:r>
          </a:p>
          <a:p>
            <a:pPr>
              <a:spcBef>
                <a:spcPts val="0"/>
              </a:spcBef>
              <a:buClrTx/>
            </a:pPr>
            <a:r>
              <a:rPr lang="en-US" sz="1800" dirty="0">
                <a:solidFill>
                  <a:schemeClr val="tx1"/>
                </a:solidFill>
              </a:rPr>
              <a:t>Loan registries.</a:t>
            </a:r>
          </a:p>
          <a:p>
            <a:pPr marL="0" indent="0">
              <a:spcBef>
                <a:spcPts val="0"/>
              </a:spcBef>
              <a:buNone/>
            </a:pPr>
            <a:endParaRPr lang="en-US" sz="1800"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pPr>
            <a:r>
              <a:rPr lang="en-US" sz="1800" dirty="0">
                <a:solidFill>
                  <a:schemeClr val="tx1"/>
                </a:solidFill>
              </a:rPr>
              <a:t>The balance owing on the mortgage at December 31</a:t>
            </a:r>
            <a:r>
              <a:rPr lang="en-US" sz="1800" baseline="30000" dirty="0">
                <a:solidFill>
                  <a:schemeClr val="tx1"/>
                </a:solidFill>
              </a:rPr>
              <a:t>st</a:t>
            </a:r>
            <a:r>
              <a:rPr lang="en-US" sz="1800" dirty="0">
                <a:solidFill>
                  <a:schemeClr val="tx1"/>
                </a:solidFill>
              </a:rPr>
              <a:t>.</a:t>
            </a:r>
            <a:endParaRPr lang="en-US" sz="1800" baseline="30000" dirty="0">
              <a:solidFill>
                <a:schemeClr val="tx1"/>
              </a:solidFill>
            </a:endParaRPr>
          </a:p>
          <a:p>
            <a:pPr marL="0" indent="0">
              <a:spcBef>
                <a:spcPts val="0"/>
              </a:spcBef>
              <a:buNone/>
            </a:pPr>
            <a:endParaRPr lang="en-US" sz="2000" baseline="30000" dirty="0">
              <a:solidFill>
                <a:schemeClr val="tx1"/>
              </a:solidFill>
            </a:endParaRPr>
          </a:p>
          <a:p>
            <a:pPr marL="0" indent="0">
              <a:spcBef>
                <a:spcPts val="0"/>
              </a:spcBef>
              <a:buNone/>
            </a:pPr>
            <a:r>
              <a:rPr lang="en-CA" sz="2000" u="sng" dirty="0">
                <a:solidFill>
                  <a:schemeClr val="tx1"/>
                </a:solidFill>
              </a:rPr>
              <a:t>Items to Remember</a:t>
            </a:r>
            <a:endParaRPr lang="en-US" sz="2000" baseline="30000" dirty="0">
              <a:solidFill>
                <a:schemeClr val="tx1"/>
              </a:solidFill>
            </a:endParaRPr>
          </a:p>
          <a:p>
            <a:pPr marL="0" indent="0">
              <a:spcBef>
                <a:spcPts val="0"/>
              </a:spcBef>
              <a:buNone/>
            </a:pPr>
            <a:endParaRPr lang="en-CA" sz="2000" dirty="0">
              <a:solidFill>
                <a:schemeClr val="tx1"/>
              </a:solidFill>
            </a:endParaRPr>
          </a:p>
          <a:p>
            <a:pPr>
              <a:spcBef>
                <a:spcPts val="0"/>
              </a:spcBef>
              <a:buClrTx/>
            </a:pPr>
            <a:r>
              <a:rPr lang="en-US" sz="1800" dirty="0">
                <a:solidFill>
                  <a:schemeClr val="tx1"/>
                </a:solidFill>
              </a:rPr>
              <a:t>Mortgage payments generally contain two components, the principal payment on the mortgage balance and interest on the mortgage balance.  Each amount will be dealt with separately in the Net Worth.</a:t>
            </a:r>
            <a:endParaRPr lang="en-US" sz="1800" baseline="30000" dirty="0">
              <a:solidFill>
                <a:schemeClr val="tx1"/>
              </a:solidFill>
            </a:endParaRPr>
          </a:p>
          <a:p>
            <a:pPr marL="0" indent="0">
              <a:buNone/>
            </a:pPr>
            <a:endParaRPr lang="en-CA" dirty="0"/>
          </a:p>
        </p:txBody>
      </p:sp>
      <p:sp>
        <p:nvSpPr>
          <p:cNvPr id="4" name="Slide Number Placeholder 3">
            <a:extLst>
              <a:ext uri="{FF2B5EF4-FFF2-40B4-BE49-F238E27FC236}">
                <a16:creationId xmlns:a16="http://schemas.microsoft.com/office/drawing/2014/main" id="{AFDFDA6F-E549-849A-2A04-A26728EF965F}"/>
              </a:ext>
            </a:extLst>
          </p:cNvPr>
          <p:cNvSpPr>
            <a:spLocks noGrp="1"/>
          </p:cNvSpPr>
          <p:nvPr>
            <p:ph type="sldNum" sz="quarter" idx="10"/>
          </p:nvPr>
        </p:nvSpPr>
        <p:spPr/>
        <p:txBody>
          <a:bodyPr/>
          <a:lstStyle/>
          <a:p>
            <a:fld id="{78075564-AF6E-40FC-905A-F6C5E8D29614}" type="slidenum">
              <a:rPr lang="en-US" altLang="en-US" smtClean="0"/>
              <a:pPr/>
              <a:t>39</a:t>
            </a:fld>
            <a:endParaRPr lang="en-US" altLang="en-US"/>
          </a:p>
        </p:txBody>
      </p:sp>
    </p:spTree>
    <p:extLst>
      <p:ext uri="{BB962C8B-B14F-4D97-AF65-F5344CB8AC3E}">
        <p14:creationId xmlns:p14="http://schemas.microsoft.com/office/powerpoint/2010/main" val="18949519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FD93A-75D7-6B20-2A0B-3EAC051E0349}"/>
              </a:ext>
            </a:extLst>
          </p:cNvPr>
          <p:cNvSpPr>
            <a:spLocks noGrp="1"/>
          </p:cNvSpPr>
          <p:nvPr>
            <p:ph idx="1"/>
          </p:nvPr>
        </p:nvSpPr>
        <p:spPr>
          <a:xfrm>
            <a:off x="609600" y="446089"/>
            <a:ext cx="10972800" cy="4689475"/>
          </a:xfrm>
        </p:spPr>
        <p:txBody>
          <a:bodyPr/>
          <a:lstStyle/>
          <a:p>
            <a:pPr marL="0" indent="0" algn="ctr">
              <a:buNone/>
            </a:pPr>
            <a:endParaRPr lang="en-CA" dirty="0">
              <a:solidFill>
                <a:schemeClr val="tx1"/>
              </a:solidFill>
            </a:endParaRPr>
          </a:p>
          <a:p>
            <a:pPr marL="0" indent="0" algn="ctr">
              <a:buNone/>
            </a:pPr>
            <a:r>
              <a:rPr lang="en-CA" sz="5400" dirty="0">
                <a:solidFill>
                  <a:schemeClr val="tx1"/>
                </a:solidFill>
              </a:rPr>
              <a:t>PART I:</a:t>
            </a:r>
          </a:p>
          <a:p>
            <a:pPr marL="0" indent="0" algn="ctr">
              <a:buNone/>
            </a:pPr>
            <a:r>
              <a:rPr lang="en-CA" sz="3600" dirty="0">
                <a:solidFill>
                  <a:schemeClr val="tx1"/>
                </a:solidFill>
              </a:rPr>
              <a:t>Overview of Net Worth Analysis</a:t>
            </a:r>
          </a:p>
        </p:txBody>
      </p:sp>
      <p:sp>
        <p:nvSpPr>
          <p:cNvPr id="4" name="Slide Number Placeholder 3">
            <a:extLst>
              <a:ext uri="{FF2B5EF4-FFF2-40B4-BE49-F238E27FC236}">
                <a16:creationId xmlns:a16="http://schemas.microsoft.com/office/drawing/2014/main" id="{C9EAD981-0B03-9718-0C98-4068149905DE}"/>
              </a:ext>
            </a:extLst>
          </p:cNvPr>
          <p:cNvSpPr>
            <a:spLocks noGrp="1"/>
          </p:cNvSpPr>
          <p:nvPr>
            <p:ph type="sldNum" sz="quarter" idx="10"/>
          </p:nvPr>
        </p:nvSpPr>
        <p:spPr/>
        <p:txBody>
          <a:bodyPr/>
          <a:lstStyle/>
          <a:p>
            <a:fld id="{78075564-AF6E-40FC-905A-F6C5E8D29614}" type="slidenum">
              <a:rPr lang="en-US" altLang="en-US" smtClean="0"/>
              <a:pPr/>
              <a:t>4</a:t>
            </a:fld>
            <a:endParaRPr lang="en-US" altLang="en-US"/>
          </a:p>
        </p:txBody>
      </p:sp>
      <p:pic>
        <p:nvPicPr>
          <p:cNvPr id="2" name="Picture 1">
            <a:extLst>
              <a:ext uri="{FF2B5EF4-FFF2-40B4-BE49-F238E27FC236}">
                <a16:creationId xmlns:a16="http://schemas.microsoft.com/office/drawing/2014/main" id="{1637C80F-2AD9-42E0-26D1-7C581F117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055" y="2926748"/>
            <a:ext cx="2999890" cy="2676902"/>
          </a:xfrm>
          <a:prstGeom prst="rect">
            <a:avLst/>
          </a:prstGeom>
        </p:spPr>
      </p:pic>
    </p:spTree>
    <p:extLst>
      <p:ext uri="{BB962C8B-B14F-4D97-AF65-F5344CB8AC3E}">
        <p14:creationId xmlns:p14="http://schemas.microsoft.com/office/powerpoint/2010/main" val="152206112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BF5BA0-FEE4-3DF6-71C2-A0210A184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238041" y="2246268"/>
            <a:ext cx="2068286" cy="2848478"/>
          </a:xfrm>
          <a:prstGeom prst="rect">
            <a:avLst/>
          </a:prstGeom>
        </p:spPr>
      </p:pic>
      <p:sp>
        <p:nvSpPr>
          <p:cNvPr id="2" name="Title 1">
            <a:extLst>
              <a:ext uri="{FF2B5EF4-FFF2-40B4-BE49-F238E27FC236}">
                <a16:creationId xmlns:a16="http://schemas.microsoft.com/office/drawing/2014/main" id="{14BC40F4-9331-B72F-96C4-F178D934056F}"/>
              </a:ext>
            </a:extLst>
          </p:cNvPr>
          <p:cNvSpPr>
            <a:spLocks noGrp="1"/>
          </p:cNvSpPr>
          <p:nvPr>
            <p:ph type="title"/>
          </p:nvPr>
        </p:nvSpPr>
        <p:spPr>
          <a:xfrm>
            <a:off x="609600" y="274640"/>
            <a:ext cx="10972800" cy="556634"/>
          </a:xfrm>
        </p:spPr>
        <p:txBody>
          <a:bodyPr>
            <a:normAutofit/>
          </a:bodyPr>
          <a:lstStyle/>
          <a:p>
            <a:pPr algn="ctr"/>
            <a:r>
              <a:rPr lang="en-US" sz="3000" u="sng" dirty="0">
                <a:solidFill>
                  <a:schemeClr val="tx1"/>
                </a:solidFill>
              </a:rPr>
              <a:t>Mortgages Continued</a:t>
            </a:r>
            <a:endParaRPr lang="en-CA" sz="3000" dirty="0">
              <a:solidFill>
                <a:schemeClr val="tx1"/>
              </a:solidFill>
            </a:endParaRPr>
          </a:p>
        </p:txBody>
      </p:sp>
      <p:sp>
        <p:nvSpPr>
          <p:cNvPr id="3" name="Content Placeholder 2">
            <a:extLst>
              <a:ext uri="{FF2B5EF4-FFF2-40B4-BE49-F238E27FC236}">
                <a16:creationId xmlns:a16="http://schemas.microsoft.com/office/drawing/2014/main" id="{1AF76A98-9859-1961-1E08-964FB0E4890E}"/>
              </a:ext>
            </a:extLst>
          </p:cNvPr>
          <p:cNvSpPr>
            <a:spLocks noGrp="1"/>
          </p:cNvSpPr>
          <p:nvPr>
            <p:ph idx="1"/>
          </p:nvPr>
        </p:nvSpPr>
        <p:spPr>
          <a:xfrm>
            <a:off x="609600" y="1084262"/>
            <a:ext cx="10972800" cy="4689475"/>
          </a:xfrm>
        </p:spPr>
        <p:txBody>
          <a:bodyPr/>
          <a:lstStyle/>
          <a:p>
            <a:pPr marL="0" indent="0">
              <a:spcBef>
                <a:spcPts val="0"/>
              </a:spcBef>
              <a:buNone/>
            </a:pPr>
            <a:r>
              <a:rPr lang="en-US" sz="2200" u="sng" dirty="0">
                <a:solidFill>
                  <a:schemeClr val="tx1"/>
                </a:solidFill>
              </a:rPr>
              <a:t>Example</a:t>
            </a:r>
          </a:p>
          <a:p>
            <a:pPr marL="0" indent="0">
              <a:spcBef>
                <a:spcPts val="0"/>
              </a:spcBef>
              <a:buNone/>
            </a:pPr>
            <a:endParaRPr lang="en-US" sz="2200" dirty="0">
              <a:solidFill>
                <a:schemeClr val="tx1"/>
              </a:solidFill>
            </a:endParaRPr>
          </a:p>
          <a:p>
            <a:pPr marL="0" indent="0">
              <a:spcBef>
                <a:spcPts val="0"/>
              </a:spcBef>
              <a:buNone/>
            </a:pPr>
            <a:r>
              <a:rPr lang="en-US" sz="2000" dirty="0">
                <a:solidFill>
                  <a:schemeClr val="tx1"/>
                </a:solidFill>
              </a:rPr>
              <a:t>On May 29, 2019, the accused purchased their principal residence for $450,000.  At December 31, 2023, the accused owed $100,000 on a mortgage related to their personal residence.  During 2024, the following payments were made related to the mortgage:</a:t>
            </a:r>
          </a:p>
          <a:p>
            <a:pPr marL="0" indent="0">
              <a:spcBef>
                <a:spcPts val="0"/>
              </a:spcBef>
              <a:buNone/>
            </a:pPr>
            <a:endParaRPr lang="en-US" sz="2000" dirty="0">
              <a:solidFill>
                <a:schemeClr val="tx1"/>
              </a:solidFill>
            </a:endParaRPr>
          </a:p>
          <a:p>
            <a:pPr marL="0" indent="0">
              <a:spcBef>
                <a:spcPts val="0"/>
              </a:spcBef>
              <a:buNone/>
            </a:pPr>
            <a:r>
              <a:rPr lang="en-US" sz="1800" dirty="0">
                <a:solidFill>
                  <a:schemeClr val="tx1"/>
                </a:solidFill>
              </a:rPr>
              <a:t>Monthly Interest			   $500</a:t>
            </a:r>
          </a:p>
          <a:p>
            <a:pPr marL="0" indent="0">
              <a:spcBef>
                <a:spcPts val="0"/>
              </a:spcBef>
              <a:buNone/>
            </a:pPr>
            <a:r>
              <a:rPr lang="en-US" sz="1800" dirty="0">
                <a:solidFill>
                  <a:schemeClr val="tx1"/>
                </a:solidFill>
              </a:rPr>
              <a:t>Monthly Principal			</a:t>
            </a:r>
            <a:r>
              <a:rPr lang="en-US" sz="1800" u="sng" dirty="0">
                <a:solidFill>
                  <a:schemeClr val="tx1"/>
                </a:solidFill>
              </a:rPr>
              <a:t>$1,000</a:t>
            </a:r>
            <a:r>
              <a:rPr lang="en-US" sz="1800" dirty="0">
                <a:solidFill>
                  <a:schemeClr val="tx1"/>
                </a:solidFill>
              </a:rPr>
              <a:t>		</a:t>
            </a:r>
          </a:p>
          <a:p>
            <a:pPr marL="0" indent="0">
              <a:spcBef>
                <a:spcPts val="0"/>
              </a:spcBef>
              <a:buNone/>
            </a:pPr>
            <a:r>
              <a:rPr lang="en-US" sz="1800" dirty="0">
                <a:solidFill>
                  <a:schemeClr val="tx1"/>
                </a:solidFill>
              </a:rPr>
              <a:t>Total Monthly Payment	$1,500</a:t>
            </a:r>
          </a:p>
          <a:p>
            <a:pPr marL="0" indent="0">
              <a:spcBef>
                <a:spcPts val="0"/>
              </a:spcBef>
              <a:buNone/>
            </a:pPr>
            <a:endParaRPr lang="en-CA" sz="1800" dirty="0">
              <a:solidFill>
                <a:schemeClr val="tx1"/>
              </a:solidFill>
            </a:endParaRPr>
          </a:p>
          <a:p>
            <a:pPr marL="0" indent="0">
              <a:spcBef>
                <a:spcPts val="0"/>
              </a:spcBef>
              <a:buNone/>
            </a:pPr>
            <a:r>
              <a:rPr lang="en-CA" sz="1800" dirty="0">
                <a:solidFill>
                  <a:schemeClr val="tx1"/>
                </a:solidFill>
              </a:rPr>
              <a:t>Total Interest Paid in 2024		  $6,000</a:t>
            </a:r>
          </a:p>
          <a:p>
            <a:pPr marL="0" indent="0">
              <a:spcBef>
                <a:spcPts val="0"/>
              </a:spcBef>
              <a:buNone/>
            </a:pPr>
            <a:r>
              <a:rPr lang="en-CA" sz="1800" dirty="0">
                <a:solidFill>
                  <a:schemeClr val="tx1"/>
                </a:solidFill>
              </a:rPr>
              <a:t>Total Principal Paid in 2024	$12,000</a:t>
            </a:r>
          </a:p>
          <a:p>
            <a:pPr marL="0" indent="0">
              <a:spcBef>
                <a:spcPts val="0"/>
              </a:spcBef>
              <a:buNone/>
            </a:pPr>
            <a:endParaRPr lang="en-CA" sz="1800" dirty="0">
              <a:solidFill>
                <a:schemeClr val="tx1"/>
              </a:solidFill>
            </a:endParaRPr>
          </a:p>
          <a:p>
            <a:pPr marL="0" indent="0">
              <a:spcBef>
                <a:spcPts val="0"/>
              </a:spcBef>
              <a:buNone/>
            </a:pPr>
            <a:r>
              <a:rPr lang="en-CA" sz="2000" dirty="0">
                <a:solidFill>
                  <a:schemeClr val="tx1"/>
                </a:solidFill>
              </a:rPr>
              <a:t>All mortgage payments were made from the accused bank account.</a:t>
            </a:r>
          </a:p>
        </p:txBody>
      </p:sp>
      <p:sp>
        <p:nvSpPr>
          <p:cNvPr id="4" name="Slide Number Placeholder 3">
            <a:extLst>
              <a:ext uri="{FF2B5EF4-FFF2-40B4-BE49-F238E27FC236}">
                <a16:creationId xmlns:a16="http://schemas.microsoft.com/office/drawing/2014/main" id="{7FC9C419-EECE-642E-F11D-3E94EF105627}"/>
              </a:ext>
            </a:extLst>
          </p:cNvPr>
          <p:cNvSpPr>
            <a:spLocks noGrp="1"/>
          </p:cNvSpPr>
          <p:nvPr>
            <p:ph type="sldNum" sz="quarter" idx="10"/>
          </p:nvPr>
        </p:nvSpPr>
        <p:spPr/>
        <p:txBody>
          <a:bodyPr/>
          <a:lstStyle/>
          <a:p>
            <a:fld id="{78075564-AF6E-40FC-905A-F6C5E8D29614}" type="slidenum">
              <a:rPr lang="en-US" altLang="en-US" smtClean="0"/>
              <a:pPr/>
              <a:t>40</a:t>
            </a:fld>
            <a:endParaRPr lang="en-US" altLang="en-US"/>
          </a:p>
        </p:txBody>
      </p:sp>
    </p:spTree>
    <p:extLst>
      <p:ext uri="{BB962C8B-B14F-4D97-AF65-F5344CB8AC3E}">
        <p14:creationId xmlns:p14="http://schemas.microsoft.com/office/powerpoint/2010/main" val="1892768857"/>
      </p:ext>
    </p:extLst>
  </p:cSld>
  <p:clrMapOvr>
    <a:overrideClrMapping bg1="lt1" tx1="dk1" bg2="lt2" tx2="dk2" accent1="accent1" accent2="accent2" accent3="accent3" accent4="accent4" accent5="accent5" accent6="accent6" hlink="hlink" folHlink="folHlink"/>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457197"/>
          </a:xfrm>
        </p:spPr>
        <p:txBody>
          <a:bodyPr>
            <a:noAutofit/>
          </a:bodyPr>
          <a:lstStyle/>
          <a:p>
            <a:pPr algn="ctr"/>
            <a:r>
              <a:rPr lang="en-US" sz="3000" u="sng" dirty="0">
                <a:solidFill>
                  <a:schemeClr val="tx1"/>
                </a:solidFill>
              </a:rPr>
              <a:t>Mortgages Continued</a:t>
            </a:r>
            <a:endParaRPr lang="en-CA" sz="3000" dirty="0">
              <a:solidFill>
                <a:schemeClr val="tx1"/>
              </a:solidFill>
            </a:endParaRPr>
          </a:p>
        </p:txBody>
      </p:sp>
      <p:sp>
        <p:nvSpPr>
          <p:cNvPr id="3" name="Content Placeholder 2"/>
          <p:cNvSpPr>
            <a:spLocks noGrp="1"/>
          </p:cNvSpPr>
          <p:nvPr>
            <p:ph idx="1"/>
          </p:nvPr>
        </p:nvSpPr>
        <p:spPr/>
        <p:txBody>
          <a:bodyPr/>
          <a:lstStyle/>
          <a:p>
            <a:endParaRPr lang="en-US" dirty="0"/>
          </a:p>
          <a:p>
            <a:endParaRPr lang="en-CA" dirty="0"/>
          </a:p>
        </p:txBody>
      </p:sp>
      <p:graphicFrame>
        <p:nvGraphicFramePr>
          <p:cNvPr id="8" name="Object 7">
            <a:extLst>
              <a:ext uri="{FF2B5EF4-FFF2-40B4-BE49-F238E27FC236}">
                <a16:creationId xmlns:a16="http://schemas.microsoft.com/office/drawing/2014/main" id="{081A7B04-3F9E-2BD1-DE57-04000DA64C21}"/>
              </a:ext>
            </a:extLst>
          </p:cNvPr>
          <p:cNvGraphicFramePr>
            <a:graphicFrameLocks noChangeAspect="1"/>
          </p:cNvGraphicFramePr>
          <p:nvPr>
            <p:extLst>
              <p:ext uri="{D42A27DB-BD31-4B8C-83A1-F6EECF244321}">
                <p14:modId xmlns:p14="http://schemas.microsoft.com/office/powerpoint/2010/main" val="1468247481"/>
              </p:ext>
            </p:extLst>
          </p:nvPr>
        </p:nvGraphicFramePr>
        <p:xfrm>
          <a:off x="2842779" y="867377"/>
          <a:ext cx="6238875" cy="5258787"/>
        </p:xfrm>
        <a:graphic>
          <a:graphicData uri="http://schemas.openxmlformats.org/presentationml/2006/ole">
            <mc:AlternateContent xmlns:mc="http://schemas.openxmlformats.org/markup-compatibility/2006">
              <mc:Choice xmlns:v="urn:schemas-microsoft-com:vml" Requires="v">
                <p:oleObj name="Worksheet" r:id="rId4" imgW="4800813" imgH="4046079" progId="Excel.Sheet.12">
                  <p:embed/>
                </p:oleObj>
              </mc:Choice>
              <mc:Fallback>
                <p:oleObj name="Worksheet" r:id="rId4" imgW="4800813" imgH="4046079" progId="Excel.Sheet.12">
                  <p:embed/>
                  <p:pic>
                    <p:nvPicPr>
                      <p:cNvPr id="7" name="Object 6">
                        <a:extLst>
                          <a:ext uri="{FF2B5EF4-FFF2-40B4-BE49-F238E27FC236}">
                            <a16:creationId xmlns:a16="http://schemas.microsoft.com/office/drawing/2014/main" id="{668E55F3-972D-9322-EF10-45501E0AD378}"/>
                          </a:ext>
                        </a:extLst>
                      </p:cNvPr>
                      <p:cNvPicPr/>
                      <p:nvPr/>
                    </p:nvPicPr>
                    <p:blipFill>
                      <a:blip r:embed="rId5"/>
                      <a:stretch>
                        <a:fillRect/>
                      </a:stretch>
                    </p:blipFill>
                    <p:spPr>
                      <a:xfrm>
                        <a:off x="2842779" y="867377"/>
                        <a:ext cx="6238875" cy="5258787"/>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68ACE47-65B0-5950-546F-C383C3DE4F32}"/>
              </a:ext>
            </a:extLst>
          </p:cNvPr>
          <p:cNvSpPr>
            <a:spLocks noGrp="1"/>
          </p:cNvSpPr>
          <p:nvPr>
            <p:ph type="sldNum" sz="quarter" idx="10"/>
          </p:nvPr>
        </p:nvSpPr>
        <p:spPr/>
        <p:txBody>
          <a:bodyPr/>
          <a:lstStyle/>
          <a:p>
            <a:fld id="{78075564-AF6E-40FC-905A-F6C5E8D29614}" type="slidenum">
              <a:rPr lang="en-US" altLang="en-US" smtClean="0"/>
              <a:pPr/>
              <a:t>41</a:t>
            </a:fld>
            <a:endParaRPr lang="en-US" altLang="en-US"/>
          </a:p>
        </p:txBody>
      </p:sp>
    </p:spTree>
    <p:extLst>
      <p:ext uri="{BB962C8B-B14F-4D97-AF65-F5344CB8AC3E}">
        <p14:creationId xmlns:p14="http://schemas.microsoft.com/office/powerpoint/2010/main" val="1003192834"/>
      </p:ext>
    </p:extLst>
  </p:cSld>
  <p:clrMapOvr>
    <a:overrideClrMapping bg1="lt1" tx1="dk1" bg2="lt2" tx2="dk2" accent1="accent1" accent2="accent2" accent3="accent3" accent4="accent4" accent5="accent5" accent6="accent6" hlink="hlink" folHlink="folHlink"/>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70+ Case Study Stock Illustrations, Royalty-Free Vector Graphics &amp; Clip  Art - iStock | Study group, Study abroad, Research">
            <a:extLst>
              <a:ext uri="{FF2B5EF4-FFF2-40B4-BE49-F238E27FC236}">
                <a16:creationId xmlns:a16="http://schemas.microsoft.com/office/drawing/2014/main" id="{51FED378-2F29-48FD-B308-1DD4BD4F07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1672" y="2781708"/>
            <a:ext cx="4457700" cy="2840355"/>
          </a:xfrm>
          <a:prstGeom prst="rect">
            <a:avLst/>
          </a:prstGeom>
          <a:noFill/>
          <a:ln>
            <a:noFill/>
          </a:ln>
        </p:spPr>
      </p:pic>
      <p:sp>
        <p:nvSpPr>
          <p:cNvPr id="2" name="Title 1">
            <a:extLst>
              <a:ext uri="{FF2B5EF4-FFF2-40B4-BE49-F238E27FC236}">
                <a16:creationId xmlns:a16="http://schemas.microsoft.com/office/drawing/2014/main" id="{5C41DB74-B57E-73B4-5F55-D5A766C65444}"/>
              </a:ext>
            </a:extLst>
          </p:cNvPr>
          <p:cNvSpPr>
            <a:spLocks noGrp="1"/>
          </p:cNvSpPr>
          <p:nvPr>
            <p:ph type="title"/>
          </p:nvPr>
        </p:nvSpPr>
        <p:spPr>
          <a:xfrm>
            <a:off x="609600" y="274640"/>
            <a:ext cx="10972800" cy="694190"/>
          </a:xfrm>
        </p:spPr>
        <p:txBody>
          <a:bodyPr>
            <a:normAutofit/>
          </a:bodyPr>
          <a:lstStyle/>
          <a:p>
            <a:r>
              <a:rPr lang="en-CA" sz="3200" u="sng" dirty="0">
                <a:solidFill>
                  <a:schemeClr val="tx1"/>
                </a:solidFill>
              </a:rPr>
              <a:t>Net Worth Case Study Part III: Liabilities</a:t>
            </a:r>
          </a:p>
        </p:txBody>
      </p:sp>
      <p:sp>
        <p:nvSpPr>
          <p:cNvPr id="3" name="Content Placeholder 2">
            <a:extLst>
              <a:ext uri="{FF2B5EF4-FFF2-40B4-BE49-F238E27FC236}">
                <a16:creationId xmlns:a16="http://schemas.microsoft.com/office/drawing/2014/main" id="{53C4C839-EF32-6C90-22FC-A07402B103D1}"/>
              </a:ext>
            </a:extLst>
          </p:cNvPr>
          <p:cNvSpPr>
            <a:spLocks noGrp="1"/>
          </p:cNvSpPr>
          <p:nvPr>
            <p:ph idx="1"/>
          </p:nvPr>
        </p:nvSpPr>
        <p:spPr/>
        <p:txBody>
          <a:bodyPr/>
          <a:lstStyle/>
          <a:p>
            <a:pPr>
              <a:buClrTx/>
            </a:pPr>
            <a:r>
              <a:rPr lang="en-CA" sz="2000" dirty="0">
                <a:solidFill>
                  <a:schemeClr val="tx1"/>
                </a:solidFill>
              </a:rPr>
              <a:t>In your breakout groups, open your handout to TAB 3.</a:t>
            </a:r>
          </a:p>
          <a:p>
            <a:pPr>
              <a:buClrTx/>
            </a:pPr>
            <a:endParaRPr lang="en-CA" sz="2000" dirty="0">
              <a:solidFill>
                <a:schemeClr val="tx1"/>
              </a:solidFill>
            </a:endParaRPr>
          </a:p>
          <a:p>
            <a:pPr>
              <a:buClrTx/>
            </a:pPr>
            <a:r>
              <a:rPr lang="en-CA" sz="2000" dirty="0">
                <a:solidFill>
                  <a:schemeClr val="tx1"/>
                </a:solidFill>
              </a:rPr>
              <a:t>Continue with the file titled “Net Worth Template.xlsx”.</a:t>
            </a:r>
          </a:p>
          <a:p>
            <a:pPr marL="0" indent="0">
              <a:buClrTx/>
              <a:buNone/>
            </a:pPr>
            <a:endParaRPr lang="en-CA" sz="2000" dirty="0">
              <a:solidFill>
                <a:schemeClr val="tx1"/>
              </a:solidFill>
            </a:endParaRPr>
          </a:p>
          <a:p>
            <a:pPr>
              <a:buClrTx/>
            </a:pPr>
            <a:r>
              <a:rPr lang="en-CA" sz="2000" dirty="0">
                <a:solidFill>
                  <a:schemeClr val="tx1"/>
                </a:solidFill>
              </a:rPr>
              <a:t>Review the “CASE INFORMATION” section.</a:t>
            </a:r>
          </a:p>
          <a:p>
            <a:pPr marL="0" indent="0">
              <a:buClrTx/>
              <a:buNone/>
            </a:pPr>
            <a:endParaRPr lang="en-CA" sz="2000" dirty="0">
              <a:solidFill>
                <a:schemeClr val="tx1"/>
              </a:solidFill>
            </a:endParaRPr>
          </a:p>
          <a:p>
            <a:pPr>
              <a:buClrTx/>
            </a:pPr>
            <a:r>
              <a:rPr lang="en-CA" sz="2000" dirty="0">
                <a:solidFill>
                  <a:schemeClr val="tx1"/>
                </a:solidFill>
              </a:rPr>
              <a:t>Complete the “FOR YOUR ACTION” section.</a:t>
            </a:r>
          </a:p>
          <a:p>
            <a:pPr>
              <a:buClrTx/>
            </a:pPr>
            <a:endParaRPr lang="en-CA" sz="2000" dirty="0">
              <a:solidFill>
                <a:schemeClr val="tx1"/>
              </a:solidFill>
            </a:endParaRPr>
          </a:p>
          <a:p>
            <a:pPr>
              <a:buClrTx/>
            </a:pPr>
            <a:endParaRPr lang="en-CA" sz="2000" dirty="0">
              <a:solidFill>
                <a:schemeClr val="tx1"/>
              </a:solidFill>
            </a:endParaRPr>
          </a:p>
          <a:p>
            <a:pPr marL="0" indent="0">
              <a:buClrTx/>
              <a:buNone/>
            </a:pPr>
            <a:r>
              <a:rPr lang="en-CA" sz="2000" b="1" dirty="0">
                <a:solidFill>
                  <a:schemeClr val="tx1"/>
                </a:solidFill>
              </a:rPr>
              <a:t>Time to Complete: 30 Minutes</a:t>
            </a:r>
          </a:p>
        </p:txBody>
      </p:sp>
      <p:sp>
        <p:nvSpPr>
          <p:cNvPr id="4" name="Slide Number Placeholder 3">
            <a:extLst>
              <a:ext uri="{FF2B5EF4-FFF2-40B4-BE49-F238E27FC236}">
                <a16:creationId xmlns:a16="http://schemas.microsoft.com/office/drawing/2014/main" id="{51B6C778-F6BC-91A9-FDB5-18142F80BAB5}"/>
              </a:ext>
            </a:extLst>
          </p:cNvPr>
          <p:cNvSpPr>
            <a:spLocks noGrp="1"/>
          </p:cNvSpPr>
          <p:nvPr>
            <p:ph type="sldNum" sz="quarter" idx="10"/>
          </p:nvPr>
        </p:nvSpPr>
        <p:spPr/>
        <p:txBody>
          <a:bodyPr/>
          <a:lstStyle/>
          <a:p>
            <a:fld id="{78075564-AF6E-40FC-905A-F6C5E8D29614}" type="slidenum">
              <a:rPr lang="en-US" altLang="en-US" smtClean="0"/>
              <a:pPr/>
              <a:t>42</a:t>
            </a:fld>
            <a:endParaRPr lang="en-US" altLang="en-US"/>
          </a:p>
        </p:txBody>
      </p:sp>
    </p:spTree>
    <p:extLst>
      <p:ext uri="{BB962C8B-B14F-4D97-AF65-F5344CB8AC3E}">
        <p14:creationId xmlns:p14="http://schemas.microsoft.com/office/powerpoint/2010/main" val="328212269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FD93A-75D7-6B20-2A0B-3EAC051E0349}"/>
              </a:ext>
            </a:extLst>
          </p:cNvPr>
          <p:cNvSpPr>
            <a:spLocks noGrp="1"/>
          </p:cNvSpPr>
          <p:nvPr>
            <p:ph idx="1"/>
          </p:nvPr>
        </p:nvSpPr>
        <p:spPr>
          <a:xfrm>
            <a:off x="609600" y="136524"/>
            <a:ext cx="10972800" cy="4689475"/>
          </a:xfrm>
        </p:spPr>
        <p:txBody>
          <a:bodyPr/>
          <a:lstStyle/>
          <a:p>
            <a:pPr marL="0" indent="0" algn="ctr">
              <a:buNone/>
            </a:pPr>
            <a:endParaRPr lang="en-CA" dirty="0">
              <a:solidFill>
                <a:schemeClr val="tx1"/>
              </a:solidFill>
            </a:endParaRPr>
          </a:p>
          <a:p>
            <a:pPr marL="0" indent="0" algn="ctr">
              <a:buNone/>
            </a:pPr>
            <a:r>
              <a:rPr lang="en-CA" sz="5400" dirty="0">
                <a:solidFill>
                  <a:schemeClr val="tx1"/>
                </a:solidFill>
              </a:rPr>
              <a:t>PART IV:</a:t>
            </a:r>
          </a:p>
          <a:p>
            <a:pPr marL="0" indent="0" algn="ctr">
              <a:buNone/>
            </a:pPr>
            <a:r>
              <a:rPr lang="en-CA" sz="3600" dirty="0">
                <a:solidFill>
                  <a:schemeClr val="tx1"/>
                </a:solidFill>
              </a:rPr>
              <a:t>Calculation of Illicit Income</a:t>
            </a:r>
          </a:p>
        </p:txBody>
      </p:sp>
      <p:sp>
        <p:nvSpPr>
          <p:cNvPr id="4" name="Slide Number Placeholder 3">
            <a:extLst>
              <a:ext uri="{FF2B5EF4-FFF2-40B4-BE49-F238E27FC236}">
                <a16:creationId xmlns:a16="http://schemas.microsoft.com/office/drawing/2014/main" id="{C9EAD981-0B03-9718-0C98-4068149905DE}"/>
              </a:ext>
            </a:extLst>
          </p:cNvPr>
          <p:cNvSpPr>
            <a:spLocks noGrp="1"/>
          </p:cNvSpPr>
          <p:nvPr>
            <p:ph type="sldNum" sz="quarter" idx="10"/>
          </p:nvPr>
        </p:nvSpPr>
        <p:spPr/>
        <p:txBody>
          <a:bodyPr/>
          <a:lstStyle/>
          <a:p>
            <a:fld id="{78075564-AF6E-40FC-905A-F6C5E8D29614}" type="slidenum">
              <a:rPr lang="en-US" altLang="en-US" smtClean="0"/>
              <a:pPr/>
              <a:t>43</a:t>
            </a:fld>
            <a:endParaRPr lang="en-US" altLang="en-US"/>
          </a:p>
        </p:txBody>
      </p:sp>
      <p:pic>
        <p:nvPicPr>
          <p:cNvPr id="2" name="Picture 1">
            <a:extLst>
              <a:ext uri="{FF2B5EF4-FFF2-40B4-BE49-F238E27FC236}">
                <a16:creationId xmlns:a16="http://schemas.microsoft.com/office/drawing/2014/main" id="{6DE5A6B0-1812-B3EB-7809-7562EF5B0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278" y="2490613"/>
            <a:ext cx="6101443" cy="3229244"/>
          </a:xfrm>
          <a:prstGeom prst="rect">
            <a:avLst/>
          </a:prstGeom>
        </p:spPr>
      </p:pic>
    </p:spTree>
    <p:extLst>
      <p:ext uri="{BB962C8B-B14F-4D97-AF65-F5344CB8AC3E}">
        <p14:creationId xmlns:p14="http://schemas.microsoft.com/office/powerpoint/2010/main" val="30588514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457197"/>
          </a:xfrm>
        </p:spPr>
        <p:txBody>
          <a:bodyPr>
            <a:noAutofit/>
          </a:bodyPr>
          <a:lstStyle/>
          <a:p>
            <a:pPr algn="ctr"/>
            <a:r>
              <a:rPr lang="en-CA" sz="3000" u="sng" dirty="0">
                <a:solidFill>
                  <a:schemeClr val="tx1"/>
                </a:solidFill>
              </a:rPr>
              <a:t>Expenses and Adjustments</a:t>
            </a:r>
          </a:p>
        </p:txBody>
      </p:sp>
      <p:sp>
        <p:nvSpPr>
          <p:cNvPr id="3" name="Content Placeholder 2"/>
          <p:cNvSpPr>
            <a:spLocks noGrp="1"/>
          </p:cNvSpPr>
          <p:nvPr>
            <p:ph idx="1"/>
          </p:nvPr>
        </p:nvSpPr>
        <p:spPr>
          <a:xfrm>
            <a:off x="609600" y="1084262"/>
            <a:ext cx="10972800" cy="4689475"/>
          </a:xfrm>
        </p:spPr>
        <p:txBody>
          <a:bodyPr/>
          <a:lstStyle/>
          <a:p>
            <a:pPr marL="0" lvl="1" indent="0">
              <a:spcBef>
                <a:spcPts val="0"/>
              </a:spcBef>
              <a:buNone/>
            </a:pPr>
            <a:r>
              <a:rPr lang="en-CA" sz="2000" u="sng" dirty="0">
                <a:solidFill>
                  <a:schemeClr val="tx1"/>
                </a:solidFill>
              </a:rPr>
              <a:t>What type of expenses and adjustments are included?</a:t>
            </a:r>
          </a:p>
          <a:p>
            <a:pPr marL="0" lvl="1" indent="0">
              <a:spcBef>
                <a:spcPts val="0"/>
              </a:spcBef>
              <a:buNone/>
            </a:pPr>
            <a:endParaRPr lang="en-CA" sz="2000" u="sng" dirty="0">
              <a:solidFill>
                <a:schemeClr val="tx1"/>
              </a:solidFill>
            </a:endParaRPr>
          </a:p>
          <a:p>
            <a:pPr marL="285750" lvl="1" indent="-285750">
              <a:spcBef>
                <a:spcPts val="0"/>
              </a:spcBef>
              <a:buClrTx/>
            </a:pPr>
            <a:r>
              <a:rPr lang="en-CA" sz="1800" dirty="0">
                <a:solidFill>
                  <a:schemeClr val="tx1"/>
                </a:solidFill>
              </a:rPr>
              <a:t>Personal Expenses</a:t>
            </a:r>
          </a:p>
          <a:p>
            <a:pPr marL="619125" lvl="2" indent="-285750">
              <a:spcBef>
                <a:spcPts val="0"/>
              </a:spcBef>
              <a:buClrTx/>
            </a:pPr>
            <a:r>
              <a:rPr lang="en-CA" sz="1800" dirty="0">
                <a:solidFill>
                  <a:schemeClr val="tx1"/>
                </a:solidFill>
              </a:rPr>
              <a:t>Living Expenses</a:t>
            </a:r>
          </a:p>
          <a:p>
            <a:pPr marL="619125" lvl="2" indent="-285750">
              <a:spcBef>
                <a:spcPts val="0"/>
              </a:spcBef>
              <a:buClrTx/>
            </a:pPr>
            <a:r>
              <a:rPr lang="en-CA" sz="1800" dirty="0">
                <a:solidFill>
                  <a:schemeClr val="tx1"/>
                </a:solidFill>
              </a:rPr>
              <a:t>Household Expenses</a:t>
            </a:r>
          </a:p>
          <a:p>
            <a:pPr marL="619125" lvl="2" indent="-285750">
              <a:spcBef>
                <a:spcPts val="0"/>
              </a:spcBef>
              <a:buClrTx/>
            </a:pPr>
            <a:r>
              <a:rPr lang="en-CA" sz="1800" dirty="0">
                <a:solidFill>
                  <a:schemeClr val="tx1"/>
                </a:solidFill>
              </a:rPr>
              <a:t>Food</a:t>
            </a:r>
          </a:p>
          <a:p>
            <a:pPr marL="619125" lvl="2" indent="-285750">
              <a:spcBef>
                <a:spcPts val="0"/>
              </a:spcBef>
              <a:buClrTx/>
            </a:pPr>
            <a:r>
              <a:rPr lang="en-CA" sz="1800" dirty="0">
                <a:solidFill>
                  <a:schemeClr val="tx1"/>
                </a:solidFill>
              </a:rPr>
              <a:t>Travel</a:t>
            </a:r>
          </a:p>
          <a:p>
            <a:pPr marL="619125" lvl="2" indent="-285750">
              <a:spcBef>
                <a:spcPts val="0"/>
              </a:spcBef>
              <a:buClrTx/>
            </a:pPr>
            <a:r>
              <a:rPr lang="en-CA" sz="1800" dirty="0">
                <a:solidFill>
                  <a:schemeClr val="tx1"/>
                </a:solidFill>
              </a:rPr>
              <a:t>Clothing</a:t>
            </a:r>
          </a:p>
          <a:p>
            <a:pPr marL="619125" lvl="2" indent="-285750">
              <a:spcBef>
                <a:spcPts val="0"/>
              </a:spcBef>
              <a:buClrTx/>
            </a:pPr>
            <a:r>
              <a:rPr lang="en-CA" sz="1800" dirty="0">
                <a:solidFill>
                  <a:schemeClr val="tx1"/>
                </a:solidFill>
              </a:rPr>
              <a:t>Entertainment and Recreation</a:t>
            </a:r>
          </a:p>
          <a:p>
            <a:pPr marL="619125" lvl="2" indent="-285750">
              <a:spcBef>
                <a:spcPts val="0"/>
              </a:spcBef>
              <a:buClrTx/>
            </a:pPr>
            <a:r>
              <a:rPr lang="en-CA" sz="1800" dirty="0">
                <a:solidFill>
                  <a:schemeClr val="tx1"/>
                </a:solidFill>
              </a:rPr>
              <a:t>Healthcare</a:t>
            </a:r>
          </a:p>
          <a:p>
            <a:pPr marL="619125" lvl="2" indent="-285750">
              <a:spcBef>
                <a:spcPts val="0"/>
              </a:spcBef>
              <a:buClrTx/>
            </a:pPr>
            <a:r>
              <a:rPr lang="en-CA" sz="1800" dirty="0">
                <a:solidFill>
                  <a:schemeClr val="tx1"/>
                </a:solidFill>
              </a:rPr>
              <a:t>Interest on personal debt</a:t>
            </a:r>
          </a:p>
          <a:p>
            <a:pPr marL="619125" lvl="2" indent="-285750">
              <a:spcBef>
                <a:spcPts val="0"/>
              </a:spcBef>
              <a:buClrTx/>
            </a:pPr>
            <a:endParaRPr lang="en-CA" sz="1800" dirty="0">
              <a:solidFill>
                <a:schemeClr val="tx1"/>
              </a:solidFill>
            </a:endParaRPr>
          </a:p>
          <a:p>
            <a:pPr marL="288925" lvl="2" indent="-285750">
              <a:spcBef>
                <a:spcPts val="0"/>
              </a:spcBef>
              <a:buClrTx/>
            </a:pPr>
            <a:r>
              <a:rPr lang="en-CA" sz="1800" dirty="0">
                <a:solidFill>
                  <a:schemeClr val="tx1"/>
                </a:solidFill>
              </a:rPr>
              <a:t>Adjustments</a:t>
            </a:r>
          </a:p>
          <a:p>
            <a:pPr marL="623491" lvl="3" indent="-285750">
              <a:spcBef>
                <a:spcPts val="0"/>
              </a:spcBef>
              <a:buClrTx/>
            </a:pPr>
            <a:r>
              <a:rPr lang="en-CA" sz="1800" dirty="0">
                <a:solidFill>
                  <a:schemeClr val="tx1"/>
                </a:solidFill>
              </a:rPr>
              <a:t>Amounts withheld from employment income</a:t>
            </a:r>
          </a:p>
          <a:p>
            <a:pPr marL="623491" lvl="3" indent="-285750">
              <a:spcBef>
                <a:spcPts val="0"/>
              </a:spcBef>
              <a:buClrTx/>
            </a:pPr>
            <a:r>
              <a:rPr lang="en-CA" sz="1800" dirty="0">
                <a:solidFill>
                  <a:schemeClr val="tx1"/>
                </a:solidFill>
              </a:rPr>
              <a:t>Loss on sale of assets</a:t>
            </a:r>
          </a:p>
          <a:p>
            <a:pPr marL="623491" lvl="3" indent="-285750">
              <a:spcBef>
                <a:spcPts val="0"/>
              </a:spcBef>
              <a:buClrTx/>
            </a:pPr>
            <a:r>
              <a:rPr lang="en-CA" sz="1800" dirty="0">
                <a:solidFill>
                  <a:schemeClr val="tx1"/>
                </a:solidFill>
              </a:rPr>
              <a:t>Other items specific to your country’s laws and regulations</a:t>
            </a:r>
          </a:p>
        </p:txBody>
      </p:sp>
      <p:sp>
        <p:nvSpPr>
          <p:cNvPr id="4" name="Slide Number Placeholder 3">
            <a:extLst>
              <a:ext uri="{FF2B5EF4-FFF2-40B4-BE49-F238E27FC236}">
                <a16:creationId xmlns:a16="http://schemas.microsoft.com/office/drawing/2014/main" id="{245C30F1-04C1-5B74-D969-C521AAC2F398}"/>
              </a:ext>
            </a:extLst>
          </p:cNvPr>
          <p:cNvSpPr>
            <a:spLocks noGrp="1"/>
          </p:cNvSpPr>
          <p:nvPr>
            <p:ph type="sldNum" sz="quarter" idx="10"/>
          </p:nvPr>
        </p:nvSpPr>
        <p:spPr/>
        <p:txBody>
          <a:bodyPr/>
          <a:lstStyle/>
          <a:p>
            <a:fld id="{78075564-AF6E-40FC-905A-F6C5E8D29614}" type="slidenum">
              <a:rPr lang="en-US" altLang="en-US" smtClean="0"/>
              <a:pPr/>
              <a:t>44</a:t>
            </a:fld>
            <a:endParaRPr lang="en-US" altLang="en-US"/>
          </a:p>
        </p:txBody>
      </p:sp>
      <p:pic>
        <p:nvPicPr>
          <p:cNvPr id="5" name="Picture 4">
            <a:extLst>
              <a:ext uri="{FF2B5EF4-FFF2-40B4-BE49-F238E27FC236}">
                <a16:creationId xmlns:a16="http://schemas.microsoft.com/office/drawing/2014/main" id="{AE921D6A-E52B-DCD6-9607-8A3757C75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20" b="-1020"/>
          <a:stretch/>
        </p:blipFill>
        <p:spPr>
          <a:xfrm>
            <a:off x="7081736" y="1718320"/>
            <a:ext cx="3934607" cy="2592423"/>
          </a:xfrm>
          <a:prstGeom prst="rect">
            <a:avLst/>
          </a:prstGeom>
        </p:spPr>
      </p:pic>
    </p:spTree>
    <p:extLst>
      <p:ext uri="{BB962C8B-B14F-4D97-AF65-F5344CB8AC3E}">
        <p14:creationId xmlns:p14="http://schemas.microsoft.com/office/powerpoint/2010/main" val="40158344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97A3-732E-4ADE-4345-E5552265124B}"/>
              </a:ext>
            </a:extLst>
          </p:cNvPr>
          <p:cNvSpPr>
            <a:spLocks noGrp="1"/>
          </p:cNvSpPr>
          <p:nvPr>
            <p:ph type="title"/>
          </p:nvPr>
        </p:nvSpPr>
        <p:spPr>
          <a:xfrm>
            <a:off x="609600" y="274640"/>
            <a:ext cx="10972800" cy="577416"/>
          </a:xfrm>
        </p:spPr>
        <p:txBody>
          <a:bodyPr>
            <a:normAutofit/>
          </a:bodyPr>
          <a:lstStyle/>
          <a:p>
            <a:pPr algn="ctr"/>
            <a:r>
              <a:rPr lang="en-CA" sz="3000" u="sng" dirty="0">
                <a:solidFill>
                  <a:schemeClr val="tx1"/>
                </a:solidFill>
              </a:rPr>
              <a:t>Expenses and Adjustments Continued</a:t>
            </a:r>
            <a:endParaRPr lang="en-CA" sz="3000" dirty="0">
              <a:solidFill>
                <a:schemeClr val="tx1"/>
              </a:solidFill>
            </a:endParaRPr>
          </a:p>
        </p:txBody>
      </p:sp>
      <p:sp>
        <p:nvSpPr>
          <p:cNvPr id="3" name="Content Placeholder 2">
            <a:extLst>
              <a:ext uri="{FF2B5EF4-FFF2-40B4-BE49-F238E27FC236}">
                <a16:creationId xmlns:a16="http://schemas.microsoft.com/office/drawing/2014/main" id="{86E4CA6E-2B4C-D7B0-5856-7A39F1389CB5}"/>
              </a:ext>
            </a:extLst>
          </p:cNvPr>
          <p:cNvSpPr>
            <a:spLocks noGrp="1"/>
          </p:cNvSpPr>
          <p:nvPr>
            <p:ph idx="1"/>
          </p:nvPr>
        </p:nvSpPr>
        <p:spPr>
          <a:xfrm>
            <a:off x="609600" y="1084262"/>
            <a:ext cx="10972800" cy="4689475"/>
          </a:xfrm>
        </p:spPr>
        <p:txBody>
          <a:bodyPr/>
          <a:lstStyle/>
          <a:p>
            <a:pPr marL="0" indent="0">
              <a:spcBef>
                <a:spcPts val="0"/>
              </a:spcBef>
              <a:buNone/>
            </a:pPr>
            <a:r>
              <a:rPr lang="en-US" sz="2000" u="sng" dirty="0">
                <a:solidFill>
                  <a:schemeClr val="tx1"/>
                </a:solidFill>
              </a:rPr>
              <a:t>How Do I Obtain This Information?</a:t>
            </a:r>
          </a:p>
          <a:p>
            <a:pPr marL="0" indent="0">
              <a:spcBef>
                <a:spcPts val="0"/>
              </a:spcBef>
              <a:buNone/>
            </a:pPr>
            <a:endParaRPr lang="en-US" sz="2000" u="sng" dirty="0">
              <a:solidFill>
                <a:schemeClr val="tx1"/>
              </a:solidFill>
            </a:endParaRPr>
          </a:p>
          <a:p>
            <a:pPr>
              <a:spcBef>
                <a:spcPts val="0"/>
              </a:spcBef>
              <a:buClrTx/>
            </a:pPr>
            <a:r>
              <a:rPr lang="en-US" sz="1800" dirty="0">
                <a:solidFill>
                  <a:schemeClr val="tx1"/>
                </a:solidFill>
              </a:rPr>
              <a:t>Transactions listed in bank and credit card statements</a:t>
            </a:r>
          </a:p>
          <a:p>
            <a:pPr>
              <a:spcBef>
                <a:spcPts val="0"/>
              </a:spcBef>
              <a:buClrTx/>
            </a:pPr>
            <a:r>
              <a:rPr lang="en-US" sz="1800" dirty="0">
                <a:solidFill>
                  <a:schemeClr val="tx1"/>
                </a:solidFill>
              </a:rPr>
              <a:t>Expense receipts obtained through the use of a search warrant</a:t>
            </a:r>
          </a:p>
          <a:p>
            <a:pPr>
              <a:spcBef>
                <a:spcPts val="0"/>
              </a:spcBef>
              <a:buClrTx/>
            </a:pPr>
            <a:r>
              <a:rPr lang="en-US" sz="1800" dirty="0">
                <a:solidFill>
                  <a:schemeClr val="tx1"/>
                </a:solidFill>
              </a:rPr>
              <a:t>Income Tax Returns</a:t>
            </a:r>
          </a:p>
          <a:p>
            <a:pPr>
              <a:spcBef>
                <a:spcPts val="0"/>
              </a:spcBef>
              <a:buClrTx/>
            </a:pPr>
            <a:r>
              <a:rPr lang="en-US" sz="1800" dirty="0">
                <a:solidFill>
                  <a:schemeClr val="tx1"/>
                </a:solidFill>
              </a:rPr>
              <a:t>Witness interviews</a:t>
            </a:r>
          </a:p>
          <a:p>
            <a:pPr>
              <a:spcBef>
                <a:spcPts val="0"/>
              </a:spcBef>
              <a:buClrTx/>
            </a:pPr>
            <a:r>
              <a:rPr lang="en-US" sz="1800" dirty="0">
                <a:solidFill>
                  <a:schemeClr val="tx1"/>
                </a:solidFill>
              </a:rPr>
              <a:t>Surveillance</a:t>
            </a:r>
          </a:p>
          <a:p>
            <a:pPr>
              <a:spcBef>
                <a:spcPts val="0"/>
              </a:spcBef>
              <a:buClrTx/>
            </a:pPr>
            <a:r>
              <a:rPr lang="en-US" sz="1800" dirty="0">
                <a:solidFill>
                  <a:schemeClr val="tx1"/>
                </a:solidFill>
              </a:rPr>
              <a:t>Land ownership registry</a:t>
            </a:r>
          </a:p>
          <a:p>
            <a:pPr>
              <a:spcBef>
                <a:spcPts val="0"/>
              </a:spcBef>
              <a:buClrTx/>
            </a:pPr>
            <a:r>
              <a:rPr lang="en-US" sz="1800" dirty="0">
                <a:solidFill>
                  <a:schemeClr val="tx1"/>
                </a:solidFill>
              </a:rPr>
              <a:t>Loan registries</a:t>
            </a:r>
          </a:p>
          <a:p>
            <a:pPr>
              <a:spcBef>
                <a:spcPts val="0"/>
              </a:spcBef>
              <a:buClrTx/>
            </a:pPr>
            <a:endParaRPr lang="en-US" sz="1800" dirty="0">
              <a:solidFill>
                <a:schemeClr val="tx1"/>
              </a:solidFill>
            </a:endParaRPr>
          </a:p>
          <a:p>
            <a:pPr marL="0" indent="0">
              <a:spcBef>
                <a:spcPts val="0"/>
              </a:spcBef>
              <a:buNone/>
            </a:pPr>
            <a:r>
              <a:rPr lang="en-US" sz="2000" u="sng" dirty="0">
                <a:solidFill>
                  <a:schemeClr val="tx1"/>
                </a:solidFill>
              </a:rPr>
              <a:t>What Amount Gets Recorded on the Net Worth?</a:t>
            </a:r>
          </a:p>
          <a:p>
            <a:pPr marL="0" indent="0">
              <a:spcBef>
                <a:spcPts val="0"/>
              </a:spcBef>
              <a:buNone/>
            </a:pPr>
            <a:endParaRPr lang="en-US" sz="2000" dirty="0">
              <a:solidFill>
                <a:schemeClr val="tx1"/>
              </a:solidFill>
            </a:endParaRPr>
          </a:p>
          <a:p>
            <a:pPr>
              <a:spcBef>
                <a:spcPts val="0"/>
              </a:spcBef>
              <a:buClrTx/>
            </a:pPr>
            <a:r>
              <a:rPr lang="en-CA" sz="1800" dirty="0">
                <a:solidFill>
                  <a:schemeClr val="tx1"/>
                </a:solidFill>
              </a:rPr>
              <a:t>The total expenses incurred by the accused and their household on an annual basis.</a:t>
            </a:r>
          </a:p>
        </p:txBody>
      </p:sp>
      <p:sp>
        <p:nvSpPr>
          <p:cNvPr id="4" name="Slide Number Placeholder 3">
            <a:extLst>
              <a:ext uri="{FF2B5EF4-FFF2-40B4-BE49-F238E27FC236}">
                <a16:creationId xmlns:a16="http://schemas.microsoft.com/office/drawing/2014/main" id="{9EC62887-4701-55DB-D0D8-DAD5E4D0BE32}"/>
              </a:ext>
            </a:extLst>
          </p:cNvPr>
          <p:cNvSpPr>
            <a:spLocks noGrp="1"/>
          </p:cNvSpPr>
          <p:nvPr>
            <p:ph type="sldNum" sz="quarter" idx="10"/>
          </p:nvPr>
        </p:nvSpPr>
        <p:spPr/>
        <p:txBody>
          <a:bodyPr/>
          <a:lstStyle/>
          <a:p>
            <a:fld id="{78075564-AF6E-40FC-905A-F6C5E8D29614}" type="slidenum">
              <a:rPr lang="en-US" altLang="en-US" smtClean="0"/>
              <a:pPr/>
              <a:t>45</a:t>
            </a:fld>
            <a:endParaRPr lang="en-US" altLang="en-US"/>
          </a:p>
        </p:txBody>
      </p:sp>
    </p:spTree>
    <p:extLst>
      <p:ext uri="{BB962C8B-B14F-4D97-AF65-F5344CB8AC3E}">
        <p14:creationId xmlns:p14="http://schemas.microsoft.com/office/powerpoint/2010/main" val="12708484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2364BA-5C17-D397-BF71-037DABA0E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71441" y="1189033"/>
            <a:ext cx="2068286" cy="2848478"/>
          </a:xfrm>
          <a:prstGeom prst="rect">
            <a:avLst/>
          </a:prstGeom>
        </p:spPr>
      </p:pic>
      <p:sp>
        <p:nvSpPr>
          <p:cNvPr id="2" name="Title 1">
            <a:extLst>
              <a:ext uri="{FF2B5EF4-FFF2-40B4-BE49-F238E27FC236}">
                <a16:creationId xmlns:a16="http://schemas.microsoft.com/office/drawing/2014/main" id="{E701115F-DC73-7D7D-8E6F-B4351B280721}"/>
              </a:ext>
            </a:extLst>
          </p:cNvPr>
          <p:cNvSpPr>
            <a:spLocks noGrp="1"/>
          </p:cNvSpPr>
          <p:nvPr>
            <p:ph type="title"/>
          </p:nvPr>
        </p:nvSpPr>
        <p:spPr>
          <a:xfrm>
            <a:off x="609600" y="274639"/>
            <a:ext cx="10972800" cy="457197"/>
          </a:xfrm>
        </p:spPr>
        <p:txBody>
          <a:bodyPr>
            <a:noAutofit/>
          </a:bodyPr>
          <a:lstStyle/>
          <a:p>
            <a:pPr algn="ctr"/>
            <a:r>
              <a:rPr lang="en-CA" sz="3000" u="sng" dirty="0">
                <a:solidFill>
                  <a:schemeClr val="tx1"/>
                </a:solidFill>
              </a:rPr>
              <a:t>Expenses and Adjustments Continued</a:t>
            </a:r>
            <a:endParaRPr lang="en-CA" sz="3000" dirty="0">
              <a:solidFill>
                <a:schemeClr val="tx1"/>
              </a:solidFill>
            </a:endParaRPr>
          </a:p>
        </p:txBody>
      </p:sp>
      <p:sp>
        <p:nvSpPr>
          <p:cNvPr id="3" name="Content Placeholder 2">
            <a:extLst>
              <a:ext uri="{FF2B5EF4-FFF2-40B4-BE49-F238E27FC236}">
                <a16:creationId xmlns:a16="http://schemas.microsoft.com/office/drawing/2014/main" id="{E96D4150-61F9-6166-7D1A-59AA7E79B7FF}"/>
              </a:ext>
            </a:extLst>
          </p:cNvPr>
          <p:cNvSpPr>
            <a:spLocks noGrp="1"/>
          </p:cNvSpPr>
          <p:nvPr>
            <p:ph idx="1"/>
          </p:nvPr>
        </p:nvSpPr>
        <p:spPr>
          <a:xfrm>
            <a:off x="609600" y="731836"/>
            <a:ext cx="10972800" cy="4485230"/>
          </a:xfrm>
        </p:spPr>
        <p:txBody>
          <a:bodyPr/>
          <a:lstStyle/>
          <a:p>
            <a:pPr marL="0" indent="0">
              <a:spcBef>
                <a:spcPts val="0"/>
              </a:spcBef>
              <a:buNone/>
            </a:pPr>
            <a:r>
              <a:rPr lang="en-US" sz="2000" u="sng" dirty="0">
                <a:solidFill>
                  <a:schemeClr val="tx1"/>
                </a:solidFill>
              </a:rPr>
              <a:t>Example</a:t>
            </a:r>
          </a:p>
          <a:p>
            <a:pPr marL="0" indent="0">
              <a:spcBef>
                <a:spcPts val="0"/>
              </a:spcBef>
              <a:buNone/>
            </a:pPr>
            <a:endParaRPr lang="en-US" sz="1900" dirty="0">
              <a:solidFill>
                <a:schemeClr val="tx1"/>
              </a:solidFill>
            </a:endParaRPr>
          </a:p>
          <a:p>
            <a:pPr marL="0" indent="0">
              <a:spcBef>
                <a:spcPts val="0"/>
              </a:spcBef>
              <a:buNone/>
            </a:pPr>
            <a:r>
              <a:rPr lang="en-CA" sz="1900" dirty="0">
                <a:solidFill>
                  <a:schemeClr val="tx1"/>
                </a:solidFill>
              </a:rPr>
              <a:t>An investigation found the following expenses incurred by the accused and their spouse during the year 2023:</a:t>
            </a:r>
          </a:p>
          <a:p>
            <a:pPr marL="0" indent="0">
              <a:spcBef>
                <a:spcPts val="0"/>
              </a:spcBef>
              <a:buNone/>
            </a:pPr>
            <a:endParaRPr lang="en-CA" sz="1900" dirty="0">
              <a:solidFill>
                <a:schemeClr val="tx1"/>
              </a:solidFill>
            </a:endParaRPr>
          </a:p>
          <a:p>
            <a:pPr marL="0" indent="0">
              <a:spcBef>
                <a:spcPts val="0"/>
              </a:spcBef>
              <a:buNone/>
            </a:pPr>
            <a:r>
              <a:rPr lang="en-CA" sz="1700" dirty="0">
                <a:solidFill>
                  <a:schemeClr val="tx1"/>
                </a:solidFill>
              </a:rPr>
              <a:t>Travel			$85,000</a:t>
            </a:r>
          </a:p>
          <a:p>
            <a:pPr marL="0" indent="0">
              <a:spcBef>
                <a:spcPts val="0"/>
              </a:spcBef>
              <a:buNone/>
            </a:pPr>
            <a:r>
              <a:rPr lang="en-CA" sz="1700" dirty="0">
                <a:solidFill>
                  <a:schemeClr val="tx1"/>
                </a:solidFill>
              </a:rPr>
              <a:t>Restaurants		$40,000</a:t>
            </a:r>
          </a:p>
          <a:p>
            <a:pPr marL="0" indent="0">
              <a:spcBef>
                <a:spcPts val="0"/>
              </a:spcBef>
              <a:buNone/>
            </a:pPr>
            <a:r>
              <a:rPr lang="en-CA" sz="1700" dirty="0">
                <a:solidFill>
                  <a:schemeClr val="tx1"/>
                </a:solidFill>
              </a:rPr>
              <a:t>Clothing			$25,000</a:t>
            </a:r>
          </a:p>
          <a:p>
            <a:pPr marL="0" indent="0">
              <a:spcBef>
                <a:spcPts val="0"/>
              </a:spcBef>
              <a:buNone/>
            </a:pPr>
            <a:r>
              <a:rPr lang="en-CA" sz="1700" dirty="0">
                <a:solidFill>
                  <a:schemeClr val="tx1"/>
                </a:solidFill>
              </a:rPr>
              <a:t>Household		$30,000</a:t>
            </a:r>
          </a:p>
          <a:p>
            <a:pPr marL="0" indent="0">
              <a:spcBef>
                <a:spcPts val="0"/>
              </a:spcBef>
              <a:buNone/>
            </a:pPr>
            <a:r>
              <a:rPr lang="en-CA" sz="1700" dirty="0">
                <a:solidFill>
                  <a:schemeClr val="tx1"/>
                </a:solidFill>
              </a:rPr>
              <a:t>Entertainment		</a:t>
            </a:r>
            <a:r>
              <a:rPr lang="en-CA" sz="1700" u="sng" dirty="0">
                <a:solidFill>
                  <a:schemeClr val="tx1"/>
                </a:solidFill>
              </a:rPr>
              <a:t>$50,000</a:t>
            </a:r>
          </a:p>
          <a:p>
            <a:pPr marL="0" indent="0">
              <a:spcBef>
                <a:spcPts val="0"/>
              </a:spcBef>
              <a:buNone/>
            </a:pPr>
            <a:r>
              <a:rPr lang="en-CA" sz="1700" dirty="0">
                <a:solidFill>
                  <a:schemeClr val="tx1"/>
                </a:solidFill>
              </a:rPr>
              <a:t>Total			      $230,000</a:t>
            </a:r>
          </a:p>
          <a:p>
            <a:pPr marL="0" indent="0">
              <a:spcBef>
                <a:spcPts val="0"/>
              </a:spcBef>
              <a:buNone/>
            </a:pPr>
            <a:endParaRPr lang="en-CA" sz="1700" dirty="0">
              <a:solidFill>
                <a:schemeClr val="tx1"/>
              </a:solidFill>
            </a:endParaRPr>
          </a:p>
          <a:p>
            <a:pPr marL="0" indent="0">
              <a:spcBef>
                <a:spcPts val="0"/>
              </a:spcBef>
              <a:buNone/>
            </a:pPr>
            <a:r>
              <a:rPr lang="en-CA" sz="1900" dirty="0">
                <a:solidFill>
                  <a:schemeClr val="tx1"/>
                </a:solidFill>
              </a:rPr>
              <a:t>The accused had no known sources of income during 2023 except for income earned from their illicit activities.  The accused had both a joint bank account and credit card with their spouse.  The year end balances are as follows:</a:t>
            </a:r>
          </a:p>
          <a:p>
            <a:pPr marL="0" indent="0">
              <a:spcBef>
                <a:spcPts val="0"/>
              </a:spcBef>
              <a:buNone/>
            </a:pPr>
            <a:endParaRPr lang="en-CA" sz="1800" dirty="0">
              <a:solidFill>
                <a:schemeClr val="tx1"/>
              </a:solidFill>
            </a:endParaRPr>
          </a:p>
          <a:p>
            <a:pPr marL="0" indent="0">
              <a:buNone/>
            </a:pPr>
            <a:endParaRPr lang="en-CA" dirty="0"/>
          </a:p>
        </p:txBody>
      </p:sp>
      <p:graphicFrame>
        <p:nvGraphicFramePr>
          <p:cNvPr id="4" name="Table 4">
            <a:extLst>
              <a:ext uri="{FF2B5EF4-FFF2-40B4-BE49-F238E27FC236}">
                <a16:creationId xmlns:a16="http://schemas.microsoft.com/office/drawing/2014/main" id="{D6D7E0C5-8584-EA73-26ED-E78961DA70B8}"/>
              </a:ext>
            </a:extLst>
          </p:cNvPr>
          <p:cNvGraphicFramePr>
            <a:graphicFrameLocks noGrp="1"/>
          </p:cNvGraphicFramePr>
          <p:nvPr>
            <p:extLst>
              <p:ext uri="{D42A27DB-BD31-4B8C-83A1-F6EECF244321}">
                <p14:modId xmlns:p14="http://schemas.microsoft.com/office/powerpoint/2010/main" val="2842033406"/>
              </p:ext>
            </p:extLst>
          </p:nvPr>
        </p:nvGraphicFramePr>
        <p:xfrm>
          <a:off x="609600" y="5013644"/>
          <a:ext cx="4659243" cy="1112520"/>
        </p:xfrm>
        <a:graphic>
          <a:graphicData uri="http://schemas.openxmlformats.org/drawingml/2006/table">
            <a:tbl>
              <a:tblPr firstRow="1" bandRow="1">
                <a:tableStyleId>{2D5ABB26-0587-4C30-8999-92F81FD0307C}</a:tableStyleId>
              </a:tblPr>
              <a:tblGrid>
                <a:gridCol w="1908129">
                  <a:extLst>
                    <a:ext uri="{9D8B030D-6E8A-4147-A177-3AD203B41FA5}">
                      <a16:colId xmlns:a16="http://schemas.microsoft.com/office/drawing/2014/main" val="1339992865"/>
                    </a:ext>
                  </a:extLst>
                </a:gridCol>
                <a:gridCol w="1260245">
                  <a:extLst>
                    <a:ext uri="{9D8B030D-6E8A-4147-A177-3AD203B41FA5}">
                      <a16:colId xmlns:a16="http://schemas.microsoft.com/office/drawing/2014/main" val="1522081937"/>
                    </a:ext>
                  </a:extLst>
                </a:gridCol>
                <a:gridCol w="1490869">
                  <a:extLst>
                    <a:ext uri="{9D8B030D-6E8A-4147-A177-3AD203B41FA5}">
                      <a16:colId xmlns:a16="http://schemas.microsoft.com/office/drawing/2014/main" val="3367046204"/>
                    </a:ext>
                  </a:extLst>
                </a:gridCol>
              </a:tblGrid>
              <a:tr h="370840">
                <a:tc>
                  <a:txBody>
                    <a:bodyPr/>
                    <a:lstStyle/>
                    <a:p>
                      <a:pPr algn="l"/>
                      <a:r>
                        <a:rPr lang="en-CA" sz="1700" u="sng" dirty="0">
                          <a:latin typeface="Arial" panose="020B0604020202020204" pitchFamily="34" charset="0"/>
                          <a:cs typeface="Arial" panose="020B0604020202020204" pitchFamily="34" charset="0"/>
                        </a:rPr>
                        <a:t>Account</a:t>
                      </a:r>
                    </a:p>
                  </a:txBody>
                  <a:tcPr/>
                </a:tc>
                <a:tc>
                  <a:txBody>
                    <a:bodyPr/>
                    <a:lstStyle/>
                    <a:p>
                      <a:pPr algn="ctr"/>
                      <a:r>
                        <a:rPr lang="en-CA" sz="1700" u="sng" dirty="0">
                          <a:latin typeface="Arial" panose="020B0604020202020204" pitchFamily="34" charset="0"/>
                          <a:cs typeface="Arial" panose="020B0604020202020204" pitchFamily="34" charset="0"/>
                        </a:rPr>
                        <a:t>2022</a:t>
                      </a:r>
                    </a:p>
                  </a:txBody>
                  <a:tcPr/>
                </a:tc>
                <a:tc>
                  <a:txBody>
                    <a:bodyPr/>
                    <a:lstStyle/>
                    <a:p>
                      <a:pPr algn="ctr"/>
                      <a:r>
                        <a:rPr lang="en-CA" sz="1700" u="sng" dirty="0">
                          <a:latin typeface="Arial" panose="020B0604020202020204" pitchFamily="34" charset="0"/>
                          <a:cs typeface="Arial" panose="020B0604020202020204" pitchFamily="34" charset="0"/>
                        </a:rPr>
                        <a:t>2023</a:t>
                      </a:r>
                    </a:p>
                  </a:txBody>
                  <a:tcPr/>
                </a:tc>
                <a:extLst>
                  <a:ext uri="{0D108BD9-81ED-4DB2-BD59-A6C34878D82A}">
                    <a16:rowId xmlns:a16="http://schemas.microsoft.com/office/drawing/2014/main" val="4064915969"/>
                  </a:ext>
                </a:extLst>
              </a:tr>
              <a:tr h="370840">
                <a:tc>
                  <a:txBody>
                    <a:bodyPr/>
                    <a:lstStyle/>
                    <a:p>
                      <a:r>
                        <a:rPr lang="en-CA" sz="1700" dirty="0">
                          <a:latin typeface="Arial" panose="020B0604020202020204" pitchFamily="34" charset="0"/>
                          <a:cs typeface="Arial" panose="020B0604020202020204" pitchFamily="34" charset="0"/>
                        </a:rPr>
                        <a:t>Bank Account</a:t>
                      </a:r>
                    </a:p>
                  </a:txBody>
                  <a:tcPr/>
                </a:tc>
                <a:tc>
                  <a:txBody>
                    <a:bodyPr/>
                    <a:lstStyle/>
                    <a:p>
                      <a:pPr algn="ctr"/>
                      <a:r>
                        <a:rPr lang="en-CA" sz="1700" dirty="0">
                          <a:latin typeface="Arial" panose="020B0604020202020204" pitchFamily="34" charset="0"/>
                          <a:cs typeface="Arial" panose="020B0604020202020204" pitchFamily="34" charset="0"/>
                        </a:rPr>
                        <a:t>$15,000</a:t>
                      </a:r>
                    </a:p>
                  </a:txBody>
                  <a:tcPr/>
                </a:tc>
                <a:tc>
                  <a:txBody>
                    <a:bodyPr/>
                    <a:lstStyle/>
                    <a:p>
                      <a:pPr algn="ctr"/>
                      <a:r>
                        <a:rPr lang="en-CA" sz="1700" dirty="0">
                          <a:latin typeface="Arial" panose="020B0604020202020204" pitchFamily="34" charset="0"/>
                          <a:cs typeface="Arial" panose="020B0604020202020204" pitchFamily="34" charset="0"/>
                        </a:rPr>
                        <a:t>$22,000</a:t>
                      </a:r>
                    </a:p>
                  </a:txBody>
                  <a:tcPr/>
                </a:tc>
                <a:extLst>
                  <a:ext uri="{0D108BD9-81ED-4DB2-BD59-A6C34878D82A}">
                    <a16:rowId xmlns:a16="http://schemas.microsoft.com/office/drawing/2014/main" val="2475989380"/>
                  </a:ext>
                </a:extLst>
              </a:tr>
              <a:tr h="370840">
                <a:tc>
                  <a:txBody>
                    <a:bodyPr/>
                    <a:lstStyle/>
                    <a:p>
                      <a:r>
                        <a:rPr lang="en-CA" sz="1700" dirty="0">
                          <a:latin typeface="Arial" panose="020B0604020202020204" pitchFamily="34" charset="0"/>
                          <a:cs typeface="Arial" panose="020B0604020202020204" pitchFamily="34" charset="0"/>
                        </a:rPr>
                        <a:t>Credit Card</a:t>
                      </a:r>
                    </a:p>
                  </a:txBody>
                  <a:tcPr/>
                </a:tc>
                <a:tc>
                  <a:txBody>
                    <a:bodyPr/>
                    <a:lstStyle/>
                    <a:p>
                      <a:pPr algn="ctr"/>
                      <a:r>
                        <a:rPr lang="en-CA" sz="1700" dirty="0">
                          <a:latin typeface="Arial" panose="020B0604020202020204" pitchFamily="34" charset="0"/>
                          <a:cs typeface="Arial" panose="020B0604020202020204" pitchFamily="34" charset="0"/>
                        </a:rPr>
                        <a:t>$2,500</a:t>
                      </a:r>
                    </a:p>
                  </a:txBody>
                  <a:tcPr/>
                </a:tc>
                <a:tc>
                  <a:txBody>
                    <a:bodyPr/>
                    <a:lstStyle/>
                    <a:p>
                      <a:pPr algn="ctr"/>
                      <a:r>
                        <a:rPr lang="en-CA" sz="1700" dirty="0">
                          <a:latin typeface="Arial" panose="020B0604020202020204" pitchFamily="34" charset="0"/>
                          <a:cs typeface="Arial" panose="020B0604020202020204" pitchFamily="34" charset="0"/>
                        </a:rPr>
                        <a:t>$4,200</a:t>
                      </a:r>
                    </a:p>
                  </a:txBody>
                  <a:tcPr/>
                </a:tc>
                <a:extLst>
                  <a:ext uri="{0D108BD9-81ED-4DB2-BD59-A6C34878D82A}">
                    <a16:rowId xmlns:a16="http://schemas.microsoft.com/office/drawing/2014/main" val="1493941327"/>
                  </a:ext>
                </a:extLst>
              </a:tr>
            </a:tbl>
          </a:graphicData>
        </a:graphic>
      </p:graphicFrame>
      <p:sp>
        <p:nvSpPr>
          <p:cNvPr id="5" name="Slide Number Placeholder 4">
            <a:extLst>
              <a:ext uri="{FF2B5EF4-FFF2-40B4-BE49-F238E27FC236}">
                <a16:creationId xmlns:a16="http://schemas.microsoft.com/office/drawing/2014/main" id="{F3B94FB3-8D3C-4EA3-7D1F-8DC1D65BE169}"/>
              </a:ext>
            </a:extLst>
          </p:cNvPr>
          <p:cNvSpPr>
            <a:spLocks noGrp="1"/>
          </p:cNvSpPr>
          <p:nvPr>
            <p:ph type="sldNum" sz="quarter" idx="10"/>
          </p:nvPr>
        </p:nvSpPr>
        <p:spPr/>
        <p:txBody>
          <a:bodyPr/>
          <a:lstStyle/>
          <a:p>
            <a:fld id="{78075564-AF6E-40FC-905A-F6C5E8D29614}" type="slidenum">
              <a:rPr lang="en-US" altLang="en-US" smtClean="0"/>
              <a:pPr/>
              <a:t>46</a:t>
            </a:fld>
            <a:endParaRPr lang="en-US" altLang="en-US"/>
          </a:p>
        </p:txBody>
      </p:sp>
    </p:spTree>
    <p:extLst>
      <p:ext uri="{BB962C8B-B14F-4D97-AF65-F5344CB8AC3E}">
        <p14:creationId xmlns:p14="http://schemas.microsoft.com/office/powerpoint/2010/main" val="4211566069"/>
      </p:ext>
    </p:extLst>
  </p:cSld>
  <p:clrMapOvr>
    <a:overrideClrMapping bg1="lt1" tx1="dk1" bg2="lt2" tx2="dk2" accent1="accent1" accent2="accent2" accent3="accent3" accent4="accent4" accent5="accent5" accent6="accent6" hlink="hlink" folHlink="folHlink"/>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3F41-BA18-8D86-25B8-8D256215A7E7}"/>
              </a:ext>
            </a:extLst>
          </p:cNvPr>
          <p:cNvSpPr>
            <a:spLocks noGrp="1"/>
          </p:cNvSpPr>
          <p:nvPr>
            <p:ph type="title"/>
          </p:nvPr>
        </p:nvSpPr>
        <p:spPr>
          <a:xfrm>
            <a:off x="609600" y="274640"/>
            <a:ext cx="10972800" cy="473506"/>
          </a:xfrm>
        </p:spPr>
        <p:txBody>
          <a:bodyPr>
            <a:noAutofit/>
          </a:bodyPr>
          <a:lstStyle/>
          <a:p>
            <a:pPr algn="ctr"/>
            <a:r>
              <a:rPr lang="en-CA" sz="3000" u="sng" dirty="0">
                <a:solidFill>
                  <a:schemeClr val="tx1"/>
                </a:solidFill>
              </a:rPr>
              <a:t>Expenses and Adjustments Continued</a:t>
            </a:r>
            <a:endParaRPr lang="en-CA" sz="3000" dirty="0">
              <a:solidFill>
                <a:schemeClr val="tx1"/>
              </a:solidFill>
            </a:endParaRPr>
          </a:p>
        </p:txBody>
      </p:sp>
      <p:graphicFrame>
        <p:nvGraphicFramePr>
          <p:cNvPr id="7" name="Content Placeholder 3">
            <a:extLst>
              <a:ext uri="{FF2B5EF4-FFF2-40B4-BE49-F238E27FC236}">
                <a16:creationId xmlns:a16="http://schemas.microsoft.com/office/drawing/2014/main" id="{8910B38A-7E77-B111-DE0B-FF1B00C1D7B4}"/>
              </a:ext>
            </a:extLst>
          </p:cNvPr>
          <p:cNvGraphicFramePr>
            <a:graphicFrameLocks noGrp="1" noChangeAspect="1"/>
          </p:cNvGraphicFramePr>
          <p:nvPr>
            <p:ph idx="1"/>
            <p:extLst>
              <p:ext uri="{D42A27DB-BD31-4B8C-83A1-F6EECF244321}">
                <p14:modId xmlns:p14="http://schemas.microsoft.com/office/powerpoint/2010/main" val="3880139579"/>
              </p:ext>
            </p:extLst>
          </p:nvPr>
        </p:nvGraphicFramePr>
        <p:xfrm>
          <a:off x="2628755" y="884093"/>
          <a:ext cx="6934489" cy="5315537"/>
        </p:xfrm>
        <a:graphic>
          <a:graphicData uri="http://schemas.openxmlformats.org/presentationml/2006/ole">
            <mc:AlternateContent xmlns:mc="http://schemas.openxmlformats.org/markup-compatibility/2006">
              <mc:Choice xmlns:v="urn:schemas-microsoft-com:vml" Requires="v">
                <p:oleObj name="Worksheet" r:id="rId4" imgW="4800813" imgH="3680413" progId="Excel.Sheet.12">
                  <p:embed/>
                </p:oleObj>
              </mc:Choice>
              <mc:Fallback>
                <p:oleObj name="Worksheet" r:id="rId4" imgW="4800813" imgH="3680413" progId="Excel.Sheet.12">
                  <p:embed/>
                  <p:pic>
                    <p:nvPicPr>
                      <p:cNvPr id="4" name="Content Placeholder 3">
                        <a:extLst>
                          <a:ext uri="{FF2B5EF4-FFF2-40B4-BE49-F238E27FC236}">
                            <a16:creationId xmlns:a16="http://schemas.microsoft.com/office/drawing/2014/main" id="{CB597519-0A65-C7B9-6289-FE7362AD4095}"/>
                          </a:ext>
                        </a:extLst>
                      </p:cNvPr>
                      <p:cNvPicPr/>
                      <p:nvPr/>
                    </p:nvPicPr>
                    <p:blipFill>
                      <a:blip r:embed="rId5"/>
                      <a:stretch>
                        <a:fillRect/>
                      </a:stretch>
                    </p:blipFill>
                    <p:spPr>
                      <a:xfrm>
                        <a:off x="2628755" y="884093"/>
                        <a:ext cx="6934489" cy="531553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1736347A-43A3-1704-B35F-024DEBB6DCEE}"/>
              </a:ext>
            </a:extLst>
          </p:cNvPr>
          <p:cNvSpPr>
            <a:spLocks noGrp="1"/>
          </p:cNvSpPr>
          <p:nvPr>
            <p:ph type="sldNum" sz="quarter" idx="10"/>
          </p:nvPr>
        </p:nvSpPr>
        <p:spPr/>
        <p:txBody>
          <a:bodyPr/>
          <a:lstStyle/>
          <a:p>
            <a:fld id="{78075564-AF6E-40FC-905A-F6C5E8D29614}" type="slidenum">
              <a:rPr lang="en-US" altLang="en-US" smtClean="0"/>
              <a:pPr/>
              <a:t>47</a:t>
            </a:fld>
            <a:endParaRPr lang="en-US" altLang="en-US"/>
          </a:p>
        </p:txBody>
      </p:sp>
    </p:spTree>
    <p:extLst>
      <p:ext uri="{BB962C8B-B14F-4D97-AF65-F5344CB8AC3E}">
        <p14:creationId xmlns:p14="http://schemas.microsoft.com/office/powerpoint/2010/main" val="3674565603"/>
      </p:ext>
    </p:extLst>
  </p:cSld>
  <p:clrMapOvr>
    <a:overrideClrMapping bg1="lt1" tx1="dk1" bg2="lt2" tx2="dk2" accent1="accent1" accent2="accent2" accent3="accent3" accent4="accent4" accent5="accent5" accent6="accent6" hlink="hlink" folHlink="folHlink"/>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762E09-988A-83AB-374E-44B612739D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882" y="1202378"/>
            <a:ext cx="4332046" cy="4112908"/>
          </a:xfrm>
          <a:prstGeom prst="rect">
            <a:avLst/>
          </a:prstGeom>
        </p:spPr>
      </p:pic>
      <p:sp>
        <p:nvSpPr>
          <p:cNvPr id="2" name="Title 1">
            <a:extLst>
              <a:ext uri="{FF2B5EF4-FFF2-40B4-BE49-F238E27FC236}">
                <a16:creationId xmlns:a16="http://schemas.microsoft.com/office/drawing/2014/main" id="{62590199-425B-7ED1-8D22-8ED08A84DB20}"/>
              </a:ext>
            </a:extLst>
          </p:cNvPr>
          <p:cNvSpPr>
            <a:spLocks noGrp="1"/>
          </p:cNvSpPr>
          <p:nvPr>
            <p:ph type="title"/>
          </p:nvPr>
        </p:nvSpPr>
        <p:spPr>
          <a:xfrm>
            <a:off x="609600" y="274640"/>
            <a:ext cx="10972800" cy="535852"/>
          </a:xfrm>
        </p:spPr>
        <p:txBody>
          <a:bodyPr>
            <a:noAutofit/>
          </a:bodyPr>
          <a:lstStyle/>
          <a:p>
            <a:pPr algn="ctr"/>
            <a:r>
              <a:rPr lang="en-US" sz="3000" u="sng" dirty="0">
                <a:solidFill>
                  <a:schemeClr val="tx1"/>
                </a:solidFill>
              </a:rPr>
              <a:t>Known Sources of Funds and Adjustments</a:t>
            </a:r>
            <a:endParaRPr lang="en-CA" sz="3000" dirty="0">
              <a:solidFill>
                <a:schemeClr val="tx1"/>
              </a:solidFill>
            </a:endParaRPr>
          </a:p>
        </p:txBody>
      </p:sp>
      <p:sp>
        <p:nvSpPr>
          <p:cNvPr id="3" name="Content Placeholder 2">
            <a:extLst>
              <a:ext uri="{FF2B5EF4-FFF2-40B4-BE49-F238E27FC236}">
                <a16:creationId xmlns:a16="http://schemas.microsoft.com/office/drawing/2014/main" id="{8B25A87E-0784-9920-68AD-58784F149482}"/>
              </a:ext>
            </a:extLst>
          </p:cNvPr>
          <p:cNvSpPr>
            <a:spLocks noGrp="1"/>
          </p:cNvSpPr>
          <p:nvPr>
            <p:ph idx="1"/>
          </p:nvPr>
        </p:nvSpPr>
        <p:spPr>
          <a:xfrm>
            <a:off x="609600" y="1084262"/>
            <a:ext cx="10972800" cy="4689475"/>
          </a:xfrm>
        </p:spPr>
        <p:txBody>
          <a:bodyPr/>
          <a:lstStyle/>
          <a:p>
            <a:pPr marL="0" lvl="1" indent="0">
              <a:spcBef>
                <a:spcPts val="0"/>
              </a:spcBef>
              <a:buNone/>
            </a:pPr>
            <a:r>
              <a:rPr lang="en-CA" sz="2000" u="sng" dirty="0">
                <a:solidFill>
                  <a:schemeClr val="tx1"/>
                </a:solidFill>
              </a:rPr>
              <a:t>What Sources of funds and adjustments are included?</a:t>
            </a:r>
          </a:p>
          <a:p>
            <a:pPr marL="0" lvl="1" indent="0">
              <a:spcBef>
                <a:spcPts val="0"/>
              </a:spcBef>
              <a:buNone/>
            </a:pPr>
            <a:endParaRPr lang="en-CA" sz="2000" u="sng" dirty="0">
              <a:solidFill>
                <a:schemeClr val="tx1"/>
              </a:solidFill>
            </a:endParaRPr>
          </a:p>
          <a:p>
            <a:pPr marL="285750" lvl="1" indent="-285750">
              <a:spcBef>
                <a:spcPts val="0"/>
              </a:spcBef>
              <a:buClrTx/>
            </a:pPr>
            <a:r>
              <a:rPr lang="en-CA" sz="1800" dirty="0">
                <a:solidFill>
                  <a:schemeClr val="tx1"/>
                </a:solidFill>
              </a:rPr>
              <a:t>Different types of income</a:t>
            </a:r>
          </a:p>
          <a:p>
            <a:pPr marL="619125" lvl="2" indent="-285750">
              <a:spcBef>
                <a:spcPts val="0"/>
              </a:spcBef>
              <a:buClrTx/>
            </a:pPr>
            <a:r>
              <a:rPr lang="en-CA" sz="1800" dirty="0">
                <a:solidFill>
                  <a:schemeClr val="tx1"/>
                </a:solidFill>
              </a:rPr>
              <a:t>Employment income</a:t>
            </a:r>
          </a:p>
          <a:p>
            <a:pPr marL="619125" lvl="2" indent="-285750">
              <a:spcBef>
                <a:spcPts val="0"/>
              </a:spcBef>
              <a:buClrTx/>
            </a:pPr>
            <a:r>
              <a:rPr lang="en-CA" sz="1800" dirty="0">
                <a:solidFill>
                  <a:schemeClr val="tx1"/>
                </a:solidFill>
              </a:rPr>
              <a:t>Net business income</a:t>
            </a:r>
          </a:p>
          <a:p>
            <a:pPr marL="619125" lvl="2" indent="-285750">
              <a:spcBef>
                <a:spcPts val="0"/>
              </a:spcBef>
              <a:buClrTx/>
            </a:pPr>
            <a:r>
              <a:rPr lang="en-CA" sz="1800" dirty="0">
                <a:solidFill>
                  <a:schemeClr val="tx1"/>
                </a:solidFill>
              </a:rPr>
              <a:t>Investment income</a:t>
            </a:r>
          </a:p>
          <a:p>
            <a:pPr marL="285750" lvl="1" indent="-285750">
              <a:spcBef>
                <a:spcPts val="0"/>
              </a:spcBef>
              <a:buClrTx/>
            </a:pPr>
            <a:r>
              <a:rPr lang="en-CA" sz="1800" dirty="0">
                <a:solidFill>
                  <a:schemeClr val="tx1"/>
                </a:solidFill>
              </a:rPr>
              <a:t>Gifts from family or friends</a:t>
            </a:r>
          </a:p>
          <a:p>
            <a:pPr marL="285750" lvl="1" indent="-285750">
              <a:spcBef>
                <a:spcPts val="0"/>
              </a:spcBef>
              <a:buClrTx/>
            </a:pPr>
            <a:r>
              <a:rPr lang="en-CA" sz="1800" dirty="0">
                <a:solidFill>
                  <a:schemeClr val="tx1"/>
                </a:solidFill>
              </a:rPr>
              <a:t>Insurance</a:t>
            </a:r>
          </a:p>
          <a:p>
            <a:pPr marL="285750" lvl="1" indent="-285750">
              <a:spcBef>
                <a:spcPts val="0"/>
              </a:spcBef>
              <a:buClrTx/>
            </a:pPr>
            <a:r>
              <a:rPr lang="en-CA" sz="1800" dirty="0">
                <a:solidFill>
                  <a:schemeClr val="tx1"/>
                </a:solidFill>
              </a:rPr>
              <a:t>Payments from Government benefit programs</a:t>
            </a:r>
          </a:p>
          <a:p>
            <a:pPr marL="285750" lvl="1" indent="-285750">
              <a:spcBef>
                <a:spcPts val="0"/>
              </a:spcBef>
              <a:buClrTx/>
            </a:pPr>
            <a:r>
              <a:rPr lang="en-CA" sz="1800" dirty="0">
                <a:solidFill>
                  <a:schemeClr val="tx1"/>
                </a:solidFill>
              </a:rPr>
              <a:t>Income Tax refunds</a:t>
            </a:r>
          </a:p>
          <a:p>
            <a:pPr marL="285750" lvl="1" indent="-285750">
              <a:spcBef>
                <a:spcPts val="0"/>
              </a:spcBef>
              <a:buClrTx/>
            </a:pPr>
            <a:r>
              <a:rPr lang="en-CA" sz="1800" dirty="0">
                <a:solidFill>
                  <a:schemeClr val="tx1"/>
                </a:solidFill>
              </a:rPr>
              <a:t>Inheritance</a:t>
            </a:r>
          </a:p>
          <a:p>
            <a:pPr marL="285750" lvl="1" indent="-285750">
              <a:spcBef>
                <a:spcPts val="0"/>
              </a:spcBef>
              <a:buClrTx/>
            </a:pPr>
            <a:r>
              <a:rPr lang="en-CA" sz="1800" dirty="0">
                <a:solidFill>
                  <a:schemeClr val="tx1"/>
                </a:solidFill>
              </a:rPr>
              <a:t>Lottery winnings</a:t>
            </a:r>
          </a:p>
          <a:p>
            <a:pPr marL="0" lvl="1" indent="0">
              <a:spcBef>
                <a:spcPts val="0"/>
              </a:spcBef>
              <a:buNone/>
            </a:pPr>
            <a:endParaRPr lang="en-CA" sz="1800" dirty="0">
              <a:solidFill>
                <a:schemeClr val="tx1"/>
              </a:solidFill>
            </a:endParaRPr>
          </a:p>
          <a:p>
            <a:pPr marL="288925" lvl="2" indent="-285750">
              <a:spcBef>
                <a:spcPts val="0"/>
              </a:spcBef>
              <a:buClrTx/>
            </a:pPr>
            <a:r>
              <a:rPr lang="en-CA" sz="1800" dirty="0">
                <a:solidFill>
                  <a:schemeClr val="tx1"/>
                </a:solidFill>
              </a:rPr>
              <a:t>Adjustments</a:t>
            </a:r>
          </a:p>
          <a:p>
            <a:pPr marL="623491" lvl="3" indent="-285750">
              <a:spcBef>
                <a:spcPts val="0"/>
              </a:spcBef>
              <a:buClrTx/>
            </a:pPr>
            <a:r>
              <a:rPr lang="en-CA" sz="1800" dirty="0">
                <a:solidFill>
                  <a:schemeClr val="tx1"/>
                </a:solidFill>
              </a:rPr>
              <a:t>Gain on sale of assets</a:t>
            </a:r>
          </a:p>
          <a:p>
            <a:pPr marL="623491" lvl="3" indent="-285750">
              <a:spcBef>
                <a:spcPts val="0"/>
              </a:spcBef>
              <a:buClrTx/>
            </a:pPr>
            <a:r>
              <a:rPr lang="en-CA" sz="1800" dirty="0">
                <a:solidFill>
                  <a:schemeClr val="tx1"/>
                </a:solidFill>
              </a:rPr>
              <a:t>Other items specific to your country’s laws and regulations</a:t>
            </a:r>
          </a:p>
        </p:txBody>
      </p:sp>
      <p:sp>
        <p:nvSpPr>
          <p:cNvPr id="4" name="Slide Number Placeholder 3">
            <a:extLst>
              <a:ext uri="{FF2B5EF4-FFF2-40B4-BE49-F238E27FC236}">
                <a16:creationId xmlns:a16="http://schemas.microsoft.com/office/drawing/2014/main" id="{687D9892-7868-FDE5-7C23-6DB69D230EB5}"/>
              </a:ext>
            </a:extLst>
          </p:cNvPr>
          <p:cNvSpPr>
            <a:spLocks noGrp="1"/>
          </p:cNvSpPr>
          <p:nvPr>
            <p:ph type="sldNum" sz="quarter" idx="10"/>
          </p:nvPr>
        </p:nvSpPr>
        <p:spPr/>
        <p:txBody>
          <a:bodyPr/>
          <a:lstStyle/>
          <a:p>
            <a:fld id="{78075564-AF6E-40FC-905A-F6C5E8D29614}" type="slidenum">
              <a:rPr lang="en-US" altLang="en-US" smtClean="0"/>
              <a:pPr/>
              <a:t>48</a:t>
            </a:fld>
            <a:endParaRPr lang="en-US" altLang="en-US"/>
          </a:p>
        </p:txBody>
      </p:sp>
    </p:spTree>
    <p:extLst>
      <p:ext uri="{BB962C8B-B14F-4D97-AF65-F5344CB8AC3E}">
        <p14:creationId xmlns:p14="http://schemas.microsoft.com/office/powerpoint/2010/main" val="208287255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211FBD-882B-4C9A-70EC-239BF0439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314241" y="2811005"/>
            <a:ext cx="2068286" cy="2848478"/>
          </a:xfrm>
          <a:prstGeom prst="rect">
            <a:avLst/>
          </a:prstGeom>
        </p:spPr>
      </p:pic>
      <p:sp>
        <p:nvSpPr>
          <p:cNvPr id="2" name="Title 1">
            <a:extLst>
              <a:ext uri="{FF2B5EF4-FFF2-40B4-BE49-F238E27FC236}">
                <a16:creationId xmlns:a16="http://schemas.microsoft.com/office/drawing/2014/main" id="{39979B05-8304-7A38-71AE-F6880B22C89D}"/>
              </a:ext>
            </a:extLst>
          </p:cNvPr>
          <p:cNvSpPr>
            <a:spLocks noGrp="1"/>
          </p:cNvSpPr>
          <p:nvPr>
            <p:ph type="title"/>
          </p:nvPr>
        </p:nvSpPr>
        <p:spPr>
          <a:xfrm>
            <a:off x="609600" y="274640"/>
            <a:ext cx="10972800" cy="556634"/>
          </a:xfrm>
        </p:spPr>
        <p:txBody>
          <a:bodyPr>
            <a:normAutofit/>
          </a:bodyPr>
          <a:lstStyle/>
          <a:p>
            <a:pPr algn="ctr"/>
            <a:r>
              <a:rPr lang="en-US" sz="3000" u="sng" dirty="0">
                <a:solidFill>
                  <a:schemeClr val="tx1"/>
                </a:solidFill>
              </a:rPr>
              <a:t>Known Sources of Funds and Adjustments Continued</a:t>
            </a:r>
            <a:endParaRPr lang="en-CA" sz="3000" dirty="0">
              <a:solidFill>
                <a:schemeClr val="tx1"/>
              </a:solidFill>
            </a:endParaRPr>
          </a:p>
        </p:txBody>
      </p:sp>
      <p:sp>
        <p:nvSpPr>
          <p:cNvPr id="3" name="Content Placeholder 2">
            <a:extLst>
              <a:ext uri="{FF2B5EF4-FFF2-40B4-BE49-F238E27FC236}">
                <a16:creationId xmlns:a16="http://schemas.microsoft.com/office/drawing/2014/main" id="{72EE0C4A-72F1-119B-5F8A-002823EF10F0}"/>
              </a:ext>
            </a:extLst>
          </p:cNvPr>
          <p:cNvSpPr>
            <a:spLocks noGrp="1"/>
          </p:cNvSpPr>
          <p:nvPr>
            <p:ph idx="1"/>
          </p:nvPr>
        </p:nvSpPr>
        <p:spPr>
          <a:xfrm>
            <a:off x="609600" y="1084262"/>
            <a:ext cx="10972800" cy="4689475"/>
          </a:xfrm>
        </p:spPr>
        <p:txBody>
          <a:bodyPr/>
          <a:lstStyle/>
          <a:p>
            <a:pPr marL="0" indent="0">
              <a:spcBef>
                <a:spcPts val="0"/>
              </a:spcBef>
              <a:buNone/>
            </a:pPr>
            <a:r>
              <a:rPr lang="en-US" sz="2200" u="sng" dirty="0">
                <a:solidFill>
                  <a:schemeClr val="tx1"/>
                </a:solidFill>
              </a:rPr>
              <a:t>Example</a:t>
            </a:r>
          </a:p>
          <a:p>
            <a:pPr marL="0" indent="0">
              <a:spcBef>
                <a:spcPts val="0"/>
              </a:spcBef>
              <a:buNone/>
            </a:pPr>
            <a:endParaRPr lang="en-US" sz="2200" dirty="0">
              <a:solidFill>
                <a:schemeClr val="tx1"/>
              </a:solidFill>
            </a:endParaRPr>
          </a:p>
          <a:p>
            <a:pPr marL="0" indent="0">
              <a:spcBef>
                <a:spcPts val="0"/>
              </a:spcBef>
              <a:buNone/>
            </a:pPr>
            <a:r>
              <a:rPr lang="en-CA" sz="2000" dirty="0">
                <a:solidFill>
                  <a:schemeClr val="tx1"/>
                </a:solidFill>
              </a:rPr>
              <a:t>Assume the same facts from the previous example showing the accused personal expenses and bank and credit card balances.</a:t>
            </a:r>
          </a:p>
          <a:p>
            <a:pPr marL="0" indent="0">
              <a:spcBef>
                <a:spcPts val="0"/>
              </a:spcBef>
              <a:buNone/>
            </a:pPr>
            <a:endParaRPr lang="en-CA" sz="2000" dirty="0">
              <a:solidFill>
                <a:schemeClr val="tx1"/>
              </a:solidFill>
            </a:endParaRPr>
          </a:p>
          <a:p>
            <a:pPr marL="0" indent="0">
              <a:spcBef>
                <a:spcPts val="0"/>
              </a:spcBef>
              <a:buNone/>
            </a:pPr>
            <a:r>
              <a:rPr lang="en-CA" sz="2000" dirty="0">
                <a:solidFill>
                  <a:schemeClr val="tx1"/>
                </a:solidFill>
              </a:rPr>
              <a:t>Your investigation has now found the following sources of funds in 2023 related to the accused and their spouse:</a:t>
            </a:r>
          </a:p>
          <a:p>
            <a:pPr marL="0" indent="0">
              <a:spcBef>
                <a:spcPts val="0"/>
              </a:spcBef>
              <a:buNone/>
            </a:pPr>
            <a:endParaRPr lang="en-CA" sz="2000" dirty="0">
              <a:solidFill>
                <a:schemeClr val="tx1"/>
              </a:solidFill>
            </a:endParaRPr>
          </a:p>
          <a:p>
            <a:pPr marL="0" indent="0">
              <a:spcBef>
                <a:spcPts val="0"/>
              </a:spcBef>
              <a:buNone/>
            </a:pPr>
            <a:r>
              <a:rPr lang="en-CA" sz="1800" dirty="0">
                <a:solidFill>
                  <a:schemeClr val="tx1"/>
                </a:solidFill>
              </a:rPr>
              <a:t>Employment Income – Spouse		$35,000</a:t>
            </a:r>
          </a:p>
          <a:p>
            <a:pPr marL="0" indent="0">
              <a:spcBef>
                <a:spcPts val="0"/>
              </a:spcBef>
              <a:buNone/>
            </a:pPr>
            <a:r>
              <a:rPr lang="en-CA" sz="1800" dirty="0">
                <a:solidFill>
                  <a:schemeClr val="tx1"/>
                </a:solidFill>
              </a:rPr>
              <a:t>Inheritance – Spouse				$10,000</a:t>
            </a:r>
          </a:p>
          <a:p>
            <a:pPr marL="0" indent="0">
              <a:spcBef>
                <a:spcPts val="0"/>
              </a:spcBef>
              <a:buNone/>
            </a:pPr>
            <a:r>
              <a:rPr lang="en-CA" sz="1800" dirty="0">
                <a:solidFill>
                  <a:schemeClr val="tx1"/>
                </a:solidFill>
              </a:rPr>
              <a:t>Gift in cash from relative – Accused	</a:t>
            </a:r>
            <a:r>
              <a:rPr lang="en-CA" sz="1800" u="sng" dirty="0">
                <a:solidFill>
                  <a:schemeClr val="tx1"/>
                </a:solidFill>
              </a:rPr>
              <a:t>$12,000</a:t>
            </a:r>
          </a:p>
          <a:p>
            <a:pPr marL="0" indent="0">
              <a:spcBef>
                <a:spcPts val="0"/>
              </a:spcBef>
              <a:buNone/>
            </a:pPr>
            <a:r>
              <a:rPr lang="en-CA" sz="1800" dirty="0">
                <a:solidFill>
                  <a:schemeClr val="tx1"/>
                </a:solidFill>
              </a:rPr>
              <a:t>Total Known Sources of Funds		$57,000</a:t>
            </a:r>
          </a:p>
        </p:txBody>
      </p:sp>
      <p:sp>
        <p:nvSpPr>
          <p:cNvPr id="4" name="Slide Number Placeholder 3">
            <a:extLst>
              <a:ext uri="{FF2B5EF4-FFF2-40B4-BE49-F238E27FC236}">
                <a16:creationId xmlns:a16="http://schemas.microsoft.com/office/drawing/2014/main" id="{3DAF7903-9FAD-5A33-6615-7393BAEB2BED}"/>
              </a:ext>
            </a:extLst>
          </p:cNvPr>
          <p:cNvSpPr>
            <a:spLocks noGrp="1"/>
          </p:cNvSpPr>
          <p:nvPr>
            <p:ph type="sldNum" sz="quarter" idx="10"/>
          </p:nvPr>
        </p:nvSpPr>
        <p:spPr/>
        <p:txBody>
          <a:bodyPr/>
          <a:lstStyle/>
          <a:p>
            <a:fld id="{78075564-AF6E-40FC-905A-F6C5E8D29614}" type="slidenum">
              <a:rPr lang="en-US" altLang="en-US" smtClean="0"/>
              <a:pPr/>
              <a:t>49</a:t>
            </a:fld>
            <a:endParaRPr lang="en-US" altLang="en-US"/>
          </a:p>
        </p:txBody>
      </p:sp>
    </p:spTree>
    <p:extLst>
      <p:ext uri="{BB962C8B-B14F-4D97-AF65-F5344CB8AC3E}">
        <p14:creationId xmlns:p14="http://schemas.microsoft.com/office/powerpoint/2010/main" val="1314120524"/>
      </p:ext>
    </p:extLst>
  </p:cSld>
  <p:clrMapOvr>
    <a:overrideClrMapping bg1="lt1" tx1="dk1" bg2="lt2" tx2="dk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3BED52-6FCF-61D9-EF31-01D56212C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026" y="1426029"/>
            <a:ext cx="9324032" cy="4734874"/>
          </a:xfrm>
          <a:prstGeom prst="rect">
            <a:avLst/>
          </a:prstGeom>
        </p:spPr>
      </p:pic>
      <p:sp>
        <p:nvSpPr>
          <p:cNvPr id="2" name="Title 1"/>
          <p:cNvSpPr>
            <a:spLocks noGrp="1"/>
          </p:cNvSpPr>
          <p:nvPr>
            <p:ph type="title"/>
          </p:nvPr>
        </p:nvSpPr>
        <p:spPr>
          <a:xfrm>
            <a:off x="609600" y="274639"/>
            <a:ext cx="10972800" cy="567025"/>
          </a:xfrm>
        </p:spPr>
        <p:txBody>
          <a:bodyPr>
            <a:normAutofit/>
          </a:bodyPr>
          <a:lstStyle/>
          <a:p>
            <a:pPr algn="ctr"/>
            <a:r>
              <a:rPr lang="en-US" sz="3000" u="sng" dirty="0">
                <a:solidFill>
                  <a:schemeClr val="tx1"/>
                </a:solidFill>
              </a:rPr>
              <a:t>What is a Net Worth Analysis?</a:t>
            </a:r>
            <a:endParaRPr lang="en-CA" sz="3000" u="sng" dirty="0">
              <a:solidFill>
                <a:schemeClr val="tx1"/>
              </a:solidFill>
            </a:endParaRPr>
          </a:p>
        </p:txBody>
      </p:sp>
      <p:sp>
        <p:nvSpPr>
          <p:cNvPr id="3" name="Content Placeholder 2"/>
          <p:cNvSpPr>
            <a:spLocks noGrp="1"/>
          </p:cNvSpPr>
          <p:nvPr>
            <p:ph idx="1"/>
          </p:nvPr>
        </p:nvSpPr>
        <p:spPr>
          <a:xfrm>
            <a:off x="609599" y="1071564"/>
            <a:ext cx="11321143" cy="4991779"/>
          </a:xfrm>
        </p:spPr>
        <p:txBody>
          <a:bodyPr/>
          <a:lstStyle/>
          <a:p>
            <a:pPr marL="0" indent="0">
              <a:spcBef>
                <a:spcPts val="0"/>
              </a:spcBef>
              <a:buNone/>
            </a:pPr>
            <a:r>
              <a:rPr lang="en-US" sz="2000" dirty="0">
                <a:solidFill>
                  <a:schemeClr val="tx1"/>
                </a:solidFill>
              </a:rPr>
              <a:t>A Net Worth Analysis is an indirect method of determining an individual’s income earned through illicit means.  The Net Worth Analysis quantifies the illicit income by analyzing the following:</a:t>
            </a:r>
          </a:p>
          <a:p>
            <a:pPr marL="0" indent="0">
              <a:spcBef>
                <a:spcPts val="0"/>
              </a:spcBef>
              <a:buNone/>
            </a:pPr>
            <a:endParaRPr lang="en-US" sz="2000" dirty="0">
              <a:solidFill>
                <a:schemeClr val="tx1"/>
              </a:solidFill>
            </a:endParaRPr>
          </a:p>
          <a:p>
            <a:pPr lvl="1"/>
            <a:endParaRPr lang="en-CA" dirty="0"/>
          </a:p>
        </p:txBody>
      </p:sp>
      <p:sp>
        <p:nvSpPr>
          <p:cNvPr id="4" name="Slide Number Placeholder 3">
            <a:extLst>
              <a:ext uri="{FF2B5EF4-FFF2-40B4-BE49-F238E27FC236}">
                <a16:creationId xmlns:a16="http://schemas.microsoft.com/office/drawing/2014/main" id="{AB0EACEE-7577-5C0A-164C-EA0F60661795}"/>
              </a:ext>
            </a:extLst>
          </p:cNvPr>
          <p:cNvSpPr>
            <a:spLocks noGrp="1"/>
          </p:cNvSpPr>
          <p:nvPr>
            <p:ph type="sldNum" sz="quarter" idx="10"/>
          </p:nvPr>
        </p:nvSpPr>
        <p:spPr/>
        <p:txBody>
          <a:bodyPr/>
          <a:lstStyle/>
          <a:p>
            <a:fld id="{78075564-AF6E-40FC-905A-F6C5E8D29614}" type="slidenum">
              <a:rPr lang="en-US" altLang="en-US" smtClean="0"/>
              <a:pPr/>
              <a:t>5</a:t>
            </a:fld>
            <a:endParaRPr lang="en-US" altLang="en-US"/>
          </a:p>
        </p:txBody>
      </p:sp>
      <p:sp>
        <p:nvSpPr>
          <p:cNvPr id="6" name="TextBox 5">
            <a:extLst>
              <a:ext uri="{FF2B5EF4-FFF2-40B4-BE49-F238E27FC236}">
                <a16:creationId xmlns:a16="http://schemas.microsoft.com/office/drawing/2014/main" id="{308B0DB0-FDB8-10B6-663E-CE8C62123288}"/>
              </a:ext>
            </a:extLst>
          </p:cNvPr>
          <p:cNvSpPr txBox="1"/>
          <p:nvPr/>
        </p:nvSpPr>
        <p:spPr>
          <a:xfrm>
            <a:off x="4114799" y="2997853"/>
            <a:ext cx="1277816" cy="400110"/>
          </a:xfrm>
          <a:prstGeom prst="rect">
            <a:avLst/>
          </a:prstGeom>
          <a:noFill/>
        </p:spPr>
        <p:txBody>
          <a:bodyPr wrap="square" rtlCol="0">
            <a:spAutoFit/>
          </a:bodyPr>
          <a:lstStyle/>
          <a:p>
            <a:r>
              <a:rPr lang="en-CA" sz="2000" b="1" dirty="0">
                <a:latin typeface="Arial" panose="020B0604020202020204" pitchFamily="34" charset="0"/>
                <a:cs typeface="Arial" panose="020B0604020202020204" pitchFamily="34" charset="0"/>
              </a:rPr>
              <a:t>Assets</a:t>
            </a:r>
          </a:p>
        </p:txBody>
      </p:sp>
      <p:sp>
        <p:nvSpPr>
          <p:cNvPr id="7" name="TextBox 6">
            <a:extLst>
              <a:ext uri="{FF2B5EF4-FFF2-40B4-BE49-F238E27FC236}">
                <a16:creationId xmlns:a16="http://schemas.microsoft.com/office/drawing/2014/main" id="{3E8E1177-ADCC-05E5-B785-261EA296FBFC}"/>
              </a:ext>
            </a:extLst>
          </p:cNvPr>
          <p:cNvSpPr txBox="1"/>
          <p:nvPr/>
        </p:nvSpPr>
        <p:spPr>
          <a:xfrm>
            <a:off x="6421732" y="2983231"/>
            <a:ext cx="175846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Liabilities</a:t>
            </a:r>
            <a:endParaRPr lang="en-CA" sz="20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85046FB-882E-A5EA-38D4-A791C326FA53}"/>
              </a:ext>
            </a:extLst>
          </p:cNvPr>
          <p:cNvSpPr txBox="1"/>
          <p:nvPr/>
        </p:nvSpPr>
        <p:spPr>
          <a:xfrm>
            <a:off x="5948619" y="3508442"/>
            <a:ext cx="2231575" cy="656204"/>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Known Sources of Funds</a:t>
            </a:r>
          </a:p>
        </p:txBody>
      </p:sp>
      <p:sp>
        <p:nvSpPr>
          <p:cNvPr id="9" name="TextBox 8">
            <a:extLst>
              <a:ext uri="{FF2B5EF4-FFF2-40B4-BE49-F238E27FC236}">
                <a16:creationId xmlns:a16="http://schemas.microsoft.com/office/drawing/2014/main" id="{F7446C6D-4C92-07DD-B8E9-2B4DC48BA81B}"/>
              </a:ext>
            </a:extLst>
          </p:cNvPr>
          <p:cNvSpPr txBox="1"/>
          <p:nvPr/>
        </p:nvSpPr>
        <p:spPr>
          <a:xfrm>
            <a:off x="3599402" y="3593411"/>
            <a:ext cx="2074986" cy="400110"/>
          </a:xfrm>
          <a:prstGeom prst="rect">
            <a:avLst/>
          </a:prstGeom>
          <a:noFill/>
        </p:spPr>
        <p:txBody>
          <a:bodyPr wrap="square" rtlCol="0">
            <a:spAutoFit/>
          </a:bodyPr>
          <a:lstStyle/>
          <a:p>
            <a:r>
              <a:rPr lang="en-CA" sz="2000" b="1" dirty="0">
                <a:latin typeface="Arial" panose="020B0604020202020204" pitchFamily="34" charset="0"/>
                <a:cs typeface="Arial" panose="020B0604020202020204" pitchFamily="34" charset="0"/>
              </a:rPr>
              <a:t>Expenditures</a:t>
            </a:r>
          </a:p>
        </p:txBody>
      </p:sp>
    </p:spTree>
    <p:extLst>
      <p:ext uri="{BB962C8B-B14F-4D97-AF65-F5344CB8AC3E}">
        <p14:creationId xmlns:p14="http://schemas.microsoft.com/office/powerpoint/2010/main" val="1332955759"/>
      </p:ext>
    </p:extLst>
  </p:cSld>
  <p:clrMapOvr>
    <a:overrideClrMapping bg1="lt1" tx1="dk1" bg2="lt2" tx2="dk2" accent1="accent1" accent2="accent2" accent3="accent3" accent4="accent4" accent5="accent5" accent6="accent6" hlink="hlink" folHlink="folHlink"/>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8E9D-6ECF-4098-554D-D4A833BE5353}"/>
              </a:ext>
            </a:extLst>
          </p:cNvPr>
          <p:cNvSpPr>
            <a:spLocks noGrp="1"/>
          </p:cNvSpPr>
          <p:nvPr>
            <p:ph type="title"/>
          </p:nvPr>
        </p:nvSpPr>
        <p:spPr>
          <a:xfrm>
            <a:off x="609600" y="274640"/>
            <a:ext cx="10972800" cy="539724"/>
          </a:xfrm>
        </p:spPr>
        <p:txBody>
          <a:bodyPr>
            <a:noAutofit/>
          </a:bodyPr>
          <a:lstStyle/>
          <a:p>
            <a:pPr algn="ctr"/>
            <a:r>
              <a:rPr lang="en-US" sz="3000" u="sng" dirty="0">
                <a:solidFill>
                  <a:schemeClr val="tx1"/>
                </a:solidFill>
              </a:rPr>
              <a:t>Known Sources of Funds and Adjustments Continued</a:t>
            </a:r>
            <a:endParaRPr lang="en-CA" sz="3000" dirty="0">
              <a:solidFill>
                <a:schemeClr val="tx1"/>
              </a:solidFill>
            </a:endParaRPr>
          </a:p>
        </p:txBody>
      </p:sp>
      <p:graphicFrame>
        <p:nvGraphicFramePr>
          <p:cNvPr id="11" name="Table 11">
            <a:extLst>
              <a:ext uri="{FF2B5EF4-FFF2-40B4-BE49-F238E27FC236}">
                <a16:creationId xmlns:a16="http://schemas.microsoft.com/office/drawing/2014/main" id="{A7013AD3-FFCB-CAD3-72E4-AAF5AAC946F4}"/>
              </a:ext>
            </a:extLst>
          </p:cNvPr>
          <p:cNvGraphicFramePr>
            <a:graphicFrameLocks noGrp="1"/>
          </p:cNvGraphicFramePr>
          <p:nvPr>
            <p:extLst>
              <p:ext uri="{D42A27DB-BD31-4B8C-83A1-F6EECF244321}">
                <p14:modId xmlns:p14="http://schemas.microsoft.com/office/powerpoint/2010/main" val="1366806077"/>
              </p:ext>
            </p:extLst>
          </p:nvPr>
        </p:nvGraphicFramePr>
        <p:xfrm>
          <a:off x="404467" y="1015423"/>
          <a:ext cx="11092208" cy="396240"/>
        </p:xfrm>
        <a:graphic>
          <a:graphicData uri="http://schemas.openxmlformats.org/drawingml/2006/table">
            <a:tbl>
              <a:tblPr firstRow="1" bandRow="1">
                <a:tableStyleId>{2D5ABB26-0587-4C30-8999-92F81FD0307C}</a:tableStyleId>
              </a:tblPr>
              <a:tblGrid>
                <a:gridCol w="5539133">
                  <a:extLst>
                    <a:ext uri="{9D8B030D-6E8A-4147-A177-3AD203B41FA5}">
                      <a16:colId xmlns:a16="http://schemas.microsoft.com/office/drawing/2014/main" val="1519641179"/>
                    </a:ext>
                  </a:extLst>
                </a:gridCol>
                <a:gridCol w="5553075">
                  <a:extLst>
                    <a:ext uri="{9D8B030D-6E8A-4147-A177-3AD203B41FA5}">
                      <a16:colId xmlns:a16="http://schemas.microsoft.com/office/drawing/2014/main" val="2745526768"/>
                    </a:ext>
                  </a:extLst>
                </a:gridCol>
              </a:tblGrid>
              <a:tr h="370840">
                <a:tc>
                  <a:txBody>
                    <a:bodyPr/>
                    <a:lstStyle/>
                    <a:p>
                      <a:pPr algn="ctr"/>
                      <a:r>
                        <a:rPr lang="en-CA" sz="2000" u="sng" dirty="0">
                          <a:latin typeface="Arial" panose="020B0604020202020204" pitchFamily="34" charset="0"/>
                          <a:cs typeface="Arial" panose="020B0604020202020204" pitchFamily="34" charset="0"/>
                        </a:rPr>
                        <a:t>Previous Example</a:t>
                      </a:r>
                    </a:p>
                  </a:txBody>
                  <a:tcPr/>
                </a:tc>
                <a:tc>
                  <a:txBody>
                    <a:bodyPr/>
                    <a:lstStyle/>
                    <a:p>
                      <a:pPr algn="ctr"/>
                      <a:r>
                        <a:rPr lang="en-CA" sz="2000" u="sng" dirty="0">
                          <a:latin typeface="Arial" panose="020B0604020202020204" pitchFamily="34" charset="0"/>
                          <a:cs typeface="Arial" panose="020B0604020202020204" pitchFamily="34" charset="0"/>
                        </a:rPr>
                        <a:t>Revised with Known Sources of Funds</a:t>
                      </a:r>
                    </a:p>
                  </a:txBody>
                  <a:tcPr/>
                </a:tc>
                <a:extLst>
                  <a:ext uri="{0D108BD9-81ED-4DB2-BD59-A6C34878D82A}">
                    <a16:rowId xmlns:a16="http://schemas.microsoft.com/office/drawing/2014/main" val="2645226926"/>
                  </a:ext>
                </a:extLst>
              </a:tr>
            </a:tbl>
          </a:graphicData>
        </a:graphic>
      </p:graphicFrame>
      <p:graphicFrame>
        <p:nvGraphicFramePr>
          <p:cNvPr id="3" name="Object 2">
            <a:extLst>
              <a:ext uri="{FF2B5EF4-FFF2-40B4-BE49-F238E27FC236}">
                <a16:creationId xmlns:a16="http://schemas.microsoft.com/office/drawing/2014/main" id="{AD37D544-CD84-AAC1-B950-3E5B2EB77C0A}"/>
              </a:ext>
            </a:extLst>
          </p:cNvPr>
          <p:cNvGraphicFramePr>
            <a:graphicFrameLocks noChangeAspect="1"/>
          </p:cNvGraphicFramePr>
          <p:nvPr>
            <p:extLst>
              <p:ext uri="{D42A27DB-BD31-4B8C-83A1-F6EECF244321}">
                <p14:modId xmlns:p14="http://schemas.microsoft.com/office/powerpoint/2010/main" val="2764580169"/>
              </p:ext>
            </p:extLst>
          </p:nvPr>
        </p:nvGraphicFramePr>
        <p:xfrm>
          <a:off x="976025" y="1711327"/>
          <a:ext cx="4790930" cy="4508836"/>
        </p:xfrm>
        <a:graphic>
          <a:graphicData uri="http://schemas.openxmlformats.org/presentationml/2006/ole">
            <mc:AlternateContent xmlns:mc="http://schemas.openxmlformats.org/markup-compatibility/2006">
              <mc:Choice xmlns:v="urn:schemas-microsoft-com:vml" Requires="v">
                <p:oleObj name="Worksheet" r:id="rId4" imgW="4667213" imgH="4391038" progId="Excel.Sheet.12">
                  <p:embed/>
                </p:oleObj>
              </mc:Choice>
              <mc:Fallback>
                <p:oleObj name="Worksheet" r:id="rId4" imgW="4667213" imgH="4391038" progId="Excel.Sheet.12">
                  <p:embed/>
                  <p:pic>
                    <p:nvPicPr>
                      <p:cNvPr id="8" name="Object 7">
                        <a:extLst>
                          <a:ext uri="{FF2B5EF4-FFF2-40B4-BE49-F238E27FC236}">
                            <a16:creationId xmlns:a16="http://schemas.microsoft.com/office/drawing/2014/main" id="{5C3EF3C8-4428-5D02-2597-58F9C1F3A009}"/>
                          </a:ext>
                        </a:extLst>
                      </p:cNvPr>
                      <p:cNvPicPr/>
                      <p:nvPr/>
                    </p:nvPicPr>
                    <p:blipFill>
                      <a:blip r:embed="rId5"/>
                      <a:stretch>
                        <a:fillRect/>
                      </a:stretch>
                    </p:blipFill>
                    <p:spPr>
                      <a:xfrm>
                        <a:off x="976025" y="1711327"/>
                        <a:ext cx="4790930" cy="450883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258D497-20AC-D959-73BB-0602F886661C}"/>
              </a:ext>
            </a:extLst>
          </p:cNvPr>
          <p:cNvGraphicFramePr>
            <a:graphicFrameLocks noChangeAspect="1"/>
          </p:cNvGraphicFramePr>
          <p:nvPr>
            <p:extLst>
              <p:ext uri="{D42A27DB-BD31-4B8C-83A1-F6EECF244321}">
                <p14:modId xmlns:p14="http://schemas.microsoft.com/office/powerpoint/2010/main" val="4270502827"/>
              </p:ext>
            </p:extLst>
          </p:nvPr>
        </p:nvGraphicFramePr>
        <p:xfrm>
          <a:off x="6310747" y="1711326"/>
          <a:ext cx="4790931" cy="4508837"/>
        </p:xfrm>
        <a:graphic>
          <a:graphicData uri="http://schemas.openxmlformats.org/presentationml/2006/ole">
            <mc:AlternateContent xmlns:mc="http://schemas.openxmlformats.org/markup-compatibility/2006">
              <mc:Choice xmlns:v="urn:schemas-microsoft-com:vml" Requires="v">
                <p:oleObj name="Worksheet" r:id="rId6" imgW="4667213" imgH="4391038" progId="Excel.Sheet.12">
                  <p:embed/>
                </p:oleObj>
              </mc:Choice>
              <mc:Fallback>
                <p:oleObj name="Worksheet" r:id="rId6" imgW="4667213" imgH="4391038" progId="Excel.Sheet.12">
                  <p:embed/>
                  <p:pic>
                    <p:nvPicPr>
                      <p:cNvPr id="9" name="Object 8">
                        <a:extLst>
                          <a:ext uri="{FF2B5EF4-FFF2-40B4-BE49-F238E27FC236}">
                            <a16:creationId xmlns:a16="http://schemas.microsoft.com/office/drawing/2014/main" id="{65985633-E54B-F9C2-0321-446296D4BA54}"/>
                          </a:ext>
                        </a:extLst>
                      </p:cNvPr>
                      <p:cNvPicPr/>
                      <p:nvPr/>
                    </p:nvPicPr>
                    <p:blipFill>
                      <a:blip r:embed="rId7"/>
                      <a:stretch>
                        <a:fillRect/>
                      </a:stretch>
                    </p:blipFill>
                    <p:spPr>
                      <a:xfrm>
                        <a:off x="6310747" y="1711326"/>
                        <a:ext cx="4790931" cy="4508837"/>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8773A4CC-893A-23FF-1D09-5E6DC7E30631}"/>
              </a:ext>
            </a:extLst>
          </p:cNvPr>
          <p:cNvSpPr>
            <a:spLocks noGrp="1"/>
          </p:cNvSpPr>
          <p:nvPr>
            <p:ph type="sldNum" sz="quarter" idx="10"/>
          </p:nvPr>
        </p:nvSpPr>
        <p:spPr/>
        <p:txBody>
          <a:bodyPr/>
          <a:lstStyle/>
          <a:p>
            <a:fld id="{78075564-AF6E-40FC-905A-F6C5E8D29614}" type="slidenum">
              <a:rPr lang="en-US" altLang="en-US" smtClean="0"/>
              <a:pPr/>
              <a:t>50</a:t>
            </a:fld>
            <a:endParaRPr lang="en-US" altLang="en-US"/>
          </a:p>
        </p:txBody>
      </p:sp>
      <p:sp>
        <p:nvSpPr>
          <p:cNvPr id="6" name="Rectangle 5">
            <a:extLst>
              <a:ext uri="{FF2B5EF4-FFF2-40B4-BE49-F238E27FC236}">
                <a16:creationId xmlns:a16="http://schemas.microsoft.com/office/drawing/2014/main" id="{9F658573-D4F4-2CA5-C37C-E97DF8F979E5}"/>
              </a:ext>
            </a:extLst>
          </p:cNvPr>
          <p:cNvSpPr/>
          <p:nvPr/>
        </p:nvSpPr>
        <p:spPr>
          <a:xfrm>
            <a:off x="6487886" y="1015423"/>
            <a:ext cx="4430485" cy="396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3790162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70+ Case Study Stock Illustrations, Royalty-Free Vector Graphics &amp; Clip  Art - iStock | Study group, Study abroad, Research">
            <a:extLst>
              <a:ext uri="{FF2B5EF4-FFF2-40B4-BE49-F238E27FC236}">
                <a16:creationId xmlns:a16="http://schemas.microsoft.com/office/drawing/2014/main" id="{51FED378-2F29-48FD-B308-1DD4BD4F07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5215" y="2825251"/>
            <a:ext cx="4457700" cy="2840355"/>
          </a:xfrm>
          <a:prstGeom prst="rect">
            <a:avLst/>
          </a:prstGeom>
          <a:noFill/>
          <a:ln>
            <a:noFill/>
          </a:ln>
        </p:spPr>
      </p:pic>
      <p:sp>
        <p:nvSpPr>
          <p:cNvPr id="2" name="Title 1">
            <a:extLst>
              <a:ext uri="{FF2B5EF4-FFF2-40B4-BE49-F238E27FC236}">
                <a16:creationId xmlns:a16="http://schemas.microsoft.com/office/drawing/2014/main" id="{5C41DB74-B57E-73B4-5F55-D5A766C65444}"/>
              </a:ext>
            </a:extLst>
          </p:cNvPr>
          <p:cNvSpPr>
            <a:spLocks noGrp="1"/>
          </p:cNvSpPr>
          <p:nvPr>
            <p:ph type="title"/>
          </p:nvPr>
        </p:nvSpPr>
        <p:spPr>
          <a:xfrm>
            <a:off x="609600" y="274640"/>
            <a:ext cx="10972800" cy="694190"/>
          </a:xfrm>
        </p:spPr>
        <p:txBody>
          <a:bodyPr>
            <a:normAutofit/>
          </a:bodyPr>
          <a:lstStyle/>
          <a:p>
            <a:r>
              <a:rPr lang="en-CA" sz="3200" u="sng" dirty="0">
                <a:solidFill>
                  <a:schemeClr val="tx1"/>
                </a:solidFill>
              </a:rPr>
              <a:t>Net Worth Case Study Part IV: Calculation of Illicit Income</a:t>
            </a:r>
          </a:p>
        </p:txBody>
      </p:sp>
      <p:sp>
        <p:nvSpPr>
          <p:cNvPr id="3" name="Content Placeholder 2">
            <a:extLst>
              <a:ext uri="{FF2B5EF4-FFF2-40B4-BE49-F238E27FC236}">
                <a16:creationId xmlns:a16="http://schemas.microsoft.com/office/drawing/2014/main" id="{53C4C839-EF32-6C90-22FC-A07402B103D1}"/>
              </a:ext>
            </a:extLst>
          </p:cNvPr>
          <p:cNvSpPr>
            <a:spLocks noGrp="1"/>
          </p:cNvSpPr>
          <p:nvPr>
            <p:ph idx="1"/>
          </p:nvPr>
        </p:nvSpPr>
        <p:spPr/>
        <p:txBody>
          <a:bodyPr/>
          <a:lstStyle/>
          <a:p>
            <a:pPr>
              <a:buClrTx/>
            </a:pPr>
            <a:r>
              <a:rPr lang="en-CA" sz="2000" dirty="0">
                <a:solidFill>
                  <a:schemeClr val="tx1"/>
                </a:solidFill>
              </a:rPr>
              <a:t>In your breakout groups, open your handout to TAB 4.</a:t>
            </a:r>
          </a:p>
          <a:p>
            <a:pPr>
              <a:buClrTx/>
            </a:pPr>
            <a:endParaRPr lang="en-CA" sz="2000" dirty="0">
              <a:solidFill>
                <a:schemeClr val="tx1"/>
              </a:solidFill>
            </a:endParaRPr>
          </a:p>
          <a:p>
            <a:pPr>
              <a:buClrTx/>
            </a:pPr>
            <a:r>
              <a:rPr lang="en-CA" sz="2000" dirty="0">
                <a:solidFill>
                  <a:schemeClr val="tx1"/>
                </a:solidFill>
              </a:rPr>
              <a:t>Continue with the file titled “Net Worth Template.xlsx”.</a:t>
            </a:r>
          </a:p>
          <a:p>
            <a:pPr marL="0" indent="0">
              <a:buClrTx/>
              <a:buNone/>
            </a:pPr>
            <a:endParaRPr lang="en-CA" sz="2000" dirty="0">
              <a:solidFill>
                <a:schemeClr val="tx1"/>
              </a:solidFill>
            </a:endParaRPr>
          </a:p>
          <a:p>
            <a:pPr>
              <a:buClrTx/>
            </a:pPr>
            <a:r>
              <a:rPr lang="en-CA" sz="2000" dirty="0">
                <a:solidFill>
                  <a:schemeClr val="tx1"/>
                </a:solidFill>
              </a:rPr>
              <a:t>Review the “CASE INFORMATION” section.</a:t>
            </a:r>
          </a:p>
          <a:p>
            <a:pPr marL="0" indent="0">
              <a:buClrTx/>
              <a:buNone/>
            </a:pPr>
            <a:endParaRPr lang="en-CA" sz="2000" dirty="0">
              <a:solidFill>
                <a:schemeClr val="tx1"/>
              </a:solidFill>
            </a:endParaRPr>
          </a:p>
          <a:p>
            <a:pPr>
              <a:buClrTx/>
            </a:pPr>
            <a:r>
              <a:rPr lang="en-CA" sz="2000" dirty="0">
                <a:solidFill>
                  <a:schemeClr val="tx1"/>
                </a:solidFill>
              </a:rPr>
              <a:t>Complete the “FOR YOUR ACTION” section.</a:t>
            </a:r>
          </a:p>
          <a:p>
            <a:pPr>
              <a:buClrTx/>
            </a:pPr>
            <a:endParaRPr lang="en-CA" sz="2000" dirty="0">
              <a:solidFill>
                <a:schemeClr val="tx1"/>
              </a:solidFill>
            </a:endParaRPr>
          </a:p>
          <a:p>
            <a:pPr>
              <a:buClrTx/>
            </a:pPr>
            <a:endParaRPr lang="en-CA" sz="2000" dirty="0">
              <a:solidFill>
                <a:schemeClr val="tx1"/>
              </a:solidFill>
            </a:endParaRPr>
          </a:p>
          <a:p>
            <a:pPr marL="0" indent="0">
              <a:buClrTx/>
              <a:buNone/>
            </a:pPr>
            <a:r>
              <a:rPr lang="en-CA" sz="2000" b="1" dirty="0">
                <a:solidFill>
                  <a:schemeClr val="tx1"/>
                </a:solidFill>
              </a:rPr>
              <a:t>Time to Complete: 30 Minutes</a:t>
            </a:r>
          </a:p>
        </p:txBody>
      </p:sp>
      <p:sp>
        <p:nvSpPr>
          <p:cNvPr id="4" name="Slide Number Placeholder 3">
            <a:extLst>
              <a:ext uri="{FF2B5EF4-FFF2-40B4-BE49-F238E27FC236}">
                <a16:creationId xmlns:a16="http://schemas.microsoft.com/office/drawing/2014/main" id="{51B6C778-F6BC-91A9-FDB5-18142F80BAB5}"/>
              </a:ext>
            </a:extLst>
          </p:cNvPr>
          <p:cNvSpPr>
            <a:spLocks noGrp="1"/>
          </p:cNvSpPr>
          <p:nvPr>
            <p:ph type="sldNum" sz="quarter" idx="10"/>
          </p:nvPr>
        </p:nvSpPr>
        <p:spPr/>
        <p:txBody>
          <a:bodyPr/>
          <a:lstStyle/>
          <a:p>
            <a:fld id="{78075564-AF6E-40FC-905A-F6C5E8D29614}" type="slidenum">
              <a:rPr lang="en-US" altLang="en-US" smtClean="0"/>
              <a:pPr/>
              <a:t>51</a:t>
            </a:fld>
            <a:endParaRPr lang="en-US" altLang="en-US"/>
          </a:p>
        </p:txBody>
      </p:sp>
    </p:spTree>
    <p:extLst>
      <p:ext uri="{BB962C8B-B14F-4D97-AF65-F5344CB8AC3E}">
        <p14:creationId xmlns:p14="http://schemas.microsoft.com/office/powerpoint/2010/main" val="324822527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FD93A-75D7-6B20-2A0B-3EAC051E0349}"/>
              </a:ext>
            </a:extLst>
          </p:cNvPr>
          <p:cNvSpPr>
            <a:spLocks noGrp="1"/>
          </p:cNvSpPr>
          <p:nvPr>
            <p:ph idx="1"/>
          </p:nvPr>
        </p:nvSpPr>
        <p:spPr>
          <a:xfrm>
            <a:off x="609600" y="136524"/>
            <a:ext cx="10972800" cy="4689475"/>
          </a:xfrm>
        </p:spPr>
        <p:txBody>
          <a:bodyPr/>
          <a:lstStyle/>
          <a:p>
            <a:pPr marL="0" indent="0" algn="ctr">
              <a:buNone/>
            </a:pPr>
            <a:endParaRPr lang="en-CA" dirty="0">
              <a:solidFill>
                <a:schemeClr val="tx1"/>
              </a:solidFill>
            </a:endParaRPr>
          </a:p>
          <a:p>
            <a:pPr marL="0" indent="0" algn="ctr">
              <a:buNone/>
            </a:pPr>
            <a:r>
              <a:rPr lang="en-CA" sz="5400" dirty="0">
                <a:solidFill>
                  <a:schemeClr val="tx1"/>
                </a:solidFill>
              </a:rPr>
              <a:t>PART V:</a:t>
            </a:r>
          </a:p>
          <a:p>
            <a:pPr marL="0" indent="0" algn="ctr">
              <a:buNone/>
            </a:pPr>
            <a:r>
              <a:rPr lang="en-CA" sz="3600" dirty="0">
                <a:solidFill>
                  <a:schemeClr val="tx1"/>
                </a:solidFill>
              </a:rPr>
              <a:t>Presentation of Net Worth Analysis</a:t>
            </a:r>
          </a:p>
        </p:txBody>
      </p:sp>
      <p:sp>
        <p:nvSpPr>
          <p:cNvPr id="4" name="Slide Number Placeholder 3">
            <a:extLst>
              <a:ext uri="{FF2B5EF4-FFF2-40B4-BE49-F238E27FC236}">
                <a16:creationId xmlns:a16="http://schemas.microsoft.com/office/drawing/2014/main" id="{C9EAD981-0B03-9718-0C98-4068149905DE}"/>
              </a:ext>
            </a:extLst>
          </p:cNvPr>
          <p:cNvSpPr>
            <a:spLocks noGrp="1"/>
          </p:cNvSpPr>
          <p:nvPr>
            <p:ph type="sldNum" sz="quarter" idx="10"/>
          </p:nvPr>
        </p:nvSpPr>
        <p:spPr/>
        <p:txBody>
          <a:bodyPr/>
          <a:lstStyle/>
          <a:p>
            <a:fld id="{78075564-AF6E-40FC-905A-F6C5E8D29614}" type="slidenum">
              <a:rPr lang="en-US" altLang="en-US" smtClean="0"/>
              <a:pPr/>
              <a:t>52</a:t>
            </a:fld>
            <a:endParaRPr lang="en-US" altLang="en-US"/>
          </a:p>
        </p:txBody>
      </p:sp>
      <p:pic>
        <p:nvPicPr>
          <p:cNvPr id="2" name="Picture 1">
            <a:extLst>
              <a:ext uri="{FF2B5EF4-FFF2-40B4-BE49-F238E27FC236}">
                <a16:creationId xmlns:a16="http://schemas.microsoft.com/office/drawing/2014/main" id="{A11FB4E9-9750-004B-6472-14CB7C2B41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99" y="2481261"/>
            <a:ext cx="7162801" cy="3681099"/>
          </a:xfrm>
          <a:prstGeom prst="rect">
            <a:avLst/>
          </a:prstGeom>
        </p:spPr>
      </p:pic>
    </p:spTree>
    <p:extLst>
      <p:ext uri="{BB962C8B-B14F-4D97-AF65-F5344CB8AC3E}">
        <p14:creationId xmlns:p14="http://schemas.microsoft.com/office/powerpoint/2010/main" val="179942565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457197"/>
          </a:xfrm>
        </p:spPr>
        <p:txBody>
          <a:bodyPr>
            <a:noAutofit/>
          </a:bodyPr>
          <a:lstStyle/>
          <a:p>
            <a:pPr algn="ctr"/>
            <a:r>
              <a:rPr lang="en-US" sz="3000" u="sng" dirty="0">
                <a:solidFill>
                  <a:schemeClr val="tx1"/>
                </a:solidFill>
              </a:rPr>
              <a:t>Net Worth Presentation</a:t>
            </a:r>
            <a:endParaRPr lang="en-CA" sz="3000" u="sng" dirty="0">
              <a:solidFill>
                <a:schemeClr val="tx1"/>
              </a:solidFill>
            </a:endParaRPr>
          </a:p>
        </p:txBody>
      </p:sp>
      <p:sp>
        <p:nvSpPr>
          <p:cNvPr id="3" name="Content Placeholder 2"/>
          <p:cNvSpPr>
            <a:spLocks noGrp="1"/>
          </p:cNvSpPr>
          <p:nvPr>
            <p:ph idx="1"/>
          </p:nvPr>
        </p:nvSpPr>
        <p:spPr>
          <a:xfrm>
            <a:off x="609600" y="1084262"/>
            <a:ext cx="10972800" cy="4689475"/>
          </a:xfrm>
        </p:spPr>
        <p:txBody>
          <a:bodyPr/>
          <a:lstStyle/>
          <a:p>
            <a:pPr>
              <a:spcBef>
                <a:spcPts val="0"/>
              </a:spcBef>
              <a:buClrTx/>
              <a:buFont typeface="Arial" panose="020B0604020202020204" pitchFamily="34" charset="0"/>
              <a:buChar char="•"/>
            </a:pPr>
            <a:r>
              <a:rPr lang="en-US" sz="2000" dirty="0">
                <a:solidFill>
                  <a:schemeClr val="tx1"/>
                </a:solidFill>
              </a:rPr>
              <a:t>The Net Worth Analysis should be accompanied by a written report on your findings.  The report would include items such as:</a:t>
            </a:r>
          </a:p>
          <a:p>
            <a:pPr marL="0" indent="0">
              <a:spcBef>
                <a:spcPts val="0"/>
              </a:spcBef>
              <a:buClrTx/>
              <a:buNone/>
            </a:pPr>
            <a:endParaRPr lang="en-US" sz="2000" dirty="0">
              <a:solidFill>
                <a:schemeClr val="tx1"/>
              </a:solidFill>
            </a:endParaRPr>
          </a:p>
          <a:p>
            <a:pPr lvl="1">
              <a:spcBef>
                <a:spcPts val="600"/>
              </a:spcBef>
              <a:buClrTx/>
              <a:buFont typeface="Arial" panose="020B0604020202020204" pitchFamily="34" charset="0"/>
              <a:buChar char="•"/>
            </a:pPr>
            <a:r>
              <a:rPr lang="en-US" sz="1800" dirty="0">
                <a:solidFill>
                  <a:schemeClr val="tx1"/>
                </a:solidFill>
              </a:rPr>
              <a:t>Information about the author</a:t>
            </a:r>
          </a:p>
          <a:p>
            <a:pPr lvl="1">
              <a:spcBef>
                <a:spcPts val="600"/>
              </a:spcBef>
              <a:buClrTx/>
              <a:buFont typeface="Arial" panose="020B0604020202020204" pitchFamily="34" charset="0"/>
              <a:buChar char="•"/>
            </a:pPr>
            <a:r>
              <a:rPr lang="en-US" sz="1800" dirty="0">
                <a:solidFill>
                  <a:schemeClr val="tx1"/>
                </a:solidFill>
              </a:rPr>
              <a:t>Scope of the work</a:t>
            </a:r>
          </a:p>
          <a:p>
            <a:pPr lvl="1">
              <a:spcBef>
                <a:spcPts val="600"/>
              </a:spcBef>
              <a:buClrTx/>
              <a:buFont typeface="Arial" panose="020B0604020202020204" pitchFamily="34" charset="0"/>
              <a:buChar char="•"/>
            </a:pPr>
            <a:r>
              <a:rPr lang="en-US" sz="1800" dirty="0">
                <a:solidFill>
                  <a:schemeClr val="tx1"/>
                </a:solidFill>
              </a:rPr>
              <a:t>Summary of findings</a:t>
            </a:r>
          </a:p>
          <a:p>
            <a:pPr lvl="1">
              <a:spcBef>
                <a:spcPts val="600"/>
              </a:spcBef>
              <a:buClrTx/>
              <a:buFont typeface="Arial" panose="020B0604020202020204" pitchFamily="34" charset="0"/>
              <a:buChar char="•"/>
            </a:pPr>
            <a:r>
              <a:rPr lang="en-US" sz="1800" dirty="0">
                <a:solidFill>
                  <a:schemeClr val="tx1"/>
                </a:solidFill>
              </a:rPr>
              <a:t>Background</a:t>
            </a:r>
          </a:p>
          <a:p>
            <a:pPr lvl="1">
              <a:spcBef>
                <a:spcPts val="600"/>
              </a:spcBef>
              <a:buClrTx/>
              <a:buFont typeface="Arial" panose="020B0604020202020204" pitchFamily="34" charset="0"/>
              <a:buChar char="•"/>
            </a:pPr>
            <a:r>
              <a:rPr lang="en-US" sz="1800" dirty="0">
                <a:solidFill>
                  <a:schemeClr val="tx1"/>
                </a:solidFill>
              </a:rPr>
              <a:t>Methodology</a:t>
            </a:r>
          </a:p>
          <a:p>
            <a:pPr lvl="1">
              <a:spcBef>
                <a:spcPts val="600"/>
              </a:spcBef>
              <a:buClrTx/>
              <a:buFont typeface="Arial" panose="020B0604020202020204" pitchFamily="34" charset="0"/>
              <a:buChar char="•"/>
            </a:pPr>
            <a:r>
              <a:rPr lang="en-US" sz="1800" dirty="0">
                <a:solidFill>
                  <a:schemeClr val="tx1"/>
                </a:solidFill>
              </a:rPr>
              <a:t>Detailed findings</a:t>
            </a:r>
          </a:p>
          <a:p>
            <a:pPr lvl="1">
              <a:spcBef>
                <a:spcPts val="600"/>
              </a:spcBef>
              <a:buClrTx/>
              <a:buFont typeface="Arial" panose="020B0604020202020204" pitchFamily="34" charset="0"/>
              <a:buChar char="•"/>
            </a:pPr>
            <a:r>
              <a:rPr lang="en-US" sz="1800" dirty="0">
                <a:solidFill>
                  <a:schemeClr val="tx1"/>
                </a:solidFill>
              </a:rPr>
              <a:t>Conclusion</a:t>
            </a:r>
          </a:p>
          <a:p>
            <a:pPr lvl="1">
              <a:spcBef>
                <a:spcPts val="600"/>
              </a:spcBef>
              <a:buClrTx/>
              <a:buFont typeface="Arial" panose="020B0604020202020204" pitchFamily="34" charset="0"/>
              <a:buChar char="•"/>
            </a:pPr>
            <a:r>
              <a:rPr lang="en-US" sz="1800" dirty="0">
                <a:solidFill>
                  <a:schemeClr val="tx1"/>
                </a:solidFill>
              </a:rPr>
              <a:t>Schedules and exhibits</a:t>
            </a:r>
          </a:p>
          <a:p>
            <a:pPr>
              <a:spcBef>
                <a:spcPts val="0"/>
              </a:spcBef>
              <a:buClrTx/>
              <a:buFont typeface="Arial" panose="020B0604020202020204" pitchFamily="34" charset="0"/>
              <a:buChar char="•"/>
            </a:pPr>
            <a:endParaRPr lang="en-US" sz="1800" dirty="0">
              <a:solidFill>
                <a:schemeClr val="tx1"/>
              </a:solidFill>
            </a:endParaRPr>
          </a:p>
          <a:p>
            <a:endParaRPr lang="en-US" sz="1800" dirty="0"/>
          </a:p>
        </p:txBody>
      </p:sp>
      <p:sp>
        <p:nvSpPr>
          <p:cNvPr id="4" name="Slide Number Placeholder 3">
            <a:extLst>
              <a:ext uri="{FF2B5EF4-FFF2-40B4-BE49-F238E27FC236}">
                <a16:creationId xmlns:a16="http://schemas.microsoft.com/office/drawing/2014/main" id="{FDDB62B1-6CA1-120D-C053-AFF8D02FFC5B}"/>
              </a:ext>
            </a:extLst>
          </p:cNvPr>
          <p:cNvSpPr>
            <a:spLocks noGrp="1"/>
          </p:cNvSpPr>
          <p:nvPr>
            <p:ph type="sldNum" sz="quarter" idx="10"/>
          </p:nvPr>
        </p:nvSpPr>
        <p:spPr/>
        <p:txBody>
          <a:bodyPr/>
          <a:lstStyle/>
          <a:p>
            <a:fld id="{78075564-AF6E-40FC-905A-F6C5E8D29614}" type="slidenum">
              <a:rPr lang="en-US" altLang="en-US" smtClean="0"/>
              <a:pPr/>
              <a:t>53</a:t>
            </a:fld>
            <a:endParaRPr lang="en-US" altLang="en-US"/>
          </a:p>
        </p:txBody>
      </p:sp>
    </p:spTree>
    <p:extLst>
      <p:ext uri="{BB962C8B-B14F-4D97-AF65-F5344CB8AC3E}">
        <p14:creationId xmlns:p14="http://schemas.microsoft.com/office/powerpoint/2010/main" val="4172109883"/>
      </p:ext>
    </p:extLst>
  </p:cSld>
  <p:clrMapOvr>
    <a:overrideClrMapping bg1="lt1" tx1="dk1" bg2="lt2" tx2="dk2" accent1="accent1" accent2="accent2" accent3="accent3" accent4="accent4" accent5="accent5" accent6="accent6" hlink="hlink" folHlink="folHlink"/>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8EBA-62F1-3FCD-E526-24DB7FE2A395}"/>
              </a:ext>
            </a:extLst>
          </p:cNvPr>
          <p:cNvSpPr>
            <a:spLocks noGrp="1"/>
          </p:cNvSpPr>
          <p:nvPr>
            <p:ph type="title"/>
          </p:nvPr>
        </p:nvSpPr>
        <p:spPr>
          <a:xfrm>
            <a:off x="609600" y="274640"/>
            <a:ext cx="10972800" cy="588246"/>
          </a:xfrm>
        </p:spPr>
        <p:txBody>
          <a:bodyPr>
            <a:normAutofit/>
          </a:bodyPr>
          <a:lstStyle/>
          <a:p>
            <a:r>
              <a:rPr lang="en-US" sz="3000" u="sng" dirty="0">
                <a:solidFill>
                  <a:schemeClr val="tx1"/>
                </a:solidFill>
              </a:rPr>
              <a:t>Net Worth Presentation Continued</a:t>
            </a:r>
            <a:endParaRPr lang="en-CA" sz="3000" dirty="0"/>
          </a:p>
        </p:txBody>
      </p:sp>
      <p:sp>
        <p:nvSpPr>
          <p:cNvPr id="3" name="Content Placeholder 2">
            <a:extLst>
              <a:ext uri="{FF2B5EF4-FFF2-40B4-BE49-F238E27FC236}">
                <a16:creationId xmlns:a16="http://schemas.microsoft.com/office/drawing/2014/main" id="{1D4063FF-CD44-FCCE-B7EF-5102184F3E38}"/>
              </a:ext>
            </a:extLst>
          </p:cNvPr>
          <p:cNvSpPr>
            <a:spLocks noGrp="1"/>
          </p:cNvSpPr>
          <p:nvPr>
            <p:ph idx="1"/>
          </p:nvPr>
        </p:nvSpPr>
        <p:spPr>
          <a:xfrm>
            <a:off x="609600" y="1123302"/>
            <a:ext cx="10972800" cy="4972633"/>
          </a:xfrm>
        </p:spPr>
        <p:txBody>
          <a:bodyPr/>
          <a:lstStyle/>
          <a:p>
            <a:pPr>
              <a:spcBef>
                <a:spcPts val="0"/>
              </a:spcBef>
              <a:buClrTx/>
              <a:buFont typeface="Arial" panose="020B0604020202020204" pitchFamily="34" charset="0"/>
              <a:buChar char="•"/>
            </a:pPr>
            <a:r>
              <a:rPr lang="en-US" sz="1800" dirty="0">
                <a:solidFill>
                  <a:schemeClr val="tx1"/>
                </a:solidFill>
              </a:rPr>
              <a:t>All amounts entered in the Net Worth should have a corresponding source document to reconcile the amount.</a:t>
            </a:r>
          </a:p>
          <a:p>
            <a:pPr>
              <a:spcBef>
                <a:spcPts val="0"/>
              </a:spcBef>
              <a:buClrTx/>
              <a:buFont typeface="Arial" panose="020B0604020202020204" pitchFamily="34" charset="0"/>
              <a:buChar char="•"/>
            </a:pPr>
            <a:endParaRPr lang="en-US" sz="1800" dirty="0">
              <a:solidFill>
                <a:schemeClr val="tx1"/>
              </a:solidFill>
            </a:endParaRPr>
          </a:p>
          <a:p>
            <a:pPr lvl="1">
              <a:spcBef>
                <a:spcPts val="0"/>
              </a:spcBef>
              <a:buClrTx/>
              <a:buFont typeface="Arial" panose="020B0604020202020204" pitchFamily="34" charset="0"/>
              <a:buChar char="•"/>
            </a:pPr>
            <a:r>
              <a:rPr lang="en-US" sz="1600" dirty="0">
                <a:solidFill>
                  <a:schemeClr val="tx1"/>
                </a:solidFill>
              </a:rPr>
              <a:t>Where the source document is a large PDF, use bookmarks to help the reader find the corresponding information.</a:t>
            </a:r>
          </a:p>
          <a:p>
            <a:pPr lvl="1">
              <a:spcBef>
                <a:spcPts val="0"/>
              </a:spcBef>
              <a:buClrTx/>
              <a:buFont typeface="Arial" panose="020B0604020202020204" pitchFamily="34" charset="0"/>
              <a:buChar char="•"/>
            </a:pPr>
            <a:endParaRPr lang="en-US" sz="1600" dirty="0">
              <a:solidFill>
                <a:schemeClr val="tx1"/>
              </a:solidFill>
            </a:endParaRPr>
          </a:p>
          <a:p>
            <a:pPr>
              <a:spcBef>
                <a:spcPts val="0"/>
              </a:spcBef>
              <a:buClrTx/>
              <a:buFont typeface="Arial" panose="020B0604020202020204" pitchFamily="34" charset="0"/>
              <a:buChar char="•"/>
            </a:pPr>
            <a:r>
              <a:rPr lang="en-US" sz="1800" dirty="0">
                <a:solidFill>
                  <a:schemeClr val="tx1"/>
                </a:solidFill>
              </a:rPr>
              <a:t>Create an electronic folder for each Net Worth schedule (assets, liabilities, expenses and sources of funds) that will contain the source documents.  This allows the referencing to stay consistent no matter where the Net Worth is moved to.  This also allows for easier disclosure as all the documents pertaining to the Net Worth will be kept together.</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For a cleaner looking final product, remove any pre-populated item descriptions that were not used in your analysis.</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Assets such as bank accounts should remain as an asset regardless of whether they are in a debit or credit position.</a:t>
            </a:r>
            <a:endParaRPr lang="en-CA" sz="1800" dirty="0">
              <a:solidFill>
                <a:schemeClr val="tx1"/>
              </a:solidFill>
            </a:endParaRP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Liabilities such as credit cards and line of credit accounts should remain as a liability regardless of whether they are in a debit or credit position.</a:t>
            </a:r>
          </a:p>
          <a:p>
            <a:endParaRPr lang="en-CA" dirty="0"/>
          </a:p>
        </p:txBody>
      </p:sp>
      <p:sp>
        <p:nvSpPr>
          <p:cNvPr id="4" name="Slide Number Placeholder 3">
            <a:extLst>
              <a:ext uri="{FF2B5EF4-FFF2-40B4-BE49-F238E27FC236}">
                <a16:creationId xmlns:a16="http://schemas.microsoft.com/office/drawing/2014/main" id="{DB828206-18E0-02EA-68F6-D5E84864E7FC}"/>
              </a:ext>
            </a:extLst>
          </p:cNvPr>
          <p:cNvSpPr>
            <a:spLocks noGrp="1"/>
          </p:cNvSpPr>
          <p:nvPr>
            <p:ph type="sldNum" sz="quarter" idx="10"/>
          </p:nvPr>
        </p:nvSpPr>
        <p:spPr/>
        <p:txBody>
          <a:bodyPr/>
          <a:lstStyle/>
          <a:p>
            <a:fld id="{78075564-AF6E-40FC-905A-F6C5E8D29614}" type="slidenum">
              <a:rPr lang="en-US" altLang="en-US" smtClean="0"/>
              <a:pPr/>
              <a:t>54</a:t>
            </a:fld>
            <a:endParaRPr lang="en-US" altLang="en-US"/>
          </a:p>
        </p:txBody>
      </p:sp>
    </p:spTree>
    <p:extLst>
      <p:ext uri="{BB962C8B-B14F-4D97-AF65-F5344CB8AC3E}">
        <p14:creationId xmlns:p14="http://schemas.microsoft.com/office/powerpoint/2010/main" val="104256487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06D827-0B00-3009-AFB3-816CACB122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2" y="859972"/>
            <a:ext cx="9927771" cy="5381286"/>
          </a:xfrm>
          <a:prstGeom prst="rect">
            <a:avLst/>
          </a:prstGeom>
        </p:spPr>
      </p:pic>
      <p:sp>
        <p:nvSpPr>
          <p:cNvPr id="3" name="Content Placeholder 2">
            <a:extLst>
              <a:ext uri="{FF2B5EF4-FFF2-40B4-BE49-F238E27FC236}">
                <a16:creationId xmlns:a16="http://schemas.microsoft.com/office/drawing/2014/main" id="{65DC0F1C-A268-BCCC-64ED-F69A848DDB41}"/>
              </a:ext>
            </a:extLst>
          </p:cNvPr>
          <p:cNvSpPr>
            <a:spLocks noGrp="1"/>
          </p:cNvSpPr>
          <p:nvPr>
            <p:ph idx="1"/>
          </p:nvPr>
        </p:nvSpPr>
        <p:spPr>
          <a:xfrm>
            <a:off x="5865435" y="2222333"/>
            <a:ext cx="5061857" cy="1328282"/>
          </a:xfrm>
        </p:spPr>
        <p:txBody>
          <a:bodyPr/>
          <a:lstStyle/>
          <a:p>
            <a:pPr marL="0" indent="0" algn="ctr">
              <a:buNone/>
            </a:pPr>
            <a:r>
              <a:rPr lang="en-CA" sz="5400" dirty="0">
                <a:solidFill>
                  <a:schemeClr val="tx1"/>
                </a:solidFill>
              </a:rPr>
              <a:t>Questions?</a:t>
            </a:r>
          </a:p>
        </p:txBody>
      </p:sp>
      <p:sp>
        <p:nvSpPr>
          <p:cNvPr id="2" name="Slide Number Placeholder 1">
            <a:extLst>
              <a:ext uri="{FF2B5EF4-FFF2-40B4-BE49-F238E27FC236}">
                <a16:creationId xmlns:a16="http://schemas.microsoft.com/office/drawing/2014/main" id="{B069930A-732C-8CFC-4A03-2A9BF7DB8A1D}"/>
              </a:ext>
            </a:extLst>
          </p:cNvPr>
          <p:cNvSpPr>
            <a:spLocks noGrp="1"/>
          </p:cNvSpPr>
          <p:nvPr>
            <p:ph type="sldNum" sz="quarter" idx="10"/>
          </p:nvPr>
        </p:nvSpPr>
        <p:spPr/>
        <p:txBody>
          <a:bodyPr/>
          <a:lstStyle/>
          <a:p>
            <a:fld id="{78075564-AF6E-40FC-905A-F6C5E8D29614}" type="slidenum">
              <a:rPr lang="en-US" altLang="en-US" smtClean="0"/>
              <a:pPr/>
              <a:t>55</a:t>
            </a:fld>
            <a:endParaRPr lang="en-US" altLang="en-US"/>
          </a:p>
        </p:txBody>
      </p:sp>
    </p:spTree>
    <p:extLst>
      <p:ext uri="{BB962C8B-B14F-4D97-AF65-F5344CB8AC3E}">
        <p14:creationId xmlns:p14="http://schemas.microsoft.com/office/powerpoint/2010/main" val="3620080355"/>
      </p:ext>
    </p:extLst>
  </p:cSld>
  <p:clrMapOvr>
    <a:overrideClrMapping bg1="lt1" tx1="dk1" bg2="lt2" tx2="dk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08587"/>
          </a:xfrm>
        </p:spPr>
        <p:txBody>
          <a:bodyPr>
            <a:normAutofit/>
          </a:bodyPr>
          <a:lstStyle/>
          <a:p>
            <a:pPr algn="ctr"/>
            <a:r>
              <a:rPr lang="en-US" sz="3000" u="sng" dirty="0">
                <a:solidFill>
                  <a:schemeClr val="tx1"/>
                </a:solidFill>
              </a:rPr>
              <a:t>Why Use a Net Worth Analysis?</a:t>
            </a:r>
            <a:endParaRPr lang="en-CA" sz="3000" u="sng" dirty="0">
              <a:solidFill>
                <a:schemeClr val="tx1"/>
              </a:solidFill>
            </a:endParaRPr>
          </a:p>
        </p:txBody>
      </p:sp>
      <p:sp>
        <p:nvSpPr>
          <p:cNvPr id="3" name="Content Placeholder 2"/>
          <p:cNvSpPr>
            <a:spLocks noGrp="1"/>
          </p:cNvSpPr>
          <p:nvPr>
            <p:ph idx="1"/>
          </p:nvPr>
        </p:nvSpPr>
        <p:spPr>
          <a:xfrm>
            <a:off x="609600" y="1275051"/>
            <a:ext cx="10972800" cy="4689475"/>
          </a:xfrm>
        </p:spPr>
        <p:txBody>
          <a:bodyPr/>
          <a:lstStyle/>
          <a:p>
            <a:pPr marL="0" indent="0">
              <a:spcBef>
                <a:spcPts val="0"/>
              </a:spcBef>
              <a:buNone/>
            </a:pPr>
            <a:r>
              <a:rPr lang="en-US" sz="2000" dirty="0">
                <a:solidFill>
                  <a:schemeClr val="tx1"/>
                </a:solidFill>
              </a:rPr>
              <a:t>A Net Worth Analysis can assist an investigator in quantifying the amount of illicit income earned by an individual over a specified period of time.</a:t>
            </a:r>
          </a:p>
          <a:p>
            <a:pPr marL="0" indent="0">
              <a:spcBef>
                <a:spcPts val="0"/>
              </a:spcBef>
              <a:buNone/>
            </a:pPr>
            <a:endParaRPr lang="en-US" sz="2000" dirty="0">
              <a:solidFill>
                <a:schemeClr val="tx1"/>
              </a:solidFill>
            </a:endParaRPr>
          </a:p>
          <a:p>
            <a:pPr marL="0" indent="0">
              <a:spcBef>
                <a:spcPts val="0"/>
              </a:spcBef>
              <a:buNone/>
            </a:pPr>
            <a:r>
              <a:rPr lang="en-US" sz="2000" dirty="0">
                <a:solidFill>
                  <a:schemeClr val="tx1"/>
                </a:solidFill>
              </a:rPr>
              <a:t>A Net Worth Analysis can be utilized when:</a:t>
            </a:r>
          </a:p>
          <a:p>
            <a:pPr marL="0" indent="0">
              <a:spcBef>
                <a:spcPts val="0"/>
              </a:spcBef>
              <a:buNone/>
            </a:pPr>
            <a:endParaRPr lang="en-US" sz="2000" dirty="0">
              <a:solidFill>
                <a:schemeClr val="tx1"/>
              </a:solidFill>
            </a:endParaRPr>
          </a:p>
          <a:p>
            <a:pPr>
              <a:spcBef>
                <a:spcPts val="0"/>
              </a:spcBef>
              <a:buClrTx/>
              <a:buFont typeface="Arial" panose="020B0604020202020204" pitchFamily="34" charset="0"/>
              <a:buChar char="•"/>
            </a:pPr>
            <a:r>
              <a:rPr lang="en-US" sz="1800" dirty="0">
                <a:solidFill>
                  <a:schemeClr val="tx1"/>
                </a:solidFill>
              </a:rPr>
              <a:t>Business or financial records are incomplete, unreliable or non-existent;</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The accused deals primarily in cash; and</a:t>
            </a:r>
          </a:p>
          <a:p>
            <a:pPr>
              <a:spcBef>
                <a:spcPts val="0"/>
              </a:spcBef>
              <a:buClrTx/>
              <a:buFont typeface="Arial" panose="020B0604020202020204" pitchFamily="34" charset="0"/>
              <a:buChar char="•"/>
            </a:pPr>
            <a:endParaRPr lang="en-US" sz="1800" dirty="0">
              <a:solidFill>
                <a:schemeClr val="tx1"/>
              </a:solidFill>
            </a:endParaRPr>
          </a:p>
          <a:p>
            <a:pPr>
              <a:spcBef>
                <a:spcPts val="0"/>
              </a:spcBef>
              <a:buClrTx/>
              <a:buFont typeface="Arial" panose="020B0604020202020204" pitchFamily="34" charset="0"/>
              <a:buChar char="•"/>
            </a:pPr>
            <a:r>
              <a:rPr lang="en-US" sz="1800" dirty="0">
                <a:solidFill>
                  <a:schemeClr val="tx1"/>
                </a:solidFill>
              </a:rPr>
              <a:t>Known sources of income do not support the accused lifestyle.</a:t>
            </a:r>
          </a:p>
          <a:p>
            <a:pPr>
              <a:spcBef>
                <a:spcPts val="0"/>
              </a:spcBef>
            </a:pPr>
            <a:endParaRPr lang="en-US" sz="1800" dirty="0">
              <a:solidFill>
                <a:schemeClr val="tx1"/>
              </a:solidFill>
            </a:endParaRPr>
          </a:p>
          <a:p>
            <a:endParaRPr lang="en-US"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id="{15B75919-5605-CE5A-8553-CA0EEAC2838A}"/>
              </a:ext>
            </a:extLst>
          </p:cNvPr>
          <p:cNvSpPr>
            <a:spLocks noGrp="1"/>
          </p:cNvSpPr>
          <p:nvPr>
            <p:ph type="sldNum" sz="quarter" idx="10"/>
          </p:nvPr>
        </p:nvSpPr>
        <p:spPr/>
        <p:txBody>
          <a:bodyPr/>
          <a:lstStyle/>
          <a:p>
            <a:fld id="{78075564-AF6E-40FC-905A-F6C5E8D29614}" type="slidenum">
              <a:rPr lang="en-US" altLang="en-US" smtClean="0"/>
              <a:pPr/>
              <a:t>6</a:t>
            </a:fld>
            <a:endParaRPr lang="en-US" altLang="en-US"/>
          </a:p>
        </p:txBody>
      </p:sp>
    </p:spTree>
    <p:extLst>
      <p:ext uri="{BB962C8B-B14F-4D97-AF65-F5344CB8AC3E}">
        <p14:creationId xmlns:p14="http://schemas.microsoft.com/office/powerpoint/2010/main" val="63906677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70A8-F8EF-4AF7-70E9-C699CD90E258}"/>
              </a:ext>
            </a:extLst>
          </p:cNvPr>
          <p:cNvSpPr>
            <a:spLocks noGrp="1"/>
          </p:cNvSpPr>
          <p:nvPr>
            <p:ph type="title"/>
          </p:nvPr>
        </p:nvSpPr>
        <p:spPr/>
        <p:txBody>
          <a:bodyPr>
            <a:noAutofit/>
          </a:bodyPr>
          <a:lstStyle/>
          <a:p>
            <a:pPr algn="ctr"/>
            <a:r>
              <a:rPr lang="en-CA" sz="3000" u="sng" dirty="0">
                <a:solidFill>
                  <a:schemeClr val="tx1"/>
                </a:solidFill>
              </a:rPr>
              <a:t>What Types of Illicit Income Can be Determined </a:t>
            </a:r>
            <a:br>
              <a:rPr lang="en-CA" sz="3000" u="sng" dirty="0">
                <a:solidFill>
                  <a:schemeClr val="tx1"/>
                </a:solidFill>
              </a:rPr>
            </a:br>
            <a:r>
              <a:rPr lang="en-CA" sz="3000" u="sng" dirty="0">
                <a:solidFill>
                  <a:schemeClr val="tx1"/>
                </a:solidFill>
              </a:rPr>
              <a:t>Through a Net Worth?</a:t>
            </a:r>
          </a:p>
        </p:txBody>
      </p:sp>
      <p:sp>
        <p:nvSpPr>
          <p:cNvPr id="3" name="Content Placeholder 2">
            <a:extLst>
              <a:ext uri="{FF2B5EF4-FFF2-40B4-BE49-F238E27FC236}">
                <a16:creationId xmlns:a16="http://schemas.microsoft.com/office/drawing/2014/main" id="{AB22E79E-382F-D275-2C50-444AACA28C4C}"/>
              </a:ext>
            </a:extLst>
          </p:cNvPr>
          <p:cNvSpPr>
            <a:spLocks noGrp="1"/>
          </p:cNvSpPr>
          <p:nvPr>
            <p:ph idx="1"/>
          </p:nvPr>
        </p:nvSpPr>
        <p:spPr>
          <a:xfrm>
            <a:off x="609600" y="1666876"/>
            <a:ext cx="10972800" cy="4689475"/>
          </a:xfrm>
        </p:spPr>
        <p:txBody>
          <a:bodyPr/>
          <a:lstStyle/>
          <a:p>
            <a:pPr marL="0" indent="0">
              <a:spcBef>
                <a:spcPts val="0"/>
              </a:spcBef>
              <a:buNone/>
            </a:pPr>
            <a:r>
              <a:rPr lang="en-CA" sz="2000" dirty="0">
                <a:solidFill>
                  <a:schemeClr val="tx1"/>
                </a:solidFill>
              </a:rPr>
              <a:t>A Net Worth can be used to quantify income earned from both legitimate business operations as well illicit business operations.  These could include, but are not limited to:</a:t>
            </a:r>
          </a:p>
          <a:p>
            <a:pPr>
              <a:spcBef>
                <a:spcPts val="0"/>
              </a:spcBef>
            </a:pPr>
            <a:endParaRPr lang="en-CA" sz="2000" dirty="0">
              <a:solidFill>
                <a:schemeClr val="tx1"/>
              </a:solidFill>
            </a:endParaRPr>
          </a:p>
          <a:p>
            <a:pPr>
              <a:spcBef>
                <a:spcPts val="0"/>
              </a:spcBef>
              <a:buClrTx/>
              <a:buFont typeface="Arial" panose="020B0604020202020204" pitchFamily="34" charset="0"/>
              <a:buChar char="•"/>
            </a:pPr>
            <a:r>
              <a:rPr lang="en-CA" sz="1800" dirty="0">
                <a:solidFill>
                  <a:schemeClr val="tx1"/>
                </a:solidFill>
              </a:rPr>
              <a:t>Unreported business or personal income (Tax Evasion)</a:t>
            </a:r>
          </a:p>
          <a:p>
            <a:pPr>
              <a:spcBef>
                <a:spcPts val="0"/>
              </a:spcBef>
              <a:buClrTx/>
              <a:buFont typeface="Arial" panose="020B0604020202020204" pitchFamily="34" charset="0"/>
              <a:buChar char="•"/>
            </a:pPr>
            <a:endParaRPr lang="en-CA" sz="1800" dirty="0">
              <a:solidFill>
                <a:schemeClr val="tx1"/>
              </a:solidFill>
            </a:endParaRPr>
          </a:p>
          <a:p>
            <a:pPr>
              <a:spcBef>
                <a:spcPts val="0"/>
              </a:spcBef>
              <a:buClrTx/>
              <a:buFont typeface="Arial" panose="020B0604020202020204" pitchFamily="34" charset="0"/>
              <a:buChar char="•"/>
            </a:pPr>
            <a:r>
              <a:rPr lang="en-CA" sz="1800" dirty="0">
                <a:solidFill>
                  <a:schemeClr val="tx1"/>
                </a:solidFill>
              </a:rPr>
              <a:t>Income earned from drug trafficking</a:t>
            </a:r>
          </a:p>
          <a:p>
            <a:pPr>
              <a:spcBef>
                <a:spcPts val="0"/>
              </a:spcBef>
              <a:buClrTx/>
              <a:buFont typeface="Arial" panose="020B0604020202020204" pitchFamily="34" charset="0"/>
              <a:buChar char="•"/>
            </a:pPr>
            <a:endParaRPr lang="en-CA" sz="1800" dirty="0">
              <a:solidFill>
                <a:schemeClr val="tx1"/>
              </a:solidFill>
            </a:endParaRPr>
          </a:p>
          <a:p>
            <a:pPr>
              <a:spcBef>
                <a:spcPts val="0"/>
              </a:spcBef>
              <a:buClrTx/>
              <a:buFont typeface="Arial" panose="020B0604020202020204" pitchFamily="34" charset="0"/>
              <a:buChar char="•"/>
            </a:pPr>
            <a:r>
              <a:rPr lang="en-CA" sz="1800" dirty="0">
                <a:solidFill>
                  <a:schemeClr val="tx1"/>
                </a:solidFill>
              </a:rPr>
              <a:t>Income earned from bribery or corruption</a:t>
            </a:r>
          </a:p>
          <a:p>
            <a:pPr>
              <a:spcBef>
                <a:spcPts val="0"/>
              </a:spcBef>
              <a:buClrTx/>
              <a:buFont typeface="Arial" panose="020B0604020202020204" pitchFamily="34" charset="0"/>
              <a:buChar char="•"/>
            </a:pPr>
            <a:endParaRPr lang="en-CA" sz="1800" dirty="0">
              <a:solidFill>
                <a:schemeClr val="tx1"/>
              </a:solidFill>
            </a:endParaRPr>
          </a:p>
          <a:p>
            <a:pPr>
              <a:spcBef>
                <a:spcPts val="0"/>
              </a:spcBef>
              <a:buClrTx/>
              <a:buFont typeface="Arial" panose="020B0604020202020204" pitchFamily="34" charset="0"/>
              <a:buChar char="•"/>
            </a:pPr>
            <a:r>
              <a:rPr lang="en-CA" sz="1800" dirty="0">
                <a:solidFill>
                  <a:schemeClr val="tx1"/>
                </a:solidFill>
              </a:rPr>
              <a:t>Income earned through theft or embezzlement</a:t>
            </a:r>
          </a:p>
          <a:p>
            <a:pPr>
              <a:spcBef>
                <a:spcPts val="0"/>
              </a:spcBef>
              <a:buClrTx/>
              <a:buFont typeface="Arial" panose="020B0604020202020204" pitchFamily="34" charset="0"/>
              <a:buChar char="•"/>
            </a:pPr>
            <a:endParaRPr lang="en-CA" sz="1800" dirty="0">
              <a:solidFill>
                <a:schemeClr val="tx1"/>
              </a:solidFill>
            </a:endParaRPr>
          </a:p>
          <a:p>
            <a:pPr>
              <a:spcBef>
                <a:spcPts val="0"/>
              </a:spcBef>
              <a:buClrTx/>
              <a:buFont typeface="Arial" panose="020B0604020202020204" pitchFamily="34" charset="0"/>
              <a:buChar char="•"/>
            </a:pPr>
            <a:r>
              <a:rPr lang="en-CA" sz="1800" dirty="0">
                <a:solidFill>
                  <a:schemeClr val="tx1"/>
                </a:solidFill>
              </a:rPr>
              <a:t>Income earned through human smuggling or trafficking</a:t>
            </a:r>
          </a:p>
          <a:p>
            <a:pPr>
              <a:spcBef>
                <a:spcPts val="0"/>
              </a:spcBef>
              <a:buClrTx/>
              <a:buFont typeface="Arial" panose="020B0604020202020204" pitchFamily="34" charset="0"/>
              <a:buChar char="•"/>
            </a:pPr>
            <a:endParaRPr lang="en-CA" sz="1800" dirty="0">
              <a:solidFill>
                <a:schemeClr val="tx1"/>
              </a:solidFill>
            </a:endParaRPr>
          </a:p>
          <a:p>
            <a:pPr>
              <a:spcBef>
                <a:spcPts val="0"/>
              </a:spcBef>
              <a:buClrTx/>
              <a:buFont typeface="Arial" panose="020B0604020202020204" pitchFamily="34" charset="0"/>
              <a:buChar char="•"/>
            </a:pPr>
            <a:r>
              <a:rPr lang="en-CA" sz="1800" dirty="0">
                <a:solidFill>
                  <a:schemeClr val="tx1"/>
                </a:solidFill>
              </a:rPr>
              <a:t>Income earned through extortion</a:t>
            </a:r>
          </a:p>
          <a:p>
            <a:pPr>
              <a:buClrTx/>
              <a:buFont typeface="Arial" panose="020B0604020202020204" pitchFamily="34" charset="0"/>
              <a:buChar char="•"/>
            </a:pPr>
            <a:endParaRPr lang="en-CA" sz="1800" dirty="0"/>
          </a:p>
          <a:p>
            <a:pPr>
              <a:buClrTx/>
              <a:buFont typeface="Arial" panose="020B0604020202020204" pitchFamily="34" charset="0"/>
              <a:buChar char="•"/>
            </a:pPr>
            <a:endParaRPr lang="en-CA" sz="1800" dirty="0"/>
          </a:p>
          <a:p>
            <a:endParaRPr lang="en-CA" dirty="0"/>
          </a:p>
        </p:txBody>
      </p:sp>
      <p:sp>
        <p:nvSpPr>
          <p:cNvPr id="4" name="Slide Number Placeholder 3">
            <a:extLst>
              <a:ext uri="{FF2B5EF4-FFF2-40B4-BE49-F238E27FC236}">
                <a16:creationId xmlns:a16="http://schemas.microsoft.com/office/drawing/2014/main" id="{61BCCBFA-FEEC-DBAC-29A2-92364548826D}"/>
              </a:ext>
            </a:extLst>
          </p:cNvPr>
          <p:cNvSpPr>
            <a:spLocks noGrp="1"/>
          </p:cNvSpPr>
          <p:nvPr>
            <p:ph type="sldNum" sz="quarter" idx="10"/>
          </p:nvPr>
        </p:nvSpPr>
        <p:spPr/>
        <p:txBody>
          <a:bodyPr/>
          <a:lstStyle/>
          <a:p>
            <a:fld id="{78075564-AF6E-40FC-905A-F6C5E8D29614}" type="slidenum">
              <a:rPr lang="en-US" altLang="en-US" smtClean="0"/>
              <a:pPr/>
              <a:t>7</a:t>
            </a:fld>
            <a:endParaRPr lang="en-US" altLang="en-US"/>
          </a:p>
        </p:txBody>
      </p:sp>
    </p:spTree>
    <p:extLst>
      <p:ext uri="{BB962C8B-B14F-4D97-AF65-F5344CB8AC3E}">
        <p14:creationId xmlns:p14="http://schemas.microsoft.com/office/powerpoint/2010/main" val="2244352244"/>
      </p:ext>
    </p:extLst>
  </p:cSld>
  <p:clrMapOvr>
    <a:overrideClrMapping bg1="lt1" tx1="dk1" bg2="lt2" tx2="dk2" accent1="accent1" accent2="accent2" accent3="accent3" accent4="accent4" accent5="accent5" accent6="accent6" hlink="hlink" folHlink="folHlink"/>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381146"/>
            <a:ext cx="10972800" cy="587806"/>
          </a:xfrm>
        </p:spPr>
        <p:txBody>
          <a:bodyPr>
            <a:normAutofit/>
          </a:bodyPr>
          <a:lstStyle/>
          <a:p>
            <a:pPr algn="ctr"/>
            <a:r>
              <a:rPr lang="en-US" sz="3000" u="sng" dirty="0">
                <a:solidFill>
                  <a:schemeClr val="tx1"/>
                </a:solidFill>
              </a:rPr>
              <a:t>How Does a Net Worth Work?</a:t>
            </a:r>
            <a:endParaRPr lang="en-CA" sz="3000" u="sng" dirty="0">
              <a:solidFill>
                <a:schemeClr val="tx1"/>
              </a:solidFill>
            </a:endParaRPr>
          </a:p>
        </p:txBody>
      </p:sp>
      <p:sp>
        <p:nvSpPr>
          <p:cNvPr id="3" name="Content Placeholder 2"/>
          <p:cNvSpPr>
            <a:spLocks noGrp="1"/>
          </p:cNvSpPr>
          <p:nvPr>
            <p:ph idx="1"/>
          </p:nvPr>
        </p:nvSpPr>
        <p:spPr>
          <a:xfrm>
            <a:off x="519544" y="1349829"/>
            <a:ext cx="11062855" cy="5127025"/>
          </a:xfrm>
        </p:spPr>
        <p:txBody>
          <a:bodyPr/>
          <a:lstStyle/>
          <a:p>
            <a:pPr marL="0" indent="0">
              <a:spcBef>
                <a:spcPts val="0"/>
              </a:spcBef>
              <a:buNone/>
            </a:pPr>
            <a:r>
              <a:rPr lang="en-US" sz="2000" dirty="0">
                <a:solidFill>
                  <a:schemeClr val="tx1"/>
                </a:solidFill>
              </a:rPr>
              <a:t>A Net Worth looks at the change in assets and liabilities from one year to the next, adjusted for expenditures and known sources of funds to quantify the amount of illicit income.  </a:t>
            </a:r>
          </a:p>
          <a:p>
            <a:pPr marL="0" indent="0">
              <a:spcBef>
                <a:spcPts val="0"/>
              </a:spcBef>
              <a:buNone/>
            </a:pPr>
            <a:endParaRPr lang="en-US" sz="2000" dirty="0">
              <a:solidFill>
                <a:schemeClr val="tx1"/>
              </a:solidFill>
            </a:endParaRPr>
          </a:p>
          <a:p>
            <a:pPr marL="0" indent="0">
              <a:spcBef>
                <a:spcPts val="0"/>
              </a:spcBef>
              <a:buNone/>
            </a:pPr>
            <a:r>
              <a:rPr lang="en-US" sz="2000" dirty="0">
                <a:solidFill>
                  <a:schemeClr val="tx1"/>
                </a:solidFill>
              </a:rPr>
              <a:t>The Net Worth always starts with a base year amount for assets and liabilities which is generally one day prior to the start of the investigation period.</a:t>
            </a:r>
          </a:p>
          <a:p>
            <a:pPr marL="0" indent="0">
              <a:spcBef>
                <a:spcPts val="0"/>
              </a:spcBef>
              <a:buNone/>
            </a:pPr>
            <a:endParaRPr lang="en-US" sz="2000" dirty="0">
              <a:solidFill>
                <a:schemeClr val="tx1"/>
              </a:solidFill>
            </a:endParaRPr>
          </a:p>
          <a:p>
            <a:pPr marL="0" indent="0">
              <a:spcBef>
                <a:spcPts val="0"/>
              </a:spcBef>
              <a:buNone/>
            </a:pPr>
            <a:r>
              <a:rPr lang="en-US" sz="2000" dirty="0">
                <a:solidFill>
                  <a:schemeClr val="tx1"/>
                </a:solidFill>
              </a:rPr>
              <a:t>For example, if your investigation period is from January 1, 2020 to December 31, 2023, a base year balance must be established for assets and liabilities at December 31, 2019.</a:t>
            </a:r>
          </a:p>
        </p:txBody>
      </p:sp>
      <p:sp>
        <p:nvSpPr>
          <p:cNvPr id="4" name="Slide Number Placeholder 3">
            <a:extLst>
              <a:ext uri="{FF2B5EF4-FFF2-40B4-BE49-F238E27FC236}">
                <a16:creationId xmlns:a16="http://schemas.microsoft.com/office/drawing/2014/main" id="{7E75CDE6-26C0-AA0E-4D6C-EE5DDFD6CF08}"/>
              </a:ext>
            </a:extLst>
          </p:cNvPr>
          <p:cNvSpPr>
            <a:spLocks noGrp="1"/>
          </p:cNvSpPr>
          <p:nvPr>
            <p:ph type="sldNum" sz="quarter" idx="10"/>
          </p:nvPr>
        </p:nvSpPr>
        <p:spPr/>
        <p:txBody>
          <a:bodyPr/>
          <a:lstStyle/>
          <a:p>
            <a:fld id="{78075564-AF6E-40FC-905A-F6C5E8D29614}" type="slidenum">
              <a:rPr lang="en-US" altLang="en-US" smtClean="0"/>
              <a:pPr/>
              <a:t>8</a:t>
            </a:fld>
            <a:endParaRPr lang="en-US" altLang="en-US"/>
          </a:p>
        </p:txBody>
      </p:sp>
    </p:spTree>
    <p:extLst>
      <p:ext uri="{BB962C8B-B14F-4D97-AF65-F5344CB8AC3E}">
        <p14:creationId xmlns:p14="http://schemas.microsoft.com/office/powerpoint/2010/main" val="2830730293"/>
      </p:ext>
    </p:extLst>
  </p:cSld>
  <p:clrMapOvr>
    <a:overrideClrMapping bg1="lt1" tx1="dk1" bg2="lt2" tx2="dk2" accent1="accent1" accent2="accent2" accent3="accent3" accent4="accent4" accent5="accent5" accent6="accent6" hlink="hlink" folHlink="folHlink"/>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3F6A9-0222-BFD6-E2E2-EDAA24895232}"/>
              </a:ext>
            </a:extLst>
          </p:cNvPr>
          <p:cNvSpPr>
            <a:spLocks noGrp="1"/>
          </p:cNvSpPr>
          <p:nvPr>
            <p:ph type="title"/>
          </p:nvPr>
        </p:nvSpPr>
        <p:spPr>
          <a:xfrm>
            <a:off x="609600" y="274640"/>
            <a:ext cx="10972800" cy="585332"/>
          </a:xfrm>
        </p:spPr>
        <p:txBody>
          <a:bodyPr>
            <a:normAutofit/>
          </a:bodyPr>
          <a:lstStyle/>
          <a:p>
            <a:r>
              <a:rPr lang="en-US" sz="3000" u="sng" dirty="0">
                <a:solidFill>
                  <a:schemeClr val="tx1"/>
                </a:solidFill>
              </a:rPr>
              <a:t>How to Calculate Illicit Income Using a Net Worth?</a:t>
            </a:r>
            <a:endParaRPr lang="en-CA" sz="3000" dirty="0"/>
          </a:p>
        </p:txBody>
      </p:sp>
      <p:sp>
        <p:nvSpPr>
          <p:cNvPr id="3" name="Content Placeholder 2">
            <a:extLst>
              <a:ext uri="{FF2B5EF4-FFF2-40B4-BE49-F238E27FC236}">
                <a16:creationId xmlns:a16="http://schemas.microsoft.com/office/drawing/2014/main" id="{DEDEBF17-8B07-50BD-4DE5-8BAE1CF6A123}"/>
              </a:ext>
            </a:extLst>
          </p:cNvPr>
          <p:cNvSpPr>
            <a:spLocks noGrp="1"/>
          </p:cNvSpPr>
          <p:nvPr>
            <p:ph idx="1"/>
          </p:nvPr>
        </p:nvSpPr>
        <p:spPr>
          <a:xfrm>
            <a:off x="609600" y="1197203"/>
            <a:ext cx="10972800" cy="4689475"/>
          </a:xfrm>
        </p:spPr>
        <p:txBody>
          <a:bodyPr/>
          <a:lstStyle/>
          <a:p>
            <a:pPr marL="0" indent="0" algn="ctr">
              <a:spcBef>
                <a:spcPts val="0"/>
              </a:spcBef>
              <a:buNone/>
            </a:pPr>
            <a:r>
              <a:rPr lang="en-US" sz="2000" dirty="0">
                <a:solidFill>
                  <a:schemeClr val="tx1"/>
                </a:solidFill>
              </a:rPr>
              <a:t>Asset</a:t>
            </a:r>
          </a:p>
          <a:p>
            <a:pPr marL="0" indent="0" algn="ctr">
              <a:spcBef>
                <a:spcPts val="0"/>
              </a:spcBef>
              <a:buNone/>
            </a:pPr>
            <a:r>
              <a:rPr lang="en-US" sz="2000" dirty="0">
                <a:solidFill>
                  <a:schemeClr val="tx1"/>
                </a:solidFill>
              </a:rPr>
              <a:t>-</a:t>
            </a:r>
          </a:p>
          <a:p>
            <a:pPr marL="0" indent="0" algn="ctr">
              <a:spcBef>
                <a:spcPts val="0"/>
              </a:spcBef>
              <a:buNone/>
            </a:pPr>
            <a:r>
              <a:rPr lang="en-US" sz="2000" dirty="0">
                <a:solidFill>
                  <a:schemeClr val="tx1"/>
                </a:solidFill>
              </a:rPr>
              <a:t>Liabilities</a:t>
            </a:r>
          </a:p>
          <a:p>
            <a:pPr marL="0" indent="0" algn="ctr">
              <a:spcBef>
                <a:spcPts val="0"/>
              </a:spcBef>
              <a:buNone/>
            </a:pPr>
            <a:r>
              <a:rPr lang="en-US" sz="2000" dirty="0">
                <a:solidFill>
                  <a:schemeClr val="tx1"/>
                </a:solidFill>
              </a:rPr>
              <a:t>=</a:t>
            </a:r>
          </a:p>
          <a:p>
            <a:pPr marL="0" indent="0" algn="ctr">
              <a:spcBef>
                <a:spcPts val="0"/>
              </a:spcBef>
              <a:buNone/>
            </a:pPr>
            <a:r>
              <a:rPr lang="en-US" sz="2000" dirty="0">
                <a:solidFill>
                  <a:schemeClr val="tx1"/>
                </a:solidFill>
              </a:rPr>
              <a:t>Net Worth</a:t>
            </a:r>
          </a:p>
          <a:p>
            <a:pPr marL="0" indent="0" algn="ctr">
              <a:spcBef>
                <a:spcPts val="0"/>
              </a:spcBef>
              <a:buNone/>
            </a:pPr>
            <a:r>
              <a:rPr lang="en-US" sz="2000" dirty="0">
                <a:solidFill>
                  <a:schemeClr val="tx1"/>
                </a:solidFill>
              </a:rPr>
              <a:t>-</a:t>
            </a:r>
          </a:p>
          <a:p>
            <a:pPr marL="0" indent="0" algn="ctr">
              <a:spcBef>
                <a:spcPts val="0"/>
              </a:spcBef>
              <a:buNone/>
            </a:pPr>
            <a:r>
              <a:rPr lang="en-US" sz="2000" dirty="0">
                <a:solidFill>
                  <a:schemeClr val="tx1"/>
                </a:solidFill>
              </a:rPr>
              <a:t>Prior Years Net Worth</a:t>
            </a:r>
          </a:p>
          <a:p>
            <a:pPr marL="0" indent="0" algn="ctr">
              <a:spcBef>
                <a:spcPts val="0"/>
              </a:spcBef>
              <a:buNone/>
            </a:pPr>
            <a:r>
              <a:rPr lang="en-US" sz="2000" dirty="0">
                <a:solidFill>
                  <a:schemeClr val="tx1"/>
                </a:solidFill>
              </a:rPr>
              <a:t>=</a:t>
            </a:r>
          </a:p>
          <a:p>
            <a:pPr marL="0" indent="0" algn="ctr">
              <a:spcBef>
                <a:spcPts val="0"/>
              </a:spcBef>
              <a:buNone/>
            </a:pPr>
            <a:r>
              <a:rPr lang="en-US" sz="2000" dirty="0">
                <a:solidFill>
                  <a:schemeClr val="tx1"/>
                </a:solidFill>
              </a:rPr>
              <a:t>Increase (Decrease) in Net Worth</a:t>
            </a:r>
          </a:p>
          <a:p>
            <a:pPr marL="0" indent="0" algn="ctr">
              <a:spcBef>
                <a:spcPts val="0"/>
              </a:spcBef>
              <a:buNone/>
            </a:pPr>
            <a:r>
              <a:rPr lang="en-US" sz="2000" dirty="0">
                <a:solidFill>
                  <a:schemeClr val="tx1"/>
                </a:solidFill>
              </a:rPr>
              <a:t>+</a:t>
            </a:r>
          </a:p>
          <a:p>
            <a:pPr marL="0" indent="0" algn="ctr">
              <a:spcBef>
                <a:spcPts val="0"/>
              </a:spcBef>
              <a:buNone/>
            </a:pPr>
            <a:r>
              <a:rPr lang="en-US" sz="2000" dirty="0">
                <a:solidFill>
                  <a:schemeClr val="tx1"/>
                </a:solidFill>
              </a:rPr>
              <a:t>Expenses and Adjustments</a:t>
            </a:r>
          </a:p>
          <a:p>
            <a:pPr marL="0" indent="0" algn="ctr">
              <a:spcBef>
                <a:spcPts val="0"/>
              </a:spcBef>
              <a:buNone/>
            </a:pPr>
            <a:r>
              <a:rPr lang="en-US" sz="2000" dirty="0">
                <a:solidFill>
                  <a:schemeClr val="tx1"/>
                </a:solidFill>
              </a:rPr>
              <a:t>-</a:t>
            </a:r>
          </a:p>
          <a:p>
            <a:pPr marL="0" indent="0" algn="ctr">
              <a:spcBef>
                <a:spcPts val="0"/>
              </a:spcBef>
              <a:buNone/>
            </a:pPr>
            <a:r>
              <a:rPr lang="en-US" sz="2000" dirty="0">
                <a:solidFill>
                  <a:schemeClr val="tx1"/>
                </a:solidFill>
              </a:rPr>
              <a:t>Known Sources of Funds and Adjustments</a:t>
            </a:r>
          </a:p>
          <a:p>
            <a:pPr marL="0" indent="0" algn="ctr">
              <a:spcBef>
                <a:spcPts val="0"/>
              </a:spcBef>
              <a:buNone/>
            </a:pPr>
            <a:r>
              <a:rPr lang="en-US" sz="2000" dirty="0">
                <a:solidFill>
                  <a:schemeClr val="tx1"/>
                </a:solidFill>
              </a:rPr>
              <a:t>=</a:t>
            </a:r>
          </a:p>
          <a:p>
            <a:pPr marL="0" indent="0" algn="ctr">
              <a:spcBef>
                <a:spcPts val="0"/>
              </a:spcBef>
              <a:buNone/>
            </a:pPr>
            <a:r>
              <a:rPr lang="en-US" sz="2000" dirty="0">
                <a:solidFill>
                  <a:schemeClr val="tx1"/>
                </a:solidFill>
              </a:rPr>
              <a:t>Total Illicit Income Earned</a:t>
            </a:r>
          </a:p>
          <a:p>
            <a:endParaRPr lang="en-CA" dirty="0"/>
          </a:p>
        </p:txBody>
      </p:sp>
      <p:sp>
        <p:nvSpPr>
          <p:cNvPr id="4" name="Slide Number Placeholder 3">
            <a:extLst>
              <a:ext uri="{FF2B5EF4-FFF2-40B4-BE49-F238E27FC236}">
                <a16:creationId xmlns:a16="http://schemas.microsoft.com/office/drawing/2014/main" id="{95D59F4D-55C8-F89F-3AE4-BF395E21626B}"/>
              </a:ext>
            </a:extLst>
          </p:cNvPr>
          <p:cNvSpPr>
            <a:spLocks noGrp="1"/>
          </p:cNvSpPr>
          <p:nvPr>
            <p:ph type="sldNum" sz="quarter" idx="10"/>
          </p:nvPr>
        </p:nvSpPr>
        <p:spPr/>
        <p:txBody>
          <a:bodyPr/>
          <a:lstStyle/>
          <a:p>
            <a:fld id="{78075564-AF6E-40FC-905A-F6C5E8D29614}" type="slidenum">
              <a:rPr lang="en-US" altLang="en-US" smtClean="0"/>
              <a:pPr/>
              <a:t>9</a:t>
            </a:fld>
            <a:endParaRPr lang="en-US" altLang="en-US"/>
          </a:p>
        </p:txBody>
      </p:sp>
    </p:spTree>
    <p:extLst>
      <p:ext uri="{BB962C8B-B14F-4D97-AF65-F5344CB8AC3E}">
        <p14:creationId xmlns:p14="http://schemas.microsoft.com/office/powerpoint/2010/main" val="2654499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0.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1.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2.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3.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4.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5.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6.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7.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8.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19.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0.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1.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2.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3.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4.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5.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6.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7.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8.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29.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0.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1.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2.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3.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4.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5.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6.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7.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8.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39.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4.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5.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6.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7.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8.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ppt/theme/themeOverride9.xml><?xml version="1.0" encoding="utf-8"?>
<a:themeOverride xmlns:a="http://schemas.openxmlformats.org/drawingml/2006/main">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71579437-72dc-4ee1-9772-73b3c7624481</TitusGUID>
  <TitusMetadata xmlns="">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k5PIn1dfV19</TitusMetadata>
</titus>
</file>

<file path=customXml/itemProps1.xml><?xml version="1.0" encoding="utf-8"?>
<ds:datastoreItem xmlns:ds="http://schemas.openxmlformats.org/officeDocument/2006/customXml" ds:itemID="{9A6B536C-C007-44F1-92B8-0E30811619C1}">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emplate/>
  <TotalTime>7768</TotalTime>
  <Words>4209</Words>
  <Application>Microsoft Office PowerPoint</Application>
  <PresentationFormat>Widescreen</PresentationFormat>
  <Paragraphs>754</Paragraphs>
  <Slides>55</Slides>
  <Notes>55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Century Gothic</vt:lpstr>
      <vt:lpstr>Gill Sans Light</vt:lpstr>
      <vt:lpstr>Microsoft Sans Serif</vt:lpstr>
      <vt:lpstr>ヒラギノ角ゴ Pro W3</vt:lpstr>
      <vt:lpstr>1_Default Design</vt:lpstr>
      <vt:lpstr>Office Theme</vt:lpstr>
      <vt:lpstr>Worksheet</vt:lpstr>
      <vt:lpstr>Net Worth Analysis An Investigative Approach</vt:lpstr>
      <vt:lpstr>PowerPoint Presentation</vt:lpstr>
      <vt:lpstr>Agenda</vt:lpstr>
      <vt:lpstr>PowerPoint Presentation</vt:lpstr>
      <vt:lpstr>What is a Net Worth Analysis?</vt:lpstr>
      <vt:lpstr>Why Use a Net Worth Analysis?</vt:lpstr>
      <vt:lpstr>What Types of Illicit Income Can be Determined  Through a Net Worth?</vt:lpstr>
      <vt:lpstr>How Does a Net Worth Work?</vt:lpstr>
      <vt:lpstr>How to Calculate Illicit Income Using a Net Worth?</vt:lpstr>
      <vt:lpstr>Who Gets Included in the Net Worth Analysis?</vt:lpstr>
      <vt:lpstr>What Gets Included in a Net Worth Analysis?</vt:lpstr>
      <vt:lpstr>What Does Not Get Included in a Net Worth Analysis?</vt:lpstr>
      <vt:lpstr>Net Worth Case Study Part I: Case Background</vt:lpstr>
      <vt:lpstr>PowerPoint Presentation</vt:lpstr>
      <vt:lpstr>Assets</vt:lpstr>
      <vt:lpstr>Bank Account Balances</vt:lpstr>
      <vt:lpstr>Personal Business Assets</vt:lpstr>
      <vt:lpstr>Cash on Hand</vt:lpstr>
      <vt:lpstr>Cash on Hand Continued</vt:lpstr>
      <vt:lpstr>Cash on Hand Continued</vt:lpstr>
      <vt:lpstr>Investments</vt:lpstr>
      <vt:lpstr>Investments Continued</vt:lpstr>
      <vt:lpstr>Investments Continued</vt:lpstr>
      <vt:lpstr>Vehicles</vt:lpstr>
      <vt:lpstr>Vehicles Continued</vt:lpstr>
      <vt:lpstr>Vehicles Continued</vt:lpstr>
      <vt:lpstr>Real Property</vt:lpstr>
      <vt:lpstr>Real Property Continued</vt:lpstr>
      <vt:lpstr>Real Property Continued</vt:lpstr>
      <vt:lpstr>Cryptocurrency</vt:lpstr>
      <vt:lpstr>Crypto Currency Continued</vt:lpstr>
      <vt:lpstr>Accounts and Assets in Foreign Currency</vt:lpstr>
      <vt:lpstr>Net Worth Case Study Part II: Assets</vt:lpstr>
      <vt:lpstr>PowerPoint Presentation</vt:lpstr>
      <vt:lpstr>Liabilities</vt:lpstr>
      <vt:lpstr>Value Added Taxes Payable</vt:lpstr>
      <vt:lpstr>Credit Cards and Lines of Credit</vt:lpstr>
      <vt:lpstr>Personal Loans</vt:lpstr>
      <vt:lpstr>Mortgages</vt:lpstr>
      <vt:lpstr>Mortgages Continued</vt:lpstr>
      <vt:lpstr>Mortgages Continued</vt:lpstr>
      <vt:lpstr>Net Worth Case Study Part III: Liabilities</vt:lpstr>
      <vt:lpstr>PowerPoint Presentation</vt:lpstr>
      <vt:lpstr>Expenses and Adjustments</vt:lpstr>
      <vt:lpstr>Expenses and Adjustments Continued</vt:lpstr>
      <vt:lpstr>Expenses and Adjustments Continued</vt:lpstr>
      <vt:lpstr>Expenses and Adjustments Continued</vt:lpstr>
      <vt:lpstr>Known Sources of Funds and Adjustments</vt:lpstr>
      <vt:lpstr>Known Sources of Funds and Adjustments Continued</vt:lpstr>
      <vt:lpstr>Known Sources of Funds and Adjustments Continued</vt:lpstr>
      <vt:lpstr>Net Worth Case Study Part IV: Calculation of Illicit Income</vt:lpstr>
      <vt:lpstr>PowerPoint Presentation</vt:lpstr>
      <vt:lpstr>Net Worth Presentation</vt:lpstr>
      <vt:lpstr>Net Worth Presentation Continued</vt:lpstr>
      <vt:lpstr>PowerPoint Presentation</vt:lpstr>
    </vt:vector>
  </TitlesOfParts>
  <Company>Government of Canada / 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Worth Analysis</dc:title>
  <dc:creator>McCurry, Trevor</dc:creator>
  <cp:keywords>SecurityClassificationLevel - PROTECTED B, Creator - McCurry, Trevor, EventDateandTime - 2021-03-17 at 1:50:16 PM, EventDateandTime - 2021-03-17 at 1:50:20 PM, EventDateandTime - 2021-03-17 at 2:24:12 PM, EventDateandTime - 2021-03-17 at 2:36:04 PM, EventDateandTime - 2021-03-17 at 2:37:18 PM, EventDateandTime - 2021-03-17 at 3:15:09 PM, EventDateandTime - 2021-03-18 at 9:15:41 AM, EventDateandTime - 2021-03-18 at 9:25:34 AM, EventDateandTime - 2021-03-18 at 9:25:44 AM, EventDateandTime - 2021-03-18 at 9:57:30 AM, EventDateandTime - 2021-03-18 at 11:21:36 AM, EventDateandTime - 2021-03-18 at 11:51:16 AM, EventDateandTime - 2021-03-18 at 12:04:18 PM, EventDateandTime - 2021-03-18 at 4:08:41 PM, EventDateandTime - 2021-03-22 at 10:11:43 AM, EventDateandTime - 2021-03-22 at 10:21:00 AM, EventDateandTime - 2021-03-22 at 10:29:16 AM, EventDateandTime - 2021-03-22 at 10:34:30 AM, EventDateandTime - 2021-03-22 at 10:56:09 AM, EventDateandTime - 2021-03-22 at 12:31:06 PM, EventDateandTime - 2021-03-22 at 12:54:54 PM, EventDateandTime - 2021-03-22 at 1:34:33 PM, EventDateandTime - 2021-03-22 at 1:57:18 PM, EventDateandTime - 2021-03-22 at 2:16:49 PM, EventDateandTime - 2021-03-22 at 2:19:33 PM, EventDateandTime - 2021-03-22 at 3:00:36 PM, EventDateandTime - 2021-03-22 at 3:35:14 PM, EventDateandTime - 2021-03-22 at 4:01:26 PM, EventDateandTime - 2021-03-22 at 4:07:04 PM, EventDateandTime - 2021-03-23 at 12:48:22 PM, EventDateandTime - 2021-03-23 at 1:18:14 PM, EventDateandTime - 2021-03-23 at 1:51:47 PM, EventDateandTime - 2021-03-23 at 1:58:56 PM, EventDateandTime - 2021-03-23 at 2:26:53 PM, EventDateandTime - 2021-03-23 at 2:47:48 PM, EventDateandTime - 2021-03-23 at 2:49:44 PM, EventDateandTime - 2021-03-23 at 3:15:50 PM, EventDateandTime - 2021-03-23 at 3:40:44 PM, EventDateandTime - 2021-03-23 at 3:50:34 PM, EventDateandTime - 2021-03-23 at 3:54:22 PM, EventDateandTime - 2021-03-23 at 4:10:51 PM, EventDateandTime - 2021-03-24 at 7:53:46 AM, EventDateandTime - 2021-03-24 at 8:30:09 AM, EventDateandTime - 2021-03-24 at 9:01:05 AM, EventDateandTime - 2021-03-24 at 9:03:57 AM, EventDateandTime - 2021-03-24 at 10:15:56 AM, EventDateandTime - 2021-03-24 at 10:47:16 AM, EventDateandTime - 2021-03-24 at 1:43:59 PM, EventDateandTime - 2021-03-24 at 1:44:27 PM, EventDateandTime - 2021-03-24 at 2:19:08 PM, EventDateandTime - 2021-03-24 at 2:23:57 PM, EventDateandTime - 2021-03-24 at 2:32:17 PM, EventDateandTime - 2021-03-24 at 2:37:38 PM, EventDateandTime - 2021-03-24 at 3:56:50 PM, EventDateandTime - 2021-03-24 at 3:58:35 PM, EventDateandTime - 2021-03-25 at 8:54:01 AM, EventDateandTime - 2021-03-25 at 9:02:35 AM, EventDateandTime - 2021-03-25 at 9:24:02 AM, EventDateandTime - 2021-03-25 at 10:12:03 AM, EventDateandTime - 2021-03-25 at 10:22:18 AM, EventDateandTime - 2021-03-25 at 10:34:15 AM, EventDateandTime - 2021-03-25 at 10:53:34 AM, EventDateandTime - 2021-03-25 at 3:15:31 PM, EventDateandTime - 2021-03-25 at 3:43:14 PM, EventDateandTime - 2021-03-25 at 3:53:03 PM, EventDateandTime - 2021-03-25 at 4:01:12 PM, EventDateandTime - 2021-03-26 at 8:56:52 AM, EventDateandTime - 2021-03-26 at 8:57:06 AM, EventDateandTime - 2021-03-26 at 8:57:48 AM, EventDateandTime - 2021-05-04 at 7:38:47 AM, EventDateandTime - 2021-05-04 at 7:48:27 AM, EventDateandTime - 2021-05-04 at 7:53:39 AM, EventDateandTime - 2021-05-04 at 8:05:47 AM, EventDateandTime - 2021-05-04 at 8:20:31 AM, EventDateandTime - 2023-03-17 at 7:54:57 AM, EventDateandTime - 2023-03-17 at 8:20:23 AM, EventDateandTime - 2023-03-17 at 9:06:20 AM, EventDateandTime - 2023-03-17 at 9:16:31 AM, EventDateandTime - 2023-03-17 at 9:53:38 AM, EventDateandTime - 2023-03-17 at 10:06:46 AM, EventDateandTime - 2023-03-17 at 10:07:12 AM, EventDateandTime - 2023-03-17 at 10:08:00 AM, EventDateandTime - 2023-03-17 at 10:08:17 AM, EventDateandTime - 2023-03-17 at 1:25:37 PM, EventDateandTime - 2023-03-17 at 1:31:09 PM, EventDateandTime - 2023-03-17 at 1:39:10 PM, EventDateandTime - 2023-03-17 at 1:39:27 PM, EventDateandTime - 2023-03-17 at 1:45:39 PM, EventDateandTime - 2023-03-17 at 2:01:02 PM, EventDateandTime - 2023-03-17 at 2:05:43 PM, EventDateandTime - 2023-03-17 at 2:19:38 PM, EventDateandTime - 2023-08-11 at 10:26:20 AM, EventDateandTime - 2023-08-11 at 10:33:28 AM, EventDateandTime - 2023-08-11 at 1:24:13 PM, EventDateandTime - 2023-08-11 at 2:18:00 PM, EventDateandTime - 2023-08-11 at 2:24:36 PM, EventDateandTime - 2023-08-11 at 2:44:52 PM, EventDateandTime - 2023-08-15 at 11:23:42 AM, EventDateandTime - 2023-08-15 at 11:36:24 AM, EventDateandTime - 2023-08-15 at 11:48:12 AM, EventDateandTime - 2023-08-16 at 8:20:28 AM, EventDateandTime - 2023-08-16 at 9:01:49 AM, EventDateandTime - 2023-08-16 at 9:14:07 AM, EventDateandTime - 2023-08-16 at 10:22:32 AM, EventDateandTime - 2023-08-16 at 10:38:01 AM, EventDateandTime - 2023-08-17 at 10:40:13 AM, EventDateandTime - 2023-08-17 at 10:42:29 AM, EventDateandTime - 2023-12-04 at 1:40:58 PM, EventDateandTime - 2023-12-04 at 3:44:38 PM, EventDateandTime - 2023-12-13 at 11:12:44 AM, EventDateandTime - 2023-12-13 at 11:23:17 AM, EventDateandTime - 2023-12-13 at 11:49:40 AM, EventDateandTime - 2023-12-13 at 11:54:15 AM, EventDateandTime - 2023-12-13 at 12:00:56 PM, EventDateandTime - 2023-12-13 at 12:05:31 PM, EventDateandTime - 2023-12-13 at 12:57:57 PM, EventDateandTime - 2023-12-13 at 12:59:38 PM, EventDateandTime - 2023-12-13 at 1:07:14 PM, EventDateandTime - 2023-12-13 at 1:22:27 PM, EventDateandTime - 2023-12-13 at 1:30:43 PM, EventDateandTime - 2023-12-13 at 1:33:38 PM, EventDateandTime - 2023-12-13 at 1:44:31 PM, EventDateandTime - 2023-12-13 at 1:49:54 PM, EventDateandTime - 2023-12-13 at 3:00:09 PM, EventDateandTime - 2023-12-13 at 3:00:32 PM, EventDateandTime - 2023-12-13 at 3:00:48 PM, EventDateandTime - 2023-12-13 at 3:00:58 PM, EventDateandTime - 2023-12-13 at 3:01:14 PM, EventDateandTime - 2023-12-13 at 3:01:57 PM, EventDateandTime - 2023-12-13 at 3:14:24 PM, EventDateandTime - 2023-12-13 at 3:17:57 PM, EventDateandTime - 2023-12-13 at 3:18:20 PM, EventDateandTime - 2023-12-13 at 3:19:49 PM, EventDateandTime - 2023-12-13 at 3:28:33 PM, EventDateandTime - 2023-12-13 at 3:57:52 PM, EventDateandTime - 2023-12-14 at 11:30:05 AM, EventDateandTime - 2023-12-14 at 11:30:49 AM, EventDateandTime - 2023-12-14 at 1:08:47 PM, EventDateandTime - 2023-12-14 at 1:11:01 PM, EventDateandTime - 2023-12-14 at 1:29:19 PM, EventDateandTime - 2023-12-14 at 1:46:25 PM, EventDateandTime - 2023-12-14 at 1:46:30 PM, EventDateandTime - 2023-12-14 at 1:48:13 PM, EventDateandTime - 2023-12-14 at 1:48:26 PM, EventDateandTime - 2023-12-14 at 2:12:33 PM, EventDateandTime - 2023-12-14 at 2:12:46 PM, EventDateandTime - 2023-12-14 at 2:17:10 PM, EventDateandTime - 2023-12-14 at 2:19:51 PM, EventDateandTime - 2023-12-14 at 2:20:17 PM, EventDateandTime - 2023-12-14 at 2:31:26 PM, EventDateandTime - 2023-12-14 at 2:39:09 PM, EventDateandTime - 2023-12-14 at 2:39:35 PM, EventDateandTime - 2023-12-14 at 2:46:09 PM, EventDateandTime - 2023-12-14 at 2:46:28 PM, EventDateandTime - 2023-12-14 at 2:49:47 PM, EventDateandTime - 2023-12-14 at 3:07:57 PM, EventDateandTime - 2023-12-18 at 9:16:08 AM, EventDateandTime - 2023-12-18 at 9:21:54 AM, EventDateandTime - 2023-12-18 at 9:23:08 AM, EventDateandTime - 2023-12-18 at 10:22:47 AM, EventDateandTime - 2023-12-18 at 10:41:40 AM, EventDateandTime - 2023-12-18 at 10:54:05 AM, EventDateandTime - 2023-12-18 at 11:04:10 AM, EventDateandTime - 2023-12-18 at 11:12:15 AM, EventDateandTime - 2023-12-18 at 11:28:41 AM, EventDateandTime - 2023-12-18 at 11:37:29 AM, EventDateandTime - 2023-12-18 at 11:47:45 AM, EventDateandTime - 2023-12-18 at 12:56:39 PM, EventDateandTime - 2023-12-19 at 9:01:14 AM, EventDateandTime - 2023-12-19 at 9:19:08 AM, EventDateandTime - 2023-12-19 at 9:47:07 AM, EventDateandTime - 2023-12-19 at 9:47:37 AM, EventDateandTime - 2023-12-19 at 9:50:06 AM, EventDateandTime - 2023-12-19 at 10:11:35 AM, EventDateandTime - 2023-12-19 at 10:37:24 AM, EventDateandTime - 2023-12-19 at 10:42:15 AM, EventDateandTime - 2023-12-20 at 8:50:29 AM, EventDateandTime - 2023-12-20 at 8:51:07 AM, EventDateandTime - 2023-12-21 at 3:23:08 PM, EventDateandTime - 2024-01-02 at 10:53:03 AM, EventDateandTime - 2024-01-02 at 11:04:29 AM, EventDateandTime - 2024-01-02 at 11:06:35 AM, EventDateandTime - 2024-01-02 at 1:20:27 PM, EventDateandTime - 2024-01-02 at 1:28:26 PM, EventDateandTime - 2024-01-02 at 1:28:41 PM, EventDateandTime - 2024-01-02 at 1:29:12 PM, EventDateandTime - 2024-01-05 at 9:14:07 AM, EventDateandTime - 2024-01-05 at 10:15:18 AM, EventDateandTime - 2024-01-05 at 10:26:27 AM, EventDateandTime - 2024-01-05 at 10:27:22 AM, EventDateandTime - 2024-01-05 at 10:27:54 AM, EventDateandTime - 2024-01-09 at 11:14:28 AM, EventDateandTime - 2024-01-09 at 11:15:16 AM, EventDateandTime - 2024-01-09 at 1:08:53 PM, EventDateandTime - 2024-01-17 at 8:30:52 AM, EventDateandTime - 2024-02-05 at 9:40:54 AM, EventDateandTime - 2024-02-05 at 9:42:00 AM, EventDateandTime - 2024-02-05 at 10:10:30 AM, SecurityClassificationLevel - UNCLASSIFIED, EventDateandTime - 2024-04-25 at 1:47:30 PM, EventDateandTime - 2024-06-26 at 8:01:26 AM, EventDateandTime - 2024-07-05 at 11:01:06 AM, EventDateandTime - 2024-07-05 at 2:18:34 PM, EventDateandTime - 2024-07-05 at 2:34:54 PM, EventDateandTime - 2024-07-05 at 3:01:09 PM, EventDateandTime - 2024-07-08 at 10:38:45 AM, EventDateandTime - 2024-07-10 at 2:29:10 AM, EventDateandTime - 2024-07-10 at 5:06:20 AM, EventDateandTime - 2024-09-11 at 2:49:02 PM, EventDateandTime - 2024-09-11 at 3:05:26 PM, EventDateandTime - 2024-09-11 at 3:33:51 PM, EventDateandTime - 2024-10-02 at 11:59:37 AM, EventDateandTime - 2024-10-02 at 4:17:51 PM, EventDateandTime - 2024-10-03 at 9:06:27 AM</cp:keywords>
  <cp:lastModifiedBy>McCurry, Trevor</cp:lastModifiedBy>
  <cp:revision>293</cp:revision>
  <cp:lastPrinted>2024-10-03T12:53:08Z</cp:lastPrinted>
  <dcterms:created xsi:type="dcterms:W3CDTF">2021-03-17T17:20:56Z</dcterms:created>
  <dcterms:modified xsi:type="dcterms:W3CDTF">2024-10-03T13:06:28Z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71579437-72dc-4ee1-9772-73b3c7624481</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NO</vt:lpwstr>
  </property>
</Properties>
</file>