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F8"/>
    <a:srgbClr val="D9E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5B991-8C69-49CC-9B10-27D3F5D03BDA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ADF98-20E4-4D31-B5E8-B2E2C15895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97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023E6-FAAF-4FFA-822D-E8FD3F027B6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24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D3BF42-B4D7-704C-17E4-C3EC8FEB8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8C537E-671A-C9C4-D5BA-F78114A46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0A75AF-4F8E-A2EC-4DA3-43641A526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3B8-619D-4433-B51D-B0999BBAAE4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4783BE-1AEC-CAAC-F172-E2C46FEE4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B003FC-2900-F5FC-8A0A-F7C7D12A2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2AE1-FD9E-4B1B-885C-38750361F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52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8DE157-1BA2-689D-4006-FFD97F11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541373-54D2-4092-D485-DAD2AC85C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9D8475-7216-8D4B-45D9-8BDE6E494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3B8-619D-4433-B51D-B0999BBAAE4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EED393-18D3-B4DE-1ECE-181760A1A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32114E-BC82-E0A2-42F3-94086114D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2AE1-FD9E-4B1B-885C-38750361F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31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890DEF7-BDB2-4CB2-DDB2-20E4D6388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C99E66B-00FA-1E64-8BA9-CC6A14939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161AED-564D-36BF-EA7E-CA19DF5C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3B8-619D-4433-B51D-B0999BBAAE4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EC1E3F-7FD3-6877-4EEE-3E6A61EC0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F68009-79F9-FEED-411B-F7F005496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2AE1-FD9E-4B1B-885C-38750361F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41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76BDA1-4082-6C1D-D550-2E013D309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0A8339-C609-E77E-BB12-625D6D1B1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8C9DC3-9964-76DA-2B69-0DD3355D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3B8-619D-4433-B51D-B0999BBAAE4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F2549E-44ED-5D54-745B-5B490D6F4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B3E906-DCDE-1EB6-7DA5-D5FF8B3F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2AE1-FD9E-4B1B-885C-38750361F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17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C7C5E9-74FA-B0A5-13DA-AABEBA592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0725B8-1F79-656A-DF62-F1638083D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B6CF1-71B5-042B-410A-A6B7833DD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3B8-619D-4433-B51D-B0999BBAAE4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B13FB2-0D71-8B5B-E4D2-D389AEC48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9AD222-84FA-822B-B0F5-4C5329C3B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2AE1-FD9E-4B1B-885C-38750361F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49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C057B1-5D99-E84C-0DD8-839136AFA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27CE28-C787-B701-88DB-AA9C819C9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A41BB3-DFC8-5844-CC22-13EC36E55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C90BD7-57AA-6F91-35D1-8CA5C9F9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3B8-619D-4433-B51D-B0999BBAAE4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269839-7C3D-CDF3-EE4D-E49FFD742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B056AC-7E01-E703-9CC8-C126C17B8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2AE1-FD9E-4B1B-885C-38750361F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58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F0F40D-AA8B-C5C6-A3EE-4ACE952C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86E46B-9527-A26C-6ABD-D2EB30CF1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4F4576-C666-A1F0-6CDB-55C85CEA2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BB239A2-25C5-1331-8E7C-CFAE6050D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13D07A7-6C3D-A3FC-8AFC-50A9DC88C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FD9D530-AA1B-6B68-869F-964E7979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3B8-619D-4433-B51D-B0999BBAAE4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D17B8C0-0AD1-A9FD-21EA-D7C3A24C0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D972826-5DA5-F25C-C535-265C8AF12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2AE1-FD9E-4B1B-885C-38750361F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29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7D4271-30A3-D6BB-82D6-FB70A3F91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7BDD9CF-CDF1-CC60-C9F0-B21BE992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3B8-619D-4433-B51D-B0999BBAAE4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7E12C6-1E50-B9D2-FF19-208E77438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55D5BCF-7A51-374B-18AB-CABD4B37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2AE1-FD9E-4B1B-885C-38750361F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48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E3F9EA2-D892-782E-BB25-5DE274B8D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3B8-619D-4433-B51D-B0999BBAAE4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F321525-A221-DD81-3E4B-594766792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ED0D4C-98AB-59B8-4E5F-D272574B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2AE1-FD9E-4B1B-885C-38750361F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62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D8FA06-2C82-BC62-CB68-0B5FFDCFF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6506CB-4D06-0226-EA0B-C5D4F0FD5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9AE326-9E1D-5F27-D666-DB3B48798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F64212-E5CC-FE58-2D08-9D48A109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3B8-619D-4433-B51D-B0999BBAAE4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17B38A-1344-848F-D16A-C50114109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744BB5-C160-6FAF-9479-EED763AAD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2AE1-FD9E-4B1B-885C-38750361F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68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61BDC0-BC4D-7BED-CF6D-AB496DF01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30A6D5B-CD5B-B212-0E3B-B7168CE2C8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A6C04E-2B73-28DC-A24C-09B7B68B6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0E16FA-3686-C8B4-A93F-491BA8B7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3B8-619D-4433-B51D-B0999BBAAE4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11D707-D204-A47E-CB4A-92C81A8B6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E91E72-8361-14D6-8782-52548FBC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2AE1-FD9E-4B1B-885C-38750361F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83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7E2971C-C91F-C04C-0DF5-228291A3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A8BDBA-D0C4-26AD-37C2-F4CF6FD6E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F61A6A-17AC-980B-2D6D-64EC91F10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383B8-619D-4433-B51D-B0999BBAAE46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A09B6B-92D0-B015-7284-6CA086DC5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B37C7C-C1BD-C316-BF72-2E4B45F7C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62AE1-FD9E-4B1B-885C-38750361F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02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151CC85-1172-E5B2-E9E3-ED156FD0150A}"/>
              </a:ext>
            </a:extLst>
          </p:cNvPr>
          <p:cNvSpPr/>
          <p:nvPr/>
        </p:nvSpPr>
        <p:spPr>
          <a:xfrm>
            <a:off x="3669195" y="1109710"/>
            <a:ext cx="8522805" cy="1913978"/>
          </a:xfrm>
          <a:prstGeom prst="rect">
            <a:avLst/>
          </a:prstGeom>
          <a:solidFill>
            <a:srgbClr val="172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70F32F7-BB3D-E3F6-789C-2D1D4D90E0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1" b="361"/>
          <a:stretch/>
        </p:blipFill>
        <p:spPr>
          <a:xfrm>
            <a:off x="1" y="0"/>
            <a:ext cx="1524000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DBE6784-9EB6-0B79-970F-508062983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88" y="6047375"/>
            <a:ext cx="973225" cy="51807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96AD074-CFE4-4AC0-4641-F10BF77E3BEF}"/>
              </a:ext>
            </a:extLst>
          </p:cNvPr>
          <p:cNvSpPr txBox="1"/>
          <p:nvPr/>
        </p:nvSpPr>
        <p:spPr>
          <a:xfrm>
            <a:off x="1621628" y="463449"/>
            <a:ext cx="10570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1725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Chaufferie biomasse – Atelier Inové et Laiterie, groupe LSDH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3096E11-38BB-583B-E11A-FAAAC1D5B4F4}"/>
              </a:ext>
            </a:extLst>
          </p:cNvPr>
          <p:cNvSpPr txBox="1"/>
          <p:nvPr/>
        </p:nvSpPr>
        <p:spPr>
          <a:xfrm>
            <a:off x="3973604" y="1636487"/>
            <a:ext cx="286095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Décarbonation de la vapeur par la biomasse pour les besoins process de deux sites du groupe LSDH : </a:t>
            </a:r>
          </a:p>
          <a:p>
            <a:pPr algn="ctr"/>
            <a:r>
              <a:rPr lang="fr-FR" sz="1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Laiterie (produits laitiers) et l’Atelier Inové (boissons végétales)</a:t>
            </a:r>
            <a:endParaRPr lang="fr-FR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6" descr="Une image contenant dessin, horloge, signe&#10;&#10;Description générée automatiquement">
            <a:extLst>
              <a:ext uri="{FF2B5EF4-FFF2-40B4-BE49-F238E27FC236}">
                <a16:creationId xmlns:a16="http://schemas.microsoft.com/office/drawing/2014/main" id="{C7325150-B169-23D9-1154-92B9C4AFC2D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duotone>
              <a:prstClr val="black"/>
              <a:srgbClr val="00B1F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261814" y="1284016"/>
            <a:ext cx="284530" cy="29655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8C8552E-1DC4-A30B-A02C-4E56AFFF038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1F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784968" y="1326492"/>
            <a:ext cx="209503" cy="29828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DE2B271-398D-1DEF-CBDE-EA1E061199B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1F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233096" y="1333700"/>
            <a:ext cx="353527" cy="29828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592203B-F6DA-D89A-7BD7-EDDD278AC949}"/>
              </a:ext>
            </a:extLst>
          </p:cNvPr>
          <p:cNvSpPr txBox="1"/>
          <p:nvPr/>
        </p:nvSpPr>
        <p:spPr>
          <a:xfrm>
            <a:off x="7232600" y="1639682"/>
            <a:ext cx="13119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Saint-Denis-de-l’Hôtel (45)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E812C54-E7EF-B309-5DC6-1CF470FA8D49}"/>
              </a:ext>
            </a:extLst>
          </p:cNvPr>
          <p:cNvSpPr txBox="1"/>
          <p:nvPr/>
        </p:nvSpPr>
        <p:spPr>
          <a:xfrm>
            <a:off x="9202148" y="1639682"/>
            <a:ext cx="24154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ACTEURS DU PROJET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A44794B-1122-81DA-9C43-892451F9DD3B}"/>
              </a:ext>
            </a:extLst>
          </p:cNvPr>
          <p:cNvSpPr txBox="1"/>
          <p:nvPr/>
        </p:nvSpPr>
        <p:spPr>
          <a:xfrm>
            <a:off x="9108372" y="1942329"/>
            <a:ext cx="260297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 LSDH</a:t>
            </a:r>
          </a:p>
          <a:p>
            <a:pPr algn="ctr"/>
            <a:r>
              <a:rPr lang="fr-FR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Mairie Saint-Denis-de-l’Hôtel</a:t>
            </a:r>
          </a:p>
          <a:p>
            <a:pPr algn="ctr"/>
            <a:r>
              <a:rPr lang="fr-FR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ENGIE Solutions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8C01FBE-0329-7AB6-368D-451A23E06862}"/>
              </a:ext>
            </a:extLst>
          </p:cNvPr>
          <p:cNvSpPr/>
          <p:nvPr/>
        </p:nvSpPr>
        <p:spPr>
          <a:xfrm>
            <a:off x="1799388" y="3452812"/>
            <a:ext cx="2262453" cy="31862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81F258A3-A9CE-7000-C36D-B435F2F74E97}"/>
              </a:ext>
            </a:extLst>
          </p:cNvPr>
          <p:cNvGrpSpPr/>
          <p:nvPr/>
        </p:nvGrpSpPr>
        <p:grpSpPr>
          <a:xfrm>
            <a:off x="2641579" y="3163778"/>
            <a:ext cx="578069" cy="578069"/>
            <a:chOff x="5087007" y="3429000"/>
            <a:chExt cx="578069" cy="578069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437DEF0D-874A-08DD-5305-0562693BF425}"/>
                </a:ext>
              </a:extLst>
            </p:cNvPr>
            <p:cNvSpPr/>
            <p:nvPr/>
          </p:nvSpPr>
          <p:spPr>
            <a:xfrm>
              <a:off x="5087007" y="3429000"/>
              <a:ext cx="578069" cy="578069"/>
            </a:xfrm>
            <a:prstGeom prst="ellipse">
              <a:avLst/>
            </a:prstGeom>
            <a:solidFill>
              <a:srgbClr val="1725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D81AEA79-6C62-4572-437A-804C5F314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28593" y="3567260"/>
              <a:ext cx="294895" cy="301547"/>
            </a:xfrm>
            <a:prstGeom prst="rect">
              <a:avLst/>
            </a:prstGeom>
          </p:spPr>
        </p:pic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52491BAB-BFA0-2646-E6A9-50DC9009F4BC}"/>
              </a:ext>
            </a:extLst>
          </p:cNvPr>
          <p:cNvSpPr txBox="1"/>
          <p:nvPr/>
        </p:nvSpPr>
        <p:spPr>
          <a:xfrm>
            <a:off x="1799589" y="3806903"/>
            <a:ext cx="2262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1725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CHIFFRES CLÉS</a:t>
            </a:r>
          </a:p>
        </p:txBody>
      </p:sp>
      <p:sp>
        <p:nvSpPr>
          <p:cNvPr id="32" name="Oval 16">
            <a:extLst>
              <a:ext uri="{FF2B5EF4-FFF2-40B4-BE49-F238E27FC236}">
                <a16:creationId xmlns:a16="http://schemas.microsoft.com/office/drawing/2014/main" id="{67DC103B-A153-6504-E149-F379BABFC5FD}"/>
              </a:ext>
            </a:extLst>
          </p:cNvPr>
          <p:cNvSpPr/>
          <p:nvPr/>
        </p:nvSpPr>
        <p:spPr>
          <a:xfrm>
            <a:off x="1948538" y="4248321"/>
            <a:ext cx="693041" cy="684545"/>
          </a:xfrm>
          <a:prstGeom prst="ellipse">
            <a:avLst/>
          </a:prstGeom>
          <a:solidFill>
            <a:srgbClr val="17255F"/>
          </a:solidFill>
          <a:ln>
            <a:noFill/>
          </a:ln>
          <a:effectLst>
            <a:outerShdw blurRad="2413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600" b="1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C27A8A2-62F3-2D09-9D72-A47F951883A0}"/>
              </a:ext>
            </a:extLst>
          </p:cNvPr>
          <p:cNvSpPr txBox="1"/>
          <p:nvPr/>
        </p:nvSpPr>
        <p:spPr>
          <a:xfrm>
            <a:off x="2733445" y="4469703"/>
            <a:ext cx="9208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rgbClr val="1725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global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0524DB8-D0F3-357E-3863-AF910E5E1DD0}"/>
              </a:ext>
            </a:extLst>
          </p:cNvPr>
          <p:cNvSpPr txBox="1"/>
          <p:nvPr/>
        </p:nvSpPr>
        <p:spPr>
          <a:xfrm>
            <a:off x="2733445" y="5116804"/>
            <a:ext cx="1168996" cy="5770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050" dirty="0">
                <a:solidFill>
                  <a:srgbClr val="17255F"/>
                </a:solidFill>
                <a:latin typeface="Arial"/>
                <a:cs typeface="Arial"/>
              </a:rPr>
              <a:t>Tonnes d’émissions de CO</a:t>
            </a:r>
            <a:r>
              <a:rPr lang="fr-FR" sz="1050" baseline="-25000" dirty="0">
                <a:solidFill>
                  <a:srgbClr val="17255F"/>
                </a:solidFill>
                <a:latin typeface="Arial"/>
                <a:cs typeface="Arial"/>
              </a:rPr>
              <a:t>2</a:t>
            </a:r>
            <a:r>
              <a:rPr lang="fr-FR" sz="1050" dirty="0">
                <a:solidFill>
                  <a:srgbClr val="17255F"/>
                </a:solidFill>
                <a:latin typeface="Arial"/>
                <a:cs typeface="Arial"/>
              </a:rPr>
              <a:t> évitées / an </a:t>
            </a:r>
            <a:endParaRPr lang="fr-FR" sz="1050" dirty="0">
              <a:solidFill>
                <a:srgbClr val="1725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3A5C623-7E0C-9EBB-8305-3DAB8E606C93}"/>
              </a:ext>
            </a:extLst>
          </p:cNvPr>
          <p:cNvSpPr txBox="1"/>
          <p:nvPr/>
        </p:nvSpPr>
        <p:spPr>
          <a:xfrm>
            <a:off x="2753549" y="5961336"/>
            <a:ext cx="11689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rgbClr val="1725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Durée du contrat</a:t>
            </a:r>
          </a:p>
        </p:txBody>
      </p:sp>
      <p:sp>
        <p:nvSpPr>
          <p:cNvPr id="36" name="Oval 16">
            <a:extLst>
              <a:ext uri="{FF2B5EF4-FFF2-40B4-BE49-F238E27FC236}">
                <a16:creationId xmlns:a16="http://schemas.microsoft.com/office/drawing/2014/main" id="{D1083BD4-204C-5C98-2696-D25AF1D9F1B5}"/>
              </a:ext>
            </a:extLst>
          </p:cNvPr>
          <p:cNvSpPr/>
          <p:nvPr/>
        </p:nvSpPr>
        <p:spPr>
          <a:xfrm>
            <a:off x="1957273" y="5037870"/>
            <a:ext cx="693041" cy="684545"/>
          </a:xfrm>
          <a:prstGeom prst="ellipse">
            <a:avLst/>
          </a:prstGeom>
          <a:solidFill>
            <a:srgbClr val="17255F"/>
          </a:solidFill>
          <a:ln>
            <a:noFill/>
          </a:ln>
          <a:effectLst>
            <a:outerShdw blurRad="2413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37" name="Oval 16">
            <a:extLst>
              <a:ext uri="{FF2B5EF4-FFF2-40B4-BE49-F238E27FC236}">
                <a16:creationId xmlns:a16="http://schemas.microsoft.com/office/drawing/2014/main" id="{E0D705AC-2C27-E3EC-9297-24C221A15165}"/>
              </a:ext>
            </a:extLst>
          </p:cNvPr>
          <p:cNvSpPr/>
          <p:nvPr/>
        </p:nvSpPr>
        <p:spPr>
          <a:xfrm>
            <a:off x="1967357" y="5826813"/>
            <a:ext cx="693041" cy="684545"/>
          </a:xfrm>
          <a:prstGeom prst="ellipse">
            <a:avLst/>
          </a:prstGeom>
          <a:solidFill>
            <a:srgbClr val="17255F"/>
          </a:solidFill>
          <a:ln>
            <a:noFill/>
          </a:ln>
          <a:effectLst>
            <a:outerShdw blurRad="2413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600" b="1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0AB8B65-90C4-0B35-80E4-2057FA03EA0B}"/>
              </a:ext>
            </a:extLst>
          </p:cNvPr>
          <p:cNvSpPr txBox="1"/>
          <p:nvPr/>
        </p:nvSpPr>
        <p:spPr>
          <a:xfrm>
            <a:off x="1987384" y="4334677"/>
            <a:ext cx="609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79,9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M€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03ADD31-A0E7-8F62-236F-771DB502FFAC}"/>
              </a:ext>
            </a:extLst>
          </p:cNvPr>
          <p:cNvSpPr txBox="1"/>
          <p:nvPr/>
        </p:nvSpPr>
        <p:spPr>
          <a:xfrm>
            <a:off x="1867794" y="5230001"/>
            <a:ext cx="882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18 216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F99BF5AF-3C25-4F12-DCBB-4B3AD3364D90}"/>
              </a:ext>
            </a:extLst>
          </p:cNvPr>
          <p:cNvSpPr txBox="1"/>
          <p:nvPr/>
        </p:nvSpPr>
        <p:spPr>
          <a:xfrm>
            <a:off x="1850860" y="5899613"/>
            <a:ext cx="919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15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CF7B12F-BFA6-7475-CC75-1EFA0BE3AF07}"/>
              </a:ext>
            </a:extLst>
          </p:cNvPr>
          <p:cNvSpPr txBox="1"/>
          <p:nvPr/>
        </p:nvSpPr>
        <p:spPr>
          <a:xfrm>
            <a:off x="4348891" y="3451511"/>
            <a:ext cx="1888017" cy="307777"/>
          </a:xfrm>
          <a:prstGeom prst="rect">
            <a:avLst/>
          </a:prstGeom>
          <a:solidFill>
            <a:srgbClr val="00B1F8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PRESTATIONS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23D0135-7FF3-681A-A721-CBED2404AD81}"/>
              </a:ext>
            </a:extLst>
          </p:cNvPr>
          <p:cNvSpPr txBox="1"/>
          <p:nvPr/>
        </p:nvSpPr>
        <p:spPr>
          <a:xfrm>
            <a:off x="4348891" y="5240410"/>
            <a:ext cx="1956907" cy="307777"/>
          </a:xfrm>
          <a:prstGeom prst="rect">
            <a:avLst/>
          </a:prstGeom>
          <a:solidFill>
            <a:srgbClr val="00B1F8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POINTS FORTS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A549AD7-28AE-1921-3EF0-55C754963BAF}"/>
              </a:ext>
            </a:extLst>
          </p:cNvPr>
          <p:cNvSpPr/>
          <p:nvPr/>
        </p:nvSpPr>
        <p:spPr>
          <a:xfrm>
            <a:off x="9703168" y="3452812"/>
            <a:ext cx="2262453" cy="31862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9289A8A1-9F09-B4D7-EF74-B38C746C3BDD}"/>
              </a:ext>
            </a:extLst>
          </p:cNvPr>
          <p:cNvSpPr/>
          <p:nvPr/>
        </p:nvSpPr>
        <p:spPr>
          <a:xfrm>
            <a:off x="10545359" y="3163778"/>
            <a:ext cx="578069" cy="578069"/>
          </a:xfrm>
          <a:prstGeom prst="ellipse">
            <a:avLst/>
          </a:prstGeom>
          <a:solidFill>
            <a:srgbClr val="768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01DD470F-BE51-93F4-2634-DF0444B3223E}"/>
              </a:ext>
            </a:extLst>
          </p:cNvPr>
          <p:cNvSpPr txBox="1"/>
          <p:nvPr/>
        </p:nvSpPr>
        <p:spPr>
          <a:xfrm>
            <a:off x="9703369" y="3863195"/>
            <a:ext cx="2262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7689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INTERNE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3FA78AF1-5F43-6B5B-7F83-66F0DB7FA4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11281" y="3263097"/>
            <a:ext cx="246221" cy="338554"/>
          </a:xfrm>
          <a:prstGeom prst="rect">
            <a:avLst/>
          </a:prstGeom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93F5ED3E-7BDB-61CF-CEFD-0D6BE188140C}"/>
              </a:ext>
            </a:extLst>
          </p:cNvPr>
          <p:cNvSpPr txBox="1"/>
          <p:nvPr/>
        </p:nvSpPr>
        <p:spPr>
          <a:xfrm>
            <a:off x="9724571" y="4201749"/>
            <a:ext cx="2241049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100" b="1" dirty="0">
                <a:solidFill>
                  <a:srgbClr val="17255F"/>
                </a:solidFill>
                <a:latin typeface="Arial Black" panose="020B0604020202020204" pitchFamily="34" charset="0"/>
                <a:cs typeface="Arial" panose="020B0604020202020204" pitchFamily="34" charset="0"/>
              </a:rPr>
              <a:t>Valentin BARRIBAUD</a:t>
            </a:r>
          </a:p>
          <a:p>
            <a:pPr algn="ctr"/>
            <a:r>
              <a:rPr lang="fr-FR" sz="1100" dirty="0">
                <a:solidFill>
                  <a:srgbClr val="17255F"/>
                </a:solidFill>
                <a:latin typeface="Arial"/>
                <a:cs typeface="Arial"/>
              </a:rPr>
              <a:t>Ingénieur Commercial</a:t>
            </a:r>
          </a:p>
          <a:p>
            <a:pPr algn="ctr"/>
            <a:r>
              <a:rPr lang="fr-FR" sz="1100" dirty="0">
                <a:solidFill>
                  <a:srgbClr val="17255F"/>
                </a:solidFill>
                <a:latin typeface="Arial"/>
                <a:cs typeface="Arial"/>
              </a:rPr>
              <a:t>Direction Commerciale Industrie</a:t>
            </a:r>
            <a:endParaRPr lang="fr-FR" dirty="0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914114D7-3173-9550-03AF-65E2DF27D0C5}"/>
              </a:ext>
            </a:extLst>
          </p:cNvPr>
          <p:cNvSpPr txBox="1"/>
          <p:nvPr/>
        </p:nvSpPr>
        <p:spPr>
          <a:xfrm>
            <a:off x="10069503" y="5367654"/>
            <a:ext cx="1594470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1200"/>
              </a:lnSpc>
              <a:spcBef>
                <a:spcPts val="170"/>
              </a:spcBef>
            </a:pPr>
            <a:r>
              <a:rPr lang="fr-FR" sz="1100" dirty="0">
                <a:solidFill>
                  <a:srgbClr val="17255F"/>
                </a:solidFill>
                <a:latin typeface="Arial"/>
                <a:cs typeface="Arial"/>
              </a:rPr>
              <a:t>07 88 61 67 78</a:t>
            </a:r>
            <a:endParaRPr lang="fr-FR" dirty="0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A4D38E38-297D-5511-37A5-0D04AAA64E4D}"/>
              </a:ext>
            </a:extLst>
          </p:cNvPr>
          <p:cNvSpPr txBox="1"/>
          <p:nvPr/>
        </p:nvSpPr>
        <p:spPr>
          <a:xfrm>
            <a:off x="9745131" y="6177369"/>
            <a:ext cx="2262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u="sng" dirty="0">
                <a:solidFill>
                  <a:srgbClr val="1725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valentin.barribaud@engie.com</a:t>
            </a: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7C355814-467B-4AC7-E663-374B209ADB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69212" y="4919556"/>
            <a:ext cx="215026" cy="394497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44ADCBB9-E95E-DDD8-49A2-264BF5379F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74789" y="5883205"/>
            <a:ext cx="402937" cy="276835"/>
          </a:xfrm>
          <a:prstGeom prst="rect">
            <a:avLst/>
          </a:prstGeom>
        </p:spPr>
      </p:pic>
      <p:sp>
        <p:nvSpPr>
          <p:cNvPr id="54" name="ZoneTexte 53">
            <a:extLst>
              <a:ext uri="{FF2B5EF4-FFF2-40B4-BE49-F238E27FC236}">
                <a16:creationId xmlns:a16="http://schemas.microsoft.com/office/drawing/2014/main" id="{FE1312B6-9D3E-5A46-6C00-19BC5631A86A}"/>
              </a:ext>
            </a:extLst>
          </p:cNvPr>
          <p:cNvSpPr txBox="1"/>
          <p:nvPr/>
        </p:nvSpPr>
        <p:spPr>
          <a:xfrm>
            <a:off x="11290166" y="103504"/>
            <a:ext cx="987350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Arial Black"/>
                <a:cs typeface="Arial"/>
              </a:rPr>
              <a:t>Industrie</a:t>
            </a:r>
            <a:endParaRPr lang="fr-FR" sz="9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4BAC6FC-AEC0-DD2F-C614-46CF9B49FAE6}"/>
              </a:ext>
            </a:extLst>
          </p:cNvPr>
          <p:cNvSpPr txBox="1"/>
          <p:nvPr/>
        </p:nvSpPr>
        <p:spPr>
          <a:xfrm>
            <a:off x="4337228" y="3853185"/>
            <a:ext cx="5365940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fr-FR" sz="1100" dirty="0">
                <a:solidFill>
                  <a:srgbClr val="17255F"/>
                </a:solidFill>
                <a:latin typeface="Arial"/>
                <a:cs typeface="Arial"/>
              </a:rPr>
              <a:t>Solution clé en main pour la conception et réalisation d’une chaufferie biomasse de 13 MW</a:t>
            </a:r>
          </a:p>
          <a:p>
            <a:pPr marL="171450" indent="-171450">
              <a:buFont typeface="Arial"/>
              <a:buChar char="•"/>
            </a:pPr>
            <a:r>
              <a:rPr lang="fr-FR" sz="1100" dirty="0">
                <a:solidFill>
                  <a:srgbClr val="17255F"/>
                </a:solidFill>
                <a:latin typeface="Arial"/>
                <a:cs typeface="Arial"/>
              </a:rPr>
              <a:t>Fourniture de 82GWh/an de vapeur décarbonée issue de plaquettes forestières </a:t>
            </a:r>
          </a:p>
          <a:p>
            <a:pPr marL="171450" indent="-171450">
              <a:buFont typeface="Arial"/>
              <a:buChar char="•"/>
            </a:pPr>
            <a:r>
              <a:rPr lang="fr-FR" sz="1100" dirty="0">
                <a:solidFill>
                  <a:srgbClr val="17255F"/>
                </a:solidFill>
                <a:latin typeface="Arial"/>
                <a:cs typeface="Arial"/>
              </a:rPr>
              <a:t>Maintenance/exploitation de l’installation</a:t>
            </a:r>
          </a:p>
          <a:p>
            <a:pPr marL="171450" indent="-171450">
              <a:buFont typeface="Arial"/>
              <a:buChar char="•"/>
            </a:pPr>
            <a:r>
              <a:rPr lang="fr-FR" sz="1100" dirty="0">
                <a:solidFill>
                  <a:srgbClr val="17255F"/>
                </a:solidFill>
                <a:latin typeface="Arial"/>
                <a:cs typeface="Arial"/>
              </a:rPr>
              <a:t>Garantie totale qui assure au client une pleine responsabilité ENGIE Solutions (en cas de casse, dysfonctionnement, etc.)</a:t>
            </a:r>
          </a:p>
          <a:p>
            <a:pPr marL="171450" indent="-171450">
              <a:buFont typeface="Arial"/>
              <a:buChar char="•"/>
            </a:pPr>
            <a:r>
              <a:rPr lang="fr-FR" sz="1100" dirty="0">
                <a:solidFill>
                  <a:srgbClr val="17255F"/>
                </a:solidFill>
                <a:latin typeface="Arial"/>
                <a:cs typeface="Arial"/>
              </a:rPr>
              <a:t>Financement (hors lot Génie Civil)</a:t>
            </a:r>
          </a:p>
          <a:p>
            <a:pPr marL="171450" indent="-171450">
              <a:buFont typeface="Arial"/>
              <a:buChar char="•"/>
            </a:pPr>
            <a:endParaRPr lang="fr-FR" sz="1100" dirty="0">
              <a:solidFill>
                <a:srgbClr val="17255F"/>
              </a:solidFill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endParaRPr lang="fr-FR" dirty="0">
              <a:cs typeface="Calibri" panose="020F0502020204030204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5F0F677-05BD-177D-ABBE-BECE7B964EF1}"/>
              </a:ext>
            </a:extLst>
          </p:cNvPr>
          <p:cNvSpPr txBox="1"/>
          <p:nvPr/>
        </p:nvSpPr>
        <p:spPr>
          <a:xfrm>
            <a:off x="4337228" y="5640057"/>
            <a:ext cx="5387343" cy="9387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171450" indent="-171450">
              <a:buFont typeface="Arial"/>
              <a:buChar char="•"/>
              <a:defRPr sz="1100">
                <a:solidFill>
                  <a:srgbClr val="17255F"/>
                </a:solidFill>
                <a:latin typeface="Arial"/>
                <a:cs typeface="Arial"/>
              </a:defRPr>
            </a:lvl1pPr>
          </a:lstStyle>
          <a:p>
            <a:pPr marL="171450" indent="-171450">
              <a:buFont typeface="Arial"/>
              <a:buChar char="•"/>
            </a:pPr>
            <a:r>
              <a:rPr lang="fr-FR" sz="1100" dirty="0">
                <a:solidFill>
                  <a:srgbClr val="17255F"/>
                </a:solidFill>
                <a:latin typeface="Arial"/>
                <a:cs typeface="Arial"/>
              </a:rPr>
              <a:t>Appui de la filière SOVEN locale pour construction du plan d’approvisionnement</a:t>
            </a:r>
          </a:p>
          <a:p>
            <a:pPr marL="171450" indent="-171450">
              <a:buFont typeface="Arial"/>
              <a:buChar char="•"/>
            </a:pPr>
            <a:r>
              <a:rPr lang="fr-FR" sz="1100" dirty="0">
                <a:solidFill>
                  <a:srgbClr val="17255F"/>
                </a:solidFill>
                <a:latin typeface="Arial"/>
                <a:cs typeface="Arial"/>
              </a:rPr>
              <a:t>Montage du dossier BCIAT avec obtention de près de 6M€ d’aides ADEME</a:t>
            </a:r>
          </a:p>
          <a:p>
            <a:pPr marL="171450" indent="-171450">
              <a:buFont typeface="Arial"/>
              <a:buChar char="•"/>
            </a:pPr>
            <a:r>
              <a:rPr lang="fr-FR" dirty="0"/>
              <a:t>Répartition des CAPEX</a:t>
            </a:r>
            <a:r>
              <a:rPr lang="fr-FR" sz="1100" dirty="0">
                <a:solidFill>
                  <a:srgbClr val="17255F"/>
                </a:solidFill>
                <a:latin typeface="Arial"/>
                <a:cs typeface="Arial"/>
              </a:rPr>
              <a:t> hybride qui permet de financer l’actif pour s’inscrire dans la stratégie d’ENGIE Solutions : lot Génie Civil payé par client, le reste des lots financé par ENGIE Solutions (lot Process Bois notamment avec la chaudière)</a:t>
            </a:r>
          </a:p>
        </p:txBody>
      </p:sp>
      <p:sp>
        <p:nvSpPr>
          <p:cNvPr id="8" name="Organigramme : Délai 7">
            <a:extLst>
              <a:ext uri="{FF2B5EF4-FFF2-40B4-BE49-F238E27FC236}">
                <a16:creationId xmlns:a16="http://schemas.microsoft.com/office/drawing/2014/main" id="{F745815F-E790-7023-DA61-68797CBE1D74}"/>
              </a:ext>
            </a:extLst>
          </p:cNvPr>
          <p:cNvSpPr/>
          <p:nvPr/>
        </p:nvSpPr>
        <p:spPr>
          <a:xfrm rot="5400000">
            <a:off x="11569490" y="-254502"/>
            <a:ext cx="368350" cy="872182"/>
          </a:xfrm>
          <a:prstGeom prst="flowChartDelay">
            <a:avLst/>
          </a:prstGeom>
          <a:solidFill>
            <a:srgbClr val="00B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655E6A5-96AA-F2EA-04B4-4D66DFF93FD3}"/>
              </a:ext>
            </a:extLst>
          </p:cNvPr>
          <p:cNvSpPr txBox="1"/>
          <p:nvPr/>
        </p:nvSpPr>
        <p:spPr>
          <a:xfrm>
            <a:off x="11287594" y="43578"/>
            <a:ext cx="9431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i="0" dirty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Industrie </a:t>
            </a:r>
            <a:endParaRPr lang="fr-FR" sz="9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17" descr="Une image contenant plein air, ciel, arbre, route&#10;&#10;Description générée automatiquement">
            <a:extLst>
              <a:ext uri="{FF2B5EF4-FFF2-40B4-BE49-F238E27FC236}">
                <a16:creationId xmlns:a16="http://schemas.microsoft.com/office/drawing/2014/main" id="{2E8F3657-74F3-C6C2-8ADA-4E20F14531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16" y="1117718"/>
            <a:ext cx="2303047" cy="190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828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c135c4ba-2280-41f8-be7d-6f21d368baa3}" enabled="1" method="Standard" siteId="{24139d14-c62c-4c47-8bdd-ce71ea1d50c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Grand écran</PresentationFormat>
  <Paragraphs>36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Lea BERAHA</dc:creator>
  <cp:lastModifiedBy>COSTE Audrey (ENGIE Solutions)</cp:lastModifiedBy>
  <cp:revision>6</cp:revision>
  <dcterms:created xsi:type="dcterms:W3CDTF">2024-01-31T09:33:02Z</dcterms:created>
  <dcterms:modified xsi:type="dcterms:W3CDTF">2024-03-21T14:41:09Z</dcterms:modified>
</cp:coreProperties>
</file>