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9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94"/>
  </p:normalViewPr>
  <p:slideViewPr>
    <p:cSldViewPr>
      <p:cViewPr varScale="1">
        <p:scale>
          <a:sx n="56" d="100"/>
          <a:sy n="56" d="100"/>
        </p:scale>
        <p:origin x="1880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0" y="100093"/>
            <a:ext cx="7559675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Data </a:t>
            </a:r>
            <a:r>
              <a:rPr lang="fr-FR" sz="3200" b="1" dirty="0" err="1">
                <a:latin typeface="Gilroy Black" panose="00000A00000000000000" pitchFamily="50" charset="0"/>
              </a:rPr>
              <a:t>analyst</a:t>
            </a:r>
            <a:r>
              <a:rPr lang="fr-FR" sz="3200" b="1" dirty="0">
                <a:latin typeface="Gilroy Black" panose="00000A00000000000000" pitchFamily="50" charset="0"/>
              </a:rPr>
              <a:t> H/F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D5CFC25-7F19-133A-7A4E-6D9D3F687DC7}"/>
              </a:ext>
            </a:extLst>
          </p:cNvPr>
          <p:cNvSpPr txBox="1"/>
          <p:nvPr/>
        </p:nvSpPr>
        <p:spPr>
          <a:xfrm>
            <a:off x="251445" y="2718628"/>
            <a:ext cx="6677881" cy="1331134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Accompagner l’équipe dans sa démarche d’optimisation des données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Optimiser la production de tableaux de bords et </a:t>
            </a:r>
            <a:r>
              <a:rPr lang="fr-FR" sz="1150" spc="-60" dirty="0" err="1">
                <a:solidFill>
                  <a:schemeClr val="accent4"/>
                </a:solidFill>
                <a:latin typeface="+mj-lt"/>
              </a:rPr>
              <a:t>reporting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(Mise en place des process, automatisation, rédaction des spécifications etc..)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Optimiser des modes opératoires (Création de process automatisé, réalisation des guides utilisateurs etc..)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Sécuriser la production (Contrôle d’exhaustivité des données, Suivi et amélioration de la qualité des données etc..)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74D7F51A-CD7E-BFA1-9BA1-576ECD012CFD}"/>
              </a:ext>
            </a:extLst>
          </p:cNvPr>
          <p:cNvGrpSpPr/>
          <p:nvPr/>
        </p:nvGrpSpPr>
        <p:grpSpPr>
          <a:xfrm>
            <a:off x="160493" y="1360197"/>
            <a:ext cx="7238484" cy="684001"/>
            <a:chOff x="160596" y="1671801"/>
            <a:chExt cx="7238484" cy="684001"/>
          </a:xfrm>
        </p:grpSpPr>
        <p:pic>
          <p:nvPicPr>
            <p:cNvPr id="36" name="object 2">
              <a:extLst>
                <a:ext uri="{FF2B5EF4-FFF2-40B4-BE49-F238E27FC236}">
                  <a16:creationId xmlns:a16="http://schemas.microsoft.com/office/drawing/2014/main" id="{09FCF699-CA61-E57D-2053-BEB03D2865D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596" y="1830398"/>
              <a:ext cx="4483338" cy="487590"/>
            </a:xfrm>
            <a:prstGeom prst="rect">
              <a:avLst/>
            </a:prstGeom>
          </p:spPr>
        </p:pic>
        <p:sp>
          <p:nvSpPr>
            <p:cNvPr id="37" name="Titre 1">
              <a:extLst>
                <a:ext uri="{FF2B5EF4-FFF2-40B4-BE49-F238E27FC236}">
                  <a16:creationId xmlns:a16="http://schemas.microsoft.com/office/drawing/2014/main" id="{639D896B-EA2E-6CA2-44A0-2CA08436E75D}"/>
                </a:ext>
              </a:extLst>
            </p:cNvPr>
            <p:cNvSpPr txBox="1">
              <a:spLocks/>
            </p:cNvSpPr>
            <p:nvPr/>
          </p:nvSpPr>
          <p:spPr>
            <a:xfrm>
              <a:off x="424046" y="1671801"/>
              <a:ext cx="6975034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pouvons réaliser ensemble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D3DD1AE-FE60-456C-83B2-FBA3556F0BD3}"/>
              </a:ext>
            </a:extLst>
          </p:cNvPr>
          <p:cNvSpPr txBox="1"/>
          <p:nvPr/>
        </p:nvSpPr>
        <p:spPr>
          <a:xfrm>
            <a:off x="357386" y="4905727"/>
            <a:ext cx="66600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Actuellement en cours de préparation d'un 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Master en Statistiques/Mathématiques/Informatique Décisionnelle/Analyse des données et Business Intelligence (BI)/Data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, vous êtes une personne 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autonome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+mj-lt"/>
              </a:rPr>
              <a:t>, 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motivée et curieuse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. Vous possédez une solide 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connaissance des outils de </a:t>
            </a:r>
            <a:r>
              <a:rPr lang="fr-FR" sz="1150" spc="-60" dirty="0" err="1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reporting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 en statistiques et en analyse de données tels que Qlik </a:t>
            </a:r>
            <a:r>
              <a:rPr lang="fr-FR" sz="1150" spc="-60" dirty="0" err="1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Sense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, Power BI, SAS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, ainsi qu'une 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maîtrise des méthodes de requêtage telles que le SQL.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Vous avez également un 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niveau avancé sur Excel 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et avez développé de </a:t>
            </a:r>
            <a:r>
              <a: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rPr>
              <a:t>solides compétences en analyse et synthèse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.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1B34E4A-7B18-5D63-76FE-472E2542C569}"/>
              </a:ext>
            </a:extLst>
          </p:cNvPr>
          <p:cNvSpPr txBox="1"/>
          <p:nvPr/>
        </p:nvSpPr>
        <p:spPr>
          <a:xfrm>
            <a:off x="379756" y="7866186"/>
            <a:ext cx="44484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Favorise l’équilibre vie personnelle / vie professionnelle : accord télétravail, horaires flexibles, droit à la déconnexion.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Propose un package de rémunération globale : Intéressement, prime vacances,  13</a:t>
            </a:r>
            <a:r>
              <a:rPr lang="fr-FR" sz="1150" spc="-60" baseline="30000" dirty="0">
                <a:solidFill>
                  <a:schemeClr val="accent4"/>
                </a:solidFill>
                <a:latin typeface="+mj-lt"/>
              </a:rPr>
              <a:t>ème</a:t>
            </a: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 mois..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Offre des avantages sociaux : CSE, titres restaurant, restaurant d’entreprise, salle de sport, médiathèque, complémentaire santé haut de gamme – individuelle ou familiale.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r>
              <a:rPr lang="fr-FR" sz="1150" b="1" spc="-60" dirty="0">
                <a:solidFill>
                  <a:schemeClr val="accent4"/>
                </a:solidFill>
                <a:latin typeface="+mj-lt"/>
              </a:rPr>
              <a:t>        </a:t>
            </a:r>
            <a:endParaRPr lang="fr-FR" sz="1150" spc="-60" dirty="0">
              <a:solidFill>
                <a:schemeClr val="accent4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50" spc="-6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61897E7-C44A-93F6-CECE-AE7D1E59804C}"/>
              </a:ext>
            </a:extLst>
          </p:cNvPr>
          <p:cNvSpPr txBox="1"/>
          <p:nvPr/>
        </p:nvSpPr>
        <p:spPr>
          <a:xfrm>
            <a:off x="331967" y="2283243"/>
            <a:ext cx="6660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Au sein de la Direction Engagements Clients, Département Projets, Contrôle, Décisionnel, vos principales missions seront :</a:t>
            </a: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867648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sp>
        <p:nvSpPr>
          <p:cNvPr id="39" name="ZoneTexte 38">
            <a:extLst>
              <a:ext uri="{FF2B5EF4-FFF2-40B4-BE49-F238E27FC236}">
                <a16:creationId xmlns:a16="http://schemas.microsoft.com/office/drawing/2014/main" id="{3BEC6663-FE62-124D-EC82-910E0DDA2CF5}"/>
              </a:ext>
            </a:extLst>
          </p:cNvPr>
          <p:cNvSpPr txBox="1"/>
          <p:nvPr/>
        </p:nvSpPr>
        <p:spPr>
          <a:xfrm>
            <a:off x="265943" y="6954906"/>
            <a:ext cx="6660000" cy="623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50" spc="-60" dirty="0">
                <a:solidFill>
                  <a:schemeClr val="accent4"/>
                </a:solidFill>
                <a:latin typeface="+mj-lt"/>
              </a:rPr>
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30776" y="9905206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F717C1DA-7E2D-8ADE-D7A6-D14140257B98}"/>
              </a:ext>
            </a:extLst>
          </p:cNvPr>
          <p:cNvGrpSpPr/>
          <p:nvPr/>
        </p:nvGrpSpPr>
        <p:grpSpPr>
          <a:xfrm>
            <a:off x="4132112" y="4121770"/>
            <a:ext cx="3275445" cy="684001"/>
            <a:chOff x="4139876" y="5057874"/>
            <a:chExt cx="3275445" cy="684001"/>
          </a:xfrm>
        </p:grpSpPr>
        <p:pic>
          <p:nvPicPr>
            <p:cNvPr id="8" name="object 2">
              <a:extLst>
                <a:ext uri="{FF2B5EF4-FFF2-40B4-BE49-F238E27FC236}">
                  <a16:creationId xmlns:a16="http://schemas.microsoft.com/office/drawing/2014/main" id="{0348B85D-9926-3D63-E60B-E31EA9F50A1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9876" y="5205986"/>
              <a:ext cx="3165829" cy="487590"/>
            </a:xfrm>
            <a:prstGeom prst="rect">
              <a:avLst/>
            </a:prstGeom>
          </p:spPr>
        </p:pic>
        <p:sp>
          <p:nvSpPr>
            <p:cNvPr id="13" name="Titre 1">
              <a:extLst>
                <a:ext uri="{FF2B5EF4-FFF2-40B4-BE49-F238E27FC236}">
                  <a16:creationId xmlns:a16="http://schemas.microsoft.com/office/drawing/2014/main" id="{4FBCC48C-62F4-57B1-D876-51FB3494FC99}"/>
                </a:ext>
              </a:extLst>
            </p:cNvPr>
            <p:cNvSpPr txBox="1">
              <a:spLocks/>
            </p:cNvSpPr>
            <p:nvPr/>
          </p:nvSpPr>
          <p:spPr>
            <a:xfrm>
              <a:off x="4462993" y="50578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Vos atouts pour ce poste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2F100888-EC97-7D3E-5D98-4C1B45DA4280}"/>
              </a:ext>
            </a:extLst>
          </p:cNvPr>
          <p:cNvGrpSpPr/>
          <p:nvPr/>
        </p:nvGrpSpPr>
        <p:grpSpPr>
          <a:xfrm>
            <a:off x="346910" y="6210002"/>
            <a:ext cx="3207961" cy="684001"/>
            <a:chOff x="283844" y="6858074"/>
            <a:chExt cx="3207961" cy="684001"/>
          </a:xfrm>
        </p:grpSpPr>
        <p:pic>
          <p:nvPicPr>
            <p:cNvPr id="29" name="object 2">
              <a:extLst>
                <a:ext uri="{FF2B5EF4-FFF2-40B4-BE49-F238E27FC236}">
                  <a16:creationId xmlns:a16="http://schemas.microsoft.com/office/drawing/2014/main" id="{7434B275-5D16-6CE4-0AF3-BCA3D475287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844" y="7012300"/>
              <a:ext cx="3165829" cy="487590"/>
            </a:xfrm>
            <a:prstGeom prst="rect">
              <a:avLst/>
            </a:prstGeom>
          </p:spPr>
        </p:pic>
        <p:sp>
          <p:nvSpPr>
            <p:cNvPr id="30" name="Titre 1">
              <a:extLst>
                <a:ext uri="{FF2B5EF4-FFF2-40B4-BE49-F238E27FC236}">
                  <a16:creationId xmlns:a16="http://schemas.microsoft.com/office/drawing/2014/main" id="{F86EE8EC-2AAD-EB0A-4DE7-FADAACAE1B47}"/>
                </a:ext>
              </a:extLst>
            </p:cNvPr>
            <p:cNvSpPr txBox="1">
              <a:spLocks/>
            </p:cNvSpPr>
            <p:nvPr/>
          </p:nvSpPr>
          <p:spPr>
            <a:xfrm>
              <a:off x="539477" y="6858074"/>
              <a:ext cx="2952328" cy="684001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l" defTabSz="755853" rtl="0" eaLnBrk="1" latinLnBrk="0" hangingPunct="1">
                <a:lnSpc>
                  <a:spcPts val="3555"/>
                </a:lnSpc>
                <a:spcBef>
                  <a:spcPct val="0"/>
                </a:spcBef>
                <a:buFont typeface="+mj-lt"/>
                <a:buNone/>
                <a:defRPr sz="2811" b="0" u="heavy" kern="1200" cap="all" baseline="0">
                  <a:solidFill>
                    <a:schemeClr val="tx1"/>
                  </a:solidFill>
                  <a:uFill>
                    <a:solidFill>
                      <a:srgbClr val="FECD1A"/>
                    </a:solidFill>
                  </a:uFill>
                  <a:latin typeface="Gilroy" pitchFamily="50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fr-FR" sz="1600" b="1" u="none" spc="-60" dirty="0">
                  <a:latin typeface="Gilroy Black" panose="00000A00000000000000" pitchFamily="50" charset="0"/>
                </a:rPr>
                <a:t>Ce que nous vous offrons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16944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37896048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9681</TotalTime>
  <Words>337</Words>
  <Application>Microsoft Office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46</cp:revision>
  <cp:lastPrinted>2024-05-02T15:15:20Z</cp:lastPrinted>
  <dcterms:created xsi:type="dcterms:W3CDTF">2023-07-20T15:46:51Z</dcterms:created>
  <dcterms:modified xsi:type="dcterms:W3CDTF">2026-03-24T16:08:09Z</dcterms:modified>
</cp:coreProperties>
</file>