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3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94"/>
  </p:normalViewPr>
  <p:slideViewPr>
    <p:cSldViewPr>
      <p:cViewPr varScale="1">
        <p:scale>
          <a:sx n="74" d="100"/>
          <a:sy n="74" d="100"/>
        </p:scale>
        <p:origin x="3072" y="6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10/04/2025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10/04/2025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38" tIns="66519" rIns="133038" bIns="6651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40"/>
            <a:ext cx="7893050" cy="6432947"/>
          </a:xfrm>
          <a:prstGeom prst="rect">
            <a:avLst/>
          </a:prstGeom>
        </p:spPr>
        <p:txBody>
          <a:bodyPr vert="horz" lIns="133038" tIns="66519" rIns="133038" bIns="6651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avril 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-522350" y="269440"/>
            <a:ext cx="8604373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Chargé </a:t>
            </a:r>
          </a:p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d’études actuarielles (H/F)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94670BD-B17F-0CAB-9931-42D7B515AB43}"/>
              </a:ext>
            </a:extLst>
          </p:cNvPr>
          <p:cNvGrpSpPr/>
          <p:nvPr/>
        </p:nvGrpSpPr>
        <p:grpSpPr>
          <a:xfrm>
            <a:off x="160595" y="1385466"/>
            <a:ext cx="7238484" cy="2531309"/>
            <a:chOff x="160595" y="2168559"/>
            <a:chExt cx="7238484" cy="2531309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D5CFC25-7F19-133A-7A4E-6D9D3F687DC7}"/>
                </a:ext>
              </a:extLst>
            </p:cNvPr>
            <p:cNvSpPr txBox="1"/>
            <p:nvPr/>
          </p:nvSpPr>
          <p:spPr>
            <a:xfrm>
              <a:off x="230390" y="3545706"/>
              <a:ext cx="6677881" cy="1154162"/>
            </a:xfrm>
            <a:prstGeom prst="rect">
              <a:avLst/>
            </a:prstGeom>
            <a:noFill/>
          </p:spPr>
          <p:txBody>
            <a:bodyPr wrap="square" numCol="2" spcCol="360000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Participer à la production des comptes institutionnels et des </a:t>
              </a:r>
              <a:r>
                <a:rPr lang="fr-FR" sz="1150" spc="-60" dirty="0" err="1">
                  <a:solidFill>
                    <a:schemeClr val="accent4"/>
                  </a:solidFill>
                  <a:latin typeface="+mj-lt"/>
                </a:rPr>
                <a:t>reporting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réglementaires en norme sociale et prudentielle.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Calculer les engagements (provisions techniques) dans les comptes sociaux et prudentiels.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Participer aux travaux en lien avec solvabilité II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Rédiger de la documentation.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Participer à l’amélioration des outils.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Contribuer à la production d’éléments statistique à destination des assemblées générales ou des conseils.</a:t>
              </a: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74D7F51A-CD7E-BFA1-9BA1-576ECD012CFD}"/>
                </a:ext>
              </a:extLst>
            </p:cNvPr>
            <p:cNvGrpSpPr/>
            <p:nvPr/>
          </p:nvGrpSpPr>
          <p:grpSpPr>
            <a:xfrm>
              <a:off x="160595" y="2168559"/>
              <a:ext cx="7238484" cy="684001"/>
              <a:chOff x="160596" y="1671801"/>
              <a:chExt cx="7238484" cy="684001"/>
            </a:xfrm>
          </p:grpSpPr>
          <p:pic>
            <p:nvPicPr>
              <p:cNvPr id="36" name="object 2">
                <a:extLst>
                  <a:ext uri="{FF2B5EF4-FFF2-40B4-BE49-F238E27FC236}">
                    <a16:creationId xmlns:a16="http://schemas.microsoft.com/office/drawing/2014/main" id="{09FCF699-CA61-E57D-2053-BEB03D2865D0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60596" y="1830398"/>
                <a:ext cx="4483338" cy="487590"/>
              </a:xfrm>
              <a:prstGeom prst="rect">
                <a:avLst/>
              </a:prstGeom>
            </p:spPr>
          </p:pic>
          <p:sp>
            <p:nvSpPr>
              <p:cNvPr id="37" name="Titre 1">
                <a:extLst>
                  <a:ext uri="{FF2B5EF4-FFF2-40B4-BE49-F238E27FC236}">
                    <a16:creationId xmlns:a16="http://schemas.microsoft.com/office/drawing/2014/main" id="{639D896B-EA2E-6CA2-44A0-2CA08436E7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046" y="1671801"/>
                <a:ext cx="6975034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pouvons réaliser ensemble</a:t>
                </a:r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A61897E7-C44A-93F6-CECE-AE7D1E59804C}"/>
                </a:ext>
              </a:extLst>
            </p:cNvPr>
            <p:cNvSpPr txBox="1"/>
            <p:nvPr/>
          </p:nvSpPr>
          <p:spPr>
            <a:xfrm>
              <a:off x="332069" y="3091605"/>
              <a:ext cx="6660000" cy="4462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L’Unité Relation Client et Suivi Technique de la Direction Financière recherche deux</a:t>
              </a: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chargés d’études Actuarielles en alternance. Dans ce cadre vos missions seront :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65B7DA2-8C3E-B651-5736-1E138CC97AF1}"/>
              </a:ext>
            </a:extLst>
          </p:cNvPr>
          <p:cNvGrpSpPr/>
          <p:nvPr/>
        </p:nvGrpSpPr>
        <p:grpSpPr>
          <a:xfrm>
            <a:off x="4962709" y="8370242"/>
            <a:ext cx="977368" cy="849252"/>
            <a:chOff x="5167313" y="1298575"/>
            <a:chExt cx="723900" cy="581026"/>
          </a:xfrm>
        </p:grpSpPr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13FE7C7A-3706-724F-024D-2EAABCB7541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F170EBF1-3988-8243-B4CC-41293F431C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46910" y="10079344"/>
            <a:ext cx="50208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2025</a:t>
            </a:r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22" name="Groupe 21">
            <a:extLst>
              <a:ext uri="{FF2B5EF4-FFF2-40B4-BE49-F238E27FC236}">
                <a16:creationId xmlns:a16="http://schemas.microsoft.com/office/drawing/2014/main" id="{85D83FF3-FD1D-BC8A-923D-EE404D318487}"/>
              </a:ext>
            </a:extLst>
          </p:cNvPr>
          <p:cNvGrpSpPr/>
          <p:nvPr/>
        </p:nvGrpSpPr>
        <p:grpSpPr>
          <a:xfrm>
            <a:off x="330066" y="4265786"/>
            <a:ext cx="7050171" cy="1761148"/>
            <a:chOff x="365179" y="4919955"/>
            <a:chExt cx="7050171" cy="1761148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D3DD1AE-FE60-456C-83B2-FBA3556F0BD3}"/>
                </a:ext>
              </a:extLst>
            </p:cNvPr>
            <p:cNvSpPr txBox="1"/>
            <p:nvPr/>
          </p:nvSpPr>
          <p:spPr>
            <a:xfrm>
              <a:off x="365179" y="5703912"/>
              <a:ext cx="6660000" cy="977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préparez un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Bac + 5 en Statistique, Actuariat, Ingénierie Financière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faites preuve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rigueur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et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méthode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d'esprit d'analyse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et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synthèse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 Vous êtes à l’aise dans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l’expression écrite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disposez de connaissance sur des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outils de programmation ou de requêtage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tels que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VBA, Excel, SAS, BO, Python/C++.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F717C1DA-7E2D-8ADE-D7A6-D14140257B98}"/>
                </a:ext>
              </a:extLst>
            </p:cNvPr>
            <p:cNvGrpSpPr/>
            <p:nvPr/>
          </p:nvGrpSpPr>
          <p:grpSpPr>
            <a:xfrm>
              <a:off x="4139905" y="4919955"/>
              <a:ext cx="3275445" cy="684001"/>
              <a:chOff x="4139876" y="5057874"/>
              <a:chExt cx="3275445" cy="684001"/>
            </a:xfrm>
          </p:grpSpPr>
          <p:pic>
            <p:nvPicPr>
              <p:cNvPr id="8" name="object 2">
                <a:extLst>
                  <a:ext uri="{FF2B5EF4-FFF2-40B4-BE49-F238E27FC236}">
                    <a16:creationId xmlns:a16="http://schemas.microsoft.com/office/drawing/2014/main" id="{0348B85D-9926-3D63-E60B-E31EA9F50A1B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39876" y="5205986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13" name="Titre 1">
                <a:extLst>
                  <a:ext uri="{FF2B5EF4-FFF2-40B4-BE49-F238E27FC236}">
                    <a16:creationId xmlns:a16="http://schemas.microsoft.com/office/drawing/2014/main" id="{4FBCC48C-62F4-57B1-D876-51FB3494FC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62993" y="50578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Vos atouts pour ce poste</a:t>
                </a:r>
              </a:p>
            </p:txBody>
          </p:sp>
        </p:grp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94ED61C9-84AC-706E-A732-01D339124B7C}"/>
              </a:ext>
            </a:extLst>
          </p:cNvPr>
          <p:cNvGrpSpPr/>
          <p:nvPr/>
        </p:nvGrpSpPr>
        <p:grpSpPr>
          <a:xfrm>
            <a:off x="265943" y="6403230"/>
            <a:ext cx="6660000" cy="3479180"/>
            <a:chOff x="265943" y="6786066"/>
            <a:chExt cx="6660000" cy="3479180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1B34E4A-7B18-5D63-76FE-472E2542C569}"/>
                </a:ext>
              </a:extLst>
            </p:cNvPr>
            <p:cNvSpPr txBox="1"/>
            <p:nvPr/>
          </p:nvSpPr>
          <p:spPr>
            <a:xfrm>
              <a:off x="379756" y="8226226"/>
              <a:ext cx="4448438" cy="2039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Favorise l’équilibre vie personnelle / vie professionnelle : accord télétravail, horaires flexibles, droit à la déconnexion.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Propose un package de rémunération globale : Intéressement, prime vacances,  13</a:t>
              </a:r>
              <a:r>
                <a:rPr lang="fr-FR" sz="1150" spc="-60" baseline="30000" dirty="0">
                  <a:solidFill>
                    <a:schemeClr val="accent4"/>
                  </a:solidFill>
                  <a:latin typeface="+mj-lt"/>
                </a:rPr>
                <a:t>ème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mois..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Offre des avantages sociaux : CSE, titres restaurant, restaurant d’entreprise, salle de sport, médiathèque, complémentaire santé haut de gamme – individuelle ou familiale.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b="1" spc="-60" dirty="0">
                  <a:solidFill>
                    <a:schemeClr val="accent4"/>
                  </a:solidFill>
                  <a:latin typeface="+mj-lt"/>
                </a:rPr>
                <a:t>        </a:t>
              </a: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BEC6663-FE62-124D-EC82-910E0DDA2CF5}"/>
                </a:ext>
              </a:extLst>
            </p:cNvPr>
            <p:cNvSpPr txBox="1"/>
            <p:nvPr/>
          </p:nvSpPr>
          <p:spPr>
            <a:xfrm>
              <a:off x="265943" y="7530970"/>
              <a:ext cx="6660000" cy="6232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  </a:r>
            </a:p>
          </p:txBody>
        </p:sp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2F100888-EC97-7D3E-5D98-4C1B45DA4280}"/>
                </a:ext>
              </a:extLst>
            </p:cNvPr>
            <p:cNvGrpSpPr/>
            <p:nvPr/>
          </p:nvGrpSpPr>
          <p:grpSpPr>
            <a:xfrm>
              <a:off x="346910" y="6786066"/>
              <a:ext cx="3207961" cy="684001"/>
              <a:chOff x="283844" y="6858074"/>
              <a:chExt cx="3207961" cy="684001"/>
            </a:xfrm>
          </p:grpSpPr>
          <p:pic>
            <p:nvPicPr>
              <p:cNvPr id="29" name="object 2">
                <a:extLst>
                  <a:ext uri="{FF2B5EF4-FFF2-40B4-BE49-F238E27FC236}">
                    <a16:creationId xmlns:a16="http://schemas.microsoft.com/office/drawing/2014/main" id="{7434B275-5D16-6CE4-0AF3-BCA3D4752876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83844" y="7012300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30" name="Titre 1">
                <a:extLst>
                  <a:ext uri="{FF2B5EF4-FFF2-40B4-BE49-F238E27FC236}">
                    <a16:creationId xmlns:a16="http://schemas.microsoft.com/office/drawing/2014/main" id="{F86EE8EC-2AAD-EB0A-4DE7-FADAACAE1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9477" y="68580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vous offrons</a:t>
                </a:r>
              </a:p>
            </p:txBody>
          </p:sp>
        </p:grp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A8C52A2-C710-568F-3045-F0B4B96F4865}"/>
              </a:ext>
            </a:extLst>
          </p:cNvPr>
          <p:cNvGrpSpPr/>
          <p:nvPr/>
        </p:nvGrpSpPr>
        <p:grpSpPr>
          <a:xfrm>
            <a:off x="5579639" y="152948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5A7508CE-9423-0A04-F0CC-3C3A1BC95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07D7CF-D68C-101B-5C18-6E6978755A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011028F-55C0-2B09-CBC2-4FF9ED1F3B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38959054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9674</TotalTime>
  <Words>299</Words>
  <Application>Microsoft Office PowerPoint</Application>
  <PresentationFormat>Personnalisé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Ihsane MARHAM</cp:lastModifiedBy>
  <cp:revision>41</cp:revision>
  <cp:lastPrinted>2024-05-02T15:15:20Z</cp:lastPrinted>
  <dcterms:created xsi:type="dcterms:W3CDTF">2023-07-20T15:46:51Z</dcterms:created>
  <dcterms:modified xsi:type="dcterms:W3CDTF">2025-04-10T13:25:00Z</dcterms:modified>
</cp:coreProperties>
</file>