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2" r:id="rId2"/>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694"/>
  </p:normalViewPr>
  <p:slideViewPr>
    <p:cSldViewPr>
      <p:cViewPr varScale="1">
        <p:scale>
          <a:sx n="74" d="100"/>
          <a:sy n="74" d="100"/>
        </p:scale>
        <p:origin x="2868" y="6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sz="quarter" idx="1"/>
          </p:nvPr>
        </p:nvSpPr>
        <p:spPr>
          <a:xfrm>
            <a:off x="5588632" y="0"/>
            <a:ext cx="4275403" cy="714772"/>
          </a:xfrm>
          <a:prstGeom prst="rect">
            <a:avLst/>
          </a:prstGeom>
        </p:spPr>
        <p:txBody>
          <a:bodyPr vert="horz" lIns="133046" tIns="66523" rIns="133046" bIns="66523" rtlCol="0"/>
          <a:lstStyle>
            <a:lvl1pPr algn="r">
              <a:defRPr sz="1700"/>
            </a:lvl1pPr>
          </a:lstStyle>
          <a:p>
            <a:fld id="{56853B46-1808-4E8A-A979-01F28E62E61F}" type="datetimeFigureOut">
              <a:rPr lang="fr-FR" smtClean="0"/>
              <a:t>04/04/2025</a:t>
            </a:fld>
            <a:endParaRPr lang="fr-FR"/>
          </a:p>
        </p:txBody>
      </p:sp>
      <p:sp>
        <p:nvSpPr>
          <p:cNvPr id="4" name="Espace réservé du pied de page 3"/>
          <p:cNvSpPr>
            <a:spLocks noGrp="1"/>
          </p:cNvSpPr>
          <p:nvPr>
            <p:ph type="ftr" sz="quarter" idx="2"/>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2" y="13578185"/>
            <a:ext cx="4275403" cy="714772"/>
          </a:xfrm>
          <a:prstGeom prst="rect">
            <a:avLst/>
          </a:prstGeom>
        </p:spPr>
        <p:txBody>
          <a:bodyPr vert="horz" lIns="133046" tIns="66523" rIns="133046" bIns="66523"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idx="1"/>
          </p:nvPr>
        </p:nvSpPr>
        <p:spPr>
          <a:xfrm>
            <a:off x="5588632" y="0"/>
            <a:ext cx="4275403" cy="714772"/>
          </a:xfrm>
          <a:prstGeom prst="rect">
            <a:avLst/>
          </a:prstGeom>
        </p:spPr>
        <p:txBody>
          <a:bodyPr vert="horz" lIns="133046" tIns="66523" rIns="133046" bIns="66523" rtlCol="0"/>
          <a:lstStyle>
            <a:lvl1pPr algn="r">
              <a:defRPr sz="1700"/>
            </a:lvl1pPr>
          </a:lstStyle>
          <a:p>
            <a:fld id="{F0305209-6D8E-4E22-8842-F8A3912D0A37}" type="datetimeFigureOut">
              <a:rPr lang="fr-FR" smtClean="0"/>
              <a:t>04/04/2025</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46" tIns="66523" rIns="133046" bIns="66523" rtlCol="0" anchor="ctr"/>
          <a:lstStyle/>
          <a:p>
            <a:endParaRPr lang="fr-FR"/>
          </a:p>
        </p:txBody>
      </p:sp>
      <p:sp>
        <p:nvSpPr>
          <p:cNvPr id="5" name="Espace réservé des commentaires 4"/>
          <p:cNvSpPr>
            <a:spLocks noGrp="1"/>
          </p:cNvSpPr>
          <p:nvPr>
            <p:ph type="body" sz="quarter" idx="3"/>
          </p:nvPr>
        </p:nvSpPr>
        <p:spPr>
          <a:xfrm>
            <a:off x="986632" y="6790339"/>
            <a:ext cx="7893050" cy="6432947"/>
          </a:xfrm>
          <a:prstGeom prst="rect">
            <a:avLst/>
          </a:prstGeom>
        </p:spPr>
        <p:txBody>
          <a:bodyPr vert="horz" lIns="133046" tIns="66523" rIns="133046" bIns="6652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2" y="13578185"/>
            <a:ext cx="4275403" cy="714772"/>
          </a:xfrm>
          <a:prstGeom prst="rect">
            <a:avLst/>
          </a:prstGeom>
        </p:spPr>
        <p:txBody>
          <a:bodyPr vert="horz" lIns="133046" tIns="66523" rIns="133046" bIns="66523"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5" Type="http://schemas.openxmlformats.org/officeDocument/2006/relationships/image" Target="../media/image3.jpeg"/><Relationship Id="rId4" Type="http://schemas.openxmlformats.org/officeDocument/2006/relationships/hyperlink" Target="https://www.groupagric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1" y="178168"/>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Juriste protection </a:t>
            </a:r>
            <a:br>
              <a:rPr lang="fr-FR" sz="3200" b="1" dirty="0">
                <a:latin typeface="Gilroy Black" panose="00000A00000000000000" pitchFamily="50" charset="0"/>
              </a:rPr>
            </a:br>
            <a:r>
              <a:rPr lang="fr-FR" sz="3200" b="1" dirty="0">
                <a:latin typeface="Gilroy Black" panose="00000A00000000000000" pitchFamily="50" charset="0"/>
              </a:rPr>
              <a:t>sociale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352592" y="3320969"/>
            <a:ext cx="6677881" cy="29238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Conseiller et assister les différentes directions du Groupe en matière juridique dans le domaine de l’assurance collective de la santé, prévoyance et de la retraite supplémentaire et complémentaire.</a:t>
            </a:r>
          </a:p>
          <a:p>
            <a:pPr marL="171450" indent="-171450">
              <a:buFont typeface="Arial" panose="020B0604020202020204" pitchFamily="34" charset="0"/>
              <a:buChar char="•"/>
            </a:pPr>
            <a:r>
              <a:rPr lang="fr-FR" sz="1150" spc="-60" dirty="0">
                <a:solidFill>
                  <a:schemeClr val="accent4"/>
                </a:solidFill>
                <a:latin typeface="+mj-lt"/>
              </a:rPr>
              <a:t>Réaliser des études sur des sujets ou actualités juridiques en vue de la bonne application du droit en accord avec les contraintes de ses interlocuteurs.</a:t>
            </a:r>
          </a:p>
          <a:p>
            <a:pPr marL="171450" indent="-171450">
              <a:buFont typeface="Arial" panose="020B0604020202020204" pitchFamily="34" charset="0"/>
              <a:buChar char="•"/>
            </a:pPr>
            <a:r>
              <a:rPr lang="fr-FR" sz="1150" spc="-60" dirty="0">
                <a:solidFill>
                  <a:schemeClr val="accent4"/>
                </a:solidFill>
                <a:latin typeface="+mj-lt"/>
              </a:rPr>
              <a:t>Rédiger, valider et/ou contrôler les documents statutaires, réglementaires, contractuels ou conventionnels.</a:t>
            </a:r>
          </a:p>
          <a:p>
            <a:pPr marL="171450" indent="-171450">
              <a:buFont typeface="Arial" panose="020B0604020202020204" pitchFamily="34" charset="0"/>
              <a:buChar char="•"/>
            </a:pPr>
            <a:r>
              <a:rPr lang="fr-FR" sz="1150" spc="-60" dirty="0">
                <a:solidFill>
                  <a:schemeClr val="accent4"/>
                </a:solidFill>
                <a:latin typeface="+mj-lt"/>
              </a:rPr>
              <a:t>Alerter le Groupe sur les risques juridiques liés à l'exercice de ses activités.</a:t>
            </a:r>
          </a:p>
          <a:p>
            <a:pPr marL="171450" indent="-171450">
              <a:buFont typeface="Arial" panose="020B0604020202020204" pitchFamily="34" charset="0"/>
              <a:buChar char="•"/>
            </a:pPr>
            <a:r>
              <a:rPr lang="fr-FR" sz="1150" spc="-60" dirty="0">
                <a:solidFill>
                  <a:schemeClr val="accent4"/>
                </a:solidFill>
                <a:latin typeface="+mj-lt"/>
              </a:rPr>
              <a:t>Analyser les risques liés aux différentes procédures (pré contentieuses, contentieuses, disciplinaires, …). Et assurer la gestion des contentieux et/ou des précontentieux en liaison avec d'éventuels conseils externes.</a:t>
            </a:r>
          </a:p>
          <a:p>
            <a:pPr marL="171450" indent="-171450">
              <a:buFont typeface="Arial" panose="020B0604020202020204" pitchFamily="34" charset="0"/>
              <a:buChar char="•"/>
            </a:pPr>
            <a:r>
              <a:rPr lang="fr-FR" sz="1150" spc="-60" dirty="0">
                <a:solidFill>
                  <a:schemeClr val="accent4"/>
                </a:solidFill>
                <a:latin typeface="+mj-lt"/>
              </a:rPr>
              <a:t>Effectuer une veille juridique et réglementaire et mesurer les impacts sur les activités des institutions.</a:t>
            </a:r>
          </a:p>
          <a:p>
            <a:pPr marL="171450" indent="-171450">
              <a:buFont typeface="Arial" panose="020B0604020202020204" pitchFamily="34" charset="0"/>
              <a:buChar char="•"/>
            </a:pPr>
            <a:r>
              <a:rPr lang="fr-FR" sz="1150" spc="-60" dirty="0">
                <a:solidFill>
                  <a:schemeClr val="accent4"/>
                </a:solidFill>
                <a:latin typeface="+mj-lt"/>
              </a:rPr>
              <a:t>Animer des actions de formation et des réunions d’information tant en interne qu’en externe favorisant la compréhension des règles de droit.</a:t>
            </a:r>
          </a:p>
          <a:p>
            <a:pPr marL="171450" indent="-171450">
              <a:buFont typeface="Arial" panose="020B0604020202020204" pitchFamily="34" charset="0"/>
              <a:buChar char="•"/>
            </a:pPr>
            <a:r>
              <a:rPr lang="fr-FR" sz="1150" spc="-60" dirty="0">
                <a:solidFill>
                  <a:schemeClr val="accent4"/>
                </a:solidFill>
                <a:latin typeface="+mj-lt"/>
              </a:rPr>
              <a:t>Participation aux projets d’entreprises ou d’évolutions réglementaires</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3941256" y="5993978"/>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985579" y="6691262"/>
            <a:ext cx="3029865" cy="2039020"/>
          </a:xfrm>
          <a:prstGeom prst="rect">
            <a:avLst/>
          </a:prstGeom>
          <a:noFill/>
        </p:spPr>
        <p:txBody>
          <a:bodyPr wrap="square" rtlCol="0">
            <a:spAutoFit/>
          </a:bodyPr>
          <a:lstStyle/>
          <a:p>
            <a:r>
              <a:rPr lang="fr-FR" sz="1150" spc="-60" dirty="0">
                <a:solidFill>
                  <a:schemeClr val="accent4"/>
                </a:solidFill>
                <a:latin typeface="+mj-lt"/>
              </a:rPr>
              <a:t>Vous préparez un </a:t>
            </a:r>
            <a:r>
              <a:rPr lang="fr-FR" sz="1150" b="1" spc="-60" dirty="0">
                <a:solidFill>
                  <a:schemeClr val="accent3">
                    <a:lumMod val="65000"/>
                    <a:lumOff val="35000"/>
                  </a:schemeClr>
                </a:solidFill>
                <a:latin typeface="+mj-lt"/>
              </a:rPr>
              <a:t>bac+5 </a:t>
            </a:r>
            <a:r>
              <a:rPr lang="fr-FR" sz="1150" spc="-60" dirty="0">
                <a:solidFill>
                  <a:schemeClr val="accent4"/>
                </a:solidFill>
                <a:latin typeface="+mj-lt"/>
              </a:rPr>
              <a:t>en droit avec une </a:t>
            </a:r>
            <a:r>
              <a:rPr lang="fr-FR" sz="1150" b="1" spc="-60" dirty="0">
                <a:solidFill>
                  <a:schemeClr val="accent3">
                    <a:lumMod val="65000"/>
                    <a:lumOff val="35000"/>
                  </a:schemeClr>
                </a:solidFill>
                <a:latin typeface="+mj-lt"/>
              </a:rPr>
              <a:t>spécialité en droit de la protection sociale ou en droit des assurances.</a:t>
            </a:r>
          </a:p>
          <a:p>
            <a:r>
              <a:rPr lang="fr-FR" sz="1150" spc="-60" dirty="0">
                <a:solidFill>
                  <a:schemeClr val="accent4"/>
                </a:solidFill>
                <a:latin typeface="+mj-lt"/>
              </a:rPr>
              <a:t>Vous faites </a:t>
            </a:r>
            <a:r>
              <a:rPr lang="fr-FR" sz="1150" b="1" spc="-60" dirty="0">
                <a:solidFill>
                  <a:schemeClr val="accent3">
                    <a:lumMod val="65000"/>
                    <a:lumOff val="35000"/>
                  </a:schemeClr>
                </a:solidFill>
                <a:latin typeface="+mj-lt"/>
              </a:rPr>
              <a:t>preuve d’autonomie</a:t>
            </a:r>
            <a:r>
              <a:rPr lang="fr-FR" sz="1150" spc="-60" dirty="0">
                <a:solidFill>
                  <a:schemeClr val="accent4"/>
                </a:solidFill>
                <a:latin typeface="+mj-lt"/>
              </a:rPr>
              <a:t>, de </a:t>
            </a:r>
            <a:r>
              <a:rPr lang="fr-FR" sz="1150" b="1" spc="-60" dirty="0">
                <a:solidFill>
                  <a:schemeClr val="accent3">
                    <a:lumMod val="65000"/>
                    <a:lumOff val="35000"/>
                  </a:schemeClr>
                </a:solidFill>
                <a:latin typeface="+mj-lt"/>
              </a:rPr>
              <a:t>rigueur</a:t>
            </a:r>
            <a:r>
              <a:rPr lang="fr-FR" sz="1150" spc="-60" dirty="0">
                <a:solidFill>
                  <a:schemeClr val="accent4"/>
                </a:solidFill>
                <a:latin typeface="+mj-lt"/>
              </a:rPr>
              <a:t> et de </a:t>
            </a:r>
            <a:r>
              <a:rPr lang="fr-FR" sz="1150" b="1" spc="-60" dirty="0">
                <a:solidFill>
                  <a:schemeClr val="accent3">
                    <a:lumMod val="65000"/>
                    <a:lumOff val="35000"/>
                  </a:schemeClr>
                </a:solidFill>
                <a:latin typeface="+mj-lt"/>
              </a:rPr>
              <a:t>méthode</a:t>
            </a:r>
            <a:r>
              <a:rPr lang="fr-FR" sz="1150" spc="-60" dirty="0">
                <a:solidFill>
                  <a:schemeClr val="accent4"/>
                </a:solidFill>
                <a:latin typeface="+mj-lt"/>
              </a:rPr>
              <a:t>, et </a:t>
            </a:r>
            <a:r>
              <a:rPr lang="fr-FR" sz="1150" b="1" spc="-60" dirty="0">
                <a:solidFill>
                  <a:schemeClr val="accent3">
                    <a:lumMod val="65000"/>
                    <a:lumOff val="35000"/>
                  </a:schemeClr>
                </a:solidFill>
                <a:latin typeface="+mj-lt"/>
              </a:rPr>
              <a:t>d’organisation</a:t>
            </a:r>
            <a:r>
              <a:rPr lang="fr-FR" sz="1150" spc="-60" dirty="0">
                <a:solidFill>
                  <a:schemeClr val="accent4"/>
                </a:solidFill>
                <a:latin typeface="+mj-lt"/>
              </a:rPr>
              <a:t>. </a:t>
            </a:r>
            <a:r>
              <a:rPr lang="fr-FR" sz="1150" b="1" spc="-60" dirty="0">
                <a:solidFill>
                  <a:schemeClr val="accent3">
                    <a:lumMod val="65000"/>
                    <a:lumOff val="35000"/>
                  </a:schemeClr>
                </a:solidFill>
                <a:latin typeface="+mj-lt"/>
              </a:rPr>
              <a:t>Sens de l’analyse</a:t>
            </a:r>
            <a:r>
              <a:rPr lang="fr-FR" sz="1150" spc="-60" dirty="0">
                <a:solidFill>
                  <a:schemeClr val="accent4"/>
                </a:solidFill>
                <a:latin typeface="+mj-lt"/>
              </a:rPr>
              <a:t>, </a:t>
            </a:r>
            <a:r>
              <a:rPr lang="fr-FR" sz="1150" b="1" spc="-60" dirty="0">
                <a:solidFill>
                  <a:schemeClr val="accent3">
                    <a:lumMod val="65000"/>
                    <a:lumOff val="35000"/>
                  </a:schemeClr>
                </a:solidFill>
                <a:latin typeface="+mj-lt"/>
              </a:rPr>
              <a:t>capacités rédactionnelles</a:t>
            </a:r>
            <a:r>
              <a:rPr lang="fr-FR" sz="1150" spc="-60" dirty="0">
                <a:solidFill>
                  <a:schemeClr val="accent4"/>
                </a:solidFill>
                <a:latin typeface="+mj-lt"/>
              </a:rPr>
              <a:t> et de </a:t>
            </a:r>
            <a:r>
              <a:rPr lang="fr-FR" sz="1150" b="1" spc="-60" dirty="0">
                <a:solidFill>
                  <a:schemeClr val="accent3">
                    <a:lumMod val="65000"/>
                    <a:lumOff val="35000"/>
                  </a:schemeClr>
                </a:solidFill>
                <a:latin typeface="+mj-lt"/>
              </a:rPr>
              <a:t>synthèse</a:t>
            </a:r>
            <a:r>
              <a:rPr lang="fr-FR" sz="1150" spc="-60" dirty="0">
                <a:solidFill>
                  <a:schemeClr val="accent4"/>
                </a:solidFill>
                <a:latin typeface="+mj-lt"/>
              </a:rPr>
              <a:t>, </a:t>
            </a:r>
            <a:r>
              <a:rPr lang="fr-FR" sz="1150" b="1" spc="-60" dirty="0">
                <a:solidFill>
                  <a:schemeClr val="accent3">
                    <a:lumMod val="65000"/>
                    <a:lumOff val="35000"/>
                  </a:schemeClr>
                </a:solidFill>
                <a:latin typeface="+mj-lt"/>
              </a:rPr>
              <a:t>curiosité d’esprit</a:t>
            </a:r>
            <a:r>
              <a:rPr lang="fr-FR" sz="1150" spc="-60" dirty="0">
                <a:solidFill>
                  <a:schemeClr val="accent4"/>
                </a:solidFill>
                <a:latin typeface="+mj-lt"/>
              </a:rPr>
              <a:t>, </a:t>
            </a:r>
            <a:r>
              <a:rPr lang="fr-FR" sz="1150" b="1" spc="-60" dirty="0">
                <a:solidFill>
                  <a:schemeClr val="accent3">
                    <a:lumMod val="65000"/>
                    <a:lumOff val="35000"/>
                  </a:schemeClr>
                </a:solidFill>
                <a:latin typeface="+mj-lt"/>
              </a:rPr>
              <a:t>réactivité</a:t>
            </a:r>
            <a:r>
              <a:rPr lang="fr-FR" sz="1150" spc="-60" dirty="0">
                <a:solidFill>
                  <a:schemeClr val="accent4"/>
                </a:solidFill>
                <a:latin typeface="+mj-lt"/>
              </a:rPr>
              <a:t> et </a:t>
            </a:r>
            <a:r>
              <a:rPr lang="fr-FR" sz="1150" b="1" spc="-60" dirty="0">
                <a:solidFill>
                  <a:schemeClr val="accent3">
                    <a:lumMod val="65000"/>
                    <a:lumOff val="35000"/>
                  </a:schemeClr>
                </a:solidFill>
                <a:latin typeface="+mj-lt"/>
              </a:rPr>
              <a:t>qualités oratoires </a:t>
            </a:r>
            <a:r>
              <a:rPr lang="fr-FR" sz="1150" spc="-60" dirty="0">
                <a:solidFill>
                  <a:schemeClr val="accent4"/>
                </a:solidFill>
                <a:latin typeface="+mj-lt"/>
              </a:rPr>
              <a:t>sont vos points forts, de même que votre </a:t>
            </a:r>
            <a:r>
              <a:rPr lang="fr-FR" sz="1150" b="1" spc="-60" dirty="0">
                <a:solidFill>
                  <a:schemeClr val="accent3">
                    <a:lumMod val="65000"/>
                    <a:lumOff val="35000"/>
                  </a:schemeClr>
                </a:solidFill>
                <a:latin typeface="+mj-lt"/>
              </a:rPr>
              <a:t>sens du travail en équipe</a:t>
            </a:r>
            <a:r>
              <a:rPr lang="fr-FR" sz="1150" spc="-60" dirty="0">
                <a:solidFill>
                  <a:schemeClr val="accent4"/>
                </a:solidFill>
                <a:latin typeface="+mj-lt"/>
              </a:rPr>
              <a:t>.</a:t>
            </a:r>
          </a:p>
          <a:p>
            <a:r>
              <a:rPr lang="fr-FR" sz="1150" spc="-60" dirty="0">
                <a:solidFill>
                  <a:schemeClr val="accent4"/>
                </a:solidFill>
                <a:latin typeface="+mj-lt"/>
              </a:rPr>
              <a:t> </a:t>
            </a: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433120" y="6137994"/>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52592" y="8071542"/>
            <a:ext cx="3364755" cy="2392963"/>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4552" y="1947910"/>
            <a:ext cx="6660000" cy="1508105"/>
          </a:xfrm>
          <a:prstGeom prst="rect">
            <a:avLst/>
          </a:prstGeom>
          <a:noFill/>
        </p:spPr>
        <p:txBody>
          <a:bodyPr wrap="square">
            <a:spAutoFit/>
          </a:bodyPr>
          <a:lstStyle/>
          <a:p>
            <a:r>
              <a:rPr lang="fr-FR" sz="1150" spc="-60" dirty="0">
                <a:solidFill>
                  <a:schemeClr val="accent4"/>
                </a:solidFill>
                <a:latin typeface="+mj-lt"/>
              </a:rPr>
              <a:t>L’équipe Juridique Métiers (composée de 5 juristes), rattachée à la Direction Déléguée Juridique et Conformité, est un véritable partenaire interne des directions. Elle apporte conseil juridique pour toutes les institutions et sociétés assurantielles du Groupe et forme les opérationnels sur toutes les questions juridiques ayant trait aux métiers de l’assurance et de la retraite complémentaire. Elle recherche actuellement un Juriste Protection Sociale en alternance. </a:t>
            </a:r>
          </a:p>
          <a:p>
            <a:br>
              <a:rPr lang="fr-FR" sz="1150" spc="-60" dirty="0">
                <a:solidFill>
                  <a:schemeClr val="accent4"/>
                </a:solidFill>
                <a:latin typeface="+mj-lt"/>
              </a:rPr>
            </a:br>
            <a:r>
              <a:rPr lang="fr-FR" sz="1150" spc="-60" dirty="0">
                <a:solidFill>
                  <a:schemeClr val="accent4"/>
                </a:solidFill>
                <a:latin typeface="+mj-lt"/>
              </a:rPr>
              <a:t>Dans ce cadre, vos missions seront :</a:t>
            </a:r>
          </a:p>
          <a:p>
            <a:r>
              <a:rPr lang="fr-FR" sz="1150" spc="-60" dirty="0">
                <a:solidFill>
                  <a:schemeClr val="accent4"/>
                </a:solidFill>
                <a:latin typeface="+mj-lt"/>
              </a:rPr>
              <a: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344255" y="6856614"/>
            <a:ext cx="3364755" cy="1154162"/>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52592" y="9930597"/>
            <a:ext cx="5020898" cy="623248"/>
          </a:xfrm>
          <a:prstGeom prst="rect">
            <a:avLst/>
          </a:prstGeom>
          <a:noFill/>
        </p:spPr>
        <p:txBody>
          <a:bodyPr wrap="square" rtlCol="0">
            <a:spAutoFit/>
          </a:bodyPr>
          <a:lstStyle/>
          <a:p>
            <a:r>
              <a:rPr lang="fr-FR" sz="1150" b="1" dirty="0"/>
              <a:t>Poste à pourvoir à partir de septembre 2025</a:t>
            </a:r>
          </a:p>
          <a:p>
            <a:r>
              <a:rPr lang="fr-FR" sz="1150" b="1" dirty="0"/>
              <a:t>Candidature à adresser à : </a:t>
            </a:r>
            <a:r>
              <a:rPr lang="fr-FR" sz="1150" b="1" dirty="0">
                <a:hlinkClick r:id="rId4"/>
              </a:rPr>
              <a:t>https://www.groupagrica.com/</a:t>
            </a:r>
            <a:r>
              <a:rPr lang="fr-FR" sz="1150" b="1" dirty="0"/>
              <a:t>    Espace recrutement</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sp>
        <p:nvSpPr>
          <p:cNvPr id="2" name="ZoneTexte 1">
            <a:extLst>
              <a:ext uri="{FF2B5EF4-FFF2-40B4-BE49-F238E27FC236}">
                <a16:creationId xmlns:a16="http://schemas.microsoft.com/office/drawing/2014/main" id="{66CAD339-9448-5F99-C3ED-78551A25F274}"/>
              </a:ext>
            </a:extLst>
          </p:cNvPr>
          <p:cNvSpPr txBox="1"/>
          <p:nvPr/>
        </p:nvSpPr>
        <p:spPr>
          <a:xfrm>
            <a:off x="3911461" y="5354311"/>
            <a:ext cx="3119012" cy="800219"/>
          </a:xfrm>
          <a:prstGeom prst="rect">
            <a:avLst/>
          </a:prstGeom>
          <a:noFill/>
        </p:spPr>
        <p:txBody>
          <a:bodyPr wrap="square">
            <a:spAutoFit/>
          </a:bodyPr>
          <a:lstStyle/>
          <a:p>
            <a:pPr algn="just"/>
            <a:r>
              <a:rPr lang="fr-FR" sz="1150" spc="-60" dirty="0">
                <a:solidFill>
                  <a:schemeClr val="accent4"/>
                </a:solidFill>
                <a:latin typeface="+mj-lt"/>
              </a:rPr>
              <a:t>Vous souhaitez rejoindre</a:t>
            </a:r>
            <a:r>
              <a:rPr lang="fr-FR" sz="1150" b="1" spc="-60" dirty="0">
                <a:solidFill>
                  <a:schemeClr val="accent4"/>
                </a:solidFill>
                <a:latin typeface="+mj-lt"/>
              </a:rPr>
              <a:t> </a:t>
            </a:r>
            <a:r>
              <a:rPr lang="fr-FR" sz="1150" spc="-60" dirty="0">
                <a:solidFill>
                  <a:schemeClr val="accent4"/>
                </a:solidFill>
                <a:latin typeface="+mj-lt"/>
              </a:rPr>
              <a:t>une équipe professionnelle et bienveillante, qui allie bonne humeur et rigueur au travail ? Postulez ! </a:t>
            </a:r>
          </a:p>
          <a:p>
            <a:pPr algn="just"/>
            <a:r>
              <a:rPr lang="fr-FR" sz="1150" spc="-60" dirty="0">
                <a:solidFill>
                  <a:schemeClr val="accent4"/>
                </a:solidFill>
                <a:latin typeface="+mj-lt"/>
              </a:rPr>
              <a:t>  </a:t>
            </a:r>
          </a:p>
        </p:txBody>
      </p:sp>
      <p:grpSp>
        <p:nvGrpSpPr>
          <p:cNvPr id="8" name="Groupe 7">
            <a:extLst>
              <a:ext uri="{FF2B5EF4-FFF2-40B4-BE49-F238E27FC236}">
                <a16:creationId xmlns:a16="http://schemas.microsoft.com/office/drawing/2014/main" id="{3F316064-107E-B22E-EE1F-7053CF9BE4DB}"/>
              </a:ext>
            </a:extLst>
          </p:cNvPr>
          <p:cNvGrpSpPr/>
          <p:nvPr/>
        </p:nvGrpSpPr>
        <p:grpSpPr>
          <a:xfrm>
            <a:off x="5579639" y="1127018"/>
            <a:ext cx="864494" cy="690496"/>
            <a:chOff x="2557463" y="1320800"/>
            <a:chExt cx="773113" cy="588963"/>
          </a:xfrm>
          <a:solidFill>
            <a:schemeClr val="bg2"/>
          </a:solidFill>
        </p:grpSpPr>
        <p:sp>
          <p:nvSpPr>
            <p:cNvPr id="13" name="Freeform 5">
              <a:extLst>
                <a:ext uri="{FF2B5EF4-FFF2-40B4-BE49-F238E27FC236}">
                  <a16:creationId xmlns:a16="http://schemas.microsoft.com/office/drawing/2014/main" id="{8F839E6C-C4D0-93A5-2EDD-077B21E5D389}"/>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4" name="Freeform 6">
              <a:extLst>
                <a:ext uri="{FF2B5EF4-FFF2-40B4-BE49-F238E27FC236}">
                  <a16:creationId xmlns:a16="http://schemas.microsoft.com/office/drawing/2014/main" id="{9896023D-53BB-70F2-D312-636EA2BF9CE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9" name="Freeform 7">
              <a:extLst>
                <a:ext uri="{FF2B5EF4-FFF2-40B4-BE49-F238E27FC236}">
                  <a16:creationId xmlns:a16="http://schemas.microsoft.com/office/drawing/2014/main" id="{C31DE88A-FABD-34FD-0F40-CD0F55E0FB2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grpSp>
        <p:nvGrpSpPr>
          <p:cNvPr id="30" name="Groupe 29">
            <a:extLst>
              <a:ext uri="{FF2B5EF4-FFF2-40B4-BE49-F238E27FC236}">
                <a16:creationId xmlns:a16="http://schemas.microsoft.com/office/drawing/2014/main" id="{E0A4EB37-A521-33E8-AB5A-D08E62E3DC12}"/>
              </a:ext>
            </a:extLst>
          </p:cNvPr>
          <p:cNvGrpSpPr/>
          <p:nvPr/>
        </p:nvGrpSpPr>
        <p:grpSpPr>
          <a:xfrm>
            <a:off x="4593918" y="8632379"/>
            <a:ext cx="977368" cy="849252"/>
            <a:chOff x="5167313" y="1298575"/>
            <a:chExt cx="723900" cy="581026"/>
          </a:xfrm>
        </p:grpSpPr>
        <p:sp>
          <p:nvSpPr>
            <p:cNvPr id="31" name="Freeform 15">
              <a:extLst>
                <a:ext uri="{FF2B5EF4-FFF2-40B4-BE49-F238E27FC236}">
                  <a16:creationId xmlns:a16="http://schemas.microsoft.com/office/drawing/2014/main" id="{9D8FE5A2-DFBF-55ED-C8B0-B4A4E8AACFB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2" name="Freeform 16">
              <a:extLst>
                <a:ext uri="{FF2B5EF4-FFF2-40B4-BE49-F238E27FC236}">
                  <a16:creationId xmlns:a16="http://schemas.microsoft.com/office/drawing/2014/main" id="{5545F4EC-606C-9E2D-5432-D06E05B09D5D}"/>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Tree>
    <p:extLst>
      <p:ext uri="{BB962C8B-B14F-4D97-AF65-F5344CB8AC3E}">
        <p14:creationId xmlns:p14="http://schemas.microsoft.com/office/powerpoint/2010/main" val="2227704291"/>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8667</TotalTime>
  <Words>497</Words>
  <Application>Microsoft Office PowerPoint</Application>
  <PresentationFormat>Personnalisé</PresentationFormat>
  <Paragraphs>29</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Gilroy</vt:lpstr>
      <vt:lpstr>Gilroy Black</vt:lpstr>
      <vt:lpstr>Gilroy Bold</vt:lpstr>
      <vt:lpstr>Open Sans</vt:lpstr>
      <vt:lpstr>Wingdings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POUMES LAURET Juliette</cp:lastModifiedBy>
  <cp:revision>39</cp:revision>
  <cp:lastPrinted>2024-02-09T16:31:38Z</cp:lastPrinted>
  <dcterms:created xsi:type="dcterms:W3CDTF">2023-07-20T15:46:51Z</dcterms:created>
  <dcterms:modified xsi:type="dcterms:W3CDTF">2025-04-04T09:36:00Z</dcterms:modified>
</cp:coreProperties>
</file>