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4" r:id="rId2"/>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694"/>
  </p:normalViewPr>
  <p:slideViewPr>
    <p:cSldViewPr>
      <p:cViewPr varScale="1">
        <p:scale>
          <a:sx n="74" d="100"/>
          <a:sy n="74" d="100"/>
        </p:scale>
        <p:origin x="2868" y="6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sz="quarter" idx="1"/>
          </p:nvPr>
        </p:nvSpPr>
        <p:spPr>
          <a:xfrm>
            <a:off x="5588632" y="0"/>
            <a:ext cx="4275403" cy="714772"/>
          </a:xfrm>
          <a:prstGeom prst="rect">
            <a:avLst/>
          </a:prstGeom>
        </p:spPr>
        <p:txBody>
          <a:bodyPr vert="horz" lIns="133046" tIns="66523" rIns="133046" bIns="66523" rtlCol="0"/>
          <a:lstStyle>
            <a:lvl1pPr algn="r">
              <a:defRPr sz="1700"/>
            </a:lvl1pPr>
          </a:lstStyle>
          <a:p>
            <a:fld id="{56853B46-1808-4E8A-A979-01F28E62E61F}" type="datetimeFigureOut">
              <a:rPr lang="fr-FR" smtClean="0"/>
              <a:t>04/04/2025</a:t>
            </a:fld>
            <a:endParaRPr lang="fr-FR"/>
          </a:p>
        </p:txBody>
      </p:sp>
      <p:sp>
        <p:nvSpPr>
          <p:cNvPr id="4" name="Espace réservé du pied de page 3"/>
          <p:cNvSpPr>
            <a:spLocks noGrp="1"/>
          </p:cNvSpPr>
          <p:nvPr>
            <p:ph type="ftr" sz="quarter" idx="2"/>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2" y="13578185"/>
            <a:ext cx="4275403" cy="714772"/>
          </a:xfrm>
          <a:prstGeom prst="rect">
            <a:avLst/>
          </a:prstGeom>
        </p:spPr>
        <p:txBody>
          <a:bodyPr vert="horz" lIns="133046" tIns="66523" rIns="133046" bIns="66523"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idx="1"/>
          </p:nvPr>
        </p:nvSpPr>
        <p:spPr>
          <a:xfrm>
            <a:off x="5588632" y="0"/>
            <a:ext cx="4275403" cy="714772"/>
          </a:xfrm>
          <a:prstGeom prst="rect">
            <a:avLst/>
          </a:prstGeom>
        </p:spPr>
        <p:txBody>
          <a:bodyPr vert="horz" lIns="133046" tIns="66523" rIns="133046" bIns="66523" rtlCol="0"/>
          <a:lstStyle>
            <a:lvl1pPr algn="r">
              <a:defRPr sz="1700"/>
            </a:lvl1pPr>
          </a:lstStyle>
          <a:p>
            <a:fld id="{F0305209-6D8E-4E22-8842-F8A3912D0A37}" type="datetimeFigureOut">
              <a:rPr lang="fr-FR" smtClean="0"/>
              <a:t>04/04/2025</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46" tIns="66523" rIns="133046" bIns="66523" rtlCol="0" anchor="ctr"/>
          <a:lstStyle/>
          <a:p>
            <a:endParaRPr lang="fr-FR"/>
          </a:p>
        </p:txBody>
      </p:sp>
      <p:sp>
        <p:nvSpPr>
          <p:cNvPr id="5" name="Espace réservé des commentaires 4"/>
          <p:cNvSpPr>
            <a:spLocks noGrp="1"/>
          </p:cNvSpPr>
          <p:nvPr>
            <p:ph type="body" sz="quarter" idx="3"/>
          </p:nvPr>
        </p:nvSpPr>
        <p:spPr>
          <a:xfrm>
            <a:off x="986632" y="6790339"/>
            <a:ext cx="7893050" cy="6432947"/>
          </a:xfrm>
          <a:prstGeom prst="rect">
            <a:avLst/>
          </a:prstGeom>
        </p:spPr>
        <p:txBody>
          <a:bodyPr vert="horz" lIns="133046" tIns="66523" rIns="133046" bIns="6652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2" y="13578185"/>
            <a:ext cx="4275403" cy="714772"/>
          </a:xfrm>
          <a:prstGeom prst="rect">
            <a:avLst/>
          </a:prstGeom>
        </p:spPr>
        <p:txBody>
          <a:bodyPr vert="horz" lIns="133046" tIns="66523" rIns="133046" bIns="66523"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5" Type="http://schemas.openxmlformats.org/officeDocument/2006/relationships/image" Target="../media/image3.jpeg"/><Relationship Id="rId4" Type="http://schemas.openxmlformats.org/officeDocument/2006/relationships/hyperlink" Target="https://www.groupagric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4389871" y="8835381"/>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de contrôle </a:t>
            </a:r>
          </a:p>
          <a:p>
            <a:pPr algn="ctr">
              <a:lnSpc>
                <a:spcPct val="100000"/>
              </a:lnSpc>
            </a:pPr>
            <a:r>
              <a:rPr lang="fr-FR" sz="3200" b="1" dirty="0">
                <a:latin typeface="Gilroy Black" panose="00000A00000000000000" pitchFamily="50" charset="0"/>
              </a:rPr>
              <a:t>interne et risques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829689"/>
            <a:ext cx="6677881" cy="16850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A la revue de la cohérence du référentiel des risques et de contrôle interne du groupe </a:t>
            </a:r>
          </a:p>
          <a:p>
            <a:pPr marL="171450" indent="-171450">
              <a:buFont typeface="Arial" panose="020B0604020202020204" pitchFamily="34" charset="0"/>
              <a:buChar char="•"/>
            </a:pPr>
            <a:r>
              <a:rPr lang="fr-FR" sz="1150" spc="-60" dirty="0">
                <a:solidFill>
                  <a:schemeClr val="accent4"/>
                </a:solidFill>
                <a:latin typeface="+mj-lt"/>
              </a:rPr>
              <a:t>Au suivi des plans d’action du Groupe</a:t>
            </a:r>
          </a:p>
          <a:p>
            <a:pPr marL="171450" indent="-171450">
              <a:buFont typeface="Arial" panose="020B0604020202020204" pitchFamily="34" charset="0"/>
              <a:buChar char="•"/>
            </a:pPr>
            <a:r>
              <a:rPr lang="fr-FR" sz="1150" spc="-60" dirty="0">
                <a:solidFill>
                  <a:schemeClr val="accent4"/>
                </a:solidFill>
                <a:latin typeface="+mj-lt"/>
              </a:rPr>
              <a:t>A la gestion des incidents et des plans d’action associés</a:t>
            </a:r>
          </a:p>
          <a:p>
            <a:pPr marL="171450" indent="-171450">
              <a:buFont typeface="Arial" panose="020B0604020202020204" pitchFamily="34" charset="0"/>
              <a:buChar char="•"/>
            </a:pPr>
            <a:r>
              <a:rPr lang="fr-FR" sz="1150" spc="-60" dirty="0">
                <a:solidFill>
                  <a:schemeClr val="accent4"/>
                </a:solidFill>
                <a:latin typeface="+mj-lt"/>
              </a:rPr>
              <a:t>A la réalisation des bilans trimestriels sur le suivi des risques et du contrôle interne</a:t>
            </a:r>
          </a:p>
          <a:p>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r>
              <a:rPr lang="fr-FR" sz="1150" spc="-60" dirty="0">
                <a:solidFill>
                  <a:schemeClr val="accent4"/>
                </a:solidFill>
                <a:latin typeface="+mj-lt"/>
              </a:rPr>
              <a:t>A l’animation du réseau des correspondants contrôle interne </a:t>
            </a:r>
          </a:p>
          <a:p>
            <a:pPr marL="171450" indent="-171450">
              <a:buFont typeface="Arial" panose="020B0604020202020204" pitchFamily="34" charset="0"/>
              <a:buChar char="•"/>
            </a:pPr>
            <a:r>
              <a:rPr lang="fr-FR" sz="1150" spc="-60" dirty="0">
                <a:solidFill>
                  <a:schemeClr val="accent4"/>
                </a:solidFill>
                <a:latin typeface="+mj-lt"/>
              </a:rPr>
              <a:t>A la réalisation des contrôles de 2nd niveau</a:t>
            </a:r>
          </a:p>
          <a:p>
            <a:pPr marL="171450" indent="-171450">
              <a:buFont typeface="Arial" panose="020B0604020202020204" pitchFamily="34" charset="0"/>
              <a:buChar char="•"/>
            </a:pPr>
            <a:r>
              <a:rPr lang="fr-FR" sz="1150" spc="-60" dirty="0">
                <a:solidFill>
                  <a:schemeClr val="accent4"/>
                </a:solidFill>
                <a:latin typeface="+mj-lt"/>
              </a:rPr>
              <a:t>A la mise à jour de la documentation existante </a:t>
            </a:r>
          </a:p>
          <a:p>
            <a:pPr marL="171450" indent="-171450">
              <a:buFont typeface="Arial" panose="020B0604020202020204" pitchFamily="34" charset="0"/>
              <a:buChar char="•"/>
            </a:pPr>
            <a:r>
              <a:rPr lang="fr-FR" sz="1150" spc="-60" dirty="0">
                <a:solidFill>
                  <a:schemeClr val="accent4"/>
                </a:solidFill>
                <a:latin typeface="+mj-lt"/>
              </a:rPr>
              <a:t>A la rédaction des rapports règlementaires (ORSA, RSR &amp; SFCR)</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40007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073144"/>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4833719"/>
            <a:ext cx="6660000" cy="800219"/>
          </a:xfrm>
          <a:prstGeom prst="rect">
            <a:avLst/>
          </a:prstGeom>
          <a:noFill/>
        </p:spPr>
        <p:txBody>
          <a:bodyPr wrap="square" rtlCol="0">
            <a:spAutoFit/>
          </a:bodyPr>
          <a:lstStyle/>
          <a:p>
            <a:r>
              <a:rPr lang="fr-FR" sz="1150" spc="-60" dirty="0">
                <a:solidFill>
                  <a:schemeClr val="accent4"/>
                </a:solidFill>
                <a:latin typeface="+mj-lt"/>
              </a:rPr>
              <a:t>Vous préparez </a:t>
            </a:r>
            <a:r>
              <a:rPr lang="fr-FR" sz="1150" b="1" spc="-60" dirty="0">
                <a:solidFill>
                  <a:schemeClr val="accent4">
                    <a:lumMod val="75000"/>
                  </a:schemeClr>
                </a:solidFill>
                <a:latin typeface="Gilroy Bold" panose="00000800000000000000" pitchFamily="50" charset="0"/>
              </a:rPr>
              <a:t>un master 2 en contrôle interne</a:t>
            </a:r>
            <a:r>
              <a:rPr lang="fr-FR" sz="1150" spc="-60" dirty="0">
                <a:solidFill>
                  <a:schemeClr val="accent4">
                    <a:lumMod val="75000"/>
                  </a:schemeClr>
                </a:solidFill>
                <a:latin typeface="Gilroy Bold" panose="00000800000000000000" pitchFamily="50" charset="0"/>
              </a:rPr>
              <a:t>, audit, management des risques</a:t>
            </a:r>
            <a:r>
              <a:rPr lang="fr-FR" sz="1150" spc="-60" dirty="0">
                <a:solidFill>
                  <a:schemeClr val="accent4"/>
                </a:solidFill>
                <a:latin typeface="+mj-lt"/>
              </a:rPr>
              <a:t>. Vous manifestez de l’intérêt pour le </a:t>
            </a:r>
            <a:r>
              <a:rPr lang="fr-FR" sz="1150" spc="-60" dirty="0">
                <a:solidFill>
                  <a:schemeClr val="accent4">
                    <a:lumMod val="75000"/>
                  </a:schemeClr>
                </a:solidFill>
                <a:latin typeface="Gilroy Bold" panose="00000800000000000000" pitchFamily="50" charset="0"/>
              </a:rPr>
              <a:t>domaine des assurances des personnes</a:t>
            </a:r>
            <a:r>
              <a:rPr lang="fr-FR" sz="1150" spc="-60" dirty="0">
                <a:solidFill>
                  <a:schemeClr val="accent4">
                    <a:lumMod val="75000"/>
                  </a:schemeClr>
                </a:solidFill>
                <a:latin typeface="+mj-lt"/>
              </a:rPr>
              <a:t> </a:t>
            </a:r>
            <a:r>
              <a:rPr lang="fr-FR" sz="1150" spc="-60" dirty="0">
                <a:solidFill>
                  <a:schemeClr val="accent4"/>
                </a:solidFill>
                <a:latin typeface="+mj-lt"/>
              </a:rPr>
              <a:t>et ses spécificités. </a:t>
            </a:r>
          </a:p>
          <a:p>
            <a:r>
              <a:rPr lang="fr-FR" sz="1150" spc="-60" dirty="0">
                <a:solidFill>
                  <a:schemeClr val="accent4"/>
                </a:solidFill>
                <a:latin typeface="+mj-lt"/>
              </a:rPr>
              <a:t>Vous faites preuve </a:t>
            </a:r>
            <a:r>
              <a:rPr lang="fr-FR" sz="1150" spc="-60" dirty="0">
                <a:solidFill>
                  <a:schemeClr val="accent4">
                    <a:lumMod val="75000"/>
                  </a:schemeClr>
                </a:solidFill>
                <a:latin typeface="Gilroy Bold" panose="00000800000000000000" pitchFamily="50" charset="0"/>
              </a:rPr>
              <a:t>d’organisation</a:t>
            </a:r>
            <a:r>
              <a:rPr lang="fr-FR" sz="1150" spc="-60" dirty="0">
                <a:solidFill>
                  <a:schemeClr val="accent4"/>
                </a:solidFill>
                <a:latin typeface="+mj-lt"/>
              </a:rPr>
              <a:t>, vous être </a:t>
            </a:r>
            <a:r>
              <a:rPr lang="fr-FR" sz="1150" spc="-60" dirty="0">
                <a:solidFill>
                  <a:schemeClr val="accent4">
                    <a:lumMod val="75000"/>
                  </a:schemeClr>
                </a:solidFill>
                <a:latin typeface="Gilroy Bold" panose="00000800000000000000" pitchFamily="50" charset="0"/>
              </a:rPr>
              <a:t>adaptable</a:t>
            </a:r>
            <a:r>
              <a:rPr lang="fr-FR" sz="1150" spc="-60" dirty="0">
                <a:solidFill>
                  <a:schemeClr val="accent4"/>
                </a:solidFill>
                <a:latin typeface="+mj-lt"/>
              </a:rPr>
              <a:t> et vous avez une </a:t>
            </a:r>
            <a:r>
              <a:rPr lang="fr-FR" sz="1150" spc="-60" dirty="0">
                <a:solidFill>
                  <a:schemeClr val="accent4">
                    <a:lumMod val="75000"/>
                  </a:schemeClr>
                </a:solidFill>
                <a:latin typeface="Gilroy Bold" panose="00000800000000000000" pitchFamily="50" charset="0"/>
              </a:rPr>
              <a:t>bonne capacité d’analyse</a:t>
            </a:r>
            <a:r>
              <a:rPr lang="fr-FR" sz="1150" spc="-60" dirty="0">
                <a:solidFill>
                  <a:schemeClr val="accent4"/>
                </a:solidFill>
                <a:latin typeface="+mj-lt"/>
              </a:rPr>
              <a:t>. Vous êtes également </a:t>
            </a:r>
            <a:r>
              <a:rPr lang="fr-FR" sz="1150" spc="-60" dirty="0">
                <a:solidFill>
                  <a:schemeClr val="accent4">
                    <a:lumMod val="75000"/>
                  </a:schemeClr>
                </a:solidFill>
                <a:latin typeface="Gilroy Bold" panose="00000800000000000000" pitchFamily="50" charset="0"/>
              </a:rPr>
              <a:t>à l’aise dans l’expression écrite et orale</a:t>
            </a:r>
            <a:r>
              <a:rPr lang="fr-FR" sz="1150" spc="-60" dirty="0">
                <a:solidFill>
                  <a:schemeClr val="accent4"/>
                </a:solidFill>
                <a:latin typeface="+mj-lt"/>
              </a:rPr>
              <a:t>.</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007261"/>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762736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222674"/>
            <a:ext cx="6660000" cy="446276"/>
          </a:xfrm>
          <a:prstGeom prst="rect">
            <a:avLst/>
          </a:prstGeom>
          <a:noFill/>
        </p:spPr>
        <p:txBody>
          <a:bodyPr wrap="square">
            <a:spAutoFit/>
          </a:bodyPr>
          <a:lstStyle/>
          <a:p>
            <a:r>
              <a:rPr lang="fr-FR" sz="1150" spc="-60" dirty="0">
                <a:solidFill>
                  <a:schemeClr val="accent4"/>
                </a:solidFill>
                <a:latin typeface="+mj-lt"/>
              </a:rPr>
              <a:t>L’unité pilotage gestion des risques et contrôle interne de la Direction Déléguée Management des Risques recherche un(e) chargé de contrôle interne et risques. Dans ce cadre, vos missions seront de participer :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67632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50246" y="9930597"/>
            <a:ext cx="5020898" cy="623248"/>
          </a:xfrm>
          <a:prstGeom prst="rect">
            <a:avLst/>
          </a:prstGeom>
          <a:noFill/>
        </p:spPr>
        <p:txBody>
          <a:bodyPr wrap="square" rtlCol="0">
            <a:spAutoFit/>
          </a:bodyPr>
          <a:lstStyle/>
          <a:p>
            <a:r>
              <a:rPr lang="fr-FR" sz="1150" b="1" dirty="0"/>
              <a:t>Poste à pourvoir à partir de septembre 2025</a:t>
            </a:r>
          </a:p>
          <a:p>
            <a:r>
              <a:rPr lang="fr-FR" sz="1150" b="1" dirty="0"/>
              <a:t>Candidature à adresser à : </a:t>
            </a:r>
            <a:r>
              <a:rPr lang="fr-FR" sz="1150" b="1" dirty="0">
                <a:hlinkClick r:id="rId4"/>
              </a:rPr>
              <a:t>https://www.groupagrica.com/</a:t>
            </a:r>
            <a:endParaRPr lang="fr-FR" sz="1150" b="1" dirty="0"/>
          </a:p>
          <a:p>
            <a:r>
              <a:rPr lang="fr-FR" sz="1150" b="1" dirty="0"/>
              <a:t>Espace recrutement</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344597"/>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723000808"/>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8676</TotalTime>
  <Words>341</Words>
  <Application>Microsoft Office PowerPoint</Application>
  <PresentationFormat>Personnalisé</PresentationFormat>
  <Paragraphs>28</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Gilroy</vt:lpstr>
      <vt:lpstr>Gilroy Black</vt:lpstr>
      <vt:lpstr>Gilroy Bold</vt:lpstr>
      <vt:lpstr>Open Sans</vt:lpstr>
      <vt:lpstr>Wingdings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POUMES LAURET Juliette</cp:lastModifiedBy>
  <cp:revision>39</cp:revision>
  <cp:lastPrinted>2024-02-09T16:31:38Z</cp:lastPrinted>
  <dcterms:created xsi:type="dcterms:W3CDTF">2023-07-20T15:46:51Z</dcterms:created>
  <dcterms:modified xsi:type="dcterms:W3CDTF">2025-04-04T10:01:50Z</dcterms:modified>
</cp:coreProperties>
</file>