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6" r:id="rId4"/>
    <p:sldId id="267" r:id="rId5"/>
    <p:sldId id="260" r:id="rId6"/>
    <p:sldId id="268" r:id="rId7"/>
    <p:sldId id="261" r:id="rId8"/>
    <p:sldId id="265" r:id="rId9"/>
    <p:sldId id="262" r:id="rId10"/>
    <p:sldId id="269" r:id="rId11"/>
    <p:sldId id="264"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2B436CC-018C-4E2E-922C-62537CF668A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2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775B4-1899-4B48-B363-299BC0DB4B9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36CC-018C-4E2E-922C-62537CF668AE}" type="slidenum">
              <a:rPr lang="en-US" smtClean="0"/>
              <a:t>‹#›</a:t>
            </a:fld>
            <a:endParaRPr lang="en-US"/>
          </a:p>
        </p:txBody>
      </p:sp>
    </p:spTree>
    <p:extLst>
      <p:ext uri="{BB962C8B-B14F-4D97-AF65-F5344CB8AC3E}">
        <p14:creationId xmlns:p14="http://schemas.microsoft.com/office/powerpoint/2010/main" val="225123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268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56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spTree>
    <p:extLst>
      <p:ext uri="{BB962C8B-B14F-4D97-AF65-F5344CB8AC3E}">
        <p14:creationId xmlns:p14="http://schemas.microsoft.com/office/powerpoint/2010/main" val="271337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70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40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5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00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spTree>
    <p:extLst>
      <p:ext uri="{BB962C8B-B14F-4D97-AF65-F5344CB8AC3E}">
        <p14:creationId xmlns:p14="http://schemas.microsoft.com/office/powerpoint/2010/main" val="126448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75B4-1899-4B48-B363-299BC0DB4B9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36CC-018C-4E2E-922C-62537CF668A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70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775B4-1899-4B48-B363-299BC0DB4B9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36CC-018C-4E2E-922C-62537CF668AE}" type="slidenum">
              <a:rPr lang="en-US" smtClean="0"/>
              <a:t>‹#›</a:t>
            </a:fld>
            <a:endParaRPr lang="en-US"/>
          </a:p>
        </p:txBody>
      </p:sp>
    </p:spTree>
    <p:extLst>
      <p:ext uri="{BB962C8B-B14F-4D97-AF65-F5344CB8AC3E}">
        <p14:creationId xmlns:p14="http://schemas.microsoft.com/office/powerpoint/2010/main" val="337864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4775B4-1899-4B48-B363-299BC0DB4B9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436CC-018C-4E2E-922C-62537CF668A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24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4775B4-1899-4B48-B363-299BC0DB4B9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436CC-018C-4E2E-922C-62537CF668A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431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775B4-1899-4B48-B363-299BC0DB4B9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436CC-018C-4E2E-922C-62537CF668AE}" type="slidenum">
              <a:rPr lang="en-US" smtClean="0"/>
              <a:t>‹#›</a:t>
            </a:fld>
            <a:endParaRPr lang="en-US"/>
          </a:p>
        </p:txBody>
      </p:sp>
    </p:spTree>
    <p:extLst>
      <p:ext uri="{BB962C8B-B14F-4D97-AF65-F5344CB8AC3E}">
        <p14:creationId xmlns:p14="http://schemas.microsoft.com/office/powerpoint/2010/main" val="109972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775B4-1899-4B48-B363-299BC0DB4B9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36CC-018C-4E2E-922C-62537CF668A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96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775B4-1899-4B48-B363-299BC0DB4B9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36CC-018C-4E2E-922C-62537CF668AE}" type="slidenum">
              <a:rPr lang="en-US" smtClean="0"/>
              <a:t>‹#›</a:t>
            </a:fld>
            <a:endParaRPr lang="en-US"/>
          </a:p>
        </p:txBody>
      </p:sp>
    </p:spTree>
    <p:extLst>
      <p:ext uri="{BB962C8B-B14F-4D97-AF65-F5344CB8AC3E}">
        <p14:creationId xmlns:p14="http://schemas.microsoft.com/office/powerpoint/2010/main" val="341134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4775B4-1899-4B48-B363-299BC0DB4B98}" type="datetimeFigureOut">
              <a:rPr lang="en-US" smtClean="0"/>
              <a:t>10/13/2021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B436CC-018C-4E2E-922C-62537CF668AE}" type="slidenum">
              <a:rPr lang="en-US" smtClean="0"/>
              <a:t>‹#›</a:t>
            </a:fld>
            <a:endParaRPr lang="en-US"/>
          </a:p>
        </p:txBody>
      </p:sp>
    </p:spTree>
    <p:extLst>
      <p:ext uri="{BB962C8B-B14F-4D97-AF65-F5344CB8AC3E}">
        <p14:creationId xmlns:p14="http://schemas.microsoft.com/office/powerpoint/2010/main" val="2008005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Investigative Techniques for the Cash Economy </a:t>
            </a:r>
            <a:endParaRPr lang="en-US" dirty="0"/>
          </a:p>
        </p:txBody>
      </p:sp>
      <p:sp>
        <p:nvSpPr>
          <p:cNvPr id="3" name="Subtitle 2"/>
          <p:cNvSpPr>
            <a:spLocks noGrp="1"/>
          </p:cNvSpPr>
          <p:nvPr>
            <p:ph type="subTitle" idx="1"/>
          </p:nvPr>
        </p:nvSpPr>
        <p:spPr/>
        <p:txBody>
          <a:bodyPr/>
          <a:lstStyle/>
          <a:p>
            <a:r>
              <a:rPr lang="en-US" dirty="0" smtClean="0"/>
              <a:t>Uganda: Hilda Bakanansa Walaga</a:t>
            </a:r>
            <a:endParaRPr lang="en-US" dirty="0"/>
          </a:p>
        </p:txBody>
      </p:sp>
    </p:spTree>
    <p:extLst>
      <p:ext uri="{BB962C8B-B14F-4D97-AF65-F5344CB8AC3E}">
        <p14:creationId xmlns:p14="http://schemas.microsoft.com/office/powerpoint/2010/main" val="269915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Relevant case information</a:t>
            </a:r>
            <a:endParaRPr lang="en-US" sz="3200" b="1" dirty="0"/>
          </a:p>
        </p:txBody>
      </p:sp>
      <p:sp>
        <p:nvSpPr>
          <p:cNvPr id="3" name="Content Placeholder 2"/>
          <p:cNvSpPr>
            <a:spLocks noGrp="1"/>
          </p:cNvSpPr>
          <p:nvPr>
            <p:ph idx="1"/>
          </p:nvPr>
        </p:nvSpPr>
        <p:spPr>
          <a:xfrm>
            <a:off x="1295401" y="2362200"/>
            <a:ext cx="9601196" cy="3513668"/>
          </a:xfrm>
        </p:spPr>
        <p:txBody>
          <a:bodyPr>
            <a:normAutofit fontScale="92500" lnSpcReduction="20000"/>
          </a:bodyPr>
          <a:lstStyle/>
          <a:p>
            <a:r>
              <a:rPr lang="en-US" dirty="0" smtClean="0"/>
              <a:t>Accused released on bail of USD 1,401</a:t>
            </a:r>
          </a:p>
          <a:p>
            <a:r>
              <a:rPr lang="en-US" dirty="0" smtClean="0"/>
              <a:t>Sureties bonded in the sum of USD 2,802</a:t>
            </a:r>
          </a:p>
          <a:p>
            <a:r>
              <a:rPr lang="en-US" dirty="0" smtClean="0"/>
              <a:t>Sureties included his father in law and his friends, a major general attached to Internal Security Organization and liaison to UPDF (Uganda People’s Defense Forces)</a:t>
            </a:r>
          </a:p>
          <a:p>
            <a:r>
              <a:rPr lang="en-US" dirty="0" smtClean="0"/>
              <a:t>Accused’s passport retained by court.</a:t>
            </a:r>
          </a:p>
          <a:p>
            <a:r>
              <a:rPr lang="en-US" dirty="0" smtClean="0"/>
              <a:t>Accused jumped bail/disappeared soon as the case was scheduled for hearing/trial.</a:t>
            </a:r>
          </a:p>
          <a:p>
            <a:r>
              <a:rPr lang="en-US" dirty="0" smtClean="0"/>
              <a:t>Accused arrested and brought to court by the major general in return for his discharge as a surety.</a:t>
            </a:r>
            <a:endParaRPr lang="en-US" dirty="0"/>
          </a:p>
        </p:txBody>
      </p:sp>
    </p:spTree>
    <p:extLst>
      <p:ext uri="{BB962C8B-B14F-4D97-AF65-F5344CB8AC3E}">
        <p14:creationId xmlns:p14="http://schemas.microsoft.com/office/powerpoint/2010/main" val="23835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Conviction and Sentence</a:t>
            </a:r>
            <a:endParaRPr lang="en-US" sz="3200"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Accused requested for plea bargain for a conviction with a lesser sentence</a:t>
            </a:r>
            <a:r>
              <a:rPr lang="en-US" dirty="0"/>
              <a:t> </a:t>
            </a:r>
          </a:p>
          <a:p>
            <a:pPr marL="0" indent="0">
              <a:buNone/>
            </a:pPr>
            <a:r>
              <a:rPr lang="en-US" dirty="0" smtClean="0"/>
              <a:t>A </a:t>
            </a:r>
            <a:r>
              <a:rPr lang="en-US" dirty="0"/>
              <a:t>fine of USD 2,000 being 50% of the dutiable value of the prohibited goods. </a:t>
            </a:r>
            <a:r>
              <a:rPr lang="en-US" dirty="0" smtClean="0"/>
              <a:t>(The </a:t>
            </a:r>
            <a:r>
              <a:rPr lang="en-US" dirty="0"/>
              <a:t>dutiable value was derived from the report from the US Department of Homeland Security, United States Secret Service hereto attached which set the value at USD 4,000</a:t>
            </a:r>
            <a:r>
              <a:rPr lang="en-US" dirty="0" smtClean="0"/>
              <a:t>.)</a:t>
            </a:r>
            <a:endParaRPr lang="en-US" dirty="0"/>
          </a:p>
          <a:p>
            <a:pPr marL="0" indent="0">
              <a:buNone/>
            </a:pPr>
            <a:r>
              <a:rPr lang="en-US" dirty="0" smtClean="0"/>
              <a:t>A </a:t>
            </a:r>
            <a:r>
              <a:rPr lang="en-US" dirty="0"/>
              <a:t>further fine of </a:t>
            </a:r>
            <a:r>
              <a:rPr lang="en-US" dirty="0" smtClean="0"/>
              <a:t>USD 745.34</a:t>
            </a:r>
            <a:endParaRPr lang="en-US" dirty="0"/>
          </a:p>
          <a:p>
            <a:pPr marL="0" indent="0">
              <a:buNone/>
            </a:pPr>
            <a:r>
              <a:rPr lang="en-US" dirty="0" smtClean="0"/>
              <a:t>An </a:t>
            </a:r>
            <a:r>
              <a:rPr lang="en-US" dirty="0"/>
              <a:t>Order for destruction of the prohibited items at the cost of the convict in the sum of </a:t>
            </a:r>
            <a:r>
              <a:rPr lang="en-US" dirty="0" smtClean="0"/>
              <a:t>USD 176.53</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44937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00197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94293"/>
          </a:xfrm>
        </p:spPr>
        <p:txBody>
          <a:bodyPr>
            <a:normAutofit/>
          </a:bodyPr>
          <a:lstStyle/>
          <a:p>
            <a:r>
              <a:rPr lang="en-US" sz="3200" b="1" dirty="0" smtClean="0"/>
              <a:t>Brief Facts:</a:t>
            </a:r>
            <a:endParaRPr lang="en-US" sz="3200" b="1" dirty="0"/>
          </a:p>
        </p:txBody>
      </p:sp>
      <p:sp>
        <p:nvSpPr>
          <p:cNvPr id="3" name="Content Placeholder 2"/>
          <p:cNvSpPr>
            <a:spLocks noGrp="1"/>
          </p:cNvSpPr>
          <p:nvPr>
            <p:ph idx="1"/>
          </p:nvPr>
        </p:nvSpPr>
        <p:spPr>
          <a:xfrm>
            <a:off x="1295401" y="2390775"/>
            <a:ext cx="9601196" cy="3485093"/>
          </a:xfrm>
        </p:spPr>
        <p:txBody>
          <a:bodyPr>
            <a:normAutofit/>
          </a:bodyPr>
          <a:lstStyle/>
          <a:p>
            <a:r>
              <a:rPr lang="en-US" dirty="0" smtClean="0"/>
              <a:t>Passengers travelling on a bus from the neighboring state into Uganda.</a:t>
            </a:r>
          </a:p>
          <a:p>
            <a:r>
              <a:rPr lang="en-US" dirty="0" smtClean="0"/>
              <a:t>All were </a:t>
            </a:r>
            <a:r>
              <a:rPr lang="en-US" dirty="0"/>
              <a:t>subjected to the mandatory CT baggage inspection upon arrival at </a:t>
            </a:r>
            <a:r>
              <a:rPr lang="en-US" dirty="0" smtClean="0"/>
              <a:t>the boarder </a:t>
            </a:r>
            <a:r>
              <a:rPr lang="en-US" dirty="0"/>
              <a:t>entry </a:t>
            </a:r>
            <a:r>
              <a:rPr lang="en-US" dirty="0" smtClean="0"/>
              <a:t>point into Uganda. </a:t>
            </a:r>
          </a:p>
          <a:p>
            <a:r>
              <a:rPr lang="en-US" dirty="0" smtClean="0"/>
              <a:t>Luggage observation revealed </a:t>
            </a:r>
            <a:r>
              <a:rPr lang="en-US" dirty="0"/>
              <a:t>money like </a:t>
            </a:r>
            <a:endParaRPr lang="en-US" dirty="0" smtClean="0"/>
          </a:p>
          <a:p>
            <a:pPr marL="0" indent="0">
              <a:buNone/>
            </a:pPr>
            <a:r>
              <a:rPr lang="en-US" dirty="0" smtClean="0"/>
              <a:t>Features.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3695700"/>
            <a:ext cx="4276722" cy="2494492"/>
          </a:xfrm>
          <a:prstGeom prst="rect">
            <a:avLst/>
          </a:prstGeom>
        </p:spPr>
      </p:pic>
    </p:spTree>
    <p:extLst>
      <p:ext uri="{BB962C8B-B14F-4D97-AF65-F5344CB8AC3E}">
        <p14:creationId xmlns:p14="http://schemas.microsoft.com/office/powerpoint/2010/main" val="15851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Brief Facts </a:t>
            </a:r>
            <a:r>
              <a:rPr lang="en-US" sz="3200" b="1" dirty="0" err="1"/>
              <a:t>Cont</a:t>
            </a:r>
            <a:r>
              <a:rPr lang="en-US" sz="3200" b="1" dirty="0"/>
              <a:t>:</a:t>
            </a:r>
          </a:p>
        </p:txBody>
      </p:sp>
      <p:sp>
        <p:nvSpPr>
          <p:cNvPr id="3" name="Content Placeholder 2"/>
          <p:cNvSpPr>
            <a:spLocks noGrp="1"/>
          </p:cNvSpPr>
          <p:nvPr>
            <p:ph idx="1"/>
          </p:nvPr>
        </p:nvSpPr>
        <p:spPr>
          <a:xfrm>
            <a:off x="1295401" y="2419350"/>
            <a:ext cx="9601196" cy="3456518"/>
          </a:xfrm>
        </p:spPr>
        <p:txBody>
          <a:bodyPr/>
          <a:lstStyle/>
          <a:p>
            <a:r>
              <a:rPr lang="en-US" dirty="0" smtClean="0"/>
              <a:t>Physical </a:t>
            </a:r>
            <a:r>
              <a:rPr lang="en-US" dirty="0"/>
              <a:t>inspection of the contents of the </a:t>
            </a:r>
            <a:r>
              <a:rPr lang="en-US" dirty="0" smtClean="0"/>
              <a:t>baggage</a:t>
            </a:r>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1" y="2886075"/>
            <a:ext cx="4067174" cy="268499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662" y="2951692"/>
            <a:ext cx="5407025" cy="2619376"/>
          </a:xfrm>
          <a:prstGeom prst="rect">
            <a:avLst/>
          </a:prstGeom>
        </p:spPr>
      </p:pic>
    </p:spTree>
    <p:extLst>
      <p:ext uri="{BB962C8B-B14F-4D97-AF65-F5344CB8AC3E}">
        <p14:creationId xmlns:p14="http://schemas.microsoft.com/office/powerpoint/2010/main" val="389461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Brief Facts </a:t>
            </a:r>
            <a:r>
              <a:rPr lang="en-US" sz="3200" b="1" dirty="0" err="1"/>
              <a:t>Cont</a:t>
            </a:r>
            <a:r>
              <a:rPr lang="en-US" sz="3200" b="1"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341442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Brief Facts </a:t>
            </a:r>
            <a:r>
              <a:rPr lang="en-US" sz="3200" b="1" dirty="0" err="1" smtClean="0"/>
              <a:t>Cont</a:t>
            </a:r>
            <a:r>
              <a:rPr lang="en-US" sz="3200" b="1" dirty="0" smtClean="0"/>
              <a:t>:</a:t>
            </a:r>
            <a:endParaRPr lang="en-US" sz="3200" b="1" dirty="0"/>
          </a:p>
        </p:txBody>
      </p:sp>
      <p:sp>
        <p:nvSpPr>
          <p:cNvPr id="3" name="Content Placeholder 2"/>
          <p:cNvSpPr>
            <a:spLocks noGrp="1"/>
          </p:cNvSpPr>
          <p:nvPr>
            <p:ph idx="1"/>
          </p:nvPr>
        </p:nvSpPr>
        <p:spPr/>
        <p:txBody>
          <a:bodyPr/>
          <a:lstStyle/>
          <a:p>
            <a:r>
              <a:rPr lang="en-US" dirty="0" smtClean="0"/>
              <a:t>06 bundles of dollar like papers broken down into 303 pieces of false white US Dollar notes of denominations of 100 (Labelled with US Dollar print), 733 pieces of false Black paper dollars of USD 100 (Labelled with US Dollar print) and 2912 pieces of plain paper notes; a bottle of an unlabeled chemical liquid, 03 syringes and a conical flash. </a:t>
            </a:r>
          </a:p>
          <a:p>
            <a:r>
              <a:rPr lang="en-US" dirty="0" smtClean="0"/>
              <a:t>The baggage owner was identified as Mr. D</a:t>
            </a:r>
            <a:r>
              <a:rPr lang="en-US" b="1" dirty="0" smtClean="0"/>
              <a:t> </a:t>
            </a:r>
            <a:r>
              <a:rPr lang="en-US" dirty="0" smtClean="0"/>
              <a:t>of Sudanese origin. He was subsequently arrested and charged in court.</a:t>
            </a:r>
          </a:p>
          <a:p>
            <a:endParaRPr lang="en-US" dirty="0"/>
          </a:p>
        </p:txBody>
      </p:sp>
    </p:spTree>
    <p:extLst>
      <p:ext uri="{BB962C8B-B14F-4D97-AF65-F5344CB8AC3E}">
        <p14:creationId xmlns:p14="http://schemas.microsoft.com/office/powerpoint/2010/main" val="92175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Suspect was travelling from Kenya to Uganda as per availed ticket though claimed to final destination to be South Sudan.</a:t>
            </a:r>
          </a:p>
          <a:p>
            <a:r>
              <a:rPr lang="en-US" dirty="0" smtClean="0"/>
              <a:t>Business man who frequently carries on business between Uganda, Kenya and South Sudan. Informal business sector: general trader</a:t>
            </a:r>
          </a:p>
          <a:p>
            <a:r>
              <a:rPr lang="en-US" dirty="0" smtClean="0"/>
              <a:t>Ugandan wife thus roots in Uganda but family resident in South Sudan.</a:t>
            </a:r>
          </a:p>
          <a:p>
            <a:r>
              <a:rPr lang="en-US" dirty="0" smtClean="0"/>
              <a:t>Request </a:t>
            </a:r>
            <a:r>
              <a:rPr lang="en-US" dirty="0"/>
              <a:t>to US Secret Service, American Embassy, SA for examination of the suspected counterfeit US Dollar currencies</a:t>
            </a:r>
            <a:r>
              <a:rPr lang="en-US" dirty="0" smtClean="0"/>
              <a:t>.</a:t>
            </a:r>
          </a:p>
          <a:p>
            <a:r>
              <a:rPr lang="en-US" dirty="0" smtClean="0"/>
              <a:t>No registered business in Uganda or customs entries for exports from Uganda.</a:t>
            </a:r>
          </a:p>
          <a:p>
            <a:r>
              <a:rPr lang="en-US" dirty="0" smtClean="0"/>
              <a:t>Suspect frequents Uganda </a:t>
            </a:r>
            <a:r>
              <a:rPr lang="en-US" dirty="0" err="1" smtClean="0"/>
              <a:t>ie</a:t>
            </a:r>
            <a:r>
              <a:rPr lang="en-US" dirty="0" smtClean="0"/>
              <a:t> 3 times a month.</a:t>
            </a:r>
            <a:endParaRPr lang="en-US" dirty="0"/>
          </a:p>
          <a:p>
            <a:endParaRPr lang="en-US" dirty="0"/>
          </a:p>
        </p:txBody>
      </p:sp>
    </p:spTree>
    <p:extLst>
      <p:ext uri="{BB962C8B-B14F-4D97-AF65-F5344CB8AC3E}">
        <p14:creationId xmlns:p14="http://schemas.microsoft.com/office/powerpoint/2010/main" val="280386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7725"/>
            <a:ext cx="10620375" cy="1074737"/>
          </a:xfrm>
        </p:spPr>
        <p:txBody>
          <a:bodyPr>
            <a:normAutofit fontScale="90000"/>
          </a:bodyPr>
          <a:lstStyle/>
          <a:p>
            <a:r>
              <a:rPr lang="en-US" sz="3600" b="1" dirty="0" smtClean="0"/>
              <a:t>Offence(s) Charged: </a:t>
            </a:r>
            <a:r>
              <a:rPr lang="en-US" sz="3200" dirty="0" smtClean="0"/>
              <a:t/>
            </a:r>
            <a:br>
              <a:rPr lang="en-US" sz="3200" dirty="0" smtClean="0"/>
            </a:br>
            <a:endParaRPr lang="en-US" sz="3200" dirty="0"/>
          </a:p>
        </p:txBody>
      </p:sp>
      <p:sp>
        <p:nvSpPr>
          <p:cNvPr id="3" name="Content Placeholder 2"/>
          <p:cNvSpPr>
            <a:spLocks noGrp="1"/>
          </p:cNvSpPr>
          <p:nvPr>
            <p:ph idx="1"/>
          </p:nvPr>
        </p:nvSpPr>
        <p:spPr>
          <a:xfrm>
            <a:off x="838200" y="2343150"/>
            <a:ext cx="10515600" cy="3833813"/>
          </a:xfrm>
        </p:spPr>
        <p:txBody>
          <a:bodyPr>
            <a:normAutofit/>
          </a:bodyPr>
          <a:lstStyle/>
          <a:p>
            <a:pPr lvl="0" algn="just">
              <a:lnSpc>
                <a:spcPct val="100000"/>
              </a:lnSpc>
            </a:pPr>
            <a:r>
              <a:rPr lang="en-GB" dirty="0" smtClean="0"/>
              <a:t>Importation </a:t>
            </a:r>
            <a:r>
              <a:rPr lang="en-GB" dirty="0"/>
              <a:t>of prohibited goods contrary to section 200 (a) (</a:t>
            </a:r>
            <a:r>
              <a:rPr lang="en-GB" dirty="0" err="1"/>
              <a:t>i</a:t>
            </a:r>
            <a:r>
              <a:rPr lang="en-GB" dirty="0"/>
              <a:t>) of the</a:t>
            </a:r>
            <a:r>
              <a:rPr lang="en-GB" b="1" dirty="0"/>
              <a:t> </a:t>
            </a:r>
            <a:r>
              <a:rPr lang="en-GB" dirty="0"/>
              <a:t>East African Community Customs Management Act, 2004. </a:t>
            </a:r>
            <a:endParaRPr lang="en-US" dirty="0"/>
          </a:p>
          <a:p>
            <a:pPr marL="457200" lvl="1" indent="0" algn="just">
              <a:lnSpc>
                <a:spcPct val="100000"/>
              </a:lnSpc>
              <a:buNone/>
            </a:pPr>
            <a:endParaRPr lang="en-US" sz="2800" dirty="0" smtClean="0"/>
          </a:p>
          <a:p>
            <a:pPr marL="457200" lvl="1" indent="0">
              <a:buNone/>
            </a:pPr>
            <a:endParaRPr lang="en-US" sz="2800" dirty="0" smtClean="0"/>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562" y="3105944"/>
            <a:ext cx="3519488" cy="28709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675" y="3105944"/>
            <a:ext cx="5057775" cy="2870994"/>
          </a:xfrm>
          <a:prstGeom prst="rect">
            <a:avLst/>
          </a:prstGeom>
        </p:spPr>
      </p:pic>
    </p:spTree>
    <p:extLst>
      <p:ext uri="{BB962C8B-B14F-4D97-AF65-F5344CB8AC3E}">
        <p14:creationId xmlns:p14="http://schemas.microsoft.com/office/powerpoint/2010/main" val="417979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1"/>
            <a:ext cx="10515600" cy="1016000"/>
          </a:xfrm>
        </p:spPr>
        <p:txBody>
          <a:bodyPr>
            <a:normAutofit/>
          </a:bodyPr>
          <a:lstStyle/>
          <a:p>
            <a:r>
              <a:rPr lang="en-US" sz="3200" b="1" dirty="0" smtClean="0"/>
              <a:t>Offence(s) Charged:</a:t>
            </a:r>
            <a:endParaRPr lang="en-US" sz="3200" dirty="0"/>
          </a:p>
        </p:txBody>
      </p:sp>
      <p:sp>
        <p:nvSpPr>
          <p:cNvPr id="3" name="Content Placeholder 2"/>
          <p:cNvSpPr>
            <a:spLocks noGrp="1"/>
          </p:cNvSpPr>
          <p:nvPr>
            <p:ph idx="1"/>
          </p:nvPr>
        </p:nvSpPr>
        <p:spPr>
          <a:xfrm>
            <a:off x="838200" y="2514599"/>
            <a:ext cx="10515600" cy="3662363"/>
          </a:xfrm>
        </p:spPr>
        <p:txBody>
          <a:bodyPr/>
          <a:lstStyle/>
          <a:p>
            <a:pPr lvl="0" algn="just"/>
            <a:r>
              <a:rPr lang="en-GB" dirty="0" smtClean="0"/>
              <a:t>Knowingly having in custody or possession any paper intended to resemble and pass as a special paper such as provided and used for making any bank note or currency contrary to section 365(a) of the Penal Code Act Cap 120</a:t>
            </a:r>
          </a:p>
          <a:p>
            <a:pPr marL="0" indent="0">
              <a:buNone/>
            </a:pPr>
            <a:endParaRPr lang="en-US" dirty="0"/>
          </a:p>
        </p:txBody>
      </p:sp>
    </p:spTree>
    <p:extLst>
      <p:ext uri="{BB962C8B-B14F-4D97-AF65-F5344CB8AC3E}">
        <p14:creationId xmlns:p14="http://schemas.microsoft.com/office/powerpoint/2010/main" val="394320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1"/>
            <a:ext cx="10515600" cy="977900"/>
          </a:xfrm>
        </p:spPr>
        <p:txBody>
          <a:bodyPr>
            <a:normAutofit/>
          </a:bodyPr>
          <a:lstStyle/>
          <a:p>
            <a:r>
              <a:rPr lang="en-US" sz="3200" b="1" dirty="0" smtClean="0"/>
              <a:t>Defense case:</a:t>
            </a:r>
            <a:endParaRPr lang="en-US" sz="3200" b="1" dirty="0"/>
          </a:p>
        </p:txBody>
      </p:sp>
      <p:sp>
        <p:nvSpPr>
          <p:cNvPr id="3" name="Content Placeholder 2"/>
          <p:cNvSpPr>
            <a:spLocks noGrp="1"/>
          </p:cNvSpPr>
          <p:nvPr>
            <p:ph idx="1"/>
          </p:nvPr>
        </p:nvSpPr>
        <p:spPr>
          <a:xfrm>
            <a:off x="914400" y="2381250"/>
            <a:ext cx="10515600" cy="4929188"/>
          </a:xfrm>
        </p:spPr>
        <p:txBody>
          <a:bodyPr/>
          <a:lstStyle/>
          <a:p>
            <a:r>
              <a:rPr lang="en-US" dirty="0" smtClean="0"/>
              <a:t>Accused claimed to have received a call from his friend requesting him to transport his bag up to Juba South Sudan. Couldn’t identify the friend.</a:t>
            </a:r>
          </a:p>
          <a:p>
            <a:r>
              <a:rPr lang="en-US" dirty="0" smtClean="0"/>
              <a:t>He boarded the Trinity Bus from Nairobi which was to transit through Kampala to Juba.</a:t>
            </a:r>
          </a:p>
          <a:p>
            <a:r>
              <a:rPr lang="en-US" dirty="0" smtClean="0"/>
              <a:t>Instructed to deliver the bag upon arrival in South Sudan and furnished with a contact number.</a:t>
            </a:r>
          </a:p>
          <a:p>
            <a:r>
              <a:rPr lang="en-US" dirty="0" smtClean="0"/>
              <a:t>Received the package already sealed and had no knowledge of the contents.</a:t>
            </a:r>
            <a:endParaRPr lang="en-US" dirty="0"/>
          </a:p>
        </p:txBody>
      </p:sp>
    </p:spTree>
    <p:extLst>
      <p:ext uri="{BB962C8B-B14F-4D97-AF65-F5344CB8AC3E}">
        <p14:creationId xmlns:p14="http://schemas.microsoft.com/office/powerpoint/2010/main" val="16457371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505</TotalTime>
  <Words>511</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Investigative Techniques for the Cash Economy </vt:lpstr>
      <vt:lpstr>Brief Facts:</vt:lpstr>
      <vt:lpstr>Brief Facts Cont:</vt:lpstr>
      <vt:lpstr>Brief Facts Cont:</vt:lpstr>
      <vt:lpstr>Brief Facts Cont:</vt:lpstr>
      <vt:lpstr>Investigations:</vt:lpstr>
      <vt:lpstr>Offence(s) Charged:  </vt:lpstr>
      <vt:lpstr>Offence(s) Charged:</vt:lpstr>
      <vt:lpstr>Defense case:</vt:lpstr>
      <vt:lpstr>Relevant case information</vt:lpstr>
      <vt:lpstr>Conviction and Sentence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File Study</dc:title>
  <dc:creator>Hilda Bakanansa Walaga</dc:creator>
  <cp:lastModifiedBy>Hilda Bakanansa Walaga</cp:lastModifiedBy>
  <cp:revision>19</cp:revision>
  <dcterms:created xsi:type="dcterms:W3CDTF">2021-10-01T08:36:33Z</dcterms:created>
  <dcterms:modified xsi:type="dcterms:W3CDTF">2021-10-13T12:03:14Z</dcterms:modified>
</cp:coreProperties>
</file>