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5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9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0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charts/chart14.xml" ContentType="application/vnd.openxmlformats-officedocument.drawingml.chart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charts/chart15.xml" ContentType="application/vnd.openxmlformats-officedocument.drawingml.chart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charts/chart16.xml" ContentType="application/vnd.openxmlformats-officedocument.drawingml.chart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charts/chart1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Présents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Présents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0.5167728237791932</c:v>
                </c:pt>
                <c:pt idx="1">
                  <c:v>0.4832271762208068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Meetings / jour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</c:f>
              <c:multiLvlStrCache>
                <c:ptCount val="0"/>
                <c:lvl/>
              </c:multiLvlStrCache>
            </c:multiLvlStrRef>
          </c:cat>
          <c:val>
            <c:numRef>
              <c:f>Sheet1!$B$2:$B$1</c:f>
              <c:numCache>
                <c:formatCode>General</c:formatCode>
                <c:ptCount val="0"/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Présents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Présents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/>
                </c:pt>
                <c:pt idx="1">
                  <c:v/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S'est connecté au moins une fois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S'est connecté au moins une fois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/>
                </c:pt>
                <c:pt idx="1">
                  <c:v/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Networking autorisé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Networking autorisé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/>
                </c:pt>
                <c:pt idx="1">
                  <c:v/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Inscrits présents sur site par catégorie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Participant collaborateur</c:v>
                  </c:pt>
                  <c:pt idx="1">
                    <c:v>Exposant</c:v>
                  </c:pt>
                  <c:pt idx="2">
                    <c:v>Participant adhérent</c:v>
                  </c:pt>
                  <c:pt idx="3">
                    <c:v>Organisation</c:v>
                  </c:pt>
                  <c:pt idx="4">
                    <c:v>Intervenant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915</c:v>
                </c:pt>
                <c:pt idx="1">
                  <c:v>201</c:v>
                </c:pt>
                <c:pt idx="2">
                  <c:v>101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Participants/Nb de jours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Pt>
            <c:idx val="2"/>
            <c:bubble3D val="0"/>
            <c:spPr>
              <a:solidFill>
                <a:srgbClr val="60BD68"/>
              </a:solidFill>
              <a:effectLst/>
            </c:spPr>
          </c:dPt>
          <c:dPt>
            <c:idx val="3"/>
            <c:bubble3D val="0"/>
            <c:spPr>
              <a:solidFill>
                <a:srgbClr val="F17CB0"/>
              </a:solidFill>
              <a:effectLst/>
            </c:spPr>
          </c:dPt>
          <c:dPt>
            <c:idx val="4"/>
            <c:bubble3D val="0"/>
            <c:spPr>
              <a:solidFill>
                <a:srgbClr val="B2912F"/>
              </a:solidFill>
              <a:effectLst/>
            </c:spPr>
          </c:dPt>
          <c:dPt>
            <c:idx val="5"/>
            <c:bubble3D val="0"/>
            <c:spPr>
              <a:solidFill>
                <a:srgbClr val="B276B2"/>
              </a:solidFill>
              <a:effectLst/>
            </c:spPr>
          </c:dPt>
          <c:dPt>
            <c:idx val="6"/>
            <c:bubble3D val="0"/>
            <c:spPr>
              <a:solidFill>
                <a:srgbClr val="DECF3F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1 Jour: 742 Participants</c:v>
                </c:pt>
                <c:pt idx="1">
                  <c:v>2 Jours: 353 Participants</c:v>
                </c:pt>
                <c:pt idx="2">
                  <c:v>3 Jours: 55 Participants</c:v>
                </c:pt>
                <c:pt idx="3">
                  <c:v>4 Jours: 39 Participants</c:v>
                </c:pt>
                <c:pt idx="4">
                  <c:v>5 Jours: 20 Participants</c:v>
                </c:pt>
                <c:pt idx="5">
                  <c:v>6 Jours: 3 Participants</c:v>
                </c:pt>
                <c:pt idx="6">
                  <c:v>7 Jours: 1 Participants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742</c:v>
                </c:pt>
                <c:pt idx="1">
                  <c:v>353</c:v>
                </c:pt>
                <c:pt idx="2">
                  <c:v>55</c:v>
                </c:pt>
                <c:pt idx="3">
                  <c:v>39</c:v>
                </c:pt>
                <c:pt idx="4">
                  <c:v>20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Participations sur site / jour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Sheet1!$A$2:$A$11</c:f>
              <c:multiLvlStrCache>
                <c:ptCount val="10"/>
                <c:lvl>
                  <c:pt idx="0">
                    <c:v>févr. 29</c:v>
                  </c:pt>
                  <c:pt idx="1">
                    <c:v>mars 01</c:v>
                  </c:pt>
                  <c:pt idx="2">
                    <c:v>mars 04</c:v>
                  </c:pt>
                  <c:pt idx="3">
                    <c:v>mars 05</c:v>
                  </c:pt>
                  <c:pt idx="4">
                    <c:v>mars 06</c:v>
                  </c:pt>
                  <c:pt idx="5">
                    <c:v>mars 07</c:v>
                  </c:pt>
                  <c:pt idx="6">
                    <c:v>mars 08</c:v>
                  </c:pt>
                  <c:pt idx="7">
                    <c:v>mars 11</c:v>
                  </c:pt>
                  <c:pt idx="8">
                    <c:v>mars 12</c:v>
                  </c:pt>
                  <c:pt idx="9">
                    <c:v>mars 13</c:v>
                  </c:pt>
                </c:lvl>
              </c:multiLvlStrCache>
            </c:multiLvl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4</c:v>
                </c:pt>
                <c:pt idx="3">
                  <c:v>363</c:v>
                </c:pt>
                <c:pt idx="4">
                  <c:v>121</c:v>
                </c:pt>
                <c:pt idx="5">
                  <c:v>78</c:v>
                </c:pt>
                <c:pt idx="6">
                  <c:v>17</c:v>
                </c:pt>
                <c:pt idx="7">
                  <c:v>315</c:v>
                </c:pt>
                <c:pt idx="8">
                  <c:v>283</c:v>
                </c:pt>
                <c:pt idx="9">
                  <c:v>34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Participants en présentiel : répartition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Pt>
            <c:idx val="2"/>
            <c:bubble3D val="0"/>
            <c:spPr>
              <a:solidFill>
                <a:srgbClr val="60BD68"/>
              </a:solidFill>
              <a:effectLst/>
            </c:spPr>
          </c:dPt>
          <c:dPt>
            <c:idx val="3"/>
            <c:bubble3D val="0"/>
            <c:spPr>
              <a:solidFill>
                <a:srgbClr val="F17CB0"/>
              </a:solidFill>
              <a:effectLst/>
            </c:spPr>
          </c:dPt>
          <c:dPt>
            <c:idx val="4"/>
            <c:bubble3D val="0"/>
            <c:spPr>
              <a:solidFill>
                <a:srgbClr val="B2912F"/>
              </a:solidFill>
              <a:effectLst/>
            </c:spPr>
          </c:dPt>
          <c:dPt>
            <c:idx val="5"/>
            <c:bubble3D val="0"/>
            <c:spPr>
              <a:solidFill>
                <a:srgbClr val="B276B2"/>
              </a:solidFill>
              <a:effectLst/>
            </c:spPr>
          </c:dPt>
          <c:dPt>
            <c:idx val="6"/>
            <c:bubble3D val="0"/>
            <c:spPr>
              <a:solidFill>
                <a:srgbClr val="DECF3F"/>
              </a:solidFill>
              <a:effectLst/>
            </c:spPr>
          </c:dPt>
          <c:dPt>
            <c:idx val="7"/>
            <c:bubble3D val="0"/>
            <c:spPr>
              <a:solidFill>
                <a:srgbClr val="F15854"/>
              </a:solidFill>
              <a:effectLst/>
            </c:spPr>
          </c:dPt>
          <c:dPt>
            <c:idx val="8"/>
            <c:bubble3D val="0"/>
            <c:spPr>
              <a:solidFill>
                <a:srgbClr val="A7A7A7"/>
              </a:solidFill>
              <a:effectLst/>
            </c:spPr>
          </c:dPt>
          <c:dPt>
            <c:idx val="9"/>
            <c:bubble3D val="0"/>
            <c:spPr>
              <a:solidFill>
                <a:srgbClr val="5DA5DA"/>
              </a:solidFill>
              <a:effectLst/>
            </c:spPr>
          </c:dPt>
          <c:dPt>
            <c:idx val="10"/>
            <c:bubble3D val="0"/>
            <c:spPr>
              <a:solidFill>
                <a:srgbClr val="FAA43A"/>
              </a:solidFill>
              <a:effectLst/>
            </c:spPr>
          </c:dPt>
          <c:dPt>
            <c:idx val="11"/>
            <c:bubble3D val="0"/>
            <c:spPr>
              <a:solidFill>
                <a:srgbClr val="60BD68"/>
              </a:solidFill>
              <a:effectLst/>
            </c:spPr>
          </c:dPt>
          <c:dPt>
            <c:idx val="12"/>
            <c:bubble3D val="0"/>
            <c:spPr>
              <a:solidFill>
                <a:srgbClr val="F17CB0"/>
              </a:solidFill>
              <a:effectLst/>
            </c:spPr>
          </c:dPt>
          <c:dPt>
            <c:idx val="13"/>
            <c:bubble3D val="0"/>
            <c:spPr>
              <a:solidFill>
                <a:srgbClr val="B2912F"/>
              </a:solidFill>
              <a:effectLst/>
            </c:spPr>
          </c:dPt>
          <c:dPt>
            <c:idx val="14"/>
            <c:bubble3D val="0"/>
            <c:spPr>
              <a:solidFill>
                <a:srgbClr val="B276B2"/>
              </a:solidFill>
              <a:effectLst/>
            </c:spPr>
          </c:dPt>
          <c:dPt>
            <c:idx val="15"/>
            <c:bubble3D val="0"/>
            <c:spPr>
              <a:solidFill>
                <a:srgbClr val="DECF3F"/>
              </a:solidFill>
              <a:effectLst/>
            </c:spPr>
          </c:dPt>
          <c:dPt>
            <c:idx val="16"/>
            <c:bubble3D val="0"/>
            <c:spPr>
              <a:solidFill>
                <a:srgbClr val="F15854"/>
              </a:solidFill>
              <a:effectLst/>
            </c:spPr>
          </c:dPt>
          <c:dPt>
            <c:idx val="17"/>
            <c:bubble3D val="0"/>
            <c:spPr>
              <a:solidFill>
                <a:srgbClr val="A7A7A7"/>
              </a:solidFill>
              <a:effectLst/>
            </c:spPr>
          </c:dPt>
          <c:dPt>
            <c:idx val="18"/>
            <c:bubble3D val="0"/>
            <c:spPr>
              <a:solidFill>
                <a:srgbClr val="B2912F"/>
              </a:solidFill>
              <a:effectLst/>
            </c:spPr>
          </c:dPt>
          <c:dPt>
            <c:idx val="19"/>
            <c:bubble3D val="0"/>
            <c:spPr>
              <a:solidFill>
                <a:srgbClr val="5DA5DA"/>
              </a:solidFill>
              <a:effectLst/>
            </c:spPr>
          </c:dPt>
          <c:dPt>
            <c:idx val="20"/>
            <c:bubble3D val="0"/>
            <c:spPr>
              <a:solidFill>
                <a:srgbClr val="5DA5DA"/>
              </a:solidFill>
              <a:effectLst/>
            </c:spPr>
          </c:dPt>
          <c:dPt>
            <c:idx val="21"/>
            <c:bubble3D val="0"/>
            <c:spPr>
              <a:solidFill>
                <a:srgbClr val="FAA43A"/>
              </a:solidFill>
              <a:effectLst/>
            </c:spPr>
          </c:dPt>
          <c:dPt>
            <c:idx val="22"/>
            <c:bubble3D val="0"/>
            <c:spPr>
              <a:solidFill>
                <a:srgbClr val="FAA43A"/>
              </a:solidFill>
              <a:effectLst/>
            </c:spPr>
          </c:dPt>
          <c:dPt>
            <c:idx val="23"/>
            <c:bubble3D val="0"/>
            <c:spPr>
              <a:solidFill>
                <a:srgbClr val="F17CB0"/>
              </a:solidFill>
              <a:effectLst/>
            </c:spPr>
          </c:dPt>
          <c:dPt>
            <c:idx val="24"/>
            <c:bubble3D val="0"/>
            <c:spPr>
              <a:solidFill>
                <a:srgbClr val="A7A7A7"/>
              </a:solidFill>
              <a:effectLst/>
            </c:spPr>
          </c:dPt>
          <c:dPt>
            <c:idx val="25"/>
            <c:bubble3D val="0"/>
            <c:spPr>
              <a:solidFill>
                <a:srgbClr val="F15854"/>
              </a:solidFill>
              <a:effectLst/>
            </c:spPr>
          </c:dPt>
          <c:dPt>
            <c:idx val="26"/>
            <c:bubble3D val="0"/>
            <c:spPr>
              <a:solidFill>
                <a:srgbClr val="F15854"/>
              </a:solidFill>
              <a:effectLst/>
            </c:spPr>
          </c:dPt>
          <c:dPt>
            <c:idx val="27"/>
            <c:bubble3D val="0"/>
            <c:spPr>
              <a:solidFill>
                <a:srgbClr val="5DA5DA"/>
              </a:solidFill>
              <a:effectLst/>
            </c:spPr>
          </c:dPt>
          <c:dPt>
            <c:idx val="28"/>
            <c:bubble3D val="0"/>
            <c:spPr>
              <a:solidFill>
                <a:srgbClr val="B2912F"/>
              </a:solidFill>
              <a:effectLst/>
            </c:spPr>
          </c:dPt>
          <c:dPt>
            <c:idx val="29"/>
            <c:bubble3D val="0"/>
            <c:spPr>
              <a:solidFill>
                <a:srgbClr val="F17CB0"/>
              </a:solidFill>
              <a:effectLst/>
            </c:spPr>
          </c:dPt>
          <c:dPt>
            <c:idx val="30"/>
            <c:bubble3D val="0"/>
            <c:spPr>
              <a:solidFill>
                <a:srgbClr val="A7A7A7"/>
              </a:solidFill>
              <a:effectLst/>
            </c:spPr>
          </c:dPt>
          <c:dPt>
            <c:idx val="31"/>
            <c:bubble3D val="0"/>
            <c:spPr>
              <a:solidFill>
                <a:srgbClr val="DECF3F"/>
              </a:solidFill>
              <a:effectLst/>
            </c:spPr>
          </c:dPt>
          <c:dPt>
            <c:idx val="32"/>
            <c:bubble3D val="0"/>
            <c:spPr>
              <a:solidFill>
                <a:srgbClr val="A7A7A7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6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7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8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9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4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5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6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7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8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9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Sheet1!$A$2:$A$34</c:f>
              <c:strCache>
                <c:ptCount val="33"/>
                <c:pt idx="0">
                  <c:v>SCAPEST</c:v>
                </c:pt>
                <c:pt idx="1">
                  <c:v>SCAOUEST</c:v>
                </c:pt>
                <c:pt idx="2">
                  <c:v>SOCAMAINE</c:v>
                </c:pt>
                <c:pt idx="3">
                  <c:v>SCAPALSACE</c:v>
                </c:pt>
                <c:pt idx="4">
                  <c:v>SCANORMANDE</c:v>
                </c:pt>
                <c:pt idx="5">
                  <c:v>SOCAMIL</c:v>
                </c:pt>
                <c:pt idx="6">
                  <c:v>SCASO</c:v>
                </c:pt>
                <c:pt idx="7">
                  <c:v>SCACHAP</c:v>
                </c:pt>
                <c:pt idx="8">
                  <c:v>SCADIF</c:v>
                </c:pt>
                <c:pt idx="9">
                  <c:v>SCARMOR</c:v>
                </c:pt>
                <c:pt idx="10">
                  <c:v>SCAPNOR</c:v>
                </c:pt>
                <c:pt idx="11">
                  <c:v>SCAPARTOIS</c:v>
                </c:pt>
                <c:pt idx="12">
                  <c:v>SCACENTRE</c:v>
                </c:pt>
                <c:pt idx="13">
                  <c:v>SOCARA</c:v>
                </c:pt>
                <c:pt idx="14">
                  <c:v>LECASUD</c:v>
                </c:pt>
                <c:pt idx="15">
                  <c:v>SCALANDES</c:v>
                </c:pt>
                <c:pt idx="16">
                  <c:v>GIE GIELEC</c:v>
                </c:pt>
                <c:pt idx="17">
                  <c:v>SLOVENIE </c:v>
                </c:pt>
                <c:pt idx="18">
                  <c:v>COOPLECNORTE</c:v>
                </c:pt>
                <c:pt idx="19">
                  <c:v>GIE MASCAREIGNE</c:v>
                </c:pt>
                <c:pt idx="20">
                  <c:v>SCABER S.C.A. </c:v>
                </c:pt>
                <c:pt idx="21">
                  <c:v>VERALEC</c:v>
                </c:pt>
                <c:pt idx="22">
                  <c:v>SCA ANDORRE</c:v>
                </c:pt>
                <c:pt idx="23">
                  <c:v>BBJ  SO</c:v>
                </c:pt>
                <c:pt idx="24">
                  <c:v>BTLEC EST </c:v>
                </c:pt>
                <c:pt idx="25">
                  <c:v>BBJ NORD</c:v>
                </c:pt>
                <c:pt idx="26">
                  <c:v>GALEC</c:v>
                </c:pt>
                <c:pt idx="27">
                  <c:v>BTLEC OUEST</c:v>
                </c:pt>
                <c:pt idx="28">
                  <c:v>SCACORSE</c:v>
                </c:pt>
                <c:pt idx="29">
                  <c:v>SCAWAR SP.ZO.O</c:v>
                </c:pt>
                <c:pt idx="30">
                  <c:v>SCAMARK</c:v>
                </c:pt>
                <c:pt idx="31">
                  <c:v>SIPLEC</c:v>
                </c:pt>
                <c:pt idx="32">
                  <c:v>ACDLEC</c:v>
                </c:pt>
              </c:strCache>
            </c:strRef>
          </c:cat>
          <c:val>
            <c:numRef>
              <c:f>Sheet1!$B$2:$B$34</c:f>
              <c:numCache>
                <c:ptCount val="33"/>
                <c:pt idx="0">
                  <c:v>108</c:v>
                </c:pt>
                <c:pt idx="1">
                  <c:v>106</c:v>
                </c:pt>
                <c:pt idx="2">
                  <c:v>104</c:v>
                </c:pt>
                <c:pt idx="3">
                  <c:v>66</c:v>
                </c:pt>
                <c:pt idx="4">
                  <c:v>54</c:v>
                </c:pt>
                <c:pt idx="5">
                  <c:v>50</c:v>
                </c:pt>
                <c:pt idx="6">
                  <c:v>49</c:v>
                </c:pt>
                <c:pt idx="7">
                  <c:v>47</c:v>
                </c:pt>
                <c:pt idx="8">
                  <c:v>44</c:v>
                </c:pt>
                <c:pt idx="9">
                  <c:v>41</c:v>
                </c:pt>
                <c:pt idx="10">
                  <c:v>40</c:v>
                </c:pt>
                <c:pt idx="11">
                  <c:v>38</c:v>
                </c:pt>
                <c:pt idx="12">
                  <c:v>36</c:v>
                </c:pt>
                <c:pt idx="13">
                  <c:v>36</c:v>
                </c:pt>
                <c:pt idx="14">
                  <c:v>32</c:v>
                </c:pt>
                <c:pt idx="15">
                  <c:v>32</c:v>
                </c:pt>
                <c:pt idx="16">
                  <c:v>12</c:v>
                </c:pt>
                <c:pt idx="17">
                  <c:v>6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S'est connecté au moins une fois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S'est connecté au moins une fois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0.8254777070063695</c:v>
                </c:pt>
                <c:pt idx="1">
                  <c:v>0.17452229299363053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Networking autorisé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Networking autorisé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inscriptions / jour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Sheet1!$A$2:$A$42</c:f>
              <c:multiLvlStrCache>
                <c:ptCount val="41"/>
                <c:lvl>
                  <c:pt idx="0">
                    <c:v>janv. 26</c:v>
                  </c:pt>
                  <c:pt idx="1">
                    <c:v>janv. 30</c:v>
                  </c:pt>
                  <c:pt idx="2">
                    <c:v>janv. 31</c:v>
                  </c:pt>
                  <c:pt idx="3">
                    <c:v>févr. 01</c:v>
                  </c:pt>
                  <c:pt idx="4">
                    <c:v>févr. 02</c:v>
                  </c:pt>
                  <c:pt idx="5">
                    <c:v>févr. 03</c:v>
                  </c:pt>
                  <c:pt idx="6">
                    <c:v>févr. 05</c:v>
                  </c:pt>
                  <c:pt idx="7">
                    <c:v>févr. 06</c:v>
                  </c:pt>
                  <c:pt idx="8">
                    <c:v>févr. 07</c:v>
                  </c:pt>
                  <c:pt idx="9">
                    <c:v>févr. 08</c:v>
                  </c:pt>
                  <c:pt idx="10">
                    <c:v>févr. 09</c:v>
                  </c:pt>
                  <c:pt idx="11">
                    <c:v>févr. 10</c:v>
                  </c:pt>
                  <c:pt idx="12">
                    <c:v>févr. 11</c:v>
                  </c:pt>
                  <c:pt idx="13">
                    <c:v>févr. 12</c:v>
                  </c:pt>
                  <c:pt idx="14">
                    <c:v>févr. 13</c:v>
                  </c:pt>
                  <c:pt idx="15">
                    <c:v>févr. 14</c:v>
                  </c:pt>
                  <c:pt idx="16">
                    <c:v>févr. 15</c:v>
                  </c:pt>
                  <c:pt idx="17">
                    <c:v>févr. 16</c:v>
                  </c:pt>
                  <c:pt idx="18">
                    <c:v>févr. 17</c:v>
                  </c:pt>
                  <c:pt idx="19">
                    <c:v>févr. 19</c:v>
                  </c:pt>
                  <c:pt idx="20">
                    <c:v>févr. 20</c:v>
                  </c:pt>
                  <c:pt idx="21">
                    <c:v>févr. 21</c:v>
                  </c:pt>
                  <c:pt idx="22">
                    <c:v>févr. 22</c:v>
                  </c:pt>
                  <c:pt idx="23">
                    <c:v>févr. 23</c:v>
                  </c:pt>
                  <c:pt idx="24">
                    <c:v>févr. 24</c:v>
                  </c:pt>
                  <c:pt idx="25">
                    <c:v>févr. 25</c:v>
                  </c:pt>
                  <c:pt idx="26">
                    <c:v>févr. 26</c:v>
                  </c:pt>
                  <c:pt idx="27">
                    <c:v>févr. 27</c:v>
                  </c:pt>
                  <c:pt idx="28">
                    <c:v>févr. 28</c:v>
                  </c:pt>
                  <c:pt idx="29">
                    <c:v>févr. 29</c:v>
                  </c:pt>
                  <c:pt idx="30">
                    <c:v>mars 01</c:v>
                  </c:pt>
                  <c:pt idx="31">
                    <c:v>mars 02</c:v>
                  </c:pt>
                  <c:pt idx="32">
                    <c:v>mars 04</c:v>
                  </c:pt>
                  <c:pt idx="33">
                    <c:v>mars 05</c:v>
                  </c:pt>
                  <c:pt idx="34">
                    <c:v>mars 06</c:v>
                  </c:pt>
                  <c:pt idx="35">
                    <c:v>mars 07</c:v>
                  </c:pt>
                  <c:pt idx="36">
                    <c:v>mars 08</c:v>
                  </c:pt>
                  <c:pt idx="37">
                    <c:v>mars 09</c:v>
                  </c:pt>
                  <c:pt idx="38">
                    <c:v>mars 11</c:v>
                  </c:pt>
                  <c:pt idx="39">
                    <c:v>mars 12</c:v>
                  </c:pt>
                  <c:pt idx="40">
                    <c:v>mars 13</c:v>
                  </c:pt>
                </c:lvl>
              </c:multiLvlStrCache>
            </c:multiLvl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</c:v>
                </c:pt>
                <c:pt idx="1">
                  <c:v>13</c:v>
                </c:pt>
                <c:pt idx="2">
                  <c:v>11</c:v>
                </c:pt>
                <c:pt idx="3">
                  <c:v>5</c:v>
                </c:pt>
                <c:pt idx="4">
                  <c:v>18</c:v>
                </c:pt>
                <c:pt idx="5">
                  <c:v>17</c:v>
                </c:pt>
                <c:pt idx="6">
                  <c:v>25</c:v>
                </c:pt>
                <c:pt idx="7">
                  <c:v>10</c:v>
                </c:pt>
                <c:pt idx="8">
                  <c:v>6</c:v>
                </c:pt>
                <c:pt idx="9">
                  <c:v>23</c:v>
                </c:pt>
                <c:pt idx="10">
                  <c:v>19</c:v>
                </c:pt>
                <c:pt idx="11">
                  <c:v>33</c:v>
                </c:pt>
                <c:pt idx="12">
                  <c:v>2</c:v>
                </c:pt>
                <c:pt idx="13">
                  <c:v>18</c:v>
                </c:pt>
                <c:pt idx="14">
                  <c:v>21</c:v>
                </c:pt>
                <c:pt idx="15">
                  <c:v>23</c:v>
                </c:pt>
                <c:pt idx="16">
                  <c:v>41</c:v>
                </c:pt>
                <c:pt idx="17">
                  <c:v>37</c:v>
                </c:pt>
                <c:pt idx="18">
                  <c:v>24</c:v>
                </c:pt>
                <c:pt idx="19">
                  <c:v>32</c:v>
                </c:pt>
                <c:pt idx="20">
                  <c:v>83</c:v>
                </c:pt>
                <c:pt idx="21">
                  <c:v>110</c:v>
                </c:pt>
                <c:pt idx="22">
                  <c:v>27</c:v>
                </c:pt>
                <c:pt idx="23">
                  <c:v>58</c:v>
                </c:pt>
                <c:pt idx="24">
                  <c:v>26</c:v>
                </c:pt>
                <c:pt idx="25">
                  <c:v>1</c:v>
                </c:pt>
                <c:pt idx="26">
                  <c:v>1027</c:v>
                </c:pt>
                <c:pt idx="27">
                  <c:v>294</c:v>
                </c:pt>
                <c:pt idx="28">
                  <c:v>73</c:v>
                </c:pt>
                <c:pt idx="29">
                  <c:v>35</c:v>
                </c:pt>
                <c:pt idx="30">
                  <c:v>49</c:v>
                </c:pt>
                <c:pt idx="31">
                  <c:v>18</c:v>
                </c:pt>
                <c:pt idx="32">
                  <c:v>41</c:v>
                </c:pt>
                <c:pt idx="33">
                  <c:v>30</c:v>
                </c:pt>
                <c:pt idx="34">
                  <c:v>13</c:v>
                </c:pt>
                <c:pt idx="35">
                  <c:v>9</c:v>
                </c:pt>
                <c:pt idx="36">
                  <c:v>16</c:v>
                </c:pt>
                <c:pt idx="37">
                  <c:v>6</c:v>
                </c:pt>
                <c:pt idx="38">
                  <c:v>40</c:v>
                </c:pt>
                <c:pt idx="39">
                  <c:v>18</c:v>
                </c:pt>
                <c:pt idx="40">
                  <c:v>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Inscrits par catégorie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Participant collaborateur</c:v>
                  </c:pt>
                  <c:pt idx="1">
                    <c:v>Participant adhérent</c:v>
                  </c:pt>
                  <c:pt idx="2">
                    <c:v>Exposant</c:v>
                  </c:pt>
                  <c:pt idx="3">
                    <c:v>Organisation</c:v>
                  </c:pt>
                  <c:pt idx="4">
                    <c:v>Intervenant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1066</c:v>
                </c:pt>
                <c:pt idx="1">
                  <c:v>1008</c:v>
                </c:pt>
                <c:pt idx="2">
                  <c:v>280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Présents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Présents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0.7178571428571429</c:v>
                </c:pt>
                <c:pt idx="1">
                  <c:v>0.28214285714285714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S'est connecté au moins une fois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S'est connecté au moins une fois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0.7785714285714286</c:v>
                </c:pt>
                <c:pt idx="1">
                  <c:v>0.22142857142857142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Networking autorisé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Networking autorisé</c:v>
                </c:pt>
                <c:pt idx="1">
                  <c:v/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Meetings / status / jour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</c:f>
              <c:multiLvlStrCache>
                <c:ptCount val="0"/>
                <c:lvl/>
              </c:multiLvlStrCache>
            </c:multiLvlStrRef>
          </c:cat>
          <c:val>
            <c:numRef>
              <c:f>Sheet1!$B$2:$B$1</c:f>
              <c:numCache>
                <c:formatCode>General</c:formatCode>
                <c:ptCount val="0"/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1.xml"/><Relationship Id="rId2" Type="http://schemas.openxmlformats.org/officeDocument/2006/relationships/chart" Target="/ppt/charts/chart12.xml"/><Relationship Id="rId3" Type="http://schemas.openxmlformats.org/officeDocument/2006/relationships/chart" Target="/ppt/charts/chart13.xm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chart" Target="/ppt/charts/chart3.xm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chart" Target="/ppt/charts/chart8.xm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288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JOUETS &amp; DECORATIONS DE NOEL 2024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2743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777777"/>
                </a:solidFill>
              </a:rPr>
              <a:t>Dashboard</a:t>
            </a:r>
            <a:endParaRPr lang="en-US" sz="2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Speakers state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0" y="73152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4" name="Chart 1" descr=""/>
          <p:cNvGraphicFramePr/>
          <p:nvPr/>
        </p:nvGraphicFramePr>
        <p:xfrm>
          <a:off x="4572000" y="73152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5" name="Chart 2" descr=""/>
          <p:cNvGraphicFramePr/>
          <p:nvPr/>
        </p:nvGraphicFramePr>
        <p:xfrm>
          <a:off x="0" y="292608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Statut des intervenants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" y="7315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Total:0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274320" y="146304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Publiés:0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274320" y="219456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Preview:0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274320" y="292608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Brouillon:0</a:t>
            </a:r>
            <a:endParaRPr lang="en-US" sz="4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Statut des sessions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" y="7315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Total:0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274320" y="146304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Publiées:0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274320" y="219456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Preview:0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274320" y="292608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Brouillon:0</a:t>
            </a:r>
            <a:endParaRPr lang="en-US" sz="4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Demandes de contacts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" y="7315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Total:1073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274320" y="146304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En attente:0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274320" y="219456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Acceptées:1073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274320" y="292608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Refusées:0</a:t>
            </a:r>
            <a:endParaRPr lang="en-US" sz="4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Discussions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" y="7315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Total:0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274320" y="146304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Messages:0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274320" y="219456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Meetings:0</a:t>
            </a:r>
            <a:endParaRPr lang="en-US" sz="4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Emails : statistiques globales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" y="7315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Total:5502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274320" y="146304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Non délivrés:382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274320" y="219456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En attente:0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274320" y="292608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Adresses invalides:221</a:t>
            </a:r>
            <a:endParaRPr lang="en-US" sz="4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Inscrits présents sur site par catégorie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31520"/>
          <a:ext cx="8595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Participants/Nb de jours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31520"/>
          <a:ext cx="8595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Participations sur site / jour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31520"/>
          <a:ext cx="8595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Participants en présentiel : répartition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31520"/>
          <a:ext cx="8595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Etat des inscrits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0" y="73152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4" name="Chart 1" descr=""/>
          <p:cNvGraphicFramePr/>
          <p:nvPr/>
        </p:nvGraphicFramePr>
        <p:xfrm>
          <a:off x="4572000" y="73152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5" name="Chart 2" descr=""/>
          <p:cNvGraphicFramePr/>
          <p:nvPr/>
        </p:nvGraphicFramePr>
        <p:xfrm>
          <a:off x="0" y="292608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Nb inscriptions / jour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31520"/>
          <a:ext cx="8595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Inscrits par catégorie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31520"/>
          <a:ext cx="8595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Partners account state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0" y="73152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4" name="Chart 1" descr=""/>
          <p:cNvGraphicFramePr/>
          <p:nvPr/>
        </p:nvGraphicFramePr>
        <p:xfrm>
          <a:off x="4572000" y="73152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5" name="Chart 2" descr=""/>
          <p:cNvGraphicFramePr/>
          <p:nvPr/>
        </p:nvGraphicFramePr>
        <p:xfrm>
          <a:off x="0" y="2926080"/>
          <a:ext cx="4572000" cy="1828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Etat des partenaires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" y="7315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Total:58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274320" y="146304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Incomplets:0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274320" y="219456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Publiés:57</a:t>
            </a:r>
            <a:endParaRPr lang="en-US" sz="4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Business  meetings / statut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" y="7315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Total:0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274320" y="146304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Demande de rendez-vous:0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274320" y="219456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Rendez-vous validé:0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274320" y="292608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Rendez-vous décliné:0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274320" y="365760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Rendez-vous annulé:0</a:t>
            </a:r>
            <a:endParaRPr lang="en-US" sz="4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Business  meetings / statut / jour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31520"/>
          <a:ext cx="8595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Business meetings / jour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31520"/>
          <a:ext cx="8595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2024-03-13T15:16:23Z</dcterms:created>
  <dcterms:modified xsi:type="dcterms:W3CDTF">2024-03-13T15:16:23Z</dcterms:modified>
</cp:coreProperties>
</file>