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8"/>
  </p:notesMasterIdLst>
  <p:sldIdLst>
    <p:sldId id="256" r:id="rId2"/>
    <p:sldId id="345" r:id="rId3"/>
    <p:sldId id="313" r:id="rId4"/>
    <p:sldId id="354" r:id="rId5"/>
    <p:sldId id="612" r:id="rId6"/>
    <p:sldId id="613" r:id="rId7"/>
    <p:sldId id="614" r:id="rId8"/>
    <p:sldId id="615" r:id="rId9"/>
    <p:sldId id="588" r:id="rId10"/>
    <p:sldId id="594" r:id="rId11"/>
    <p:sldId id="567" r:id="rId12"/>
    <p:sldId id="617" r:id="rId13"/>
    <p:sldId id="342" r:id="rId14"/>
    <p:sldId id="334" r:id="rId15"/>
    <p:sldId id="339" r:id="rId16"/>
    <p:sldId id="273" r:id="rId17"/>
    <p:sldId id="292" r:id="rId18"/>
    <p:sldId id="261" r:id="rId19"/>
    <p:sldId id="597" r:id="rId20"/>
    <p:sldId id="321" r:id="rId21"/>
    <p:sldId id="322" r:id="rId22"/>
    <p:sldId id="325" r:id="rId23"/>
    <p:sldId id="593" r:id="rId24"/>
    <p:sldId id="378" r:id="rId25"/>
    <p:sldId id="587" r:id="rId26"/>
    <p:sldId id="604" r:id="rId27"/>
    <p:sldId id="602" r:id="rId28"/>
    <p:sldId id="600" r:id="rId29"/>
    <p:sldId id="601" r:id="rId30"/>
    <p:sldId id="278" r:id="rId31"/>
    <p:sldId id="619" r:id="rId32"/>
    <p:sldId id="606" r:id="rId33"/>
    <p:sldId id="350" r:id="rId34"/>
    <p:sldId id="349" r:id="rId35"/>
    <p:sldId id="277" r:id="rId36"/>
    <p:sldId id="621" r:id="rId37"/>
    <p:sldId id="353" r:id="rId38"/>
    <p:sldId id="595" r:id="rId39"/>
    <p:sldId id="295" r:id="rId40"/>
    <p:sldId id="610" r:id="rId41"/>
    <p:sldId id="272" r:id="rId42"/>
    <p:sldId id="301" r:id="rId43"/>
    <p:sldId id="293" r:id="rId44"/>
    <p:sldId id="368" r:id="rId45"/>
    <p:sldId id="308" r:id="rId46"/>
    <p:sldId id="37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B4F39D-AF74-407F-8088-EBC067145FB3}">
          <p14:sldIdLst>
            <p14:sldId id="256"/>
            <p14:sldId id="345"/>
            <p14:sldId id="313"/>
            <p14:sldId id="354"/>
            <p14:sldId id="612"/>
            <p14:sldId id="613"/>
            <p14:sldId id="614"/>
            <p14:sldId id="615"/>
            <p14:sldId id="588"/>
            <p14:sldId id="594"/>
            <p14:sldId id="567"/>
            <p14:sldId id="617"/>
            <p14:sldId id="342"/>
            <p14:sldId id="334"/>
            <p14:sldId id="339"/>
            <p14:sldId id="273"/>
            <p14:sldId id="292"/>
            <p14:sldId id="261"/>
            <p14:sldId id="597"/>
            <p14:sldId id="321"/>
            <p14:sldId id="322"/>
            <p14:sldId id="325"/>
            <p14:sldId id="593"/>
            <p14:sldId id="378"/>
          </p14:sldIdLst>
        </p14:section>
        <p14:section name="Untitled Section" id="{EDC73F1F-9947-4535-B173-B80C50664EAE}">
          <p14:sldIdLst>
            <p14:sldId id="587"/>
            <p14:sldId id="604"/>
            <p14:sldId id="602"/>
            <p14:sldId id="600"/>
            <p14:sldId id="601"/>
            <p14:sldId id="278"/>
            <p14:sldId id="619"/>
            <p14:sldId id="606"/>
            <p14:sldId id="350"/>
            <p14:sldId id="349"/>
            <p14:sldId id="277"/>
            <p14:sldId id="621"/>
            <p14:sldId id="353"/>
            <p14:sldId id="595"/>
            <p14:sldId id="295"/>
            <p14:sldId id="610"/>
            <p14:sldId id="272"/>
            <p14:sldId id="301"/>
            <p14:sldId id="293"/>
            <p14:sldId id="368"/>
            <p14:sldId id="308"/>
            <p14:sldId id="3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p:scale>
          <a:sx n="92" d="100"/>
          <a:sy n="92" d="100"/>
        </p:scale>
        <p:origin x="86"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CA329-09A4-4309-82CA-B899B73C6AA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KE"/>
        </a:p>
      </dgm:t>
    </dgm:pt>
    <dgm:pt modelId="{E250DBA5-4188-4E3D-8694-7F78DB0ED948}">
      <dgm:prSet phldrT="[Text]"/>
      <dgm:spPr/>
      <dgm:t>
        <a:bodyPr/>
        <a:lstStyle/>
        <a:p>
          <a:r>
            <a:rPr lang="en-GB" dirty="0"/>
            <a:t>Petty Corruption</a:t>
          </a:r>
          <a:endParaRPr lang="en-KE" dirty="0"/>
        </a:p>
      </dgm:t>
    </dgm:pt>
    <dgm:pt modelId="{1BA2D2EF-28F3-45A2-B6EF-52A626E227E6}" type="parTrans" cxnId="{8ED59BD9-D8C6-4DCF-B714-2EACBDD75E6A}">
      <dgm:prSet/>
      <dgm:spPr/>
      <dgm:t>
        <a:bodyPr/>
        <a:lstStyle/>
        <a:p>
          <a:endParaRPr lang="en-KE"/>
        </a:p>
      </dgm:t>
    </dgm:pt>
    <dgm:pt modelId="{1B714513-627E-4ED6-BB13-857762AC9DBD}" type="sibTrans" cxnId="{8ED59BD9-D8C6-4DCF-B714-2EACBDD75E6A}">
      <dgm:prSet/>
      <dgm:spPr/>
      <dgm:t>
        <a:bodyPr/>
        <a:lstStyle/>
        <a:p>
          <a:endParaRPr lang="en-KE"/>
        </a:p>
      </dgm:t>
    </dgm:pt>
    <dgm:pt modelId="{7BBD0103-8325-4C32-8BEA-BED008C45D53}">
      <dgm:prSet phldrT="[Text]"/>
      <dgm:spPr/>
      <dgm:t>
        <a:bodyPr/>
        <a:lstStyle/>
        <a:p>
          <a:r>
            <a:rPr lang="en-GB" dirty="0"/>
            <a:t>Grand Corruption</a:t>
          </a:r>
          <a:endParaRPr lang="en-KE" dirty="0"/>
        </a:p>
      </dgm:t>
    </dgm:pt>
    <dgm:pt modelId="{A546EE0E-0487-4847-AE9F-2D28F91D59B7}" type="parTrans" cxnId="{6EC29159-E00C-45A5-899B-6725EA4F1CC7}">
      <dgm:prSet/>
      <dgm:spPr/>
      <dgm:t>
        <a:bodyPr/>
        <a:lstStyle/>
        <a:p>
          <a:endParaRPr lang="en-KE"/>
        </a:p>
      </dgm:t>
    </dgm:pt>
    <dgm:pt modelId="{E49D3103-3233-4842-AA2C-7B138D0BB459}" type="sibTrans" cxnId="{6EC29159-E00C-45A5-899B-6725EA4F1CC7}">
      <dgm:prSet/>
      <dgm:spPr/>
      <dgm:t>
        <a:bodyPr/>
        <a:lstStyle/>
        <a:p>
          <a:endParaRPr lang="en-KE"/>
        </a:p>
      </dgm:t>
    </dgm:pt>
    <dgm:pt modelId="{F6577331-A48D-4DCC-9C90-E53A50BD2BBB}">
      <dgm:prSet phldrT="[Text]"/>
      <dgm:spPr/>
      <dgm:t>
        <a:bodyPr/>
        <a:lstStyle/>
        <a:p>
          <a:r>
            <a:rPr lang="en-GB" dirty="0"/>
            <a:t>Political Corruption</a:t>
          </a:r>
          <a:endParaRPr lang="en-KE" dirty="0"/>
        </a:p>
      </dgm:t>
    </dgm:pt>
    <dgm:pt modelId="{9E584EB7-F9E2-458D-B5C6-6F995E9EB333}" type="parTrans" cxnId="{BE161C6B-FE02-46E5-B842-40F3CF8D2092}">
      <dgm:prSet/>
      <dgm:spPr/>
      <dgm:t>
        <a:bodyPr/>
        <a:lstStyle/>
        <a:p>
          <a:endParaRPr lang="en-KE"/>
        </a:p>
      </dgm:t>
    </dgm:pt>
    <dgm:pt modelId="{84BBA9D7-655F-48A8-B62C-B734A49ED1E6}" type="sibTrans" cxnId="{BE161C6B-FE02-46E5-B842-40F3CF8D2092}">
      <dgm:prSet/>
      <dgm:spPr/>
      <dgm:t>
        <a:bodyPr/>
        <a:lstStyle/>
        <a:p>
          <a:endParaRPr lang="en-KE"/>
        </a:p>
      </dgm:t>
    </dgm:pt>
    <dgm:pt modelId="{72FAC9AD-E3B7-4824-AF70-4EEAFB0B65D3}">
      <dgm:prSet/>
      <dgm:spPr/>
      <dgm:t>
        <a:bodyPr/>
        <a:lstStyle/>
        <a:p>
          <a:r>
            <a:rPr lang="en-GB" dirty="0"/>
            <a:t>Administrative corruption</a:t>
          </a:r>
          <a:endParaRPr lang="en-KE" dirty="0"/>
        </a:p>
      </dgm:t>
    </dgm:pt>
    <dgm:pt modelId="{9E186A4E-D282-46F2-BADA-3E21F5F5723C}" type="parTrans" cxnId="{C71027F4-BF4F-4653-9FEB-BB422682BECF}">
      <dgm:prSet/>
      <dgm:spPr/>
      <dgm:t>
        <a:bodyPr/>
        <a:lstStyle/>
        <a:p>
          <a:endParaRPr lang="en-KE"/>
        </a:p>
      </dgm:t>
    </dgm:pt>
    <dgm:pt modelId="{CBD8511C-209A-4957-924D-B4D48F893DC4}" type="sibTrans" cxnId="{C71027F4-BF4F-4653-9FEB-BB422682BECF}">
      <dgm:prSet/>
      <dgm:spPr/>
      <dgm:t>
        <a:bodyPr/>
        <a:lstStyle/>
        <a:p>
          <a:endParaRPr lang="en-KE"/>
        </a:p>
      </dgm:t>
    </dgm:pt>
    <dgm:pt modelId="{BF6646CE-628F-46D1-ACF0-F0D35A72BAE6}" type="pres">
      <dgm:prSet presAssocID="{3C8CA329-09A4-4309-82CA-B899B73C6AA2}" presName="Name0" presStyleCnt="0">
        <dgm:presLayoutVars>
          <dgm:chMax val="7"/>
          <dgm:chPref val="7"/>
          <dgm:dir/>
        </dgm:presLayoutVars>
      </dgm:prSet>
      <dgm:spPr/>
    </dgm:pt>
    <dgm:pt modelId="{13464126-4F86-4FBE-8A2A-A471C72D9FB7}" type="pres">
      <dgm:prSet presAssocID="{3C8CA329-09A4-4309-82CA-B899B73C6AA2}" presName="Name1" presStyleCnt="0"/>
      <dgm:spPr/>
    </dgm:pt>
    <dgm:pt modelId="{3ABC7A67-CA07-434F-9A0F-F60E82D58087}" type="pres">
      <dgm:prSet presAssocID="{3C8CA329-09A4-4309-82CA-B899B73C6AA2}" presName="cycle" presStyleCnt="0"/>
      <dgm:spPr/>
    </dgm:pt>
    <dgm:pt modelId="{DE098A33-89B0-47EC-9490-A914D5157688}" type="pres">
      <dgm:prSet presAssocID="{3C8CA329-09A4-4309-82CA-B899B73C6AA2}" presName="srcNode" presStyleLbl="node1" presStyleIdx="0" presStyleCnt="4"/>
      <dgm:spPr/>
    </dgm:pt>
    <dgm:pt modelId="{87DD4DE6-3928-4F9E-BA2B-572614295B82}" type="pres">
      <dgm:prSet presAssocID="{3C8CA329-09A4-4309-82CA-B899B73C6AA2}" presName="conn" presStyleLbl="parChTrans1D2" presStyleIdx="0" presStyleCnt="1"/>
      <dgm:spPr/>
    </dgm:pt>
    <dgm:pt modelId="{E3C1A056-D1DF-4C7E-A210-AA04B45F2A07}" type="pres">
      <dgm:prSet presAssocID="{3C8CA329-09A4-4309-82CA-B899B73C6AA2}" presName="extraNode" presStyleLbl="node1" presStyleIdx="0" presStyleCnt="4"/>
      <dgm:spPr/>
    </dgm:pt>
    <dgm:pt modelId="{A65D3772-DEAD-41F4-9F8E-8D8F38A0F19A}" type="pres">
      <dgm:prSet presAssocID="{3C8CA329-09A4-4309-82CA-B899B73C6AA2}" presName="dstNode" presStyleLbl="node1" presStyleIdx="0" presStyleCnt="4"/>
      <dgm:spPr/>
    </dgm:pt>
    <dgm:pt modelId="{744BCFE6-3178-4444-B16F-BBD33EE2ADEE}" type="pres">
      <dgm:prSet presAssocID="{E250DBA5-4188-4E3D-8694-7F78DB0ED948}" presName="text_1" presStyleLbl="node1" presStyleIdx="0" presStyleCnt="4">
        <dgm:presLayoutVars>
          <dgm:bulletEnabled val="1"/>
        </dgm:presLayoutVars>
      </dgm:prSet>
      <dgm:spPr/>
    </dgm:pt>
    <dgm:pt modelId="{217A8503-594D-41AE-B3C8-48710E48604D}" type="pres">
      <dgm:prSet presAssocID="{E250DBA5-4188-4E3D-8694-7F78DB0ED948}" presName="accent_1" presStyleCnt="0"/>
      <dgm:spPr/>
    </dgm:pt>
    <dgm:pt modelId="{89756AC0-87A7-4ACF-9DDC-A265B168A197}" type="pres">
      <dgm:prSet presAssocID="{E250DBA5-4188-4E3D-8694-7F78DB0ED948}" presName="accentRepeatNode" presStyleLbl="solidFgAcc1" presStyleIdx="0" presStyleCnt="4"/>
      <dgm:spPr/>
    </dgm:pt>
    <dgm:pt modelId="{927AC7E7-C914-4E30-BDDC-D2C18EA7342E}" type="pres">
      <dgm:prSet presAssocID="{7BBD0103-8325-4C32-8BEA-BED008C45D53}" presName="text_2" presStyleLbl="node1" presStyleIdx="1" presStyleCnt="4">
        <dgm:presLayoutVars>
          <dgm:bulletEnabled val="1"/>
        </dgm:presLayoutVars>
      </dgm:prSet>
      <dgm:spPr/>
    </dgm:pt>
    <dgm:pt modelId="{8C98918F-F524-4333-A22D-62F731EA82A5}" type="pres">
      <dgm:prSet presAssocID="{7BBD0103-8325-4C32-8BEA-BED008C45D53}" presName="accent_2" presStyleCnt="0"/>
      <dgm:spPr/>
    </dgm:pt>
    <dgm:pt modelId="{B3282861-5B86-4AA2-A3D9-59DA3AAEC253}" type="pres">
      <dgm:prSet presAssocID="{7BBD0103-8325-4C32-8BEA-BED008C45D53}" presName="accentRepeatNode" presStyleLbl="solidFgAcc1" presStyleIdx="1" presStyleCnt="4"/>
      <dgm:spPr/>
    </dgm:pt>
    <dgm:pt modelId="{097B068F-3189-448F-B3D6-42BED88915D4}" type="pres">
      <dgm:prSet presAssocID="{72FAC9AD-E3B7-4824-AF70-4EEAFB0B65D3}" presName="text_3" presStyleLbl="node1" presStyleIdx="2" presStyleCnt="4">
        <dgm:presLayoutVars>
          <dgm:bulletEnabled val="1"/>
        </dgm:presLayoutVars>
      </dgm:prSet>
      <dgm:spPr/>
    </dgm:pt>
    <dgm:pt modelId="{8EBB7F00-A9A1-41EC-99DD-20390AADB591}" type="pres">
      <dgm:prSet presAssocID="{72FAC9AD-E3B7-4824-AF70-4EEAFB0B65D3}" presName="accent_3" presStyleCnt="0"/>
      <dgm:spPr/>
    </dgm:pt>
    <dgm:pt modelId="{3A12D2C0-DC36-455F-BF02-3F1701987F9F}" type="pres">
      <dgm:prSet presAssocID="{72FAC9AD-E3B7-4824-AF70-4EEAFB0B65D3}" presName="accentRepeatNode" presStyleLbl="solidFgAcc1" presStyleIdx="2" presStyleCnt="4"/>
      <dgm:spPr/>
    </dgm:pt>
    <dgm:pt modelId="{54E5E731-5C71-42E4-85AC-76C60105F5BC}" type="pres">
      <dgm:prSet presAssocID="{F6577331-A48D-4DCC-9C90-E53A50BD2BBB}" presName="text_4" presStyleLbl="node1" presStyleIdx="3" presStyleCnt="4">
        <dgm:presLayoutVars>
          <dgm:bulletEnabled val="1"/>
        </dgm:presLayoutVars>
      </dgm:prSet>
      <dgm:spPr/>
    </dgm:pt>
    <dgm:pt modelId="{999AB6BF-F52B-4F5F-B5E3-33B35ABB49C3}" type="pres">
      <dgm:prSet presAssocID="{F6577331-A48D-4DCC-9C90-E53A50BD2BBB}" presName="accent_4" presStyleCnt="0"/>
      <dgm:spPr/>
    </dgm:pt>
    <dgm:pt modelId="{AC10D923-AF84-4F29-8D44-5E20D1944FF5}" type="pres">
      <dgm:prSet presAssocID="{F6577331-A48D-4DCC-9C90-E53A50BD2BBB}" presName="accentRepeatNode" presStyleLbl="solidFgAcc1" presStyleIdx="3" presStyleCnt="4"/>
      <dgm:spPr/>
    </dgm:pt>
  </dgm:ptLst>
  <dgm:cxnLst>
    <dgm:cxn modelId="{C06E0907-597E-4034-94D5-ADBF29E21B17}" type="presOf" srcId="{7BBD0103-8325-4C32-8BEA-BED008C45D53}" destId="{927AC7E7-C914-4E30-BDDC-D2C18EA7342E}" srcOrd="0" destOrd="0" presId="urn:microsoft.com/office/officeart/2008/layout/VerticalCurvedList"/>
    <dgm:cxn modelId="{C0E46026-78AA-457F-A5FE-5246897A460B}" type="presOf" srcId="{E250DBA5-4188-4E3D-8694-7F78DB0ED948}" destId="{744BCFE6-3178-4444-B16F-BBD33EE2ADEE}" srcOrd="0" destOrd="0" presId="urn:microsoft.com/office/officeart/2008/layout/VerticalCurvedList"/>
    <dgm:cxn modelId="{BE161C6B-FE02-46E5-B842-40F3CF8D2092}" srcId="{3C8CA329-09A4-4309-82CA-B899B73C6AA2}" destId="{F6577331-A48D-4DCC-9C90-E53A50BD2BBB}" srcOrd="3" destOrd="0" parTransId="{9E584EB7-F9E2-458D-B5C6-6F995E9EB333}" sibTransId="{84BBA9D7-655F-48A8-B62C-B734A49ED1E6}"/>
    <dgm:cxn modelId="{6EC29159-E00C-45A5-899B-6725EA4F1CC7}" srcId="{3C8CA329-09A4-4309-82CA-B899B73C6AA2}" destId="{7BBD0103-8325-4C32-8BEA-BED008C45D53}" srcOrd="1" destOrd="0" parTransId="{A546EE0E-0487-4847-AE9F-2D28F91D59B7}" sibTransId="{E49D3103-3233-4842-AA2C-7B138D0BB459}"/>
    <dgm:cxn modelId="{DD54505A-8F16-43DB-B62C-432A39290AAC}" type="presOf" srcId="{F6577331-A48D-4DCC-9C90-E53A50BD2BBB}" destId="{54E5E731-5C71-42E4-85AC-76C60105F5BC}" srcOrd="0" destOrd="0" presId="urn:microsoft.com/office/officeart/2008/layout/VerticalCurvedList"/>
    <dgm:cxn modelId="{E633A583-566D-4048-A625-E149BAD41CF5}" type="presOf" srcId="{72FAC9AD-E3B7-4824-AF70-4EEAFB0B65D3}" destId="{097B068F-3189-448F-B3D6-42BED88915D4}" srcOrd="0" destOrd="0" presId="urn:microsoft.com/office/officeart/2008/layout/VerticalCurvedList"/>
    <dgm:cxn modelId="{26540B86-CB74-4113-859B-1ABCF0A003E0}" type="presOf" srcId="{1B714513-627E-4ED6-BB13-857762AC9DBD}" destId="{87DD4DE6-3928-4F9E-BA2B-572614295B82}" srcOrd="0" destOrd="0" presId="urn:microsoft.com/office/officeart/2008/layout/VerticalCurvedList"/>
    <dgm:cxn modelId="{8ED59BD9-D8C6-4DCF-B714-2EACBDD75E6A}" srcId="{3C8CA329-09A4-4309-82CA-B899B73C6AA2}" destId="{E250DBA5-4188-4E3D-8694-7F78DB0ED948}" srcOrd="0" destOrd="0" parTransId="{1BA2D2EF-28F3-45A2-B6EF-52A626E227E6}" sibTransId="{1B714513-627E-4ED6-BB13-857762AC9DBD}"/>
    <dgm:cxn modelId="{14598EE3-34D3-412B-8FB6-D7B48452C817}" type="presOf" srcId="{3C8CA329-09A4-4309-82CA-B899B73C6AA2}" destId="{BF6646CE-628F-46D1-ACF0-F0D35A72BAE6}" srcOrd="0" destOrd="0" presId="urn:microsoft.com/office/officeart/2008/layout/VerticalCurvedList"/>
    <dgm:cxn modelId="{C71027F4-BF4F-4653-9FEB-BB422682BECF}" srcId="{3C8CA329-09A4-4309-82CA-B899B73C6AA2}" destId="{72FAC9AD-E3B7-4824-AF70-4EEAFB0B65D3}" srcOrd="2" destOrd="0" parTransId="{9E186A4E-D282-46F2-BADA-3E21F5F5723C}" sibTransId="{CBD8511C-209A-4957-924D-B4D48F893DC4}"/>
    <dgm:cxn modelId="{1A44FF12-F5DE-49A6-8EDC-3F8D29D742BF}" type="presParOf" srcId="{BF6646CE-628F-46D1-ACF0-F0D35A72BAE6}" destId="{13464126-4F86-4FBE-8A2A-A471C72D9FB7}" srcOrd="0" destOrd="0" presId="urn:microsoft.com/office/officeart/2008/layout/VerticalCurvedList"/>
    <dgm:cxn modelId="{FA0455D7-CFAD-46E7-8461-4B0428A13AA4}" type="presParOf" srcId="{13464126-4F86-4FBE-8A2A-A471C72D9FB7}" destId="{3ABC7A67-CA07-434F-9A0F-F60E82D58087}" srcOrd="0" destOrd="0" presId="urn:microsoft.com/office/officeart/2008/layout/VerticalCurvedList"/>
    <dgm:cxn modelId="{B3233539-8F22-4032-8713-C107B3614D33}" type="presParOf" srcId="{3ABC7A67-CA07-434F-9A0F-F60E82D58087}" destId="{DE098A33-89B0-47EC-9490-A914D5157688}" srcOrd="0" destOrd="0" presId="urn:microsoft.com/office/officeart/2008/layout/VerticalCurvedList"/>
    <dgm:cxn modelId="{703F8199-255B-45A7-A71D-7E799798071D}" type="presParOf" srcId="{3ABC7A67-CA07-434F-9A0F-F60E82D58087}" destId="{87DD4DE6-3928-4F9E-BA2B-572614295B82}" srcOrd="1" destOrd="0" presId="urn:microsoft.com/office/officeart/2008/layout/VerticalCurvedList"/>
    <dgm:cxn modelId="{D711613A-5120-4AAE-95D2-131256F06416}" type="presParOf" srcId="{3ABC7A67-CA07-434F-9A0F-F60E82D58087}" destId="{E3C1A056-D1DF-4C7E-A210-AA04B45F2A07}" srcOrd="2" destOrd="0" presId="urn:microsoft.com/office/officeart/2008/layout/VerticalCurvedList"/>
    <dgm:cxn modelId="{3E73C19B-D727-44A0-B844-693B12CC4547}" type="presParOf" srcId="{3ABC7A67-CA07-434F-9A0F-F60E82D58087}" destId="{A65D3772-DEAD-41F4-9F8E-8D8F38A0F19A}" srcOrd="3" destOrd="0" presId="urn:microsoft.com/office/officeart/2008/layout/VerticalCurvedList"/>
    <dgm:cxn modelId="{F05EC25F-002B-4DE3-B115-8F9BF7FCB8D9}" type="presParOf" srcId="{13464126-4F86-4FBE-8A2A-A471C72D9FB7}" destId="{744BCFE6-3178-4444-B16F-BBD33EE2ADEE}" srcOrd="1" destOrd="0" presId="urn:microsoft.com/office/officeart/2008/layout/VerticalCurvedList"/>
    <dgm:cxn modelId="{9DFF4A8B-5991-48F6-82C0-B00B7BB856A9}" type="presParOf" srcId="{13464126-4F86-4FBE-8A2A-A471C72D9FB7}" destId="{217A8503-594D-41AE-B3C8-48710E48604D}" srcOrd="2" destOrd="0" presId="urn:microsoft.com/office/officeart/2008/layout/VerticalCurvedList"/>
    <dgm:cxn modelId="{7A885272-40B7-45C8-9969-302D848A0A5E}" type="presParOf" srcId="{217A8503-594D-41AE-B3C8-48710E48604D}" destId="{89756AC0-87A7-4ACF-9DDC-A265B168A197}" srcOrd="0" destOrd="0" presId="urn:microsoft.com/office/officeart/2008/layout/VerticalCurvedList"/>
    <dgm:cxn modelId="{E3C29663-74E9-4492-9EE7-C98D70FA834F}" type="presParOf" srcId="{13464126-4F86-4FBE-8A2A-A471C72D9FB7}" destId="{927AC7E7-C914-4E30-BDDC-D2C18EA7342E}" srcOrd="3" destOrd="0" presId="urn:microsoft.com/office/officeart/2008/layout/VerticalCurvedList"/>
    <dgm:cxn modelId="{4325776D-BB32-44A0-A7A5-2B3B3B7A38FE}" type="presParOf" srcId="{13464126-4F86-4FBE-8A2A-A471C72D9FB7}" destId="{8C98918F-F524-4333-A22D-62F731EA82A5}" srcOrd="4" destOrd="0" presId="urn:microsoft.com/office/officeart/2008/layout/VerticalCurvedList"/>
    <dgm:cxn modelId="{A594A5CB-B443-45D4-8AFC-BEF8937CD105}" type="presParOf" srcId="{8C98918F-F524-4333-A22D-62F731EA82A5}" destId="{B3282861-5B86-4AA2-A3D9-59DA3AAEC253}" srcOrd="0" destOrd="0" presId="urn:microsoft.com/office/officeart/2008/layout/VerticalCurvedList"/>
    <dgm:cxn modelId="{F53C2113-A9D2-4237-9EE7-5493E677C2A6}" type="presParOf" srcId="{13464126-4F86-4FBE-8A2A-A471C72D9FB7}" destId="{097B068F-3189-448F-B3D6-42BED88915D4}" srcOrd="5" destOrd="0" presId="urn:microsoft.com/office/officeart/2008/layout/VerticalCurvedList"/>
    <dgm:cxn modelId="{973C047A-F4DE-4F97-96D9-DBE5D3299EAF}" type="presParOf" srcId="{13464126-4F86-4FBE-8A2A-A471C72D9FB7}" destId="{8EBB7F00-A9A1-41EC-99DD-20390AADB591}" srcOrd="6" destOrd="0" presId="urn:microsoft.com/office/officeart/2008/layout/VerticalCurvedList"/>
    <dgm:cxn modelId="{DDD7A1B4-0D3B-46BE-A7EE-4947AC148676}" type="presParOf" srcId="{8EBB7F00-A9A1-41EC-99DD-20390AADB591}" destId="{3A12D2C0-DC36-455F-BF02-3F1701987F9F}" srcOrd="0" destOrd="0" presId="urn:microsoft.com/office/officeart/2008/layout/VerticalCurvedList"/>
    <dgm:cxn modelId="{D0B97544-2991-4860-AC7D-4187678DC4BC}" type="presParOf" srcId="{13464126-4F86-4FBE-8A2A-A471C72D9FB7}" destId="{54E5E731-5C71-42E4-85AC-76C60105F5BC}" srcOrd="7" destOrd="0" presId="urn:microsoft.com/office/officeart/2008/layout/VerticalCurvedList"/>
    <dgm:cxn modelId="{B8C1D866-075F-4088-88E3-A4BD209B7EC9}" type="presParOf" srcId="{13464126-4F86-4FBE-8A2A-A471C72D9FB7}" destId="{999AB6BF-F52B-4F5F-B5E3-33B35ABB49C3}" srcOrd="8" destOrd="0" presId="urn:microsoft.com/office/officeart/2008/layout/VerticalCurvedList"/>
    <dgm:cxn modelId="{6E35167B-6AEA-464E-B8F3-444FFBBF6DCE}" type="presParOf" srcId="{999AB6BF-F52B-4F5F-B5E3-33B35ABB49C3}" destId="{AC10D923-AF84-4F29-8D44-5E20D1944FF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B1EDD-899D-4D81-8C5B-C27D23FA804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0E85456-52B4-4622-8950-9A28E6E689FA}">
      <dgm:prSet phldrT="[Text]" custT="1"/>
      <dgm:spPr/>
      <dgm:t>
        <a:bodyPr/>
        <a:lstStyle/>
        <a:p>
          <a:r>
            <a:rPr lang="en-US" sz="3200" dirty="0"/>
            <a:t>Punitive</a:t>
          </a:r>
          <a:r>
            <a:rPr lang="en-US" sz="4400" dirty="0"/>
            <a:t> </a:t>
          </a:r>
        </a:p>
      </dgm:t>
    </dgm:pt>
    <dgm:pt modelId="{667AB530-9E77-4BF3-97C5-AA8D5F709965}" type="parTrans" cxnId="{ED868011-903E-4696-B912-2DEC7CD9ACD6}">
      <dgm:prSet/>
      <dgm:spPr/>
      <dgm:t>
        <a:bodyPr/>
        <a:lstStyle/>
        <a:p>
          <a:endParaRPr lang="en-US"/>
        </a:p>
      </dgm:t>
    </dgm:pt>
    <dgm:pt modelId="{E0C7817A-C4BA-45DA-8F56-FE1AA586B279}" type="sibTrans" cxnId="{ED868011-903E-4696-B912-2DEC7CD9ACD6}">
      <dgm:prSet/>
      <dgm:spPr/>
      <dgm:t>
        <a:bodyPr/>
        <a:lstStyle/>
        <a:p>
          <a:endParaRPr lang="en-US"/>
        </a:p>
      </dgm:t>
    </dgm:pt>
    <dgm:pt modelId="{1C203DEF-650F-443F-B129-BFCE3D9D2C2C}">
      <dgm:prSet phldrT="[Text]" custT="1"/>
      <dgm:spPr/>
      <dgm:t>
        <a:bodyPr/>
        <a:lstStyle/>
        <a:p>
          <a:r>
            <a:rPr lang="en-US" sz="2800" b="1" dirty="0"/>
            <a:t>Preventive</a:t>
          </a:r>
        </a:p>
      </dgm:t>
    </dgm:pt>
    <dgm:pt modelId="{3CA0633C-45EA-46E1-820C-CF8A63CE55A7}" type="parTrans" cxnId="{AD257836-5773-41F9-A6A6-55DF913E8754}">
      <dgm:prSet/>
      <dgm:spPr/>
      <dgm:t>
        <a:bodyPr/>
        <a:lstStyle/>
        <a:p>
          <a:endParaRPr lang="en-US"/>
        </a:p>
      </dgm:t>
    </dgm:pt>
    <dgm:pt modelId="{092A2993-6584-4E0F-99AE-492FF5C91591}" type="sibTrans" cxnId="{AD257836-5773-41F9-A6A6-55DF913E8754}">
      <dgm:prSet/>
      <dgm:spPr/>
      <dgm:t>
        <a:bodyPr/>
        <a:lstStyle/>
        <a:p>
          <a:endParaRPr lang="en-US"/>
        </a:p>
      </dgm:t>
    </dgm:pt>
    <dgm:pt modelId="{6BBF119C-A35D-4C71-B902-611E9B9A6AAD}">
      <dgm:prSet phldrT="[Text]" custT="1"/>
      <dgm:spPr/>
      <dgm:t>
        <a:bodyPr/>
        <a:lstStyle/>
        <a:p>
          <a:r>
            <a:rPr lang="en-US" sz="2000" b="0" dirty="0">
              <a:solidFill>
                <a:schemeClr val="bg1">
                  <a:lumMod val="95000"/>
                </a:schemeClr>
              </a:solidFill>
            </a:rPr>
            <a:t>Preventive measures are hard sell to the public, yet it could have better results</a:t>
          </a:r>
          <a:r>
            <a:rPr lang="en-US" sz="2000" dirty="0">
              <a:solidFill>
                <a:schemeClr val="bg1">
                  <a:lumMod val="95000"/>
                </a:schemeClr>
              </a:solidFill>
            </a:rPr>
            <a:t>.</a:t>
          </a:r>
        </a:p>
      </dgm:t>
    </dgm:pt>
    <dgm:pt modelId="{837D79BC-5BA9-419D-88CD-68BD1944F8C2}" type="parTrans" cxnId="{67D1332D-10A4-4C5A-AB08-11A96D1AC2F2}">
      <dgm:prSet/>
      <dgm:spPr/>
      <dgm:t>
        <a:bodyPr/>
        <a:lstStyle/>
        <a:p>
          <a:endParaRPr lang="en-US"/>
        </a:p>
      </dgm:t>
    </dgm:pt>
    <dgm:pt modelId="{9B53B8A4-8D6F-4039-9204-F5AB0AD98EE1}" type="sibTrans" cxnId="{67D1332D-10A4-4C5A-AB08-11A96D1AC2F2}">
      <dgm:prSet/>
      <dgm:spPr/>
      <dgm:t>
        <a:bodyPr/>
        <a:lstStyle/>
        <a:p>
          <a:endParaRPr lang="en-US"/>
        </a:p>
      </dgm:t>
    </dgm:pt>
    <dgm:pt modelId="{E36E41EB-ADCD-44A4-86CF-05D79AB2AC92}">
      <dgm:prSet custT="1"/>
      <dgm:spPr/>
      <dgm:t>
        <a:bodyPr/>
        <a:lstStyle/>
        <a:p>
          <a:r>
            <a:rPr lang="en-US" altLang="en-US" sz="1800" dirty="0">
              <a:solidFill>
                <a:schemeClr val="bg1">
                  <a:lumMod val="95000"/>
                </a:schemeClr>
              </a:solidFill>
            </a:rPr>
            <a:t>Sends very strong signal.</a:t>
          </a:r>
        </a:p>
      </dgm:t>
    </dgm:pt>
    <dgm:pt modelId="{3A750B12-ED35-4194-A675-E296948D09B8}" type="parTrans" cxnId="{EE8E4EDC-2CBA-4A47-BCFF-A101F0ED64C0}">
      <dgm:prSet/>
      <dgm:spPr/>
      <dgm:t>
        <a:bodyPr/>
        <a:lstStyle/>
        <a:p>
          <a:endParaRPr lang="en-US"/>
        </a:p>
      </dgm:t>
    </dgm:pt>
    <dgm:pt modelId="{8E37F540-8120-4B23-8B46-7C6E07931310}" type="sibTrans" cxnId="{EE8E4EDC-2CBA-4A47-BCFF-A101F0ED64C0}">
      <dgm:prSet/>
      <dgm:spPr/>
      <dgm:t>
        <a:bodyPr/>
        <a:lstStyle/>
        <a:p>
          <a:endParaRPr lang="en-US"/>
        </a:p>
      </dgm:t>
    </dgm:pt>
    <dgm:pt modelId="{E9461BAE-77B2-40AC-8320-55466DAF06F7}">
      <dgm:prSet custT="1"/>
      <dgm:spPr/>
      <dgm:t>
        <a:bodyPr/>
        <a:lstStyle/>
        <a:p>
          <a:r>
            <a:rPr lang="en-US" altLang="en-US" sz="1800" dirty="0">
              <a:solidFill>
                <a:schemeClr val="bg1">
                  <a:lumMod val="95000"/>
                </a:schemeClr>
              </a:solidFill>
            </a:rPr>
            <a:t>De-barring companies </a:t>
          </a:r>
          <a:r>
            <a:rPr lang="en-US" altLang="en-US" sz="2000" dirty="0">
              <a:solidFill>
                <a:schemeClr val="bg1">
                  <a:lumMod val="95000"/>
                </a:schemeClr>
              </a:solidFill>
            </a:rPr>
            <a:t>that are said to be corrupt</a:t>
          </a:r>
        </a:p>
      </dgm:t>
    </dgm:pt>
    <dgm:pt modelId="{FED0F57F-C5DC-4002-946C-A881202E28E2}" type="parTrans" cxnId="{C4F5977A-0DFF-418D-96AE-682058E2F454}">
      <dgm:prSet/>
      <dgm:spPr/>
      <dgm:t>
        <a:bodyPr/>
        <a:lstStyle/>
        <a:p>
          <a:endParaRPr lang="en-US"/>
        </a:p>
      </dgm:t>
    </dgm:pt>
    <dgm:pt modelId="{166DB16D-D001-44C7-8B61-7049B8A02B1D}" type="sibTrans" cxnId="{C4F5977A-0DFF-418D-96AE-682058E2F454}">
      <dgm:prSet/>
      <dgm:spPr/>
      <dgm:t>
        <a:bodyPr/>
        <a:lstStyle/>
        <a:p>
          <a:endParaRPr lang="en-US"/>
        </a:p>
      </dgm:t>
    </dgm:pt>
    <dgm:pt modelId="{9D79530A-AC7E-422F-A087-9874ACEC0915}">
      <dgm:prSet phldrT="[Text]" custT="1"/>
      <dgm:spPr/>
      <dgm:t>
        <a:bodyPr/>
        <a:lstStyle/>
        <a:p>
          <a:r>
            <a:rPr lang="en-US" sz="2000" dirty="0">
              <a:solidFill>
                <a:schemeClr val="bg1">
                  <a:lumMod val="95000"/>
                </a:schemeClr>
              </a:solidFill>
            </a:rPr>
            <a:t>Punitive approaches seem to be the choice for the public. </a:t>
          </a:r>
        </a:p>
      </dgm:t>
    </dgm:pt>
    <dgm:pt modelId="{6DB8CD99-AF95-442C-800C-A14FE624AA8F}" type="parTrans" cxnId="{64673EA3-8107-47C5-854C-FD3EBA523202}">
      <dgm:prSet/>
      <dgm:spPr/>
      <dgm:t>
        <a:bodyPr/>
        <a:lstStyle/>
        <a:p>
          <a:endParaRPr lang="en-US"/>
        </a:p>
      </dgm:t>
    </dgm:pt>
    <dgm:pt modelId="{783B57DB-E076-400D-8680-0C35DF9F0F5E}" type="sibTrans" cxnId="{64673EA3-8107-47C5-854C-FD3EBA523202}">
      <dgm:prSet/>
      <dgm:spPr/>
      <dgm:t>
        <a:bodyPr/>
        <a:lstStyle/>
        <a:p>
          <a:endParaRPr lang="en-US"/>
        </a:p>
      </dgm:t>
    </dgm:pt>
    <dgm:pt modelId="{1B2BA89D-9F1F-4159-A055-D9F5EBDF8FEC}">
      <dgm:prSet/>
      <dgm:spPr/>
      <dgm:t>
        <a:bodyPr/>
        <a:lstStyle/>
        <a:p>
          <a:endParaRPr lang="en-US" sz="700" dirty="0">
            <a:solidFill>
              <a:schemeClr val="bg1">
                <a:lumMod val="95000"/>
              </a:schemeClr>
            </a:solidFill>
          </a:endParaRPr>
        </a:p>
      </dgm:t>
    </dgm:pt>
    <dgm:pt modelId="{30621B8F-4A2C-4261-91EE-CB42778C2CBC}" type="parTrans" cxnId="{575DEA54-758A-4C9A-85C3-B11E04C34F77}">
      <dgm:prSet/>
      <dgm:spPr/>
      <dgm:t>
        <a:bodyPr/>
        <a:lstStyle/>
        <a:p>
          <a:endParaRPr lang="en-US"/>
        </a:p>
      </dgm:t>
    </dgm:pt>
    <dgm:pt modelId="{8744F20A-5E7C-4FE6-B0DB-4CA08BB8DC1B}" type="sibTrans" cxnId="{575DEA54-758A-4C9A-85C3-B11E04C34F77}">
      <dgm:prSet/>
      <dgm:spPr/>
      <dgm:t>
        <a:bodyPr/>
        <a:lstStyle/>
        <a:p>
          <a:endParaRPr lang="en-US"/>
        </a:p>
      </dgm:t>
    </dgm:pt>
    <dgm:pt modelId="{A2340B79-95E9-4229-ABEB-863D5564FECF}" type="pres">
      <dgm:prSet presAssocID="{9F3B1EDD-899D-4D81-8C5B-C27D23FA8047}" presName="Name0" presStyleCnt="0">
        <dgm:presLayoutVars>
          <dgm:dir/>
          <dgm:animLvl val="lvl"/>
          <dgm:resizeHandles val="exact"/>
        </dgm:presLayoutVars>
      </dgm:prSet>
      <dgm:spPr/>
    </dgm:pt>
    <dgm:pt modelId="{2628C599-EBE5-41CF-B755-DD13300D7E7C}" type="pres">
      <dgm:prSet presAssocID="{E0E85456-52B4-4622-8950-9A28E6E689FA}" presName="linNode" presStyleCnt="0"/>
      <dgm:spPr/>
    </dgm:pt>
    <dgm:pt modelId="{99F1343A-F6DD-4232-B372-D87805344671}" type="pres">
      <dgm:prSet presAssocID="{E0E85456-52B4-4622-8950-9A28E6E689FA}" presName="parTx" presStyleLbl="revTx" presStyleIdx="0" presStyleCnt="2">
        <dgm:presLayoutVars>
          <dgm:chMax val="1"/>
          <dgm:bulletEnabled val="1"/>
        </dgm:presLayoutVars>
      </dgm:prSet>
      <dgm:spPr/>
    </dgm:pt>
    <dgm:pt modelId="{A6A1D845-195E-4159-AC02-E9975A3C9514}" type="pres">
      <dgm:prSet presAssocID="{E0E85456-52B4-4622-8950-9A28E6E689FA}" presName="bracket" presStyleLbl="parChTrans1D1" presStyleIdx="0" presStyleCnt="2"/>
      <dgm:spPr/>
    </dgm:pt>
    <dgm:pt modelId="{1F87A7B0-CBA3-4891-929D-17A0BB8575FF}" type="pres">
      <dgm:prSet presAssocID="{E0E85456-52B4-4622-8950-9A28E6E689FA}" presName="spH" presStyleCnt="0"/>
      <dgm:spPr/>
    </dgm:pt>
    <dgm:pt modelId="{2BA7A53C-7886-445B-AA2B-C91E772D1A87}" type="pres">
      <dgm:prSet presAssocID="{E0E85456-52B4-4622-8950-9A28E6E689FA}" presName="desTx" presStyleLbl="node1" presStyleIdx="0" presStyleCnt="2">
        <dgm:presLayoutVars>
          <dgm:bulletEnabled val="1"/>
        </dgm:presLayoutVars>
      </dgm:prSet>
      <dgm:spPr/>
    </dgm:pt>
    <dgm:pt modelId="{52A11B5B-9785-4F60-A4F6-4FD93FA7A511}" type="pres">
      <dgm:prSet presAssocID="{E0C7817A-C4BA-45DA-8F56-FE1AA586B279}" presName="spV" presStyleCnt="0"/>
      <dgm:spPr/>
    </dgm:pt>
    <dgm:pt modelId="{54DE0AC6-A86A-4BE0-AD80-4359E2C4B1AB}" type="pres">
      <dgm:prSet presAssocID="{1C203DEF-650F-443F-B129-BFCE3D9D2C2C}" presName="linNode" presStyleCnt="0"/>
      <dgm:spPr/>
    </dgm:pt>
    <dgm:pt modelId="{05253064-274A-4261-AC51-3BBCB1884E6B}" type="pres">
      <dgm:prSet presAssocID="{1C203DEF-650F-443F-B129-BFCE3D9D2C2C}" presName="parTx" presStyleLbl="revTx" presStyleIdx="1" presStyleCnt="2">
        <dgm:presLayoutVars>
          <dgm:chMax val="1"/>
          <dgm:bulletEnabled val="1"/>
        </dgm:presLayoutVars>
      </dgm:prSet>
      <dgm:spPr/>
    </dgm:pt>
    <dgm:pt modelId="{B5964F67-061E-4549-86D4-4DC509949CB1}" type="pres">
      <dgm:prSet presAssocID="{1C203DEF-650F-443F-B129-BFCE3D9D2C2C}" presName="bracket" presStyleLbl="parChTrans1D1" presStyleIdx="1" presStyleCnt="2"/>
      <dgm:spPr/>
    </dgm:pt>
    <dgm:pt modelId="{62A24119-9168-4E47-A817-146E3594C555}" type="pres">
      <dgm:prSet presAssocID="{1C203DEF-650F-443F-B129-BFCE3D9D2C2C}" presName="spH" presStyleCnt="0"/>
      <dgm:spPr/>
    </dgm:pt>
    <dgm:pt modelId="{8C637BF9-3706-49DA-AD90-CFA47C82F3E2}" type="pres">
      <dgm:prSet presAssocID="{1C203DEF-650F-443F-B129-BFCE3D9D2C2C}" presName="desTx" presStyleLbl="node1" presStyleIdx="1" presStyleCnt="2">
        <dgm:presLayoutVars>
          <dgm:bulletEnabled val="1"/>
        </dgm:presLayoutVars>
      </dgm:prSet>
      <dgm:spPr/>
    </dgm:pt>
  </dgm:ptLst>
  <dgm:cxnLst>
    <dgm:cxn modelId="{ED868011-903E-4696-B912-2DEC7CD9ACD6}" srcId="{9F3B1EDD-899D-4D81-8C5B-C27D23FA8047}" destId="{E0E85456-52B4-4622-8950-9A28E6E689FA}" srcOrd="0" destOrd="0" parTransId="{667AB530-9E77-4BF3-97C5-AA8D5F709965}" sibTransId="{E0C7817A-C4BA-45DA-8F56-FE1AA586B279}"/>
    <dgm:cxn modelId="{67D1332D-10A4-4C5A-AB08-11A96D1AC2F2}" srcId="{1C203DEF-650F-443F-B129-BFCE3D9D2C2C}" destId="{6BBF119C-A35D-4C71-B902-611E9B9A6AAD}" srcOrd="0" destOrd="0" parTransId="{837D79BC-5BA9-419D-88CD-68BD1944F8C2}" sibTransId="{9B53B8A4-8D6F-4039-9204-F5AB0AD98EE1}"/>
    <dgm:cxn modelId="{AD257836-5773-41F9-A6A6-55DF913E8754}" srcId="{9F3B1EDD-899D-4D81-8C5B-C27D23FA8047}" destId="{1C203DEF-650F-443F-B129-BFCE3D9D2C2C}" srcOrd="1" destOrd="0" parTransId="{3CA0633C-45EA-46E1-820C-CF8A63CE55A7}" sibTransId="{092A2993-6584-4E0F-99AE-492FF5C91591}"/>
    <dgm:cxn modelId="{9107F166-210F-40D9-B9CA-6D91FC52D1F4}" type="presOf" srcId="{6BBF119C-A35D-4C71-B902-611E9B9A6AAD}" destId="{8C637BF9-3706-49DA-AD90-CFA47C82F3E2}" srcOrd="0" destOrd="0" presId="urn:diagrams.loki3.com/BracketList"/>
    <dgm:cxn modelId="{20917D54-F251-4BC6-9565-3ADFE2157357}" type="presOf" srcId="{9F3B1EDD-899D-4D81-8C5B-C27D23FA8047}" destId="{A2340B79-95E9-4229-ABEB-863D5564FECF}" srcOrd="0" destOrd="0" presId="urn:diagrams.loki3.com/BracketList"/>
    <dgm:cxn modelId="{575DEA54-758A-4C9A-85C3-B11E04C34F77}" srcId="{1C203DEF-650F-443F-B129-BFCE3D9D2C2C}" destId="{1B2BA89D-9F1F-4159-A055-D9F5EBDF8FEC}" srcOrd="1" destOrd="0" parTransId="{30621B8F-4A2C-4261-91EE-CB42778C2CBC}" sibTransId="{8744F20A-5E7C-4FE6-B0DB-4CA08BB8DC1B}"/>
    <dgm:cxn modelId="{A843517A-93EA-4382-91C4-6DEEFB07500F}" type="presOf" srcId="{1B2BA89D-9F1F-4159-A055-D9F5EBDF8FEC}" destId="{8C637BF9-3706-49DA-AD90-CFA47C82F3E2}" srcOrd="0" destOrd="1" presId="urn:diagrams.loki3.com/BracketList"/>
    <dgm:cxn modelId="{C4F5977A-0DFF-418D-96AE-682058E2F454}" srcId="{E0E85456-52B4-4622-8950-9A28E6E689FA}" destId="{E9461BAE-77B2-40AC-8320-55466DAF06F7}" srcOrd="2" destOrd="0" parTransId="{FED0F57F-C5DC-4002-946C-A881202E28E2}" sibTransId="{166DB16D-D001-44C7-8B61-7049B8A02B1D}"/>
    <dgm:cxn modelId="{89C71E8C-8BE9-419B-99E2-01CF3C932A05}" type="presOf" srcId="{9D79530A-AC7E-422F-A087-9874ACEC0915}" destId="{2BA7A53C-7886-445B-AA2B-C91E772D1A87}" srcOrd="0" destOrd="0" presId="urn:diagrams.loki3.com/BracketList"/>
    <dgm:cxn modelId="{BBA7F58C-9681-45CF-8C4C-B9B786977893}" type="presOf" srcId="{E36E41EB-ADCD-44A4-86CF-05D79AB2AC92}" destId="{2BA7A53C-7886-445B-AA2B-C91E772D1A87}" srcOrd="0" destOrd="1" presId="urn:diagrams.loki3.com/BracketList"/>
    <dgm:cxn modelId="{C8815594-BAF7-47C1-B774-535F0A8CA204}" type="presOf" srcId="{E0E85456-52B4-4622-8950-9A28E6E689FA}" destId="{99F1343A-F6DD-4232-B372-D87805344671}" srcOrd="0" destOrd="0" presId="urn:diagrams.loki3.com/BracketList"/>
    <dgm:cxn modelId="{8C44F59D-2541-42A9-BCB3-67B9B2193F66}" type="presOf" srcId="{E9461BAE-77B2-40AC-8320-55466DAF06F7}" destId="{2BA7A53C-7886-445B-AA2B-C91E772D1A87}" srcOrd="0" destOrd="2" presId="urn:diagrams.loki3.com/BracketList"/>
    <dgm:cxn modelId="{64673EA3-8107-47C5-854C-FD3EBA523202}" srcId="{E0E85456-52B4-4622-8950-9A28E6E689FA}" destId="{9D79530A-AC7E-422F-A087-9874ACEC0915}" srcOrd="0" destOrd="0" parTransId="{6DB8CD99-AF95-442C-800C-A14FE624AA8F}" sibTransId="{783B57DB-E076-400D-8680-0C35DF9F0F5E}"/>
    <dgm:cxn modelId="{EE8E4EDC-2CBA-4A47-BCFF-A101F0ED64C0}" srcId="{E0E85456-52B4-4622-8950-9A28E6E689FA}" destId="{E36E41EB-ADCD-44A4-86CF-05D79AB2AC92}" srcOrd="1" destOrd="0" parTransId="{3A750B12-ED35-4194-A675-E296948D09B8}" sibTransId="{8E37F540-8120-4B23-8B46-7C6E07931310}"/>
    <dgm:cxn modelId="{0B429EFC-7835-453F-A3D0-C7921A8500D2}" type="presOf" srcId="{1C203DEF-650F-443F-B129-BFCE3D9D2C2C}" destId="{05253064-274A-4261-AC51-3BBCB1884E6B}" srcOrd="0" destOrd="0" presId="urn:diagrams.loki3.com/BracketList"/>
    <dgm:cxn modelId="{CEAD41C5-8C1A-403B-9DA6-80145971CEDC}" type="presParOf" srcId="{A2340B79-95E9-4229-ABEB-863D5564FECF}" destId="{2628C599-EBE5-41CF-B755-DD13300D7E7C}" srcOrd="0" destOrd="0" presId="urn:diagrams.loki3.com/BracketList"/>
    <dgm:cxn modelId="{D2F84B3E-0639-40A4-805D-183528DA3A5D}" type="presParOf" srcId="{2628C599-EBE5-41CF-B755-DD13300D7E7C}" destId="{99F1343A-F6DD-4232-B372-D87805344671}" srcOrd="0" destOrd="0" presId="urn:diagrams.loki3.com/BracketList"/>
    <dgm:cxn modelId="{0398C481-C6A5-427C-BECC-50DF3B02BF5F}" type="presParOf" srcId="{2628C599-EBE5-41CF-B755-DD13300D7E7C}" destId="{A6A1D845-195E-4159-AC02-E9975A3C9514}" srcOrd="1" destOrd="0" presId="urn:diagrams.loki3.com/BracketList"/>
    <dgm:cxn modelId="{11CF5B76-E477-4761-B3AE-6F2ADA5E7061}" type="presParOf" srcId="{2628C599-EBE5-41CF-B755-DD13300D7E7C}" destId="{1F87A7B0-CBA3-4891-929D-17A0BB8575FF}" srcOrd="2" destOrd="0" presId="urn:diagrams.loki3.com/BracketList"/>
    <dgm:cxn modelId="{689160C9-2C2C-4041-AC94-AE15D4A82DC2}" type="presParOf" srcId="{2628C599-EBE5-41CF-B755-DD13300D7E7C}" destId="{2BA7A53C-7886-445B-AA2B-C91E772D1A87}" srcOrd="3" destOrd="0" presId="urn:diagrams.loki3.com/BracketList"/>
    <dgm:cxn modelId="{393FE4A0-9E34-436E-9787-05AF660659B5}" type="presParOf" srcId="{A2340B79-95E9-4229-ABEB-863D5564FECF}" destId="{52A11B5B-9785-4F60-A4F6-4FD93FA7A511}" srcOrd="1" destOrd="0" presId="urn:diagrams.loki3.com/BracketList"/>
    <dgm:cxn modelId="{0EFA0ED9-D301-4CF7-A686-F3BF25C8E2C0}" type="presParOf" srcId="{A2340B79-95E9-4229-ABEB-863D5564FECF}" destId="{54DE0AC6-A86A-4BE0-AD80-4359E2C4B1AB}" srcOrd="2" destOrd="0" presId="urn:diagrams.loki3.com/BracketList"/>
    <dgm:cxn modelId="{F4B2A956-5D01-4D80-9B3A-8430062305A9}" type="presParOf" srcId="{54DE0AC6-A86A-4BE0-AD80-4359E2C4B1AB}" destId="{05253064-274A-4261-AC51-3BBCB1884E6B}" srcOrd="0" destOrd="0" presId="urn:diagrams.loki3.com/BracketList"/>
    <dgm:cxn modelId="{7C5C4626-9828-4C1A-B2C2-270948C82ABB}" type="presParOf" srcId="{54DE0AC6-A86A-4BE0-AD80-4359E2C4B1AB}" destId="{B5964F67-061E-4549-86D4-4DC509949CB1}" srcOrd="1" destOrd="0" presId="urn:diagrams.loki3.com/BracketList"/>
    <dgm:cxn modelId="{29C76D54-BA9F-474B-9E42-17AB50C5CE10}" type="presParOf" srcId="{54DE0AC6-A86A-4BE0-AD80-4359E2C4B1AB}" destId="{62A24119-9168-4E47-A817-146E3594C555}" srcOrd="2" destOrd="0" presId="urn:diagrams.loki3.com/BracketList"/>
    <dgm:cxn modelId="{66C2D23E-ECB3-4641-9A73-CDC86CF28764}" type="presParOf" srcId="{54DE0AC6-A86A-4BE0-AD80-4359E2C4B1AB}" destId="{8C637BF9-3706-49DA-AD90-CFA47C82F3E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BDBFA-AE3D-46E6-AB2A-52986CB472EA}" type="doc">
      <dgm:prSet loTypeId="urn:microsoft.com/office/officeart/2005/8/layout/vList2" loCatId="list" qsTypeId="urn:microsoft.com/office/officeart/2009/2/quickstyle/3d8" qsCatId="3D" csTypeId="urn:microsoft.com/office/officeart/2005/8/colors/accent1_2" csCatId="accent1" phldr="1"/>
      <dgm:spPr/>
      <dgm:t>
        <a:bodyPr/>
        <a:lstStyle/>
        <a:p>
          <a:endParaRPr lang="en-US"/>
        </a:p>
      </dgm:t>
    </dgm:pt>
    <dgm:pt modelId="{89D96CD2-3422-4598-9C5C-BF33F9A5D32E}">
      <dgm:prSet/>
      <dgm:spPr/>
      <dgm:t>
        <a:bodyPr/>
        <a:lstStyle/>
        <a:p>
          <a:pPr rtl="0"/>
          <a:r>
            <a:rPr lang="en-US" dirty="0"/>
            <a:t> Efforts to institutionalize ethics and integrity</a:t>
          </a:r>
        </a:p>
      </dgm:t>
    </dgm:pt>
    <dgm:pt modelId="{A7A030B3-E5DD-40C7-B08D-6F50931AC142}" type="parTrans" cxnId="{8081EB92-D445-48A9-889F-C58C3AED932E}">
      <dgm:prSet/>
      <dgm:spPr/>
      <dgm:t>
        <a:bodyPr/>
        <a:lstStyle/>
        <a:p>
          <a:endParaRPr lang="en-US"/>
        </a:p>
      </dgm:t>
    </dgm:pt>
    <dgm:pt modelId="{A019FEF1-7AC5-4FB0-A9B3-044DED55A40D}" type="sibTrans" cxnId="{8081EB92-D445-48A9-889F-C58C3AED932E}">
      <dgm:prSet/>
      <dgm:spPr/>
      <dgm:t>
        <a:bodyPr/>
        <a:lstStyle/>
        <a:p>
          <a:endParaRPr lang="en-US"/>
        </a:p>
      </dgm:t>
    </dgm:pt>
    <dgm:pt modelId="{39EE65DA-C2C2-4BFE-9062-0796261DE49D}" type="pres">
      <dgm:prSet presAssocID="{3D5BDBFA-AE3D-46E6-AB2A-52986CB472EA}" presName="linear" presStyleCnt="0">
        <dgm:presLayoutVars>
          <dgm:animLvl val="lvl"/>
          <dgm:resizeHandles val="exact"/>
        </dgm:presLayoutVars>
      </dgm:prSet>
      <dgm:spPr/>
    </dgm:pt>
    <dgm:pt modelId="{85055BF9-A9AB-4225-9246-502AD7D307C7}" type="pres">
      <dgm:prSet presAssocID="{89D96CD2-3422-4598-9C5C-BF33F9A5D32E}" presName="parentText" presStyleLbl="node1" presStyleIdx="0" presStyleCnt="1" custLinFactNeighborX="-5882" custLinFactNeighborY="3372">
        <dgm:presLayoutVars>
          <dgm:chMax val="0"/>
          <dgm:bulletEnabled val="1"/>
        </dgm:presLayoutVars>
      </dgm:prSet>
      <dgm:spPr/>
    </dgm:pt>
  </dgm:ptLst>
  <dgm:cxnLst>
    <dgm:cxn modelId="{D5DD055D-FCE3-485E-9C41-270777CE6B6B}" type="presOf" srcId="{89D96CD2-3422-4598-9C5C-BF33F9A5D32E}" destId="{85055BF9-A9AB-4225-9246-502AD7D307C7}" srcOrd="0" destOrd="0" presId="urn:microsoft.com/office/officeart/2005/8/layout/vList2"/>
    <dgm:cxn modelId="{8081EB92-D445-48A9-889F-C58C3AED932E}" srcId="{3D5BDBFA-AE3D-46E6-AB2A-52986CB472EA}" destId="{89D96CD2-3422-4598-9C5C-BF33F9A5D32E}" srcOrd="0" destOrd="0" parTransId="{A7A030B3-E5DD-40C7-B08D-6F50931AC142}" sibTransId="{A019FEF1-7AC5-4FB0-A9B3-044DED55A40D}"/>
    <dgm:cxn modelId="{8120749E-CE68-4C79-B16D-8A7AFD60A44E}" type="presOf" srcId="{3D5BDBFA-AE3D-46E6-AB2A-52986CB472EA}" destId="{39EE65DA-C2C2-4BFE-9062-0796261DE49D}" srcOrd="0" destOrd="0" presId="urn:microsoft.com/office/officeart/2005/8/layout/vList2"/>
    <dgm:cxn modelId="{37CDD996-91D1-4526-BC2B-5AE66A7AA06C}" type="presParOf" srcId="{39EE65DA-C2C2-4BFE-9062-0796261DE49D}" destId="{85055BF9-A9AB-4225-9246-502AD7D307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E2BF18-189E-4ADF-B60A-D9A6866142A1}" type="doc">
      <dgm:prSet loTypeId="urn:microsoft.com/office/officeart/2005/8/layout/bProcess4" loCatId="process" qsTypeId="urn:microsoft.com/office/officeart/2005/8/quickstyle/3d1" qsCatId="3D" csTypeId="urn:microsoft.com/office/officeart/2005/8/colors/accent1_2" csCatId="accent1" phldr="1"/>
      <dgm:spPr/>
      <dgm:t>
        <a:bodyPr/>
        <a:lstStyle/>
        <a:p>
          <a:endParaRPr lang="en-US"/>
        </a:p>
      </dgm:t>
    </dgm:pt>
    <dgm:pt modelId="{A4997DC4-EB90-44B3-A81E-11416BDEEFA6}">
      <dgm:prSet/>
      <dgm:spPr/>
      <dgm:t>
        <a:bodyPr/>
        <a:lstStyle/>
        <a:p>
          <a:pPr rtl="0"/>
          <a:r>
            <a:rPr lang="en-US" dirty="0"/>
            <a:t>Public Sector Reforms</a:t>
          </a:r>
        </a:p>
      </dgm:t>
    </dgm:pt>
    <dgm:pt modelId="{8B6B694E-D2B0-45CC-882D-58C7DBD0FF4A}" type="parTrans" cxnId="{4ADAF12B-1FB3-4B6F-8E9B-CBBBB0B2A19A}">
      <dgm:prSet/>
      <dgm:spPr/>
      <dgm:t>
        <a:bodyPr/>
        <a:lstStyle/>
        <a:p>
          <a:endParaRPr lang="en-US"/>
        </a:p>
      </dgm:t>
    </dgm:pt>
    <dgm:pt modelId="{2C54AA0A-8284-401C-B8DA-70D7B453E828}" type="sibTrans" cxnId="{4ADAF12B-1FB3-4B6F-8E9B-CBBBB0B2A19A}">
      <dgm:prSet/>
      <dgm:spPr/>
      <dgm:t>
        <a:bodyPr/>
        <a:lstStyle/>
        <a:p>
          <a:endParaRPr lang="en-US"/>
        </a:p>
      </dgm:t>
    </dgm:pt>
    <dgm:pt modelId="{B7CCA838-2653-46C9-9BA6-D65F874EE24F}">
      <dgm:prSet/>
      <dgm:spPr/>
      <dgm:t>
        <a:bodyPr/>
        <a:lstStyle/>
        <a:p>
          <a:pPr rtl="0"/>
          <a:r>
            <a:rPr lang="en-US" dirty="0"/>
            <a:t>Stakeholder/Citizen  Engagements </a:t>
          </a:r>
        </a:p>
        <a:p>
          <a:pPr rtl="0"/>
          <a:r>
            <a:rPr lang="en-US" dirty="0"/>
            <a:t>Collective Consciousness</a:t>
          </a:r>
        </a:p>
      </dgm:t>
    </dgm:pt>
    <dgm:pt modelId="{B22834F8-6C4B-438B-B2BC-088AF2D03DBC}" type="parTrans" cxnId="{9FDBEC9F-9448-4881-A1DE-9B02787B1523}">
      <dgm:prSet/>
      <dgm:spPr/>
      <dgm:t>
        <a:bodyPr/>
        <a:lstStyle/>
        <a:p>
          <a:endParaRPr lang="en-US"/>
        </a:p>
      </dgm:t>
    </dgm:pt>
    <dgm:pt modelId="{150DCFD3-67B7-40B1-BA4E-2FCDFF5E81FC}" type="sibTrans" cxnId="{9FDBEC9F-9448-4881-A1DE-9B02787B1523}">
      <dgm:prSet/>
      <dgm:spPr/>
      <dgm:t>
        <a:bodyPr/>
        <a:lstStyle/>
        <a:p>
          <a:endParaRPr lang="en-US"/>
        </a:p>
      </dgm:t>
    </dgm:pt>
    <dgm:pt modelId="{2948B4C6-5C22-4B2A-A47E-D5029CC394FB}">
      <dgm:prSet/>
      <dgm:spPr/>
      <dgm:t>
        <a:bodyPr/>
        <a:lstStyle/>
        <a:p>
          <a:pPr rtl="0"/>
          <a:r>
            <a:rPr lang="en-US" dirty="0"/>
            <a:t>Use of technology –</a:t>
          </a:r>
        </a:p>
        <a:p>
          <a:pPr rtl="0"/>
          <a:r>
            <a:rPr lang="en-US" dirty="0"/>
            <a:t>e-Govt</a:t>
          </a:r>
        </a:p>
      </dgm:t>
    </dgm:pt>
    <dgm:pt modelId="{A5553A1B-DC31-4E13-B46F-F1280EB1ADCF}" type="parTrans" cxnId="{05F93DDB-2D2A-4D6C-802B-8DD1AAB0CE3B}">
      <dgm:prSet/>
      <dgm:spPr/>
      <dgm:t>
        <a:bodyPr/>
        <a:lstStyle/>
        <a:p>
          <a:endParaRPr lang="en-US"/>
        </a:p>
      </dgm:t>
    </dgm:pt>
    <dgm:pt modelId="{492D09F9-9296-4418-8480-773F18CE1403}" type="sibTrans" cxnId="{05F93DDB-2D2A-4D6C-802B-8DD1AAB0CE3B}">
      <dgm:prSet/>
      <dgm:spPr/>
      <dgm:t>
        <a:bodyPr/>
        <a:lstStyle/>
        <a:p>
          <a:endParaRPr lang="en-US"/>
        </a:p>
      </dgm:t>
    </dgm:pt>
    <dgm:pt modelId="{81C31C8F-C5B7-4757-AE11-42035DC22D05}">
      <dgm:prSet/>
      <dgm:spPr/>
      <dgm:t>
        <a:bodyPr/>
        <a:lstStyle/>
        <a:p>
          <a:pPr rtl="0"/>
          <a:r>
            <a:rPr lang="en-US" dirty="0"/>
            <a:t>Codes of Conduct &amp; Ethics</a:t>
          </a:r>
        </a:p>
      </dgm:t>
    </dgm:pt>
    <dgm:pt modelId="{AC71E85A-2CD2-4669-827B-171DBF7551AE}" type="parTrans" cxnId="{C686028C-F2BE-4186-8F6C-F8E0AB999B58}">
      <dgm:prSet/>
      <dgm:spPr/>
      <dgm:t>
        <a:bodyPr/>
        <a:lstStyle/>
        <a:p>
          <a:endParaRPr lang="en-US"/>
        </a:p>
      </dgm:t>
    </dgm:pt>
    <dgm:pt modelId="{C4F2FF21-9C1D-4F30-AD14-8A9575EAFAD8}" type="sibTrans" cxnId="{C686028C-F2BE-4186-8F6C-F8E0AB999B58}">
      <dgm:prSet/>
      <dgm:spPr/>
      <dgm:t>
        <a:bodyPr/>
        <a:lstStyle/>
        <a:p>
          <a:endParaRPr lang="en-US"/>
        </a:p>
      </dgm:t>
    </dgm:pt>
    <dgm:pt modelId="{9D949E22-7528-4AAC-B3FF-7034C09C11ED}">
      <dgm:prSet/>
      <dgm:spPr/>
      <dgm:t>
        <a:bodyPr/>
        <a:lstStyle/>
        <a:p>
          <a:pPr rtl="0"/>
          <a:r>
            <a:rPr lang="en-US" dirty="0"/>
            <a:t>Declarations of Income, Assets &amp; Liabilities</a:t>
          </a:r>
        </a:p>
      </dgm:t>
    </dgm:pt>
    <dgm:pt modelId="{688EB100-DE8E-4F5A-B26F-DB081FCD9008}" type="parTrans" cxnId="{9A23B10B-1CA8-4D66-AA73-627ECF56A705}">
      <dgm:prSet/>
      <dgm:spPr/>
      <dgm:t>
        <a:bodyPr/>
        <a:lstStyle/>
        <a:p>
          <a:endParaRPr lang="en-US"/>
        </a:p>
      </dgm:t>
    </dgm:pt>
    <dgm:pt modelId="{F8717209-1622-46A4-BE77-B501ADA42C12}" type="sibTrans" cxnId="{9A23B10B-1CA8-4D66-AA73-627ECF56A705}">
      <dgm:prSet/>
      <dgm:spPr/>
      <dgm:t>
        <a:bodyPr/>
        <a:lstStyle/>
        <a:p>
          <a:endParaRPr lang="en-US"/>
        </a:p>
      </dgm:t>
    </dgm:pt>
    <dgm:pt modelId="{3E512B5D-B656-4C7E-87A6-5EC34130CECA}">
      <dgm:prSet/>
      <dgm:spPr/>
      <dgm:t>
        <a:bodyPr/>
        <a:lstStyle/>
        <a:p>
          <a:pPr rtl="0"/>
          <a:r>
            <a:rPr lang="en-US" dirty="0"/>
            <a:t>Ethics training, Education &amp; Curriculum Intervention</a:t>
          </a:r>
        </a:p>
      </dgm:t>
    </dgm:pt>
    <dgm:pt modelId="{2C3E59A7-81E0-4E1D-85D3-3710D07A7642}" type="parTrans" cxnId="{0365CDA8-ED7C-42A7-9517-3239129AC6B9}">
      <dgm:prSet/>
      <dgm:spPr/>
      <dgm:t>
        <a:bodyPr/>
        <a:lstStyle/>
        <a:p>
          <a:endParaRPr lang="en-KE"/>
        </a:p>
      </dgm:t>
    </dgm:pt>
    <dgm:pt modelId="{DC258EAE-4E1F-4600-8F8F-C6DF59BF0FB2}" type="sibTrans" cxnId="{0365CDA8-ED7C-42A7-9517-3239129AC6B9}">
      <dgm:prSet/>
      <dgm:spPr/>
      <dgm:t>
        <a:bodyPr/>
        <a:lstStyle/>
        <a:p>
          <a:endParaRPr lang="en-KE"/>
        </a:p>
      </dgm:t>
    </dgm:pt>
    <dgm:pt modelId="{C1521AF4-F5CC-485A-8CA7-BD35EFDF9532}">
      <dgm:prSet/>
      <dgm:spPr/>
      <dgm:t>
        <a:bodyPr/>
        <a:lstStyle/>
        <a:p>
          <a:pPr rtl="0"/>
          <a:r>
            <a:rPr lang="en-US" dirty="0"/>
            <a:t>Systems Review</a:t>
          </a:r>
        </a:p>
      </dgm:t>
    </dgm:pt>
    <dgm:pt modelId="{B49A9ED2-ABD1-4A96-B5BE-A530BCEE718B}" type="parTrans" cxnId="{A1BAC933-DF7D-4E4A-986F-3AD031EFE759}">
      <dgm:prSet/>
      <dgm:spPr/>
      <dgm:t>
        <a:bodyPr/>
        <a:lstStyle/>
        <a:p>
          <a:endParaRPr lang="en-KE"/>
        </a:p>
      </dgm:t>
    </dgm:pt>
    <dgm:pt modelId="{4B75403E-BD7B-4125-B4D2-F251C3F1F64E}" type="sibTrans" cxnId="{A1BAC933-DF7D-4E4A-986F-3AD031EFE759}">
      <dgm:prSet/>
      <dgm:spPr/>
      <dgm:t>
        <a:bodyPr/>
        <a:lstStyle/>
        <a:p>
          <a:endParaRPr lang="en-KE"/>
        </a:p>
      </dgm:t>
    </dgm:pt>
    <dgm:pt modelId="{448D94AF-BC51-4B3A-B32D-5A502C8260B0}">
      <dgm:prSet/>
      <dgm:spPr/>
      <dgm:t>
        <a:bodyPr/>
        <a:lstStyle/>
        <a:p>
          <a:pPr rtl="0"/>
          <a:r>
            <a:rPr lang="en-US" dirty="0"/>
            <a:t>Asset Tracing and Asset Recovery</a:t>
          </a:r>
        </a:p>
      </dgm:t>
    </dgm:pt>
    <dgm:pt modelId="{726AE806-ED35-4415-846B-F3D38A904370}" type="parTrans" cxnId="{4F648753-F44C-4702-B3B3-3B1479421427}">
      <dgm:prSet/>
      <dgm:spPr/>
      <dgm:t>
        <a:bodyPr/>
        <a:lstStyle/>
        <a:p>
          <a:endParaRPr lang="en-KE"/>
        </a:p>
      </dgm:t>
    </dgm:pt>
    <dgm:pt modelId="{42B4D47F-AF69-47AE-91EB-88AD43BF743E}" type="sibTrans" cxnId="{4F648753-F44C-4702-B3B3-3B1479421427}">
      <dgm:prSet/>
      <dgm:spPr/>
      <dgm:t>
        <a:bodyPr/>
        <a:lstStyle/>
        <a:p>
          <a:endParaRPr lang="en-KE"/>
        </a:p>
      </dgm:t>
    </dgm:pt>
    <dgm:pt modelId="{5E9D692C-380D-4042-BB9C-D0CDF1BFE103}">
      <dgm:prSet/>
      <dgm:spPr/>
      <dgm:t>
        <a:bodyPr/>
        <a:lstStyle/>
        <a:p>
          <a:pPr rtl="0"/>
          <a:r>
            <a:rPr lang="en-US" dirty="0"/>
            <a:t>Policy, Legislative  and Institutional framework</a:t>
          </a:r>
        </a:p>
      </dgm:t>
    </dgm:pt>
    <dgm:pt modelId="{764F37A0-3B8C-497C-A81A-D40811F34799}" type="parTrans" cxnId="{61700CA3-172B-4C6F-A28E-1432B3747B89}">
      <dgm:prSet/>
      <dgm:spPr/>
      <dgm:t>
        <a:bodyPr/>
        <a:lstStyle/>
        <a:p>
          <a:endParaRPr lang="en-KE"/>
        </a:p>
      </dgm:t>
    </dgm:pt>
    <dgm:pt modelId="{4914C69E-DCFF-4C10-B02D-06B4497F952D}" type="sibTrans" cxnId="{61700CA3-172B-4C6F-A28E-1432B3747B89}">
      <dgm:prSet/>
      <dgm:spPr/>
      <dgm:t>
        <a:bodyPr/>
        <a:lstStyle/>
        <a:p>
          <a:endParaRPr lang="en-KE"/>
        </a:p>
      </dgm:t>
    </dgm:pt>
    <dgm:pt modelId="{93EBE818-AB44-4455-8493-6458F53E2C23}" type="pres">
      <dgm:prSet presAssocID="{35E2BF18-189E-4ADF-B60A-D9A6866142A1}" presName="Name0" presStyleCnt="0">
        <dgm:presLayoutVars>
          <dgm:dir/>
          <dgm:resizeHandles/>
        </dgm:presLayoutVars>
      </dgm:prSet>
      <dgm:spPr/>
    </dgm:pt>
    <dgm:pt modelId="{29FAA423-82C0-4CC4-81F5-8387B3986DBD}" type="pres">
      <dgm:prSet presAssocID="{A4997DC4-EB90-44B3-A81E-11416BDEEFA6}" presName="compNode" presStyleCnt="0"/>
      <dgm:spPr/>
    </dgm:pt>
    <dgm:pt modelId="{19BE183E-9E85-4AA2-814C-AE8E9E68F01B}" type="pres">
      <dgm:prSet presAssocID="{A4997DC4-EB90-44B3-A81E-11416BDEEFA6}" presName="dummyConnPt" presStyleCnt="0"/>
      <dgm:spPr/>
    </dgm:pt>
    <dgm:pt modelId="{A71C4114-FF93-4898-BD08-2BBBA6253CD4}" type="pres">
      <dgm:prSet presAssocID="{A4997DC4-EB90-44B3-A81E-11416BDEEFA6}" presName="node" presStyleLbl="node1" presStyleIdx="0" presStyleCnt="9">
        <dgm:presLayoutVars>
          <dgm:bulletEnabled val="1"/>
        </dgm:presLayoutVars>
      </dgm:prSet>
      <dgm:spPr/>
    </dgm:pt>
    <dgm:pt modelId="{842369B9-6DA1-4BB1-9833-3CBFB2D727D2}" type="pres">
      <dgm:prSet presAssocID="{2C54AA0A-8284-401C-B8DA-70D7B453E828}" presName="sibTrans" presStyleLbl="bgSibTrans2D1" presStyleIdx="0" presStyleCnt="8"/>
      <dgm:spPr/>
    </dgm:pt>
    <dgm:pt modelId="{81E7C3C9-0EB7-4BB8-A85E-AF796269AFF0}" type="pres">
      <dgm:prSet presAssocID="{5E9D692C-380D-4042-BB9C-D0CDF1BFE103}" presName="compNode" presStyleCnt="0"/>
      <dgm:spPr/>
    </dgm:pt>
    <dgm:pt modelId="{FDF5A5C5-05B0-4628-B3B7-B3DB2664B577}" type="pres">
      <dgm:prSet presAssocID="{5E9D692C-380D-4042-BB9C-D0CDF1BFE103}" presName="dummyConnPt" presStyleCnt="0"/>
      <dgm:spPr/>
    </dgm:pt>
    <dgm:pt modelId="{F4893728-AA4A-4995-8794-4D2234D7F21B}" type="pres">
      <dgm:prSet presAssocID="{5E9D692C-380D-4042-BB9C-D0CDF1BFE103}" presName="node" presStyleLbl="node1" presStyleIdx="1" presStyleCnt="9">
        <dgm:presLayoutVars>
          <dgm:bulletEnabled val="1"/>
        </dgm:presLayoutVars>
      </dgm:prSet>
      <dgm:spPr/>
    </dgm:pt>
    <dgm:pt modelId="{B73269C8-D46C-4257-9D32-8DB81E319A01}" type="pres">
      <dgm:prSet presAssocID="{4914C69E-DCFF-4C10-B02D-06B4497F952D}" presName="sibTrans" presStyleLbl="bgSibTrans2D1" presStyleIdx="1" presStyleCnt="8"/>
      <dgm:spPr/>
    </dgm:pt>
    <dgm:pt modelId="{0E89B4AC-DE25-4EDC-94DD-B5ED65F4F8BD}" type="pres">
      <dgm:prSet presAssocID="{B7CCA838-2653-46C9-9BA6-D65F874EE24F}" presName="compNode" presStyleCnt="0"/>
      <dgm:spPr/>
    </dgm:pt>
    <dgm:pt modelId="{E823255A-B320-4080-8B73-5EF12B964F85}" type="pres">
      <dgm:prSet presAssocID="{B7CCA838-2653-46C9-9BA6-D65F874EE24F}" presName="dummyConnPt" presStyleCnt="0"/>
      <dgm:spPr/>
    </dgm:pt>
    <dgm:pt modelId="{C3D8E847-D918-4BDB-8652-0F5D13F4EBFE}" type="pres">
      <dgm:prSet presAssocID="{B7CCA838-2653-46C9-9BA6-D65F874EE24F}" presName="node" presStyleLbl="node1" presStyleIdx="2" presStyleCnt="9">
        <dgm:presLayoutVars>
          <dgm:bulletEnabled val="1"/>
        </dgm:presLayoutVars>
      </dgm:prSet>
      <dgm:spPr/>
    </dgm:pt>
    <dgm:pt modelId="{606296F6-E897-4F2B-B7FE-535BB626AA5F}" type="pres">
      <dgm:prSet presAssocID="{150DCFD3-67B7-40B1-BA4E-2FCDFF5E81FC}" presName="sibTrans" presStyleLbl="bgSibTrans2D1" presStyleIdx="2" presStyleCnt="8"/>
      <dgm:spPr/>
    </dgm:pt>
    <dgm:pt modelId="{ED05FE2B-1C75-4D96-AD65-09FB7F7BD3A1}" type="pres">
      <dgm:prSet presAssocID="{2948B4C6-5C22-4B2A-A47E-D5029CC394FB}" presName="compNode" presStyleCnt="0"/>
      <dgm:spPr/>
    </dgm:pt>
    <dgm:pt modelId="{4904C16D-AF81-4AB4-8171-0D8A79A6F4A1}" type="pres">
      <dgm:prSet presAssocID="{2948B4C6-5C22-4B2A-A47E-D5029CC394FB}" presName="dummyConnPt" presStyleCnt="0"/>
      <dgm:spPr/>
    </dgm:pt>
    <dgm:pt modelId="{EEB1F27B-36D2-43F6-8E55-6ADECA5F5E62}" type="pres">
      <dgm:prSet presAssocID="{2948B4C6-5C22-4B2A-A47E-D5029CC394FB}" presName="node" presStyleLbl="node1" presStyleIdx="3" presStyleCnt="9">
        <dgm:presLayoutVars>
          <dgm:bulletEnabled val="1"/>
        </dgm:presLayoutVars>
      </dgm:prSet>
      <dgm:spPr/>
    </dgm:pt>
    <dgm:pt modelId="{E5743EB6-5087-4BA8-B7FC-E1D13A301DC2}" type="pres">
      <dgm:prSet presAssocID="{492D09F9-9296-4418-8480-773F18CE1403}" presName="sibTrans" presStyleLbl="bgSibTrans2D1" presStyleIdx="3" presStyleCnt="8"/>
      <dgm:spPr/>
    </dgm:pt>
    <dgm:pt modelId="{7C8509A5-2737-4423-915D-9D318AC5A4A0}" type="pres">
      <dgm:prSet presAssocID="{81C31C8F-C5B7-4757-AE11-42035DC22D05}" presName="compNode" presStyleCnt="0"/>
      <dgm:spPr/>
    </dgm:pt>
    <dgm:pt modelId="{F51B95A2-7FC2-4383-824B-02C7B2415C9C}" type="pres">
      <dgm:prSet presAssocID="{81C31C8F-C5B7-4757-AE11-42035DC22D05}" presName="dummyConnPt" presStyleCnt="0"/>
      <dgm:spPr/>
    </dgm:pt>
    <dgm:pt modelId="{30B9D0E2-7A78-4D95-B112-16489A582256}" type="pres">
      <dgm:prSet presAssocID="{81C31C8F-C5B7-4757-AE11-42035DC22D05}" presName="node" presStyleLbl="node1" presStyleIdx="4" presStyleCnt="9">
        <dgm:presLayoutVars>
          <dgm:bulletEnabled val="1"/>
        </dgm:presLayoutVars>
      </dgm:prSet>
      <dgm:spPr/>
    </dgm:pt>
    <dgm:pt modelId="{DF3CF61A-97ED-49D7-9E51-BDB6BA45915F}" type="pres">
      <dgm:prSet presAssocID="{C4F2FF21-9C1D-4F30-AD14-8A9575EAFAD8}" presName="sibTrans" presStyleLbl="bgSibTrans2D1" presStyleIdx="4" presStyleCnt="8"/>
      <dgm:spPr/>
    </dgm:pt>
    <dgm:pt modelId="{C4F89D33-A648-4B3A-ABD1-76AEE2BECA39}" type="pres">
      <dgm:prSet presAssocID="{448D94AF-BC51-4B3A-B32D-5A502C8260B0}" presName="compNode" presStyleCnt="0"/>
      <dgm:spPr/>
    </dgm:pt>
    <dgm:pt modelId="{2691AEDA-09EE-4464-9A72-7FF038FD96B6}" type="pres">
      <dgm:prSet presAssocID="{448D94AF-BC51-4B3A-B32D-5A502C8260B0}" presName="dummyConnPt" presStyleCnt="0"/>
      <dgm:spPr/>
    </dgm:pt>
    <dgm:pt modelId="{BDDB0BB9-B96A-4158-A97A-D407F1C636F8}" type="pres">
      <dgm:prSet presAssocID="{448D94AF-BC51-4B3A-B32D-5A502C8260B0}" presName="node" presStyleLbl="node1" presStyleIdx="5" presStyleCnt="9">
        <dgm:presLayoutVars>
          <dgm:bulletEnabled val="1"/>
        </dgm:presLayoutVars>
      </dgm:prSet>
      <dgm:spPr/>
    </dgm:pt>
    <dgm:pt modelId="{1F89B9A6-AA95-4EE3-9A78-ACFFFEF70220}" type="pres">
      <dgm:prSet presAssocID="{42B4D47F-AF69-47AE-91EB-88AD43BF743E}" presName="sibTrans" presStyleLbl="bgSibTrans2D1" presStyleIdx="5" presStyleCnt="8"/>
      <dgm:spPr/>
    </dgm:pt>
    <dgm:pt modelId="{FF96C239-0AAD-4F24-A9A8-3FDAE74E0456}" type="pres">
      <dgm:prSet presAssocID="{9D949E22-7528-4AAC-B3FF-7034C09C11ED}" presName="compNode" presStyleCnt="0"/>
      <dgm:spPr/>
    </dgm:pt>
    <dgm:pt modelId="{D0022295-0D41-40E3-875F-ECF54D0B73DB}" type="pres">
      <dgm:prSet presAssocID="{9D949E22-7528-4AAC-B3FF-7034C09C11ED}" presName="dummyConnPt" presStyleCnt="0"/>
      <dgm:spPr/>
    </dgm:pt>
    <dgm:pt modelId="{1BCDB8F8-30AF-41F6-8A53-51DC7A50DA93}" type="pres">
      <dgm:prSet presAssocID="{9D949E22-7528-4AAC-B3FF-7034C09C11ED}" presName="node" presStyleLbl="node1" presStyleIdx="6" presStyleCnt="9">
        <dgm:presLayoutVars>
          <dgm:bulletEnabled val="1"/>
        </dgm:presLayoutVars>
      </dgm:prSet>
      <dgm:spPr/>
    </dgm:pt>
    <dgm:pt modelId="{703ECE13-6286-419B-90FE-D1809A0816C3}" type="pres">
      <dgm:prSet presAssocID="{F8717209-1622-46A4-BE77-B501ADA42C12}" presName="sibTrans" presStyleLbl="bgSibTrans2D1" presStyleIdx="6" presStyleCnt="8"/>
      <dgm:spPr/>
    </dgm:pt>
    <dgm:pt modelId="{B3A6FF53-6F9B-4315-9550-42B1A4E7CAD8}" type="pres">
      <dgm:prSet presAssocID="{3E512B5D-B656-4C7E-87A6-5EC34130CECA}" presName="compNode" presStyleCnt="0"/>
      <dgm:spPr/>
    </dgm:pt>
    <dgm:pt modelId="{578E0C6A-1187-4355-B835-D8C5826E80D9}" type="pres">
      <dgm:prSet presAssocID="{3E512B5D-B656-4C7E-87A6-5EC34130CECA}" presName="dummyConnPt" presStyleCnt="0"/>
      <dgm:spPr/>
    </dgm:pt>
    <dgm:pt modelId="{C45A7B5F-1AB1-4422-9726-5D5A4C7A2FF2}" type="pres">
      <dgm:prSet presAssocID="{3E512B5D-B656-4C7E-87A6-5EC34130CECA}" presName="node" presStyleLbl="node1" presStyleIdx="7" presStyleCnt="9">
        <dgm:presLayoutVars>
          <dgm:bulletEnabled val="1"/>
        </dgm:presLayoutVars>
      </dgm:prSet>
      <dgm:spPr/>
    </dgm:pt>
    <dgm:pt modelId="{3BB2A467-E5B1-40C8-8FF3-5E1A3524C1A2}" type="pres">
      <dgm:prSet presAssocID="{DC258EAE-4E1F-4600-8F8F-C6DF59BF0FB2}" presName="sibTrans" presStyleLbl="bgSibTrans2D1" presStyleIdx="7" presStyleCnt="8"/>
      <dgm:spPr/>
    </dgm:pt>
    <dgm:pt modelId="{0CA5D76A-4BEB-4FB2-904E-AD843D0D7191}" type="pres">
      <dgm:prSet presAssocID="{C1521AF4-F5CC-485A-8CA7-BD35EFDF9532}" presName="compNode" presStyleCnt="0"/>
      <dgm:spPr/>
    </dgm:pt>
    <dgm:pt modelId="{2FB42ECE-67B9-4A08-ABC2-AC25B19153A1}" type="pres">
      <dgm:prSet presAssocID="{C1521AF4-F5CC-485A-8CA7-BD35EFDF9532}" presName="dummyConnPt" presStyleCnt="0"/>
      <dgm:spPr/>
    </dgm:pt>
    <dgm:pt modelId="{36F069E9-8F24-4392-9A2C-CC1DA541AD9A}" type="pres">
      <dgm:prSet presAssocID="{C1521AF4-F5CC-485A-8CA7-BD35EFDF9532}" presName="node" presStyleLbl="node1" presStyleIdx="8" presStyleCnt="9">
        <dgm:presLayoutVars>
          <dgm:bulletEnabled val="1"/>
        </dgm:presLayoutVars>
      </dgm:prSet>
      <dgm:spPr/>
    </dgm:pt>
  </dgm:ptLst>
  <dgm:cxnLst>
    <dgm:cxn modelId="{0B64B506-33A2-4213-A183-30A7814344C2}" type="presOf" srcId="{9D949E22-7528-4AAC-B3FF-7034C09C11ED}" destId="{1BCDB8F8-30AF-41F6-8A53-51DC7A50DA93}" srcOrd="0" destOrd="0" presId="urn:microsoft.com/office/officeart/2005/8/layout/bProcess4"/>
    <dgm:cxn modelId="{A5AB5309-ED23-44B9-A0A9-F92B1E9E4C87}" type="presOf" srcId="{35E2BF18-189E-4ADF-B60A-D9A6866142A1}" destId="{93EBE818-AB44-4455-8493-6458F53E2C23}" srcOrd="0" destOrd="0" presId="urn:microsoft.com/office/officeart/2005/8/layout/bProcess4"/>
    <dgm:cxn modelId="{9A23B10B-1CA8-4D66-AA73-627ECF56A705}" srcId="{35E2BF18-189E-4ADF-B60A-D9A6866142A1}" destId="{9D949E22-7528-4AAC-B3FF-7034C09C11ED}" srcOrd="6" destOrd="0" parTransId="{688EB100-DE8E-4F5A-B26F-DB081FCD9008}" sibTransId="{F8717209-1622-46A4-BE77-B501ADA42C12}"/>
    <dgm:cxn modelId="{4ADAF12B-1FB3-4B6F-8E9B-CBBBB0B2A19A}" srcId="{35E2BF18-189E-4ADF-B60A-D9A6866142A1}" destId="{A4997DC4-EB90-44B3-A81E-11416BDEEFA6}" srcOrd="0" destOrd="0" parTransId="{8B6B694E-D2B0-45CC-882D-58C7DBD0FF4A}" sibTransId="{2C54AA0A-8284-401C-B8DA-70D7B453E828}"/>
    <dgm:cxn modelId="{A1BAC933-DF7D-4E4A-986F-3AD031EFE759}" srcId="{35E2BF18-189E-4ADF-B60A-D9A6866142A1}" destId="{C1521AF4-F5CC-485A-8CA7-BD35EFDF9532}" srcOrd="8" destOrd="0" parTransId="{B49A9ED2-ABD1-4A96-B5BE-A530BCEE718B}" sibTransId="{4B75403E-BD7B-4125-B4D2-F251C3F1F64E}"/>
    <dgm:cxn modelId="{AA6E6D37-83CE-4F68-9CB7-B52E31BAFD2D}" type="presOf" srcId="{B7CCA838-2653-46C9-9BA6-D65F874EE24F}" destId="{C3D8E847-D918-4BDB-8652-0F5D13F4EBFE}" srcOrd="0" destOrd="0" presId="urn:microsoft.com/office/officeart/2005/8/layout/bProcess4"/>
    <dgm:cxn modelId="{AE206939-EDC8-42F5-830F-17D9509E3199}" type="presOf" srcId="{492D09F9-9296-4418-8480-773F18CE1403}" destId="{E5743EB6-5087-4BA8-B7FC-E1D13A301DC2}" srcOrd="0" destOrd="0" presId="urn:microsoft.com/office/officeart/2005/8/layout/bProcess4"/>
    <dgm:cxn modelId="{62AC103C-6B2C-40F0-B0E7-A2C0075138D8}" type="presOf" srcId="{3E512B5D-B656-4C7E-87A6-5EC34130CECA}" destId="{C45A7B5F-1AB1-4422-9726-5D5A4C7A2FF2}" srcOrd="0" destOrd="0" presId="urn:microsoft.com/office/officeart/2005/8/layout/bProcess4"/>
    <dgm:cxn modelId="{A19CBA61-8766-4254-B075-62BB9CF785AB}" type="presOf" srcId="{A4997DC4-EB90-44B3-A81E-11416BDEEFA6}" destId="{A71C4114-FF93-4898-BD08-2BBBA6253CD4}" srcOrd="0" destOrd="0" presId="urn:microsoft.com/office/officeart/2005/8/layout/bProcess4"/>
    <dgm:cxn modelId="{39067645-CE77-43F2-A172-237C7EA7DB9F}" type="presOf" srcId="{2948B4C6-5C22-4B2A-A47E-D5029CC394FB}" destId="{EEB1F27B-36D2-43F6-8E55-6ADECA5F5E62}" srcOrd="0" destOrd="0" presId="urn:microsoft.com/office/officeart/2005/8/layout/bProcess4"/>
    <dgm:cxn modelId="{9B6BFC69-5092-4F9B-8A3A-7DAC39C65B02}" type="presOf" srcId="{2C54AA0A-8284-401C-B8DA-70D7B453E828}" destId="{842369B9-6DA1-4BB1-9833-3CBFB2D727D2}" srcOrd="0" destOrd="0" presId="urn:microsoft.com/office/officeart/2005/8/layout/bProcess4"/>
    <dgm:cxn modelId="{68B37B4A-C323-429F-97F8-2B84E01D4D82}" type="presOf" srcId="{C4F2FF21-9C1D-4F30-AD14-8A9575EAFAD8}" destId="{DF3CF61A-97ED-49D7-9E51-BDB6BA45915F}" srcOrd="0" destOrd="0" presId="urn:microsoft.com/office/officeart/2005/8/layout/bProcess4"/>
    <dgm:cxn modelId="{92738B4D-5EB4-4B84-B114-1D5C573992BF}" type="presOf" srcId="{42B4D47F-AF69-47AE-91EB-88AD43BF743E}" destId="{1F89B9A6-AA95-4EE3-9A78-ACFFFEF70220}" srcOrd="0" destOrd="0" presId="urn:microsoft.com/office/officeart/2005/8/layout/bProcess4"/>
    <dgm:cxn modelId="{9ADD9D4D-CFBB-44BD-991F-6373B58F9CF4}" type="presOf" srcId="{DC258EAE-4E1F-4600-8F8F-C6DF59BF0FB2}" destId="{3BB2A467-E5B1-40C8-8FF3-5E1A3524C1A2}" srcOrd="0" destOrd="0" presId="urn:microsoft.com/office/officeart/2005/8/layout/bProcess4"/>
    <dgm:cxn modelId="{4F648753-F44C-4702-B3B3-3B1479421427}" srcId="{35E2BF18-189E-4ADF-B60A-D9A6866142A1}" destId="{448D94AF-BC51-4B3A-B32D-5A502C8260B0}" srcOrd="5" destOrd="0" parTransId="{726AE806-ED35-4415-846B-F3D38A904370}" sibTransId="{42B4D47F-AF69-47AE-91EB-88AD43BF743E}"/>
    <dgm:cxn modelId="{420CFE78-5E4C-4F47-BF89-C0EEDC0B0C75}" type="presOf" srcId="{4914C69E-DCFF-4C10-B02D-06B4497F952D}" destId="{B73269C8-D46C-4257-9D32-8DB81E319A01}" srcOrd="0" destOrd="0" presId="urn:microsoft.com/office/officeart/2005/8/layout/bProcess4"/>
    <dgm:cxn modelId="{DC6C4282-948D-466B-BB08-EAEE8A5BDB0E}" type="presOf" srcId="{5E9D692C-380D-4042-BB9C-D0CDF1BFE103}" destId="{F4893728-AA4A-4995-8794-4D2234D7F21B}" srcOrd="0" destOrd="0" presId="urn:microsoft.com/office/officeart/2005/8/layout/bProcess4"/>
    <dgm:cxn modelId="{C686028C-F2BE-4186-8F6C-F8E0AB999B58}" srcId="{35E2BF18-189E-4ADF-B60A-D9A6866142A1}" destId="{81C31C8F-C5B7-4757-AE11-42035DC22D05}" srcOrd="4" destOrd="0" parTransId="{AC71E85A-2CD2-4669-827B-171DBF7551AE}" sibTransId="{C4F2FF21-9C1D-4F30-AD14-8A9575EAFAD8}"/>
    <dgm:cxn modelId="{66451C9A-CDBC-48DF-913E-58E49AA7C5E9}" type="presOf" srcId="{448D94AF-BC51-4B3A-B32D-5A502C8260B0}" destId="{BDDB0BB9-B96A-4158-A97A-D407F1C636F8}" srcOrd="0" destOrd="0" presId="urn:microsoft.com/office/officeart/2005/8/layout/bProcess4"/>
    <dgm:cxn modelId="{9FDBEC9F-9448-4881-A1DE-9B02787B1523}" srcId="{35E2BF18-189E-4ADF-B60A-D9A6866142A1}" destId="{B7CCA838-2653-46C9-9BA6-D65F874EE24F}" srcOrd="2" destOrd="0" parTransId="{B22834F8-6C4B-438B-B2BC-088AF2D03DBC}" sibTransId="{150DCFD3-67B7-40B1-BA4E-2FCDFF5E81FC}"/>
    <dgm:cxn modelId="{61700CA3-172B-4C6F-A28E-1432B3747B89}" srcId="{35E2BF18-189E-4ADF-B60A-D9A6866142A1}" destId="{5E9D692C-380D-4042-BB9C-D0CDF1BFE103}" srcOrd="1" destOrd="0" parTransId="{764F37A0-3B8C-497C-A81A-D40811F34799}" sibTransId="{4914C69E-DCFF-4C10-B02D-06B4497F952D}"/>
    <dgm:cxn modelId="{0365CDA8-ED7C-42A7-9517-3239129AC6B9}" srcId="{35E2BF18-189E-4ADF-B60A-D9A6866142A1}" destId="{3E512B5D-B656-4C7E-87A6-5EC34130CECA}" srcOrd="7" destOrd="0" parTransId="{2C3E59A7-81E0-4E1D-85D3-3710D07A7642}" sibTransId="{DC258EAE-4E1F-4600-8F8F-C6DF59BF0FB2}"/>
    <dgm:cxn modelId="{36A116BB-E10B-4E6D-936E-9A0E7EA5B6DD}" type="presOf" srcId="{F8717209-1622-46A4-BE77-B501ADA42C12}" destId="{703ECE13-6286-419B-90FE-D1809A0816C3}" srcOrd="0" destOrd="0" presId="urn:microsoft.com/office/officeart/2005/8/layout/bProcess4"/>
    <dgm:cxn modelId="{C6C716C0-48D7-4587-AB53-F4D57C4E73D7}" type="presOf" srcId="{C1521AF4-F5CC-485A-8CA7-BD35EFDF9532}" destId="{36F069E9-8F24-4392-9A2C-CC1DA541AD9A}" srcOrd="0" destOrd="0" presId="urn:microsoft.com/office/officeart/2005/8/layout/bProcess4"/>
    <dgm:cxn modelId="{BC608FCD-CA8F-43D6-8932-F835CED2AEF1}" type="presOf" srcId="{150DCFD3-67B7-40B1-BA4E-2FCDFF5E81FC}" destId="{606296F6-E897-4F2B-B7FE-535BB626AA5F}" srcOrd="0" destOrd="0" presId="urn:microsoft.com/office/officeart/2005/8/layout/bProcess4"/>
    <dgm:cxn modelId="{05F93DDB-2D2A-4D6C-802B-8DD1AAB0CE3B}" srcId="{35E2BF18-189E-4ADF-B60A-D9A6866142A1}" destId="{2948B4C6-5C22-4B2A-A47E-D5029CC394FB}" srcOrd="3" destOrd="0" parTransId="{A5553A1B-DC31-4E13-B46F-F1280EB1ADCF}" sibTransId="{492D09F9-9296-4418-8480-773F18CE1403}"/>
    <dgm:cxn modelId="{B9C367E5-E097-4249-AD93-D60C09831062}" type="presOf" srcId="{81C31C8F-C5B7-4757-AE11-42035DC22D05}" destId="{30B9D0E2-7A78-4D95-B112-16489A582256}" srcOrd="0" destOrd="0" presId="urn:microsoft.com/office/officeart/2005/8/layout/bProcess4"/>
    <dgm:cxn modelId="{B1DEB006-3175-4323-B0AB-D76551AF421D}" type="presParOf" srcId="{93EBE818-AB44-4455-8493-6458F53E2C23}" destId="{29FAA423-82C0-4CC4-81F5-8387B3986DBD}" srcOrd="0" destOrd="0" presId="urn:microsoft.com/office/officeart/2005/8/layout/bProcess4"/>
    <dgm:cxn modelId="{D97106AC-237D-498E-9F38-E39071BC83E6}" type="presParOf" srcId="{29FAA423-82C0-4CC4-81F5-8387B3986DBD}" destId="{19BE183E-9E85-4AA2-814C-AE8E9E68F01B}" srcOrd="0" destOrd="0" presId="urn:microsoft.com/office/officeart/2005/8/layout/bProcess4"/>
    <dgm:cxn modelId="{01659099-BCC2-4D6A-BCBA-46C0028025A0}" type="presParOf" srcId="{29FAA423-82C0-4CC4-81F5-8387B3986DBD}" destId="{A71C4114-FF93-4898-BD08-2BBBA6253CD4}" srcOrd="1" destOrd="0" presId="urn:microsoft.com/office/officeart/2005/8/layout/bProcess4"/>
    <dgm:cxn modelId="{C39C5C54-E4B0-42E3-B8B9-DDA960D92EFC}" type="presParOf" srcId="{93EBE818-AB44-4455-8493-6458F53E2C23}" destId="{842369B9-6DA1-4BB1-9833-3CBFB2D727D2}" srcOrd="1" destOrd="0" presId="urn:microsoft.com/office/officeart/2005/8/layout/bProcess4"/>
    <dgm:cxn modelId="{773E75B1-4C1E-4A12-ADBF-1DA226535DA1}" type="presParOf" srcId="{93EBE818-AB44-4455-8493-6458F53E2C23}" destId="{81E7C3C9-0EB7-4BB8-A85E-AF796269AFF0}" srcOrd="2" destOrd="0" presId="urn:microsoft.com/office/officeart/2005/8/layout/bProcess4"/>
    <dgm:cxn modelId="{1814361F-9A3D-44C1-BBC4-FE472D73B6C6}" type="presParOf" srcId="{81E7C3C9-0EB7-4BB8-A85E-AF796269AFF0}" destId="{FDF5A5C5-05B0-4628-B3B7-B3DB2664B577}" srcOrd="0" destOrd="0" presId="urn:microsoft.com/office/officeart/2005/8/layout/bProcess4"/>
    <dgm:cxn modelId="{4E3586B6-0E5A-49F5-9516-F642EC7463DB}" type="presParOf" srcId="{81E7C3C9-0EB7-4BB8-A85E-AF796269AFF0}" destId="{F4893728-AA4A-4995-8794-4D2234D7F21B}" srcOrd="1" destOrd="0" presId="urn:microsoft.com/office/officeart/2005/8/layout/bProcess4"/>
    <dgm:cxn modelId="{D3719F71-0B42-46EC-A7FC-2DA154860B14}" type="presParOf" srcId="{93EBE818-AB44-4455-8493-6458F53E2C23}" destId="{B73269C8-D46C-4257-9D32-8DB81E319A01}" srcOrd="3" destOrd="0" presId="urn:microsoft.com/office/officeart/2005/8/layout/bProcess4"/>
    <dgm:cxn modelId="{43C88A84-3F09-488C-89E1-344E0276273E}" type="presParOf" srcId="{93EBE818-AB44-4455-8493-6458F53E2C23}" destId="{0E89B4AC-DE25-4EDC-94DD-B5ED65F4F8BD}" srcOrd="4" destOrd="0" presId="urn:microsoft.com/office/officeart/2005/8/layout/bProcess4"/>
    <dgm:cxn modelId="{6F259725-B0CD-4BB4-9140-E369B03C6C6B}" type="presParOf" srcId="{0E89B4AC-DE25-4EDC-94DD-B5ED65F4F8BD}" destId="{E823255A-B320-4080-8B73-5EF12B964F85}" srcOrd="0" destOrd="0" presId="urn:microsoft.com/office/officeart/2005/8/layout/bProcess4"/>
    <dgm:cxn modelId="{44C23F3B-F169-4BB9-A18E-DD0D04C676EE}" type="presParOf" srcId="{0E89B4AC-DE25-4EDC-94DD-B5ED65F4F8BD}" destId="{C3D8E847-D918-4BDB-8652-0F5D13F4EBFE}" srcOrd="1" destOrd="0" presId="urn:microsoft.com/office/officeart/2005/8/layout/bProcess4"/>
    <dgm:cxn modelId="{5EFC4FB7-AB48-4D86-857F-DA72DBD2034F}" type="presParOf" srcId="{93EBE818-AB44-4455-8493-6458F53E2C23}" destId="{606296F6-E897-4F2B-B7FE-535BB626AA5F}" srcOrd="5" destOrd="0" presId="urn:microsoft.com/office/officeart/2005/8/layout/bProcess4"/>
    <dgm:cxn modelId="{1DDADC68-F357-4EFB-9622-A9BB8FBD349C}" type="presParOf" srcId="{93EBE818-AB44-4455-8493-6458F53E2C23}" destId="{ED05FE2B-1C75-4D96-AD65-09FB7F7BD3A1}" srcOrd="6" destOrd="0" presId="urn:microsoft.com/office/officeart/2005/8/layout/bProcess4"/>
    <dgm:cxn modelId="{2BEEEA40-07F2-4C78-8650-45EA1DAA5552}" type="presParOf" srcId="{ED05FE2B-1C75-4D96-AD65-09FB7F7BD3A1}" destId="{4904C16D-AF81-4AB4-8171-0D8A79A6F4A1}" srcOrd="0" destOrd="0" presId="urn:microsoft.com/office/officeart/2005/8/layout/bProcess4"/>
    <dgm:cxn modelId="{C42B815B-C587-472C-B715-3DB34D62E024}" type="presParOf" srcId="{ED05FE2B-1C75-4D96-AD65-09FB7F7BD3A1}" destId="{EEB1F27B-36D2-43F6-8E55-6ADECA5F5E62}" srcOrd="1" destOrd="0" presId="urn:microsoft.com/office/officeart/2005/8/layout/bProcess4"/>
    <dgm:cxn modelId="{06F3E8F2-D5DB-4623-9C29-BE69AD0B5BA0}" type="presParOf" srcId="{93EBE818-AB44-4455-8493-6458F53E2C23}" destId="{E5743EB6-5087-4BA8-B7FC-E1D13A301DC2}" srcOrd="7" destOrd="0" presId="urn:microsoft.com/office/officeart/2005/8/layout/bProcess4"/>
    <dgm:cxn modelId="{BA1A4238-5418-4464-A30D-E4DCA2D5E01A}" type="presParOf" srcId="{93EBE818-AB44-4455-8493-6458F53E2C23}" destId="{7C8509A5-2737-4423-915D-9D318AC5A4A0}" srcOrd="8" destOrd="0" presId="urn:microsoft.com/office/officeart/2005/8/layout/bProcess4"/>
    <dgm:cxn modelId="{E9B057CE-90BE-499E-93A5-718DCB940A15}" type="presParOf" srcId="{7C8509A5-2737-4423-915D-9D318AC5A4A0}" destId="{F51B95A2-7FC2-4383-824B-02C7B2415C9C}" srcOrd="0" destOrd="0" presId="urn:microsoft.com/office/officeart/2005/8/layout/bProcess4"/>
    <dgm:cxn modelId="{D694C24F-4E13-4453-B589-94432CE99198}" type="presParOf" srcId="{7C8509A5-2737-4423-915D-9D318AC5A4A0}" destId="{30B9D0E2-7A78-4D95-B112-16489A582256}" srcOrd="1" destOrd="0" presId="urn:microsoft.com/office/officeart/2005/8/layout/bProcess4"/>
    <dgm:cxn modelId="{048B0E70-9749-4158-AB0C-F98A39782AC9}" type="presParOf" srcId="{93EBE818-AB44-4455-8493-6458F53E2C23}" destId="{DF3CF61A-97ED-49D7-9E51-BDB6BA45915F}" srcOrd="9" destOrd="0" presId="urn:microsoft.com/office/officeart/2005/8/layout/bProcess4"/>
    <dgm:cxn modelId="{5BE29933-F0A1-407B-9CB6-CE268F981403}" type="presParOf" srcId="{93EBE818-AB44-4455-8493-6458F53E2C23}" destId="{C4F89D33-A648-4B3A-ABD1-76AEE2BECA39}" srcOrd="10" destOrd="0" presId="urn:microsoft.com/office/officeart/2005/8/layout/bProcess4"/>
    <dgm:cxn modelId="{A10CEE34-71DE-4B54-8AB7-C895A6B8147F}" type="presParOf" srcId="{C4F89D33-A648-4B3A-ABD1-76AEE2BECA39}" destId="{2691AEDA-09EE-4464-9A72-7FF038FD96B6}" srcOrd="0" destOrd="0" presId="urn:microsoft.com/office/officeart/2005/8/layout/bProcess4"/>
    <dgm:cxn modelId="{BB3064B6-E0D8-451E-933F-203B53095DAD}" type="presParOf" srcId="{C4F89D33-A648-4B3A-ABD1-76AEE2BECA39}" destId="{BDDB0BB9-B96A-4158-A97A-D407F1C636F8}" srcOrd="1" destOrd="0" presId="urn:microsoft.com/office/officeart/2005/8/layout/bProcess4"/>
    <dgm:cxn modelId="{A54724E6-ACAA-4B9F-AD56-2732D6F981F9}" type="presParOf" srcId="{93EBE818-AB44-4455-8493-6458F53E2C23}" destId="{1F89B9A6-AA95-4EE3-9A78-ACFFFEF70220}" srcOrd="11" destOrd="0" presId="urn:microsoft.com/office/officeart/2005/8/layout/bProcess4"/>
    <dgm:cxn modelId="{45117036-DCD8-43EA-B9C0-084FEC0D4A72}" type="presParOf" srcId="{93EBE818-AB44-4455-8493-6458F53E2C23}" destId="{FF96C239-0AAD-4F24-A9A8-3FDAE74E0456}" srcOrd="12" destOrd="0" presId="urn:microsoft.com/office/officeart/2005/8/layout/bProcess4"/>
    <dgm:cxn modelId="{D4F5D4F1-48FA-4519-9509-3B8B3BCADA73}" type="presParOf" srcId="{FF96C239-0AAD-4F24-A9A8-3FDAE74E0456}" destId="{D0022295-0D41-40E3-875F-ECF54D0B73DB}" srcOrd="0" destOrd="0" presId="urn:microsoft.com/office/officeart/2005/8/layout/bProcess4"/>
    <dgm:cxn modelId="{59C7253E-6B73-4921-B051-CFC4D1204D5E}" type="presParOf" srcId="{FF96C239-0AAD-4F24-A9A8-3FDAE74E0456}" destId="{1BCDB8F8-30AF-41F6-8A53-51DC7A50DA93}" srcOrd="1" destOrd="0" presId="urn:microsoft.com/office/officeart/2005/8/layout/bProcess4"/>
    <dgm:cxn modelId="{A72AE8F7-D9BE-433D-AAFA-DA8F7F2C12DA}" type="presParOf" srcId="{93EBE818-AB44-4455-8493-6458F53E2C23}" destId="{703ECE13-6286-419B-90FE-D1809A0816C3}" srcOrd="13" destOrd="0" presId="urn:microsoft.com/office/officeart/2005/8/layout/bProcess4"/>
    <dgm:cxn modelId="{751BAE00-4E9F-4E4D-8FFF-BCBE8A6EEBA1}" type="presParOf" srcId="{93EBE818-AB44-4455-8493-6458F53E2C23}" destId="{B3A6FF53-6F9B-4315-9550-42B1A4E7CAD8}" srcOrd="14" destOrd="0" presId="urn:microsoft.com/office/officeart/2005/8/layout/bProcess4"/>
    <dgm:cxn modelId="{7D54CD0B-7515-4470-A62C-78D0251A2FB6}" type="presParOf" srcId="{B3A6FF53-6F9B-4315-9550-42B1A4E7CAD8}" destId="{578E0C6A-1187-4355-B835-D8C5826E80D9}" srcOrd="0" destOrd="0" presId="urn:microsoft.com/office/officeart/2005/8/layout/bProcess4"/>
    <dgm:cxn modelId="{2A5E867C-4A55-4174-BAD6-719AEF05DD91}" type="presParOf" srcId="{B3A6FF53-6F9B-4315-9550-42B1A4E7CAD8}" destId="{C45A7B5F-1AB1-4422-9726-5D5A4C7A2FF2}" srcOrd="1" destOrd="0" presId="urn:microsoft.com/office/officeart/2005/8/layout/bProcess4"/>
    <dgm:cxn modelId="{A19080C2-18B8-4319-8EAD-D708677EFFBE}" type="presParOf" srcId="{93EBE818-AB44-4455-8493-6458F53E2C23}" destId="{3BB2A467-E5B1-40C8-8FF3-5E1A3524C1A2}" srcOrd="15" destOrd="0" presId="urn:microsoft.com/office/officeart/2005/8/layout/bProcess4"/>
    <dgm:cxn modelId="{C92FA68A-DF35-4E4F-8575-C118A73EAADE}" type="presParOf" srcId="{93EBE818-AB44-4455-8493-6458F53E2C23}" destId="{0CA5D76A-4BEB-4FB2-904E-AD843D0D7191}" srcOrd="16" destOrd="0" presId="urn:microsoft.com/office/officeart/2005/8/layout/bProcess4"/>
    <dgm:cxn modelId="{62FCBFD0-2091-46EC-84F1-424E7062D651}" type="presParOf" srcId="{0CA5D76A-4BEB-4FB2-904E-AD843D0D7191}" destId="{2FB42ECE-67B9-4A08-ABC2-AC25B19153A1}" srcOrd="0" destOrd="0" presId="urn:microsoft.com/office/officeart/2005/8/layout/bProcess4"/>
    <dgm:cxn modelId="{240C0599-6F48-437F-B9E8-9D05FC55978A}" type="presParOf" srcId="{0CA5D76A-4BEB-4FB2-904E-AD843D0D7191}" destId="{36F069E9-8F24-4392-9A2C-CC1DA541AD9A}"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22302F-9AD4-418E-A2FA-FC11716913BF}" type="doc">
      <dgm:prSet loTypeId="urn:microsoft.com/office/officeart/2005/8/layout/pyramid2" loCatId="list" qsTypeId="urn:microsoft.com/office/officeart/2005/8/quickstyle/simple1" qsCatId="simple" csTypeId="urn:microsoft.com/office/officeart/2005/8/colors/accent1_2" csCatId="accent1" phldr="1"/>
      <dgm:spPr/>
    </dgm:pt>
    <dgm:pt modelId="{D9914A91-A87B-4724-B4B2-B6F27AC1EC53}">
      <dgm:prSet phldrT="[Text]"/>
      <dgm:spPr/>
      <dgm:t>
        <a:bodyPr/>
        <a:lstStyle/>
        <a:p>
          <a:r>
            <a:rPr lang="en-US" dirty="0">
              <a:latin typeface="Georgia" panose="02040502050405020303" pitchFamily="18" charset="0"/>
            </a:rPr>
            <a:t>Conduct</a:t>
          </a:r>
        </a:p>
      </dgm:t>
    </dgm:pt>
    <dgm:pt modelId="{D229358D-3BA7-42AA-A69F-9C3489D7F052}" type="parTrans" cxnId="{9E811031-BCC1-4C5A-A9C4-9AA40F209742}">
      <dgm:prSet/>
      <dgm:spPr/>
      <dgm:t>
        <a:bodyPr/>
        <a:lstStyle/>
        <a:p>
          <a:endParaRPr lang="en-US"/>
        </a:p>
      </dgm:t>
    </dgm:pt>
    <dgm:pt modelId="{3B6F5ACD-DF19-400A-95FB-280EFA16436B}" type="sibTrans" cxnId="{9E811031-BCC1-4C5A-A9C4-9AA40F209742}">
      <dgm:prSet/>
      <dgm:spPr/>
      <dgm:t>
        <a:bodyPr/>
        <a:lstStyle/>
        <a:p>
          <a:endParaRPr lang="en-US"/>
        </a:p>
      </dgm:t>
    </dgm:pt>
    <dgm:pt modelId="{96D247D9-433A-4691-80BC-83218E34A5C9}">
      <dgm:prSet phldrT="[Text]"/>
      <dgm:spPr/>
      <dgm:t>
        <a:bodyPr/>
        <a:lstStyle/>
        <a:p>
          <a:r>
            <a:rPr lang="en-US" dirty="0">
              <a:latin typeface="Georgia" panose="02040502050405020303" pitchFamily="18" charset="0"/>
            </a:rPr>
            <a:t>Decision making</a:t>
          </a:r>
        </a:p>
      </dgm:t>
    </dgm:pt>
    <dgm:pt modelId="{057C0762-AABF-43FA-A9B9-EFADE9454575}" type="parTrans" cxnId="{F8565AC5-66F8-4392-93FE-04C2BAD5A550}">
      <dgm:prSet/>
      <dgm:spPr/>
      <dgm:t>
        <a:bodyPr/>
        <a:lstStyle/>
        <a:p>
          <a:endParaRPr lang="en-US"/>
        </a:p>
      </dgm:t>
    </dgm:pt>
    <dgm:pt modelId="{AE03822C-C636-41FE-B374-71EE3F54C332}" type="sibTrans" cxnId="{F8565AC5-66F8-4392-93FE-04C2BAD5A550}">
      <dgm:prSet/>
      <dgm:spPr/>
      <dgm:t>
        <a:bodyPr/>
        <a:lstStyle/>
        <a:p>
          <a:endParaRPr lang="en-US"/>
        </a:p>
      </dgm:t>
    </dgm:pt>
    <dgm:pt modelId="{956B568E-10C0-4DBB-896B-6FC5153BD47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a:solidFill>
                <a:srgbClr val="7030A0"/>
              </a:solidFill>
              <a:latin typeface="Georgia" panose="02040502050405020303" pitchFamily="18" charset="0"/>
            </a:rPr>
            <a:t>Relationships</a:t>
          </a:r>
        </a:p>
        <a:p>
          <a:endParaRPr lang="en-US" sz="1100" dirty="0">
            <a:latin typeface="Georgia" panose="02040502050405020303" pitchFamily="18" charset="0"/>
          </a:endParaRPr>
        </a:p>
      </dgm:t>
    </dgm:pt>
    <dgm:pt modelId="{F6E1866F-6117-463D-823F-D27C32A07316}" type="parTrans" cxnId="{A75FD0C5-719A-49E8-91B9-D520FC761D80}">
      <dgm:prSet/>
      <dgm:spPr/>
      <dgm:t>
        <a:bodyPr/>
        <a:lstStyle/>
        <a:p>
          <a:endParaRPr lang="en-US"/>
        </a:p>
      </dgm:t>
    </dgm:pt>
    <dgm:pt modelId="{D12FD73A-758F-4CFE-BD8D-E783D7AE2A7E}" type="sibTrans" cxnId="{A75FD0C5-719A-49E8-91B9-D520FC761D80}">
      <dgm:prSet/>
      <dgm:spPr/>
      <dgm:t>
        <a:bodyPr/>
        <a:lstStyle/>
        <a:p>
          <a:endParaRPr lang="en-US"/>
        </a:p>
      </dgm:t>
    </dgm:pt>
    <dgm:pt modelId="{ADBBA8C6-9C11-4D2C-A377-13134342CD28}">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Problem solving</a:t>
          </a:r>
        </a:p>
      </dgm:t>
    </dgm:pt>
    <dgm:pt modelId="{CB193455-0C39-47EE-95DA-838DB384302B}" type="parTrans" cxnId="{AD13BF84-C037-458B-A523-A85EE7560F99}">
      <dgm:prSet/>
      <dgm:spPr/>
      <dgm:t>
        <a:bodyPr/>
        <a:lstStyle/>
        <a:p>
          <a:endParaRPr lang="en-US"/>
        </a:p>
      </dgm:t>
    </dgm:pt>
    <dgm:pt modelId="{5C32BB1C-DE80-46A2-A0F8-3D73E8C77AE5}" type="sibTrans" cxnId="{AD13BF84-C037-458B-A523-A85EE7560F99}">
      <dgm:prSet/>
      <dgm:spPr/>
      <dgm:t>
        <a:bodyPr/>
        <a:lstStyle/>
        <a:p>
          <a:endParaRPr lang="en-US"/>
        </a:p>
      </dgm:t>
    </dgm:pt>
    <dgm:pt modelId="{6FC0D4B5-380C-43CB-A01F-137BAAD11AB8}" type="pres">
      <dgm:prSet presAssocID="{9122302F-9AD4-418E-A2FA-FC11716913BF}" presName="compositeShape" presStyleCnt="0">
        <dgm:presLayoutVars>
          <dgm:dir/>
          <dgm:resizeHandles/>
        </dgm:presLayoutVars>
      </dgm:prSet>
      <dgm:spPr/>
    </dgm:pt>
    <dgm:pt modelId="{7CBD73DC-5432-479D-BE6F-47AEDEB68AD0}" type="pres">
      <dgm:prSet presAssocID="{9122302F-9AD4-418E-A2FA-FC11716913BF}" presName="pyramid" presStyleLbl="node1" presStyleIdx="0" presStyleCnt="1" custLinFactNeighborX="5301" custLinFactNeighborY="-16895"/>
      <dgm:spPr>
        <a:solidFill>
          <a:srgbClr val="FFC000"/>
        </a:solidFill>
        <a:ln>
          <a:solidFill>
            <a:schemeClr val="bg1">
              <a:lumMod val="50000"/>
            </a:schemeClr>
          </a:solidFill>
        </a:ln>
      </dgm:spPr>
    </dgm:pt>
    <dgm:pt modelId="{9C8A1DF9-8446-42B7-ADD5-09566E3914DD}" type="pres">
      <dgm:prSet presAssocID="{9122302F-9AD4-418E-A2FA-FC11716913BF}" presName="theList" presStyleCnt="0"/>
      <dgm:spPr/>
    </dgm:pt>
    <dgm:pt modelId="{2C862971-274D-4B48-A951-40A0109C733C}" type="pres">
      <dgm:prSet presAssocID="{D9914A91-A87B-4724-B4B2-B6F27AC1EC53}" presName="aNode" presStyleLbl="fgAcc1" presStyleIdx="0" presStyleCnt="4">
        <dgm:presLayoutVars>
          <dgm:bulletEnabled val="1"/>
        </dgm:presLayoutVars>
      </dgm:prSet>
      <dgm:spPr/>
    </dgm:pt>
    <dgm:pt modelId="{3D5C8539-F5B5-49A1-A6D8-6683E134E9B9}" type="pres">
      <dgm:prSet presAssocID="{D9914A91-A87B-4724-B4B2-B6F27AC1EC53}" presName="aSpace" presStyleCnt="0"/>
      <dgm:spPr/>
    </dgm:pt>
    <dgm:pt modelId="{120FD967-9D48-430F-ABE5-868CE3C2B1D5}" type="pres">
      <dgm:prSet presAssocID="{96D247D9-433A-4691-80BC-83218E34A5C9}" presName="aNode" presStyleLbl="fgAcc1" presStyleIdx="1" presStyleCnt="4" custLinFactNeighborX="-773" custLinFactNeighborY="6925">
        <dgm:presLayoutVars>
          <dgm:bulletEnabled val="1"/>
        </dgm:presLayoutVars>
      </dgm:prSet>
      <dgm:spPr/>
    </dgm:pt>
    <dgm:pt modelId="{45C0CA92-5AC2-4405-BCA8-B9E0646F3626}" type="pres">
      <dgm:prSet presAssocID="{96D247D9-433A-4691-80BC-83218E34A5C9}" presName="aSpace" presStyleCnt="0"/>
      <dgm:spPr/>
    </dgm:pt>
    <dgm:pt modelId="{2DFC90AD-F8BD-4364-927D-C82B30BA81AB}" type="pres">
      <dgm:prSet presAssocID="{956B568E-10C0-4DBB-896B-6FC5153BD47B}" presName="aNode" presStyleLbl="fgAcc1" presStyleIdx="2" presStyleCnt="4" custLinFactNeighborX="1303" custLinFactNeighborY="-32123">
        <dgm:presLayoutVars>
          <dgm:bulletEnabled val="1"/>
        </dgm:presLayoutVars>
      </dgm:prSet>
      <dgm:spPr/>
    </dgm:pt>
    <dgm:pt modelId="{78FBC4C1-CF0A-4F67-8CB5-886BFE12E751}" type="pres">
      <dgm:prSet presAssocID="{956B568E-10C0-4DBB-896B-6FC5153BD47B}" presName="aSpace" presStyleCnt="0"/>
      <dgm:spPr/>
    </dgm:pt>
    <dgm:pt modelId="{9C76C0D3-D72B-4828-9CA8-EB315D6B4772}" type="pres">
      <dgm:prSet presAssocID="{ADBBA8C6-9C11-4D2C-A377-13134342CD28}" presName="aNode" presStyleLbl="fgAcc1" presStyleIdx="3" presStyleCnt="4">
        <dgm:presLayoutVars>
          <dgm:bulletEnabled val="1"/>
        </dgm:presLayoutVars>
      </dgm:prSet>
      <dgm:spPr/>
    </dgm:pt>
    <dgm:pt modelId="{4DB2D1AF-AF85-4EA7-9F7F-1D9FAD2FC089}" type="pres">
      <dgm:prSet presAssocID="{ADBBA8C6-9C11-4D2C-A377-13134342CD28}" presName="aSpace" presStyleCnt="0"/>
      <dgm:spPr/>
    </dgm:pt>
  </dgm:ptLst>
  <dgm:cxnLst>
    <dgm:cxn modelId="{49A6FE21-B003-4918-A47A-3CFE468901DF}" type="presOf" srcId="{956B568E-10C0-4DBB-896B-6FC5153BD47B}" destId="{2DFC90AD-F8BD-4364-927D-C82B30BA81AB}" srcOrd="0" destOrd="0" presId="urn:microsoft.com/office/officeart/2005/8/layout/pyramid2"/>
    <dgm:cxn modelId="{9E811031-BCC1-4C5A-A9C4-9AA40F209742}" srcId="{9122302F-9AD4-418E-A2FA-FC11716913BF}" destId="{D9914A91-A87B-4724-B4B2-B6F27AC1EC53}" srcOrd="0" destOrd="0" parTransId="{D229358D-3BA7-42AA-A69F-9C3489D7F052}" sibTransId="{3B6F5ACD-DF19-400A-95FB-280EFA16436B}"/>
    <dgm:cxn modelId="{CBB01361-1BDC-421E-AFC6-8CE9727B541C}" type="presOf" srcId="{9122302F-9AD4-418E-A2FA-FC11716913BF}" destId="{6FC0D4B5-380C-43CB-A01F-137BAAD11AB8}" srcOrd="0" destOrd="0" presId="urn:microsoft.com/office/officeart/2005/8/layout/pyramid2"/>
    <dgm:cxn modelId="{F0DFAA4B-FEEF-4D0F-BB19-E41FAE5467A5}" type="presOf" srcId="{D9914A91-A87B-4724-B4B2-B6F27AC1EC53}" destId="{2C862971-274D-4B48-A951-40A0109C733C}" srcOrd="0" destOrd="0" presId="urn:microsoft.com/office/officeart/2005/8/layout/pyramid2"/>
    <dgm:cxn modelId="{AD13BF84-C037-458B-A523-A85EE7560F99}" srcId="{9122302F-9AD4-418E-A2FA-FC11716913BF}" destId="{ADBBA8C6-9C11-4D2C-A377-13134342CD28}" srcOrd="3" destOrd="0" parTransId="{CB193455-0C39-47EE-95DA-838DB384302B}" sibTransId="{5C32BB1C-DE80-46A2-A0F8-3D73E8C77AE5}"/>
    <dgm:cxn modelId="{DA2A148C-D64F-4719-BED4-11F63F986717}" type="presOf" srcId="{96D247D9-433A-4691-80BC-83218E34A5C9}" destId="{120FD967-9D48-430F-ABE5-868CE3C2B1D5}" srcOrd="0" destOrd="0" presId="urn:microsoft.com/office/officeart/2005/8/layout/pyramid2"/>
    <dgm:cxn modelId="{F8565AC5-66F8-4392-93FE-04C2BAD5A550}" srcId="{9122302F-9AD4-418E-A2FA-FC11716913BF}" destId="{96D247D9-433A-4691-80BC-83218E34A5C9}" srcOrd="1" destOrd="0" parTransId="{057C0762-AABF-43FA-A9B9-EFADE9454575}" sibTransId="{AE03822C-C636-41FE-B374-71EE3F54C332}"/>
    <dgm:cxn modelId="{A75FD0C5-719A-49E8-91B9-D520FC761D80}" srcId="{9122302F-9AD4-418E-A2FA-FC11716913BF}" destId="{956B568E-10C0-4DBB-896B-6FC5153BD47B}" srcOrd="2" destOrd="0" parTransId="{F6E1866F-6117-463D-823F-D27C32A07316}" sibTransId="{D12FD73A-758F-4CFE-BD8D-E783D7AE2A7E}"/>
    <dgm:cxn modelId="{FA9DC6F8-BA8C-4014-ABF3-9A684B2F5C84}" type="presOf" srcId="{ADBBA8C6-9C11-4D2C-A377-13134342CD28}" destId="{9C76C0D3-D72B-4828-9CA8-EB315D6B4772}" srcOrd="0" destOrd="0" presId="urn:microsoft.com/office/officeart/2005/8/layout/pyramid2"/>
    <dgm:cxn modelId="{377A1226-1BBC-4C89-9B9B-7C988AAC2C66}" type="presParOf" srcId="{6FC0D4B5-380C-43CB-A01F-137BAAD11AB8}" destId="{7CBD73DC-5432-479D-BE6F-47AEDEB68AD0}" srcOrd="0" destOrd="0" presId="urn:microsoft.com/office/officeart/2005/8/layout/pyramid2"/>
    <dgm:cxn modelId="{4C3D71CC-1563-4465-89E1-154353CF3A41}" type="presParOf" srcId="{6FC0D4B5-380C-43CB-A01F-137BAAD11AB8}" destId="{9C8A1DF9-8446-42B7-ADD5-09566E3914DD}" srcOrd="1" destOrd="0" presId="urn:microsoft.com/office/officeart/2005/8/layout/pyramid2"/>
    <dgm:cxn modelId="{EEBEBA51-4E13-4417-B670-8BDCFC587245}" type="presParOf" srcId="{9C8A1DF9-8446-42B7-ADD5-09566E3914DD}" destId="{2C862971-274D-4B48-A951-40A0109C733C}" srcOrd="0" destOrd="0" presId="urn:microsoft.com/office/officeart/2005/8/layout/pyramid2"/>
    <dgm:cxn modelId="{99AC00B7-FA9F-4186-BD4B-3E242B830A1B}" type="presParOf" srcId="{9C8A1DF9-8446-42B7-ADD5-09566E3914DD}" destId="{3D5C8539-F5B5-49A1-A6D8-6683E134E9B9}" srcOrd="1" destOrd="0" presId="urn:microsoft.com/office/officeart/2005/8/layout/pyramid2"/>
    <dgm:cxn modelId="{616DF847-6806-4B36-8732-7CC0DFC1A891}" type="presParOf" srcId="{9C8A1DF9-8446-42B7-ADD5-09566E3914DD}" destId="{120FD967-9D48-430F-ABE5-868CE3C2B1D5}" srcOrd="2" destOrd="0" presId="urn:microsoft.com/office/officeart/2005/8/layout/pyramid2"/>
    <dgm:cxn modelId="{AB3C0EBD-20D9-4FF5-881C-3117B860B898}" type="presParOf" srcId="{9C8A1DF9-8446-42B7-ADD5-09566E3914DD}" destId="{45C0CA92-5AC2-4405-BCA8-B9E0646F3626}" srcOrd="3" destOrd="0" presId="urn:microsoft.com/office/officeart/2005/8/layout/pyramid2"/>
    <dgm:cxn modelId="{E0B772CD-F7C9-47EF-9A3A-A954081FADB1}" type="presParOf" srcId="{9C8A1DF9-8446-42B7-ADD5-09566E3914DD}" destId="{2DFC90AD-F8BD-4364-927D-C82B30BA81AB}" srcOrd="4" destOrd="0" presId="urn:microsoft.com/office/officeart/2005/8/layout/pyramid2"/>
    <dgm:cxn modelId="{597E1549-3FB1-4309-9E50-D411C5095085}" type="presParOf" srcId="{9C8A1DF9-8446-42B7-ADD5-09566E3914DD}" destId="{78FBC4C1-CF0A-4F67-8CB5-886BFE12E751}" srcOrd="5" destOrd="0" presId="urn:microsoft.com/office/officeart/2005/8/layout/pyramid2"/>
    <dgm:cxn modelId="{2E8677FA-F996-416C-A561-FE63701B6FE5}" type="presParOf" srcId="{9C8A1DF9-8446-42B7-ADD5-09566E3914DD}" destId="{9C76C0D3-D72B-4828-9CA8-EB315D6B4772}" srcOrd="6" destOrd="0" presId="urn:microsoft.com/office/officeart/2005/8/layout/pyramid2"/>
    <dgm:cxn modelId="{9F202DCE-A83F-4EEA-B067-54C19AC4A8D7}" type="presParOf" srcId="{9C8A1DF9-8446-42B7-ADD5-09566E3914DD}" destId="{4DB2D1AF-AF85-4EA7-9F7F-1D9FAD2FC08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1A3DDE-1A36-46B9-852C-89848D2B979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5202EC9-CFBC-4D36-A43E-8C755B88C0A3}">
      <dgm:prSet phldrT="[Text]"/>
      <dgm:spPr>
        <a:solidFill>
          <a:schemeClr val="accent5">
            <a:lumMod val="50000"/>
          </a:schemeClr>
        </a:solidFill>
      </dgm:spPr>
      <dgm:t>
        <a:bodyPr/>
        <a:lstStyle/>
        <a:p>
          <a:r>
            <a:rPr lang="en-US" dirty="0"/>
            <a:t>Individual</a:t>
          </a:r>
        </a:p>
      </dgm:t>
    </dgm:pt>
    <dgm:pt modelId="{5AD03C3A-0524-47B5-A87D-95BC5A5D0FF6}" type="parTrans" cxnId="{CD75B535-62E3-4CC4-9B31-DBCABFF6AEEB}">
      <dgm:prSet/>
      <dgm:spPr/>
      <dgm:t>
        <a:bodyPr/>
        <a:lstStyle/>
        <a:p>
          <a:endParaRPr lang="en-US"/>
        </a:p>
      </dgm:t>
    </dgm:pt>
    <dgm:pt modelId="{7FFE253F-A571-4174-86E9-68C6AC887430}" type="sibTrans" cxnId="{CD75B535-62E3-4CC4-9B31-DBCABFF6AEEB}">
      <dgm:prSet/>
      <dgm:spPr/>
      <dgm:t>
        <a:bodyPr/>
        <a:lstStyle/>
        <a:p>
          <a:endParaRPr lang="en-US"/>
        </a:p>
      </dgm:t>
    </dgm:pt>
    <dgm:pt modelId="{6330548A-12E6-4371-8DE2-9D0C208931C9}">
      <dgm:prSet phldrT="[Text]"/>
      <dgm:spPr>
        <a:solidFill>
          <a:schemeClr val="accent5">
            <a:lumMod val="50000"/>
          </a:schemeClr>
        </a:solidFill>
      </dgm:spPr>
      <dgm:t>
        <a:bodyPr/>
        <a:lstStyle/>
        <a:p>
          <a:r>
            <a:rPr lang="en-US" dirty="0"/>
            <a:t>Profession</a:t>
          </a:r>
        </a:p>
      </dgm:t>
    </dgm:pt>
    <dgm:pt modelId="{DFA907BB-3B3F-4EC9-B79C-29B2CC81D86F}" type="parTrans" cxnId="{7FFB1422-5797-446A-8EF3-FDF36EF6DB07}">
      <dgm:prSet/>
      <dgm:spPr/>
      <dgm:t>
        <a:bodyPr/>
        <a:lstStyle/>
        <a:p>
          <a:endParaRPr lang="en-US"/>
        </a:p>
      </dgm:t>
    </dgm:pt>
    <dgm:pt modelId="{A070B761-4A23-4C9A-80FA-FEAB18A85B03}" type="sibTrans" cxnId="{7FFB1422-5797-446A-8EF3-FDF36EF6DB07}">
      <dgm:prSet/>
      <dgm:spPr/>
      <dgm:t>
        <a:bodyPr/>
        <a:lstStyle/>
        <a:p>
          <a:endParaRPr lang="en-US"/>
        </a:p>
      </dgm:t>
    </dgm:pt>
    <dgm:pt modelId="{BCAE827C-8F44-46E4-A993-C7CC7CF632C7}">
      <dgm:prSet phldrT="[Text]"/>
      <dgm:spPr>
        <a:solidFill>
          <a:schemeClr val="accent5">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Organizational</a:t>
          </a:r>
        </a:p>
        <a:p>
          <a:pPr marL="0" marR="0" lvl="0" indent="0" defTabSz="977900" eaLnBrk="1" fontAlgn="auto" latinLnBrk="0" hangingPunct="1">
            <a:lnSpc>
              <a:spcPct val="90000"/>
            </a:lnSpc>
            <a:spcBef>
              <a:spcPct val="0"/>
            </a:spcBef>
            <a:spcAft>
              <a:spcPct val="35000"/>
            </a:spcAft>
            <a:buClrTx/>
            <a:buSzTx/>
            <a:buFontTx/>
            <a:buNone/>
            <a:tabLst/>
            <a:defRPr/>
          </a:pPr>
          <a:r>
            <a:rPr lang="en-US" dirty="0"/>
            <a:t>Society</a:t>
          </a:r>
        </a:p>
        <a:p>
          <a:pPr marL="0" lvl="0" defTabSz="977900">
            <a:lnSpc>
              <a:spcPct val="90000"/>
            </a:lnSpc>
            <a:spcBef>
              <a:spcPct val="0"/>
            </a:spcBef>
            <a:spcAft>
              <a:spcPct val="35000"/>
            </a:spcAft>
            <a:buNone/>
          </a:pPr>
          <a:endParaRPr lang="en-US" dirty="0"/>
        </a:p>
      </dgm:t>
    </dgm:pt>
    <dgm:pt modelId="{32C664F1-D533-40AD-A535-CA88EC6CD09B}" type="parTrans" cxnId="{7E0E1F18-D7CA-4409-A533-DCC8E84C4CEA}">
      <dgm:prSet/>
      <dgm:spPr/>
      <dgm:t>
        <a:bodyPr/>
        <a:lstStyle/>
        <a:p>
          <a:endParaRPr lang="en-US"/>
        </a:p>
      </dgm:t>
    </dgm:pt>
    <dgm:pt modelId="{F3F981D4-BDAD-441E-BC7C-6DD71B583535}" type="sibTrans" cxnId="{7E0E1F18-D7CA-4409-A533-DCC8E84C4CEA}">
      <dgm:prSet/>
      <dgm:spPr/>
      <dgm:t>
        <a:bodyPr/>
        <a:lstStyle/>
        <a:p>
          <a:endParaRPr lang="en-US"/>
        </a:p>
      </dgm:t>
    </dgm:pt>
    <dgm:pt modelId="{08CF5D81-A8E6-49B4-ADC1-052C205A2405}" type="pres">
      <dgm:prSet presAssocID="{761A3DDE-1A36-46B9-852C-89848D2B979A}" presName="rootnode" presStyleCnt="0">
        <dgm:presLayoutVars>
          <dgm:chMax/>
          <dgm:chPref/>
          <dgm:dir/>
          <dgm:animLvl val="lvl"/>
        </dgm:presLayoutVars>
      </dgm:prSet>
      <dgm:spPr/>
    </dgm:pt>
    <dgm:pt modelId="{7E341F98-8B62-4CDA-BFDF-5B91C6A7D7C7}" type="pres">
      <dgm:prSet presAssocID="{D5202EC9-CFBC-4D36-A43E-8C755B88C0A3}" presName="composite" presStyleCnt="0"/>
      <dgm:spPr/>
    </dgm:pt>
    <dgm:pt modelId="{0CBA8502-C004-4AC2-9D1A-5FB640E5CC58}" type="pres">
      <dgm:prSet presAssocID="{D5202EC9-CFBC-4D36-A43E-8C755B88C0A3}" presName="bentUpArrow1" presStyleLbl="alignImgPlace1" presStyleIdx="0" presStyleCnt="2"/>
      <dgm:spPr>
        <a:solidFill>
          <a:schemeClr val="accent5">
            <a:lumMod val="50000"/>
          </a:schemeClr>
        </a:solidFill>
      </dgm:spPr>
    </dgm:pt>
    <dgm:pt modelId="{FA84EDEB-B215-4D87-A770-637EC801AC2B}" type="pres">
      <dgm:prSet presAssocID="{D5202EC9-CFBC-4D36-A43E-8C755B88C0A3}" presName="ParentText" presStyleLbl="node1" presStyleIdx="0" presStyleCnt="3">
        <dgm:presLayoutVars>
          <dgm:chMax val="1"/>
          <dgm:chPref val="1"/>
          <dgm:bulletEnabled val="1"/>
        </dgm:presLayoutVars>
      </dgm:prSet>
      <dgm:spPr/>
    </dgm:pt>
    <dgm:pt modelId="{A09B4893-F732-472E-8FBD-B679E92E27B5}" type="pres">
      <dgm:prSet presAssocID="{D5202EC9-CFBC-4D36-A43E-8C755B88C0A3}" presName="ChildText" presStyleLbl="revTx" presStyleIdx="0" presStyleCnt="2">
        <dgm:presLayoutVars>
          <dgm:chMax val="0"/>
          <dgm:chPref val="0"/>
          <dgm:bulletEnabled val="1"/>
        </dgm:presLayoutVars>
      </dgm:prSet>
      <dgm:spPr/>
    </dgm:pt>
    <dgm:pt modelId="{DC0BD019-9FC3-4523-B24F-003365CF8737}" type="pres">
      <dgm:prSet presAssocID="{7FFE253F-A571-4174-86E9-68C6AC887430}" presName="sibTrans" presStyleCnt="0"/>
      <dgm:spPr/>
    </dgm:pt>
    <dgm:pt modelId="{27ED7EFE-37C6-4FD2-A391-81156FC8720D}" type="pres">
      <dgm:prSet presAssocID="{6330548A-12E6-4371-8DE2-9D0C208931C9}" presName="composite" presStyleCnt="0"/>
      <dgm:spPr/>
    </dgm:pt>
    <dgm:pt modelId="{0CC4A88F-B67F-4B6C-82C0-3D71F24591F5}" type="pres">
      <dgm:prSet presAssocID="{6330548A-12E6-4371-8DE2-9D0C208931C9}" presName="bentUpArrow1" presStyleLbl="alignImgPlace1" presStyleIdx="1" presStyleCnt="2"/>
      <dgm:spPr>
        <a:solidFill>
          <a:schemeClr val="accent5">
            <a:lumMod val="50000"/>
          </a:schemeClr>
        </a:solidFill>
      </dgm:spPr>
    </dgm:pt>
    <dgm:pt modelId="{EC8CD177-509F-4D9C-BC3C-DA867FE7DBE5}" type="pres">
      <dgm:prSet presAssocID="{6330548A-12E6-4371-8DE2-9D0C208931C9}" presName="ParentText" presStyleLbl="node1" presStyleIdx="1" presStyleCnt="3">
        <dgm:presLayoutVars>
          <dgm:chMax val="1"/>
          <dgm:chPref val="1"/>
          <dgm:bulletEnabled val="1"/>
        </dgm:presLayoutVars>
      </dgm:prSet>
      <dgm:spPr/>
    </dgm:pt>
    <dgm:pt modelId="{54EDA3F3-4460-449D-AA92-0D005111BFB0}" type="pres">
      <dgm:prSet presAssocID="{6330548A-12E6-4371-8DE2-9D0C208931C9}" presName="ChildText" presStyleLbl="revTx" presStyleIdx="1" presStyleCnt="2">
        <dgm:presLayoutVars>
          <dgm:chMax val="0"/>
          <dgm:chPref val="0"/>
          <dgm:bulletEnabled val="1"/>
        </dgm:presLayoutVars>
      </dgm:prSet>
      <dgm:spPr/>
    </dgm:pt>
    <dgm:pt modelId="{B646731C-8BDB-401B-96CF-500A0C46006E}" type="pres">
      <dgm:prSet presAssocID="{A070B761-4A23-4C9A-80FA-FEAB18A85B03}" presName="sibTrans" presStyleCnt="0"/>
      <dgm:spPr/>
    </dgm:pt>
    <dgm:pt modelId="{7CA5CC9B-93E0-4563-809E-30071D32E26C}" type="pres">
      <dgm:prSet presAssocID="{BCAE827C-8F44-46E4-A993-C7CC7CF632C7}" presName="composite" presStyleCnt="0"/>
      <dgm:spPr/>
    </dgm:pt>
    <dgm:pt modelId="{DE9A080B-0F11-4A69-8F97-0954302C4E04}" type="pres">
      <dgm:prSet presAssocID="{BCAE827C-8F44-46E4-A993-C7CC7CF632C7}" presName="ParentText" presStyleLbl="node1" presStyleIdx="2" presStyleCnt="3">
        <dgm:presLayoutVars>
          <dgm:chMax val="1"/>
          <dgm:chPref val="1"/>
          <dgm:bulletEnabled val="1"/>
        </dgm:presLayoutVars>
      </dgm:prSet>
      <dgm:spPr/>
    </dgm:pt>
  </dgm:ptLst>
  <dgm:cxnLst>
    <dgm:cxn modelId="{99008600-9451-4CF0-BA58-667E20E158E3}" type="presOf" srcId="{BCAE827C-8F44-46E4-A993-C7CC7CF632C7}" destId="{DE9A080B-0F11-4A69-8F97-0954302C4E04}" srcOrd="0" destOrd="0" presId="urn:microsoft.com/office/officeart/2005/8/layout/StepDownProcess"/>
    <dgm:cxn modelId="{7E0E1F18-D7CA-4409-A533-DCC8E84C4CEA}" srcId="{761A3DDE-1A36-46B9-852C-89848D2B979A}" destId="{BCAE827C-8F44-46E4-A993-C7CC7CF632C7}" srcOrd="2" destOrd="0" parTransId="{32C664F1-D533-40AD-A535-CA88EC6CD09B}" sibTransId="{F3F981D4-BDAD-441E-BC7C-6DD71B583535}"/>
    <dgm:cxn modelId="{7FFB1422-5797-446A-8EF3-FDF36EF6DB07}" srcId="{761A3DDE-1A36-46B9-852C-89848D2B979A}" destId="{6330548A-12E6-4371-8DE2-9D0C208931C9}" srcOrd="1" destOrd="0" parTransId="{DFA907BB-3B3F-4EC9-B79C-29B2CC81D86F}" sibTransId="{A070B761-4A23-4C9A-80FA-FEAB18A85B03}"/>
    <dgm:cxn modelId="{CD75B535-62E3-4CC4-9B31-DBCABFF6AEEB}" srcId="{761A3DDE-1A36-46B9-852C-89848D2B979A}" destId="{D5202EC9-CFBC-4D36-A43E-8C755B88C0A3}" srcOrd="0" destOrd="0" parTransId="{5AD03C3A-0524-47B5-A87D-95BC5A5D0FF6}" sibTransId="{7FFE253F-A571-4174-86E9-68C6AC887430}"/>
    <dgm:cxn modelId="{9CDEC262-4D80-4070-8D4E-ED17CC3EB8A4}" type="presOf" srcId="{761A3DDE-1A36-46B9-852C-89848D2B979A}" destId="{08CF5D81-A8E6-49B4-ADC1-052C205A2405}" srcOrd="0" destOrd="0" presId="urn:microsoft.com/office/officeart/2005/8/layout/StepDownProcess"/>
    <dgm:cxn modelId="{FB226FCB-22E6-4E21-BDD4-AB004EF2C009}" type="presOf" srcId="{D5202EC9-CFBC-4D36-A43E-8C755B88C0A3}" destId="{FA84EDEB-B215-4D87-A770-637EC801AC2B}" srcOrd="0" destOrd="0" presId="urn:microsoft.com/office/officeart/2005/8/layout/StepDownProcess"/>
    <dgm:cxn modelId="{5091B7E7-E02E-43BB-9326-D03E640A0342}" type="presOf" srcId="{6330548A-12E6-4371-8DE2-9D0C208931C9}" destId="{EC8CD177-509F-4D9C-BC3C-DA867FE7DBE5}" srcOrd="0" destOrd="0" presId="urn:microsoft.com/office/officeart/2005/8/layout/StepDownProcess"/>
    <dgm:cxn modelId="{B8B36AE1-8617-4D8F-9CD7-038F0F5DDDEC}" type="presParOf" srcId="{08CF5D81-A8E6-49B4-ADC1-052C205A2405}" destId="{7E341F98-8B62-4CDA-BFDF-5B91C6A7D7C7}" srcOrd="0" destOrd="0" presId="urn:microsoft.com/office/officeart/2005/8/layout/StepDownProcess"/>
    <dgm:cxn modelId="{B70007FE-566F-4370-8A7A-655CC193994E}" type="presParOf" srcId="{7E341F98-8B62-4CDA-BFDF-5B91C6A7D7C7}" destId="{0CBA8502-C004-4AC2-9D1A-5FB640E5CC58}" srcOrd="0" destOrd="0" presId="urn:microsoft.com/office/officeart/2005/8/layout/StepDownProcess"/>
    <dgm:cxn modelId="{9BCFCAAD-A1DE-4435-9CE4-B94094542C40}" type="presParOf" srcId="{7E341F98-8B62-4CDA-BFDF-5B91C6A7D7C7}" destId="{FA84EDEB-B215-4D87-A770-637EC801AC2B}" srcOrd="1" destOrd="0" presId="urn:microsoft.com/office/officeart/2005/8/layout/StepDownProcess"/>
    <dgm:cxn modelId="{0D345F4E-B8AB-490D-825D-0F67BEA50275}" type="presParOf" srcId="{7E341F98-8B62-4CDA-BFDF-5B91C6A7D7C7}" destId="{A09B4893-F732-472E-8FBD-B679E92E27B5}" srcOrd="2" destOrd="0" presId="urn:microsoft.com/office/officeart/2005/8/layout/StepDownProcess"/>
    <dgm:cxn modelId="{B64DD4BF-E84B-4000-B6B9-63408CF13C1C}" type="presParOf" srcId="{08CF5D81-A8E6-49B4-ADC1-052C205A2405}" destId="{DC0BD019-9FC3-4523-B24F-003365CF8737}" srcOrd="1" destOrd="0" presId="urn:microsoft.com/office/officeart/2005/8/layout/StepDownProcess"/>
    <dgm:cxn modelId="{0ACAAE63-2F07-4D84-9E8E-37F7242E67E6}" type="presParOf" srcId="{08CF5D81-A8E6-49B4-ADC1-052C205A2405}" destId="{27ED7EFE-37C6-4FD2-A391-81156FC8720D}" srcOrd="2" destOrd="0" presId="urn:microsoft.com/office/officeart/2005/8/layout/StepDownProcess"/>
    <dgm:cxn modelId="{9F887C79-A7FA-4FD7-9DE6-45EC43DE22A6}" type="presParOf" srcId="{27ED7EFE-37C6-4FD2-A391-81156FC8720D}" destId="{0CC4A88F-B67F-4B6C-82C0-3D71F24591F5}" srcOrd="0" destOrd="0" presId="urn:microsoft.com/office/officeart/2005/8/layout/StepDownProcess"/>
    <dgm:cxn modelId="{57DF55AD-5950-4781-B94F-D81A2FCE7296}" type="presParOf" srcId="{27ED7EFE-37C6-4FD2-A391-81156FC8720D}" destId="{EC8CD177-509F-4D9C-BC3C-DA867FE7DBE5}" srcOrd="1" destOrd="0" presId="urn:microsoft.com/office/officeart/2005/8/layout/StepDownProcess"/>
    <dgm:cxn modelId="{D4E8E47F-5232-48C5-8EC7-6DBDCA9B8378}" type="presParOf" srcId="{27ED7EFE-37C6-4FD2-A391-81156FC8720D}" destId="{54EDA3F3-4460-449D-AA92-0D005111BFB0}" srcOrd="2" destOrd="0" presId="urn:microsoft.com/office/officeart/2005/8/layout/StepDownProcess"/>
    <dgm:cxn modelId="{954EF0D5-382A-4ADC-881E-3D855F59396D}" type="presParOf" srcId="{08CF5D81-A8E6-49B4-ADC1-052C205A2405}" destId="{B646731C-8BDB-401B-96CF-500A0C46006E}" srcOrd="3" destOrd="0" presId="urn:microsoft.com/office/officeart/2005/8/layout/StepDownProcess"/>
    <dgm:cxn modelId="{5ADC4E50-E8B3-4AA7-B917-5554DFB70C9A}" type="presParOf" srcId="{08CF5D81-A8E6-49B4-ADC1-052C205A2405}" destId="{7CA5CC9B-93E0-4563-809E-30071D32E26C}" srcOrd="4" destOrd="0" presId="urn:microsoft.com/office/officeart/2005/8/layout/StepDownProcess"/>
    <dgm:cxn modelId="{F24DF3F9-6BC6-4206-A8F9-FCE7F7E85411}" type="presParOf" srcId="{7CA5CC9B-93E0-4563-809E-30071D32E26C}" destId="{DE9A080B-0F11-4A69-8F97-0954302C4E0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FE1182-3685-4B7F-956E-E0AD6F01F6B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KE"/>
        </a:p>
      </dgm:t>
    </dgm:pt>
    <dgm:pt modelId="{1B86E13A-D3CE-4FCA-B680-F636D48759FC}">
      <dgm:prSet phldrT="[Text]"/>
      <dgm:spPr/>
      <dgm:t>
        <a:bodyPr/>
        <a:lstStyle/>
        <a:p>
          <a:r>
            <a:rPr lang="en-GB" dirty="0"/>
            <a:t>ETHICAL THEORIES</a:t>
          </a:r>
          <a:endParaRPr lang="en-KE" dirty="0"/>
        </a:p>
      </dgm:t>
    </dgm:pt>
    <dgm:pt modelId="{42322FD7-0B03-49FD-83E6-544582B7A663}" type="parTrans" cxnId="{85DA9939-09AE-4A58-9180-659F1689EBE5}">
      <dgm:prSet/>
      <dgm:spPr/>
      <dgm:t>
        <a:bodyPr/>
        <a:lstStyle/>
        <a:p>
          <a:endParaRPr lang="en-KE"/>
        </a:p>
      </dgm:t>
    </dgm:pt>
    <dgm:pt modelId="{FB2A1F25-6C65-4B22-83F8-7BAD67D478B9}" type="sibTrans" cxnId="{85DA9939-09AE-4A58-9180-659F1689EBE5}">
      <dgm:prSet/>
      <dgm:spPr/>
      <dgm:t>
        <a:bodyPr/>
        <a:lstStyle/>
        <a:p>
          <a:endParaRPr lang="en-KE"/>
        </a:p>
      </dgm:t>
    </dgm:pt>
    <dgm:pt modelId="{0CC32EBE-6E54-44E4-B7FB-F8F213F08DF5}">
      <dgm:prSet phldrT="[Text]"/>
      <dgm:spPr/>
      <dgm:t>
        <a:bodyPr/>
        <a:lstStyle/>
        <a:p>
          <a:r>
            <a:rPr lang="en-GB" dirty="0"/>
            <a:t>DEONTOLOGICAL</a:t>
          </a:r>
        </a:p>
        <a:p>
          <a:r>
            <a:rPr lang="en-GB" dirty="0"/>
            <a:t>(Duty)</a:t>
          </a:r>
          <a:endParaRPr lang="en-KE" dirty="0"/>
        </a:p>
      </dgm:t>
    </dgm:pt>
    <dgm:pt modelId="{4A406674-0AEE-4EA1-B412-B34780FDF819}" type="parTrans" cxnId="{574E5AC4-AC73-4D60-91FB-CDCF63AA0A0E}">
      <dgm:prSet/>
      <dgm:spPr/>
      <dgm:t>
        <a:bodyPr/>
        <a:lstStyle/>
        <a:p>
          <a:endParaRPr lang="en-KE"/>
        </a:p>
      </dgm:t>
    </dgm:pt>
    <dgm:pt modelId="{396DF628-624E-44B1-8895-2311A461FC92}" type="sibTrans" cxnId="{574E5AC4-AC73-4D60-91FB-CDCF63AA0A0E}">
      <dgm:prSet/>
      <dgm:spPr/>
      <dgm:t>
        <a:bodyPr/>
        <a:lstStyle/>
        <a:p>
          <a:endParaRPr lang="en-KE"/>
        </a:p>
      </dgm:t>
    </dgm:pt>
    <dgm:pt modelId="{ED9EAFFA-896B-484B-B786-DD2F578CAF03}">
      <dgm:prSet phldrT="[Text]"/>
      <dgm:spPr/>
      <dgm:t>
        <a:bodyPr/>
        <a:lstStyle/>
        <a:p>
          <a:r>
            <a:rPr lang="en-GB" dirty="0"/>
            <a:t>UTILITARIAN</a:t>
          </a:r>
        </a:p>
        <a:p>
          <a:r>
            <a:rPr lang="en-GB" dirty="0"/>
            <a:t>(Consequences)</a:t>
          </a:r>
          <a:endParaRPr lang="en-KE" dirty="0"/>
        </a:p>
      </dgm:t>
    </dgm:pt>
    <dgm:pt modelId="{B855A630-CFF9-4604-B338-418ADE3B360A}" type="parTrans" cxnId="{4CF68DCC-C4BF-4D02-BA05-59ED6CBC1D89}">
      <dgm:prSet/>
      <dgm:spPr/>
      <dgm:t>
        <a:bodyPr/>
        <a:lstStyle/>
        <a:p>
          <a:endParaRPr lang="en-KE"/>
        </a:p>
      </dgm:t>
    </dgm:pt>
    <dgm:pt modelId="{07330911-5527-494E-8893-0768FB15890B}" type="sibTrans" cxnId="{4CF68DCC-C4BF-4D02-BA05-59ED6CBC1D89}">
      <dgm:prSet/>
      <dgm:spPr/>
      <dgm:t>
        <a:bodyPr/>
        <a:lstStyle/>
        <a:p>
          <a:endParaRPr lang="en-KE"/>
        </a:p>
      </dgm:t>
    </dgm:pt>
    <dgm:pt modelId="{9AA6F35D-8519-4E75-ACAF-2D5407D8D7F1}">
      <dgm:prSet phldrT="[Text]"/>
      <dgm:spPr/>
      <dgm:t>
        <a:bodyPr/>
        <a:lstStyle/>
        <a:p>
          <a:r>
            <a:rPr lang="en-GB" dirty="0"/>
            <a:t>VIRTUE THEORY</a:t>
          </a:r>
        </a:p>
        <a:p>
          <a:r>
            <a:rPr lang="en-GB" dirty="0"/>
            <a:t>(Character traits)</a:t>
          </a:r>
          <a:endParaRPr lang="en-KE" dirty="0"/>
        </a:p>
      </dgm:t>
    </dgm:pt>
    <dgm:pt modelId="{F2DF5A44-C0AD-40B3-92F5-C873D0715E04}" type="parTrans" cxnId="{B470F6A6-38F5-45E3-B14C-E5DFF193B660}">
      <dgm:prSet/>
      <dgm:spPr/>
      <dgm:t>
        <a:bodyPr/>
        <a:lstStyle/>
        <a:p>
          <a:endParaRPr lang="en-KE"/>
        </a:p>
      </dgm:t>
    </dgm:pt>
    <dgm:pt modelId="{C53675C9-1F0A-40AB-A671-5CD2C5B06D1B}" type="sibTrans" cxnId="{B470F6A6-38F5-45E3-B14C-E5DFF193B660}">
      <dgm:prSet/>
      <dgm:spPr/>
      <dgm:t>
        <a:bodyPr/>
        <a:lstStyle/>
        <a:p>
          <a:endParaRPr lang="en-KE"/>
        </a:p>
      </dgm:t>
    </dgm:pt>
    <dgm:pt modelId="{EE3AF8F4-AE9F-4878-BFA8-8B67D5DD65D3}">
      <dgm:prSet phldrT="[Text]"/>
      <dgm:spPr/>
      <dgm:t>
        <a:bodyPr/>
        <a:lstStyle/>
        <a:p>
          <a:r>
            <a:rPr lang="en-GB" dirty="0"/>
            <a:t>Communitarian Theory</a:t>
          </a:r>
        </a:p>
        <a:p>
          <a:r>
            <a:rPr lang="en-GB" dirty="0"/>
            <a:t>Others first</a:t>
          </a:r>
          <a:endParaRPr lang="en-KE" dirty="0"/>
        </a:p>
      </dgm:t>
    </dgm:pt>
    <dgm:pt modelId="{CC4950BC-36F3-4066-BC2B-3E0C87D87CF3}" type="sibTrans" cxnId="{B1E0FCA2-4A87-477A-82B9-B76D39775186}">
      <dgm:prSet/>
      <dgm:spPr/>
      <dgm:t>
        <a:bodyPr/>
        <a:lstStyle/>
        <a:p>
          <a:endParaRPr lang="en-KE"/>
        </a:p>
      </dgm:t>
    </dgm:pt>
    <dgm:pt modelId="{8E138B73-DC83-4042-ABC3-2E476FE2C1FE}" type="parTrans" cxnId="{B1E0FCA2-4A87-477A-82B9-B76D39775186}">
      <dgm:prSet/>
      <dgm:spPr/>
      <dgm:t>
        <a:bodyPr/>
        <a:lstStyle/>
        <a:p>
          <a:endParaRPr lang="en-KE"/>
        </a:p>
      </dgm:t>
    </dgm:pt>
    <dgm:pt modelId="{CBD16BE5-C885-4393-9E42-BE22683B2683}">
      <dgm:prSet/>
      <dgm:spPr/>
      <dgm:t>
        <a:bodyPr/>
        <a:lstStyle/>
        <a:p>
          <a:endParaRPr lang="en-KE"/>
        </a:p>
      </dgm:t>
    </dgm:pt>
    <dgm:pt modelId="{8F4E350A-671C-4E6F-9E05-116E6A8AB74B}" type="parTrans" cxnId="{B06E8B5B-DA6E-4E2D-AC6E-A06402774386}">
      <dgm:prSet/>
      <dgm:spPr/>
      <dgm:t>
        <a:bodyPr/>
        <a:lstStyle/>
        <a:p>
          <a:endParaRPr lang="en-KE"/>
        </a:p>
      </dgm:t>
    </dgm:pt>
    <dgm:pt modelId="{D0F6C1CA-6202-4A3B-B73D-4A6C61229297}" type="sibTrans" cxnId="{B06E8B5B-DA6E-4E2D-AC6E-A06402774386}">
      <dgm:prSet/>
      <dgm:spPr/>
      <dgm:t>
        <a:bodyPr/>
        <a:lstStyle/>
        <a:p>
          <a:endParaRPr lang="en-KE"/>
        </a:p>
      </dgm:t>
    </dgm:pt>
    <dgm:pt modelId="{BD518E4E-15FE-4EF0-8DDB-90182D2BACF4}">
      <dgm:prSet/>
      <dgm:spPr/>
      <dgm:t>
        <a:bodyPr/>
        <a:lstStyle/>
        <a:p>
          <a:endParaRPr lang="en-KE"/>
        </a:p>
      </dgm:t>
    </dgm:pt>
    <dgm:pt modelId="{F5BB4953-B7E0-4702-A9A0-01FF24F7B839}" type="parTrans" cxnId="{F4DF6B67-FA3B-4DEA-AD29-2E4268D1D7B8}">
      <dgm:prSet/>
      <dgm:spPr/>
      <dgm:t>
        <a:bodyPr/>
        <a:lstStyle/>
        <a:p>
          <a:endParaRPr lang="en-KE"/>
        </a:p>
      </dgm:t>
    </dgm:pt>
    <dgm:pt modelId="{FB94A70F-736D-487F-987C-8DBDE4A46A63}" type="sibTrans" cxnId="{F4DF6B67-FA3B-4DEA-AD29-2E4268D1D7B8}">
      <dgm:prSet/>
      <dgm:spPr/>
      <dgm:t>
        <a:bodyPr/>
        <a:lstStyle/>
        <a:p>
          <a:endParaRPr lang="en-KE"/>
        </a:p>
      </dgm:t>
    </dgm:pt>
    <dgm:pt modelId="{E253C523-51BE-46BB-901C-D1CF64FBC6B4}" type="pres">
      <dgm:prSet presAssocID="{63FE1182-3685-4B7F-956E-E0AD6F01F6BA}" presName="cycle" presStyleCnt="0">
        <dgm:presLayoutVars>
          <dgm:chMax val="1"/>
          <dgm:dir/>
          <dgm:animLvl val="ctr"/>
          <dgm:resizeHandles val="exact"/>
        </dgm:presLayoutVars>
      </dgm:prSet>
      <dgm:spPr/>
    </dgm:pt>
    <dgm:pt modelId="{E553D2B4-B71D-4D76-869D-1B50D7BE6E28}" type="pres">
      <dgm:prSet presAssocID="{1B86E13A-D3CE-4FCA-B680-F636D48759FC}" presName="centerShape" presStyleLbl="node0" presStyleIdx="0" presStyleCnt="1"/>
      <dgm:spPr/>
    </dgm:pt>
    <dgm:pt modelId="{30B96364-5460-45DB-86F3-E777C93DA000}" type="pres">
      <dgm:prSet presAssocID="{4A406674-0AEE-4EA1-B412-B34780FDF819}" presName="parTrans" presStyleLbl="bgSibTrans2D1" presStyleIdx="0" presStyleCnt="4"/>
      <dgm:spPr/>
    </dgm:pt>
    <dgm:pt modelId="{A62538BE-4F06-4CCE-8E86-D7C05BE2AC5B}" type="pres">
      <dgm:prSet presAssocID="{0CC32EBE-6E54-44E4-B7FB-F8F213F08DF5}" presName="node" presStyleLbl="node1" presStyleIdx="0" presStyleCnt="4">
        <dgm:presLayoutVars>
          <dgm:bulletEnabled val="1"/>
        </dgm:presLayoutVars>
      </dgm:prSet>
      <dgm:spPr/>
    </dgm:pt>
    <dgm:pt modelId="{D63482F8-3195-471A-AADE-A2F7111D0E39}" type="pres">
      <dgm:prSet presAssocID="{B855A630-CFF9-4604-B338-418ADE3B360A}" presName="parTrans" presStyleLbl="bgSibTrans2D1" presStyleIdx="1" presStyleCnt="4"/>
      <dgm:spPr/>
    </dgm:pt>
    <dgm:pt modelId="{607D23A3-FF2E-4BA5-9C21-79E928F99821}" type="pres">
      <dgm:prSet presAssocID="{ED9EAFFA-896B-484B-B786-DD2F578CAF03}" presName="node" presStyleLbl="node1" presStyleIdx="1" presStyleCnt="4">
        <dgm:presLayoutVars>
          <dgm:bulletEnabled val="1"/>
        </dgm:presLayoutVars>
      </dgm:prSet>
      <dgm:spPr/>
    </dgm:pt>
    <dgm:pt modelId="{250151C2-07E7-47EA-B18C-580BEA8132AF}" type="pres">
      <dgm:prSet presAssocID="{F2DF5A44-C0AD-40B3-92F5-C873D0715E04}" presName="parTrans" presStyleLbl="bgSibTrans2D1" presStyleIdx="2" presStyleCnt="4"/>
      <dgm:spPr/>
    </dgm:pt>
    <dgm:pt modelId="{88AB8014-5576-4008-8176-96980219A852}" type="pres">
      <dgm:prSet presAssocID="{9AA6F35D-8519-4E75-ACAF-2D5407D8D7F1}" presName="node" presStyleLbl="node1" presStyleIdx="2" presStyleCnt="4">
        <dgm:presLayoutVars>
          <dgm:bulletEnabled val="1"/>
        </dgm:presLayoutVars>
      </dgm:prSet>
      <dgm:spPr/>
    </dgm:pt>
    <dgm:pt modelId="{24F48DF0-8EB6-48C6-9C9E-ABB9B7370A7C}" type="pres">
      <dgm:prSet presAssocID="{8E138B73-DC83-4042-ABC3-2E476FE2C1FE}" presName="parTrans" presStyleLbl="bgSibTrans2D1" presStyleIdx="3" presStyleCnt="4"/>
      <dgm:spPr/>
    </dgm:pt>
    <dgm:pt modelId="{C3CF3BE9-0E93-44EE-B733-7053E57BCA16}" type="pres">
      <dgm:prSet presAssocID="{EE3AF8F4-AE9F-4878-BFA8-8B67D5DD65D3}" presName="node" presStyleLbl="node1" presStyleIdx="3" presStyleCnt="4">
        <dgm:presLayoutVars>
          <dgm:bulletEnabled val="1"/>
        </dgm:presLayoutVars>
      </dgm:prSet>
      <dgm:spPr/>
    </dgm:pt>
  </dgm:ptLst>
  <dgm:cxnLst>
    <dgm:cxn modelId="{336BB030-84F2-4255-822D-DFCEAE37CC2A}" type="presOf" srcId="{8E138B73-DC83-4042-ABC3-2E476FE2C1FE}" destId="{24F48DF0-8EB6-48C6-9C9E-ABB9B7370A7C}" srcOrd="0" destOrd="0" presId="urn:microsoft.com/office/officeart/2005/8/layout/radial4"/>
    <dgm:cxn modelId="{B690A333-1DAA-4D2C-967F-9BB3012685D5}" type="presOf" srcId="{EE3AF8F4-AE9F-4878-BFA8-8B67D5DD65D3}" destId="{C3CF3BE9-0E93-44EE-B733-7053E57BCA16}" srcOrd="0" destOrd="0" presId="urn:microsoft.com/office/officeart/2005/8/layout/radial4"/>
    <dgm:cxn modelId="{85DA9939-09AE-4A58-9180-659F1689EBE5}" srcId="{63FE1182-3685-4B7F-956E-E0AD6F01F6BA}" destId="{1B86E13A-D3CE-4FCA-B680-F636D48759FC}" srcOrd="0" destOrd="0" parTransId="{42322FD7-0B03-49FD-83E6-544582B7A663}" sibTransId="{FB2A1F25-6C65-4B22-83F8-7BAD67D478B9}"/>
    <dgm:cxn modelId="{B06E8B5B-DA6E-4E2D-AC6E-A06402774386}" srcId="{63FE1182-3685-4B7F-956E-E0AD6F01F6BA}" destId="{CBD16BE5-C885-4393-9E42-BE22683B2683}" srcOrd="1" destOrd="0" parTransId="{8F4E350A-671C-4E6F-9E05-116E6A8AB74B}" sibTransId="{D0F6C1CA-6202-4A3B-B73D-4A6C61229297}"/>
    <dgm:cxn modelId="{84096060-2161-494B-B085-34F8402B182D}" type="presOf" srcId="{F2DF5A44-C0AD-40B3-92F5-C873D0715E04}" destId="{250151C2-07E7-47EA-B18C-580BEA8132AF}" srcOrd="0" destOrd="0" presId="urn:microsoft.com/office/officeart/2005/8/layout/radial4"/>
    <dgm:cxn modelId="{F4DF6B67-FA3B-4DEA-AD29-2E4268D1D7B8}" srcId="{63FE1182-3685-4B7F-956E-E0AD6F01F6BA}" destId="{BD518E4E-15FE-4EF0-8DDB-90182D2BACF4}" srcOrd="2" destOrd="0" parTransId="{F5BB4953-B7E0-4702-A9A0-01FF24F7B839}" sibTransId="{FB94A70F-736D-487F-987C-8DBDE4A46A63}"/>
    <dgm:cxn modelId="{CC615D6A-0EB4-4749-BAC8-E6667F92EE70}" type="presOf" srcId="{63FE1182-3685-4B7F-956E-E0AD6F01F6BA}" destId="{E253C523-51BE-46BB-901C-D1CF64FBC6B4}" srcOrd="0" destOrd="0" presId="urn:microsoft.com/office/officeart/2005/8/layout/radial4"/>
    <dgm:cxn modelId="{348B5C73-BE94-4EC1-B2BA-B96B8B29711A}" type="presOf" srcId="{1B86E13A-D3CE-4FCA-B680-F636D48759FC}" destId="{E553D2B4-B71D-4D76-869D-1B50D7BE6E28}" srcOrd="0" destOrd="0" presId="urn:microsoft.com/office/officeart/2005/8/layout/radial4"/>
    <dgm:cxn modelId="{09527381-C578-4070-8248-E99FCF29427C}" type="presOf" srcId="{0CC32EBE-6E54-44E4-B7FB-F8F213F08DF5}" destId="{A62538BE-4F06-4CCE-8E86-D7C05BE2AC5B}" srcOrd="0" destOrd="0" presId="urn:microsoft.com/office/officeart/2005/8/layout/radial4"/>
    <dgm:cxn modelId="{A54B7691-3425-4C0E-968A-999FEC576389}" type="presOf" srcId="{9AA6F35D-8519-4E75-ACAF-2D5407D8D7F1}" destId="{88AB8014-5576-4008-8176-96980219A852}" srcOrd="0" destOrd="0" presId="urn:microsoft.com/office/officeart/2005/8/layout/radial4"/>
    <dgm:cxn modelId="{B1E0FCA2-4A87-477A-82B9-B76D39775186}" srcId="{1B86E13A-D3CE-4FCA-B680-F636D48759FC}" destId="{EE3AF8F4-AE9F-4878-BFA8-8B67D5DD65D3}" srcOrd="3" destOrd="0" parTransId="{8E138B73-DC83-4042-ABC3-2E476FE2C1FE}" sibTransId="{CC4950BC-36F3-4066-BC2B-3E0C87D87CF3}"/>
    <dgm:cxn modelId="{B470F6A6-38F5-45E3-B14C-E5DFF193B660}" srcId="{1B86E13A-D3CE-4FCA-B680-F636D48759FC}" destId="{9AA6F35D-8519-4E75-ACAF-2D5407D8D7F1}" srcOrd="2" destOrd="0" parTransId="{F2DF5A44-C0AD-40B3-92F5-C873D0715E04}" sibTransId="{C53675C9-1F0A-40AB-A671-5CD2C5B06D1B}"/>
    <dgm:cxn modelId="{0A9950BB-E914-448C-BD6F-DD44C7A2693A}" type="presOf" srcId="{B855A630-CFF9-4604-B338-418ADE3B360A}" destId="{D63482F8-3195-471A-AADE-A2F7111D0E39}" srcOrd="0" destOrd="0" presId="urn:microsoft.com/office/officeart/2005/8/layout/radial4"/>
    <dgm:cxn modelId="{5D711EBF-E758-4035-9060-56859A38E0B7}" type="presOf" srcId="{4A406674-0AEE-4EA1-B412-B34780FDF819}" destId="{30B96364-5460-45DB-86F3-E777C93DA000}" srcOrd="0" destOrd="0" presId="urn:microsoft.com/office/officeart/2005/8/layout/radial4"/>
    <dgm:cxn modelId="{574E5AC4-AC73-4D60-91FB-CDCF63AA0A0E}" srcId="{1B86E13A-D3CE-4FCA-B680-F636D48759FC}" destId="{0CC32EBE-6E54-44E4-B7FB-F8F213F08DF5}" srcOrd="0" destOrd="0" parTransId="{4A406674-0AEE-4EA1-B412-B34780FDF819}" sibTransId="{396DF628-624E-44B1-8895-2311A461FC92}"/>
    <dgm:cxn modelId="{4CF68DCC-C4BF-4D02-BA05-59ED6CBC1D89}" srcId="{1B86E13A-D3CE-4FCA-B680-F636D48759FC}" destId="{ED9EAFFA-896B-484B-B786-DD2F578CAF03}" srcOrd="1" destOrd="0" parTransId="{B855A630-CFF9-4604-B338-418ADE3B360A}" sibTransId="{07330911-5527-494E-8893-0768FB15890B}"/>
    <dgm:cxn modelId="{A7D288E6-BE6C-4A54-AA46-6DB768932386}" type="presOf" srcId="{ED9EAFFA-896B-484B-B786-DD2F578CAF03}" destId="{607D23A3-FF2E-4BA5-9C21-79E928F99821}" srcOrd="0" destOrd="0" presId="urn:microsoft.com/office/officeart/2005/8/layout/radial4"/>
    <dgm:cxn modelId="{2663B931-CE00-4D65-BE5B-0E9706A9F6EF}" type="presParOf" srcId="{E253C523-51BE-46BB-901C-D1CF64FBC6B4}" destId="{E553D2B4-B71D-4D76-869D-1B50D7BE6E28}" srcOrd="0" destOrd="0" presId="urn:microsoft.com/office/officeart/2005/8/layout/radial4"/>
    <dgm:cxn modelId="{45575EA3-374F-4A43-90FC-AF39C01D9267}" type="presParOf" srcId="{E253C523-51BE-46BB-901C-D1CF64FBC6B4}" destId="{30B96364-5460-45DB-86F3-E777C93DA000}" srcOrd="1" destOrd="0" presId="urn:microsoft.com/office/officeart/2005/8/layout/radial4"/>
    <dgm:cxn modelId="{FDB42AAF-4D2B-42C0-B462-5970BDCD111D}" type="presParOf" srcId="{E253C523-51BE-46BB-901C-D1CF64FBC6B4}" destId="{A62538BE-4F06-4CCE-8E86-D7C05BE2AC5B}" srcOrd="2" destOrd="0" presId="urn:microsoft.com/office/officeart/2005/8/layout/radial4"/>
    <dgm:cxn modelId="{03058962-6D52-4D18-859F-1ADA3765F044}" type="presParOf" srcId="{E253C523-51BE-46BB-901C-D1CF64FBC6B4}" destId="{D63482F8-3195-471A-AADE-A2F7111D0E39}" srcOrd="3" destOrd="0" presId="urn:microsoft.com/office/officeart/2005/8/layout/radial4"/>
    <dgm:cxn modelId="{C197B012-6C6B-4161-90A6-80A5CD703153}" type="presParOf" srcId="{E253C523-51BE-46BB-901C-D1CF64FBC6B4}" destId="{607D23A3-FF2E-4BA5-9C21-79E928F99821}" srcOrd="4" destOrd="0" presId="urn:microsoft.com/office/officeart/2005/8/layout/radial4"/>
    <dgm:cxn modelId="{A660AEDC-54CD-441F-A8D3-5218D5216E6D}" type="presParOf" srcId="{E253C523-51BE-46BB-901C-D1CF64FBC6B4}" destId="{250151C2-07E7-47EA-B18C-580BEA8132AF}" srcOrd="5" destOrd="0" presId="urn:microsoft.com/office/officeart/2005/8/layout/radial4"/>
    <dgm:cxn modelId="{E9815582-9C84-4B23-9C97-AC9D7A2E944F}" type="presParOf" srcId="{E253C523-51BE-46BB-901C-D1CF64FBC6B4}" destId="{88AB8014-5576-4008-8176-96980219A852}" srcOrd="6" destOrd="0" presId="urn:microsoft.com/office/officeart/2005/8/layout/radial4"/>
    <dgm:cxn modelId="{14C3D7C3-AECF-4D60-B1A1-E57674A97830}" type="presParOf" srcId="{E253C523-51BE-46BB-901C-D1CF64FBC6B4}" destId="{24F48DF0-8EB6-48C6-9C9E-ABB9B7370A7C}" srcOrd="7" destOrd="0" presId="urn:microsoft.com/office/officeart/2005/8/layout/radial4"/>
    <dgm:cxn modelId="{43017182-9A9E-4B05-BECA-2B7D77CD4ACA}" type="presParOf" srcId="{E253C523-51BE-46BB-901C-D1CF64FBC6B4}" destId="{C3CF3BE9-0E93-44EE-B733-7053E57BCA16}"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D4DE6-3928-4F9E-BA2B-572614295B82}">
      <dsp:nvSpPr>
        <dsp:cNvPr id="0" name=""/>
        <dsp:cNvSpPr/>
      </dsp:nvSpPr>
      <dsp:spPr>
        <a:xfrm>
          <a:off x="-4547637" y="-697308"/>
          <a:ext cx="5417342" cy="5417342"/>
        </a:xfrm>
        <a:prstGeom prst="blockArc">
          <a:avLst>
            <a:gd name="adj1" fmla="val 18900000"/>
            <a:gd name="adj2" fmla="val 2700000"/>
            <a:gd name="adj3" fmla="val 399"/>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BCFE6-3178-4444-B16F-BBD33EE2ADEE}">
      <dsp:nvSpPr>
        <dsp:cNvPr id="0" name=""/>
        <dsp:cNvSpPr/>
      </dsp:nvSpPr>
      <dsp:spPr>
        <a:xfrm>
          <a:off x="455546" y="309267"/>
          <a:ext cx="9548318" cy="61885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17" tIns="83820" rIns="83820" bIns="83820" numCol="1" spcCol="1270" anchor="ctr" anchorCtr="0">
          <a:noAutofit/>
        </a:bodyPr>
        <a:lstStyle/>
        <a:p>
          <a:pPr marL="0" lvl="0" indent="0" algn="l" defTabSz="1466850">
            <a:lnSpc>
              <a:spcPct val="90000"/>
            </a:lnSpc>
            <a:spcBef>
              <a:spcPct val="0"/>
            </a:spcBef>
            <a:spcAft>
              <a:spcPct val="35000"/>
            </a:spcAft>
            <a:buNone/>
          </a:pPr>
          <a:r>
            <a:rPr lang="en-GB" sz="3300" kern="1200" dirty="0"/>
            <a:t>Petty Corruption</a:t>
          </a:r>
          <a:endParaRPr lang="en-KE" sz="3300" kern="1200" dirty="0"/>
        </a:p>
      </dsp:txBody>
      <dsp:txXfrm>
        <a:off x="455546" y="309267"/>
        <a:ext cx="9548318" cy="618856"/>
      </dsp:txXfrm>
    </dsp:sp>
    <dsp:sp modelId="{89756AC0-87A7-4ACF-9DDC-A265B168A197}">
      <dsp:nvSpPr>
        <dsp:cNvPr id="0" name=""/>
        <dsp:cNvSpPr/>
      </dsp:nvSpPr>
      <dsp:spPr>
        <a:xfrm>
          <a:off x="68761" y="231910"/>
          <a:ext cx="773570" cy="773570"/>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AC7E7-C914-4E30-BDDC-D2C18EA7342E}">
      <dsp:nvSpPr>
        <dsp:cNvPr id="0" name=""/>
        <dsp:cNvSpPr/>
      </dsp:nvSpPr>
      <dsp:spPr>
        <a:xfrm>
          <a:off x="810351" y="1237712"/>
          <a:ext cx="9193514" cy="61885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17" tIns="83820" rIns="83820" bIns="83820" numCol="1" spcCol="1270" anchor="ctr" anchorCtr="0">
          <a:noAutofit/>
        </a:bodyPr>
        <a:lstStyle/>
        <a:p>
          <a:pPr marL="0" lvl="0" indent="0" algn="l" defTabSz="1466850">
            <a:lnSpc>
              <a:spcPct val="90000"/>
            </a:lnSpc>
            <a:spcBef>
              <a:spcPct val="0"/>
            </a:spcBef>
            <a:spcAft>
              <a:spcPct val="35000"/>
            </a:spcAft>
            <a:buNone/>
          </a:pPr>
          <a:r>
            <a:rPr lang="en-GB" sz="3300" kern="1200" dirty="0"/>
            <a:t>Grand Corruption</a:t>
          </a:r>
          <a:endParaRPr lang="en-KE" sz="3300" kern="1200" dirty="0"/>
        </a:p>
      </dsp:txBody>
      <dsp:txXfrm>
        <a:off x="810351" y="1237712"/>
        <a:ext cx="9193514" cy="618856"/>
      </dsp:txXfrm>
    </dsp:sp>
    <dsp:sp modelId="{B3282861-5B86-4AA2-A3D9-59DA3AAEC253}">
      <dsp:nvSpPr>
        <dsp:cNvPr id="0" name=""/>
        <dsp:cNvSpPr/>
      </dsp:nvSpPr>
      <dsp:spPr>
        <a:xfrm>
          <a:off x="423566" y="1160355"/>
          <a:ext cx="773570" cy="773570"/>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B068F-3189-448F-B3D6-42BED88915D4}">
      <dsp:nvSpPr>
        <dsp:cNvPr id="0" name=""/>
        <dsp:cNvSpPr/>
      </dsp:nvSpPr>
      <dsp:spPr>
        <a:xfrm>
          <a:off x="810351" y="2166156"/>
          <a:ext cx="9193514" cy="61885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17" tIns="83820" rIns="83820" bIns="83820" numCol="1" spcCol="1270" anchor="ctr" anchorCtr="0">
          <a:noAutofit/>
        </a:bodyPr>
        <a:lstStyle/>
        <a:p>
          <a:pPr marL="0" lvl="0" indent="0" algn="l" defTabSz="1466850">
            <a:lnSpc>
              <a:spcPct val="90000"/>
            </a:lnSpc>
            <a:spcBef>
              <a:spcPct val="0"/>
            </a:spcBef>
            <a:spcAft>
              <a:spcPct val="35000"/>
            </a:spcAft>
            <a:buNone/>
          </a:pPr>
          <a:r>
            <a:rPr lang="en-GB" sz="3300" kern="1200" dirty="0"/>
            <a:t>Administrative corruption</a:t>
          </a:r>
          <a:endParaRPr lang="en-KE" sz="3300" kern="1200" dirty="0"/>
        </a:p>
      </dsp:txBody>
      <dsp:txXfrm>
        <a:off x="810351" y="2166156"/>
        <a:ext cx="9193514" cy="618856"/>
      </dsp:txXfrm>
    </dsp:sp>
    <dsp:sp modelId="{3A12D2C0-DC36-455F-BF02-3F1701987F9F}">
      <dsp:nvSpPr>
        <dsp:cNvPr id="0" name=""/>
        <dsp:cNvSpPr/>
      </dsp:nvSpPr>
      <dsp:spPr>
        <a:xfrm>
          <a:off x="423566" y="2088799"/>
          <a:ext cx="773570" cy="773570"/>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5E731-5C71-42E4-85AC-76C60105F5BC}">
      <dsp:nvSpPr>
        <dsp:cNvPr id="0" name=""/>
        <dsp:cNvSpPr/>
      </dsp:nvSpPr>
      <dsp:spPr>
        <a:xfrm>
          <a:off x="455546" y="3094601"/>
          <a:ext cx="9548318" cy="61885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17" tIns="83820" rIns="83820" bIns="83820" numCol="1" spcCol="1270" anchor="ctr" anchorCtr="0">
          <a:noAutofit/>
        </a:bodyPr>
        <a:lstStyle/>
        <a:p>
          <a:pPr marL="0" lvl="0" indent="0" algn="l" defTabSz="1466850">
            <a:lnSpc>
              <a:spcPct val="90000"/>
            </a:lnSpc>
            <a:spcBef>
              <a:spcPct val="0"/>
            </a:spcBef>
            <a:spcAft>
              <a:spcPct val="35000"/>
            </a:spcAft>
            <a:buNone/>
          </a:pPr>
          <a:r>
            <a:rPr lang="en-GB" sz="3300" kern="1200" dirty="0"/>
            <a:t>Political Corruption</a:t>
          </a:r>
          <a:endParaRPr lang="en-KE" sz="3300" kern="1200" dirty="0"/>
        </a:p>
      </dsp:txBody>
      <dsp:txXfrm>
        <a:off x="455546" y="3094601"/>
        <a:ext cx="9548318" cy="618856"/>
      </dsp:txXfrm>
    </dsp:sp>
    <dsp:sp modelId="{AC10D923-AF84-4F29-8D44-5E20D1944FF5}">
      <dsp:nvSpPr>
        <dsp:cNvPr id="0" name=""/>
        <dsp:cNvSpPr/>
      </dsp:nvSpPr>
      <dsp:spPr>
        <a:xfrm>
          <a:off x="68761" y="3017244"/>
          <a:ext cx="773570" cy="773570"/>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1343A-F6DD-4232-B372-D87805344671}">
      <dsp:nvSpPr>
        <dsp:cNvPr id="0" name=""/>
        <dsp:cNvSpPr/>
      </dsp:nvSpPr>
      <dsp:spPr>
        <a:xfrm>
          <a:off x="0" y="497536"/>
          <a:ext cx="27816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kern="1200" dirty="0"/>
            <a:t>Punitive</a:t>
          </a:r>
          <a:r>
            <a:rPr lang="en-US" sz="4400" kern="1200" dirty="0"/>
            <a:t> </a:t>
          </a:r>
        </a:p>
      </dsp:txBody>
      <dsp:txXfrm>
        <a:off x="0" y="497536"/>
        <a:ext cx="2781678" cy="1287000"/>
      </dsp:txXfrm>
    </dsp:sp>
    <dsp:sp modelId="{A6A1D845-195E-4159-AC02-E9975A3C9514}">
      <dsp:nvSpPr>
        <dsp:cNvPr id="0" name=""/>
        <dsp:cNvSpPr/>
      </dsp:nvSpPr>
      <dsp:spPr>
        <a:xfrm>
          <a:off x="2781678" y="497536"/>
          <a:ext cx="556335" cy="1287000"/>
        </a:xfrm>
        <a:prstGeom prst="leftBrace">
          <a:avLst>
            <a:gd name="adj1" fmla="val 35000"/>
            <a:gd name="adj2" fmla="val 50000"/>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7A53C-7886-445B-AA2B-C91E772D1A87}">
      <dsp:nvSpPr>
        <dsp:cNvPr id="0" name=""/>
        <dsp:cNvSpPr/>
      </dsp:nvSpPr>
      <dsp:spPr>
        <a:xfrm>
          <a:off x="3560548" y="497536"/>
          <a:ext cx="7566164" cy="128700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95000"/>
                </a:schemeClr>
              </a:solidFill>
            </a:rPr>
            <a:t>Punitive approaches seem to be the choice for the public. </a:t>
          </a:r>
        </a:p>
        <a:p>
          <a:pPr marL="171450" lvl="1" indent="-171450" algn="l" defTabSz="800100">
            <a:lnSpc>
              <a:spcPct val="90000"/>
            </a:lnSpc>
            <a:spcBef>
              <a:spcPct val="0"/>
            </a:spcBef>
            <a:spcAft>
              <a:spcPct val="15000"/>
            </a:spcAft>
            <a:buChar char="•"/>
          </a:pPr>
          <a:r>
            <a:rPr lang="en-US" altLang="en-US" sz="1800" kern="1200" dirty="0">
              <a:solidFill>
                <a:schemeClr val="bg1">
                  <a:lumMod val="95000"/>
                </a:schemeClr>
              </a:solidFill>
            </a:rPr>
            <a:t>Sends very strong signal.</a:t>
          </a:r>
        </a:p>
        <a:p>
          <a:pPr marL="171450" lvl="1" indent="-171450" algn="l" defTabSz="800100">
            <a:lnSpc>
              <a:spcPct val="90000"/>
            </a:lnSpc>
            <a:spcBef>
              <a:spcPct val="0"/>
            </a:spcBef>
            <a:spcAft>
              <a:spcPct val="15000"/>
            </a:spcAft>
            <a:buChar char="•"/>
          </a:pPr>
          <a:r>
            <a:rPr lang="en-US" altLang="en-US" sz="1800" kern="1200" dirty="0">
              <a:solidFill>
                <a:schemeClr val="bg1">
                  <a:lumMod val="95000"/>
                </a:schemeClr>
              </a:solidFill>
            </a:rPr>
            <a:t>De-barring companies </a:t>
          </a:r>
          <a:r>
            <a:rPr lang="en-US" altLang="en-US" sz="2000" kern="1200" dirty="0">
              <a:solidFill>
                <a:schemeClr val="bg1">
                  <a:lumMod val="95000"/>
                </a:schemeClr>
              </a:solidFill>
            </a:rPr>
            <a:t>that are said to be corrupt</a:t>
          </a:r>
        </a:p>
      </dsp:txBody>
      <dsp:txXfrm>
        <a:off x="3560548" y="497536"/>
        <a:ext cx="7566164" cy="1287000"/>
      </dsp:txXfrm>
    </dsp:sp>
    <dsp:sp modelId="{05253064-274A-4261-AC51-3BBCB1884E6B}">
      <dsp:nvSpPr>
        <dsp:cNvPr id="0" name=""/>
        <dsp:cNvSpPr/>
      </dsp:nvSpPr>
      <dsp:spPr>
        <a:xfrm>
          <a:off x="0" y="2018536"/>
          <a:ext cx="27816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Preventive</a:t>
          </a:r>
        </a:p>
      </dsp:txBody>
      <dsp:txXfrm>
        <a:off x="0" y="2018536"/>
        <a:ext cx="2781678" cy="1287000"/>
      </dsp:txXfrm>
    </dsp:sp>
    <dsp:sp modelId="{B5964F67-061E-4549-86D4-4DC509949CB1}">
      <dsp:nvSpPr>
        <dsp:cNvPr id="0" name=""/>
        <dsp:cNvSpPr/>
      </dsp:nvSpPr>
      <dsp:spPr>
        <a:xfrm>
          <a:off x="2781678" y="2018536"/>
          <a:ext cx="556335" cy="1287000"/>
        </a:xfrm>
        <a:prstGeom prst="leftBrace">
          <a:avLst>
            <a:gd name="adj1" fmla="val 35000"/>
            <a:gd name="adj2" fmla="val 50000"/>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37BF9-3706-49DA-AD90-CFA47C82F3E2}">
      <dsp:nvSpPr>
        <dsp:cNvPr id="0" name=""/>
        <dsp:cNvSpPr/>
      </dsp:nvSpPr>
      <dsp:spPr>
        <a:xfrm>
          <a:off x="3560548" y="2018536"/>
          <a:ext cx="7566164" cy="128700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chemeClr val="bg1">
                  <a:lumMod val="95000"/>
                </a:schemeClr>
              </a:solidFill>
            </a:rPr>
            <a:t>Preventive measures are hard sell to the public, yet it could have better results</a:t>
          </a:r>
          <a:r>
            <a:rPr lang="en-US" sz="2000" kern="1200" dirty="0">
              <a:solidFill>
                <a:schemeClr val="bg1">
                  <a:lumMod val="95000"/>
                </a:schemeClr>
              </a:solidFill>
            </a:rPr>
            <a:t>.</a:t>
          </a:r>
        </a:p>
        <a:p>
          <a:pPr marL="57150" lvl="1" indent="-57150" algn="l" defTabSz="311150">
            <a:lnSpc>
              <a:spcPct val="90000"/>
            </a:lnSpc>
            <a:spcBef>
              <a:spcPct val="0"/>
            </a:spcBef>
            <a:spcAft>
              <a:spcPct val="15000"/>
            </a:spcAft>
            <a:buChar char="•"/>
          </a:pPr>
          <a:endParaRPr lang="en-US" sz="700" kern="1200" dirty="0">
            <a:solidFill>
              <a:schemeClr val="bg1">
                <a:lumMod val="95000"/>
              </a:schemeClr>
            </a:solidFill>
          </a:endParaRPr>
        </a:p>
      </dsp:txBody>
      <dsp:txXfrm>
        <a:off x="3560548" y="2018536"/>
        <a:ext cx="7566164" cy="128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55BF9-A9AB-4225-9246-502AD7D307C7}">
      <dsp:nvSpPr>
        <dsp:cNvPr id="0" name=""/>
        <dsp:cNvSpPr/>
      </dsp:nvSpPr>
      <dsp:spPr>
        <a:xfrm>
          <a:off x="0" y="222349"/>
          <a:ext cx="7772400" cy="748800"/>
        </a:xfrm>
        <a:prstGeom prst="round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 Efforts to institutionalize ethics and integrity</a:t>
          </a:r>
        </a:p>
      </dsp:txBody>
      <dsp:txXfrm>
        <a:off x="36553" y="258902"/>
        <a:ext cx="7699294" cy="67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369B9-6DA1-4BB1-9833-3CBFB2D727D2}">
      <dsp:nvSpPr>
        <dsp:cNvPr id="0" name=""/>
        <dsp:cNvSpPr/>
      </dsp:nvSpPr>
      <dsp:spPr>
        <a:xfrm rot="5400000">
          <a:off x="-357522" y="1071067"/>
          <a:ext cx="1581276" cy="190932"/>
        </a:xfrm>
        <a:prstGeom prst="rect">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1C4114-FF93-4898-BD08-2BBBA6253CD4}">
      <dsp:nvSpPr>
        <dsp:cNvPr id="0" name=""/>
        <dsp:cNvSpPr/>
      </dsp:nvSpPr>
      <dsp:spPr>
        <a:xfrm>
          <a:off x="3908" y="58455"/>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Public Sector Reforms</a:t>
          </a:r>
        </a:p>
      </dsp:txBody>
      <dsp:txXfrm>
        <a:off x="41189" y="95736"/>
        <a:ext cx="2046908" cy="1198320"/>
      </dsp:txXfrm>
    </dsp:sp>
    <dsp:sp modelId="{B73269C8-D46C-4257-9D32-8DB81E319A01}">
      <dsp:nvSpPr>
        <dsp:cNvPr id="0" name=""/>
        <dsp:cNvSpPr/>
      </dsp:nvSpPr>
      <dsp:spPr>
        <a:xfrm rot="5400000">
          <a:off x="-357522" y="2662170"/>
          <a:ext cx="1581276" cy="190932"/>
        </a:xfrm>
        <a:prstGeom prst="rect">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893728-AA4A-4995-8794-4D2234D7F21B}">
      <dsp:nvSpPr>
        <dsp:cNvPr id="0" name=""/>
        <dsp:cNvSpPr/>
      </dsp:nvSpPr>
      <dsp:spPr>
        <a:xfrm>
          <a:off x="3908" y="1649558"/>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Policy, Legislative  and Institutional framework</a:t>
          </a:r>
        </a:p>
      </dsp:txBody>
      <dsp:txXfrm>
        <a:off x="41189" y="1686839"/>
        <a:ext cx="2046908" cy="1198320"/>
      </dsp:txXfrm>
    </dsp:sp>
    <dsp:sp modelId="{606296F6-E897-4F2B-B7FE-535BB626AA5F}">
      <dsp:nvSpPr>
        <dsp:cNvPr id="0" name=""/>
        <dsp:cNvSpPr/>
      </dsp:nvSpPr>
      <dsp:spPr>
        <a:xfrm>
          <a:off x="438029" y="3457721"/>
          <a:ext cx="2811729" cy="190932"/>
        </a:xfrm>
        <a:prstGeom prst="rect">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3D8E847-D918-4BDB-8652-0F5D13F4EBFE}">
      <dsp:nvSpPr>
        <dsp:cNvPr id="0" name=""/>
        <dsp:cNvSpPr/>
      </dsp:nvSpPr>
      <dsp:spPr>
        <a:xfrm>
          <a:off x="3908" y="3240661"/>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Stakeholder/Citizen  Engagements </a:t>
          </a:r>
        </a:p>
        <a:p>
          <a:pPr marL="0" lvl="0" indent="0" algn="ctr" defTabSz="800100" rtl="0">
            <a:lnSpc>
              <a:spcPct val="90000"/>
            </a:lnSpc>
            <a:spcBef>
              <a:spcPct val="0"/>
            </a:spcBef>
            <a:spcAft>
              <a:spcPct val="35000"/>
            </a:spcAft>
            <a:buNone/>
          </a:pPr>
          <a:r>
            <a:rPr lang="en-US" sz="1800" kern="1200" dirty="0"/>
            <a:t>Collective Consciousness</a:t>
          </a:r>
        </a:p>
      </dsp:txBody>
      <dsp:txXfrm>
        <a:off x="41189" y="3277942"/>
        <a:ext cx="2046908" cy="1198320"/>
      </dsp:txXfrm>
    </dsp:sp>
    <dsp:sp modelId="{E5743EB6-5087-4BA8-B7FC-E1D13A301DC2}">
      <dsp:nvSpPr>
        <dsp:cNvPr id="0" name=""/>
        <dsp:cNvSpPr/>
      </dsp:nvSpPr>
      <dsp:spPr>
        <a:xfrm rot="16200000">
          <a:off x="2464033" y="2662170"/>
          <a:ext cx="1581276" cy="190932"/>
        </a:xfrm>
        <a:prstGeom prst="rect">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B1F27B-36D2-43F6-8E55-6ADECA5F5E62}">
      <dsp:nvSpPr>
        <dsp:cNvPr id="0" name=""/>
        <dsp:cNvSpPr/>
      </dsp:nvSpPr>
      <dsp:spPr>
        <a:xfrm>
          <a:off x="2825464" y="3240661"/>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Use of technology –</a:t>
          </a:r>
        </a:p>
        <a:p>
          <a:pPr marL="0" lvl="0" indent="0" algn="ctr" defTabSz="800100" rtl="0">
            <a:lnSpc>
              <a:spcPct val="90000"/>
            </a:lnSpc>
            <a:spcBef>
              <a:spcPct val="0"/>
            </a:spcBef>
            <a:spcAft>
              <a:spcPct val="35000"/>
            </a:spcAft>
            <a:buNone/>
          </a:pPr>
          <a:r>
            <a:rPr lang="en-US" sz="1800" kern="1200" dirty="0"/>
            <a:t>e-Govt</a:t>
          </a:r>
        </a:p>
      </dsp:txBody>
      <dsp:txXfrm>
        <a:off x="2862745" y="3277942"/>
        <a:ext cx="2046908" cy="1198320"/>
      </dsp:txXfrm>
    </dsp:sp>
    <dsp:sp modelId="{DF3CF61A-97ED-49D7-9E51-BDB6BA45915F}">
      <dsp:nvSpPr>
        <dsp:cNvPr id="0" name=""/>
        <dsp:cNvSpPr/>
      </dsp:nvSpPr>
      <dsp:spPr>
        <a:xfrm rot="16200000">
          <a:off x="2464033" y="1071067"/>
          <a:ext cx="1581276" cy="190932"/>
        </a:xfrm>
        <a:prstGeom prst="rect">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0B9D0E2-7A78-4D95-B112-16489A582256}">
      <dsp:nvSpPr>
        <dsp:cNvPr id="0" name=""/>
        <dsp:cNvSpPr/>
      </dsp:nvSpPr>
      <dsp:spPr>
        <a:xfrm>
          <a:off x="2825464" y="1649558"/>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Codes of Conduct &amp; Ethics</a:t>
          </a:r>
        </a:p>
      </dsp:txBody>
      <dsp:txXfrm>
        <a:off x="2862745" y="1686839"/>
        <a:ext cx="2046908" cy="1198320"/>
      </dsp:txXfrm>
    </dsp:sp>
    <dsp:sp modelId="{1F89B9A6-AA95-4EE3-9A78-ACFFFEF70220}">
      <dsp:nvSpPr>
        <dsp:cNvPr id="0" name=""/>
        <dsp:cNvSpPr/>
      </dsp:nvSpPr>
      <dsp:spPr>
        <a:xfrm>
          <a:off x="3259585" y="275516"/>
          <a:ext cx="2811729" cy="190932"/>
        </a:xfrm>
        <a:prstGeom prst="rect">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DB0BB9-B96A-4158-A97A-D407F1C636F8}">
      <dsp:nvSpPr>
        <dsp:cNvPr id="0" name=""/>
        <dsp:cNvSpPr/>
      </dsp:nvSpPr>
      <dsp:spPr>
        <a:xfrm>
          <a:off x="2825464" y="58455"/>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Asset Tracing and Asset Recovery</a:t>
          </a:r>
        </a:p>
      </dsp:txBody>
      <dsp:txXfrm>
        <a:off x="2862745" y="95736"/>
        <a:ext cx="2046908" cy="1198320"/>
      </dsp:txXfrm>
    </dsp:sp>
    <dsp:sp modelId="{703ECE13-6286-419B-90FE-D1809A0816C3}">
      <dsp:nvSpPr>
        <dsp:cNvPr id="0" name=""/>
        <dsp:cNvSpPr/>
      </dsp:nvSpPr>
      <dsp:spPr>
        <a:xfrm rot="5400000">
          <a:off x="5285589" y="1071067"/>
          <a:ext cx="1581276" cy="190932"/>
        </a:xfrm>
        <a:prstGeom prst="rect">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BCDB8F8-30AF-41F6-8A53-51DC7A50DA93}">
      <dsp:nvSpPr>
        <dsp:cNvPr id="0" name=""/>
        <dsp:cNvSpPr/>
      </dsp:nvSpPr>
      <dsp:spPr>
        <a:xfrm>
          <a:off x="5647020" y="58455"/>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Declarations of Income, Assets &amp; Liabilities</a:t>
          </a:r>
        </a:p>
      </dsp:txBody>
      <dsp:txXfrm>
        <a:off x="5684301" y="95736"/>
        <a:ext cx="2046908" cy="1198320"/>
      </dsp:txXfrm>
    </dsp:sp>
    <dsp:sp modelId="{3BB2A467-E5B1-40C8-8FF3-5E1A3524C1A2}">
      <dsp:nvSpPr>
        <dsp:cNvPr id="0" name=""/>
        <dsp:cNvSpPr/>
      </dsp:nvSpPr>
      <dsp:spPr>
        <a:xfrm rot="5400000">
          <a:off x="5285589" y="2662170"/>
          <a:ext cx="1581276" cy="190932"/>
        </a:xfrm>
        <a:prstGeom prst="rect">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45A7B5F-1AB1-4422-9726-5D5A4C7A2FF2}">
      <dsp:nvSpPr>
        <dsp:cNvPr id="0" name=""/>
        <dsp:cNvSpPr/>
      </dsp:nvSpPr>
      <dsp:spPr>
        <a:xfrm>
          <a:off x="5647020" y="1649558"/>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Ethics training, Education &amp; Curriculum Intervention</a:t>
          </a:r>
        </a:p>
      </dsp:txBody>
      <dsp:txXfrm>
        <a:off x="5684301" y="1686839"/>
        <a:ext cx="2046908" cy="1198320"/>
      </dsp:txXfrm>
    </dsp:sp>
    <dsp:sp modelId="{36F069E9-8F24-4392-9A2C-CC1DA541AD9A}">
      <dsp:nvSpPr>
        <dsp:cNvPr id="0" name=""/>
        <dsp:cNvSpPr/>
      </dsp:nvSpPr>
      <dsp:spPr>
        <a:xfrm>
          <a:off x="5647020" y="3240661"/>
          <a:ext cx="2121470" cy="1272882"/>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Systems Review</a:t>
          </a:r>
        </a:p>
      </dsp:txBody>
      <dsp:txXfrm>
        <a:off x="5684301" y="3277942"/>
        <a:ext cx="2046908" cy="1198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D73DC-5432-479D-BE6F-47AEDEB68AD0}">
      <dsp:nvSpPr>
        <dsp:cNvPr id="0" name=""/>
        <dsp:cNvSpPr/>
      </dsp:nvSpPr>
      <dsp:spPr>
        <a:xfrm>
          <a:off x="1243809" y="0"/>
          <a:ext cx="4800600" cy="4800600"/>
        </a:xfrm>
        <a:prstGeom prst="triangle">
          <a:avLst/>
        </a:prstGeom>
        <a:solidFill>
          <a:srgbClr val="FFC000"/>
        </a:solidFill>
        <a:ln w="22225" cap="rnd"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2C862971-274D-4B48-A951-40A0109C733C}">
      <dsp:nvSpPr>
        <dsp:cNvPr id="0" name=""/>
        <dsp:cNvSpPr/>
      </dsp:nvSpPr>
      <dsp:spPr>
        <a:xfrm>
          <a:off x="3389629" y="480528"/>
          <a:ext cx="3120390" cy="853231"/>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rPr>
            <a:t>Conduct</a:t>
          </a:r>
        </a:p>
      </dsp:txBody>
      <dsp:txXfrm>
        <a:off x="3431280" y="522179"/>
        <a:ext cx="3037088" cy="769929"/>
      </dsp:txXfrm>
    </dsp:sp>
    <dsp:sp modelId="{120FD967-9D48-430F-ABE5-868CE3C2B1D5}">
      <dsp:nvSpPr>
        <dsp:cNvPr id="0" name=""/>
        <dsp:cNvSpPr/>
      </dsp:nvSpPr>
      <dsp:spPr>
        <a:xfrm>
          <a:off x="3365509" y="1447800"/>
          <a:ext cx="3120390" cy="853231"/>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rPr>
            <a:t>Decision making</a:t>
          </a:r>
        </a:p>
      </dsp:txBody>
      <dsp:txXfrm>
        <a:off x="3407160" y="1489451"/>
        <a:ext cx="3037088" cy="769929"/>
      </dsp:txXfrm>
    </dsp:sp>
    <dsp:sp modelId="{2DFC90AD-F8BD-4364-927D-C82B30BA81AB}">
      <dsp:nvSpPr>
        <dsp:cNvPr id="0" name=""/>
        <dsp:cNvSpPr/>
      </dsp:nvSpPr>
      <dsp:spPr>
        <a:xfrm>
          <a:off x="3430288" y="2366039"/>
          <a:ext cx="3120390" cy="853231"/>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a:solidFill>
                <a:srgbClr val="7030A0"/>
              </a:solidFill>
              <a:latin typeface="Georgia" panose="02040502050405020303" pitchFamily="18" charset="0"/>
            </a:rPr>
            <a:t>Relationships</a:t>
          </a:r>
        </a:p>
        <a:p>
          <a:pPr lvl="0" algn="ctr">
            <a:spcBef>
              <a:spcPct val="0"/>
            </a:spcBef>
            <a:buNone/>
          </a:pPr>
          <a:endParaRPr lang="en-US" sz="1100" kern="1200" dirty="0">
            <a:latin typeface="Georgia" panose="02040502050405020303" pitchFamily="18" charset="0"/>
          </a:endParaRPr>
        </a:p>
      </dsp:txBody>
      <dsp:txXfrm>
        <a:off x="3471939" y="2407690"/>
        <a:ext cx="3037088" cy="769929"/>
      </dsp:txXfrm>
    </dsp:sp>
    <dsp:sp modelId="{9C76C0D3-D72B-4828-9CA8-EB315D6B4772}">
      <dsp:nvSpPr>
        <dsp:cNvPr id="0" name=""/>
        <dsp:cNvSpPr/>
      </dsp:nvSpPr>
      <dsp:spPr>
        <a:xfrm>
          <a:off x="3389629" y="3360185"/>
          <a:ext cx="3120390" cy="853231"/>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900" kern="1200" dirty="0">
              <a:latin typeface="Georgia" panose="02040502050405020303" pitchFamily="18" charset="0"/>
            </a:rPr>
            <a:t>Problem solving</a:t>
          </a:r>
        </a:p>
      </dsp:txBody>
      <dsp:txXfrm>
        <a:off x="3431280" y="3401836"/>
        <a:ext cx="3037088" cy="7699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A8502-C004-4AC2-9D1A-5FB640E5CC58}">
      <dsp:nvSpPr>
        <dsp:cNvPr id="0" name=""/>
        <dsp:cNvSpPr/>
      </dsp:nvSpPr>
      <dsp:spPr>
        <a:xfrm rot="5400000">
          <a:off x="831057" y="1322346"/>
          <a:ext cx="1169501" cy="1331436"/>
        </a:xfrm>
        <a:prstGeom prst="bentUpArrow">
          <a:avLst>
            <a:gd name="adj1" fmla="val 32840"/>
            <a:gd name="adj2" fmla="val 25000"/>
            <a:gd name="adj3" fmla="val 35780"/>
          </a:avLst>
        </a:prstGeom>
        <a:solidFill>
          <a:schemeClr val="accent5">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4EDEB-B215-4D87-A770-637EC801AC2B}">
      <dsp:nvSpPr>
        <dsp:cNvPr id="0" name=""/>
        <dsp:cNvSpPr/>
      </dsp:nvSpPr>
      <dsp:spPr>
        <a:xfrm>
          <a:off x="521210" y="25930"/>
          <a:ext cx="1968752" cy="1378062"/>
        </a:xfrm>
        <a:prstGeom prst="roundRect">
          <a:avLst>
            <a:gd name="adj" fmla="val 16670"/>
          </a:avLst>
        </a:prstGeom>
        <a:solidFill>
          <a:schemeClr val="accent5">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Individual</a:t>
          </a:r>
        </a:p>
      </dsp:txBody>
      <dsp:txXfrm>
        <a:off x="588494" y="93214"/>
        <a:ext cx="1834184" cy="1243494"/>
      </dsp:txXfrm>
    </dsp:sp>
    <dsp:sp modelId="{A09B4893-F732-472E-8FBD-B679E92E27B5}">
      <dsp:nvSpPr>
        <dsp:cNvPr id="0" name=""/>
        <dsp:cNvSpPr/>
      </dsp:nvSpPr>
      <dsp:spPr>
        <a:xfrm>
          <a:off x="2489963" y="157360"/>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0CC4A88F-B67F-4B6C-82C0-3D71F24591F5}">
      <dsp:nvSpPr>
        <dsp:cNvPr id="0" name=""/>
        <dsp:cNvSpPr/>
      </dsp:nvSpPr>
      <dsp:spPr>
        <a:xfrm rot="5400000">
          <a:off x="2463362" y="2870366"/>
          <a:ext cx="1169501" cy="1331436"/>
        </a:xfrm>
        <a:prstGeom prst="bentUpArrow">
          <a:avLst>
            <a:gd name="adj1" fmla="val 32840"/>
            <a:gd name="adj2" fmla="val 25000"/>
            <a:gd name="adj3" fmla="val 35780"/>
          </a:avLst>
        </a:prstGeom>
        <a:solidFill>
          <a:schemeClr val="accent5">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8CD177-509F-4D9C-BC3C-DA867FE7DBE5}">
      <dsp:nvSpPr>
        <dsp:cNvPr id="0" name=""/>
        <dsp:cNvSpPr/>
      </dsp:nvSpPr>
      <dsp:spPr>
        <a:xfrm>
          <a:off x="2153515" y="1573950"/>
          <a:ext cx="1968752" cy="1378062"/>
        </a:xfrm>
        <a:prstGeom prst="roundRect">
          <a:avLst>
            <a:gd name="adj" fmla="val 16670"/>
          </a:avLst>
        </a:prstGeom>
        <a:solidFill>
          <a:schemeClr val="accent5">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Profession</a:t>
          </a:r>
        </a:p>
      </dsp:txBody>
      <dsp:txXfrm>
        <a:off x="2220799" y="1641234"/>
        <a:ext cx="1834184" cy="1243494"/>
      </dsp:txXfrm>
    </dsp:sp>
    <dsp:sp modelId="{54EDA3F3-4460-449D-AA92-0D005111BFB0}">
      <dsp:nvSpPr>
        <dsp:cNvPr id="0" name=""/>
        <dsp:cNvSpPr/>
      </dsp:nvSpPr>
      <dsp:spPr>
        <a:xfrm>
          <a:off x="4122268" y="1705379"/>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DE9A080B-0F11-4A69-8F97-0954302C4E04}">
      <dsp:nvSpPr>
        <dsp:cNvPr id="0" name=""/>
        <dsp:cNvSpPr/>
      </dsp:nvSpPr>
      <dsp:spPr>
        <a:xfrm>
          <a:off x="3785820" y="3121969"/>
          <a:ext cx="1968752" cy="1378062"/>
        </a:xfrm>
        <a:prstGeom prst="roundRect">
          <a:avLst>
            <a:gd name="adj" fmla="val 16670"/>
          </a:avLst>
        </a:prstGeom>
        <a:solidFill>
          <a:schemeClr val="accent5">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a:t>Organizational</a:t>
          </a:r>
        </a:p>
        <a:p>
          <a:pPr marL="0" marR="0" lvl="0" indent="0" algn="ctr" defTabSz="977900" eaLnBrk="1" fontAlgn="auto" latinLnBrk="0" hangingPunct="1">
            <a:lnSpc>
              <a:spcPct val="90000"/>
            </a:lnSpc>
            <a:spcBef>
              <a:spcPct val="0"/>
            </a:spcBef>
            <a:spcAft>
              <a:spcPct val="35000"/>
            </a:spcAft>
            <a:buClrTx/>
            <a:buSzTx/>
            <a:buFontTx/>
            <a:buNone/>
            <a:tabLst/>
            <a:defRPr/>
          </a:pPr>
          <a:r>
            <a:rPr lang="en-US" sz="2200" kern="1200" dirty="0"/>
            <a:t>Society</a:t>
          </a:r>
        </a:p>
        <a:p>
          <a:pPr marL="0" lvl="0" algn="ctr" defTabSz="977900">
            <a:lnSpc>
              <a:spcPct val="90000"/>
            </a:lnSpc>
            <a:spcBef>
              <a:spcPct val="0"/>
            </a:spcBef>
            <a:spcAft>
              <a:spcPct val="35000"/>
            </a:spcAft>
            <a:buNone/>
          </a:pPr>
          <a:endParaRPr lang="en-US" sz="2200" kern="1200" dirty="0"/>
        </a:p>
      </dsp:txBody>
      <dsp:txXfrm>
        <a:off x="3853104" y="3189253"/>
        <a:ext cx="1834184" cy="12434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3D2B4-B71D-4D76-869D-1B50D7BE6E28}">
      <dsp:nvSpPr>
        <dsp:cNvPr id="0" name=""/>
        <dsp:cNvSpPr/>
      </dsp:nvSpPr>
      <dsp:spPr>
        <a:xfrm>
          <a:off x="2670047" y="2729792"/>
          <a:ext cx="1975104" cy="197510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ETHICAL THEORIES</a:t>
          </a:r>
          <a:endParaRPr lang="en-KE" sz="2400" kern="1200" dirty="0"/>
        </a:p>
      </dsp:txBody>
      <dsp:txXfrm>
        <a:off x="2959294" y="3019039"/>
        <a:ext cx="1396610" cy="1396610"/>
      </dsp:txXfrm>
    </dsp:sp>
    <dsp:sp modelId="{30B96364-5460-45DB-86F3-E777C93DA000}">
      <dsp:nvSpPr>
        <dsp:cNvPr id="0" name=""/>
        <dsp:cNvSpPr/>
      </dsp:nvSpPr>
      <dsp:spPr>
        <a:xfrm rot="11700000">
          <a:off x="909995" y="2930923"/>
          <a:ext cx="1726073" cy="5629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2538BE-4F06-4CCE-8E86-D7C05BE2AC5B}">
      <dsp:nvSpPr>
        <dsp:cNvPr id="0" name=""/>
        <dsp:cNvSpPr/>
      </dsp:nvSpPr>
      <dsp:spPr>
        <a:xfrm>
          <a:off x="1228" y="2238466"/>
          <a:ext cx="1876348" cy="150107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DEONTOLOGICAL</a:t>
          </a:r>
        </a:p>
        <a:p>
          <a:pPr marL="0" lvl="0" indent="0" algn="ctr" defTabSz="711200">
            <a:lnSpc>
              <a:spcPct val="90000"/>
            </a:lnSpc>
            <a:spcBef>
              <a:spcPct val="0"/>
            </a:spcBef>
            <a:spcAft>
              <a:spcPct val="35000"/>
            </a:spcAft>
            <a:buNone/>
          </a:pPr>
          <a:r>
            <a:rPr lang="en-GB" sz="1600" kern="1200" dirty="0"/>
            <a:t>(Duty)</a:t>
          </a:r>
          <a:endParaRPr lang="en-KE" sz="1600" kern="1200" dirty="0"/>
        </a:p>
      </dsp:txBody>
      <dsp:txXfrm>
        <a:off x="45193" y="2282431"/>
        <a:ext cx="1788418" cy="1413149"/>
      </dsp:txXfrm>
    </dsp:sp>
    <dsp:sp modelId="{D63482F8-3195-471A-AADE-A2F7111D0E39}">
      <dsp:nvSpPr>
        <dsp:cNvPr id="0" name=""/>
        <dsp:cNvSpPr/>
      </dsp:nvSpPr>
      <dsp:spPr>
        <a:xfrm rot="14700000">
          <a:off x="1970014" y="1667642"/>
          <a:ext cx="1726073" cy="5629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D23A3-FF2E-4BA5-9C21-79E928F99821}">
      <dsp:nvSpPr>
        <dsp:cNvPr id="0" name=""/>
        <dsp:cNvSpPr/>
      </dsp:nvSpPr>
      <dsp:spPr>
        <a:xfrm>
          <a:off x="1530142" y="416378"/>
          <a:ext cx="1876348" cy="150107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UTILITARIAN</a:t>
          </a:r>
        </a:p>
        <a:p>
          <a:pPr marL="0" lvl="0" indent="0" algn="ctr" defTabSz="711200">
            <a:lnSpc>
              <a:spcPct val="90000"/>
            </a:lnSpc>
            <a:spcBef>
              <a:spcPct val="0"/>
            </a:spcBef>
            <a:spcAft>
              <a:spcPct val="35000"/>
            </a:spcAft>
            <a:buNone/>
          </a:pPr>
          <a:r>
            <a:rPr lang="en-GB" sz="1600" kern="1200" dirty="0"/>
            <a:t>(Consequences)</a:t>
          </a:r>
          <a:endParaRPr lang="en-KE" sz="1600" kern="1200" dirty="0"/>
        </a:p>
      </dsp:txBody>
      <dsp:txXfrm>
        <a:off x="1574107" y="460343"/>
        <a:ext cx="1788418" cy="1413149"/>
      </dsp:txXfrm>
    </dsp:sp>
    <dsp:sp modelId="{250151C2-07E7-47EA-B18C-580BEA8132AF}">
      <dsp:nvSpPr>
        <dsp:cNvPr id="0" name=""/>
        <dsp:cNvSpPr/>
      </dsp:nvSpPr>
      <dsp:spPr>
        <a:xfrm rot="17700000">
          <a:off x="3619111" y="1667642"/>
          <a:ext cx="1726073" cy="5629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AB8014-5576-4008-8176-96980219A852}">
      <dsp:nvSpPr>
        <dsp:cNvPr id="0" name=""/>
        <dsp:cNvSpPr/>
      </dsp:nvSpPr>
      <dsp:spPr>
        <a:xfrm>
          <a:off x="3908709" y="416378"/>
          <a:ext cx="1876348" cy="150107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VIRTUE THEORY</a:t>
          </a:r>
        </a:p>
        <a:p>
          <a:pPr marL="0" lvl="0" indent="0" algn="ctr" defTabSz="711200">
            <a:lnSpc>
              <a:spcPct val="90000"/>
            </a:lnSpc>
            <a:spcBef>
              <a:spcPct val="0"/>
            </a:spcBef>
            <a:spcAft>
              <a:spcPct val="35000"/>
            </a:spcAft>
            <a:buNone/>
          </a:pPr>
          <a:r>
            <a:rPr lang="en-GB" sz="1600" kern="1200" dirty="0"/>
            <a:t>(Character traits)</a:t>
          </a:r>
          <a:endParaRPr lang="en-KE" sz="1600" kern="1200" dirty="0"/>
        </a:p>
      </dsp:txBody>
      <dsp:txXfrm>
        <a:off x="3952674" y="460343"/>
        <a:ext cx="1788418" cy="1413149"/>
      </dsp:txXfrm>
    </dsp:sp>
    <dsp:sp modelId="{24F48DF0-8EB6-48C6-9C9E-ABB9B7370A7C}">
      <dsp:nvSpPr>
        <dsp:cNvPr id="0" name=""/>
        <dsp:cNvSpPr/>
      </dsp:nvSpPr>
      <dsp:spPr>
        <a:xfrm rot="20700000">
          <a:off x="4679130" y="2930923"/>
          <a:ext cx="1726073" cy="5629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F3BE9-0E93-44EE-B733-7053E57BCA16}">
      <dsp:nvSpPr>
        <dsp:cNvPr id="0" name=""/>
        <dsp:cNvSpPr/>
      </dsp:nvSpPr>
      <dsp:spPr>
        <a:xfrm>
          <a:off x="5437622" y="2238466"/>
          <a:ext cx="1876348" cy="150107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Communitarian Theory</a:t>
          </a:r>
        </a:p>
        <a:p>
          <a:pPr marL="0" lvl="0" indent="0" algn="ctr" defTabSz="711200">
            <a:lnSpc>
              <a:spcPct val="90000"/>
            </a:lnSpc>
            <a:spcBef>
              <a:spcPct val="0"/>
            </a:spcBef>
            <a:spcAft>
              <a:spcPct val="35000"/>
            </a:spcAft>
            <a:buNone/>
          </a:pPr>
          <a:r>
            <a:rPr lang="en-GB" sz="1600" kern="1200" dirty="0"/>
            <a:t>Others first</a:t>
          </a:r>
          <a:endParaRPr lang="en-KE" sz="1600" kern="1200" dirty="0"/>
        </a:p>
      </dsp:txBody>
      <dsp:txXfrm>
        <a:off x="5481587" y="2282431"/>
        <a:ext cx="1788418" cy="14131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CD780-5F03-4F84-8BA8-8CD74FA6AD30}" type="datetimeFigureOut">
              <a:rPr lang="en-KE" smtClean="0"/>
              <a:t>08/02/2022</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A536C-FEB5-40F3-8E15-477332B1B7A5}" type="slidenum">
              <a:rPr lang="en-KE" smtClean="0"/>
              <a:t>‹#›</a:t>
            </a:fld>
            <a:endParaRPr lang="en-KE"/>
          </a:p>
        </p:txBody>
      </p:sp>
    </p:spTree>
    <p:extLst>
      <p:ext uri="{BB962C8B-B14F-4D97-AF65-F5344CB8AC3E}">
        <p14:creationId xmlns:p14="http://schemas.microsoft.com/office/powerpoint/2010/main" val="54234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0895F5D-4C83-4A03-817C-44A7299A67E0}" type="datetime1">
              <a:rPr lang="en-US" smtClean="0"/>
              <a:t>2/8/2022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GB"/>
              <a:t>Dr Purity K. Gitonga, FEB 7TH 2022 OECD CLASS</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472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77231-B4B8-4571-B621-3DF2C67D018E}" type="datetime1">
              <a:rPr lang="en-US" smtClean="0"/>
              <a:t>2/8/2022</a:t>
            </a:fld>
            <a:endParaRPr lang="en-US" dirty="0"/>
          </a:p>
        </p:txBody>
      </p:sp>
      <p:sp>
        <p:nvSpPr>
          <p:cNvPr id="5" name="Footer Placeholder 4"/>
          <p:cNvSpPr>
            <a:spLocks noGrp="1"/>
          </p:cNvSpPr>
          <p:nvPr>
            <p:ph type="ftr" sz="quarter" idx="11"/>
          </p:nvPr>
        </p:nvSpPr>
        <p:spPr/>
        <p:txBody>
          <a:bodyPr/>
          <a:lstStyle/>
          <a:p>
            <a:r>
              <a:rPr lang="en-GB"/>
              <a:t>Dr Purity K. Gitonga, FEB 7TH 2022 OECD CLASS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27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3EB0C89-90D8-4624-BF65-756A9B958D5A}" type="datetime1">
              <a:rPr lang="en-US" smtClean="0"/>
              <a:t>2/8/2022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GB"/>
              <a:t>Dr Purity K. Gitonga, FEB 7TH 2022 OECD CLASS</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909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547A9-96EA-444B-9A66-EF473D39153B}" type="datetime1">
              <a:rPr lang="en-US" smtClean="0"/>
              <a:t>2/8/2022</a:t>
            </a:fld>
            <a:endParaRPr lang="en-US" dirty="0"/>
          </a:p>
        </p:txBody>
      </p:sp>
      <p:sp>
        <p:nvSpPr>
          <p:cNvPr id="5" name="Footer Placeholder 4"/>
          <p:cNvSpPr>
            <a:spLocks noGrp="1"/>
          </p:cNvSpPr>
          <p:nvPr>
            <p:ph type="ftr" sz="quarter" idx="11"/>
          </p:nvPr>
        </p:nvSpPr>
        <p:spPr/>
        <p:txBody>
          <a:bodyPr/>
          <a:lstStyle/>
          <a:p>
            <a:r>
              <a:rPr lang="en-GB"/>
              <a:t>Dr Purity K. Gitonga, FEB 7TH 2022 OECD CLASS</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485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5D40D9F-6252-44D8-8EEC-204E856317AF}" type="datetime1">
              <a:rPr lang="en-US" smtClean="0"/>
              <a:t>2/8/2022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t>Dr Purity K. Gitonga, FEB 7TH 2022 OECD CLASS</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37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7F1FDA-B521-41DC-BF65-35B3DD0CA3C2}" type="datetime1">
              <a:rPr lang="en-US" smtClean="0"/>
              <a:t>2/8/2022</a:t>
            </a:fld>
            <a:endParaRPr lang="en-US" dirty="0"/>
          </a:p>
        </p:txBody>
      </p:sp>
      <p:sp>
        <p:nvSpPr>
          <p:cNvPr id="6" name="Footer Placeholder 5"/>
          <p:cNvSpPr>
            <a:spLocks noGrp="1"/>
          </p:cNvSpPr>
          <p:nvPr>
            <p:ph type="ftr" sz="quarter" idx="11"/>
          </p:nvPr>
        </p:nvSpPr>
        <p:spPr/>
        <p:txBody>
          <a:bodyPr/>
          <a:lstStyle/>
          <a:p>
            <a:r>
              <a:rPr lang="en-GB"/>
              <a:t>Dr Purity K. Gitonga, FEB 7TH 2022 OECD CLASS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80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CFFD80-8428-4841-9814-F421E44817B4}" type="datetime1">
              <a:rPr lang="en-US" smtClean="0"/>
              <a:t>2/8/2022</a:t>
            </a:fld>
            <a:endParaRPr lang="en-US" dirty="0"/>
          </a:p>
        </p:txBody>
      </p:sp>
      <p:sp>
        <p:nvSpPr>
          <p:cNvPr id="8" name="Footer Placeholder 7"/>
          <p:cNvSpPr>
            <a:spLocks noGrp="1"/>
          </p:cNvSpPr>
          <p:nvPr>
            <p:ph type="ftr" sz="quarter" idx="11"/>
          </p:nvPr>
        </p:nvSpPr>
        <p:spPr/>
        <p:txBody>
          <a:bodyPr/>
          <a:lstStyle/>
          <a:p>
            <a:r>
              <a:rPr lang="en-GB"/>
              <a:t>Dr Purity K. Gitonga, FEB 7TH 2022 OECD CLASS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370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8F1768-0C83-4B60-896D-50C73C89895C}" type="datetime1">
              <a:rPr lang="en-US" smtClean="0"/>
              <a:t>2/8/2022</a:t>
            </a:fld>
            <a:endParaRPr lang="en-US" dirty="0"/>
          </a:p>
        </p:txBody>
      </p:sp>
      <p:sp>
        <p:nvSpPr>
          <p:cNvPr id="4" name="Footer Placeholder 3"/>
          <p:cNvSpPr>
            <a:spLocks noGrp="1"/>
          </p:cNvSpPr>
          <p:nvPr>
            <p:ph type="ftr" sz="quarter" idx="11"/>
          </p:nvPr>
        </p:nvSpPr>
        <p:spPr/>
        <p:txBody>
          <a:bodyPr/>
          <a:lstStyle/>
          <a:p>
            <a:r>
              <a:rPr lang="en-GB"/>
              <a:t>Dr Purity K. Gitonga, FEB 7TH 2022 OECD CLASS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18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7C707-412F-4C59-A41A-914242A49C01}" type="datetime1">
              <a:rPr lang="en-US" smtClean="0"/>
              <a:t>2/8/2022</a:t>
            </a:fld>
            <a:endParaRPr lang="en-US" dirty="0"/>
          </a:p>
        </p:txBody>
      </p:sp>
      <p:sp>
        <p:nvSpPr>
          <p:cNvPr id="3" name="Footer Placeholder 2"/>
          <p:cNvSpPr>
            <a:spLocks noGrp="1"/>
          </p:cNvSpPr>
          <p:nvPr>
            <p:ph type="ftr" sz="quarter" idx="11"/>
          </p:nvPr>
        </p:nvSpPr>
        <p:spPr/>
        <p:txBody>
          <a:bodyPr/>
          <a:lstStyle/>
          <a:p>
            <a:r>
              <a:rPr lang="en-GB"/>
              <a:t>Dr Purity K. Gitonga, FEB 7TH 2022 OECD CLASS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573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D1B4493-1998-41A6-A65D-69389D2CA5F2}" type="datetime1">
              <a:rPr lang="en-US" smtClean="0"/>
              <a:t>2/8/2022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GB"/>
              <a:t>Dr Purity K. Gitonga, FEB 7TH 2022 OECD CLASS</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43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12861-E8C1-4EDB-BCF9-A9B6CA9F2564}" type="datetime1">
              <a:rPr lang="en-US" smtClean="0"/>
              <a:t>2/8/2022</a:t>
            </a:fld>
            <a:endParaRPr lang="en-US" dirty="0"/>
          </a:p>
        </p:txBody>
      </p:sp>
      <p:sp>
        <p:nvSpPr>
          <p:cNvPr id="6" name="Footer Placeholder 5"/>
          <p:cNvSpPr>
            <a:spLocks noGrp="1"/>
          </p:cNvSpPr>
          <p:nvPr>
            <p:ph type="ftr" sz="quarter" idx="11"/>
          </p:nvPr>
        </p:nvSpPr>
        <p:spPr/>
        <p:txBody>
          <a:bodyPr/>
          <a:lstStyle/>
          <a:p>
            <a:r>
              <a:rPr lang="en-GB"/>
              <a:t>Dr Purity K. Gitonga, FEB 7TH 2022 OECD CLASS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05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2E14B29-68F5-4988-B9ED-DA30B3CF200A}" type="datetime1">
              <a:rPr lang="en-US" smtClean="0"/>
              <a:t>2/8/2022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GB"/>
              <a:t>Dr Purity K. Gitonga, FEB 7TH 2022 OECD CLASS</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5222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liticstoday.org/author/martin-jay/" TargetMode="External"/><Relationship Id="rId2" Type="http://schemas.openxmlformats.org/officeDocument/2006/relationships/hyperlink" Target="https://politicstoday.org/opin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PROFESSIONAL </a:t>
            </a:r>
            <a:r>
              <a:rPr lang="en-US" dirty="0" err="1"/>
              <a:t>ethicS</a:t>
            </a:r>
            <a:r>
              <a:rPr lang="en-US" dirty="0"/>
              <a:t> AND  THE  FIGHT AGINST CORRUPTION</a:t>
            </a:r>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1572071" y="4101584"/>
            <a:ext cx="6689059" cy="2103140"/>
          </a:xfrm>
          <a:prstGeom prst="rect">
            <a:avLst/>
          </a:prstGeom>
        </p:spPr>
        <p:txBody>
          <a:bodyPr wrap="square">
            <a:spAutoFit/>
          </a:bodyPr>
          <a:lstStyle/>
          <a:p>
            <a:r>
              <a:rPr lang="en-US" sz="2800" dirty="0">
                <a:solidFill>
                  <a:schemeClr val="bg1"/>
                </a:solidFill>
              </a:rPr>
              <a:t>OECD CLASS </a:t>
            </a:r>
          </a:p>
          <a:p>
            <a:r>
              <a:rPr lang="en-US" sz="2800" dirty="0">
                <a:solidFill>
                  <a:schemeClr val="bg1"/>
                </a:solidFill>
              </a:rPr>
              <a:t>8</a:t>
            </a:r>
            <a:r>
              <a:rPr lang="en-US" sz="2800" baseline="30000" dirty="0">
                <a:solidFill>
                  <a:schemeClr val="bg1"/>
                </a:solidFill>
              </a:rPr>
              <a:t>TH</a:t>
            </a:r>
            <a:r>
              <a:rPr lang="en-US" sz="2800" dirty="0">
                <a:solidFill>
                  <a:schemeClr val="bg1"/>
                </a:solidFill>
              </a:rPr>
              <a:t> FEBRUARY 2022</a:t>
            </a:r>
          </a:p>
          <a:p>
            <a:endParaRPr lang="en-US" sz="2800" baseline="30000" dirty="0">
              <a:solidFill>
                <a:schemeClr val="bg1"/>
              </a:solidFill>
            </a:endParaRPr>
          </a:p>
          <a:p>
            <a:r>
              <a:rPr lang="en-US" sz="2800" dirty="0">
                <a:solidFill>
                  <a:schemeClr val="bg1"/>
                </a:solidFill>
              </a:rPr>
              <a:t> Presented by</a:t>
            </a:r>
          </a:p>
          <a:p>
            <a:r>
              <a:rPr lang="en-US" sz="2800" dirty="0">
                <a:solidFill>
                  <a:schemeClr val="bg1"/>
                </a:solidFill>
              </a:rPr>
              <a:t>Dr Purity </a:t>
            </a:r>
            <a:r>
              <a:rPr lang="en-US" sz="2800" dirty="0" err="1">
                <a:solidFill>
                  <a:schemeClr val="bg1"/>
                </a:solidFill>
              </a:rPr>
              <a:t>Gitonga</a:t>
            </a:r>
            <a:r>
              <a:rPr lang="en-US" sz="2800" dirty="0">
                <a:solidFill>
                  <a:schemeClr val="bg1"/>
                </a:solidFill>
              </a:rPr>
              <a:t> </a:t>
            </a:r>
          </a:p>
        </p:txBody>
      </p:sp>
      <p:sp>
        <p:nvSpPr>
          <p:cNvPr id="5" name="Date Placeholder 4">
            <a:extLst>
              <a:ext uri="{FF2B5EF4-FFF2-40B4-BE49-F238E27FC236}">
                <a16:creationId xmlns:a16="http://schemas.microsoft.com/office/drawing/2014/main" id="{98795E5E-FF3F-4B52-B7F1-A66ECB2C5FB9}"/>
              </a:ext>
            </a:extLst>
          </p:cNvPr>
          <p:cNvSpPr>
            <a:spLocks noGrp="1"/>
          </p:cNvSpPr>
          <p:nvPr>
            <p:ph type="dt" sz="half" idx="10"/>
          </p:nvPr>
        </p:nvSpPr>
        <p:spPr/>
        <p:txBody>
          <a:bodyPr/>
          <a:lstStyle/>
          <a:p>
            <a:fld id="{68FFF04F-81CA-4101-8C76-1D6AD8F9C31A}" type="datetime1">
              <a:rPr lang="en-US" smtClean="0"/>
              <a:t>2/8/2022</a:t>
            </a:fld>
            <a:endParaRPr lang="en-US" dirty="0"/>
          </a:p>
        </p:txBody>
      </p:sp>
      <p:sp>
        <p:nvSpPr>
          <p:cNvPr id="6" name="Footer Placeholder 5">
            <a:extLst>
              <a:ext uri="{FF2B5EF4-FFF2-40B4-BE49-F238E27FC236}">
                <a16:creationId xmlns:a16="http://schemas.microsoft.com/office/drawing/2014/main" id="{A118997E-6C74-42BB-864A-DA2F83C611B2}"/>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417213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Dr Purity K. Gitonga, FEB 7TH 2022 OECD CLASS</a:t>
            </a:r>
          </a:p>
        </p:txBody>
      </p:sp>
      <p:pic>
        <p:nvPicPr>
          <p:cNvPr id="2050" name="Picture 2" descr="Kenya improves in global corruption rankings - The 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32416"/>
            <a:ext cx="762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4553" y="3244334"/>
            <a:ext cx="2889061" cy="369332"/>
          </a:xfrm>
          <a:prstGeom prst="rect">
            <a:avLst/>
          </a:prstGeom>
        </p:spPr>
        <p:txBody>
          <a:bodyPr wrap="none">
            <a:spAutoFit/>
          </a:bodyPr>
          <a:lstStyle/>
          <a:p>
            <a:r>
              <a:rPr lang="en-US" dirty="0"/>
              <a:t>State of Corruption in Kenya</a:t>
            </a:r>
            <a:endParaRPr lang="en-GB" dirty="0"/>
          </a:p>
        </p:txBody>
      </p:sp>
      <p:sp>
        <p:nvSpPr>
          <p:cNvPr id="4" name="Rectangle 3"/>
          <p:cNvSpPr/>
          <p:nvPr/>
        </p:nvSpPr>
        <p:spPr>
          <a:xfrm>
            <a:off x="3090028" y="396484"/>
            <a:ext cx="5368172" cy="507831"/>
          </a:xfrm>
          <a:prstGeom prst="rect">
            <a:avLst/>
          </a:prstGeom>
        </p:spPr>
        <p:txBody>
          <a:bodyPr wrap="square">
            <a:spAutoFit/>
          </a:bodyPr>
          <a:lstStyle/>
          <a:p>
            <a:r>
              <a:rPr lang="en-US" sz="2700" dirty="0">
                <a:solidFill>
                  <a:srgbClr val="464653"/>
                </a:solidFill>
                <a:latin typeface="Bookman Old Style"/>
                <a:ea typeface="+mj-ea"/>
                <a:cs typeface="+mj-cs"/>
              </a:rPr>
              <a:t>Corruption Scandals in Kenya</a:t>
            </a:r>
            <a:endParaRPr lang="en-GB" dirty="0"/>
          </a:p>
        </p:txBody>
      </p:sp>
      <p:sp>
        <p:nvSpPr>
          <p:cNvPr id="5" name="Date Placeholder 4">
            <a:extLst>
              <a:ext uri="{FF2B5EF4-FFF2-40B4-BE49-F238E27FC236}">
                <a16:creationId xmlns:a16="http://schemas.microsoft.com/office/drawing/2014/main" id="{52826779-F173-46C8-A1EF-964D15C5A438}"/>
              </a:ext>
            </a:extLst>
          </p:cNvPr>
          <p:cNvSpPr>
            <a:spLocks noGrp="1"/>
          </p:cNvSpPr>
          <p:nvPr>
            <p:ph type="dt" sz="half" idx="10"/>
          </p:nvPr>
        </p:nvSpPr>
        <p:spPr/>
        <p:txBody>
          <a:bodyPr/>
          <a:lstStyle/>
          <a:p>
            <a:fld id="{AAB79FC2-5319-494F-9160-6C91B411910A}" type="datetime1">
              <a:rPr lang="en-US" smtClean="0"/>
              <a:t>2/8/2022</a:t>
            </a:fld>
            <a:endParaRPr lang="en-US" dirty="0"/>
          </a:p>
        </p:txBody>
      </p:sp>
      <p:sp>
        <p:nvSpPr>
          <p:cNvPr id="8" name="TextBox 7">
            <a:extLst>
              <a:ext uri="{FF2B5EF4-FFF2-40B4-BE49-F238E27FC236}">
                <a16:creationId xmlns:a16="http://schemas.microsoft.com/office/drawing/2014/main" id="{CD38BA64-00FC-4714-BB16-15C56BD3F433}"/>
              </a:ext>
            </a:extLst>
          </p:cNvPr>
          <p:cNvSpPr txBox="1"/>
          <p:nvPr/>
        </p:nvSpPr>
        <p:spPr>
          <a:xfrm>
            <a:off x="9677400" y="4987786"/>
            <a:ext cx="2851211" cy="646331"/>
          </a:xfrm>
          <a:prstGeom prst="rect">
            <a:avLst/>
          </a:prstGeom>
          <a:noFill/>
        </p:spPr>
        <p:txBody>
          <a:bodyPr wrap="square">
            <a:spAutoFit/>
          </a:bodyPr>
          <a:lstStyle/>
          <a:p>
            <a:r>
              <a:rPr lang="en-GB" dirty="0">
                <a:solidFill>
                  <a:srgbClr val="7030A0"/>
                </a:solidFill>
              </a:rPr>
              <a:t>What is the story in your country?</a:t>
            </a:r>
            <a:endParaRPr lang="en-KE" dirty="0">
              <a:solidFill>
                <a:srgbClr val="7030A0"/>
              </a:solidFill>
            </a:endParaRPr>
          </a:p>
        </p:txBody>
      </p:sp>
      <p:sp>
        <p:nvSpPr>
          <p:cNvPr id="6" name="TextBox 5">
            <a:extLst>
              <a:ext uri="{FF2B5EF4-FFF2-40B4-BE49-F238E27FC236}">
                <a16:creationId xmlns:a16="http://schemas.microsoft.com/office/drawing/2014/main" id="{4AD2D037-BD70-48F3-A937-D1EB377733AB}"/>
              </a:ext>
            </a:extLst>
          </p:cNvPr>
          <p:cNvSpPr txBox="1"/>
          <p:nvPr/>
        </p:nvSpPr>
        <p:spPr>
          <a:xfrm>
            <a:off x="9443258" y="3550290"/>
            <a:ext cx="2844799" cy="923330"/>
          </a:xfrm>
          <a:prstGeom prst="rect">
            <a:avLst/>
          </a:prstGeom>
          <a:noFill/>
        </p:spPr>
        <p:txBody>
          <a:bodyPr wrap="square" rtlCol="0">
            <a:spAutoFit/>
          </a:bodyPr>
          <a:lstStyle/>
          <a:p>
            <a:r>
              <a:rPr lang="en-GB" b="1" dirty="0">
                <a:solidFill>
                  <a:srgbClr val="FF0000"/>
                </a:solidFill>
              </a:rPr>
              <a:t>Given the scenarios above, what is your comment?</a:t>
            </a:r>
            <a:endParaRPr lang="en-KE" b="1" dirty="0">
              <a:solidFill>
                <a:srgbClr val="FF0000"/>
              </a:solidFill>
            </a:endParaRPr>
          </a:p>
        </p:txBody>
      </p:sp>
    </p:spTree>
    <p:extLst>
      <p:ext uri="{BB962C8B-B14F-4D97-AF65-F5344CB8AC3E}">
        <p14:creationId xmlns:p14="http://schemas.microsoft.com/office/powerpoint/2010/main" val="76190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F177-E50A-44A9-9BA4-F8706A0F1C75}"/>
              </a:ext>
            </a:extLst>
          </p:cNvPr>
          <p:cNvSpPr>
            <a:spLocks noGrp="1"/>
          </p:cNvSpPr>
          <p:nvPr>
            <p:ph type="title"/>
          </p:nvPr>
        </p:nvSpPr>
        <p:spPr/>
        <p:txBody>
          <a:bodyPr/>
          <a:lstStyle/>
          <a:p>
            <a:r>
              <a:rPr lang="en-GB" dirty="0"/>
              <a:t>What is Corruption</a:t>
            </a:r>
            <a:endParaRPr lang="en-KE" dirty="0"/>
          </a:p>
        </p:txBody>
      </p:sp>
      <p:sp>
        <p:nvSpPr>
          <p:cNvPr id="3" name="Content Placeholder 2">
            <a:extLst>
              <a:ext uri="{FF2B5EF4-FFF2-40B4-BE49-F238E27FC236}">
                <a16:creationId xmlns:a16="http://schemas.microsoft.com/office/drawing/2014/main" id="{010AF1D0-A0D3-454D-8E7D-4DFA81B81CA0}"/>
              </a:ext>
            </a:extLst>
          </p:cNvPr>
          <p:cNvSpPr>
            <a:spLocks noGrp="1"/>
          </p:cNvSpPr>
          <p:nvPr>
            <p:ph idx="1"/>
          </p:nvPr>
        </p:nvSpPr>
        <p:spPr/>
        <p:txBody>
          <a:bodyPr>
            <a:normAutofit fontScale="85000" lnSpcReduction="20000"/>
          </a:bodyPr>
          <a:lstStyle/>
          <a:p>
            <a:r>
              <a:rPr lang="en-US" altLang="en-US" sz="2400" b="1" dirty="0">
                <a:latin typeface="Calibri" panose="020F0502020204030204" pitchFamily="34" charset="0"/>
                <a:ea typeface="Verdana" panose="020B0604030504040204" pitchFamily="34" charset="0"/>
                <a:cs typeface="Calibri" panose="020F0502020204030204" pitchFamily="34" charset="0"/>
              </a:rPr>
              <a:t>The term </a:t>
            </a:r>
            <a:r>
              <a:rPr lang="en-US" altLang="en-US" sz="2400" b="1" dirty="0">
                <a:solidFill>
                  <a:srgbClr val="7575D1"/>
                </a:solidFill>
                <a:latin typeface="Calibri" panose="020F0502020204030204" pitchFamily="34" charset="0"/>
                <a:ea typeface="Verdana" panose="020B0604030504040204" pitchFamily="34" charset="0"/>
                <a:cs typeface="Calibri" panose="020F0502020204030204" pitchFamily="34" charset="0"/>
              </a:rPr>
              <a:t>“corruption” </a:t>
            </a:r>
            <a:r>
              <a:rPr lang="en-US" altLang="en-US" sz="2400" b="1" dirty="0">
                <a:latin typeface="Calibri" panose="020F0502020204030204" pitchFamily="34" charset="0"/>
                <a:ea typeface="Verdana" panose="020B0604030504040204" pitchFamily="34" charset="0"/>
                <a:cs typeface="Calibri" panose="020F0502020204030204" pitchFamily="34" charset="0"/>
              </a:rPr>
              <a:t>is derived from the Latin word “corrupts” meaning </a:t>
            </a:r>
            <a:r>
              <a:rPr lang="en-US" altLang="en-US" sz="2400" b="1" dirty="0">
                <a:solidFill>
                  <a:schemeClr val="tx1"/>
                </a:solidFill>
                <a:latin typeface="Calibri" panose="020F0502020204030204" pitchFamily="34" charset="0"/>
                <a:ea typeface="Verdana" panose="020B0604030504040204" pitchFamily="34" charset="0"/>
                <a:cs typeface="Calibri" panose="020F0502020204030204" pitchFamily="34" charset="0"/>
              </a:rPr>
              <a:t>“to destroy”.   </a:t>
            </a:r>
            <a:r>
              <a:rPr lang="en-US" altLang="en-US" sz="2400" b="1" dirty="0">
                <a:solidFill>
                  <a:srgbClr val="7575D1"/>
                </a:solidFill>
                <a:latin typeface="Calibri" panose="020F0502020204030204" pitchFamily="34" charset="0"/>
                <a:ea typeface="Verdana" panose="020B0604030504040204" pitchFamily="34" charset="0"/>
                <a:cs typeface="Calibri" panose="020F0502020204030204" pitchFamily="34" charset="0"/>
              </a:rPr>
              <a:t>What does it destroy?</a:t>
            </a:r>
          </a:p>
          <a:p>
            <a:pPr algn="just">
              <a:lnSpc>
                <a:spcPct val="150000"/>
              </a:lnSpc>
              <a:spcBef>
                <a:spcPts val="0"/>
              </a:spcBef>
              <a:spcAft>
                <a:spcPts val="0"/>
              </a:spcAft>
              <a:buFont typeface="Wingdings" panose="05000000000000000000" pitchFamily="2" charset="2"/>
              <a:buChar char="q"/>
            </a:pPr>
            <a:r>
              <a:rPr lang="en-GB" sz="2600" dirty="0">
                <a:latin typeface="Calibri" panose="020F0502020204030204" pitchFamily="34" charset="0"/>
                <a:ea typeface="Verdana" panose="020B0604030504040204" pitchFamily="34" charset="0"/>
                <a:cs typeface="Calibri" panose="020F0502020204030204" pitchFamily="34" charset="0"/>
              </a:rPr>
              <a:t>The abuse of entrusted power or authority  (Public or private) resulting to personal gain or advantage at the expense of public  good or collective interest(TI, WB). </a:t>
            </a:r>
          </a:p>
          <a:p>
            <a:pPr algn="just">
              <a:lnSpc>
                <a:spcPct val="120000"/>
              </a:lnSpc>
              <a:spcBef>
                <a:spcPts val="0"/>
              </a:spcBef>
              <a:spcAft>
                <a:spcPts val="0"/>
              </a:spcAft>
              <a:buFont typeface="Wingdings" panose="05000000000000000000" pitchFamily="2" charset="2"/>
              <a:buChar char="q"/>
            </a:pPr>
            <a:r>
              <a:rPr lang="en-GB" sz="2600" dirty="0">
                <a:latin typeface="Calibri" panose="020F0502020204030204" pitchFamily="34" charset="0"/>
                <a:ea typeface="Verdana" panose="020B0604030504040204" pitchFamily="34" charset="0"/>
                <a:cs typeface="Calibri" panose="020F0502020204030204" pitchFamily="34" charset="0"/>
              </a:rPr>
              <a:t>Joseph S. Nye (1967: 419) defines corruption as “</a:t>
            </a:r>
            <a:r>
              <a:rPr lang="en-GB" sz="2600" dirty="0" err="1">
                <a:latin typeface="Calibri" panose="020F0502020204030204" pitchFamily="34" charset="0"/>
                <a:ea typeface="Verdana" panose="020B0604030504040204" pitchFamily="34" charset="0"/>
                <a:cs typeface="Calibri" panose="020F0502020204030204" pitchFamily="34" charset="0"/>
              </a:rPr>
              <a:t>behavior</a:t>
            </a:r>
            <a:r>
              <a:rPr lang="en-GB" sz="2600" dirty="0">
                <a:latin typeface="Calibri" panose="020F0502020204030204" pitchFamily="34" charset="0"/>
                <a:ea typeface="Verdana" panose="020B0604030504040204" pitchFamily="34" charset="0"/>
                <a:cs typeface="Calibri" panose="020F0502020204030204" pitchFamily="34" charset="0"/>
              </a:rPr>
              <a:t> which deviates from the formal duties of a public role (elective or appointive) because of private-regarding (personal, close family, private clique) wealth or status gains; or violates rules against the exercise of certain types of private- regarding influence.</a:t>
            </a:r>
          </a:p>
          <a:p>
            <a:pPr algn="just">
              <a:lnSpc>
                <a:spcPct val="120000"/>
              </a:lnSpc>
              <a:spcBef>
                <a:spcPts val="0"/>
              </a:spcBef>
              <a:spcAft>
                <a:spcPts val="0"/>
              </a:spcAft>
              <a:buFont typeface="Wingdings" panose="05000000000000000000" pitchFamily="2" charset="2"/>
              <a:buChar char="q"/>
            </a:pPr>
            <a:r>
              <a:rPr lang="en-GB" sz="2600" dirty="0">
                <a:latin typeface="Calibri" panose="020F0502020204030204" pitchFamily="34" charset="0"/>
                <a:ea typeface="Verdana" panose="020B0604030504040204" pitchFamily="34" charset="0"/>
                <a:cs typeface="Calibri" panose="020F0502020204030204" pitchFamily="34" charset="0"/>
              </a:rPr>
              <a:t>Legal definition_ What is the legal definition of  corruption  in your country?</a:t>
            </a:r>
          </a:p>
          <a:p>
            <a:r>
              <a:rPr lang="en-US" sz="2400" b="1" dirty="0">
                <a:solidFill>
                  <a:srgbClr val="7030A0"/>
                </a:solidFill>
                <a:latin typeface="Calibri" panose="020F0502020204030204" pitchFamily="34" charset="0"/>
                <a:cs typeface="Calibri" panose="020F0502020204030204" pitchFamily="34" charset="0"/>
              </a:rPr>
              <a:t> We need to look beyond monetary exchanges when analyzing corruption. </a:t>
            </a:r>
            <a:endParaRPr lang="en-KE"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9171F75-D3F6-4E33-8CD7-60326BB08986}"/>
              </a:ext>
            </a:extLst>
          </p:cNvPr>
          <p:cNvSpPr>
            <a:spLocks noGrp="1"/>
          </p:cNvSpPr>
          <p:nvPr>
            <p:ph type="dt" sz="half" idx="10"/>
          </p:nvPr>
        </p:nvSpPr>
        <p:spPr/>
        <p:txBody>
          <a:bodyPr/>
          <a:lstStyle/>
          <a:p>
            <a:fld id="{FEACE647-AE48-4559-BE49-C1B455C24CE3}" type="datetime1">
              <a:rPr lang="en-US" smtClean="0"/>
              <a:t>2/8/2022</a:t>
            </a:fld>
            <a:endParaRPr lang="en-US" dirty="0"/>
          </a:p>
        </p:txBody>
      </p:sp>
      <p:sp>
        <p:nvSpPr>
          <p:cNvPr id="5" name="Footer Placeholder 4">
            <a:extLst>
              <a:ext uri="{FF2B5EF4-FFF2-40B4-BE49-F238E27FC236}">
                <a16:creationId xmlns:a16="http://schemas.microsoft.com/office/drawing/2014/main" id="{964CFACF-BD73-499B-9E0D-6A9C28AA234E}"/>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418799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95C1-7893-4D4F-B733-D91B7381F759}"/>
              </a:ext>
            </a:extLst>
          </p:cNvPr>
          <p:cNvSpPr>
            <a:spLocks noGrp="1"/>
          </p:cNvSpPr>
          <p:nvPr>
            <p:ph type="title"/>
          </p:nvPr>
        </p:nvSpPr>
        <p:spPr/>
        <p:txBody>
          <a:bodyPr/>
          <a:lstStyle/>
          <a:p>
            <a:r>
              <a:rPr lang="en-GB" dirty="0"/>
              <a:t>Typology of Corruption</a:t>
            </a:r>
            <a:endParaRPr lang="en-KE" dirty="0"/>
          </a:p>
        </p:txBody>
      </p:sp>
      <p:graphicFrame>
        <p:nvGraphicFramePr>
          <p:cNvPr id="6" name="Content Placeholder 5">
            <a:extLst>
              <a:ext uri="{FF2B5EF4-FFF2-40B4-BE49-F238E27FC236}">
                <a16:creationId xmlns:a16="http://schemas.microsoft.com/office/drawing/2014/main" id="{D4659EE1-B37C-4EEE-B32D-EEC0DE657992}"/>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1345ED8-5FB6-4AD4-8FB4-FE45E4F58A54}"/>
              </a:ext>
            </a:extLst>
          </p:cNvPr>
          <p:cNvSpPr>
            <a:spLocks noGrp="1"/>
          </p:cNvSpPr>
          <p:nvPr>
            <p:ph type="dt" sz="half" idx="10"/>
          </p:nvPr>
        </p:nvSpPr>
        <p:spPr/>
        <p:txBody>
          <a:bodyPr/>
          <a:lstStyle/>
          <a:p>
            <a:fld id="{84CF831A-5EE6-46EA-8C48-1B806E60EC37}" type="datetime1">
              <a:rPr lang="en-US" smtClean="0"/>
              <a:t>2/8/2022</a:t>
            </a:fld>
            <a:endParaRPr lang="en-US" dirty="0"/>
          </a:p>
        </p:txBody>
      </p:sp>
      <p:sp>
        <p:nvSpPr>
          <p:cNvPr id="5" name="Footer Placeholder 4">
            <a:extLst>
              <a:ext uri="{FF2B5EF4-FFF2-40B4-BE49-F238E27FC236}">
                <a16:creationId xmlns:a16="http://schemas.microsoft.com/office/drawing/2014/main" id="{411E093C-F760-41DF-97B3-39358F16F61C}"/>
              </a:ext>
            </a:extLst>
          </p:cNvPr>
          <p:cNvSpPr>
            <a:spLocks noGrp="1"/>
          </p:cNvSpPr>
          <p:nvPr>
            <p:ph type="ftr" sz="quarter" idx="11"/>
          </p:nvPr>
        </p:nvSpPr>
        <p:spPr/>
        <p:txBody>
          <a:bodyPr/>
          <a:lstStyle/>
          <a:p>
            <a:r>
              <a:rPr lang="en-GB"/>
              <a:t>Dr Purity K. Gitonga, FEB 7TH 2022 OECD CLASS</a:t>
            </a:r>
            <a:endParaRPr lang="en-US" dirty="0"/>
          </a:p>
        </p:txBody>
      </p:sp>
      <p:sp>
        <p:nvSpPr>
          <p:cNvPr id="7" name="TextBox 6">
            <a:extLst>
              <a:ext uri="{FF2B5EF4-FFF2-40B4-BE49-F238E27FC236}">
                <a16:creationId xmlns:a16="http://schemas.microsoft.com/office/drawing/2014/main" id="{6A225FC6-D8AE-4581-ACB5-BA48CC6AF699}"/>
              </a:ext>
            </a:extLst>
          </p:cNvPr>
          <p:cNvSpPr txBox="1"/>
          <p:nvPr/>
        </p:nvSpPr>
        <p:spPr>
          <a:xfrm>
            <a:off x="2385710" y="5490146"/>
            <a:ext cx="5765800" cy="461665"/>
          </a:xfrm>
          <a:prstGeom prst="rect">
            <a:avLst/>
          </a:prstGeom>
          <a:noFill/>
        </p:spPr>
        <p:txBody>
          <a:bodyPr wrap="square" rtlCol="0">
            <a:spAutoFit/>
          </a:bodyPr>
          <a:lstStyle/>
          <a:p>
            <a:r>
              <a:rPr lang="en-GB" sz="2400" b="1" dirty="0">
                <a:solidFill>
                  <a:srgbClr val="7030A0"/>
                </a:solidFill>
              </a:rPr>
              <a:t>What’s the difference?</a:t>
            </a:r>
            <a:endParaRPr lang="en-KE" sz="2400" b="1" dirty="0">
              <a:solidFill>
                <a:srgbClr val="7030A0"/>
              </a:solidFill>
            </a:endParaRPr>
          </a:p>
        </p:txBody>
      </p:sp>
    </p:spTree>
    <p:extLst>
      <p:ext uri="{BB962C8B-B14F-4D97-AF65-F5344CB8AC3E}">
        <p14:creationId xmlns:p14="http://schemas.microsoft.com/office/powerpoint/2010/main" val="273558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Approaches: UNCAC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2025958"/>
              </p:ext>
            </p:extLst>
          </p:nvPr>
        </p:nvGraphicFramePr>
        <p:xfrm>
          <a:off x="484095" y="1968020"/>
          <a:ext cx="11126713" cy="3803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GB"/>
              <a:t>Dr Purity K. Gitonga, FEB 7TH 2022 OECD CLASS</a:t>
            </a:r>
            <a:endParaRPr lang="en-US" dirty="0"/>
          </a:p>
        </p:txBody>
      </p:sp>
      <p:sp>
        <p:nvSpPr>
          <p:cNvPr id="3" name="Date Placeholder 2">
            <a:extLst>
              <a:ext uri="{FF2B5EF4-FFF2-40B4-BE49-F238E27FC236}">
                <a16:creationId xmlns:a16="http://schemas.microsoft.com/office/drawing/2014/main" id="{8A8AE0E0-81EA-4E0F-A5A6-4635437386AD}"/>
              </a:ext>
            </a:extLst>
          </p:cNvPr>
          <p:cNvSpPr>
            <a:spLocks noGrp="1"/>
          </p:cNvSpPr>
          <p:nvPr>
            <p:ph type="dt" sz="half" idx="10"/>
          </p:nvPr>
        </p:nvSpPr>
        <p:spPr/>
        <p:txBody>
          <a:bodyPr/>
          <a:lstStyle/>
          <a:p>
            <a:fld id="{4B68B253-C5CA-447B-AC05-F3F469774BBF}" type="datetime1">
              <a:rPr lang="en-US" smtClean="0"/>
              <a:t>2/8/2022</a:t>
            </a:fld>
            <a:endParaRPr lang="en-US" dirty="0"/>
          </a:p>
        </p:txBody>
      </p:sp>
      <p:sp>
        <p:nvSpPr>
          <p:cNvPr id="7" name="TextBox 6">
            <a:extLst>
              <a:ext uri="{FF2B5EF4-FFF2-40B4-BE49-F238E27FC236}">
                <a16:creationId xmlns:a16="http://schemas.microsoft.com/office/drawing/2014/main" id="{22A85A1F-51D3-4DEF-A1C1-926432FDF80C}"/>
              </a:ext>
            </a:extLst>
          </p:cNvPr>
          <p:cNvSpPr txBox="1"/>
          <p:nvPr/>
        </p:nvSpPr>
        <p:spPr>
          <a:xfrm>
            <a:off x="581192" y="5305978"/>
            <a:ext cx="11512196" cy="923330"/>
          </a:xfrm>
          <a:prstGeom prst="rect">
            <a:avLst/>
          </a:prstGeom>
          <a:noFill/>
        </p:spPr>
        <p:txBody>
          <a:bodyPr wrap="square">
            <a:spAutoFit/>
          </a:bodyPr>
          <a:lstStyle/>
          <a:p>
            <a:r>
              <a:rPr lang="en-US" b="1" dirty="0">
                <a:solidFill>
                  <a:srgbClr val="7030A0"/>
                </a:solidFill>
              </a:rPr>
              <a:t>Experience has shown that the costs of corruption in the public service are too great to bear.</a:t>
            </a:r>
            <a:r>
              <a:rPr lang="en-GB" b="1" dirty="0">
                <a:solidFill>
                  <a:srgbClr val="7030A0"/>
                </a:solidFill>
              </a:rPr>
              <a:t>  The public service must work with the highest standards of integrity and conduct to ensure that the trust and confidence of citizens is maintained.</a:t>
            </a:r>
          </a:p>
        </p:txBody>
      </p:sp>
    </p:spTree>
    <p:extLst>
      <p:ext uri="{BB962C8B-B14F-4D97-AF65-F5344CB8AC3E}">
        <p14:creationId xmlns:p14="http://schemas.microsoft.com/office/powerpoint/2010/main" val="405785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33793887"/>
              </p:ext>
            </p:extLst>
          </p:nvPr>
        </p:nvGraphicFramePr>
        <p:xfrm>
          <a:off x="2438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129735057"/>
              </p:ext>
            </p:extLst>
          </p:nvPr>
        </p:nvGraphicFramePr>
        <p:xfrm>
          <a:off x="2438400" y="1447800"/>
          <a:ext cx="77724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Date Placeholder 5">
            <a:extLst>
              <a:ext uri="{FF2B5EF4-FFF2-40B4-BE49-F238E27FC236}">
                <a16:creationId xmlns:a16="http://schemas.microsoft.com/office/drawing/2014/main" id="{3A56B850-8F33-4208-BAAE-229B8BDAA233}"/>
              </a:ext>
            </a:extLst>
          </p:cNvPr>
          <p:cNvSpPr>
            <a:spLocks noGrp="1"/>
          </p:cNvSpPr>
          <p:nvPr>
            <p:ph type="dt" sz="half" idx="10"/>
          </p:nvPr>
        </p:nvSpPr>
        <p:spPr/>
        <p:txBody>
          <a:bodyPr/>
          <a:lstStyle/>
          <a:p>
            <a:fld id="{2A9D24F8-BE4E-472C-AEC6-F8ACF573917F}" type="datetime1">
              <a:rPr lang="en-US" smtClean="0"/>
              <a:t>2/8/2022</a:t>
            </a:fld>
            <a:endParaRPr lang="en-US" dirty="0"/>
          </a:p>
        </p:txBody>
      </p:sp>
      <p:sp>
        <p:nvSpPr>
          <p:cNvPr id="2" name="Footer Placeholder 1"/>
          <p:cNvSpPr>
            <a:spLocks noGrp="1"/>
          </p:cNvSpPr>
          <p:nvPr>
            <p:ph type="ftr" sz="quarter" idx="11"/>
          </p:nvPr>
        </p:nvSpPr>
        <p:spPr/>
        <p:txBody>
          <a:bodyPr/>
          <a:lstStyle/>
          <a:p>
            <a:pPr>
              <a:defRPr/>
            </a:pPr>
            <a:r>
              <a:rPr lang="fr-FR"/>
              <a:t>Dr. Purity K. Gitonga-:- Gender &amp; Governance Expert -Ascend International  </a:t>
            </a:r>
            <a:endParaRPr lang="en-US" dirty="0"/>
          </a:p>
        </p:txBody>
      </p:sp>
      <p:sp>
        <p:nvSpPr>
          <p:cNvPr id="7" name="Slide Number Placeholder 6">
            <a:extLst>
              <a:ext uri="{FF2B5EF4-FFF2-40B4-BE49-F238E27FC236}">
                <a16:creationId xmlns:a16="http://schemas.microsoft.com/office/drawing/2014/main" id="{84F52303-C370-4E08-A1C0-70D6B3FD6703}"/>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
        <p:nvSpPr>
          <p:cNvPr id="3" name="TextBox 2">
            <a:extLst>
              <a:ext uri="{FF2B5EF4-FFF2-40B4-BE49-F238E27FC236}">
                <a16:creationId xmlns:a16="http://schemas.microsoft.com/office/drawing/2014/main" id="{9366DF43-230B-4514-9D44-FCCBA8681ED8}"/>
              </a:ext>
            </a:extLst>
          </p:cNvPr>
          <p:cNvSpPr txBox="1"/>
          <p:nvPr/>
        </p:nvSpPr>
        <p:spPr>
          <a:xfrm>
            <a:off x="381000" y="2266545"/>
            <a:ext cx="1856362" cy="3139321"/>
          </a:xfrm>
          <a:prstGeom prst="rect">
            <a:avLst/>
          </a:prstGeom>
          <a:noFill/>
        </p:spPr>
        <p:txBody>
          <a:bodyPr wrap="square" rtlCol="0">
            <a:spAutoFit/>
          </a:bodyPr>
          <a:lstStyle/>
          <a:p>
            <a:pPr marL="0" indent="0">
              <a:buNone/>
            </a:pPr>
            <a:r>
              <a:rPr lang="en-US" sz="2000" dirty="0">
                <a:latin typeface="Calibri" panose="020F0502020204030204" pitchFamily="34" charset="0"/>
                <a:cs typeface="Calibri" panose="020F0502020204030204" pitchFamily="34" charset="0"/>
              </a:rPr>
              <a:t>To transform the public service and  counter the ethical lapses in the public sector,  diverse strategies have been employed </a:t>
            </a:r>
            <a:r>
              <a:rPr lang="en-US" dirty="0">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263CCA9F-908A-4C9A-9699-52303C199134}"/>
              </a:ext>
            </a:extLst>
          </p:cNvPr>
          <p:cNvSpPr txBox="1"/>
          <p:nvPr/>
        </p:nvSpPr>
        <p:spPr>
          <a:xfrm>
            <a:off x="10411838" y="3813464"/>
            <a:ext cx="1568879" cy="1569660"/>
          </a:xfrm>
          <a:prstGeom prst="rect">
            <a:avLst/>
          </a:prstGeom>
          <a:noFill/>
        </p:spPr>
        <p:txBody>
          <a:bodyPr wrap="square" rtlCol="0">
            <a:spAutoFit/>
          </a:bodyPr>
          <a:lstStyle/>
          <a:p>
            <a:r>
              <a:rPr lang="en-GB" sz="2400" dirty="0"/>
              <a:t>Have these strategies yielded much fruit?</a:t>
            </a:r>
            <a:endParaRPr lang="en-KE" sz="2400" dirty="0"/>
          </a:p>
        </p:txBody>
      </p:sp>
    </p:spTree>
    <p:extLst>
      <p:ext uri="{BB962C8B-B14F-4D97-AF65-F5344CB8AC3E}">
        <p14:creationId xmlns:p14="http://schemas.microsoft.com/office/powerpoint/2010/main" val="35593088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6EAF-400D-4EF8-B907-1BD6F442BD9A}"/>
              </a:ext>
            </a:extLst>
          </p:cNvPr>
          <p:cNvSpPr>
            <a:spLocks noGrp="1"/>
          </p:cNvSpPr>
          <p:nvPr>
            <p:ph type="title"/>
          </p:nvPr>
        </p:nvSpPr>
        <p:spPr/>
        <p:txBody>
          <a:bodyPr/>
          <a:lstStyle/>
          <a:p>
            <a:r>
              <a:rPr lang="en-US" dirty="0"/>
              <a:t>PART  TWO: Ethics DEFINED</a:t>
            </a:r>
            <a:endParaRPr lang="en-KE" dirty="0"/>
          </a:p>
        </p:txBody>
      </p:sp>
      <p:sp>
        <p:nvSpPr>
          <p:cNvPr id="4" name="Content Placeholder 3">
            <a:extLst>
              <a:ext uri="{FF2B5EF4-FFF2-40B4-BE49-F238E27FC236}">
                <a16:creationId xmlns:a16="http://schemas.microsoft.com/office/drawing/2014/main" id="{37183C7F-E54D-4A9D-8A0B-8C28761A8B81}"/>
              </a:ext>
            </a:extLst>
          </p:cNvPr>
          <p:cNvSpPr>
            <a:spLocks noGrp="1"/>
          </p:cNvSpPr>
          <p:nvPr>
            <p:ph idx="1"/>
          </p:nvPr>
        </p:nvSpPr>
        <p:spPr/>
        <p:txBody>
          <a:bodyPr>
            <a:normAutofit fontScale="85000" lnSpcReduction="20000"/>
          </a:bodyPr>
          <a:lstStyle/>
          <a:p>
            <a:pPr marL="0" indent="0">
              <a:buNone/>
            </a:pPr>
            <a:r>
              <a:rPr lang="en-GB" sz="2800" b="0" i="0" dirty="0">
                <a:solidFill>
                  <a:srgbClr val="222222"/>
                </a:solidFill>
                <a:effectLst/>
                <a:latin typeface="Rubik"/>
              </a:rPr>
              <a:t>The term </a:t>
            </a:r>
            <a:r>
              <a:rPr lang="en-GB" sz="2800" b="1" i="0" dirty="0">
                <a:solidFill>
                  <a:srgbClr val="222222"/>
                </a:solidFill>
                <a:effectLst/>
                <a:latin typeface="Rubik"/>
              </a:rPr>
              <a:t>“ethics”</a:t>
            </a:r>
            <a:r>
              <a:rPr lang="en-GB" sz="2800" b="0" i="0" dirty="0">
                <a:solidFill>
                  <a:srgbClr val="222222"/>
                </a:solidFill>
                <a:effectLst/>
                <a:latin typeface="Rubik"/>
              </a:rPr>
              <a:t> derives from the Greek word </a:t>
            </a:r>
            <a:r>
              <a:rPr lang="en-GB" sz="2800" b="1" i="0" dirty="0">
                <a:solidFill>
                  <a:srgbClr val="222222"/>
                </a:solidFill>
                <a:effectLst/>
                <a:latin typeface="Rubik"/>
              </a:rPr>
              <a:t>“ethos”</a:t>
            </a:r>
            <a:r>
              <a:rPr lang="en-GB" sz="2800" b="0" i="0" dirty="0">
                <a:solidFill>
                  <a:srgbClr val="222222"/>
                </a:solidFill>
                <a:effectLst/>
                <a:latin typeface="Rubik"/>
              </a:rPr>
              <a:t> which means character, habit, disposition or custom. </a:t>
            </a:r>
          </a:p>
          <a:p>
            <a:pPr marL="0" indent="0">
              <a:buNone/>
            </a:pPr>
            <a:r>
              <a:rPr lang="en-US" sz="2800" dirty="0"/>
              <a:t>Ethics is creates a framework for determining </a:t>
            </a:r>
            <a:r>
              <a:rPr lang="en-GB" sz="2800" dirty="0"/>
              <a:t>what is good and bad or right and proper and just versus what is bad, wrong and unjust.</a:t>
            </a:r>
          </a:p>
          <a:p>
            <a:pPr marL="0" indent="0">
              <a:buNone/>
            </a:pPr>
            <a:r>
              <a:rPr lang="en-GB" sz="2800" dirty="0"/>
              <a:t>There are three aspects to ethics</a:t>
            </a:r>
          </a:p>
          <a:p>
            <a:pPr marL="514350" indent="-514350">
              <a:buFont typeface="+mj-lt"/>
              <a:buAutoNum type="arabicPeriod"/>
            </a:pPr>
            <a:r>
              <a:rPr lang="en-GB" sz="2800" b="1" dirty="0"/>
              <a:t>Ability to discern:- </a:t>
            </a:r>
          </a:p>
          <a:p>
            <a:pPr marL="324000" lvl="1" indent="0">
              <a:buNone/>
            </a:pPr>
            <a:r>
              <a:rPr lang="en-GB" sz="2400" dirty="0"/>
              <a:t>  -Right from wrong, Good from evil, Propriety from impropriety</a:t>
            </a:r>
          </a:p>
          <a:p>
            <a:pPr marL="514350" indent="-514350">
              <a:buFont typeface="+mj-lt"/>
              <a:buAutoNum type="arabicPeriod" startAt="2"/>
            </a:pPr>
            <a:r>
              <a:rPr lang="en-GB" sz="2800" b="1" dirty="0"/>
              <a:t>Commitment to do what is right</a:t>
            </a:r>
          </a:p>
          <a:p>
            <a:pPr marL="514350" indent="-514350">
              <a:buFont typeface="+mj-lt"/>
              <a:buAutoNum type="arabicPeriod" startAt="2"/>
            </a:pPr>
            <a:r>
              <a:rPr lang="en-GB" sz="2800" b="1" dirty="0"/>
              <a:t>Doing what is right.</a:t>
            </a:r>
          </a:p>
        </p:txBody>
      </p:sp>
      <p:sp>
        <p:nvSpPr>
          <p:cNvPr id="3" name="Footer Placeholder 2">
            <a:extLst>
              <a:ext uri="{FF2B5EF4-FFF2-40B4-BE49-F238E27FC236}">
                <a16:creationId xmlns:a16="http://schemas.microsoft.com/office/drawing/2014/main" id="{834979D5-5A76-42B3-8887-BFE1543433A4}"/>
              </a:ext>
            </a:extLst>
          </p:cNvPr>
          <p:cNvSpPr>
            <a:spLocks noGrp="1"/>
          </p:cNvSpPr>
          <p:nvPr>
            <p:ph type="ftr" sz="quarter" idx="11"/>
          </p:nvPr>
        </p:nvSpPr>
        <p:spPr/>
        <p:txBody>
          <a:bodyPr/>
          <a:lstStyle/>
          <a:p>
            <a:r>
              <a:rPr lang="en-GB"/>
              <a:t>Dr Purity K. Gitonga, FEB 7TH 2022 OECD CLASS</a:t>
            </a:r>
          </a:p>
        </p:txBody>
      </p:sp>
      <p:sp>
        <p:nvSpPr>
          <p:cNvPr id="6" name="Date Placeholder 5">
            <a:extLst>
              <a:ext uri="{FF2B5EF4-FFF2-40B4-BE49-F238E27FC236}">
                <a16:creationId xmlns:a16="http://schemas.microsoft.com/office/drawing/2014/main" id="{F8CC88E6-53BF-47B3-8B5B-CB7EF8F0E8A7}"/>
              </a:ext>
            </a:extLst>
          </p:cNvPr>
          <p:cNvSpPr>
            <a:spLocks noGrp="1"/>
          </p:cNvSpPr>
          <p:nvPr>
            <p:ph type="dt" sz="half" idx="10"/>
          </p:nvPr>
        </p:nvSpPr>
        <p:spPr/>
        <p:txBody>
          <a:bodyPr/>
          <a:lstStyle/>
          <a:p>
            <a:fld id="{241EF721-063F-4BE3-8C7E-CC38DA577EB3}" type="datetime1">
              <a:rPr lang="en-US" smtClean="0"/>
              <a:t>2/8/2022</a:t>
            </a:fld>
            <a:endParaRPr lang="en-US" dirty="0"/>
          </a:p>
        </p:txBody>
      </p:sp>
    </p:spTree>
    <p:extLst>
      <p:ext uri="{BB962C8B-B14F-4D97-AF65-F5344CB8AC3E}">
        <p14:creationId xmlns:p14="http://schemas.microsoft.com/office/powerpoint/2010/main" val="419522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848" y="567660"/>
            <a:ext cx="8229600" cy="990600"/>
          </a:xfrm>
        </p:spPr>
        <p:txBody>
          <a:bodyPr/>
          <a:lstStyle/>
          <a:p>
            <a:r>
              <a:rPr lang="en-US" dirty="0">
                <a:latin typeface="Georgia" panose="02040502050405020303" pitchFamily="18" charset="0"/>
              </a:rPr>
              <a:t>Ethics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32244445"/>
              </p:ext>
            </p:extLst>
          </p:nvPr>
        </p:nvGraphicFramePr>
        <p:xfrm>
          <a:off x="2679366" y="106296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90ED11B8-0EAB-4738-BC26-91FAD653AD2A}" type="datetime1">
              <a:rPr lang="en-US" smtClean="0"/>
              <a:t>2/8/2022</a:t>
            </a:fld>
            <a:endParaRPr lang="en-US"/>
          </a:p>
        </p:txBody>
      </p:sp>
      <p:sp>
        <p:nvSpPr>
          <p:cNvPr id="5" name="Footer Placeholder 4"/>
          <p:cNvSpPr>
            <a:spLocks noGrp="1"/>
          </p:cNvSpPr>
          <p:nvPr>
            <p:ph type="ftr" sz="quarter" idx="11"/>
          </p:nvPr>
        </p:nvSpPr>
        <p:spPr/>
        <p:txBody>
          <a:bodyPr/>
          <a:lstStyle/>
          <a:p>
            <a:r>
              <a:rPr lang="en-GB"/>
              <a:t>Dr Purity K. Gitonga, FEB 7TH 2022 OECD CLASS</a:t>
            </a:r>
            <a:endParaRPr lang="en-US"/>
          </a:p>
        </p:txBody>
      </p:sp>
      <p:sp>
        <p:nvSpPr>
          <p:cNvPr id="8" name="TextBox 7"/>
          <p:cNvSpPr txBox="1"/>
          <p:nvPr/>
        </p:nvSpPr>
        <p:spPr>
          <a:xfrm rot="5400000">
            <a:off x="3241358" y="649956"/>
            <a:ext cx="984885" cy="3200400"/>
          </a:xfrm>
          <a:prstGeom prst="rect">
            <a:avLst/>
          </a:prstGeom>
          <a:noFill/>
        </p:spPr>
        <p:txBody>
          <a:bodyPr vert="vert270" wrap="square" rtlCol="0">
            <a:spAutoFit/>
          </a:bodyPr>
          <a:lstStyle/>
          <a:p>
            <a:r>
              <a:rPr lang="en-US" sz="2400" b="1" dirty="0">
                <a:latin typeface="Georgia" panose="02040502050405020303" pitchFamily="18" charset="0"/>
              </a:rPr>
              <a:t>ETHICS</a:t>
            </a:r>
            <a:r>
              <a:rPr lang="en-US" sz="2800" b="1" dirty="0">
                <a:latin typeface="Georgia" panose="02040502050405020303" pitchFamily="18" charset="0"/>
              </a:rPr>
              <a:t> i</a:t>
            </a:r>
            <a:r>
              <a:rPr lang="en-US" sz="2400" b="1" dirty="0">
                <a:latin typeface="Georgia" panose="02040502050405020303" pitchFamily="18" charset="0"/>
              </a:rPr>
              <a:t>s</a:t>
            </a:r>
            <a:r>
              <a:rPr lang="en-US" sz="2000" b="1" dirty="0">
                <a:latin typeface="Georgia" panose="02040502050405020303" pitchFamily="18" charset="0"/>
              </a:rPr>
              <a:t> </a:t>
            </a:r>
            <a:r>
              <a:rPr lang="en-US" sz="2400" b="1" dirty="0">
                <a:latin typeface="Georgia" panose="02040502050405020303" pitchFamily="18" charset="0"/>
              </a:rPr>
              <a:t>concerned</a:t>
            </a:r>
            <a:r>
              <a:rPr lang="en-US" sz="2000" b="1" dirty="0">
                <a:latin typeface="Georgia" panose="02040502050405020303" pitchFamily="18" charset="0"/>
              </a:rPr>
              <a:t> </a:t>
            </a:r>
            <a:r>
              <a:rPr lang="en-US" sz="2400" b="1" dirty="0">
                <a:latin typeface="Georgia" panose="02040502050405020303" pitchFamily="18" charset="0"/>
              </a:rPr>
              <a:t>with</a:t>
            </a:r>
            <a:r>
              <a:rPr lang="en-US" sz="2000" b="1" dirty="0">
                <a:latin typeface="Georgia" panose="02040502050405020303" pitchFamily="18" charset="0"/>
              </a:rPr>
              <a:t>:</a:t>
            </a:r>
          </a:p>
        </p:txBody>
      </p:sp>
      <p:sp>
        <p:nvSpPr>
          <p:cNvPr id="9" name="TextBox 8">
            <a:extLst>
              <a:ext uri="{FF2B5EF4-FFF2-40B4-BE49-F238E27FC236}">
                <a16:creationId xmlns:a16="http://schemas.microsoft.com/office/drawing/2014/main" id="{727A4C68-46DF-49E1-99C3-0E157A3BA54D}"/>
              </a:ext>
            </a:extLst>
          </p:cNvPr>
          <p:cNvSpPr txBox="1"/>
          <p:nvPr/>
        </p:nvSpPr>
        <p:spPr>
          <a:xfrm>
            <a:off x="216309" y="4663231"/>
            <a:ext cx="6096000" cy="1200329"/>
          </a:xfrm>
          <a:prstGeom prst="rect">
            <a:avLst/>
          </a:prstGeom>
          <a:noFill/>
        </p:spPr>
        <p:txBody>
          <a:bodyPr wrap="square">
            <a:spAutoFit/>
          </a:bodyPr>
          <a:lstStyle/>
          <a:p>
            <a:r>
              <a:rPr lang="en-US" sz="1800" dirty="0"/>
              <a:t>The overriding question in ethics is – </a:t>
            </a:r>
            <a:r>
              <a:rPr lang="en-US" sz="1800" b="1" dirty="0"/>
              <a:t>Will my decision and action injure someone else?</a:t>
            </a:r>
          </a:p>
          <a:p>
            <a:r>
              <a:rPr lang="en-US" sz="1800" dirty="0"/>
              <a:t>Remember the injury may be physical, emotional psychological or even spiritual.</a:t>
            </a:r>
          </a:p>
        </p:txBody>
      </p:sp>
      <p:sp>
        <p:nvSpPr>
          <p:cNvPr id="3" name="TextBox 2">
            <a:extLst>
              <a:ext uri="{FF2B5EF4-FFF2-40B4-BE49-F238E27FC236}">
                <a16:creationId xmlns:a16="http://schemas.microsoft.com/office/drawing/2014/main" id="{4A3FBC01-32FC-4541-8F00-B67FBA6C4F34}"/>
              </a:ext>
            </a:extLst>
          </p:cNvPr>
          <p:cNvSpPr txBox="1"/>
          <p:nvPr/>
        </p:nvSpPr>
        <p:spPr>
          <a:xfrm>
            <a:off x="9979898" y="3826049"/>
            <a:ext cx="1404850" cy="923330"/>
          </a:xfrm>
          <a:prstGeom prst="rect">
            <a:avLst/>
          </a:prstGeom>
          <a:noFill/>
        </p:spPr>
        <p:txBody>
          <a:bodyPr wrap="square" rtlCol="0">
            <a:spAutoFit/>
          </a:bodyPr>
          <a:lstStyle/>
          <a:p>
            <a:r>
              <a:rPr lang="en-GB" dirty="0"/>
              <a:t>What is Unethical behaviour?</a:t>
            </a:r>
            <a:endParaRPr lang="en-KE" dirty="0"/>
          </a:p>
        </p:txBody>
      </p:sp>
    </p:spTree>
    <p:extLst>
      <p:ext uri="{BB962C8B-B14F-4D97-AF65-F5344CB8AC3E}">
        <p14:creationId xmlns:p14="http://schemas.microsoft.com/office/powerpoint/2010/main" val="42460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outerShdw blurRad="38100" dist="38100" dir="2700000" algn="tl">
                    <a:srgbClr val="FFFFFF"/>
                  </a:outerShdw>
                </a:effectLst>
                <a:latin typeface="Calibri" pitchFamily="34" charset="0"/>
                <a:cs typeface="Calibri" pitchFamily="34" charset="0"/>
              </a:rPr>
              <a:t>Levels of Ethical Reflection </a:t>
            </a:r>
            <a:endParaRPr lang="en-US" dirty="0"/>
          </a:p>
        </p:txBody>
      </p:sp>
      <p:graphicFrame>
        <p:nvGraphicFramePr>
          <p:cNvPr id="4" name="Content Placeholder 3"/>
          <p:cNvGraphicFramePr>
            <a:graphicFrameLocks noGrp="1"/>
          </p:cNvGraphicFramePr>
          <p:nvPr>
            <p:ph idx="1"/>
          </p:nvPr>
        </p:nvGraphicFramePr>
        <p:xfrm>
          <a:off x="3935016" y="1646238"/>
          <a:ext cx="62757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GB"/>
              <a:t>Dr Purity K. Gitonga, FEB 7TH 2022 OECD CLASS</a:t>
            </a:r>
          </a:p>
        </p:txBody>
      </p:sp>
      <p:sp>
        <p:nvSpPr>
          <p:cNvPr id="5" name="TextBox 4">
            <a:extLst>
              <a:ext uri="{FF2B5EF4-FFF2-40B4-BE49-F238E27FC236}">
                <a16:creationId xmlns:a16="http://schemas.microsoft.com/office/drawing/2014/main" id="{EEDB55DF-E47E-4F1D-8374-276E8828BE87}"/>
              </a:ext>
            </a:extLst>
          </p:cNvPr>
          <p:cNvSpPr txBox="1"/>
          <p:nvPr/>
        </p:nvSpPr>
        <p:spPr>
          <a:xfrm>
            <a:off x="6666807" y="2078182"/>
            <a:ext cx="3931920" cy="1200329"/>
          </a:xfrm>
          <a:prstGeom prst="rect">
            <a:avLst/>
          </a:prstGeom>
          <a:noFill/>
        </p:spPr>
        <p:txBody>
          <a:bodyPr wrap="square" rtlCol="0">
            <a:spAutoFit/>
          </a:bodyPr>
          <a:lstStyle/>
          <a:p>
            <a:r>
              <a:rPr lang="en-GB" dirty="0"/>
              <a:t>Wenzel, 2004 showed that personal norms of tax honesty were negatively related to people’s engagement in tax evasion </a:t>
            </a:r>
            <a:endParaRPr lang="en-KE" dirty="0"/>
          </a:p>
        </p:txBody>
      </p:sp>
      <p:sp>
        <p:nvSpPr>
          <p:cNvPr id="8" name="Date Placeholder 7">
            <a:extLst>
              <a:ext uri="{FF2B5EF4-FFF2-40B4-BE49-F238E27FC236}">
                <a16:creationId xmlns:a16="http://schemas.microsoft.com/office/drawing/2014/main" id="{DBD9087D-1F5C-41F2-874D-DFF54E616B12}"/>
              </a:ext>
            </a:extLst>
          </p:cNvPr>
          <p:cNvSpPr>
            <a:spLocks noGrp="1"/>
          </p:cNvSpPr>
          <p:nvPr>
            <p:ph type="dt" sz="half" idx="10"/>
          </p:nvPr>
        </p:nvSpPr>
        <p:spPr/>
        <p:txBody>
          <a:bodyPr/>
          <a:lstStyle/>
          <a:p>
            <a:fld id="{673D5EFB-A662-4814-B08A-FA657B562DF8}" type="datetime1">
              <a:rPr lang="en-US" smtClean="0"/>
              <a:t>2/8/2022</a:t>
            </a:fld>
            <a:endParaRPr lang="en-US" dirty="0"/>
          </a:p>
        </p:txBody>
      </p:sp>
    </p:spTree>
    <p:extLst>
      <p:ext uri="{BB962C8B-B14F-4D97-AF65-F5344CB8AC3E}">
        <p14:creationId xmlns:p14="http://schemas.microsoft.com/office/powerpoint/2010/main" val="2430264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0705"/>
            <a:ext cx="8229600" cy="990600"/>
          </a:xfrm>
        </p:spPr>
        <p:txBody>
          <a:bodyPr>
            <a:normAutofit/>
          </a:bodyPr>
          <a:lstStyle/>
          <a:p>
            <a:r>
              <a:rPr lang="en-US" dirty="0">
                <a:latin typeface="Georgia" panose="02040502050405020303" pitchFamily="18" charset="0"/>
              </a:rPr>
              <a:t>Factors influencing ethical </a:t>
            </a:r>
            <a:r>
              <a:rPr lang="en-US" dirty="0" err="1">
                <a:latin typeface="Georgia" panose="02040502050405020303" pitchFamily="18" charset="0"/>
              </a:rPr>
              <a:t>behaviour</a:t>
            </a:r>
            <a:r>
              <a:rPr lang="en-US" dirty="0">
                <a:latin typeface="Georgia" panose="02040502050405020303" pitchFamily="18" charset="0"/>
              </a:rPr>
              <a:t> at individual level </a:t>
            </a:r>
          </a:p>
        </p:txBody>
      </p:sp>
      <p:sp>
        <p:nvSpPr>
          <p:cNvPr id="6" name="Date Placeholder 5"/>
          <p:cNvSpPr>
            <a:spLocks noGrp="1"/>
          </p:cNvSpPr>
          <p:nvPr>
            <p:ph type="dt" sz="half" idx="10"/>
          </p:nvPr>
        </p:nvSpPr>
        <p:spPr/>
        <p:txBody>
          <a:bodyPr/>
          <a:lstStyle/>
          <a:p>
            <a:fld id="{50506CAF-693F-4D57-A2BC-D67CBFE4CEC6}" type="datetime1">
              <a:rPr lang="en-US" smtClean="0"/>
              <a:t>2/8/2022</a:t>
            </a:fld>
            <a:endParaRPr lang="en-US"/>
          </a:p>
        </p:txBody>
      </p:sp>
      <p:sp>
        <p:nvSpPr>
          <p:cNvPr id="8" name="Footer Placeholder 7"/>
          <p:cNvSpPr>
            <a:spLocks noGrp="1"/>
          </p:cNvSpPr>
          <p:nvPr>
            <p:ph type="ftr" sz="quarter" idx="11"/>
          </p:nvPr>
        </p:nvSpPr>
        <p:spPr/>
        <p:txBody>
          <a:bodyPr/>
          <a:lstStyle/>
          <a:p>
            <a:r>
              <a:rPr lang="en-US"/>
              <a:t>Presented during the 36th Roundtable Conference at Rabat, Morocco by Dr. Purity Gitonga</a:t>
            </a:r>
          </a:p>
        </p:txBody>
      </p:sp>
      <p:sp>
        <p:nvSpPr>
          <p:cNvPr id="5" name="Slide Number Placeholder 4"/>
          <p:cNvSpPr>
            <a:spLocks noGrp="1"/>
          </p:cNvSpPr>
          <p:nvPr>
            <p:ph type="sldNum" sz="quarter" idx="12"/>
          </p:nvPr>
        </p:nvSpPr>
        <p:spPr/>
        <p:txBody>
          <a:bodyPr/>
          <a:lstStyle/>
          <a:p>
            <a:fld id="{136F666F-B65D-4138-9DC4-75A2814ED0F8}" type="slidenum">
              <a:rPr lang="en-US" smtClean="0"/>
              <a:t>18</a:t>
            </a:fld>
            <a:endParaRPr lang="en-US"/>
          </a:p>
        </p:txBody>
      </p:sp>
      <p:sp>
        <p:nvSpPr>
          <p:cNvPr id="11" name="Oval 10"/>
          <p:cNvSpPr/>
          <p:nvPr/>
        </p:nvSpPr>
        <p:spPr>
          <a:xfrm>
            <a:off x="2401074" y="2844963"/>
            <a:ext cx="2390439" cy="2334006"/>
          </a:xfrm>
          <a:prstGeom prst="ellipse">
            <a:avLst/>
          </a:prstGeom>
          <a:blipFill>
            <a:blip r:embed="rId2">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reeform 11"/>
          <p:cNvSpPr/>
          <p:nvPr/>
        </p:nvSpPr>
        <p:spPr>
          <a:xfrm>
            <a:off x="5514823" y="1930367"/>
            <a:ext cx="1876577" cy="1209915"/>
          </a:xfrm>
          <a:custGeom>
            <a:avLst/>
            <a:gdLst>
              <a:gd name="connsiteX0" fmla="*/ 0 w 1490013"/>
              <a:gd name="connsiteY0" fmla="*/ 651868 h 1303735"/>
              <a:gd name="connsiteX1" fmla="*/ 745007 w 1490013"/>
              <a:gd name="connsiteY1" fmla="*/ 0 h 1303735"/>
              <a:gd name="connsiteX2" fmla="*/ 1490014 w 1490013"/>
              <a:gd name="connsiteY2" fmla="*/ 651868 h 1303735"/>
              <a:gd name="connsiteX3" fmla="*/ 745007 w 1490013"/>
              <a:gd name="connsiteY3" fmla="*/ 1303736 h 1303735"/>
              <a:gd name="connsiteX4" fmla="*/ 0 w 1490013"/>
              <a:gd name="connsiteY4" fmla="*/ 651868 h 1303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013" h="1303735">
                <a:moveTo>
                  <a:pt x="0" y="651868"/>
                </a:moveTo>
                <a:cubicBezTo>
                  <a:pt x="0" y="291851"/>
                  <a:pt x="333551" y="0"/>
                  <a:pt x="745007" y="0"/>
                </a:cubicBezTo>
                <a:cubicBezTo>
                  <a:pt x="1156463" y="0"/>
                  <a:pt x="1490014" y="291851"/>
                  <a:pt x="1490014" y="651868"/>
                </a:cubicBezTo>
                <a:cubicBezTo>
                  <a:pt x="1490014" y="1011885"/>
                  <a:pt x="1156463" y="1303736"/>
                  <a:pt x="745007" y="1303736"/>
                </a:cubicBezTo>
                <a:cubicBezTo>
                  <a:pt x="333551" y="1303736"/>
                  <a:pt x="0" y="1011885"/>
                  <a:pt x="0" y="651868"/>
                </a:cubicBezTo>
                <a:close/>
              </a:path>
            </a:pathLst>
          </a:custGeom>
          <a:solidFill>
            <a:schemeClr val="tx2">
              <a:alpha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7" tIns="203628" rIns="230907" bIns="203628" numCol="1" spcCol="1270" anchor="ctr" anchorCtr="0">
            <a:noAutofit/>
          </a:bodyPr>
          <a:lstStyle/>
          <a:p>
            <a:pPr algn="ctr" defTabSz="889000">
              <a:lnSpc>
                <a:spcPct val="90000"/>
              </a:lnSpc>
              <a:spcBef>
                <a:spcPct val="0"/>
              </a:spcBef>
              <a:spcAft>
                <a:spcPct val="35000"/>
              </a:spcAft>
            </a:pPr>
            <a:r>
              <a:rPr lang="en-US" sz="2000" dirty="0">
                <a:latin typeface="Georgia" panose="02040502050405020303" pitchFamily="18" charset="0"/>
              </a:rPr>
              <a:t>Individual attributes</a:t>
            </a:r>
          </a:p>
        </p:txBody>
      </p:sp>
      <p:sp>
        <p:nvSpPr>
          <p:cNvPr id="13" name="Freeform 12"/>
          <p:cNvSpPr/>
          <p:nvPr/>
        </p:nvSpPr>
        <p:spPr>
          <a:xfrm>
            <a:off x="7620000" y="1725965"/>
            <a:ext cx="2403246" cy="1118999"/>
          </a:xfrm>
          <a:custGeom>
            <a:avLst/>
            <a:gdLst>
              <a:gd name="connsiteX0" fmla="*/ 0 w 2235020"/>
              <a:gd name="connsiteY0" fmla="*/ 0 h 1303735"/>
              <a:gd name="connsiteX1" fmla="*/ 2235020 w 2235020"/>
              <a:gd name="connsiteY1" fmla="*/ 0 h 1303735"/>
              <a:gd name="connsiteX2" fmla="*/ 2235020 w 2235020"/>
              <a:gd name="connsiteY2" fmla="*/ 1303735 h 1303735"/>
              <a:gd name="connsiteX3" fmla="*/ 0 w 2235020"/>
              <a:gd name="connsiteY3" fmla="*/ 1303735 h 1303735"/>
              <a:gd name="connsiteX4" fmla="*/ 0 w 2235020"/>
              <a:gd name="connsiteY4" fmla="*/ 0 h 1303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020" h="1303735">
                <a:moveTo>
                  <a:pt x="0" y="0"/>
                </a:moveTo>
                <a:lnTo>
                  <a:pt x="2235020" y="0"/>
                </a:lnTo>
                <a:lnTo>
                  <a:pt x="2235020" y="1303735"/>
                </a:lnTo>
                <a:lnTo>
                  <a:pt x="0" y="13037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844550">
              <a:lnSpc>
                <a:spcPct val="90000"/>
              </a:lnSpc>
              <a:spcBef>
                <a:spcPct val="0"/>
              </a:spcBef>
              <a:spcAft>
                <a:spcPct val="15000"/>
              </a:spcAft>
              <a:buChar char="••"/>
            </a:pPr>
            <a:r>
              <a:rPr lang="en-US" sz="1900" dirty="0">
                <a:latin typeface="Georgia" panose="02040502050405020303" pitchFamily="18" charset="0"/>
              </a:rPr>
              <a:t>Personal choices</a:t>
            </a:r>
          </a:p>
          <a:p>
            <a:pPr marL="171450" lvl="1" indent="-171450" defTabSz="844550">
              <a:lnSpc>
                <a:spcPct val="90000"/>
              </a:lnSpc>
              <a:spcBef>
                <a:spcPct val="0"/>
              </a:spcBef>
              <a:spcAft>
                <a:spcPct val="15000"/>
              </a:spcAft>
              <a:buChar char="••"/>
            </a:pPr>
            <a:r>
              <a:rPr lang="en-US" sz="1900" dirty="0">
                <a:latin typeface="Georgia" panose="02040502050405020303" pitchFamily="18" charset="0"/>
              </a:rPr>
              <a:t>Values, Attitudes &amp;perceptions,  genetic </a:t>
            </a:r>
          </a:p>
        </p:txBody>
      </p:sp>
      <p:sp>
        <p:nvSpPr>
          <p:cNvPr id="14" name="Freeform 13"/>
          <p:cNvSpPr/>
          <p:nvPr/>
        </p:nvSpPr>
        <p:spPr>
          <a:xfrm>
            <a:off x="5584879" y="3358746"/>
            <a:ext cx="1920049" cy="1197490"/>
          </a:xfrm>
          <a:custGeom>
            <a:avLst/>
            <a:gdLst>
              <a:gd name="connsiteX0" fmla="*/ 0 w 1887274"/>
              <a:gd name="connsiteY0" fmla="*/ 755358 h 1510716"/>
              <a:gd name="connsiteX1" fmla="*/ 943637 w 1887274"/>
              <a:gd name="connsiteY1" fmla="*/ 0 h 1510716"/>
              <a:gd name="connsiteX2" fmla="*/ 1887274 w 1887274"/>
              <a:gd name="connsiteY2" fmla="*/ 755358 h 1510716"/>
              <a:gd name="connsiteX3" fmla="*/ 943637 w 1887274"/>
              <a:gd name="connsiteY3" fmla="*/ 1510716 h 1510716"/>
              <a:gd name="connsiteX4" fmla="*/ 0 w 1887274"/>
              <a:gd name="connsiteY4" fmla="*/ 755358 h 1510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274" h="1510716">
                <a:moveTo>
                  <a:pt x="0" y="755358"/>
                </a:moveTo>
                <a:cubicBezTo>
                  <a:pt x="0" y="338185"/>
                  <a:pt x="422481" y="0"/>
                  <a:pt x="943637" y="0"/>
                </a:cubicBezTo>
                <a:cubicBezTo>
                  <a:pt x="1464793" y="0"/>
                  <a:pt x="1887274" y="338185"/>
                  <a:pt x="1887274" y="755358"/>
                </a:cubicBezTo>
                <a:cubicBezTo>
                  <a:pt x="1887274" y="1172531"/>
                  <a:pt x="1464793" y="1510716"/>
                  <a:pt x="943637" y="1510716"/>
                </a:cubicBezTo>
                <a:cubicBezTo>
                  <a:pt x="422481" y="1510716"/>
                  <a:pt x="0" y="1172531"/>
                  <a:pt x="0" y="75535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085" tIns="233939" rIns="289085" bIns="233939" numCol="1" spcCol="1270" anchor="ctr" anchorCtr="0">
            <a:noAutofit/>
          </a:bodyPr>
          <a:lstStyle/>
          <a:p>
            <a:pPr algn="ctr" defTabSz="914400">
              <a:spcBef>
                <a:spcPct val="0"/>
              </a:spcBef>
              <a:defRPr/>
            </a:pPr>
            <a:r>
              <a:rPr lang="en-US" sz="2000" dirty="0">
                <a:latin typeface="Georgia" panose="02040502050405020303" pitchFamily="18" charset="0"/>
              </a:rPr>
              <a:t>Family School Religion</a:t>
            </a:r>
          </a:p>
          <a:p>
            <a:pPr algn="ctr" defTabSz="914400">
              <a:spcBef>
                <a:spcPct val="0"/>
              </a:spcBef>
              <a:defRPr/>
            </a:pPr>
            <a:r>
              <a:rPr lang="en-US" sz="2000" dirty="0">
                <a:latin typeface="Georgia" panose="02040502050405020303" pitchFamily="18" charset="0"/>
              </a:rPr>
              <a:t>Professional </a:t>
            </a:r>
          </a:p>
          <a:p>
            <a:pPr algn="ctr" defTabSz="488950">
              <a:lnSpc>
                <a:spcPct val="90000"/>
              </a:lnSpc>
              <a:spcBef>
                <a:spcPct val="0"/>
              </a:spcBef>
              <a:spcAft>
                <a:spcPct val="35000"/>
              </a:spcAft>
            </a:pPr>
            <a:endParaRPr lang="en-US" sz="1600" dirty="0"/>
          </a:p>
        </p:txBody>
      </p:sp>
      <p:sp>
        <p:nvSpPr>
          <p:cNvPr id="15" name="Freeform 14"/>
          <p:cNvSpPr/>
          <p:nvPr/>
        </p:nvSpPr>
        <p:spPr>
          <a:xfrm>
            <a:off x="5675987" y="4827723"/>
            <a:ext cx="1828941" cy="1093225"/>
          </a:xfrm>
          <a:custGeom>
            <a:avLst/>
            <a:gdLst>
              <a:gd name="connsiteX0" fmla="*/ 0 w 1752795"/>
              <a:gd name="connsiteY0" fmla="*/ 698670 h 1397339"/>
              <a:gd name="connsiteX1" fmla="*/ 876398 w 1752795"/>
              <a:gd name="connsiteY1" fmla="*/ 0 h 1397339"/>
              <a:gd name="connsiteX2" fmla="*/ 1752796 w 1752795"/>
              <a:gd name="connsiteY2" fmla="*/ 698670 h 1397339"/>
              <a:gd name="connsiteX3" fmla="*/ 876398 w 1752795"/>
              <a:gd name="connsiteY3" fmla="*/ 1397340 h 1397339"/>
              <a:gd name="connsiteX4" fmla="*/ 0 w 1752795"/>
              <a:gd name="connsiteY4" fmla="*/ 698670 h 13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795" h="1397339">
                <a:moveTo>
                  <a:pt x="0" y="698670"/>
                </a:moveTo>
                <a:cubicBezTo>
                  <a:pt x="0" y="312805"/>
                  <a:pt x="392377" y="0"/>
                  <a:pt x="876398" y="0"/>
                </a:cubicBezTo>
                <a:cubicBezTo>
                  <a:pt x="1360419" y="0"/>
                  <a:pt x="1752796" y="312805"/>
                  <a:pt x="1752796" y="698670"/>
                </a:cubicBezTo>
                <a:cubicBezTo>
                  <a:pt x="1752796" y="1084535"/>
                  <a:pt x="1360419" y="1397340"/>
                  <a:pt x="876398" y="1397340"/>
                </a:cubicBezTo>
                <a:cubicBezTo>
                  <a:pt x="392377" y="1397340"/>
                  <a:pt x="0" y="1084535"/>
                  <a:pt x="0" y="698670"/>
                </a:cubicBezTo>
                <a:close/>
              </a:path>
            </a:pathLst>
          </a:custGeom>
          <a:solidFill>
            <a:schemeClr val="tx2">
              <a:alpha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9391" tIns="217336" rIns="269391" bIns="217336" numCol="1" spcCol="1270" anchor="ctr" anchorCtr="0">
            <a:noAutofit/>
          </a:bodyPr>
          <a:lstStyle/>
          <a:p>
            <a:pPr algn="ctr" defTabSz="889000">
              <a:lnSpc>
                <a:spcPct val="90000"/>
              </a:lnSpc>
              <a:spcBef>
                <a:spcPct val="0"/>
              </a:spcBef>
              <a:spcAft>
                <a:spcPct val="35000"/>
              </a:spcAft>
            </a:pPr>
            <a:endParaRPr lang="en-US" sz="2000" dirty="0">
              <a:latin typeface="Georgia" panose="02040502050405020303" pitchFamily="18" charset="0"/>
            </a:endParaRPr>
          </a:p>
          <a:p>
            <a:pPr algn="ctr" defTabSz="889000">
              <a:lnSpc>
                <a:spcPct val="90000"/>
              </a:lnSpc>
              <a:spcBef>
                <a:spcPct val="0"/>
              </a:spcBef>
              <a:spcAft>
                <a:spcPct val="35000"/>
              </a:spcAft>
            </a:pPr>
            <a:r>
              <a:rPr lang="en-US" sz="2000" dirty="0">
                <a:latin typeface="Georgia" panose="02040502050405020303" pitchFamily="18" charset="0"/>
              </a:rPr>
              <a:t>Social -Cultural</a:t>
            </a:r>
          </a:p>
          <a:p>
            <a:pPr algn="ctr" defTabSz="889000">
              <a:lnSpc>
                <a:spcPct val="90000"/>
              </a:lnSpc>
              <a:spcBef>
                <a:spcPct val="0"/>
              </a:spcBef>
              <a:spcAft>
                <a:spcPct val="35000"/>
              </a:spcAft>
            </a:pPr>
            <a:endParaRPr lang="en-US" sz="2000" dirty="0">
              <a:latin typeface="Georgia" panose="02040502050405020303" pitchFamily="18" charset="0"/>
            </a:endParaRPr>
          </a:p>
        </p:txBody>
      </p:sp>
      <p:sp>
        <p:nvSpPr>
          <p:cNvPr id="16" name="Freeform 15"/>
          <p:cNvSpPr/>
          <p:nvPr/>
        </p:nvSpPr>
        <p:spPr>
          <a:xfrm>
            <a:off x="7768419" y="4558216"/>
            <a:ext cx="2254827" cy="1432413"/>
          </a:xfrm>
          <a:custGeom>
            <a:avLst/>
            <a:gdLst>
              <a:gd name="connsiteX0" fmla="*/ 0 w 2629192"/>
              <a:gd name="connsiteY0" fmla="*/ 0 h 1397339"/>
              <a:gd name="connsiteX1" fmla="*/ 2629192 w 2629192"/>
              <a:gd name="connsiteY1" fmla="*/ 0 h 1397339"/>
              <a:gd name="connsiteX2" fmla="*/ 2629192 w 2629192"/>
              <a:gd name="connsiteY2" fmla="*/ 1397339 h 1397339"/>
              <a:gd name="connsiteX3" fmla="*/ 0 w 2629192"/>
              <a:gd name="connsiteY3" fmla="*/ 1397339 h 1397339"/>
              <a:gd name="connsiteX4" fmla="*/ 0 w 2629192"/>
              <a:gd name="connsiteY4" fmla="*/ 0 h 13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192" h="1397339">
                <a:moveTo>
                  <a:pt x="0" y="0"/>
                </a:moveTo>
                <a:lnTo>
                  <a:pt x="2629192" y="0"/>
                </a:lnTo>
                <a:lnTo>
                  <a:pt x="2629192" y="1397339"/>
                </a:lnTo>
                <a:lnTo>
                  <a:pt x="0" y="1397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844550">
              <a:lnSpc>
                <a:spcPct val="90000"/>
              </a:lnSpc>
              <a:spcBef>
                <a:spcPct val="0"/>
              </a:spcBef>
              <a:spcAft>
                <a:spcPct val="15000"/>
              </a:spcAft>
              <a:buChar char="••"/>
            </a:pPr>
            <a:r>
              <a:rPr lang="en-US" sz="1900" dirty="0">
                <a:latin typeface="Georgia" panose="02040502050405020303" pitchFamily="18" charset="0"/>
              </a:rPr>
              <a:t>Laws</a:t>
            </a:r>
          </a:p>
          <a:p>
            <a:pPr marL="171450" lvl="1" indent="-171450" defTabSz="844550">
              <a:lnSpc>
                <a:spcPct val="90000"/>
              </a:lnSpc>
              <a:spcBef>
                <a:spcPct val="0"/>
              </a:spcBef>
              <a:spcAft>
                <a:spcPct val="15000"/>
              </a:spcAft>
              <a:buChar char="••"/>
            </a:pPr>
            <a:r>
              <a:rPr lang="en-US" sz="1900" dirty="0">
                <a:latin typeface="Georgia" panose="02040502050405020303" pitchFamily="18" charset="0"/>
              </a:rPr>
              <a:t>Rules</a:t>
            </a:r>
          </a:p>
          <a:p>
            <a:pPr marL="171450" lvl="1" indent="-171450" defTabSz="844550">
              <a:lnSpc>
                <a:spcPct val="90000"/>
              </a:lnSpc>
              <a:spcBef>
                <a:spcPct val="0"/>
              </a:spcBef>
              <a:spcAft>
                <a:spcPct val="15000"/>
              </a:spcAft>
              <a:buChar char="••"/>
            </a:pPr>
            <a:r>
              <a:rPr lang="en-US" sz="1900" dirty="0">
                <a:latin typeface="Georgia" panose="02040502050405020303" pitchFamily="18" charset="0"/>
              </a:rPr>
              <a:t>Norms</a:t>
            </a:r>
          </a:p>
          <a:p>
            <a:pPr marL="171450" lvl="1" indent="-171450" defTabSz="844550">
              <a:lnSpc>
                <a:spcPct val="90000"/>
              </a:lnSpc>
              <a:spcBef>
                <a:spcPct val="0"/>
              </a:spcBef>
              <a:spcAft>
                <a:spcPct val="15000"/>
              </a:spcAft>
              <a:buChar char="••"/>
            </a:pPr>
            <a:r>
              <a:rPr lang="en-US" sz="1900" dirty="0">
                <a:latin typeface="Georgia" panose="02040502050405020303" pitchFamily="18" charset="0"/>
              </a:rPr>
              <a:t>Societal expectations, media</a:t>
            </a:r>
          </a:p>
        </p:txBody>
      </p:sp>
      <p:sp>
        <p:nvSpPr>
          <p:cNvPr id="17" name="Right Arrow 16"/>
          <p:cNvSpPr/>
          <p:nvPr/>
        </p:nvSpPr>
        <p:spPr>
          <a:xfrm rot="19537946">
            <a:off x="4296650" y="2347307"/>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4533900" y="3662714"/>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1075035">
            <a:off x="4579767" y="4905974"/>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813446" y="3330347"/>
            <a:ext cx="2209800" cy="923330"/>
          </a:xfrm>
          <a:prstGeom prst="rect">
            <a:avLst/>
          </a:prstGeom>
          <a:noFill/>
        </p:spPr>
        <p:txBody>
          <a:bodyPr wrap="square" rtlCol="0">
            <a:spAutoFit/>
          </a:bodyPr>
          <a:lstStyle/>
          <a:p>
            <a:r>
              <a:rPr lang="en-US" dirty="0"/>
              <a:t>What is observable of our parents, teachers, pastors</a:t>
            </a:r>
            <a:endParaRPr lang="en-GB" dirty="0"/>
          </a:p>
        </p:txBody>
      </p:sp>
    </p:spTree>
    <p:extLst>
      <p:ext uri="{BB962C8B-B14F-4D97-AF65-F5344CB8AC3E}">
        <p14:creationId xmlns:p14="http://schemas.microsoft.com/office/powerpoint/2010/main" val="376835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97E10F-39C8-45C6-AB9C-D76787124116}"/>
              </a:ext>
            </a:extLst>
          </p:cNvPr>
          <p:cNvPicPr>
            <a:picLocks noChangeAspect="1"/>
          </p:cNvPicPr>
          <p:nvPr/>
        </p:nvPicPr>
        <p:blipFill>
          <a:blip r:embed="rId2"/>
          <a:stretch>
            <a:fillRect/>
          </a:stretch>
        </p:blipFill>
        <p:spPr>
          <a:xfrm>
            <a:off x="1171575" y="1164388"/>
            <a:ext cx="8782050" cy="4562475"/>
          </a:xfrm>
          <a:prstGeom prst="rect">
            <a:avLst/>
          </a:prstGeom>
        </p:spPr>
      </p:pic>
      <p:sp>
        <p:nvSpPr>
          <p:cNvPr id="3" name="Date Placeholder 2">
            <a:extLst>
              <a:ext uri="{FF2B5EF4-FFF2-40B4-BE49-F238E27FC236}">
                <a16:creationId xmlns:a16="http://schemas.microsoft.com/office/drawing/2014/main" id="{4FA2CBA8-4489-4DB6-84E2-54744B12AA44}"/>
              </a:ext>
            </a:extLst>
          </p:cNvPr>
          <p:cNvSpPr>
            <a:spLocks noGrp="1"/>
          </p:cNvSpPr>
          <p:nvPr>
            <p:ph type="dt" sz="half" idx="10"/>
          </p:nvPr>
        </p:nvSpPr>
        <p:spPr/>
        <p:txBody>
          <a:bodyPr/>
          <a:lstStyle/>
          <a:p>
            <a:fld id="{ECC33867-86DB-4811-B16F-F3A2641A5C18}" type="datetime1">
              <a:rPr lang="en-US" smtClean="0"/>
              <a:t>2/8/2022</a:t>
            </a:fld>
            <a:endParaRPr lang="en-US" dirty="0"/>
          </a:p>
        </p:txBody>
      </p:sp>
      <p:sp>
        <p:nvSpPr>
          <p:cNvPr id="4" name="Footer Placeholder 3">
            <a:extLst>
              <a:ext uri="{FF2B5EF4-FFF2-40B4-BE49-F238E27FC236}">
                <a16:creationId xmlns:a16="http://schemas.microsoft.com/office/drawing/2014/main" id="{E6F4E4D1-706F-4392-9604-B6775CD07B4C}"/>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7224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B27FD3-DA22-4B89-A6D2-045151BA6009}"/>
              </a:ext>
            </a:extLst>
          </p:cNvPr>
          <p:cNvSpPr txBox="1"/>
          <p:nvPr/>
        </p:nvSpPr>
        <p:spPr>
          <a:xfrm>
            <a:off x="1278384" y="1981493"/>
            <a:ext cx="8771137" cy="4401205"/>
          </a:xfrm>
          <a:prstGeom prst="rect">
            <a:avLst/>
          </a:prstGeom>
          <a:noFill/>
        </p:spPr>
        <p:txBody>
          <a:bodyPr wrap="square" rtlCol="0">
            <a:spAutoFit/>
          </a:bodyPr>
          <a:lstStyle/>
          <a:p>
            <a:r>
              <a:rPr lang="en-GB" sz="2800" b="1" dirty="0">
                <a:solidFill>
                  <a:srgbClr val="7030A0"/>
                </a:solidFill>
              </a:rPr>
              <a:t>Objectives </a:t>
            </a:r>
          </a:p>
          <a:p>
            <a:endParaRPr lang="en-GB" sz="2800" dirty="0"/>
          </a:p>
          <a:p>
            <a:r>
              <a:rPr lang="en-GB" sz="2800" dirty="0"/>
              <a:t>Situational Analysis: </a:t>
            </a:r>
          </a:p>
          <a:p>
            <a:r>
              <a:rPr lang="en-GB" sz="2800" dirty="0"/>
              <a:t>Overview of corruption </a:t>
            </a:r>
          </a:p>
          <a:p>
            <a:r>
              <a:rPr lang="en-GB" sz="2800" dirty="0"/>
              <a:t>Definition of terms – Ethics, Professionalism</a:t>
            </a:r>
          </a:p>
          <a:p>
            <a:r>
              <a:rPr lang="en-GB" sz="2800" dirty="0"/>
              <a:t>Ethical Theories</a:t>
            </a:r>
          </a:p>
          <a:p>
            <a:r>
              <a:rPr lang="en-GB" sz="2800" dirty="0"/>
              <a:t>Key attributes  of Professional Ethics</a:t>
            </a:r>
          </a:p>
          <a:p>
            <a:r>
              <a:rPr lang="en-GB" sz="2800" dirty="0"/>
              <a:t>Resolving Ethical Dilemma</a:t>
            </a:r>
          </a:p>
          <a:p>
            <a:endParaRPr lang="en-GB" sz="2800" dirty="0"/>
          </a:p>
          <a:p>
            <a:endParaRPr lang="en-KE" sz="2800" b="1" dirty="0">
              <a:solidFill>
                <a:srgbClr val="7030A0"/>
              </a:solidFill>
            </a:endParaRPr>
          </a:p>
        </p:txBody>
      </p:sp>
      <p:sp>
        <p:nvSpPr>
          <p:cNvPr id="3" name="Date Placeholder 2">
            <a:extLst>
              <a:ext uri="{FF2B5EF4-FFF2-40B4-BE49-F238E27FC236}">
                <a16:creationId xmlns:a16="http://schemas.microsoft.com/office/drawing/2014/main" id="{BDC88428-1999-4511-A7F9-0BECCD0A4309}"/>
              </a:ext>
            </a:extLst>
          </p:cNvPr>
          <p:cNvSpPr>
            <a:spLocks noGrp="1"/>
          </p:cNvSpPr>
          <p:nvPr>
            <p:ph type="dt" sz="half" idx="10"/>
          </p:nvPr>
        </p:nvSpPr>
        <p:spPr/>
        <p:txBody>
          <a:bodyPr/>
          <a:lstStyle/>
          <a:p>
            <a:fld id="{94560203-910F-4344-90E2-653EEA6A0681}" type="datetime1">
              <a:rPr lang="en-US" smtClean="0"/>
              <a:t>2/8/2022</a:t>
            </a:fld>
            <a:endParaRPr lang="en-US" dirty="0"/>
          </a:p>
        </p:txBody>
      </p:sp>
      <p:sp>
        <p:nvSpPr>
          <p:cNvPr id="4" name="Footer Placeholder 3">
            <a:extLst>
              <a:ext uri="{FF2B5EF4-FFF2-40B4-BE49-F238E27FC236}">
                <a16:creationId xmlns:a16="http://schemas.microsoft.com/office/drawing/2014/main" id="{96F1FF09-ACC0-4B22-A55F-93C8B9EE7540}"/>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332800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t>
            </a:r>
            <a:endParaRPr lang="en-GB" dirty="0"/>
          </a:p>
        </p:txBody>
      </p:sp>
      <p:sp>
        <p:nvSpPr>
          <p:cNvPr id="4" name="Content Placeholder 3"/>
          <p:cNvSpPr>
            <a:spLocks noGrp="1"/>
          </p:cNvSpPr>
          <p:nvPr>
            <p:ph idx="1"/>
          </p:nvPr>
        </p:nvSpPr>
        <p:spPr/>
        <p:txBody>
          <a:bodyPr>
            <a:normAutofit fontScale="92500" lnSpcReduction="20000"/>
          </a:bodyPr>
          <a:lstStyle/>
          <a:p>
            <a:r>
              <a:rPr lang="en-US" sz="2400" dirty="0"/>
              <a:t>A profession is an occupation or vocation which requires a </a:t>
            </a:r>
            <a:r>
              <a:rPr lang="en-US" sz="2400" b="1" dirty="0"/>
              <a:t>high degree of knowledge </a:t>
            </a:r>
            <a:r>
              <a:rPr lang="en-US" sz="2400" dirty="0"/>
              <a:t>and </a:t>
            </a:r>
            <a:r>
              <a:rPr lang="en-US" sz="2400" b="1" dirty="0"/>
              <a:t>expertise in the specific field</a:t>
            </a:r>
            <a:r>
              <a:rPr lang="en-US" sz="2400" dirty="0"/>
              <a:t>. </a:t>
            </a:r>
          </a:p>
          <a:p>
            <a:r>
              <a:rPr lang="en-US" sz="2200" dirty="0"/>
              <a:t>It calls for  special skills and qualification, </a:t>
            </a:r>
          </a:p>
          <a:p>
            <a:pPr lvl="1">
              <a:buFont typeface="Wingdings" panose="05000000000000000000" pitchFamily="2" charset="2"/>
              <a:buChar char="v"/>
            </a:pPr>
            <a:r>
              <a:rPr lang="en-US" sz="2200" dirty="0"/>
              <a:t>Long and specialized preparation in academic and practical training; </a:t>
            </a:r>
          </a:p>
          <a:p>
            <a:pPr lvl="1">
              <a:buFont typeface="Wingdings" panose="05000000000000000000" pitchFamily="2" charset="2"/>
              <a:buChar char="v"/>
            </a:pPr>
            <a:r>
              <a:rPr lang="en-US" sz="2200" dirty="0"/>
              <a:t>Is governed by a code of ethics, and performs essential service in society; </a:t>
            </a:r>
          </a:p>
          <a:p>
            <a:pPr lvl="1">
              <a:buFont typeface="Wingdings" panose="05000000000000000000" pitchFamily="2" charset="2"/>
              <a:buChar char="v"/>
            </a:pPr>
            <a:r>
              <a:rPr lang="en-US" sz="2200" dirty="0"/>
              <a:t>Has procedure for certification and validation of membership</a:t>
            </a:r>
          </a:p>
          <a:p>
            <a:pPr lvl="1">
              <a:buFont typeface="Wingdings" panose="05000000000000000000" pitchFamily="2" charset="2"/>
              <a:buChar char="v"/>
            </a:pPr>
            <a:r>
              <a:rPr lang="en-US" sz="2200" dirty="0"/>
              <a:t>The skill has intellectual base. </a:t>
            </a:r>
          </a:p>
          <a:p>
            <a:r>
              <a:rPr lang="en-US" sz="2400" dirty="0"/>
              <a:t>A professional is one who has acquired a learned skill and conforms to ethical standards of the profession while </a:t>
            </a:r>
            <a:r>
              <a:rPr lang="en-US" sz="2400" b="1" dirty="0"/>
              <a:t>displaying knowledge</a:t>
            </a:r>
            <a:r>
              <a:rPr lang="en-US" sz="2400" dirty="0"/>
              <a:t>, </a:t>
            </a:r>
            <a:r>
              <a:rPr lang="en-US" sz="2400" b="1" dirty="0"/>
              <a:t>skill</a:t>
            </a:r>
            <a:r>
              <a:rPr lang="en-US" sz="2400" dirty="0"/>
              <a:t> and </a:t>
            </a:r>
            <a:r>
              <a:rPr lang="en-US" sz="2400" b="1" dirty="0"/>
              <a:t>values </a:t>
            </a:r>
            <a:r>
              <a:rPr lang="en-US" sz="2400" dirty="0"/>
              <a:t>required of the profession.</a:t>
            </a:r>
            <a:r>
              <a:rPr lang="en-GB" sz="2400" b="0" i="0" dirty="0">
                <a:solidFill>
                  <a:srgbClr val="333333"/>
                </a:solidFill>
                <a:effectLst/>
                <a:latin typeface="Source Sans Pro" panose="020B0503030403020204" pitchFamily="34" charset="0"/>
              </a:rPr>
              <a:t> </a:t>
            </a:r>
          </a:p>
          <a:p>
            <a:r>
              <a:rPr lang="en-GB" sz="2400" b="0" i="0" dirty="0">
                <a:solidFill>
                  <a:srgbClr val="333333"/>
                </a:solidFill>
                <a:effectLst/>
                <a:latin typeface="Source Sans Pro" panose="020B0503030403020204" pitchFamily="34" charset="0"/>
              </a:rPr>
              <a:t>Professional ethics encompasses a code governing the conduct of professionals</a:t>
            </a:r>
            <a:endParaRPr lang="en-US" sz="2400" dirty="0"/>
          </a:p>
        </p:txBody>
      </p:sp>
      <p:sp>
        <p:nvSpPr>
          <p:cNvPr id="3" name="Footer Placeholder 2"/>
          <p:cNvSpPr>
            <a:spLocks noGrp="1"/>
          </p:cNvSpPr>
          <p:nvPr>
            <p:ph type="ftr" sz="quarter" idx="11"/>
          </p:nvPr>
        </p:nvSpPr>
        <p:spPr/>
        <p:txBody>
          <a:bodyPr/>
          <a:lstStyle/>
          <a:p>
            <a:r>
              <a:rPr lang="en-GB"/>
              <a:t>Dr Purity K. Gitonga, FEB 7TH 2022 OECD CLASS</a:t>
            </a:r>
          </a:p>
        </p:txBody>
      </p:sp>
      <p:sp>
        <p:nvSpPr>
          <p:cNvPr id="5" name="Date Placeholder 4">
            <a:extLst>
              <a:ext uri="{FF2B5EF4-FFF2-40B4-BE49-F238E27FC236}">
                <a16:creationId xmlns:a16="http://schemas.microsoft.com/office/drawing/2014/main" id="{55219ADD-7FEE-4B0D-A967-8A095962EE28}"/>
              </a:ext>
            </a:extLst>
          </p:cNvPr>
          <p:cNvSpPr>
            <a:spLocks noGrp="1"/>
          </p:cNvSpPr>
          <p:nvPr>
            <p:ph type="dt" sz="half" idx="10"/>
          </p:nvPr>
        </p:nvSpPr>
        <p:spPr/>
        <p:txBody>
          <a:bodyPr/>
          <a:lstStyle/>
          <a:p>
            <a:fld id="{9C77DDDB-7742-41E4-B3CA-B7248432FEE1}" type="datetime1">
              <a:rPr lang="en-US" smtClean="0"/>
              <a:t>2/8/2022</a:t>
            </a:fld>
            <a:endParaRPr lang="en-US" dirty="0"/>
          </a:p>
        </p:txBody>
      </p:sp>
      <p:sp>
        <p:nvSpPr>
          <p:cNvPr id="6" name="TextBox 5">
            <a:extLst>
              <a:ext uri="{FF2B5EF4-FFF2-40B4-BE49-F238E27FC236}">
                <a16:creationId xmlns:a16="http://schemas.microsoft.com/office/drawing/2014/main" id="{64B07EB8-F925-4C27-B845-675145889E16}"/>
              </a:ext>
            </a:extLst>
          </p:cNvPr>
          <p:cNvSpPr txBox="1"/>
          <p:nvPr/>
        </p:nvSpPr>
        <p:spPr>
          <a:xfrm>
            <a:off x="2994010" y="1209056"/>
            <a:ext cx="6203977" cy="457686"/>
          </a:xfrm>
          <a:prstGeom prst="rect">
            <a:avLst/>
          </a:prstGeom>
          <a:noFill/>
        </p:spPr>
        <p:txBody>
          <a:bodyPr wrap="square">
            <a:spAutoFit/>
          </a:bodyPr>
          <a:lstStyle/>
          <a:p>
            <a:r>
              <a:rPr lang="en-US" sz="2400" b="1" i="1" dirty="0">
                <a:solidFill>
                  <a:srgbClr val="7030A0"/>
                </a:solidFill>
              </a:rPr>
              <a:t>Who is a professional?</a:t>
            </a:r>
            <a:endParaRPr lang="en-KE" sz="2400" b="1" dirty="0"/>
          </a:p>
        </p:txBody>
      </p:sp>
    </p:spTree>
    <p:extLst>
      <p:ext uri="{BB962C8B-B14F-4D97-AF65-F5344CB8AC3E}">
        <p14:creationId xmlns:p14="http://schemas.microsoft.com/office/powerpoint/2010/main" val="207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6172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a:t>Dr Purity K. Gitonga, FEB 7TH 2022 OECD CLASS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119835"/>
            <a:ext cx="12382500" cy="911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ECDB1B46-924A-4624-80FB-0B975F1C7BD7}"/>
              </a:ext>
            </a:extLst>
          </p:cNvPr>
          <p:cNvSpPr txBox="1"/>
          <p:nvPr/>
        </p:nvSpPr>
        <p:spPr>
          <a:xfrm>
            <a:off x="4189615" y="0"/>
            <a:ext cx="3915698" cy="523220"/>
          </a:xfrm>
          <a:prstGeom prst="rect">
            <a:avLst/>
          </a:prstGeom>
          <a:noFill/>
        </p:spPr>
        <p:txBody>
          <a:bodyPr wrap="square" rtlCol="0">
            <a:spAutoFit/>
          </a:bodyPr>
          <a:lstStyle/>
          <a:p>
            <a:r>
              <a:rPr lang="en-GB" sz="2800" b="1" dirty="0"/>
              <a:t>Professionalism</a:t>
            </a:r>
            <a:endParaRPr lang="en-KE" sz="2800" b="1" dirty="0"/>
          </a:p>
        </p:txBody>
      </p:sp>
      <p:sp>
        <p:nvSpPr>
          <p:cNvPr id="4" name="Date Placeholder 3">
            <a:extLst>
              <a:ext uri="{FF2B5EF4-FFF2-40B4-BE49-F238E27FC236}">
                <a16:creationId xmlns:a16="http://schemas.microsoft.com/office/drawing/2014/main" id="{513B28E5-2211-449F-A204-4699A001CE90}"/>
              </a:ext>
            </a:extLst>
          </p:cNvPr>
          <p:cNvSpPr>
            <a:spLocks noGrp="1"/>
          </p:cNvSpPr>
          <p:nvPr>
            <p:ph type="dt" sz="half" idx="10"/>
          </p:nvPr>
        </p:nvSpPr>
        <p:spPr/>
        <p:txBody>
          <a:bodyPr/>
          <a:lstStyle/>
          <a:p>
            <a:fld id="{CF534CCB-829E-4710-834F-A8896BAFF92F}" type="datetime1">
              <a:rPr lang="en-US" smtClean="0"/>
              <a:t>2/8/2022</a:t>
            </a:fld>
            <a:endParaRPr lang="en-US" dirty="0"/>
          </a:p>
        </p:txBody>
      </p:sp>
    </p:spTree>
    <p:extLst>
      <p:ext uri="{BB962C8B-B14F-4D97-AF65-F5344CB8AC3E}">
        <p14:creationId xmlns:p14="http://schemas.microsoft.com/office/powerpoint/2010/main" val="1158116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US" sz="2400" dirty="0"/>
              <a:t>Professionalism is a powerful quality. </a:t>
            </a:r>
          </a:p>
          <a:p>
            <a:r>
              <a:rPr lang="en-US" sz="2400" dirty="0"/>
              <a:t>It allows you to fulfill your role to the best of your ability. It helps you to </a:t>
            </a:r>
            <a:r>
              <a:rPr lang="en-US" sz="2400" b="1" dirty="0"/>
              <a:t>impress</a:t>
            </a:r>
            <a:r>
              <a:rPr lang="en-US" sz="2400" dirty="0"/>
              <a:t> and</a:t>
            </a:r>
            <a:r>
              <a:rPr lang="en-US" sz="2400" b="1" dirty="0"/>
              <a:t> inspire </a:t>
            </a:r>
            <a:r>
              <a:rPr lang="en-US" sz="2400" dirty="0"/>
              <a:t>others. And it gives you a </a:t>
            </a:r>
            <a:r>
              <a:rPr lang="en-US" sz="2400" b="1" dirty="0"/>
              <a:t>deep sense of satisfaction and self-worth</a:t>
            </a:r>
            <a:r>
              <a:rPr lang="en-US" sz="2400" dirty="0"/>
              <a:t>.</a:t>
            </a:r>
          </a:p>
          <a:p>
            <a:r>
              <a:rPr lang="en-US" sz="2400" dirty="0"/>
              <a:t>Enables one to consistently achieve high standards, both in the work you do and the way you behave.</a:t>
            </a:r>
          </a:p>
          <a:p>
            <a:r>
              <a:rPr lang="en-US" sz="2400" dirty="0"/>
              <a:t>Being professional helps you to achieve high-quality results,– and feeling good about yourself.</a:t>
            </a:r>
          </a:p>
          <a:p>
            <a:r>
              <a:rPr lang="en-GB" sz="2400" dirty="0"/>
              <a:t>It is the contribution of </a:t>
            </a:r>
            <a:r>
              <a:rPr lang="en-GB" sz="2400" b="1" dirty="0"/>
              <a:t>Skill and Will </a:t>
            </a:r>
            <a:r>
              <a:rPr lang="en-GB" sz="2400" dirty="0"/>
              <a:t>that elevates people in any industry or career to the top</a:t>
            </a:r>
          </a:p>
          <a:p>
            <a:r>
              <a:rPr lang="en-GB" sz="2400" dirty="0"/>
              <a:t>Enables you  develop three habits : </a:t>
            </a:r>
            <a:r>
              <a:rPr lang="en-GB" sz="2400" b="1" dirty="0"/>
              <a:t>Humility, Patience and Confidence </a:t>
            </a:r>
            <a:r>
              <a:rPr lang="en-GB" sz="2400" dirty="0"/>
              <a:t>in one’s ability.</a:t>
            </a:r>
            <a:endParaRPr lang="en-US" sz="2400" dirty="0"/>
          </a:p>
          <a:p>
            <a:r>
              <a:rPr lang="en-US" sz="2400" dirty="0"/>
              <a:t> Professionalism is not just participating in the right actions at the right time but rather has more to do with the </a:t>
            </a:r>
            <a:r>
              <a:rPr lang="en-US" sz="2400" dirty="0" err="1"/>
              <a:t>fibre</a:t>
            </a:r>
            <a:r>
              <a:rPr lang="en-US" sz="2400" dirty="0"/>
              <a:t> of an individual person.  </a:t>
            </a:r>
          </a:p>
          <a:p>
            <a:r>
              <a:rPr lang="en-GB" sz="2400" dirty="0"/>
              <a:t>Enforcement and discipline: Barring of errant professionals</a:t>
            </a:r>
          </a:p>
        </p:txBody>
      </p:sp>
      <p:sp>
        <p:nvSpPr>
          <p:cNvPr id="4" name="Date Placeholder 3">
            <a:extLst>
              <a:ext uri="{FF2B5EF4-FFF2-40B4-BE49-F238E27FC236}">
                <a16:creationId xmlns:a16="http://schemas.microsoft.com/office/drawing/2014/main" id="{BBBE5B7B-3C91-4C9D-95A4-98897294AA55}"/>
              </a:ext>
            </a:extLst>
          </p:cNvPr>
          <p:cNvSpPr>
            <a:spLocks noGrp="1"/>
          </p:cNvSpPr>
          <p:nvPr>
            <p:ph type="dt" sz="half" idx="10"/>
          </p:nvPr>
        </p:nvSpPr>
        <p:spPr/>
        <p:txBody>
          <a:bodyPr/>
          <a:lstStyle/>
          <a:p>
            <a:fld id="{7F63BA27-7AA0-4EE1-B115-EEE6D8F7D079}" type="datetime1">
              <a:rPr lang="en-US" smtClean="0"/>
              <a:t>2/8/2022</a:t>
            </a:fld>
            <a:endParaRPr lang="en-US" dirty="0"/>
          </a:p>
        </p:txBody>
      </p:sp>
      <p:sp>
        <p:nvSpPr>
          <p:cNvPr id="5" name="Footer Placeholder 4">
            <a:extLst>
              <a:ext uri="{FF2B5EF4-FFF2-40B4-BE49-F238E27FC236}">
                <a16:creationId xmlns:a16="http://schemas.microsoft.com/office/drawing/2014/main" id="{27A7A609-DE52-4ABF-A7D6-BFD3420A6029}"/>
              </a:ext>
            </a:extLst>
          </p:cNvPr>
          <p:cNvSpPr>
            <a:spLocks noGrp="1"/>
          </p:cNvSpPr>
          <p:nvPr>
            <p:ph type="ftr" sz="quarter" idx="11"/>
          </p:nvPr>
        </p:nvSpPr>
        <p:spPr>
          <a:xfrm>
            <a:off x="581192" y="5971689"/>
            <a:ext cx="6917210" cy="365125"/>
          </a:xfrm>
        </p:spPr>
        <p:txBody>
          <a:bodyPr/>
          <a:lstStyle/>
          <a:p>
            <a:r>
              <a:rPr lang="en-GB"/>
              <a:t>Dr Purity K. Gitonga, FEB 7TH 2022 OECD CLASS</a:t>
            </a:r>
            <a:endParaRPr lang="en-US" dirty="0"/>
          </a:p>
        </p:txBody>
      </p:sp>
    </p:spTree>
    <p:extLst>
      <p:ext uri="{BB962C8B-B14F-4D97-AF65-F5344CB8AC3E}">
        <p14:creationId xmlns:p14="http://schemas.microsoft.com/office/powerpoint/2010/main" val="258056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E9A77-C39D-41CB-B665-2C3CB22BA90B}"/>
              </a:ext>
            </a:extLst>
          </p:cNvPr>
          <p:cNvSpPr txBox="1"/>
          <p:nvPr/>
        </p:nvSpPr>
        <p:spPr>
          <a:xfrm>
            <a:off x="2318202" y="1229476"/>
            <a:ext cx="6425738" cy="707886"/>
          </a:xfrm>
          <a:prstGeom prst="rect">
            <a:avLst/>
          </a:prstGeom>
          <a:noFill/>
        </p:spPr>
        <p:txBody>
          <a:bodyPr wrap="square" rtlCol="0">
            <a:spAutoFit/>
          </a:bodyPr>
          <a:lstStyle/>
          <a:p>
            <a:r>
              <a:rPr lang="en-GB" sz="4000" b="1" dirty="0">
                <a:solidFill>
                  <a:srgbClr val="7030A0"/>
                </a:solidFill>
              </a:rPr>
              <a:t>BREAK OUT SESSION</a:t>
            </a:r>
            <a:endParaRPr lang="en-KE" sz="4000" b="1" dirty="0">
              <a:solidFill>
                <a:srgbClr val="7030A0"/>
              </a:solidFill>
            </a:endParaRPr>
          </a:p>
        </p:txBody>
      </p:sp>
      <p:sp>
        <p:nvSpPr>
          <p:cNvPr id="3" name="Date Placeholder 2">
            <a:extLst>
              <a:ext uri="{FF2B5EF4-FFF2-40B4-BE49-F238E27FC236}">
                <a16:creationId xmlns:a16="http://schemas.microsoft.com/office/drawing/2014/main" id="{4B315057-CB35-460A-902B-1F0377D07468}"/>
              </a:ext>
            </a:extLst>
          </p:cNvPr>
          <p:cNvSpPr>
            <a:spLocks noGrp="1"/>
          </p:cNvSpPr>
          <p:nvPr>
            <p:ph type="dt" sz="half" idx="10"/>
          </p:nvPr>
        </p:nvSpPr>
        <p:spPr/>
        <p:txBody>
          <a:bodyPr/>
          <a:lstStyle/>
          <a:p>
            <a:fld id="{C69FA0AA-4780-46DD-841B-E4F6419CC00E}" type="datetime1">
              <a:rPr lang="en-US" smtClean="0"/>
              <a:t>2/8/2022</a:t>
            </a:fld>
            <a:endParaRPr lang="en-US" dirty="0"/>
          </a:p>
        </p:txBody>
      </p:sp>
      <p:sp>
        <p:nvSpPr>
          <p:cNvPr id="4" name="Footer Placeholder 3">
            <a:extLst>
              <a:ext uri="{FF2B5EF4-FFF2-40B4-BE49-F238E27FC236}">
                <a16:creationId xmlns:a16="http://schemas.microsoft.com/office/drawing/2014/main" id="{35344B00-582A-4592-B342-B05705609133}"/>
              </a:ext>
            </a:extLst>
          </p:cNvPr>
          <p:cNvSpPr>
            <a:spLocks noGrp="1"/>
          </p:cNvSpPr>
          <p:nvPr>
            <p:ph type="ftr" sz="quarter" idx="11"/>
          </p:nvPr>
        </p:nvSpPr>
        <p:spPr/>
        <p:txBody>
          <a:bodyPr/>
          <a:lstStyle/>
          <a:p>
            <a:r>
              <a:rPr lang="en-GB"/>
              <a:t>Dr Purity K. Gitonga, FEB 7TH 2022 OECD CLASS</a:t>
            </a:r>
            <a:endParaRPr lang="en-US" dirty="0"/>
          </a:p>
        </p:txBody>
      </p:sp>
      <p:sp>
        <p:nvSpPr>
          <p:cNvPr id="5" name="TextBox 4">
            <a:extLst>
              <a:ext uri="{FF2B5EF4-FFF2-40B4-BE49-F238E27FC236}">
                <a16:creationId xmlns:a16="http://schemas.microsoft.com/office/drawing/2014/main" id="{E4CA1A24-B214-45C9-97C8-50DA088A5F7E}"/>
              </a:ext>
            </a:extLst>
          </p:cNvPr>
          <p:cNvSpPr txBox="1"/>
          <p:nvPr/>
        </p:nvSpPr>
        <p:spPr>
          <a:xfrm>
            <a:off x="1340528" y="2441359"/>
            <a:ext cx="9001957" cy="3785652"/>
          </a:xfrm>
          <a:prstGeom prst="rect">
            <a:avLst/>
          </a:prstGeom>
          <a:noFill/>
        </p:spPr>
        <p:txBody>
          <a:bodyPr wrap="square" rtlCol="0">
            <a:spAutoFit/>
          </a:bodyPr>
          <a:lstStyle/>
          <a:p>
            <a:pPr marL="514350" indent="-514350">
              <a:buFont typeface="+mj-lt"/>
              <a:buAutoNum type="arabicPeriod"/>
            </a:pPr>
            <a:r>
              <a:rPr lang="en-GB" sz="2400" b="1" dirty="0"/>
              <a:t>What are the key qualities/characteristics of a professional?</a:t>
            </a:r>
          </a:p>
          <a:p>
            <a:pPr marL="514350" indent="-514350">
              <a:buFont typeface="+mj-lt"/>
              <a:buAutoNum type="arabicPeriod"/>
            </a:pPr>
            <a:r>
              <a:rPr lang="en-GB" sz="2400" b="1" dirty="0"/>
              <a:t>What are some of the examples that may constitute unethical practices  in your profession?</a:t>
            </a:r>
          </a:p>
          <a:p>
            <a:r>
              <a:rPr lang="en-GB" sz="2400" b="1" dirty="0"/>
              <a:t> 2(b)Identify  unethical/</a:t>
            </a:r>
            <a:r>
              <a:rPr lang="en-GB" altLang="en-US" sz="2400" b="1" dirty="0">
                <a:solidFill>
                  <a:schemeClr val="tx1"/>
                </a:solidFill>
              </a:rPr>
              <a:t>unprofessional</a:t>
            </a:r>
            <a:r>
              <a:rPr lang="en-GB" sz="2400" b="1" dirty="0"/>
              <a:t> practices among </a:t>
            </a:r>
          </a:p>
          <a:p>
            <a:r>
              <a:rPr lang="en-GB" sz="2400" b="1" dirty="0"/>
              <a:t>        investigations? </a:t>
            </a:r>
          </a:p>
          <a:p>
            <a:pPr marL="514350" indent="-514350">
              <a:buFont typeface="+mj-lt"/>
              <a:buAutoNum type="arabicPeriod" startAt="3"/>
            </a:pPr>
            <a:r>
              <a:rPr lang="en-US" sz="2400" b="1" dirty="0"/>
              <a:t>What factors contribute to rising unprofessionalism and unethical practice in the 21</a:t>
            </a:r>
            <a:r>
              <a:rPr lang="en-US" sz="2400" b="1" baseline="30000" dirty="0"/>
              <a:t>st</a:t>
            </a:r>
            <a:r>
              <a:rPr lang="en-US" sz="2400" b="1" dirty="0"/>
              <a:t> Century?</a:t>
            </a:r>
            <a:r>
              <a:rPr lang="en-GB" sz="2400" b="1" dirty="0"/>
              <a:t> </a:t>
            </a:r>
          </a:p>
          <a:p>
            <a:pPr marL="457200" indent="-457200">
              <a:buFont typeface="+mj-lt"/>
              <a:buAutoNum type="arabicPeriod" startAt="4"/>
            </a:pPr>
            <a:r>
              <a:rPr lang="en-GB" sz="2400" b="1" dirty="0"/>
              <a:t>Importance of professional ethics/codes of conduct in the workplace and in combating corruption</a:t>
            </a:r>
          </a:p>
        </p:txBody>
      </p:sp>
    </p:spTree>
    <p:extLst>
      <p:ext uri="{BB962C8B-B14F-4D97-AF65-F5344CB8AC3E}">
        <p14:creationId xmlns:p14="http://schemas.microsoft.com/office/powerpoint/2010/main" val="293141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9">
            <a:extLst>
              <a:ext uri="{FF2B5EF4-FFF2-40B4-BE49-F238E27FC236}">
                <a16:creationId xmlns:a16="http://schemas.microsoft.com/office/drawing/2014/main" id="{0460F5F3-3AAF-4586-AB46-11948CD5F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44" y="648393"/>
            <a:ext cx="6137145" cy="418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3">
            <a:extLst>
              <a:ext uri="{FF2B5EF4-FFF2-40B4-BE49-F238E27FC236}">
                <a16:creationId xmlns:a16="http://schemas.microsoft.com/office/drawing/2014/main" id="{0D5AE984-D650-4AE7-B922-C857C90DD22E}"/>
              </a:ext>
            </a:extLst>
          </p:cNvPr>
          <p:cNvSpPr>
            <a:spLocks noGrp="1"/>
          </p:cNvSpPr>
          <p:nvPr>
            <p:ph type="title" idx="4294967295"/>
          </p:nvPr>
        </p:nvSpPr>
        <p:spPr>
          <a:xfrm>
            <a:off x="4419600" y="152400"/>
            <a:ext cx="7772400" cy="762000"/>
          </a:xfrm>
        </p:spPr>
        <p:txBody>
          <a:bodyPr/>
          <a:lstStyle/>
          <a:p>
            <a:r>
              <a:rPr lang="en-US" altLang="en-US" dirty="0">
                <a:latin typeface="Albertus Extra Bold" pitchFamily="34" charset="0"/>
              </a:rPr>
              <a:t>CONDUCTING PRIVATE AFFAIRS</a:t>
            </a:r>
          </a:p>
        </p:txBody>
      </p:sp>
      <p:sp>
        <p:nvSpPr>
          <p:cNvPr id="2" name="AutoShape 2">
            <a:extLst>
              <a:ext uri="{FF2B5EF4-FFF2-40B4-BE49-F238E27FC236}">
                <a16:creationId xmlns:a16="http://schemas.microsoft.com/office/drawing/2014/main" id="{8164BBA9-E547-4331-8E1E-B9C721129F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KE"/>
          </a:p>
        </p:txBody>
      </p:sp>
      <p:sp>
        <p:nvSpPr>
          <p:cNvPr id="3" name="Date Placeholder 2">
            <a:extLst>
              <a:ext uri="{FF2B5EF4-FFF2-40B4-BE49-F238E27FC236}">
                <a16:creationId xmlns:a16="http://schemas.microsoft.com/office/drawing/2014/main" id="{05FDDBEA-EECA-4E36-9B30-8C5390967A9D}"/>
              </a:ext>
            </a:extLst>
          </p:cNvPr>
          <p:cNvSpPr>
            <a:spLocks noGrp="1"/>
          </p:cNvSpPr>
          <p:nvPr>
            <p:ph type="dt" sz="half" idx="10"/>
          </p:nvPr>
        </p:nvSpPr>
        <p:spPr/>
        <p:txBody>
          <a:bodyPr/>
          <a:lstStyle/>
          <a:p>
            <a:fld id="{5AA9F3FB-471B-417F-A0F2-3F88BACB5451}" type="datetime1">
              <a:rPr lang="en-US" smtClean="0"/>
              <a:t>2/8/2022</a:t>
            </a:fld>
            <a:endParaRPr lang="en-US" dirty="0"/>
          </a:p>
        </p:txBody>
      </p:sp>
      <p:sp>
        <p:nvSpPr>
          <p:cNvPr id="4" name="Footer Placeholder 3">
            <a:extLst>
              <a:ext uri="{FF2B5EF4-FFF2-40B4-BE49-F238E27FC236}">
                <a16:creationId xmlns:a16="http://schemas.microsoft.com/office/drawing/2014/main" id="{281C9978-2773-42D9-BDBB-2EC32C23C528}"/>
              </a:ext>
            </a:extLst>
          </p:cNvPr>
          <p:cNvSpPr>
            <a:spLocks noGrp="1"/>
          </p:cNvSpPr>
          <p:nvPr>
            <p:ph type="ftr" sz="quarter" idx="11"/>
          </p:nvPr>
        </p:nvSpPr>
        <p:spPr/>
        <p:txBody>
          <a:bodyPr/>
          <a:lstStyle/>
          <a:p>
            <a:r>
              <a:rPr lang="en-GB"/>
              <a:t>Dr Purity K. Gitonga, FEB 7TH 2022 OECD CLASS</a:t>
            </a:r>
            <a:endParaRPr lang="en-US" dirty="0"/>
          </a:p>
        </p:txBody>
      </p:sp>
      <p:pic>
        <p:nvPicPr>
          <p:cNvPr id="7" name="Picture 5" descr="F:\CJPC\Posters in Colour and BW\Untitled-4 new.tif">
            <a:extLst>
              <a:ext uri="{FF2B5EF4-FFF2-40B4-BE49-F238E27FC236}">
                <a16:creationId xmlns:a16="http://schemas.microsoft.com/office/drawing/2014/main" id="{67E8A53B-20E0-4FDC-B7BF-66D576546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589" y="2219499"/>
            <a:ext cx="4766888" cy="361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7749EC3-BAF9-4FB4-8CAF-96016BE36958}"/>
              </a:ext>
            </a:extLst>
          </p:cNvPr>
          <p:cNvSpPr txBox="1"/>
          <p:nvPr/>
        </p:nvSpPr>
        <p:spPr>
          <a:xfrm>
            <a:off x="1668780" y="5190127"/>
            <a:ext cx="6097384" cy="646331"/>
          </a:xfrm>
          <a:prstGeom prst="rect">
            <a:avLst/>
          </a:prstGeom>
          <a:noFill/>
        </p:spPr>
        <p:txBody>
          <a:bodyPr wrap="square">
            <a:spAutoFit/>
          </a:bodyPr>
          <a:lstStyle/>
          <a:p>
            <a:r>
              <a:rPr lang="en-US" altLang="en-US" sz="1800" dirty="0"/>
              <a:t>IS THIS FAMILIAR?</a:t>
            </a:r>
            <a:br>
              <a:rPr lang="en-US" altLang="en-US" sz="1800" dirty="0"/>
            </a:br>
            <a:endParaRPr lang="en-KE"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A8AD-E91A-4F3F-953C-7F94310481B9}"/>
              </a:ext>
            </a:extLst>
          </p:cNvPr>
          <p:cNvSpPr>
            <a:spLocks noGrp="1"/>
          </p:cNvSpPr>
          <p:nvPr>
            <p:ph type="title"/>
          </p:nvPr>
        </p:nvSpPr>
        <p:spPr/>
        <p:txBody>
          <a:bodyPr/>
          <a:lstStyle/>
          <a:p>
            <a:r>
              <a:rPr lang="en-GB" dirty="0"/>
              <a:t>Unethical practices</a:t>
            </a:r>
            <a:endParaRPr lang="en-KE" dirty="0"/>
          </a:p>
        </p:txBody>
      </p:sp>
      <p:sp>
        <p:nvSpPr>
          <p:cNvPr id="3" name="Text Placeholder 2">
            <a:extLst>
              <a:ext uri="{FF2B5EF4-FFF2-40B4-BE49-F238E27FC236}">
                <a16:creationId xmlns:a16="http://schemas.microsoft.com/office/drawing/2014/main" id="{9041D845-953A-4CBA-B1D2-82BBCA5B941C}"/>
              </a:ext>
            </a:extLst>
          </p:cNvPr>
          <p:cNvSpPr>
            <a:spLocks noGrp="1"/>
          </p:cNvSpPr>
          <p:nvPr>
            <p:ph type="body" idx="1"/>
          </p:nvPr>
        </p:nvSpPr>
        <p:spPr/>
        <p:txBody>
          <a:bodyPr/>
          <a:lstStyle/>
          <a:p>
            <a:r>
              <a:rPr lang="en-GB" dirty="0"/>
              <a:t>General- Think of the following</a:t>
            </a:r>
            <a:endParaRPr lang="en-KE" dirty="0"/>
          </a:p>
        </p:txBody>
      </p:sp>
      <p:sp>
        <p:nvSpPr>
          <p:cNvPr id="4" name="Content Placeholder 3">
            <a:extLst>
              <a:ext uri="{FF2B5EF4-FFF2-40B4-BE49-F238E27FC236}">
                <a16:creationId xmlns:a16="http://schemas.microsoft.com/office/drawing/2014/main" id="{890F6271-30EB-4F8D-9280-63682D3773A2}"/>
              </a:ext>
            </a:extLst>
          </p:cNvPr>
          <p:cNvSpPr>
            <a:spLocks noGrp="1"/>
          </p:cNvSpPr>
          <p:nvPr>
            <p:ph sz="half" idx="2"/>
          </p:nvPr>
        </p:nvSpPr>
        <p:spPr/>
        <p:txBody>
          <a:bodyPr>
            <a:normAutofit fontScale="55000" lnSpcReduction="20000"/>
          </a:bodyPr>
          <a:lstStyle/>
          <a:p>
            <a:pPr marL="514350" indent="-514350">
              <a:lnSpc>
                <a:spcPct val="120000"/>
              </a:lnSpc>
              <a:spcBef>
                <a:spcPts val="0"/>
              </a:spcBef>
              <a:spcAft>
                <a:spcPts val="0"/>
              </a:spcAft>
              <a:buFontTx/>
              <a:buAutoNum type="arabicPeriod"/>
            </a:pPr>
            <a:endParaRPr lang="en-US" altLang="en-US" sz="2900" dirty="0"/>
          </a:p>
          <a:p>
            <a:pPr marL="514350" indent="-514350">
              <a:lnSpc>
                <a:spcPct val="120000"/>
              </a:lnSpc>
              <a:spcBef>
                <a:spcPts val="0"/>
              </a:spcBef>
              <a:spcAft>
                <a:spcPts val="0"/>
              </a:spcAft>
              <a:buFontTx/>
              <a:buAutoNum type="arabicPeriod"/>
            </a:pPr>
            <a:r>
              <a:rPr lang="en-US" sz="3200" dirty="0"/>
              <a:t>Receiving of gifts without declaring</a:t>
            </a:r>
          </a:p>
          <a:p>
            <a:pPr marL="514350" indent="-514350">
              <a:lnSpc>
                <a:spcPct val="120000"/>
              </a:lnSpc>
              <a:spcBef>
                <a:spcPts val="0"/>
              </a:spcBef>
              <a:spcAft>
                <a:spcPts val="0"/>
              </a:spcAft>
              <a:buFontTx/>
              <a:buAutoNum type="arabicPeriod"/>
            </a:pPr>
            <a:r>
              <a:rPr lang="en-US" altLang="en-US" sz="2900" dirty="0"/>
              <a:t>Being untidy/unkempt</a:t>
            </a:r>
          </a:p>
          <a:p>
            <a:pPr marL="514350" indent="-514350">
              <a:lnSpc>
                <a:spcPct val="120000"/>
              </a:lnSpc>
              <a:spcBef>
                <a:spcPts val="0"/>
              </a:spcBef>
              <a:spcAft>
                <a:spcPts val="0"/>
              </a:spcAft>
              <a:buFontTx/>
              <a:buAutoNum type="arabicPeriod"/>
            </a:pPr>
            <a:r>
              <a:rPr lang="en-US" altLang="en-US" sz="2900" dirty="0"/>
              <a:t> Rudeness to colleagues &amp; clients.. 	</a:t>
            </a:r>
          </a:p>
          <a:p>
            <a:pPr marL="514350" indent="-514350">
              <a:lnSpc>
                <a:spcPct val="120000"/>
              </a:lnSpc>
              <a:spcBef>
                <a:spcPts val="0"/>
              </a:spcBef>
              <a:spcAft>
                <a:spcPts val="0"/>
              </a:spcAft>
              <a:buFontTx/>
              <a:buAutoNum type="arabicPeriod"/>
            </a:pPr>
            <a:r>
              <a:rPr lang="en-US" altLang="en-US" sz="2900" dirty="0"/>
              <a:t> </a:t>
            </a:r>
            <a:r>
              <a:rPr lang="en-US" sz="3200" dirty="0"/>
              <a:t>False expense reports</a:t>
            </a:r>
          </a:p>
          <a:p>
            <a:pPr marL="514350" indent="-514350">
              <a:lnSpc>
                <a:spcPct val="120000"/>
              </a:lnSpc>
              <a:spcBef>
                <a:spcPts val="0"/>
              </a:spcBef>
              <a:spcAft>
                <a:spcPts val="0"/>
              </a:spcAft>
              <a:buFontTx/>
              <a:buAutoNum type="arabicPeriod"/>
            </a:pPr>
            <a:r>
              <a:rPr lang="en-US" altLang="en-US" sz="2900" dirty="0"/>
              <a:t>Inappropriate relations with staff</a:t>
            </a:r>
          </a:p>
          <a:p>
            <a:pPr marL="514350" indent="-514350">
              <a:lnSpc>
                <a:spcPct val="120000"/>
              </a:lnSpc>
              <a:spcBef>
                <a:spcPts val="0"/>
              </a:spcBef>
              <a:spcAft>
                <a:spcPts val="0"/>
              </a:spcAft>
              <a:buFontTx/>
              <a:buAutoNum type="arabicPeriod"/>
            </a:pPr>
            <a:r>
              <a:rPr lang="en-US" altLang="en-US" sz="2900" dirty="0"/>
              <a:t>Drunkenness</a:t>
            </a:r>
          </a:p>
          <a:p>
            <a:pPr marL="514350" indent="-514350">
              <a:lnSpc>
                <a:spcPct val="120000"/>
              </a:lnSpc>
              <a:spcBef>
                <a:spcPts val="0"/>
              </a:spcBef>
              <a:spcAft>
                <a:spcPts val="0"/>
              </a:spcAft>
              <a:buFontTx/>
              <a:buAutoNum type="arabicPeriod"/>
            </a:pPr>
            <a:r>
              <a:rPr lang="en-US" altLang="en-US" sz="2900" dirty="0"/>
              <a:t> Inappropriate dressing…how do you package yourself?</a:t>
            </a:r>
          </a:p>
          <a:p>
            <a:pPr marL="514350" indent="-514350">
              <a:lnSpc>
                <a:spcPct val="120000"/>
              </a:lnSpc>
              <a:spcBef>
                <a:spcPts val="0"/>
              </a:spcBef>
              <a:spcAft>
                <a:spcPts val="0"/>
              </a:spcAft>
              <a:buFontTx/>
              <a:buAutoNum type="arabicPeriod"/>
            </a:pPr>
            <a:r>
              <a:rPr lang="en-US" altLang="en-US" sz="2900" dirty="0"/>
              <a:t>Calling in sick</a:t>
            </a:r>
          </a:p>
          <a:p>
            <a:pPr marL="514350" indent="-514350">
              <a:lnSpc>
                <a:spcPct val="120000"/>
              </a:lnSpc>
              <a:spcBef>
                <a:spcPts val="0"/>
              </a:spcBef>
              <a:spcAft>
                <a:spcPts val="0"/>
              </a:spcAft>
              <a:buFontTx/>
              <a:buAutoNum type="arabicPeriod"/>
            </a:pPr>
            <a:r>
              <a:rPr lang="en-US" altLang="en-US" sz="2900" dirty="0"/>
              <a:t>Forged certificates</a:t>
            </a:r>
          </a:p>
          <a:p>
            <a:pPr marL="514350" indent="-514350">
              <a:lnSpc>
                <a:spcPct val="120000"/>
              </a:lnSpc>
              <a:spcBef>
                <a:spcPts val="0"/>
              </a:spcBef>
              <a:spcAft>
                <a:spcPts val="0"/>
              </a:spcAft>
              <a:buFontTx/>
              <a:buAutoNum type="arabicPeriod"/>
            </a:pPr>
            <a:r>
              <a:rPr lang="en-GB" altLang="en-US" sz="2900" dirty="0"/>
              <a:t>Irresponsible use of public facilities</a:t>
            </a:r>
          </a:p>
          <a:p>
            <a:pPr marL="514350" indent="-514350">
              <a:lnSpc>
                <a:spcPct val="120000"/>
              </a:lnSpc>
              <a:spcBef>
                <a:spcPts val="0"/>
              </a:spcBef>
              <a:spcAft>
                <a:spcPts val="0"/>
              </a:spcAft>
              <a:buFontTx/>
              <a:buAutoNum type="arabicPeriod"/>
            </a:pPr>
            <a:endParaRPr lang="en-US" altLang="en-US" sz="2900" dirty="0"/>
          </a:p>
          <a:p>
            <a:endParaRPr lang="en-KE" dirty="0"/>
          </a:p>
        </p:txBody>
      </p:sp>
      <p:sp>
        <p:nvSpPr>
          <p:cNvPr id="5" name="Text Placeholder 4">
            <a:extLst>
              <a:ext uri="{FF2B5EF4-FFF2-40B4-BE49-F238E27FC236}">
                <a16:creationId xmlns:a16="http://schemas.microsoft.com/office/drawing/2014/main" id="{8EBC8138-B8DE-4B7E-9E96-17DCF5B15BF9}"/>
              </a:ext>
            </a:extLst>
          </p:cNvPr>
          <p:cNvSpPr>
            <a:spLocks noGrp="1"/>
          </p:cNvSpPr>
          <p:nvPr>
            <p:ph type="body" sz="quarter" idx="3"/>
          </p:nvPr>
        </p:nvSpPr>
        <p:spPr/>
        <p:txBody>
          <a:bodyPr/>
          <a:lstStyle/>
          <a:p>
            <a:r>
              <a:rPr lang="en-GB" dirty="0"/>
              <a:t>In investigations</a:t>
            </a:r>
            <a:endParaRPr lang="en-KE" dirty="0"/>
          </a:p>
        </p:txBody>
      </p:sp>
      <p:sp>
        <p:nvSpPr>
          <p:cNvPr id="6" name="Content Placeholder 5">
            <a:extLst>
              <a:ext uri="{FF2B5EF4-FFF2-40B4-BE49-F238E27FC236}">
                <a16:creationId xmlns:a16="http://schemas.microsoft.com/office/drawing/2014/main" id="{4DAFE518-2BF4-4855-A795-7D1A45F494F0}"/>
              </a:ext>
            </a:extLst>
          </p:cNvPr>
          <p:cNvSpPr>
            <a:spLocks noGrp="1"/>
          </p:cNvSpPr>
          <p:nvPr>
            <p:ph sz="quarter" idx="4"/>
          </p:nvPr>
        </p:nvSpPr>
        <p:spPr/>
        <p:txBody>
          <a:bodyPr>
            <a:normAutofit fontScale="55000" lnSpcReduction="20000"/>
          </a:bodyPr>
          <a:lstStyle/>
          <a:p>
            <a:pPr>
              <a:lnSpc>
                <a:spcPct val="120000"/>
              </a:lnSpc>
              <a:spcBef>
                <a:spcPts val="0"/>
              </a:spcBef>
              <a:spcAft>
                <a:spcPts val="0"/>
              </a:spcAft>
            </a:pPr>
            <a:r>
              <a:rPr lang="en-GB" sz="2900" dirty="0"/>
              <a:t>Use of information obtained for personal gain</a:t>
            </a:r>
          </a:p>
          <a:p>
            <a:pPr>
              <a:lnSpc>
                <a:spcPct val="120000"/>
              </a:lnSpc>
              <a:spcBef>
                <a:spcPts val="0"/>
              </a:spcBef>
              <a:spcAft>
                <a:spcPts val="0"/>
              </a:spcAft>
            </a:pPr>
            <a:r>
              <a:rPr lang="en-GB" sz="2900" dirty="0"/>
              <a:t>Manipulation of records </a:t>
            </a:r>
          </a:p>
          <a:p>
            <a:pPr>
              <a:lnSpc>
                <a:spcPct val="120000"/>
              </a:lnSpc>
              <a:spcBef>
                <a:spcPts val="0"/>
              </a:spcBef>
              <a:spcAft>
                <a:spcPts val="0"/>
              </a:spcAft>
            </a:pPr>
            <a:r>
              <a:rPr lang="en-GB" sz="2900" dirty="0"/>
              <a:t>Biases</a:t>
            </a:r>
          </a:p>
          <a:p>
            <a:pPr>
              <a:lnSpc>
                <a:spcPct val="120000"/>
              </a:lnSpc>
              <a:spcBef>
                <a:spcPts val="0"/>
              </a:spcBef>
              <a:spcAft>
                <a:spcPts val="0"/>
              </a:spcAft>
            </a:pPr>
            <a:r>
              <a:rPr lang="en-GB" sz="2900" dirty="0"/>
              <a:t>Presenting  reports that have false information and errors</a:t>
            </a:r>
          </a:p>
          <a:p>
            <a:pPr>
              <a:lnSpc>
                <a:spcPct val="120000"/>
              </a:lnSpc>
              <a:spcBef>
                <a:spcPts val="0"/>
              </a:spcBef>
              <a:spcAft>
                <a:spcPts val="0"/>
              </a:spcAft>
            </a:pPr>
            <a:r>
              <a:rPr lang="en-GB" sz="2900" dirty="0"/>
              <a:t>Receiving bribes in return for a favour</a:t>
            </a:r>
          </a:p>
          <a:p>
            <a:pPr>
              <a:lnSpc>
                <a:spcPct val="120000"/>
              </a:lnSpc>
              <a:spcBef>
                <a:spcPts val="0"/>
              </a:spcBef>
              <a:spcAft>
                <a:spcPts val="0"/>
              </a:spcAft>
            </a:pPr>
            <a:r>
              <a:rPr lang="en-GB" sz="2900" dirty="0"/>
              <a:t>Manipulating accounts</a:t>
            </a:r>
          </a:p>
          <a:p>
            <a:pPr>
              <a:lnSpc>
                <a:spcPct val="120000"/>
              </a:lnSpc>
              <a:spcBef>
                <a:spcPts val="0"/>
              </a:spcBef>
              <a:spcAft>
                <a:spcPts val="0"/>
              </a:spcAft>
            </a:pPr>
            <a:r>
              <a:rPr lang="en-GB" sz="2900" dirty="0"/>
              <a:t>Collusions</a:t>
            </a:r>
          </a:p>
          <a:p>
            <a:pPr>
              <a:lnSpc>
                <a:spcPct val="120000"/>
              </a:lnSpc>
              <a:spcBef>
                <a:spcPts val="0"/>
              </a:spcBef>
              <a:spcAft>
                <a:spcPts val="0"/>
              </a:spcAft>
            </a:pPr>
            <a:r>
              <a:rPr lang="en-GB" sz="2900" dirty="0"/>
              <a:t>Lying, destroying evidence</a:t>
            </a:r>
          </a:p>
          <a:p>
            <a:pPr>
              <a:lnSpc>
                <a:spcPct val="120000"/>
              </a:lnSpc>
              <a:spcBef>
                <a:spcPts val="0"/>
              </a:spcBef>
              <a:spcAft>
                <a:spcPts val="0"/>
              </a:spcAft>
            </a:pPr>
            <a:r>
              <a:rPr lang="en-GB" sz="2900" dirty="0"/>
              <a:t>Avoiding  difficult cases and opting for the easily solvable </a:t>
            </a:r>
          </a:p>
          <a:p>
            <a:pPr>
              <a:lnSpc>
                <a:spcPct val="120000"/>
              </a:lnSpc>
              <a:spcBef>
                <a:spcPts val="0"/>
              </a:spcBef>
              <a:spcAft>
                <a:spcPts val="0"/>
              </a:spcAft>
            </a:pPr>
            <a:r>
              <a:rPr lang="en-GB" sz="2900" dirty="0"/>
              <a:t>use of  demeaning, abusive words</a:t>
            </a:r>
          </a:p>
          <a:p>
            <a:pPr>
              <a:lnSpc>
                <a:spcPct val="120000"/>
              </a:lnSpc>
              <a:spcBef>
                <a:spcPts val="0"/>
              </a:spcBef>
              <a:spcAft>
                <a:spcPts val="0"/>
              </a:spcAft>
            </a:pPr>
            <a:endParaRPr lang="en-GB" sz="2900" dirty="0"/>
          </a:p>
          <a:p>
            <a:endParaRPr lang="en-KE" dirty="0"/>
          </a:p>
        </p:txBody>
      </p:sp>
      <p:sp>
        <p:nvSpPr>
          <p:cNvPr id="7" name="Date Placeholder 6">
            <a:extLst>
              <a:ext uri="{FF2B5EF4-FFF2-40B4-BE49-F238E27FC236}">
                <a16:creationId xmlns:a16="http://schemas.microsoft.com/office/drawing/2014/main" id="{03210D19-0CCB-490D-9FB1-B723236A1A9D}"/>
              </a:ext>
            </a:extLst>
          </p:cNvPr>
          <p:cNvSpPr>
            <a:spLocks noGrp="1"/>
          </p:cNvSpPr>
          <p:nvPr>
            <p:ph type="dt" sz="half" idx="10"/>
          </p:nvPr>
        </p:nvSpPr>
        <p:spPr/>
        <p:txBody>
          <a:bodyPr/>
          <a:lstStyle/>
          <a:p>
            <a:fld id="{EA2D00D7-FBBE-4691-A69F-44BAD7D26D22}" type="datetime1">
              <a:rPr lang="en-US" smtClean="0"/>
              <a:t>2/8/2022</a:t>
            </a:fld>
            <a:endParaRPr lang="en-US" dirty="0"/>
          </a:p>
        </p:txBody>
      </p:sp>
      <p:sp>
        <p:nvSpPr>
          <p:cNvPr id="8" name="Footer Placeholder 7">
            <a:extLst>
              <a:ext uri="{FF2B5EF4-FFF2-40B4-BE49-F238E27FC236}">
                <a16:creationId xmlns:a16="http://schemas.microsoft.com/office/drawing/2014/main" id="{750030C6-61C8-462E-A618-3BA01C60CBC3}"/>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942219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EE4A-D917-4E0A-9D8E-A89D3D3DC0F8}"/>
              </a:ext>
            </a:extLst>
          </p:cNvPr>
          <p:cNvSpPr>
            <a:spLocks noGrp="1"/>
          </p:cNvSpPr>
          <p:nvPr>
            <p:ph type="title"/>
          </p:nvPr>
        </p:nvSpPr>
        <p:spPr/>
        <p:txBody>
          <a:bodyPr>
            <a:normAutofit/>
          </a:bodyPr>
          <a:lstStyle/>
          <a:p>
            <a:r>
              <a:rPr lang="en-GB" dirty="0"/>
              <a:t>LEGAL and medical</a:t>
            </a:r>
            <a:endParaRPr lang="en-KE" dirty="0"/>
          </a:p>
        </p:txBody>
      </p:sp>
      <p:sp>
        <p:nvSpPr>
          <p:cNvPr id="3" name="Content Placeholder 2">
            <a:extLst>
              <a:ext uri="{FF2B5EF4-FFF2-40B4-BE49-F238E27FC236}">
                <a16:creationId xmlns:a16="http://schemas.microsoft.com/office/drawing/2014/main" id="{58E5251F-C081-4086-9261-5841617BC0B5}"/>
              </a:ext>
            </a:extLst>
          </p:cNvPr>
          <p:cNvSpPr>
            <a:spLocks noGrp="1"/>
          </p:cNvSpPr>
          <p:nvPr>
            <p:ph idx="1"/>
          </p:nvPr>
        </p:nvSpPr>
        <p:spPr/>
        <p:txBody>
          <a:bodyPr>
            <a:normAutofit lnSpcReduction="10000"/>
          </a:bodyPr>
          <a:lstStyle/>
          <a:p>
            <a:pPr algn="l">
              <a:buFont typeface="Arial" panose="020B0604020202020204" pitchFamily="34" charset="0"/>
              <a:buChar char="•"/>
            </a:pPr>
            <a:r>
              <a:rPr lang="en-GB" b="1" i="0" dirty="0">
                <a:effectLst/>
                <a:latin typeface="Helvetica Neue"/>
              </a:rPr>
              <a:t>Confidentiality</a:t>
            </a:r>
            <a:r>
              <a:rPr lang="en-GB" b="0" i="0" dirty="0">
                <a:effectLst/>
                <a:latin typeface="Helvetica Neue"/>
              </a:rPr>
              <a:t> - Lawyers must maintain their clients' confidence at all times.</a:t>
            </a:r>
          </a:p>
          <a:p>
            <a:pPr algn="l">
              <a:buFont typeface="Arial" panose="020B0604020202020204" pitchFamily="34" charset="0"/>
              <a:buChar char="•"/>
            </a:pPr>
            <a:r>
              <a:rPr lang="en-GB" b="1" i="0" dirty="0">
                <a:effectLst/>
                <a:latin typeface="Helvetica Neue"/>
              </a:rPr>
              <a:t>Competence</a:t>
            </a:r>
            <a:r>
              <a:rPr lang="en-GB" b="0" i="0" dirty="0">
                <a:effectLst/>
                <a:latin typeface="Helvetica Neue"/>
              </a:rPr>
              <a:t> - Legal professionals must represent their clients with a high level of competence.</a:t>
            </a:r>
          </a:p>
          <a:p>
            <a:pPr algn="l">
              <a:buFont typeface="Arial" panose="020B0604020202020204" pitchFamily="34" charset="0"/>
              <a:buChar char="•"/>
            </a:pPr>
            <a:r>
              <a:rPr lang="en-GB" b="1" i="0" dirty="0">
                <a:effectLst/>
                <a:latin typeface="Helvetica Neue"/>
              </a:rPr>
              <a:t>Professional Courtesy</a:t>
            </a:r>
            <a:r>
              <a:rPr lang="en-GB" b="0" i="0" dirty="0">
                <a:effectLst/>
                <a:latin typeface="Helvetica Neue"/>
              </a:rPr>
              <a:t> - Lawyers must treat their colleagues with fairness and courtesy.</a:t>
            </a:r>
          </a:p>
          <a:p>
            <a:r>
              <a:rPr lang="en-GB" b="1" i="0" dirty="0">
                <a:solidFill>
                  <a:srgbClr val="666666"/>
                </a:solidFill>
                <a:effectLst/>
                <a:latin typeface="Source Sans Pro" panose="020B0503030403020204" pitchFamily="34" charset="0"/>
              </a:rPr>
              <a:t>Professional Judgement:</a:t>
            </a:r>
            <a:r>
              <a:rPr lang="en-GB" b="0" i="0" dirty="0">
                <a:solidFill>
                  <a:srgbClr val="666666"/>
                </a:solidFill>
                <a:effectLst/>
                <a:latin typeface="Source Sans Pro" panose="020B0503030403020204" pitchFamily="34" charset="0"/>
              </a:rPr>
              <a:t> A lawyer should exercise independent professional judgement on behalf of a client. Also, a lawyer is to refrain from acquiring a financial interest in the legal cases.</a:t>
            </a:r>
          </a:p>
          <a:p>
            <a:r>
              <a:rPr lang="en-GB" sz="2400" b="1" i="0" u="sng" dirty="0">
                <a:solidFill>
                  <a:srgbClr val="666666"/>
                </a:solidFill>
                <a:effectLst/>
                <a:latin typeface="Source Sans Pro" panose="020B0503030403020204" pitchFamily="34" charset="0"/>
              </a:rPr>
              <a:t>Doctors</a:t>
            </a:r>
          </a:p>
          <a:p>
            <a:pPr algn="l">
              <a:buFont typeface="Arial" panose="020B0604020202020204" pitchFamily="34" charset="0"/>
              <a:buChar char="•"/>
            </a:pPr>
            <a:r>
              <a:rPr lang="en-GB" b="1" i="0" dirty="0">
                <a:effectLst/>
                <a:latin typeface="Helvetica Neue"/>
              </a:rPr>
              <a:t>Trust </a:t>
            </a:r>
            <a:r>
              <a:rPr lang="en-GB" b="0" i="0" dirty="0">
                <a:effectLst/>
                <a:latin typeface="Helvetica Neue"/>
              </a:rPr>
              <a:t>- Doctors must </a:t>
            </a:r>
            <a:r>
              <a:rPr lang="en-GB" b="0" i="0" dirty="0" err="1">
                <a:effectLst/>
                <a:latin typeface="Helvetica Neue"/>
              </a:rPr>
              <a:t>instill</a:t>
            </a:r>
            <a:r>
              <a:rPr lang="en-GB" b="0" i="0" dirty="0">
                <a:effectLst/>
                <a:latin typeface="Helvetica Neue"/>
              </a:rPr>
              <a:t> a sense of trust between themselves and their patients.</a:t>
            </a:r>
          </a:p>
          <a:p>
            <a:pPr algn="l">
              <a:buFont typeface="Arial" panose="020B0604020202020204" pitchFamily="34" charset="0"/>
              <a:buChar char="•"/>
            </a:pPr>
            <a:r>
              <a:rPr lang="en-GB" b="1" i="0" dirty="0">
                <a:effectLst/>
                <a:latin typeface="Helvetica Neue"/>
              </a:rPr>
              <a:t>Do No Harm</a:t>
            </a:r>
            <a:r>
              <a:rPr lang="en-GB" b="0" i="0" dirty="0">
                <a:effectLst/>
                <a:latin typeface="Helvetica Neue"/>
              </a:rPr>
              <a:t> - Doctors cannot engage in any activity that would cause harm to their patients.</a:t>
            </a:r>
          </a:p>
          <a:p>
            <a:pPr algn="l">
              <a:buFont typeface="Arial" panose="020B0604020202020204" pitchFamily="34" charset="0"/>
              <a:buChar char="•"/>
            </a:pPr>
            <a:r>
              <a:rPr lang="en-GB" b="1" i="0" dirty="0">
                <a:effectLst/>
                <a:latin typeface="Helvetica Neue"/>
              </a:rPr>
              <a:t>Privacy</a:t>
            </a:r>
            <a:r>
              <a:rPr lang="en-GB" b="0" i="0" dirty="0">
                <a:effectLst/>
                <a:latin typeface="Helvetica Neue"/>
              </a:rPr>
              <a:t> - Doctors cannot share the details of their patients' medical treatments or histories without permission</a:t>
            </a:r>
          </a:p>
          <a:p>
            <a:endParaRPr lang="en-KE" dirty="0"/>
          </a:p>
        </p:txBody>
      </p:sp>
      <p:sp>
        <p:nvSpPr>
          <p:cNvPr id="4" name="Date Placeholder 3">
            <a:extLst>
              <a:ext uri="{FF2B5EF4-FFF2-40B4-BE49-F238E27FC236}">
                <a16:creationId xmlns:a16="http://schemas.microsoft.com/office/drawing/2014/main" id="{1CA64336-47E8-42A9-AE19-4F78F0E04488}"/>
              </a:ext>
            </a:extLst>
          </p:cNvPr>
          <p:cNvSpPr>
            <a:spLocks noGrp="1"/>
          </p:cNvSpPr>
          <p:nvPr>
            <p:ph type="dt" sz="half" idx="10"/>
          </p:nvPr>
        </p:nvSpPr>
        <p:spPr/>
        <p:txBody>
          <a:bodyPr/>
          <a:lstStyle/>
          <a:p>
            <a:fld id="{C668CB16-70F4-4C11-A0D5-511B46E54155}" type="datetime1">
              <a:rPr lang="en-US" smtClean="0"/>
              <a:t>2/8/2022</a:t>
            </a:fld>
            <a:endParaRPr lang="en-US" dirty="0"/>
          </a:p>
        </p:txBody>
      </p:sp>
      <p:sp>
        <p:nvSpPr>
          <p:cNvPr id="5" name="Footer Placeholder 4">
            <a:extLst>
              <a:ext uri="{FF2B5EF4-FFF2-40B4-BE49-F238E27FC236}">
                <a16:creationId xmlns:a16="http://schemas.microsoft.com/office/drawing/2014/main" id="{74302742-2788-43C3-A4E7-354FF03FB38D}"/>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4174370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7F6CD-0471-4D3E-90E7-B4F588C61233}"/>
              </a:ext>
            </a:extLst>
          </p:cNvPr>
          <p:cNvSpPr>
            <a:spLocks noGrp="1"/>
          </p:cNvSpPr>
          <p:nvPr>
            <p:ph type="dt" sz="half" idx="10"/>
          </p:nvPr>
        </p:nvSpPr>
        <p:spPr/>
        <p:txBody>
          <a:bodyPr/>
          <a:lstStyle/>
          <a:p>
            <a:fld id="{013D3517-8B51-427F-9EC3-14E81340D671}" type="datetime1">
              <a:rPr lang="en-US" smtClean="0"/>
              <a:t>2/8/2022</a:t>
            </a:fld>
            <a:endParaRPr lang="en-US" dirty="0"/>
          </a:p>
        </p:txBody>
      </p:sp>
      <p:sp>
        <p:nvSpPr>
          <p:cNvPr id="3" name="Footer Placeholder 2">
            <a:extLst>
              <a:ext uri="{FF2B5EF4-FFF2-40B4-BE49-F238E27FC236}">
                <a16:creationId xmlns:a16="http://schemas.microsoft.com/office/drawing/2014/main" id="{A24123B0-C84A-4CEF-8C6D-BB4CCCD7AFB6}"/>
              </a:ext>
            </a:extLst>
          </p:cNvPr>
          <p:cNvSpPr>
            <a:spLocks noGrp="1"/>
          </p:cNvSpPr>
          <p:nvPr>
            <p:ph type="ftr" sz="quarter" idx="11"/>
          </p:nvPr>
        </p:nvSpPr>
        <p:spPr/>
        <p:txBody>
          <a:bodyPr/>
          <a:lstStyle/>
          <a:p>
            <a:r>
              <a:rPr lang="en-GB"/>
              <a:t>Dr Purity K. Gitonga, FEB 7TH 2022 OECD CLASS</a:t>
            </a:r>
            <a:endParaRPr lang="en-US" dirty="0"/>
          </a:p>
        </p:txBody>
      </p:sp>
      <p:pic>
        <p:nvPicPr>
          <p:cNvPr id="2050" name="Picture 2" descr="Why do we need Ethics?&#10; ">
            <a:extLst>
              <a:ext uri="{FF2B5EF4-FFF2-40B4-BE49-F238E27FC236}">
                <a16:creationId xmlns:a16="http://schemas.microsoft.com/office/drawing/2014/main" id="{FB3B7682-A09F-4BE8-B697-D1DDBB5B2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1147762"/>
            <a:ext cx="10866737" cy="480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0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thical values creates integrity&#10;• High sense of ethics and values makes a man&#10;trustworthy and representable.&#10;• If a prof...">
            <a:extLst>
              <a:ext uri="{FF2B5EF4-FFF2-40B4-BE49-F238E27FC236}">
                <a16:creationId xmlns:a16="http://schemas.microsoft.com/office/drawing/2014/main" id="{99967F03-B4C9-4B5A-AE5B-A6DE1463E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995" y="1483689"/>
            <a:ext cx="8629095" cy="45624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1C9FF2BB-85DA-446C-B8AE-1C135C146274}"/>
              </a:ext>
            </a:extLst>
          </p:cNvPr>
          <p:cNvSpPr>
            <a:spLocks noGrp="1"/>
          </p:cNvSpPr>
          <p:nvPr>
            <p:ph type="dt" sz="half" idx="10"/>
          </p:nvPr>
        </p:nvSpPr>
        <p:spPr/>
        <p:txBody>
          <a:bodyPr/>
          <a:lstStyle/>
          <a:p>
            <a:fld id="{61954B5A-9EC0-4561-9C81-27C15C9F2E82}" type="datetime1">
              <a:rPr lang="en-US" smtClean="0"/>
              <a:t>2/8/2022</a:t>
            </a:fld>
            <a:endParaRPr lang="en-US" dirty="0"/>
          </a:p>
        </p:txBody>
      </p:sp>
      <p:sp>
        <p:nvSpPr>
          <p:cNvPr id="4" name="Footer Placeholder 3">
            <a:extLst>
              <a:ext uri="{FF2B5EF4-FFF2-40B4-BE49-F238E27FC236}">
                <a16:creationId xmlns:a16="http://schemas.microsoft.com/office/drawing/2014/main" id="{D9EE745A-D943-4E94-BC57-A23A24E2BAC0}"/>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947068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5039-8DA7-4032-A431-68751EA1F27B}"/>
              </a:ext>
            </a:extLst>
          </p:cNvPr>
          <p:cNvSpPr>
            <a:spLocks noGrp="1"/>
          </p:cNvSpPr>
          <p:nvPr>
            <p:ph type="title"/>
          </p:nvPr>
        </p:nvSpPr>
        <p:spPr/>
        <p:txBody>
          <a:bodyPr/>
          <a:lstStyle/>
          <a:p>
            <a:r>
              <a:rPr lang="en-GB" dirty="0"/>
              <a:t>Worth noting</a:t>
            </a:r>
            <a:endParaRPr lang="en-KE" dirty="0"/>
          </a:p>
        </p:txBody>
      </p:sp>
      <p:sp>
        <p:nvSpPr>
          <p:cNvPr id="3" name="Content Placeholder 2">
            <a:extLst>
              <a:ext uri="{FF2B5EF4-FFF2-40B4-BE49-F238E27FC236}">
                <a16:creationId xmlns:a16="http://schemas.microsoft.com/office/drawing/2014/main" id="{C512EAB5-83B8-4779-94BA-18D3994F9CE0}"/>
              </a:ext>
            </a:extLst>
          </p:cNvPr>
          <p:cNvSpPr>
            <a:spLocks noGrp="1"/>
          </p:cNvSpPr>
          <p:nvPr>
            <p:ph idx="1"/>
          </p:nvPr>
        </p:nvSpPr>
        <p:spPr/>
        <p:txBody>
          <a:bodyPr/>
          <a:lstStyle/>
          <a:p>
            <a:r>
              <a:rPr lang="en-GB" dirty="0"/>
              <a:t>. </a:t>
            </a:r>
            <a:r>
              <a:rPr lang="en-GB" sz="2400" dirty="0"/>
              <a:t>"Out of all the qualities expected of us, the supremely important values are those of moral integrity and fairness. A conscious attention to a client’s cause and never ending quest for perfection in the exercise of our professional skills and the indomitable courage in the face of improper pressures that conflict with our duties. All these qualities might be unattainable but are very properly expected of us when we are entrusted by our clients often with matters of great consequence in their personal lives for which let us remember we are often handsomely paid.</a:t>
            </a:r>
            <a:endParaRPr lang="en-KE" dirty="0"/>
          </a:p>
        </p:txBody>
      </p:sp>
      <p:sp>
        <p:nvSpPr>
          <p:cNvPr id="4" name="Date Placeholder 3">
            <a:extLst>
              <a:ext uri="{FF2B5EF4-FFF2-40B4-BE49-F238E27FC236}">
                <a16:creationId xmlns:a16="http://schemas.microsoft.com/office/drawing/2014/main" id="{37FF7FD7-EDE2-4763-A4A0-F157408463C5}"/>
              </a:ext>
            </a:extLst>
          </p:cNvPr>
          <p:cNvSpPr>
            <a:spLocks noGrp="1"/>
          </p:cNvSpPr>
          <p:nvPr>
            <p:ph type="dt" sz="half" idx="10"/>
          </p:nvPr>
        </p:nvSpPr>
        <p:spPr/>
        <p:txBody>
          <a:bodyPr/>
          <a:lstStyle/>
          <a:p>
            <a:fld id="{EB8468C1-33C8-4B53-AE78-7850C92EE0A5}" type="datetime1">
              <a:rPr lang="en-US" smtClean="0"/>
              <a:t>2/8/2022</a:t>
            </a:fld>
            <a:endParaRPr lang="en-US" dirty="0"/>
          </a:p>
        </p:txBody>
      </p:sp>
      <p:sp>
        <p:nvSpPr>
          <p:cNvPr id="5" name="Footer Placeholder 4">
            <a:extLst>
              <a:ext uri="{FF2B5EF4-FFF2-40B4-BE49-F238E27FC236}">
                <a16:creationId xmlns:a16="http://schemas.microsoft.com/office/drawing/2014/main" id="{47B1F5CA-2AEF-4C2F-B18A-3EB9D619B5A7}"/>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23449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828800" y="1524000"/>
            <a:ext cx="71628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4" name="Picture 6" descr="TI KENYA_KUBI_JAN2002_"/>
          <p:cNvPicPr>
            <a:picLocks noChangeAspect="1" noChangeArrowheads="1"/>
          </p:cNvPicPr>
          <p:nvPr/>
        </p:nvPicPr>
        <p:blipFill rotWithShape="1">
          <a:blip r:embed="rId2">
            <a:extLst>
              <a:ext uri="{28A0092B-C50C-407E-A947-70E740481C1C}">
                <a14:useLocalDpi xmlns:a14="http://schemas.microsoft.com/office/drawing/2010/main" val="0"/>
              </a:ext>
            </a:extLst>
          </a:blip>
          <a:srcRect t="36101"/>
          <a:stretch/>
        </p:blipFill>
        <p:spPr bwMode="auto">
          <a:xfrm>
            <a:off x="2463278" y="1594560"/>
            <a:ext cx="6665482" cy="346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GB"/>
              <a:t>Dr Purity K. Gitonga, FEB 7TH 2022 OECD CLASS</a:t>
            </a:r>
            <a:endParaRPr lang="en-US"/>
          </a:p>
        </p:txBody>
      </p:sp>
      <p:sp>
        <p:nvSpPr>
          <p:cNvPr id="2" name="TextBox 1">
            <a:extLst>
              <a:ext uri="{FF2B5EF4-FFF2-40B4-BE49-F238E27FC236}">
                <a16:creationId xmlns:a16="http://schemas.microsoft.com/office/drawing/2014/main" id="{0C97E192-A191-4806-9E3B-CED411F2BA54}"/>
              </a:ext>
            </a:extLst>
          </p:cNvPr>
          <p:cNvSpPr txBox="1"/>
          <p:nvPr/>
        </p:nvSpPr>
        <p:spPr>
          <a:xfrm>
            <a:off x="1080655" y="4937760"/>
            <a:ext cx="3275214" cy="369332"/>
          </a:xfrm>
          <a:prstGeom prst="rect">
            <a:avLst/>
          </a:prstGeom>
          <a:noFill/>
        </p:spPr>
        <p:txBody>
          <a:bodyPr wrap="square" rtlCol="0">
            <a:spAutoFit/>
          </a:bodyPr>
          <a:lstStyle/>
          <a:p>
            <a:r>
              <a:rPr lang="en-GB" dirty="0"/>
              <a:t>What do you make of this?</a:t>
            </a:r>
            <a:endParaRPr lang="en-KE" dirty="0"/>
          </a:p>
        </p:txBody>
      </p:sp>
      <p:sp>
        <p:nvSpPr>
          <p:cNvPr id="3" name="Date Placeholder 2">
            <a:extLst>
              <a:ext uri="{FF2B5EF4-FFF2-40B4-BE49-F238E27FC236}">
                <a16:creationId xmlns:a16="http://schemas.microsoft.com/office/drawing/2014/main" id="{8407C3DE-2628-4483-9328-F5B79D128AF0}"/>
              </a:ext>
            </a:extLst>
          </p:cNvPr>
          <p:cNvSpPr>
            <a:spLocks noGrp="1"/>
          </p:cNvSpPr>
          <p:nvPr>
            <p:ph type="dt" sz="half" idx="10"/>
          </p:nvPr>
        </p:nvSpPr>
        <p:spPr/>
        <p:txBody>
          <a:bodyPr/>
          <a:lstStyle/>
          <a:p>
            <a:fld id="{CC2FB9F4-7219-48D7-B8CF-ECF8FF1EBDD1}" type="datetime1">
              <a:rPr lang="en-US" smtClean="0"/>
              <a:t>2/8/2022</a:t>
            </a:fld>
            <a:endParaRPr lang="en-US" dirty="0"/>
          </a:p>
        </p:txBody>
      </p:sp>
    </p:spTree>
    <p:extLst>
      <p:ext uri="{BB962C8B-B14F-4D97-AF65-F5344CB8AC3E}">
        <p14:creationId xmlns:p14="http://schemas.microsoft.com/office/powerpoint/2010/main" val="7117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aspects about Integrity</a:t>
            </a:r>
            <a:endParaRPr lang="en-GB"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dirty="0"/>
              <a:t>Integrity is a </a:t>
            </a:r>
            <a:r>
              <a:rPr lang="en-US" b="1" dirty="0"/>
              <a:t>personal  choice, </a:t>
            </a:r>
            <a:r>
              <a:rPr lang="en-US" dirty="0"/>
              <a:t>actually it’s a lot of choices.</a:t>
            </a:r>
          </a:p>
          <a:p>
            <a:pPr marL="514350" indent="-514350">
              <a:buFont typeface="+mj-lt"/>
              <a:buAutoNum type="arabicPeriod"/>
            </a:pPr>
            <a:r>
              <a:rPr lang="en-US" dirty="0"/>
              <a:t>Integrity involves the </a:t>
            </a:r>
            <a:r>
              <a:rPr lang="en-US" b="1" dirty="0"/>
              <a:t>consistency </a:t>
            </a:r>
            <a:r>
              <a:rPr lang="en-US" dirty="0"/>
              <a:t>of a person’s </a:t>
            </a:r>
            <a:r>
              <a:rPr lang="en-US" b="1" dirty="0"/>
              <a:t>thoughts, words and deeds </a:t>
            </a:r>
            <a:r>
              <a:rPr lang="en-US" dirty="0"/>
              <a:t>(</a:t>
            </a:r>
            <a:r>
              <a:rPr lang="en-US" dirty="0" err="1"/>
              <a:t>Palanski</a:t>
            </a:r>
            <a:r>
              <a:rPr lang="en-US" dirty="0"/>
              <a:t> &amp;</a:t>
            </a:r>
            <a:r>
              <a:rPr lang="en-US" dirty="0" err="1"/>
              <a:t>Yammarino</a:t>
            </a:r>
            <a:r>
              <a:rPr lang="en-US" dirty="0"/>
              <a:t>, 2007). </a:t>
            </a:r>
          </a:p>
          <a:p>
            <a:pPr marL="514350" indent="-514350">
              <a:buFont typeface="+mj-lt"/>
              <a:buAutoNum type="arabicPeriod"/>
            </a:pPr>
            <a:r>
              <a:rPr lang="en-US" b="1" dirty="0"/>
              <a:t>Integrity has a cost. </a:t>
            </a:r>
            <a:r>
              <a:rPr lang="en-US" dirty="0"/>
              <a:t>‘A person of integrity is willing to bear the consequences of his/her convictions’ (</a:t>
            </a:r>
            <a:r>
              <a:rPr lang="en-US" dirty="0" err="1"/>
              <a:t>Mcfall</a:t>
            </a:r>
            <a:r>
              <a:rPr lang="en-US" dirty="0"/>
              <a:t>, 1987, p. 9). </a:t>
            </a:r>
          </a:p>
          <a:p>
            <a:pPr marL="514350" indent="-514350">
              <a:buFont typeface="+mj-lt"/>
              <a:buAutoNum type="arabicPeriod"/>
            </a:pPr>
            <a:r>
              <a:rPr lang="en-US" dirty="0"/>
              <a:t>Integrity is </a:t>
            </a:r>
            <a:r>
              <a:rPr lang="en-US" b="1" dirty="0"/>
              <a:t>not a sometime thing</a:t>
            </a:r>
            <a:r>
              <a:rPr lang="en-US" dirty="0"/>
              <a:t>. It is an all time thing. Something is either right or wrong, black and white. There is no in-between. </a:t>
            </a:r>
            <a:endParaRPr lang="en-GB" dirty="0"/>
          </a:p>
          <a:p>
            <a:pPr marL="514350" indent="-514350">
              <a:buFont typeface="+mj-lt"/>
              <a:buAutoNum type="arabicPeriod"/>
            </a:pPr>
            <a:r>
              <a:rPr lang="en-GB" dirty="0"/>
              <a:t>In big ways and small ways, in visible or invisible situations, employees have the opportunity to demonstrate their integrity—or lack of it—every single day.</a:t>
            </a:r>
          </a:p>
          <a:p>
            <a:r>
              <a:rPr lang="en-US" dirty="0" err="1"/>
              <a:t>Mcfall</a:t>
            </a:r>
            <a:r>
              <a:rPr lang="en-US" dirty="0"/>
              <a:t> maintained, ‘A person of integrity is willing to bear the consequences of her convictions’ (</a:t>
            </a:r>
            <a:r>
              <a:rPr lang="en-US" dirty="0" err="1"/>
              <a:t>Mcfall</a:t>
            </a:r>
            <a:r>
              <a:rPr lang="en-US" dirty="0"/>
              <a:t>, 1987, p. 9). </a:t>
            </a:r>
          </a:p>
          <a:p>
            <a:r>
              <a:rPr lang="en-US" dirty="0"/>
              <a:t>Integrity is important  for leaders, managers, workers, and men, women, children and all people.</a:t>
            </a:r>
          </a:p>
          <a:p>
            <a:endParaRPr lang="en-US" dirty="0"/>
          </a:p>
        </p:txBody>
      </p:sp>
      <p:sp>
        <p:nvSpPr>
          <p:cNvPr id="4" name="Date Placeholder 3">
            <a:extLst>
              <a:ext uri="{FF2B5EF4-FFF2-40B4-BE49-F238E27FC236}">
                <a16:creationId xmlns:a16="http://schemas.microsoft.com/office/drawing/2014/main" id="{5C29CE6C-A95E-494A-9939-8775BD3B4B6A}"/>
              </a:ext>
            </a:extLst>
          </p:cNvPr>
          <p:cNvSpPr>
            <a:spLocks noGrp="1"/>
          </p:cNvSpPr>
          <p:nvPr>
            <p:ph type="dt" sz="half" idx="10"/>
          </p:nvPr>
        </p:nvSpPr>
        <p:spPr/>
        <p:txBody>
          <a:bodyPr/>
          <a:lstStyle/>
          <a:p>
            <a:fld id="{067E3D83-021D-4246-8E6E-7E9CD9467B77}" type="datetime1">
              <a:rPr lang="en-US" smtClean="0"/>
              <a:t>2/8/2022</a:t>
            </a:fld>
            <a:endParaRPr lang="en-US" dirty="0"/>
          </a:p>
        </p:txBody>
      </p:sp>
      <p:sp>
        <p:nvSpPr>
          <p:cNvPr id="5" name="Footer Placeholder 4">
            <a:extLst>
              <a:ext uri="{FF2B5EF4-FFF2-40B4-BE49-F238E27FC236}">
                <a16:creationId xmlns:a16="http://schemas.microsoft.com/office/drawing/2014/main" id="{72912F40-3CD6-4D56-BDB8-E524E91ED608}"/>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1131054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dvantages of Ethical Behavior in the workplace&#10;• Builds Customer Loyalty&#10;• Retains Good Employees&#10;• Creates a Positive W...">
            <a:extLst>
              <a:ext uri="{FF2B5EF4-FFF2-40B4-BE49-F238E27FC236}">
                <a16:creationId xmlns:a16="http://schemas.microsoft.com/office/drawing/2014/main" id="{BA3F91A6-9ADF-45BF-94EB-47A121155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515" y="560331"/>
            <a:ext cx="6076950" cy="4202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4C4E6A-60A3-4E0B-BD2C-0296A6DA5E27}"/>
              </a:ext>
            </a:extLst>
          </p:cNvPr>
          <p:cNvSpPr txBox="1"/>
          <p:nvPr/>
        </p:nvSpPr>
        <p:spPr>
          <a:xfrm>
            <a:off x="2125980" y="4313551"/>
            <a:ext cx="7333904" cy="1846659"/>
          </a:xfrm>
          <a:prstGeom prst="rect">
            <a:avLst/>
          </a:prstGeom>
          <a:noFill/>
        </p:spPr>
        <p:txBody>
          <a:bodyPr wrap="square">
            <a:spAutoFit/>
          </a:bodyPr>
          <a:lstStyle/>
          <a:p>
            <a:pPr marL="342900" indent="-342900">
              <a:buFont typeface="Arial" panose="020B0604020202020204" pitchFamily="34" charset="0"/>
              <a:buChar char="•"/>
            </a:pPr>
            <a:r>
              <a:rPr lang="en-GB" sz="2000" dirty="0"/>
              <a:t>Like a map- Ethics guide our live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Professional </a:t>
            </a:r>
            <a:r>
              <a:rPr lang="en-GB" dirty="0"/>
              <a:t>Ethics help build confidence</a:t>
            </a:r>
          </a:p>
          <a:p>
            <a:endParaRPr lang="en-GB" dirty="0"/>
          </a:p>
          <a:p>
            <a:pPr marL="342900" indent="-342900">
              <a:buFont typeface="Arial" panose="020B0604020202020204" pitchFamily="34" charset="0"/>
              <a:buChar char="•"/>
            </a:pPr>
            <a:r>
              <a:rPr lang="en-GB" dirty="0"/>
              <a:t>At the heart of ethics is a concern about something or someone other than us and our self interest. </a:t>
            </a:r>
          </a:p>
        </p:txBody>
      </p:sp>
      <p:sp>
        <p:nvSpPr>
          <p:cNvPr id="5" name="Date Placeholder 4">
            <a:extLst>
              <a:ext uri="{FF2B5EF4-FFF2-40B4-BE49-F238E27FC236}">
                <a16:creationId xmlns:a16="http://schemas.microsoft.com/office/drawing/2014/main" id="{C581B17F-5AB2-48B8-882E-6C5DD1123211}"/>
              </a:ext>
            </a:extLst>
          </p:cNvPr>
          <p:cNvSpPr>
            <a:spLocks noGrp="1"/>
          </p:cNvSpPr>
          <p:nvPr>
            <p:ph type="dt" sz="half" idx="10"/>
          </p:nvPr>
        </p:nvSpPr>
        <p:spPr/>
        <p:txBody>
          <a:bodyPr/>
          <a:lstStyle/>
          <a:p>
            <a:fld id="{3512DC3A-4917-4D37-ADE0-6CD13E2019D0}" type="datetime1">
              <a:rPr lang="en-US" smtClean="0"/>
              <a:t>2/8/2022</a:t>
            </a:fld>
            <a:endParaRPr lang="en-US" dirty="0"/>
          </a:p>
        </p:txBody>
      </p:sp>
      <p:sp>
        <p:nvSpPr>
          <p:cNvPr id="6" name="Footer Placeholder 5">
            <a:extLst>
              <a:ext uri="{FF2B5EF4-FFF2-40B4-BE49-F238E27FC236}">
                <a16:creationId xmlns:a16="http://schemas.microsoft.com/office/drawing/2014/main" id="{C44F1E1D-2247-4052-90D4-1CBC9C8E0492}"/>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834791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29CA-9AC8-4C18-B53B-B1C9D1DEE3C7}"/>
              </a:ext>
            </a:extLst>
          </p:cNvPr>
          <p:cNvSpPr>
            <a:spLocks noGrp="1"/>
          </p:cNvSpPr>
          <p:nvPr>
            <p:ph type="title"/>
          </p:nvPr>
        </p:nvSpPr>
        <p:spPr/>
        <p:txBody>
          <a:bodyPr/>
          <a:lstStyle/>
          <a:p>
            <a:r>
              <a:rPr lang="en-GB" dirty="0"/>
              <a:t>RIG OF GYGES</a:t>
            </a:r>
            <a:endParaRPr lang="en-KE" dirty="0"/>
          </a:p>
        </p:txBody>
      </p:sp>
      <p:sp>
        <p:nvSpPr>
          <p:cNvPr id="3" name="Content Placeholder 2">
            <a:extLst>
              <a:ext uri="{FF2B5EF4-FFF2-40B4-BE49-F238E27FC236}">
                <a16:creationId xmlns:a16="http://schemas.microsoft.com/office/drawing/2014/main" id="{22BF78F6-A8B2-4031-8B7C-BFDD1F9D12D2}"/>
              </a:ext>
            </a:extLst>
          </p:cNvPr>
          <p:cNvSpPr>
            <a:spLocks noGrp="1"/>
          </p:cNvSpPr>
          <p:nvPr>
            <p:ph idx="1"/>
          </p:nvPr>
        </p:nvSpPr>
        <p:spPr/>
        <p:txBody>
          <a:bodyPr>
            <a:normAutofit fontScale="92500" lnSpcReduction="10000"/>
          </a:bodyPr>
          <a:lstStyle/>
          <a:p>
            <a:r>
              <a:rPr lang="en-US" dirty="0"/>
              <a:t>A story is told of a young shepherd from the city of Lydia. The young boy found a golden ring and he discovered that when he turned the ring on his finger, it made him </a:t>
            </a:r>
            <a:r>
              <a:rPr lang="en-US" b="1" dirty="0"/>
              <a:t>invisible.</a:t>
            </a:r>
          </a:p>
          <a:p>
            <a:r>
              <a:rPr lang="en-US" dirty="0"/>
              <a:t>The shepherd boy then decided to use the ring to seduce the king’s wife, attack the king and even take over the kingdom.</a:t>
            </a:r>
          </a:p>
          <a:p>
            <a:r>
              <a:rPr lang="en-US" dirty="0"/>
              <a:t> Glaucon – who was </a:t>
            </a:r>
            <a:r>
              <a:rPr lang="en-US" dirty="0" err="1"/>
              <a:t>Platos</a:t>
            </a:r>
            <a:r>
              <a:rPr lang="en-US" dirty="0"/>
              <a:t> student argued that the only reason people are just is because  they lack the power (opportunity) to be unjust.</a:t>
            </a:r>
          </a:p>
          <a:p>
            <a:r>
              <a:rPr lang="en-US" b="1" dirty="0"/>
              <a:t>As an investigator,  what you would do if you had  such powers, no fear of detection?</a:t>
            </a:r>
          </a:p>
          <a:p>
            <a:r>
              <a:rPr lang="en-US" dirty="0"/>
              <a:t>The ring of Gyges is literally and figuratively a story about professionalism, transparency and accountability when no one is seeing you.</a:t>
            </a:r>
            <a:r>
              <a:rPr lang="en-GB" b="0" i="0" dirty="0">
                <a:solidFill>
                  <a:srgbClr val="202122"/>
                </a:solidFill>
                <a:effectLst/>
                <a:latin typeface="Arial" panose="020B0604020202020204" pitchFamily="34" charset="0"/>
              </a:rPr>
              <a:t>  </a:t>
            </a:r>
          </a:p>
          <a:p>
            <a:r>
              <a:rPr lang="en-GB" b="0" i="0" dirty="0">
                <a:solidFill>
                  <a:srgbClr val="202122"/>
                </a:solidFill>
                <a:effectLst/>
                <a:latin typeface="Arial" panose="020B0604020202020204" pitchFamily="34" charset="0"/>
              </a:rPr>
              <a:t>Socrates ultimately argues that justice does not derive from this social construct: the man who abused the power of the Ring of Gyges has in fact enslaved himself to his appetites, while the man who chose not to use it remains rationally in control of himself and is therefore happy (Republic 10:612b).</a:t>
            </a:r>
            <a:endParaRPr lang="en-GB" dirty="0"/>
          </a:p>
          <a:p>
            <a:endParaRPr lang="en-KE" dirty="0"/>
          </a:p>
        </p:txBody>
      </p:sp>
      <p:sp>
        <p:nvSpPr>
          <p:cNvPr id="4" name="Date Placeholder 3">
            <a:extLst>
              <a:ext uri="{FF2B5EF4-FFF2-40B4-BE49-F238E27FC236}">
                <a16:creationId xmlns:a16="http://schemas.microsoft.com/office/drawing/2014/main" id="{8E36BEB8-3A41-4D57-871E-83440658070E}"/>
              </a:ext>
            </a:extLst>
          </p:cNvPr>
          <p:cNvSpPr>
            <a:spLocks noGrp="1"/>
          </p:cNvSpPr>
          <p:nvPr>
            <p:ph type="dt" sz="half" idx="10"/>
          </p:nvPr>
        </p:nvSpPr>
        <p:spPr/>
        <p:txBody>
          <a:bodyPr/>
          <a:lstStyle/>
          <a:p>
            <a:fld id="{76338A73-6915-4E84-BA4D-12D57C841A58}" type="datetime1">
              <a:rPr lang="en-US" smtClean="0"/>
              <a:t>2/8/2022</a:t>
            </a:fld>
            <a:endParaRPr lang="en-US" dirty="0"/>
          </a:p>
        </p:txBody>
      </p:sp>
      <p:sp>
        <p:nvSpPr>
          <p:cNvPr id="5" name="Footer Placeholder 4">
            <a:extLst>
              <a:ext uri="{FF2B5EF4-FFF2-40B4-BE49-F238E27FC236}">
                <a16:creationId xmlns:a16="http://schemas.microsoft.com/office/drawing/2014/main" id="{EEFBC609-F9D2-49F7-A88C-8C9977B238D1}"/>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599600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93071D-1073-40E8-BB66-4DC580C152D3}"/>
              </a:ext>
            </a:extLst>
          </p:cNvPr>
          <p:cNvSpPr txBox="1"/>
          <p:nvPr/>
        </p:nvSpPr>
        <p:spPr>
          <a:xfrm>
            <a:off x="3921184" y="2792832"/>
            <a:ext cx="4138863" cy="954107"/>
          </a:xfrm>
          <a:prstGeom prst="rect">
            <a:avLst/>
          </a:prstGeom>
          <a:noFill/>
        </p:spPr>
        <p:txBody>
          <a:bodyPr wrap="square" rtlCol="0">
            <a:spAutoFit/>
          </a:bodyPr>
          <a:lstStyle/>
          <a:p>
            <a:r>
              <a:rPr lang="en-GB" sz="2800" b="1" dirty="0">
                <a:solidFill>
                  <a:srgbClr val="7030A0"/>
                </a:solidFill>
              </a:rPr>
              <a:t>PART THREE</a:t>
            </a:r>
          </a:p>
          <a:p>
            <a:r>
              <a:rPr lang="en-GB" sz="2800" b="1" dirty="0">
                <a:solidFill>
                  <a:srgbClr val="7030A0"/>
                </a:solidFill>
              </a:rPr>
              <a:t>ETHICAL DILEMMAS</a:t>
            </a:r>
            <a:endParaRPr lang="en-KE" sz="2800" b="1" dirty="0">
              <a:solidFill>
                <a:srgbClr val="7030A0"/>
              </a:solidFill>
            </a:endParaRPr>
          </a:p>
        </p:txBody>
      </p:sp>
      <p:sp>
        <p:nvSpPr>
          <p:cNvPr id="2" name="Date Placeholder 1">
            <a:extLst>
              <a:ext uri="{FF2B5EF4-FFF2-40B4-BE49-F238E27FC236}">
                <a16:creationId xmlns:a16="http://schemas.microsoft.com/office/drawing/2014/main" id="{FD517B8B-DA57-40C7-82FD-84B9AC661565}"/>
              </a:ext>
            </a:extLst>
          </p:cNvPr>
          <p:cNvSpPr>
            <a:spLocks noGrp="1"/>
          </p:cNvSpPr>
          <p:nvPr>
            <p:ph type="dt" sz="half" idx="10"/>
          </p:nvPr>
        </p:nvSpPr>
        <p:spPr/>
        <p:txBody>
          <a:bodyPr/>
          <a:lstStyle/>
          <a:p>
            <a:fld id="{9C6EA583-C61A-4785-B238-0AEF78389174}" type="datetime1">
              <a:rPr lang="en-US" smtClean="0"/>
              <a:t>2/8/2022</a:t>
            </a:fld>
            <a:endParaRPr lang="en-US" dirty="0"/>
          </a:p>
        </p:txBody>
      </p:sp>
      <p:sp>
        <p:nvSpPr>
          <p:cNvPr id="4" name="Footer Placeholder 3">
            <a:extLst>
              <a:ext uri="{FF2B5EF4-FFF2-40B4-BE49-F238E27FC236}">
                <a16:creationId xmlns:a16="http://schemas.microsoft.com/office/drawing/2014/main" id="{65EB7C6F-1C21-4234-8DFF-B0113BCBE5B2}"/>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115255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p>
        </p:txBody>
      </p:sp>
      <p:sp>
        <p:nvSpPr>
          <p:cNvPr id="3" name="Content Placeholder 2"/>
          <p:cNvSpPr>
            <a:spLocks noGrp="1"/>
          </p:cNvSpPr>
          <p:nvPr>
            <p:ph idx="1"/>
          </p:nvPr>
        </p:nvSpPr>
        <p:spPr/>
        <p:txBody>
          <a:bodyPr>
            <a:normAutofit fontScale="92500" lnSpcReduction="10000"/>
          </a:bodyPr>
          <a:lstStyle/>
          <a:p>
            <a:r>
              <a:rPr lang="en-US" sz="2400" b="1" dirty="0"/>
              <a:t>An ethical dilemma</a:t>
            </a:r>
            <a:r>
              <a:rPr lang="en-US" sz="2400" dirty="0"/>
              <a:t> (ethical paradox or moral dilemma) </a:t>
            </a:r>
            <a:r>
              <a:rPr lang="en-US" sz="2400" b="1" dirty="0"/>
              <a:t>is a problem in the decision-making process between two possible options</a:t>
            </a:r>
            <a:r>
              <a:rPr lang="en-US" sz="2400" dirty="0"/>
              <a:t>, </a:t>
            </a:r>
            <a:r>
              <a:rPr lang="en-US" sz="2400" b="1" dirty="0"/>
              <a:t>neither of which is absolutely acceptable from an ethical perspective</a:t>
            </a:r>
            <a:r>
              <a:rPr lang="en-US" sz="2000" b="1" dirty="0"/>
              <a:t>. T</a:t>
            </a:r>
            <a:r>
              <a:rPr lang="en-US" sz="2000" b="1" dirty="0">
                <a:solidFill>
                  <a:srgbClr val="7030A0"/>
                </a:solidFill>
              </a:rPr>
              <a:t>here is always a difficult choice to be made </a:t>
            </a:r>
            <a:endParaRPr lang="en-US" sz="2000" b="1" dirty="0"/>
          </a:p>
          <a:p>
            <a:r>
              <a:rPr lang="en-US" sz="2400" b="1" dirty="0"/>
              <a:t>A situation where two or more important values, rights and responsibilities are in conflict and a choice has to be made between equally unpleasant alternatives </a:t>
            </a:r>
          </a:p>
          <a:p>
            <a:r>
              <a:rPr lang="en-US" sz="2400" b="1" dirty="0"/>
              <a:t>Doing what is morally right that results in a bad outcome or bad effects,; and  doing what is morally wrong but results in good or at least better effects or outcome.</a:t>
            </a:r>
            <a:r>
              <a:rPr lang="en-US" sz="2400" dirty="0"/>
              <a:t> </a:t>
            </a:r>
          </a:p>
          <a:p>
            <a:r>
              <a:rPr lang="en-US" sz="2400" dirty="0"/>
              <a:t>An ethical dilemma mostly presents when one has to make choices between two conflicting options both of which are right.</a:t>
            </a:r>
          </a:p>
          <a:p>
            <a:endParaRPr lang="en-US" b="1" dirty="0"/>
          </a:p>
        </p:txBody>
      </p:sp>
      <p:sp>
        <p:nvSpPr>
          <p:cNvPr id="4" name="Date Placeholder 3">
            <a:extLst>
              <a:ext uri="{FF2B5EF4-FFF2-40B4-BE49-F238E27FC236}">
                <a16:creationId xmlns:a16="http://schemas.microsoft.com/office/drawing/2014/main" id="{088C2858-8B9A-4F19-B14D-154D79D78102}"/>
              </a:ext>
            </a:extLst>
          </p:cNvPr>
          <p:cNvSpPr>
            <a:spLocks noGrp="1"/>
          </p:cNvSpPr>
          <p:nvPr>
            <p:ph type="dt" sz="half" idx="10"/>
          </p:nvPr>
        </p:nvSpPr>
        <p:spPr/>
        <p:txBody>
          <a:bodyPr/>
          <a:lstStyle/>
          <a:p>
            <a:fld id="{9C87BF06-1C9B-44ED-935A-451FA3204B5C}" type="datetime1">
              <a:rPr lang="en-US" smtClean="0"/>
              <a:t>2/8/2022</a:t>
            </a:fld>
            <a:endParaRPr lang="en-US" dirty="0"/>
          </a:p>
        </p:txBody>
      </p:sp>
      <p:sp>
        <p:nvSpPr>
          <p:cNvPr id="5" name="Footer Placeholder 4">
            <a:extLst>
              <a:ext uri="{FF2B5EF4-FFF2-40B4-BE49-F238E27FC236}">
                <a16:creationId xmlns:a16="http://schemas.microsoft.com/office/drawing/2014/main" id="{8DB32011-65BB-4EFB-AFDF-D2F610E78707}"/>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3395249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2747" y="459047"/>
            <a:ext cx="10287000" cy="6482080"/>
          </a:xfrm>
          <a:prstGeom prst="rect">
            <a:avLst/>
          </a:prstGeom>
        </p:spPr>
      </p:pic>
      <p:sp>
        <p:nvSpPr>
          <p:cNvPr id="5" name="TextBox 4">
            <a:extLst>
              <a:ext uri="{FF2B5EF4-FFF2-40B4-BE49-F238E27FC236}">
                <a16:creationId xmlns:a16="http://schemas.microsoft.com/office/drawing/2014/main" id="{3EAC308F-0470-47A2-9040-F016FFEC3CDD}"/>
              </a:ext>
            </a:extLst>
          </p:cNvPr>
          <p:cNvSpPr txBox="1"/>
          <p:nvPr/>
        </p:nvSpPr>
        <p:spPr>
          <a:xfrm>
            <a:off x="4039797" y="459047"/>
            <a:ext cx="6567747" cy="646331"/>
          </a:xfrm>
          <a:prstGeom prst="rect">
            <a:avLst/>
          </a:prstGeom>
          <a:noFill/>
        </p:spPr>
        <p:txBody>
          <a:bodyPr wrap="square">
            <a:spAutoFit/>
          </a:bodyPr>
          <a:lstStyle/>
          <a:p>
            <a:pPr marL="0" indent="0">
              <a:buNone/>
            </a:pPr>
            <a:r>
              <a:rPr lang="en-US" sz="1800" dirty="0"/>
              <a:t>We all encounter an ethical dilemma in almost every aspect of our life, including personal, social, and professional</a:t>
            </a:r>
            <a:r>
              <a:rPr lang="en-US" dirty="0"/>
              <a:t>.</a:t>
            </a:r>
          </a:p>
        </p:txBody>
      </p:sp>
      <p:sp>
        <p:nvSpPr>
          <p:cNvPr id="2" name="Date Placeholder 1">
            <a:extLst>
              <a:ext uri="{FF2B5EF4-FFF2-40B4-BE49-F238E27FC236}">
                <a16:creationId xmlns:a16="http://schemas.microsoft.com/office/drawing/2014/main" id="{41B2035D-111C-4C99-B377-C3BD2AE6C439}"/>
              </a:ext>
            </a:extLst>
          </p:cNvPr>
          <p:cNvSpPr>
            <a:spLocks noGrp="1"/>
          </p:cNvSpPr>
          <p:nvPr>
            <p:ph type="dt" sz="half" idx="10"/>
          </p:nvPr>
        </p:nvSpPr>
        <p:spPr/>
        <p:txBody>
          <a:bodyPr/>
          <a:lstStyle/>
          <a:p>
            <a:fld id="{A1E83BC8-C8D4-49CC-9ECC-B2E19E0CA3C4}" type="datetime1">
              <a:rPr lang="en-US" smtClean="0"/>
              <a:t>2/8/2022</a:t>
            </a:fld>
            <a:endParaRPr lang="en-US" dirty="0"/>
          </a:p>
        </p:txBody>
      </p:sp>
      <p:sp>
        <p:nvSpPr>
          <p:cNvPr id="6" name="Footer Placeholder 5">
            <a:extLst>
              <a:ext uri="{FF2B5EF4-FFF2-40B4-BE49-F238E27FC236}">
                <a16:creationId xmlns:a16="http://schemas.microsoft.com/office/drawing/2014/main" id="{0F86D193-80E0-45B2-8BD0-239D741D56DF}"/>
              </a:ext>
            </a:extLst>
          </p:cNvPr>
          <p:cNvSpPr>
            <a:spLocks noGrp="1"/>
          </p:cNvSpPr>
          <p:nvPr>
            <p:ph type="ftr" sz="quarter" idx="11"/>
          </p:nvPr>
        </p:nvSpPr>
        <p:spPr/>
        <p:txBody>
          <a:bodyPr/>
          <a:lstStyle/>
          <a:p>
            <a:r>
              <a:rPr lang="en-GB" dirty="0"/>
              <a:t>Dr Purity K. Gitonga, FEB 7TH 2022 OECD CLASS</a:t>
            </a:r>
            <a:endParaRPr lang="en-US" dirty="0"/>
          </a:p>
        </p:txBody>
      </p:sp>
      <p:sp>
        <p:nvSpPr>
          <p:cNvPr id="7" name="TextBox 6">
            <a:extLst>
              <a:ext uri="{FF2B5EF4-FFF2-40B4-BE49-F238E27FC236}">
                <a16:creationId xmlns:a16="http://schemas.microsoft.com/office/drawing/2014/main" id="{78EE6ED4-0993-4011-8BA8-15D22CFFE382}"/>
              </a:ext>
            </a:extLst>
          </p:cNvPr>
          <p:cNvSpPr txBox="1"/>
          <p:nvPr/>
        </p:nvSpPr>
        <p:spPr>
          <a:xfrm>
            <a:off x="1076909" y="5244037"/>
            <a:ext cx="6304880" cy="923330"/>
          </a:xfrm>
          <a:prstGeom prst="rect">
            <a:avLst/>
          </a:prstGeom>
          <a:noFill/>
        </p:spPr>
        <p:txBody>
          <a:bodyPr wrap="square">
            <a:spAutoFit/>
          </a:bodyPr>
          <a:lstStyle/>
          <a:p>
            <a:r>
              <a:rPr lang="en-GB" dirty="0"/>
              <a:t>When your boss wants you to do something unethical-</a:t>
            </a:r>
          </a:p>
          <a:p>
            <a:r>
              <a:rPr lang="en-GB" dirty="0"/>
              <a:t>What should you do as a professional?</a:t>
            </a:r>
          </a:p>
          <a:p>
            <a:r>
              <a:rPr lang="en-GB" dirty="0"/>
              <a:t> </a:t>
            </a:r>
            <a:endParaRPr lang="en-KE" dirty="0"/>
          </a:p>
        </p:txBody>
      </p:sp>
    </p:spTree>
    <p:extLst>
      <p:ext uri="{BB962C8B-B14F-4D97-AF65-F5344CB8AC3E}">
        <p14:creationId xmlns:p14="http://schemas.microsoft.com/office/powerpoint/2010/main" val="2243180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130B-3A3B-403C-AEB3-BB8AB6A46982}"/>
              </a:ext>
            </a:extLst>
          </p:cNvPr>
          <p:cNvSpPr>
            <a:spLocks noGrp="1"/>
          </p:cNvSpPr>
          <p:nvPr>
            <p:ph type="title"/>
          </p:nvPr>
        </p:nvSpPr>
        <p:spPr/>
        <p:txBody>
          <a:bodyPr/>
          <a:lstStyle/>
          <a:p>
            <a:r>
              <a:rPr lang="en-GB" dirty="0"/>
              <a:t>ETHICAL THEORIES for ethical decision making</a:t>
            </a:r>
            <a:endParaRPr lang="en-KE" dirty="0"/>
          </a:p>
        </p:txBody>
      </p:sp>
      <p:graphicFrame>
        <p:nvGraphicFramePr>
          <p:cNvPr id="6" name="Content Placeholder 5">
            <a:extLst>
              <a:ext uri="{FF2B5EF4-FFF2-40B4-BE49-F238E27FC236}">
                <a16:creationId xmlns:a16="http://schemas.microsoft.com/office/drawing/2014/main" id="{DC7448B3-F00D-4B96-B135-0134006244C9}"/>
              </a:ext>
            </a:extLst>
          </p:cNvPr>
          <p:cNvGraphicFramePr>
            <a:graphicFrameLocks noGrp="1"/>
          </p:cNvGraphicFramePr>
          <p:nvPr>
            <p:ph idx="1"/>
            <p:extLst>
              <p:ext uri="{D42A27DB-BD31-4B8C-83A1-F6EECF244321}">
                <p14:modId xmlns:p14="http://schemas.microsoft.com/office/powerpoint/2010/main" val="3218306036"/>
              </p:ext>
            </p:extLst>
          </p:nvPr>
        </p:nvGraphicFramePr>
        <p:xfrm>
          <a:off x="3735734" y="1570182"/>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8BF6DF0-2269-434F-916B-28655EA52015}"/>
              </a:ext>
            </a:extLst>
          </p:cNvPr>
          <p:cNvSpPr txBox="1"/>
          <p:nvPr/>
        </p:nvSpPr>
        <p:spPr>
          <a:xfrm>
            <a:off x="874295" y="2486526"/>
            <a:ext cx="2045368" cy="923330"/>
          </a:xfrm>
          <a:prstGeom prst="rect">
            <a:avLst/>
          </a:prstGeom>
          <a:noFill/>
        </p:spPr>
        <p:txBody>
          <a:bodyPr wrap="square" rtlCol="0">
            <a:spAutoFit/>
          </a:bodyPr>
          <a:lstStyle/>
          <a:p>
            <a:pPr marL="0" indent="0">
              <a:buNone/>
            </a:pPr>
            <a:r>
              <a:rPr lang="en-GB" dirty="0">
                <a:solidFill>
                  <a:srgbClr val="444444"/>
                </a:solidFill>
                <a:latin typeface="Roboto" panose="02000000000000000000" pitchFamily="2" charset="0"/>
              </a:rPr>
              <a:t>The four major ethical theories are:</a:t>
            </a:r>
          </a:p>
        </p:txBody>
      </p:sp>
      <p:sp>
        <p:nvSpPr>
          <p:cNvPr id="3" name="Date Placeholder 2">
            <a:extLst>
              <a:ext uri="{FF2B5EF4-FFF2-40B4-BE49-F238E27FC236}">
                <a16:creationId xmlns:a16="http://schemas.microsoft.com/office/drawing/2014/main" id="{3FFF8FAD-9926-4FB6-A3E2-15E423D41E5A}"/>
              </a:ext>
            </a:extLst>
          </p:cNvPr>
          <p:cNvSpPr>
            <a:spLocks noGrp="1"/>
          </p:cNvSpPr>
          <p:nvPr>
            <p:ph type="dt" sz="half" idx="10"/>
          </p:nvPr>
        </p:nvSpPr>
        <p:spPr/>
        <p:txBody>
          <a:bodyPr/>
          <a:lstStyle/>
          <a:p>
            <a:fld id="{754B3FCF-7CC6-4C4E-BE24-8B0B2B1E592E}" type="datetime1">
              <a:rPr lang="en-US" smtClean="0"/>
              <a:t>2/8/2022</a:t>
            </a:fld>
            <a:endParaRPr lang="en-US" dirty="0"/>
          </a:p>
        </p:txBody>
      </p:sp>
      <p:sp>
        <p:nvSpPr>
          <p:cNvPr id="4" name="Footer Placeholder 3">
            <a:extLst>
              <a:ext uri="{FF2B5EF4-FFF2-40B4-BE49-F238E27FC236}">
                <a16:creationId xmlns:a16="http://schemas.microsoft.com/office/drawing/2014/main" id="{F3EEBF43-944F-4AEC-8A73-BA9334475FA7}"/>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3814587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THEORIES that guide in the decision making process</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b="1" dirty="0"/>
              <a:t>Utilitarian Theory: </a:t>
            </a:r>
            <a:r>
              <a:rPr lang="en-US" dirty="0"/>
              <a:t>“what is ethical is what advances the common good” or the lesser evil.  ‘This is an Ends based approach’ looks at the consequences of ones actions to an ethical dilemma.</a:t>
            </a:r>
          </a:p>
          <a:p>
            <a:pPr marL="342900" indent="-342900">
              <a:buFont typeface="+mj-lt"/>
              <a:buAutoNum type="arabicPeriod"/>
            </a:pPr>
            <a:r>
              <a:rPr lang="en-US" b="1" dirty="0"/>
              <a:t>Deontological Theory:  </a:t>
            </a:r>
            <a:r>
              <a:rPr lang="en-US" dirty="0"/>
              <a:t>What is important is the duty or obligation regardless of the consequence. Everyone must follow the rule. (rule based approach)</a:t>
            </a:r>
          </a:p>
          <a:p>
            <a:pPr marL="342900" indent="-342900">
              <a:buFont typeface="+mj-lt"/>
              <a:buAutoNum type="arabicPeriod" startAt="2"/>
            </a:pPr>
            <a:r>
              <a:rPr lang="en-US" b="1" dirty="0"/>
              <a:t>The Care Based Principle or  the Golden Rule: </a:t>
            </a:r>
            <a:r>
              <a:rPr lang="en-US" dirty="0"/>
              <a:t>The Golden rule is also known as the Care Based Principle. Doing unto others what you would have done unto you. It  takes into consideration compassion and personal feelings. </a:t>
            </a:r>
          </a:p>
          <a:p>
            <a:pPr marL="342900" indent="-342900">
              <a:buFont typeface="+mj-lt"/>
              <a:buAutoNum type="arabicPeriod" startAt="2"/>
            </a:pPr>
            <a:r>
              <a:rPr lang="en-GB" b="1" dirty="0"/>
              <a:t>Rights Theory: </a:t>
            </a:r>
            <a:r>
              <a:rPr lang="en-GB" dirty="0"/>
              <a:t>people make decisions based on the rights that their society agrees to. What the majority of people in that society believes is important will drive decisions. </a:t>
            </a:r>
          </a:p>
          <a:p>
            <a:pPr marL="342900" indent="-342900">
              <a:buFont typeface="+mj-lt"/>
              <a:buAutoNum type="arabicPeriod" startAt="2"/>
            </a:pPr>
            <a:r>
              <a:rPr lang="en-GB" b="1" dirty="0"/>
              <a:t>Virtue Theory:  Says that we ought to focus not on what rules to follow but on what kind of people/orgs we want to  be.  ‘What makes a good person</a:t>
            </a:r>
            <a:endParaRPr lang="en-US" dirty="0"/>
          </a:p>
        </p:txBody>
      </p:sp>
      <p:sp>
        <p:nvSpPr>
          <p:cNvPr id="4" name="Date Placeholder 3">
            <a:extLst>
              <a:ext uri="{FF2B5EF4-FFF2-40B4-BE49-F238E27FC236}">
                <a16:creationId xmlns:a16="http://schemas.microsoft.com/office/drawing/2014/main" id="{11DEBCF6-D79E-438F-8ED2-642E27F6333A}"/>
              </a:ext>
            </a:extLst>
          </p:cNvPr>
          <p:cNvSpPr>
            <a:spLocks noGrp="1"/>
          </p:cNvSpPr>
          <p:nvPr>
            <p:ph type="dt" sz="half" idx="10"/>
          </p:nvPr>
        </p:nvSpPr>
        <p:spPr/>
        <p:txBody>
          <a:bodyPr/>
          <a:lstStyle/>
          <a:p>
            <a:fld id="{A9C791CC-AAE7-4AEB-B4EB-24B1A7D09748}" type="datetime1">
              <a:rPr lang="en-US" smtClean="0"/>
              <a:t>2/8/2022</a:t>
            </a:fld>
            <a:endParaRPr lang="en-US" dirty="0"/>
          </a:p>
        </p:txBody>
      </p:sp>
      <p:sp>
        <p:nvSpPr>
          <p:cNvPr id="5" name="Footer Placeholder 4">
            <a:extLst>
              <a:ext uri="{FF2B5EF4-FFF2-40B4-BE49-F238E27FC236}">
                <a16:creationId xmlns:a16="http://schemas.microsoft.com/office/drawing/2014/main" id="{0B3BDB21-C6A8-4235-8C05-0792663F7FBD}"/>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1558967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4D5B-39DB-46D4-83AB-48B71CA28CD5}"/>
              </a:ext>
            </a:extLst>
          </p:cNvPr>
          <p:cNvSpPr>
            <a:spLocks noGrp="1"/>
          </p:cNvSpPr>
          <p:nvPr>
            <p:ph type="title"/>
          </p:nvPr>
        </p:nvSpPr>
        <p:spPr/>
        <p:txBody>
          <a:bodyPr/>
          <a:lstStyle/>
          <a:p>
            <a:r>
              <a:rPr lang="en-GB" dirty="0"/>
              <a:t>Principles of Professional Ethics</a:t>
            </a:r>
            <a:endParaRPr lang="en-KE" dirty="0"/>
          </a:p>
        </p:txBody>
      </p:sp>
      <p:sp>
        <p:nvSpPr>
          <p:cNvPr id="3" name="Content Placeholder 2">
            <a:extLst>
              <a:ext uri="{FF2B5EF4-FFF2-40B4-BE49-F238E27FC236}">
                <a16:creationId xmlns:a16="http://schemas.microsoft.com/office/drawing/2014/main" id="{05E0D22B-29A2-4C53-93AC-A8753C3FEAAA}"/>
              </a:ext>
            </a:extLst>
          </p:cNvPr>
          <p:cNvSpPr>
            <a:spLocks noGrp="1"/>
          </p:cNvSpPr>
          <p:nvPr>
            <p:ph idx="1"/>
          </p:nvPr>
        </p:nvSpPr>
        <p:spPr/>
        <p:txBody>
          <a:bodyPr>
            <a:normAutofit/>
          </a:bodyPr>
          <a:lstStyle/>
          <a:p>
            <a:pPr marL="0" indent="0" algn="l">
              <a:buNone/>
            </a:pPr>
            <a:r>
              <a:rPr lang="en-GB" sz="2000" b="0" i="0" dirty="0">
                <a:solidFill>
                  <a:srgbClr val="000000"/>
                </a:solidFill>
                <a:effectLst/>
                <a:latin typeface="ff1"/>
              </a:rPr>
              <a:t>These include:</a:t>
            </a:r>
          </a:p>
          <a:p>
            <a:pPr algn="l"/>
            <a:r>
              <a:rPr lang="en-GB" sz="2000" b="1" i="0" dirty="0">
                <a:solidFill>
                  <a:srgbClr val="000000"/>
                </a:solidFill>
                <a:effectLst/>
                <a:latin typeface="ff1"/>
              </a:rPr>
              <a:t>Principle of non-maleficence </a:t>
            </a:r>
            <a:r>
              <a:rPr lang="en-GB" sz="2000" b="0" i="0" dirty="0">
                <a:solidFill>
                  <a:srgbClr val="000000"/>
                </a:solidFill>
                <a:effectLst/>
                <a:latin typeface="ff1"/>
              </a:rPr>
              <a:t>– DO NO HARM obligation. Omit acts that may cause harm  to others</a:t>
            </a:r>
          </a:p>
          <a:p>
            <a:r>
              <a:rPr lang="en-GB" sz="2000" b="1" dirty="0">
                <a:solidFill>
                  <a:srgbClr val="000000"/>
                </a:solidFill>
                <a:latin typeface="ff1"/>
              </a:rPr>
              <a:t>Principle of Beneficence </a:t>
            </a:r>
            <a:r>
              <a:rPr lang="en-GB" sz="2000" dirty="0">
                <a:solidFill>
                  <a:srgbClr val="000000"/>
                </a:solidFill>
                <a:latin typeface="ff1"/>
              </a:rPr>
              <a:t>– Duty to do good -  what is advantageous to your clients, customers</a:t>
            </a:r>
          </a:p>
          <a:p>
            <a:r>
              <a:rPr lang="en-GB" sz="2000" b="1" dirty="0">
                <a:solidFill>
                  <a:srgbClr val="000000"/>
                </a:solidFill>
                <a:latin typeface="ff1"/>
              </a:rPr>
              <a:t>Principle of Autonomy </a:t>
            </a:r>
            <a:r>
              <a:rPr lang="en-GB" sz="2000" dirty="0">
                <a:solidFill>
                  <a:srgbClr val="000000"/>
                </a:solidFill>
                <a:latin typeface="ff1"/>
              </a:rPr>
              <a:t>– Respect for others, for their self-determination and making of decisions. sense of self reliance, self rule </a:t>
            </a:r>
          </a:p>
          <a:p>
            <a:pPr algn="l"/>
            <a:r>
              <a:rPr lang="en-GB" sz="2000" b="1" dirty="0">
                <a:solidFill>
                  <a:srgbClr val="000000"/>
                </a:solidFill>
                <a:latin typeface="ff1"/>
              </a:rPr>
              <a:t>Principle of Justice</a:t>
            </a:r>
            <a:r>
              <a:rPr lang="en-GB" sz="2000" b="1" i="0" dirty="0">
                <a:solidFill>
                  <a:srgbClr val="000000"/>
                </a:solidFill>
                <a:effectLst/>
                <a:latin typeface="ff1"/>
              </a:rPr>
              <a:t> </a:t>
            </a:r>
            <a:r>
              <a:rPr lang="en-GB" sz="2000" b="0" i="0" dirty="0">
                <a:solidFill>
                  <a:srgbClr val="000000"/>
                </a:solidFill>
                <a:effectLst/>
                <a:latin typeface="ff1"/>
              </a:rPr>
              <a:t>– commitment to </a:t>
            </a:r>
            <a:r>
              <a:rPr lang="en-GB" sz="2000" dirty="0">
                <a:solidFill>
                  <a:srgbClr val="000000"/>
                </a:solidFill>
                <a:latin typeface="ff1"/>
              </a:rPr>
              <a:t>dispense fairness, equity. </a:t>
            </a:r>
          </a:p>
          <a:p>
            <a:pPr marL="0" indent="0" algn="l">
              <a:buNone/>
            </a:pPr>
            <a:r>
              <a:rPr lang="en-GB" sz="2000" dirty="0">
                <a:solidFill>
                  <a:srgbClr val="7030A0"/>
                </a:solidFill>
                <a:latin typeface="ff1"/>
              </a:rPr>
              <a:t> </a:t>
            </a:r>
            <a:r>
              <a:rPr lang="en-GB" sz="2000" b="1" dirty="0">
                <a:solidFill>
                  <a:srgbClr val="7030A0"/>
                </a:solidFill>
                <a:latin typeface="ff1"/>
              </a:rPr>
              <a:t>Solid ethical decision making start with an attitude of authentic care for clients </a:t>
            </a:r>
            <a:endParaRPr lang="en-KE" sz="1600" b="1" dirty="0">
              <a:solidFill>
                <a:srgbClr val="7030A0"/>
              </a:solidFill>
            </a:endParaRPr>
          </a:p>
        </p:txBody>
      </p:sp>
      <p:sp>
        <p:nvSpPr>
          <p:cNvPr id="4" name="Date Placeholder 3">
            <a:extLst>
              <a:ext uri="{FF2B5EF4-FFF2-40B4-BE49-F238E27FC236}">
                <a16:creationId xmlns:a16="http://schemas.microsoft.com/office/drawing/2014/main" id="{ABED85E2-1A08-4AC7-AE22-773B375CEC80}"/>
              </a:ext>
            </a:extLst>
          </p:cNvPr>
          <p:cNvSpPr>
            <a:spLocks noGrp="1"/>
          </p:cNvSpPr>
          <p:nvPr>
            <p:ph type="dt" sz="half" idx="10"/>
          </p:nvPr>
        </p:nvSpPr>
        <p:spPr/>
        <p:txBody>
          <a:bodyPr/>
          <a:lstStyle/>
          <a:p>
            <a:fld id="{2956DE6F-53B8-403C-BEAD-F850577CFAB3}" type="datetime1">
              <a:rPr lang="en-US" smtClean="0"/>
              <a:t>2/8/2022</a:t>
            </a:fld>
            <a:endParaRPr lang="en-US" dirty="0"/>
          </a:p>
        </p:txBody>
      </p:sp>
      <p:sp>
        <p:nvSpPr>
          <p:cNvPr id="5" name="Footer Placeholder 4">
            <a:extLst>
              <a:ext uri="{FF2B5EF4-FFF2-40B4-BE49-F238E27FC236}">
                <a16:creationId xmlns:a16="http://schemas.microsoft.com/office/drawing/2014/main" id="{3D85C326-A2CC-4AB9-91CC-95FC4ED41F37}"/>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1751784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Checkpoints: How to Resolve Ethical Dilemmas</a:t>
            </a:r>
          </a:p>
        </p:txBody>
      </p:sp>
      <p:sp>
        <p:nvSpPr>
          <p:cNvPr id="3" name="Content Placeholder 2"/>
          <p:cNvSpPr>
            <a:spLocks noGrp="1"/>
          </p:cNvSpPr>
          <p:nvPr>
            <p:ph idx="1"/>
          </p:nvPr>
        </p:nvSpPr>
        <p:spPr/>
        <p:txBody>
          <a:bodyPr>
            <a:normAutofit fontScale="55000" lnSpcReduction="20000"/>
          </a:bodyPr>
          <a:lstStyle/>
          <a:p>
            <a:r>
              <a:rPr lang="en-US" sz="4200" dirty="0"/>
              <a:t>Identify the Issue</a:t>
            </a:r>
          </a:p>
          <a:p>
            <a:r>
              <a:rPr lang="en-US" sz="4200" dirty="0"/>
              <a:t>Identify the key person facing the dilemma</a:t>
            </a:r>
          </a:p>
          <a:p>
            <a:r>
              <a:rPr lang="en-US" sz="4200" dirty="0"/>
              <a:t>Identify the relevant facts -Analyze the situation</a:t>
            </a:r>
          </a:p>
          <a:p>
            <a:r>
              <a:rPr lang="en-US" sz="4200" dirty="0"/>
              <a:t>Identify possible solutions</a:t>
            </a:r>
          </a:p>
          <a:p>
            <a:r>
              <a:rPr lang="en-US" sz="4200" dirty="0"/>
              <a:t>Evaluate each possible solution  -Choose the alternative that offers the greater good or the lesser evil.</a:t>
            </a:r>
          </a:p>
          <a:p>
            <a:r>
              <a:rPr lang="en-US" sz="4200" dirty="0"/>
              <a:t>Compare and assess the consequences</a:t>
            </a:r>
          </a:p>
          <a:p>
            <a:r>
              <a:rPr lang="en-US" sz="4200" dirty="0"/>
              <a:t>Make a decision based on the best identified solution</a:t>
            </a:r>
          </a:p>
          <a:p>
            <a:r>
              <a:rPr lang="en-US" sz="4200" dirty="0"/>
              <a:t>Take action</a:t>
            </a:r>
            <a:endParaRPr lang="en-US" dirty="0"/>
          </a:p>
        </p:txBody>
      </p:sp>
      <p:sp>
        <p:nvSpPr>
          <p:cNvPr id="4" name="Date Placeholder 3">
            <a:extLst>
              <a:ext uri="{FF2B5EF4-FFF2-40B4-BE49-F238E27FC236}">
                <a16:creationId xmlns:a16="http://schemas.microsoft.com/office/drawing/2014/main" id="{D2A1BFE5-EFB7-460C-8017-CB62B05B2DD8}"/>
              </a:ext>
            </a:extLst>
          </p:cNvPr>
          <p:cNvSpPr>
            <a:spLocks noGrp="1"/>
          </p:cNvSpPr>
          <p:nvPr>
            <p:ph type="dt" sz="half" idx="10"/>
          </p:nvPr>
        </p:nvSpPr>
        <p:spPr/>
        <p:txBody>
          <a:bodyPr/>
          <a:lstStyle/>
          <a:p>
            <a:fld id="{9EA23699-BC71-4C2E-B1C5-22B1DDBC00AB}" type="datetime1">
              <a:rPr lang="en-US" smtClean="0"/>
              <a:t>2/8/2022</a:t>
            </a:fld>
            <a:endParaRPr lang="en-US" dirty="0"/>
          </a:p>
        </p:txBody>
      </p:sp>
      <p:sp>
        <p:nvSpPr>
          <p:cNvPr id="5" name="Footer Placeholder 4">
            <a:extLst>
              <a:ext uri="{FF2B5EF4-FFF2-40B4-BE49-F238E27FC236}">
                <a16:creationId xmlns:a16="http://schemas.microsoft.com/office/drawing/2014/main" id="{65442196-EB6C-476F-B09D-8203515A7060}"/>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69010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9BF6-A72A-42CE-BF71-03F1261AF2E5}"/>
              </a:ext>
            </a:extLst>
          </p:cNvPr>
          <p:cNvSpPr>
            <a:spLocks noGrp="1"/>
          </p:cNvSpPr>
          <p:nvPr>
            <p:ph type="title"/>
          </p:nvPr>
        </p:nvSpPr>
        <p:spPr/>
        <p:txBody>
          <a:bodyPr/>
          <a:lstStyle/>
          <a:p>
            <a:r>
              <a:rPr lang="en-GB" dirty="0"/>
              <a:t>Situational Analysis</a:t>
            </a:r>
            <a:endParaRPr lang="en-KE" dirty="0"/>
          </a:p>
        </p:txBody>
      </p:sp>
      <p:sp>
        <p:nvSpPr>
          <p:cNvPr id="3" name="Content Placeholder 2">
            <a:extLst>
              <a:ext uri="{FF2B5EF4-FFF2-40B4-BE49-F238E27FC236}">
                <a16:creationId xmlns:a16="http://schemas.microsoft.com/office/drawing/2014/main" id="{234A629F-2970-4D60-9837-1CC67056ED08}"/>
              </a:ext>
            </a:extLst>
          </p:cNvPr>
          <p:cNvSpPr>
            <a:spLocks noGrp="1"/>
          </p:cNvSpPr>
          <p:nvPr>
            <p:ph idx="1"/>
          </p:nvPr>
        </p:nvSpPr>
        <p:spPr>
          <a:xfrm>
            <a:off x="581192" y="1838632"/>
            <a:ext cx="11029615" cy="4404852"/>
          </a:xfrm>
        </p:spPr>
        <p:txBody>
          <a:bodyPr>
            <a:normAutofit/>
          </a:bodyPr>
          <a:lstStyle/>
          <a:p>
            <a:r>
              <a:rPr lang="en-GB" sz="2000" dirty="0"/>
              <a:t>All countries- big and small, rich and poor engage in corruption</a:t>
            </a:r>
          </a:p>
          <a:p>
            <a:r>
              <a:rPr lang="en-GB" sz="2000" dirty="0"/>
              <a:t>All sectors- public, private, non-governmental, too engage in corruption</a:t>
            </a:r>
          </a:p>
          <a:p>
            <a:r>
              <a:rPr lang="en-GB" sz="2000" dirty="0"/>
              <a:t>International Corporations play a significant role in fuelling corruption in  developing countries  through foreign bribery and money laundering. </a:t>
            </a:r>
          </a:p>
          <a:p>
            <a:r>
              <a:rPr lang="en-GB" sz="2000" dirty="0"/>
              <a:t>The global cost of corruption is at least $2.6 trillion, or 5 per cent of the global gross domestic product (GDP) (The World Economic Forum) . Businesses and individuals pay more than $1 trillion in bribes every year (World Bank).</a:t>
            </a:r>
          </a:p>
          <a:p>
            <a:r>
              <a:rPr lang="en-GB" sz="2000" dirty="0"/>
              <a:t>The African Union points out that corruption has ‘stolen futures; in Africa with </a:t>
            </a:r>
            <a:r>
              <a:rPr lang="en-GB" sz="2000" dirty="0" err="1"/>
              <a:t>atleast</a:t>
            </a:r>
            <a:r>
              <a:rPr lang="en-GB" sz="2000" dirty="0"/>
              <a:t> 25million primary school children as its victims.</a:t>
            </a:r>
          </a:p>
          <a:p>
            <a:r>
              <a:rPr lang="en-GB" sz="2000" dirty="0"/>
              <a:t>Trust in governments has waned, yet the public officers occupy that vantage point.</a:t>
            </a:r>
          </a:p>
          <a:p>
            <a:r>
              <a:rPr lang="en-GB" sz="2000" dirty="0"/>
              <a:t>Unethical dilemmas facing employees </a:t>
            </a:r>
          </a:p>
          <a:p>
            <a:endParaRPr lang="en-GB" sz="2000" dirty="0"/>
          </a:p>
        </p:txBody>
      </p:sp>
      <p:sp>
        <p:nvSpPr>
          <p:cNvPr id="4" name="Date Placeholder 3">
            <a:extLst>
              <a:ext uri="{FF2B5EF4-FFF2-40B4-BE49-F238E27FC236}">
                <a16:creationId xmlns:a16="http://schemas.microsoft.com/office/drawing/2014/main" id="{BD13507B-AE7D-4260-8D54-B857E5E41615}"/>
              </a:ext>
            </a:extLst>
          </p:cNvPr>
          <p:cNvSpPr>
            <a:spLocks noGrp="1"/>
          </p:cNvSpPr>
          <p:nvPr>
            <p:ph type="dt" sz="half" idx="10"/>
          </p:nvPr>
        </p:nvSpPr>
        <p:spPr/>
        <p:txBody>
          <a:bodyPr/>
          <a:lstStyle/>
          <a:p>
            <a:fld id="{750AF7A4-EF08-4FF6-9AD2-C0BB6F405444}" type="datetime1">
              <a:rPr lang="en-US" smtClean="0"/>
              <a:t>2/8/2022</a:t>
            </a:fld>
            <a:endParaRPr lang="en-US" dirty="0"/>
          </a:p>
        </p:txBody>
      </p:sp>
      <p:sp>
        <p:nvSpPr>
          <p:cNvPr id="5" name="Footer Placeholder 4">
            <a:extLst>
              <a:ext uri="{FF2B5EF4-FFF2-40B4-BE49-F238E27FC236}">
                <a16:creationId xmlns:a16="http://schemas.microsoft.com/office/drawing/2014/main" id="{443EE220-668B-43FA-BB09-D53E3E2F831D}"/>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145991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25BA-6F78-4646-BC55-8FFA883CEB3C}"/>
              </a:ext>
            </a:extLst>
          </p:cNvPr>
          <p:cNvSpPr>
            <a:spLocks noGrp="1"/>
          </p:cNvSpPr>
          <p:nvPr>
            <p:ph type="title"/>
          </p:nvPr>
        </p:nvSpPr>
        <p:spPr/>
        <p:txBody>
          <a:bodyPr/>
          <a:lstStyle/>
          <a:p>
            <a:r>
              <a:rPr lang="en-GB"/>
              <a:t>Ethical dilemma </a:t>
            </a:r>
            <a:endParaRPr lang="en-KE" dirty="0"/>
          </a:p>
        </p:txBody>
      </p:sp>
      <p:sp>
        <p:nvSpPr>
          <p:cNvPr id="3" name="Content Placeholder 2">
            <a:extLst>
              <a:ext uri="{FF2B5EF4-FFF2-40B4-BE49-F238E27FC236}">
                <a16:creationId xmlns:a16="http://schemas.microsoft.com/office/drawing/2014/main" id="{21CB1CEA-6BDD-4520-996D-768FC0F29BFE}"/>
              </a:ext>
            </a:extLst>
          </p:cNvPr>
          <p:cNvSpPr>
            <a:spLocks noGrp="1"/>
          </p:cNvSpPr>
          <p:nvPr>
            <p:ph idx="1"/>
          </p:nvPr>
        </p:nvSpPr>
        <p:spPr/>
        <p:txBody>
          <a:bodyPr/>
          <a:lstStyle/>
          <a:p>
            <a:r>
              <a:rPr lang="en-GB" b="0" i="0" dirty="0">
                <a:solidFill>
                  <a:srgbClr val="02020B"/>
                </a:solidFill>
                <a:effectLst/>
                <a:latin typeface="Roboto" panose="02000000000000000000" pitchFamily="2" charset="0"/>
              </a:rPr>
              <a:t>A woman is diagnosed with an abdominal aortic aneurysm, a bulge in the wall of the aorta, which will likely cause her death if it should burst. Doctors advise an immediate surgical procedure that will require making an small incision. However, the woman is an exotic dancer and fears that a scar will negatively impact her means of making a living. </a:t>
            </a:r>
            <a:r>
              <a:rPr lang="en-GB" dirty="0">
                <a:solidFill>
                  <a:srgbClr val="02020B"/>
                </a:solidFill>
                <a:latin typeface="Roboto" panose="02000000000000000000" pitchFamily="2" charset="0"/>
              </a:rPr>
              <a:t>S</a:t>
            </a:r>
            <a:r>
              <a:rPr lang="en-GB" b="0" i="0" dirty="0">
                <a:solidFill>
                  <a:srgbClr val="02020B"/>
                </a:solidFill>
                <a:effectLst/>
                <a:latin typeface="Roboto" panose="02000000000000000000" pitchFamily="2" charset="0"/>
              </a:rPr>
              <a:t>he refuses to give her consent for the surgery but those in authority insist that the life-threatening risk is non-negotiable. Declaring that the woman is not in her right mind, surgeons order that she be anesthetized. They proceed with the operation and successfully repair the aneurysm. As a result, the patient files a lawsuit against the hospital for millions of dollars. </a:t>
            </a:r>
          </a:p>
          <a:p>
            <a:r>
              <a:rPr lang="en-GB" dirty="0">
                <a:solidFill>
                  <a:srgbClr val="02020B"/>
                </a:solidFill>
                <a:latin typeface="Roboto" panose="02000000000000000000" pitchFamily="2" charset="0"/>
              </a:rPr>
              <a:t>In view of the 4 principles </a:t>
            </a:r>
            <a:r>
              <a:rPr lang="en-GB" dirty="0" err="1">
                <a:solidFill>
                  <a:srgbClr val="02020B"/>
                </a:solidFill>
                <a:latin typeface="Roboto" panose="02000000000000000000" pitchFamily="2" charset="0"/>
              </a:rPr>
              <a:t>givenm</a:t>
            </a:r>
            <a:r>
              <a:rPr lang="en-GB" dirty="0">
                <a:solidFill>
                  <a:srgbClr val="02020B"/>
                </a:solidFill>
                <a:latin typeface="Roboto" panose="02000000000000000000" pitchFamily="2" charset="0"/>
              </a:rPr>
              <a:t> was it  right for the surgeons to proceed? WAS IT RIGHT FOR THE WOMAN TO SUE THEM WHEN THE DOCTORS MEANT THE BEST FOR HER?</a:t>
            </a:r>
          </a:p>
          <a:p>
            <a:r>
              <a:rPr lang="en-GB" b="0" i="0" dirty="0">
                <a:solidFill>
                  <a:srgbClr val="02020B"/>
                </a:solidFill>
                <a:effectLst/>
                <a:latin typeface="Roboto" panose="02000000000000000000" pitchFamily="2" charset="0"/>
              </a:rPr>
              <a:t>Patient autonomy issues are often daunting ethical </a:t>
            </a:r>
            <a:r>
              <a:rPr lang="en-GB" b="1" i="0" u="sng" dirty="0">
                <a:solidFill>
                  <a:srgbClr val="02020B"/>
                </a:solidFill>
                <a:effectLst/>
                <a:latin typeface="Roboto" panose="02000000000000000000" pitchFamily="2" charset="0"/>
              </a:rPr>
              <a:t>gauntlets</a:t>
            </a:r>
            <a:r>
              <a:rPr lang="en-GB" b="0" i="0" dirty="0">
                <a:solidFill>
                  <a:srgbClr val="02020B"/>
                </a:solidFill>
                <a:effectLst/>
                <a:latin typeface="Roboto" panose="02000000000000000000" pitchFamily="2" charset="0"/>
              </a:rPr>
              <a:t> for health care administrators, who must weigh economic factors and dwindling financial resources when making decisions concerning patient care.</a:t>
            </a:r>
            <a:endParaRPr lang="en-KE" dirty="0"/>
          </a:p>
        </p:txBody>
      </p:sp>
      <p:sp>
        <p:nvSpPr>
          <p:cNvPr id="4" name="Date Placeholder 3">
            <a:extLst>
              <a:ext uri="{FF2B5EF4-FFF2-40B4-BE49-F238E27FC236}">
                <a16:creationId xmlns:a16="http://schemas.microsoft.com/office/drawing/2014/main" id="{D091CDBB-C495-46B2-BA26-A1A1104B84E5}"/>
              </a:ext>
            </a:extLst>
          </p:cNvPr>
          <p:cNvSpPr>
            <a:spLocks noGrp="1"/>
          </p:cNvSpPr>
          <p:nvPr>
            <p:ph type="dt" sz="half" idx="10"/>
          </p:nvPr>
        </p:nvSpPr>
        <p:spPr/>
        <p:txBody>
          <a:bodyPr/>
          <a:lstStyle/>
          <a:p>
            <a:fld id="{011BD1C5-BC02-44E3-9546-67273D4641C9}" type="datetime1">
              <a:rPr lang="en-US" smtClean="0"/>
              <a:t>2/8/2022</a:t>
            </a:fld>
            <a:endParaRPr lang="en-US" dirty="0"/>
          </a:p>
        </p:txBody>
      </p:sp>
      <p:sp>
        <p:nvSpPr>
          <p:cNvPr id="5" name="Footer Placeholder 4">
            <a:extLst>
              <a:ext uri="{FF2B5EF4-FFF2-40B4-BE49-F238E27FC236}">
                <a16:creationId xmlns:a16="http://schemas.microsoft.com/office/drawing/2014/main" id="{80BF6BF1-6BFB-4C93-B1DC-C490F5958CCD}"/>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3964883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7337" y="1047203"/>
            <a:ext cx="9120188" cy="584775"/>
          </a:xfrm>
          <a:prstGeom prst="rect">
            <a:avLst/>
          </a:prstGeom>
        </p:spPr>
        <p:txBody>
          <a:bodyPr wrap="square">
            <a:spAutoFit/>
          </a:bodyPr>
          <a:lstStyle/>
          <a:p>
            <a:pPr algn="ctr"/>
            <a:r>
              <a:rPr lang="en-US" sz="3200" b="1" dirty="0">
                <a:solidFill>
                  <a:schemeClr val="bg1"/>
                </a:solidFill>
                <a:latin typeface="Maiandra GD" pitchFamily="34" charset="0"/>
              </a:rPr>
              <a:t>Group 3: scenarios</a:t>
            </a:r>
          </a:p>
        </p:txBody>
      </p:sp>
      <p:sp>
        <p:nvSpPr>
          <p:cNvPr id="3" name="Content Placeholder 2"/>
          <p:cNvSpPr>
            <a:spLocks noGrp="1"/>
          </p:cNvSpPr>
          <p:nvPr>
            <p:ph idx="1"/>
          </p:nvPr>
        </p:nvSpPr>
        <p:spPr>
          <a:xfrm>
            <a:off x="581192" y="1862052"/>
            <a:ext cx="11029615" cy="3996748"/>
          </a:xfrm>
        </p:spPr>
        <p:txBody>
          <a:bodyPr>
            <a:noAutofit/>
          </a:bodyPr>
          <a:lstStyle/>
          <a:p>
            <a:pPr marL="457200" indent="-457200">
              <a:buFont typeface="+mj-lt"/>
              <a:buAutoNum type="alphaLcParenR"/>
            </a:pPr>
            <a:endParaRPr lang="en-US" sz="2200" dirty="0"/>
          </a:p>
          <a:p>
            <a:pPr marL="457200" indent="-457200">
              <a:buFont typeface="+mj-lt"/>
              <a:buAutoNum type="alphaLcParenR"/>
            </a:pPr>
            <a:r>
              <a:rPr lang="en-US" sz="2000" dirty="0"/>
              <a:t>A hotel has requested an accounting officer to give them business to host seminars and workshops in return for one-week complementary accommodation for him and family during the December holidays.</a:t>
            </a:r>
          </a:p>
          <a:p>
            <a:pPr marL="457200" indent="-457200">
              <a:buFont typeface="+mj-lt"/>
              <a:buAutoNum type="alphaLcParenR"/>
            </a:pPr>
            <a:r>
              <a:rPr lang="en-US" sz="2000" dirty="0"/>
              <a:t>A board secretary is asked to alter minutes to allow for irregular inclusion of agenda items and board decisions outside the board meetings. </a:t>
            </a:r>
          </a:p>
          <a:p>
            <a:pPr marL="457200" indent="-457200">
              <a:buFont typeface="+mj-lt"/>
              <a:buAutoNum type="alphaLcParenR"/>
            </a:pPr>
            <a:r>
              <a:rPr lang="en-US" sz="2000" dirty="0"/>
              <a:t>“A record clerk has been asked to ‘doctor’ file folios to allow for fake requisition letters for delivery of goods and services.</a:t>
            </a:r>
          </a:p>
          <a:p>
            <a:pPr marL="0" indent="0">
              <a:buNone/>
            </a:pPr>
            <a:r>
              <a:rPr lang="en-GB" sz="2000" b="1" u="sng" dirty="0">
                <a:solidFill>
                  <a:schemeClr val="accent2">
                    <a:lumMod val="75000"/>
                  </a:schemeClr>
                </a:solidFill>
              </a:rPr>
              <a:t>Group3 </a:t>
            </a:r>
          </a:p>
          <a:p>
            <a:pPr marL="457200" indent="-457200">
              <a:buFont typeface="+mj-lt"/>
              <a:buAutoNum type="arabicParenR"/>
            </a:pPr>
            <a:r>
              <a:rPr lang="en-US" sz="1600" dirty="0"/>
              <a:t>What is unprofessional in these scenarios assuming that all three officials have agreed to the requests? How damaging is their unprofessional </a:t>
            </a:r>
            <a:r>
              <a:rPr lang="en-US" sz="1600" dirty="0" err="1"/>
              <a:t>behaviour</a:t>
            </a:r>
            <a:r>
              <a:rPr lang="en-US" sz="1600" dirty="0"/>
              <a:t> to  public  service delivery?</a:t>
            </a:r>
            <a:endParaRPr lang="en-GB" sz="1600" dirty="0"/>
          </a:p>
          <a:p>
            <a:pPr marL="457200" indent="-457200">
              <a:buFont typeface="+mj-lt"/>
              <a:buAutoNum type="arabicParenR"/>
            </a:pPr>
            <a:r>
              <a:rPr lang="en-GB" sz="1600" dirty="0"/>
              <a:t>When your boss wants you to do something unethical- what should you do? </a:t>
            </a:r>
            <a:endParaRPr lang="en-US" sz="1600" dirty="0"/>
          </a:p>
          <a:p>
            <a:pPr marL="457200" indent="-457200">
              <a:buFont typeface="+mj-lt"/>
              <a:buAutoNum type="alphaLcParenR"/>
            </a:pPr>
            <a:endParaRPr lang="en-US" sz="2400" dirty="0"/>
          </a:p>
        </p:txBody>
      </p:sp>
      <p:sp>
        <p:nvSpPr>
          <p:cNvPr id="2" name="Date Placeholder 1">
            <a:extLst>
              <a:ext uri="{FF2B5EF4-FFF2-40B4-BE49-F238E27FC236}">
                <a16:creationId xmlns:a16="http://schemas.microsoft.com/office/drawing/2014/main" id="{CE662F91-9FE1-4783-B39F-D789F3866F0A}"/>
              </a:ext>
            </a:extLst>
          </p:cNvPr>
          <p:cNvSpPr>
            <a:spLocks noGrp="1"/>
          </p:cNvSpPr>
          <p:nvPr>
            <p:ph type="dt" sz="half" idx="10"/>
          </p:nvPr>
        </p:nvSpPr>
        <p:spPr/>
        <p:txBody>
          <a:bodyPr/>
          <a:lstStyle/>
          <a:p>
            <a:fld id="{BD26388E-7092-4775-9017-8476BAAF0FFF}" type="datetime1">
              <a:rPr lang="en-US" smtClean="0"/>
              <a:t>2/8/2022</a:t>
            </a:fld>
            <a:endParaRPr lang="en-US" dirty="0"/>
          </a:p>
        </p:txBody>
      </p:sp>
      <p:sp>
        <p:nvSpPr>
          <p:cNvPr id="4" name="Footer Placeholder 3">
            <a:extLst>
              <a:ext uri="{FF2B5EF4-FFF2-40B4-BE49-F238E27FC236}">
                <a16:creationId xmlns:a16="http://schemas.microsoft.com/office/drawing/2014/main" id="{40C39A78-3397-481A-82BF-90AB0484105B}"/>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478594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Right Versus Wrong: Is it a Moral Temptation or an Ethical</a:t>
            </a:r>
            <a:br>
              <a:rPr lang="en-US" dirty="0"/>
            </a:br>
            <a:r>
              <a:rPr lang="en-US" dirty="0"/>
              <a:t>Dilemma?</a:t>
            </a:r>
          </a:p>
        </p:txBody>
      </p:sp>
      <p:sp>
        <p:nvSpPr>
          <p:cNvPr id="3" name="Content Placeholder 2"/>
          <p:cNvSpPr>
            <a:spLocks noGrp="1"/>
          </p:cNvSpPr>
          <p:nvPr>
            <p:ph idx="1"/>
          </p:nvPr>
        </p:nvSpPr>
        <p:spPr/>
        <p:txBody>
          <a:bodyPr>
            <a:normAutofit lnSpcReduction="10000"/>
          </a:bodyPr>
          <a:lstStyle/>
          <a:p>
            <a:pPr marL="0" indent="0">
              <a:buNone/>
            </a:pPr>
            <a:r>
              <a:rPr lang="en-US" sz="2400" dirty="0"/>
              <a:t>Five tests distinguish wrongdoing from an ethical dilemma.</a:t>
            </a:r>
          </a:p>
          <a:p>
            <a:r>
              <a:rPr lang="en-US" sz="2400" b="1" dirty="0"/>
              <a:t>The legal test. </a:t>
            </a:r>
            <a:r>
              <a:rPr lang="en-US" sz="2400" dirty="0"/>
              <a:t>Does the choice or action violate any laws? </a:t>
            </a:r>
          </a:p>
          <a:p>
            <a:r>
              <a:rPr lang="en-US" sz="2400" b="1" dirty="0"/>
              <a:t>The front page test. </a:t>
            </a:r>
            <a:r>
              <a:rPr lang="en-US" sz="2400" dirty="0"/>
              <a:t>How will the actor feel if the choice or action becomes common knowledge in the community? </a:t>
            </a:r>
          </a:p>
          <a:p>
            <a:r>
              <a:rPr lang="en-US" sz="2400" b="1" dirty="0"/>
              <a:t>The gut feeling test. </a:t>
            </a:r>
            <a:r>
              <a:rPr lang="en-US" sz="2400" dirty="0"/>
              <a:t>Does the choice or action intuitively feel "wrong?“</a:t>
            </a:r>
          </a:p>
          <a:p>
            <a:r>
              <a:rPr lang="en-US" sz="2400" b="1" dirty="0"/>
              <a:t>The role model test</a:t>
            </a:r>
            <a:r>
              <a:rPr lang="en-US" sz="2400" dirty="0"/>
              <a:t>. Would a respected mentor approve of the choice or action? </a:t>
            </a:r>
          </a:p>
          <a:p>
            <a:r>
              <a:rPr lang="en-US" sz="2400" b="1" dirty="0"/>
              <a:t>The professional standards test. </a:t>
            </a:r>
            <a:r>
              <a:rPr lang="en-US" sz="2400" dirty="0"/>
              <a:t>Does the choice or action violate any part of the Professional Code of Ethics?</a:t>
            </a:r>
          </a:p>
        </p:txBody>
      </p:sp>
      <p:sp>
        <p:nvSpPr>
          <p:cNvPr id="4" name="Date Placeholder 3">
            <a:extLst>
              <a:ext uri="{FF2B5EF4-FFF2-40B4-BE49-F238E27FC236}">
                <a16:creationId xmlns:a16="http://schemas.microsoft.com/office/drawing/2014/main" id="{61663744-A570-491D-998E-B88780340E50}"/>
              </a:ext>
            </a:extLst>
          </p:cNvPr>
          <p:cNvSpPr>
            <a:spLocks noGrp="1"/>
          </p:cNvSpPr>
          <p:nvPr>
            <p:ph type="dt" sz="half" idx="10"/>
          </p:nvPr>
        </p:nvSpPr>
        <p:spPr/>
        <p:txBody>
          <a:bodyPr/>
          <a:lstStyle/>
          <a:p>
            <a:fld id="{E73ECAE9-323E-41C2-80BE-4F36A82BFC81}" type="datetime1">
              <a:rPr lang="en-US" smtClean="0"/>
              <a:t>2/8/2022</a:t>
            </a:fld>
            <a:endParaRPr lang="en-US" dirty="0"/>
          </a:p>
        </p:txBody>
      </p:sp>
      <p:sp>
        <p:nvSpPr>
          <p:cNvPr id="5" name="Footer Placeholder 4">
            <a:extLst>
              <a:ext uri="{FF2B5EF4-FFF2-40B4-BE49-F238E27FC236}">
                <a16:creationId xmlns:a16="http://schemas.microsoft.com/office/drawing/2014/main" id="{D5F1156A-7FE5-4DE5-B36D-F8EA89512ACF}"/>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960430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232: Principles of Public Service in </a:t>
            </a:r>
            <a:r>
              <a:rPr lang="en-US" dirty="0" err="1"/>
              <a:t>kenya</a:t>
            </a:r>
            <a:endParaRPr lang="en-US" dirty="0"/>
          </a:p>
        </p:txBody>
      </p:sp>
      <p:sp>
        <p:nvSpPr>
          <p:cNvPr id="3" name="Content Placeholder 2"/>
          <p:cNvSpPr>
            <a:spLocks noGrp="1"/>
          </p:cNvSpPr>
          <p:nvPr>
            <p:ph idx="1"/>
          </p:nvPr>
        </p:nvSpPr>
        <p:spPr>
          <a:xfrm>
            <a:off x="789709" y="2179321"/>
            <a:ext cx="10821099" cy="4525963"/>
          </a:xfrm>
        </p:spPr>
        <p:txBody>
          <a:bodyPr>
            <a:normAutofit/>
          </a:bodyPr>
          <a:lstStyle/>
          <a:p>
            <a:pPr marL="0" indent="0">
              <a:buNone/>
            </a:pPr>
            <a:r>
              <a:rPr lang="en-US" sz="2000" dirty="0"/>
              <a:t>Prescribes the desired behavior and standards of public officers</a:t>
            </a:r>
          </a:p>
          <a:p>
            <a:pPr marL="514350" indent="-514350">
              <a:buFont typeface="+mj-lt"/>
              <a:buAutoNum type="arabicPeriod"/>
            </a:pPr>
            <a:r>
              <a:rPr lang="en-US" sz="2000" dirty="0"/>
              <a:t>Place public interest above personal interest;</a:t>
            </a:r>
          </a:p>
          <a:p>
            <a:pPr marL="514350" indent="-514350">
              <a:buFont typeface="+mj-lt"/>
              <a:buAutoNum type="arabicPeriod"/>
            </a:pPr>
            <a:r>
              <a:rPr lang="en-US" sz="2000" dirty="0"/>
              <a:t>Act professionally with honesty, consistency and impartiality; </a:t>
            </a:r>
          </a:p>
          <a:p>
            <a:pPr marL="514350" indent="-514350">
              <a:buFont typeface="+mj-lt"/>
              <a:buAutoNum type="arabicPeriod"/>
            </a:pPr>
            <a:r>
              <a:rPr lang="en-US" sz="2000" dirty="0"/>
              <a:t>Uphold  economic,  efficient,  effective  and  prudent  use  of  public resources</a:t>
            </a:r>
          </a:p>
          <a:p>
            <a:pPr marL="514350" indent="-514350">
              <a:buFont typeface="+mj-lt"/>
              <a:buAutoNum type="arabicPeriod"/>
            </a:pPr>
            <a:r>
              <a:rPr lang="en-US" sz="2000" dirty="0"/>
              <a:t>Uphold transparency, accountability and be responsive; </a:t>
            </a:r>
          </a:p>
          <a:p>
            <a:pPr marL="514350" indent="-514350">
              <a:buFont typeface="+mj-lt"/>
              <a:buAutoNum type="arabicPeriod"/>
            </a:pPr>
            <a:r>
              <a:rPr lang="en-US" sz="2000" dirty="0"/>
              <a:t>Uphold the rule of law and respect of institutions of Government; </a:t>
            </a:r>
          </a:p>
          <a:p>
            <a:pPr marL="514350" indent="-514350">
              <a:buFont typeface="+mj-lt"/>
              <a:buAutoNum type="arabicPeriod"/>
            </a:pPr>
            <a:r>
              <a:rPr lang="en-US" sz="2000" dirty="0"/>
              <a:t>Avoid  conflict  of  interest  in  performance  of  duties </a:t>
            </a:r>
          </a:p>
          <a:p>
            <a:pPr marL="514350" indent="-514350">
              <a:buFont typeface="+mj-lt"/>
              <a:buAutoNum type="arabicPeriod"/>
            </a:pPr>
            <a:r>
              <a:rPr lang="en-US" sz="2000" dirty="0"/>
              <a:t>Involvement of people in the process of policy making</a:t>
            </a:r>
          </a:p>
          <a:p>
            <a:pPr marL="514350" indent="-514350">
              <a:buFont typeface="+mj-lt"/>
              <a:buAutoNum type="arabicPeriod"/>
            </a:pPr>
            <a:r>
              <a:rPr lang="en-US" sz="2000" dirty="0"/>
              <a:t>Maintain oneself in a morally upright manner </a:t>
            </a:r>
          </a:p>
          <a:p>
            <a:pPr lvl="8"/>
            <a:endParaRPr lang="en-US" dirty="0"/>
          </a:p>
        </p:txBody>
      </p:sp>
      <p:sp>
        <p:nvSpPr>
          <p:cNvPr id="4" name="Footer Placeholder 3"/>
          <p:cNvSpPr>
            <a:spLocks noGrp="1"/>
          </p:cNvSpPr>
          <p:nvPr>
            <p:ph type="ftr" sz="quarter" idx="11"/>
          </p:nvPr>
        </p:nvSpPr>
        <p:spPr/>
        <p:txBody>
          <a:bodyPr/>
          <a:lstStyle/>
          <a:p>
            <a:r>
              <a:rPr lang="en-GB"/>
              <a:t>Dr Purity K. Gitonga, FEB 7TH 2022 OECD CLASS</a:t>
            </a:r>
          </a:p>
        </p:txBody>
      </p:sp>
      <p:sp>
        <p:nvSpPr>
          <p:cNvPr id="5" name="Date Placeholder 4">
            <a:extLst>
              <a:ext uri="{FF2B5EF4-FFF2-40B4-BE49-F238E27FC236}">
                <a16:creationId xmlns:a16="http://schemas.microsoft.com/office/drawing/2014/main" id="{0FCDA28A-BFCF-4078-A849-CC47AE42E741}"/>
              </a:ext>
            </a:extLst>
          </p:cNvPr>
          <p:cNvSpPr>
            <a:spLocks noGrp="1"/>
          </p:cNvSpPr>
          <p:nvPr>
            <p:ph type="dt" sz="half" idx="10"/>
          </p:nvPr>
        </p:nvSpPr>
        <p:spPr/>
        <p:txBody>
          <a:bodyPr/>
          <a:lstStyle/>
          <a:p>
            <a:fld id="{35968DFB-903E-4998-BA18-64AE6274907A}" type="datetime1">
              <a:rPr lang="en-US" smtClean="0"/>
              <a:t>2/8/2022</a:t>
            </a:fld>
            <a:endParaRPr lang="en-US" dirty="0"/>
          </a:p>
        </p:txBody>
      </p:sp>
    </p:spTree>
    <p:extLst>
      <p:ext uri="{BB962C8B-B14F-4D97-AF65-F5344CB8AC3E}">
        <p14:creationId xmlns:p14="http://schemas.microsoft.com/office/powerpoint/2010/main" val="961300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28AE-844F-430A-B2E0-C0D8DC06638D}"/>
              </a:ext>
            </a:extLst>
          </p:cNvPr>
          <p:cNvSpPr>
            <a:spLocks noGrp="1"/>
          </p:cNvSpPr>
          <p:nvPr>
            <p:ph type="title"/>
          </p:nvPr>
        </p:nvSpPr>
        <p:spPr/>
        <p:txBody>
          <a:bodyPr>
            <a:normAutofit/>
          </a:bodyPr>
          <a:lstStyle/>
          <a:p>
            <a:r>
              <a:rPr lang="en-GB" dirty="0"/>
              <a:t> KEY TENETS OF PROFESSIONALS shared by Fortune 500 companies</a:t>
            </a:r>
            <a:endParaRPr lang="en-KE" dirty="0"/>
          </a:p>
        </p:txBody>
      </p:sp>
      <p:sp>
        <p:nvSpPr>
          <p:cNvPr id="3" name="Content Placeholder 2">
            <a:extLst>
              <a:ext uri="{FF2B5EF4-FFF2-40B4-BE49-F238E27FC236}">
                <a16:creationId xmlns:a16="http://schemas.microsoft.com/office/drawing/2014/main" id="{B0872F63-C883-4131-851B-AE1B892A131D}"/>
              </a:ext>
            </a:extLst>
          </p:cNvPr>
          <p:cNvSpPr>
            <a:spLocks noGrp="1"/>
          </p:cNvSpPr>
          <p:nvPr>
            <p:ph idx="1"/>
          </p:nvPr>
        </p:nvSpPr>
        <p:spPr/>
        <p:txBody>
          <a:bodyPr>
            <a:normAutofit fontScale="85000" lnSpcReduction="20000"/>
          </a:bodyPr>
          <a:lstStyle/>
          <a:p>
            <a:r>
              <a:rPr lang="en-GB" dirty="0"/>
              <a:t>Integrity (Ethics, Honesty)</a:t>
            </a:r>
          </a:p>
          <a:p>
            <a:r>
              <a:rPr lang="en-GB" dirty="0"/>
              <a:t>Respect (Trust, Dignity)</a:t>
            </a:r>
          </a:p>
          <a:p>
            <a:r>
              <a:rPr lang="en-GB" dirty="0"/>
              <a:t>Excellence (Quality, Performance)</a:t>
            </a:r>
          </a:p>
          <a:p>
            <a:r>
              <a:rPr lang="en-GB" dirty="0"/>
              <a:t>Responsibility (Accountability, Commitment)</a:t>
            </a:r>
          </a:p>
          <a:p>
            <a:r>
              <a:rPr lang="en-GB" dirty="0"/>
              <a:t>Teamwork (Collaboration, Cooperation)</a:t>
            </a:r>
          </a:p>
          <a:p>
            <a:r>
              <a:rPr lang="en-GB" dirty="0"/>
              <a:t>Innovation (Creativity, Ingenuity)</a:t>
            </a:r>
          </a:p>
          <a:p>
            <a:r>
              <a:rPr lang="en-GB" dirty="0"/>
              <a:t>Fairness (Diversity, Inclusive)</a:t>
            </a:r>
          </a:p>
          <a:p>
            <a:r>
              <a:rPr lang="en-GB" dirty="0"/>
              <a:t>Care (Service, Compassion)</a:t>
            </a:r>
          </a:p>
          <a:p>
            <a:r>
              <a:rPr lang="en-GB" dirty="0"/>
              <a:t>Passion (Enthusiasm, Fun)</a:t>
            </a:r>
          </a:p>
          <a:p>
            <a:r>
              <a:rPr lang="en-GB" dirty="0"/>
              <a:t>Leadership (Influence, Competitive Advantage)</a:t>
            </a:r>
          </a:p>
          <a:p>
            <a:r>
              <a:rPr lang="en-GB" dirty="0"/>
              <a:t>Life long learning - (Continuous Improvement, Knowledge)</a:t>
            </a:r>
          </a:p>
          <a:p>
            <a:pPr marL="0" indent="0">
              <a:buNone/>
            </a:pPr>
            <a:r>
              <a:rPr lang="en-GB" dirty="0"/>
              <a:t> These 17 common values are a way of defining acceptable </a:t>
            </a:r>
            <a:r>
              <a:rPr lang="en-GB" dirty="0" err="1"/>
              <a:t>behavior</a:t>
            </a:r>
            <a:r>
              <a:rPr lang="en-GB" dirty="0"/>
              <a:t>.  They are guiding principles, </a:t>
            </a:r>
            <a:endParaRPr lang="en-KE" dirty="0"/>
          </a:p>
        </p:txBody>
      </p:sp>
    </p:spTree>
    <p:extLst>
      <p:ext uri="{BB962C8B-B14F-4D97-AF65-F5344CB8AC3E}">
        <p14:creationId xmlns:p14="http://schemas.microsoft.com/office/powerpoint/2010/main" val="610193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80" y="1144367"/>
            <a:ext cx="10795000" cy="5080000"/>
          </a:xfrm>
          <a:prstGeom prst="rect">
            <a:avLst/>
          </a:prstGeom>
        </p:spPr>
      </p:pic>
      <p:sp>
        <p:nvSpPr>
          <p:cNvPr id="3" name="Date Placeholder 2">
            <a:extLst>
              <a:ext uri="{FF2B5EF4-FFF2-40B4-BE49-F238E27FC236}">
                <a16:creationId xmlns:a16="http://schemas.microsoft.com/office/drawing/2014/main" id="{29A8A042-126B-457E-9DA7-318C066B6587}"/>
              </a:ext>
            </a:extLst>
          </p:cNvPr>
          <p:cNvSpPr>
            <a:spLocks noGrp="1"/>
          </p:cNvSpPr>
          <p:nvPr>
            <p:ph type="dt" sz="half" idx="10"/>
          </p:nvPr>
        </p:nvSpPr>
        <p:spPr/>
        <p:txBody>
          <a:bodyPr/>
          <a:lstStyle/>
          <a:p>
            <a:fld id="{C78A36B4-6320-4962-B1D3-75C2268750EC}" type="datetime1">
              <a:rPr lang="en-US" smtClean="0"/>
              <a:t>2/8/2022</a:t>
            </a:fld>
            <a:endParaRPr lang="en-US" dirty="0"/>
          </a:p>
        </p:txBody>
      </p:sp>
      <p:sp>
        <p:nvSpPr>
          <p:cNvPr id="4" name="Footer Placeholder 3">
            <a:extLst>
              <a:ext uri="{FF2B5EF4-FFF2-40B4-BE49-F238E27FC236}">
                <a16:creationId xmlns:a16="http://schemas.microsoft.com/office/drawing/2014/main" id="{BD7450CB-E825-479F-AA44-DBBFC2F6B388}"/>
              </a:ext>
            </a:extLst>
          </p:cNvPr>
          <p:cNvSpPr>
            <a:spLocks noGrp="1"/>
          </p:cNvSpPr>
          <p:nvPr>
            <p:ph type="ftr" sz="quarter" idx="11"/>
          </p:nvPr>
        </p:nvSpPr>
        <p:spPr/>
        <p:txBody>
          <a:bodyPr/>
          <a:lstStyle/>
          <a:p>
            <a:r>
              <a:rPr lang="en-GB"/>
              <a:t>Dr Purity K. Gitonga, FEB 7TH 2022 OECD CLASS</a:t>
            </a:r>
            <a:endParaRPr lang="en-US" dirty="0"/>
          </a:p>
        </p:txBody>
      </p:sp>
      <p:sp>
        <p:nvSpPr>
          <p:cNvPr id="6" name="TextBox 5">
            <a:extLst>
              <a:ext uri="{FF2B5EF4-FFF2-40B4-BE49-F238E27FC236}">
                <a16:creationId xmlns:a16="http://schemas.microsoft.com/office/drawing/2014/main" id="{20C26B06-3F5A-494C-8E57-6242918C20C0}"/>
              </a:ext>
            </a:extLst>
          </p:cNvPr>
          <p:cNvSpPr txBox="1"/>
          <p:nvPr/>
        </p:nvSpPr>
        <p:spPr>
          <a:xfrm>
            <a:off x="5112393" y="4978226"/>
            <a:ext cx="6097384" cy="923330"/>
          </a:xfrm>
          <a:prstGeom prst="rect">
            <a:avLst/>
          </a:prstGeom>
          <a:noFill/>
        </p:spPr>
        <p:txBody>
          <a:bodyPr wrap="square">
            <a:spAutoFit/>
          </a:bodyPr>
          <a:lstStyle/>
          <a:p>
            <a:r>
              <a:rPr lang="en-GB" dirty="0"/>
              <a:t>‘</a:t>
            </a:r>
            <a:r>
              <a:rPr lang="en-GB" dirty="0">
                <a:solidFill>
                  <a:schemeClr val="bg1"/>
                </a:solidFill>
              </a:rPr>
              <a:t>An ounce of Prevention is worth a pound of Cure’- Benjamin Franklin</a:t>
            </a:r>
          </a:p>
          <a:p>
            <a:endParaRPr lang="en-GB" dirty="0"/>
          </a:p>
        </p:txBody>
      </p:sp>
    </p:spTree>
    <p:extLst>
      <p:ext uri="{BB962C8B-B14F-4D97-AF65-F5344CB8AC3E}">
        <p14:creationId xmlns:p14="http://schemas.microsoft.com/office/powerpoint/2010/main" val="3382350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03332BB-F4ED-48BF-B750-B6C46F3C4754}"/>
              </a:ext>
            </a:extLst>
          </p:cNvPr>
          <p:cNvSpPr>
            <a:spLocks noGrp="1"/>
          </p:cNvSpPr>
          <p:nvPr>
            <p:ph type="title"/>
          </p:nvPr>
        </p:nvSpPr>
        <p:spPr>
          <a:xfrm>
            <a:off x="3881439" y="2000250"/>
            <a:ext cx="5843587" cy="2286000"/>
          </a:xfrm>
        </p:spPr>
        <p:txBody>
          <a:bodyPr/>
          <a:lstStyle/>
          <a:p>
            <a:pPr eaLnBrk="1" hangingPunct="1"/>
            <a:r>
              <a:rPr lang="en-US" altLang="en-US" sz="5400" b="1">
                <a:solidFill>
                  <a:srgbClr val="660066"/>
                </a:solidFill>
                <a:latin typeface="Tahoma" panose="020B0604030504040204" pitchFamily="34" charset="0"/>
                <a:cs typeface="Tahoma" panose="020B0604030504040204" pitchFamily="34" charset="0"/>
              </a:rPr>
              <a:t>THANK YOU</a:t>
            </a:r>
          </a:p>
        </p:txBody>
      </p:sp>
      <p:sp>
        <p:nvSpPr>
          <p:cNvPr id="4" name="Date Placeholder 3">
            <a:extLst>
              <a:ext uri="{FF2B5EF4-FFF2-40B4-BE49-F238E27FC236}">
                <a16:creationId xmlns:a16="http://schemas.microsoft.com/office/drawing/2014/main" id="{34986FD2-D9C3-4494-984D-7724FF5644E4}"/>
              </a:ext>
            </a:extLst>
          </p:cNvPr>
          <p:cNvSpPr>
            <a:spLocks noGrp="1"/>
          </p:cNvSpPr>
          <p:nvPr>
            <p:ph type="dt" sz="half" idx="10"/>
          </p:nvPr>
        </p:nvSpPr>
        <p:spPr/>
        <p:txBody>
          <a:bodyPr/>
          <a:lstStyle/>
          <a:p>
            <a:pPr>
              <a:defRPr/>
            </a:pPr>
            <a:fld id="{CCCEF959-B92E-4B41-9B56-379D1170D39B}" type="datetime1">
              <a:rPr lang="en-US" smtClean="0"/>
              <a:t>2/8/2022</a:t>
            </a:fld>
            <a:endParaRPr lang="en-US"/>
          </a:p>
        </p:txBody>
      </p:sp>
      <p:sp>
        <p:nvSpPr>
          <p:cNvPr id="2" name="Footer Placeholder 1">
            <a:extLst>
              <a:ext uri="{FF2B5EF4-FFF2-40B4-BE49-F238E27FC236}">
                <a16:creationId xmlns:a16="http://schemas.microsoft.com/office/drawing/2014/main" id="{014B19B1-99F4-4DEA-B6C9-83D5A495C433}"/>
              </a:ext>
            </a:extLst>
          </p:cNvPr>
          <p:cNvSpPr>
            <a:spLocks noGrp="1"/>
          </p:cNvSpPr>
          <p:nvPr>
            <p:ph type="ftr" sz="quarter" idx="11"/>
          </p:nvPr>
        </p:nvSpPr>
        <p:spPr/>
        <p:txBody>
          <a:bodyPr/>
          <a:lstStyle/>
          <a:p>
            <a:r>
              <a:rPr lang="en-GB"/>
              <a:t>Dr Purity K. Gitonga, FEB 7TH 2022 OECD CLASS</a:t>
            </a:r>
            <a:endParaRPr 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FEE5-2B31-46A8-85B8-63FD4A70A9CC}"/>
              </a:ext>
            </a:extLst>
          </p:cNvPr>
          <p:cNvSpPr>
            <a:spLocks noGrp="1"/>
          </p:cNvSpPr>
          <p:nvPr>
            <p:ph type="title"/>
          </p:nvPr>
        </p:nvSpPr>
        <p:spPr/>
        <p:txBody>
          <a:bodyPr>
            <a:normAutofit fontScale="90000"/>
          </a:bodyPr>
          <a:lstStyle/>
          <a:p>
            <a:pPr algn="ctr"/>
            <a:br>
              <a:rPr lang="en-GB" b="1" dirty="0">
                <a:solidFill>
                  <a:srgbClr val="333333"/>
                </a:solidFill>
                <a:latin typeface="Tiempos"/>
              </a:rPr>
            </a:br>
            <a:br>
              <a:rPr lang="en-GB" b="1" dirty="0">
                <a:solidFill>
                  <a:srgbClr val="333333"/>
                </a:solidFill>
                <a:latin typeface="Tiempos"/>
              </a:rPr>
            </a:br>
            <a:br>
              <a:rPr lang="en-GB" b="1" dirty="0">
                <a:solidFill>
                  <a:srgbClr val="333333"/>
                </a:solidFill>
                <a:latin typeface="Tiempos"/>
              </a:rPr>
            </a:br>
            <a:br>
              <a:rPr lang="en-GB" b="1" dirty="0">
                <a:solidFill>
                  <a:srgbClr val="333333"/>
                </a:solidFill>
                <a:latin typeface="Tiempos"/>
              </a:rPr>
            </a:br>
            <a:r>
              <a:rPr lang="en-GB" sz="2200" b="1" dirty="0">
                <a:latin typeface="Aharoni" panose="02010803020104030203" pitchFamily="2" charset="-79"/>
                <a:cs typeface="Aharoni" panose="02010803020104030203" pitchFamily="2" charset="-79"/>
              </a:rPr>
              <a:t>The UN, Corruption and Scandals: How Did We Get Here?</a:t>
            </a:r>
            <a:r>
              <a:rPr lang="en-GB" sz="2200" dirty="0">
                <a:solidFill>
                  <a:srgbClr val="828282"/>
                </a:solidFill>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 </a:t>
            </a:r>
            <a:br>
              <a:rPr lang="en-GB" sz="2200" dirty="0">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br>
            <a:r>
              <a:rPr lang="en-GB" sz="2200" dirty="0">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OPINION</a:t>
            </a:r>
            <a:r>
              <a:rPr lang="en-GB" sz="2200" dirty="0">
                <a:solidFill>
                  <a:srgbClr val="828282"/>
                </a:solidFill>
                <a:latin typeface="Aharoni" panose="02010803020104030203" pitchFamily="2" charset="-79"/>
                <a:cs typeface="Aharoni" panose="02010803020104030203" pitchFamily="2" charset="-79"/>
                <a:hlinkClick r:id="rId3" tooltip="View all posts by Martin Jay">
                  <a:extLst>
                    <a:ext uri="{A12FA001-AC4F-418D-AE19-62706E023703}">
                      <ahyp:hlinkClr xmlns:ahyp="http://schemas.microsoft.com/office/drawing/2018/hyperlinkcolor" val="tx"/>
                    </a:ext>
                  </a:extLst>
                </a:hlinkClick>
              </a:rPr>
              <a:t>BY MARTIN </a:t>
            </a:r>
            <a:r>
              <a:rPr lang="en-GB" sz="2200" dirty="0">
                <a:latin typeface="Aharoni" panose="02010803020104030203" pitchFamily="2" charset="-79"/>
                <a:cs typeface="Aharoni" panose="02010803020104030203" pitchFamily="2" charset="-79"/>
                <a:hlinkClick r:id="rId3" tooltip="View all posts by Martin Jay">
                  <a:extLst>
                    <a:ext uri="{A12FA001-AC4F-418D-AE19-62706E023703}">
                      <ahyp:hlinkClr xmlns:ahyp="http://schemas.microsoft.com/office/drawing/2018/hyperlinkcolor" val="tx"/>
                    </a:ext>
                  </a:extLst>
                </a:hlinkClick>
              </a:rPr>
              <a:t>JAY</a:t>
            </a:r>
            <a:r>
              <a:rPr lang="en-GB" sz="2200" dirty="0">
                <a:latin typeface="Aharoni" panose="02010803020104030203" pitchFamily="2" charset="-79"/>
                <a:cs typeface="Aharoni" panose="02010803020104030203" pitchFamily="2" charset="-79"/>
              </a:rPr>
              <a:t>: July 26, 2019</a:t>
            </a:r>
            <a:endParaRPr lang="en-KE" dirty="0"/>
          </a:p>
        </p:txBody>
      </p:sp>
      <p:sp>
        <p:nvSpPr>
          <p:cNvPr id="3" name="Content Placeholder 2">
            <a:extLst>
              <a:ext uri="{FF2B5EF4-FFF2-40B4-BE49-F238E27FC236}">
                <a16:creationId xmlns:a16="http://schemas.microsoft.com/office/drawing/2014/main" id="{8E435EE2-639F-47A3-B85F-7F13B4A653EE}"/>
              </a:ext>
            </a:extLst>
          </p:cNvPr>
          <p:cNvSpPr>
            <a:spLocks noGrp="1"/>
          </p:cNvSpPr>
          <p:nvPr>
            <p:ph idx="1"/>
          </p:nvPr>
        </p:nvSpPr>
        <p:spPr/>
        <p:txBody>
          <a:bodyPr>
            <a:normAutofit fontScale="92500"/>
          </a:bodyPr>
          <a:lstStyle/>
          <a:p>
            <a:pPr algn="ctr"/>
            <a:endParaRPr lang="en-GB" sz="2400" b="0" i="0" dirty="0">
              <a:solidFill>
                <a:srgbClr val="000000"/>
              </a:solidFill>
              <a:effectLst/>
              <a:latin typeface="Tiempos"/>
            </a:endParaRPr>
          </a:p>
          <a:p>
            <a:pPr algn="ctr"/>
            <a:r>
              <a:rPr lang="en-GB" sz="2400" b="0" i="0" dirty="0">
                <a:solidFill>
                  <a:srgbClr val="000000"/>
                </a:solidFill>
                <a:effectLst/>
                <a:latin typeface="Tiempos"/>
              </a:rPr>
              <a:t>It’s not only off-the-scale sexual harassment and corruption at the UN which is worrying for those who believe in the importance of the institution. It’s also racism, which is used as a tool of corruption, even when the UN pretends it’s cleaning up its act</a:t>
            </a:r>
          </a:p>
          <a:p>
            <a:r>
              <a:rPr lang="en-GB" sz="2400" dirty="0"/>
              <a:t>Corruption seems to be a real problem in the UN. Cover ups seem to be more and more being reported at all levels from an institution which seems hell bent on not making itself accountable. Patrick Henningsen, editor of 21st Century Wire, who has seen the UN’s operations around the world with his own eyes, says it’s a cultural problem.</a:t>
            </a:r>
          </a:p>
          <a:p>
            <a:endParaRPr lang="en-GB" dirty="0"/>
          </a:p>
          <a:p>
            <a:endParaRPr lang="en-KE" dirty="0"/>
          </a:p>
        </p:txBody>
      </p:sp>
      <p:sp>
        <p:nvSpPr>
          <p:cNvPr id="4" name="Date Placeholder 3">
            <a:extLst>
              <a:ext uri="{FF2B5EF4-FFF2-40B4-BE49-F238E27FC236}">
                <a16:creationId xmlns:a16="http://schemas.microsoft.com/office/drawing/2014/main" id="{5C00680F-AFDF-4419-B1C9-2CAEC5FE5042}"/>
              </a:ext>
            </a:extLst>
          </p:cNvPr>
          <p:cNvSpPr>
            <a:spLocks noGrp="1"/>
          </p:cNvSpPr>
          <p:nvPr>
            <p:ph type="dt" sz="half" idx="10"/>
          </p:nvPr>
        </p:nvSpPr>
        <p:spPr/>
        <p:txBody>
          <a:bodyPr/>
          <a:lstStyle/>
          <a:p>
            <a:fld id="{C7FAB2D1-8B82-468D-A3BA-17C655E6B74E}" type="datetime1">
              <a:rPr lang="en-US" smtClean="0"/>
              <a:t>2/8/2022</a:t>
            </a:fld>
            <a:endParaRPr lang="en-US" dirty="0"/>
          </a:p>
        </p:txBody>
      </p:sp>
      <p:sp>
        <p:nvSpPr>
          <p:cNvPr id="5" name="Footer Placeholder 4">
            <a:extLst>
              <a:ext uri="{FF2B5EF4-FFF2-40B4-BE49-F238E27FC236}">
                <a16:creationId xmlns:a16="http://schemas.microsoft.com/office/drawing/2014/main" id="{6206B435-9B9D-4422-A41B-062C7DA78562}"/>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09651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BD46-0877-47F9-96C7-BE7B1812736A}"/>
              </a:ext>
            </a:extLst>
          </p:cNvPr>
          <p:cNvSpPr>
            <a:spLocks noGrp="1"/>
          </p:cNvSpPr>
          <p:nvPr>
            <p:ph type="title"/>
          </p:nvPr>
        </p:nvSpPr>
        <p:spPr/>
        <p:txBody>
          <a:bodyPr/>
          <a:lstStyle/>
          <a:p>
            <a:r>
              <a:rPr lang="en-GB" dirty="0"/>
              <a:t>25 Corruption Scandals that shook the World</a:t>
            </a:r>
            <a:endParaRPr lang="en-KE" dirty="0"/>
          </a:p>
        </p:txBody>
      </p:sp>
      <p:sp>
        <p:nvSpPr>
          <p:cNvPr id="3" name="Content Placeholder 2">
            <a:extLst>
              <a:ext uri="{FF2B5EF4-FFF2-40B4-BE49-F238E27FC236}">
                <a16:creationId xmlns:a16="http://schemas.microsoft.com/office/drawing/2014/main" id="{968A42EE-70DC-4C3B-965D-276EDD69CA8F}"/>
              </a:ext>
            </a:extLst>
          </p:cNvPr>
          <p:cNvSpPr>
            <a:spLocks noGrp="1"/>
          </p:cNvSpPr>
          <p:nvPr>
            <p:ph idx="1"/>
          </p:nvPr>
        </p:nvSpPr>
        <p:spPr>
          <a:xfrm>
            <a:off x="581192" y="2189374"/>
            <a:ext cx="11029615" cy="3678303"/>
          </a:xfrm>
        </p:spPr>
        <p:txBody>
          <a:bodyPr>
            <a:normAutofit fontScale="92500" lnSpcReduction="10000"/>
          </a:bodyPr>
          <a:lstStyle/>
          <a:p>
            <a:pPr marL="0" indent="0">
              <a:buNone/>
            </a:pPr>
            <a:r>
              <a:rPr lang="en-GB" sz="2800" b="1" dirty="0">
                <a:latin typeface="Calibri" panose="020F0502020204030204" pitchFamily="34" charset="0"/>
                <a:cs typeface="Calibri" panose="020F0502020204030204" pitchFamily="34" charset="0"/>
              </a:rPr>
              <a:t>1. </a:t>
            </a:r>
            <a:r>
              <a:rPr lang="en-GB" sz="2800" b="1" dirty="0" err="1">
                <a:latin typeface="Calibri" panose="020F0502020204030204" pitchFamily="34" charset="0"/>
                <a:cs typeface="Calibri" panose="020F0502020204030204" pitchFamily="34" charset="0"/>
              </a:rPr>
              <a:t>Ukraines</a:t>
            </a:r>
            <a:r>
              <a:rPr lang="en-GB" sz="2800" b="1" dirty="0">
                <a:latin typeface="Calibri" panose="020F0502020204030204" pitchFamily="34" charset="0"/>
                <a:cs typeface="Calibri" panose="020F0502020204030204" pitchFamily="34" charset="0"/>
              </a:rPr>
              <a:t> missing millions- </a:t>
            </a:r>
            <a:r>
              <a:rPr lang="en-GB" sz="2800" dirty="0">
                <a:latin typeface="Calibri" panose="020F0502020204030204" pitchFamily="34" charset="0"/>
                <a:cs typeface="Calibri" panose="020F0502020204030204" pitchFamily="34" charset="0"/>
              </a:rPr>
              <a:t>involving loss of </a:t>
            </a:r>
            <a:r>
              <a:rPr lang="en-GB" sz="2800" b="1" dirty="0">
                <a:latin typeface="Calibri" panose="020F0502020204030204" pitchFamily="34" charset="0"/>
                <a:cs typeface="Calibri" panose="020F0502020204030204" pitchFamily="34" charset="0"/>
              </a:rPr>
              <a:t>$40billion  </a:t>
            </a:r>
            <a:r>
              <a:rPr lang="en-GB" sz="2800" dirty="0">
                <a:latin typeface="Calibri" panose="020F0502020204030204" pitchFamily="34" charset="0"/>
                <a:cs typeface="Calibri" panose="020F0502020204030204" pitchFamily="34" charset="0"/>
              </a:rPr>
              <a:t>former president Viktor. Used in </a:t>
            </a:r>
            <a:r>
              <a:rPr lang="en-GB" sz="2800" b="0" i="0" dirty="0">
                <a:solidFill>
                  <a:srgbClr val="222222"/>
                </a:solidFill>
                <a:effectLst/>
                <a:latin typeface="Calibri" panose="020F0502020204030204" pitchFamily="34" charset="0"/>
                <a:cs typeface="Calibri" panose="020F0502020204030204" pitchFamily="34" charset="0"/>
              </a:rPr>
              <a:t>a luxury car collection, 345-acre presidential palace, an ostrich farm, and even a loaf of bread made of solid gold. Syphoning off Ukrainian public funds for personal benefit. </a:t>
            </a:r>
            <a:r>
              <a:rPr lang="en-GB" sz="2800" b="0" i="0" dirty="0" err="1">
                <a:solidFill>
                  <a:srgbClr val="222222"/>
                </a:solidFill>
                <a:effectLst/>
                <a:latin typeface="Calibri" panose="020F0502020204030204" pitchFamily="34" charset="0"/>
                <a:cs typeface="Calibri" panose="020F0502020204030204" pitchFamily="34" charset="0"/>
              </a:rPr>
              <a:t>QN:Why</a:t>
            </a:r>
            <a:r>
              <a:rPr lang="en-GB" sz="2800" b="0" i="0" dirty="0">
                <a:solidFill>
                  <a:srgbClr val="222222"/>
                </a:solidFill>
                <a:effectLst/>
                <a:latin typeface="Calibri" panose="020F0502020204030204" pitchFamily="34" charset="0"/>
                <a:cs typeface="Calibri" panose="020F0502020204030204" pitchFamily="34" charset="0"/>
              </a:rPr>
              <a:t> isn’t Ukraine taking action?</a:t>
            </a:r>
          </a:p>
          <a:p>
            <a:pPr marL="0" indent="0">
              <a:buNone/>
            </a:pPr>
            <a:r>
              <a:rPr lang="en-GB" sz="2800" b="1" dirty="0">
                <a:latin typeface="Calibri" panose="020F0502020204030204" pitchFamily="34" charset="0"/>
                <a:cs typeface="Calibri" panose="020F0502020204030204" pitchFamily="34" charset="0"/>
              </a:rPr>
              <a:t>2. A McDonald’s pickle:  </a:t>
            </a:r>
            <a:r>
              <a:rPr lang="en-GB" sz="2800" dirty="0">
                <a:latin typeface="Calibri" panose="020F0502020204030204" pitchFamily="34" charset="0"/>
                <a:cs typeface="Calibri" panose="020F0502020204030204" pitchFamily="34" charset="0"/>
              </a:rPr>
              <a:t>At the end of 2019, McDonald’s CEO Steve Easterbrook was fired for sexting with a subordinate in what the company said was a consensual relationship. "Given the values of the company, I agree with the board that it is time for me to move on," Easterbrook said at the time in an email to employees.</a:t>
            </a:r>
          </a:p>
        </p:txBody>
      </p:sp>
      <p:sp>
        <p:nvSpPr>
          <p:cNvPr id="4" name="Date Placeholder 3">
            <a:extLst>
              <a:ext uri="{FF2B5EF4-FFF2-40B4-BE49-F238E27FC236}">
                <a16:creationId xmlns:a16="http://schemas.microsoft.com/office/drawing/2014/main" id="{26AEABFD-7539-44CF-B463-356338B4CED3}"/>
              </a:ext>
            </a:extLst>
          </p:cNvPr>
          <p:cNvSpPr>
            <a:spLocks noGrp="1"/>
          </p:cNvSpPr>
          <p:nvPr>
            <p:ph type="dt" sz="half" idx="10"/>
          </p:nvPr>
        </p:nvSpPr>
        <p:spPr/>
        <p:txBody>
          <a:bodyPr/>
          <a:lstStyle/>
          <a:p>
            <a:fld id="{6D1591A1-FFEE-4B00-A858-0E80D829C025}" type="datetime1">
              <a:rPr lang="en-US" smtClean="0"/>
              <a:t>2/8/2022</a:t>
            </a:fld>
            <a:endParaRPr lang="en-US" dirty="0"/>
          </a:p>
        </p:txBody>
      </p:sp>
      <p:sp>
        <p:nvSpPr>
          <p:cNvPr id="5" name="Footer Placeholder 4">
            <a:extLst>
              <a:ext uri="{FF2B5EF4-FFF2-40B4-BE49-F238E27FC236}">
                <a16:creationId xmlns:a16="http://schemas.microsoft.com/office/drawing/2014/main" id="{4FB24889-B76B-435D-BF8D-E52995DD7E39}"/>
              </a:ext>
            </a:extLst>
          </p:cNvPr>
          <p:cNvSpPr>
            <a:spLocks noGrp="1"/>
          </p:cNvSpPr>
          <p:nvPr>
            <p:ph type="ftr" sz="quarter" idx="11"/>
          </p:nvPr>
        </p:nvSpPr>
        <p:spPr/>
        <p:txBody>
          <a:bodyPr/>
          <a:lstStyle/>
          <a:p>
            <a:r>
              <a:rPr lang="en-GB" dirty="0"/>
              <a:t>Dr Purity K. Gitonga, FEB 7TH 2022 OECD CLASS</a:t>
            </a:r>
            <a:endParaRPr lang="en-US" dirty="0"/>
          </a:p>
        </p:txBody>
      </p:sp>
    </p:spTree>
    <p:extLst>
      <p:ext uri="{BB962C8B-B14F-4D97-AF65-F5344CB8AC3E}">
        <p14:creationId xmlns:p14="http://schemas.microsoft.com/office/powerpoint/2010/main" val="263611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0556-56BE-4FED-BA80-A2390C8A5A3A}"/>
              </a:ext>
            </a:extLst>
          </p:cNvPr>
          <p:cNvSpPr>
            <a:spLocks noGrp="1"/>
          </p:cNvSpPr>
          <p:nvPr>
            <p:ph type="title"/>
          </p:nvPr>
        </p:nvSpPr>
        <p:spPr/>
        <p:txBody>
          <a:bodyPr>
            <a:normAutofit fontScale="90000"/>
          </a:bodyPr>
          <a:lstStyle/>
          <a:p>
            <a:r>
              <a:rPr lang="en-GB" dirty="0"/>
              <a:t>How the Gupta family captured South Africa through bribery</a:t>
            </a:r>
            <a:br>
              <a:rPr lang="en-GB" dirty="0"/>
            </a:br>
            <a:endParaRPr lang="en-KE" dirty="0"/>
          </a:p>
        </p:txBody>
      </p:sp>
      <p:sp>
        <p:nvSpPr>
          <p:cNvPr id="3" name="Content Placeholder 2">
            <a:extLst>
              <a:ext uri="{FF2B5EF4-FFF2-40B4-BE49-F238E27FC236}">
                <a16:creationId xmlns:a16="http://schemas.microsoft.com/office/drawing/2014/main" id="{2310110D-2D0F-40BD-89A8-615B70F31343}"/>
              </a:ext>
            </a:extLst>
          </p:cNvPr>
          <p:cNvSpPr>
            <a:spLocks noGrp="1"/>
          </p:cNvSpPr>
          <p:nvPr>
            <p:ph idx="1"/>
          </p:nvPr>
        </p:nvSpPr>
        <p:spPr/>
        <p:txBody>
          <a:bodyPr>
            <a:normAutofit lnSpcReduction="10000"/>
          </a:bodyPr>
          <a:lstStyle/>
          <a:p>
            <a:pPr marL="0" indent="0">
              <a:buNone/>
            </a:pPr>
            <a:r>
              <a:rPr lang="en-GB" sz="2000" dirty="0">
                <a:latin typeface="Calibri" panose="020F0502020204030204" pitchFamily="34" charset="0"/>
                <a:cs typeface="Calibri" panose="020F0502020204030204" pitchFamily="34" charset="0"/>
              </a:rPr>
              <a:t>In what’s been described as a </a:t>
            </a:r>
            <a:r>
              <a:rPr lang="en-GB" sz="2000" b="1" dirty="0">
                <a:latin typeface="Calibri" panose="020F0502020204030204" pitchFamily="34" charset="0"/>
                <a:cs typeface="Calibri" panose="020F0502020204030204" pitchFamily="34" charset="0"/>
              </a:rPr>
              <a:t>“modern coup”, </a:t>
            </a:r>
            <a:r>
              <a:rPr lang="en-GB" sz="2000" dirty="0">
                <a:latin typeface="Calibri" panose="020F0502020204030204" pitchFamily="34" charset="0"/>
                <a:cs typeface="Calibri" panose="020F0502020204030204" pitchFamily="34" charset="0"/>
              </a:rPr>
              <a:t>the Gupta family took control of South Africa. Through allegedly bribing politicians, giving lucrative jobs to President Zuma’s children and other ways of buying influence, Ajay, Atul, and Rajesh Gupta </a:t>
            </a:r>
            <a:r>
              <a:rPr lang="en-GB" sz="2000" b="1" dirty="0">
                <a:latin typeface="Calibri" panose="020F0502020204030204" pitchFamily="34" charset="0"/>
                <a:cs typeface="Calibri" panose="020F0502020204030204" pitchFamily="34" charset="0"/>
              </a:rPr>
              <a:t>captured the state</a:t>
            </a:r>
            <a:r>
              <a:rPr lang="en-GB" sz="2000" dirty="0">
                <a:latin typeface="Calibri" panose="020F0502020204030204" pitchFamily="34" charset="0"/>
                <a:cs typeface="Calibri" panose="020F0502020204030204" pitchFamily="34" charset="0"/>
              </a:rPr>
              <a:t>.</a:t>
            </a:r>
            <a:endParaRPr lang="en-KE" sz="2000" dirty="0">
              <a:latin typeface="Calibri" panose="020F0502020204030204" pitchFamily="34" charset="0"/>
              <a:cs typeface="Calibri" panose="020F0502020204030204" pitchFamily="34" charset="0"/>
            </a:endParaRPr>
          </a:p>
          <a:p>
            <a:r>
              <a:rPr lang="en-GB" sz="2000" b="0" i="0" dirty="0">
                <a:solidFill>
                  <a:srgbClr val="000000"/>
                </a:solidFill>
                <a:effectLst/>
                <a:latin typeface="Calibri" panose="020F0502020204030204" pitchFamily="34" charset="0"/>
                <a:cs typeface="Calibri" panose="020F0502020204030204" pitchFamily="34" charset="0"/>
              </a:rPr>
              <a:t>The Gupta family took as much as US$7 billion in government funds, including a US$4.4 billion supply contract with South Africa’s rail and port company. The Guptas also hired and fired government ministers, while the president fired tax officials and intelligence chiefs to protect them from investigation. In 2016, when a deputy minister went public about the US$45 million that the Gupta family offered him to fire treasury officials, the Guptas fled the country. President Zuma has since lost government office and faces corruption and money laundering charges. His successor, President </a:t>
            </a:r>
            <a:r>
              <a:rPr lang="en-GB" sz="2000" b="0" i="0" dirty="0" err="1">
                <a:solidFill>
                  <a:srgbClr val="000000"/>
                </a:solidFill>
                <a:effectLst/>
                <a:latin typeface="Calibri" panose="020F0502020204030204" pitchFamily="34" charset="0"/>
                <a:cs typeface="Calibri" panose="020F0502020204030204" pitchFamily="34" charset="0"/>
              </a:rPr>
              <a:t>Ramaphosa</a:t>
            </a:r>
            <a:r>
              <a:rPr lang="en-GB" sz="2000" b="0" i="0" dirty="0">
                <a:solidFill>
                  <a:srgbClr val="000000"/>
                </a:solidFill>
                <a:effectLst/>
                <a:latin typeface="Calibri" panose="020F0502020204030204" pitchFamily="34" charset="0"/>
                <a:cs typeface="Calibri" panose="020F0502020204030204" pitchFamily="34" charset="0"/>
              </a:rPr>
              <a:t>, vowed to clean up the country, however, many officials from the previous administration remain in power. In the meantime, South Africa’s economy struggles and the country continues to face high levels of inequality.</a:t>
            </a:r>
            <a:endParaRPr lang="en-KE" sz="2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91F9EA27-0F28-453E-8D47-A1F9DC796255}"/>
              </a:ext>
            </a:extLst>
          </p:cNvPr>
          <p:cNvSpPr>
            <a:spLocks noGrp="1"/>
          </p:cNvSpPr>
          <p:nvPr>
            <p:ph type="dt" sz="half" idx="10"/>
          </p:nvPr>
        </p:nvSpPr>
        <p:spPr/>
        <p:txBody>
          <a:bodyPr/>
          <a:lstStyle/>
          <a:p>
            <a:fld id="{674874ED-652E-4242-B6C6-D239D481499B}" type="datetime1">
              <a:rPr lang="en-US" smtClean="0"/>
              <a:t>2/8/2022</a:t>
            </a:fld>
            <a:endParaRPr lang="en-US" dirty="0"/>
          </a:p>
        </p:txBody>
      </p:sp>
      <p:sp>
        <p:nvSpPr>
          <p:cNvPr id="5" name="Footer Placeholder 4">
            <a:extLst>
              <a:ext uri="{FF2B5EF4-FFF2-40B4-BE49-F238E27FC236}">
                <a16:creationId xmlns:a16="http://schemas.microsoft.com/office/drawing/2014/main" id="{9286263E-8E14-409C-B327-270185C78045}"/>
              </a:ext>
            </a:extLst>
          </p:cNvPr>
          <p:cNvSpPr>
            <a:spLocks noGrp="1"/>
          </p:cNvSpPr>
          <p:nvPr>
            <p:ph type="ftr" sz="quarter" idx="11"/>
          </p:nvPr>
        </p:nvSpPr>
        <p:spPr/>
        <p:txBody>
          <a:bodyPr/>
          <a:lstStyle/>
          <a:p>
            <a:r>
              <a:rPr lang="en-GB"/>
              <a:t>Dr Purity K. Gitonga, FEB 7TH 2022 OECD CLASS</a:t>
            </a:r>
            <a:endParaRPr lang="en-US" dirty="0"/>
          </a:p>
        </p:txBody>
      </p:sp>
    </p:spTree>
    <p:extLst>
      <p:ext uri="{BB962C8B-B14F-4D97-AF65-F5344CB8AC3E}">
        <p14:creationId xmlns:p14="http://schemas.microsoft.com/office/powerpoint/2010/main" val="253307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E20D-028B-482E-B459-CEC41B51B00A}"/>
              </a:ext>
            </a:extLst>
          </p:cNvPr>
          <p:cNvSpPr>
            <a:spLocks noGrp="1"/>
          </p:cNvSpPr>
          <p:nvPr>
            <p:ph type="title"/>
          </p:nvPr>
        </p:nvSpPr>
        <p:spPr/>
        <p:txBody>
          <a:bodyPr/>
          <a:lstStyle/>
          <a:p>
            <a:r>
              <a:rPr lang="en-GB" b="1" dirty="0">
                <a:solidFill>
                  <a:srgbClr val="000000"/>
                </a:solidFill>
                <a:latin typeface="Open Sans" panose="020B0606030504020204" pitchFamily="34" charset="0"/>
              </a:rPr>
              <a:t>Lebanon’s garbage: the stench of corruption</a:t>
            </a:r>
            <a:br>
              <a:rPr lang="en-GB" b="1" dirty="0">
                <a:solidFill>
                  <a:srgbClr val="000000"/>
                </a:solidFill>
                <a:latin typeface="Open Sans" panose="020B0606030504020204" pitchFamily="34" charset="0"/>
              </a:rPr>
            </a:br>
            <a:endParaRPr lang="en-KE" dirty="0"/>
          </a:p>
        </p:txBody>
      </p:sp>
      <p:sp>
        <p:nvSpPr>
          <p:cNvPr id="3" name="Content Placeholder 2">
            <a:extLst>
              <a:ext uri="{FF2B5EF4-FFF2-40B4-BE49-F238E27FC236}">
                <a16:creationId xmlns:a16="http://schemas.microsoft.com/office/drawing/2014/main" id="{5A284D7C-5E2C-4DDD-8792-3245AAA0E751}"/>
              </a:ext>
            </a:extLst>
          </p:cNvPr>
          <p:cNvSpPr>
            <a:spLocks noGrp="1"/>
          </p:cNvSpPr>
          <p:nvPr>
            <p:ph idx="1"/>
          </p:nvPr>
        </p:nvSpPr>
        <p:spPr/>
        <p:txBody>
          <a:bodyPr>
            <a:normAutofit lnSpcReduction="10000"/>
          </a:bodyPr>
          <a:lstStyle/>
          <a:p>
            <a:pPr algn="l"/>
            <a:r>
              <a:rPr lang="en-GB" b="0" i="0" dirty="0">
                <a:solidFill>
                  <a:srgbClr val="000000"/>
                </a:solidFill>
                <a:effectLst/>
                <a:latin typeface="Open Sans" panose="020B0606030504020204" pitchFamily="34" charset="0"/>
              </a:rPr>
              <a:t>Sometimes dirty money can lead to filthy cities. Since 2015, Lebanon has had a garbage crisis that’s seen streets and beaches covered in rubbish bags, extreme stench and water contamination. This threat to public health came about when Beirut and Mount Lebanon’s main waste disposal company, </a:t>
            </a:r>
            <a:r>
              <a:rPr lang="en-GB" b="0" i="0" dirty="0" err="1">
                <a:solidFill>
                  <a:srgbClr val="000000"/>
                </a:solidFill>
                <a:effectLst/>
                <a:latin typeface="Open Sans" panose="020B0606030504020204" pitchFamily="34" charset="0"/>
              </a:rPr>
              <a:t>Sukleen</a:t>
            </a:r>
            <a:r>
              <a:rPr lang="en-GB" b="0" i="0" dirty="0">
                <a:solidFill>
                  <a:srgbClr val="000000"/>
                </a:solidFill>
                <a:effectLst/>
                <a:latin typeface="Open Sans" panose="020B0606030504020204" pitchFamily="34" charset="0"/>
              </a:rPr>
              <a:t>, stopped collecting garbage.</a:t>
            </a:r>
          </a:p>
          <a:p>
            <a:pPr algn="l"/>
            <a:r>
              <a:rPr lang="en-GB" b="0" i="0" dirty="0">
                <a:solidFill>
                  <a:srgbClr val="000000"/>
                </a:solidFill>
                <a:effectLst/>
                <a:latin typeface="Open Sans" panose="020B0606030504020204" pitchFamily="34" charset="0"/>
              </a:rPr>
              <a:t>The company – which had a monopoly since the 1990s – was forced to close an overflowing landfill which was used for 12 years longer than scheduled. Lacking the infrastructure to dispose of the garbage elsewhere, the company let the rubbish bags pile up.</a:t>
            </a:r>
          </a:p>
          <a:p>
            <a:pPr algn="l"/>
            <a:r>
              <a:rPr lang="en-GB" b="0" i="0" dirty="0">
                <a:solidFill>
                  <a:srgbClr val="000000"/>
                </a:solidFill>
                <a:effectLst/>
                <a:latin typeface="Open Sans" panose="020B0606030504020204" pitchFamily="34" charset="0"/>
              </a:rPr>
              <a:t>How did a single company monopolise a key public service? It had strong connections with two of Lebanon’s prime ministers. Lebanon also has a culture of patronage, where government contracts are often won through political connections and bribes.</a:t>
            </a:r>
          </a:p>
          <a:p>
            <a:pPr algn="l"/>
            <a:r>
              <a:rPr lang="en-GB" b="0" i="0" dirty="0">
                <a:solidFill>
                  <a:srgbClr val="000000"/>
                </a:solidFill>
                <a:effectLst/>
                <a:latin typeface="Open Sans" panose="020B0606030504020204" pitchFamily="34" charset="0"/>
              </a:rPr>
              <a:t>The scandal provoked a popular movement called “You Stink”, which called for the government to clean up its streets and its corruption problems.</a:t>
            </a:r>
          </a:p>
          <a:p>
            <a:endParaRPr lang="en-KE" dirty="0"/>
          </a:p>
        </p:txBody>
      </p:sp>
      <p:sp>
        <p:nvSpPr>
          <p:cNvPr id="4" name="Date Placeholder 3">
            <a:extLst>
              <a:ext uri="{FF2B5EF4-FFF2-40B4-BE49-F238E27FC236}">
                <a16:creationId xmlns:a16="http://schemas.microsoft.com/office/drawing/2014/main" id="{B2117B85-A9C1-49D4-9863-162C12807C90}"/>
              </a:ext>
            </a:extLst>
          </p:cNvPr>
          <p:cNvSpPr>
            <a:spLocks noGrp="1"/>
          </p:cNvSpPr>
          <p:nvPr>
            <p:ph type="dt" sz="half" idx="10"/>
          </p:nvPr>
        </p:nvSpPr>
        <p:spPr/>
        <p:txBody>
          <a:bodyPr/>
          <a:lstStyle/>
          <a:p>
            <a:fld id="{F9A1085D-B327-471B-8DBA-31A3B2FBA38B}" type="datetime1">
              <a:rPr lang="en-US" smtClean="0"/>
              <a:t>2/8/2022</a:t>
            </a:fld>
            <a:endParaRPr lang="en-US" dirty="0"/>
          </a:p>
        </p:txBody>
      </p:sp>
      <p:sp>
        <p:nvSpPr>
          <p:cNvPr id="5" name="Footer Placeholder 4">
            <a:extLst>
              <a:ext uri="{FF2B5EF4-FFF2-40B4-BE49-F238E27FC236}">
                <a16:creationId xmlns:a16="http://schemas.microsoft.com/office/drawing/2014/main" id="{211EF456-A3FD-46BA-96A6-DAAA9C2F9DE7}"/>
              </a:ext>
            </a:extLst>
          </p:cNvPr>
          <p:cNvSpPr>
            <a:spLocks noGrp="1"/>
          </p:cNvSpPr>
          <p:nvPr>
            <p:ph type="ftr" sz="quarter" idx="11"/>
          </p:nvPr>
        </p:nvSpPr>
        <p:spPr/>
        <p:txBody>
          <a:bodyPr/>
          <a:lstStyle/>
          <a:p>
            <a:r>
              <a:rPr lang="en-GB"/>
              <a:t>Dr Purity K. Gitonga, Nov 7TH 2021 OECD CLASS</a:t>
            </a:r>
            <a:endParaRPr lang="en-US" dirty="0"/>
          </a:p>
        </p:txBody>
      </p:sp>
    </p:spTree>
    <p:extLst>
      <p:ext uri="{BB962C8B-B14F-4D97-AF65-F5344CB8AC3E}">
        <p14:creationId xmlns:p14="http://schemas.microsoft.com/office/powerpoint/2010/main" val="12800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across the globe</a:t>
            </a:r>
            <a:endParaRPr lang="en-GB" dirty="0"/>
          </a:p>
        </p:txBody>
      </p:sp>
      <p:sp>
        <p:nvSpPr>
          <p:cNvPr id="3" name="Content Placeholder 2"/>
          <p:cNvSpPr>
            <a:spLocks noGrp="1"/>
          </p:cNvSpPr>
          <p:nvPr>
            <p:ph sz="quarter" idx="1"/>
          </p:nvPr>
        </p:nvSpPr>
        <p:spPr/>
        <p:txBody>
          <a:bodyPr>
            <a:normAutofit fontScale="92500" lnSpcReduction="10000"/>
          </a:bodyPr>
          <a:lstStyle/>
          <a:p>
            <a:endParaRPr lang="en-GB" b="1" dirty="0"/>
          </a:p>
          <a:p>
            <a:r>
              <a:rPr lang="en-GB" b="1" dirty="0"/>
              <a:t>False expense reports: </a:t>
            </a:r>
            <a:r>
              <a:rPr lang="en-GB" dirty="0"/>
              <a:t>Mark Hurd CEO </a:t>
            </a:r>
            <a:r>
              <a:rPr lang="en-GB" dirty="0" err="1"/>
              <a:t>Hewert</a:t>
            </a:r>
            <a:r>
              <a:rPr lang="en-GB" dirty="0"/>
              <a:t> </a:t>
            </a:r>
            <a:r>
              <a:rPr lang="en-GB" dirty="0" err="1"/>
              <a:t>Packlard</a:t>
            </a:r>
            <a:r>
              <a:rPr lang="en-GB" dirty="0"/>
              <a:t> – once named CEO of the year in 2007 and by Fortune Magazine in2008 had to resign for his relationship with a contractor. He said, there were instances in which I did not live up to the standards and </a:t>
            </a:r>
            <a:r>
              <a:rPr lang="en-GB" dirty="0" err="1"/>
              <a:t>principlaes</a:t>
            </a:r>
            <a:r>
              <a:rPr lang="en-GB" dirty="0"/>
              <a:t> of trust, respect, and integrity that I were advocated at HP.</a:t>
            </a:r>
          </a:p>
          <a:p>
            <a:r>
              <a:rPr lang="en-US" b="1" dirty="0"/>
              <a:t>Extramarital affair</a:t>
            </a:r>
            <a:r>
              <a:rPr lang="en-US" dirty="0"/>
              <a:t>: John Ensign US Senator resigned after covering up an extramarital affair with monetary payoffs. </a:t>
            </a:r>
          </a:p>
          <a:p>
            <a:r>
              <a:rPr lang="en-US" b="1" dirty="0"/>
              <a:t>Sexual assault</a:t>
            </a:r>
            <a:r>
              <a:rPr lang="en-US" dirty="0"/>
              <a:t>: </a:t>
            </a:r>
            <a:r>
              <a:rPr lang="en-US" dirty="0" err="1"/>
              <a:t>Domique</a:t>
            </a:r>
            <a:r>
              <a:rPr lang="en-US" dirty="0"/>
              <a:t> Strauss- Kahn former head of the IMF and a leading French politician was arraigned in court on charges of sexual assault.</a:t>
            </a:r>
          </a:p>
          <a:p>
            <a:r>
              <a:rPr lang="en-US" b="1" dirty="0"/>
              <a:t>Conflict of interest:</a:t>
            </a:r>
            <a:r>
              <a:rPr lang="en-US" dirty="0"/>
              <a:t> David </a:t>
            </a:r>
            <a:r>
              <a:rPr lang="en-US" dirty="0" err="1"/>
              <a:t>Sokol</a:t>
            </a:r>
            <a:r>
              <a:rPr lang="en-US" dirty="0"/>
              <a:t>- possible successor of Warren Buffet forced to resign because of trading in Lubrizol stock prior to recommending that Berkshire Hathaway Purchase the company</a:t>
            </a:r>
          </a:p>
          <a:p>
            <a:r>
              <a:rPr lang="en-GB" dirty="0"/>
              <a:t>In 2010 a New Zealand Minister resigned over bottles of wine. He was embroiled in an expense scandal that turned on his purchase of two bottles of wine. He resigned saying “I have absolutely no desire to become the focus of a distraction for this government.”</a:t>
            </a:r>
          </a:p>
          <a:p>
            <a:endParaRPr lang="en-GB" dirty="0"/>
          </a:p>
          <a:p>
            <a:endParaRPr lang="en-GB" dirty="0"/>
          </a:p>
        </p:txBody>
      </p:sp>
    </p:spTree>
    <p:extLst>
      <p:ext uri="{BB962C8B-B14F-4D97-AF65-F5344CB8AC3E}">
        <p14:creationId xmlns:p14="http://schemas.microsoft.com/office/powerpoint/2010/main" val="257184362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3318</TotalTime>
  <Words>4383</Words>
  <Application>Microsoft Office PowerPoint</Application>
  <PresentationFormat>Widescreen</PresentationFormat>
  <Paragraphs>381</Paragraphs>
  <Slides>46</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46</vt:i4>
      </vt:variant>
    </vt:vector>
  </HeadingPairs>
  <TitlesOfParts>
    <vt:vector size="65" baseType="lpstr">
      <vt:lpstr>Aharoni</vt:lpstr>
      <vt:lpstr>Albertus Extra Bold</vt:lpstr>
      <vt:lpstr>Arial</vt:lpstr>
      <vt:lpstr>Bookman Old Style</vt:lpstr>
      <vt:lpstr>Calibri</vt:lpstr>
      <vt:lpstr>ff1</vt:lpstr>
      <vt:lpstr>Georgia</vt:lpstr>
      <vt:lpstr>Gill Sans MT</vt:lpstr>
      <vt:lpstr>Helvetica Neue</vt:lpstr>
      <vt:lpstr>Maiandra GD</vt:lpstr>
      <vt:lpstr>Open Sans</vt:lpstr>
      <vt:lpstr>Roboto</vt:lpstr>
      <vt:lpstr>Rubik</vt:lpstr>
      <vt:lpstr>Source Sans Pro</vt:lpstr>
      <vt:lpstr>Tahoma</vt:lpstr>
      <vt:lpstr>Tiempos</vt:lpstr>
      <vt:lpstr>Wingdings</vt:lpstr>
      <vt:lpstr>Wingdings 2</vt:lpstr>
      <vt:lpstr>Dividend</vt:lpstr>
      <vt:lpstr>PROFESSIONAL ethicS AND  THE  FIGHT AGINST CORRUPTION</vt:lpstr>
      <vt:lpstr>PowerPoint Presentation</vt:lpstr>
      <vt:lpstr>PowerPoint Presentation</vt:lpstr>
      <vt:lpstr>Situational Analysis</vt:lpstr>
      <vt:lpstr>    The UN, Corruption and Scandals: How Did We Get Here?  OPINIONBY MARTIN JAY: July 26, 2019</vt:lpstr>
      <vt:lpstr>25 Corruption Scandals that shook the World</vt:lpstr>
      <vt:lpstr>How the Gupta family captured South Africa through bribery </vt:lpstr>
      <vt:lpstr>Lebanon’s garbage: the stench of corruption </vt:lpstr>
      <vt:lpstr>Examples from across the globe</vt:lpstr>
      <vt:lpstr>PowerPoint Presentation</vt:lpstr>
      <vt:lpstr>What is Corruption</vt:lpstr>
      <vt:lpstr>Typology of Corruption</vt:lpstr>
      <vt:lpstr>Approaches: UNCAC</vt:lpstr>
      <vt:lpstr>PowerPoint Presentation</vt:lpstr>
      <vt:lpstr>PART  TWO: Ethics DEFINED</vt:lpstr>
      <vt:lpstr>Ethics</vt:lpstr>
      <vt:lpstr>Levels of Ethical Reflection </vt:lpstr>
      <vt:lpstr>Factors influencing ethical behaviour at individual level </vt:lpstr>
      <vt:lpstr>PowerPoint Presentation</vt:lpstr>
      <vt:lpstr>Profession:</vt:lpstr>
      <vt:lpstr>PowerPoint Presentation</vt:lpstr>
      <vt:lpstr>Professionalism </vt:lpstr>
      <vt:lpstr>PowerPoint Presentation</vt:lpstr>
      <vt:lpstr>CONDUCTING PRIVATE AFFAIRS</vt:lpstr>
      <vt:lpstr>Unethical practices</vt:lpstr>
      <vt:lpstr>LEGAL and medical</vt:lpstr>
      <vt:lpstr>PowerPoint Presentation</vt:lpstr>
      <vt:lpstr>PowerPoint Presentation</vt:lpstr>
      <vt:lpstr>Worth noting</vt:lpstr>
      <vt:lpstr>Five aspects about Integrity</vt:lpstr>
      <vt:lpstr>PowerPoint Presentation</vt:lpstr>
      <vt:lpstr>RIG OF GYGES</vt:lpstr>
      <vt:lpstr>PowerPoint Presentation</vt:lpstr>
      <vt:lpstr>Ethical Dilemma</vt:lpstr>
      <vt:lpstr>PowerPoint Presentation</vt:lpstr>
      <vt:lpstr>ETHICAL THEORIES for ethical decision making</vt:lpstr>
      <vt:lpstr>ETHICAL THEORIES that guide in the decision making process</vt:lpstr>
      <vt:lpstr>Principles of Professional Ethics</vt:lpstr>
      <vt:lpstr>Checkpoints: How to Resolve Ethical Dilemmas</vt:lpstr>
      <vt:lpstr>Ethical dilemma </vt:lpstr>
      <vt:lpstr>PowerPoint Presentation</vt:lpstr>
      <vt:lpstr>Right Versus Wrong: Is it a Moral Temptation or an Ethical Dilemma?</vt:lpstr>
      <vt:lpstr>Article 232: Principles of Public Service in kenya</vt:lpstr>
      <vt:lpstr> KEY TENETS OF PROFESSIONALS shared by Fortune 500 companies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 ethical dilemmas in leadership</dc:title>
  <dc:creator>Dr Dabar</dc:creator>
  <cp:lastModifiedBy>Purity Gitonga</cp:lastModifiedBy>
  <cp:revision>231</cp:revision>
  <dcterms:created xsi:type="dcterms:W3CDTF">2021-02-22T10:13:27Z</dcterms:created>
  <dcterms:modified xsi:type="dcterms:W3CDTF">2022-02-08T10:16:12Z</dcterms:modified>
</cp:coreProperties>
</file>