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18"/>
  </p:notesMasterIdLst>
  <p:handoutMasterIdLst>
    <p:handoutMasterId r:id="rId19"/>
  </p:handoutMasterIdLst>
  <p:sldIdLst>
    <p:sldId id="256" r:id="rId4"/>
    <p:sldId id="376" r:id="rId5"/>
    <p:sldId id="375" r:id="rId6"/>
    <p:sldId id="377" r:id="rId7"/>
    <p:sldId id="381" r:id="rId8"/>
    <p:sldId id="380" r:id="rId9"/>
    <p:sldId id="382" r:id="rId10"/>
    <p:sldId id="373" r:id="rId11"/>
    <p:sldId id="387" r:id="rId12"/>
    <p:sldId id="374" r:id="rId13"/>
    <p:sldId id="383" r:id="rId14"/>
    <p:sldId id="388" r:id="rId15"/>
    <p:sldId id="384" r:id="rId16"/>
    <p:sldId id="386" r:id="rId17"/>
  </p:sldIdLst>
  <p:sldSz cx="12192000" cy="6858000"/>
  <p:notesSz cx="7010400" cy="92964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DEC"/>
    <a:srgbClr val="EA94DA"/>
    <a:srgbClr val="94E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48" y="79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BAE2C-0D6D-461B-B883-D67C49BCC7B8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x-none"/>
        </a:p>
      </dgm:t>
    </dgm:pt>
    <dgm:pt modelId="{4C321EA4-C6C2-488C-883C-48CB21025526}">
      <dgm:prSet/>
      <dgm:spPr/>
      <dgm:t>
        <a:bodyPr/>
        <a:lstStyle/>
        <a:p>
          <a:br>
            <a:rPr lang="x-none"/>
          </a:br>
          <a:endParaRPr lang="x-none" dirty="0"/>
        </a:p>
      </dgm:t>
    </dgm:pt>
    <dgm:pt modelId="{04F70708-0B5B-400A-8BCD-D71E65D49C9D}" type="parTrans" cxnId="{03A4580B-283E-4ACC-A909-1D33AAC99CEA}">
      <dgm:prSet/>
      <dgm:spPr/>
      <dgm:t>
        <a:bodyPr/>
        <a:lstStyle/>
        <a:p>
          <a:endParaRPr lang="x-none"/>
        </a:p>
      </dgm:t>
    </dgm:pt>
    <dgm:pt modelId="{A36F3041-A110-4B7F-AC2F-034389C9D8C0}" type="sibTrans" cxnId="{03A4580B-283E-4ACC-A909-1D33AAC99CEA}">
      <dgm:prSet/>
      <dgm:spPr/>
      <dgm:t>
        <a:bodyPr/>
        <a:lstStyle/>
        <a:p>
          <a:endParaRPr lang="x-none"/>
        </a:p>
      </dgm:t>
    </dgm:pt>
    <dgm:pt modelId="{DF461244-400E-4F1E-862F-AC1698B0A9E3}">
      <dgm:prSet phldrT="[Text]"/>
      <dgm:spPr/>
      <dgm:t>
        <a:bodyPr/>
        <a:lstStyle/>
        <a:p>
          <a:r>
            <a:rPr lang="en-US" dirty="0"/>
            <a:t>Gambling Sector in Mauritius</a:t>
          </a:r>
          <a:endParaRPr lang="x-none" dirty="0"/>
        </a:p>
      </dgm:t>
    </dgm:pt>
    <dgm:pt modelId="{9E972C81-BF46-47BD-9A1F-A398EA37D838}" type="parTrans" cxnId="{16FAF209-5C5F-478D-938A-C15D6384FE04}">
      <dgm:prSet/>
      <dgm:spPr/>
      <dgm:t>
        <a:bodyPr/>
        <a:lstStyle/>
        <a:p>
          <a:endParaRPr lang="x-none"/>
        </a:p>
      </dgm:t>
    </dgm:pt>
    <dgm:pt modelId="{9C7C5973-0E8D-4427-BC3F-371A83E216AD}" type="sibTrans" cxnId="{16FAF209-5C5F-478D-938A-C15D6384FE04}">
      <dgm:prSet/>
      <dgm:spPr/>
      <dgm:t>
        <a:bodyPr/>
        <a:lstStyle/>
        <a:p>
          <a:endParaRPr lang="x-none"/>
        </a:p>
      </dgm:t>
    </dgm:pt>
    <dgm:pt modelId="{7DFA69FC-6E50-4D5B-B450-992743629CCE}">
      <dgm:prSet/>
      <dgm:spPr/>
      <dgm:t>
        <a:bodyPr/>
        <a:lstStyle/>
        <a:p>
          <a:endParaRPr lang="x-none"/>
        </a:p>
      </dgm:t>
    </dgm:pt>
    <dgm:pt modelId="{0789DE7C-E022-44DD-A869-9B81222AE7A7}" type="parTrans" cxnId="{7B7D6604-0356-4036-8126-6CDADF0EB114}">
      <dgm:prSet/>
      <dgm:spPr/>
      <dgm:t>
        <a:bodyPr/>
        <a:lstStyle/>
        <a:p>
          <a:endParaRPr lang="x-none"/>
        </a:p>
      </dgm:t>
    </dgm:pt>
    <dgm:pt modelId="{7EFC465E-CA6C-4545-92EA-06FE55D53C42}" type="sibTrans" cxnId="{7B7D6604-0356-4036-8126-6CDADF0EB114}">
      <dgm:prSet/>
      <dgm:spPr/>
      <dgm:t>
        <a:bodyPr/>
        <a:lstStyle/>
        <a:p>
          <a:endParaRPr lang="x-none"/>
        </a:p>
      </dgm:t>
    </dgm:pt>
    <dgm:pt modelId="{A4284BD7-1E5F-4028-A052-9897D5CCAAF8}">
      <dgm:prSet/>
      <dgm:spPr/>
      <dgm:t>
        <a:bodyPr/>
        <a:lstStyle/>
        <a:p>
          <a:endParaRPr lang="x-none"/>
        </a:p>
      </dgm:t>
    </dgm:pt>
    <dgm:pt modelId="{08AA6C56-C537-4992-98CD-71F1EC822649}" type="parTrans" cxnId="{6B5AFC85-F2F3-46E1-8106-8DE4ED926673}">
      <dgm:prSet/>
      <dgm:spPr/>
      <dgm:t>
        <a:bodyPr/>
        <a:lstStyle/>
        <a:p>
          <a:endParaRPr lang="x-none"/>
        </a:p>
      </dgm:t>
    </dgm:pt>
    <dgm:pt modelId="{A34E5600-CCE0-41D8-AB3B-2F3E87BFB8F5}" type="sibTrans" cxnId="{6B5AFC85-F2F3-46E1-8106-8DE4ED926673}">
      <dgm:prSet/>
      <dgm:spPr/>
      <dgm:t>
        <a:bodyPr/>
        <a:lstStyle/>
        <a:p>
          <a:endParaRPr lang="x-none"/>
        </a:p>
      </dgm:t>
    </dgm:pt>
    <dgm:pt modelId="{BDE622D8-DFE5-4B53-A51F-607DA245D574}">
      <dgm:prSet/>
      <dgm:spPr/>
      <dgm:t>
        <a:bodyPr/>
        <a:lstStyle/>
        <a:p>
          <a:r>
            <a:rPr lang="en-US" dirty="0"/>
            <a:t>Agencies regulating the Gambling Industry</a:t>
          </a:r>
          <a:endParaRPr lang="x-none" dirty="0"/>
        </a:p>
      </dgm:t>
    </dgm:pt>
    <dgm:pt modelId="{26FE42B4-F074-48F3-9334-1C0ECE36E1B2}" type="parTrans" cxnId="{4C1D91E8-18F6-409A-954B-C53C2DBF407B}">
      <dgm:prSet/>
      <dgm:spPr/>
      <dgm:t>
        <a:bodyPr/>
        <a:lstStyle/>
        <a:p>
          <a:endParaRPr lang="x-none"/>
        </a:p>
      </dgm:t>
    </dgm:pt>
    <dgm:pt modelId="{4A316BD0-BE51-4619-AD7F-793D8C168949}" type="sibTrans" cxnId="{4C1D91E8-18F6-409A-954B-C53C2DBF407B}">
      <dgm:prSet/>
      <dgm:spPr/>
      <dgm:t>
        <a:bodyPr/>
        <a:lstStyle/>
        <a:p>
          <a:endParaRPr lang="x-none"/>
        </a:p>
      </dgm:t>
    </dgm:pt>
    <dgm:pt modelId="{70CC4161-82E4-4D11-8974-A47C58A81ED8}">
      <dgm:prSet/>
      <dgm:spPr/>
      <dgm:t>
        <a:bodyPr/>
        <a:lstStyle/>
        <a:p>
          <a:r>
            <a:rPr lang="en-US" dirty="0"/>
            <a:t>Operators in the Gambling Industry</a:t>
          </a:r>
          <a:endParaRPr lang="x-none" dirty="0"/>
        </a:p>
      </dgm:t>
    </dgm:pt>
    <dgm:pt modelId="{55147CE8-3C29-4768-8666-BB053D0D372F}" type="parTrans" cxnId="{E3E978FA-91BC-44F0-A297-0D0F9F86F9DB}">
      <dgm:prSet/>
      <dgm:spPr/>
      <dgm:t>
        <a:bodyPr/>
        <a:lstStyle/>
        <a:p>
          <a:endParaRPr lang="x-none"/>
        </a:p>
      </dgm:t>
    </dgm:pt>
    <dgm:pt modelId="{CE4331C6-B0B5-42E8-B953-94B7B99AD797}" type="sibTrans" cxnId="{E3E978FA-91BC-44F0-A297-0D0F9F86F9DB}">
      <dgm:prSet/>
      <dgm:spPr/>
      <dgm:t>
        <a:bodyPr/>
        <a:lstStyle/>
        <a:p>
          <a:endParaRPr lang="x-none"/>
        </a:p>
      </dgm:t>
    </dgm:pt>
    <dgm:pt modelId="{39A6D0E1-2972-46C0-BEC4-E94B09138E9B}">
      <dgm:prSet/>
      <dgm:spPr/>
      <dgm:t>
        <a:bodyPr/>
        <a:lstStyle/>
        <a:p>
          <a:endParaRPr lang="x-none"/>
        </a:p>
      </dgm:t>
    </dgm:pt>
    <dgm:pt modelId="{FF632C69-39C3-4F36-8656-89728C03B5FC}" type="parTrans" cxnId="{9CA4472B-247C-4783-8CFB-7CDB444CE3D4}">
      <dgm:prSet/>
      <dgm:spPr/>
      <dgm:t>
        <a:bodyPr/>
        <a:lstStyle/>
        <a:p>
          <a:endParaRPr lang="x-none"/>
        </a:p>
      </dgm:t>
    </dgm:pt>
    <dgm:pt modelId="{872901BC-DDF2-47EC-ACF7-79C3EEDAD220}" type="sibTrans" cxnId="{9CA4472B-247C-4783-8CFB-7CDB444CE3D4}">
      <dgm:prSet/>
      <dgm:spPr/>
      <dgm:t>
        <a:bodyPr/>
        <a:lstStyle/>
        <a:p>
          <a:endParaRPr lang="x-none"/>
        </a:p>
      </dgm:t>
    </dgm:pt>
    <dgm:pt modelId="{3BEC8A08-C268-4995-8666-9D5D76DB4FDD}">
      <dgm:prSet/>
      <dgm:spPr/>
      <dgm:t>
        <a:bodyPr/>
        <a:lstStyle/>
        <a:p>
          <a:r>
            <a:rPr lang="en-US" dirty="0"/>
            <a:t>Case examples</a:t>
          </a:r>
          <a:endParaRPr lang="x-none" dirty="0"/>
        </a:p>
      </dgm:t>
    </dgm:pt>
    <dgm:pt modelId="{44EC0743-B6AD-41D2-B51B-6969FC142C3B}" type="parTrans" cxnId="{EF657A21-E3CC-4060-B278-D2FB8E96B123}">
      <dgm:prSet/>
      <dgm:spPr/>
      <dgm:t>
        <a:bodyPr/>
        <a:lstStyle/>
        <a:p>
          <a:endParaRPr lang="x-none"/>
        </a:p>
      </dgm:t>
    </dgm:pt>
    <dgm:pt modelId="{C178BE91-7781-4CC4-A89E-2A656A51DAC1}" type="sibTrans" cxnId="{EF657A21-E3CC-4060-B278-D2FB8E96B123}">
      <dgm:prSet/>
      <dgm:spPr/>
      <dgm:t>
        <a:bodyPr/>
        <a:lstStyle/>
        <a:p>
          <a:endParaRPr lang="x-none"/>
        </a:p>
      </dgm:t>
    </dgm:pt>
    <dgm:pt modelId="{FB1E4F63-DCD4-4456-BDC4-1F868A75276F}" type="pres">
      <dgm:prSet presAssocID="{4E0BAE2C-0D6D-461B-B883-D67C49BCC7B8}" presName="linearFlow" presStyleCnt="0">
        <dgm:presLayoutVars>
          <dgm:dir/>
          <dgm:animLvl val="lvl"/>
          <dgm:resizeHandles val="exact"/>
        </dgm:presLayoutVars>
      </dgm:prSet>
      <dgm:spPr/>
    </dgm:pt>
    <dgm:pt modelId="{2ED3A1ED-95EC-4984-9FFE-5D10B30CF5B1}" type="pres">
      <dgm:prSet presAssocID="{4C321EA4-C6C2-488C-883C-48CB21025526}" presName="composite" presStyleCnt="0"/>
      <dgm:spPr/>
    </dgm:pt>
    <dgm:pt modelId="{E9331E89-E81E-4671-947B-D3390E1DFE21}" type="pres">
      <dgm:prSet presAssocID="{4C321EA4-C6C2-488C-883C-48CB21025526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E6E4233E-C65F-44D0-B373-6FE055D57405}" type="pres">
      <dgm:prSet presAssocID="{4C321EA4-C6C2-488C-883C-48CB21025526}" presName="descendantText" presStyleLbl="alignAcc1" presStyleIdx="0" presStyleCnt="4">
        <dgm:presLayoutVars>
          <dgm:bulletEnabled val="1"/>
        </dgm:presLayoutVars>
      </dgm:prSet>
      <dgm:spPr/>
    </dgm:pt>
    <dgm:pt modelId="{285BCB12-367B-43A3-ACB0-9948A601AA05}" type="pres">
      <dgm:prSet presAssocID="{A36F3041-A110-4B7F-AC2F-034389C9D8C0}" presName="sp" presStyleCnt="0"/>
      <dgm:spPr/>
    </dgm:pt>
    <dgm:pt modelId="{7142C662-9EB7-4F9E-B6A7-84B13C1104FC}" type="pres">
      <dgm:prSet presAssocID="{A4284BD7-1E5F-4028-A052-9897D5CCAAF8}" presName="composite" presStyleCnt="0"/>
      <dgm:spPr/>
    </dgm:pt>
    <dgm:pt modelId="{71FD5934-7FB9-4AF6-ADEE-0C6C488A5FEC}" type="pres">
      <dgm:prSet presAssocID="{A4284BD7-1E5F-4028-A052-9897D5CCAAF8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04A5406C-BB32-4252-8E22-C44A56634785}" type="pres">
      <dgm:prSet presAssocID="{A4284BD7-1E5F-4028-A052-9897D5CCAAF8}" presName="descendantText" presStyleLbl="alignAcc1" presStyleIdx="1" presStyleCnt="4">
        <dgm:presLayoutVars>
          <dgm:bulletEnabled val="1"/>
        </dgm:presLayoutVars>
      </dgm:prSet>
      <dgm:spPr/>
    </dgm:pt>
    <dgm:pt modelId="{ED35B1FC-26E5-4992-90DC-12377AE1E226}" type="pres">
      <dgm:prSet presAssocID="{A34E5600-CCE0-41D8-AB3B-2F3E87BFB8F5}" presName="sp" presStyleCnt="0"/>
      <dgm:spPr/>
    </dgm:pt>
    <dgm:pt modelId="{2BA9E873-1B20-43E3-9F42-8C5AF01F4FAC}" type="pres">
      <dgm:prSet presAssocID="{7DFA69FC-6E50-4D5B-B450-992743629CCE}" presName="composite" presStyleCnt="0"/>
      <dgm:spPr/>
    </dgm:pt>
    <dgm:pt modelId="{FFFB222A-4B06-401C-9058-77F1508D4ED3}" type="pres">
      <dgm:prSet presAssocID="{7DFA69FC-6E50-4D5B-B450-992743629CCE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E78157A7-BB1D-4E6F-9586-DB597FCCE74F}" type="pres">
      <dgm:prSet presAssocID="{7DFA69FC-6E50-4D5B-B450-992743629CCE}" presName="descendantText" presStyleLbl="alignAcc1" presStyleIdx="2" presStyleCnt="4">
        <dgm:presLayoutVars>
          <dgm:bulletEnabled val="1"/>
        </dgm:presLayoutVars>
      </dgm:prSet>
      <dgm:spPr/>
    </dgm:pt>
    <dgm:pt modelId="{85C45D76-9FA8-4B3C-90F0-F9CDAD6C5942}" type="pres">
      <dgm:prSet presAssocID="{7EFC465E-CA6C-4545-92EA-06FE55D53C42}" presName="sp" presStyleCnt="0"/>
      <dgm:spPr/>
    </dgm:pt>
    <dgm:pt modelId="{22FF558E-1E6C-495E-9B8F-BC40163A84FA}" type="pres">
      <dgm:prSet presAssocID="{39A6D0E1-2972-46C0-BEC4-E94B09138E9B}" presName="composite" presStyleCnt="0"/>
      <dgm:spPr/>
    </dgm:pt>
    <dgm:pt modelId="{7E28BBA3-3F13-49EB-9314-19733E8BE5F3}" type="pres">
      <dgm:prSet presAssocID="{39A6D0E1-2972-46C0-BEC4-E94B09138E9B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A40B8D29-CB58-4B0B-B7AA-F81FAF44C7DA}" type="pres">
      <dgm:prSet presAssocID="{39A6D0E1-2972-46C0-BEC4-E94B09138E9B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7B7D6604-0356-4036-8126-6CDADF0EB114}" srcId="{4E0BAE2C-0D6D-461B-B883-D67C49BCC7B8}" destId="{7DFA69FC-6E50-4D5B-B450-992743629CCE}" srcOrd="2" destOrd="0" parTransId="{0789DE7C-E022-44DD-A869-9B81222AE7A7}" sibTransId="{7EFC465E-CA6C-4545-92EA-06FE55D53C42}"/>
    <dgm:cxn modelId="{16FAF209-5C5F-478D-938A-C15D6384FE04}" srcId="{4C321EA4-C6C2-488C-883C-48CB21025526}" destId="{DF461244-400E-4F1E-862F-AC1698B0A9E3}" srcOrd="0" destOrd="0" parTransId="{9E972C81-BF46-47BD-9A1F-A398EA37D838}" sibTransId="{9C7C5973-0E8D-4427-BC3F-371A83E216AD}"/>
    <dgm:cxn modelId="{03A4580B-283E-4ACC-A909-1D33AAC99CEA}" srcId="{4E0BAE2C-0D6D-461B-B883-D67C49BCC7B8}" destId="{4C321EA4-C6C2-488C-883C-48CB21025526}" srcOrd="0" destOrd="0" parTransId="{04F70708-0B5B-400A-8BCD-D71E65D49C9D}" sibTransId="{A36F3041-A110-4B7F-AC2F-034389C9D8C0}"/>
    <dgm:cxn modelId="{87A6E520-FE16-47A6-A20C-7777820A6A8A}" type="presOf" srcId="{3BEC8A08-C268-4995-8666-9D5D76DB4FDD}" destId="{A40B8D29-CB58-4B0B-B7AA-F81FAF44C7DA}" srcOrd="0" destOrd="0" presId="urn:microsoft.com/office/officeart/2005/8/layout/chevron2"/>
    <dgm:cxn modelId="{EF657A21-E3CC-4060-B278-D2FB8E96B123}" srcId="{39A6D0E1-2972-46C0-BEC4-E94B09138E9B}" destId="{3BEC8A08-C268-4995-8666-9D5D76DB4FDD}" srcOrd="0" destOrd="0" parTransId="{44EC0743-B6AD-41D2-B51B-6969FC142C3B}" sibTransId="{C178BE91-7781-4CC4-A89E-2A656A51DAC1}"/>
    <dgm:cxn modelId="{9CA4472B-247C-4783-8CFB-7CDB444CE3D4}" srcId="{4E0BAE2C-0D6D-461B-B883-D67C49BCC7B8}" destId="{39A6D0E1-2972-46C0-BEC4-E94B09138E9B}" srcOrd="3" destOrd="0" parTransId="{FF632C69-39C3-4F36-8656-89728C03B5FC}" sibTransId="{872901BC-DDF2-47EC-ACF7-79C3EEDAD220}"/>
    <dgm:cxn modelId="{3032174A-F2B9-4DF9-A163-5D527980362E}" type="presOf" srcId="{7DFA69FC-6E50-4D5B-B450-992743629CCE}" destId="{FFFB222A-4B06-401C-9058-77F1508D4ED3}" srcOrd="0" destOrd="0" presId="urn:microsoft.com/office/officeart/2005/8/layout/chevron2"/>
    <dgm:cxn modelId="{F47B6B56-8E17-4801-A8E0-CE4A65D27A5F}" type="presOf" srcId="{70CC4161-82E4-4D11-8974-A47C58A81ED8}" destId="{E78157A7-BB1D-4E6F-9586-DB597FCCE74F}" srcOrd="0" destOrd="0" presId="urn:microsoft.com/office/officeart/2005/8/layout/chevron2"/>
    <dgm:cxn modelId="{6B5AFC85-F2F3-46E1-8106-8DE4ED926673}" srcId="{4E0BAE2C-0D6D-461B-B883-D67C49BCC7B8}" destId="{A4284BD7-1E5F-4028-A052-9897D5CCAAF8}" srcOrd="1" destOrd="0" parTransId="{08AA6C56-C537-4992-98CD-71F1EC822649}" sibTransId="{A34E5600-CCE0-41D8-AB3B-2F3E87BFB8F5}"/>
    <dgm:cxn modelId="{924AA286-981A-44E9-9C20-A3640A7BCE35}" type="presOf" srcId="{4E0BAE2C-0D6D-461B-B883-D67C49BCC7B8}" destId="{FB1E4F63-DCD4-4456-BDC4-1F868A75276F}" srcOrd="0" destOrd="0" presId="urn:microsoft.com/office/officeart/2005/8/layout/chevron2"/>
    <dgm:cxn modelId="{8C5C1494-72A4-47FB-A4F0-32D286D09779}" type="presOf" srcId="{BDE622D8-DFE5-4B53-A51F-607DA245D574}" destId="{04A5406C-BB32-4252-8E22-C44A56634785}" srcOrd="0" destOrd="0" presId="urn:microsoft.com/office/officeart/2005/8/layout/chevron2"/>
    <dgm:cxn modelId="{ECC0DDE3-ADEE-4472-9D68-D07F4C0F97AF}" type="presOf" srcId="{4C321EA4-C6C2-488C-883C-48CB21025526}" destId="{E9331E89-E81E-4671-947B-D3390E1DFE21}" srcOrd="0" destOrd="0" presId="urn:microsoft.com/office/officeart/2005/8/layout/chevron2"/>
    <dgm:cxn modelId="{086254E5-CEBD-41D5-AE10-EC76D819914F}" type="presOf" srcId="{DF461244-400E-4F1E-862F-AC1698B0A9E3}" destId="{E6E4233E-C65F-44D0-B373-6FE055D57405}" srcOrd="0" destOrd="0" presId="urn:microsoft.com/office/officeart/2005/8/layout/chevron2"/>
    <dgm:cxn modelId="{4C1D91E8-18F6-409A-954B-C53C2DBF407B}" srcId="{A4284BD7-1E5F-4028-A052-9897D5CCAAF8}" destId="{BDE622D8-DFE5-4B53-A51F-607DA245D574}" srcOrd="0" destOrd="0" parTransId="{26FE42B4-F074-48F3-9334-1C0ECE36E1B2}" sibTransId="{4A316BD0-BE51-4619-AD7F-793D8C168949}"/>
    <dgm:cxn modelId="{29627CF9-4588-4310-8D8F-D5A883669D58}" type="presOf" srcId="{39A6D0E1-2972-46C0-BEC4-E94B09138E9B}" destId="{7E28BBA3-3F13-49EB-9314-19733E8BE5F3}" srcOrd="0" destOrd="0" presId="urn:microsoft.com/office/officeart/2005/8/layout/chevron2"/>
    <dgm:cxn modelId="{02ABA5F9-0C8E-49E1-9DBA-410094E25D8C}" type="presOf" srcId="{A4284BD7-1E5F-4028-A052-9897D5CCAAF8}" destId="{71FD5934-7FB9-4AF6-ADEE-0C6C488A5FEC}" srcOrd="0" destOrd="0" presId="urn:microsoft.com/office/officeart/2005/8/layout/chevron2"/>
    <dgm:cxn modelId="{E3E978FA-91BC-44F0-A297-0D0F9F86F9DB}" srcId="{7DFA69FC-6E50-4D5B-B450-992743629CCE}" destId="{70CC4161-82E4-4D11-8974-A47C58A81ED8}" srcOrd="0" destOrd="0" parTransId="{55147CE8-3C29-4768-8666-BB053D0D372F}" sibTransId="{CE4331C6-B0B5-42E8-B953-94B7B99AD797}"/>
    <dgm:cxn modelId="{C42BA043-45ED-43C5-B591-566FCE46CA4A}" type="presParOf" srcId="{FB1E4F63-DCD4-4456-BDC4-1F868A75276F}" destId="{2ED3A1ED-95EC-4984-9FFE-5D10B30CF5B1}" srcOrd="0" destOrd="0" presId="urn:microsoft.com/office/officeart/2005/8/layout/chevron2"/>
    <dgm:cxn modelId="{E01902C6-F360-45C3-90F3-FDFBD4A518CC}" type="presParOf" srcId="{2ED3A1ED-95EC-4984-9FFE-5D10B30CF5B1}" destId="{E9331E89-E81E-4671-947B-D3390E1DFE21}" srcOrd="0" destOrd="0" presId="urn:microsoft.com/office/officeart/2005/8/layout/chevron2"/>
    <dgm:cxn modelId="{2DE7AE73-C12F-4871-8FBC-0C67845CCDD3}" type="presParOf" srcId="{2ED3A1ED-95EC-4984-9FFE-5D10B30CF5B1}" destId="{E6E4233E-C65F-44D0-B373-6FE055D57405}" srcOrd="1" destOrd="0" presId="urn:microsoft.com/office/officeart/2005/8/layout/chevron2"/>
    <dgm:cxn modelId="{C16E4BC4-55EE-423B-B2FA-C743FACA9E88}" type="presParOf" srcId="{FB1E4F63-DCD4-4456-BDC4-1F868A75276F}" destId="{285BCB12-367B-43A3-ACB0-9948A601AA05}" srcOrd="1" destOrd="0" presId="urn:microsoft.com/office/officeart/2005/8/layout/chevron2"/>
    <dgm:cxn modelId="{BB088903-2C8B-44DA-9FD0-3B75BB9B57E1}" type="presParOf" srcId="{FB1E4F63-DCD4-4456-BDC4-1F868A75276F}" destId="{7142C662-9EB7-4F9E-B6A7-84B13C1104FC}" srcOrd="2" destOrd="0" presId="urn:microsoft.com/office/officeart/2005/8/layout/chevron2"/>
    <dgm:cxn modelId="{59B46496-3CE7-40BA-ACF9-6CDF69A00AA6}" type="presParOf" srcId="{7142C662-9EB7-4F9E-B6A7-84B13C1104FC}" destId="{71FD5934-7FB9-4AF6-ADEE-0C6C488A5FEC}" srcOrd="0" destOrd="0" presId="urn:microsoft.com/office/officeart/2005/8/layout/chevron2"/>
    <dgm:cxn modelId="{54C9CECB-0CF3-4F10-BAF5-CD563FD91FB1}" type="presParOf" srcId="{7142C662-9EB7-4F9E-B6A7-84B13C1104FC}" destId="{04A5406C-BB32-4252-8E22-C44A56634785}" srcOrd="1" destOrd="0" presId="urn:microsoft.com/office/officeart/2005/8/layout/chevron2"/>
    <dgm:cxn modelId="{B974B5C3-0AB4-45FA-9F39-F5BD255DEE30}" type="presParOf" srcId="{FB1E4F63-DCD4-4456-BDC4-1F868A75276F}" destId="{ED35B1FC-26E5-4992-90DC-12377AE1E226}" srcOrd="3" destOrd="0" presId="urn:microsoft.com/office/officeart/2005/8/layout/chevron2"/>
    <dgm:cxn modelId="{558E4457-8761-4B92-BF5A-59494915715E}" type="presParOf" srcId="{FB1E4F63-DCD4-4456-BDC4-1F868A75276F}" destId="{2BA9E873-1B20-43E3-9F42-8C5AF01F4FAC}" srcOrd="4" destOrd="0" presId="urn:microsoft.com/office/officeart/2005/8/layout/chevron2"/>
    <dgm:cxn modelId="{12AE7A34-C62D-45E7-8183-927AF1CD0FA3}" type="presParOf" srcId="{2BA9E873-1B20-43E3-9F42-8C5AF01F4FAC}" destId="{FFFB222A-4B06-401C-9058-77F1508D4ED3}" srcOrd="0" destOrd="0" presId="urn:microsoft.com/office/officeart/2005/8/layout/chevron2"/>
    <dgm:cxn modelId="{9EF046B1-822C-49DB-ABE1-7C21F0CEFCBC}" type="presParOf" srcId="{2BA9E873-1B20-43E3-9F42-8C5AF01F4FAC}" destId="{E78157A7-BB1D-4E6F-9586-DB597FCCE74F}" srcOrd="1" destOrd="0" presId="urn:microsoft.com/office/officeart/2005/8/layout/chevron2"/>
    <dgm:cxn modelId="{599FDCBF-B35F-40C4-A50B-DAF390F8F7C3}" type="presParOf" srcId="{FB1E4F63-DCD4-4456-BDC4-1F868A75276F}" destId="{85C45D76-9FA8-4B3C-90F0-F9CDAD6C5942}" srcOrd="5" destOrd="0" presId="urn:microsoft.com/office/officeart/2005/8/layout/chevron2"/>
    <dgm:cxn modelId="{BD0676EE-9815-4528-B707-AAE28E7B7B4B}" type="presParOf" srcId="{FB1E4F63-DCD4-4456-BDC4-1F868A75276F}" destId="{22FF558E-1E6C-495E-9B8F-BC40163A84FA}" srcOrd="6" destOrd="0" presId="urn:microsoft.com/office/officeart/2005/8/layout/chevron2"/>
    <dgm:cxn modelId="{5FC693B3-5F12-440B-8DB2-6545F45ADA40}" type="presParOf" srcId="{22FF558E-1E6C-495E-9B8F-BC40163A84FA}" destId="{7E28BBA3-3F13-49EB-9314-19733E8BE5F3}" srcOrd="0" destOrd="0" presId="urn:microsoft.com/office/officeart/2005/8/layout/chevron2"/>
    <dgm:cxn modelId="{10296318-8988-4D44-B8C1-43530BBBDD91}" type="presParOf" srcId="{22FF558E-1E6C-495E-9B8F-BC40163A84FA}" destId="{A40B8D29-CB58-4B0B-B7AA-F81FAF44C7D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286F7-CC13-4847-B136-E0DE3AD2BE2C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</dgm:pt>
    <dgm:pt modelId="{3AE14D41-857E-43DC-A7B7-6DDD6B9A1BE0}">
      <dgm:prSet phldrT="[Text]" custT="1"/>
      <dgm:spPr/>
      <dgm:t>
        <a:bodyPr/>
        <a:lstStyle/>
        <a:p>
          <a:r>
            <a:rPr lang="en-US" sz="1400" b="1" dirty="0">
              <a:solidFill>
                <a:schemeClr val="tx1">
                  <a:lumMod val="75000"/>
                  <a:lumOff val="25000"/>
                </a:schemeClr>
              </a:solidFill>
            </a:rPr>
            <a:t>Gambling Regulatory Authority</a:t>
          </a:r>
          <a:endParaRPr lang="x-none" sz="1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9C00C6B-EE0F-4BEF-82DF-097AAEEE9B4D}" type="sibTrans" cxnId="{3399AF4C-F214-496D-B929-9629C1645968}">
      <dgm:prSet/>
      <dgm:spPr/>
      <dgm:t>
        <a:bodyPr/>
        <a:lstStyle/>
        <a:p>
          <a:endParaRPr lang="x-none"/>
        </a:p>
      </dgm:t>
    </dgm:pt>
    <dgm:pt modelId="{4AB70D6F-E197-46A8-A3C5-958F13CC20D0}" type="parTrans" cxnId="{3399AF4C-F214-496D-B929-9629C1645968}">
      <dgm:prSet/>
      <dgm:spPr/>
      <dgm:t>
        <a:bodyPr/>
        <a:lstStyle/>
        <a:p>
          <a:endParaRPr lang="x-none"/>
        </a:p>
      </dgm:t>
    </dgm:pt>
    <dgm:pt modelId="{81D4F69A-3037-4527-AC33-5196480B96A6}">
      <dgm:prSet phldrT="[Text]"/>
      <dgm:spPr/>
      <dgm:t>
        <a:bodyPr/>
        <a:lstStyle/>
        <a:p>
          <a:r>
            <a:rPr lang="en-US" b="1" dirty="0">
              <a:solidFill>
                <a:schemeClr val="tx1">
                  <a:lumMod val="75000"/>
                  <a:lumOff val="25000"/>
                </a:schemeClr>
              </a:solidFill>
            </a:rPr>
            <a:t>Police des Jeux</a:t>
          </a:r>
          <a:endParaRPr lang="x-none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5E24CE1-2029-4B89-A670-627B5C3970CB}" type="sibTrans" cxnId="{398A4D5D-D32B-44DC-A88C-F865C154844E}">
      <dgm:prSet/>
      <dgm:spPr/>
      <dgm:t>
        <a:bodyPr/>
        <a:lstStyle/>
        <a:p>
          <a:endParaRPr lang="x-none"/>
        </a:p>
      </dgm:t>
    </dgm:pt>
    <dgm:pt modelId="{9BF65A79-6877-4780-8CA5-F0A3D5101FBD}" type="parTrans" cxnId="{398A4D5D-D32B-44DC-A88C-F865C154844E}">
      <dgm:prSet/>
      <dgm:spPr/>
      <dgm:t>
        <a:bodyPr/>
        <a:lstStyle/>
        <a:p>
          <a:endParaRPr lang="x-none"/>
        </a:p>
      </dgm:t>
    </dgm:pt>
    <dgm:pt modelId="{F6390480-CA2C-4A48-88E9-EE9416833352}">
      <dgm:prSet phldrT="[Text]"/>
      <dgm:spPr/>
      <dgm:t>
        <a:bodyPr/>
        <a:lstStyle/>
        <a:p>
          <a:r>
            <a:rPr lang="en-US" b="1" dirty="0">
              <a:solidFill>
                <a:schemeClr val="tx1">
                  <a:lumMod val="75000"/>
                  <a:lumOff val="25000"/>
                </a:schemeClr>
              </a:solidFill>
            </a:rPr>
            <a:t>Mauritius Revenue Authority</a:t>
          </a:r>
          <a:endParaRPr lang="x-none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64F5313-AB09-4FE7-AB92-92B09A80D33E}" type="sibTrans" cxnId="{D3AB23D0-8AE6-4B15-BB93-0525199F5AB1}">
      <dgm:prSet/>
      <dgm:spPr/>
      <dgm:t>
        <a:bodyPr/>
        <a:lstStyle/>
        <a:p>
          <a:endParaRPr lang="x-none"/>
        </a:p>
      </dgm:t>
    </dgm:pt>
    <dgm:pt modelId="{E7C56C01-345C-449D-B004-EF88E4E2242E}" type="parTrans" cxnId="{D3AB23D0-8AE6-4B15-BB93-0525199F5AB1}">
      <dgm:prSet/>
      <dgm:spPr/>
      <dgm:t>
        <a:bodyPr/>
        <a:lstStyle/>
        <a:p>
          <a:endParaRPr lang="x-none"/>
        </a:p>
      </dgm:t>
    </dgm:pt>
    <dgm:pt modelId="{2507501B-E6E6-4867-B8EF-00648F69ABE7}" type="pres">
      <dgm:prSet presAssocID="{EB9286F7-CC13-4847-B136-E0DE3AD2BE2C}" presName="list" presStyleCnt="0">
        <dgm:presLayoutVars>
          <dgm:dir/>
          <dgm:animLvl val="lvl"/>
        </dgm:presLayoutVars>
      </dgm:prSet>
      <dgm:spPr/>
    </dgm:pt>
    <dgm:pt modelId="{162F941D-9E76-4E66-A8F8-23C06A71AAD8}" type="pres">
      <dgm:prSet presAssocID="{3AE14D41-857E-43DC-A7B7-6DDD6B9A1BE0}" presName="posSpace" presStyleCnt="0"/>
      <dgm:spPr/>
    </dgm:pt>
    <dgm:pt modelId="{C4EC26BD-E32A-4831-B191-B0C54F9E9B72}" type="pres">
      <dgm:prSet presAssocID="{3AE14D41-857E-43DC-A7B7-6DDD6B9A1BE0}" presName="vertFlow" presStyleCnt="0"/>
      <dgm:spPr/>
    </dgm:pt>
    <dgm:pt modelId="{8B8A36C0-49BE-4D27-9574-1A6DF416E111}" type="pres">
      <dgm:prSet presAssocID="{3AE14D41-857E-43DC-A7B7-6DDD6B9A1BE0}" presName="topSpace" presStyleCnt="0"/>
      <dgm:spPr/>
    </dgm:pt>
    <dgm:pt modelId="{C497E50E-785E-4A73-808D-33FA5001CA5F}" type="pres">
      <dgm:prSet presAssocID="{3AE14D41-857E-43DC-A7B7-6DDD6B9A1BE0}" presName="firstComp" presStyleCnt="0"/>
      <dgm:spPr/>
    </dgm:pt>
    <dgm:pt modelId="{81426BC8-5C10-4A7A-B8C9-EC677CE04D01}" type="pres">
      <dgm:prSet presAssocID="{3AE14D41-857E-43DC-A7B7-6DDD6B9A1BE0}" presName="firstChild" presStyleLbl="bgAccFollowNode1" presStyleIdx="0" presStyleCnt="3" custScaleY="134859" custLinFactNeighborX="24840"/>
      <dgm:spPr>
        <a:blipFill rotWithShape="0">
          <a:blip xmlns:r="http://schemas.openxmlformats.org/officeDocument/2006/relationships" r:embed="rId1"/>
          <a:srcRect/>
          <a:stretch>
            <a:fillRect t="-3000" b="-3000"/>
          </a:stretch>
        </a:blipFill>
      </dgm:spPr>
    </dgm:pt>
    <dgm:pt modelId="{53BAADC2-AD5D-40F3-9C19-BB054C89BA4D}" type="pres">
      <dgm:prSet presAssocID="{3AE14D41-857E-43DC-A7B7-6DDD6B9A1BE0}" presName="firstChildTx" presStyleLbl="bgAccFollowNode1" presStyleIdx="0" presStyleCnt="3">
        <dgm:presLayoutVars>
          <dgm:bulletEnabled val="1"/>
        </dgm:presLayoutVars>
      </dgm:prSet>
      <dgm:spPr/>
    </dgm:pt>
    <dgm:pt modelId="{B5B0E171-95C2-4761-8F27-A2CB7D8697D0}" type="pres">
      <dgm:prSet presAssocID="{3AE14D41-857E-43DC-A7B7-6DDD6B9A1BE0}" presName="negSpace" presStyleCnt="0"/>
      <dgm:spPr/>
    </dgm:pt>
    <dgm:pt modelId="{8F2D7530-39EF-47E0-A7BC-E7BAA8BE301E}" type="pres">
      <dgm:prSet presAssocID="{3AE14D41-857E-43DC-A7B7-6DDD6B9A1BE0}" presName="circle" presStyleLbl="node1" presStyleIdx="0" presStyleCnt="3" custScaleX="128978"/>
      <dgm:spPr/>
    </dgm:pt>
    <dgm:pt modelId="{2FDC8FF7-ECAC-4E79-BE19-CC947DEC4E7B}" type="pres">
      <dgm:prSet presAssocID="{C9C00C6B-EE0F-4BEF-82DF-097AAEEE9B4D}" presName="transSpace" presStyleCnt="0"/>
      <dgm:spPr/>
    </dgm:pt>
    <dgm:pt modelId="{D742ED55-DAFB-476A-8E83-81DD75CFF948}" type="pres">
      <dgm:prSet presAssocID="{81D4F69A-3037-4527-AC33-5196480B96A6}" presName="posSpace" presStyleCnt="0"/>
      <dgm:spPr/>
    </dgm:pt>
    <dgm:pt modelId="{B4870171-EA53-48DA-B03A-D11DD0B0210D}" type="pres">
      <dgm:prSet presAssocID="{81D4F69A-3037-4527-AC33-5196480B96A6}" presName="vertFlow" presStyleCnt="0"/>
      <dgm:spPr/>
    </dgm:pt>
    <dgm:pt modelId="{207A6B88-4760-49E2-8540-D0AEC0EE08D0}" type="pres">
      <dgm:prSet presAssocID="{81D4F69A-3037-4527-AC33-5196480B96A6}" presName="topSpace" presStyleCnt="0"/>
      <dgm:spPr/>
    </dgm:pt>
    <dgm:pt modelId="{EFE2044D-6FAF-479F-9656-433970D5B41E}" type="pres">
      <dgm:prSet presAssocID="{81D4F69A-3037-4527-AC33-5196480B96A6}" presName="firstComp" presStyleCnt="0"/>
      <dgm:spPr/>
    </dgm:pt>
    <dgm:pt modelId="{AE6396E2-7098-4CB4-B19A-89F0EBC59573}" type="pres">
      <dgm:prSet presAssocID="{81D4F69A-3037-4527-AC33-5196480B96A6}" presName="firstChild" presStyleLbl="bgAccFollowNode1" presStyleIdx="1" presStyleCnt="3" custScaleY="131561" custLinFactNeighborX="16560"/>
      <dgm:spPr>
        <a:blipFill rotWithShape="0">
          <a:blip xmlns:r="http://schemas.openxmlformats.org/officeDocument/2006/relationships" r:embed="rId2"/>
          <a:srcRect/>
          <a:stretch>
            <a:fillRect t="-7000" b="-7000"/>
          </a:stretch>
        </a:blipFill>
      </dgm:spPr>
    </dgm:pt>
    <dgm:pt modelId="{40FA4A47-A08B-4FEA-B7D5-DCBB1F495AC6}" type="pres">
      <dgm:prSet presAssocID="{81D4F69A-3037-4527-AC33-5196480B96A6}" presName="firstChildTx" presStyleLbl="bgAccFollowNode1" presStyleIdx="1" presStyleCnt="3">
        <dgm:presLayoutVars>
          <dgm:bulletEnabled val="1"/>
        </dgm:presLayoutVars>
      </dgm:prSet>
      <dgm:spPr/>
    </dgm:pt>
    <dgm:pt modelId="{A1497B54-9C7A-4383-B819-AC4988030F39}" type="pres">
      <dgm:prSet presAssocID="{81D4F69A-3037-4527-AC33-5196480B96A6}" presName="negSpace" presStyleCnt="0"/>
      <dgm:spPr/>
    </dgm:pt>
    <dgm:pt modelId="{F8CE2ED6-BD84-4E63-8595-12FB6D960C34}" type="pres">
      <dgm:prSet presAssocID="{81D4F69A-3037-4527-AC33-5196480B96A6}" presName="circle" presStyleLbl="node1" presStyleIdx="1" presStyleCnt="3" custScaleX="134261"/>
      <dgm:spPr/>
    </dgm:pt>
    <dgm:pt modelId="{B90E6CBC-45B2-429A-A15C-D8B5BDF51FD8}" type="pres">
      <dgm:prSet presAssocID="{C5E24CE1-2029-4B89-A670-627B5C3970CB}" presName="transSpace" presStyleCnt="0"/>
      <dgm:spPr/>
    </dgm:pt>
    <dgm:pt modelId="{9C65390A-5EDD-42A5-928D-AFE0D83450DC}" type="pres">
      <dgm:prSet presAssocID="{F6390480-CA2C-4A48-88E9-EE9416833352}" presName="posSpace" presStyleCnt="0"/>
      <dgm:spPr/>
    </dgm:pt>
    <dgm:pt modelId="{DF21FE60-C98B-468B-8D3C-7C24448A64FF}" type="pres">
      <dgm:prSet presAssocID="{F6390480-CA2C-4A48-88E9-EE9416833352}" presName="vertFlow" presStyleCnt="0"/>
      <dgm:spPr/>
    </dgm:pt>
    <dgm:pt modelId="{356E3649-2AB0-48A6-82E2-F7367FA5B7AC}" type="pres">
      <dgm:prSet presAssocID="{F6390480-CA2C-4A48-88E9-EE9416833352}" presName="topSpace" presStyleCnt="0"/>
      <dgm:spPr/>
    </dgm:pt>
    <dgm:pt modelId="{C542F6F7-CA74-4123-B1A5-2098198441DC}" type="pres">
      <dgm:prSet presAssocID="{F6390480-CA2C-4A48-88E9-EE9416833352}" presName="firstComp" presStyleCnt="0"/>
      <dgm:spPr/>
    </dgm:pt>
    <dgm:pt modelId="{6BE12E89-815D-4B26-922C-6D90656AF733}" type="pres">
      <dgm:prSet presAssocID="{F6390480-CA2C-4A48-88E9-EE9416833352}" presName="firstChild" presStyleLbl="bgAccFollowNode1" presStyleIdx="2" presStyleCnt="3" custScaleY="128537" custLinFactNeighborX="16560"/>
      <dgm:spPr>
        <a:blipFill rotWithShape="0">
          <a:blip xmlns:r="http://schemas.openxmlformats.org/officeDocument/2006/relationships" r:embed="rId3"/>
          <a:srcRect/>
          <a:stretch>
            <a:fillRect t="-8000" b="-8000"/>
          </a:stretch>
        </a:blipFill>
      </dgm:spPr>
    </dgm:pt>
    <dgm:pt modelId="{B8168C6E-13C0-4D63-A37A-B976637AA750}" type="pres">
      <dgm:prSet presAssocID="{F6390480-CA2C-4A48-88E9-EE9416833352}" presName="firstChildTx" presStyleLbl="bgAccFollowNode1" presStyleIdx="2" presStyleCnt="3">
        <dgm:presLayoutVars>
          <dgm:bulletEnabled val="1"/>
        </dgm:presLayoutVars>
      </dgm:prSet>
      <dgm:spPr/>
    </dgm:pt>
    <dgm:pt modelId="{F1089B0A-A2D9-4ADD-A438-0590666F1CA3}" type="pres">
      <dgm:prSet presAssocID="{F6390480-CA2C-4A48-88E9-EE9416833352}" presName="negSpace" presStyleCnt="0"/>
      <dgm:spPr/>
    </dgm:pt>
    <dgm:pt modelId="{C5F93D54-DD38-475F-A503-9FC4220C439F}" type="pres">
      <dgm:prSet presAssocID="{F6390480-CA2C-4A48-88E9-EE9416833352}" presName="circle" presStyleLbl="node1" presStyleIdx="2" presStyleCnt="3" custScaleX="119988"/>
      <dgm:spPr/>
    </dgm:pt>
  </dgm:ptLst>
  <dgm:cxnLst>
    <dgm:cxn modelId="{DD1C820E-B016-442D-BAF0-2CA4C45B77E7}" type="presOf" srcId="{EB9286F7-CC13-4847-B136-E0DE3AD2BE2C}" destId="{2507501B-E6E6-4867-B8EF-00648F69ABE7}" srcOrd="0" destOrd="0" presId="urn:microsoft.com/office/officeart/2005/8/layout/hList9"/>
    <dgm:cxn modelId="{398A4D5D-D32B-44DC-A88C-F865C154844E}" srcId="{EB9286F7-CC13-4847-B136-E0DE3AD2BE2C}" destId="{81D4F69A-3037-4527-AC33-5196480B96A6}" srcOrd="1" destOrd="0" parTransId="{9BF65A79-6877-4780-8CA5-F0A3D5101FBD}" sibTransId="{C5E24CE1-2029-4B89-A670-627B5C3970CB}"/>
    <dgm:cxn modelId="{686B8946-25D1-4781-AC35-7CFBB3420DF4}" type="presOf" srcId="{F6390480-CA2C-4A48-88E9-EE9416833352}" destId="{C5F93D54-DD38-475F-A503-9FC4220C439F}" srcOrd="0" destOrd="0" presId="urn:microsoft.com/office/officeart/2005/8/layout/hList9"/>
    <dgm:cxn modelId="{3399AF4C-F214-496D-B929-9629C1645968}" srcId="{EB9286F7-CC13-4847-B136-E0DE3AD2BE2C}" destId="{3AE14D41-857E-43DC-A7B7-6DDD6B9A1BE0}" srcOrd="0" destOrd="0" parTransId="{4AB70D6F-E197-46A8-A3C5-958F13CC20D0}" sibTransId="{C9C00C6B-EE0F-4BEF-82DF-097AAEEE9B4D}"/>
    <dgm:cxn modelId="{BF2B74AC-B0A6-48FD-A39B-B54026C21904}" type="presOf" srcId="{81D4F69A-3037-4527-AC33-5196480B96A6}" destId="{F8CE2ED6-BD84-4E63-8595-12FB6D960C34}" srcOrd="0" destOrd="0" presId="urn:microsoft.com/office/officeart/2005/8/layout/hList9"/>
    <dgm:cxn modelId="{D3AB23D0-8AE6-4B15-BB93-0525199F5AB1}" srcId="{EB9286F7-CC13-4847-B136-E0DE3AD2BE2C}" destId="{F6390480-CA2C-4A48-88E9-EE9416833352}" srcOrd="2" destOrd="0" parTransId="{E7C56C01-345C-449D-B004-EF88E4E2242E}" sibTransId="{264F5313-AB09-4FE7-AB92-92B09A80D33E}"/>
    <dgm:cxn modelId="{67483BED-7A94-4CE5-8F9F-043241714F2A}" type="presOf" srcId="{3AE14D41-857E-43DC-A7B7-6DDD6B9A1BE0}" destId="{8F2D7530-39EF-47E0-A7BC-E7BAA8BE301E}" srcOrd="0" destOrd="0" presId="urn:microsoft.com/office/officeart/2005/8/layout/hList9"/>
    <dgm:cxn modelId="{F7F86F82-5429-4EEA-A108-946D753EA868}" type="presParOf" srcId="{2507501B-E6E6-4867-B8EF-00648F69ABE7}" destId="{162F941D-9E76-4E66-A8F8-23C06A71AAD8}" srcOrd="0" destOrd="0" presId="urn:microsoft.com/office/officeart/2005/8/layout/hList9"/>
    <dgm:cxn modelId="{C029285C-C47E-480D-90D5-75C80AB97E0B}" type="presParOf" srcId="{2507501B-E6E6-4867-B8EF-00648F69ABE7}" destId="{C4EC26BD-E32A-4831-B191-B0C54F9E9B72}" srcOrd="1" destOrd="0" presId="urn:microsoft.com/office/officeart/2005/8/layout/hList9"/>
    <dgm:cxn modelId="{E8F4B410-8A62-4D35-A135-12E8614A5703}" type="presParOf" srcId="{C4EC26BD-E32A-4831-B191-B0C54F9E9B72}" destId="{8B8A36C0-49BE-4D27-9574-1A6DF416E111}" srcOrd="0" destOrd="0" presId="urn:microsoft.com/office/officeart/2005/8/layout/hList9"/>
    <dgm:cxn modelId="{28771830-DF39-4347-A5F3-FC1F8BA8E907}" type="presParOf" srcId="{C4EC26BD-E32A-4831-B191-B0C54F9E9B72}" destId="{C497E50E-785E-4A73-808D-33FA5001CA5F}" srcOrd="1" destOrd="0" presId="urn:microsoft.com/office/officeart/2005/8/layout/hList9"/>
    <dgm:cxn modelId="{6317F215-9CC5-4644-8374-A4843B53DA4E}" type="presParOf" srcId="{C497E50E-785E-4A73-808D-33FA5001CA5F}" destId="{81426BC8-5C10-4A7A-B8C9-EC677CE04D01}" srcOrd="0" destOrd="0" presId="urn:microsoft.com/office/officeart/2005/8/layout/hList9"/>
    <dgm:cxn modelId="{665A7421-CC95-4FAD-B5B3-DC2169F18241}" type="presParOf" srcId="{C497E50E-785E-4A73-808D-33FA5001CA5F}" destId="{53BAADC2-AD5D-40F3-9C19-BB054C89BA4D}" srcOrd="1" destOrd="0" presId="urn:microsoft.com/office/officeart/2005/8/layout/hList9"/>
    <dgm:cxn modelId="{1F46B993-9485-4239-817D-94ADE038DF1B}" type="presParOf" srcId="{2507501B-E6E6-4867-B8EF-00648F69ABE7}" destId="{B5B0E171-95C2-4761-8F27-A2CB7D8697D0}" srcOrd="2" destOrd="0" presId="urn:microsoft.com/office/officeart/2005/8/layout/hList9"/>
    <dgm:cxn modelId="{DFE36326-4ECC-410F-A6B8-839CA4F2EC90}" type="presParOf" srcId="{2507501B-E6E6-4867-B8EF-00648F69ABE7}" destId="{8F2D7530-39EF-47E0-A7BC-E7BAA8BE301E}" srcOrd="3" destOrd="0" presId="urn:microsoft.com/office/officeart/2005/8/layout/hList9"/>
    <dgm:cxn modelId="{1E24BFDA-526F-40C3-97C4-9D0B42703F09}" type="presParOf" srcId="{2507501B-E6E6-4867-B8EF-00648F69ABE7}" destId="{2FDC8FF7-ECAC-4E79-BE19-CC947DEC4E7B}" srcOrd="4" destOrd="0" presId="urn:microsoft.com/office/officeart/2005/8/layout/hList9"/>
    <dgm:cxn modelId="{80E07A56-DADE-40C7-8084-1198267EFCB1}" type="presParOf" srcId="{2507501B-E6E6-4867-B8EF-00648F69ABE7}" destId="{D742ED55-DAFB-476A-8E83-81DD75CFF948}" srcOrd="5" destOrd="0" presId="urn:microsoft.com/office/officeart/2005/8/layout/hList9"/>
    <dgm:cxn modelId="{1D37AA14-B3FC-4F8C-B5A9-FA3BB4F41325}" type="presParOf" srcId="{2507501B-E6E6-4867-B8EF-00648F69ABE7}" destId="{B4870171-EA53-48DA-B03A-D11DD0B0210D}" srcOrd="6" destOrd="0" presId="urn:microsoft.com/office/officeart/2005/8/layout/hList9"/>
    <dgm:cxn modelId="{B88E53BB-E970-468B-9D72-05AB7B4935C7}" type="presParOf" srcId="{B4870171-EA53-48DA-B03A-D11DD0B0210D}" destId="{207A6B88-4760-49E2-8540-D0AEC0EE08D0}" srcOrd="0" destOrd="0" presId="urn:microsoft.com/office/officeart/2005/8/layout/hList9"/>
    <dgm:cxn modelId="{15E6EEAB-FA17-4396-887D-07BB4A63162E}" type="presParOf" srcId="{B4870171-EA53-48DA-B03A-D11DD0B0210D}" destId="{EFE2044D-6FAF-479F-9656-433970D5B41E}" srcOrd="1" destOrd="0" presId="urn:microsoft.com/office/officeart/2005/8/layout/hList9"/>
    <dgm:cxn modelId="{13C3DA64-1B94-4D05-884D-D5C8258E94B4}" type="presParOf" srcId="{EFE2044D-6FAF-479F-9656-433970D5B41E}" destId="{AE6396E2-7098-4CB4-B19A-89F0EBC59573}" srcOrd="0" destOrd="0" presId="urn:microsoft.com/office/officeart/2005/8/layout/hList9"/>
    <dgm:cxn modelId="{FBE4E2A6-E7F0-43EB-BC9E-0D2373DD56A1}" type="presParOf" srcId="{EFE2044D-6FAF-479F-9656-433970D5B41E}" destId="{40FA4A47-A08B-4FEA-B7D5-DCBB1F495AC6}" srcOrd="1" destOrd="0" presId="urn:microsoft.com/office/officeart/2005/8/layout/hList9"/>
    <dgm:cxn modelId="{05C98958-FC39-49ED-8B16-54EE06824595}" type="presParOf" srcId="{2507501B-E6E6-4867-B8EF-00648F69ABE7}" destId="{A1497B54-9C7A-4383-B819-AC4988030F39}" srcOrd="7" destOrd="0" presId="urn:microsoft.com/office/officeart/2005/8/layout/hList9"/>
    <dgm:cxn modelId="{6EE06F59-D7E7-4F6F-8AE0-085049356B72}" type="presParOf" srcId="{2507501B-E6E6-4867-B8EF-00648F69ABE7}" destId="{F8CE2ED6-BD84-4E63-8595-12FB6D960C34}" srcOrd="8" destOrd="0" presId="urn:microsoft.com/office/officeart/2005/8/layout/hList9"/>
    <dgm:cxn modelId="{341C5D53-79B6-4AAF-A08C-B31871AF64CE}" type="presParOf" srcId="{2507501B-E6E6-4867-B8EF-00648F69ABE7}" destId="{B90E6CBC-45B2-429A-A15C-D8B5BDF51FD8}" srcOrd="9" destOrd="0" presId="urn:microsoft.com/office/officeart/2005/8/layout/hList9"/>
    <dgm:cxn modelId="{62F6C955-07F6-4549-BD7A-4FDD137AA8C3}" type="presParOf" srcId="{2507501B-E6E6-4867-B8EF-00648F69ABE7}" destId="{9C65390A-5EDD-42A5-928D-AFE0D83450DC}" srcOrd="10" destOrd="0" presId="urn:microsoft.com/office/officeart/2005/8/layout/hList9"/>
    <dgm:cxn modelId="{C366A199-E272-4739-AC46-6D054BD5A0E0}" type="presParOf" srcId="{2507501B-E6E6-4867-B8EF-00648F69ABE7}" destId="{DF21FE60-C98B-468B-8D3C-7C24448A64FF}" srcOrd="11" destOrd="0" presId="urn:microsoft.com/office/officeart/2005/8/layout/hList9"/>
    <dgm:cxn modelId="{CC145944-F993-4D24-8E76-7F6D9D5FB6BA}" type="presParOf" srcId="{DF21FE60-C98B-468B-8D3C-7C24448A64FF}" destId="{356E3649-2AB0-48A6-82E2-F7367FA5B7AC}" srcOrd="0" destOrd="0" presId="urn:microsoft.com/office/officeart/2005/8/layout/hList9"/>
    <dgm:cxn modelId="{55E344B2-AE07-477D-8D77-3224FEE4D6C3}" type="presParOf" srcId="{DF21FE60-C98B-468B-8D3C-7C24448A64FF}" destId="{C542F6F7-CA74-4123-B1A5-2098198441DC}" srcOrd="1" destOrd="0" presId="urn:microsoft.com/office/officeart/2005/8/layout/hList9"/>
    <dgm:cxn modelId="{99AB3B26-7404-4A9F-BAA2-BA39A7A26832}" type="presParOf" srcId="{C542F6F7-CA74-4123-B1A5-2098198441DC}" destId="{6BE12E89-815D-4B26-922C-6D90656AF733}" srcOrd="0" destOrd="0" presId="urn:microsoft.com/office/officeart/2005/8/layout/hList9"/>
    <dgm:cxn modelId="{9B051DFB-C6AD-46C3-AD4A-3715B90C6ABB}" type="presParOf" srcId="{C542F6F7-CA74-4123-B1A5-2098198441DC}" destId="{B8168C6E-13C0-4D63-A37A-B976637AA750}" srcOrd="1" destOrd="0" presId="urn:microsoft.com/office/officeart/2005/8/layout/hList9"/>
    <dgm:cxn modelId="{10A19B28-9EE4-493A-9781-3429ADE64E0C}" type="presParOf" srcId="{2507501B-E6E6-4867-B8EF-00648F69ABE7}" destId="{F1089B0A-A2D9-4ADD-A438-0590666F1CA3}" srcOrd="12" destOrd="0" presId="urn:microsoft.com/office/officeart/2005/8/layout/hList9"/>
    <dgm:cxn modelId="{84172144-16A0-4029-AFA5-8111C34B4A77}" type="presParOf" srcId="{2507501B-E6E6-4867-B8EF-00648F69ABE7}" destId="{C5F93D54-DD38-475F-A503-9FC4220C439F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31E89-E81E-4671-947B-D3390E1DFE21}">
      <dsp:nvSpPr>
        <dsp:cNvPr id="0" name=""/>
        <dsp:cNvSpPr/>
      </dsp:nvSpPr>
      <dsp:spPr>
        <a:xfrm rot="5400000">
          <a:off x="-165063" y="167835"/>
          <a:ext cx="1100420" cy="77029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x-none" sz="1100" kern="1200"/>
          </a:br>
          <a:endParaRPr lang="x-none" sz="1100" kern="1200" dirty="0"/>
        </a:p>
      </dsp:txBody>
      <dsp:txXfrm rot="-5400000">
        <a:off x="0" y="387919"/>
        <a:ext cx="770294" cy="330126"/>
      </dsp:txXfrm>
    </dsp:sp>
    <dsp:sp modelId="{E6E4233E-C65F-44D0-B373-6FE055D57405}">
      <dsp:nvSpPr>
        <dsp:cNvPr id="0" name=""/>
        <dsp:cNvSpPr/>
      </dsp:nvSpPr>
      <dsp:spPr>
        <a:xfrm rot="5400000">
          <a:off x="4091510" y="-3318443"/>
          <a:ext cx="715273" cy="7357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Gambling Sector in Mauritius</a:t>
          </a:r>
          <a:endParaRPr lang="x-none" sz="3100" kern="1200" dirty="0"/>
        </a:p>
      </dsp:txBody>
      <dsp:txXfrm rot="-5400000">
        <a:off x="770295" y="37689"/>
        <a:ext cx="7322788" cy="645439"/>
      </dsp:txXfrm>
    </dsp:sp>
    <dsp:sp modelId="{71FD5934-7FB9-4AF6-ADEE-0C6C488A5FEC}">
      <dsp:nvSpPr>
        <dsp:cNvPr id="0" name=""/>
        <dsp:cNvSpPr/>
      </dsp:nvSpPr>
      <dsp:spPr>
        <a:xfrm rot="5400000">
          <a:off x="-165063" y="1119427"/>
          <a:ext cx="1100420" cy="770294"/>
        </a:xfrm>
        <a:prstGeom prst="chevron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100" kern="1200"/>
        </a:p>
      </dsp:txBody>
      <dsp:txXfrm rot="-5400000">
        <a:off x="0" y="1339511"/>
        <a:ext cx="770294" cy="330126"/>
      </dsp:txXfrm>
    </dsp:sp>
    <dsp:sp modelId="{04A5406C-BB32-4252-8E22-C44A56634785}">
      <dsp:nvSpPr>
        <dsp:cNvPr id="0" name=""/>
        <dsp:cNvSpPr/>
      </dsp:nvSpPr>
      <dsp:spPr>
        <a:xfrm rot="5400000">
          <a:off x="4091510" y="-2366851"/>
          <a:ext cx="715273" cy="7357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Agencies regulating the Gambling Industry</a:t>
          </a:r>
          <a:endParaRPr lang="x-none" sz="3100" kern="1200" dirty="0"/>
        </a:p>
      </dsp:txBody>
      <dsp:txXfrm rot="-5400000">
        <a:off x="770295" y="989281"/>
        <a:ext cx="7322788" cy="645439"/>
      </dsp:txXfrm>
    </dsp:sp>
    <dsp:sp modelId="{FFFB222A-4B06-401C-9058-77F1508D4ED3}">
      <dsp:nvSpPr>
        <dsp:cNvPr id="0" name=""/>
        <dsp:cNvSpPr/>
      </dsp:nvSpPr>
      <dsp:spPr>
        <a:xfrm rot="5400000">
          <a:off x="-165063" y="2071019"/>
          <a:ext cx="1100420" cy="770294"/>
        </a:xfrm>
        <a:prstGeom prst="chevron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100" kern="1200"/>
        </a:p>
      </dsp:txBody>
      <dsp:txXfrm rot="-5400000">
        <a:off x="0" y="2291103"/>
        <a:ext cx="770294" cy="330126"/>
      </dsp:txXfrm>
    </dsp:sp>
    <dsp:sp modelId="{E78157A7-BB1D-4E6F-9586-DB597FCCE74F}">
      <dsp:nvSpPr>
        <dsp:cNvPr id="0" name=""/>
        <dsp:cNvSpPr/>
      </dsp:nvSpPr>
      <dsp:spPr>
        <a:xfrm rot="5400000">
          <a:off x="4091510" y="-1415260"/>
          <a:ext cx="715273" cy="7357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Operators in the Gambling Industry</a:t>
          </a:r>
          <a:endParaRPr lang="x-none" sz="3100" kern="1200" dirty="0"/>
        </a:p>
      </dsp:txBody>
      <dsp:txXfrm rot="-5400000">
        <a:off x="770295" y="1940872"/>
        <a:ext cx="7322788" cy="645439"/>
      </dsp:txXfrm>
    </dsp:sp>
    <dsp:sp modelId="{7E28BBA3-3F13-49EB-9314-19733E8BE5F3}">
      <dsp:nvSpPr>
        <dsp:cNvPr id="0" name=""/>
        <dsp:cNvSpPr/>
      </dsp:nvSpPr>
      <dsp:spPr>
        <a:xfrm rot="5400000">
          <a:off x="-165063" y="3022610"/>
          <a:ext cx="1100420" cy="770294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x-none" sz="1100" kern="1200"/>
        </a:p>
      </dsp:txBody>
      <dsp:txXfrm rot="-5400000">
        <a:off x="0" y="3242694"/>
        <a:ext cx="770294" cy="330126"/>
      </dsp:txXfrm>
    </dsp:sp>
    <dsp:sp modelId="{A40B8D29-CB58-4B0B-B7AA-F81FAF44C7DA}">
      <dsp:nvSpPr>
        <dsp:cNvPr id="0" name=""/>
        <dsp:cNvSpPr/>
      </dsp:nvSpPr>
      <dsp:spPr>
        <a:xfrm rot="5400000">
          <a:off x="4091510" y="-463668"/>
          <a:ext cx="715273" cy="7357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Case examples</a:t>
          </a:r>
          <a:endParaRPr lang="x-none" sz="3100" kern="1200" dirty="0"/>
        </a:p>
      </dsp:txBody>
      <dsp:txXfrm rot="-5400000">
        <a:off x="770295" y="2892464"/>
        <a:ext cx="7322788" cy="6454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26BC8-5C10-4A7A-B8C9-EC677CE04D01}">
      <dsp:nvSpPr>
        <dsp:cNvPr id="0" name=""/>
        <dsp:cNvSpPr/>
      </dsp:nvSpPr>
      <dsp:spPr>
        <a:xfrm>
          <a:off x="1519515" y="364998"/>
          <a:ext cx="1366242" cy="1228947"/>
        </a:xfrm>
        <a:prstGeom prst="rect">
          <a:avLst/>
        </a:prstGeom>
        <a:blipFill rotWithShape="0">
          <a:blip xmlns:r="http://schemas.openxmlformats.org/officeDocument/2006/relationships" r:embed="rId1"/>
          <a:srcRect/>
          <a:stretch>
            <a:fillRect t="-3000" b="-3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2D7530-39EF-47E0-A7BC-E7BAA8BE301E}">
      <dsp:nvSpPr>
        <dsp:cNvPr id="0" name=""/>
        <dsp:cNvSpPr/>
      </dsp:nvSpPr>
      <dsp:spPr>
        <a:xfrm>
          <a:off x="451478" y="666"/>
          <a:ext cx="1174767" cy="910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Gambling Regulatory Authority</a:t>
          </a:r>
          <a:endParaRPr lang="x-none" sz="14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623519" y="134054"/>
        <a:ext cx="830685" cy="644052"/>
      </dsp:txXfrm>
    </dsp:sp>
    <dsp:sp modelId="{AE6396E2-7098-4CB4-B19A-89F0EBC59573}">
      <dsp:nvSpPr>
        <dsp:cNvPr id="0" name=""/>
        <dsp:cNvSpPr/>
      </dsp:nvSpPr>
      <dsp:spPr>
        <a:xfrm>
          <a:off x="3947400" y="364998"/>
          <a:ext cx="1366242" cy="1198893"/>
        </a:xfrm>
        <a:prstGeom prst="rect">
          <a:avLst/>
        </a:prstGeom>
        <a:blipFill rotWithShape="0">
          <a:blip xmlns:r="http://schemas.openxmlformats.org/officeDocument/2006/relationships" r:embed="rId2"/>
          <a:srcRect/>
          <a:stretch>
            <a:fillRect t="-7000" b="-7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CE2ED6-BD84-4E63-8595-12FB6D960C34}">
      <dsp:nvSpPr>
        <dsp:cNvPr id="0" name=""/>
        <dsp:cNvSpPr/>
      </dsp:nvSpPr>
      <dsp:spPr>
        <a:xfrm>
          <a:off x="2992488" y="666"/>
          <a:ext cx="1222886" cy="910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Police des Jeux</a:t>
          </a:r>
          <a:endParaRPr lang="x-none" sz="15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171576" y="134054"/>
        <a:ext cx="864710" cy="644052"/>
      </dsp:txXfrm>
    </dsp:sp>
    <dsp:sp modelId="{6BE12E89-815D-4B26-922C-6D90656AF733}">
      <dsp:nvSpPr>
        <dsp:cNvPr id="0" name=""/>
        <dsp:cNvSpPr/>
      </dsp:nvSpPr>
      <dsp:spPr>
        <a:xfrm>
          <a:off x="6536529" y="364998"/>
          <a:ext cx="1366242" cy="1171336"/>
        </a:xfrm>
        <a:prstGeom prst="rect">
          <a:avLst/>
        </a:prstGeom>
        <a:blipFill rotWithShape="0">
          <a:blip xmlns:r="http://schemas.openxmlformats.org/officeDocument/2006/relationships" r:embed="rId3"/>
          <a:srcRect/>
          <a:stretch>
            <a:fillRect t="-8000" b="-8000"/>
          </a:stretch>
        </a:blip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93D54-DD38-475F-A503-9FC4220C439F}">
      <dsp:nvSpPr>
        <dsp:cNvPr id="0" name=""/>
        <dsp:cNvSpPr/>
      </dsp:nvSpPr>
      <dsp:spPr>
        <a:xfrm>
          <a:off x="5581617" y="666"/>
          <a:ext cx="1092884" cy="910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>
                  <a:lumMod val="75000"/>
                  <a:lumOff val="25000"/>
                </a:schemeClr>
              </a:solidFill>
            </a:rPr>
            <a:t>Mauritius Revenue Authority</a:t>
          </a:r>
          <a:endParaRPr lang="x-none" sz="15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5741666" y="134054"/>
        <a:ext cx="772786" cy="644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B8F068-F0CF-4285-9A2A-362A23104691}" type="datetimeFigureOut">
              <a:rPr lang="en-GB" smtClean="0"/>
              <a:t>16/02/2022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E6317B-CE69-4C75-8D7F-FA9E45D4B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052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547DF8-6470-4068-86A3-CC7DE7112AE8}" type="datetimeFigureOut">
              <a:rPr lang="x-none" smtClean="0"/>
              <a:t>16/02/2022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A7C730F-603D-4D3F-89F3-BDE545A23C7F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7682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>
            <a:extLst>
              <a:ext uri="{FF2B5EF4-FFF2-40B4-BE49-F238E27FC236}">
                <a16:creationId xmlns:a16="http://schemas.microsoft.com/office/drawing/2014/main" id="{19BF4B38-2647-41F4-BCF7-D51C317F7B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65887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fld id="{B2DFF920-7137-4549-AA28-84B4189C0559}" type="slidenum">
              <a:rPr lang="en-US" altLang="fr-FR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rPr>
              <a:pPr defTabSz="465887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defRPr/>
              </a:pPr>
              <a:t>1</a:t>
            </a:fld>
            <a:endParaRPr lang="en-US" altLang="fr-FR">
              <a:solidFill>
                <a:srgbClr val="000000"/>
              </a:solidFill>
              <a:latin typeface="Times New Roman" panose="02020603050405020304" pitchFamily="18" charset="0"/>
              <a:cs typeface="Arial Unicode MS" charset="0"/>
            </a:endParaRPr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55A07044-7C6B-4562-9D97-EADF89E9C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532" y="8989748"/>
            <a:ext cx="3117356" cy="466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378" tIns="47689" rIns="95378" bIns="47689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defTabSz="465887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/>
            </a:pPr>
            <a:fld id="{A756103C-4B58-486C-9145-A758B71564E1}" type="slidenum">
              <a:rPr lang="en-US" altLang="fr-FR"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rPr>
              <a:pPr algn="r" defTabSz="465887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465887" algn="l"/>
                  <a:tab pos="931774" algn="l"/>
                  <a:tab pos="1397660" algn="l"/>
                  <a:tab pos="1863547" algn="l"/>
                  <a:tab pos="2329434" algn="l"/>
                  <a:tab pos="2795321" algn="l"/>
                  <a:tab pos="3261208" algn="l"/>
                  <a:tab pos="3727094" algn="l"/>
                  <a:tab pos="4192981" algn="l"/>
                  <a:tab pos="4658868" algn="l"/>
                  <a:tab pos="5124755" algn="l"/>
                  <a:tab pos="5590642" algn="l"/>
                  <a:tab pos="6056528" algn="l"/>
                  <a:tab pos="6522415" algn="l"/>
                  <a:tab pos="6988302" algn="l"/>
                  <a:tab pos="7454189" algn="l"/>
                  <a:tab pos="7920076" algn="l"/>
                  <a:tab pos="8385962" algn="l"/>
                  <a:tab pos="8851849" algn="l"/>
                  <a:tab pos="9317736" algn="l"/>
                </a:tabLst>
                <a:defRPr/>
              </a:pPr>
              <a:t>1</a:t>
            </a:fld>
            <a:endParaRPr lang="en-US" altLang="fr-FR" sz="1200">
              <a:solidFill>
                <a:srgbClr val="000000"/>
              </a:solidFill>
              <a:latin typeface="Times New Roman" panose="02020603050405020304" pitchFamily="18" charset="0"/>
              <a:cs typeface="Arial Unicode MS" charset="0"/>
            </a:endParaRPr>
          </a:p>
        </p:txBody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D8729FFE-F1F3-400B-98E4-A41F65B76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98" y="710142"/>
            <a:ext cx="4759607" cy="354909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pPr defTabSz="465887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fr-FR" altLang="fr-FR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2F72BF19-4EEB-499E-A799-321EF03BFF3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20514" y="4494875"/>
            <a:ext cx="5762484" cy="42543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>
            <a:extLst>
              <a:ext uri="{FF2B5EF4-FFF2-40B4-BE49-F238E27FC236}">
                <a16:creationId xmlns:a16="http://schemas.microsoft.com/office/drawing/2014/main" id="{19BF4B38-2647-41F4-BCF7-D51C317F7B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tabLst>
                <a:tab pos="737654" algn="l"/>
                <a:tab pos="1475308" algn="l"/>
                <a:tab pos="2212962" algn="l"/>
                <a:tab pos="2950616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65887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fld id="{B2DFF920-7137-4549-AA28-84B4189C0559}" type="slidenum">
              <a:rPr lang="en-US" altLang="fr-FR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rPr>
              <a:pPr defTabSz="465887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defRPr/>
              </a:pPr>
              <a:t>14</a:t>
            </a:fld>
            <a:endParaRPr lang="en-US" altLang="fr-FR">
              <a:solidFill>
                <a:srgbClr val="000000"/>
              </a:solidFill>
              <a:latin typeface="Times New Roman" panose="02020603050405020304" pitchFamily="18" charset="0"/>
              <a:cs typeface="Arial Unicode MS" charset="0"/>
            </a:endParaRPr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55A07044-7C6B-4562-9D97-EADF89E9C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4532" y="8989748"/>
            <a:ext cx="3117356" cy="466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378" tIns="47689" rIns="95378" bIns="47689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defTabSz="465887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465887" algn="l"/>
                <a:tab pos="931774" algn="l"/>
                <a:tab pos="1397660" algn="l"/>
                <a:tab pos="1863547" algn="l"/>
                <a:tab pos="2329434" algn="l"/>
                <a:tab pos="2795321" algn="l"/>
                <a:tab pos="3261208" algn="l"/>
                <a:tab pos="3727094" algn="l"/>
                <a:tab pos="4192981" algn="l"/>
                <a:tab pos="4658868" algn="l"/>
                <a:tab pos="5124755" algn="l"/>
                <a:tab pos="5590642" algn="l"/>
                <a:tab pos="6056528" algn="l"/>
                <a:tab pos="6522415" algn="l"/>
                <a:tab pos="6988302" algn="l"/>
                <a:tab pos="7454189" algn="l"/>
                <a:tab pos="7920076" algn="l"/>
                <a:tab pos="8385962" algn="l"/>
                <a:tab pos="8851849" algn="l"/>
                <a:tab pos="9317736" algn="l"/>
              </a:tabLst>
              <a:defRPr/>
            </a:pPr>
            <a:fld id="{A756103C-4B58-486C-9145-A758B71564E1}" type="slidenum">
              <a:rPr lang="en-US" altLang="fr-FR"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charset="0"/>
              </a:rPr>
              <a:pPr algn="r" defTabSz="465887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>
                  <a:tab pos="0" algn="l"/>
                  <a:tab pos="465887" algn="l"/>
                  <a:tab pos="931774" algn="l"/>
                  <a:tab pos="1397660" algn="l"/>
                  <a:tab pos="1863547" algn="l"/>
                  <a:tab pos="2329434" algn="l"/>
                  <a:tab pos="2795321" algn="l"/>
                  <a:tab pos="3261208" algn="l"/>
                  <a:tab pos="3727094" algn="l"/>
                  <a:tab pos="4192981" algn="l"/>
                  <a:tab pos="4658868" algn="l"/>
                  <a:tab pos="5124755" algn="l"/>
                  <a:tab pos="5590642" algn="l"/>
                  <a:tab pos="6056528" algn="l"/>
                  <a:tab pos="6522415" algn="l"/>
                  <a:tab pos="6988302" algn="l"/>
                  <a:tab pos="7454189" algn="l"/>
                  <a:tab pos="7920076" algn="l"/>
                  <a:tab pos="8385962" algn="l"/>
                  <a:tab pos="8851849" algn="l"/>
                  <a:tab pos="9317736" algn="l"/>
                </a:tabLst>
                <a:defRPr/>
              </a:pPr>
              <a:t>14</a:t>
            </a:fld>
            <a:endParaRPr lang="en-US" altLang="fr-FR" sz="1200">
              <a:solidFill>
                <a:srgbClr val="000000"/>
              </a:solidFill>
              <a:latin typeface="Times New Roman" panose="02020603050405020304" pitchFamily="18" charset="0"/>
              <a:cs typeface="Arial Unicode MS" charset="0"/>
            </a:endParaRPr>
          </a:p>
        </p:txBody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D8729FFE-F1F3-400B-98E4-A41F65B76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198" y="710142"/>
            <a:ext cx="4759607" cy="354909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pPr defTabSz="465887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fr-FR" altLang="fr-FR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2F72BF19-4EEB-499E-A799-321EF03BFF3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20514" y="4494875"/>
            <a:ext cx="5762484" cy="425439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92843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C8441-2D5C-4F1E-A8AB-9965F7A7A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94507C-C5D8-43C6-B461-80DD78226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309A2-C343-4A8E-9541-FF4F5CCE8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2382-DF5E-46F2-AF07-BA6CE3E301EC}" type="datetime1">
              <a:rPr lang="en-US" smtClean="0"/>
              <a:t>2/16/2022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BA70C-08A4-4216-A342-7E6F1E62E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2E0CA-E7A2-4AEC-A0E4-695F6023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3131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A7693-3D7B-49DF-B85E-D94088B6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CC494-D738-4BD0-A53F-3994F26BF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CA0EC-9D4D-4C0D-AC13-F5F4770AA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6061B-2A2C-475A-8FD6-55F8924FDEB4}" type="datetime1">
              <a:rPr lang="en-US" smtClean="0"/>
              <a:t>2/16/2022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F97EB-69EE-4543-8E86-E19B7632C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DD770-4D69-4A29-9793-968A7F1B8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1017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2E8268-B1B7-49DD-935A-456027253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6DD4D-ED08-4ECE-BA04-C34AB61FC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B4503-F123-4CBC-AB30-0A0E3CF93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21A2A-6CAC-44B0-B434-00FC03A0A263}" type="datetime1">
              <a:rPr lang="en-US" smtClean="0"/>
              <a:t>2/16/2022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2954C-39F8-41ED-B7A5-735F1AA9F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ACAD4-DCD9-4D9A-AC5F-0B1BC8D9A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48748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FFD5-D166-4A5B-948B-FF508D395AA2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D4373-670B-6E41-807B-CB043CAD49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20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DA1458A-DB91-403D-A961-56CA085A7B02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93D50-0D46-4FB2-8D89-84DB3CBBFFCF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54395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1CDE2FA-99E0-43B4-918A-C89338349F39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D9668-7424-4C02-A49B-60B0D574395E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665776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2AC75D3B-0B71-4226-ABBE-85776FC5DCEF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E5A14-2B70-472C-8070-4FE6B2AE9552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28963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8451" cy="4518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600200"/>
            <a:ext cx="5380567" cy="4518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D005255-C720-4402-AAE1-50C52199EA88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ADB57-3C57-4E2C-BA66-ACAF49FB00D1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018099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949B045-CFA8-458F-B6F2-F8641B3C7A42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B5003-D971-4785-BA2A-F373BE196ADA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682004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D82A5AC-3F42-439F-903A-4F56B05B865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1D4F-C6BE-40CB-A3BE-F0AF2D1F739E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360678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A9D4C133-6DEC-4F5D-8C1D-34E79023C83D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C0867-C9D8-41C4-9890-E93A52BE5FD2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4620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6860E-398D-4433-A72C-E0D7C680E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AFA9D-11D9-446B-814F-B976F0242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AC9E6-BFE2-49E1-AD16-A1B734B3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FB4C-AB1F-4AEC-83B2-A6A20B591CB0}" type="datetime1">
              <a:rPr lang="en-US" smtClean="0"/>
              <a:t>2/16/2022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9E44B-BE6A-494E-B5F0-28D17A1E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2BCA1-2982-4906-842D-E376AC39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720349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E8C66D8-6536-4D54-81D9-4A523CE10569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93119-5563-4EE1-9C5C-1251E6661B5A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0302829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3712F3F8-51F2-4096-9C0E-165A239AB464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D0B11-F981-47BD-A288-1648CC689BAD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99165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8A00EFE-EC6C-4F6C-A56A-F1023081F7C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6F21F-A215-47FF-ABCA-FBD2B7CA4DB3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731835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2851" y="274639"/>
            <a:ext cx="2738967" cy="5843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0051" cy="5843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91A9E90-E659-4F44-BBB8-C535B958266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96EB4-8BA6-494D-B75B-D216B368AB69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41319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819D4-1999-4F15-8250-B5C3258DE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198DA-BBE8-4086-A6B6-F2211132C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5468D-E0FC-46E9-9E17-93B6B1395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1926-500E-4255-BFD8-5FAB17606566}" type="datetime1">
              <a:rPr lang="en-US" smtClean="0"/>
              <a:t>2/16/2022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D8716-AF8E-4D92-977C-B5B4B5B73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2C54F-B4D3-43B1-BC70-09C3A64B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59814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FE1B4-5462-4D07-ACB8-8E7F9026E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1E619-F7F5-4D25-9686-A625A65EFD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010831-3291-427A-8FBC-0D95AEF8E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DC0C9-62F4-4D9F-B062-5BFAE9BA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25D22-EA67-4B3D-8628-949DF93F6E0F}" type="datetime1">
              <a:rPr lang="en-US" smtClean="0"/>
              <a:t>2/16/2022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EE20B-87CE-4BEF-8311-74A0D3B7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A3296-6EA9-4D80-B3EE-4FFF0454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0441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6F7BB-256D-4682-88BD-73D994B3D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E9AB7-94BF-43B4-A6FB-5E8877A109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44DCC-C129-4378-B934-790FCE6DD2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2B469-0543-4053-B051-42796717F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834CD3-9E0D-4AEA-BCD6-6FE11ADACF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50B7DA-2263-4521-805F-EFC3FDCDB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5F4D-966A-452F-8993-99870C7F6B4C}" type="datetime1">
              <a:rPr lang="en-US" smtClean="0"/>
              <a:t>2/16/2022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F37D01-F2D5-46FE-903C-0CC0B13A8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973AF4-5A1F-4600-82E3-4D7D74EE3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2989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DEA6-AB1C-437B-B7C9-8C1D12BFD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80F229-18B0-4C73-BDBB-F9798725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8E29-46A7-496C-B467-115E41790D72}" type="datetime1">
              <a:rPr lang="en-US" smtClean="0"/>
              <a:t>2/16/2022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4896D-6A25-41B6-B9EC-129E8B90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149FA4-EEF8-4172-894E-132513F08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61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873E45-E16A-4300-85BA-1E04CF0F3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AC29D-2648-499B-8B94-E0C522909085}" type="datetime1">
              <a:rPr lang="en-US" smtClean="0"/>
              <a:t>2/16/2022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EBAB0-8E4A-4740-8E88-CFAFC901F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6F2B9-229A-44F6-9076-C09F3F826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50477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0AE6F-C3B9-494E-AE4D-66A219726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98309-BEFE-4191-A94D-49CF1436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132CD-41DF-4B63-B1BA-97CAE0A70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73B83-FFD0-46BD-9508-DCA6CB280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446E-8875-4492-B05C-B3ED3E538911}" type="datetime1">
              <a:rPr lang="en-US" smtClean="0"/>
              <a:t>2/16/2022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32380-F7A8-4255-ABD0-3AC55C27D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76232C-222D-4DD6-B711-FA221A7F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041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0927A-FF75-4CA6-A21C-349254C7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31EF29-6E87-4C77-A4B7-AB2F8257B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316E2F-A53B-426A-AC2A-8422FE193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110B0-6967-4F0D-B1F3-424410273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F115-2090-488B-ACA9-C1B2AD4180CF}" type="datetime1">
              <a:rPr lang="en-US" smtClean="0"/>
              <a:t>2/16/2022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6C8EE-3A2B-45FC-9396-F3233271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8BBEA-73A6-4669-8A7F-51801A9E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361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43433-321F-4DFF-BC12-24DDBEC37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8E2D2-67FA-45CD-B164-212A349FF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4BFD6-CEBE-4A56-B4EF-06E6E1883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A24F8-6F02-4391-A2E7-C9DD1775D73E}" type="datetime1">
              <a:rPr lang="en-US" smtClean="0"/>
              <a:t>2/16/2022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69E94-8FB6-4AC1-8380-22F2CDA64E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GAMBLING CASE EXAMPLES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AB59C-0A5A-494E-AEE1-90BDC8550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41FAC-63B3-4C1A-97D5-F7D15999E79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033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DC1BA-6F51-47FC-991C-AF528EF69330}" type="datetime1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GAMBLING CASE EXAMPLES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D4373-670B-6E41-807B-CB043CAD49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0" y="806"/>
            <a:ext cx="12163861" cy="685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97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449CB5B3-390A-44EF-9EBB-60D3FEF80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52400"/>
            <a:ext cx="323426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1" name="Picture 2">
            <a:extLst>
              <a:ext uri="{FF2B5EF4-FFF2-40B4-BE49-F238E27FC236}">
                <a16:creationId xmlns:a16="http://schemas.microsoft.com/office/drawing/2014/main" id="{FE485DEB-D108-4D86-89FB-F78F0227D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9400"/>
            <a:ext cx="12192000" cy="1581150"/>
          </a:xfrm>
          <a:prstGeom prst="rect">
            <a:avLst/>
          </a:prstGeom>
          <a:gradFill rotWithShape="0">
            <a:gsLst>
              <a:gs pos="0">
                <a:srgbClr val="558ED5"/>
              </a:gs>
              <a:gs pos="100000">
                <a:srgbClr val="E1E8F5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>
            <a:extLst>
              <a:ext uri="{FF2B5EF4-FFF2-40B4-BE49-F238E27FC236}">
                <a16:creationId xmlns:a16="http://schemas.microsoft.com/office/drawing/2014/main" id="{8444DC9B-1D82-44D8-88FB-0E3758B7D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9400"/>
            <a:ext cx="12192000" cy="5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3" name="Picture 4">
            <a:extLst>
              <a:ext uri="{FF2B5EF4-FFF2-40B4-BE49-F238E27FC236}">
                <a16:creationId xmlns:a16="http://schemas.microsoft.com/office/drawing/2014/main" id="{42B3E36A-78F2-4346-B74E-896227B66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12192000" cy="5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4" name="Rectangle 5">
            <a:extLst>
              <a:ext uri="{FF2B5EF4-FFF2-40B4-BE49-F238E27FC236}">
                <a16:creationId xmlns:a16="http://schemas.microsoft.com/office/drawing/2014/main" id="{665AE3DD-C9C2-458F-A8F7-428BC80495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62217" cy="113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Click to edit the title text format</a:t>
            </a:r>
          </a:p>
        </p:txBody>
      </p:sp>
      <p:sp>
        <p:nvSpPr>
          <p:cNvPr id="2055" name="Rectangle 6">
            <a:extLst>
              <a:ext uri="{FF2B5EF4-FFF2-40B4-BE49-F238E27FC236}">
                <a16:creationId xmlns:a16="http://schemas.microsoft.com/office/drawing/2014/main" id="{575E2C05-152F-4870-8504-C1882F95FB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0"/>
            <a:ext cx="10962217" cy="451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Click to edit the outline text format</a:t>
            </a:r>
          </a:p>
          <a:p>
            <a:pPr lvl="1"/>
            <a:r>
              <a:rPr lang="en-GB" altLang="fr-FR"/>
              <a:t>Second Outline Level</a:t>
            </a:r>
          </a:p>
          <a:p>
            <a:pPr lvl="2"/>
            <a:r>
              <a:rPr lang="en-GB" altLang="fr-FR"/>
              <a:t>Third Outline Level</a:t>
            </a:r>
          </a:p>
          <a:p>
            <a:pPr lvl="3"/>
            <a:r>
              <a:rPr lang="en-GB" altLang="fr-FR"/>
              <a:t>Fourth Outline Level</a:t>
            </a:r>
          </a:p>
          <a:p>
            <a:pPr lvl="4"/>
            <a:r>
              <a:rPr lang="en-GB" altLang="fr-FR"/>
              <a:t>Fifth Outline Level</a:t>
            </a:r>
          </a:p>
          <a:p>
            <a:pPr lvl="4"/>
            <a:r>
              <a:rPr lang="en-GB" altLang="fr-FR"/>
              <a:t>Sixth Outline Level</a:t>
            </a:r>
          </a:p>
          <a:p>
            <a:pPr lvl="4"/>
            <a:r>
              <a:rPr lang="en-GB" altLang="fr-FR"/>
              <a:t>Seventh Outline Level</a:t>
            </a:r>
          </a:p>
          <a:p>
            <a:pPr lvl="4"/>
            <a:r>
              <a:rPr lang="en-GB" altLang="fr-FR"/>
              <a:t>Eighth Outline Level</a:t>
            </a:r>
          </a:p>
          <a:p>
            <a:pPr lvl="4"/>
            <a:r>
              <a:rPr lang="en-GB" altLang="fr-FR"/>
              <a:t>Ninth Outline Level</a:t>
            </a:r>
          </a:p>
        </p:txBody>
      </p:sp>
      <p:sp>
        <p:nvSpPr>
          <p:cNvPr id="2056" name="Text Box 7">
            <a:extLst>
              <a:ext uri="{FF2B5EF4-FFF2-40B4-BE49-F238E27FC236}">
                <a16:creationId xmlns:a16="http://schemas.microsoft.com/office/drawing/2014/main" id="{A10B7F10-639B-48E6-8D33-F29CDC0E4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308726"/>
            <a:ext cx="2844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 sz="1800"/>
          </a:p>
        </p:txBody>
      </p:sp>
      <p:sp>
        <p:nvSpPr>
          <p:cNvPr id="2057" name="Text Box 8">
            <a:extLst>
              <a:ext uri="{FF2B5EF4-FFF2-40B4-BE49-F238E27FC236}">
                <a16:creationId xmlns:a16="http://schemas.microsoft.com/office/drawing/2014/main" id="{E3DAFFE0-CA1B-484E-8406-159293D10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600" y="6308726"/>
            <a:ext cx="3860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fr-FR" altLang="fr-FR" sz="1800"/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06F12473-0CEA-417C-A7D8-F0BCF4D99DF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356350"/>
            <a:ext cx="2834217" cy="3571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 Unicode MS" charset="0"/>
              </a:defRPr>
            </a:lvl1pPr>
          </a:lstStyle>
          <a:p>
            <a:pPr>
              <a:defRPr/>
            </a:pPr>
            <a:fld id="{5E6B404A-33DD-42E2-A35D-3541BB13109D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4193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>
            <a:extLst>
              <a:ext uri="{FF2B5EF4-FFF2-40B4-BE49-F238E27FC236}">
                <a16:creationId xmlns:a16="http://schemas.microsoft.com/office/drawing/2014/main" id="{54A254EB-8380-46C0-A7AE-8F9A0BC7F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22788"/>
            <a:ext cx="8839200" cy="1801812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en-GB" altLang="fr-FR" sz="20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defTabSz="4572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en-GB" altLang="fr-FR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				Presented by : Miss Najaah Bibi Auckloo</a:t>
            </a:r>
          </a:p>
          <a:p>
            <a:pPr defTabSz="4572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en-GB" altLang="fr-FR" sz="2400" dirty="0">
                <a:latin typeface="Century Gothic" panose="020B0502020202020204" pitchFamily="34" charset="0"/>
                <a:cs typeface="Times New Roman" panose="02020603050405020304" pitchFamily="18" charset="0"/>
              </a:rPr>
              <a:t>				Country	        : Mauritius						</a:t>
            </a:r>
            <a:r>
              <a:rPr lang="en-GB" altLang="fr-FR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</a:t>
            </a:r>
          </a:p>
          <a:p>
            <a:pPr defTabSz="4572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en-GB" altLang="fr-FR" sz="20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defTabSz="45720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en-GB" altLang="fr-FR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					                     						</a:t>
            </a:r>
          </a:p>
          <a:p>
            <a:pPr algn="ctr" defTabSz="457200" fontAlgn="base">
              <a:lnSpc>
                <a:spcPct val="80000"/>
              </a:lnSpc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en-GB" altLang="fr-FR" sz="1000" b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cs typeface="Arial Unicode MS" charset="0"/>
            </a:endParaRPr>
          </a:p>
          <a:p>
            <a:pPr algn="ctr" defTabSz="457200" fontAlgn="base">
              <a:lnSpc>
                <a:spcPct val="80000"/>
              </a:lnSpc>
              <a:spcBef>
                <a:spcPts val="25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en-GB" altLang="fr-FR" sz="1000" b="1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  <a:cs typeface="Arial Unicode MS" charset="0"/>
            </a:endParaRP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F0F3D4C8-2F6A-4A83-9360-BFDBBBB2B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590801"/>
            <a:ext cx="8358188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lnSpc>
                <a:spcPct val="1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n-US" altLang="fr-FR" sz="3600" b="1" dirty="0">
                <a:solidFill>
                  <a:srgbClr val="FFFFFF"/>
                </a:solidFill>
              </a:rPr>
              <a:t>GAMBLING CASE EXAMPLES</a:t>
            </a:r>
            <a:endParaRPr lang="en-US" altLang="fr-FR" sz="3600" i="1" dirty="0">
              <a:solidFill>
                <a:srgbClr val="FFFFFF"/>
              </a:solidFill>
              <a:latin typeface="Engravers MT" panose="0209070708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3">
            <a:extLst>
              <a:ext uri="{FF2B5EF4-FFF2-40B4-BE49-F238E27FC236}">
                <a16:creationId xmlns:a16="http://schemas.microsoft.com/office/drawing/2014/main" id="{C093ED7A-83D0-4BDB-BF21-9CDD1EF6A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6324601"/>
            <a:ext cx="276243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fr-FR" altLang="fr-FR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Date:</a:t>
            </a:r>
            <a:r>
              <a:rPr lang="en-GB" altLang="fr-FR" dirty="0">
                <a:solidFill>
                  <a:srgbClr val="FF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17 February 2022</a:t>
            </a:r>
            <a:r>
              <a:rPr lang="fr-FR" altLang="fr-FR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85A96-1C37-4ECB-A220-ABB1E704A18E}"/>
              </a:ext>
            </a:extLst>
          </p:cNvPr>
          <p:cNvSpPr txBox="1"/>
          <p:nvPr/>
        </p:nvSpPr>
        <p:spPr>
          <a:xfrm>
            <a:off x="7871381" y="377072"/>
            <a:ext cx="3874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CASE EXAMPLE 1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A6F57-0541-4F96-9BD2-31A7AB46832F}"/>
              </a:ext>
            </a:extLst>
          </p:cNvPr>
          <p:cNvSpPr txBox="1"/>
          <p:nvPr/>
        </p:nvSpPr>
        <p:spPr>
          <a:xfrm>
            <a:off x="952106" y="1451728"/>
            <a:ext cx="1079369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chemeClr val="accent5"/>
                </a:solidFill>
              </a:rPr>
              <a:t>GAMING MACHINE ISSUE 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 A is a gaming machine operator. In the course of audit and upon examination of records, the following were noted: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Discrepancies between gross takings per working schedule and tax return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Backward movement of hard meters in working schedules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Unexplained high loss on one gaming station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Meter readings taken during visit were not consistent (lower) with machine’s previous month’s closing reading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Company A was not cooperating and provided misleading information to our officers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Denied access to gaming machine data by consistently deleting log files and other soft data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 A admitted to tampering of meters by its employees and fraud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Outcome : Assessment raised for an amount of MUR 41,477,998 (USD 950,000)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DE1D0D-22C1-4004-A29D-B0AEDDDF72E3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7B185-A380-474A-A17F-8EBB01FB033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10</a:t>
            </a:r>
            <a:endParaRPr lang="x-non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1A3993B-BB10-4035-B6C9-1242CC8B3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5147" y="4343891"/>
            <a:ext cx="26289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1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85A96-1C37-4ECB-A220-ABB1E704A18E}"/>
              </a:ext>
            </a:extLst>
          </p:cNvPr>
          <p:cNvSpPr txBox="1"/>
          <p:nvPr/>
        </p:nvSpPr>
        <p:spPr>
          <a:xfrm>
            <a:off x="7871381" y="377072"/>
            <a:ext cx="3874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CASE EXAMPLE 2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A6F57-0541-4F96-9BD2-31A7AB46832F}"/>
              </a:ext>
            </a:extLst>
          </p:cNvPr>
          <p:cNvSpPr txBox="1"/>
          <p:nvPr/>
        </p:nvSpPr>
        <p:spPr>
          <a:xfrm>
            <a:off x="952106" y="1451728"/>
            <a:ext cx="107936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chemeClr val="accent5"/>
                </a:solidFill>
              </a:rPr>
              <a:t>GAMING MACHINE ISSUE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 B is a gaming house. During an audit initiated, the following were noticed: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Low gambling yield reported when compared to benchmark operator figures in the market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Differences were noted between gross takings and the amounts declared in gaming tax returns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Source documents used in cash count and cash reconciliation exercises were destroyed by the company 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Access to gaming machines data were denied to our officers and log files were deleted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 B confessed to have committed fraud and intentionally reported lower profits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Outcome : Assessment raised for an amount of MUR 8,230,629 (USD 190,000)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DE1D0D-22C1-4004-A29D-B0AEDDDF72E3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7B185-A380-474A-A17F-8EBB01FB033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11</a:t>
            </a:r>
            <a:endParaRPr lang="x-non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203FE7-B08C-47BE-9D60-EA510723A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8204" y="4731078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03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85A96-1C37-4ECB-A220-ABB1E704A18E}"/>
              </a:ext>
            </a:extLst>
          </p:cNvPr>
          <p:cNvSpPr txBox="1"/>
          <p:nvPr/>
        </p:nvSpPr>
        <p:spPr>
          <a:xfrm>
            <a:off x="7871381" y="377072"/>
            <a:ext cx="3874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CASE EXAMPLE 3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A6F57-0541-4F96-9BD2-31A7AB46832F}"/>
              </a:ext>
            </a:extLst>
          </p:cNvPr>
          <p:cNvSpPr txBox="1"/>
          <p:nvPr/>
        </p:nvSpPr>
        <p:spPr>
          <a:xfrm>
            <a:off x="433633" y="1451728"/>
            <a:ext cx="103977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chemeClr val="accent5"/>
                </a:solidFill>
              </a:rPr>
              <a:t>GAMING MACHINE ISSUE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Company C is a casino. Gross takings were very low and completely outside the range for other similar operators.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During a visit, discrepancies were noted on its machines’ hard meter readings per working schedules :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Backward hard meter movements observed on several machines and faulty hard meters found on some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C’s manager claimed that hard meters were not reliable according to them and that readings from soft 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meters were used to calculate gross takings but his explanation was not satisfactory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Soft meter readings and historical data stored in gaming machines’ memory were systematically 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destroyed by the company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Cumulative meter readings were being reset to nil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audit findings concluded that there was corruption of machines and gross takings were understated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Outcome : Assessment under gambling tax raised for an amount of MUR 65,510,479 (USD 1,485,000)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DE1D0D-22C1-4004-A29D-B0AEDDDF72E3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7B185-A380-474A-A17F-8EBB01FB033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12</a:t>
            </a:r>
            <a:endParaRPr lang="x-non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884D1B-D0A6-42F2-BD38-0A30EFCE80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53"/>
          <a:stretch/>
        </p:blipFill>
        <p:spPr>
          <a:xfrm>
            <a:off x="10851774" y="1603564"/>
            <a:ext cx="1340226" cy="236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88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85A96-1C37-4ECB-A220-ABB1E704A18E}"/>
              </a:ext>
            </a:extLst>
          </p:cNvPr>
          <p:cNvSpPr txBox="1"/>
          <p:nvPr/>
        </p:nvSpPr>
        <p:spPr>
          <a:xfrm>
            <a:off x="7871381" y="377072"/>
            <a:ext cx="3874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CASE EXAMPLE 4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A6F57-0541-4F96-9BD2-31A7AB46832F}"/>
              </a:ext>
            </a:extLst>
          </p:cNvPr>
          <p:cNvSpPr txBox="1"/>
          <p:nvPr/>
        </p:nvSpPr>
        <p:spPr>
          <a:xfrm>
            <a:off x="575035" y="1451728"/>
            <a:ext cx="1130273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chemeClr val="accent5"/>
                </a:solidFill>
              </a:rPr>
              <a:t>MONEY LAUNDERING IN CASINO ISSUE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following source information received from Financial Intelligence Unit (FIU):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- 54 individuals suspected using nominees to cash out winnings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- Winnings cashed out from different casino/gaming houses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- Intention was to avoid tax on winnings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- The punters/beneficiaries cashed out a total amount of MUR 23,279,725 (USD 530,000)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over a period of more than a year 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 of the 54 people,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 people linked to drug trafficking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 Case referred to Independent Commission Against Corruption (ICAC)</a:t>
            </a:r>
          </a:p>
          <a:p>
            <a:pPr algn="just"/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sym typeface="Wingdings" panose="05000000000000000000" pitchFamily="2" charset="2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Audits initiated against remaining 51 individual cases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DE1D0D-22C1-4004-A29D-B0AEDDDF72E3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7B185-A380-474A-A17F-8EBB01FB033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13</a:t>
            </a:r>
            <a:endParaRPr lang="x-none" dirty="0"/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82251917-FAD7-4959-BE72-EA218AD36FBB}"/>
              </a:ext>
            </a:extLst>
          </p:cNvPr>
          <p:cNvSpPr/>
          <p:nvPr/>
        </p:nvSpPr>
        <p:spPr>
          <a:xfrm>
            <a:off x="8427563" y="1734532"/>
            <a:ext cx="3450210" cy="2139884"/>
          </a:xfrm>
          <a:prstGeom prst="hexagon">
            <a:avLst/>
          </a:prstGeom>
          <a:noFill/>
          <a:ln w="381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rgbClr val="92D050"/>
                </a:solidFill>
              </a:rPr>
              <a:t>Tax on Winnings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anose="05000000000000000000" pitchFamily="2" charset="2"/>
              </a:rPr>
              <a:t>10% tax imposed under Income Tax Act on cumulative winnings exceeding MUR 100,000</a:t>
            </a:r>
          </a:p>
          <a:p>
            <a:pPr algn="ctr"/>
            <a:endParaRPr lang="x-none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2CD7C-50A8-4187-A247-DD69A9F5990C}"/>
              </a:ext>
            </a:extLst>
          </p:cNvPr>
          <p:cNvCxnSpPr/>
          <p:nvPr/>
        </p:nvCxnSpPr>
        <p:spPr>
          <a:xfrm>
            <a:off x="10086682" y="2234155"/>
            <a:ext cx="0" cy="348792"/>
          </a:xfrm>
          <a:prstGeom prst="straightConnector1">
            <a:avLst/>
          </a:prstGeom>
          <a:ln w="571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862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84C444-3533-4E89-AE4C-CFBD246B04C6}"/>
              </a:ext>
            </a:extLst>
          </p:cNvPr>
          <p:cNvSpPr txBox="1"/>
          <p:nvPr/>
        </p:nvSpPr>
        <p:spPr>
          <a:xfrm>
            <a:off x="4204353" y="3063711"/>
            <a:ext cx="4062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THANK YOU FOR YOUR KIND ATTENTION</a:t>
            </a:r>
            <a:endParaRPr lang="x-none" sz="32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270623-7E53-4E56-8DB1-D2263E9603DF}"/>
              </a:ext>
            </a:extLst>
          </p:cNvPr>
          <p:cNvSpPr txBox="1"/>
          <p:nvPr/>
        </p:nvSpPr>
        <p:spPr>
          <a:xfrm>
            <a:off x="3912121" y="5448694"/>
            <a:ext cx="4647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92DDEC"/>
                </a:solidFill>
              </a:rPr>
              <a:t>GAMBLING CASE EXAMPLES</a:t>
            </a:r>
            <a:endParaRPr lang="x-none" sz="2400" b="1" dirty="0">
              <a:solidFill>
                <a:srgbClr val="92DDE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755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2A786C-B0C9-4EA1-97AF-36AB17078FA0}"/>
              </a:ext>
            </a:extLst>
          </p:cNvPr>
          <p:cNvSpPr txBox="1"/>
          <p:nvPr/>
        </p:nvSpPr>
        <p:spPr>
          <a:xfrm>
            <a:off x="8418136" y="377072"/>
            <a:ext cx="3327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TABLE OF CONTENTS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56229DC-B223-44ED-AEBD-97C4B712D7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2158477"/>
              </p:ext>
            </p:extLst>
          </p:nvPr>
        </p:nvGraphicFramePr>
        <p:xfrm>
          <a:off x="1796330" y="1602557"/>
          <a:ext cx="8128000" cy="3960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936D103-B6A6-4AB7-90E8-E83CA5A12CA0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AFA763-528D-496A-881B-B09C2EED5C3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2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594810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9D4DD6-FFA5-4A34-B840-2738F59D448A}"/>
              </a:ext>
            </a:extLst>
          </p:cNvPr>
          <p:cNvSpPr txBox="1"/>
          <p:nvPr/>
        </p:nvSpPr>
        <p:spPr>
          <a:xfrm>
            <a:off x="6928701" y="377072"/>
            <a:ext cx="4817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GAMBLING SECTOR IN MAURITIUS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15" name="TextBox 14" descr="&#10;">
            <a:extLst>
              <a:ext uri="{FF2B5EF4-FFF2-40B4-BE49-F238E27FC236}">
                <a16:creationId xmlns:a16="http://schemas.microsoft.com/office/drawing/2014/main" id="{D38D2AFB-A8DE-46AC-A322-491541EC264A}"/>
              </a:ext>
            </a:extLst>
          </p:cNvPr>
          <p:cNvSpPr txBox="1"/>
          <p:nvPr/>
        </p:nvSpPr>
        <p:spPr>
          <a:xfrm>
            <a:off x="876692" y="1263192"/>
            <a:ext cx="106145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Almost all forms of gambling are legal in Mauritius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Significant revenue collected for the government from Gambling Sector </a:t>
            </a:r>
          </a:p>
          <a:p>
            <a:pPr algn="just"/>
            <a:r>
              <a:rPr lang="en-US" dirty="0"/>
              <a:t>through gaming taxes, betting taxes &amp; duties and licensing fees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Legal framework:</a:t>
            </a:r>
          </a:p>
          <a:p>
            <a:pPr algn="just"/>
            <a:r>
              <a:rPr lang="en-US" dirty="0"/>
              <a:t>	</a:t>
            </a:r>
            <a:r>
              <a:rPr lang="en-US" b="1" dirty="0"/>
              <a:t>The Gambling Regulatory Authority Act 2007</a:t>
            </a:r>
          </a:p>
          <a:p>
            <a:pPr algn="just"/>
            <a:r>
              <a:rPr lang="en-US" dirty="0"/>
              <a:t>	The Mauritius Revenue Authority Act 2004</a:t>
            </a:r>
          </a:p>
          <a:p>
            <a:pPr algn="just"/>
            <a:r>
              <a:rPr lang="en-US" dirty="0"/>
              <a:t>	The Income Tax Act 1995</a:t>
            </a:r>
          </a:p>
          <a:p>
            <a:pPr algn="just"/>
            <a:r>
              <a:rPr lang="en-US" dirty="0"/>
              <a:t>	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dirty="0"/>
              <a:t>Regulated by 3 main agencies: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x-none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3B8564-95DB-4D9B-9336-363C8ACC7CE5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80982EE-42E0-4F29-A868-E1ED687FF525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3</a:t>
            </a:r>
            <a:endParaRPr lang="x-none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B89FA38-2E97-4116-94A9-F8DB918FA428}"/>
              </a:ext>
            </a:extLst>
          </p:cNvPr>
          <p:cNvSpPr/>
          <p:nvPr/>
        </p:nvSpPr>
        <p:spPr>
          <a:xfrm>
            <a:off x="8361578" y="1828802"/>
            <a:ext cx="3733015" cy="136688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Annual revenue from gambling taxes of approx.          MUR 2,000,000,000   (USD 45,000,000)</a:t>
            </a:r>
            <a:endParaRPr lang="x-none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57F3AE03-C018-4E34-A6D8-A6C9310EB8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515191"/>
              </p:ext>
            </p:extLst>
          </p:nvPr>
        </p:nvGraphicFramePr>
        <p:xfrm>
          <a:off x="2032000" y="4617349"/>
          <a:ext cx="8128000" cy="1594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328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EA2DF8-7261-4A92-B6E3-EAF5A51431FC}"/>
              </a:ext>
            </a:extLst>
          </p:cNvPr>
          <p:cNvSpPr txBox="1"/>
          <p:nvPr/>
        </p:nvSpPr>
        <p:spPr>
          <a:xfrm>
            <a:off x="6928701" y="377072"/>
            <a:ext cx="4817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REGULATIONS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D508DF-D200-40DD-895E-C90397EA5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6225" y="1341275"/>
            <a:ext cx="1507148" cy="940009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08745E-CCF6-4D1E-AC19-A0449A2D45BB}"/>
              </a:ext>
            </a:extLst>
          </p:cNvPr>
          <p:cNvSpPr/>
          <p:nvPr/>
        </p:nvSpPr>
        <p:spPr>
          <a:xfrm>
            <a:off x="848411" y="1341275"/>
            <a:ext cx="5872900" cy="65720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</a:rPr>
              <a:t>GAMBLING REGULATORY AUTHORITY (GRA)</a:t>
            </a:r>
            <a:endParaRPr lang="x-none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69D138-5CCC-4E13-A0B8-D18C1023CEA8}"/>
              </a:ext>
            </a:extLst>
          </p:cNvPr>
          <p:cNvSpPr txBox="1"/>
          <p:nvPr/>
        </p:nvSpPr>
        <p:spPr>
          <a:xfrm>
            <a:off x="848410" y="2356701"/>
            <a:ext cx="108973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Body corporate established in 2007 to bring under control of one Authority all gambling and gaming activities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Operates under the aegis of the Minister of Finance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Main Functions: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Regulates and controls gambling activities and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organisation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of lottery games and horse-racing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Ensures gambling activities are conducted in a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fair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and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transparent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manner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Promotes responsible gambling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Issues directives and guidelines to gambling operators including measures to prevent money laundering and financing of terrorism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Licensing of operators – issue, renew, suspend or revoke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Regular inspections to ensure proper compliance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Investigations into any illegal,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dishonourable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or improper practice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x-non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3EA6D4-1134-4B41-A768-787364D087D6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44BB6A-8183-4B9D-A470-7983651DE15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4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141033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EA2DF8-7261-4A92-B6E3-EAF5A51431FC}"/>
              </a:ext>
            </a:extLst>
          </p:cNvPr>
          <p:cNvSpPr txBox="1"/>
          <p:nvPr/>
        </p:nvSpPr>
        <p:spPr>
          <a:xfrm>
            <a:off x="6928701" y="377072"/>
            <a:ext cx="4817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REGULATIONS cont...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08745E-CCF6-4D1E-AC19-A0449A2D45BB}"/>
              </a:ext>
            </a:extLst>
          </p:cNvPr>
          <p:cNvSpPr/>
          <p:nvPr/>
        </p:nvSpPr>
        <p:spPr>
          <a:xfrm>
            <a:off x="848411" y="1341275"/>
            <a:ext cx="5872900" cy="65720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</a:rPr>
              <a:t>POLICE DES JEUX (PDJ)</a:t>
            </a:r>
            <a:endParaRPr lang="x-none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69D138-5CCC-4E13-A0B8-D18C1023CEA8}"/>
              </a:ext>
            </a:extLst>
          </p:cNvPr>
          <p:cNvSpPr txBox="1"/>
          <p:nvPr/>
        </p:nvSpPr>
        <p:spPr>
          <a:xfrm>
            <a:off x="848411" y="2356701"/>
            <a:ext cx="105580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Unit of the Mauritius Police Force comprising of police officers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Established under the provisions of Gambling Regulatory Authority Act 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Responsibility of Police des Jeux: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Investigates into offences within the gambling sector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x-none" dirty="0" err="1">
                <a:solidFill>
                  <a:schemeClr val="accent1">
                    <a:lumMod val="50000"/>
                  </a:schemeClr>
                </a:solidFill>
              </a:rPr>
              <a:t>earch</a:t>
            </a:r>
            <a:r>
              <a:rPr lang="x-none" dirty="0">
                <a:solidFill>
                  <a:schemeClr val="accent1">
                    <a:lumMod val="50000"/>
                  </a:schemeClr>
                </a:solidFill>
              </a:rPr>
              <a:t> of premise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Seizure of property – money, article, gaming machines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Arrest of offenders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Prevents illegal gambling and other malpractices related to gambling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Works in collaboration with Gambling Regulatory Authority and Mauritius Revenue Authority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x-non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3EA6D4-1134-4B41-A768-787364D087D6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44BB6A-8183-4B9D-A470-7983651DE15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5</a:t>
            </a:r>
            <a:endParaRPr lang="x-non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8D5DBD-97EF-4680-86D9-C631E208E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562" y="1196956"/>
            <a:ext cx="1168236" cy="116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418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EA2DF8-7261-4A92-B6E3-EAF5A51431FC}"/>
              </a:ext>
            </a:extLst>
          </p:cNvPr>
          <p:cNvSpPr txBox="1"/>
          <p:nvPr/>
        </p:nvSpPr>
        <p:spPr>
          <a:xfrm>
            <a:off x="6928701" y="377072"/>
            <a:ext cx="4817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REGULATIONS cont...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08745E-CCF6-4D1E-AC19-A0449A2D45BB}"/>
              </a:ext>
            </a:extLst>
          </p:cNvPr>
          <p:cNvSpPr/>
          <p:nvPr/>
        </p:nvSpPr>
        <p:spPr>
          <a:xfrm>
            <a:off x="848411" y="1341275"/>
            <a:ext cx="5872900" cy="65720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</a:rPr>
              <a:t>MAURITIUS REVENUE AUTHORITY (MRA)</a:t>
            </a:r>
            <a:endParaRPr lang="x-none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69D138-5CCC-4E13-A0B8-D18C1023CEA8}"/>
              </a:ext>
            </a:extLst>
          </p:cNvPr>
          <p:cNvSpPr txBox="1"/>
          <p:nvPr/>
        </p:nvSpPr>
        <p:spPr>
          <a:xfrm>
            <a:off x="848411" y="2356701"/>
            <a:ext cx="105580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An agent of the State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Responsible for collecting approximately 90% of all tax revenues and for enforcing tax laws in Mauritius</a:t>
            </a:r>
          </a:p>
          <a:p>
            <a:pPr algn="just"/>
            <a:endParaRPr lang="en-US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/>
              <a:t>Role of Mauritius Revenue Authority in the Gambling Sector: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Administer gaming and betting activities in relation to taxation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Submission of gaming/betting returns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Ensure operators pay their fair share of taxes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Examination of books &amp; records and machines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Conducting compliance audit and Raising of assessments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Debt recovery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x-non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3EA6D4-1134-4B41-A768-787364D087D6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44BB6A-8183-4B9D-A470-7983651DE15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6</a:t>
            </a:r>
            <a:endParaRPr lang="x-none" dirty="0"/>
          </a:p>
        </p:txBody>
      </p:sp>
      <p:pic>
        <p:nvPicPr>
          <p:cNvPr id="12" name="Picture 11" descr="MRA (@MRA_services) / Twitter">
            <a:extLst>
              <a:ext uri="{FF2B5EF4-FFF2-40B4-BE49-F238E27FC236}">
                <a16:creationId xmlns:a16="http://schemas.microsoft.com/office/drawing/2014/main" id="{C9E70632-17B2-4259-9696-2524CBFFB4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857" y="1167213"/>
            <a:ext cx="1508625" cy="1508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4343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EA2DF8-7261-4A92-B6E3-EAF5A51431FC}"/>
              </a:ext>
            </a:extLst>
          </p:cNvPr>
          <p:cNvSpPr txBox="1"/>
          <p:nvPr/>
        </p:nvSpPr>
        <p:spPr>
          <a:xfrm>
            <a:off x="6928701" y="377072"/>
            <a:ext cx="4817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STATEMENT OF WINNINGS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69D138-5CCC-4E13-A0B8-D18C1023CEA8}"/>
              </a:ext>
            </a:extLst>
          </p:cNvPr>
          <p:cNvSpPr txBox="1"/>
          <p:nvPr/>
        </p:nvSpPr>
        <p:spPr>
          <a:xfrm>
            <a:off x="558342" y="1383916"/>
            <a:ext cx="79090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en-US" dirty="0"/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n-US" dirty="0"/>
              <a:t>Measure to combat money laundering</a:t>
            </a:r>
          </a:p>
          <a:p>
            <a:pPr lvl="1" algn="just"/>
            <a:endParaRPr lang="en-US" dirty="0"/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n-US" dirty="0"/>
              <a:t>Provision of the Income Tax Act 1995</a:t>
            </a:r>
          </a:p>
          <a:p>
            <a:pPr lvl="1" algn="just"/>
            <a:endParaRPr lang="en-US" dirty="0"/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n-US" dirty="0"/>
              <a:t>Licensed operators to submit Statement of Winnings to the Mauritius Revenue Authority on winnings exceeding MUR 20,000 paid to any person</a:t>
            </a:r>
          </a:p>
          <a:p>
            <a:pPr lvl="1" algn="just"/>
            <a:endParaRPr lang="en-US" dirty="0"/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n-US" dirty="0"/>
              <a:t>Statement gives information on :-</a:t>
            </a:r>
          </a:p>
          <a:p>
            <a:pPr lvl="1" algn="just"/>
            <a:r>
              <a:rPr lang="en-US" dirty="0"/>
              <a:t>	</a:t>
            </a:r>
          </a:p>
          <a:p>
            <a:pPr marL="1200150" lvl="2" indent="-285750" algn="just">
              <a:buFont typeface="Wingdings" pitchFamily="2" charset="2"/>
              <a:buChar char="ü"/>
            </a:pPr>
            <a:r>
              <a:rPr lang="en-US" dirty="0"/>
              <a:t>Name of winner</a:t>
            </a:r>
          </a:p>
          <a:p>
            <a:pPr marL="1200150" lvl="2" indent="-285750" algn="just">
              <a:buFont typeface="Wingdings" pitchFamily="2" charset="2"/>
              <a:buChar char="ü"/>
            </a:pPr>
            <a:r>
              <a:rPr lang="en-US" dirty="0"/>
              <a:t>National Identification Number or Passport Number for non-citizens</a:t>
            </a:r>
          </a:p>
          <a:p>
            <a:pPr marL="1200150" lvl="2" indent="-285750" algn="just">
              <a:buFont typeface="Wingdings" pitchFamily="2" charset="2"/>
              <a:buChar char="ü"/>
            </a:pPr>
            <a:r>
              <a:rPr lang="en-US" dirty="0"/>
              <a:t>Amount of winnings paid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endParaRPr lang="en-US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n-US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x-non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3EA6D4-1134-4B41-A768-787364D087D6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44BB6A-8183-4B9D-A470-7983651DE15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7</a:t>
            </a:r>
            <a:endParaRPr lang="x-non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443282-8723-4F0C-897A-41F347799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4758" y="1395167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91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1F3B52-8146-4E8A-97D0-D9FFC305EC7D}"/>
              </a:ext>
            </a:extLst>
          </p:cNvPr>
          <p:cNvSpPr txBox="1"/>
          <p:nvPr/>
        </p:nvSpPr>
        <p:spPr>
          <a:xfrm>
            <a:off x="6278252" y="377072"/>
            <a:ext cx="5467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OPERATORS IN THE GAMBLING INDUSTRY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F495974-FCC4-4A55-B6DF-A79A1B521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118489"/>
              </p:ext>
            </p:extLst>
          </p:nvPr>
        </p:nvGraphicFramePr>
        <p:xfrm>
          <a:off x="1230721" y="1539798"/>
          <a:ext cx="2879365" cy="3618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365">
                  <a:extLst>
                    <a:ext uri="{9D8B030D-6E8A-4147-A177-3AD203B41FA5}">
                      <a16:colId xmlns:a16="http://schemas.microsoft.com/office/drawing/2014/main" val="612101385"/>
                    </a:ext>
                  </a:extLst>
                </a:gridCol>
              </a:tblGrid>
              <a:tr h="51689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GAMING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94088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1. Casino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269234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2. Gaming Houses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890542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3. Live Games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718701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4. Gaming Machines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026666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5. Limited Payout Machines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144775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6. Amusement Machines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048952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A68436BF-F223-4474-B194-D7969611B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52674"/>
              </p:ext>
            </p:extLst>
          </p:nvPr>
        </p:nvGraphicFramePr>
        <p:xfrm>
          <a:off x="4710783" y="1539798"/>
          <a:ext cx="2879365" cy="31013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79365">
                  <a:extLst>
                    <a:ext uri="{9D8B030D-6E8A-4147-A177-3AD203B41FA5}">
                      <a16:colId xmlns:a16="http://schemas.microsoft.com/office/drawing/2014/main" val="612101385"/>
                    </a:ext>
                  </a:extLst>
                </a:gridCol>
              </a:tblGrid>
              <a:tr h="51689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HORSE RACING</a:t>
                      </a:r>
                      <a:endParaRPr lang="x-non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94088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1. Horse-Racing </a:t>
                      </a:r>
                      <a:r>
                        <a:rPr lang="en-US" dirty="0" err="1"/>
                        <a:t>Organiser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269234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2. Racing Stables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890542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3. Horse Owners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718701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4. Jockeys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026666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5. Bookmakers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144775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CA4F145A-4FFD-4F98-9D68-04EC71BD4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500870"/>
              </p:ext>
            </p:extLst>
          </p:nvPr>
        </p:nvGraphicFramePr>
        <p:xfrm>
          <a:off x="8190846" y="1539798"/>
          <a:ext cx="2879365" cy="3501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79365">
                  <a:extLst>
                    <a:ext uri="{9D8B030D-6E8A-4147-A177-3AD203B41FA5}">
                      <a16:colId xmlns:a16="http://schemas.microsoft.com/office/drawing/2014/main" val="612101385"/>
                    </a:ext>
                  </a:extLst>
                </a:gridCol>
              </a:tblGrid>
              <a:tr h="51689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POOL BETTING</a:t>
                      </a:r>
                      <a:endParaRPr lang="x-non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694088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1. Totalisators (local horse racing)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269234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2. Local Pool Promoters (football matches)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890542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3. Agent of Foreign Pool Promoters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718701"/>
                  </a:ext>
                </a:extLst>
              </a:tr>
              <a:tr h="516892">
                <a:tc>
                  <a:txBody>
                    <a:bodyPr/>
                    <a:lstStyle/>
                    <a:p>
                      <a:r>
                        <a:rPr lang="en-US" dirty="0"/>
                        <a:t>4. Lottotech (Lottery operator in Mauritius)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026666"/>
                  </a:ext>
                </a:extLst>
              </a:tr>
              <a:tr h="424748">
                <a:tc>
                  <a:txBody>
                    <a:bodyPr/>
                    <a:lstStyle/>
                    <a:p>
                      <a:r>
                        <a:rPr lang="en-US" dirty="0"/>
                        <a:t>5. Sweepstake organisers</a:t>
                      </a:r>
                      <a:endParaRPr lang="x-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14477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6F9F6FA-F052-4221-AFD8-63D4852D866B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DB3A64-BD7D-4D7D-8C07-EB288EDDC1F3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8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08773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85A96-1C37-4ECB-A220-ABB1E704A18E}"/>
              </a:ext>
            </a:extLst>
          </p:cNvPr>
          <p:cNvSpPr txBox="1"/>
          <p:nvPr/>
        </p:nvSpPr>
        <p:spPr>
          <a:xfrm>
            <a:off x="7871381" y="377072"/>
            <a:ext cx="3874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rgbClr val="92DDEC"/>
                </a:solidFill>
              </a:rPr>
              <a:t>CASE EXAMPLES</a:t>
            </a:r>
            <a:endParaRPr lang="x-none" sz="2400" b="1" dirty="0">
              <a:solidFill>
                <a:srgbClr val="92DDE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3A6F57-0541-4F96-9BD2-31A7AB46832F}"/>
              </a:ext>
            </a:extLst>
          </p:cNvPr>
          <p:cNvSpPr txBox="1"/>
          <p:nvPr/>
        </p:nvSpPr>
        <p:spPr>
          <a:xfrm>
            <a:off x="1194061" y="1662990"/>
            <a:ext cx="980387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300000"/>
              </a:lnSpc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Money Laundering through Casinos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Money launderers place huge amounts of their illicit money through gambling in casinos by buying 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chips and then withdrawing the money to make it appear legitimate</a:t>
            </a:r>
          </a:p>
          <a:p>
            <a:pPr marL="342900" indent="-342900" algn="just">
              <a:lnSpc>
                <a:spcPct val="300000"/>
              </a:lnSpc>
              <a:buAutoNum type="arabicPeriod" startAt="2"/>
            </a:pPr>
            <a:r>
              <a:rPr lang="en-US" dirty="0">
                <a:solidFill>
                  <a:srgbClr val="0070C0"/>
                </a:solidFill>
              </a:rPr>
              <a:t>Illegal corruption of gaming machine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Tampering with machines by operators to report lower receipts or profits in returns</a:t>
            </a:r>
          </a:p>
          <a:p>
            <a:pPr marL="342900" indent="-342900" algn="just">
              <a:lnSpc>
                <a:spcPct val="300000"/>
              </a:lnSpc>
              <a:buAutoNum type="arabicPeriod" startAt="3"/>
            </a:pPr>
            <a:r>
              <a:rPr lang="en-US" dirty="0" err="1">
                <a:solidFill>
                  <a:srgbClr val="0070C0"/>
                </a:solidFill>
              </a:rPr>
              <a:t>Defence</a:t>
            </a:r>
            <a:r>
              <a:rPr lang="en-US" dirty="0">
                <a:solidFill>
                  <a:srgbClr val="0070C0"/>
                </a:solidFill>
              </a:rPr>
              <a:t> for unexplained wealth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People carrying out illicit transactions may use gambling as an excuse to justify the proceeds from </a:t>
            </a:r>
          </a:p>
          <a:p>
            <a:pPr algn="just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these transactions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DE1D0D-22C1-4004-A29D-B0AEDDDF72E3}"/>
              </a:ext>
            </a:extLst>
          </p:cNvPr>
          <p:cNvSpPr txBox="1"/>
          <p:nvPr/>
        </p:nvSpPr>
        <p:spPr>
          <a:xfrm>
            <a:off x="9125147" y="6476211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GAMBLING CASE EXAMPLES</a:t>
            </a:r>
            <a:endParaRPr lang="x-non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37B185-A380-474A-A17F-8EBB01FB033D}"/>
              </a:ext>
            </a:extLst>
          </p:cNvPr>
          <p:cNvSpPr txBox="1"/>
          <p:nvPr/>
        </p:nvSpPr>
        <p:spPr>
          <a:xfrm>
            <a:off x="0" y="6490236"/>
            <a:ext cx="2969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9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737728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RA PPT Prez" id="{A4D3C90D-22C0-A74F-893C-EC654907CAA8}" vid="{1695040D-3662-6E43-BDE0-9FB6349E4F44}"/>
    </a:ext>
  </a:extLst>
</a:theme>
</file>

<file path=ppt/theme/theme3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"/>
        <a:cs typeface="Arial Unicode MS"/>
      </a:majorFont>
      <a:minorFont>
        <a:latin typeface="Calibri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1248</Words>
  <Application>Microsoft Office PowerPoint</Application>
  <PresentationFormat>Widescreen</PresentationFormat>
  <Paragraphs>210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Courier New</vt:lpstr>
      <vt:lpstr>Engravers MT</vt:lpstr>
      <vt:lpstr>Times New Roman</vt:lpstr>
      <vt:lpstr>Verdana</vt:lpstr>
      <vt:lpstr>Wingdings</vt:lpstr>
      <vt:lpstr>Office Theme</vt:lpstr>
      <vt:lpstr>Custom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Najaah Auckloo</dc:creator>
  <cp:lastModifiedBy>Najaah Auckloo</cp:lastModifiedBy>
  <cp:revision>73</cp:revision>
  <cp:lastPrinted>2022-02-15T05:06:38Z</cp:lastPrinted>
  <dcterms:created xsi:type="dcterms:W3CDTF">2022-02-06T11:07:36Z</dcterms:created>
  <dcterms:modified xsi:type="dcterms:W3CDTF">2022-02-16T08:33:09Z</dcterms:modified>
</cp:coreProperties>
</file>