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7" r:id="rId4"/>
    <p:sldId id="276" r:id="rId5"/>
    <p:sldId id="268" r:id="rId6"/>
    <p:sldId id="269" r:id="rId7"/>
    <p:sldId id="270" r:id="rId8"/>
    <p:sldId id="271" r:id="rId9"/>
    <p:sldId id="272" r:id="rId10"/>
    <p:sldId id="273"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87" d="100"/>
          <a:sy n="87" d="100"/>
        </p:scale>
        <p:origin x="38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D51D66E-56D1-4ECD-90AB-B3D8153F808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261789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51D66E-56D1-4ECD-90AB-B3D8153F808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3821974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51D66E-56D1-4ECD-90AB-B3D8153F808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1758016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51D66E-56D1-4ECD-90AB-B3D8153F808B}" type="datetimeFigureOut">
              <a:rPr lang="en-US" smtClean="0"/>
              <a:t>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3335821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51D66E-56D1-4ECD-90AB-B3D8153F808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96318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1D66E-56D1-4ECD-90AB-B3D8153F808B}" type="datetimeFigureOut">
              <a:rPr lang="en-US" smtClean="0"/>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3883349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D51D66E-56D1-4ECD-90AB-B3D8153F808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226590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D51D66E-56D1-4ECD-90AB-B3D8153F808B}" type="datetimeFigureOut">
              <a:rPr lang="en-US" smtClean="0"/>
              <a:t>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402161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51D66E-56D1-4ECD-90AB-B3D8153F808B}" type="datetimeFigureOut">
              <a:rPr lang="en-US" smtClean="0"/>
              <a:t>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726038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1D66E-56D1-4ECD-90AB-B3D8153F808B}" type="datetimeFigureOut">
              <a:rPr lang="en-US" smtClean="0"/>
              <a:t>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2725439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51D66E-56D1-4ECD-90AB-B3D8153F808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126955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51D66E-56D1-4ECD-90AB-B3D8153F808B}" type="datetimeFigureOut">
              <a:rPr lang="en-US" smtClean="0"/>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B08323-7E41-4C2A-96E7-1A79790ED8C2}" type="slidenum">
              <a:rPr lang="en-US" smtClean="0"/>
              <a:t>‹#›</a:t>
            </a:fld>
            <a:endParaRPr lang="en-US"/>
          </a:p>
        </p:txBody>
      </p:sp>
    </p:spTree>
    <p:extLst>
      <p:ext uri="{BB962C8B-B14F-4D97-AF65-F5344CB8AC3E}">
        <p14:creationId xmlns:p14="http://schemas.microsoft.com/office/powerpoint/2010/main" val="254447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1D66E-56D1-4ECD-90AB-B3D8153F808B}" type="datetimeFigureOut">
              <a:rPr lang="en-US" smtClean="0"/>
              <a:t>2/8/2022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B08323-7E41-4C2A-96E7-1A79790ED8C2}" type="slidenum">
              <a:rPr lang="en-US" smtClean="0"/>
              <a:t>‹#›</a:t>
            </a:fld>
            <a:endParaRPr lang="en-US"/>
          </a:p>
        </p:txBody>
      </p:sp>
    </p:spTree>
    <p:extLst>
      <p:ext uri="{BB962C8B-B14F-4D97-AF65-F5344CB8AC3E}">
        <p14:creationId xmlns:p14="http://schemas.microsoft.com/office/powerpoint/2010/main" val="1276959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68132"/>
          </a:xfrm>
        </p:spPr>
        <p:txBody>
          <a:bodyPr>
            <a:normAutofit/>
          </a:bodyPr>
          <a:lstStyle/>
          <a:p>
            <a:pPr algn="ctr"/>
            <a:r>
              <a:rPr lang="en-US" sz="6000" cap="all" dirty="0">
                <a:solidFill>
                  <a:schemeClr val="accent2">
                    <a:lumMod val="75000"/>
                  </a:schemeClr>
                </a:solidFill>
                <a:latin typeface="Book Antiqua" panose="02040602050305030304" pitchFamily="18" charset="0"/>
              </a:rPr>
              <a:t>The Internal Affairs and Taxpayer Advocacy Unit </a:t>
            </a:r>
            <a:br>
              <a:rPr lang="en-US" sz="6000" cap="all" dirty="0">
                <a:solidFill>
                  <a:schemeClr val="accent2">
                    <a:lumMod val="75000"/>
                  </a:schemeClr>
                </a:solidFill>
                <a:latin typeface="Book Antiqua" panose="02040602050305030304" pitchFamily="18" charset="0"/>
              </a:rPr>
            </a:br>
            <a:r>
              <a:rPr lang="en-US" sz="6000" cap="all" dirty="0">
                <a:solidFill>
                  <a:schemeClr val="accent2">
                    <a:lumMod val="75000"/>
                  </a:schemeClr>
                </a:solidFill>
                <a:latin typeface="Book Antiqua" panose="02040602050305030304" pitchFamily="18" charset="0"/>
              </a:rPr>
              <a:t>(IATAU)</a:t>
            </a:r>
            <a:endParaRPr lang="en-US" sz="6000" dirty="0"/>
          </a:p>
        </p:txBody>
      </p:sp>
    </p:spTree>
    <p:extLst>
      <p:ext uri="{BB962C8B-B14F-4D97-AF65-F5344CB8AC3E}">
        <p14:creationId xmlns:p14="http://schemas.microsoft.com/office/powerpoint/2010/main" val="3015912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444D4B-423D-481A-9AC1-A4AF3AEC7F93}"/>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THANK YOU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26950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29366-21F3-443C-AB30-2FEF00B90FCF}"/>
              </a:ext>
            </a:extLst>
          </p:cNvPr>
          <p:cNvSpPr>
            <a:spLocks noGrp="1"/>
          </p:cNvSpPr>
          <p:nvPr>
            <p:ph type="title"/>
          </p:nvPr>
        </p:nvSpPr>
        <p:spPr/>
        <p:txBody>
          <a:bodyPr/>
          <a:lstStyle/>
          <a:p>
            <a:r>
              <a:rPr lang="en-US" dirty="0"/>
              <a:t>COMMENTS &amp; QUESTIONS</a:t>
            </a:r>
          </a:p>
        </p:txBody>
      </p:sp>
    </p:spTree>
    <p:extLst>
      <p:ext uri="{BB962C8B-B14F-4D97-AF65-F5344CB8AC3E}">
        <p14:creationId xmlns:p14="http://schemas.microsoft.com/office/powerpoint/2010/main" val="1515332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cap="all" dirty="0">
                <a:solidFill>
                  <a:schemeClr val="accent2">
                    <a:lumMod val="75000"/>
                  </a:schemeClr>
                </a:solidFill>
                <a:latin typeface="Book Antiqua" panose="02040602050305030304" pitchFamily="18" charset="0"/>
              </a:rPr>
              <a:t>WHO ARE WE?</a:t>
            </a:r>
          </a:p>
        </p:txBody>
      </p:sp>
      <p:sp>
        <p:nvSpPr>
          <p:cNvPr id="3" name="Content Placeholder 2"/>
          <p:cNvSpPr>
            <a:spLocks noGrp="1"/>
          </p:cNvSpPr>
          <p:nvPr>
            <p:ph idx="1"/>
          </p:nvPr>
        </p:nvSpPr>
        <p:spPr>
          <a:xfrm>
            <a:off x="899160" y="1303111"/>
            <a:ext cx="10515600" cy="4351338"/>
          </a:xfrm>
        </p:spPr>
        <p:txBody>
          <a:bodyPr>
            <a:normAutofit fontScale="85000" lnSpcReduction="20000"/>
          </a:bodyPr>
          <a:lstStyle/>
          <a:p>
            <a:pPr marL="0" indent="0">
              <a:buNone/>
            </a:pPr>
            <a:br>
              <a:rPr lang="en-US" dirty="0">
                <a:latin typeface="Book Antiqua" panose="02040602050305030304" pitchFamily="18" charset="0"/>
              </a:rPr>
            </a:br>
            <a:r>
              <a:rPr lang="en-US" dirty="0">
                <a:solidFill>
                  <a:srgbClr val="002060"/>
                </a:solidFill>
                <a:latin typeface="Book Antiqua" panose="02040602050305030304" pitchFamily="18" charset="0"/>
              </a:rPr>
              <a:t>The IATAU of the Barbados Revenue Authority comprises two (2) sections, namely Internal Affairs and Taxpayer Advocacy.</a:t>
            </a:r>
            <a:br>
              <a:rPr lang="en-US" dirty="0">
                <a:solidFill>
                  <a:srgbClr val="002060"/>
                </a:solidFill>
                <a:latin typeface="Book Antiqua" panose="02040602050305030304" pitchFamily="18" charset="0"/>
              </a:rPr>
            </a:br>
            <a:br>
              <a:rPr lang="en-US" dirty="0">
                <a:latin typeface="Book Antiqua" panose="02040602050305030304" pitchFamily="18" charset="0"/>
              </a:rPr>
            </a:br>
            <a:r>
              <a:rPr lang="en-US" dirty="0">
                <a:solidFill>
                  <a:schemeClr val="accent2">
                    <a:lumMod val="75000"/>
                  </a:schemeClr>
                </a:solidFill>
                <a:latin typeface="Book Antiqua" panose="02040602050305030304" pitchFamily="18" charset="0"/>
              </a:rPr>
              <a:t>INTERNAL AFFAIRS</a:t>
            </a:r>
          </a:p>
          <a:p>
            <a:pPr marL="0" indent="0">
              <a:buNone/>
            </a:pPr>
            <a:r>
              <a:rPr lang="en-US" dirty="0">
                <a:solidFill>
                  <a:srgbClr val="002060"/>
                </a:solidFill>
                <a:latin typeface="Book Antiqua" panose="02040602050305030304" pitchFamily="18" charset="0"/>
              </a:rPr>
              <a:t>Conducts enquiries into the affairs of suspected malpractice of Board of Directors, management and staff in the conduct of the business of the Barbados Revenue Authority. Conducting enquires ensures the respect and protection of employee rights and does not bring the reputation of the Authority and the Government of Barbados into disrepute.</a:t>
            </a:r>
            <a:br>
              <a:rPr lang="en-US" dirty="0">
                <a:latin typeface="Book Antiqua" panose="02040602050305030304" pitchFamily="18" charset="0"/>
              </a:rPr>
            </a:br>
            <a:br>
              <a:rPr lang="en-US" dirty="0">
                <a:solidFill>
                  <a:schemeClr val="accent2">
                    <a:lumMod val="75000"/>
                  </a:schemeClr>
                </a:solidFill>
                <a:latin typeface="Book Antiqua" panose="02040602050305030304" pitchFamily="18" charset="0"/>
              </a:rPr>
            </a:br>
            <a:r>
              <a:rPr lang="en-US" dirty="0">
                <a:solidFill>
                  <a:schemeClr val="accent2">
                    <a:lumMod val="75000"/>
                  </a:schemeClr>
                </a:solidFill>
                <a:latin typeface="Book Antiqua" panose="02040602050305030304" pitchFamily="18" charset="0"/>
              </a:rPr>
              <a:t>TAXPAYER ADVOCACY</a:t>
            </a:r>
            <a:br>
              <a:rPr lang="en-US" dirty="0">
                <a:latin typeface="Book Antiqua" panose="02040602050305030304" pitchFamily="18" charset="0"/>
              </a:rPr>
            </a:br>
            <a:r>
              <a:rPr lang="en-US" dirty="0">
                <a:solidFill>
                  <a:srgbClr val="002060"/>
                </a:solidFill>
                <a:latin typeface="Book Antiqua" panose="02040602050305030304" pitchFamily="18" charset="0"/>
              </a:rPr>
              <a:t>Assists taxpayers who are experiencing unresolved tax problems with the Barbados Revenue Authority (BRA) and make recommendations to prevent those problems.</a:t>
            </a:r>
            <a:endParaRPr lang="en-US" dirty="0">
              <a:solidFill>
                <a:srgbClr val="002060"/>
              </a:solidFill>
            </a:endParaRPr>
          </a:p>
        </p:txBody>
      </p:sp>
    </p:spTree>
    <p:extLst>
      <p:ext uri="{BB962C8B-B14F-4D97-AF65-F5344CB8AC3E}">
        <p14:creationId xmlns:p14="http://schemas.microsoft.com/office/powerpoint/2010/main" val="3792169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cap="all" dirty="0">
                <a:solidFill>
                  <a:schemeClr val="accent2">
                    <a:lumMod val="75000"/>
                  </a:schemeClr>
                </a:solidFill>
                <a:latin typeface="Book Antiqua" panose="02040602050305030304" pitchFamily="18" charset="0"/>
              </a:rPr>
              <a:t>WHAT DO WE DO?</a:t>
            </a:r>
          </a:p>
        </p:txBody>
      </p:sp>
      <p:sp>
        <p:nvSpPr>
          <p:cNvPr id="3" name="Content Placeholder 2"/>
          <p:cNvSpPr>
            <a:spLocks noGrp="1"/>
          </p:cNvSpPr>
          <p:nvPr>
            <p:ph idx="1"/>
          </p:nvPr>
        </p:nvSpPr>
        <p:spPr>
          <a:xfrm>
            <a:off x="672737" y="1425031"/>
            <a:ext cx="10515600" cy="4351338"/>
          </a:xfrm>
        </p:spPr>
        <p:txBody>
          <a:bodyPr>
            <a:normAutofit/>
          </a:bodyPr>
          <a:lstStyle/>
          <a:p>
            <a:pPr marL="0" indent="0">
              <a:buNone/>
            </a:pPr>
            <a:r>
              <a:rPr lang="en-US" dirty="0">
                <a:solidFill>
                  <a:srgbClr val="002060"/>
                </a:solidFill>
                <a:latin typeface="Book Antiqua" panose="02040602050305030304" pitchFamily="18" charset="0"/>
              </a:rPr>
              <a:t>The functions currently performed include, but are not limited to:-</a:t>
            </a:r>
          </a:p>
          <a:p>
            <a:pPr>
              <a:buFont typeface="Wingdings" panose="05000000000000000000" pitchFamily="2" charset="2"/>
              <a:buChar char="v"/>
            </a:pPr>
            <a:r>
              <a:rPr lang="en-US" dirty="0">
                <a:solidFill>
                  <a:srgbClr val="002060"/>
                </a:solidFill>
                <a:latin typeface="Book Antiqua" panose="02040602050305030304" pitchFamily="18" charset="0"/>
              </a:rPr>
              <a:t>Investigations stemming from reports of misconduct</a:t>
            </a:r>
          </a:p>
          <a:p>
            <a:pPr>
              <a:buFont typeface="Wingdings" panose="05000000000000000000" pitchFamily="2" charset="2"/>
              <a:buChar char="v"/>
            </a:pPr>
            <a:r>
              <a:rPr lang="en-US" dirty="0">
                <a:solidFill>
                  <a:srgbClr val="002060"/>
                </a:solidFill>
                <a:latin typeface="Book Antiqua" panose="02040602050305030304" pitchFamily="18" charset="0"/>
              </a:rPr>
              <a:t>Processing sensitive information requests from other Governmental Agencies</a:t>
            </a:r>
          </a:p>
          <a:p>
            <a:pPr>
              <a:buFont typeface="Wingdings" panose="05000000000000000000" pitchFamily="2" charset="2"/>
              <a:buChar char="v"/>
            </a:pPr>
            <a:endParaRPr lang="en-US" dirty="0">
              <a:solidFill>
                <a:srgbClr val="002060"/>
              </a:solidFill>
              <a:latin typeface="Book Antiqua" panose="02040602050305030304" pitchFamily="18" charset="0"/>
            </a:endParaRPr>
          </a:p>
          <a:p>
            <a:pPr marL="0" indent="0">
              <a:buNone/>
            </a:pPr>
            <a:r>
              <a:rPr lang="en-US" dirty="0">
                <a:solidFill>
                  <a:srgbClr val="002060"/>
                </a:solidFill>
                <a:latin typeface="Book Antiqua" panose="02040602050305030304" pitchFamily="18" charset="0"/>
              </a:rPr>
              <a:t>We report directly to the Revenue Commissioner</a:t>
            </a:r>
          </a:p>
          <a:p>
            <a:pPr marL="0" indent="0">
              <a:buNone/>
            </a:pPr>
            <a:endParaRPr lang="en-US" dirty="0">
              <a:solidFill>
                <a:srgbClr val="002060"/>
              </a:solidFill>
              <a:latin typeface="Book Antiqua" panose="02040602050305030304" pitchFamily="18" charset="0"/>
            </a:endParaRPr>
          </a:p>
        </p:txBody>
      </p:sp>
    </p:spTree>
    <p:extLst>
      <p:ext uri="{BB962C8B-B14F-4D97-AF65-F5344CB8AC3E}">
        <p14:creationId xmlns:p14="http://schemas.microsoft.com/office/powerpoint/2010/main" val="1736082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DBF23-B029-4D84-A1F4-EF8544E2231B}"/>
              </a:ext>
            </a:extLst>
          </p:cNvPr>
          <p:cNvSpPr>
            <a:spLocks noGrp="1"/>
          </p:cNvSpPr>
          <p:nvPr>
            <p:ph type="title"/>
          </p:nvPr>
        </p:nvSpPr>
        <p:spPr/>
        <p:txBody>
          <a:bodyPr/>
          <a:lstStyle/>
          <a:p>
            <a:pPr algn="ctr"/>
            <a:r>
              <a:rPr kumimoji="0" lang="en-US" sz="4400" b="0" i="0" u="none" strike="noStrike" kern="1200" cap="none" spc="0" normalizeH="0" baseline="0" noProof="0" dirty="0">
                <a:ln>
                  <a:noFill/>
                </a:ln>
                <a:solidFill>
                  <a:srgbClr val="FF3300"/>
                </a:solidFill>
                <a:effectLst/>
                <a:uLnTx/>
                <a:uFillTx/>
                <a:latin typeface="Book Antiqua" panose="02040602050305030304" pitchFamily="18" charset="0"/>
                <a:ea typeface="+mj-ea"/>
                <a:cs typeface="+mj-cs"/>
              </a:rPr>
              <a:t>CASE FLOW/ PROCEDURE</a:t>
            </a:r>
            <a:endParaRPr lang="en-US" dirty="0"/>
          </a:p>
        </p:txBody>
      </p:sp>
      <p:sp>
        <p:nvSpPr>
          <p:cNvPr id="3" name="Content Placeholder 2">
            <a:extLst>
              <a:ext uri="{FF2B5EF4-FFF2-40B4-BE49-F238E27FC236}">
                <a16:creationId xmlns:a16="http://schemas.microsoft.com/office/drawing/2014/main" id="{0C9F5FEE-B94A-45E9-B6CC-BB1F9EB173C9}"/>
              </a:ext>
            </a:extLst>
          </p:cNvPr>
          <p:cNvSpPr>
            <a:spLocks noGrp="1"/>
          </p:cNvSpPr>
          <p:nvPr>
            <p:ph idx="1"/>
          </p:nvPr>
        </p:nvSpPr>
        <p:spPr>
          <a:xfrm>
            <a:off x="838200" y="1333256"/>
            <a:ext cx="10515600" cy="4351338"/>
          </a:xfrm>
        </p:spPr>
        <p:txBody>
          <a:bodyPr/>
          <a:lstStyle/>
          <a:p>
            <a:r>
              <a:rPr lang="en-US" dirty="0">
                <a:solidFill>
                  <a:srgbClr val="002060"/>
                </a:solidFill>
                <a:latin typeface="Book Antiqua" panose="02040602050305030304" pitchFamily="18" charset="0"/>
              </a:rPr>
              <a:t>Complaint made, filed, assigned number</a:t>
            </a:r>
          </a:p>
          <a:p>
            <a:r>
              <a:rPr lang="en-US" dirty="0">
                <a:solidFill>
                  <a:srgbClr val="002060"/>
                </a:solidFill>
                <a:latin typeface="Book Antiqua" panose="02040602050305030304" pitchFamily="18" charset="0"/>
              </a:rPr>
              <a:t>Assessed and assigned to officer</a:t>
            </a:r>
          </a:p>
          <a:p>
            <a:r>
              <a:rPr lang="en-US">
                <a:solidFill>
                  <a:srgbClr val="002060"/>
                </a:solidFill>
                <a:latin typeface="Book Antiqua" panose="02040602050305030304" pitchFamily="18" charset="0"/>
              </a:rPr>
              <a:t>Planning</a:t>
            </a:r>
            <a:endParaRPr lang="en-US" dirty="0">
              <a:solidFill>
                <a:srgbClr val="002060"/>
              </a:solidFill>
              <a:latin typeface="Book Antiqua" panose="02040602050305030304" pitchFamily="18" charset="0"/>
            </a:endParaRPr>
          </a:p>
          <a:p>
            <a:r>
              <a:rPr lang="en-US" dirty="0">
                <a:solidFill>
                  <a:srgbClr val="002060"/>
                </a:solidFill>
                <a:latin typeface="Book Antiqua" panose="02040602050305030304" pitchFamily="18" charset="0"/>
              </a:rPr>
              <a:t>Investigation Notes and Diary</a:t>
            </a:r>
          </a:p>
          <a:p>
            <a:r>
              <a:rPr lang="en-US" dirty="0">
                <a:solidFill>
                  <a:srgbClr val="002060"/>
                </a:solidFill>
                <a:latin typeface="Book Antiqua" panose="02040602050305030304" pitchFamily="18" charset="0"/>
              </a:rPr>
              <a:t>Review, Interview, Research and Gather Documents</a:t>
            </a:r>
          </a:p>
          <a:p>
            <a:r>
              <a:rPr lang="en-US" dirty="0">
                <a:solidFill>
                  <a:srgbClr val="002060"/>
                </a:solidFill>
                <a:latin typeface="Book Antiqua" panose="02040602050305030304" pitchFamily="18" charset="0"/>
              </a:rPr>
              <a:t>Analyze </a:t>
            </a:r>
          </a:p>
          <a:p>
            <a:r>
              <a:rPr lang="en-US" dirty="0">
                <a:solidFill>
                  <a:srgbClr val="002060"/>
                </a:solidFill>
                <a:latin typeface="Book Antiqua" panose="02040602050305030304" pitchFamily="18" charset="0"/>
              </a:rPr>
              <a:t>Prepare Investigative Report</a:t>
            </a:r>
          </a:p>
          <a:p>
            <a:r>
              <a:rPr lang="en-US" dirty="0">
                <a:solidFill>
                  <a:srgbClr val="002060"/>
                </a:solidFill>
                <a:latin typeface="Book Antiqua" panose="02040602050305030304" pitchFamily="18" charset="0"/>
              </a:rPr>
              <a:t>Follow Up</a:t>
            </a:r>
          </a:p>
          <a:p>
            <a:endParaRPr lang="en-US" dirty="0"/>
          </a:p>
        </p:txBody>
      </p:sp>
    </p:spTree>
    <p:extLst>
      <p:ext uri="{BB962C8B-B14F-4D97-AF65-F5344CB8AC3E}">
        <p14:creationId xmlns:p14="http://schemas.microsoft.com/office/powerpoint/2010/main" val="1631215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cap="all" dirty="0">
                <a:solidFill>
                  <a:schemeClr val="accent2"/>
                </a:solidFill>
                <a:latin typeface="Book Antiqua" panose="02040602050305030304" pitchFamily="18" charset="0"/>
              </a:rPr>
              <a:t>TODAY’S EXAMPLES</a:t>
            </a:r>
          </a:p>
        </p:txBody>
      </p:sp>
      <p:sp>
        <p:nvSpPr>
          <p:cNvPr id="3" name="Content Placeholder 2"/>
          <p:cNvSpPr>
            <a:spLocks noGrp="1"/>
          </p:cNvSpPr>
          <p:nvPr>
            <p:ph idx="1"/>
          </p:nvPr>
        </p:nvSpPr>
        <p:spPr>
          <a:xfrm>
            <a:off x="838200" y="1477282"/>
            <a:ext cx="10515600" cy="4351338"/>
          </a:xfrm>
        </p:spPr>
        <p:txBody>
          <a:bodyPr>
            <a:normAutofit/>
          </a:bodyPr>
          <a:lstStyle/>
          <a:p>
            <a:pPr marL="0" indent="0">
              <a:buNone/>
            </a:pPr>
            <a:endParaRPr lang="en-US" dirty="0">
              <a:solidFill>
                <a:srgbClr val="002060"/>
              </a:solidFill>
              <a:latin typeface="Book Antiqua" panose="02040602050305030304" pitchFamily="18" charset="0"/>
            </a:endParaRPr>
          </a:p>
          <a:p>
            <a:r>
              <a:rPr lang="en-US" dirty="0">
                <a:solidFill>
                  <a:srgbClr val="002060"/>
                </a:solidFill>
                <a:latin typeface="Book Antiqua" panose="02040602050305030304" pitchFamily="18" charset="0"/>
              </a:rPr>
              <a:t>Procurement Officer</a:t>
            </a:r>
          </a:p>
          <a:p>
            <a:r>
              <a:rPr lang="en-US" dirty="0">
                <a:solidFill>
                  <a:srgbClr val="002060"/>
                </a:solidFill>
                <a:latin typeface="Book Antiqua" panose="02040602050305030304" pitchFamily="18" charset="0"/>
              </a:rPr>
              <a:t>Cashier</a:t>
            </a:r>
          </a:p>
          <a:p>
            <a:r>
              <a:rPr lang="en-US" dirty="0">
                <a:solidFill>
                  <a:srgbClr val="002060"/>
                </a:solidFill>
                <a:latin typeface="Book Antiqua" panose="02040602050305030304" pitchFamily="18" charset="0"/>
              </a:rPr>
              <a:t>Human Resources Officer</a:t>
            </a:r>
          </a:p>
          <a:p>
            <a:r>
              <a:rPr lang="en-US" dirty="0">
                <a:solidFill>
                  <a:srgbClr val="002060"/>
                </a:solidFill>
                <a:latin typeface="Book Antiqua" panose="02040602050305030304" pitchFamily="18" charset="0"/>
              </a:rPr>
              <a:t>Customer Service Officer</a:t>
            </a:r>
          </a:p>
        </p:txBody>
      </p:sp>
    </p:spTree>
    <p:extLst>
      <p:ext uri="{BB962C8B-B14F-4D97-AF65-F5344CB8AC3E}">
        <p14:creationId xmlns:p14="http://schemas.microsoft.com/office/powerpoint/2010/main" val="2811860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4744E-1143-460D-9E32-E69A9E1E54E4}"/>
              </a:ext>
            </a:extLst>
          </p:cNvPr>
          <p:cNvSpPr>
            <a:spLocks noGrp="1"/>
          </p:cNvSpPr>
          <p:nvPr>
            <p:ph type="title"/>
          </p:nvPr>
        </p:nvSpPr>
        <p:spPr/>
        <p:txBody>
          <a:bodyPr/>
          <a:lstStyle/>
          <a:p>
            <a:r>
              <a:rPr lang="en-US" dirty="0"/>
              <a:t>PROCUREMENT OFFICER</a:t>
            </a:r>
          </a:p>
        </p:txBody>
      </p:sp>
      <p:sp>
        <p:nvSpPr>
          <p:cNvPr id="3" name="Content Placeholder 2">
            <a:extLst>
              <a:ext uri="{FF2B5EF4-FFF2-40B4-BE49-F238E27FC236}">
                <a16:creationId xmlns:a16="http://schemas.microsoft.com/office/drawing/2014/main" id="{516458E3-305D-41A2-909D-D83909654BAC}"/>
              </a:ext>
            </a:extLst>
          </p:cNvPr>
          <p:cNvSpPr>
            <a:spLocks noGrp="1"/>
          </p:cNvSpPr>
          <p:nvPr>
            <p:ph idx="1"/>
          </p:nvPr>
        </p:nvSpPr>
        <p:spPr/>
        <p:txBody>
          <a:bodyPr/>
          <a:lstStyle/>
          <a:p>
            <a:r>
              <a:rPr lang="en-US" dirty="0"/>
              <a:t>Bribe or kickbacks</a:t>
            </a:r>
          </a:p>
          <a:p>
            <a:r>
              <a:rPr lang="en-US" dirty="0"/>
              <a:t>Misappropriation of goods and services</a:t>
            </a:r>
          </a:p>
        </p:txBody>
      </p:sp>
    </p:spTree>
    <p:extLst>
      <p:ext uri="{BB962C8B-B14F-4D97-AF65-F5344CB8AC3E}">
        <p14:creationId xmlns:p14="http://schemas.microsoft.com/office/powerpoint/2010/main" val="1113645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A5A1A-E47E-4516-8316-3E73EA0781DF}"/>
              </a:ext>
            </a:extLst>
          </p:cNvPr>
          <p:cNvSpPr>
            <a:spLocks noGrp="1"/>
          </p:cNvSpPr>
          <p:nvPr>
            <p:ph type="title"/>
          </p:nvPr>
        </p:nvSpPr>
        <p:spPr/>
        <p:txBody>
          <a:bodyPr/>
          <a:lstStyle/>
          <a:p>
            <a:r>
              <a:rPr lang="en-US" dirty="0"/>
              <a:t>CASHIER</a:t>
            </a:r>
          </a:p>
        </p:txBody>
      </p:sp>
      <p:sp>
        <p:nvSpPr>
          <p:cNvPr id="3" name="Content Placeholder 2">
            <a:extLst>
              <a:ext uri="{FF2B5EF4-FFF2-40B4-BE49-F238E27FC236}">
                <a16:creationId xmlns:a16="http://schemas.microsoft.com/office/drawing/2014/main" id="{21A6895D-8C61-488C-8CF6-AB0A4700C704}"/>
              </a:ext>
            </a:extLst>
          </p:cNvPr>
          <p:cNvSpPr>
            <a:spLocks noGrp="1"/>
          </p:cNvSpPr>
          <p:nvPr>
            <p:ph idx="1"/>
          </p:nvPr>
        </p:nvSpPr>
        <p:spPr/>
        <p:txBody>
          <a:bodyPr/>
          <a:lstStyle/>
          <a:p>
            <a:r>
              <a:rPr lang="en-US" dirty="0"/>
              <a:t>Bribe</a:t>
            </a:r>
          </a:p>
          <a:p>
            <a:r>
              <a:rPr lang="en-US" dirty="0"/>
              <a:t>Card fraud</a:t>
            </a:r>
          </a:p>
          <a:p>
            <a:r>
              <a:rPr lang="en-US" dirty="0"/>
              <a:t>Information manipulation</a:t>
            </a:r>
          </a:p>
        </p:txBody>
      </p:sp>
    </p:spTree>
    <p:extLst>
      <p:ext uri="{BB962C8B-B14F-4D97-AF65-F5344CB8AC3E}">
        <p14:creationId xmlns:p14="http://schemas.microsoft.com/office/powerpoint/2010/main" val="1680493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72A48-1F4B-46ED-B667-A25E21B722E1}"/>
              </a:ext>
            </a:extLst>
          </p:cNvPr>
          <p:cNvSpPr>
            <a:spLocks noGrp="1"/>
          </p:cNvSpPr>
          <p:nvPr>
            <p:ph type="title"/>
          </p:nvPr>
        </p:nvSpPr>
        <p:spPr/>
        <p:txBody>
          <a:bodyPr/>
          <a:lstStyle/>
          <a:p>
            <a:r>
              <a:rPr lang="en-US" dirty="0"/>
              <a:t>HUMAN RESOURCES OFFICER</a:t>
            </a:r>
          </a:p>
        </p:txBody>
      </p:sp>
      <p:sp>
        <p:nvSpPr>
          <p:cNvPr id="3" name="Content Placeholder 2">
            <a:extLst>
              <a:ext uri="{FF2B5EF4-FFF2-40B4-BE49-F238E27FC236}">
                <a16:creationId xmlns:a16="http://schemas.microsoft.com/office/drawing/2014/main" id="{A4883A0A-20C2-4204-95E5-15F2D4017F2E}"/>
              </a:ext>
            </a:extLst>
          </p:cNvPr>
          <p:cNvSpPr>
            <a:spLocks noGrp="1"/>
          </p:cNvSpPr>
          <p:nvPr>
            <p:ph idx="1"/>
          </p:nvPr>
        </p:nvSpPr>
        <p:spPr/>
        <p:txBody>
          <a:bodyPr/>
          <a:lstStyle/>
          <a:p>
            <a:r>
              <a:rPr lang="en-US" dirty="0"/>
              <a:t>Preferential hiring</a:t>
            </a:r>
          </a:p>
          <a:p>
            <a:r>
              <a:rPr lang="en-US" dirty="0"/>
              <a:t>Disclosure of Confidential information</a:t>
            </a:r>
          </a:p>
        </p:txBody>
      </p:sp>
    </p:spTree>
    <p:extLst>
      <p:ext uri="{BB962C8B-B14F-4D97-AF65-F5344CB8AC3E}">
        <p14:creationId xmlns:p14="http://schemas.microsoft.com/office/powerpoint/2010/main" val="3349805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BB39-4E98-4B65-8190-05A5CD68D98F}"/>
              </a:ext>
            </a:extLst>
          </p:cNvPr>
          <p:cNvSpPr>
            <a:spLocks noGrp="1"/>
          </p:cNvSpPr>
          <p:nvPr>
            <p:ph type="title"/>
          </p:nvPr>
        </p:nvSpPr>
        <p:spPr/>
        <p:txBody>
          <a:bodyPr/>
          <a:lstStyle/>
          <a:p>
            <a:r>
              <a:rPr lang="en-US" dirty="0"/>
              <a:t>CUSTOMER SERVICES OFFICER</a:t>
            </a:r>
          </a:p>
        </p:txBody>
      </p:sp>
      <p:sp>
        <p:nvSpPr>
          <p:cNvPr id="3" name="Content Placeholder 2">
            <a:extLst>
              <a:ext uri="{FF2B5EF4-FFF2-40B4-BE49-F238E27FC236}">
                <a16:creationId xmlns:a16="http://schemas.microsoft.com/office/drawing/2014/main" id="{E2496DDD-6D8A-42C0-A0AD-334BAB7979AF}"/>
              </a:ext>
            </a:extLst>
          </p:cNvPr>
          <p:cNvSpPr>
            <a:spLocks noGrp="1"/>
          </p:cNvSpPr>
          <p:nvPr>
            <p:ph idx="1"/>
          </p:nvPr>
        </p:nvSpPr>
        <p:spPr/>
        <p:txBody>
          <a:bodyPr/>
          <a:lstStyle/>
          <a:p>
            <a:r>
              <a:rPr lang="en-US" dirty="0"/>
              <a:t>Unauthorized issue of tax clearance certificates</a:t>
            </a:r>
          </a:p>
          <a:p>
            <a:r>
              <a:rPr lang="en-US" dirty="0"/>
              <a:t>Disclosure of confidential information</a:t>
            </a:r>
          </a:p>
        </p:txBody>
      </p:sp>
    </p:spTree>
    <p:extLst>
      <p:ext uri="{BB962C8B-B14F-4D97-AF65-F5344CB8AC3E}">
        <p14:creationId xmlns:p14="http://schemas.microsoft.com/office/powerpoint/2010/main" val="2845369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Template" id="{FFA039A0-CF71-43E8-9FF2-DAEB1632790B}" vid="{7212F025-8200-4794-A6DA-8B214AB1697D}"/>
    </a:ext>
  </a:extLst>
</a:theme>
</file>

<file path=docProps/app.xml><?xml version="1.0" encoding="utf-8"?>
<Properties xmlns="http://schemas.openxmlformats.org/officeDocument/2006/extended-properties" xmlns:vt="http://schemas.openxmlformats.org/officeDocument/2006/docPropsVTypes">
  <Template>BRA 4 Presentation Template</Template>
  <TotalTime>378</TotalTime>
  <Words>253</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 Antiqua</vt:lpstr>
      <vt:lpstr>Calibri</vt:lpstr>
      <vt:lpstr>Calibri Light</vt:lpstr>
      <vt:lpstr>Wingdings</vt:lpstr>
      <vt:lpstr>Office Theme</vt:lpstr>
      <vt:lpstr>The Internal Affairs and Taxpayer Advocacy Unit  (IATAU)</vt:lpstr>
      <vt:lpstr>WHO ARE WE?</vt:lpstr>
      <vt:lpstr>WHAT DO WE DO?</vt:lpstr>
      <vt:lpstr>CASE FLOW/ PROCEDURE</vt:lpstr>
      <vt:lpstr>TODAY’S EXAMPLES</vt:lpstr>
      <vt:lpstr>PROCUREMENT OFFICER</vt:lpstr>
      <vt:lpstr>CASHIER</vt:lpstr>
      <vt:lpstr>HUMAN RESOURCES OFFICER</vt:lpstr>
      <vt:lpstr>CUSTOMER SERVICES OFFICER</vt:lpstr>
      <vt:lpstr>PowerPoint Presentation</vt:lpstr>
      <vt:lpstr>COMMENTS &amp;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Holder (BRA)</dc:creator>
  <cp:lastModifiedBy>Armstrong H</cp:lastModifiedBy>
  <cp:revision>12</cp:revision>
  <dcterms:created xsi:type="dcterms:W3CDTF">2019-04-12T20:20:51Z</dcterms:created>
  <dcterms:modified xsi:type="dcterms:W3CDTF">2022-02-08T11:58:49Z</dcterms:modified>
</cp:coreProperties>
</file>