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itillium" panose="00000500000000000000" pitchFamily="2" charset="0"/>
      <p:regular r:id="rId23"/>
      <p:bold r:id="rId24"/>
      <p:italic r:id="rId25"/>
      <p:boldItalic r:id="rId26"/>
    </p:embeddedFont>
    <p:embeddedFont>
      <p:font typeface="Titillium Lt" panose="000003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5B8"/>
    <a:srgbClr val="80BFE6"/>
    <a:srgbClr val="232182"/>
    <a:srgbClr val="02C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Bries (MINFIN)" userId="97e24ac4-5fa8-4402-a8de-364628d0c43a" providerId="ADAL" clId="{85B66F6D-BDA6-4ADD-B58E-199A76C6AB27}"/>
    <pc:docChg chg="undo custSel addSld modSld">
      <pc:chgData name="Francois Bries (MINFIN)" userId="97e24ac4-5fa8-4402-a8de-364628d0c43a" providerId="ADAL" clId="{85B66F6D-BDA6-4ADD-B58E-199A76C6AB27}" dt="2022-02-07T10:18:28.111" v="44" actId="313"/>
      <pc:docMkLst>
        <pc:docMk/>
      </pc:docMkLst>
      <pc:sldChg chg="modSp mod">
        <pc:chgData name="Francois Bries (MINFIN)" userId="97e24ac4-5fa8-4402-a8de-364628d0c43a" providerId="ADAL" clId="{85B66F6D-BDA6-4ADD-B58E-199A76C6AB27}" dt="2022-02-02T14:17:36.917" v="27" actId="790"/>
        <pc:sldMkLst>
          <pc:docMk/>
          <pc:sldMk cId="90110176" sldId="262"/>
        </pc:sldMkLst>
        <pc:spChg chg="mod">
          <ac:chgData name="Francois Bries (MINFIN)" userId="97e24ac4-5fa8-4402-a8de-364628d0c43a" providerId="ADAL" clId="{85B66F6D-BDA6-4ADD-B58E-199A76C6AB27}" dt="2022-02-02T14:17:36.917" v="27" actId="790"/>
          <ac:spMkLst>
            <pc:docMk/>
            <pc:sldMk cId="90110176" sldId="262"/>
            <ac:spMk id="2" creationId="{107647C0-ED13-4941-8A8B-8EC8BC765162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9:54.310" v="43" actId="20577"/>
        <pc:sldMkLst>
          <pc:docMk/>
          <pc:sldMk cId="1116130437" sldId="263"/>
        </pc:sldMkLst>
        <pc:spChg chg="mod">
          <ac:chgData name="Francois Bries (MINFIN)" userId="97e24ac4-5fa8-4402-a8de-364628d0c43a" providerId="ADAL" clId="{85B66F6D-BDA6-4ADD-B58E-199A76C6AB27}" dt="2022-02-02T14:19:54.310" v="43" actId="20577"/>
          <ac:spMkLst>
            <pc:docMk/>
            <pc:sldMk cId="1116130437" sldId="263"/>
            <ac:spMk id="3" creationId="{BEE4E8BC-85FC-4E15-BB6C-C2AF2CB408E8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6:45.715" v="23" actId="790"/>
        <pc:sldMkLst>
          <pc:docMk/>
          <pc:sldMk cId="2674991215" sldId="264"/>
        </pc:sldMkLst>
        <pc:spChg chg="mod">
          <ac:chgData name="Francois Bries (MINFIN)" userId="97e24ac4-5fa8-4402-a8de-364628d0c43a" providerId="ADAL" clId="{85B66F6D-BDA6-4ADD-B58E-199A76C6AB27}" dt="2022-02-02T14:16:45.715" v="23" actId="790"/>
          <ac:spMkLst>
            <pc:docMk/>
            <pc:sldMk cId="2674991215" sldId="264"/>
            <ac:spMk id="3" creationId="{A113EC92-FEED-4889-ADEA-8624F731E2B5}"/>
          </ac:spMkLst>
        </pc:spChg>
      </pc:sldChg>
      <pc:sldChg chg="modSp mod">
        <pc:chgData name="Francois Bries (MINFIN)" userId="97e24ac4-5fa8-4402-a8de-364628d0c43a" providerId="ADAL" clId="{85B66F6D-BDA6-4ADD-B58E-199A76C6AB27}" dt="2022-02-07T10:18:28.111" v="44" actId="313"/>
        <pc:sldMkLst>
          <pc:docMk/>
          <pc:sldMk cId="1370044386" sldId="265"/>
        </pc:sldMkLst>
        <pc:spChg chg="mod">
          <ac:chgData name="Francois Bries (MINFIN)" userId="97e24ac4-5fa8-4402-a8de-364628d0c43a" providerId="ADAL" clId="{85B66F6D-BDA6-4ADD-B58E-199A76C6AB27}" dt="2022-02-02T14:13:59.622" v="1" actId="2"/>
          <ac:spMkLst>
            <pc:docMk/>
            <pc:sldMk cId="1370044386" sldId="265"/>
            <ac:spMk id="2" creationId="{7E9784E4-36E1-49C0-A92D-C3CB09EDCED1}"/>
          </ac:spMkLst>
        </pc:spChg>
        <pc:spChg chg="mod">
          <ac:chgData name="Francois Bries (MINFIN)" userId="97e24ac4-5fa8-4402-a8de-364628d0c43a" providerId="ADAL" clId="{85B66F6D-BDA6-4ADD-B58E-199A76C6AB27}" dt="2022-02-07T10:18:28.111" v="44" actId="313"/>
          <ac:spMkLst>
            <pc:docMk/>
            <pc:sldMk cId="1370044386" sldId="265"/>
            <ac:spMk id="3" creationId="{E2DC875C-1940-47D0-8702-6EEBBE99CED6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6:18.001" v="17" actId="6549"/>
        <pc:sldMkLst>
          <pc:docMk/>
          <pc:sldMk cId="1327194654" sldId="266"/>
        </pc:sldMkLst>
        <pc:spChg chg="mod">
          <ac:chgData name="Francois Bries (MINFIN)" userId="97e24ac4-5fa8-4402-a8de-364628d0c43a" providerId="ADAL" clId="{85B66F6D-BDA6-4ADD-B58E-199A76C6AB27}" dt="2022-02-02T14:16:18.001" v="17" actId="6549"/>
          <ac:spMkLst>
            <pc:docMk/>
            <pc:sldMk cId="1327194654" sldId="266"/>
            <ac:spMk id="3" creationId="{279A5769-18AA-4B46-AC69-094B7D01EEE0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7:28.428" v="26" actId="790"/>
        <pc:sldMkLst>
          <pc:docMk/>
          <pc:sldMk cId="2450360356" sldId="267"/>
        </pc:sldMkLst>
        <pc:spChg chg="mod">
          <ac:chgData name="Francois Bries (MINFIN)" userId="97e24ac4-5fa8-4402-a8de-364628d0c43a" providerId="ADAL" clId="{85B66F6D-BDA6-4ADD-B58E-199A76C6AB27}" dt="2022-02-02T14:17:28.428" v="26" actId="790"/>
          <ac:spMkLst>
            <pc:docMk/>
            <pc:sldMk cId="2450360356" sldId="267"/>
            <ac:spMk id="3" creationId="{34D8202A-A432-48EC-908C-ABBC93C23642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5:49.565" v="14" actId="790"/>
        <pc:sldMkLst>
          <pc:docMk/>
          <pc:sldMk cId="3560800355" sldId="268"/>
        </pc:sldMkLst>
        <pc:spChg chg="mod">
          <ac:chgData name="Francois Bries (MINFIN)" userId="97e24ac4-5fa8-4402-a8de-364628d0c43a" providerId="ADAL" clId="{85B66F6D-BDA6-4ADD-B58E-199A76C6AB27}" dt="2022-02-02T14:15:49.565" v="14" actId="790"/>
          <ac:spMkLst>
            <pc:docMk/>
            <pc:sldMk cId="3560800355" sldId="268"/>
            <ac:spMk id="3" creationId="{10D36D91-0F84-41BC-A60A-8C4EE31862E6}"/>
          </ac:spMkLst>
        </pc:spChg>
        <pc:graphicFrameChg chg="modGraphic">
          <ac:chgData name="Francois Bries (MINFIN)" userId="97e24ac4-5fa8-4402-a8de-364628d0c43a" providerId="ADAL" clId="{85B66F6D-BDA6-4ADD-B58E-199A76C6AB27}" dt="2022-02-02T14:15:44.388" v="13" actId="790"/>
          <ac:graphicFrameMkLst>
            <pc:docMk/>
            <pc:sldMk cId="3560800355" sldId="268"/>
            <ac:graphicFrameMk id="4" creationId="{F73BBDD7-AF80-4D6B-8B6C-12FF7C366464}"/>
          </ac:graphicFrameMkLst>
        </pc:graphicFrameChg>
      </pc:sldChg>
      <pc:sldChg chg="modSp mod">
        <pc:chgData name="Francois Bries (MINFIN)" userId="97e24ac4-5fa8-4402-a8de-364628d0c43a" providerId="ADAL" clId="{85B66F6D-BDA6-4ADD-B58E-199A76C6AB27}" dt="2022-02-02T14:18:05.082" v="28" actId="313"/>
        <pc:sldMkLst>
          <pc:docMk/>
          <pc:sldMk cId="1741211303" sldId="269"/>
        </pc:sldMkLst>
        <pc:spChg chg="mod">
          <ac:chgData name="Francois Bries (MINFIN)" userId="97e24ac4-5fa8-4402-a8de-364628d0c43a" providerId="ADAL" clId="{85B66F6D-BDA6-4ADD-B58E-199A76C6AB27}" dt="2022-02-02T14:18:05.082" v="28" actId="313"/>
          <ac:spMkLst>
            <pc:docMk/>
            <pc:sldMk cId="1741211303" sldId="269"/>
            <ac:spMk id="3" creationId="{D931C3DC-A140-4CFF-9BC7-948D96A1BDA3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5:10.204" v="6" actId="790"/>
        <pc:sldMkLst>
          <pc:docMk/>
          <pc:sldMk cId="2022978214" sldId="270"/>
        </pc:sldMkLst>
        <pc:spChg chg="mod">
          <ac:chgData name="Francois Bries (MINFIN)" userId="97e24ac4-5fa8-4402-a8de-364628d0c43a" providerId="ADAL" clId="{85B66F6D-BDA6-4ADD-B58E-199A76C6AB27}" dt="2022-02-02T14:15:10.204" v="6" actId="790"/>
          <ac:spMkLst>
            <pc:docMk/>
            <pc:sldMk cId="2022978214" sldId="270"/>
            <ac:spMk id="3" creationId="{33358C3F-98D1-4B11-AF78-08B8145C15A4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4:36.595" v="4" actId="790"/>
        <pc:sldMkLst>
          <pc:docMk/>
          <pc:sldMk cId="1960383482" sldId="271"/>
        </pc:sldMkLst>
        <pc:spChg chg="mod">
          <ac:chgData name="Francois Bries (MINFIN)" userId="97e24ac4-5fa8-4402-a8de-364628d0c43a" providerId="ADAL" clId="{85B66F6D-BDA6-4ADD-B58E-199A76C6AB27}" dt="2022-02-02T14:14:36.595" v="4" actId="790"/>
          <ac:spMkLst>
            <pc:docMk/>
            <pc:sldMk cId="1960383482" sldId="271"/>
            <ac:spMk id="3" creationId="{84FA3194-BE17-4F2C-A879-CF33F73AA267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4:27.230" v="3" actId="790"/>
        <pc:sldMkLst>
          <pc:docMk/>
          <pc:sldMk cId="3649259032" sldId="272"/>
        </pc:sldMkLst>
        <pc:spChg chg="mod">
          <ac:chgData name="Francois Bries (MINFIN)" userId="97e24ac4-5fa8-4402-a8de-364628d0c43a" providerId="ADAL" clId="{85B66F6D-BDA6-4ADD-B58E-199A76C6AB27}" dt="2022-02-02T14:14:27.230" v="3" actId="790"/>
          <ac:spMkLst>
            <pc:docMk/>
            <pc:sldMk cId="3649259032" sldId="272"/>
            <ac:spMk id="3" creationId="{D0640C94-EB40-40C9-B3A9-EFC1D8173ECD}"/>
          </ac:spMkLst>
        </pc:spChg>
      </pc:sldChg>
      <pc:sldChg chg="modSp mod">
        <pc:chgData name="Francois Bries (MINFIN)" userId="97e24ac4-5fa8-4402-a8de-364628d0c43a" providerId="ADAL" clId="{85B66F6D-BDA6-4ADD-B58E-199A76C6AB27}" dt="2022-02-02T14:14:19.345" v="2" actId="790"/>
        <pc:sldMkLst>
          <pc:docMk/>
          <pc:sldMk cId="2937304571" sldId="273"/>
        </pc:sldMkLst>
        <pc:spChg chg="mod">
          <ac:chgData name="Francois Bries (MINFIN)" userId="97e24ac4-5fa8-4402-a8de-364628d0c43a" providerId="ADAL" clId="{85B66F6D-BDA6-4ADD-B58E-199A76C6AB27}" dt="2022-02-02T14:14:19.345" v="2" actId="790"/>
          <ac:spMkLst>
            <pc:docMk/>
            <pc:sldMk cId="2937304571" sldId="273"/>
            <ac:spMk id="3" creationId="{36372B7A-E441-40A7-954C-01FA23710E3A}"/>
          </ac:spMkLst>
        </pc:spChg>
      </pc:sldChg>
      <pc:sldChg chg="modSp new mod">
        <pc:chgData name="Francois Bries (MINFIN)" userId="97e24ac4-5fa8-4402-a8de-364628d0c43a" providerId="ADAL" clId="{85B66F6D-BDA6-4ADD-B58E-199A76C6AB27}" dt="2022-02-02T14:18:42.100" v="39" actId="1076"/>
        <pc:sldMkLst>
          <pc:docMk/>
          <pc:sldMk cId="1510006960" sldId="274"/>
        </pc:sldMkLst>
        <pc:spChg chg="mod">
          <ac:chgData name="Francois Bries (MINFIN)" userId="97e24ac4-5fa8-4402-a8de-364628d0c43a" providerId="ADAL" clId="{85B66F6D-BDA6-4ADD-B58E-199A76C6AB27}" dt="2022-02-02T14:18:42.100" v="39" actId="1076"/>
          <ac:spMkLst>
            <pc:docMk/>
            <pc:sldMk cId="1510006960" sldId="274"/>
            <ac:spMk id="2" creationId="{13B6B753-31B0-4824-BE61-4FC763514A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D51F-455D-4F1D-BA75-0B2B36BF578D}" type="datetimeFigureOut">
              <a:rPr lang="fr-BE" smtClean="0"/>
              <a:t>07-02-22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1B31A-6EE8-4502-9E9D-BE08A9B1367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33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4BBB-E172-417B-B421-6AA1B59B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800" y="558000"/>
            <a:ext cx="6609600" cy="1476000"/>
          </a:xfrm>
        </p:spPr>
        <p:txBody>
          <a:bodyPr anchor="t">
            <a:normAutofit/>
          </a:bodyPr>
          <a:lstStyle>
            <a:lvl1pPr algn="l">
              <a:defRPr sz="2500" baseline="0">
                <a:solidFill>
                  <a:srgbClr val="2C95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page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D94-439C-409D-92A6-6DAA772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A44C-EDB1-4CE5-9029-37FD9D7B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page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D94-439C-409D-92A6-6DAA772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A44C-EDB1-4CE5-9029-37FD9D7B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7C94-3FBA-4FC1-9145-C118914D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6399"/>
            <a:ext cx="12192000" cy="4716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itillium Lt" panose="00000400000000000000" pitchFamily="50" charset="0"/>
              </a:defRPr>
            </a:lvl1pPr>
          </a:lstStyle>
          <a:p>
            <a:fld id="{6BA10104-DDD1-4373-BCBC-BC7DA4E30F5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57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D94-439C-409D-92A6-6DAA7721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00" y="3078000"/>
            <a:ext cx="8931600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892633-0DEE-402F-8426-30E43B351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DD0E0A5-736E-4662-A0D6-A838C84B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26FBF-BCF0-4B72-AAAC-08497E75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51C51D-D056-4FBB-8805-57BDDE82D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0A95F7-82C1-43E7-8082-684C7388A49F}"/>
              </a:ext>
            </a:extLst>
          </p:cNvPr>
          <p:cNvSpPr/>
          <p:nvPr userDrawn="1"/>
        </p:nvSpPr>
        <p:spPr>
          <a:xfrm>
            <a:off x="-152401" y="-123825"/>
            <a:ext cx="12582525" cy="711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152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BAE8B98-1DAF-4421-9B03-DDD86C1DA7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9707B-5C8E-4B86-B4B2-4439E8E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80CB-A372-48BB-AE53-2CDE1CB6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20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rgbClr val="2C95B8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ois.bries@minfin.fed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647C0-ED13-4941-8A8B-8EC8BC76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28" y="2049448"/>
            <a:ext cx="6609600" cy="147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Oecd</a:t>
            </a:r>
            <a:r>
              <a:rPr lang="en-US" dirty="0"/>
              <a:t> financial investigation course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Contry</a:t>
            </a:r>
            <a:r>
              <a:rPr lang="en-US" dirty="0"/>
              <a:t> presentation : </a:t>
            </a:r>
            <a:r>
              <a:rPr lang="en-US" dirty="0" err="1"/>
              <a:t>belgium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Enabler case examples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CF799-F80E-4192-9258-E64E189739AF}"/>
              </a:ext>
            </a:extLst>
          </p:cNvPr>
          <p:cNvSpPr txBox="1"/>
          <p:nvPr/>
        </p:nvSpPr>
        <p:spPr>
          <a:xfrm>
            <a:off x="8930936" y="5131293"/>
            <a:ext cx="310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Bries</a:t>
            </a:r>
          </a:p>
          <a:p>
            <a:r>
              <a:rPr lang="fr-FR" dirty="0">
                <a:hlinkClick r:id="rId2"/>
              </a:rPr>
              <a:t>francois.bries@minfin.fed.be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11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2F323-59DE-410F-886D-30FA110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2 : </a:t>
            </a:r>
            <a:r>
              <a:rPr lang="fr-FR" dirty="0" err="1"/>
              <a:t>tp</a:t>
            </a:r>
            <a:r>
              <a:rPr lang="fr-FR" dirty="0"/>
              <a:t> audit and </a:t>
            </a:r>
            <a:r>
              <a:rPr lang="fr-FR" dirty="0" err="1"/>
              <a:t>restructuring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FA3194-BE17-4F2C-A879-CF33F73A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multinational group is present in Belgium though a low-risk entity.</a:t>
            </a:r>
          </a:p>
          <a:p>
            <a:endParaRPr lang="en-US" dirty="0"/>
          </a:p>
          <a:p>
            <a:r>
              <a:rPr lang="en-US" dirty="0"/>
              <a:t>The transfer pricing documentation insists on the low-risk aspect of the entity to justify a cost-plus remuneration (accessory functions, low risks, few assets).</a:t>
            </a:r>
          </a:p>
          <a:p>
            <a:endParaRPr lang="en-US" dirty="0"/>
          </a:p>
          <a:p>
            <a:r>
              <a:rPr lang="en-US" dirty="0"/>
              <a:t>Tax administration agrees.</a:t>
            </a:r>
          </a:p>
        </p:txBody>
      </p:sp>
    </p:spTree>
    <p:extLst>
      <p:ext uri="{BB962C8B-B14F-4D97-AF65-F5344CB8AC3E}">
        <p14:creationId xmlns:p14="http://schemas.microsoft.com/office/powerpoint/2010/main" val="196038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6FC82-AFB0-4DBD-8E5C-1461398F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2 : </a:t>
            </a:r>
            <a:r>
              <a:rPr lang="fr-FR" dirty="0" err="1"/>
              <a:t>tp</a:t>
            </a:r>
            <a:r>
              <a:rPr lang="fr-FR" dirty="0"/>
              <a:t> audit and </a:t>
            </a:r>
            <a:r>
              <a:rPr lang="fr-FR" dirty="0" err="1"/>
              <a:t>restructuring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40C94-EB40-40C9-B3A9-EFC1D817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restructuring cost for a major transformation in the business (impacting </a:t>
            </a:r>
            <a:r>
              <a:rPr lang="en-US" dirty="0" err="1"/>
              <a:t>belgian</a:t>
            </a:r>
            <a:r>
              <a:rPr lang="en-US" dirty="0"/>
              <a:t> entity).</a:t>
            </a:r>
          </a:p>
          <a:p>
            <a:endParaRPr lang="en-US" dirty="0"/>
          </a:p>
          <a:p>
            <a:r>
              <a:rPr lang="en-US" dirty="0"/>
              <a:t>Taxpayer books the costs in the </a:t>
            </a:r>
            <a:r>
              <a:rPr lang="en-US" dirty="0" err="1"/>
              <a:t>belgian</a:t>
            </a:r>
            <a:r>
              <a:rPr lang="en-US" dirty="0"/>
              <a:t> low-risk entity.</a:t>
            </a:r>
          </a:p>
          <a:p>
            <a:endParaRPr lang="en-US" dirty="0"/>
          </a:p>
          <a:p>
            <a:r>
              <a:rPr lang="en-US" dirty="0"/>
              <a:t>Administration refuses : </a:t>
            </a:r>
            <a:r>
              <a:rPr lang="en-US" dirty="0" err="1"/>
              <a:t>stategic</a:t>
            </a:r>
            <a:r>
              <a:rPr lang="en-US" dirty="0"/>
              <a:t> decision functions and residual was always sent to Luxemburg, the restructuring was decided there.</a:t>
            </a:r>
          </a:p>
          <a:p>
            <a:endParaRPr lang="en-US" dirty="0"/>
          </a:p>
          <a:p>
            <a:r>
              <a:rPr lang="en-US" dirty="0"/>
              <a:t>Answer : OECD guidelines are soft-law, we can do what we want !</a:t>
            </a:r>
          </a:p>
        </p:txBody>
      </p:sp>
    </p:spTree>
    <p:extLst>
      <p:ext uri="{BB962C8B-B14F-4D97-AF65-F5344CB8AC3E}">
        <p14:creationId xmlns:p14="http://schemas.microsoft.com/office/powerpoint/2010/main" val="364925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50EA3-B316-4D6C-84EF-23225C16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aspects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advisers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 for </a:t>
            </a:r>
            <a:r>
              <a:rPr lang="fr-FR" dirty="0" err="1"/>
              <a:t>favors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72B7A-E441-40A7-954C-01FA2371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  <a:p>
            <a:r>
              <a:rPr lang="en-US" dirty="0"/>
              <a:t>Restructuring</a:t>
            </a:r>
          </a:p>
          <a:p>
            <a:r>
              <a:rPr lang="en-US" dirty="0"/>
              <a:t>Economic malaise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Consultants ask for favors when it suits them, but we never hear anyone when the opposite happens : neither during audit nor asking for advanced tax rulings.</a:t>
            </a:r>
          </a:p>
        </p:txBody>
      </p:sp>
    </p:spTree>
    <p:extLst>
      <p:ext uri="{BB962C8B-B14F-4D97-AF65-F5344CB8AC3E}">
        <p14:creationId xmlns:p14="http://schemas.microsoft.com/office/powerpoint/2010/main" val="293730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6B753-31B0-4824-BE61-4FC76351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3078000"/>
            <a:ext cx="8931600" cy="702000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02119-C4CE-42F1-9B0F-139CFFEB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00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02426-6AC7-470C-9098-817CA7EF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Corporate</a:t>
            </a:r>
            <a:r>
              <a:rPr lang="fr-FR" dirty="0"/>
              <a:t> taxes in a team </a:t>
            </a:r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VAT Carrousels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D8202A-A432-48EC-908C-ABBC93C2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law in Belgium can suspend the right of the enabler to work (3m-5y) </a:t>
            </a:r>
          </a:p>
          <a:p>
            <a:pPr lvl="1"/>
            <a:r>
              <a:rPr lang="en-US" dirty="0"/>
              <a:t>Criminal penalties </a:t>
            </a:r>
            <a:r>
              <a:rPr lang="en-US" dirty="0">
                <a:sym typeface="Wingdings" panose="05000000000000000000" pitchFamily="2" charset="2"/>
              </a:rPr>
              <a:t> judge</a:t>
            </a:r>
          </a:p>
          <a:p>
            <a:pPr lvl="1"/>
            <a:r>
              <a:rPr lang="en-US" dirty="0"/>
              <a:t>Tax fraud</a:t>
            </a:r>
          </a:p>
          <a:p>
            <a:pPr lvl="1"/>
            <a:r>
              <a:rPr lang="en-US" dirty="0"/>
              <a:t>Forgery</a:t>
            </a:r>
          </a:p>
          <a:p>
            <a:pPr lvl="1"/>
            <a:r>
              <a:rPr lang="en-US" dirty="0"/>
              <a:t>Perjury</a:t>
            </a:r>
          </a:p>
          <a:p>
            <a:pPr lvl="1"/>
            <a:r>
              <a:rPr lang="en-US" dirty="0"/>
              <a:t>Failure to appear </a:t>
            </a:r>
          </a:p>
          <a:p>
            <a:pPr lvl="1"/>
            <a:r>
              <a:rPr lang="en-US" dirty="0"/>
              <a:t>Refusal to testify</a:t>
            </a:r>
          </a:p>
          <a:p>
            <a:pPr lvl="1"/>
            <a:endParaRPr lang="en-US" dirty="0"/>
          </a:p>
          <a:p>
            <a:r>
              <a:rPr lang="en-US" dirty="0"/>
              <a:t>Only when the enabler is the one guilty or accomplice</a:t>
            </a:r>
          </a:p>
          <a:p>
            <a:r>
              <a:rPr lang="fr-BE" dirty="0"/>
              <a:t>Rare</a:t>
            </a:r>
          </a:p>
        </p:txBody>
      </p:sp>
    </p:spTree>
    <p:extLst>
      <p:ext uri="{BB962C8B-B14F-4D97-AF65-F5344CB8AC3E}">
        <p14:creationId xmlns:p14="http://schemas.microsoft.com/office/powerpoint/2010/main" val="245036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39F6B-761C-46EB-807C-A7DB800D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background </a:t>
            </a:r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enablers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4E8BC-85FC-4E15-BB6C-C2AF2CB4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taxes in a team dealing with VAT Carrousels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Advanced tax rulings on transfer pricing and innovation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Tax audits in the anti-fraud team for transfer pricing and other international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11613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570F4-D404-4724-8DF6-402696B6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Corporate</a:t>
            </a:r>
            <a:r>
              <a:rPr lang="fr-FR" dirty="0"/>
              <a:t> taxes in a team </a:t>
            </a:r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VAT Carrousels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3EC92-FEED-4889-ADEA-8624F731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Surprise audits</a:t>
            </a:r>
          </a:p>
          <a:p>
            <a:endParaRPr lang="fr-FR" dirty="0"/>
          </a:p>
          <a:p>
            <a:r>
              <a:rPr lang="en-US" dirty="0"/>
              <a:t>Mostly empty companies, run by strawmen</a:t>
            </a:r>
          </a:p>
          <a:p>
            <a:endParaRPr lang="en-US" dirty="0"/>
          </a:p>
          <a:p>
            <a:r>
              <a:rPr lang="en-US" dirty="0"/>
              <a:t>Contacts with accountants, but rarely with a consultant or lawyer</a:t>
            </a:r>
          </a:p>
          <a:p>
            <a:endParaRPr lang="en-US" dirty="0"/>
          </a:p>
          <a:p>
            <a:r>
              <a:rPr lang="en-US" dirty="0"/>
              <a:t>Some cases are dealt with without meeting anybody (shutting down and taxing conduit companies, or missing traders)</a:t>
            </a:r>
          </a:p>
        </p:txBody>
      </p:sp>
    </p:spTree>
    <p:extLst>
      <p:ext uri="{BB962C8B-B14F-4D97-AF65-F5344CB8AC3E}">
        <p14:creationId xmlns:p14="http://schemas.microsoft.com/office/powerpoint/2010/main" val="267499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784E4-36E1-49C0-A92D-C3CB09E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Advanced </a:t>
            </a:r>
            <a:r>
              <a:rPr lang="en-US" dirty="0"/>
              <a:t>tax</a:t>
            </a:r>
            <a:r>
              <a:rPr lang="fr-FR" dirty="0"/>
              <a:t> rulings on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and innovation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DC875C-1940-47D0-8702-6EEBBE99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Rulings on the methodology, little attention to numbers</a:t>
            </a:r>
          </a:p>
          <a:p>
            <a:endParaRPr lang="en-US" dirty="0"/>
          </a:p>
          <a:p>
            <a:r>
              <a:rPr lang="en-US" dirty="0"/>
              <a:t>Prefiling procedure, allowing the company to withdraw in cases of disagreement (very rare)</a:t>
            </a:r>
          </a:p>
          <a:p>
            <a:endParaRPr lang="en-US" dirty="0"/>
          </a:p>
          <a:p>
            <a:r>
              <a:rPr lang="en-US" dirty="0"/>
              <a:t>Difficult to know if ruling was correctly implemented : trust required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4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C2158-0872-4C1E-B315-6DC811A3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Advanced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rulings</a:t>
            </a:r>
            <a:r>
              <a:rPr lang="fr-FR" dirty="0"/>
              <a:t> on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and innovation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9A5769-18AA-4B46-AC69-094B7D01E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always filed by a consulting firm</a:t>
            </a:r>
          </a:p>
          <a:p>
            <a:pPr lvl="1"/>
            <a:r>
              <a:rPr lang="en-US" dirty="0"/>
              <a:t>Mostly big 4</a:t>
            </a:r>
          </a:p>
          <a:p>
            <a:pPr lvl="1"/>
            <a:r>
              <a:rPr lang="en-US" dirty="0"/>
              <a:t>Sometimes smaller consulting firms or law firm</a:t>
            </a:r>
          </a:p>
          <a:p>
            <a:pPr lvl="1"/>
            <a:r>
              <a:rPr lang="en-US" dirty="0"/>
              <a:t>Very rarely the company’s legal department</a:t>
            </a:r>
          </a:p>
          <a:p>
            <a:pPr lvl="1"/>
            <a:endParaRPr lang="fr-FR" dirty="0"/>
          </a:p>
          <a:p>
            <a:r>
              <a:rPr lang="en-US" dirty="0"/>
              <a:t>Depending on the type of request, more or less disagreements :</a:t>
            </a:r>
          </a:p>
          <a:p>
            <a:pPr lvl="1"/>
            <a:r>
              <a:rPr lang="en-US" dirty="0"/>
              <a:t>Innovation : important requests and frequent arguing</a:t>
            </a:r>
          </a:p>
          <a:p>
            <a:pPr lvl="1"/>
            <a:r>
              <a:rPr lang="en-US" dirty="0"/>
              <a:t>Transfer </a:t>
            </a:r>
            <a:r>
              <a:rPr lang="en-US" dirty="0" err="1"/>
              <a:t>Princing</a:t>
            </a:r>
            <a:r>
              <a:rPr lang="en-US" dirty="0"/>
              <a:t> : less discussions and mostly at the margin</a:t>
            </a:r>
          </a:p>
          <a:p>
            <a:pPr lvl="1"/>
            <a:endParaRPr lang="fr-FR" dirty="0"/>
          </a:p>
          <a:p>
            <a:r>
              <a:rPr lang="en-US" dirty="0"/>
              <a:t>Most consultants know how the ruling services work and read past decisions</a:t>
            </a:r>
          </a:p>
          <a:p>
            <a:endParaRPr lang="fr-FR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71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820C3-5D28-45C6-B896-3D0EFDB9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Tax audits in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and </a:t>
            </a:r>
            <a:r>
              <a:rPr lang="fr-FR" dirty="0" err="1"/>
              <a:t>other</a:t>
            </a:r>
            <a:r>
              <a:rPr lang="fr-FR" dirty="0"/>
              <a:t> international issues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36D91-0F84-41BC-A60A-8C4EE318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Potential third way : start the audit at the level of a third party connected to the investigated taxpayer.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73BBDD7-AF80-4D6B-8B6C-12FF7C366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23852"/>
              </p:ext>
            </p:extLst>
          </p:nvPr>
        </p:nvGraphicFramePr>
        <p:xfrm>
          <a:off x="1818000" y="1602000"/>
          <a:ext cx="101522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445">
                  <a:extLst>
                    <a:ext uri="{9D8B030D-6E8A-4147-A177-3AD203B41FA5}">
                      <a16:colId xmlns:a16="http://schemas.microsoft.com/office/drawing/2014/main" val="3508618372"/>
                    </a:ext>
                  </a:extLst>
                </a:gridCol>
                <a:gridCol w="5088765">
                  <a:extLst>
                    <a:ext uri="{9D8B030D-6E8A-4147-A177-3AD203B41FA5}">
                      <a16:colId xmlns:a16="http://schemas.microsoft.com/office/drawing/2014/main" val="608900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Classic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/>
                        <a:t>Special Tax Inspectorate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6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Make an appointment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/>
                        <a:t>Without 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3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Send questionnaire to key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/>
                        <a:t>Ask questions to whoever is 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Request documentations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/>
                        <a:t>Make copy of drives and mailboxes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8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Aim for transfer pricing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/>
                        <a:t>Also check if anti-abuse law could apply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6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/>
                        <a:t>Guaranteed presence of key people and lawyers, consultants…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Less likely to meet external advisers, also true for key people (homeworking)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7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0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E074E-5886-43AC-B957-25E5E37E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1 : </a:t>
            </a:r>
            <a:r>
              <a:rPr lang="fr-FR" dirty="0" err="1"/>
              <a:t>tp</a:t>
            </a:r>
            <a:r>
              <a:rPr lang="fr-FR" dirty="0"/>
              <a:t> audit in the </a:t>
            </a:r>
            <a:r>
              <a:rPr lang="fr-FR" dirty="0" err="1"/>
              <a:t>commodity</a:t>
            </a:r>
            <a:r>
              <a:rPr lang="fr-FR" dirty="0"/>
              <a:t> </a:t>
            </a:r>
            <a:r>
              <a:rPr lang="fr-FR" dirty="0" err="1"/>
              <a:t>sector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1C3DC-A140-4CFF-9BC7-948D96A1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+ administrators working abroad + homeworking : appointment</a:t>
            </a:r>
          </a:p>
          <a:p>
            <a:endParaRPr lang="en-US" dirty="0"/>
          </a:p>
          <a:p>
            <a:r>
              <a:rPr lang="en-US" dirty="0"/>
              <a:t>Law firm manages to postpone the audit from 10/2020 to 11/2021.</a:t>
            </a:r>
          </a:p>
          <a:p>
            <a:endParaRPr lang="en-US" dirty="0"/>
          </a:p>
          <a:p>
            <a:r>
              <a:rPr lang="en-US" dirty="0"/>
              <a:t>Main points of tensions before audit :</a:t>
            </a:r>
          </a:p>
          <a:p>
            <a:pPr lvl="1"/>
            <a:r>
              <a:rPr lang="en-US" dirty="0"/>
              <a:t>Physical presence of three administrators</a:t>
            </a:r>
          </a:p>
          <a:p>
            <a:pPr lvl="1"/>
            <a:r>
              <a:rPr lang="en-US" dirty="0"/>
              <a:t>Place of audit</a:t>
            </a:r>
          </a:p>
          <a:p>
            <a:pPr lvl="1"/>
            <a:r>
              <a:rPr lang="en-US" dirty="0"/>
              <a:t>Number of attendees and Covid rules</a:t>
            </a:r>
          </a:p>
          <a:p>
            <a:pPr lvl="1"/>
            <a:endParaRPr lang="en-US" dirty="0"/>
          </a:p>
          <a:p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121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FC0FA-3A34-4EF8-9207-802D987C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1 : </a:t>
            </a:r>
            <a:r>
              <a:rPr lang="fr-FR" dirty="0" err="1"/>
              <a:t>tp</a:t>
            </a:r>
            <a:r>
              <a:rPr lang="fr-FR" dirty="0"/>
              <a:t> audit in the </a:t>
            </a:r>
            <a:r>
              <a:rPr lang="fr-FR" dirty="0" err="1"/>
              <a:t>commodity</a:t>
            </a:r>
            <a:r>
              <a:rPr lang="fr-FR" dirty="0"/>
              <a:t> </a:t>
            </a:r>
            <a:r>
              <a:rPr lang="fr-FR" dirty="0" err="1"/>
              <a:t>sector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58C3F-98D1-4B11-AF78-08B8145C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points of tension during audit :</a:t>
            </a:r>
          </a:p>
          <a:p>
            <a:endParaRPr lang="fr-FR" dirty="0"/>
          </a:p>
          <a:p>
            <a:pPr lvl="1"/>
            <a:r>
              <a:rPr lang="en-US" dirty="0"/>
              <a:t>One administrator is absent because of a sick kid.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Copy of hard drive vs. professional secrecy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to mailboxes denied : unrelated mails are also inside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Three lawyer reading our report : slow process full of </a:t>
            </a:r>
            <a:r>
              <a:rPr lang="en-US" dirty="0" err="1"/>
              <a:t>stategic</a:t>
            </a:r>
            <a:r>
              <a:rPr lang="en-US" dirty="0"/>
              <a:t> modifications « just in case »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leave feeling that we could obtain only what they wanted to show : other options ?</a:t>
            </a:r>
          </a:p>
        </p:txBody>
      </p:sp>
    </p:spTree>
    <p:extLst>
      <p:ext uri="{BB962C8B-B14F-4D97-AF65-F5344CB8AC3E}">
        <p14:creationId xmlns:p14="http://schemas.microsoft.com/office/powerpoint/2010/main" val="2022978214"/>
      </p:ext>
    </p:extLst>
  </p:cSld>
  <p:clrMapOvr>
    <a:masterClrMapping/>
  </p:clrMapOvr>
</p:sld>
</file>

<file path=ppt/theme/theme1.xml><?xml version="1.0" encoding="utf-8"?>
<a:theme xmlns:a="http://schemas.openxmlformats.org/drawingml/2006/main" name="Marine">
  <a:themeElements>
    <a:clrScheme name="FINCHARTE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E16E83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7EC2F1D024D459DDC46B36C3E0275" ma:contentTypeVersion="0" ma:contentTypeDescription="Create a new document." ma:contentTypeScope="" ma:versionID="1f9266eb5199917e345173ffba0c7231">
  <xsd:schema xmlns:xsd="http://www.w3.org/2001/XMLSchema" xmlns:xs="http://www.w3.org/2001/XMLSchema" xmlns:p="http://schemas.microsoft.com/office/2006/metadata/properties" xmlns:ns2="16d4a8a9-807a-47b1-96b0-20316e6a358f" xmlns:ns3="553791ac-9cb7-417c-a4b7-26b9d1e37411" targetNamespace="http://schemas.microsoft.com/office/2006/metadata/properties" ma:root="true" ma:fieldsID="a0d4714808df576deca11fc0a417d82d" ns2:_="" ns3:_="">
    <xsd:import namespace="16d4a8a9-807a-47b1-96b0-20316e6a358f"/>
    <xsd:import namespace="553791ac-9cb7-417c-a4b7-26b9d1e37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4a8a9-807a-47b1-96b0-20316e6a3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791ac-9cb7-417c-a4b7-26b9d1e374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3791ac-9cb7-417c-a4b7-26b9d1e37411">
      <UserInfo>
        <DisplayName>Gael J-M. Declercq (MINFIN)</DisplayName>
        <AccountId>606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FF3DE0D-9E49-4B49-B89D-418FBA1087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C44BC8-B433-46C6-9EE7-96705E125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d4a8a9-807a-47b1-96b0-20316e6a358f"/>
    <ds:schemaRef ds:uri="553791ac-9cb7-417c-a4b7-26b9d1e374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285998-DD3A-4860-B51F-2FB9110FBA20}">
  <ds:schemaRefs>
    <ds:schemaRef ds:uri="http://purl.org/dc/elements/1.1/"/>
    <ds:schemaRef ds:uri="http://schemas.microsoft.com/office/2006/metadata/properties"/>
    <ds:schemaRef ds:uri="16d4a8a9-807a-47b1-96b0-20316e6a358f"/>
    <ds:schemaRef ds:uri="http://purl.org/dc/terms/"/>
    <ds:schemaRef ds:uri="http://schemas.openxmlformats.org/package/2006/metadata/core-properties"/>
    <ds:schemaRef ds:uri="553791ac-9cb7-417c-a4b7-26b9d1e3741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Grand écran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Titillium</vt:lpstr>
      <vt:lpstr>Calibri</vt:lpstr>
      <vt:lpstr>Titillium Lt</vt:lpstr>
      <vt:lpstr>Marine</vt:lpstr>
      <vt:lpstr>Oecd financial investigation course  Contry presentation : belgium  Enabler case examples</vt:lpstr>
      <vt:lpstr>Corporate taxes in a team dealing with VAT Carrousels</vt:lpstr>
      <vt:lpstr>My background dealing with enablers</vt:lpstr>
      <vt:lpstr>Corporate taxes in a team dealing with VAT Carrousels</vt:lpstr>
      <vt:lpstr>Advanced tax rulings on transfer pricing and innovation</vt:lpstr>
      <vt:lpstr>Advanced tax rulings on transfer pricing and innovation</vt:lpstr>
      <vt:lpstr>Tax audits in transfer pricing and other international issues </vt:lpstr>
      <vt:lpstr>Example 1 : tp audit in the commodity sector</vt:lpstr>
      <vt:lpstr>Example 1 : tp audit in the commodity sector</vt:lpstr>
      <vt:lpstr>Example 2 : tp audit and restructuring</vt:lpstr>
      <vt:lpstr>Example 2 : tp audit and restructuring</vt:lpstr>
      <vt:lpstr>Some other aspects where advisers ask for favors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A.J. Cool (MINFIN)</dc:creator>
  <cp:lastModifiedBy>Francois Bries (MINFIN)</cp:lastModifiedBy>
  <cp:revision>21</cp:revision>
  <dcterms:created xsi:type="dcterms:W3CDTF">2018-02-07T10:10:03Z</dcterms:created>
  <dcterms:modified xsi:type="dcterms:W3CDTF">2022-02-07T10:18:38Z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0x0101009667EC2F1D024D459DDC46B36C3E0275</vt:lpwstr>
  </property>
</Properties>
</file>