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7" r:id="rId3"/>
    <p:sldId id="271" r:id="rId4"/>
    <p:sldId id="275" r:id="rId5"/>
    <p:sldId id="272" r:id="rId6"/>
    <p:sldId id="273" r:id="rId7"/>
    <p:sldId id="274" r:id="rId8"/>
    <p:sldId id="258" r:id="rId9"/>
    <p:sldId id="267"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8AA6"/>
    <a:srgbClr val="214D79"/>
    <a:srgbClr val="002B49"/>
    <a:srgbClr val="1B41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65" autoAdjust="0"/>
    <p:restoredTop sz="94660"/>
  </p:normalViewPr>
  <p:slideViewPr>
    <p:cSldViewPr>
      <p:cViewPr>
        <p:scale>
          <a:sx n="76" d="100"/>
          <a:sy n="76" d="100"/>
        </p:scale>
        <p:origin x="-1206"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8DED09-C482-4EB2-8D5C-6DF0FAE8286F}" type="datetimeFigureOut">
              <a:rPr lang="en-GB" smtClean="0"/>
              <a:t>09/02/2022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6D8F56-CA48-489F-916C-A2C9737C5504}" type="slidenum">
              <a:rPr lang="en-GB" smtClean="0"/>
              <a:t>‹#›</a:t>
            </a:fld>
            <a:endParaRPr lang="en-GB"/>
          </a:p>
        </p:txBody>
      </p:sp>
    </p:spTree>
    <p:extLst>
      <p:ext uri="{BB962C8B-B14F-4D97-AF65-F5344CB8AC3E}">
        <p14:creationId xmlns:p14="http://schemas.microsoft.com/office/powerpoint/2010/main" val="20351012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D6D8F56-CA48-489F-916C-A2C9737C5504}" type="slidenum">
              <a:rPr lang="en-GB" smtClean="0"/>
              <a:t>8</a:t>
            </a:fld>
            <a:endParaRPr lang="en-GB"/>
          </a:p>
        </p:txBody>
      </p:sp>
    </p:spTree>
    <p:extLst>
      <p:ext uri="{BB962C8B-B14F-4D97-AF65-F5344CB8AC3E}">
        <p14:creationId xmlns:p14="http://schemas.microsoft.com/office/powerpoint/2010/main" val="41875029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304800" y="5486400"/>
            <a:ext cx="2133600" cy="898525"/>
          </a:xfrm>
        </p:spPr>
        <p:txBody>
          <a:bodyPr/>
          <a:lstStyle/>
          <a:p>
            <a:fld id="{24884A17-632A-4551-AA45-AAA3BB1BF576}" type="datetimeFigureOut">
              <a:rPr lang="en-GB" smtClean="0"/>
              <a:t>09/02/2022</a:t>
            </a:fld>
            <a:endParaRPr lang="en-GB"/>
          </a:p>
        </p:txBody>
      </p:sp>
      <p:sp>
        <p:nvSpPr>
          <p:cNvPr id="5" name="Footer Placeholder 4"/>
          <p:cNvSpPr>
            <a:spLocks noGrp="1"/>
          </p:cNvSpPr>
          <p:nvPr>
            <p:ph type="ftr" sz="quarter" idx="11"/>
          </p:nvPr>
        </p:nvSpPr>
        <p:spPr>
          <a:xfrm>
            <a:off x="2971800" y="6019800"/>
            <a:ext cx="2895600" cy="365125"/>
          </a:xfrm>
        </p:spPr>
        <p:txBody>
          <a:bodyPr/>
          <a:lstStyle/>
          <a:p>
            <a:endParaRPr lang="en-GB" dirty="0"/>
          </a:p>
        </p:txBody>
      </p:sp>
      <p:sp>
        <p:nvSpPr>
          <p:cNvPr id="6" name="Slide Number Placeholder 5"/>
          <p:cNvSpPr>
            <a:spLocks noGrp="1"/>
          </p:cNvSpPr>
          <p:nvPr>
            <p:ph type="sldNum" sz="quarter" idx="12"/>
          </p:nvPr>
        </p:nvSpPr>
        <p:spPr>
          <a:xfrm>
            <a:off x="6324600" y="6019800"/>
            <a:ext cx="2133600" cy="365125"/>
          </a:xfrm>
        </p:spPr>
        <p:txBody>
          <a:bodyPr/>
          <a:lstStyle/>
          <a:p>
            <a:fld id="{F45C29AA-0B4E-4564-A073-C5057C1487C2}" type="slidenum">
              <a:rPr lang="en-GB" smtClean="0"/>
              <a:t>‹#›</a:t>
            </a:fld>
            <a:endParaRPr lang="en-GB"/>
          </a:p>
        </p:txBody>
      </p:sp>
      <p:sp>
        <p:nvSpPr>
          <p:cNvPr id="13" name="Rectangle 12"/>
          <p:cNvSpPr/>
          <p:nvPr userDrawn="1"/>
        </p:nvSpPr>
        <p:spPr>
          <a:xfrm>
            <a:off x="0" y="6655904"/>
            <a:ext cx="9144000" cy="228600"/>
          </a:xfrm>
          <a:prstGeom prst="rect">
            <a:avLst/>
          </a:prstGeom>
          <a:solidFill>
            <a:srgbClr val="468AA6"/>
          </a:solidFill>
          <a:ln>
            <a:solidFill>
              <a:srgbClr val="468A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ounded Rectangle 1"/>
          <p:cNvSpPr/>
          <p:nvPr userDrawn="1"/>
        </p:nvSpPr>
        <p:spPr>
          <a:xfrm rot="600000" flipH="1">
            <a:off x="3153840" y="-475093"/>
            <a:ext cx="6313777" cy="3174890"/>
          </a:xfrm>
          <a:custGeom>
            <a:avLst/>
            <a:gdLst/>
            <a:ahLst/>
            <a:cxnLst/>
            <a:rect l="l" t="t" r="r" b="b"/>
            <a:pathLst>
              <a:path w="6313777" h="3174890">
                <a:moveTo>
                  <a:pt x="6313777" y="1014578"/>
                </a:moveTo>
                <a:lnTo>
                  <a:pt x="559819" y="0"/>
                </a:lnTo>
                <a:lnTo>
                  <a:pt x="0" y="3174890"/>
                </a:lnTo>
                <a:lnTo>
                  <a:pt x="5541040" y="3174890"/>
                </a:lnTo>
                <a:cubicBezTo>
                  <a:pt x="5967811" y="3174890"/>
                  <a:pt x="6313777" y="2828924"/>
                  <a:pt x="6313777" y="2402153"/>
                </a:cubicBezTo>
                <a:close/>
              </a:path>
            </a:pathLst>
          </a:custGeom>
          <a:solidFill>
            <a:srgbClr val="468AA6"/>
          </a:solidFill>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7" name="Picture 3" descr="C:\Users\user\Desktop\new logo\photo_2021-10-21_07-30-21.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657" y="0"/>
            <a:ext cx="2621343" cy="32810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776049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884A17-632A-4551-AA45-AAA3BB1BF576}"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3640716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884A17-632A-4551-AA45-AAA3BB1BF576}"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1257971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884A17-632A-4551-AA45-AAA3BB1BF576}"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2086386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50F829-9867-4C19-A316-2F4D8AE17FB3}"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756888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50F829-9867-4C19-A316-2F4D8AE17FB3}"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34813616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50F829-9867-4C19-A316-2F4D8AE17FB3}"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16601076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50F829-9867-4C19-A316-2F4D8AE17FB3}"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20285200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50F829-9867-4C19-A316-2F4D8AE17FB3}" type="datetimeFigureOut">
              <a:rPr lang="en-GB" smtClean="0"/>
              <a:t>09/02/2022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19138130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50F829-9867-4C19-A316-2F4D8AE17FB3}" type="datetimeFigureOut">
              <a:rPr lang="en-GB" smtClean="0"/>
              <a:t>09/02/2022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12531633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50F829-9867-4C19-A316-2F4D8AE17FB3}" type="datetimeFigureOut">
              <a:rPr lang="en-GB" smtClean="0"/>
              <a:t>09/02/2022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712445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24884A17-632A-4551-AA45-AAA3BB1BF576}"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C29AA-0B4E-4564-A073-C5057C1487C2}" type="slidenum">
              <a:rPr lang="en-GB" smtClean="0"/>
              <a:t>‹#›</a:t>
            </a:fld>
            <a:endParaRPr lang="en-GB"/>
          </a:p>
        </p:txBody>
      </p:sp>
      <p:sp>
        <p:nvSpPr>
          <p:cNvPr id="10" name="Flowchart: Terminator 9"/>
          <p:cNvSpPr/>
          <p:nvPr userDrawn="1"/>
        </p:nvSpPr>
        <p:spPr>
          <a:xfrm>
            <a:off x="838200" y="0"/>
            <a:ext cx="8305801" cy="533400"/>
          </a:xfrm>
          <a:custGeom>
            <a:avLst/>
            <a:gdLst/>
            <a:ahLst/>
            <a:cxnLst/>
            <a:rect l="l" t="t" r="r" b="b"/>
            <a:pathLst>
              <a:path w="8166367" h="650988">
                <a:moveTo>
                  <a:pt x="0" y="0"/>
                </a:moveTo>
                <a:lnTo>
                  <a:pt x="8166367" y="0"/>
                </a:lnTo>
                <a:lnTo>
                  <a:pt x="8166367" y="24790"/>
                </a:lnTo>
                <a:cubicBezTo>
                  <a:pt x="7985054" y="389754"/>
                  <a:pt x="7489244" y="650988"/>
                  <a:pt x="6906333" y="650988"/>
                </a:cubicBezTo>
                <a:lnTo>
                  <a:pt x="1273001" y="650988"/>
                </a:lnTo>
                <a:cubicBezTo>
                  <a:pt x="676707" y="650988"/>
                  <a:pt x="171562" y="377622"/>
                  <a:pt x="0" y="0"/>
                </a:cubicBezTo>
                <a:close/>
              </a:path>
            </a:pathLst>
          </a:custGeom>
          <a:solidFill>
            <a:srgbClr val="468AA6"/>
          </a:solidFill>
          <a:ln>
            <a:solidFill>
              <a:srgbClr val="468AA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p:cNvSpPr/>
          <p:nvPr userDrawn="1"/>
        </p:nvSpPr>
        <p:spPr>
          <a:xfrm>
            <a:off x="0" y="6629400"/>
            <a:ext cx="9144000" cy="228600"/>
          </a:xfrm>
          <a:prstGeom prst="rect">
            <a:avLst/>
          </a:prstGeom>
          <a:solidFill>
            <a:srgbClr val="468AA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050"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59"/>
            <a:ext cx="838200" cy="11429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63898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50F829-9867-4C19-A316-2F4D8AE17FB3}"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22859446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50F829-9867-4C19-A316-2F4D8AE17FB3}"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36429031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50F829-9867-4C19-A316-2F4D8AE17FB3}"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2759BA-9D19-4D60-9F3C-534CDEC3F880}" type="slidenum">
              <a:rPr lang="en-GB" smtClean="0"/>
              <a:t>‹#›</a:t>
            </a:fld>
            <a:endParaRPr lang="en-GB"/>
          </a:p>
        </p:txBody>
      </p:sp>
    </p:spTree>
    <p:extLst>
      <p:ext uri="{BB962C8B-B14F-4D97-AF65-F5344CB8AC3E}">
        <p14:creationId xmlns:p14="http://schemas.microsoft.com/office/powerpoint/2010/main" val="393113847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250F829-9867-4C19-A316-2F4D8AE17FB3}"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D2759BA-9D19-4D60-9F3C-534CDEC3F880}" type="slidenum">
              <a:rPr lang="en-GB" smtClean="0"/>
              <a:t>‹#›</a:t>
            </a:fld>
            <a:endParaRPr lang="en-GB"/>
          </a:p>
        </p:txBody>
      </p:sp>
      <p:sp>
        <p:nvSpPr>
          <p:cNvPr id="7" name="TextBox 6"/>
          <p:cNvSpPr txBox="1"/>
          <p:nvPr userDrawn="1"/>
        </p:nvSpPr>
        <p:spPr>
          <a:xfrm>
            <a:off x="914400" y="838200"/>
            <a:ext cx="5943600" cy="369332"/>
          </a:xfrm>
          <a:prstGeom prst="rect">
            <a:avLst/>
          </a:prstGeom>
          <a:noFill/>
        </p:spPr>
        <p:txBody>
          <a:bodyPr wrap="square" rtlCol="0">
            <a:spAutoFit/>
          </a:bodyPr>
          <a:lstStyle/>
          <a:p>
            <a:r>
              <a:rPr lang="en-US" dirty="0" err="1" smtClean="0"/>
              <a:t>አድራሻ</a:t>
            </a:r>
            <a:endParaRPr lang="en-GB" dirty="0"/>
          </a:p>
        </p:txBody>
      </p:sp>
    </p:spTree>
    <p:extLst>
      <p:ext uri="{BB962C8B-B14F-4D97-AF65-F5344CB8AC3E}">
        <p14:creationId xmlns:p14="http://schemas.microsoft.com/office/powerpoint/2010/main" val="8549300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884A17-632A-4551-AA45-AAA3BB1BF576}" type="datetimeFigureOut">
              <a:rPr lang="en-GB" smtClean="0"/>
              <a:t>09/02/2022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237738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884A17-632A-4551-AA45-AAA3BB1BF576}" type="datetimeFigureOut">
              <a:rPr lang="en-GB" smtClean="0"/>
              <a:t>09/02/2022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2482435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884A17-632A-4551-AA45-AAA3BB1BF576}"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9111746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884A17-632A-4551-AA45-AAA3BB1BF576}" type="datetimeFigureOut">
              <a:rPr lang="en-GB" smtClean="0"/>
              <a:t>09/02/2022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710606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884A17-632A-4551-AA45-AAA3BB1BF576}" type="datetimeFigureOut">
              <a:rPr lang="en-GB" smtClean="0"/>
              <a:t>09/02/2022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235347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884A17-632A-4551-AA45-AAA3BB1BF576}" type="datetimeFigureOut">
              <a:rPr lang="en-GB" smtClean="0"/>
              <a:t>09/02/2022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2492665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884A17-632A-4551-AA45-AAA3BB1BF576}" type="datetimeFigureOut">
              <a:rPr lang="en-GB" smtClean="0"/>
              <a:t>09/02/2022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5C29AA-0B4E-4564-A073-C5057C1487C2}" type="slidenum">
              <a:rPr lang="en-GB" smtClean="0"/>
              <a:t>‹#›</a:t>
            </a:fld>
            <a:endParaRPr lang="en-GB"/>
          </a:p>
        </p:txBody>
      </p:sp>
    </p:spTree>
    <p:extLst>
      <p:ext uri="{BB962C8B-B14F-4D97-AF65-F5344CB8AC3E}">
        <p14:creationId xmlns:p14="http://schemas.microsoft.com/office/powerpoint/2010/main" val="2404127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84A17-632A-4551-AA45-AAA3BB1BF576}" type="datetimeFigureOut">
              <a:rPr lang="en-GB" smtClean="0"/>
              <a:t>09/02/2022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5C29AA-0B4E-4564-A073-C5057C1487C2}" type="slidenum">
              <a:rPr lang="en-GB" smtClean="0"/>
              <a:t>‹#›</a:t>
            </a:fld>
            <a:endParaRPr lang="en-GB"/>
          </a:p>
        </p:txBody>
      </p:sp>
      <p:sp>
        <p:nvSpPr>
          <p:cNvPr id="7" name="Rectangle 6"/>
          <p:cNvSpPr/>
          <p:nvPr userDrawn="1"/>
        </p:nvSpPr>
        <p:spPr>
          <a:xfrm>
            <a:off x="0" y="0"/>
            <a:ext cx="9144000" cy="6858000"/>
          </a:xfrm>
          <a:prstGeom prst="rect">
            <a:avLst/>
          </a:prstGeom>
          <a:blipFill dpi="0" rotWithShape="1">
            <a:blip r:embed="rId14">
              <a:alphaModFix amt="34000"/>
            </a:blip>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600699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50F829-9867-4C19-A316-2F4D8AE17FB3}" type="datetimeFigureOut">
              <a:rPr lang="en-GB" smtClean="0"/>
              <a:t>09/02/2022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2759BA-9D19-4D60-9F3C-534CDEC3F880}" type="slidenum">
              <a:rPr lang="en-GB" smtClean="0"/>
              <a:t>‹#›</a:t>
            </a:fld>
            <a:endParaRPr lang="en-GB"/>
          </a:p>
        </p:txBody>
      </p:sp>
    </p:spTree>
    <p:extLst>
      <p:ext uri="{BB962C8B-B14F-4D97-AF65-F5344CB8AC3E}">
        <p14:creationId xmlns:p14="http://schemas.microsoft.com/office/powerpoint/2010/main" val="25962299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fis.gov.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371600" y="3962400"/>
            <a:ext cx="6400800" cy="685800"/>
          </a:xfrm>
        </p:spPr>
        <p:txBody>
          <a:bodyPr>
            <a:normAutofit/>
          </a:bodyPr>
          <a:lstStyle/>
          <a:p>
            <a:r>
              <a:rPr lang="en-US" sz="2400" dirty="0" smtClean="0"/>
              <a:t>Financial intelligence service of Ethiopia </a:t>
            </a:r>
            <a:endParaRPr lang="en-GB" sz="2400" dirty="0"/>
          </a:p>
        </p:txBody>
      </p:sp>
      <p:sp>
        <p:nvSpPr>
          <p:cNvPr id="6" name="TextBox 5"/>
          <p:cNvSpPr txBox="1"/>
          <p:nvPr/>
        </p:nvSpPr>
        <p:spPr>
          <a:xfrm>
            <a:off x="3886200" y="5867400"/>
            <a:ext cx="1981200" cy="369332"/>
          </a:xfrm>
          <a:prstGeom prst="rect">
            <a:avLst/>
          </a:prstGeom>
          <a:noFill/>
        </p:spPr>
        <p:txBody>
          <a:bodyPr wrap="square" rtlCol="0">
            <a:spAutoFit/>
          </a:bodyPr>
          <a:lstStyle/>
          <a:p>
            <a:r>
              <a:rPr lang="en-US" dirty="0" smtClean="0">
                <a:solidFill>
                  <a:srgbClr val="002B49"/>
                </a:solidFill>
              </a:rPr>
              <a:t> </a:t>
            </a:r>
            <a:endParaRPr lang="en-GB" dirty="0">
              <a:solidFill>
                <a:srgbClr val="002B49"/>
              </a:solidFill>
            </a:endParaRPr>
          </a:p>
        </p:txBody>
      </p:sp>
      <p:sp>
        <p:nvSpPr>
          <p:cNvPr id="7" name="TextBox 6"/>
          <p:cNvSpPr txBox="1"/>
          <p:nvPr/>
        </p:nvSpPr>
        <p:spPr>
          <a:xfrm>
            <a:off x="7543800" y="5867400"/>
            <a:ext cx="1600200" cy="381000"/>
          </a:xfrm>
          <a:prstGeom prst="rect">
            <a:avLst/>
          </a:prstGeom>
          <a:noFill/>
        </p:spPr>
        <p:txBody>
          <a:bodyPr wrap="square" rtlCol="0">
            <a:spAutoFit/>
          </a:bodyPr>
          <a:lstStyle/>
          <a:p>
            <a:r>
              <a:rPr lang="en-US" dirty="0" smtClean="0">
                <a:solidFill>
                  <a:srgbClr val="002B49"/>
                </a:solidFill>
              </a:rPr>
              <a:t> </a:t>
            </a:r>
            <a:endParaRPr lang="en-GB" dirty="0">
              <a:solidFill>
                <a:srgbClr val="002B49"/>
              </a:solidFill>
            </a:endParaRPr>
          </a:p>
        </p:txBody>
      </p:sp>
    </p:spTree>
    <p:extLst>
      <p:ext uri="{BB962C8B-B14F-4D97-AF65-F5344CB8AC3E}">
        <p14:creationId xmlns:p14="http://schemas.microsoft.com/office/powerpoint/2010/main" val="20385445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90600" y="838200"/>
            <a:ext cx="8229600" cy="928020"/>
          </a:xfrm>
        </p:spPr>
        <p:txBody>
          <a:bodyPr>
            <a:normAutofit fontScale="40000" lnSpcReduction="20000"/>
          </a:bodyPr>
          <a:lstStyle/>
          <a:p>
            <a:pPr marL="0" indent="0">
              <a:buNone/>
            </a:pPr>
            <a:r>
              <a:rPr lang="en-GB" b="1" dirty="0" smtClean="0"/>
              <a:t>     </a:t>
            </a:r>
          </a:p>
          <a:p>
            <a:pPr marL="0" indent="0">
              <a:buNone/>
            </a:pPr>
            <a:r>
              <a:rPr lang="en-GB" b="1" dirty="0"/>
              <a:t> </a:t>
            </a:r>
            <a:r>
              <a:rPr lang="en-GB" b="1" dirty="0" smtClean="0"/>
              <a:t>    </a:t>
            </a:r>
            <a:r>
              <a:rPr lang="en-US" sz="5600" b="1" dirty="0" smtClean="0"/>
              <a:t>General information about the</a:t>
            </a:r>
          </a:p>
          <a:p>
            <a:pPr marL="0" indent="0">
              <a:buNone/>
            </a:pPr>
            <a:r>
              <a:rPr lang="en-US" sz="5600" b="1" dirty="0" smtClean="0"/>
              <a:t>  Ethiopia financial intelligence service (EFIS)</a:t>
            </a:r>
            <a:endParaRPr lang="en-GB" sz="5600" b="1" dirty="0"/>
          </a:p>
        </p:txBody>
      </p:sp>
      <p:sp>
        <p:nvSpPr>
          <p:cNvPr id="3" name="TextBox 2"/>
          <p:cNvSpPr txBox="1"/>
          <p:nvPr/>
        </p:nvSpPr>
        <p:spPr>
          <a:xfrm>
            <a:off x="405008" y="1766220"/>
            <a:ext cx="7924800" cy="9510296"/>
          </a:xfrm>
          <a:prstGeom prst="rect">
            <a:avLst/>
          </a:prstGeom>
          <a:noFill/>
        </p:spPr>
        <p:txBody>
          <a:bodyPr wrap="square" rtlCol="0">
            <a:spAutoFit/>
          </a:bodyPr>
          <a:lstStyle/>
          <a:p>
            <a:endParaRPr lang="en-US" dirty="0" smtClean="0"/>
          </a:p>
          <a:p>
            <a:endParaRPr lang="en-US" dirty="0"/>
          </a:p>
          <a:p>
            <a:endParaRPr lang="en-US" dirty="0"/>
          </a:p>
          <a:p>
            <a:pPr marL="285750" indent="-285750">
              <a:buFont typeface="Wingdings" pitchFamily="2" charset="2"/>
              <a:buChar char="v"/>
            </a:pPr>
            <a:r>
              <a:rPr lang="en-US" dirty="0"/>
              <a:t> </a:t>
            </a:r>
            <a:r>
              <a:rPr lang="en-GB" dirty="0" smtClean="0"/>
              <a:t> The </a:t>
            </a:r>
            <a:r>
              <a:rPr lang="en-GB" dirty="0"/>
              <a:t>Financial Intelligence Service (FIS) of Ethiopia has been established by </a:t>
            </a:r>
            <a:r>
              <a:rPr lang="en-GB" dirty="0" smtClean="0"/>
              <a:t>  Council </a:t>
            </a:r>
            <a:r>
              <a:rPr lang="en-GB" dirty="0"/>
              <a:t>of Ministers Regulation no.171/2009. </a:t>
            </a:r>
            <a:endParaRPr lang="en-GB" dirty="0" smtClean="0"/>
          </a:p>
          <a:p>
            <a:endParaRPr lang="en-GB" dirty="0" smtClean="0"/>
          </a:p>
          <a:p>
            <a:pPr marL="285750" indent="-285750">
              <a:buFont typeface="Wingdings" pitchFamily="2" charset="2"/>
              <a:buChar char="v"/>
            </a:pPr>
            <a:r>
              <a:rPr lang="en-GB" dirty="0" smtClean="0"/>
              <a:t>  it started operation in January 2012 and its administrative type of FIU .</a:t>
            </a:r>
          </a:p>
          <a:p>
            <a:endParaRPr lang="en-GB" dirty="0" smtClean="0"/>
          </a:p>
          <a:p>
            <a:pPr marL="285750" indent="-285750">
              <a:buFont typeface="Wingdings" pitchFamily="2" charset="2"/>
              <a:buChar char="v"/>
            </a:pPr>
            <a:r>
              <a:rPr lang="en-US" dirty="0" smtClean="0"/>
              <a:t> EFIS  is EGMONT member since 2019</a:t>
            </a:r>
          </a:p>
          <a:p>
            <a:endParaRPr lang="en-GB" dirty="0" smtClean="0"/>
          </a:p>
          <a:p>
            <a:pPr marL="285750" indent="-285750">
              <a:buFont typeface="Wingdings" pitchFamily="2" charset="2"/>
              <a:buChar char="v"/>
            </a:pPr>
            <a:r>
              <a:rPr lang="en-GB" dirty="0"/>
              <a:t> </a:t>
            </a:r>
            <a:r>
              <a:rPr lang="en-GB" dirty="0" smtClean="0"/>
              <a:t>According </a:t>
            </a:r>
            <a:r>
              <a:rPr lang="en-GB" dirty="0"/>
              <a:t>to Proclamation No. </a:t>
            </a:r>
            <a:r>
              <a:rPr lang="en-GB" dirty="0" smtClean="0"/>
              <a:t>780/2013 ( </a:t>
            </a:r>
            <a:r>
              <a:rPr lang="en-GB" dirty="0"/>
              <a:t>prevention and suppression of Money Laundering and Financing of Terrorism </a:t>
            </a:r>
            <a:r>
              <a:rPr lang="en-GB" dirty="0" smtClean="0"/>
              <a:t>proclamation )  the </a:t>
            </a:r>
            <a:r>
              <a:rPr lang="en-GB" dirty="0"/>
              <a:t>service has the power </a:t>
            </a:r>
            <a:r>
              <a:rPr lang="en-GB" dirty="0" smtClean="0"/>
              <a:t> </a:t>
            </a:r>
          </a:p>
          <a:p>
            <a:r>
              <a:rPr lang="en-GB" dirty="0" smtClean="0"/>
              <a:t>-    To </a:t>
            </a:r>
            <a:r>
              <a:rPr lang="en-GB" dirty="0"/>
              <a:t>Collect, receive , store, survey, analysed and disseminate information   </a:t>
            </a:r>
            <a:r>
              <a:rPr lang="en-GB" dirty="0" smtClean="0"/>
              <a:t>   </a:t>
            </a:r>
          </a:p>
          <a:p>
            <a:r>
              <a:rPr lang="en-GB" dirty="0"/>
              <a:t> </a:t>
            </a:r>
            <a:r>
              <a:rPr lang="en-GB" dirty="0" smtClean="0"/>
              <a:t>    concerning </a:t>
            </a:r>
            <a:r>
              <a:rPr lang="en-GB" dirty="0"/>
              <a:t>suspected money laundering and financing of terrorism </a:t>
            </a:r>
          </a:p>
          <a:p>
            <a:pPr marL="285750" indent="-285750">
              <a:buFont typeface="Wingdings" pitchFamily="2" charset="2"/>
              <a:buChar char="v"/>
            </a:pPr>
            <a:endParaRPr lang="en-GB" dirty="0" smtClean="0"/>
          </a:p>
          <a:p>
            <a:pPr marL="285750" indent="-285750">
              <a:buFont typeface="Wingdings" pitchFamily="2" charset="2"/>
              <a:buChar char="v"/>
            </a:pPr>
            <a:endParaRPr lang="en-GB" dirty="0" smtClean="0"/>
          </a:p>
          <a:p>
            <a:endParaRPr lang="en-GB" dirty="0" smtClean="0"/>
          </a:p>
          <a:p>
            <a:endParaRPr lang="en-GB" dirty="0"/>
          </a:p>
          <a:p>
            <a:r>
              <a:rPr lang="en-GB" dirty="0" smtClean="0"/>
              <a:t> </a:t>
            </a:r>
          </a:p>
          <a:p>
            <a:pPr lvl="0"/>
            <a:r>
              <a:rPr lang="en-GB" dirty="0" smtClean="0"/>
              <a:t>   </a:t>
            </a:r>
            <a:endParaRPr lang="en-GB"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GB" dirty="0"/>
          </a:p>
        </p:txBody>
      </p:sp>
    </p:spTree>
    <p:extLst>
      <p:ext uri="{BB962C8B-B14F-4D97-AF65-F5344CB8AC3E}">
        <p14:creationId xmlns:p14="http://schemas.microsoft.com/office/powerpoint/2010/main" val="785073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1"/>
            <a:ext cx="8229600" cy="4419600"/>
          </a:xfrm>
        </p:spPr>
        <p:txBody>
          <a:bodyPr>
            <a:normAutofit lnSpcReduction="10000"/>
          </a:bodyPr>
          <a:lstStyle/>
          <a:p>
            <a:pPr marL="0" indent="0">
              <a:buNone/>
            </a:pPr>
            <a:endParaRPr lang="en-US" sz="1800" dirty="0" smtClean="0"/>
          </a:p>
          <a:p>
            <a:pPr marL="0" indent="0">
              <a:buNone/>
            </a:pPr>
            <a:r>
              <a:rPr lang="en-US" sz="1800" dirty="0"/>
              <a:t> </a:t>
            </a:r>
            <a:r>
              <a:rPr lang="en-US" sz="1800" dirty="0" smtClean="0"/>
              <a:t>The </a:t>
            </a:r>
            <a:r>
              <a:rPr lang="en-US" sz="1800" dirty="0"/>
              <a:t>service receive  information's from </a:t>
            </a:r>
          </a:p>
          <a:p>
            <a:pPr marL="0" indent="0">
              <a:buNone/>
            </a:pPr>
            <a:r>
              <a:rPr lang="en-US" sz="1800" dirty="0" smtClean="0"/>
              <a:t>  Reporting entities including </a:t>
            </a:r>
          </a:p>
          <a:p>
            <a:pPr>
              <a:buFont typeface="Wingdings" pitchFamily="2" charset="2"/>
              <a:buChar char="Ø"/>
            </a:pPr>
            <a:r>
              <a:rPr lang="en-US" sz="1800" dirty="0" smtClean="0"/>
              <a:t>Financial </a:t>
            </a:r>
            <a:r>
              <a:rPr lang="en-US" sz="1800" dirty="0"/>
              <a:t>institutions </a:t>
            </a:r>
            <a:endParaRPr lang="en-US" sz="1800" dirty="0" smtClean="0"/>
          </a:p>
          <a:p>
            <a:pPr>
              <a:buFont typeface="Wingdings" pitchFamily="2" charset="2"/>
              <a:buChar char="Ø"/>
            </a:pPr>
            <a:r>
              <a:rPr lang="en-US" sz="1800" dirty="0" smtClean="0"/>
              <a:t>DNFBPS</a:t>
            </a:r>
          </a:p>
          <a:p>
            <a:pPr marL="0" indent="0">
              <a:buNone/>
            </a:pPr>
            <a:r>
              <a:rPr lang="en-US" sz="1800" dirty="0" smtClean="0"/>
              <a:t> And non reporting entities </a:t>
            </a:r>
          </a:p>
          <a:p>
            <a:pPr>
              <a:buFont typeface="Wingdings" pitchFamily="2" charset="2"/>
              <a:buChar char="Ø"/>
            </a:pPr>
            <a:r>
              <a:rPr lang="en-US" sz="1800" dirty="0"/>
              <a:t> </a:t>
            </a:r>
            <a:r>
              <a:rPr lang="en-US" sz="1800" dirty="0" smtClean="0"/>
              <a:t>   media </a:t>
            </a:r>
          </a:p>
          <a:p>
            <a:pPr>
              <a:buFont typeface="Wingdings" pitchFamily="2" charset="2"/>
              <a:buChar char="Ø"/>
            </a:pPr>
            <a:r>
              <a:rPr lang="en-US" sz="1800" dirty="0"/>
              <a:t> </a:t>
            </a:r>
            <a:r>
              <a:rPr lang="en-US" sz="1800" dirty="0" smtClean="0"/>
              <a:t>  </a:t>
            </a:r>
            <a:r>
              <a:rPr lang="en-US" sz="1800" dirty="0"/>
              <a:t>I</a:t>
            </a:r>
            <a:r>
              <a:rPr lang="en-US" sz="1800" dirty="0" smtClean="0"/>
              <a:t>ndividuals </a:t>
            </a:r>
          </a:p>
          <a:p>
            <a:pPr marL="0" indent="0">
              <a:buNone/>
            </a:pPr>
            <a:endParaRPr lang="en-US" sz="1800" dirty="0" smtClean="0"/>
          </a:p>
          <a:p>
            <a:pPr marL="0" indent="0">
              <a:buNone/>
            </a:pPr>
            <a:r>
              <a:rPr lang="en-US" sz="1800" dirty="0" smtClean="0"/>
              <a:t>Based </a:t>
            </a:r>
            <a:r>
              <a:rPr lang="en-US" sz="1800" dirty="0"/>
              <a:t>on  pro.780/2013 Art 17 </a:t>
            </a:r>
          </a:p>
          <a:p>
            <a:r>
              <a:rPr lang="en-US" sz="1800" dirty="0"/>
              <a:t> </a:t>
            </a:r>
            <a:r>
              <a:rPr lang="en-GB" sz="1800" dirty="0"/>
              <a:t>Financial  institutions and designated non </a:t>
            </a:r>
            <a:r>
              <a:rPr lang="en-GB" sz="1800" dirty="0" smtClean="0"/>
              <a:t>financial </a:t>
            </a:r>
            <a:r>
              <a:rPr lang="en-GB" sz="1800" dirty="0"/>
              <a:t>businesses and professions , that suspect or have reasonable grounds to suspect that funds or property are the proceeds of crime, or are related or linked to/or are to be used for financing of terrorism shall be required to submit promptly reports setting forth their suspicions to the service . </a:t>
            </a:r>
          </a:p>
          <a:p>
            <a:pPr>
              <a:buFont typeface="Wingdings" pitchFamily="2" charset="2"/>
              <a:buChar char="v"/>
            </a:pPr>
            <a:endParaRPr lang="en-GB" dirty="0"/>
          </a:p>
        </p:txBody>
      </p:sp>
    </p:spTree>
    <p:extLst>
      <p:ext uri="{BB962C8B-B14F-4D97-AF65-F5344CB8AC3E}">
        <p14:creationId xmlns:p14="http://schemas.microsoft.com/office/powerpoint/2010/main" val="1631255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34001"/>
          </a:xfrm>
        </p:spPr>
        <p:txBody>
          <a:bodyPr>
            <a:normAutofit fontScale="77500" lnSpcReduction="20000"/>
          </a:bodyPr>
          <a:lstStyle/>
          <a:p>
            <a:endParaRPr lang="en-US" sz="1700" dirty="0" smtClean="0"/>
          </a:p>
          <a:p>
            <a:pPr marL="0" indent="0">
              <a:buNone/>
            </a:pPr>
            <a:r>
              <a:rPr lang="en-US" sz="2300" b="1" dirty="0" smtClean="0"/>
              <a:t>CASE :- corruption and money laundering </a:t>
            </a:r>
            <a:endParaRPr lang="en-US" sz="2300" b="1" dirty="0"/>
          </a:p>
          <a:p>
            <a:endParaRPr lang="en-GB" sz="2000" dirty="0" smtClean="0"/>
          </a:p>
          <a:p>
            <a:pPr marL="0" indent="0">
              <a:buNone/>
            </a:pPr>
            <a:r>
              <a:rPr lang="en-GB" sz="2000" dirty="0" smtClean="0"/>
              <a:t>    Based on that , </a:t>
            </a:r>
            <a:r>
              <a:rPr lang="en-GB" sz="2000" dirty="0"/>
              <a:t>FIS had received the suspicious report from one of the banks in Ethiopia in the year 2021 </a:t>
            </a:r>
          </a:p>
          <a:p>
            <a:pPr marL="0" indent="0">
              <a:buNone/>
            </a:pPr>
            <a:r>
              <a:rPr lang="en-GB" sz="2000" dirty="0"/>
              <a:t>The suspicion transaction </a:t>
            </a:r>
            <a:r>
              <a:rPr lang="en-GB" sz="2000" dirty="0" smtClean="0"/>
              <a:t> the </a:t>
            </a:r>
            <a:r>
              <a:rPr lang="en-GB" sz="2000" dirty="0"/>
              <a:t>report stated this basic fact </a:t>
            </a:r>
          </a:p>
          <a:p>
            <a:pPr marL="0" indent="0">
              <a:buNone/>
            </a:pPr>
            <a:r>
              <a:rPr lang="en-GB" sz="2000" b="1" dirty="0"/>
              <a:t>1. The profile of the person </a:t>
            </a:r>
            <a:endParaRPr lang="en-GB" sz="2000" dirty="0"/>
          </a:p>
          <a:p>
            <a:pPr marL="0" indent="0">
              <a:buNone/>
            </a:pPr>
            <a:r>
              <a:rPr lang="en-GB" sz="2000" dirty="0" smtClean="0"/>
              <a:t>      Name</a:t>
            </a:r>
            <a:r>
              <a:rPr lang="en-GB" sz="2000" dirty="0"/>
              <a:t>. </a:t>
            </a:r>
            <a:r>
              <a:rPr lang="en-GB" sz="2000" dirty="0" err="1"/>
              <a:t>Mr</a:t>
            </a:r>
            <a:r>
              <a:rPr lang="en-GB" sz="2000" dirty="0" err="1" smtClean="0"/>
              <a:t>.</a:t>
            </a:r>
            <a:r>
              <a:rPr lang="en-GB" sz="2000" dirty="0" smtClean="0"/>
              <a:t> Samuel </a:t>
            </a:r>
            <a:r>
              <a:rPr lang="en-GB" sz="2000" dirty="0" err="1" smtClean="0"/>
              <a:t>Desta</a:t>
            </a:r>
            <a:endParaRPr lang="en-GB" sz="2000" dirty="0"/>
          </a:p>
          <a:p>
            <a:pPr marL="0" indent="0">
              <a:buNone/>
            </a:pPr>
            <a:r>
              <a:rPr lang="en-GB" sz="2000" dirty="0"/>
              <a:t>    status:- single </a:t>
            </a:r>
          </a:p>
          <a:p>
            <a:pPr marL="0" indent="0">
              <a:buNone/>
            </a:pPr>
            <a:r>
              <a:rPr lang="en-GB" sz="2000" dirty="0" smtClean="0"/>
              <a:t>     address</a:t>
            </a:r>
            <a:r>
              <a:rPr lang="en-GB" sz="2000" dirty="0"/>
              <a:t>:- Live in Addis Ababa, Ethiopia</a:t>
            </a:r>
          </a:p>
          <a:p>
            <a:pPr marL="0" indent="0">
              <a:buNone/>
            </a:pPr>
            <a:r>
              <a:rPr lang="en-GB" sz="2000" dirty="0" smtClean="0"/>
              <a:t>    Bank </a:t>
            </a:r>
            <a:r>
              <a:rPr lang="en-GB" sz="2000" dirty="0"/>
              <a:t>account </a:t>
            </a:r>
            <a:r>
              <a:rPr lang="en-GB" sz="2000" dirty="0" smtClean="0"/>
              <a:t>number :- 0783779130101</a:t>
            </a:r>
            <a:endParaRPr lang="en-GB" sz="2000" dirty="0"/>
          </a:p>
          <a:p>
            <a:pPr marL="0" indent="0">
              <a:buNone/>
            </a:pPr>
            <a:r>
              <a:rPr lang="en-GB" sz="2000" dirty="0" smtClean="0"/>
              <a:t>    ID no :-   A.A/2001</a:t>
            </a:r>
            <a:endParaRPr lang="en-GB" sz="2000" dirty="0"/>
          </a:p>
          <a:p>
            <a:pPr marL="0" indent="0">
              <a:buNone/>
            </a:pPr>
            <a:r>
              <a:rPr lang="en-GB" sz="2000" dirty="0" smtClean="0"/>
              <a:t>    Employment</a:t>
            </a:r>
            <a:r>
              <a:rPr lang="en-GB" sz="2000" dirty="0"/>
              <a:t>:- Government official in Addis Ababa housing project agency </a:t>
            </a:r>
            <a:endParaRPr lang="en-GB" sz="2000" dirty="0" smtClean="0"/>
          </a:p>
          <a:p>
            <a:endParaRPr lang="en-GB" sz="2000" dirty="0"/>
          </a:p>
          <a:p>
            <a:pPr marL="0" indent="0">
              <a:buNone/>
            </a:pPr>
            <a:r>
              <a:rPr lang="en-GB" sz="2000" dirty="0" smtClean="0"/>
              <a:t>2</a:t>
            </a:r>
            <a:r>
              <a:rPr lang="en-GB" sz="2000" dirty="0"/>
              <a:t>. </a:t>
            </a:r>
            <a:r>
              <a:rPr lang="en-GB" sz="2000" b="1" dirty="0"/>
              <a:t>The bank transaction of the person  </a:t>
            </a:r>
          </a:p>
          <a:p>
            <a:pPr marL="0" indent="0">
              <a:buNone/>
            </a:pPr>
            <a:r>
              <a:rPr lang="en-GB" sz="2000" dirty="0" smtClean="0"/>
              <a:t> On </a:t>
            </a:r>
            <a:r>
              <a:rPr lang="en-GB" sz="2000" dirty="0"/>
              <a:t>date </a:t>
            </a:r>
            <a:r>
              <a:rPr lang="en-GB" sz="2000" dirty="0" smtClean="0"/>
              <a:t> march 7 2021 ,   5 million birr( 100,000 $) </a:t>
            </a:r>
            <a:r>
              <a:rPr lang="en-GB" sz="2000" dirty="0"/>
              <a:t>has deposited in his account by the name </a:t>
            </a:r>
            <a:r>
              <a:rPr lang="en-GB" sz="2000" dirty="0" err="1"/>
              <a:t>Blen</a:t>
            </a:r>
            <a:r>
              <a:rPr lang="en-GB" sz="2000" dirty="0"/>
              <a:t> construction P.L.C, then the same amount of money has been withdrawn and paid to Gift real Estate after week</a:t>
            </a:r>
            <a:r>
              <a:rPr lang="en-GB" sz="2000" dirty="0" smtClean="0"/>
              <a:t>.</a:t>
            </a:r>
          </a:p>
          <a:p>
            <a:pPr marL="0" indent="0">
              <a:buNone/>
            </a:pPr>
            <a:endParaRPr lang="en-GB" sz="2000" dirty="0"/>
          </a:p>
          <a:p>
            <a:pPr marL="0" indent="0">
              <a:buNone/>
            </a:pPr>
            <a:r>
              <a:rPr lang="en-GB" sz="2000" dirty="0"/>
              <a:t>3. </a:t>
            </a:r>
            <a:r>
              <a:rPr lang="en-GB" sz="2000" b="1" dirty="0"/>
              <a:t>The suspicion ground </a:t>
            </a:r>
          </a:p>
          <a:p>
            <a:pPr marL="0" indent="0">
              <a:buNone/>
            </a:pPr>
            <a:r>
              <a:rPr lang="en-GB" sz="2000" dirty="0" smtClean="0"/>
              <a:t>unusual </a:t>
            </a:r>
            <a:r>
              <a:rPr lang="en-GB" sz="2000" dirty="0"/>
              <a:t>transaction because of its size, volume, type or pattern and </a:t>
            </a:r>
            <a:r>
              <a:rPr lang="en-GB" sz="2000" dirty="0" smtClean="0"/>
              <a:t> suggestive </a:t>
            </a:r>
            <a:r>
              <a:rPr lang="en-GB" sz="2000" dirty="0"/>
              <a:t>of known money laundering, predicate offence or terrorist financing methods </a:t>
            </a:r>
          </a:p>
          <a:p>
            <a:pPr marL="0" indent="0">
              <a:buNone/>
            </a:pPr>
            <a:endParaRPr lang="en-US" sz="2000" dirty="0" smtClean="0"/>
          </a:p>
        </p:txBody>
      </p:sp>
    </p:spTree>
    <p:extLst>
      <p:ext uri="{BB962C8B-B14F-4D97-AF65-F5344CB8AC3E}">
        <p14:creationId xmlns:p14="http://schemas.microsoft.com/office/powerpoint/2010/main" val="37038024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830763"/>
          </a:xfrm>
        </p:spPr>
        <p:txBody>
          <a:bodyPr>
            <a:normAutofit/>
          </a:bodyPr>
          <a:lstStyle/>
          <a:p>
            <a:r>
              <a:rPr lang="en-GB" sz="1600" dirty="0"/>
              <a:t>Based on the submitted information it is </a:t>
            </a:r>
            <a:r>
              <a:rPr lang="en-GB" sz="1600" dirty="0" smtClean="0"/>
              <a:t>suspected  </a:t>
            </a:r>
            <a:r>
              <a:rPr lang="en-GB" sz="1600" dirty="0"/>
              <a:t>that the </a:t>
            </a:r>
            <a:r>
              <a:rPr lang="en-GB" sz="1600" dirty="0" err="1" smtClean="0"/>
              <a:t>Mr.</a:t>
            </a:r>
            <a:r>
              <a:rPr lang="en-GB" sz="1600" dirty="0" smtClean="0"/>
              <a:t> </a:t>
            </a:r>
            <a:r>
              <a:rPr lang="en-GB" sz="1600" dirty="0" err="1" smtClean="0"/>
              <a:t>samuel</a:t>
            </a:r>
            <a:r>
              <a:rPr lang="en-GB" sz="1600" dirty="0" smtClean="0"/>
              <a:t>  </a:t>
            </a:r>
            <a:r>
              <a:rPr lang="en-GB" sz="1600" dirty="0"/>
              <a:t>committed </a:t>
            </a:r>
          </a:p>
          <a:p>
            <a:pPr marL="0" indent="0">
              <a:buNone/>
            </a:pPr>
            <a:r>
              <a:rPr lang="en-GB" sz="1600" b="1" dirty="0"/>
              <a:t> </a:t>
            </a:r>
            <a:r>
              <a:rPr lang="en-GB" sz="1600" b="1" dirty="0" smtClean="0"/>
              <a:t> </a:t>
            </a:r>
            <a:r>
              <a:rPr lang="en-GB" sz="1600" b="1" dirty="0"/>
              <a:t>    Corruption </a:t>
            </a:r>
            <a:r>
              <a:rPr lang="en-GB" sz="1600" b="1" dirty="0" smtClean="0"/>
              <a:t>and laundering offense </a:t>
            </a:r>
          </a:p>
          <a:p>
            <a:pPr marL="0" indent="0">
              <a:buNone/>
            </a:pPr>
            <a:r>
              <a:rPr lang="en-GB" sz="1600" dirty="0" smtClean="0"/>
              <a:t>However </a:t>
            </a:r>
            <a:r>
              <a:rPr lang="en-GB" sz="1600" dirty="0"/>
              <a:t>to confirm the presumption further information's where needed then we requested further information from other institutions including </a:t>
            </a:r>
            <a:endParaRPr lang="en-GB" sz="1600" dirty="0" smtClean="0"/>
          </a:p>
          <a:p>
            <a:pPr marL="0" indent="0">
              <a:buNone/>
            </a:pPr>
            <a:endParaRPr lang="en-GB" sz="1600" dirty="0"/>
          </a:p>
          <a:p>
            <a:r>
              <a:rPr lang="en-GB" sz="1600" dirty="0" smtClean="0"/>
              <a:t>  Trade </a:t>
            </a:r>
            <a:r>
              <a:rPr lang="en-GB" sz="1600" dirty="0"/>
              <a:t>minster data  </a:t>
            </a:r>
            <a:endParaRPr lang="en-GB" sz="1600" dirty="0" smtClean="0"/>
          </a:p>
          <a:p>
            <a:r>
              <a:rPr lang="en-GB" sz="1600" dirty="0" smtClean="0"/>
              <a:t>  The Past </a:t>
            </a:r>
            <a:r>
              <a:rPr lang="en-GB" sz="1600" dirty="0"/>
              <a:t>2 years transaction statement </a:t>
            </a:r>
            <a:endParaRPr lang="en-GB" sz="1600" dirty="0" smtClean="0"/>
          </a:p>
          <a:p>
            <a:r>
              <a:rPr lang="en-GB" sz="1600" dirty="0" smtClean="0"/>
              <a:t>  The  </a:t>
            </a:r>
            <a:r>
              <a:rPr lang="en-GB" sz="1600" dirty="0"/>
              <a:t>Gift real estate sales document </a:t>
            </a:r>
          </a:p>
          <a:p>
            <a:pPr marL="0" indent="0">
              <a:buNone/>
            </a:pPr>
            <a:r>
              <a:rPr lang="en-GB" sz="1600" dirty="0" smtClean="0"/>
              <a:t>        </a:t>
            </a:r>
            <a:r>
              <a:rPr lang="en-GB" sz="1600" dirty="0"/>
              <a:t> </a:t>
            </a:r>
            <a:r>
              <a:rPr lang="en-GB" sz="1600" b="1" dirty="0"/>
              <a:t>  </a:t>
            </a:r>
            <a:endParaRPr lang="en-GB" sz="1600" dirty="0"/>
          </a:p>
          <a:p>
            <a:r>
              <a:rPr lang="en-GB" sz="1600" dirty="0"/>
              <a:t>Then after </a:t>
            </a:r>
            <a:r>
              <a:rPr lang="en-GB" sz="1600" dirty="0" smtClean="0"/>
              <a:t>analysing </a:t>
            </a:r>
            <a:r>
              <a:rPr lang="en-GB" sz="1600" dirty="0"/>
              <a:t>the collected </a:t>
            </a:r>
            <a:r>
              <a:rPr lang="en-GB" sz="1600" dirty="0" smtClean="0"/>
              <a:t>data the intelligence report were </a:t>
            </a:r>
            <a:r>
              <a:rPr lang="en-GB" sz="1600" dirty="0"/>
              <a:t>sent to </a:t>
            </a:r>
            <a:r>
              <a:rPr lang="en-GB" sz="1600" dirty="0" smtClean="0"/>
              <a:t>police </a:t>
            </a:r>
            <a:r>
              <a:rPr lang="en-GB" sz="1600" dirty="0"/>
              <a:t>for </a:t>
            </a:r>
            <a:r>
              <a:rPr lang="en-GB" sz="1600" dirty="0" smtClean="0"/>
              <a:t>further and parallel investigation</a:t>
            </a:r>
            <a:r>
              <a:rPr lang="en-GB" sz="1600" dirty="0"/>
              <a:t>, During the interrogation, the </a:t>
            </a:r>
            <a:r>
              <a:rPr lang="en-GB" sz="1600" dirty="0" smtClean="0"/>
              <a:t>suspect  </a:t>
            </a:r>
            <a:r>
              <a:rPr lang="en-GB" sz="1600" dirty="0"/>
              <a:t>confess that he </a:t>
            </a:r>
            <a:r>
              <a:rPr lang="en-GB" sz="1600" dirty="0" smtClean="0"/>
              <a:t>deal with </a:t>
            </a:r>
            <a:r>
              <a:rPr lang="en-GB" sz="1600" dirty="0" err="1" smtClean="0"/>
              <a:t>Blen</a:t>
            </a:r>
            <a:r>
              <a:rPr lang="en-GB" sz="1600" dirty="0" smtClean="0"/>
              <a:t> construction </a:t>
            </a:r>
            <a:r>
              <a:rPr lang="en-GB" sz="1600" dirty="0" err="1" smtClean="0"/>
              <a:t>p.l.c</a:t>
            </a:r>
            <a:r>
              <a:rPr lang="en-GB" sz="1600" dirty="0" smtClean="0"/>
              <a:t> for committing </a:t>
            </a:r>
            <a:r>
              <a:rPr lang="en-GB" sz="1600" dirty="0"/>
              <a:t>auction fraud so that the BLEN construction </a:t>
            </a:r>
            <a:r>
              <a:rPr lang="en-GB" sz="1600" dirty="0" err="1" smtClean="0"/>
              <a:t>p.l.c</a:t>
            </a:r>
            <a:r>
              <a:rPr lang="en-GB" sz="1600" dirty="0" smtClean="0"/>
              <a:t> win the housing project bid .</a:t>
            </a:r>
          </a:p>
          <a:p>
            <a:r>
              <a:rPr lang="en-GB" sz="1600" dirty="0" smtClean="0"/>
              <a:t> Furthermore</a:t>
            </a:r>
            <a:r>
              <a:rPr lang="en-GB" sz="1600" dirty="0"/>
              <a:t>, he confesses that he </a:t>
            </a:r>
            <a:r>
              <a:rPr lang="en-GB" sz="1600" dirty="0" smtClean="0"/>
              <a:t>laundered  </a:t>
            </a:r>
            <a:r>
              <a:rPr lang="en-GB" sz="1600" dirty="0"/>
              <a:t>the money </a:t>
            </a:r>
            <a:r>
              <a:rPr lang="en-GB" sz="1600" dirty="0" smtClean="0"/>
              <a:t>through buying house from gift  </a:t>
            </a:r>
            <a:r>
              <a:rPr lang="en-GB" sz="1600" dirty="0"/>
              <a:t>real estate </a:t>
            </a:r>
            <a:r>
              <a:rPr lang="en-GB" sz="1600" dirty="0" smtClean="0"/>
              <a:t> </a:t>
            </a:r>
          </a:p>
          <a:p>
            <a:r>
              <a:rPr lang="en-GB" sz="1600" dirty="0" smtClean="0"/>
              <a:t> </a:t>
            </a:r>
            <a:r>
              <a:rPr lang="en-GB" sz="1600" dirty="0"/>
              <a:t>he </a:t>
            </a:r>
            <a:r>
              <a:rPr lang="en-GB" sz="1600" dirty="0" smtClean="0"/>
              <a:t>couldn’t disprove </a:t>
            </a:r>
            <a:r>
              <a:rPr lang="en-GB" sz="1600" dirty="0"/>
              <a:t>any of the evidence that </a:t>
            </a:r>
            <a:r>
              <a:rPr lang="en-GB" sz="1600" dirty="0" smtClean="0"/>
              <a:t>brought by the investigators </a:t>
            </a:r>
            <a:endParaRPr lang="en-GB" sz="1600" dirty="0"/>
          </a:p>
          <a:p>
            <a:pPr marL="0" indent="0">
              <a:buNone/>
            </a:pPr>
            <a:endParaRPr lang="en-US" sz="1600" dirty="0" smtClean="0">
              <a:solidFill>
                <a:srgbClr val="FF0000"/>
              </a:solidFill>
            </a:endParaRPr>
          </a:p>
          <a:p>
            <a:pPr>
              <a:buFont typeface="Wingdings" pitchFamily="2" charset="2"/>
              <a:buChar char="ü"/>
            </a:pPr>
            <a:endParaRPr lang="en-US" sz="1600" dirty="0" smtClean="0"/>
          </a:p>
          <a:p>
            <a:pPr marL="0" indent="0">
              <a:buNone/>
            </a:pPr>
            <a:endParaRPr lang="en-US" sz="1600" dirty="0" smtClean="0"/>
          </a:p>
          <a:p>
            <a:pPr marL="0" indent="0">
              <a:buNone/>
            </a:pPr>
            <a:endParaRPr lang="en-US" sz="1600" dirty="0" smtClean="0"/>
          </a:p>
          <a:p>
            <a:pPr marL="0" indent="0">
              <a:buNone/>
            </a:pPr>
            <a:endParaRPr lang="en-US" sz="1600" dirty="0" smtClean="0"/>
          </a:p>
        </p:txBody>
      </p:sp>
    </p:spTree>
    <p:extLst>
      <p:ext uri="{BB962C8B-B14F-4D97-AF65-F5344CB8AC3E}">
        <p14:creationId xmlns:p14="http://schemas.microsoft.com/office/powerpoint/2010/main" val="3704712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lgn="just">
              <a:buNone/>
            </a:pPr>
            <a:endParaRPr lang="en-US" sz="1700" dirty="0"/>
          </a:p>
          <a:p>
            <a:pPr marL="0" indent="0" algn="just">
              <a:buNone/>
            </a:pPr>
            <a:r>
              <a:rPr lang="en-US" sz="1700" dirty="0"/>
              <a:t>Therefore </a:t>
            </a:r>
            <a:r>
              <a:rPr lang="en-US" sz="1700" dirty="0" smtClean="0"/>
              <a:t>,</a:t>
            </a:r>
            <a:r>
              <a:rPr lang="en-US" sz="1700" dirty="0"/>
              <a:t> </a:t>
            </a:r>
            <a:r>
              <a:rPr lang="en-US" sz="1700" dirty="0" smtClean="0"/>
              <a:t>the suspect   by </a:t>
            </a:r>
            <a:r>
              <a:rPr lang="en-US" sz="1700" dirty="0"/>
              <a:t>breaching </a:t>
            </a:r>
            <a:r>
              <a:rPr lang="fr-FR" sz="1700" dirty="0"/>
              <a:t>Proclamation No. 881-2015  </a:t>
            </a:r>
            <a:r>
              <a:rPr lang="en-GB" sz="1700" dirty="0"/>
              <a:t>art 10 /1 </a:t>
            </a:r>
          </a:p>
          <a:p>
            <a:pPr marL="0" indent="0" algn="just">
              <a:buNone/>
            </a:pPr>
            <a:r>
              <a:rPr lang="fr-FR" sz="1700" b="1" dirty="0" smtClean="0"/>
              <a:t>  </a:t>
            </a:r>
            <a:r>
              <a:rPr lang="fr-FR" sz="1700" b="1" dirty="0"/>
              <a:t>Corruption offense </a:t>
            </a:r>
            <a:r>
              <a:rPr lang="fr-FR" sz="1700" dirty="0"/>
              <a:t>:- </a:t>
            </a:r>
            <a:r>
              <a:rPr lang="en-GB" sz="1700" dirty="0"/>
              <a:t> Bribery </a:t>
            </a:r>
          </a:p>
          <a:p>
            <a:pPr marL="0" indent="0" algn="just">
              <a:buNone/>
            </a:pPr>
            <a:r>
              <a:rPr lang="en-GB" sz="1700" dirty="0"/>
              <a:t> Any public servant or employee of a public organization directly or indirectly, seeks, receives or exacts a promise of an advantage for himself or another, in order to act or refrain from acting, in violation of the duties proper to his office, shall be punishable with simple imprisonment for not less than one year and fine not less than Birr three thousand or rigorous imprisonment not exceeding ten years and fine not exceeding Birr forty thousand. </a:t>
            </a:r>
            <a:endParaRPr lang="en-US" sz="1700" dirty="0"/>
          </a:p>
          <a:p>
            <a:pPr marL="0" indent="0" algn="just">
              <a:buNone/>
            </a:pPr>
            <a:r>
              <a:rPr lang="en-US" sz="1700" dirty="0"/>
              <a:t>                                                                    And</a:t>
            </a:r>
          </a:p>
          <a:p>
            <a:pPr marL="0" indent="0" algn="just">
              <a:buNone/>
            </a:pPr>
            <a:r>
              <a:rPr lang="en-US" sz="1700" dirty="0"/>
              <a:t> </a:t>
            </a:r>
            <a:r>
              <a:rPr lang="en-US" sz="1700" b="1" dirty="0"/>
              <a:t>by committed Money lauding offence  </a:t>
            </a:r>
            <a:r>
              <a:rPr lang="en-US" sz="1700" dirty="0"/>
              <a:t>(</a:t>
            </a:r>
            <a:r>
              <a:rPr lang="fr-FR" sz="1700" dirty="0"/>
              <a:t>Proclamation 780 /2013 art 29 )</a:t>
            </a:r>
            <a:endParaRPr lang="en-US" sz="1700" dirty="0"/>
          </a:p>
          <a:p>
            <a:pPr marL="0" indent="0" algn="just">
              <a:buNone/>
            </a:pPr>
            <a:r>
              <a:rPr lang="en-GB" sz="1700" dirty="0"/>
              <a:t>Any person who knows or should have known that a property is the proceeds of a crime and who converts or transfers the property for the purpose of concealing or disguising the illicit origin of the property or of assisting any person who is involved in the commission of the predicate offence to evade the legal consequences of his actions commits an offence and shall, without prejudice to the confiscation of the property pursuant to Article 35 of this Proclamation, be punishable with rigorous imprisonment from 10 to 15 years and with fine not exceeding Birr 100,000.</a:t>
            </a:r>
          </a:p>
          <a:p>
            <a:pPr marL="0" indent="0">
              <a:buNone/>
            </a:pPr>
            <a:endParaRPr lang="en-US" sz="1800" dirty="0" smtClean="0"/>
          </a:p>
          <a:p>
            <a:pPr marL="0" indent="0">
              <a:buNone/>
            </a:pPr>
            <a:endParaRPr lang="en-US" sz="1800" dirty="0"/>
          </a:p>
        </p:txBody>
      </p:sp>
    </p:spTree>
    <p:extLst>
      <p:ext uri="{BB962C8B-B14F-4D97-AF65-F5344CB8AC3E}">
        <p14:creationId xmlns:p14="http://schemas.microsoft.com/office/powerpoint/2010/main" val="988173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1447800"/>
            <a:ext cx="8001000" cy="6740307"/>
          </a:xfrm>
          <a:prstGeom prst="rect">
            <a:avLst/>
          </a:prstGeom>
          <a:noFill/>
        </p:spPr>
        <p:txBody>
          <a:bodyPr wrap="square" rtlCol="0">
            <a:spAutoFit/>
          </a:bodyPr>
          <a:lstStyle/>
          <a:p>
            <a:r>
              <a:rPr lang="en-US" dirty="0" smtClean="0"/>
              <a:t> </a:t>
            </a:r>
          </a:p>
          <a:p>
            <a:r>
              <a:rPr lang="en-US" dirty="0"/>
              <a:t> </a:t>
            </a:r>
          </a:p>
          <a:p>
            <a:endParaRPr lang="en-US" dirty="0" smtClean="0"/>
          </a:p>
          <a:p>
            <a:r>
              <a:rPr lang="en-GB" dirty="0" smtClean="0"/>
              <a:t> based on the evidence collected the suspect prosecuted </a:t>
            </a:r>
            <a:r>
              <a:rPr lang="en-GB" dirty="0"/>
              <a:t>and convicted for  17 years of rigorous </a:t>
            </a:r>
            <a:r>
              <a:rPr lang="en-GB" dirty="0" smtClean="0"/>
              <a:t>imprisonment and </a:t>
            </a:r>
            <a:r>
              <a:rPr lang="en-GB" dirty="0"/>
              <a:t>confiscation </a:t>
            </a:r>
            <a:r>
              <a:rPr lang="en-GB" dirty="0" smtClean="0"/>
              <a:t>of the </a:t>
            </a:r>
            <a:r>
              <a:rPr lang="en-GB" dirty="0"/>
              <a:t>property.</a:t>
            </a:r>
            <a:r>
              <a:rPr lang="en-US" dirty="0" smtClean="0"/>
              <a:t>                          </a:t>
            </a:r>
          </a:p>
          <a:p>
            <a:endParaRPr lang="en-US" dirty="0"/>
          </a:p>
          <a:p>
            <a:r>
              <a:rPr lang="en-US" dirty="0" smtClean="0"/>
              <a:t>                                           </a:t>
            </a:r>
          </a:p>
          <a:p>
            <a:endParaRPr lang="en-US" dirty="0"/>
          </a:p>
          <a:p>
            <a:r>
              <a:rPr lang="en-US" dirty="0" smtClean="0"/>
              <a:t>                                                             Thanks !</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GB" dirty="0"/>
          </a:p>
        </p:txBody>
      </p:sp>
    </p:spTree>
    <p:extLst>
      <p:ext uri="{BB962C8B-B14F-4D97-AF65-F5344CB8AC3E}">
        <p14:creationId xmlns:p14="http://schemas.microsoft.com/office/powerpoint/2010/main" val="12184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2743199" y="1524000"/>
            <a:ext cx="5867401" cy="434340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3" name="TextBox 2"/>
          <p:cNvSpPr txBox="1"/>
          <p:nvPr/>
        </p:nvSpPr>
        <p:spPr>
          <a:xfrm>
            <a:off x="2932112" y="1898893"/>
            <a:ext cx="5830887" cy="4524315"/>
          </a:xfrm>
          <a:prstGeom prst="rect">
            <a:avLst/>
          </a:prstGeom>
          <a:noFill/>
        </p:spPr>
        <p:txBody>
          <a:bodyPr wrap="square" rtlCol="0">
            <a:spAutoFit/>
          </a:bodyPr>
          <a:lstStyle/>
          <a:p>
            <a:r>
              <a:rPr lang="am-ET" sz="2400" dirty="0" smtClean="0">
                <a:solidFill>
                  <a:srgbClr val="002B49"/>
                </a:solidFill>
              </a:rPr>
              <a:t>ፌስቡ</a:t>
            </a:r>
            <a:r>
              <a:rPr lang="en-US" sz="2400" dirty="0" smtClean="0">
                <a:solidFill>
                  <a:srgbClr val="002B49"/>
                </a:solidFill>
              </a:rPr>
              <a:t>ክ </a:t>
            </a:r>
            <a:r>
              <a:rPr lang="en-US" sz="2400" dirty="0" err="1" smtClean="0">
                <a:solidFill>
                  <a:srgbClr val="002B49"/>
                </a:solidFill>
              </a:rPr>
              <a:t>ገጽ</a:t>
            </a:r>
            <a:r>
              <a:rPr lang="en-US" sz="2400" dirty="0" smtClean="0">
                <a:solidFill>
                  <a:srgbClr val="002B49"/>
                </a:solidFill>
              </a:rPr>
              <a:t>/Facebook </a:t>
            </a:r>
            <a:r>
              <a:rPr lang="en-US" sz="2400" dirty="0">
                <a:solidFill>
                  <a:srgbClr val="002B49"/>
                </a:solidFill>
              </a:rPr>
              <a:t>page</a:t>
            </a:r>
            <a:r>
              <a:rPr lang="am-ET" sz="2400" dirty="0" smtClean="0">
                <a:solidFill>
                  <a:srgbClr val="002B49"/>
                </a:solidFill>
              </a:rPr>
              <a:t>፡</a:t>
            </a:r>
            <a:r>
              <a:rPr lang="en-US" sz="2400" dirty="0" smtClean="0">
                <a:solidFill>
                  <a:srgbClr val="002B49"/>
                </a:solidFill>
              </a:rPr>
              <a:t>-</a:t>
            </a:r>
            <a:r>
              <a:rPr lang="am-ET" sz="2400" dirty="0" smtClean="0">
                <a:solidFill>
                  <a:srgbClr val="002B49"/>
                </a:solidFill>
              </a:rPr>
              <a:t> </a:t>
            </a:r>
            <a:endParaRPr lang="en-US" sz="2400" dirty="0" smtClean="0">
              <a:solidFill>
                <a:srgbClr val="002B49"/>
              </a:solidFill>
            </a:endParaRPr>
          </a:p>
          <a:p>
            <a:r>
              <a:rPr lang="en-US" sz="2400" dirty="0" smtClean="0">
                <a:solidFill>
                  <a:srgbClr val="002B49"/>
                </a:solidFill>
              </a:rPr>
              <a:t>Financial Intelligence service– Ethiopia </a:t>
            </a:r>
          </a:p>
          <a:p>
            <a:endParaRPr lang="en-US" sz="2400" dirty="0" smtClean="0">
              <a:solidFill>
                <a:srgbClr val="002B49"/>
              </a:solidFill>
            </a:endParaRPr>
          </a:p>
          <a:p>
            <a:r>
              <a:rPr lang="am-ET" sz="2400" dirty="0" smtClean="0">
                <a:solidFill>
                  <a:srgbClr val="002B49"/>
                </a:solidFill>
              </a:rPr>
              <a:t>ዌብሳይት</a:t>
            </a:r>
            <a:r>
              <a:rPr lang="en-US" sz="2400" dirty="0" smtClean="0">
                <a:solidFill>
                  <a:srgbClr val="002B49"/>
                </a:solidFill>
              </a:rPr>
              <a:t>/ website </a:t>
            </a:r>
            <a:r>
              <a:rPr lang="am-ET" sz="2400" dirty="0" smtClean="0">
                <a:solidFill>
                  <a:srgbClr val="002B49"/>
                </a:solidFill>
              </a:rPr>
              <a:t>:</a:t>
            </a:r>
            <a:r>
              <a:rPr lang="en-US" sz="2400" dirty="0" smtClean="0">
                <a:solidFill>
                  <a:srgbClr val="002B49"/>
                </a:solidFill>
              </a:rPr>
              <a:t>-</a:t>
            </a:r>
            <a:r>
              <a:rPr lang="am-ET" sz="2400" dirty="0" smtClean="0">
                <a:solidFill>
                  <a:srgbClr val="002B49"/>
                </a:solidFill>
              </a:rPr>
              <a:t>  </a:t>
            </a:r>
            <a:r>
              <a:rPr lang="en-US" sz="2400" dirty="0" smtClean="0">
                <a:solidFill>
                  <a:srgbClr val="002B49"/>
                </a:solidFill>
                <a:hlinkClick r:id="rId3"/>
              </a:rPr>
              <a:t>www.fis.gov.et</a:t>
            </a:r>
            <a:endParaRPr lang="en-US" sz="2400" dirty="0" smtClean="0">
              <a:solidFill>
                <a:srgbClr val="002B49"/>
              </a:solidFill>
            </a:endParaRPr>
          </a:p>
          <a:p>
            <a:endParaRPr lang="en-US" sz="2400" dirty="0" smtClean="0">
              <a:solidFill>
                <a:srgbClr val="002B49"/>
              </a:solidFill>
            </a:endParaRPr>
          </a:p>
          <a:p>
            <a:r>
              <a:rPr lang="am-ET" sz="2400" dirty="0" smtClean="0">
                <a:solidFill>
                  <a:srgbClr val="002B49"/>
                </a:solidFill>
              </a:rPr>
              <a:t>ስልክ</a:t>
            </a:r>
            <a:r>
              <a:rPr lang="en-US" sz="2400" dirty="0" smtClean="0">
                <a:solidFill>
                  <a:srgbClr val="002B49"/>
                </a:solidFill>
              </a:rPr>
              <a:t>/ Phone </a:t>
            </a:r>
            <a:r>
              <a:rPr lang="am-ET" sz="2400" dirty="0" smtClean="0">
                <a:solidFill>
                  <a:srgbClr val="002B49"/>
                </a:solidFill>
              </a:rPr>
              <a:t>፡-  </a:t>
            </a:r>
            <a:r>
              <a:rPr lang="en-US" sz="2400" dirty="0" smtClean="0">
                <a:solidFill>
                  <a:srgbClr val="002B49"/>
                </a:solidFill>
              </a:rPr>
              <a:t>        </a:t>
            </a:r>
            <a:r>
              <a:rPr lang="am-ET" sz="2400" dirty="0" smtClean="0">
                <a:solidFill>
                  <a:srgbClr val="002B49"/>
                </a:solidFill>
              </a:rPr>
              <a:t>+251-11-868-8726</a:t>
            </a:r>
            <a:endParaRPr lang="en-US" sz="2400" dirty="0" smtClean="0">
              <a:solidFill>
                <a:srgbClr val="002B49"/>
              </a:solidFill>
            </a:endParaRPr>
          </a:p>
          <a:p>
            <a:endParaRPr lang="am-ET" sz="2400" dirty="0" smtClean="0">
              <a:solidFill>
                <a:srgbClr val="002B49"/>
              </a:solidFill>
            </a:endParaRPr>
          </a:p>
          <a:p>
            <a:r>
              <a:rPr lang="am-ET" sz="2400" dirty="0" smtClean="0">
                <a:solidFill>
                  <a:srgbClr val="002B49"/>
                </a:solidFill>
              </a:rPr>
              <a:t>ፖ.ሳ.ቁ</a:t>
            </a:r>
            <a:r>
              <a:rPr lang="en-US" sz="2400" dirty="0" smtClean="0">
                <a:solidFill>
                  <a:srgbClr val="002B49"/>
                </a:solidFill>
              </a:rPr>
              <a:t>/Pox/</a:t>
            </a:r>
            <a:r>
              <a:rPr lang="am-ET" sz="2400" dirty="0" smtClean="0">
                <a:solidFill>
                  <a:srgbClr val="002B49"/>
                </a:solidFill>
              </a:rPr>
              <a:t>:</a:t>
            </a:r>
            <a:r>
              <a:rPr lang="en-US" sz="2400" dirty="0" smtClean="0">
                <a:solidFill>
                  <a:srgbClr val="002B49"/>
                </a:solidFill>
              </a:rPr>
              <a:t>-</a:t>
            </a:r>
            <a:r>
              <a:rPr lang="am-ET" sz="2400" dirty="0" smtClean="0">
                <a:solidFill>
                  <a:srgbClr val="002B49"/>
                </a:solidFill>
              </a:rPr>
              <a:t>   </a:t>
            </a:r>
            <a:r>
              <a:rPr lang="en-US" sz="2400" dirty="0" smtClean="0">
                <a:solidFill>
                  <a:srgbClr val="002B49"/>
                </a:solidFill>
              </a:rPr>
              <a:t>           </a:t>
            </a:r>
            <a:r>
              <a:rPr lang="am-ET" sz="2400" dirty="0" smtClean="0">
                <a:solidFill>
                  <a:srgbClr val="002B49"/>
                </a:solidFill>
              </a:rPr>
              <a:t>3364 አዲስ አበባ/  ኢትዮጵያ</a:t>
            </a:r>
            <a:endParaRPr lang="en-US" sz="2400" dirty="0" smtClean="0">
              <a:solidFill>
                <a:srgbClr val="002B49"/>
              </a:solidFill>
            </a:endParaRPr>
          </a:p>
          <a:p>
            <a:r>
              <a:rPr lang="am-ET" sz="2400" dirty="0" smtClean="0">
                <a:solidFill>
                  <a:srgbClr val="002B49"/>
                </a:solidFill>
              </a:rPr>
              <a:t>  </a:t>
            </a:r>
          </a:p>
          <a:p>
            <a:r>
              <a:rPr lang="am-ET" sz="2400" dirty="0" smtClean="0">
                <a:solidFill>
                  <a:srgbClr val="002B49"/>
                </a:solidFill>
              </a:rPr>
              <a:t>ኢሜል</a:t>
            </a:r>
            <a:r>
              <a:rPr lang="en-US" sz="2400" dirty="0" smtClean="0">
                <a:solidFill>
                  <a:srgbClr val="002B49"/>
                </a:solidFill>
              </a:rPr>
              <a:t>/ Email/ </a:t>
            </a:r>
            <a:r>
              <a:rPr lang="am-ET" sz="2400" dirty="0" smtClean="0">
                <a:solidFill>
                  <a:srgbClr val="002B49"/>
                </a:solidFill>
              </a:rPr>
              <a:t> ፡  </a:t>
            </a:r>
            <a:r>
              <a:rPr lang="en-US" sz="2400" dirty="0" smtClean="0">
                <a:solidFill>
                  <a:srgbClr val="002B49"/>
                </a:solidFill>
              </a:rPr>
              <a:t>       admin@fis.gov.et </a:t>
            </a:r>
          </a:p>
          <a:p>
            <a:endParaRPr lang="en-US" sz="2400" dirty="0" smtClean="0"/>
          </a:p>
          <a:p>
            <a:r>
              <a:rPr lang="en-US" sz="2400" dirty="0" smtClean="0"/>
              <a:t>           </a:t>
            </a:r>
            <a:endParaRPr lang="am-ET" sz="2400" dirty="0" smtClean="0"/>
          </a:p>
        </p:txBody>
      </p:sp>
      <p:sp>
        <p:nvSpPr>
          <p:cNvPr id="4" name="TextBox 3"/>
          <p:cNvSpPr txBox="1"/>
          <p:nvPr/>
        </p:nvSpPr>
        <p:spPr>
          <a:xfrm>
            <a:off x="1447800" y="685800"/>
            <a:ext cx="6400800" cy="646331"/>
          </a:xfrm>
          <a:prstGeom prst="rect">
            <a:avLst/>
          </a:prstGeom>
          <a:noFill/>
        </p:spPr>
        <p:txBody>
          <a:bodyPr wrap="square" rtlCol="0">
            <a:spAutoFit/>
          </a:bodyPr>
          <a:lstStyle/>
          <a:p>
            <a:r>
              <a:rPr lang="en-US" sz="3600" dirty="0" smtClean="0">
                <a:solidFill>
                  <a:srgbClr val="002B49"/>
                </a:solidFill>
              </a:rPr>
              <a:t>           </a:t>
            </a:r>
            <a:r>
              <a:rPr lang="en-US" sz="3600" dirty="0" err="1" smtClean="0">
                <a:solidFill>
                  <a:srgbClr val="002B49"/>
                </a:solidFill>
              </a:rPr>
              <a:t>አድራሻ</a:t>
            </a:r>
            <a:r>
              <a:rPr lang="en-US" sz="3600" dirty="0" smtClean="0">
                <a:solidFill>
                  <a:srgbClr val="002B49"/>
                </a:solidFill>
              </a:rPr>
              <a:t>/ Address  </a:t>
            </a:r>
            <a:endParaRPr lang="en-GB" sz="3600" dirty="0">
              <a:solidFill>
                <a:srgbClr val="002B49"/>
              </a:solidFill>
            </a:endParaRP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746" y="2268849"/>
            <a:ext cx="2286000" cy="28537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04537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532</Words>
  <Application>Microsoft Office PowerPoint</Application>
  <PresentationFormat>On-screen Show (4:3)</PresentationFormat>
  <Paragraphs>120</Paragraphs>
  <Slides>8</Slides>
  <Notes>1</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Office Theme</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64</cp:revision>
  <dcterms:created xsi:type="dcterms:W3CDTF">2021-07-30T08:04:54Z</dcterms:created>
  <dcterms:modified xsi:type="dcterms:W3CDTF">2022-02-09T11:57:03Z</dcterms:modified>
</cp:coreProperties>
</file>