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22"/>
  </p:notesMasterIdLst>
  <p:sldIdLst>
    <p:sldId id="256" r:id="rId2"/>
    <p:sldId id="257" r:id="rId3"/>
    <p:sldId id="264" r:id="rId4"/>
    <p:sldId id="285" r:id="rId5"/>
    <p:sldId id="287" r:id="rId6"/>
    <p:sldId id="276" r:id="rId7"/>
    <p:sldId id="271" r:id="rId8"/>
    <p:sldId id="268" r:id="rId9"/>
    <p:sldId id="277" r:id="rId10"/>
    <p:sldId id="288" r:id="rId11"/>
    <p:sldId id="292" r:id="rId12"/>
    <p:sldId id="270" r:id="rId13"/>
    <p:sldId id="278" r:id="rId14"/>
    <p:sldId id="280" r:id="rId15"/>
    <p:sldId id="289" r:id="rId16"/>
    <p:sldId id="279" r:id="rId17"/>
    <p:sldId id="284" r:id="rId18"/>
    <p:sldId id="283" r:id="rId19"/>
    <p:sldId id="275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75" d="100"/>
          <a:sy n="75" d="100"/>
        </p:scale>
        <p:origin x="468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49C4A-B5E7-43FC-8364-53BC5E10783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02906-73E1-4F40-9C8B-782458B29E62}">
      <dgm:prSet phldrT="[Text]"/>
      <dgm:spPr/>
      <dgm:t>
        <a:bodyPr/>
        <a:lstStyle/>
        <a:p>
          <a:r>
            <a:rPr lang="en-GB" dirty="0"/>
            <a:t>the rule of law</a:t>
          </a:r>
          <a:endParaRPr lang="en-US" dirty="0"/>
        </a:p>
      </dgm:t>
    </dgm:pt>
    <dgm:pt modelId="{D2A3DA87-39B7-4A85-B2D0-BC9F221FBAE2}" type="parTrans" cxnId="{5AD8352A-6236-4D2A-B34C-652C2270AA95}">
      <dgm:prSet/>
      <dgm:spPr/>
      <dgm:t>
        <a:bodyPr/>
        <a:lstStyle/>
        <a:p>
          <a:endParaRPr lang="en-US"/>
        </a:p>
      </dgm:t>
    </dgm:pt>
    <dgm:pt modelId="{9E10053A-E590-4C28-B82C-3B2331A209B2}" type="sibTrans" cxnId="{5AD8352A-6236-4D2A-B34C-652C2270AA95}">
      <dgm:prSet/>
      <dgm:spPr/>
      <dgm:t>
        <a:bodyPr/>
        <a:lstStyle/>
        <a:p>
          <a:endParaRPr lang="en-US"/>
        </a:p>
      </dgm:t>
    </dgm:pt>
    <dgm:pt modelId="{B94AE75E-8BF8-47E1-B724-24BF526087EA}">
      <dgm:prSet phldrT="[Text]"/>
      <dgm:spPr/>
      <dgm:t>
        <a:bodyPr/>
        <a:lstStyle/>
        <a:p>
          <a:r>
            <a:rPr lang="en-GB" dirty="0"/>
            <a:t>fairness of the tax system</a:t>
          </a:r>
          <a:endParaRPr lang="en-US" dirty="0"/>
        </a:p>
      </dgm:t>
    </dgm:pt>
    <dgm:pt modelId="{47E0254D-B410-4458-8F47-237707F63643}" type="parTrans" cxnId="{5CF64F43-B279-443D-826E-94B32BD72B94}">
      <dgm:prSet/>
      <dgm:spPr/>
      <dgm:t>
        <a:bodyPr/>
        <a:lstStyle/>
        <a:p>
          <a:endParaRPr lang="en-US"/>
        </a:p>
      </dgm:t>
    </dgm:pt>
    <dgm:pt modelId="{0BDCF3E5-03AE-4573-83DD-E237C0C07DD5}" type="sibTrans" cxnId="{5CF64F43-B279-443D-826E-94B32BD72B94}">
      <dgm:prSet/>
      <dgm:spPr/>
      <dgm:t>
        <a:bodyPr/>
        <a:lstStyle/>
        <a:p>
          <a:endParaRPr lang="en-US"/>
        </a:p>
      </dgm:t>
    </dgm:pt>
    <dgm:pt modelId="{59CB5D70-A2F8-4522-8E86-3B30370E88C4}">
      <dgm:prSet phldrT="[Text]"/>
      <dgm:spPr/>
      <dgm:t>
        <a:bodyPr/>
        <a:lstStyle/>
        <a:p>
          <a:r>
            <a:rPr lang="en-GB" dirty="0"/>
            <a:t>public confidence</a:t>
          </a:r>
          <a:endParaRPr lang="en-US" dirty="0"/>
        </a:p>
      </dgm:t>
    </dgm:pt>
    <dgm:pt modelId="{01F2CCD5-6D24-4A5F-A8C9-5F5145C4C019}" type="parTrans" cxnId="{8DF5FD6C-1428-4BCC-97F8-A6370FFFFD8A}">
      <dgm:prSet/>
      <dgm:spPr/>
      <dgm:t>
        <a:bodyPr/>
        <a:lstStyle/>
        <a:p>
          <a:endParaRPr lang="en-US"/>
        </a:p>
      </dgm:t>
    </dgm:pt>
    <dgm:pt modelId="{8EDEF741-3FFD-4427-B83A-75A908AA73CD}" type="sibTrans" cxnId="{8DF5FD6C-1428-4BCC-97F8-A6370FFFFD8A}">
      <dgm:prSet/>
      <dgm:spPr/>
      <dgm:t>
        <a:bodyPr/>
        <a:lstStyle/>
        <a:p>
          <a:endParaRPr lang="en-US"/>
        </a:p>
      </dgm:t>
    </dgm:pt>
    <dgm:pt modelId="{421E411C-793F-4C09-985D-BFDC9892DB87}">
      <dgm:prSet phldrT="[Text]"/>
      <dgm:spPr/>
      <dgm:t>
        <a:bodyPr/>
        <a:lstStyle/>
        <a:p>
          <a:r>
            <a:rPr lang="en-GB" dirty="0"/>
            <a:t>codes of conduct</a:t>
          </a:r>
          <a:endParaRPr lang="en-US" dirty="0"/>
        </a:p>
      </dgm:t>
    </dgm:pt>
    <dgm:pt modelId="{B0466932-8833-4767-AAAC-BD1920A95239}" type="parTrans" cxnId="{9E71B512-5DEB-439F-8829-2369AD084DE7}">
      <dgm:prSet/>
      <dgm:spPr/>
      <dgm:t>
        <a:bodyPr/>
        <a:lstStyle/>
        <a:p>
          <a:endParaRPr lang="en-US"/>
        </a:p>
      </dgm:t>
    </dgm:pt>
    <dgm:pt modelId="{3DEC61D8-49C9-4E0E-9E4F-6FD4BB760C2A}" type="sibTrans" cxnId="{9E71B512-5DEB-439F-8829-2369AD084DE7}">
      <dgm:prSet/>
      <dgm:spPr/>
      <dgm:t>
        <a:bodyPr/>
        <a:lstStyle/>
        <a:p>
          <a:endParaRPr lang="en-US"/>
        </a:p>
      </dgm:t>
    </dgm:pt>
    <dgm:pt modelId="{3B1B81BD-B6B4-4569-9284-09D4B4DF2733}">
      <dgm:prSet phldrT="[Text]"/>
      <dgm:spPr/>
      <dgm:t>
        <a:bodyPr/>
        <a:lstStyle/>
        <a:p>
          <a:r>
            <a:rPr lang="en-US" dirty="0"/>
            <a:t>instability and inequality</a:t>
          </a:r>
        </a:p>
      </dgm:t>
    </dgm:pt>
    <dgm:pt modelId="{098A8BD0-04C3-43B4-AC8F-DFFCFB8243FC}" type="parTrans" cxnId="{F4DE4566-3922-4E00-825D-3EC86D32ED28}">
      <dgm:prSet/>
      <dgm:spPr/>
      <dgm:t>
        <a:bodyPr/>
        <a:lstStyle/>
        <a:p>
          <a:endParaRPr lang="en-US"/>
        </a:p>
      </dgm:t>
    </dgm:pt>
    <dgm:pt modelId="{70C633AC-D2E1-4D3D-ACFE-AC56E1B7F6EA}" type="sibTrans" cxnId="{F4DE4566-3922-4E00-825D-3EC86D32ED28}">
      <dgm:prSet/>
      <dgm:spPr/>
      <dgm:t>
        <a:bodyPr/>
        <a:lstStyle/>
        <a:p>
          <a:endParaRPr lang="en-US"/>
        </a:p>
      </dgm:t>
    </dgm:pt>
    <dgm:pt modelId="{06C2D83E-F83F-460E-A52D-4BE146A951B2}">
      <dgm:prSet phldrT="[Text]"/>
      <dgm:spPr/>
      <dgm:t>
        <a:bodyPr/>
        <a:lstStyle/>
        <a:p>
          <a:r>
            <a:rPr lang="en-GB" dirty="0"/>
            <a:t>development</a:t>
          </a:r>
          <a:endParaRPr lang="en-US" dirty="0"/>
        </a:p>
      </dgm:t>
    </dgm:pt>
    <dgm:pt modelId="{53B7A9DB-1EC1-4A70-83E2-4245375B1178}" type="parTrans" cxnId="{0E6369C1-A679-47C6-A90B-7B7114D78BB8}">
      <dgm:prSet/>
      <dgm:spPr/>
      <dgm:t>
        <a:bodyPr/>
        <a:lstStyle/>
        <a:p>
          <a:endParaRPr lang="en-US"/>
        </a:p>
      </dgm:t>
    </dgm:pt>
    <dgm:pt modelId="{A960C6FB-BAE7-47B5-B26A-0AAECC91377E}" type="sibTrans" cxnId="{0E6369C1-A679-47C6-A90B-7B7114D78BB8}">
      <dgm:prSet/>
      <dgm:spPr/>
      <dgm:t>
        <a:bodyPr/>
        <a:lstStyle/>
        <a:p>
          <a:endParaRPr lang="en-US"/>
        </a:p>
      </dgm:t>
    </dgm:pt>
    <dgm:pt modelId="{7DF3A11F-58A0-41CE-A0E1-A55D48D56367}">
      <dgm:prSet phldrT="[Text]"/>
      <dgm:spPr/>
      <dgm:t>
        <a:bodyPr/>
        <a:lstStyle/>
        <a:p>
          <a:r>
            <a:rPr lang="en-US" dirty="0"/>
            <a:t>collection of taxes</a:t>
          </a:r>
        </a:p>
      </dgm:t>
    </dgm:pt>
    <dgm:pt modelId="{0DC43F89-FA34-4C63-8ADB-47493E5EE82B}" type="parTrans" cxnId="{66F8D36D-B3C5-4162-80A9-2D8B1BAE3485}">
      <dgm:prSet/>
      <dgm:spPr/>
      <dgm:t>
        <a:bodyPr/>
        <a:lstStyle/>
        <a:p>
          <a:endParaRPr lang="en-US"/>
        </a:p>
      </dgm:t>
    </dgm:pt>
    <dgm:pt modelId="{405E3FF2-466C-4FDC-851A-C117BDC44F48}" type="sibTrans" cxnId="{66F8D36D-B3C5-4162-80A9-2D8B1BAE3485}">
      <dgm:prSet/>
      <dgm:spPr/>
      <dgm:t>
        <a:bodyPr/>
        <a:lstStyle/>
        <a:p>
          <a:endParaRPr lang="en-US"/>
        </a:p>
      </dgm:t>
    </dgm:pt>
    <dgm:pt modelId="{9B2F6BAD-C25A-49E2-A7AC-C81C7865F163}" type="pres">
      <dgm:prSet presAssocID="{04D49C4A-B5E7-43FC-8364-53BC5E107830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D59D3852-2236-4F2A-B61B-6301436B33C7}" type="pres">
      <dgm:prSet presAssocID="{04D49C4A-B5E7-43FC-8364-53BC5E107830}" presName="dummyMaxCanvas" presStyleCnt="0"/>
      <dgm:spPr/>
    </dgm:pt>
    <dgm:pt modelId="{80BC8DB0-5C53-4FD2-B85F-09A1C9EB79D3}" type="pres">
      <dgm:prSet presAssocID="{04D49C4A-B5E7-43FC-8364-53BC5E107830}" presName="parentComposite" presStyleCnt="0"/>
      <dgm:spPr/>
    </dgm:pt>
    <dgm:pt modelId="{6000C3AF-8C44-4829-B7D3-330BD2A2FFA1}" type="pres">
      <dgm:prSet presAssocID="{04D49C4A-B5E7-43FC-8364-53BC5E107830}" presName="parent1" presStyleLbl="alignAccFollowNode1" presStyleIdx="0" presStyleCnt="4" custLinFactY="51376" custLinFactNeighborY="100000">
        <dgm:presLayoutVars>
          <dgm:chMax val="4"/>
        </dgm:presLayoutVars>
      </dgm:prSet>
      <dgm:spPr/>
    </dgm:pt>
    <dgm:pt modelId="{AB9B39A3-A822-4070-B262-69C0179B1F79}" type="pres">
      <dgm:prSet presAssocID="{04D49C4A-B5E7-43FC-8364-53BC5E107830}" presName="parent2" presStyleLbl="alignAccFollowNode1" presStyleIdx="1" presStyleCnt="4" custLinFactX="-43194" custLinFactY="100000" custLinFactNeighborX="-100000" custLinFactNeighborY="162657">
        <dgm:presLayoutVars>
          <dgm:chMax val="4"/>
        </dgm:presLayoutVars>
      </dgm:prSet>
      <dgm:spPr/>
    </dgm:pt>
    <dgm:pt modelId="{6C32D218-28B2-47B9-9958-4B7E01111CFE}" type="pres">
      <dgm:prSet presAssocID="{04D49C4A-B5E7-43FC-8364-53BC5E107830}" presName="childrenComposite" presStyleCnt="0"/>
      <dgm:spPr/>
    </dgm:pt>
    <dgm:pt modelId="{BC0374D9-38B7-42A7-B115-0EF6D250EF15}" type="pres">
      <dgm:prSet presAssocID="{04D49C4A-B5E7-43FC-8364-53BC5E107830}" presName="dummyMaxCanvas_ChildArea" presStyleCnt="0"/>
      <dgm:spPr/>
    </dgm:pt>
    <dgm:pt modelId="{DF7E57CD-4A23-468C-B071-76F741225FC5}" type="pres">
      <dgm:prSet presAssocID="{04D49C4A-B5E7-43FC-8364-53BC5E107830}" presName="fulcrum" presStyleLbl="alignAccFollowNode1" presStyleIdx="2" presStyleCnt="4"/>
      <dgm:spPr/>
    </dgm:pt>
    <dgm:pt modelId="{AE770904-6C86-497B-B63F-CC62E3270297}" type="pres">
      <dgm:prSet presAssocID="{04D49C4A-B5E7-43FC-8364-53BC5E107830}" presName="balance_23" presStyleLbl="alignAccFollowNode1" presStyleIdx="3" presStyleCnt="4">
        <dgm:presLayoutVars>
          <dgm:bulletEnabled val="1"/>
        </dgm:presLayoutVars>
      </dgm:prSet>
      <dgm:spPr/>
    </dgm:pt>
    <dgm:pt modelId="{7BD3F886-0512-4E7D-923F-CAA9F1E2B77B}" type="pres">
      <dgm:prSet presAssocID="{04D49C4A-B5E7-43FC-8364-53BC5E107830}" presName="right_23_1" presStyleLbl="node1" presStyleIdx="0" presStyleCnt="5" custScaleY="88785" custLinFactNeighborY="1704">
        <dgm:presLayoutVars>
          <dgm:bulletEnabled val="1"/>
        </dgm:presLayoutVars>
      </dgm:prSet>
      <dgm:spPr/>
    </dgm:pt>
    <dgm:pt modelId="{1F8F98B2-D991-4F29-B9B2-A3792567F620}" type="pres">
      <dgm:prSet presAssocID="{04D49C4A-B5E7-43FC-8364-53BC5E107830}" presName="right_23_2" presStyleLbl="node1" presStyleIdx="1" presStyleCnt="5" custScaleY="88785" custLinFactNeighborX="1896" custLinFactNeighborY="-65936">
        <dgm:presLayoutVars>
          <dgm:bulletEnabled val="1"/>
        </dgm:presLayoutVars>
      </dgm:prSet>
      <dgm:spPr/>
    </dgm:pt>
    <dgm:pt modelId="{6ED38620-09E2-42E7-973F-C27E62BA15EE}" type="pres">
      <dgm:prSet presAssocID="{04D49C4A-B5E7-43FC-8364-53BC5E107830}" presName="right_23_3" presStyleLbl="node1" presStyleIdx="2" presStyleCnt="5" custScaleY="88785" custLinFactY="6787" custLinFactNeighborX="-4644" custLinFactNeighborY="100000">
        <dgm:presLayoutVars>
          <dgm:bulletEnabled val="1"/>
        </dgm:presLayoutVars>
      </dgm:prSet>
      <dgm:spPr/>
    </dgm:pt>
    <dgm:pt modelId="{1A006905-E937-46D5-8893-F5B9A0C185A7}" type="pres">
      <dgm:prSet presAssocID="{04D49C4A-B5E7-43FC-8364-53BC5E107830}" presName="left_23_1" presStyleLbl="node1" presStyleIdx="3" presStyleCnt="5" custScaleY="88785" custLinFactX="47283" custLinFactY="-100000" custLinFactNeighborX="100000" custLinFactNeighborY="-120756">
        <dgm:presLayoutVars>
          <dgm:bulletEnabled val="1"/>
        </dgm:presLayoutVars>
      </dgm:prSet>
      <dgm:spPr/>
    </dgm:pt>
    <dgm:pt modelId="{ACFDCC49-B1DF-45DD-A821-2F359A5F0764}" type="pres">
      <dgm:prSet presAssocID="{04D49C4A-B5E7-43FC-8364-53BC5E107830}" presName="left_23_2" presStyleLbl="node1" presStyleIdx="4" presStyleCnt="5" custScaleY="88785" custLinFactX="46399" custLinFactY="-100000" custLinFactNeighborX="100000" custLinFactNeighborY="-107119">
        <dgm:presLayoutVars>
          <dgm:bulletEnabled val="1"/>
        </dgm:presLayoutVars>
      </dgm:prSet>
      <dgm:spPr/>
    </dgm:pt>
  </dgm:ptLst>
  <dgm:cxnLst>
    <dgm:cxn modelId="{FD0C3D02-05C9-4E7D-9D04-E1285D08B7F2}" type="presOf" srcId="{B94AE75E-8BF8-47E1-B724-24BF526087EA}" destId="{1A006905-E937-46D5-8893-F5B9A0C185A7}" srcOrd="0" destOrd="0" presId="urn:microsoft.com/office/officeart/2005/8/layout/balance1"/>
    <dgm:cxn modelId="{DB3C850D-AF71-4AA0-8BB1-ED33F4D09DA1}" type="presOf" srcId="{421E411C-793F-4C09-985D-BFDC9892DB87}" destId="{AB9B39A3-A822-4070-B262-69C0179B1F79}" srcOrd="0" destOrd="0" presId="urn:microsoft.com/office/officeart/2005/8/layout/balance1"/>
    <dgm:cxn modelId="{9E71B512-5DEB-439F-8829-2369AD084DE7}" srcId="{04D49C4A-B5E7-43FC-8364-53BC5E107830}" destId="{421E411C-793F-4C09-985D-BFDC9892DB87}" srcOrd="1" destOrd="0" parTransId="{B0466932-8833-4767-AAAC-BD1920A95239}" sibTransId="{3DEC61D8-49C9-4E0E-9E4F-6FD4BB760C2A}"/>
    <dgm:cxn modelId="{721AE028-F5A8-4C8A-90A1-991D4151CBE5}" type="presOf" srcId="{3B1B81BD-B6B4-4569-9284-09D4B4DF2733}" destId="{7BD3F886-0512-4E7D-923F-CAA9F1E2B77B}" srcOrd="0" destOrd="0" presId="urn:microsoft.com/office/officeart/2005/8/layout/balance1"/>
    <dgm:cxn modelId="{5AD8352A-6236-4D2A-B34C-652C2270AA95}" srcId="{04D49C4A-B5E7-43FC-8364-53BC5E107830}" destId="{90C02906-73E1-4F40-9C8B-782458B29E62}" srcOrd="0" destOrd="0" parTransId="{D2A3DA87-39B7-4A85-B2D0-BC9F221FBAE2}" sibTransId="{9E10053A-E590-4C28-B82C-3B2331A209B2}"/>
    <dgm:cxn modelId="{ACCF7C40-9A04-4BC0-A93D-721982AA02DE}" type="presOf" srcId="{04D49C4A-B5E7-43FC-8364-53BC5E107830}" destId="{9B2F6BAD-C25A-49E2-A7AC-C81C7865F163}" srcOrd="0" destOrd="0" presId="urn:microsoft.com/office/officeart/2005/8/layout/balance1"/>
    <dgm:cxn modelId="{5CF64F43-B279-443D-826E-94B32BD72B94}" srcId="{90C02906-73E1-4F40-9C8B-782458B29E62}" destId="{B94AE75E-8BF8-47E1-B724-24BF526087EA}" srcOrd="0" destOrd="0" parTransId="{47E0254D-B410-4458-8F47-237707F63643}" sibTransId="{0BDCF3E5-03AE-4573-83DD-E237C0C07DD5}"/>
    <dgm:cxn modelId="{F4DE4566-3922-4E00-825D-3EC86D32ED28}" srcId="{421E411C-793F-4C09-985D-BFDC9892DB87}" destId="{3B1B81BD-B6B4-4569-9284-09D4B4DF2733}" srcOrd="0" destOrd="0" parTransId="{098A8BD0-04C3-43B4-AC8F-DFFCFB8243FC}" sibTransId="{70C633AC-D2E1-4D3D-ACFE-AC56E1B7F6EA}"/>
    <dgm:cxn modelId="{8DF5FD6C-1428-4BCC-97F8-A6370FFFFD8A}" srcId="{90C02906-73E1-4F40-9C8B-782458B29E62}" destId="{59CB5D70-A2F8-4522-8E86-3B30370E88C4}" srcOrd="1" destOrd="0" parTransId="{01F2CCD5-6D24-4A5F-A8C9-5F5145C4C019}" sibTransId="{8EDEF741-3FFD-4427-B83A-75A908AA73CD}"/>
    <dgm:cxn modelId="{66F8D36D-B3C5-4162-80A9-2D8B1BAE3485}" srcId="{421E411C-793F-4C09-985D-BFDC9892DB87}" destId="{7DF3A11F-58A0-41CE-A0E1-A55D48D56367}" srcOrd="2" destOrd="0" parTransId="{0DC43F89-FA34-4C63-8ADB-47493E5EE82B}" sibTransId="{405E3FF2-466C-4FDC-851A-C117BDC44F48}"/>
    <dgm:cxn modelId="{EAF3D653-ED75-44B3-90A8-8E006DC37FA4}" type="presOf" srcId="{7DF3A11F-58A0-41CE-A0E1-A55D48D56367}" destId="{6ED38620-09E2-42E7-973F-C27E62BA15EE}" srcOrd="0" destOrd="0" presId="urn:microsoft.com/office/officeart/2005/8/layout/balance1"/>
    <dgm:cxn modelId="{8D15EB7E-B4E0-4872-9F92-78FAD5F0AEC5}" type="presOf" srcId="{90C02906-73E1-4F40-9C8B-782458B29E62}" destId="{6000C3AF-8C44-4829-B7D3-330BD2A2FFA1}" srcOrd="0" destOrd="0" presId="urn:microsoft.com/office/officeart/2005/8/layout/balance1"/>
    <dgm:cxn modelId="{0E6369C1-A679-47C6-A90B-7B7114D78BB8}" srcId="{421E411C-793F-4C09-985D-BFDC9892DB87}" destId="{06C2D83E-F83F-460E-A52D-4BE146A951B2}" srcOrd="1" destOrd="0" parTransId="{53B7A9DB-1EC1-4A70-83E2-4245375B1178}" sibTransId="{A960C6FB-BAE7-47B5-B26A-0AAECC91377E}"/>
    <dgm:cxn modelId="{C4FE0FC4-EB6F-41E1-889D-6A27F4954B87}" type="presOf" srcId="{06C2D83E-F83F-460E-A52D-4BE146A951B2}" destId="{1F8F98B2-D991-4F29-B9B2-A3792567F620}" srcOrd="0" destOrd="0" presId="urn:microsoft.com/office/officeart/2005/8/layout/balance1"/>
    <dgm:cxn modelId="{E784C3D5-2D1E-400A-970A-152B2EF0E6B9}" type="presOf" srcId="{59CB5D70-A2F8-4522-8E86-3B30370E88C4}" destId="{ACFDCC49-B1DF-45DD-A821-2F359A5F0764}" srcOrd="0" destOrd="0" presId="urn:microsoft.com/office/officeart/2005/8/layout/balance1"/>
    <dgm:cxn modelId="{C763471B-FCBE-417C-AD1D-32FBAD4E4099}" type="presParOf" srcId="{9B2F6BAD-C25A-49E2-A7AC-C81C7865F163}" destId="{D59D3852-2236-4F2A-B61B-6301436B33C7}" srcOrd="0" destOrd="0" presId="urn:microsoft.com/office/officeart/2005/8/layout/balance1"/>
    <dgm:cxn modelId="{7941F6ED-F384-4CAC-9FA7-9DED84212DAB}" type="presParOf" srcId="{9B2F6BAD-C25A-49E2-A7AC-C81C7865F163}" destId="{80BC8DB0-5C53-4FD2-B85F-09A1C9EB79D3}" srcOrd="1" destOrd="0" presId="urn:microsoft.com/office/officeart/2005/8/layout/balance1"/>
    <dgm:cxn modelId="{C9BC715D-809D-481C-9768-FBD3A0E59B1B}" type="presParOf" srcId="{80BC8DB0-5C53-4FD2-B85F-09A1C9EB79D3}" destId="{6000C3AF-8C44-4829-B7D3-330BD2A2FFA1}" srcOrd="0" destOrd="0" presId="urn:microsoft.com/office/officeart/2005/8/layout/balance1"/>
    <dgm:cxn modelId="{C7A608D8-643D-404F-BEFB-5200723E04A2}" type="presParOf" srcId="{80BC8DB0-5C53-4FD2-B85F-09A1C9EB79D3}" destId="{AB9B39A3-A822-4070-B262-69C0179B1F79}" srcOrd="1" destOrd="0" presId="urn:microsoft.com/office/officeart/2005/8/layout/balance1"/>
    <dgm:cxn modelId="{CD957383-404F-4A1C-835F-F5767477DC51}" type="presParOf" srcId="{9B2F6BAD-C25A-49E2-A7AC-C81C7865F163}" destId="{6C32D218-28B2-47B9-9958-4B7E01111CFE}" srcOrd="2" destOrd="0" presId="urn:microsoft.com/office/officeart/2005/8/layout/balance1"/>
    <dgm:cxn modelId="{60FF0357-E540-4016-8771-C696698D267A}" type="presParOf" srcId="{6C32D218-28B2-47B9-9958-4B7E01111CFE}" destId="{BC0374D9-38B7-42A7-B115-0EF6D250EF15}" srcOrd="0" destOrd="0" presId="urn:microsoft.com/office/officeart/2005/8/layout/balance1"/>
    <dgm:cxn modelId="{074112C5-44D1-4C65-8B16-DDF7E033134B}" type="presParOf" srcId="{6C32D218-28B2-47B9-9958-4B7E01111CFE}" destId="{DF7E57CD-4A23-468C-B071-76F741225FC5}" srcOrd="1" destOrd="0" presId="urn:microsoft.com/office/officeart/2005/8/layout/balance1"/>
    <dgm:cxn modelId="{16EE57B0-C136-4D8A-BF0A-D19D0EA32D08}" type="presParOf" srcId="{6C32D218-28B2-47B9-9958-4B7E01111CFE}" destId="{AE770904-6C86-497B-B63F-CC62E3270297}" srcOrd="2" destOrd="0" presId="urn:microsoft.com/office/officeart/2005/8/layout/balance1"/>
    <dgm:cxn modelId="{29E5BE19-2E8A-4887-8021-AA8D5DD10520}" type="presParOf" srcId="{6C32D218-28B2-47B9-9958-4B7E01111CFE}" destId="{7BD3F886-0512-4E7D-923F-CAA9F1E2B77B}" srcOrd="3" destOrd="0" presId="urn:microsoft.com/office/officeart/2005/8/layout/balance1"/>
    <dgm:cxn modelId="{B3533A95-A253-4091-9BA2-C2CFDF244750}" type="presParOf" srcId="{6C32D218-28B2-47B9-9958-4B7E01111CFE}" destId="{1F8F98B2-D991-4F29-B9B2-A3792567F620}" srcOrd="4" destOrd="0" presId="urn:microsoft.com/office/officeart/2005/8/layout/balance1"/>
    <dgm:cxn modelId="{E8BE2695-D6DA-4525-AC4B-13EB4710E95A}" type="presParOf" srcId="{6C32D218-28B2-47B9-9958-4B7E01111CFE}" destId="{6ED38620-09E2-42E7-973F-C27E62BA15EE}" srcOrd="5" destOrd="0" presId="urn:microsoft.com/office/officeart/2005/8/layout/balance1"/>
    <dgm:cxn modelId="{6907361C-C892-4CEE-9D6A-A872A58AFA64}" type="presParOf" srcId="{6C32D218-28B2-47B9-9958-4B7E01111CFE}" destId="{1A006905-E937-46D5-8893-F5B9A0C185A7}" srcOrd="6" destOrd="0" presId="urn:microsoft.com/office/officeart/2005/8/layout/balance1"/>
    <dgm:cxn modelId="{1ABB6CB4-0F36-4ED4-AB54-849AE16897B9}" type="presParOf" srcId="{6C32D218-28B2-47B9-9958-4B7E01111CFE}" destId="{ACFDCC49-B1DF-45DD-A821-2F359A5F076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0C3AF-8C44-4829-B7D3-330BD2A2FFA1}">
      <dsp:nvSpPr>
        <dsp:cNvPr id="0" name=""/>
        <dsp:cNvSpPr/>
      </dsp:nvSpPr>
      <dsp:spPr>
        <a:xfrm>
          <a:off x="2750907" y="1611089"/>
          <a:ext cx="1915733" cy="1064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the rule of law</a:t>
          </a:r>
          <a:endParaRPr lang="en-US" sz="2800" kern="1200" dirty="0"/>
        </a:p>
      </dsp:txBody>
      <dsp:txXfrm>
        <a:off x="2782079" y="1642261"/>
        <a:ext cx="1853389" cy="1001952"/>
      </dsp:txXfrm>
    </dsp:sp>
    <dsp:sp modelId="{AB9B39A3-A822-4070-B262-69C0179B1F79}">
      <dsp:nvSpPr>
        <dsp:cNvPr id="0" name=""/>
        <dsp:cNvSpPr/>
      </dsp:nvSpPr>
      <dsp:spPr>
        <a:xfrm>
          <a:off x="2774863" y="2795448"/>
          <a:ext cx="1915733" cy="1064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codes of conduct</a:t>
          </a:r>
          <a:endParaRPr lang="en-US" sz="2800" kern="1200" dirty="0"/>
        </a:p>
      </dsp:txBody>
      <dsp:txXfrm>
        <a:off x="2806035" y="2826620"/>
        <a:ext cx="1853389" cy="1001952"/>
      </dsp:txXfrm>
    </dsp:sp>
    <dsp:sp modelId="{DF7E57CD-4A23-468C-B071-76F741225FC5}">
      <dsp:nvSpPr>
        <dsp:cNvPr id="0" name=""/>
        <dsp:cNvSpPr/>
      </dsp:nvSpPr>
      <dsp:spPr>
        <a:xfrm>
          <a:off x="4693248" y="4523258"/>
          <a:ext cx="798222" cy="79822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70904-6C86-497B-B63F-CC62E3270297}">
      <dsp:nvSpPr>
        <dsp:cNvPr id="0" name=""/>
        <dsp:cNvSpPr/>
      </dsp:nvSpPr>
      <dsp:spPr>
        <a:xfrm rot="240000">
          <a:off x="2696961" y="4181211"/>
          <a:ext cx="4790795" cy="335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3F886-0512-4E7D-923F-CAA9F1E2B77B}">
      <dsp:nvSpPr>
        <dsp:cNvPr id="0" name=""/>
        <dsp:cNvSpPr/>
      </dsp:nvSpPr>
      <dsp:spPr>
        <a:xfrm rot="240000">
          <a:off x="5569382" y="3418742"/>
          <a:ext cx="1919553" cy="775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instability and inequality</a:t>
          </a:r>
        </a:p>
      </dsp:txBody>
      <dsp:txXfrm>
        <a:off x="5607220" y="3456580"/>
        <a:ext cx="1843877" cy="699448"/>
      </dsp:txXfrm>
    </dsp:sp>
    <dsp:sp modelId="{1F8F98B2-D991-4F29-B9B2-A3792567F620}">
      <dsp:nvSpPr>
        <dsp:cNvPr id="0" name=""/>
        <dsp:cNvSpPr/>
      </dsp:nvSpPr>
      <dsp:spPr>
        <a:xfrm rot="240000">
          <a:off x="5675892" y="1769781"/>
          <a:ext cx="1919553" cy="775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development</a:t>
          </a:r>
          <a:endParaRPr lang="en-US" sz="1900" kern="1200" dirty="0"/>
        </a:p>
      </dsp:txBody>
      <dsp:txXfrm>
        <a:off x="5713730" y="1807619"/>
        <a:ext cx="1843877" cy="699448"/>
      </dsp:txXfrm>
    </dsp:sp>
    <dsp:sp modelId="{6ED38620-09E2-42E7-973F-C27E62BA15EE}">
      <dsp:nvSpPr>
        <dsp:cNvPr id="0" name=""/>
        <dsp:cNvSpPr/>
      </dsp:nvSpPr>
      <dsp:spPr>
        <a:xfrm rot="240000">
          <a:off x="5616302" y="2597953"/>
          <a:ext cx="1919553" cy="775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collection of taxes</a:t>
          </a:r>
        </a:p>
      </dsp:txBody>
      <dsp:txXfrm>
        <a:off x="5654140" y="2635791"/>
        <a:ext cx="1843877" cy="699448"/>
      </dsp:txXfrm>
    </dsp:sp>
    <dsp:sp modelId="{1A006905-E937-46D5-8893-F5B9A0C185A7}">
      <dsp:nvSpPr>
        <dsp:cNvPr id="0" name=""/>
        <dsp:cNvSpPr/>
      </dsp:nvSpPr>
      <dsp:spPr>
        <a:xfrm rot="240000">
          <a:off x="5728745" y="954240"/>
          <a:ext cx="1919553" cy="775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fairness of the tax system</a:t>
          </a:r>
          <a:endParaRPr lang="en-US" sz="1900" kern="1200" dirty="0"/>
        </a:p>
      </dsp:txBody>
      <dsp:txXfrm>
        <a:off x="5766583" y="992078"/>
        <a:ext cx="1843877" cy="699448"/>
      </dsp:txXfrm>
    </dsp:sp>
    <dsp:sp modelId="{ACFDCC49-B1DF-45DD-A821-2F359A5F0764}">
      <dsp:nvSpPr>
        <dsp:cNvPr id="0" name=""/>
        <dsp:cNvSpPr/>
      </dsp:nvSpPr>
      <dsp:spPr>
        <a:xfrm rot="240000">
          <a:off x="5780519" y="135706"/>
          <a:ext cx="1919553" cy="775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public confidence</a:t>
          </a:r>
          <a:endParaRPr lang="en-US" sz="1900" kern="1200" dirty="0"/>
        </a:p>
      </dsp:txBody>
      <dsp:txXfrm>
        <a:off x="5818357" y="173544"/>
        <a:ext cx="1843877" cy="699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2FF69-BE23-4B23-9019-3CBEB560685F}" type="datetimeFigureOut">
              <a:rPr lang="en-ZA" smtClean="0"/>
              <a:t>2022/02/13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27011-6F86-4D90-81BE-3B8E730771A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61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607-14A3-483E-A395-6E1C56B22C49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5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52DF-73F0-4992-B042-05388D54F5C4}" type="datetime1">
              <a:rPr lang="en-ZA" smtClean="0"/>
              <a:t>2022/02/13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08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2C1A-EB42-4CB1-A31F-9E5F130CD313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698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D1FD-B97E-4AB7-B3CF-FDBC46CE86C7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58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8A86-662C-416E-9F21-9BABA7E63688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867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65E-789C-495D-8528-4D0E9785676A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53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8BF-31C9-45BF-B1F6-3C202BB39E06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200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5308-C158-466F-B9CA-D4D6DF8A6947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749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4636-76F3-4FCD-870A-C8481E1DCD37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719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2E8-5073-4255-8859-1D1FB3635390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453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92A-75A5-4C4F-9E07-E0E2946DBA1D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728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15EC-7DA5-4B93-8444-D1DC914D7948}" type="datetime1">
              <a:rPr lang="en-ZA" smtClean="0"/>
              <a:t>2022/02/13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826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BF42-7918-4EC9-8F4C-43BC91210CAD}" type="datetime1">
              <a:rPr lang="en-ZA" smtClean="0"/>
              <a:t>2022/02/13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699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8C8E-FEB2-4F4A-8FD3-15427F12054F}" type="datetime1">
              <a:rPr lang="en-ZA" smtClean="0"/>
              <a:t>2022/02/13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390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E886-09CE-4EE7-90C5-C7317B326CA8}" type="datetime1">
              <a:rPr lang="en-ZA" smtClean="0"/>
              <a:t>2022/02/13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506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EFB6-D64C-4D68-A267-412339551FE5}" type="datetime1">
              <a:rPr lang="en-ZA" smtClean="0"/>
              <a:t>2022/02/13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53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2CA9-B0B4-4608-A497-B69D207D7049}" type="datetime1">
              <a:rPr lang="en-ZA" smtClean="0"/>
              <a:t>2022/02/13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592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098916-678C-42CF-AB84-17B95D1EFFFD}" type="datetime1">
              <a:rPr lang="en-ZA" smtClean="0"/>
              <a:t>2022/02/13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45F34C-EA5C-4AA4-A3A5-3214668A2B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6280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47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3.png"/><Relationship Id="rId7" Type="http://schemas.openxmlformats.org/officeDocument/2006/relationships/image" Target="../media/image6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0.png"/><Relationship Id="rId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sars.gov.z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21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3.WMF"/><Relationship Id="rId17" Type="http://schemas.openxmlformats.org/officeDocument/2006/relationships/image" Target="../media/image37.jpeg"/><Relationship Id="rId2" Type="http://schemas.openxmlformats.org/officeDocument/2006/relationships/image" Target="../media/image23.png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hyperlink" Target="http://www.google.nl/url?url=http://www.iajjc.org/evidence.php&amp;rct=j&amp;frm=1&amp;q=&amp;esrc=s&amp;sa=U&amp;ei=Ye5uVK_uCsO4OJWngKAP&amp;ved=0CD4Q9QEwEw&amp;usg=AFQjCNFKgC4nXiv4R_OvdQSVcnKrFqWtYg" TargetMode="External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4353"/>
            <a:ext cx="11430000" cy="286722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600" dirty="0"/>
              <a:t>CONDUCTING FINANCIAL INVESTIGATIONS </a:t>
            </a:r>
            <a:br>
              <a:rPr lang="en-US" dirty="0"/>
            </a:br>
            <a:r>
              <a:rPr lang="en-US" dirty="0"/>
              <a:t>(FOUNDATION PROGRAMME), 2022</a:t>
            </a:r>
            <a:br>
              <a:rPr lang="en-US" dirty="0"/>
            </a:br>
            <a:r>
              <a:rPr lang="en-US" dirty="0"/>
              <a:t> </a:t>
            </a:r>
            <a:r>
              <a:rPr lang="en-US" sz="2700" dirty="0" err="1"/>
              <a:t>oecd</a:t>
            </a:r>
            <a:r>
              <a:rPr lang="en-US" sz="2700" dirty="0"/>
              <a:t> international academy for tax crime investigations</a:t>
            </a:r>
            <a:endParaRPr lang="en-ZA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976" y="362642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Professional Enablers</a:t>
            </a:r>
          </a:p>
          <a:p>
            <a:r>
              <a:rPr lang="en-US" dirty="0"/>
              <a:t>R Ismail (South Africa)</a:t>
            </a:r>
          </a:p>
          <a:p>
            <a:r>
              <a:rPr lang="en-US" dirty="0"/>
              <a:t>14 February 2022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997" y="317631"/>
            <a:ext cx="2876550" cy="925068"/>
          </a:xfrm>
          <a:prstGeom prst="rect">
            <a:avLst/>
          </a:prstGeom>
          <a:effectLst>
            <a:softEdge rad="177800"/>
          </a:effectLst>
        </p:spPr>
      </p:pic>
      <p:cxnSp>
        <p:nvCxnSpPr>
          <p:cNvPr id="6" name="Straight Connector 5"/>
          <p:cNvCxnSpPr/>
          <p:nvPr/>
        </p:nvCxnSpPr>
        <p:spPr>
          <a:xfrm flipH="1">
            <a:off x="7184989" y="1730067"/>
            <a:ext cx="127819" cy="186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2808" y="1734985"/>
            <a:ext cx="107270" cy="117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6833"/>
            <a:ext cx="10985274" cy="351368"/>
          </a:xfrm>
        </p:spPr>
        <p:txBody>
          <a:bodyPr>
            <a:normAutofit fontScale="90000"/>
          </a:bodyPr>
          <a:lstStyle/>
          <a:p>
            <a:r>
              <a:rPr lang="en-GB" dirty="0"/>
              <a:t>Risk indicators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028700"/>
            <a:ext cx="10431463" cy="5610225"/>
          </a:xfrm>
        </p:spPr>
        <p:txBody>
          <a:bodyPr>
            <a:normAutofit/>
          </a:bodyPr>
          <a:lstStyle/>
          <a:p>
            <a:pPr lvl="0"/>
            <a:r>
              <a:rPr lang="en-CA" b="1" dirty="0"/>
              <a:t>multiple shell companies</a:t>
            </a:r>
            <a:endParaRPr lang="en-ZA" b="1" dirty="0"/>
          </a:p>
          <a:p>
            <a:pPr lvl="0"/>
            <a:r>
              <a:rPr lang="en-CA" dirty="0"/>
              <a:t>multiple shell companies that “operate” from the same address</a:t>
            </a:r>
            <a:endParaRPr lang="en-ZA" dirty="0"/>
          </a:p>
          <a:p>
            <a:pPr lvl="0"/>
            <a:r>
              <a:rPr lang="en-CA" b="1" dirty="0"/>
              <a:t>separate legal and beneficial ownership</a:t>
            </a:r>
            <a:r>
              <a:rPr lang="en-CA" dirty="0"/>
              <a:t> of entities and/or assets, i.e. trusts</a:t>
            </a:r>
            <a:endParaRPr lang="en-ZA" dirty="0"/>
          </a:p>
          <a:p>
            <a:pPr lvl="0"/>
            <a:r>
              <a:rPr lang="en-CA" dirty="0"/>
              <a:t>obscure beneficial ownership structures</a:t>
            </a:r>
          </a:p>
          <a:p>
            <a:pPr lvl="0"/>
            <a:r>
              <a:rPr lang="en-CA" b="1" dirty="0"/>
              <a:t>unnecessary complexity in a structure</a:t>
            </a:r>
            <a:endParaRPr lang="en-ZA" b="1" dirty="0"/>
          </a:p>
          <a:p>
            <a:r>
              <a:rPr lang="en-GB" b="1" dirty="0"/>
              <a:t>structures that lack commercial and business sense</a:t>
            </a:r>
          </a:p>
          <a:p>
            <a:pPr lvl="0"/>
            <a:r>
              <a:rPr lang="en-CA" dirty="0"/>
              <a:t>use of offshore service providers; i.e. connection to company formation agents </a:t>
            </a:r>
            <a:endParaRPr lang="en-ZA" dirty="0"/>
          </a:p>
          <a:p>
            <a:pPr lvl="0"/>
            <a:r>
              <a:rPr lang="en-CA" b="1" dirty="0"/>
              <a:t>use of offshore jurisdictions that are known tax havens </a:t>
            </a:r>
            <a:r>
              <a:rPr lang="en-CA" dirty="0"/>
              <a:t>or hotspots of activity for specific evasion structures</a:t>
            </a:r>
            <a:endParaRPr lang="en-ZA" dirty="0"/>
          </a:p>
          <a:p>
            <a:pPr lvl="0"/>
            <a:r>
              <a:rPr lang="en-CA" dirty="0"/>
              <a:t>multiple companies with directors in common</a:t>
            </a:r>
            <a:endParaRPr lang="en-ZA" dirty="0"/>
          </a:p>
          <a:p>
            <a:pPr lvl="0"/>
            <a:r>
              <a:rPr lang="en-CA" b="1" dirty="0"/>
              <a:t>use of nominee directorships</a:t>
            </a:r>
            <a:endParaRPr lang="en-ZA" b="1" dirty="0"/>
          </a:p>
          <a:p>
            <a:pPr lvl="0"/>
            <a:r>
              <a:rPr lang="en-CA" b="1" dirty="0"/>
              <a:t>one individual is a director multiple times, the extent to which the provision of substantial and meaningful directorship services could not be feasible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438900"/>
            <a:ext cx="380245" cy="323850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10</a:t>
            </a:fld>
            <a:endParaRPr lang="en-ZA" sz="1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592" y="486833"/>
            <a:ext cx="1073482" cy="68131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3005">
            <a:off x="10937290" y="669541"/>
            <a:ext cx="669788" cy="75486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11410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6833"/>
            <a:ext cx="10985274" cy="351368"/>
          </a:xfrm>
        </p:spPr>
        <p:txBody>
          <a:bodyPr>
            <a:normAutofit fontScale="90000"/>
          </a:bodyPr>
          <a:lstStyle/>
          <a:p>
            <a:r>
              <a:rPr lang="en-GB" dirty="0"/>
              <a:t>Risk indicators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028700"/>
            <a:ext cx="10431463" cy="5610225"/>
          </a:xfrm>
        </p:spPr>
        <p:txBody>
          <a:bodyPr>
            <a:normAutofit/>
          </a:bodyPr>
          <a:lstStyle/>
          <a:p>
            <a:pPr lvl="0"/>
            <a:r>
              <a:rPr lang="en-CA" b="1" dirty="0"/>
              <a:t>addresses of entities or key actors which are not traceable</a:t>
            </a:r>
          </a:p>
          <a:p>
            <a:pPr lvl="0"/>
            <a:r>
              <a:rPr lang="en-CA" dirty="0"/>
              <a:t>addresses registered at P.O. Boxes</a:t>
            </a:r>
          </a:p>
          <a:p>
            <a:r>
              <a:rPr lang="en-CA" dirty="0"/>
              <a:t>schemes based on premium or contingent fees if the structure is deemed successful; which have claw-back clauses/protection from liability for the risk in a structure; </a:t>
            </a:r>
            <a:endParaRPr lang="en-US" dirty="0"/>
          </a:p>
          <a:p>
            <a:pPr lvl="0"/>
            <a:r>
              <a:rPr lang="en-US" b="1" dirty="0"/>
              <a:t>consultants who are “deeply” involved in directing the business of their clients</a:t>
            </a:r>
          </a:p>
          <a:p>
            <a:pPr lvl="0"/>
            <a:r>
              <a:rPr lang="en-GB" b="1" dirty="0"/>
              <a:t>liquidation of entities to frustrate investigations</a:t>
            </a:r>
          </a:p>
          <a:p>
            <a:pPr lvl="0"/>
            <a:r>
              <a:rPr lang="en-GB" dirty="0"/>
              <a:t>abuse of certain types of legal persons e.g. religious organisations</a:t>
            </a:r>
          </a:p>
          <a:p>
            <a:pPr lvl="0"/>
            <a:r>
              <a:rPr lang="en-GB" dirty="0"/>
              <a:t>use of the reputations of banks/consultants/”big business” to add a veneer of legitimacy to the criminal enterprise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438900"/>
            <a:ext cx="380245" cy="323850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11</a:t>
            </a:fld>
            <a:endParaRPr lang="en-ZA" sz="1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592" y="486833"/>
            <a:ext cx="1073482" cy="68131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3005">
            <a:off x="10937290" y="669541"/>
            <a:ext cx="669788" cy="75486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54297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93" y="4829252"/>
            <a:ext cx="2867025" cy="17811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69977"/>
            <a:ext cx="11412538" cy="1028972"/>
          </a:xfrm>
        </p:spPr>
        <p:txBody>
          <a:bodyPr>
            <a:normAutofit fontScale="90000"/>
          </a:bodyPr>
          <a:lstStyle/>
          <a:p>
            <a:r>
              <a:rPr lang="en-CA" dirty="0"/>
              <a:t>Proposing solutions in response to the risks posed</a:t>
            </a:r>
            <a:endParaRPr lang="en-Z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3994" y="1027885"/>
            <a:ext cx="4087006" cy="5532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43" y="1258432"/>
            <a:ext cx="2962275" cy="18288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4" y="3010819"/>
            <a:ext cx="2733676" cy="17589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830" y="1064756"/>
            <a:ext cx="2670969" cy="287447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505" y="4046714"/>
            <a:ext cx="3190875" cy="219618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394" y="1849968"/>
            <a:ext cx="2034786" cy="127536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5750" y="6372224"/>
            <a:ext cx="370720" cy="371475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12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9806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69977"/>
            <a:ext cx="11412538" cy="1028972"/>
          </a:xfrm>
        </p:spPr>
        <p:txBody>
          <a:bodyPr>
            <a:normAutofit/>
          </a:bodyPr>
          <a:lstStyle/>
          <a:p>
            <a:r>
              <a:rPr lang="en-CA" dirty="0"/>
              <a:t>Remedy: raise awareness</a:t>
            </a:r>
            <a:endParaRPr lang="en-Z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994" y="1027885"/>
            <a:ext cx="4087006" cy="5532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43" y="1258432"/>
            <a:ext cx="2962275" cy="18288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6408">
            <a:off x="7951971" y="3836017"/>
            <a:ext cx="2241460" cy="142260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03565">
            <a:off x="8169378" y="1804655"/>
            <a:ext cx="2848890" cy="216396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9343">
            <a:off x="9789507" y="1997487"/>
            <a:ext cx="642185" cy="46865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2829">
            <a:off x="10049035" y="4000056"/>
            <a:ext cx="1905000" cy="130052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807" y="3532905"/>
            <a:ext cx="2095500" cy="20669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1527" y="3493247"/>
            <a:ext cx="927714" cy="772395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8763" y="6412302"/>
            <a:ext cx="427710" cy="314325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13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77427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011" y="2708117"/>
            <a:ext cx="2409825" cy="1381125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69977"/>
            <a:ext cx="11412538" cy="1028972"/>
          </a:xfrm>
        </p:spPr>
        <p:txBody>
          <a:bodyPr>
            <a:normAutofit/>
          </a:bodyPr>
          <a:lstStyle/>
          <a:p>
            <a:r>
              <a:rPr lang="en-CA" dirty="0"/>
              <a:t>Remedy: legislation</a:t>
            </a:r>
            <a:endParaRPr lang="en-Z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3994" y="1027885"/>
            <a:ext cx="4087006" cy="5532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5492">
            <a:off x="1199368" y="1285875"/>
            <a:ext cx="2733676" cy="17707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4173">
            <a:off x="8367712" y="1698467"/>
            <a:ext cx="1704975" cy="201930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802" y="3622463"/>
            <a:ext cx="3171032" cy="1856834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909" y="1323975"/>
            <a:ext cx="2981325" cy="1818460"/>
          </a:xfrm>
          <a:prstGeom prst="rect">
            <a:avLst/>
          </a:prstGeom>
          <a:effectLst>
            <a:softEdge rad="6477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5750" y="6400800"/>
            <a:ext cx="370720" cy="342900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14</a:t>
            </a:fld>
            <a:endParaRPr lang="en-ZA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95832">
            <a:off x="2154420" y="3574838"/>
            <a:ext cx="1314450" cy="136207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29694">
            <a:off x="1148986" y="3822745"/>
            <a:ext cx="1275427" cy="83186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8510" y="4470239"/>
            <a:ext cx="1724802" cy="1193941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19542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52400"/>
            <a:ext cx="5157789" cy="619759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sz="3500" dirty="0">
                <a:solidFill>
                  <a:schemeClr val="tx1"/>
                </a:solidFill>
              </a:rPr>
              <a:t>MEASURES (PROACTIVE)</a:t>
            </a:r>
          </a:p>
          <a:p>
            <a:r>
              <a:rPr lang="en-GB" dirty="0"/>
              <a:t>Screening, vetting &amp; declaration of interest checks</a:t>
            </a:r>
          </a:p>
          <a:p>
            <a:r>
              <a:rPr lang="en-GB" dirty="0"/>
              <a:t>Ethics &amp; integrity watchdogs</a:t>
            </a:r>
          </a:p>
          <a:p>
            <a:r>
              <a:rPr lang="en-GB" dirty="0"/>
              <a:t>Training, including of &amp; through professional &amp; recognised bodies</a:t>
            </a:r>
          </a:p>
          <a:p>
            <a:r>
              <a:rPr lang="en-GB" dirty="0"/>
              <a:t>Limit the types of services that is causing conflicts of interest</a:t>
            </a:r>
          </a:p>
          <a:p>
            <a:pPr lvl="0"/>
            <a:r>
              <a:rPr lang="en-GB" dirty="0"/>
              <a:t>Mandatory rotation of professional service providers</a:t>
            </a:r>
          </a:p>
          <a:p>
            <a:pPr lvl="0"/>
            <a:r>
              <a:rPr lang="en-GB" dirty="0"/>
              <a:t>Sharing information between LEA and making those collaborations known</a:t>
            </a:r>
          </a:p>
          <a:p>
            <a:pPr lvl="0"/>
            <a:r>
              <a:rPr lang="en-GB" dirty="0"/>
              <a:t>Change legislation – bank secrecy, legal professional privilege, protection of whistle-blowers, unexplained wealth orders</a:t>
            </a:r>
          </a:p>
          <a:p>
            <a:pPr lvl="0"/>
            <a:r>
              <a:rPr lang="en-GB" dirty="0"/>
              <a:t>Civil claims for damages – joint &amp; several liability of legal persons and financial &amp; controlling minds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438900"/>
            <a:ext cx="380245" cy="323850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15</a:t>
            </a:fld>
            <a:endParaRPr lang="en-ZA" sz="1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057418-C61E-40E5-A64F-A98EE85C164C}"/>
              </a:ext>
            </a:extLst>
          </p:cNvPr>
          <p:cNvSpPr txBox="1">
            <a:spLocks/>
          </p:cNvSpPr>
          <p:nvPr/>
        </p:nvSpPr>
        <p:spPr>
          <a:xfrm>
            <a:off x="5981700" y="0"/>
            <a:ext cx="5653467" cy="6129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</a:rPr>
              <a:t>SANCTIONS (PUNITIVE)</a:t>
            </a:r>
          </a:p>
          <a:p>
            <a:r>
              <a:rPr lang="en-GB" sz="1900" dirty="0"/>
              <a:t>De-bar/dis-association by recognised professional bodies</a:t>
            </a:r>
          </a:p>
          <a:p>
            <a:r>
              <a:rPr lang="en-GB" sz="1900" dirty="0"/>
              <a:t>Declare as delinquent</a:t>
            </a:r>
          </a:p>
          <a:p>
            <a:r>
              <a:rPr lang="en-GB" sz="1900" dirty="0"/>
              <a:t>Cancel licences/accreditation/certificates of good standing</a:t>
            </a:r>
          </a:p>
          <a:p>
            <a:r>
              <a:rPr lang="en-GB" sz="1900" dirty="0"/>
              <a:t>Deregister as a recognised practitioner</a:t>
            </a:r>
          </a:p>
          <a:p>
            <a:r>
              <a:rPr lang="en-GB" sz="1900" dirty="0"/>
              <a:t>Name &amp; shame</a:t>
            </a:r>
          </a:p>
          <a:p>
            <a:r>
              <a:rPr lang="en-GB" sz="1900" dirty="0"/>
              <a:t>Financial sanctions, e.g. fines, penalties, asset forfeiture</a:t>
            </a:r>
          </a:p>
          <a:p>
            <a:r>
              <a:rPr lang="en-GB" sz="1900" dirty="0"/>
              <a:t>Withhold government business, on a whole of government basis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7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0309">
            <a:off x="1046970" y="1230932"/>
            <a:ext cx="2867025" cy="17811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69977"/>
            <a:ext cx="11412538" cy="1028972"/>
          </a:xfrm>
        </p:spPr>
        <p:txBody>
          <a:bodyPr>
            <a:normAutofit/>
          </a:bodyPr>
          <a:lstStyle/>
          <a:p>
            <a:r>
              <a:rPr lang="en-CA" dirty="0"/>
              <a:t>Remedy: to deter and disrupt</a:t>
            </a:r>
            <a:endParaRPr lang="en-Z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3994" y="1027885"/>
            <a:ext cx="4087006" cy="553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36" y="3526770"/>
            <a:ext cx="3328194" cy="2019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045" y="3723980"/>
            <a:ext cx="918760" cy="5901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8235">
            <a:off x="8560620" y="1778186"/>
            <a:ext cx="3103073" cy="192031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3829" y="2110207"/>
            <a:ext cx="2140348" cy="33157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38511">
            <a:off x="8020776" y="3361872"/>
            <a:ext cx="1785855" cy="133335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19282">
            <a:off x="9459079" y="4024086"/>
            <a:ext cx="1969178" cy="97293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89354" y="6407540"/>
            <a:ext cx="389770" cy="304800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16</a:t>
            </a:fld>
            <a:endParaRPr lang="en-ZA" sz="12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95832">
            <a:off x="2132624" y="5149295"/>
            <a:ext cx="1080335" cy="1119478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29694">
            <a:off x="1272689" y="5281955"/>
            <a:ext cx="1082985" cy="70635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1800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69977"/>
            <a:ext cx="11412538" cy="1028972"/>
          </a:xfrm>
        </p:spPr>
        <p:txBody>
          <a:bodyPr>
            <a:normAutofit/>
          </a:bodyPr>
          <a:lstStyle/>
          <a:p>
            <a:r>
              <a:rPr lang="en-CA" dirty="0"/>
              <a:t>Remedy: co-operation</a:t>
            </a:r>
            <a:endParaRPr lang="en-Z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994" y="1027885"/>
            <a:ext cx="4087006" cy="5532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254036"/>
            <a:ext cx="2799569" cy="257990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384" y="1942049"/>
            <a:ext cx="2132755" cy="114466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375" y="3793912"/>
            <a:ext cx="3228975" cy="256797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7285" y="6309304"/>
            <a:ext cx="361196" cy="390525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17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956380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69977"/>
            <a:ext cx="11412538" cy="1028972"/>
          </a:xfrm>
        </p:spPr>
        <p:txBody>
          <a:bodyPr>
            <a:normAutofit/>
          </a:bodyPr>
          <a:lstStyle/>
          <a:p>
            <a:r>
              <a:rPr lang="en-CA" dirty="0"/>
              <a:t>Remedy: implement plans of action</a:t>
            </a:r>
            <a:endParaRPr lang="en-Z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994" y="1027885"/>
            <a:ext cx="4087006" cy="5532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44" y="2248873"/>
            <a:ext cx="3190875" cy="219618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446">
            <a:off x="735384" y="1170423"/>
            <a:ext cx="2176525" cy="1238562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9988">
            <a:off x="835013" y="4379206"/>
            <a:ext cx="3124200" cy="158115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25275" y="6407540"/>
            <a:ext cx="361195" cy="304800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18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76932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830" y="646113"/>
            <a:ext cx="9231085" cy="95408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5038724"/>
            <a:ext cx="11344275" cy="1524001"/>
          </a:xfrm>
        </p:spPr>
        <p:txBody>
          <a:bodyPr>
            <a:normAutofit/>
          </a:bodyPr>
          <a:lstStyle/>
          <a:p>
            <a:r>
              <a:rPr lang="en-US" dirty="0"/>
              <a:t>OECD (2021), Ending the Shell Game: Cracking down on the Professionals who enable Tax and White Collar Crimes,</a:t>
            </a:r>
            <a:r>
              <a:rPr lang="en-ZA" dirty="0"/>
              <a:t>OECD Publishing, Paris.</a:t>
            </a:r>
          </a:p>
          <a:p>
            <a:r>
              <a:rPr lang="en-ZA" i="1" dirty="0"/>
              <a:t>http://www.oecd.org/tax/crime/ending-the-shell-game-cracking-down-on-the-professionals-who-enable-tax-and-white-collarcrimes.htm</a:t>
            </a:r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42369" y="2379663"/>
            <a:ext cx="9231085" cy="95408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Questions and feedback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600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86833"/>
            <a:ext cx="10697891" cy="351368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28700"/>
            <a:ext cx="10976566" cy="2257425"/>
          </a:xfrm>
        </p:spPr>
        <p:txBody>
          <a:bodyPr/>
          <a:lstStyle/>
          <a:p>
            <a:pPr lvl="0"/>
            <a:r>
              <a:rPr lang="en-CA" dirty="0"/>
              <a:t>How to identify professional enablers from the roles they play</a:t>
            </a:r>
            <a:endParaRPr lang="en-ZA" dirty="0"/>
          </a:p>
          <a:p>
            <a:pPr lvl="0"/>
            <a:r>
              <a:rPr lang="en-CA" dirty="0"/>
              <a:t>Developing risk indicators</a:t>
            </a:r>
            <a:endParaRPr lang="en-ZA" dirty="0"/>
          </a:p>
          <a:p>
            <a:pPr lvl="0"/>
            <a:r>
              <a:rPr lang="en-CA" dirty="0"/>
              <a:t>Developing responses to deter and disrupt their participation in tax and other financial crimes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372225"/>
            <a:ext cx="332620" cy="361950"/>
          </a:xfrm>
        </p:spPr>
        <p:txBody>
          <a:bodyPr>
            <a:normAutofit/>
          </a:bodyPr>
          <a:lstStyle/>
          <a:p>
            <a:fld id="{9645F34C-EA5C-4AA4-A3A5-3214668A2BDC}" type="slidenum">
              <a:rPr lang="en-ZA" sz="1200" smtClean="0"/>
              <a:t>2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03904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283464"/>
            <a:ext cx="10431463" cy="63226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At SARS,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ZA" dirty="0">
                <a:solidFill>
                  <a:schemeClr val="tx1"/>
                </a:solidFill>
              </a:rPr>
              <a:t>									Invited to peruse our website at </a:t>
            </a:r>
            <a:r>
              <a:rPr lang="en-ZA" u="sng" dirty="0">
                <a:hlinkClick r:id="rId2"/>
              </a:rPr>
              <a:t>www.sars.gov.za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438900"/>
            <a:ext cx="380245" cy="323850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20</a:t>
            </a:fld>
            <a:endParaRPr lang="en-ZA" sz="1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3" y="1170431"/>
            <a:ext cx="9036158" cy="480364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65952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360643"/>
            <a:ext cx="389770" cy="383057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3</a:t>
            </a:fld>
            <a:endParaRPr lang="en-ZA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2988">
            <a:off x="434928" y="3942491"/>
            <a:ext cx="2178887" cy="68160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5039">
            <a:off x="436686" y="2108567"/>
            <a:ext cx="2482851" cy="1652764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1113"/>
            <a:ext cx="8534400" cy="351368"/>
          </a:xfrm>
        </p:spPr>
        <p:txBody>
          <a:bodyPr>
            <a:normAutofit fontScale="90000"/>
          </a:bodyPr>
          <a:lstStyle/>
          <a:p>
            <a:r>
              <a:rPr lang="en-US" dirty="0"/>
              <a:t>Relevance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671" y="5500200"/>
            <a:ext cx="2168523" cy="109690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30" y="1104757"/>
            <a:ext cx="2001838" cy="22503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38225">
            <a:off x="3785855" y="2854297"/>
            <a:ext cx="1285875" cy="46489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7853" y="3133609"/>
            <a:ext cx="1934247" cy="48152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20867">
            <a:off x="341047" y="1037596"/>
            <a:ext cx="2471736" cy="1597599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645" y="4562474"/>
            <a:ext cx="2415454" cy="15640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31960">
            <a:off x="255046" y="5959320"/>
            <a:ext cx="2439079" cy="66802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3394" y="2432050"/>
            <a:ext cx="1445511" cy="239472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9" name="Picture 18"/>
          <p:cNvPicPr/>
          <p:nvPr/>
        </p:nvPicPr>
        <p:blipFill>
          <a:blip r:embed="rId12"/>
          <a:stretch>
            <a:fillRect/>
          </a:stretch>
        </p:blipFill>
        <p:spPr>
          <a:xfrm rot="21070559">
            <a:off x="5963018" y="1894913"/>
            <a:ext cx="1300774" cy="595984"/>
          </a:xfrm>
          <a:prstGeom prst="rect">
            <a:avLst/>
          </a:prstGeom>
        </p:spPr>
      </p:pic>
      <p:pic>
        <p:nvPicPr>
          <p:cNvPr id="21" name="Content Placeholder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3636" y="2387600"/>
            <a:ext cx="1702726" cy="248362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71155">
            <a:off x="6654003" y="4665290"/>
            <a:ext cx="1181315" cy="5547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5FAE06-53D5-44C0-87D6-F16E5CE9D3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15850" y="3778263"/>
            <a:ext cx="2171700" cy="1971675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7162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69977"/>
            <a:ext cx="11412538" cy="1028972"/>
          </a:xfrm>
        </p:spPr>
        <p:txBody>
          <a:bodyPr>
            <a:normAutofit/>
          </a:bodyPr>
          <a:lstStyle/>
          <a:p>
            <a:r>
              <a:rPr lang="en-US" dirty="0"/>
              <a:t>RELEVANT</a:t>
            </a:r>
            <a:endParaRPr lang="en-Z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994" y="1027885"/>
            <a:ext cx="4087006" cy="553205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097280" y="2577738"/>
            <a:ext cx="2690949" cy="178525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Fighting Tax Crime – </a:t>
            </a:r>
            <a:r>
              <a:rPr lang="en-US" b="1" i="1" dirty="0"/>
              <a:t>The Ten Global Principles </a:t>
            </a:r>
            <a:endParaRPr lang="en-ZA" b="1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415018" y="3232018"/>
            <a:ext cx="888274" cy="4762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6700" y="6419850"/>
            <a:ext cx="418345" cy="333375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4</a:t>
            </a:fld>
            <a:endParaRPr lang="en-ZA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4173">
            <a:off x="2619822" y="1928822"/>
            <a:ext cx="2336813" cy="2767622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42635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6385">
            <a:off x="9353893" y="4594908"/>
            <a:ext cx="2441696" cy="176295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7806">
            <a:off x="5853675" y="4863385"/>
            <a:ext cx="1866900" cy="1889723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09304"/>
            <a:ext cx="10898188" cy="513806"/>
          </a:xfrm>
        </p:spPr>
        <p:txBody>
          <a:bodyPr>
            <a:normAutofit fontScale="90000"/>
          </a:bodyPr>
          <a:lstStyle/>
          <a:p>
            <a:r>
              <a:rPr lang="en-CA" dirty="0"/>
              <a:t>professional VERSUS professional enabler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5172" y="1010196"/>
            <a:ext cx="10837228" cy="404757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Professional enablers </a:t>
            </a:r>
          </a:p>
          <a:p>
            <a:r>
              <a:rPr lang="en-GB" b="1" dirty="0"/>
              <a:t>help</a:t>
            </a:r>
            <a:r>
              <a:rPr lang="en-GB" dirty="0"/>
              <a:t> tax evaders and criminal enterprises </a:t>
            </a:r>
            <a:r>
              <a:rPr lang="en-GB" b="1" dirty="0"/>
              <a:t>engineer</a:t>
            </a:r>
            <a:r>
              <a:rPr lang="en-GB" dirty="0"/>
              <a:t> legal and financial structures </a:t>
            </a:r>
            <a:r>
              <a:rPr lang="en-GB" b="1" dirty="0"/>
              <a:t>intended </a:t>
            </a:r>
            <a:r>
              <a:rPr lang="en-GB" dirty="0"/>
              <a:t>to </a:t>
            </a:r>
            <a:r>
              <a:rPr lang="en-GB" b="1" dirty="0"/>
              <a:t>facilitate</a:t>
            </a:r>
            <a:r>
              <a:rPr lang="en-GB" dirty="0"/>
              <a:t> the commission and/or concealment of tax and other crimes</a:t>
            </a:r>
          </a:p>
          <a:p>
            <a:r>
              <a:rPr lang="en-GB" b="1" dirty="0"/>
              <a:t>assist in planning</a:t>
            </a:r>
            <a:r>
              <a:rPr lang="en-GB" dirty="0"/>
              <a:t> the crimes</a:t>
            </a:r>
          </a:p>
          <a:p>
            <a:r>
              <a:rPr lang="en-GB" b="1" dirty="0"/>
              <a:t>intent on facilitating wrong-doing </a:t>
            </a:r>
            <a:r>
              <a:rPr lang="en-GB" dirty="0"/>
              <a:t>by their clients</a:t>
            </a:r>
          </a:p>
          <a:p>
            <a:r>
              <a:rPr lang="en-GB" b="1" dirty="0"/>
              <a:t>actively devise, promote, market and facilitate</a:t>
            </a:r>
            <a:r>
              <a:rPr lang="en-GB" dirty="0"/>
              <a:t>                                                                                                    tax evasion schemes</a:t>
            </a:r>
          </a:p>
          <a:p>
            <a:r>
              <a:rPr lang="en-GB" b="1" dirty="0"/>
              <a:t>serve</a:t>
            </a:r>
            <a:r>
              <a:rPr lang="en-GB" dirty="0"/>
              <a:t> criminal clients</a:t>
            </a:r>
          </a:p>
          <a:p>
            <a:r>
              <a:rPr lang="en-GB" dirty="0"/>
              <a:t>or are </a:t>
            </a:r>
            <a:r>
              <a:rPr lang="en-GB" b="1" dirty="0"/>
              <a:t>complacent</a:t>
            </a:r>
            <a:r>
              <a:rPr lang="en-GB" dirty="0"/>
              <a:t> in their actions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8413">
            <a:off x="7485411" y="2970820"/>
            <a:ext cx="2565841" cy="189996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8694">
            <a:off x="7554008" y="4793282"/>
            <a:ext cx="2066925" cy="1685925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4263" y="3698580"/>
            <a:ext cx="2238375" cy="154944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6833" y="2657118"/>
            <a:ext cx="2105025" cy="2143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817438" y="6391275"/>
            <a:ext cx="288082" cy="352425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5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6280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09304"/>
            <a:ext cx="10898188" cy="513806"/>
          </a:xfrm>
        </p:spPr>
        <p:txBody>
          <a:bodyPr>
            <a:normAutofit fontScale="90000"/>
          </a:bodyPr>
          <a:lstStyle/>
          <a:p>
            <a:r>
              <a:rPr lang="en-CA" dirty="0"/>
              <a:t>Impacts of tax and other financial crimes</a:t>
            </a:r>
            <a:endParaRPr lang="en-Z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442357"/>
              </p:ext>
            </p:extLst>
          </p:nvPr>
        </p:nvGraphicFramePr>
        <p:xfrm>
          <a:off x="744538" y="1009650"/>
          <a:ext cx="10184719" cy="532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53850" y="6410325"/>
            <a:ext cx="332620" cy="314325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6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90228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09304"/>
            <a:ext cx="10898188" cy="513806"/>
          </a:xfrm>
        </p:spPr>
        <p:txBody>
          <a:bodyPr>
            <a:normAutofit fontScale="90000"/>
          </a:bodyPr>
          <a:lstStyle/>
          <a:p>
            <a:r>
              <a:rPr lang="en-CA" dirty="0"/>
              <a:t>How to identify professional enablers</a:t>
            </a:r>
            <a:endParaRPr lang="en-Z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85" y="917830"/>
            <a:ext cx="11153955" cy="5825869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63" y="2862179"/>
            <a:ext cx="814454" cy="7053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947" y="1814731"/>
            <a:ext cx="1058447" cy="694287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038" y="1414463"/>
            <a:ext cx="670789" cy="45896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161" y="3229089"/>
            <a:ext cx="648341" cy="51184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0454" y="2075644"/>
            <a:ext cx="676143" cy="66976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9600" y="2301446"/>
            <a:ext cx="553977" cy="62558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3303" y="1349080"/>
            <a:ext cx="890003" cy="67963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3601" y="2988616"/>
            <a:ext cx="628650" cy="685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 rot="21323276">
            <a:off x="9746988" y="1158382"/>
            <a:ext cx="1949550" cy="15192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Grafik 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80" y="2677626"/>
            <a:ext cx="1008380" cy="1890077"/>
          </a:xfrm>
          <a:prstGeom prst="rect">
            <a:avLst/>
          </a:prstGeom>
        </p:spPr>
      </p:pic>
      <p:pic>
        <p:nvPicPr>
          <p:cNvPr id="31" name="Picture 30" descr="D:\Users\s1001779\Desktop\imagesHMZP957V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06" y="2668101"/>
            <a:ext cx="1200403" cy="534122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33" name="Picture 3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82" y="2578149"/>
            <a:ext cx="1042154" cy="870972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</p:spPr>
      </p:pic>
      <p:pic>
        <p:nvPicPr>
          <p:cNvPr id="36" name="Picture 35" descr="https://encrypted-tbn0.gstatic.com/images?q=tbn:ANd9GcSLQyEXp3xsGZOsOy3s1lFoFscmHvbXahYu1qnfUzvt8ZUPNQs0fgqLVKw">
            <a:hlinkClick r:id="rId15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4629079"/>
            <a:ext cx="1476374" cy="685871"/>
          </a:xfrm>
          <a:prstGeom prst="rect">
            <a:avLst/>
          </a:prstGeom>
          <a:noFill/>
          <a:effectLst>
            <a:softEdge rad="88900"/>
          </a:effectLst>
        </p:spPr>
      </p:pic>
      <p:pic>
        <p:nvPicPr>
          <p:cNvPr id="37" name="Picture 36" descr="BD7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7703"/>
            <a:ext cx="1485900" cy="67104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369948">
            <a:off x="9955681" y="1364518"/>
            <a:ext cx="851106" cy="48668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97784" y="2498425"/>
            <a:ext cx="647324" cy="5102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20524" y="6438900"/>
            <a:ext cx="265945" cy="304800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7</a:t>
            </a:fld>
            <a:endParaRPr lang="en-ZA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055796">
            <a:off x="10083634" y="2523109"/>
            <a:ext cx="1073482" cy="68131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003005">
            <a:off x="10918240" y="669541"/>
            <a:ext cx="669788" cy="75486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63924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12" y="1362076"/>
            <a:ext cx="5824537" cy="132088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6833"/>
            <a:ext cx="10985274" cy="351368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329" y="3773699"/>
            <a:ext cx="2589121" cy="216209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10" y="2162176"/>
            <a:ext cx="2945217" cy="3886343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479" y="2286255"/>
            <a:ext cx="5691301" cy="156850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91950" y="6431094"/>
            <a:ext cx="323095" cy="312606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8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363922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6833"/>
            <a:ext cx="10985274" cy="351368"/>
          </a:xfrm>
        </p:spPr>
        <p:txBody>
          <a:bodyPr>
            <a:normAutofit fontScale="90000"/>
          </a:bodyPr>
          <a:lstStyle/>
          <a:p>
            <a:r>
              <a:rPr lang="en-GB" dirty="0"/>
              <a:t>break-OUT session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28702"/>
            <a:ext cx="8412476" cy="480604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Discuss, capture and provide feedback on:</a:t>
            </a:r>
          </a:p>
          <a:p>
            <a:pPr marL="914400" lvl="2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Groups 1 and 2</a:t>
            </a:r>
          </a:p>
          <a:p>
            <a:pPr lvl="1"/>
            <a:r>
              <a:rPr lang="en-GB" sz="2000" dirty="0"/>
              <a:t>what are </a:t>
            </a:r>
            <a:r>
              <a:rPr lang="en-GB" sz="2000" dirty="0">
                <a:solidFill>
                  <a:schemeClr val="tx1">
                    <a:lumMod val="85000"/>
                  </a:schemeClr>
                </a:solidFill>
              </a:rPr>
              <a:t>the top 3 risk indicators</a:t>
            </a:r>
            <a:r>
              <a:rPr lang="en-GB" sz="2000" dirty="0"/>
              <a:t> that could be put in place </a:t>
            </a:r>
            <a:r>
              <a:rPr lang="en-GB" sz="2000" dirty="0">
                <a:solidFill>
                  <a:schemeClr val="tx1">
                    <a:lumMod val="85000"/>
                  </a:schemeClr>
                </a:solidFill>
              </a:rPr>
              <a:t>to red-flag </a:t>
            </a:r>
            <a:r>
              <a:rPr lang="en-CA" sz="2000" dirty="0">
                <a:solidFill>
                  <a:schemeClr val="tx1">
                    <a:lumMod val="85000"/>
                  </a:schemeClr>
                </a:solidFill>
              </a:rPr>
              <a:t>professional enablers</a:t>
            </a:r>
            <a:r>
              <a:rPr lang="en-CA" sz="2000" dirty="0"/>
              <a:t> for risk assessment and potential investigation</a:t>
            </a:r>
            <a:r>
              <a:rPr lang="en-GB" sz="2000" dirty="0"/>
              <a:t>?</a:t>
            </a:r>
          </a:p>
          <a:p>
            <a:pPr marL="457200" lvl="1" indent="0">
              <a:buNone/>
            </a:pPr>
            <a:r>
              <a:rPr lang="en-GB" sz="2000" dirty="0"/>
              <a:t>	</a:t>
            </a:r>
            <a:r>
              <a:rPr lang="en-US" sz="2000" dirty="0"/>
              <a:t>Example: </a:t>
            </a:r>
            <a:r>
              <a:rPr lang="en-CA" sz="2000" dirty="0"/>
              <a:t>Structures having multiple shell companies</a:t>
            </a: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Groups 3 and 4</a:t>
            </a:r>
          </a:p>
          <a:p>
            <a:pPr lvl="1"/>
            <a:r>
              <a:rPr lang="en-GB" sz="2000" dirty="0"/>
              <a:t>which has been </a:t>
            </a:r>
            <a:r>
              <a:rPr lang="en-GB" sz="2000" dirty="0">
                <a:solidFill>
                  <a:schemeClr val="tx1">
                    <a:lumMod val="85000"/>
                  </a:schemeClr>
                </a:solidFill>
              </a:rPr>
              <a:t>the most successful risk indicators</a:t>
            </a:r>
            <a:r>
              <a:rPr lang="en-GB" sz="2000" dirty="0"/>
              <a:t> put in place in your jurisdictions in revealing the culpability of the </a:t>
            </a:r>
            <a:r>
              <a:rPr lang="en-CA" sz="2000" dirty="0"/>
              <a:t>professional enabler?</a:t>
            </a:r>
            <a:endParaRPr lang="en-GB" sz="2000" dirty="0"/>
          </a:p>
          <a:p>
            <a:pPr marL="914400" lvl="2" indent="0">
              <a:buNone/>
            </a:pPr>
            <a:r>
              <a:rPr lang="en-GB" sz="2000" dirty="0"/>
              <a:t>Example: </a:t>
            </a:r>
            <a:r>
              <a:rPr lang="en-CA" sz="2000" dirty="0"/>
              <a:t>Structures that obscure beneficial ownership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87175" y="6419850"/>
            <a:ext cx="399295" cy="323850"/>
          </a:xfrm>
        </p:spPr>
        <p:txBody>
          <a:bodyPr vert="horz" lIns="91440" tIns="45720" rIns="91440" bIns="45720" rtlCol="0" anchor="b">
            <a:normAutofit/>
          </a:bodyPr>
          <a:lstStyle/>
          <a:p>
            <a:fld id="{9645F34C-EA5C-4AA4-A3A5-3214668A2BDC}" type="slidenum">
              <a:rPr lang="en-ZA" sz="1200"/>
              <a:pPr/>
              <a:t>9</a:t>
            </a:fld>
            <a:endParaRPr lang="en-ZA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040" y="2051513"/>
            <a:ext cx="3189430" cy="36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7856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3849</TotalTime>
  <Words>731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Slice</vt:lpstr>
      <vt:lpstr>     CONDUCTING FINANCIAL INVESTIGATIONS  (FOUNDATION PROGRAMME), 2022  oecd international academy for tax crime investigations</vt:lpstr>
      <vt:lpstr>LEARNING OBJECTIVES</vt:lpstr>
      <vt:lpstr>Relevance?</vt:lpstr>
      <vt:lpstr>RELEVANT</vt:lpstr>
      <vt:lpstr>professional VERSUS professional enabler</vt:lpstr>
      <vt:lpstr>Impacts of tax and other financial crimes</vt:lpstr>
      <vt:lpstr>How to identify professional enablers</vt:lpstr>
      <vt:lpstr>Case study</vt:lpstr>
      <vt:lpstr>break-OUT session</vt:lpstr>
      <vt:lpstr>Risk indicators</vt:lpstr>
      <vt:lpstr>Risk indicators</vt:lpstr>
      <vt:lpstr>Proposing solutions in response to the risks posed</vt:lpstr>
      <vt:lpstr>Remedy: raise awareness</vt:lpstr>
      <vt:lpstr>Remedy: legislation</vt:lpstr>
      <vt:lpstr>PowerPoint Presentation</vt:lpstr>
      <vt:lpstr>Remedy: to deter and disrupt</vt:lpstr>
      <vt:lpstr>Remedy: co-operation</vt:lpstr>
      <vt:lpstr>Remedy: implement plans of action</vt:lpstr>
      <vt:lpstr>Thank you</vt:lpstr>
      <vt:lpstr>PowerPoint Presentation</vt:lpstr>
    </vt:vector>
  </TitlesOfParts>
  <Company>SARS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 the Trainers Programme</dc:title>
  <dc:creator>Raheema Ismail</dc:creator>
  <cp:lastModifiedBy>Sanjiv Daman</cp:lastModifiedBy>
  <cp:revision>365</cp:revision>
  <dcterms:created xsi:type="dcterms:W3CDTF">2021-07-05T12:24:47Z</dcterms:created>
  <dcterms:modified xsi:type="dcterms:W3CDTF">2022-02-14T13:57:41Z</dcterms:modified>
</cp:coreProperties>
</file>