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8" r:id="rId1"/>
  </p:sldMasterIdLst>
  <p:notesMasterIdLst>
    <p:notesMasterId r:id="rId10"/>
  </p:notesMasterIdLst>
  <p:sldIdLst>
    <p:sldId id="256" r:id="rId2"/>
    <p:sldId id="257" r:id="rId3"/>
    <p:sldId id="267" r:id="rId4"/>
    <p:sldId id="271" r:id="rId5"/>
    <p:sldId id="265" r:id="rId6"/>
    <p:sldId id="262" r:id="rId7"/>
    <p:sldId id="258" r:id="rId8"/>
    <p:sldId id="274" r:id="rId9"/>
  </p:sldIdLst>
  <p:sldSz cx="9144000" cy="6858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31299" autoAdjust="0"/>
  </p:normalViewPr>
  <p:slideViewPr>
    <p:cSldViewPr snapToGrid="0" snapToObjects="1">
      <p:cViewPr varScale="1">
        <p:scale>
          <a:sx n="23" d="100"/>
          <a:sy n="23" d="100"/>
        </p:scale>
        <p:origin x="2040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156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D2B8EF-270A-6D4D-AA25-9277DF593ECE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EDD3E-E697-7546-93E6-BC1222060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97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EDD3E-E697-7546-93E6-BC1222060A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10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EDD3E-E697-7546-93E6-BC1222060A3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80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EDD3E-E697-7546-93E6-BC1222060A35}" type="slidenum">
              <a:rPr lang="en-US" smtClean="0"/>
              <a:t>3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07B6077-8F34-442D-8796-280C2CA407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8226" y="746125"/>
            <a:ext cx="1036638" cy="687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323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EDD3E-E697-7546-93E6-BC1222060A3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198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562" y="4721186"/>
            <a:ext cx="5444490" cy="4719460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EDD3E-E697-7546-93E6-BC1222060A3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6352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50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EDD3E-E697-7546-93E6-BC1222060A3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73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EDD3E-E697-7546-93E6-BC1222060A3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969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EDD3E-E697-7546-93E6-BC1222060A3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281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ED7FE-89CC-4F84-8276-94A723F4B165}" type="datetime1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EC3EF-ABEE-490D-8A77-16A3F8596695}" type="datetime1">
              <a:rPr lang="en-US" smtClean="0"/>
              <a:t>2/15/2022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AU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4BB95E-15E1-46DE-B61B-EF0BC1C318BF}" type="datetime1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AU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9A0513-AC23-4684-907A-D39DF4FF1F65}" type="datetime1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AU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AU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C9467EA-6AA5-447D-B900-54F9F089F61B}" type="datetime1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AU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AU"/>
              <a:t>Drag picture to placeholder or click icon to add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AU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E5CC-D9B2-42AE-8E24-97969C6CB195}" type="datetime1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AU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F40E-481F-4CC2-BE75-CB6838D2FEE7}" type="datetime1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999C-0959-45DF-B696-0E7DD042FA51}" type="datetime1">
              <a:rPr lang="en-US" smtClean="0"/>
              <a:t>2/15/2022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0CC53-8DFC-472B-AD8F-F32317662243}" type="datetime1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AU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5095A7D-240B-43A9-841E-A499BF444E0D}" type="datetime1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91032E0-4303-064F-A886-DDE8E0B71B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C4A5-1FE1-4A80-BFEA-E6FCD876803A}" type="datetime1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9B76-280E-41B4-ABE7-F85D640A89BC}" type="datetime1">
              <a:rPr lang="en-US" smtClean="0"/>
              <a:t>2/15/2022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DE35F-8E10-4E23-A5F6-6E49FA385E02}" type="datetime1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5BD4A-B7AB-4FF7-9560-C08C0880523A}" type="datetime1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940D0-6322-4790-94EE-6760044B49A6}" type="datetime1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D3DE-8241-4888-B11A-64CDA0B2C99F}" type="datetime1">
              <a:rPr lang="en-US" smtClean="0"/>
              <a:t>2/15/2022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AU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09295A6-AAAA-4A13-8842-C1FE1794D9D5}" type="datetime1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91032E0-4303-064F-A886-DDE8E0B71B7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  <p:sldLayoutId id="2147483870" r:id="rId12"/>
    <p:sldLayoutId id="2147483871" r:id="rId13"/>
    <p:sldLayoutId id="2147483872" r:id="rId14"/>
    <p:sldLayoutId id="2147483873" r:id="rId15"/>
    <p:sldLayoutId id="2147483874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7080" y="1734671"/>
            <a:ext cx="7609840" cy="2641601"/>
          </a:xfrm>
        </p:spPr>
        <p:txBody>
          <a:bodyPr/>
          <a:lstStyle/>
          <a:p>
            <a:r>
              <a:rPr lang="en-US" b="1" dirty="0"/>
              <a:t>CRYPTO CURRENCY CHALLENGES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3A6721-D29E-41E9-AB63-73DB1AEA99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"/>
            <a:ext cx="1874111" cy="124713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73A6721-D29E-41E9-AB63-73DB1AEA99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9889" y="0"/>
            <a:ext cx="1874111" cy="1247136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6C3E64-89CC-44B8-AAB9-D1BAF3E07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396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Evolution of Payment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562225"/>
            <a:ext cx="7662864" cy="3475038"/>
          </a:xfrm>
        </p:spPr>
        <p:txBody>
          <a:bodyPr>
            <a:normAutofit/>
          </a:bodyPr>
          <a:lstStyle/>
          <a:p>
            <a:r>
              <a:rPr lang="en-US" sz="1800" dirty="0"/>
              <a:t>Fiat Money</a:t>
            </a:r>
          </a:p>
          <a:p>
            <a:r>
              <a:rPr lang="en-US" sz="1800" dirty="0"/>
              <a:t>Evolving mediums of tender</a:t>
            </a:r>
          </a:p>
          <a:p>
            <a:r>
              <a:rPr lang="en-US" sz="1800" dirty="0"/>
              <a:t>Blockchain technology</a:t>
            </a:r>
          </a:p>
          <a:p>
            <a:r>
              <a:rPr lang="en-US" sz="1800" dirty="0"/>
              <a:t>Virtual assets</a:t>
            </a:r>
          </a:p>
          <a:p>
            <a:pPr lvl="1"/>
            <a:r>
              <a:rPr lang="en-US" sz="1800" dirty="0"/>
              <a:t>Crypto Currency - </a:t>
            </a:r>
            <a:r>
              <a:rPr lang="en-US" sz="1800" dirty="0" err="1"/>
              <a:t>Bitcoin</a:t>
            </a:r>
            <a:r>
              <a:rPr lang="en-US" sz="1800" dirty="0"/>
              <a:t>, </a:t>
            </a:r>
            <a:r>
              <a:rPr lang="en-US" sz="1800" dirty="0" err="1"/>
              <a:t>DeFi</a:t>
            </a:r>
            <a:r>
              <a:rPr lang="en-US" sz="1800" dirty="0"/>
              <a:t>, </a:t>
            </a:r>
            <a:r>
              <a:rPr lang="en-US" sz="1800" dirty="0" err="1"/>
              <a:t>Litecoin</a:t>
            </a:r>
            <a:r>
              <a:rPr lang="en-US" sz="1800" dirty="0"/>
              <a:t>, </a:t>
            </a:r>
            <a:r>
              <a:rPr lang="en-US" sz="1800" dirty="0" err="1"/>
              <a:t>Ethereum</a:t>
            </a:r>
            <a:endParaRPr lang="en-US" sz="1800" dirty="0"/>
          </a:p>
          <a:p>
            <a:pPr lvl="1"/>
            <a:r>
              <a:rPr lang="en-US" sz="1800" dirty="0"/>
              <a:t>Crypto Asset - Non-fungible token (NFT)</a:t>
            </a:r>
          </a:p>
          <a:p>
            <a:pPr lvl="1"/>
            <a:r>
              <a:rPr lang="en-US" sz="1800" dirty="0"/>
              <a:t>Crypto-mining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EA65C3-C672-4EA4-9346-7EB54BFA7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964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E32E1-8AF6-4307-9DA6-AB9057497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5141"/>
            <a:ext cx="7950820" cy="747679"/>
          </a:xfrm>
        </p:spPr>
        <p:txBody>
          <a:bodyPr/>
          <a:lstStyle/>
          <a:p>
            <a:r>
              <a:rPr lang="en-AU" b="1" dirty="0"/>
              <a:t>Blockchain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712FDB-848B-4E9A-932E-253AB04A75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430499"/>
            <a:ext cx="8305800" cy="50823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60CB81B-E1A0-4AE5-9CA9-1058ACABB5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0"/>
            <a:ext cx="1977361" cy="13158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CA39FB8-E2F7-4227-85DC-ED8EF69D05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6640" y="0"/>
            <a:ext cx="1977360" cy="1315844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4CB431-CA29-4DBA-8338-4C818A5C2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071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611D2-C918-470C-A666-E4C138584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53629-2011-47D8-89F1-8970E275A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5015" y="2152650"/>
            <a:ext cx="6291660" cy="37338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AU" dirty="0"/>
              <a:t>Continuous</a:t>
            </a:r>
            <a:r>
              <a:rPr lang="en-AU" baseline="0" dirty="0"/>
              <a:t> evolution</a:t>
            </a:r>
          </a:p>
          <a:p>
            <a:pPr>
              <a:lnSpc>
                <a:spcPct val="120000"/>
              </a:lnSpc>
            </a:pPr>
            <a:r>
              <a:rPr lang="en-AU" dirty="0"/>
              <a:t>Environmental cost</a:t>
            </a:r>
          </a:p>
          <a:p>
            <a:pPr>
              <a:lnSpc>
                <a:spcPct val="120000"/>
              </a:lnSpc>
            </a:pPr>
            <a:r>
              <a:rPr lang="en-AU" dirty="0"/>
              <a:t>Regulations</a:t>
            </a:r>
          </a:p>
          <a:p>
            <a:pPr>
              <a:lnSpc>
                <a:spcPct val="120000"/>
              </a:lnSpc>
            </a:pPr>
            <a:r>
              <a:rPr lang="en-AU" dirty="0"/>
              <a:t>Complexity</a:t>
            </a:r>
          </a:p>
          <a:p>
            <a:pPr lvl="1">
              <a:lnSpc>
                <a:spcPct val="120000"/>
              </a:lnSpc>
            </a:pPr>
            <a:r>
              <a:rPr lang="en-AU" dirty="0"/>
              <a:t>Technology</a:t>
            </a:r>
          </a:p>
          <a:p>
            <a:pPr lvl="1">
              <a:lnSpc>
                <a:spcPct val="120000"/>
              </a:lnSpc>
            </a:pPr>
            <a:r>
              <a:rPr lang="en-AU" dirty="0"/>
              <a:t>Speed</a:t>
            </a:r>
          </a:p>
          <a:p>
            <a:pPr>
              <a:lnSpc>
                <a:spcPct val="120000"/>
              </a:lnSpc>
            </a:pPr>
            <a:r>
              <a:rPr lang="en-AU" sz="2400" dirty="0"/>
              <a:t>Anonymity</a:t>
            </a:r>
          </a:p>
          <a:p>
            <a:pPr>
              <a:lnSpc>
                <a:spcPct val="120000"/>
              </a:lnSpc>
            </a:pPr>
            <a:r>
              <a:rPr lang="en-AU" dirty="0"/>
              <a:t>Accessibility</a:t>
            </a:r>
          </a:p>
          <a:p>
            <a:pPr lvl="1">
              <a:lnSpc>
                <a:spcPct val="120000"/>
              </a:lnSpc>
            </a:pPr>
            <a:r>
              <a:rPr lang="en-AU" dirty="0"/>
              <a:t>Jurisdiction Sovereign</a:t>
            </a:r>
            <a:r>
              <a:rPr lang="en-AU" baseline="0" dirty="0"/>
              <a:t> v Global</a:t>
            </a:r>
            <a:endParaRPr lang="en-AU" dirty="0"/>
          </a:p>
          <a:p>
            <a:pPr>
              <a:lnSpc>
                <a:spcPct val="120000"/>
              </a:lnSpc>
            </a:pPr>
            <a:r>
              <a:rPr lang="en-AU" dirty="0"/>
              <a:t>Vested interests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3C1098-0C84-4183-B2C0-A41DE2AD7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415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C1E2B-C207-47E5-B0A9-074666A8B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816909"/>
          </a:xfrm>
        </p:spPr>
        <p:txBody>
          <a:bodyPr/>
          <a:lstStyle/>
          <a:p>
            <a:r>
              <a:rPr lang="en-AU" sz="3200" b="1" dirty="0"/>
              <a:t>Volatility of Cryptocurrency and Influences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1F5BACD-8709-4EBF-B880-7EE421FD60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50854" y="2706688"/>
            <a:ext cx="3546009" cy="364966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D8020B2-9F86-4597-B11A-75269D40E8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3009" y="2931319"/>
            <a:ext cx="4653791" cy="3200399"/>
          </a:xfrm>
          <a:prstGeom prst="rect">
            <a:avLst/>
          </a:prstGeom>
        </p:spPr>
      </p:pic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9C613F77-C970-4176-8078-5E6748FDE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31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Dark Web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Silk Road</a:t>
            </a:r>
          </a:p>
          <a:p>
            <a:r>
              <a:rPr lang="en-US" dirty="0"/>
              <a:t>Mixers/Tumblers</a:t>
            </a:r>
          </a:p>
          <a:p>
            <a:r>
              <a:rPr lang="en-AU" dirty="0"/>
              <a:t>Anonymity</a:t>
            </a:r>
          </a:p>
          <a:p>
            <a:r>
              <a:rPr lang="en-US" dirty="0"/>
              <a:t>Regulations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AED979-8BCD-4DD7-BC0A-C90E948AE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73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Transforming Australia’s Payment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457450"/>
            <a:ext cx="7662864" cy="3579813"/>
          </a:xfrm>
        </p:spPr>
        <p:txBody>
          <a:bodyPr>
            <a:normAutofit/>
          </a:bodyPr>
          <a:lstStyle/>
          <a:p>
            <a:r>
              <a:rPr lang="en-US" sz="1800" dirty="0"/>
              <a:t>Farrell Review June 2021 – Payments System Review, From systems to ecosystems</a:t>
            </a:r>
          </a:p>
          <a:p>
            <a:r>
              <a:rPr lang="en-US" sz="1800" dirty="0"/>
              <a:t>Bragg Review October 2021 – Parliamentary Joint Committee on Corporations and Financial Services, Mobile Payment and Digital Wallet Financial Services</a:t>
            </a:r>
          </a:p>
          <a:p>
            <a:r>
              <a:rPr lang="en-US" sz="1800" dirty="0"/>
              <a:t>Hon Josh Frydenberg Australian Treasurer December 2021 – Government response to reviews - Announces Transforming Australia Payment System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65AA5F-A501-415C-BE02-443ACE360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241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A7A14-9851-41D5-A6E1-E6C6CABB2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Australian Taxation Office (ATO)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B5FDB-98C1-404D-B4F4-3F8D8DB4F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Cryptocurrency – Defined as property</a:t>
            </a:r>
          </a:p>
          <a:p>
            <a:r>
              <a:rPr lang="en-AU" dirty="0"/>
              <a:t>Crypto Investor v Trader</a:t>
            </a:r>
          </a:p>
          <a:p>
            <a:r>
              <a:rPr lang="en-AU" dirty="0"/>
              <a:t>Capital Gains Tax</a:t>
            </a:r>
          </a:p>
          <a:p>
            <a:pPr lvl="1"/>
            <a:r>
              <a:rPr lang="en-AU" dirty="0"/>
              <a:t>Capital Gain 50% tax</a:t>
            </a:r>
          </a:p>
          <a:p>
            <a:pPr lvl="1"/>
            <a:r>
              <a:rPr lang="en-AU" dirty="0"/>
              <a:t>Carried loss</a:t>
            </a:r>
          </a:p>
          <a:p>
            <a:r>
              <a:rPr lang="en-AU" dirty="0"/>
              <a:t>Income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E77A48-0F76-4B73-AE76-35572FA7E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32E0-4303-064F-A886-DDE8E0B71B7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502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Orbit.thmx</Template>
  <TotalTime>11109500</TotalTime>
  <Words>166</Words>
  <Application>Microsoft Office PowerPoint</Application>
  <PresentationFormat>On-screen Show (4:3)</PresentationFormat>
  <Paragraphs>55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Calisto MT</vt:lpstr>
      <vt:lpstr>Wingdings</vt:lpstr>
      <vt:lpstr>Genesis</vt:lpstr>
      <vt:lpstr>CRYPTO CURRENCY CHALLENGES</vt:lpstr>
      <vt:lpstr>Evolution of Payment Systems</vt:lpstr>
      <vt:lpstr>Blockchain</vt:lpstr>
      <vt:lpstr>Challenges</vt:lpstr>
      <vt:lpstr>Volatility of Cryptocurrency and Influences</vt:lpstr>
      <vt:lpstr>Dark Web</vt:lpstr>
      <vt:lpstr>Transforming Australia’s Payment System</vt:lpstr>
      <vt:lpstr>Australian Taxation Office (ATO)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Kay Schmidt</cp:lastModifiedBy>
  <cp:revision>80</cp:revision>
  <cp:lastPrinted>2022-02-15T04:24:50Z</cp:lastPrinted>
  <dcterms:created xsi:type="dcterms:W3CDTF">2001-01-01T00:02:07Z</dcterms:created>
  <dcterms:modified xsi:type="dcterms:W3CDTF">2022-02-15T06:10:54Z</dcterms:modified>
</cp:coreProperties>
</file>