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225" r:id="rId2"/>
    <p:sldId id="3244" r:id="rId3"/>
    <p:sldId id="3252" r:id="rId4"/>
    <p:sldId id="3256" r:id="rId5"/>
    <p:sldId id="3257" r:id="rId6"/>
    <p:sldId id="3258" r:id="rId7"/>
    <p:sldId id="3264" r:id="rId8"/>
    <p:sldId id="3245" r:id="rId9"/>
    <p:sldId id="3248" r:id="rId10"/>
    <p:sldId id="3247" r:id="rId11"/>
    <p:sldId id="3249" r:id="rId12"/>
    <p:sldId id="3263" r:id="rId13"/>
    <p:sldId id="3250" r:id="rId14"/>
    <p:sldId id="3251" r:id="rId15"/>
    <p:sldId id="3253" r:id="rId16"/>
    <p:sldId id="3254" r:id="rId17"/>
    <p:sldId id="3255" r:id="rId18"/>
    <p:sldId id="3243" r:id="rId19"/>
    <p:sldId id="3259" r:id="rId20"/>
    <p:sldId id="313" r:id="rId21"/>
    <p:sldId id="305" r:id="rId22"/>
    <p:sldId id="306" r:id="rId23"/>
    <p:sldId id="307" r:id="rId24"/>
    <p:sldId id="308" r:id="rId25"/>
    <p:sldId id="309" r:id="rId26"/>
    <p:sldId id="310" r:id="rId27"/>
    <p:sldId id="311" r:id="rId28"/>
    <p:sldId id="312" r:id="rId29"/>
    <p:sldId id="303" r:id="rId30"/>
    <p:sldId id="3218" r:id="rId31"/>
    <p:sldId id="3260" r:id="rId32"/>
    <p:sldId id="3262" r:id="rId33"/>
    <p:sldId id="326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 Detterer" initials="JD" lastIdx="1" clrIdx="0">
    <p:extLst>
      <p:ext uri="{19B8F6BF-5375-455C-9EA6-DF929625EA0E}">
        <p15:presenceInfo xmlns:p15="http://schemas.microsoft.com/office/powerpoint/2012/main" userId="Jes Dette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D6"/>
    <a:srgbClr val="DAE3F3"/>
    <a:srgbClr val="E98B8A"/>
    <a:srgbClr val="C7282F"/>
    <a:srgbClr val="96A9B1"/>
    <a:srgbClr val="D5D7D8"/>
    <a:srgbClr val="5D7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9" autoAdjust="0"/>
    <p:restoredTop sz="84887" autoAdjust="0"/>
  </p:normalViewPr>
  <p:slideViewPr>
    <p:cSldViewPr>
      <p:cViewPr varScale="1">
        <p:scale>
          <a:sx n="93" d="100"/>
          <a:sy n="93" d="100"/>
        </p:scale>
        <p:origin x="1716" y="66"/>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60D37-2CBC-42A6-B3D6-BCB19FA9E73C}" type="doc">
      <dgm:prSet loTypeId="urn:microsoft.com/office/officeart/2005/8/layout/cycle7" loCatId="cycle" qsTypeId="urn:microsoft.com/office/officeart/2005/8/quickstyle/simple1" qsCatId="simple" csTypeId="urn:microsoft.com/office/officeart/2005/8/colors/accent5_1" csCatId="accent5" phldr="1"/>
      <dgm:spPr/>
      <dgm:t>
        <a:bodyPr/>
        <a:lstStyle/>
        <a:p>
          <a:endParaRPr lang="en-AU"/>
        </a:p>
      </dgm:t>
    </dgm:pt>
    <dgm:pt modelId="{B3215C8F-A4ED-4908-A67C-1BFA64C096A5}">
      <dgm:prSet phldrT="[Text]" custT="1"/>
      <dgm:spPr/>
      <dgm:t>
        <a:bodyPr/>
        <a:lstStyle/>
        <a:p>
          <a:r>
            <a:rPr lang="en-AU" sz="1400" dirty="0">
              <a:latin typeface="Century Gothic" panose="020B0502020202020204" pitchFamily="34" charset="0"/>
            </a:rPr>
            <a:t>Fraud is often underestimated and unchecked</a:t>
          </a:r>
        </a:p>
      </dgm:t>
    </dgm:pt>
    <dgm:pt modelId="{DFB895CF-F58A-468E-BB79-5E67B1158307}" type="parTrans" cxnId="{EC2942B2-636A-47A2-B361-F38B5E592C2D}">
      <dgm:prSet/>
      <dgm:spPr/>
      <dgm:t>
        <a:bodyPr/>
        <a:lstStyle/>
        <a:p>
          <a:endParaRPr lang="en-AU" sz="2000">
            <a:latin typeface="Century Gothic" panose="020B0502020202020204" pitchFamily="34" charset="0"/>
          </a:endParaRPr>
        </a:p>
      </dgm:t>
    </dgm:pt>
    <dgm:pt modelId="{1120C30F-420C-4CF1-9676-CF6BE829B172}" type="sibTrans" cxnId="{EC2942B2-636A-47A2-B361-F38B5E592C2D}">
      <dgm:prSet custT="1"/>
      <dgm:spPr/>
      <dgm:t>
        <a:bodyPr/>
        <a:lstStyle/>
        <a:p>
          <a:endParaRPr lang="en-AU" sz="1200">
            <a:latin typeface="Century Gothic" panose="020B0502020202020204" pitchFamily="34" charset="0"/>
          </a:endParaRPr>
        </a:p>
      </dgm:t>
    </dgm:pt>
    <dgm:pt modelId="{5473C451-2755-4BF5-89F9-3F311296CD80}">
      <dgm:prSet phldrT="[Text]" custT="1"/>
      <dgm:spPr/>
      <dgm:t>
        <a:bodyPr/>
        <a:lstStyle/>
        <a:p>
          <a:r>
            <a:rPr lang="en-AU" sz="1400" dirty="0">
              <a:latin typeface="Century Gothic" panose="020B0502020202020204" pitchFamily="34" charset="0"/>
            </a:rPr>
            <a:t>Fraud is common</a:t>
          </a:r>
        </a:p>
      </dgm:t>
    </dgm:pt>
    <dgm:pt modelId="{C650A2FD-11C7-4C29-BA36-985C072FF9AD}" type="parTrans" cxnId="{4BDEAEC5-559F-42DE-998E-476C0266D317}">
      <dgm:prSet/>
      <dgm:spPr/>
      <dgm:t>
        <a:bodyPr/>
        <a:lstStyle/>
        <a:p>
          <a:endParaRPr lang="en-AU" sz="2000">
            <a:latin typeface="Century Gothic" panose="020B0502020202020204" pitchFamily="34" charset="0"/>
          </a:endParaRPr>
        </a:p>
      </dgm:t>
    </dgm:pt>
    <dgm:pt modelId="{16187862-A62B-4366-8E06-E3CBF0391D6A}" type="sibTrans" cxnId="{4BDEAEC5-559F-42DE-998E-476C0266D317}">
      <dgm:prSet custT="1"/>
      <dgm:spPr/>
      <dgm:t>
        <a:bodyPr/>
        <a:lstStyle/>
        <a:p>
          <a:endParaRPr lang="en-AU" sz="1200">
            <a:latin typeface="Century Gothic" panose="020B0502020202020204" pitchFamily="34" charset="0"/>
          </a:endParaRPr>
        </a:p>
      </dgm:t>
    </dgm:pt>
    <dgm:pt modelId="{5C6C5047-7F2F-4A82-AB61-D2A74B197CF7}">
      <dgm:prSet phldrT="[Text]" custT="1"/>
      <dgm:spPr/>
      <dgm:t>
        <a:bodyPr/>
        <a:lstStyle/>
        <a:p>
          <a:r>
            <a:rPr lang="en-AU" sz="1400" dirty="0">
              <a:latin typeface="Century Gothic" panose="020B0502020202020204" pitchFamily="34" charset="0"/>
            </a:rPr>
            <a:t>Those who commit fraud are diverse, creative and adapt quickly</a:t>
          </a:r>
        </a:p>
      </dgm:t>
    </dgm:pt>
    <dgm:pt modelId="{7D4C1D2A-50E9-44A5-AABC-D239D186F021}" type="parTrans" cxnId="{4819712A-BE2D-4305-ABBA-4C67505E7068}">
      <dgm:prSet/>
      <dgm:spPr/>
      <dgm:t>
        <a:bodyPr/>
        <a:lstStyle/>
        <a:p>
          <a:endParaRPr lang="en-AU" sz="2000">
            <a:latin typeface="Century Gothic" panose="020B0502020202020204" pitchFamily="34" charset="0"/>
          </a:endParaRPr>
        </a:p>
      </dgm:t>
    </dgm:pt>
    <dgm:pt modelId="{D4C718D2-817B-43F0-AE43-51E923BF5EE3}" type="sibTrans" cxnId="{4819712A-BE2D-4305-ABBA-4C67505E7068}">
      <dgm:prSet custT="1"/>
      <dgm:spPr/>
      <dgm:t>
        <a:bodyPr/>
        <a:lstStyle/>
        <a:p>
          <a:endParaRPr lang="en-AU" sz="1200">
            <a:latin typeface="Century Gothic" panose="020B0502020202020204" pitchFamily="34" charset="0"/>
          </a:endParaRPr>
        </a:p>
      </dgm:t>
    </dgm:pt>
    <dgm:pt modelId="{C3F48AF8-1F95-45BA-A58B-9EE37A8F2FC5}">
      <dgm:prSet phldrT="[Text]" custT="1"/>
      <dgm:spPr/>
      <dgm:t>
        <a:bodyPr/>
        <a:lstStyle/>
        <a:p>
          <a:r>
            <a:rPr lang="en-AU" sz="1400" dirty="0">
              <a:latin typeface="Century Gothic" panose="020B0502020202020204" pitchFamily="34" charset="0"/>
            </a:rPr>
            <a:t>Serious and organised crime is involved</a:t>
          </a:r>
        </a:p>
      </dgm:t>
    </dgm:pt>
    <dgm:pt modelId="{F33B839D-E46D-459E-987D-DC7C4842A55D}" type="parTrans" cxnId="{1E5B6AB4-1951-4124-8A49-C528B06AA379}">
      <dgm:prSet/>
      <dgm:spPr/>
      <dgm:t>
        <a:bodyPr/>
        <a:lstStyle/>
        <a:p>
          <a:endParaRPr lang="en-AU" sz="2000">
            <a:latin typeface="Century Gothic" panose="020B0502020202020204" pitchFamily="34" charset="0"/>
          </a:endParaRPr>
        </a:p>
      </dgm:t>
    </dgm:pt>
    <dgm:pt modelId="{E5990230-3371-4E73-8DA0-B8F13872489D}" type="sibTrans" cxnId="{1E5B6AB4-1951-4124-8A49-C528B06AA379}">
      <dgm:prSet custT="1"/>
      <dgm:spPr/>
      <dgm:t>
        <a:bodyPr/>
        <a:lstStyle/>
        <a:p>
          <a:endParaRPr lang="en-AU" sz="1200">
            <a:latin typeface="Century Gothic" panose="020B0502020202020204" pitchFamily="34" charset="0"/>
          </a:endParaRPr>
        </a:p>
      </dgm:t>
    </dgm:pt>
    <dgm:pt modelId="{B9A0829F-D776-4B4C-9626-9BF49CA8902D}">
      <dgm:prSet phldrT="[Text]" custT="1"/>
      <dgm:spPr/>
      <dgm:t>
        <a:bodyPr/>
        <a:lstStyle/>
        <a:p>
          <a:r>
            <a:rPr lang="en-AU" sz="1400" dirty="0">
              <a:latin typeface="Century Gothic" panose="020B0502020202020204" pitchFamily="34" charset="0"/>
            </a:rPr>
            <a:t>Fraud is becoming increasingly complex</a:t>
          </a:r>
        </a:p>
      </dgm:t>
    </dgm:pt>
    <dgm:pt modelId="{82EB0B5B-B57F-445A-8101-48A73E6C2715}" type="parTrans" cxnId="{75F9A3D6-EBD2-4F9D-8FC2-F07D53C21151}">
      <dgm:prSet/>
      <dgm:spPr/>
      <dgm:t>
        <a:bodyPr/>
        <a:lstStyle/>
        <a:p>
          <a:endParaRPr lang="en-AU" sz="2000">
            <a:latin typeface="Century Gothic" panose="020B0502020202020204" pitchFamily="34" charset="0"/>
          </a:endParaRPr>
        </a:p>
      </dgm:t>
    </dgm:pt>
    <dgm:pt modelId="{93E84A39-392D-4430-8A29-178F01D8EF25}" type="sibTrans" cxnId="{75F9A3D6-EBD2-4F9D-8FC2-F07D53C21151}">
      <dgm:prSet custT="1"/>
      <dgm:spPr/>
      <dgm:t>
        <a:bodyPr/>
        <a:lstStyle/>
        <a:p>
          <a:endParaRPr lang="en-AU" sz="1200">
            <a:latin typeface="Century Gothic" panose="020B0502020202020204" pitchFamily="34" charset="0"/>
          </a:endParaRPr>
        </a:p>
      </dgm:t>
    </dgm:pt>
    <dgm:pt modelId="{4B269C5A-7F3C-4EB6-9B0C-B172D482196B}" type="pres">
      <dgm:prSet presAssocID="{DC560D37-2CBC-42A6-B3D6-BCB19FA9E73C}" presName="Name0" presStyleCnt="0">
        <dgm:presLayoutVars>
          <dgm:dir/>
          <dgm:resizeHandles val="exact"/>
        </dgm:presLayoutVars>
      </dgm:prSet>
      <dgm:spPr/>
    </dgm:pt>
    <dgm:pt modelId="{972683C5-1A76-4696-B780-94118F07F788}" type="pres">
      <dgm:prSet presAssocID="{B3215C8F-A4ED-4908-A67C-1BFA64C096A5}" presName="node" presStyleLbl="node1" presStyleIdx="0" presStyleCnt="5">
        <dgm:presLayoutVars>
          <dgm:bulletEnabled val="1"/>
        </dgm:presLayoutVars>
      </dgm:prSet>
      <dgm:spPr/>
    </dgm:pt>
    <dgm:pt modelId="{3549C4BE-B20D-469B-98B1-85626E7F66D1}" type="pres">
      <dgm:prSet presAssocID="{1120C30F-420C-4CF1-9676-CF6BE829B172}" presName="sibTrans" presStyleLbl="sibTrans2D1" presStyleIdx="0" presStyleCnt="5"/>
      <dgm:spPr/>
    </dgm:pt>
    <dgm:pt modelId="{C12E6C44-DD94-4215-84FC-E531A01F03A8}" type="pres">
      <dgm:prSet presAssocID="{1120C30F-420C-4CF1-9676-CF6BE829B172}" presName="connectorText" presStyleLbl="sibTrans2D1" presStyleIdx="0" presStyleCnt="5"/>
      <dgm:spPr/>
    </dgm:pt>
    <dgm:pt modelId="{AADBC3F6-83A5-4AAC-9061-14121A261D7B}" type="pres">
      <dgm:prSet presAssocID="{5473C451-2755-4BF5-89F9-3F311296CD80}" presName="node" presStyleLbl="node1" presStyleIdx="1" presStyleCnt="5">
        <dgm:presLayoutVars>
          <dgm:bulletEnabled val="1"/>
        </dgm:presLayoutVars>
      </dgm:prSet>
      <dgm:spPr/>
    </dgm:pt>
    <dgm:pt modelId="{98474334-7D01-49AD-9C65-43C7CA56DA13}" type="pres">
      <dgm:prSet presAssocID="{16187862-A62B-4366-8E06-E3CBF0391D6A}" presName="sibTrans" presStyleLbl="sibTrans2D1" presStyleIdx="1" presStyleCnt="5"/>
      <dgm:spPr/>
    </dgm:pt>
    <dgm:pt modelId="{5DB99D45-5FDD-4E02-B455-4826CA59EC44}" type="pres">
      <dgm:prSet presAssocID="{16187862-A62B-4366-8E06-E3CBF0391D6A}" presName="connectorText" presStyleLbl="sibTrans2D1" presStyleIdx="1" presStyleCnt="5"/>
      <dgm:spPr/>
    </dgm:pt>
    <dgm:pt modelId="{B7E65B34-5C8D-45F8-9558-C7700B45118E}" type="pres">
      <dgm:prSet presAssocID="{5C6C5047-7F2F-4A82-AB61-D2A74B197CF7}" presName="node" presStyleLbl="node1" presStyleIdx="2" presStyleCnt="5">
        <dgm:presLayoutVars>
          <dgm:bulletEnabled val="1"/>
        </dgm:presLayoutVars>
      </dgm:prSet>
      <dgm:spPr/>
    </dgm:pt>
    <dgm:pt modelId="{F66850F9-1915-4472-8E21-FF8E92B57797}" type="pres">
      <dgm:prSet presAssocID="{D4C718D2-817B-43F0-AE43-51E923BF5EE3}" presName="sibTrans" presStyleLbl="sibTrans2D1" presStyleIdx="2" presStyleCnt="5"/>
      <dgm:spPr/>
    </dgm:pt>
    <dgm:pt modelId="{2AABE61C-8399-490B-B07D-0A84AD191DDC}" type="pres">
      <dgm:prSet presAssocID="{D4C718D2-817B-43F0-AE43-51E923BF5EE3}" presName="connectorText" presStyleLbl="sibTrans2D1" presStyleIdx="2" presStyleCnt="5"/>
      <dgm:spPr/>
    </dgm:pt>
    <dgm:pt modelId="{BA163973-125B-4CE5-B848-5929D252828D}" type="pres">
      <dgm:prSet presAssocID="{C3F48AF8-1F95-45BA-A58B-9EE37A8F2FC5}" presName="node" presStyleLbl="node1" presStyleIdx="3" presStyleCnt="5">
        <dgm:presLayoutVars>
          <dgm:bulletEnabled val="1"/>
        </dgm:presLayoutVars>
      </dgm:prSet>
      <dgm:spPr/>
    </dgm:pt>
    <dgm:pt modelId="{BC7A7A10-391E-48C0-9C6F-21760F0EF31F}" type="pres">
      <dgm:prSet presAssocID="{E5990230-3371-4E73-8DA0-B8F13872489D}" presName="sibTrans" presStyleLbl="sibTrans2D1" presStyleIdx="3" presStyleCnt="5"/>
      <dgm:spPr/>
    </dgm:pt>
    <dgm:pt modelId="{87E198EE-BF25-4B14-8B3C-8FBD19FE283A}" type="pres">
      <dgm:prSet presAssocID="{E5990230-3371-4E73-8DA0-B8F13872489D}" presName="connectorText" presStyleLbl="sibTrans2D1" presStyleIdx="3" presStyleCnt="5"/>
      <dgm:spPr/>
    </dgm:pt>
    <dgm:pt modelId="{EFB9E724-14F9-4F81-AD40-61F95EE93562}" type="pres">
      <dgm:prSet presAssocID="{B9A0829F-D776-4B4C-9626-9BF49CA8902D}" presName="node" presStyleLbl="node1" presStyleIdx="4" presStyleCnt="5">
        <dgm:presLayoutVars>
          <dgm:bulletEnabled val="1"/>
        </dgm:presLayoutVars>
      </dgm:prSet>
      <dgm:spPr/>
    </dgm:pt>
    <dgm:pt modelId="{7139680E-0233-4C3D-BFAD-3766BC297952}" type="pres">
      <dgm:prSet presAssocID="{93E84A39-392D-4430-8A29-178F01D8EF25}" presName="sibTrans" presStyleLbl="sibTrans2D1" presStyleIdx="4" presStyleCnt="5"/>
      <dgm:spPr/>
    </dgm:pt>
    <dgm:pt modelId="{E25F7069-9A72-4FB2-A2B7-546E05D0697E}" type="pres">
      <dgm:prSet presAssocID="{93E84A39-392D-4430-8A29-178F01D8EF25}" presName="connectorText" presStyleLbl="sibTrans2D1" presStyleIdx="4" presStyleCnt="5"/>
      <dgm:spPr/>
    </dgm:pt>
  </dgm:ptLst>
  <dgm:cxnLst>
    <dgm:cxn modelId="{07DEE504-BB8F-42A8-A953-FFBEFA4820C7}" type="presOf" srcId="{E5990230-3371-4E73-8DA0-B8F13872489D}" destId="{87E198EE-BF25-4B14-8B3C-8FBD19FE283A}" srcOrd="1" destOrd="0" presId="urn:microsoft.com/office/officeart/2005/8/layout/cycle7"/>
    <dgm:cxn modelId="{C93B5510-1C88-4337-96AE-71B092AD085D}" type="presOf" srcId="{5C6C5047-7F2F-4A82-AB61-D2A74B197CF7}" destId="{B7E65B34-5C8D-45F8-9558-C7700B45118E}" srcOrd="0" destOrd="0" presId="urn:microsoft.com/office/officeart/2005/8/layout/cycle7"/>
    <dgm:cxn modelId="{787CB010-4BA8-42ED-8700-F44F4C1CAD50}" type="presOf" srcId="{B3215C8F-A4ED-4908-A67C-1BFA64C096A5}" destId="{972683C5-1A76-4696-B780-94118F07F788}" srcOrd="0" destOrd="0" presId="urn:microsoft.com/office/officeart/2005/8/layout/cycle7"/>
    <dgm:cxn modelId="{15ADF811-0676-4F95-B87F-AAA5CD6DE531}" type="presOf" srcId="{16187862-A62B-4366-8E06-E3CBF0391D6A}" destId="{98474334-7D01-49AD-9C65-43C7CA56DA13}" srcOrd="0" destOrd="0" presId="urn:microsoft.com/office/officeart/2005/8/layout/cycle7"/>
    <dgm:cxn modelId="{E334FD15-E4E7-407B-9C02-68D1B9DCFF51}" type="presOf" srcId="{DC560D37-2CBC-42A6-B3D6-BCB19FA9E73C}" destId="{4B269C5A-7F3C-4EB6-9B0C-B172D482196B}" srcOrd="0" destOrd="0" presId="urn:microsoft.com/office/officeart/2005/8/layout/cycle7"/>
    <dgm:cxn modelId="{4819712A-BE2D-4305-ABBA-4C67505E7068}" srcId="{DC560D37-2CBC-42A6-B3D6-BCB19FA9E73C}" destId="{5C6C5047-7F2F-4A82-AB61-D2A74B197CF7}" srcOrd="2" destOrd="0" parTransId="{7D4C1D2A-50E9-44A5-AABC-D239D186F021}" sibTransId="{D4C718D2-817B-43F0-AE43-51E923BF5EE3}"/>
    <dgm:cxn modelId="{DC872F3B-1452-425F-9D34-ED011D96AD5A}" type="presOf" srcId="{93E84A39-392D-4430-8A29-178F01D8EF25}" destId="{7139680E-0233-4C3D-BFAD-3766BC297952}" srcOrd="0" destOrd="0" presId="urn:microsoft.com/office/officeart/2005/8/layout/cycle7"/>
    <dgm:cxn modelId="{64326D3D-B3E4-47F5-A6C9-9F684B662D30}" type="presOf" srcId="{E5990230-3371-4E73-8DA0-B8F13872489D}" destId="{BC7A7A10-391E-48C0-9C6F-21760F0EF31F}" srcOrd="0" destOrd="0" presId="urn:microsoft.com/office/officeart/2005/8/layout/cycle7"/>
    <dgm:cxn modelId="{41BB9052-D57D-476C-BD39-A22B34AA7895}" type="presOf" srcId="{1120C30F-420C-4CF1-9676-CF6BE829B172}" destId="{3549C4BE-B20D-469B-98B1-85626E7F66D1}" srcOrd="0" destOrd="0" presId="urn:microsoft.com/office/officeart/2005/8/layout/cycle7"/>
    <dgm:cxn modelId="{23438554-9147-4BBC-B403-C3FFBD27E26F}" type="presOf" srcId="{B9A0829F-D776-4B4C-9626-9BF49CA8902D}" destId="{EFB9E724-14F9-4F81-AD40-61F95EE93562}" srcOrd="0" destOrd="0" presId="urn:microsoft.com/office/officeart/2005/8/layout/cycle7"/>
    <dgm:cxn modelId="{8AFDD378-5950-4D04-893E-E81D9D155E7A}" type="presOf" srcId="{93E84A39-392D-4430-8A29-178F01D8EF25}" destId="{E25F7069-9A72-4FB2-A2B7-546E05D0697E}" srcOrd="1" destOrd="0" presId="urn:microsoft.com/office/officeart/2005/8/layout/cycle7"/>
    <dgm:cxn modelId="{C5983393-B306-4140-941D-2D9C0094BDC4}" type="presOf" srcId="{16187862-A62B-4366-8E06-E3CBF0391D6A}" destId="{5DB99D45-5FDD-4E02-B455-4826CA59EC44}" srcOrd="1" destOrd="0" presId="urn:microsoft.com/office/officeart/2005/8/layout/cycle7"/>
    <dgm:cxn modelId="{B9D79B93-F956-4BE0-AFB9-CBAB8024D93C}" type="presOf" srcId="{1120C30F-420C-4CF1-9676-CF6BE829B172}" destId="{C12E6C44-DD94-4215-84FC-E531A01F03A8}" srcOrd="1" destOrd="0" presId="urn:microsoft.com/office/officeart/2005/8/layout/cycle7"/>
    <dgm:cxn modelId="{EE508A9A-D84D-47A5-8BFF-B64383516332}" type="presOf" srcId="{C3F48AF8-1F95-45BA-A58B-9EE37A8F2FC5}" destId="{BA163973-125B-4CE5-B848-5929D252828D}" srcOrd="0" destOrd="0" presId="urn:microsoft.com/office/officeart/2005/8/layout/cycle7"/>
    <dgm:cxn modelId="{870A7FA8-18FF-4A1D-80B9-810D37F90C8A}" type="presOf" srcId="{D4C718D2-817B-43F0-AE43-51E923BF5EE3}" destId="{F66850F9-1915-4472-8E21-FF8E92B57797}" srcOrd="0" destOrd="0" presId="urn:microsoft.com/office/officeart/2005/8/layout/cycle7"/>
    <dgm:cxn modelId="{B241A5AA-A2ED-49D9-993F-B03A5ECD9F0C}" type="presOf" srcId="{D4C718D2-817B-43F0-AE43-51E923BF5EE3}" destId="{2AABE61C-8399-490B-B07D-0A84AD191DDC}" srcOrd="1" destOrd="0" presId="urn:microsoft.com/office/officeart/2005/8/layout/cycle7"/>
    <dgm:cxn modelId="{EC2942B2-636A-47A2-B361-F38B5E592C2D}" srcId="{DC560D37-2CBC-42A6-B3D6-BCB19FA9E73C}" destId="{B3215C8F-A4ED-4908-A67C-1BFA64C096A5}" srcOrd="0" destOrd="0" parTransId="{DFB895CF-F58A-468E-BB79-5E67B1158307}" sibTransId="{1120C30F-420C-4CF1-9676-CF6BE829B172}"/>
    <dgm:cxn modelId="{1E5B6AB4-1951-4124-8A49-C528B06AA379}" srcId="{DC560D37-2CBC-42A6-B3D6-BCB19FA9E73C}" destId="{C3F48AF8-1F95-45BA-A58B-9EE37A8F2FC5}" srcOrd="3" destOrd="0" parTransId="{F33B839D-E46D-459E-987D-DC7C4842A55D}" sibTransId="{E5990230-3371-4E73-8DA0-B8F13872489D}"/>
    <dgm:cxn modelId="{4BDEAEC5-559F-42DE-998E-476C0266D317}" srcId="{DC560D37-2CBC-42A6-B3D6-BCB19FA9E73C}" destId="{5473C451-2755-4BF5-89F9-3F311296CD80}" srcOrd="1" destOrd="0" parTransId="{C650A2FD-11C7-4C29-BA36-985C072FF9AD}" sibTransId="{16187862-A62B-4366-8E06-E3CBF0391D6A}"/>
    <dgm:cxn modelId="{75F9A3D6-EBD2-4F9D-8FC2-F07D53C21151}" srcId="{DC560D37-2CBC-42A6-B3D6-BCB19FA9E73C}" destId="{B9A0829F-D776-4B4C-9626-9BF49CA8902D}" srcOrd="4" destOrd="0" parTransId="{82EB0B5B-B57F-445A-8101-48A73E6C2715}" sibTransId="{93E84A39-392D-4430-8A29-178F01D8EF25}"/>
    <dgm:cxn modelId="{A37905F5-1AB8-4D13-9B9A-5DAB3CC3FEF0}" type="presOf" srcId="{5473C451-2755-4BF5-89F9-3F311296CD80}" destId="{AADBC3F6-83A5-4AAC-9061-14121A261D7B}" srcOrd="0" destOrd="0" presId="urn:microsoft.com/office/officeart/2005/8/layout/cycle7"/>
    <dgm:cxn modelId="{0EB1A381-6D0E-4A5A-87D0-31D357D61793}" type="presParOf" srcId="{4B269C5A-7F3C-4EB6-9B0C-B172D482196B}" destId="{972683C5-1A76-4696-B780-94118F07F788}" srcOrd="0" destOrd="0" presId="urn:microsoft.com/office/officeart/2005/8/layout/cycle7"/>
    <dgm:cxn modelId="{DA8B0645-43FA-4461-8C97-D4312E46920F}" type="presParOf" srcId="{4B269C5A-7F3C-4EB6-9B0C-B172D482196B}" destId="{3549C4BE-B20D-469B-98B1-85626E7F66D1}" srcOrd="1" destOrd="0" presId="urn:microsoft.com/office/officeart/2005/8/layout/cycle7"/>
    <dgm:cxn modelId="{D503405C-7FC7-4518-8934-059AF68BD218}" type="presParOf" srcId="{3549C4BE-B20D-469B-98B1-85626E7F66D1}" destId="{C12E6C44-DD94-4215-84FC-E531A01F03A8}" srcOrd="0" destOrd="0" presId="urn:microsoft.com/office/officeart/2005/8/layout/cycle7"/>
    <dgm:cxn modelId="{2E97C221-1D9D-413C-A6C4-4525D0969C0D}" type="presParOf" srcId="{4B269C5A-7F3C-4EB6-9B0C-B172D482196B}" destId="{AADBC3F6-83A5-4AAC-9061-14121A261D7B}" srcOrd="2" destOrd="0" presId="urn:microsoft.com/office/officeart/2005/8/layout/cycle7"/>
    <dgm:cxn modelId="{D207E437-9BFF-4AC2-8ABE-146AB6DB0787}" type="presParOf" srcId="{4B269C5A-7F3C-4EB6-9B0C-B172D482196B}" destId="{98474334-7D01-49AD-9C65-43C7CA56DA13}" srcOrd="3" destOrd="0" presId="urn:microsoft.com/office/officeart/2005/8/layout/cycle7"/>
    <dgm:cxn modelId="{961A20EB-F404-4666-90D8-5F290CDA8EAA}" type="presParOf" srcId="{98474334-7D01-49AD-9C65-43C7CA56DA13}" destId="{5DB99D45-5FDD-4E02-B455-4826CA59EC44}" srcOrd="0" destOrd="0" presId="urn:microsoft.com/office/officeart/2005/8/layout/cycle7"/>
    <dgm:cxn modelId="{069427D4-90F0-4EB8-83F4-60254848F6FC}" type="presParOf" srcId="{4B269C5A-7F3C-4EB6-9B0C-B172D482196B}" destId="{B7E65B34-5C8D-45F8-9558-C7700B45118E}" srcOrd="4" destOrd="0" presId="urn:microsoft.com/office/officeart/2005/8/layout/cycle7"/>
    <dgm:cxn modelId="{F44B0D65-DBAF-4899-8CC0-F37702867FD8}" type="presParOf" srcId="{4B269C5A-7F3C-4EB6-9B0C-B172D482196B}" destId="{F66850F9-1915-4472-8E21-FF8E92B57797}" srcOrd="5" destOrd="0" presId="urn:microsoft.com/office/officeart/2005/8/layout/cycle7"/>
    <dgm:cxn modelId="{20116A6E-206B-4106-ABAF-DED6DBC6A5B0}" type="presParOf" srcId="{F66850F9-1915-4472-8E21-FF8E92B57797}" destId="{2AABE61C-8399-490B-B07D-0A84AD191DDC}" srcOrd="0" destOrd="0" presId="urn:microsoft.com/office/officeart/2005/8/layout/cycle7"/>
    <dgm:cxn modelId="{7C46B307-A298-4FEE-94F5-EF334BE043FE}" type="presParOf" srcId="{4B269C5A-7F3C-4EB6-9B0C-B172D482196B}" destId="{BA163973-125B-4CE5-B848-5929D252828D}" srcOrd="6" destOrd="0" presId="urn:microsoft.com/office/officeart/2005/8/layout/cycle7"/>
    <dgm:cxn modelId="{CA0BB79F-6C6E-4715-BE25-DC8E27D4E826}" type="presParOf" srcId="{4B269C5A-7F3C-4EB6-9B0C-B172D482196B}" destId="{BC7A7A10-391E-48C0-9C6F-21760F0EF31F}" srcOrd="7" destOrd="0" presId="urn:microsoft.com/office/officeart/2005/8/layout/cycle7"/>
    <dgm:cxn modelId="{98DA316E-9F7F-4B8A-8DD9-33DC96E992B7}" type="presParOf" srcId="{BC7A7A10-391E-48C0-9C6F-21760F0EF31F}" destId="{87E198EE-BF25-4B14-8B3C-8FBD19FE283A}" srcOrd="0" destOrd="0" presId="urn:microsoft.com/office/officeart/2005/8/layout/cycle7"/>
    <dgm:cxn modelId="{F5030261-E238-4556-A5D0-DD1A637020B7}" type="presParOf" srcId="{4B269C5A-7F3C-4EB6-9B0C-B172D482196B}" destId="{EFB9E724-14F9-4F81-AD40-61F95EE93562}" srcOrd="8" destOrd="0" presId="urn:microsoft.com/office/officeart/2005/8/layout/cycle7"/>
    <dgm:cxn modelId="{AA392FEE-50BB-415D-A696-62C798F05BC1}" type="presParOf" srcId="{4B269C5A-7F3C-4EB6-9B0C-B172D482196B}" destId="{7139680E-0233-4C3D-BFAD-3766BC297952}" srcOrd="9" destOrd="0" presId="urn:microsoft.com/office/officeart/2005/8/layout/cycle7"/>
    <dgm:cxn modelId="{DD376AD5-BF20-49A9-9D39-03301688799B}" type="presParOf" srcId="{7139680E-0233-4C3D-BFAD-3766BC297952}" destId="{E25F7069-9A72-4FB2-A2B7-546E05D0697E}"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F4A87F-B37C-46AD-A454-CC78E103CBB4}"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en-AU"/>
        </a:p>
      </dgm:t>
    </dgm:pt>
    <dgm:pt modelId="{01B7D4AC-2C2F-4F4E-9038-31A3FA1F7E66}">
      <dgm:prSet phldrT="[Text]"/>
      <dgm:spPr/>
      <dgm:t>
        <a:bodyPr/>
        <a:lstStyle/>
        <a:p>
          <a:r>
            <a:rPr lang="en-AU" dirty="0">
              <a:solidFill>
                <a:schemeClr val="bg1"/>
              </a:solidFill>
              <a:latin typeface="Century Gothic" panose="020B0502020202020204" pitchFamily="34" charset="0"/>
            </a:rPr>
            <a:t>Raise awareness about fraud</a:t>
          </a:r>
        </a:p>
      </dgm:t>
    </dgm:pt>
    <dgm:pt modelId="{4632F995-12CE-4F3C-8E8B-6242B4929B53}" type="parTrans" cxnId="{36285D66-6C57-45C2-8B97-DB41674701C2}">
      <dgm:prSet/>
      <dgm:spPr/>
      <dgm:t>
        <a:bodyPr/>
        <a:lstStyle/>
        <a:p>
          <a:endParaRPr lang="en-AU">
            <a:solidFill>
              <a:schemeClr val="bg1"/>
            </a:solidFill>
            <a:latin typeface="Century Gothic" panose="020B0502020202020204" pitchFamily="34" charset="0"/>
          </a:endParaRPr>
        </a:p>
      </dgm:t>
    </dgm:pt>
    <dgm:pt modelId="{D4F7BF51-DB47-4746-ABBB-E4D2D32BCA11}" type="sibTrans" cxnId="{36285D66-6C57-45C2-8B97-DB41674701C2}">
      <dgm:prSet/>
      <dgm:spPr/>
      <dgm:t>
        <a:bodyPr/>
        <a:lstStyle/>
        <a:p>
          <a:endParaRPr lang="en-AU">
            <a:solidFill>
              <a:schemeClr val="bg1"/>
            </a:solidFill>
            <a:latin typeface="Century Gothic" panose="020B0502020202020204" pitchFamily="34" charset="0"/>
          </a:endParaRPr>
        </a:p>
      </dgm:t>
    </dgm:pt>
    <dgm:pt modelId="{773C2A1B-7E9D-4327-B55E-2807DB7E4D4F}">
      <dgm:prSet phldrT="[Text]"/>
      <dgm:spPr/>
      <dgm:t>
        <a:bodyPr/>
        <a:lstStyle/>
        <a:p>
          <a:r>
            <a:rPr lang="en-AU" dirty="0">
              <a:solidFill>
                <a:schemeClr val="bg1"/>
              </a:solidFill>
              <a:latin typeface="Century Gothic" panose="020B0502020202020204" pitchFamily="34" charset="0"/>
            </a:rPr>
            <a:t>Identify data requirements</a:t>
          </a:r>
        </a:p>
      </dgm:t>
    </dgm:pt>
    <dgm:pt modelId="{D71E3E6C-BCB6-4025-B810-D356F2C56CAB}" type="parTrans" cxnId="{98A88F03-F48A-4FC7-B136-A0E57643D548}">
      <dgm:prSet/>
      <dgm:spPr/>
      <dgm:t>
        <a:bodyPr/>
        <a:lstStyle/>
        <a:p>
          <a:endParaRPr lang="en-AU">
            <a:solidFill>
              <a:schemeClr val="bg1"/>
            </a:solidFill>
            <a:latin typeface="Century Gothic" panose="020B0502020202020204" pitchFamily="34" charset="0"/>
          </a:endParaRPr>
        </a:p>
      </dgm:t>
    </dgm:pt>
    <dgm:pt modelId="{8F32AA24-BB5A-4784-B1CB-0ED58F2BC050}" type="sibTrans" cxnId="{98A88F03-F48A-4FC7-B136-A0E57643D548}">
      <dgm:prSet/>
      <dgm:spPr/>
      <dgm:t>
        <a:bodyPr/>
        <a:lstStyle/>
        <a:p>
          <a:endParaRPr lang="en-AU">
            <a:solidFill>
              <a:schemeClr val="bg1"/>
            </a:solidFill>
            <a:latin typeface="Century Gothic" panose="020B0502020202020204" pitchFamily="34" charset="0"/>
          </a:endParaRPr>
        </a:p>
      </dgm:t>
    </dgm:pt>
    <dgm:pt modelId="{EAE1C892-4D5A-44C4-A853-075410BAAE4B}">
      <dgm:prSet phldrT="[Text]"/>
      <dgm:spPr/>
      <dgm:t>
        <a:bodyPr/>
        <a:lstStyle/>
        <a:p>
          <a:r>
            <a:rPr lang="en-AU" dirty="0">
              <a:solidFill>
                <a:schemeClr val="bg1"/>
              </a:solidFill>
              <a:latin typeface="Century Gothic" panose="020B0502020202020204" pitchFamily="34" charset="0"/>
            </a:rPr>
            <a:t>Design programs and functions</a:t>
          </a:r>
        </a:p>
      </dgm:t>
    </dgm:pt>
    <dgm:pt modelId="{8B288818-E246-46F2-B89F-BD8E8EC9B043}" type="parTrans" cxnId="{3CE7A3DB-9336-48ED-B778-ADA7581316D5}">
      <dgm:prSet/>
      <dgm:spPr/>
      <dgm:t>
        <a:bodyPr/>
        <a:lstStyle/>
        <a:p>
          <a:endParaRPr lang="en-AU">
            <a:solidFill>
              <a:schemeClr val="bg1"/>
            </a:solidFill>
            <a:latin typeface="Century Gothic" panose="020B0502020202020204" pitchFamily="34" charset="0"/>
          </a:endParaRPr>
        </a:p>
      </dgm:t>
    </dgm:pt>
    <dgm:pt modelId="{4BC3AD2A-55D6-41C2-B1B3-64E314B68613}" type="sibTrans" cxnId="{3CE7A3DB-9336-48ED-B778-ADA7581316D5}">
      <dgm:prSet/>
      <dgm:spPr/>
      <dgm:t>
        <a:bodyPr/>
        <a:lstStyle/>
        <a:p>
          <a:endParaRPr lang="en-AU">
            <a:solidFill>
              <a:schemeClr val="bg1"/>
            </a:solidFill>
            <a:latin typeface="Century Gothic" panose="020B0502020202020204" pitchFamily="34" charset="0"/>
          </a:endParaRPr>
        </a:p>
      </dgm:t>
    </dgm:pt>
    <dgm:pt modelId="{34715DF0-A868-4EDD-9A87-361F8987E9C4}">
      <dgm:prSet phldrT="[Text]"/>
      <dgm:spPr/>
      <dgm:t>
        <a:bodyPr/>
        <a:lstStyle/>
        <a:p>
          <a:r>
            <a:rPr lang="en-AU" dirty="0">
              <a:solidFill>
                <a:schemeClr val="bg1"/>
              </a:solidFill>
              <a:latin typeface="Century Gothic" panose="020B0502020202020204" pitchFamily="34" charset="0"/>
            </a:rPr>
            <a:t>Report about fraud</a:t>
          </a:r>
        </a:p>
      </dgm:t>
    </dgm:pt>
    <dgm:pt modelId="{4DDD9607-78D2-4011-ABCA-96F29B175E37}" type="parTrans" cxnId="{FFEC4A60-1116-4AE9-8F04-DEBB855D5ADB}">
      <dgm:prSet/>
      <dgm:spPr/>
      <dgm:t>
        <a:bodyPr/>
        <a:lstStyle/>
        <a:p>
          <a:endParaRPr lang="en-AU">
            <a:solidFill>
              <a:schemeClr val="bg1"/>
            </a:solidFill>
            <a:latin typeface="Century Gothic" panose="020B0502020202020204" pitchFamily="34" charset="0"/>
          </a:endParaRPr>
        </a:p>
      </dgm:t>
    </dgm:pt>
    <dgm:pt modelId="{CC28CC04-6B5A-40A1-8CB7-6D5F514E7C63}" type="sibTrans" cxnId="{FFEC4A60-1116-4AE9-8F04-DEBB855D5ADB}">
      <dgm:prSet/>
      <dgm:spPr/>
      <dgm:t>
        <a:bodyPr/>
        <a:lstStyle/>
        <a:p>
          <a:endParaRPr lang="en-AU">
            <a:solidFill>
              <a:schemeClr val="bg1"/>
            </a:solidFill>
            <a:latin typeface="Century Gothic" panose="020B0502020202020204" pitchFamily="34" charset="0"/>
          </a:endParaRPr>
        </a:p>
      </dgm:t>
    </dgm:pt>
    <dgm:pt modelId="{DFA09686-EB07-44CD-9696-627FE387641C}">
      <dgm:prSet/>
      <dgm:spPr/>
      <dgm:t>
        <a:bodyPr/>
        <a:lstStyle/>
        <a:p>
          <a:r>
            <a:rPr lang="en-AU" dirty="0">
              <a:solidFill>
                <a:schemeClr val="bg1"/>
              </a:solidFill>
              <a:latin typeface="Century Gothic" panose="020B0502020202020204" pitchFamily="34" charset="0"/>
            </a:rPr>
            <a:t>Educate people about fraud</a:t>
          </a:r>
        </a:p>
      </dgm:t>
    </dgm:pt>
    <dgm:pt modelId="{D787F42E-F1F6-4FDA-9704-99A1849847D8}" type="parTrans" cxnId="{DD994101-7A01-4A32-932C-060DC3BB205B}">
      <dgm:prSet/>
      <dgm:spPr/>
      <dgm:t>
        <a:bodyPr/>
        <a:lstStyle/>
        <a:p>
          <a:endParaRPr lang="en-AU">
            <a:solidFill>
              <a:schemeClr val="bg1"/>
            </a:solidFill>
            <a:latin typeface="Century Gothic" panose="020B0502020202020204" pitchFamily="34" charset="0"/>
          </a:endParaRPr>
        </a:p>
      </dgm:t>
    </dgm:pt>
    <dgm:pt modelId="{0C12EF2B-C99B-4F93-9C3F-7FB8D4A56405}" type="sibTrans" cxnId="{DD994101-7A01-4A32-932C-060DC3BB205B}">
      <dgm:prSet/>
      <dgm:spPr/>
      <dgm:t>
        <a:bodyPr/>
        <a:lstStyle/>
        <a:p>
          <a:endParaRPr lang="en-AU">
            <a:solidFill>
              <a:schemeClr val="bg1"/>
            </a:solidFill>
            <a:latin typeface="Century Gothic" panose="020B0502020202020204" pitchFamily="34" charset="0"/>
          </a:endParaRPr>
        </a:p>
      </dgm:t>
    </dgm:pt>
    <dgm:pt modelId="{521DF1FC-86AF-495A-97B2-DC93F21C562B}">
      <dgm:prSet/>
      <dgm:spPr/>
      <dgm:t>
        <a:bodyPr/>
        <a:lstStyle/>
        <a:p>
          <a:r>
            <a:rPr lang="en-AU" dirty="0">
              <a:solidFill>
                <a:schemeClr val="bg1"/>
              </a:solidFill>
              <a:latin typeface="Century Gothic" panose="020B0502020202020204" pitchFamily="34" charset="0"/>
            </a:rPr>
            <a:t>Identify control vulnerabilities</a:t>
          </a:r>
        </a:p>
      </dgm:t>
    </dgm:pt>
    <dgm:pt modelId="{E9CE325E-EF80-4DF3-81FC-639A84F65694}" type="parTrans" cxnId="{EE7F40BA-E0EE-4837-A0CC-5157311D972A}">
      <dgm:prSet/>
      <dgm:spPr/>
      <dgm:t>
        <a:bodyPr/>
        <a:lstStyle/>
        <a:p>
          <a:endParaRPr lang="en-AU">
            <a:solidFill>
              <a:schemeClr val="bg1"/>
            </a:solidFill>
            <a:latin typeface="Century Gothic" panose="020B0502020202020204" pitchFamily="34" charset="0"/>
          </a:endParaRPr>
        </a:p>
      </dgm:t>
    </dgm:pt>
    <dgm:pt modelId="{B3C5F1A1-3A5C-4B6C-81AB-BAC49AC6E25D}" type="sibTrans" cxnId="{EE7F40BA-E0EE-4837-A0CC-5157311D972A}">
      <dgm:prSet/>
      <dgm:spPr/>
      <dgm:t>
        <a:bodyPr/>
        <a:lstStyle/>
        <a:p>
          <a:endParaRPr lang="en-AU">
            <a:solidFill>
              <a:schemeClr val="bg1"/>
            </a:solidFill>
            <a:latin typeface="Century Gothic" panose="020B0502020202020204" pitchFamily="34" charset="0"/>
          </a:endParaRPr>
        </a:p>
      </dgm:t>
    </dgm:pt>
    <dgm:pt modelId="{C81E1107-DCB5-44C1-AA0C-F413F548D443}">
      <dgm:prSet/>
      <dgm:spPr/>
      <dgm:t>
        <a:bodyPr/>
        <a:lstStyle/>
        <a:p>
          <a:r>
            <a:rPr lang="en-AU" dirty="0">
              <a:solidFill>
                <a:schemeClr val="bg1"/>
              </a:solidFill>
              <a:latin typeface="Century Gothic" panose="020B0502020202020204" pitchFamily="34" charset="0"/>
            </a:rPr>
            <a:t>Identify fraud threats</a:t>
          </a:r>
        </a:p>
      </dgm:t>
    </dgm:pt>
    <dgm:pt modelId="{816C32A5-1CCA-4FC9-80F3-30CC2D7A7283}" type="parTrans" cxnId="{77EB059F-B551-409D-9BA9-59F4AC584F7E}">
      <dgm:prSet/>
      <dgm:spPr/>
      <dgm:t>
        <a:bodyPr/>
        <a:lstStyle/>
        <a:p>
          <a:endParaRPr lang="en-AU">
            <a:solidFill>
              <a:schemeClr val="bg1"/>
            </a:solidFill>
            <a:latin typeface="Century Gothic" panose="020B0502020202020204" pitchFamily="34" charset="0"/>
          </a:endParaRPr>
        </a:p>
      </dgm:t>
    </dgm:pt>
    <dgm:pt modelId="{74D4CA98-B510-478B-A980-44BB323B99A9}" type="sibTrans" cxnId="{77EB059F-B551-409D-9BA9-59F4AC584F7E}">
      <dgm:prSet/>
      <dgm:spPr/>
      <dgm:t>
        <a:bodyPr/>
        <a:lstStyle/>
        <a:p>
          <a:endParaRPr lang="en-AU">
            <a:solidFill>
              <a:schemeClr val="bg1"/>
            </a:solidFill>
            <a:latin typeface="Century Gothic" panose="020B0502020202020204" pitchFamily="34" charset="0"/>
          </a:endParaRPr>
        </a:p>
      </dgm:t>
    </dgm:pt>
    <dgm:pt modelId="{16BDCFBC-6AA0-483C-BDF7-B7176E109CFD}" type="pres">
      <dgm:prSet presAssocID="{A1F4A87F-B37C-46AD-A454-CC78E103CBB4}" presName="cycle" presStyleCnt="0">
        <dgm:presLayoutVars>
          <dgm:dir/>
          <dgm:resizeHandles val="exact"/>
        </dgm:presLayoutVars>
      </dgm:prSet>
      <dgm:spPr/>
    </dgm:pt>
    <dgm:pt modelId="{773C174D-B161-4FB7-80C6-A07CB53D0FD2}" type="pres">
      <dgm:prSet presAssocID="{01B7D4AC-2C2F-4F4E-9038-31A3FA1F7E66}" presName="node" presStyleLbl="node1" presStyleIdx="0" presStyleCnt="7">
        <dgm:presLayoutVars>
          <dgm:bulletEnabled val="1"/>
        </dgm:presLayoutVars>
      </dgm:prSet>
      <dgm:spPr/>
    </dgm:pt>
    <dgm:pt modelId="{467074D0-87B1-44DD-B802-C0A3809EE9AA}" type="pres">
      <dgm:prSet presAssocID="{01B7D4AC-2C2F-4F4E-9038-31A3FA1F7E66}" presName="spNode" presStyleCnt="0"/>
      <dgm:spPr/>
    </dgm:pt>
    <dgm:pt modelId="{45A42D32-BEA5-403C-B810-73AC1B55AECF}" type="pres">
      <dgm:prSet presAssocID="{D4F7BF51-DB47-4746-ABBB-E4D2D32BCA11}" presName="sibTrans" presStyleLbl="sibTrans1D1" presStyleIdx="0" presStyleCnt="7"/>
      <dgm:spPr/>
    </dgm:pt>
    <dgm:pt modelId="{D0906D0A-5DA2-4A57-9BF4-1117F147625F}" type="pres">
      <dgm:prSet presAssocID="{DFA09686-EB07-44CD-9696-627FE387641C}" presName="node" presStyleLbl="node1" presStyleIdx="1" presStyleCnt="7">
        <dgm:presLayoutVars>
          <dgm:bulletEnabled val="1"/>
        </dgm:presLayoutVars>
      </dgm:prSet>
      <dgm:spPr/>
    </dgm:pt>
    <dgm:pt modelId="{B98AAAB3-E477-4210-8BC1-45AEAADAEA8B}" type="pres">
      <dgm:prSet presAssocID="{DFA09686-EB07-44CD-9696-627FE387641C}" presName="spNode" presStyleCnt="0"/>
      <dgm:spPr/>
    </dgm:pt>
    <dgm:pt modelId="{D5F8E2D2-A1FC-4392-AF04-082108324010}" type="pres">
      <dgm:prSet presAssocID="{0C12EF2B-C99B-4F93-9C3F-7FB8D4A56405}" presName="sibTrans" presStyleLbl="sibTrans1D1" presStyleIdx="1" presStyleCnt="7"/>
      <dgm:spPr/>
    </dgm:pt>
    <dgm:pt modelId="{C3D2EEB4-DC80-469F-BEBE-1A1DADA71894}" type="pres">
      <dgm:prSet presAssocID="{C81E1107-DCB5-44C1-AA0C-F413F548D443}" presName="node" presStyleLbl="node1" presStyleIdx="2" presStyleCnt="7">
        <dgm:presLayoutVars>
          <dgm:bulletEnabled val="1"/>
        </dgm:presLayoutVars>
      </dgm:prSet>
      <dgm:spPr/>
    </dgm:pt>
    <dgm:pt modelId="{A3656F47-DE81-4BEE-8A2B-08C79E924098}" type="pres">
      <dgm:prSet presAssocID="{C81E1107-DCB5-44C1-AA0C-F413F548D443}" presName="spNode" presStyleCnt="0"/>
      <dgm:spPr/>
    </dgm:pt>
    <dgm:pt modelId="{B36C42A2-A338-444A-B9FB-FD19DFA01F20}" type="pres">
      <dgm:prSet presAssocID="{74D4CA98-B510-478B-A980-44BB323B99A9}" presName="sibTrans" presStyleLbl="sibTrans1D1" presStyleIdx="2" presStyleCnt="7"/>
      <dgm:spPr/>
    </dgm:pt>
    <dgm:pt modelId="{AC0D4BBD-BD93-479E-9BE4-8F6542F09AB8}" type="pres">
      <dgm:prSet presAssocID="{521DF1FC-86AF-495A-97B2-DC93F21C562B}" presName="node" presStyleLbl="node1" presStyleIdx="3" presStyleCnt="7">
        <dgm:presLayoutVars>
          <dgm:bulletEnabled val="1"/>
        </dgm:presLayoutVars>
      </dgm:prSet>
      <dgm:spPr/>
    </dgm:pt>
    <dgm:pt modelId="{9EB41905-A0B0-49BF-AC8D-EBFDCC1B124B}" type="pres">
      <dgm:prSet presAssocID="{521DF1FC-86AF-495A-97B2-DC93F21C562B}" presName="spNode" presStyleCnt="0"/>
      <dgm:spPr/>
    </dgm:pt>
    <dgm:pt modelId="{52302378-F3EB-4A9E-AD24-B606F0971E2C}" type="pres">
      <dgm:prSet presAssocID="{B3C5F1A1-3A5C-4B6C-81AB-BAC49AC6E25D}" presName="sibTrans" presStyleLbl="sibTrans1D1" presStyleIdx="3" presStyleCnt="7"/>
      <dgm:spPr/>
    </dgm:pt>
    <dgm:pt modelId="{5F2DA9BC-6995-410D-907B-AD49FFC43DCF}" type="pres">
      <dgm:prSet presAssocID="{773C2A1B-7E9D-4327-B55E-2807DB7E4D4F}" presName="node" presStyleLbl="node1" presStyleIdx="4" presStyleCnt="7">
        <dgm:presLayoutVars>
          <dgm:bulletEnabled val="1"/>
        </dgm:presLayoutVars>
      </dgm:prSet>
      <dgm:spPr/>
    </dgm:pt>
    <dgm:pt modelId="{BB4F8D3A-40EC-42B4-AC7A-BD9B80503D7E}" type="pres">
      <dgm:prSet presAssocID="{773C2A1B-7E9D-4327-B55E-2807DB7E4D4F}" presName="spNode" presStyleCnt="0"/>
      <dgm:spPr/>
    </dgm:pt>
    <dgm:pt modelId="{C9442EAE-8E50-4E62-B220-4463707D4BEC}" type="pres">
      <dgm:prSet presAssocID="{8F32AA24-BB5A-4784-B1CB-0ED58F2BC050}" presName="sibTrans" presStyleLbl="sibTrans1D1" presStyleIdx="4" presStyleCnt="7"/>
      <dgm:spPr/>
    </dgm:pt>
    <dgm:pt modelId="{1B4F167A-5848-4F51-8AE6-EFA2DDA79E1E}" type="pres">
      <dgm:prSet presAssocID="{EAE1C892-4D5A-44C4-A853-075410BAAE4B}" presName="node" presStyleLbl="node1" presStyleIdx="5" presStyleCnt="7">
        <dgm:presLayoutVars>
          <dgm:bulletEnabled val="1"/>
        </dgm:presLayoutVars>
      </dgm:prSet>
      <dgm:spPr/>
    </dgm:pt>
    <dgm:pt modelId="{E0A269B5-EE42-42F9-B02C-F59D2A7929B6}" type="pres">
      <dgm:prSet presAssocID="{EAE1C892-4D5A-44C4-A853-075410BAAE4B}" presName="spNode" presStyleCnt="0"/>
      <dgm:spPr/>
    </dgm:pt>
    <dgm:pt modelId="{97BDDE6B-5819-42E0-8215-185F62B0D290}" type="pres">
      <dgm:prSet presAssocID="{4BC3AD2A-55D6-41C2-B1B3-64E314B68613}" presName="sibTrans" presStyleLbl="sibTrans1D1" presStyleIdx="5" presStyleCnt="7"/>
      <dgm:spPr/>
    </dgm:pt>
    <dgm:pt modelId="{2AEDA676-CE56-4166-A542-5379D96F432C}" type="pres">
      <dgm:prSet presAssocID="{34715DF0-A868-4EDD-9A87-361F8987E9C4}" presName="node" presStyleLbl="node1" presStyleIdx="6" presStyleCnt="7">
        <dgm:presLayoutVars>
          <dgm:bulletEnabled val="1"/>
        </dgm:presLayoutVars>
      </dgm:prSet>
      <dgm:spPr/>
    </dgm:pt>
    <dgm:pt modelId="{01378AE4-9A20-49BE-953C-7A28BD028005}" type="pres">
      <dgm:prSet presAssocID="{34715DF0-A868-4EDD-9A87-361F8987E9C4}" presName="spNode" presStyleCnt="0"/>
      <dgm:spPr/>
    </dgm:pt>
    <dgm:pt modelId="{C01909D0-FB44-4C88-BE04-1E1A00947E0A}" type="pres">
      <dgm:prSet presAssocID="{CC28CC04-6B5A-40A1-8CB7-6D5F514E7C63}" presName="sibTrans" presStyleLbl="sibTrans1D1" presStyleIdx="6" presStyleCnt="7"/>
      <dgm:spPr/>
    </dgm:pt>
  </dgm:ptLst>
  <dgm:cxnLst>
    <dgm:cxn modelId="{DD994101-7A01-4A32-932C-060DC3BB205B}" srcId="{A1F4A87F-B37C-46AD-A454-CC78E103CBB4}" destId="{DFA09686-EB07-44CD-9696-627FE387641C}" srcOrd="1" destOrd="0" parTransId="{D787F42E-F1F6-4FDA-9704-99A1849847D8}" sibTransId="{0C12EF2B-C99B-4F93-9C3F-7FB8D4A56405}"/>
    <dgm:cxn modelId="{98A88F03-F48A-4FC7-B136-A0E57643D548}" srcId="{A1F4A87F-B37C-46AD-A454-CC78E103CBB4}" destId="{773C2A1B-7E9D-4327-B55E-2807DB7E4D4F}" srcOrd="4" destOrd="0" parTransId="{D71E3E6C-BCB6-4025-B810-D356F2C56CAB}" sibTransId="{8F32AA24-BB5A-4784-B1CB-0ED58F2BC050}"/>
    <dgm:cxn modelId="{AC732E0C-5738-4B6C-A6A7-E8E96140861A}" type="presOf" srcId="{EAE1C892-4D5A-44C4-A853-075410BAAE4B}" destId="{1B4F167A-5848-4F51-8AE6-EFA2DDA79E1E}" srcOrd="0" destOrd="0" presId="urn:microsoft.com/office/officeart/2005/8/layout/cycle6"/>
    <dgm:cxn modelId="{DF084311-0818-44B4-982E-A003C622FA16}" type="presOf" srcId="{521DF1FC-86AF-495A-97B2-DC93F21C562B}" destId="{AC0D4BBD-BD93-479E-9BE4-8F6542F09AB8}" srcOrd="0" destOrd="0" presId="urn:microsoft.com/office/officeart/2005/8/layout/cycle6"/>
    <dgm:cxn modelId="{3C8E353C-F005-42CB-B668-5C97A30A2945}" type="presOf" srcId="{DFA09686-EB07-44CD-9696-627FE387641C}" destId="{D0906D0A-5DA2-4A57-9BF4-1117F147625F}" srcOrd="0" destOrd="0" presId="urn:microsoft.com/office/officeart/2005/8/layout/cycle6"/>
    <dgm:cxn modelId="{FFEC4A60-1116-4AE9-8F04-DEBB855D5ADB}" srcId="{A1F4A87F-B37C-46AD-A454-CC78E103CBB4}" destId="{34715DF0-A868-4EDD-9A87-361F8987E9C4}" srcOrd="6" destOrd="0" parTransId="{4DDD9607-78D2-4011-ABCA-96F29B175E37}" sibTransId="{CC28CC04-6B5A-40A1-8CB7-6D5F514E7C63}"/>
    <dgm:cxn modelId="{36285D66-6C57-45C2-8B97-DB41674701C2}" srcId="{A1F4A87F-B37C-46AD-A454-CC78E103CBB4}" destId="{01B7D4AC-2C2F-4F4E-9038-31A3FA1F7E66}" srcOrd="0" destOrd="0" parTransId="{4632F995-12CE-4F3C-8E8B-6242B4929B53}" sibTransId="{D4F7BF51-DB47-4746-ABBB-E4D2D32BCA11}"/>
    <dgm:cxn modelId="{0E796346-750C-4694-BA3B-1F7F0BA10E45}" type="presOf" srcId="{773C2A1B-7E9D-4327-B55E-2807DB7E4D4F}" destId="{5F2DA9BC-6995-410D-907B-AD49FFC43DCF}" srcOrd="0" destOrd="0" presId="urn:microsoft.com/office/officeart/2005/8/layout/cycle6"/>
    <dgm:cxn modelId="{E74D4B57-2AE2-4DAF-AA71-3B8D317A58DD}" type="presOf" srcId="{0C12EF2B-C99B-4F93-9C3F-7FB8D4A56405}" destId="{D5F8E2D2-A1FC-4392-AF04-082108324010}" srcOrd="0" destOrd="0" presId="urn:microsoft.com/office/officeart/2005/8/layout/cycle6"/>
    <dgm:cxn modelId="{0571F781-DE17-4A69-86EE-EA339957ACE1}" type="presOf" srcId="{B3C5F1A1-3A5C-4B6C-81AB-BAC49AC6E25D}" destId="{52302378-F3EB-4A9E-AD24-B606F0971E2C}" srcOrd="0" destOrd="0" presId="urn:microsoft.com/office/officeart/2005/8/layout/cycle6"/>
    <dgm:cxn modelId="{960AE484-E8D7-476A-A0E2-035C2EBB9331}" type="presOf" srcId="{01B7D4AC-2C2F-4F4E-9038-31A3FA1F7E66}" destId="{773C174D-B161-4FB7-80C6-A07CB53D0FD2}" srcOrd="0" destOrd="0" presId="urn:microsoft.com/office/officeart/2005/8/layout/cycle6"/>
    <dgm:cxn modelId="{712F5591-829A-4089-AFA6-50F0645042E4}" type="presOf" srcId="{8F32AA24-BB5A-4784-B1CB-0ED58F2BC050}" destId="{C9442EAE-8E50-4E62-B220-4463707D4BEC}" srcOrd="0" destOrd="0" presId="urn:microsoft.com/office/officeart/2005/8/layout/cycle6"/>
    <dgm:cxn modelId="{6E341F9E-1C42-49A4-9A87-9B6286E24A53}" type="presOf" srcId="{34715DF0-A868-4EDD-9A87-361F8987E9C4}" destId="{2AEDA676-CE56-4166-A542-5379D96F432C}" srcOrd="0" destOrd="0" presId="urn:microsoft.com/office/officeart/2005/8/layout/cycle6"/>
    <dgm:cxn modelId="{77EB059F-B551-409D-9BA9-59F4AC584F7E}" srcId="{A1F4A87F-B37C-46AD-A454-CC78E103CBB4}" destId="{C81E1107-DCB5-44C1-AA0C-F413F548D443}" srcOrd="2" destOrd="0" parTransId="{816C32A5-1CCA-4FC9-80F3-30CC2D7A7283}" sibTransId="{74D4CA98-B510-478B-A980-44BB323B99A9}"/>
    <dgm:cxn modelId="{47D841A4-26B2-45D4-8977-2301630F335F}" type="presOf" srcId="{C81E1107-DCB5-44C1-AA0C-F413F548D443}" destId="{C3D2EEB4-DC80-469F-BEBE-1A1DADA71894}" srcOrd="0" destOrd="0" presId="urn:microsoft.com/office/officeart/2005/8/layout/cycle6"/>
    <dgm:cxn modelId="{222654AA-B487-4BFA-9A2F-AB5166100692}" type="presOf" srcId="{CC28CC04-6B5A-40A1-8CB7-6D5F514E7C63}" destId="{C01909D0-FB44-4C88-BE04-1E1A00947E0A}" srcOrd="0" destOrd="0" presId="urn:microsoft.com/office/officeart/2005/8/layout/cycle6"/>
    <dgm:cxn modelId="{BA032CB1-438E-433D-8703-13AC70687035}" type="presOf" srcId="{4BC3AD2A-55D6-41C2-B1B3-64E314B68613}" destId="{97BDDE6B-5819-42E0-8215-185F62B0D290}" srcOrd="0" destOrd="0" presId="urn:microsoft.com/office/officeart/2005/8/layout/cycle6"/>
    <dgm:cxn modelId="{EE7F40BA-E0EE-4837-A0CC-5157311D972A}" srcId="{A1F4A87F-B37C-46AD-A454-CC78E103CBB4}" destId="{521DF1FC-86AF-495A-97B2-DC93F21C562B}" srcOrd="3" destOrd="0" parTransId="{E9CE325E-EF80-4DF3-81FC-639A84F65694}" sibTransId="{B3C5F1A1-3A5C-4B6C-81AB-BAC49AC6E25D}"/>
    <dgm:cxn modelId="{7522BCBE-6BA4-4C2C-B3E4-DDD78EDAB98B}" type="presOf" srcId="{D4F7BF51-DB47-4746-ABBB-E4D2D32BCA11}" destId="{45A42D32-BEA5-403C-B810-73AC1B55AECF}" srcOrd="0" destOrd="0" presId="urn:microsoft.com/office/officeart/2005/8/layout/cycle6"/>
    <dgm:cxn modelId="{3CE7A3DB-9336-48ED-B778-ADA7581316D5}" srcId="{A1F4A87F-B37C-46AD-A454-CC78E103CBB4}" destId="{EAE1C892-4D5A-44C4-A853-075410BAAE4B}" srcOrd="5" destOrd="0" parTransId="{8B288818-E246-46F2-B89F-BD8E8EC9B043}" sibTransId="{4BC3AD2A-55D6-41C2-B1B3-64E314B68613}"/>
    <dgm:cxn modelId="{32FC3AF3-649A-42BD-9D93-0095790D6386}" type="presOf" srcId="{74D4CA98-B510-478B-A980-44BB323B99A9}" destId="{B36C42A2-A338-444A-B9FB-FD19DFA01F20}" srcOrd="0" destOrd="0" presId="urn:microsoft.com/office/officeart/2005/8/layout/cycle6"/>
    <dgm:cxn modelId="{35BA72FC-E070-4D48-B020-B24A6E0600EF}" type="presOf" srcId="{A1F4A87F-B37C-46AD-A454-CC78E103CBB4}" destId="{16BDCFBC-6AA0-483C-BDF7-B7176E109CFD}" srcOrd="0" destOrd="0" presId="urn:microsoft.com/office/officeart/2005/8/layout/cycle6"/>
    <dgm:cxn modelId="{DFB28CD5-C4D3-46F4-B715-3AC8F2F6FE0A}" type="presParOf" srcId="{16BDCFBC-6AA0-483C-BDF7-B7176E109CFD}" destId="{773C174D-B161-4FB7-80C6-A07CB53D0FD2}" srcOrd="0" destOrd="0" presId="urn:microsoft.com/office/officeart/2005/8/layout/cycle6"/>
    <dgm:cxn modelId="{D4C305E4-8A3B-4E68-A765-AEE6E939AC78}" type="presParOf" srcId="{16BDCFBC-6AA0-483C-BDF7-B7176E109CFD}" destId="{467074D0-87B1-44DD-B802-C0A3809EE9AA}" srcOrd="1" destOrd="0" presId="urn:microsoft.com/office/officeart/2005/8/layout/cycle6"/>
    <dgm:cxn modelId="{861D1B4A-E4B2-4376-9413-4D3A7432F506}" type="presParOf" srcId="{16BDCFBC-6AA0-483C-BDF7-B7176E109CFD}" destId="{45A42D32-BEA5-403C-B810-73AC1B55AECF}" srcOrd="2" destOrd="0" presId="urn:microsoft.com/office/officeart/2005/8/layout/cycle6"/>
    <dgm:cxn modelId="{61D79327-41A1-49FC-8C6E-1CF1EEA3DA5F}" type="presParOf" srcId="{16BDCFBC-6AA0-483C-BDF7-B7176E109CFD}" destId="{D0906D0A-5DA2-4A57-9BF4-1117F147625F}" srcOrd="3" destOrd="0" presId="urn:microsoft.com/office/officeart/2005/8/layout/cycle6"/>
    <dgm:cxn modelId="{F7208CFA-AC74-49A4-9C27-26F6F46BA718}" type="presParOf" srcId="{16BDCFBC-6AA0-483C-BDF7-B7176E109CFD}" destId="{B98AAAB3-E477-4210-8BC1-45AEAADAEA8B}" srcOrd="4" destOrd="0" presId="urn:microsoft.com/office/officeart/2005/8/layout/cycle6"/>
    <dgm:cxn modelId="{9281E64E-6174-45E1-800E-851A077EF123}" type="presParOf" srcId="{16BDCFBC-6AA0-483C-BDF7-B7176E109CFD}" destId="{D5F8E2D2-A1FC-4392-AF04-082108324010}" srcOrd="5" destOrd="0" presId="urn:microsoft.com/office/officeart/2005/8/layout/cycle6"/>
    <dgm:cxn modelId="{A0EB0B3A-DAF4-442C-A76B-3538F60D574D}" type="presParOf" srcId="{16BDCFBC-6AA0-483C-BDF7-B7176E109CFD}" destId="{C3D2EEB4-DC80-469F-BEBE-1A1DADA71894}" srcOrd="6" destOrd="0" presId="urn:microsoft.com/office/officeart/2005/8/layout/cycle6"/>
    <dgm:cxn modelId="{52F80A6C-8B87-46D7-9933-1BE5F3CE26DD}" type="presParOf" srcId="{16BDCFBC-6AA0-483C-BDF7-B7176E109CFD}" destId="{A3656F47-DE81-4BEE-8A2B-08C79E924098}" srcOrd="7" destOrd="0" presId="urn:microsoft.com/office/officeart/2005/8/layout/cycle6"/>
    <dgm:cxn modelId="{F70C3011-7B9E-4722-B536-ADE104AD7D06}" type="presParOf" srcId="{16BDCFBC-6AA0-483C-BDF7-B7176E109CFD}" destId="{B36C42A2-A338-444A-B9FB-FD19DFA01F20}" srcOrd="8" destOrd="0" presId="urn:microsoft.com/office/officeart/2005/8/layout/cycle6"/>
    <dgm:cxn modelId="{6DA795CB-EC6A-4187-8F1A-0B6DE1D9F409}" type="presParOf" srcId="{16BDCFBC-6AA0-483C-BDF7-B7176E109CFD}" destId="{AC0D4BBD-BD93-479E-9BE4-8F6542F09AB8}" srcOrd="9" destOrd="0" presId="urn:microsoft.com/office/officeart/2005/8/layout/cycle6"/>
    <dgm:cxn modelId="{890EBD58-76B9-4A41-B3F8-B951BE0805CB}" type="presParOf" srcId="{16BDCFBC-6AA0-483C-BDF7-B7176E109CFD}" destId="{9EB41905-A0B0-49BF-AC8D-EBFDCC1B124B}" srcOrd="10" destOrd="0" presId="urn:microsoft.com/office/officeart/2005/8/layout/cycle6"/>
    <dgm:cxn modelId="{F8273A1B-5CC5-4C4D-AAA0-A8E239EFB95A}" type="presParOf" srcId="{16BDCFBC-6AA0-483C-BDF7-B7176E109CFD}" destId="{52302378-F3EB-4A9E-AD24-B606F0971E2C}" srcOrd="11" destOrd="0" presId="urn:microsoft.com/office/officeart/2005/8/layout/cycle6"/>
    <dgm:cxn modelId="{1125572C-2D06-4BD8-8154-C0975EF23EBD}" type="presParOf" srcId="{16BDCFBC-6AA0-483C-BDF7-B7176E109CFD}" destId="{5F2DA9BC-6995-410D-907B-AD49FFC43DCF}" srcOrd="12" destOrd="0" presId="urn:microsoft.com/office/officeart/2005/8/layout/cycle6"/>
    <dgm:cxn modelId="{4A3332E4-F4CB-4FB9-93C6-240FE6743A49}" type="presParOf" srcId="{16BDCFBC-6AA0-483C-BDF7-B7176E109CFD}" destId="{BB4F8D3A-40EC-42B4-AC7A-BD9B80503D7E}" srcOrd="13" destOrd="0" presId="urn:microsoft.com/office/officeart/2005/8/layout/cycle6"/>
    <dgm:cxn modelId="{DFBF68B4-BE1A-47CF-BBAB-4695634F75E9}" type="presParOf" srcId="{16BDCFBC-6AA0-483C-BDF7-B7176E109CFD}" destId="{C9442EAE-8E50-4E62-B220-4463707D4BEC}" srcOrd="14" destOrd="0" presId="urn:microsoft.com/office/officeart/2005/8/layout/cycle6"/>
    <dgm:cxn modelId="{9E82E08A-A6F1-4FE0-BF4C-0F7221DBD2B0}" type="presParOf" srcId="{16BDCFBC-6AA0-483C-BDF7-B7176E109CFD}" destId="{1B4F167A-5848-4F51-8AE6-EFA2DDA79E1E}" srcOrd="15" destOrd="0" presId="urn:microsoft.com/office/officeart/2005/8/layout/cycle6"/>
    <dgm:cxn modelId="{D83DA23A-F1BA-49D1-8FBD-D857F5C5580B}" type="presParOf" srcId="{16BDCFBC-6AA0-483C-BDF7-B7176E109CFD}" destId="{E0A269B5-EE42-42F9-B02C-F59D2A7929B6}" srcOrd="16" destOrd="0" presId="urn:microsoft.com/office/officeart/2005/8/layout/cycle6"/>
    <dgm:cxn modelId="{584CACA7-2252-4C5C-9E89-C42E9F611A5F}" type="presParOf" srcId="{16BDCFBC-6AA0-483C-BDF7-B7176E109CFD}" destId="{97BDDE6B-5819-42E0-8215-185F62B0D290}" srcOrd="17" destOrd="0" presId="urn:microsoft.com/office/officeart/2005/8/layout/cycle6"/>
    <dgm:cxn modelId="{E113DA59-B11E-40BA-95A4-F107D9CA1223}" type="presParOf" srcId="{16BDCFBC-6AA0-483C-BDF7-B7176E109CFD}" destId="{2AEDA676-CE56-4166-A542-5379D96F432C}" srcOrd="18" destOrd="0" presId="urn:microsoft.com/office/officeart/2005/8/layout/cycle6"/>
    <dgm:cxn modelId="{901E4AD8-513D-4260-8F2E-315484FBC720}" type="presParOf" srcId="{16BDCFBC-6AA0-483C-BDF7-B7176E109CFD}" destId="{01378AE4-9A20-49BE-953C-7A28BD028005}" srcOrd="19" destOrd="0" presId="urn:microsoft.com/office/officeart/2005/8/layout/cycle6"/>
    <dgm:cxn modelId="{FCA07E48-7C2F-4E0B-8877-1B180C8DB63E}" type="presParOf" srcId="{16BDCFBC-6AA0-483C-BDF7-B7176E109CFD}" destId="{C01909D0-FB44-4C88-BE04-1E1A00947E0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Identify the fraudster personas within the arrangement. </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a:t>
          </a:r>
          <a:r>
            <a:rPr lang="en-AU" sz="1400" dirty="0">
              <a:latin typeface="Century Gothic" panose="020B0502020202020204" pitchFamily="34" charset="0"/>
              <a:ea typeface="+mn-ea"/>
              <a:cs typeface="+mn-cs"/>
            </a:rPr>
            <a:t>Discuss how you could respond to the behaviours identified. </a:t>
          </a:r>
          <a:endParaRPr lang="en-AU" sz="1400" dirty="0">
            <a:latin typeface="Century Gothic" panose="020B0502020202020204" pitchFamily="34" charset="0"/>
          </a:endParaRP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226912C0-C846-4843-9533-F837E9D50C86}">
      <dgm:prSet custT="1"/>
      <dgm:spPr>
        <a:solidFill>
          <a:schemeClr val="accent2">
            <a:lumMod val="60000"/>
            <a:lumOff val="40000"/>
          </a:schemeClr>
        </a:solidFill>
      </dgm:spPr>
      <dgm:t>
        <a:bodyPr/>
        <a:lstStyle/>
        <a:p>
          <a:r>
            <a:rPr lang="en-AU" sz="1400" kern="1200" dirty="0">
              <a:latin typeface="Century Gothic" panose="020B0502020202020204" pitchFamily="34" charset="0"/>
              <a:ea typeface="+mn-ea"/>
              <a:cs typeface="+mn-cs"/>
            </a:rPr>
            <a:t>3. </a:t>
          </a:r>
          <a:r>
            <a:rPr lang="en-AU" sz="1400" kern="1200" dirty="0">
              <a:latin typeface="Century Gothic" panose="020B0502020202020204" pitchFamily="34" charset="0"/>
            </a:rPr>
            <a:t>Consider how you could prevent the behaviours identified.</a:t>
          </a:r>
          <a:endParaRPr lang="en-AU" sz="1400" kern="1200" dirty="0">
            <a:latin typeface="Century Gothic" panose="020B0502020202020204" pitchFamily="34" charset="0"/>
            <a:ea typeface="+mn-ea"/>
            <a:cs typeface="+mn-cs"/>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DF350-A63F-450E-B619-12F06077BECD}" type="doc">
      <dgm:prSet loTypeId="urn:microsoft.com/office/officeart/2005/8/layout/rings+Icon" loCatId="relationship" qsTypeId="urn:microsoft.com/office/officeart/2005/8/quickstyle/simple1" qsCatId="simple" csTypeId="urn:microsoft.com/office/officeart/2005/8/colors/accent1_1" csCatId="accent1" phldr="1"/>
      <dgm:spPr/>
    </dgm:pt>
    <dgm:pt modelId="{BE7E32F1-B261-4A81-BCFD-FEA29D1787AE}">
      <dgm:prSet phldrT="[Text]"/>
      <dgm:spPr/>
      <dgm:t>
        <a:bodyPr/>
        <a:lstStyle/>
        <a:p>
          <a:pPr>
            <a:buFont typeface="Wingdings" panose="05000000000000000000" pitchFamily="2" charset="2"/>
            <a:buChar char="v"/>
          </a:pPr>
          <a:r>
            <a:rPr lang="en-AU" dirty="0">
              <a:latin typeface="Century Gothic" panose="020B0502020202020204" pitchFamily="34" charset="0"/>
            </a:rPr>
            <a:t>Lack of supporting documentation</a:t>
          </a:r>
        </a:p>
      </dgm:t>
    </dgm:pt>
    <dgm:pt modelId="{8CDE0808-7C22-4DE6-87A4-C103FFE04B94}" type="parTrans" cxnId="{C401E3EE-C0EE-4074-BA0E-3D7CFF846FC5}">
      <dgm:prSet/>
      <dgm:spPr/>
      <dgm:t>
        <a:bodyPr/>
        <a:lstStyle/>
        <a:p>
          <a:endParaRPr lang="en-AU">
            <a:latin typeface="Century Gothic" panose="020B0502020202020204" pitchFamily="34" charset="0"/>
          </a:endParaRPr>
        </a:p>
      </dgm:t>
    </dgm:pt>
    <dgm:pt modelId="{42515621-F4D1-4F3E-9CC3-8C22BBE37388}" type="sibTrans" cxnId="{C401E3EE-C0EE-4074-BA0E-3D7CFF846FC5}">
      <dgm:prSet/>
      <dgm:spPr/>
      <dgm:t>
        <a:bodyPr/>
        <a:lstStyle/>
        <a:p>
          <a:endParaRPr lang="en-AU">
            <a:latin typeface="Century Gothic" panose="020B0502020202020204" pitchFamily="34" charset="0"/>
          </a:endParaRPr>
        </a:p>
      </dgm:t>
    </dgm:pt>
    <dgm:pt modelId="{3FA7A238-9352-425B-A76D-93AC0A722E89}">
      <dgm:prSet phldrT="[Text]"/>
      <dgm:spPr/>
      <dgm:t>
        <a:bodyPr/>
        <a:lstStyle/>
        <a:p>
          <a:r>
            <a:rPr lang="en-AU" dirty="0">
              <a:latin typeface="Century Gothic" panose="020B0502020202020204" pitchFamily="34" charset="0"/>
            </a:rPr>
            <a:t>Frequent sole source contracts – non competitive awards</a:t>
          </a:r>
        </a:p>
      </dgm:t>
    </dgm:pt>
    <dgm:pt modelId="{415C3E66-7F1D-4386-9BFC-85C4C11D12B6}" type="parTrans" cxnId="{BCB58C4B-7892-4926-9AC6-8052043F732F}">
      <dgm:prSet/>
      <dgm:spPr/>
      <dgm:t>
        <a:bodyPr/>
        <a:lstStyle/>
        <a:p>
          <a:endParaRPr lang="en-AU">
            <a:latin typeface="Century Gothic" panose="020B0502020202020204" pitchFamily="34" charset="0"/>
          </a:endParaRPr>
        </a:p>
      </dgm:t>
    </dgm:pt>
    <dgm:pt modelId="{0C0FF025-C5FE-41B7-8822-0D7A6258313E}" type="sibTrans" cxnId="{BCB58C4B-7892-4926-9AC6-8052043F732F}">
      <dgm:prSet/>
      <dgm:spPr/>
      <dgm:t>
        <a:bodyPr/>
        <a:lstStyle/>
        <a:p>
          <a:endParaRPr lang="en-AU">
            <a:latin typeface="Century Gothic" panose="020B0502020202020204" pitchFamily="34" charset="0"/>
          </a:endParaRPr>
        </a:p>
      </dgm:t>
    </dgm:pt>
    <dgm:pt modelId="{B6E28785-2623-4078-B704-6990A41A3170}">
      <dgm:prSet phldrT="[Text]"/>
      <dgm:spPr/>
      <dgm:t>
        <a:bodyPr/>
        <a:lstStyle/>
        <a:p>
          <a:pPr>
            <a:buFont typeface="Wingdings" panose="05000000000000000000" pitchFamily="2" charset="2"/>
            <a:buChar char="v"/>
          </a:pPr>
          <a:r>
            <a:rPr lang="en-AU">
              <a:latin typeface="Century Gothic" panose="020B0502020202020204" pitchFamily="34" charset="0"/>
            </a:rPr>
            <a:t>Frequently disallowed costs</a:t>
          </a:r>
          <a:endParaRPr lang="en-AU" dirty="0">
            <a:latin typeface="Century Gothic" panose="020B0502020202020204" pitchFamily="34" charset="0"/>
          </a:endParaRPr>
        </a:p>
      </dgm:t>
    </dgm:pt>
    <dgm:pt modelId="{9163B88C-AB58-4921-87A1-F8B325C03B6F}" type="parTrans" cxnId="{D5EA5764-0048-47D2-AF75-86E66D87183E}">
      <dgm:prSet/>
      <dgm:spPr/>
      <dgm:t>
        <a:bodyPr/>
        <a:lstStyle/>
        <a:p>
          <a:endParaRPr lang="en-AU">
            <a:latin typeface="Century Gothic" panose="020B0502020202020204" pitchFamily="34" charset="0"/>
          </a:endParaRPr>
        </a:p>
      </dgm:t>
    </dgm:pt>
    <dgm:pt modelId="{C4D0BCC0-F9AB-4EB4-A9A9-F969F2EF4DB6}" type="sibTrans" cxnId="{D5EA5764-0048-47D2-AF75-86E66D87183E}">
      <dgm:prSet/>
      <dgm:spPr/>
      <dgm:t>
        <a:bodyPr/>
        <a:lstStyle/>
        <a:p>
          <a:endParaRPr lang="en-AU">
            <a:latin typeface="Century Gothic" panose="020B0502020202020204" pitchFamily="34" charset="0"/>
          </a:endParaRPr>
        </a:p>
      </dgm:t>
    </dgm:pt>
    <dgm:pt modelId="{1542E824-1C75-415E-80AF-DBEC0ED5DCBF}">
      <dgm:prSet/>
      <dgm:spPr/>
      <dgm:t>
        <a:bodyPr/>
        <a:lstStyle/>
        <a:p>
          <a:r>
            <a:rPr lang="en-AU">
              <a:latin typeface="Century Gothic" panose="020B0502020202020204" pitchFamily="34" charset="0"/>
            </a:rPr>
            <a:t>High indirect charges </a:t>
          </a:r>
          <a:endParaRPr lang="en-AU" dirty="0">
            <a:latin typeface="Century Gothic" panose="020B0502020202020204" pitchFamily="34" charset="0"/>
          </a:endParaRPr>
        </a:p>
      </dgm:t>
    </dgm:pt>
    <dgm:pt modelId="{72F08026-086B-46F1-A470-4A990529028E}" type="parTrans" cxnId="{A00F87BE-E877-4B6C-946A-DE36EF6F66A5}">
      <dgm:prSet/>
      <dgm:spPr/>
      <dgm:t>
        <a:bodyPr/>
        <a:lstStyle/>
        <a:p>
          <a:endParaRPr lang="en-AU">
            <a:latin typeface="Century Gothic" panose="020B0502020202020204" pitchFamily="34" charset="0"/>
          </a:endParaRPr>
        </a:p>
      </dgm:t>
    </dgm:pt>
    <dgm:pt modelId="{4C7C421E-0F55-41A6-AB46-2EC79C9FAD2D}" type="sibTrans" cxnId="{A00F87BE-E877-4B6C-946A-DE36EF6F66A5}">
      <dgm:prSet/>
      <dgm:spPr/>
      <dgm:t>
        <a:bodyPr/>
        <a:lstStyle/>
        <a:p>
          <a:endParaRPr lang="en-AU">
            <a:latin typeface="Century Gothic" panose="020B0502020202020204" pitchFamily="34" charset="0"/>
          </a:endParaRPr>
        </a:p>
      </dgm:t>
    </dgm:pt>
    <dgm:pt modelId="{8A66D5DF-D38C-4C3F-B6F9-C99C20CD7515}">
      <dgm:prSet/>
      <dgm:spPr/>
      <dgm:t>
        <a:bodyPr/>
        <a:lstStyle/>
        <a:p>
          <a:pPr>
            <a:buFont typeface="Wingdings" panose="05000000000000000000" pitchFamily="2" charset="2"/>
            <a:buChar char="v"/>
          </a:pPr>
          <a:r>
            <a:rPr lang="en-AU" dirty="0">
              <a:latin typeface="Century Gothic" panose="020B0502020202020204" pitchFamily="34" charset="0"/>
            </a:rPr>
            <a:t>Double or inflated charges</a:t>
          </a:r>
        </a:p>
      </dgm:t>
    </dgm:pt>
    <dgm:pt modelId="{E51D7FC2-CBAA-4BE0-B198-4C47CFFE3B11}" type="parTrans" cxnId="{0F0B03D6-CF1F-433D-BD9C-D33843249F02}">
      <dgm:prSet/>
      <dgm:spPr/>
      <dgm:t>
        <a:bodyPr/>
        <a:lstStyle/>
        <a:p>
          <a:endParaRPr lang="en-AU">
            <a:latin typeface="Century Gothic" panose="020B0502020202020204" pitchFamily="34" charset="0"/>
          </a:endParaRPr>
        </a:p>
      </dgm:t>
    </dgm:pt>
    <dgm:pt modelId="{EB9AFB1A-F1FB-4104-A344-9050998E2F2E}" type="sibTrans" cxnId="{0F0B03D6-CF1F-433D-BD9C-D33843249F02}">
      <dgm:prSet/>
      <dgm:spPr/>
      <dgm:t>
        <a:bodyPr/>
        <a:lstStyle/>
        <a:p>
          <a:endParaRPr lang="en-AU">
            <a:latin typeface="Century Gothic" panose="020B0502020202020204" pitchFamily="34" charset="0"/>
          </a:endParaRPr>
        </a:p>
      </dgm:t>
    </dgm:pt>
    <dgm:pt modelId="{C1CBA38B-0C85-4462-9AA9-ADAE1F007A8D}">
      <dgm:prSet/>
      <dgm:spPr/>
      <dgm:t>
        <a:bodyPr/>
        <a:lstStyle/>
        <a:p>
          <a:r>
            <a:rPr lang="en-AU" dirty="0">
              <a:latin typeface="Century Gothic" panose="020B0502020202020204" pitchFamily="34" charset="0"/>
            </a:rPr>
            <a:t>Supporting documents for invoices appear created </a:t>
          </a:r>
        </a:p>
      </dgm:t>
    </dgm:pt>
    <dgm:pt modelId="{F2757CFD-0841-4962-9FB5-0B73996B97AC}" type="parTrans" cxnId="{BA40CF9B-AC2A-4C24-837A-16381BFAB4D2}">
      <dgm:prSet/>
      <dgm:spPr/>
      <dgm:t>
        <a:bodyPr/>
        <a:lstStyle/>
        <a:p>
          <a:endParaRPr lang="en-AU">
            <a:latin typeface="Century Gothic" panose="020B0502020202020204" pitchFamily="34" charset="0"/>
          </a:endParaRPr>
        </a:p>
      </dgm:t>
    </dgm:pt>
    <dgm:pt modelId="{13E97EB3-516B-42B4-94E3-A39E5A027CC1}" type="sibTrans" cxnId="{BA40CF9B-AC2A-4C24-837A-16381BFAB4D2}">
      <dgm:prSet/>
      <dgm:spPr/>
      <dgm:t>
        <a:bodyPr/>
        <a:lstStyle/>
        <a:p>
          <a:endParaRPr lang="en-AU">
            <a:latin typeface="Century Gothic" panose="020B0502020202020204" pitchFamily="34" charset="0"/>
          </a:endParaRPr>
        </a:p>
      </dgm:t>
    </dgm:pt>
    <dgm:pt modelId="{B091EB35-16A6-4A64-923B-778E2B7AB0D0}">
      <dgm:prSet/>
      <dgm:spPr/>
      <dgm:t>
        <a:bodyPr/>
        <a:lstStyle/>
        <a:p>
          <a:r>
            <a:rPr lang="en-AU">
              <a:latin typeface="Century Gothic" panose="020B0502020202020204" pitchFamily="34" charset="0"/>
            </a:rPr>
            <a:t>False or shelf companies set up</a:t>
          </a:r>
          <a:endParaRPr lang="en-AU" dirty="0">
            <a:latin typeface="Century Gothic" panose="020B0502020202020204" pitchFamily="34" charset="0"/>
          </a:endParaRPr>
        </a:p>
      </dgm:t>
    </dgm:pt>
    <dgm:pt modelId="{55996EE7-D682-400E-A877-897EAB97DA19}" type="parTrans" cxnId="{89E22886-A59E-47F8-836A-D953EC7A29C9}">
      <dgm:prSet/>
      <dgm:spPr/>
      <dgm:t>
        <a:bodyPr/>
        <a:lstStyle/>
        <a:p>
          <a:endParaRPr lang="en-AU">
            <a:latin typeface="Century Gothic" panose="020B0502020202020204" pitchFamily="34" charset="0"/>
          </a:endParaRPr>
        </a:p>
      </dgm:t>
    </dgm:pt>
    <dgm:pt modelId="{5D5735D5-D795-466A-9625-9A13CD172CF5}" type="sibTrans" cxnId="{89E22886-A59E-47F8-836A-D953EC7A29C9}">
      <dgm:prSet/>
      <dgm:spPr/>
      <dgm:t>
        <a:bodyPr/>
        <a:lstStyle/>
        <a:p>
          <a:endParaRPr lang="en-AU">
            <a:latin typeface="Century Gothic" panose="020B0502020202020204" pitchFamily="34" charset="0"/>
          </a:endParaRPr>
        </a:p>
      </dgm:t>
    </dgm:pt>
    <dgm:pt modelId="{FBC43272-2F16-401D-92F0-BF230917A2DD}" type="pres">
      <dgm:prSet presAssocID="{7CCDF350-A63F-450E-B619-12F06077BECD}" presName="Name0" presStyleCnt="0">
        <dgm:presLayoutVars>
          <dgm:chMax val="7"/>
          <dgm:dir/>
          <dgm:resizeHandles val="exact"/>
        </dgm:presLayoutVars>
      </dgm:prSet>
      <dgm:spPr/>
    </dgm:pt>
    <dgm:pt modelId="{1D3BFD37-2511-44D1-96F2-49104B194789}" type="pres">
      <dgm:prSet presAssocID="{7CCDF350-A63F-450E-B619-12F06077BECD}" presName="ellipse1" presStyleLbl="vennNode1" presStyleIdx="0" presStyleCnt="7">
        <dgm:presLayoutVars>
          <dgm:bulletEnabled val="1"/>
        </dgm:presLayoutVars>
      </dgm:prSet>
      <dgm:spPr/>
    </dgm:pt>
    <dgm:pt modelId="{C17A669E-26B5-4676-B697-38C749734139}" type="pres">
      <dgm:prSet presAssocID="{7CCDF350-A63F-450E-B619-12F06077BECD}" presName="ellipse2" presStyleLbl="vennNode1" presStyleIdx="1" presStyleCnt="7">
        <dgm:presLayoutVars>
          <dgm:bulletEnabled val="1"/>
        </dgm:presLayoutVars>
      </dgm:prSet>
      <dgm:spPr/>
    </dgm:pt>
    <dgm:pt modelId="{6CCC3EC4-4106-45ED-B26E-43E52D0E94B8}" type="pres">
      <dgm:prSet presAssocID="{7CCDF350-A63F-450E-B619-12F06077BECD}" presName="ellipse3" presStyleLbl="vennNode1" presStyleIdx="2" presStyleCnt="7">
        <dgm:presLayoutVars>
          <dgm:bulletEnabled val="1"/>
        </dgm:presLayoutVars>
      </dgm:prSet>
      <dgm:spPr/>
    </dgm:pt>
    <dgm:pt modelId="{3C623D90-DC71-47BE-9A43-513A48193F74}" type="pres">
      <dgm:prSet presAssocID="{7CCDF350-A63F-450E-B619-12F06077BECD}" presName="ellipse4" presStyleLbl="vennNode1" presStyleIdx="3" presStyleCnt="7">
        <dgm:presLayoutVars>
          <dgm:bulletEnabled val="1"/>
        </dgm:presLayoutVars>
      </dgm:prSet>
      <dgm:spPr/>
    </dgm:pt>
    <dgm:pt modelId="{FE75FC22-CBC7-4013-83D7-C1FCC689746D}" type="pres">
      <dgm:prSet presAssocID="{7CCDF350-A63F-450E-B619-12F06077BECD}" presName="ellipse5" presStyleLbl="vennNode1" presStyleIdx="4" presStyleCnt="7">
        <dgm:presLayoutVars>
          <dgm:bulletEnabled val="1"/>
        </dgm:presLayoutVars>
      </dgm:prSet>
      <dgm:spPr/>
    </dgm:pt>
    <dgm:pt modelId="{C83C83D0-781F-4B0D-A782-F3D2D4800AB4}" type="pres">
      <dgm:prSet presAssocID="{7CCDF350-A63F-450E-B619-12F06077BECD}" presName="ellipse6" presStyleLbl="vennNode1" presStyleIdx="5" presStyleCnt="7">
        <dgm:presLayoutVars>
          <dgm:bulletEnabled val="1"/>
        </dgm:presLayoutVars>
      </dgm:prSet>
      <dgm:spPr/>
    </dgm:pt>
    <dgm:pt modelId="{B3551729-B41A-4FE0-B13D-C3B5D6AF9716}" type="pres">
      <dgm:prSet presAssocID="{7CCDF350-A63F-450E-B619-12F06077BECD}" presName="ellipse7" presStyleLbl="vennNode1" presStyleIdx="6" presStyleCnt="7">
        <dgm:presLayoutVars>
          <dgm:bulletEnabled val="1"/>
        </dgm:presLayoutVars>
      </dgm:prSet>
      <dgm:spPr/>
    </dgm:pt>
  </dgm:ptLst>
  <dgm:cxnLst>
    <dgm:cxn modelId="{DED48A20-7A94-45B2-B02D-9ADE495C56C9}" type="presOf" srcId="{7CCDF350-A63F-450E-B619-12F06077BECD}" destId="{FBC43272-2F16-401D-92F0-BF230917A2DD}" srcOrd="0" destOrd="0" presId="urn:microsoft.com/office/officeart/2005/8/layout/rings+Icon"/>
    <dgm:cxn modelId="{CFFED75F-A89F-48A7-9916-3CDB280369D5}" type="presOf" srcId="{C1CBA38B-0C85-4462-9AA9-ADAE1F007A8D}" destId="{3C623D90-DC71-47BE-9A43-513A48193F74}" srcOrd="0" destOrd="0" presId="urn:microsoft.com/office/officeart/2005/8/layout/rings+Icon"/>
    <dgm:cxn modelId="{D5EA5764-0048-47D2-AF75-86E66D87183E}" srcId="{7CCDF350-A63F-450E-B619-12F06077BECD}" destId="{B6E28785-2623-4078-B704-6990A41A3170}" srcOrd="6" destOrd="0" parTransId="{9163B88C-AB58-4921-87A1-F8B325C03B6F}" sibTransId="{C4D0BCC0-F9AB-4EB4-A9A9-F969F2EF4DB6}"/>
    <dgm:cxn modelId="{BCB58C4B-7892-4926-9AC6-8052043F732F}" srcId="{7CCDF350-A63F-450E-B619-12F06077BECD}" destId="{3FA7A238-9352-425B-A76D-93AC0A722E89}" srcOrd="1" destOrd="0" parTransId="{415C3E66-7F1D-4386-9BFC-85C4C11D12B6}" sibTransId="{0C0FF025-C5FE-41B7-8822-0D7A6258313E}"/>
    <dgm:cxn modelId="{5678634F-EABA-4B50-B46A-83228DE517F8}" type="presOf" srcId="{B6E28785-2623-4078-B704-6990A41A3170}" destId="{B3551729-B41A-4FE0-B13D-C3B5D6AF9716}" srcOrd="0" destOrd="0" presId="urn:microsoft.com/office/officeart/2005/8/layout/rings+Icon"/>
    <dgm:cxn modelId="{A7D6EA70-61CF-428D-9402-B08EF2074ECB}" type="presOf" srcId="{3FA7A238-9352-425B-A76D-93AC0A722E89}" destId="{C17A669E-26B5-4676-B697-38C749734139}" srcOrd="0" destOrd="0" presId="urn:microsoft.com/office/officeart/2005/8/layout/rings+Icon"/>
    <dgm:cxn modelId="{BD4DCB58-F9AC-40D0-8850-8F77FCD3EAC9}" type="presOf" srcId="{B091EB35-16A6-4A64-923B-778E2B7AB0D0}" destId="{C83C83D0-781F-4B0D-A782-F3D2D4800AB4}" srcOrd="0" destOrd="0" presId="urn:microsoft.com/office/officeart/2005/8/layout/rings+Icon"/>
    <dgm:cxn modelId="{C4A7EE7D-960D-4596-91B8-33C42FB342A1}" type="presOf" srcId="{1542E824-1C75-415E-80AF-DBEC0ED5DCBF}" destId="{6CCC3EC4-4106-45ED-B26E-43E52D0E94B8}" srcOrd="0" destOrd="0" presId="urn:microsoft.com/office/officeart/2005/8/layout/rings+Icon"/>
    <dgm:cxn modelId="{58897383-B109-423F-B5B7-BB570ED5BBC3}" type="presOf" srcId="{8A66D5DF-D38C-4C3F-B6F9-C99C20CD7515}" destId="{FE75FC22-CBC7-4013-83D7-C1FCC689746D}" srcOrd="0" destOrd="0" presId="urn:microsoft.com/office/officeart/2005/8/layout/rings+Icon"/>
    <dgm:cxn modelId="{89E22886-A59E-47F8-836A-D953EC7A29C9}" srcId="{7CCDF350-A63F-450E-B619-12F06077BECD}" destId="{B091EB35-16A6-4A64-923B-778E2B7AB0D0}" srcOrd="5" destOrd="0" parTransId="{55996EE7-D682-400E-A877-897EAB97DA19}" sibTransId="{5D5735D5-D795-466A-9625-9A13CD172CF5}"/>
    <dgm:cxn modelId="{BA40CF9B-AC2A-4C24-837A-16381BFAB4D2}" srcId="{7CCDF350-A63F-450E-B619-12F06077BECD}" destId="{C1CBA38B-0C85-4462-9AA9-ADAE1F007A8D}" srcOrd="3" destOrd="0" parTransId="{F2757CFD-0841-4962-9FB5-0B73996B97AC}" sibTransId="{13E97EB3-516B-42B4-94E3-A39E5A027CC1}"/>
    <dgm:cxn modelId="{A00F87BE-E877-4B6C-946A-DE36EF6F66A5}" srcId="{7CCDF350-A63F-450E-B619-12F06077BECD}" destId="{1542E824-1C75-415E-80AF-DBEC0ED5DCBF}" srcOrd="2" destOrd="0" parTransId="{72F08026-086B-46F1-A470-4A990529028E}" sibTransId="{4C7C421E-0F55-41A6-AB46-2EC79C9FAD2D}"/>
    <dgm:cxn modelId="{D80DE2CF-7BB7-4309-BA5F-A14F59B152D3}" type="presOf" srcId="{BE7E32F1-B261-4A81-BCFD-FEA29D1787AE}" destId="{1D3BFD37-2511-44D1-96F2-49104B194789}" srcOrd="0" destOrd="0" presId="urn:microsoft.com/office/officeart/2005/8/layout/rings+Icon"/>
    <dgm:cxn modelId="{0F0B03D6-CF1F-433D-BD9C-D33843249F02}" srcId="{7CCDF350-A63F-450E-B619-12F06077BECD}" destId="{8A66D5DF-D38C-4C3F-B6F9-C99C20CD7515}" srcOrd="4" destOrd="0" parTransId="{E51D7FC2-CBAA-4BE0-B198-4C47CFFE3B11}" sibTransId="{EB9AFB1A-F1FB-4104-A344-9050998E2F2E}"/>
    <dgm:cxn modelId="{C401E3EE-C0EE-4074-BA0E-3D7CFF846FC5}" srcId="{7CCDF350-A63F-450E-B619-12F06077BECD}" destId="{BE7E32F1-B261-4A81-BCFD-FEA29D1787AE}" srcOrd="0" destOrd="0" parTransId="{8CDE0808-7C22-4DE6-87A4-C103FFE04B94}" sibTransId="{42515621-F4D1-4F3E-9CC3-8C22BBE37388}"/>
    <dgm:cxn modelId="{E513D966-8243-47FD-9E4F-80FD3B08C6E5}" type="presParOf" srcId="{FBC43272-2F16-401D-92F0-BF230917A2DD}" destId="{1D3BFD37-2511-44D1-96F2-49104B194789}" srcOrd="0" destOrd="0" presId="urn:microsoft.com/office/officeart/2005/8/layout/rings+Icon"/>
    <dgm:cxn modelId="{EDF01585-2A3F-4D21-B6A9-DF2D2E97CFE2}" type="presParOf" srcId="{FBC43272-2F16-401D-92F0-BF230917A2DD}" destId="{C17A669E-26B5-4676-B697-38C749734139}" srcOrd="1" destOrd="0" presId="urn:microsoft.com/office/officeart/2005/8/layout/rings+Icon"/>
    <dgm:cxn modelId="{091A8161-3AB1-49BA-A141-D8CBB399A223}" type="presParOf" srcId="{FBC43272-2F16-401D-92F0-BF230917A2DD}" destId="{6CCC3EC4-4106-45ED-B26E-43E52D0E94B8}" srcOrd="2" destOrd="0" presId="urn:microsoft.com/office/officeart/2005/8/layout/rings+Icon"/>
    <dgm:cxn modelId="{2100BE3E-CFF2-49B2-98DA-19E5C272946E}" type="presParOf" srcId="{FBC43272-2F16-401D-92F0-BF230917A2DD}" destId="{3C623D90-DC71-47BE-9A43-513A48193F74}" srcOrd="3" destOrd="0" presId="urn:microsoft.com/office/officeart/2005/8/layout/rings+Icon"/>
    <dgm:cxn modelId="{B1CD7592-E105-47AC-B2B8-5B2860097448}" type="presParOf" srcId="{FBC43272-2F16-401D-92F0-BF230917A2DD}" destId="{FE75FC22-CBC7-4013-83D7-C1FCC689746D}" srcOrd="4" destOrd="0" presId="urn:microsoft.com/office/officeart/2005/8/layout/rings+Icon"/>
    <dgm:cxn modelId="{C1718F2F-47C2-4EA5-B33A-050E74995808}" type="presParOf" srcId="{FBC43272-2F16-401D-92F0-BF230917A2DD}" destId="{C83C83D0-781F-4B0D-A782-F3D2D4800AB4}" srcOrd="5" destOrd="0" presId="urn:microsoft.com/office/officeart/2005/8/layout/rings+Icon"/>
    <dgm:cxn modelId="{265396A8-2FD2-45CF-B344-D21BC50C6E58}" type="presParOf" srcId="{FBC43272-2F16-401D-92F0-BF230917A2DD}" destId="{B3551729-B41A-4FE0-B13D-C3B5D6AF9716}"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89091-2503-440B-B7B7-8FE3D6209878}" type="doc">
      <dgm:prSet loTypeId="urn:microsoft.com/office/officeart/2005/8/layout/bProcess4" loCatId="process" qsTypeId="urn:microsoft.com/office/officeart/2005/8/quickstyle/simple3" qsCatId="simple" csTypeId="urn:microsoft.com/office/officeart/2005/8/colors/accent6_2" csCatId="accent6" phldr="1"/>
      <dgm:spPr/>
      <dgm:t>
        <a:bodyPr/>
        <a:lstStyle/>
        <a:p>
          <a:endParaRPr lang="en-AU"/>
        </a:p>
      </dgm:t>
    </dgm:pt>
    <dgm:pt modelId="{E491B623-46FD-4E6C-9A62-A2F1C993013A}">
      <dgm:prSet phldrT="[Text]" custT="1"/>
      <dgm:spPr>
        <a:solidFill>
          <a:schemeClr val="tx2">
            <a:lumMod val="20000"/>
            <a:lumOff val="80000"/>
          </a:schemeClr>
        </a:solidFill>
      </dgm:spPr>
      <dgm:t>
        <a:bodyPr/>
        <a:lstStyle/>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r>
            <a:rPr lang="en-AU" sz="1400" dirty="0">
              <a:latin typeface="Century Gothic" panose="020B0502020202020204" pitchFamily="34" charset="0"/>
            </a:rPr>
            <a:t>To co-design a comprehensive anti-corruption plan</a:t>
          </a:r>
        </a:p>
      </dgm:t>
    </dgm:pt>
    <dgm:pt modelId="{2C77F6D4-9A0D-43EF-BF74-4FC6CEE7E85C}" type="parTrans" cxnId="{D43702DF-9FC7-444B-8F8E-CC00732FFE04}">
      <dgm:prSet/>
      <dgm:spPr/>
      <dgm:t>
        <a:bodyPr/>
        <a:lstStyle/>
        <a:p>
          <a:endParaRPr lang="en-AU" sz="1400">
            <a:latin typeface="Century Gothic" panose="020B0502020202020204" pitchFamily="34" charset="0"/>
          </a:endParaRPr>
        </a:p>
      </dgm:t>
    </dgm:pt>
    <dgm:pt modelId="{96084BBA-9658-4A48-B7F1-9372E057A0F6}" type="sibTrans" cxnId="{D43702DF-9FC7-444B-8F8E-CC00732FFE04}">
      <dgm:prSet/>
      <dgm:spPr/>
      <dgm:t>
        <a:bodyPr/>
        <a:lstStyle/>
        <a:p>
          <a:endParaRPr lang="en-AU" sz="1400">
            <a:latin typeface="Century Gothic" panose="020B0502020202020204" pitchFamily="34" charset="0"/>
          </a:endParaRPr>
        </a:p>
      </dgm:t>
    </dgm:pt>
    <dgm:pt modelId="{8C2189BD-A4A1-42A6-B020-6A1CCCD2FFCD}">
      <dgm:prSet phldrT="[Text]" custT="1"/>
      <dgm:spPr>
        <a:solidFill>
          <a:schemeClr val="tx2">
            <a:lumMod val="20000"/>
            <a:lumOff val="80000"/>
          </a:schemeClr>
        </a:solidFill>
      </dgm:spPr>
      <dgm:t>
        <a:bodyPr/>
        <a:lstStyle/>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r>
            <a:rPr lang="en-AU" sz="1400" dirty="0">
              <a:latin typeface="Century Gothic" panose="020B0502020202020204" pitchFamily="34" charset="0"/>
            </a:rPr>
            <a:t>To guarantee sustainable funding, resources &amp; independence </a:t>
          </a:r>
        </a:p>
      </dgm:t>
    </dgm:pt>
    <dgm:pt modelId="{E703698E-B403-4620-93EE-A6847495F92E}" type="parTrans" cxnId="{E65B4D09-8237-45F5-A654-BF3A105CC3C2}">
      <dgm:prSet/>
      <dgm:spPr/>
      <dgm:t>
        <a:bodyPr/>
        <a:lstStyle/>
        <a:p>
          <a:endParaRPr lang="en-AU" sz="1400">
            <a:latin typeface="Century Gothic" panose="020B0502020202020204" pitchFamily="34" charset="0"/>
          </a:endParaRPr>
        </a:p>
      </dgm:t>
    </dgm:pt>
    <dgm:pt modelId="{B165EC3F-FB26-4073-80D6-01026DB89B6C}" type="sibTrans" cxnId="{E65B4D09-8237-45F5-A654-BF3A105CC3C2}">
      <dgm:prSet/>
      <dgm:spPr/>
      <dgm:t>
        <a:bodyPr/>
        <a:lstStyle/>
        <a:p>
          <a:endParaRPr lang="en-AU" sz="1400">
            <a:latin typeface="Century Gothic" panose="020B0502020202020204" pitchFamily="34" charset="0"/>
          </a:endParaRPr>
        </a:p>
      </dgm:t>
    </dgm:pt>
    <dgm:pt modelId="{1875DEFD-7B9E-443C-AF16-260EE02B19BB}">
      <dgm:prSet phldrT="[Text]" custT="1"/>
      <dgm:spPr>
        <a:solidFill>
          <a:schemeClr val="tx2">
            <a:lumMod val="20000"/>
            <a:lumOff val="80000"/>
          </a:schemeClr>
        </a:solidFill>
      </dgm:spPr>
      <dgm:t>
        <a:bodyPr/>
        <a:lstStyle/>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r>
            <a:rPr lang="en-AU" sz="1400" dirty="0">
              <a:latin typeface="Century Gothic" panose="020B0502020202020204" pitchFamily="34" charset="0"/>
            </a:rPr>
            <a:t>Fosters information sharing &amp; cross agency cooperation</a:t>
          </a:r>
        </a:p>
      </dgm:t>
    </dgm:pt>
    <dgm:pt modelId="{C88A9942-0837-44E3-9249-7FD4D5765941}" type="parTrans" cxnId="{34063F43-96C3-4AB8-8651-7629BB128D4E}">
      <dgm:prSet/>
      <dgm:spPr/>
      <dgm:t>
        <a:bodyPr/>
        <a:lstStyle/>
        <a:p>
          <a:endParaRPr lang="en-AU" sz="1400">
            <a:latin typeface="Century Gothic" panose="020B0502020202020204" pitchFamily="34" charset="0"/>
          </a:endParaRPr>
        </a:p>
      </dgm:t>
    </dgm:pt>
    <dgm:pt modelId="{A3C0DD60-5DB9-4A5A-8324-7955EDCEF108}" type="sibTrans" cxnId="{34063F43-96C3-4AB8-8651-7629BB128D4E}">
      <dgm:prSet/>
      <dgm:spPr/>
      <dgm:t>
        <a:bodyPr/>
        <a:lstStyle/>
        <a:p>
          <a:endParaRPr lang="en-AU" sz="1400">
            <a:latin typeface="Century Gothic" panose="020B0502020202020204" pitchFamily="34" charset="0"/>
          </a:endParaRPr>
        </a:p>
      </dgm:t>
    </dgm:pt>
    <dgm:pt modelId="{7568586B-3AC1-400E-B6FC-36ACCC7B2738}">
      <dgm:prSet custT="1"/>
      <dgm:spPr>
        <a:solidFill>
          <a:schemeClr val="accent5">
            <a:lumMod val="20000"/>
            <a:lumOff val="80000"/>
          </a:schemeClr>
        </a:solidFill>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r>
            <a:rPr lang="en-AU" sz="1400" dirty="0">
              <a:latin typeface="Century Gothic" panose="020B0502020202020204" pitchFamily="34" charset="0"/>
            </a:rPr>
            <a:t>Enact new best practice investigations &amp; public hearing powers</a:t>
          </a:r>
        </a:p>
      </dgm:t>
    </dgm:pt>
    <dgm:pt modelId="{51F0B038-B686-499D-B40A-E57BF5F6BB8C}" type="parTrans" cxnId="{C6BD3AFD-991F-44DB-AF95-DF2004CEB1D2}">
      <dgm:prSet/>
      <dgm:spPr/>
      <dgm:t>
        <a:bodyPr/>
        <a:lstStyle/>
        <a:p>
          <a:endParaRPr lang="en-AU" sz="1400">
            <a:latin typeface="Century Gothic" panose="020B0502020202020204" pitchFamily="34" charset="0"/>
          </a:endParaRPr>
        </a:p>
      </dgm:t>
    </dgm:pt>
    <dgm:pt modelId="{461F2D59-BE99-4EDE-9162-190A6B11ED9B}" type="sibTrans" cxnId="{C6BD3AFD-991F-44DB-AF95-DF2004CEB1D2}">
      <dgm:prSet/>
      <dgm:spPr/>
      <dgm:t>
        <a:bodyPr/>
        <a:lstStyle/>
        <a:p>
          <a:endParaRPr lang="en-AU" sz="1400">
            <a:latin typeface="Century Gothic" panose="020B0502020202020204" pitchFamily="34" charset="0"/>
          </a:endParaRPr>
        </a:p>
      </dgm:t>
    </dgm:pt>
    <dgm:pt modelId="{4EA3554D-B950-485A-AEC0-5241D7D9536C}">
      <dgm:prSet custT="1"/>
      <dgm:spPr>
        <a:solidFill>
          <a:schemeClr val="accent5">
            <a:lumMod val="20000"/>
            <a:lumOff val="80000"/>
          </a:schemeClr>
        </a:solidFill>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r>
            <a:rPr lang="en-AU" sz="1400" dirty="0">
              <a:latin typeface="Century Gothic" panose="020B0502020202020204" pitchFamily="34" charset="0"/>
            </a:rPr>
            <a:t>Legislate stronger corruption prevention functions</a:t>
          </a:r>
        </a:p>
      </dgm:t>
    </dgm:pt>
    <dgm:pt modelId="{73FC65BA-F6C3-4382-8BED-71DD1EB0C893}" type="parTrans" cxnId="{E3570C24-71BF-46C6-A81C-A7C199626680}">
      <dgm:prSet/>
      <dgm:spPr/>
      <dgm:t>
        <a:bodyPr/>
        <a:lstStyle/>
        <a:p>
          <a:endParaRPr lang="en-AU" sz="1400">
            <a:latin typeface="Century Gothic" panose="020B0502020202020204" pitchFamily="34" charset="0"/>
          </a:endParaRPr>
        </a:p>
      </dgm:t>
    </dgm:pt>
    <dgm:pt modelId="{D6A4E78C-BF76-4DD1-BE81-6573B1BCE4A6}" type="sibTrans" cxnId="{E3570C24-71BF-46C6-A81C-A7C199626680}">
      <dgm:prSet/>
      <dgm:spPr/>
      <dgm:t>
        <a:bodyPr/>
        <a:lstStyle/>
        <a:p>
          <a:endParaRPr lang="en-AU" sz="1400">
            <a:latin typeface="Century Gothic" panose="020B0502020202020204" pitchFamily="34" charset="0"/>
          </a:endParaRPr>
        </a:p>
      </dgm:t>
    </dgm:pt>
    <dgm:pt modelId="{78110C63-39C1-4A40-8D84-3BFE38525604}">
      <dgm:prSet custT="1"/>
      <dgm:spPr>
        <a:solidFill>
          <a:schemeClr val="accent2">
            <a:lumMod val="20000"/>
            <a:lumOff val="80000"/>
          </a:schemeClr>
        </a:solidFill>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r>
            <a:rPr lang="en-AU" sz="1400" dirty="0">
              <a:latin typeface="Century Gothic" panose="020B0502020202020204" pitchFamily="34" charset="0"/>
            </a:rPr>
            <a:t>Ensures protection of whistle-blowers &amp; public interest whistle-blowing</a:t>
          </a:r>
        </a:p>
      </dgm:t>
    </dgm:pt>
    <dgm:pt modelId="{0ECFD071-8C9C-4C4F-8252-2546F8E683B0}" type="parTrans" cxnId="{B58AF406-12C0-4258-869E-60B560EBC23F}">
      <dgm:prSet/>
      <dgm:spPr/>
      <dgm:t>
        <a:bodyPr/>
        <a:lstStyle/>
        <a:p>
          <a:endParaRPr lang="en-AU" sz="1400">
            <a:latin typeface="Century Gothic" panose="020B0502020202020204" pitchFamily="34" charset="0"/>
          </a:endParaRPr>
        </a:p>
      </dgm:t>
    </dgm:pt>
    <dgm:pt modelId="{F49A6BE1-EFC8-4120-9A6F-802ADA63002D}" type="sibTrans" cxnId="{B58AF406-12C0-4258-869E-60B560EBC23F}">
      <dgm:prSet/>
      <dgm:spPr/>
      <dgm:t>
        <a:bodyPr/>
        <a:lstStyle/>
        <a:p>
          <a:endParaRPr lang="en-AU" sz="1400">
            <a:latin typeface="Century Gothic" panose="020B0502020202020204" pitchFamily="34" charset="0"/>
          </a:endParaRPr>
        </a:p>
      </dgm:t>
    </dgm:pt>
    <dgm:pt modelId="{910677B7-C0D7-4941-891E-E8DAF6364BED}">
      <dgm:prSet custT="1"/>
      <dgm:spPr>
        <a:solidFill>
          <a:schemeClr val="accent2">
            <a:lumMod val="20000"/>
            <a:lumOff val="80000"/>
          </a:schemeClr>
        </a:solidFill>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r>
            <a:rPr lang="en-AU" sz="1400" dirty="0">
              <a:latin typeface="Century Gothic" panose="020B0502020202020204" pitchFamily="34" charset="0"/>
            </a:rPr>
            <a:t>Enforce consistent best practice whistle-blower protections</a:t>
          </a:r>
        </a:p>
      </dgm:t>
    </dgm:pt>
    <dgm:pt modelId="{EA6E6BD1-9920-48EE-AAD1-5BECD5748018}" type="parTrans" cxnId="{A2FC664F-2F5B-4602-805B-0506C3AAE8C7}">
      <dgm:prSet/>
      <dgm:spPr/>
      <dgm:t>
        <a:bodyPr/>
        <a:lstStyle/>
        <a:p>
          <a:endParaRPr lang="en-AU" sz="1400">
            <a:latin typeface="Century Gothic" panose="020B0502020202020204" pitchFamily="34" charset="0"/>
          </a:endParaRPr>
        </a:p>
      </dgm:t>
    </dgm:pt>
    <dgm:pt modelId="{D5B80D86-D735-4A3C-BB17-93C3CAC7B52D}" type="sibTrans" cxnId="{A2FC664F-2F5B-4602-805B-0506C3AAE8C7}">
      <dgm:prSet/>
      <dgm:spPr/>
      <dgm:t>
        <a:bodyPr/>
        <a:lstStyle/>
        <a:p>
          <a:endParaRPr lang="en-AU" sz="1400">
            <a:latin typeface="Century Gothic" panose="020B0502020202020204" pitchFamily="34" charset="0"/>
          </a:endParaRPr>
        </a:p>
      </dgm:t>
    </dgm:pt>
    <dgm:pt modelId="{4CB2F4A2-BC24-480D-95B4-6B158F7FFAD6}">
      <dgm:prSet custT="1"/>
      <dgm:spPr>
        <a:solidFill>
          <a:schemeClr val="accent2">
            <a:lumMod val="20000"/>
            <a:lumOff val="80000"/>
          </a:schemeClr>
        </a:solidFill>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r>
            <a:rPr lang="en-AU" sz="1400" dirty="0">
              <a:latin typeface="Century Gothic" panose="020B0502020202020204" pitchFamily="34" charset="0"/>
            </a:rPr>
            <a:t>Enshrine full protection for public interest journalism &amp; disclosure</a:t>
          </a:r>
        </a:p>
      </dgm:t>
    </dgm:pt>
    <dgm:pt modelId="{682A0AF3-A0B5-4F96-995C-9E38AC384D6B}" type="parTrans" cxnId="{32A24963-1996-45F2-A1E6-4759F622F472}">
      <dgm:prSet/>
      <dgm:spPr/>
      <dgm:t>
        <a:bodyPr/>
        <a:lstStyle/>
        <a:p>
          <a:endParaRPr lang="en-AU" sz="1400">
            <a:latin typeface="Century Gothic" panose="020B0502020202020204" pitchFamily="34" charset="0"/>
          </a:endParaRPr>
        </a:p>
      </dgm:t>
    </dgm:pt>
    <dgm:pt modelId="{F37A5B91-87D7-4E40-92D2-53899F043CB4}" type="sibTrans" cxnId="{32A24963-1996-45F2-A1E6-4759F622F472}">
      <dgm:prSet/>
      <dgm:spPr/>
      <dgm:t>
        <a:bodyPr/>
        <a:lstStyle/>
        <a:p>
          <a:endParaRPr lang="en-AU" sz="1400">
            <a:latin typeface="Century Gothic" panose="020B0502020202020204" pitchFamily="34" charset="0"/>
          </a:endParaRPr>
        </a:p>
      </dgm:t>
    </dgm:pt>
    <dgm:pt modelId="{250608BA-21F4-46E7-AF5C-52CB52835089}">
      <dgm:prSet custT="1"/>
      <dgm:spPr>
        <a:solidFill>
          <a:schemeClr val="accent5">
            <a:lumMod val="20000"/>
            <a:lumOff val="80000"/>
          </a:schemeClr>
        </a:solidFill>
      </dgm:spPr>
      <dgm:t>
        <a:bodyPr/>
        <a:lstStyle/>
        <a:p>
          <a:endParaRPr lang="en-AU" sz="1400" dirty="0">
            <a:latin typeface="Century Gothic" panose="020B0502020202020204" pitchFamily="34" charset="0"/>
          </a:endParaRPr>
        </a:p>
        <a:p>
          <a:endParaRPr lang="en-AU" sz="1400" dirty="0">
            <a:latin typeface="Century Gothic" panose="020B0502020202020204" pitchFamily="34" charset="0"/>
          </a:endParaRPr>
        </a:p>
        <a:p>
          <a:endParaRPr lang="en-AU" sz="1400" dirty="0">
            <a:latin typeface="Century Gothic" panose="020B0502020202020204" pitchFamily="34" charset="0"/>
          </a:endParaRPr>
        </a:p>
        <a:p>
          <a:r>
            <a:rPr lang="en-AU" sz="1400" dirty="0">
              <a:latin typeface="Century Gothic" panose="020B0502020202020204" pitchFamily="34" charset="0"/>
            </a:rPr>
            <a:t>The establishment of a strong Federal Integrity Commission</a:t>
          </a:r>
        </a:p>
      </dgm:t>
    </dgm:pt>
    <dgm:pt modelId="{42202505-3B3F-4DD7-953C-9E01AB1BC065}" type="sibTrans" cxnId="{C228C638-57BF-4A02-B304-06B5E4E01625}">
      <dgm:prSet/>
      <dgm:spPr/>
      <dgm:t>
        <a:bodyPr/>
        <a:lstStyle/>
        <a:p>
          <a:endParaRPr lang="en-AU" sz="1400">
            <a:latin typeface="Century Gothic" panose="020B0502020202020204" pitchFamily="34" charset="0"/>
          </a:endParaRPr>
        </a:p>
      </dgm:t>
    </dgm:pt>
    <dgm:pt modelId="{18A1E5AF-58CD-4F7A-AE09-959450B7FDA3}" type="parTrans" cxnId="{C228C638-57BF-4A02-B304-06B5E4E01625}">
      <dgm:prSet/>
      <dgm:spPr/>
      <dgm:t>
        <a:bodyPr/>
        <a:lstStyle/>
        <a:p>
          <a:endParaRPr lang="en-AU" sz="1400">
            <a:latin typeface="Century Gothic" panose="020B0502020202020204" pitchFamily="34" charset="0"/>
          </a:endParaRPr>
        </a:p>
      </dgm:t>
    </dgm:pt>
    <dgm:pt modelId="{5A94BD47-9459-4857-A071-AEDF3737A0F3}" type="pres">
      <dgm:prSet presAssocID="{7CF89091-2503-440B-B7B7-8FE3D6209878}" presName="Name0" presStyleCnt="0">
        <dgm:presLayoutVars>
          <dgm:dir/>
          <dgm:resizeHandles/>
        </dgm:presLayoutVars>
      </dgm:prSet>
      <dgm:spPr/>
    </dgm:pt>
    <dgm:pt modelId="{43F71735-FD34-414B-81BC-49C0D5C6C43B}" type="pres">
      <dgm:prSet presAssocID="{E491B623-46FD-4E6C-9A62-A2F1C993013A}" presName="compNode" presStyleCnt="0"/>
      <dgm:spPr/>
    </dgm:pt>
    <dgm:pt modelId="{1D6D8270-E870-4337-8AA5-6DFE6477E6B1}" type="pres">
      <dgm:prSet presAssocID="{E491B623-46FD-4E6C-9A62-A2F1C993013A}" presName="dummyConnPt" presStyleCnt="0"/>
      <dgm:spPr/>
    </dgm:pt>
    <dgm:pt modelId="{AC853C3B-C357-4E2F-9E45-D7442783654A}" type="pres">
      <dgm:prSet presAssocID="{E491B623-46FD-4E6C-9A62-A2F1C993013A}" presName="node" presStyleLbl="node1" presStyleIdx="0" presStyleCnt="9">
        <dgm:presLayoutVars>
          <dgm:bulletEnabled val="1"/>
        </dgm:presLayoutVars>
      </dgm:prSet>
      <dgm:spPr/>
    </dgm:pt>
    <dgm:pt modelId="{54D8E84D-D6CA-4F13-9C0F-4561324AAA58}" type="pres">
      <dgm:prSet presAssocID="{96084BBA-9658-4A48-B7F1-9372E057A0F6}" presName="sibTrans" presStyleLbl="bgSibTrans2D1" presStyleIdx="0" presStyleCnt="8"/>
      <dgm:spPr/>
    </dgm:pt>
    <dgm:pt modelId="{BFB5DCA2-C633-4CF2-8609-FB91B4800FD4}" type="pres">
      <dgm:prSet presAssocID="{8C2189BD-A4A1-42A6-B020-6A1CCCD2FFCD}" presName="compNode" presStyleCnt="0"/>
      <dgm:spPr/>
    </dgm:pt>
    <dgm:pt modelId="{39CFCCEC-6B93-4386-8135-34AE89B98FC8}" type="pres">
      <dgm:prSet presAssocID="{8C2189BD-A4A1-42A6-B020-6A1CCCD2FFCD}" presName="dummyConnPt" presStyleCnt="0"/>
      <dgm:spPr/>
    </dgm:pt>
    <dgm:pt modelId="{E9FBD32E-2638-4480-A519-323ABEE70458}" type="pres">
      <dgm:prSet presAssocID="{8C2189BD-A4A1-42A6-B020-6A1CCCD2FFCD}" presName="node" presStyleLbl="node1" presStyleIdx="1" presStyleCnt="9">
        <dgm:presLayoutVars>
          <dgm:bulletEnabled val="1"/>
        </dgm:presLayoutVars>
      </dgm:prSet>
      <dgm:spPr/>
    </dgm:pt>
    <dgm:pt modelId="{87D8DB8F-76A2-4AD2-B001-FABD40F9953A}" type="pres">
      <dgm:prSet presAssocID="{B165EC3F-FB26-4073-80D6-01026DB89B6C}" presName="sibTrans" presStyleLbl="bgSibTrans2D1" presStyleIdx="1" presStyleCnt="8"/>
      <dgm:spPr/>
    </dgm:pt>
    <dgm:pt modelId="{A40FDB5C-2A4D-4700-9126-AF10B84DB2E0}" type="pres">
      <dgm:prSet presAssocID="{1875DEFD-7B9E-443C-AF16-260EE02B19BB}" presName="compNode" presStyleCnt="0"/>
      <dgm:spPr/>
    </dgm:pt>
    <dgm:pt modelId="{0DFAB8AF-9B81-4771-A22B-53F81DB2D1E8}" type="pres">
      <dgm:prSet presAssocID="{1875DEFD-7B9E-443C-AF16-260EE02B19BB}" presName="dummyConnPt" presStyleCnt="0"/>
      <dgm:spPr/>
    </dgm:pt>
    <dgm:pt modelId="{C5E931DE-35E2-443A-9BE8-F9845CBD7EB7}" type="pres">
      <dgm:prSet presAssocID="{1875DEFD-7B9E-443C-AF16-260EE02B19BB}" presName="node" presStyleLbl="node1" presStyleIdx="2" presStyleCnt="9">
        <dgm:presLayoutVars>
          <dgm:bulletEnabled val="1"/>
        </dgm:presLayoutVars>
      </dgm:prSet>
      <dgm:spPr/>
    </dgm:pt>
    <dgm:pt modelId="{F65018A6-0EB6-425A-92B7-838015B2A267}" type="pres">
      <dgm:prSet presAssocID="{A3C0DD60-5DB9-4A5A-8324-7955EDCEF108}" presName="sibTrans" presStyleLbl="bgSibTrans2D1" presStyleIdx="2" presStyleCnt="8"/>
      <dgm:spPr/>
    </dgm:pt>
    <dgm:pt modelId="{204AFC95-C1C0-4231-82EE-80E0809AE9CA}" type="pres">
      <dgm:prSet presAssocID="{250608BA-21F4-46E7-AF5C-52CB52835089}" presName="compNode" presStyleCnt="0"/>
      <dgm:spPr/>
    </dgm:pt>
    <dgm:pt modelId="{96BC49D6-7A2B-4DFB-8823-36BA2C987389}" type="pres">
      <dgm:prSet presAssocID="{250608BA-21F4-46E7-AF5C-52CB52835089}" presName="dummyConnPt" presStyleCnt="0"/>
      <dgm:spPr/>
    </dgm:pt>
    <dgm:pt modelId="{6A403CDC-A5E0-4EFC-8123-8AB38DE6F4C9}" type="pres">
      <dgm:prSet presAssocID="{250608BA-21F4-46E7-AF5C-52CB52835089}" presName="node" presStyleLbl="node1" presStyleIdx="3" presStyleCnt="9">
        <dgm:presLayoutVars>
          <dgm:bulletEnabled val="1"/>
        </dgm:presLayoutVars>
      </dgm:prSet>
      <dgm:spPr/>
    </dgm:pt>
    <dgm:pt modelId="{6975D2B3-2F7C-4ADF-83C1-4F9A363AC019}" type="pres">
      <dgm:prSet presAssocID="{42202505-3B3F-4DD7-953C-9E01AB1BC065}" presName="sibTrans" presStyleLbl="bgSibTrans2D1" presStyleIdx="3" presStyleCnt="8"/>
      <dgm:spPr/>
    </dgm:pt>
    <dgm:pt modelId="{A07FE5E6-BDA8-4158-8F07-182E39728470}" type="pres">
      <dgm:prSet presAssocID="{4EA3554D-B950-485A-AEC0-5241D7D9536C}" presName="compNode" presStyleCnt="0"/>
      <dgm:spPr/>
    </dgm:pt>
    <dgm:pt modelId="{46C6436B-6528-491C-B776-228A329160DE}" type="pres">
      <dgm:prSet presAssocID="{4EA3554D-B950-485A-AEC0-5241D7D9536C}" presName="dummyConnPt" presStyleCnt="0"/>
      <dgm:spPr/>
    </dgm:pt>
    <dgm:pt modelId="{797D90F2-5E6D-40E5-AC13-91D75263EA1C}" type="pres">
      <dgm:prSet presAssocID="{4EA3554D-B950-485A-AEC0-5241D7D9536C}" presName="node" presStyleLbl="node1" presStyleIdx="4" presStyleCnt="9">
        <dgm:presLayoutVars>
          <dgm:bulletEnabled val="1"/>
        </dgm:presLayoutVars>
      </dgm:prSet>
      <dgm:spPr/>
    </dgm:pt>
    <dgm:pt modelId="{ABDCBB08-71AA-42C7-A8E9-6202FC862BDE}" type="pres">
      <dgm:prSet presAssocID="{D6A4E78C-BF76-4DD1-BE81-6573B1BCE4A6}" presName="sibTrans" presStyleLbl="bgSibTrans2D1" presStyleIdx="4" presStyleCnt="8"/>
      <dgm:spPr/>
    </dgm:pt>
    <dgm:pt modelId="{E713D083-C306-4C8D-AF68-FB68106CE040}" type="pres">
      <dgm:prSet presAssocID="{7568586B-3AC1-400E-B6FC-36ACCC7B2738}" presName="compNode" presStyleCnt="0"/>
      <dgm:spPr/>
    </dgm:pt>
    <dgm:pt modelId="{588D8ABE-2636-4871-A6F5-792FB3141538}" type="pres">
      <dgm:prSet presAssocID="{7568586B-3AC1-400E-B6FC-36ACCC7B2738}" presName="dummyConnPt" presStyleCnt="0"/>
      <dgm:spPr/>
    </dgm:pt>
    <dgm:pt modelId="{EF7AB3A3-1D09-481D-9E4F-F5032DDFE766}" type="pres">
      <dgm:prSet presAssocID="{7568586B-3AC1-400E-B6FC-36ACCC7B2738}" presName="node" presStyleLbl="node1" presStyleIdx="5" presStyleCnt="9">
        <dgm:presLayoutVars>
          <dgm:bulletEnabled val="1"/>
        </dgm:presLayoutVars>
      </dgm:prSet>
      <dgm:spPr/>
    </dgm:pt>
    <dgm:pt modelId="{FAE0D9CA-EBA3-4DD5-9579-1FB46339EA76}" type="pres">
      <dgm:prSet presAssocID="{461F2D59-BE99-4EDE-9162-190A6B11ED9B}" presName="sibTrans" presStyleLbl="bgSibTrans2D1" presStyleIdx="5" presStyleCnt="8"/>
      <dgm:spPr/>
    </dgm:pt>
    <dgm:pt modelId="{AF9C298F-38BA-4722-B371-1EF6AEB88DE1}" type="pres">
      <dgm:prSet presAssocID="{78110C63-39C1-4A40-8D84-3BFE38525604}" presName="compNode" presStyleCnt="0"/>
      <dgm:spPr/>
    </dgm:pt>
    <dgm:pt modelId="{A8B3F0BD-E787-476B-BD18-3082CEEE3AD1}" type="pres">
      <dgm:prSet presAssocID="{78110C63-39C1-4A40-8D84-3BFE38525604}" presName="dummyConnPt" presStyleCnt="0"/>
      <dgm:spPr/>
    </dgm:pt>
    <dgm:pt modelId="{BD0EE20D-B202-4BB5-AC00-6E42870DCDC3}" type="pres">
      <dgm:prSet presAssocID="{78110C63-39C1-4A40-8D84-3BFE38525604}" presName="node" presStyleLbl="node1" presStyleIdx="6" presStyleCnt="9">
        <dgm:presLayoutVars>
          <dgm:bulletEnabled val="1"/>
        </dgm:presLayoutVars>
      </dgm:prSet>
      <dgm:spPr/>
    </dgm:pt>
    <dgm:pt modelId="{EAF8FC28-5550-49A7-BCFD-0D75F1C92978}" type="pres">
      <dgm:prSet presAssocID="{F49A6BE1-EFC8-4120-9A6F-802ADA63002D}" presName="sibTrans" presStyleLbl="bgSibTrans2D1" presStyleIdx="6" presStyleCnt="8"/>
      <dgm:spPr/>
    </dgm:pt>
    <dgm:pt modelId="{3231F81D-70BB-4667-A4F4-6313030DA672}" type="pres">
      <dgm:prSet presAssocID="{910677B7-C0D7-4941-891E-E8DAF6364BED}" presName="compNode" presStyleCnt="0"/>
      <dgm:spPr/>
    </dgm:pt>
    <dgm:pt modelId="{8E598909-9259-4B13-A52E-115AEF30967E}" type="pres">
      <dgm:prSet presAssocID="{910677B7-C0D7-4941-891E-E8DAF6364BED}" presName="dummyConnPt" presStyleCnt="0"/>
      <dgm:spPr/>
    </dgm:pt>
    <dgm:pt modelId="{85702A4F-3236-4E43-8433-E99949284839}" type="pres">
      <dgm:prSet presAssocID="{910677B7-C0D7-4941-891E-E8DAF6364BED}" presName="node" presStyleLbl="node1" presStyleIdx="7" presStyleCnt="9">
        <dgm:presLayoutVars>
          <dgm:bulletEnabled val="1"/>
        </dgm:presLayoutVars>
      </dgm:prSet>
      <dgm:spPr/>
    </dgm:pt>
    <dgm:pt modelId="{7078688F-55BE-4467-83D2-27E9C66AC537}" type="pres">
      <dgm:prSet presAssocID="{D5B80D86-D735-4A3C-BB17-93C3CAC7B52D}" presName="sibTrans" presStyleLbl="bgSibTrans2D1" presStyleIdx="7" presStyleCnt="8"/>
      <dgm:spPr/>
    </dgm:pt>
    <dgm:pt modelId="{CC8CF9FF-53F4-4FD2-9089-3C80FC274E89}" type="pres">
      <dgm:prSet presAssocID="{4CB2F4A2-BC24-480D-95B4-6B158F7FFAD6}" presName="compNode" presStyleCnt="0"/>
      <dgm:spPr/>
    </dgm:pt>
    <dgm:pt modelId="{986F147D-3817-4F3F-B2F5-F56B5FCAA365}" type="pres">
      <dgm:prSet presAssocID="{4CB2F4A2-BC24-480D-95B4-6B158F7FFAD6}" presName="dummyConnPt" presStyleCnt="0"/>
      <dgm:spPr/>
    </dgm:pt>
    <dgm:pt modelId="{EC73AE74-7C9F-459A-A6AD-D82BA0BA8491}" type="pres">
      <dgm:prSet presAssocID="{4CB2F4A2-BC24-480D-95B4-6B158F7FFAD6}" presName="node" presStyleLbl="node1" presStyleIdx="8" presStyleCnt="9">
        <dgm:presLayoutVars>
          <dgm:bulletEnabled val="1"/>
        </dgm:presLayoutVars>
      </dgm:prSet>
      <dgm:spPr/>
    </dgm:pt>
  </dgm:ptLst>
  <dgm:cxnLst>
    <dgm:cxn modelId="{B58AF406-12C0-4258-869E-60B560EBC23F}" srcId="{7CF89091-2503-440B-B7B7-8FE3D6209878}" destId="{78110C63-39C1-4A40-8D84-3BFE38525604}" srcOrd="6" destOrd="0" parTransId="{0ECFD071-8C9C-4C4F-8252-2546F8E683B0}" sibTransId="{F49A6BE1-EFC8-4120-9A6F-802ADA63002D}"/>
    <dgm:cxn modelId="{E65B4D09-8237-45F5-A654-BF3A105CC3C2}" srcId="{7CF89091-2503-440B-B7B7-8FE3D6209878}" destId="{8C2189BD-A4A1-42A6-B020-6A1CCCD2FFCD}" srcOrd="1" destOrd="0" parTransId="{E703698E-B403-4620-93EE-A6847495F92E}" sibTransId="{B165EC3F-FB26-4073-80D6-01026DB89B6C}"/>
    <dgm:cxn modelId="{4728820C-F740-4FD9-825C-DA9417EA2D82}" type="presOf" srcId="{4CB2F4A2-BC24-480D-95B4-6B158F7FFAD6}" destId="{EC73AE74-7C9F-459A-A6AD-D82BA0BA8491}" srcOrd="0" destOrd="0" presId="urn:microsoft.com/office/officeart/2005/8/layout/bProcess4"/>
    <dgm:cxn modelId="{488E850F-746C-4E2A-BE27-87CD98CB7A00}" type="presOf" srcId="{D6A4E78C-BF76-4DD1-BE81-6573B1BCE4A6}" destId="{ABDCBB08-71AA-42C7-A8E9-6202FC862BDE}" srcOrd="0" destOrd="0" presId="urn:microsoft.com/office/officeart/2005/8/layout/bProcess4"/>
    <dgm:cxn modelId="{F31AF515-499E-4F37-B2C6-213C323BF887}" type="presOf" srcId="{7CF89091-2503-440B-B7B7-8FE3D6209878}" destId="{5A94BD47-9459-4857-A071-AEDF3737A0F3}" srcOrd="0" destOrd="0" presId="urn:microsoft.com/office/officeart/2005/8/layout/bProcess4"/>
    <dgm:cxn modelId="{E3570C24-71BF-46C6-A81C-A7C199626680}" srcId="{7CF89091-2503-440B-B7B7-8FE3D6209878}" destId="{4EA3554D-B950-485A-AEC0-5241D7D9536C}" srcOrd="4" destOrd="0" parTransId="{73FC65BA-F6C3-4382-8BED-71DD1EB0C893}" sibTransId="{D6A4E78C-BF76-4DD1-BE81-6573B1BCE4A6}"/>
    <dgm:cxn modelId="{2730932D-D9F7-4748-B612-3145112986B6}" type="presOf" srcId="{78110C63-39C1-4A40-8D84-3BFE38525604}" destId="{BD0EE20D-B202-4BB5-AC00-6E42870DCDC3}" srcOrd="0" destOrd="0" presId="urn:microsoft.com/office/officeart/2005/8/layout/bProcess4"/>
    <dgm:cxn modelId="{2CC2B82D-7465-4630-A14C-776F88CE1102}" type="presOf" srcId="{4EA3554D-B950-485A-AEC0-5241D7D9536C}" destId="{797D90F2-5E6D-40E5-AC13-91D75263EA1C}" srcOrd="0" destOrd="0" presId="urn:microsoft.com/office/officeart/2005/8/layout/bProcess4"/>
    <dgm:cxn modelId="{F88EC334-61B2-4108-AC55-B1DB212B07A1}" type="presOf" srcId="{E491B623-46FD-4E6C-9A62-A2F1C993013A}" destId="{AC853C3B-C357-4E2F-9E45-D7442783654A}" srcOrd="0" destOrd="0" presId="urn:microsoft.com/office/officeart/2005/8/layout/bProcess4"/>
    <dgm:cxn modelId="{C228C638-57BF-4A02-B304-06B5E4E01625}" srcId="{7CF89091-2503-440B-B7B7-8FE3D6209878}" destId="{250608BA-21F4-46E7-AF5C-52CB52835089}" srcOrd="3" destOrd="0" parTransId="{18A1E5AF-58CD-4F7A-AE09-959450B7FDA3}" sibTransId="{42202505-3B3F-4DD7-953C-9E01AB1BC065}"/>
    <dgm:cxn modelId="{34063F43-96C3-4AB8-8651-7629BB128D4E}" srcId="{7CF89091-2503-440B-B7B7-8FE3D6209878}" destId="{1875DEFD-7B9E-443C-AF16-260EE02B19BB}" srcOrd="2" destOrd="0" parTransId="{C88A9942-0837-44E3-9249-7FD4D5765941}" sibTransId="{A3C0DD60-5DB9-4A5A-8324-7955EDCEF108}"/>
    <dgm:cxn modelId="{32A24963-1996-45F2-A1E6-4759F622F472}" srcId="{7CF89091-2503-440B-B7B7-8FE3D6209878}" destId="{4CB2F4A2-BC24-480D-95B4-6B158F7FFAD6}" srcOrd="8" destOrd="0" parTransId="{682A0AF3-A0B5-4F96-995C-9E38AC384D6B}" sibTransId="{F37A5B91-87D7-4E40-92D2-53899F043CB4}"/>
    <dgm:cxn modelId="{8D964847-43D6-4C3C-A5C9-89BE413AF481}" type="presOf" srcId="{96084BBA-9658-4A48-B7F1-9372E057A0F6}" destId="{54D8E84D-D6CA-4F13-9C0F-4561324AAA58}" srcOrd="0" destOrd="0" presId="urn:microsoft.com/office/officeart/2005/8/layout/bProcess4"/>
    <dgm:cxn modelId="{ED337D6B-40C8-40B7-9603-83ED735A60A9}" type="presOf" srcId="{910677B7-C0D7-4941-891E-E8DAF6364BED}" destId="{85702A4F-3236-4E43-8433-E99949284839}" srcOrd="0" destOrd="0" presId="urn:microsoft.com/office/officeart/2005/8/layout/bProcess4"/>
    <dgm:cxn modelId="{5077C14B-FD49-45CB-9E47-42093771B16F}" type="presOf" srcId="{42202505-3B3F-4DD7-953C-9E01AB1BC065}" destId="{6975D2B3-2F7C-4ADF-83C1-4F9A363AC019}" srcOrd="0" destOrd="0" presId="urn:microsoft.com/office/officeart/2005/8/layout/bProcess4"/>
    <dgm:cxn modelId="{BF3B006F-BDAF-4580-9099-D8110BEB5557}" type="presOf" srcId="{7568586B-3AC1-400E-B6FC-36ACCC7B2738}" destId="{EF7AB3A3-1D09-481D-9E4F-F5032DDFE766}" srcOrd="0" destOrd="0" presId="urn:microsoft.com/office/officeart/2005/8/layout/bProcess4"/>
    <dgm:cxn modelId="{A2FC664F-2F5B-4602-805B-0506C3AAE8C7}" srcId="{7CF89091-2503-440B-B7B7-8FE3D6209878}" destId="{910677B7-C0D7-4941-891E-E8DAF6364BED}" srcOrd="7" destOrd="0" parTransId="{EA6E6BD1-9920-48EE-AAD1-5BECD5748018}" sibTransId="{D5B80D86-D735-4A3C-BB17-93C3CAC7B52D}"/>
    <dgm:cxn modelId="{FBC76E4F-8822-4EC9-9CB0-FAD652267E1E}" type="presOf" srcId="{A3C0DD60-5DB9-4A5A-8324-7955EDCEF108}" destId="{F65018A6-0EB6-425A-92B7-838015B2A267}" srcOrd="0" destOrd="0" presId="urn:microsoft.com/office/officeart/2005/8/layout/bProcess4"/>
    <dgm:cxn modelId="{2337F495-5FFA-454C-86AC-C6A40F49A969}" type="presOf" srcId="{D5B80D86-D735-4A3C-BB17-93C3CAC7B52D}" destId="{7078688F-55BE-4467-83D2-27E9C66AC537}" srcOrd="0" destOrd="0" presId="urn:microsoft.com/office/officeart/2005/8/layout/bProcess4"/>
    <dgm:cxn modelId="{AF150799-73ED-4E1F-AAB5-3854E8FFE9DF}" type="presOf" srcId="{1875DEFD-7B9E-443C-AF16-260EE02B19BB}" destId="{C5E931DE-35E2-443A-9BE8-F9845CBD7EB7}" srcOrd="0" destOrd="0" presId="urn:microsoft.com/office/officeart/2005/8/layout/bProcess4"/>
    <dgm:cxn modelId="{0F0156A0-8293-463F-A67B-945268B383A5}" type="presOf" srcId="{B165EC3F-FB26-4073-80D6-01026DB89B6C}" destId="{87D8DB8F-76A2-4AD2-B001-FABD40F9953A}" srcOrd="0" destOrd="0" presId="urn:microsoft.com/office/officeart/2005/8/layout/bProcess4"/>
    <dgm:cxn modelId="{50B3F9C3-AA4C-4C8E-A12A-3AD35E81BB80}" type="presOf" srcId="{F49A6BE1-EFC8-4120-9A6F-802ADA63002D}" destId="{EAF8FC28-5550-49A7-BCFD-0D75F1C92978}" srcOrd="0" destOrd="0" presId="urn:microsoft.com/office/officeart/2005/8/layout/bProcess4"/>
    <dgm:cxn modelId="{41C9E0C8-5128-4C2C-AA6F-058E34CF50E4}" type="presOf" srcId="{250608BA-21F4-46E7-AF5C-52CB52835089}" destId="{6A403CDC-A5E0-4EFC-8123-8AB38DE6F4C9}" srcOrd="0" destOrd="0" presId="urn:microsoft.com/office/officeart/2005/8/layout/bProcess4"/>
    <dgm:cxn modelId="{D43702DF-9FC7-444B-8F8E-CC00732FFE04}" srcId="{7CF89091-2503-440B-B7B7-8FE3D6209878}" destId="{E491B623-46FD-4E6C-9A62-A2F1C993013A}" srcOrd="0" destOrd="0" parTransId="{2C77F6D4-9A0D-43EF-BF74-4FC6CEE7E85C}" sibTransId="{96084BBA-9658-4A48-B7F1-9372E057A0F6}"/>
    <dgm:cxn modelId="{DB26E1DF-0A15-4BCB-A1DD-D035C2181CA9}" type="presOf" srcId="{8C2189BD-A4A1-42A6-B020-6A1CCCD2FFCD}" destId="{E9FBD32E-2638-4480-A519-323ABEE70458}" srcOrd="0" destOrd="0" presId="urn:microsoft.com/office/officeart/2005/8/layout/bProcess4"/>
    <dgm:cxn modelId="{84965CF2-3607-4DFA-931F-F4C5276CA21E}" type="presOf" srcId="{461F2D59-BE99-4EDE-9162-190A6B11ED9B}" destId="{FAE0D9CA-EBA3-4DD5-9579-1FB46339EA76}" srcOrd="0" destOrd="0" presId="urn:microsoft.com/office/officeart/2005/8/layout/bProcess4"/>
    <dgm:cxn modelId="{C6BD3AFD-991F-44DB-AF95-DF2004CEB1D2}" srcId="{7CF89091-2503-440B-B7B7-8FE3D6209878}" destId="{7568586B-3AC1-400E-B6FC-36ACCC7B2738}" srcOrd="5" destOrd="0" parTransId="{51F0B038-B686-499D-B40A-E57BF5F6BB8C}" sibTransId="{461F2D59-BE99-4EDE-9162-190A6B11ED9B}"/>
    <dgm:cxn modelId="{8BA4226A-6C0B-467A-A849-BB2FF3B4C29F}" type="presParOf" srcId="{5A94BD47-9459-4857-A071-AEDF3737A0F3}" destId="{43F71735-FD34-414B-81BC-49C0D5C6C43B}" srcOrd="0" destOrd="0" presId="urn:microsoft.com/office/officeart/2005/8/layout/bProcess4"/>
    <dgm:cxn modelId="{8ED29BA1-7EEC-48E8-8062-DFF57F4A4641}" type="presParOf" srcId="{43F71735-FD34-414B-81BC-49C0D5C6C43B}" destId="{1D6D8270-E870-4337-8AA5-6DFE6477E6B1}" srcOrd="0" destOrd="0" presId="urn:microsoft.com/office/officeart/2005/8/layout/bProcess4"/>
    <dgm:cxn modelId="{ADF5673D-99AD-4291-B66D-D9AD322A279F}" type="presParOf" srcId="{43F71735-FD34-414B-81BC-49C0D5C6C43B}" destId="{AC853C3B-C357-4E2F-9E45-D7442783654A}" srcOrd="1" destOrd="0" presId="urn:microsoft.com/office/officeart/2005/8/layout/bProcess4"/>
    <dgm:cxn modelId="{E4ED7614-1CB5-44FD-A769-C68EE45E27B2}" type="presParOf" srcId="{5A94BD47-9459-4857-A071-AEDF3737A0F3}" destId="{54D8E84D-D6CA-4F13-9C0F-4561324AAA58}" srcOrd="1" destOrd="0" presId="urn:microsoft.com/office/officeart/2005/8/layout/bProcess4"/>
    <dgm:cxn modelId="{733458B3-31E0-4746-BD2F-FBE1584332F7}" type="presParOf" srcId="{5A94BD47-9459-4857-A071-AEDF3737A0F3}" destId="{BFB5DCA2-C633-4CF2-8609-FB91B4800FD4}" srcOrd="2" destOrd="0" presId="urn:microsoft.com/office/officeart/2005/8/layout/bProcess4"/>
    <dgm:cxn modelId="{0EAB499D-8914-4A74-9E69-F4069F7555C1}" type="presParOf" srcId="{BFB5DCA2-C633-4CF2-8609-FB91B4800FD4}" destId="{39CFCCEC-6B93-4386-8135-34AE89B98FC8}" srcOrd="0" destOrd="0" presId="urn:microsoft.com/office/officeart/2005/8/layout/bProcess4"/>
    <dgm:cxn modelId="{5FF40E5C-49CB-4548-B8CD-CDBF14F3C295}" type="presParOf" srcId="{BFB5DCA2-C633-4CF2-8609-FB91B4800FD4}" destId="{E9FBD32E-2638-4480-A519-323ABEE70458}" srcOrd="1" destOrd="0" presId="urn:microsoft.com/office/officeart/2005/8/layout/bProcess4"/>
    <dgm:cxn modelId="{E309F1AB-1A49-46B6-952E-DA233D95E241}" type="presParOf" srcId="{5A94BD47-9459-4857-A071-AEDF3737A0F3}" destId="{87D8DB8F-76A2-4AD2-B001-FABD40F9953A}" srcOrd="3" destOrd="0" presId="urn:microsoft.com/office/officeart/2005/8/layout/bProcess4"/>
    <dgm:cxn modelId="{4995225D-01A3-4926-BE84-D1DC76C56679}" type="presParOf" srcId="{5A94BD47-9459-4857-A071-AEDF3737A0F3}" destId="{A40FDB5C-2A4D-4700-9126-AF10B84DB2E0}" srcOrd="4" destOrd="0" presId="urn:microsoft.com/office/officeart/2005/8/layout/bProcess4"/>
    <dgm:cxn modelId="{BEDFC15C-F9A1-4563-BCBA-73B8EB172EF7}" type="presParOf" srcId="{A40FDB5C-2A4D-4700-9126-AF10B84DB2E0}" destId="{0DFAB8AF-9B81-4771-A22B-53F81DB2D1E8}" srcOrd="0" destOrd="0" presId="urn:microsoft.com/office/officeart/2005/8/layout/bProcess4"/>
    <dgm:cxn modelId="{215DE757-45A9-431F-8536-A063BA72F4D1}" type="presParOf" srcId="{A40FDB5C-2A4D-4700-9126-AF10B84DB2E0}" destId="{C5E931DE-35E2-443A-9BE8-F9845CBD7EB7}" srcOrd="1" destOrd="0" presId="urn:microsoft.com/office/officeart/2005/8/layout/bProcess4"/>
    <dgm:cxn modelId="{00681837-8A59-4CC7-8FDE-378ABDA6B72A}" type="presParOf" srcId="{5A94BD47-9459-4857-A071-AEDF3737A0F3}" destId="{F65018A6-0EB6-425A-92B7-838015B2A267}" srcOrd="5" destOrd="0" presId="urn:microsoft.com/office/officeart/2005/8/layout/bProcess4"/>
    <dgm:cxn modelId="{0082FDDF-6E70-4E87-8056-81EBC2DDE118}" type="presParOf" srcId="{5A94BD47-9459-4857-A071-AEDF3737A0F3}" destId="{204AFC95-C1C0-4231-82EE-80E0809AE9CA}" srcOrd="6" destOrd="0" presId="urn:microsoft.com/office/officeart/2005/8/layout/bProcess4"/>
    <dgm:cxn modelId="{AFC86458-7D2B-40AE-BD9E-B3298909D884}" type="presParOf" srcId="{204AFC95-C1C0-4231-82EE-80E0809AE9CA}" destId="{96BC49D6-7A2B-4DFB-8823-36BA2C987389}" srcOrd="0" destOrd="0" presId="urn:microsoft.com/office/officeart/2005/8/layout/bProcess4"/>
    <dgm:cxn modelId="{1C8AD883-3677-4DD9-B473-E3C991B709A0}" type="presParOf" srcId="{204AFC95-C1C0-4231-82EE-80E0809AE9CA}" destId="{6A403CDC-A5E0-4EFC-8123-8AB38DE6F4C9}" srcOrd="1" destOrd="0" presId="urn:microsoft.com/office/officeart/2005/8/layout/bProcess4"/>
    <dgm:cxn modelId="{9554A4D5-A591-4C34-B911-EF6B8A08E0A4}" type="presParOf" srcId="{5A94BD47-9459-4857-A071-AEDF3737A0F3}" destId="{6975D2B3-2F7C-4ADF-83C1-4F9A363AC019}" srcOrd="7" destOrd="0" presId="urn:microsoft.com/office/officeart/2005/8/layout/bProcess4"/>
    <dgm:cxn modelId="{F8A70A8D-EA67-4A9D-B53F-55528E9F6147}" type="presParOf" srcId="{5A94BD47-9459-4857-A071-AEDF3737A0F3}" destId="{A07FE5E6-BDA8-4158-8F07-182E39728470}" srcOrd="8" destOrd="0" presId="urn:microsoft.com/office/officeart/2005/8/layout/bProcess4"/>
    <dgm:cxn modelId="{DBE856DC-14ED-45D1-BF04-6EE24A4303BC}" type="presParOf" srcId="{A07FE5E6-BDA8-4158-8F07-182E39728470}" destId="{46C6436B-6528-491C-B776-228A329160DE}" srcOrd="0" destOrd="0" presId="urn:microsoft.com/office/officeart/2005/8/layout/bProcess4"/>
    <dgm:cxn modelId="{567CBB38-1B86-4981-8350-8CD3ED42021D}" type="presParOf" srcId="{A07FE5E6-BDA8-4158-8F07-182E39728470}" destId="{797D90F2-5E6D-40E5-AC13-91D75263EA1C}" srcOrd="1" destOrd="0" presId="urn:microsoft.com/office/officeart/2005/8/layout/bProcess4"/>
    <dgm:cxn modelId="{C2A4E914-FEF1-4AB9-BB1F-2F9BC1943B1B}" type="presParOf" srcId="{5A94BD47-9459-4857-A071-AEDF3737A0F3}" destId="{ABDCBB08-71AA-42C7-A8E9-6202FC862BDE}" srcOrd="9" destOrd="0" presId="urn:microsoft.com/office/officeart/2005/8/layout/bProcess4"/>
    <dgm:cxn modelId="{5EB090B2-8AD6-4F1D-965B-D8D7BBC49D59}" type="presParOf" srcId="{5A94BD47-9459-4857-A071-AEDF3737A0F3}" destId="{E713D083-C306-4C8D-AF68-FB68106CE040}" srcOrd="10" destOrd="0" presId="urn:microsoft.com/office/officeart/2005/8/layout/bProcess4"/>
    <dgm:cxn modelId="{D7993910-232B-4FC0-BC63-20AE4FC65579}" type="presParOf" srcId="{E713D083-C306-4C8D-AF68-FB68106CE040}" destId="{588D8ABE-2636-4871-A6F5-792FB3141538}" srcOrd="0" destOrd="0" presId="urn:microsoft.com/office/officeart/2005/8/layout/bProcess4"/>
    <dgm:cxn modelId="{F4DE9B64-A917-449F-BBF9-3576B6E1374A}" type="presParOf" srcId="{E713D083-C306-4C8D-AF68-FB68106CE040}" destId="{EF7AB3A3-1D09-481D-9E4F-F5032DDFE766}" srcOrd="1" destOrd="0" presId="urn:microsoft.com/office/officeart/2005/8/layout/bProcess4"/>
    <dgm:cxn modelId="{E40C01AA-817E-41FE-88B2-7147802CCA3C}" type="presParOf" srcId="{5A94BD47-9459-4857-A071-AEDF3737A0F3}" destId="{FAE0D9CA-EBA3-4DD5-9579-1FB46339EA76}" srcOrd="11" destOrd="0" presId="urn:microsoft.com/office/officeart/2005/8/layout/bProcess4"/>
    <dgm:cxn modelId="{5E62C308-6595-4540-9744-B37714A8BA56}" type="presParOf" srcId="{5A94BD47-9459-4857-A071-AEDF3737A0F3}" destId="{AF9C298F-38BA-4722-B371-1EF6AEB88DE1}" srcOrd="12" destOrd="0" presId="urn:microsoft.com/office/officeart/2005/8/layout/bProcess4"/>
    <dgm:cxn modelId="{55C24515-6B17-4B71-8666-1976AC3D908C}" type="presParOf" srcId="{AF9C298F-38BA-4722-B371-1EF6AEB88DE1}" destId="{A8B3F0BD-E787-476B-BD18-3082CEEE3AD1}" srcOrd="0" destOrd="0" presId="urn:microsoft.com/office/officeart/2005/8/layout/bProcess4"/>
    <dgm:cxn modelId="{7E8657CF-B157-47FA-9757-0B6DA6482EA9}" type="presParOf" srcId="{AF9C298F-38BA-4722-B371-1EF6AEB88DE1}" destId="{BD0EE20D-B202-4BB5-AC00-6E42870DCDC3}" srcOrd="1" destOrd="0" presId="urn:microsoft.com/office/officeart/2005/8/layout/bProcess4"/>
    <dgm:cxn modelId="{7E082132-9B86-4CF0-90C7-006E72CBD375}" type="presParOf" srcId="{5A94BD47-9459-4857-A071-AEDF3737A0F3}" destId="{EAF8FC28-5550-49A7-BCFD-0D75F1C92978}" srcOrd="13" destOrd="0" presId="urn:microsoft.com/office/officeart/2005/8/layout/bProcess4"/>
    <dgm:cxn modelId="{47A7CF96-751C-4383-8C4A-474AFF63DD5B}" type="presParOf" srcId="{5A94BD47-9459-4857-A071-AEDF3737A0F3}" destId="{3231F81D-70BB-4667-A4F4-6313030DA672}" srcOrd="14" destOrd="0" presId="urn:microsoft.com/office/officeart/2005/8/layout/bProcess4"/>
    <dgm:cxn modelId="{265F2CE9-1934-4257-9935-35D8685B34D0}" type="presParOf" srcId="{3231F81D-70BB-4667-A4F4-6313030DA672}" destId="{8E598909-9259-4B13-A52E-115AEF30967E}" srcOrd="0" destOrd="0" presId="urn:microsoft.com/office/officeart/2005/8/layout/bProcess4"/>
    <dgm:cxn modelId="{970DB13B-D884-4A5D-8DED-DD6ECEF8217F}" type="presParOf" srcId="{3231F81D-70BB-4667-A4F4-6313030DA672}" destId="{85702A4F-3236-4E43-8433-E99949284839}" srcOrd="1" destOrd="0" presId="urn:microsoft.com/office/officeart/2005/8/layout/bProcess4"/>
    <dgm:cxn modelId="{8BB58C6A-FA1A-4B6E-BF48-8FD4256A1F5F}" type="presParOf" srcId="{5A94BD47-9459-4857-A071-AEDF3737A0F3}" destId="{7078688F-55BE-4467-83D2-27E9C66AC537}" srcOrd="15" destOrd="0" presId="urn:microsoft.com/office/officeart/2005/8/layout/bProcess4"/>
    <dgm:cxn modelId="{DB900F82-EBF4-46AD-BBC9-19F676D02F0D}" type="presParOf" srcId="{5A94BD47-9459-4857-A071-AEDF3737A0F3}" destId="{CC8CF9FF-53F4-4FD2-9089-3C80FC274E89}" srcOrd="16" destOrd="0" presId="urn:microsoft.com/office/officeart/2005/8/layout/bProcess4"/>
    <dgm:cxn modelId="{94154E93-5C08-4392-AB98-7B4B704FE3AB}" type="presParOf" srcId="{CC8CF9FF-53F4-4FD2-9089-3C80FC274E89}" destId="{986F147D-3817-4F3F-B2F5-F56B5FCAA365}" srcOrd="0" destOrd="0" presId="urn:microsoft.com/office/officeart/2005/8/layout/bProcess4"/>
    <dgm:cxn modelId="{511A89C6-A049-4502-BA53-5B7D9B7D5C1E}" type="presParOf" srcId="{CC8CF9FF-53F4-4FD2-9089-3C80FC274E89}" destId="{EC73AE74-7C9F-459A-A6AD-D82BA0BA8491}"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4271F0-1F6A-4037-B419-D94C7E75141F}"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en-AU"/>
        </a:p>
      </dgm:t>
    </dgm:pt>
    <dgm:pt modelId="{A24A0D4C-F330-4D4A-ABBB-5B1CBBA8361D}">
      <dgm:prSet phldrT="[Text]" custT="1"/>
      <dgm:spPr/>
      <dgm:t>
        <a:bodyPr/>
        <a:lstStyle/>
        <a:p>
          <a:pPr>
            <a:buClr>
              <a:schemeClr val="accent2"/>
            </a:buClr>
            <a:buFont typeface="Wingdings" panose="05000000000000000000" pitchFamily="2" charset="2"/>
            <a:buChar char="v"/>
          </a:pPr>
          <a:r>
            <a:rPr lang="en-AU" sz="1400" dirty="0">
              <a:latin typeface="Century Gothic" panose="020B0502020202020204" pitchFamily="34" charset="0"/>
            </a:rPr>
            <a:t>An integrity system:</a:t>
          </a:r>
        </a:p>
        <a:p>
          <a:pPr>
            <a:buClr>
              <a:schemeClr val="accent2"/>
            </a:buClr>
            <a:buFont typeface="Wingdings" panose="05000000000000000000" pitchFamily="2" charset="2"/>
            <a:buChar char="v"/>
          </a:pPr>
          <a:endParaRPr lang="en-AU" sz="1400" dirty="0">
            <a:latin typeface="Century Gothic" panose="020B0502020202020204" pitchFamily="34" charset="0"/>
          </a:endParaRPr>
        </a:p>
        <a:p>
          <a:pPr>
            <a:buClr>
              <a:schemeClr val="accent2"/>
            </a:buClr>
            <a:buFont typeface="Wingdings" panose="05000000000000000000" pitchFamily="2" charset="2"/>
            <a:buChar char="v"/>
          </a:pPr>
          <a:endParaRPr lang="en-AU" sz="1200" dirty="0">
            <a:latin typeface="Century Gothic" panose="020B0502020202020204" pitchFamily="34" charset="0"/>
          </a:endParaRPr>
        </a:p>
        <a:p>
          <a:pPr>
            <a:buClr>
              <a:schemeClr val="accent2"/>
            </a:buClr>
            <a:buFont typeface="Wingdings" panose="05000000000000000000" pitchFamily="2" charset="2"/>
            <a:buChar char="v"/>
          </a:pPr>
          <a:endParaRPr lang="en-AU" sz="1200" dirty="0">
            <a:latin typeface="Century Gothic" panose="020B0502020202020204" pitchFamily="34" charset="0"/>
          </a:endParaRPr>
        </a:p>
      </dgm:t>
    </dgm:pt>
    <dgm:pt modelId="{A605EEDD-2DF5-4A60-829D-27AB8D62CC77}" type="parTrans" cxnId="{56E81B64-27EC-4741-A374-46A0EE187DA2}">
      <dgm:prSet/>
      <dgm:spPr/>
      <dgm:t>
        <a:bodyPr/>
        <a:lstStyle/>
        <a:p>
          <a:endParaRPr lang="en-AU" sz="1200">
            <a:latin typeface="Century Gothic" panose="020B0502020202020204" pitchFamily="34" charset="0"/>
          </a:endParaRPr>
        </a:p>
      </dgm:t>
    </dgm:pt>
    <dgm:pt modelId="{9CB699B4-510B-4F41-9987-68A880C23733}" type="sibTrans" cxnId="{56E81B64-27EC-4741-A374-46A0EE187DA2}">
      <dgm:prSet/>
      <dgm:spPr/>
      <dgm:t>
        <a:bodyPr/>
        <a:lstStyle/>
        <a:p>
          <a:endParaRPr lang="en-AU" sz="1200">
            <a:latin typeface="Century Gothic" panose="020B0502020202020204" pitchFamily="34" charset="0"/>
          </a:endParaRPr>
        </a:p>
      </dgm:t>
    </dgm:pt>
    <dgm:pt modelId="{E0884566-49DE-48BB-B9B9-8967DDB56C59}">
      <dgm:prSet phldrT="[Text]" custT="1"/>
      <dgm:spPr/>
      <dgm:t>
        <a:bodyPr/>
        <a:lstStyle/>
        <a:p>
          <a:pPr>
            <a:buClr>
              <a:schemeClr val="accent2"/>
            </a:buClr>
            <a:buFont typeface="Wingdings" panose="05000000000000000000" pitchFamily="2" charset="2"/>
            <a:buChar char="v"/>
          </a:pPr>
          <a:r>
            <a:rPr lang="en-AU" sz="1200" dirty="0">
              <a:latin typeface="Century Gothic" panose="020B0502020202020204" pitchFamily="34" charset="0"/>
            </a:rPr>
            <a:t>Demands that it be proactive</a:t>
          </a:r>
        </a:p>
      </dgm:t>
    </dgm:pt>
    <dgm:pt modelId="{3015CF80-D517-4E33-8B44-D04F62C9109A}" type="parTrans" cxnId="{5FC6968D-0E68-42E6-9D5F-2E716A793DEC}">
      <dgm:prSet/>
      <dgm:spPr/>
      <dgm:t>
        <a:bodyPr/>
        <a:lstStyle/>
        <a:p>
          <a:endParaRPr lang="en-AU" sz="1200">
            <a:latin typeface="Century Gothic" panose="020B0502020202020204" pitchFamily="34" charset="0"/>
          </a:endParaRPr>
        </a:p>
      </dgm:t>
    </dgm:pt>
    <dgm:pt modelId="{28B5F9DD-B8E8-4BE8-A975-FCF1EF3AC4B2}" type="sibTrans" cxnId="{5FC6968D-0E68-42E6-9D5F-2E716A793DEC}">
      <dgm:prSet/>
      <dgm:spPr/>
      <dgm:t>
        <a:bodyPr/>
        <a:lstStyle/>
        <a:p>
          <a:endParaRPr lang="en-AU" sz="1200">
            <a:latin typeface="Century Gothic" panose="020B0502020202020204" pitchFamily="34" charset="0"/>
          </a:endParaRPr>
        </a:p>
      </dgm:t>
    </dgm:pt>
    <dgm:pt modelId="{59AC1353-E994-4C4A-8E5C-B4C566E20FA3}">
      <dgm:prSet phldrT="[Text]" custT="1"/>
      <dgm:spPr/>
      <dgm:t>
        <a:bodyPr/>
        <a:lstStyle/>
        <a:p>
          <a:r>
            <a:rPr lang="en-AU" sz="1200" dirty="0">
              <a:latin typeface="Century Gothic" panose="020B0502020202020204" pitchFamily="34" charset="0"/>
            </a:rPr>
            <a:t>Aims to embed education about accountability and prevention of corruption at all levels</a:t>
          </a:r>
        </a:p>
      </dgm:t>
    </dgm:pt>
    <dgm:pt modelId="{83267877-7A29-4981-BB86-30846AEB65A5}" type="parTrans" cxnId="{C33A99F5-02FE-4E43-B95F-9F26FCDA9BCE}">
      <dgm:prSet/>
      <dgm:spPr/>
      <dgm:t>
        <a:bodyPr/>
        <a:lstStyle/>
        <a:p>
          <a:endParaRPr lang="en-AU" sz="1200">
            <a:latin typeface="Century Gothic" panose="020B0502020202020204" pitchFamily="34" charset="0"/>
          </a:endParaRPr>
        </a:p>
      </dgm:t>
    </dgm:pt>
    <dgm:pt modelId="{596C0F6E-2268-4CAC-8CC6-7A489F822C62}" type="sibTrans" cxnId="{C33A99F5-02FE-4E43-B95F-9F26FCDA9BCE}">
      <dgm:prSet/>
      <dgm:spPr/>
      <dgm:t>
        <a:bodyPr/>
        <a:lstStyle/>
        <a:p>
          <a:endParaRPr lang="en-AU" sz="1200">
            <a:latin typeface="Century Gothic" panose="020B0502020202020204" pitchFamily="34" charset="0"/>
          </a:endParaRPr>
        </a:p>
      </dgm:t>
    </dgm:pt>
    <dgm:pt modelId="{F8CDC8B2-9511-4E2C-BED0-1F4055CB2EB6}">
      <dgm:prSet phldrT="[Text]" custT="1"/>
      <dgm:spPr/>
      <dgm:t>
        <a:bodyPr/>
        <a:lstStyle/>
        <a:p>
          <a:r>
            <a:rPr lang="en-AU" sz="1200" dirty="0">
              <a:latin typeface="Century Gothic" panose="020B0502020202020204" pitchFamily="34" charset="0"/>
            </a:rPr>
            <a:t>Establishes formal mechanisms for coordination and cooperation</a:t>
          </a:r>
        </a:p>
      </dgm:t>
    </dgm:pt>
    <dgm:pt modelId="{EC1B8924-906B-485C-8865-E4898C71DB07}" type="parTrans" cxnId="{05DFAE41-13E5-4388-9692-2EDC5D58B671}">
      <dgm:prSet/>
      <dgm:spPr/>
      <dgm:t>
        <a:bodyPr/>
        <a:lstStyle/>
        <a:p>
          <a:endParaRPr lang="en-AU" sz="1200"/>
        </a:p>
      </dgm:t>
    </dgm:pt>
    <dgm:pt modelId="{66A6774C-94A7-444B-A580-F777B8B2F0A6}" type="sibTrans" cxnId="{05DFAE41-13E5-4388-9692-2EDC5D58B671}">
      <dgm:prSet/>
      <dgm:spPr/>
      <dgm:t>
        <a:bodyPr/>
        <a:lstStyle/>
        <a:p>
          <a:endParaRPr lang="en-AU" sz="1200"/>
        </a:p>
      </dgm:t>
    </dgm:pt>
    <dgm:pt modelId="{B9FC275C-8F13-4C08-990A-EA7859088C5A}">
      <dgm:prSet phldrT="[Text]" custT="1"/>
      <dgm:spPr/>
      <dgm:t>
        <a:bodyPr/>
        <a:lstStyle/>
        <a:p>
          <a:r>
            <a:rPr lang="en-AU" sz="1200" dirty="0">
              <a:latin typeface="Century Gothic" panose="020B0502020202020204" pitchFamily="34" charset="0"/>
            </a:rPr>
            <a:t>Has the power and authority to make referrals to other agencies</a:t>
          </a:r>
        </a:p>
      </dgm:t>
    </dgm:pt>
    <dgm:pt modelId="{796C9FE4-BBC3-4F86-AE98-A9A1E6C41432}" type="parTrans" cxnId="{F71D9033-7D0F-4D3A-87E0-F46D698E223F}">
      <dgm:prSet/>
      <dgm:spPr/>
      <dgm:t>
        <a:bodyPr/>
        <a:lstStyle/>
        <a:p>
          <a:endParaRPr lang="en-AU" sz="1200"/>
        </a:p>
      </dgm:t>
    </dgm:pt>
    <dgm:pt modelId="{FB06D348-C89E-45BB-BEF7-3AA22E88424E}" type="sibTrans" cxnId="{F71D9033-7D0F-4D3A-87E0-F46D698E223F}">
      <dgm:prSet/>
      <dgm:spPr/>
      <dgm:t>
        <a:bodyPr/>
        <a:lstStyle/>
        <a:p>
          <a:endParaRPr lang="en-AU" sz="1200"/>
        </a:p>
      </dgm:t>
    </dgm:pt>
    <dgm:pt modelId="{2CC52A4B-241D-47DB-9BC7-F7F0FE91D7B1}">
      <dgm:prSet phldrT="[Text]" custT="1"/>
      <dgm:spPr/>
      <dgm:t>
        <a:bodyPr/>
        <a:lstStyle/>
        <a:p>
          <a:r>
            <a:rPr lang="en-AU" sz="1200" dirty="0">
              <a:latin typeface="Century Gothic" panose="020B0502020202020204" pitchFamily="34" charset="0"/>
            </a:rPr>
            <a:t>Has statutory independence from the executive and principal officers appointed by a bipartisan process</a:t>
          </a:r>
        </a:p>
      </dgm:t>
    </dgm:pt>
    <dgm:pt modelId="{EA069DC9-EB0B-4497-A590-B7FF901FE1BF}" type="parTrans" cxnId="{827581F3-63E3-4677-841A-3A5D9F987BD7}">
      <dgm:prSet/>
      <dgm:spPr/>
      <dgm:t>
        <a:bodyPr/>
        <a:lstStyle/>
        <a:p>
          <a:endParaRPr lang="en-AU" sz="1200"/>
        </a:p>
      </dgm:t>
    </dgm:pt>
    <dgm:pt modelId="{CF0A4477-88F4-4063-A2C0-DBF4419552B5}" type="sibTrans" cxnId="{827581F3-63E3-4677-841A-3A5D9F987BD7}">
      <dgm:prSet/>
      <dgm:spPr/>
      <dgm:t>
        <a:bodyPr/>
        <a:lstStyle/>
        <a:p>
          <a:endParaRPr lang="en-AU" sz="1200"/>
        </a:p>
      </dgm:t>
    </dgm:pt>
    <dgm:pt modelId="{B76226AB-8A1F-43EB-AE99-CD6FF6A59F47}">
      <dgm:prSet phldrT="[Text]" custT="1"/>
      <dgm:spPr/>
      <dgm:t>
        <a:bodyPr/>
        <a:lstStyle/>
        <a:p>
          <a:r>
            <a:rPr lang="en-AU" sz="1200" dirty="0">
              <a:latin typeface="Century Gothic" panose="020B0502020202020204" pitchFamily="34" charset="0"/>
            </a:rPr>
            <a:t>Establishes appropriate investigative powers to allow access to relevant data</a:t>
          </a:r>
        </a:p>
      </dgm:t>
    </dgm:pt>
    <dgm:pt modelId="{62DA4601-D185-40A2-974D-602DBB08BA50}" type="parTrans" cxnId="{EBFDD854-7F7B-4131-AFAB-9544F34B5775}">
      <dgm:prSet/>
      <dgm:spPr/>
      <dgm:t>
        <a:bodyPr/>
        <a:lstStyle/>
        <a:p>
          <a:endParaRPr lang="en-AU" sz="1200"/>
        </a:p>
      </dgm:t>
    </dgm:pt>
    <dgm:pt modelId="{6D0B874F-E082-4E52-9F6E-B247D103095F}" type="sibTrans" cxnId="{EBFDD854-7F7B-4131-AFAB-9544F34B5775}">
      <dgm:prSet/>
      <dgm:spPr/>
      <dgm:t>
        <a:bodyPr/>
        <a:lstStyle/>
        <a:p>
          <a:endParaRPr lang="en-AU" sz="1200"/>
        </a:p>
      </dgm:t>
    </dgm:pt>
    <dgm:pt modelId="{9BC328F8-246B-4E37-820F-B4DF0377A40F}" type="pres">
      <dgm:prSet presAssocID="{304271F0-1F6A-4037-B419-D94C7E75141F}" presName="cycle" presStyleCnt="0">
        <dgm:presLayoutVars>
          <dgm:chMax val="1"/>
          <dgm:dir/>
          <dgm:animLvl val="ctr"/>
          <dgm:resizeHandles val="exact"/>
        </dgm:presLayoutVars>
      </dgm:prSet>
      <dgm:spPr/>
    </dgm:pt>
    <dgm:pt modelId="{9706B863-4B41-4073-AAD0-8DC1EFBEA0DC}" type="pres">
      <dgm:prSet presAssocID="{A24A0D4C-F330-4D4A-ABBB-5B1CBBA8361D}" presName="centerShape" presStyleLbl="node0" presStyleIdx="0" presStyleCnt="1"/>
      <dgm:spPr/>
    </dgm:pt>
    <dgm:pt modelId="{43AD7871-0332-4AE8-A45D-58FD1D6A1541}" type="pres">
      <dgm:prSet presAssocID="{3015CF80-D517-4E33-8B44-D04F62C9109A}" presName="parTrans" presStyleLbl="bgSibTrans2D1" presStyleIdx="0" presStyleCnt="6"/>
      <dgm:spPr/>
    </dgm:pt>
    <dgm:pt modelId="{721DE728-07DC-4EE5-87B0-9BD9034B8535}" type="pres">
      <dgm:prSet presAssocID="{E0884566-49DE-48BB-B9B9-8967DDB56C59}" presName="node" presStyleLbl="node1" presStyleIdx="0" presStyleCnt="6">
        <dgm:presLayoutVars>
          <dgm:bulletEnabled val="1"/>
        </dgm:presLayoutVars>
      </dgm:prSet>
      <dgm:spPr/>
    </dgm:pt>
    <dgm:pt modelId="{AF4E08F5-A460-4557-9784-823509FA5D00}" type="pres">
      <dgm:prSet presAssocID="{83267877-7A29-4981-BB86-30846AEB65A5}" presName="parTrans" presStyleLbl="bgSibTrans2D1" presStyleIdx="1" presStyleCnt="6"/>
      <dgm:spPr/>
    </dgm:pt>
    <dgm:pt modelId="{7DDD03C3-E928-4991-823B-5F8289D5AF6E}" type="pres">
      <dgm:prSet presAssocID="{59AC1353-E994-4C4A-8E5C-B4C566E20FA3}" presName="node" presStyleLbl="node1" presStyleIdx="1" presStyleCnt="6">
        <dgm:presLayoutVars>
          <dgm:bulletEnabled val="1"/>
        </dgm:presLayoutVars>
      </dgm:prSet>
      <dgm:spPr/>
    </dgm:pt>
    <dgm:pt modelId="{65D8A9AA-E844-4DF3-9044-21375DF6CA48}" type="pres">
      <dgm:prSet presAssocID="{EC1B8924-906B-485C-8865-E4898C71DB07}" presName="parTrans" presStyleLbl="bgSibTrans2D1" presStyleIdx="2" presStyleCnt="6"/>
      <dgm:spPr/>
    </dgm:pt>
    <dgm:pt modelId="{A1DD4143-FEC8-4C25-BF7B-19D92D7BBF18}" type="pres">
      <dgm:prSet presAssocID="{F8CDC8B2-9511-4E2C-BED0-1F4055CB2EB6}" presName="node" presStyleLbl="node1" presStyleIdx="2" presStyleCnt="6">
        <dgm:presLayoutVars>
          <dgm:bulletEnabled val="1"/>
        </dgm:presLayoutVars>
      </dgm:prSet>
      <dgm:spPr/>
    </dgm:pt>
    <dgm:pt modelId="{88C875D8-5A94-4EA0-B45C-DF0EBE731F06}" type="pres">
      <dgm:prSet presAssocID="{796C9FE4-BBC3-4F86-AE98-A9A1E6C41432}" presName="parTrans" presStyleLbl="bgSibTrans2D1" presStyleIdx="3" presStyleCnt="6"/>
      <dgm:spPr/>
    </dgm:pt>
    <dgm:pt modelId="{CDA7CBE1-372F-42C4-B632-40984ED759F4}" type="pres">
      <dgm:prSet presAssocID="{B9FC275C-8F13-4C08-990A-EA7859088C5A}" presName="node" presStyleLbl="node1" presStyleIdx="3" presStyleCnt="6">
        <dgm:presLayoutVars>
          <dgm:bulletEnabled val="1"/>
        </dgm:presLayoutVars>
      </dgm:prSet>
      <dgm:spPr/>
    </dgm:pt>
    <dgm:pt modelId="{7BDF41A4-D14F-4BB4-B11D-09932E234FE6}" type="pres">
      <dgm:prSet presAssocID="{EA069DC9-EB0B-4497-A590-B7FF901FE1BF}" presName="parTrans" presStyleLbl="bgSibTrans2D1" presStyleIdx="4" presStyleCnt="6"/>
      <dgm:spPr/>
    </dgm:pt>
    <dgm:pt modelId="{56EBDA61-930B-4997-A46B-3610DA5753D8}" type="pres">
      <dgm:prSet presAssocID="{2CC52A4B-241D-47DB-9BC7-F7F0FE91D7B1}" presName="node" presStyleLbl="node1" presStyleIdx="4" presStyleCnt="6">
        <dgm:presLayoutVars>
          <dgm:bulletEnabled val="1"/>
        </dgm:presLayoutVars>
      </dgm:prSet>
      <dgm:spPr/>
    </dgm:pt>
    <dgm:pt modelId="{83351D7F-94CE-4A72-ADCF-E26865C50116}" type="pres">
      <dgm:prSet presAssocID="{62DA4601-D185-40A2-974D-602DBB08BA50}" presName="parTrans" presStyleLbl="bgSibTrans2D1" presStyleIdx="5" presStyleCnt="6"/>
      <dgm:spPr/>
    </dgm:pt>
    <dgm:pt modelId="{3BB9C5C4-FFEF-48DB-B572-534039385D51}" type="pres">
      <dgm:prSet presAssocID="{B76226AB-8A1F-43EB-AE99-CD6FF6A59F47}" presName="node" presStyleLbl="node1" presStyleIdx="5" presStyleCnt="6">
        <dgm:presLayoutVars>
          <dgm:bulletEnabled val="1"/>
        </dgm:presLayoutVars>
      </dgm:prSet>
      <dgm:spPr/>
    </dgm:pt>
  </dgm:ptLst>
  <dgm:cxnLst>
    <dgm:cxn modelId="{C98F070C-5AA8-4EB1-A1D7-7C6F55CBE3DA}" type="presOf" srcId="{EC1B8924-906B-485C-8865-E4898C71DB07}" destId="{65D8A9AA-E844-4DF3-9044-21375DF6CA48}" srcOrd="0" destOrd="0" presId="urn:microsoft.com/office/officeart/2005/8/layout/radial4"/>
    <dgm:cxn modelId="{D949041F-DC8F-48E7-8A69-C463C907E019}" type="presOf" srcId="{62DA4601-D185-40A2-974D-602DBB08BA50}" destId="{83351D7F-94CE-4A72-ADCF-E26865C50116}" srcOrd="0" destOrd="0" presId="urn:microsoft.com/office/officeart/2005/8/layout/radial4"/>
    <dgm:cxn modelId="{9B03C426-984F-4905-8388-F23B66F80F70}" type="presOf" srcId="{B76226AB-8A1F-43EB-AE99-CD6FF6A59F47}" destId="{3BB9C5C4-FFEF-48DB-B572-534039385D51}" srcOrd="0" destOrd="0" presId="urn:microsoft.com/office/officeart/2005/8/layout/radial4"/>
    <dgm:cxn modelId="{F23C7130-5266-4DA5-881D-2F283746AB2B}" type="presOf" srcId="{B9FC275C-8F13-4C08-990A-EA7859088C5A}" destId="{CDA7CBE1-372F-42C4-B632-40984ED759F4}" srcOrd="0" destOrd="0" presId="urn:microsoft.com/office/officeart/2005/8/layout/radial4"/>
    <dgm:cxn modelId="{F71D9033-7D0F-4D3A-87E0-F46D698E223F}" srcId="{A24A0D4C-F330-4D4A-ABBB-5B1CBBA8361D}" destId="{B9FC275C-8F13-4C08-990A-EA7859088C5A}" srcOrd="3" destOrd="0" parTransId="{796C9FE4-BBC3-4F86-AE98-A9A1E6C41432}" sibTransId="{FB06D348-C89E-45BB-BEF7-3AA22E88424E}"/>
    <dgm:cxn modelId="{865FB33E-DD59-4986-B680-2D2569227116}" type="presOf" srcId="{2CC52A4B-241D-47DB-9BC7-F7F0FE91D7B1}" destId="{56EBDA61-930B-4997-A46B-3610DA5753D8}" srcOrd="0" destOrd="0" presId="urn:microsoft.com/office/officeart/2005/8/layout/radial4"/>
    <dgm:cxn modelId="{05DFAE41-13E5-4388-9692-2EDC5D58B671}" srcId="{A24A0D4C-F330-4D4A-ABBB-5B1CBBA8361D}" destId="{F8CDC8B2-9511-4E2C-BED0-1F4055CB2EB6}" srcOrd="2" destOrd="0" parTransId="{EC1B8924-906B-485C-8865-E4898C71DB07}" sibTransId="{66A6774C-94A7-444B-A580-F777B8B2F0A6}"/>
    <dgm:cxn modelId="{56E81B64-27EC-4741-A374-46A0EE187DA2}" srcId="{304271F0-1F6A-4037-B419-D94C7E75141F}" destId="{A24A0D4C-F330-4D4A-ABBB-5B1CBBA8361D}" srcOrd="0" destOrd="0" parTransId="{A605EEDD-2DF5-4A60-829D-27AB8D62CC77}" sibTransId="{9CB699B4-510B-4F41-9987-68A880C23733}"/>
    <dgm:cxn modelId="{EEE54464-E1CD-4E26-BDA4-8A10409A77DE}" type="presOf" srcId="{EA069DC9-EB0B-4497-A590-B7FF901FE1BF}" destId="{7BDF41A4-D14F-4BB4-B11D-09932E234FE6}" srcOrd="0" destOrd="0" presId="urn:microsoft.com/office/officeart/2005/8/layout/radial4"/>
    <dgm:cxn modelId="{ADC61C52-9C94-4813-AEAC-AA40E1702371}" type="presOf" srcId="{3015CF80-D517-4E33-8B44-D04F62C9109A}" destId="{43AD7871-0332-4AE8-A45D-58FD1D6A1541}" srcOrd="0" destOrd="0" presId="urn:microsoft.com/office/officeart/2005/8/layout/radial4"/>
    <dgm:cxn modelId="{EBFDD854-7F7B-4131-AFAB-9544F34B5775}" srcId="{A24A0D4C-F330-4D4A-ABBB-5B1CBBA8361D}" destId="{B76226AB-8A1F-43EB-AE99-CD6FF6A59F47}" srcOrd="5" destOrd="0" parTransId="{62DA4601-D185-40A2-974D-602DBB08BA50}" sibTransId="{6D0B874F-E082-4E52-9F6E-B247D103095F}"/>
    <dgm:cxn modelId="{BD9A197D-42EC-4721-BA47-7BBF94418B65}" type="presOf" srcId="{A24A0D4C-F330-4D4A-ABBB-5B1CBBA8361D}" destId="{9706B863-4B41-4073-AAD0-8DC1EFBEA0DC}" srcOrd="0" destOrd="0" presId="urn:microsoft.com/office/officeart/2005/8/layout/radial4"/>
    <dgm:cxn modelId="{9C992288-92F1-4B13-A9AE-358B3D641255}" type="presOf" srcId="{83267877-7A29-4981-BB86-30846AEB65A5}" destId="{AF4E08F5-A460-4557-9784-823509FA5D00}" srcOrd="0" destOrd="0" presId="urn:microsoft.com/office/officeart/2005/8/layout/radial4"/>
    <dgm:cxn modelId="{5FC6968D-0E68-42E6-9D5F-2E716A793DEC}" srcId="{A24A0D4C-F330-4D4A-ABBB-5B1CBBA8361D}" destId="{E0884566-49DE-48BB-B9B9-8967DDB56C59}" srcOrd="0" destOrd="0" parTransId="{3015CF80-D517-4E33-8B44-D04F62C9109A}" sibTransId="{28B5F9DD-B8E8-4BE8-A975-FCF1EF3AC4B2}"/>
    <dgm:cxn modelId="{A1CD33AA-B1EC-40D9-8DAB-05930998EC0C}" type="presOf" srcId="{59AC1353-E994-4C4A-8E5C-B4C566E20FA3}" destId="{7DDD03C3-E928-4991-823B-5F8289D5AF6E}" srcOrd="0" destOrd="0" presId="urn:microsoft.com/office/officeart/2005/8/layout/radial4"/>
    <dgm:cxn modelId="{7D7FD7AF-1286-4268-A532-DFA3300D2FB0}" type="presOf" srcId="{796C9FE4-BBC3-4F86-AE98-A9A1E6C41432}" destId="{88C875D8-5A94-4EA0-B45C-DF0EBE731F06}" srcOrd="0" destOrd="0" presId="urn:microsoft.com/office/officeart/2005/8/layout/radial4"/>
    <dgm:cxn modelId="{1981DED6-3DC4-4DD3-88EC-B9AF5BBADFE1}" type="presOf" srcId="{304271F0-1F6A-4037-B419-D94C7E75141F}" destId="{9BC328F8-246B-4E37-820F-B4DF0377A40F}" srcOrd="0" destOrd="0" presId="urn:microsoft.com/office/officeart/2005/8/layout/radial4"/>
    <dgm:cxn modelId="{B64781E2-C37E-43B2-B81E-3D86A27AF151}" type="presOf" srcId="{F8CDC8B2-9511-4E2C-BED0-1F4055CB2EB6}" destId="{A1DD4143-FEC8-4C25-BF7B-19D92D7BBF18}" srcOrd="0" destOrd="0" presId="urn:microsoft.com/office/officeart/2005/8/layout/radial4"/>
    <dgm:cxn modelId="{827581F3-63E3-4677-841A-3A5D9F987BD7}" srcId="{A24A0D4C-F330-4D4A-ABBB-5B1CBBA8361D}" destId="{2CC52A4B-241D-47DB-9BC7-F7F0FE91D7B1}" srcOrd="4" destOrd="0" parTransId="{EA069DC9-EB0B-4497-A590-B7FF901FE1BF}" sibTransId="{CF0A4477-88F4-4063-A2C0-DBF4419552B5}"/>
    <dgm:cxn modelId="{C33A99F5-02FE-4E43-B95F-9F26FCDA9BCE}" srcId="{A24A0D4C-F330-4D4A-ABBB-5B1CBBA8361D}" destId="{59AC1353-E994-4C4A-8E5C-B4C566E20FA3}" srcOrd="1" destOrd="0" parTransId="{83267877-7A29-4981-BB86-30846AEB65A5}" sibTransId="{596C0F6E-2268-4CAC-8CC6-7A489F822C62}"/>
    <dgm:cxn modelId="{E02E0FF7-52FD-47E8-9965-CECB966BA3F7}" type="presOf" srcId="{E0884566-49DE-48BB-B9B9-8967DDB56C59}" destId="{721DE728-07DC-4EE5-87B0-9BD9034B8535}" srcOrd="0" destOrd="0" presId="urn:microsoft.com/office/officeart/2005/8/layout/radial4"/>
    <dgm:cxn modelId="{A34898C4-33BE-486E-B0C6-BC8C898C6099}" type="presParOf" srcId="{9BC328F8-246B-4E37-820F-B4DF0377A40F}" destId="{9706B863-4B41-4073-AAD0-8DC1EFBEA0DC}" srcOrd="0" destOrd="0" presId="urn:microsoft.com/office/officeart/2005/8/layout/radial4"/>
    <dgm:cxn modelId="{0A827EE4-B770-4005-B9B3-2EC600F3F47D}" type="presParOf" srcId="{9BC328F8-246B-4E37-820F-B4DF0377A40F}" destId="{43AD7871-0332-4AE8-A45D-58FD1D6A1541}" srcOrd="1" destOrd="0" presId="urn:microsoft.com/office/officeart/2005/8/layout/radial4"/>
    <dgm:cxn modelId="{6029BB19-8BD9-4042-B8ED-C083A83F6F5C}" type="presParOf" srcId="{9BC328F8-246B-4E37-820F-B4DF0377A40F}" destId="{721DE728-07DC-4EE5-87B0-9BD9034B8535}" srcOrd="2" destOrd="0" presId="urn:microsoft.com/office/officeart/2005/8/layout/radial4"/>
    <dgm:cxn modelId="{9D696FA1-47F1-4147-97A9-DA6AD7B234F8}" type="presParOf" srcId="{9BC328F8-246B-4E37-820F-B4DF0377A40F}" destId="{AF4E08F5-A460-4557-9784-823509FA5D00}" srcOrd="3" destOrd="0" presId="urn:microsoft.com/office/officeart/2005/8/layout/radial4"/>
    <dgm:cxn modelId="{944EC72F-62D3-4FFB-880A-8437BE112733}" type="presParOf" srcId="{9BC328F8-246B-4E37-820F-B4DF0377A40F}" destId="{7DDD03C3-E928-4991-823B-5F8289D5AF6E}" srcOrd="4" destOrd="0" presId="urn:microsoft.com/office/officeart/2005/8/layout/radial4"/>
    <dgm:cxn modelId="{F328BB99-316E-45F7-AA45-B77C5F3DFECF}" type="presParOf" srcId="{9BC328F8-246B-4E37-820F-B4DF0377A40F}" destId="{65D8A9AA-E844-4DF3-9044-21375DF6CA48}" srcOrd="5" destOrd="0" presId="urn:microsoft.com/office/officeart/2005/8/layout/radial4"/>
    <dgm:cxn modelId="{A71B1859-6DE4-4FEC-9921-E446A25F3B60}" type="presParOf" srcId="{9BC328F8-246B-4E37-820F-B4DF0377A40F}" destId="{A1DD4143-FEC8-4C25-BF7B-19D92D7BBF18}" srcOrd="6" destOrd="0" presId="urn:microsoft.com/office/officeart/2005/8/layout/radial4"/>
    <dgm:cxn modelId="{794138F6-2197-451E-9545-569DEEE305A1}" type="presParOf" srcId="{9BC328F8-246B-4E37-820F-B4DF0377A40F}" destId="{88C875D8-5A94-4EA0-B45C-DF0EBE731F06}" srcOrd="7" destOrd="0" presId="urn:microsoft.com/office/officeart/2005/8/layout/radial4"/>
    <dgm:cxn modelId="{3E1F4119-0AD6-440A-8E35-DD793C0CED0F}" type="presParOf" srcId="{9BC328F8-246B-4E37-820F-B4DF0377A40F}" destId="{CDA7CBE1-372F-42C4-B632-40984ED759F4}" srcOrd="8" destOrd="0" presId="urn:microsoft.com/office/officeart/2005/8/layout/radial4"/>
    <dgm:cxn modelId="{86B41F1D-85CC-49FF-88C6-5B20D53751E5}" type="presParOf" srcId="{9BC328F8-246B-4E37-820F-B4DF0377A40F}" destId="{7BDF41A4-D14F-4BB4-B11D-09932E234FE6}" srcOrd="9" destOrd="0" presId="urn:microsoft.com/office/officeart/2005/8/layout/radial4"/>
    <dgm:cxn modelId="{7B73C3DE-2285-4273-B9D6-82662122DEE8}" type="presParOf" srcId="{9BC328F8-246B-4E37-820F-B4DF0377A40F}" destId="{56EBDA61-930B-4997-A46B-3610DA5753D8}" srcOrd="10" destOrd="0" presId="urn:microsoft.com/office/officeart/2005/8/layout/radial4"/>
    <dgm:cxn modelId="{BAEAA54C-B290-4FEA-955A-1514C260DDF8}" type="presParOf" srcId="{9BC328F8-246B-4E37-820F-B4DF0377A40F}" destId="{83351D7F-94CE-4A72-ADCF-E26865C50116}" srcOrd="11" destOrd="0" presId="urn:microsoft.com/office/officeart/2005/8/layout/radial4"/>
    <dgm:cxn modelId="{1D2A4595-9DA7-4632-B363-16E53787AE54}" type="presParOf" srcId="{9BC328F8-246B-4E37-820F-B4DF0377A40F}" destId="{3BB9C5C4-FFEF-48DB-B572-534039385D51}" srcOrd="12"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5E693-E2C1-4678-94D7-38346C254238}" type="doc">
      <dgm:prSet loTypeId="urn:microsoft.com/office/officeart/2005/8/layout/hProcess9" loCatId="process" qsTypeId="urn:microsoft.com/office/officeart/2005/8/quickstyle/simple1" qsCatId="simple" csTypeId="urn:microsoft.com/office/officeart/2005/8/colors/accent6_2" csCatId="accent6" phldr="1"/>
      <dgm:spPr/>
    </dgm:pt>
    <dgm:pt modelId="{34B77A61-0CBC-4A0D-82CC-B7AFDB26B99C}">
      <dgm:prSet phldrT="[Text]" custT="1"/>
      <dgm:spPr>
        <a:solidFill>
          <a:schemeClr val="accent2"/>
        </a:solidFill>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Prevent</a:t>
          </a:r>
        </a:p>
      </dgm:t>
    </dgm:pt>
    <dgm:pt modelId="{5B3CE2AC-0910-455B-B888-E370BE61109D}" type="parTrans" cxnId="{CA1634E6-7477-470D-9C94-3630B6A6AF39}">
      <dgm:prSet/>
      <dgm:spPr/>
      <dgm:t>
        <a:bodyPr/>
        <a:lstStyle/>
        <a:p>
          <a:endParaRPr lang="en-AU" sz="1800">
            <a:latin typeface="Century Gothic" panose="020B0502020202020204" pitchFamily="34" charset="0"/>
          </a:endParaRPr>
        </a:p>
      </dgm:t>
    </dgm:pt>
    <dgm:pt modelId="{B45B2F41-BCF2-49AF-8434-478C8EFC5C52}" type="sibTrans" cxnId="{CA1634E6-7477-470D-9C94-3630B6A6AF39}">
      <dgm:prSet/>
      <dgm:spPr/>
      <dgm:t>
        <a:bodyPr/>
        <a:lstStyle/>
        <a:p>
          <a:endParaRPr lang="en-AU" sz="1800">
            <a:latin typeface="Century Gothic" panose="020B0502020202020204" pitchFamily="34" charset="0"/>
          </a:endParaRPr>
        </a:p>
      </dgm:t>
    </dgm:pt>
    <dgm:pt modelId="{C9942CA5-6461-47B7-A24E-F5FF10715C5C}">
      <dgm:prSet phldrT="[Text]" custT="1"/>
      <dgm:spPr>
        <a:solidFill>
          <a:schemeClr val="accent5"/>
        </a:solidFill>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Detect</a:t>
          </a:r>
        </a:p>
      </dgm:t>
    </dgm:pt>
    <dgm:pt modelId="{B4C25C5C-EB37-49B5-87AA-FA34687E5FB6}" type="parTrans" cxnId="{7972BB77-D252-40DC-8FDE-914897C398E9}">
      <dgm:prSet/>
      <dgm:spPr/>
      <dgm:t>
        <a:bodyPr/>
        <a:lstStyle/>
        <a:p>
          <a:endParaRPr lang="en-AU" sz="1800">
            <a:latin typeface="Century Gothic" panose="020B0502020202020204" pitchFamily="34" charset="0"/>
          </a:endParaRPr>
        </a:p>
      </dgm:t>
    </dgm:pt>
    <dgm:pt modelId="{F1CE420A-2D68-4BEA-994C-E9A0D10550AB}" type="sibTrans" cxnId="{7972BB77-D252-40DC-8FDE-914897C398E9}">
      <dgm:prSet/>
      <dgm:spPr/>
      <dgm:t>
        <a:bodyPr/>
        <a:lstStyle/>
        <a:p>
          <a:endParaRPr lang="en-AU" sz="1800">
            <a:latin typeface="Century Gothic" panose="020B0502020202020204" pitchFamily="34" charset="0"/>
          </a:endParaRPr>
        </a:p>
      </dgm:t>
    </dgm:pt>
    <dgm:pt modelId="{74C1818B-1F48-4AAE-8CBE-0FF3B65FBE97}">
      <dgm:prSet phldrT="[Text]" custT="1"/>
      <dgm:spPr>
        <a:solidFill>
          <a:schemeClr val="accent1"/>
        </a:solidFill>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Respond</a:t>
          </a:r>
        </a:p>
      </dgm:t>
    </dgm:pt>
    <dgm:pt modelId="{E2A5CF6D-FE92-4CFB-837C-28B24C8B6168}" type="parTrans" cxnId="{C1DE14DC-AE42-4BA1-B9AA-8716FC0721F0}">
      <dgm:prSet/>
      <dgm:spPr/>
      <dgm:t>
        <a:bodyPr/>
        <a:lstStyle/>
        <a:p>
          <a:endParaRPr lang="en-AU" sz="1800">
            <a:latin typeface="Century Gothic" panose="020B0502020202020204" pitchFamily="34" charset="0"/>
          </a:endParaRPr>
        </a:p>
      </dgm:t>
    </dgm:pt>
    <dgm:pt modelId="{8EC05A1E-E157-43F4-A883-8CBE94D1899A}" type="sibTrans" cxnId="{C1DE14DC-AE42-4BA1-B9AA-8716FC0721F0}">
      <dgm:prSet/>
      <dgm:spPr/>
      <dgm:t>
        <a:bodyPr/>
        <a:lstStyle/>
        <a:p>
          <a:endParaRPr lang="en-AU" sz="1800">
            <a:latin typeface="Century Gothic" panose="020B0502020202020204" pitchFamily="34" charset="0"/>
          </a:endParaRPr>
        </a:p>
      </dgm:t>
    </dgm:pt>
    <dgm:pt modelId="{F13F846E-9937-4147-821A-7CD0DBA42D43}" type="pres">
      <dgm:prSet presAssocID="{BA85E693-E2C1-4678-94D7-38346C254238}" presName="CompostProcess" presStyleCnt="0">
        <dgm:presLayoutVars>
          <dgm:dir/>
          <dgm:resizeHandles val="exact"/>
        </dgm:presLayoutVars>
      </dgm:prSet>
      <dgm:spPr/>
    </dgm:pt>
    <dgm:pt modelId="{CD6D4294-C814-40D2-83A9-8D8D7DDEDDB1}" type="pres">
      <dgm:prSet presAssocID="{BA85E693-E2C1-4678-94D7-38346C254238}" presName="arrow" presStyleLbl="bgShp" presStyleIdx="0" presStyleCnt="1"/>
      <dgm:spPr/>
    </dgm:pt>
    <dgm:pt modelId="{DF878B8C-2A77-42C4-8DB3-E3ADD02F62E9}" type="pres">
      <dgm:prSet presAssocID="{BA85E693-E2C1-4678-94D7-38346C254238}" presName="linearProcess" presStyleCnt="0"/>
      <dgm:spPr/>
    </dgm:pt>
    <dgm:pt modelId="{1B091346-EEB0-4EF3-B045-F11B59C1DF9F}" type="pres">
      <dgm:prSet presAssocID="{34B77A61-0CBC-4A0D-82CC-B7AFDB26B99C}" presName="textNode" presStyleLbl="node1" presStyleIdx="0" presStyleCnt="3">
        <dgm:presLayoutVars>
          <dgm:bulletEnabled val="1"/>
        </dgm:presLayoutVars>
      </dgm:prSet>
      <dgm:spPr/>
    </dgm:pt>
    <dgm:pt modelId="{1DA2098E-EBAE-4971-9327-8701343DF39C}" type="pres">
      <dgm:prSet presAssocID="{B45B2F41-BCF2-49AF-8434-478C8EFC5C52}" presName="sibTrans" presStyleCnt="0"/>
      <dgm:spPr/>
    </dgm:pt>
    <dgm:pt modelId="{22E49846-6ED9-4E9D-B349-7EB67813A866}" type="pres">
      <dgm:prSet presAssocID="{C9942CA5-6461-47B7-A24E-F5FF10715C5C}" presName="textNode" presStyleLbl="node1" presStyleIdx="1" presStyleCnt="3">
        <dgm:presLayoutVars>
          <dgm:bulletEnabled val="1"/>
        </dgm:presLayoutVars>
      </dgm:prSet>
      <dgm:spPr/>
    </dgm:pt>
    <dgm:pt modelId="{B6CBE0DE-403A-41B8-939D-7585B180B6BD}" type="pres">
      <dgm:prSet presAssocID="{F1CE420A-2D68-4BEA-994C-E9A0D10550AB}" presName="sibTrans" presStyleCnt="0"/>
      <dgm:spPr/>
    </dgm:pt>
    <dgm:pt modelId="{4F651B91-D981-4944-8172-4883A778520D}" type="pres">
      <dgm:prSet presAssocID="{74C1818B-1F48-4AAE-8CBE-0FF3B65FBE97}" presName="textNode" presStyleLbl="node1" presStyleIdx="2" presStyleCnt="3">
        <dgm:presLayoutVars>
          <dgm:bulletEnabled val="1"/>
        </dgm:presLayoutVars>
      </dgm:prSet>
      <dgm:spPr/>
    </dgm:pt>
  </dgm:ptLst>
  <dgm:cxnLst>
    <dgm:cxn modelId="{DE4E6201-D5A1-4AFA-92E1-05BAE106C66C}" type="presOf" srcId="{34B77A61-0CBC-4A0D-82CC-B7AFDB26B99C}" destId="{1B091346-EEB0-4EF3-B045-F11B59C1DF9F}" srcOrd="0" destOrd="0" presId="urn:microsoft.com/office/officeart/2005/8/layout/hProcess9"/>
    <dgm:cxn modelId="{6DB9643F-A16F-47DC-B73D-F55098792E41}" type="presOf" srcId="{BA85E693-E2C1-4678-94D7-38346C254238}" destId="{F13F846E-9937-4147-821A-7CD0DBA42D43}" srcOrd="0" destOrd="0" presId="urn:microsoft.com/office/officeart/2005/8/layout/hProcess9"/>
    <dgm:cxn modelId="{7972BB77-D252-40DC-8FDE-914897C398E9}" srcId="{BA85E693-E2C1-4678-94D7-38346C254238}" destId="{C9942CA5-6461-47B7-A24E-F5FF10715C5C}" srcOrd="1" destOrd="0" parTransId="{B4C25C5C-EB37-49B5-87AA-FA34687E5FB6}" sibTransId="{F1CE420A-2D68-4BEA-994C-E9A0D10550AB}"/>
    <dgm:cxn modelId="{C1DE14DC-AE42-4BA1-B9AA-8716FC0721F0}" srcId="{BA85E693-E2C1-4678-94D7-38346C254238}" destId="{74C1818B-1F48-4AAE-8CBE-0FF3B65FBE97}" srcOrd="2" destOrd="0" parTransId="{E2A5CF6D-FE92-4CFB-837C-28B24C8B6168}" sibTransId="{8EC05A1E-E157-43F4-A883-8CBE94D1899A}"/>
    <dgm:cxn modelId="{CA1634E6-7477-470D-9C94-3630B6A6AF39}" srcId="{BA85E693-E2C1-4678-94D7-38346C254238}" destId="{34B77A61-0CBC-4A0D-82CC-B7AFDB26B99C}" srcOrd="0" destOrd="0" parTransId="{5B3CE2AC-0910-455B-B888-E370BE61109D}" sibTransId="{B45B2F41-BCF2-49AF-8434-478C8EFC5C52}"/>
    <dgm:cxn modelId="{6722F1EF-A4AB-4F8B-806D-CB95DA4F717B}" type="presOf" srcId="{74C1818B-1F48-4AAE-8CBE-0FF3B65FBE97}" destId="{4F651B91-D981-4944-8172-4883A778520D}" srcOrd="0" destOrd="0" presId="urn:microsoft.com/office/officeart/2005/8/layout/hProcess9"/>
    <dgm:cxn modelId="{A35407F0-1A01-4415-9A79-807BE30D1341}" type="presOf" srcId="{C9942CA5-6461-47B7-A24E-F5FF10715C5C}" destId="{22E49846-6ED9-4E9D-B349-7EB67813A866}" srcOrd="0" destOrd="0" presId="urn:microsoft.com/office/officeart/2005/8/layout/hProcess9"/>
    <dgm:cxn modelId="{2E2B776D-7E8F-481C-8ABE-2040E7CB1FEC}" type="presParOf" srcId="{F13F846E-9937-4147-821A-7CD0DBA42D43}" destId="{CD6D4294-C814-40D2-83A9-8D8D7DDEDDB1}" srcOrd="0" destOrd="0" presId="urn:microsoft.com/office/officeart/2005/8/layout/hProcess9"/>
    <dgm:cxn modelId="{0C7DA270-39F2-48B5-B5EB-AB4D2E23687B}" type="presParOf" srcId="{F13F846E-9937-4147-821A-7CD0DBA42D43}" destId="{DF878B8C-2A77-42C4-8DB3-E3ADD02F62E9}" srcOrd="1" destOrd="0" presId="urn:microsoft.com/office/officeart/2005/8/layout/hProcess9"/>
    <dgm:cxn modelId="{F1866C47-BABA-4FDB-A5D6-8F3B4BAECA4A}" type="presParOf" srcId="{DF878B8C-2A77-42C4-8DB3-E3ADD02F62E9}" destId="{1B091346-EEB0-4EF3-B045-F11B59C1DF9F}" srcOrd="0" destOrd="0" presId="urn:microsoft.com/office/officeart/2005/8/layout/hProcess9"/>
    <dgm:cxn modelId="{F0559973-00F9-4A69-BA16-C070995F7B34}" type="presParOf" srcId="{DF878B8C-2A77-42C4-8DB3-E3ADD02F62E9}" destId="{1DA2098E-EBAE-4971-9327-8701343DF39C}" srcOrd="1" destOrd="0" presId="urn:microsoft.com/office/officeart/2005/8/layout/hProcess9"/>
    <dgm:cxn modelId="{4662FA47-1865-4894-988F-E2B99862C700}" type="presParOf" srcId="{DF878B8C-2A77-42C4-8DB3-E3ADD02F62E9}" destId="{22E49846-6ED9-4E9D-B349-7EB67813A866}" srcOrd="2" destOrd="0" presId="urn:microsoft.com/office/officeart/2005/8/layout/hProcess9"/>
    <dgm:cxn modelId="{FBFFFD99-7AB8-4B7E-9F74-D13506594D16}" type="presParOf" srcId="{DF878B8C-2A77-42C4-8DB3-E3ADD02F62E9}" destId="{B6CBE0DE-403A-41B8-939D-7585B180B6BD}" srcOrd="3" destOrd="0" presId="urn:microsoft.com/office/officeart/2005/8/layout/hProcess9"/>
    <dgm:cxn modelId="{1EBF9380-22B1-4481-9AFF-DD73838E9731}" type="presParOf" srcId="{DF878B8C-2A77-42C4-8DB3-E3ADD02F62E9}" destId="{4F651B91-D981-4944-8172-4883A778520D}"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4E0BC1-BB4C-4F36-A4D0-D162601561EF}" type="doc">
      <dgm:prSet loTypeId="urn:microsoft.com/office/officeart/2005/8/layout/rings+Icon" loCatId="relationship" qsTypeId="urn:microsoft.com/office/officeart/2005/8/quickstyle/3d3" qsCatId="3D" csTypeId="urn:microsoft.com/office/officeart/2005/8/colors/accent6_2" csCatId="accent6" phldr="1"/>
      <dgm:spPr/>
    </dgm:pt>
    <dgm:pt modelId="{DFE982FA-E897-43E1-A614-ED66B703FD6F}">
      <dgm:prSet phldrT="[Text]"/>
      <dgm:spPr/>
      <dgm:t>
        <a:bodyPr/>
        <a:lstStyle/>
        <a:p>
          <a:pPr>
            <a:buFont typeface="Arial" panose="020B0604020202020204" pitchFamily="34" charset="0"/>
            <a:buChar char="•"/>
          </a:pPr>
          <a:r>
            <a:rPr lang="en-AU" b="0" i="0" dirty="0">
              <a:latin typeface="Century Gothic" panose="020B0502020202020204" pitchFamily="34" charset="0"/>
            </a:rPr>
            <a:t>Cyber enabled identity crime and tax-related scams</a:t>
          </a:r>
          <a:endParaRPr lang="en-AU" dirty="0">
            <a:latin typeface="Century Gothic" panose="020B0502020202020204" pitchFamily="34" charset="0"/>
          </a:endParaRPr>
        </a:p>
      </dgm:t>
    </dgm:pt>
    <dgm:pt modelId="{EE157E73-EC79-45B8-827C-ED2A45BFB67C}" type="parTrans" cxnId="{BAECE3AC-6428-47B2-804C-76BDD047BEA7}">
      <dgm:prSet/>
      <dgm:spPr/>
      <dgm:t>
        <a:bodyPr/>
        <a:lstStyle/>
        <a:p>
          <a:endParaRPr lang="en-AU">
            <a:latin typeface="Century Gothic" panose="020B0502020202020204" pitchFamily="34" charset="0"/>
          </a:endParaRPr>
        </a:p>
      </dgm:t>
    </dgm:pt>
    <dgm:pt modelId="{CEC3BA02-A0D6-47D5-A4D4-F7C155D5E68A}" type="sibTrans" cxnId="{BAECE3AC-6428-47B2-804C-76BDD047BEA7}">
      <dgm:prSet/>
      <dgm:spPr/>
      <dgm:t>
        <a:bodyPr/>
        <a:lstStyle/>
        <a:p>
          <a:endParaRPr lang="en-AU">
            <a:latin typeface="Century Gothic" panose="020B0502020202020204" pitchFamily="34" charset="0"/>
          </a:endParaRPr>
        </a:p>
      </dgm:t>
    </dgm:pt>
    <dgm:pt modelId="{FCF1D5BC-488A-4484-8712-953827DA2B08}">
      <dgm:prSet phldrT="[Text]"/>
      <dgm:spPr/>
      <dgm:t>
        <a:bodyPr/>
        <a:lstStyle/>
        <a:p>
          <a:r>
            <a:rPr lang="en-AU" dirty="0">
              <a:latin typeface="Century Gothic" panose="020B0502020202020204" pitchFamily="34" charset="0"/>
            </a:rPr>
            <a:t>Cash and hidden economy</a:t>
          </a:r>
        </a:p>
      </dgm:t>
    </dgm:pt>
    <dgm:pt modelId="{1A0DA97F-C22E-4855-B5AA-31D1A8FED692}" type="parTrans" cxnId="{D355BC2C-4CC2-44DE-BE02-74F295306B51}">
      <dgm:prSet/>
      <dgm:spPr/>
      <dgm:t>
        <a:bodyPr/>
        <a:lstStyle/>
        <a:p>
          <a:endParaRPr lang="en-AU">
            <a:latin typeface="Century Gothic" panose="020B0502020202020204" pitchFamily="34" charset="0"/>
          </a:endParaRPr>
        </a:p>
      </dgm:t>
    </dgm:pt>
    <dgm:pt modelId="{8EB09E8F-9636-4F2A-BF20-29B06029A397}" type="sibTrans" cxnId="{D355BC2C-4CC2-44DE-BE02-74F295306B51}">
      <dgm:prSet/>
      <dgm:spPr/>
      <dgm:t>
        <a:bodyPr/>
        <a:lstStyle/>
        <a:p>
          <a:endParaRPr lang="en-AU">
            <a:latin typeface="Century Gothic" panose="020B0502020202020204" pitchFamily="34" charset="0"/>
          </a:endParaRPr>
        </a:p>
      </dgm:t>
    </dgm:pt>
    <dgm:pt modelId="{BCB40291-6F21-4A36-9DE2-82F948FBEA92}">
      <dgm:prSet phldrT="[Text]"/>
      <dgm:spPr/>
      <dgm:t>
        <a:bodyPr/>
        <a:lstStyle/>
        <a:p>
          <a:pPr>
            <a:buFont typeface="Arial" panose="020B0604020202020204" pitchFamily="34" charset="0"/>
            <a:buChar char="•"/>
          </a:pPr>
          <a:r>
            <a:rPr lang="en-AU" b="0" i="0" dirty="0">
              <a:latin typeface="Century Gothic" panose="020B0502020202020204" pitchFamily="34" charset="0"/>
            </a:rPr>
            <a:t>Serious financial and organised crime</a:t>
          </a:r>
          <a:endParaRPr lang="en-AU" dirty="0">
            <a:latin typeface="Century Gothic" panose="020B0502020202020204" pitchFamily="34" charset="0"/>
          </a:endParaRPr>
        </a:p>
      </dgm:t>
    </dgm:pt>
    <dgm:pt modelId="{05083FD2-4860-4416-95AC-0B46F6413220}" type="parTrans" cxnId="{819B8EA5-4970-4613-858C-4B16B4D2EF53}">
      <dgm:prSet/>
      <dgm:spPr/>
      <dgm:t>
        <a:bodyPr/>
        <a:lstStyle/>
        <a:p>
          <a:endParaRPr lang="en-AU">
            <a:latin typeface="Century Gothic" panose="020B0502020202020204" pitchFamily="34" charset="0"/>
          </a:endParaRPr>
        </a:p>
      </dgm:t>
    </dgm:pt>
    <dgm:pt modelId="{EE3F1531-A80E-47EF-8BB6-957D4744603D}" type="sibTrans" cxnId="{819B8EA5-4970-4613-858C-4B16B4D2EF53}">
      <dgm:prSet/>
      <dgm:spPr/>
      <dgm:t>
        <a:bodyPr/>
        <a:lstStyle/>
        <a:p>
          <a:endParaRPr lang="en-AU">
            <a:latin typeface="Century Gothic" panose="020B0502020202020204" pitchFamily="34" charset="0"/>
          </a:endParaRPr>
        </a:p>
      </dgm:t>
    </dgm:pt>
    <dgm:pt modelId="{AB02888C-0203-4FA4-89B1-7E47EA667A41}">
      <dgm:prSet/>
      <dgm:spPr/>
      <dgm:t>
        <a:bodyPr/>
        <a:lstStyle/>
        <a:p>
          <a:r>
            <a:rPr lang="en-AU" dirty="0">
              <a:latin typeface="Century Gothic" panose="020B0502020202020204" pitchFamily="34" charset="0"/>
            </a:rPr>
            <a:t>Refund fraud</a:t>
          </a:r>
        </a:p>
      </dgm:t>
    </dgm:pt>
    <dgm:pt modelId="{6FB999BD-E173-4807-8555-605B203E51B5}" type="parTrans" cxnId="{EE0720CD-6CC5-4290-B3C0-9860F8A285AE}">
      <dgm:prSet/>
      <dgm:spPr/>
      <dgm:t>
        <a:bodyPr/>
        <a:lstStyle/>
        <a:p>
          <a:endParaRPr lang="en-AU">
            <a:latin typeface="Century Gothic" panose="020B0502020202020204" pitchFamily="34" charset="0"/>
          </a:endParaRPr>
        </a:p>
      </dgm:t>
    </dgm:pt>
    <dgm:pt modelId="{04807B12-BED5-40F7-AB4A-61CB86A737E1}" type="sibTrans" cxnId="{EE0720CD-6CC5-4290-B3C0-9860F8A285AE}">
      <dgm:prSet/>
      <dgm:spPr/>
      <dgm:t>
        <a:bodyPr/>
        <a:lstStyle/>
        <a:p>
          <a:endParaRPr lang="en-AU">
            <a:latin typeface="Century Gothic" panose="020B0502020202020204" pitchFamily="34" charset="0"/>
          </a:endParaRPr>
        </a:p>
      </dgm:t>
    </dgm:pt>
    <dgm:pt modelId="{281126B5-DA13-484C-AF31-C5A8F758F34D}">
      <dgm:prSet/>
      <dgm:spPr/>
      <dgm:t>
        <a:bodyPr/>
        <a:lstStyle/>
        <a:p>
          <a:r>
            <a:rPr lang="en-AU" dirty="0">
              <a:latin typeface="Century Gothic" panose="020B0502020202020204" pitchFamily="34" charset="0"/>
            </a:rPr>
            <a:t>Phoenix companies</a:t>
          </a:r>
        </a:p>
      </dgm:t>
    </dgm:pt>
    <dgm:pt modelId="{C4A76DE1-FC72-43A8-847D-A38914C50B9B}" type="parTrans" cxnId="{47F38527-A84B-4688-BF3A-101496F492B1}">
      <dgm:prSet/>
      <dgm:spPr/>
      <dgm:t>
        <a:bodyPr/>
        <a:lstStyle/>
        <a:p>
          <a:endParaRPr lang="en-AU">
            <a:latin typeface="Century Gothic" panose="020B0502020202020204" pitchFamily="34" charset="0"/>
          </a:endParaRPr>
        </a:p>
      </dgm:t>
    </dgm:pt>
    <dgm:pt modelId="{2FDB6D68-ECD8-4A80-B832-69E9237E0A6E}" type="sibTrans" cxnId="{47F38527-A84B-4688-BF3A-101496F492B1}">
      <dgm:prSet/>
      <dgm:spPr/>
      <dgm:t>
        <a:bodyPr/>
        <a:lstStyle/>
        <a:p>
          <a:endParaRPr lang="en-AU">
            <a:latin typeface="Century Gothic" panose="020B0502020202020204" pitchFamily="34" charset="0"/>
          </a:endParaRPr>
        </a:p>
      </dgm:t>
    </dgm:pt>
    <dgm:pt modelId="{6B5E483A-C0BC-4F6F-A363-D4A34D346313}">
      <dgm:prSet/>
      <dgm:spPr/>
      <dgm:t>
        <a:bodyPr/>
        <a:lstStyle/>
        <a:p>
          <a:endParaRPr lang="en-AU">
            <a:latin typeface="Century Gothic" panose="020B0502020202020204" pitchFamily="34" charset="0"/>
          </a:endParaRPr>
        </a:p>
      </dgm:t>
    </dgm:pt>
    <dgm:pt modelId="{AD512501-504A-4E7C-9A0A-F74980DC1F59}" type="parTrans" cxnId="{656FCADB-4AE3-4085-9CBA-45ED1C3CA87D}">
      <dgm:prSet/>
      <dgm:spPr/>
      <dgm:t>
        <a:bodyPr/>
        <a:lstStyle/>
        <a:p>
          <a:endParaRPr lang="en-AU">
            <a:latin typeface="Century Gothic" panose="020B0502020202020204" pitchFamily="34" charset="0"/>
          </a:endParaRPr>
        </a:p>
      </dgm:t>
    </dgm:pt>
    <dgm:pt modelId="{11B63AA7-00BC-47CE-9266-0AD4ADC5865B}" type="sibTrans" cxnId="{656FCADB-4AE3-4085-9CBA-45ED1C3CA87D}">
      <dgm:prSet/>
      <dgm:spPr/>
      <dgm:t>
        <a:bodyPr/>
        <a:lstStyle/>
        <a:p>
          <a:endParaRPr lang="en-AU">
            <a:latin typeface="Century Gothic" panose="020B0502020202020204" pitchFamily="34" charset="0"/>
          </a:endParaRPr>
        </a:p>
      </dgm:t>
    </dgm:pt>
    <dgm:pt modelId="{B2DF0842-DDFE-49A7-8261-B96BCBFECC7E}">
      <dgm:prSet/>
      <dgm:spPr/>
      <dgm:t>
        <a:bodyPr/>
        <a:lstStyle/>
        <a:p>
          <a:endParaRPr lang="en-AU">
            <a:latin typeface="Century Gothic" panose="020B0502020202020204" pitchFamily="34" charset="0"/>
          </a:endParaRPr>
        </a:p>
      </dgm:t>
    </dgm:pt>
    <dgm:pt modelId="{BD5DC620-F770-474F-99CA-86A8D32A75F0}" type="parTrans" cxnId="{9A10E62E-BD1C-4A65-A0B5-1967B14E11DF}">
      <dgm:prSet/>
      <dgm:spPr/>
      <dgm:t>
        <a:bodyPr/>
        <a:lstStyle/>
        <a:p>
          <a:endParaRPr lang="en-AU">
            <a:latin typeface="Century Gothic" panose="020B0502020202020204" pitchFamily="34" charset="0"/>
          </a:endParaRPr>
        </a:p>
      </dgm:t>
    </dgm:pt>
    <dgm:pt modelId="{36E28E06-82B4-4CD0-A3E3-D5A55EFA7A4E}" type="sibTrans" cxnId="{9A10E62E-BD1C-4A65-A0B5-1967B14E11DF}">
      <dgm:prSet/>
      <dgm:spPr/>
      <dgm:t>
        <a:bodyPr/>
        <a:lstStyle/>
        <a:p>
          <a:endParaRPr lang="en-AU">
            <a:latin typeface="Century Gothic" panose="020B0502020202020204" pitchFamily="34" charset="0"/>
          </a:endParaRPr>
        </a:p>
      </dgm:t>
    </dgm:pt>
    <dgm:pt modelId="{40DA612C-C87F-4DAA-9D80-68934433B9D0}">
      <dgm:prSet/>
      <dgm:spPr/>
      <dgm:t>
        <a:bodyPr/>
        <a:lstStyle/>
        <a:p>
          <a:pPr>
            <a:buFont typeface="Arial" panose="020B0604020202020204" pitchFamily="34" charset="0"/>
            <a:buChar char="•"/>
          </a:pPr>
          <a:r>
            <a:rPr lang="en-AU" b="0" i="0" dirty="0">
              <a:latin typeface="Century Gothic" panose="020B0502020202020204" pitchFamily="34" charset="0"/>
            </a:rPr>
            <a:t>Offshore tax evasion</a:t>
          </a:r>
        </a:p>
      </dgm:t>
    </dgm:pt>
    <dgm:pt modelId="{016FC088-4F9D-445A-BA00-EC6AF87E9AD0}" type="parTrans" cxnId="{DA07A1E4-CC11-46BB-BEBD-3EBD12736C24}">
      <dgm:prSet/>
      <dgm:spPr/>
      <dgm:t>
        <a:bodyPr/>
        <a:lstStyle/>
        <a:p>
          <a:endParaRPr lang="en-AU">
            <a:latin typeface="Century Gothic" panose="020B0502020202020204" pitchFamily="34" charset="0"/>
          </a:endParaRPr>
        </a:p>
      </dgm:t>
    </dgm:pt>
    <dgm:pt modelId="{5FD7C141-E209-4493-A708-3E5C6A685D17}" type="sibTrans" cxnId="{DA07A1E4-CC11-46BB-BEBD-3EBD12736C24}">
      <dgm:prSet/>
      <dgm:spPr/>
      <dgm:t>
        <a:bodyPr/>
        <a:lstStyle/>
        <a:p>
          <a:endParaRPr lang="en-AU">
            <a:latin typeface="Century Gothic" panose="020B0502020202020204" pitchFamily="34" charset="0"/>
          </a:endParaRPr>
        </a:p>
      </dgm:t>
    </dgm:pt>
    <dgm:pt modelId="{1B38FAF5-88B7-444F-B7ED-2E4BB3574FCB}">
      <dgm:prSet/>
      <dgm:spPr/>
      <dgm:t>
        <a:bodyPr/>
        <a:lstStyle/>
        <a:p>
          <a:pPr>
            <a:buFont typeface="Arial" panose="020B0604020202020204" pitchFamily="34" charset="0"/>
            <a:buChar char="•"/>
          </a:pPr>
          <a:r>
            <a:rPr lang="en-AU" b="0" i="0" dirty="0">
              <a:latin typeface="Century Gothic" panose="020B0502020202020204" pitchFamily="34" charset="0"/>
            </a:rPr>
            <a:t>Professional enablers</a:t>
          </a:r>
        </a:p>
      </dgm:t>
    </dgm:pt>
    <dgm:pt modelId="{3BDE95F5-C8A3-4005-AF3C-7800577D1C3B}" type="parTrans" cxnId="{8C6338BA-E3E3-4B3D-8732-5CB645FDBE33}">
      <dgm:prSet/>
      <dgm:spPr/>
      <dgm:t>
        <a:bodyPr/>
        <a:lstStyle/>
        <a:p>
          <a:endParaRPr lang="en-AU">
            <a:latin typeface="Century Gothic" panose="020B0502020202020204" pitchFamily="34" charset="0"/>
          </a:endParaRPr>
        </a:p>
      </dgm:t>
    </dgm:pt>
    <dgm:pt modelId="{8F1E6CCB-2653-4AE3-93AC-F0B18F55A848}" type="sibTrans" cxnId="{8C6338BA-E3E3-4B3D-8732-5CB645FDBE33}">
      <dgm:prSet/>
      <dgm:spPr/>
      <dgm:t>
        <a:bodyPr/>
        <a:lstStyle/>
        <a:p>
          <a:endParaRPr lang="en-AU">
            <a:latin typeface="Century Gothic" panose="020B0502020202020204" pitchFamily="34" charset="0"/>
          </a:endParaRPr>
        </a:p>
      </dgm:t>
    </dgm:pt>
    <dgm:pt modelId="{35BF5A7B-8A4C-43FC-9257-53995AF12B10}" type="pres">
      <dgm:prSet presAssocID="{974E0BC1-BB4C-4F36-A4D0-D162601561EF}" presName="Name0" presStyleCnt="0">
        <dgm:presLayoutVars>
          <dgm:chMax val="7"/>
          <dgm:dir/>
          <dgm:resizeHandles val="exact"/>
        </dgm:presLayoutVars>
      </dgm:prSet>
      <dgm:spPr/>
    </dgm:pt>
    <dgm:pt modelId="{F8AB415E-813F-4D0D-B89A-51BA3D1036DE}" type="pres">
      <dgm:prSet presAssocID="{974E0BC1-BB4C-4F36-A4D0-D162601561EF}" presName="ellipse1" presStyleLbl="vennNode1" presStyleIdx="0" presStyleCnt="7">
        <dgm:presLayoutVars>
          <dgm:bulletEnabled val="1"/>
        </dgm:presLayoutVars>
      </dgm:prSet>
      <dgm:spPr/>
    </dgm:pt>
    <dgm:pt modelId="{F81BFA5F-F9DD-42E3-A776-E2566B5679C0}" type="pres">
      <dgm:prSet presAssocID="{974E0BC1-BB4C-4F36-A4D0-D162601561EF}" presName="ellipse2" presStyleLbl="vennNode1" presStyleIdx="1" presStyleCnt="7">
        <dgm:presLayoutVars>
          <dgm:bulletEnabled val="1"/>
        </dgm:presLayoutVars>
      </dgm:prSet>
      <dgm:spPr/>
    </dgm:pt>
    <dgm:pt modelId="{99BE61D6-F59F-4F7C-ADD8-CFFD91DA9530}" type="pres">
      <dgm:prSet presAssocID="{974E0BC1-BB4C-4F36-A4D0-D162601561EF}" presName="ellipse3" presStyleLbl="vennNode1" presStyleIdx="2" presStyleCnt="7">
        <dgm:presLayoutVars>
          <dgm:bulletEnabled val="1"/>
        </dgm:presLayoutVars>
      </dgm:prSet>
      <dgm:spPr/>
    </dgm:pt>
    <dgm:pt modelId="{3868ABA8-1370-4CBC-9767-74D2AF364DCA}" type="pres">
      <dgm:prSet presAssocID="{974E0BC1-BB4C-4F36-A4D0-D162601561EF}" presName="ellipse4" presStyleLbl="vennNode1" presStyleIdx="3" presStyleCnt="7">
        <dgm:presLayoutVars>
          <dgm:bulletEnabled val="1"/>
        </dgm:presLayoutVars>
      </dgm:prSet>
      <dgm:spPr/>
    </dgm:pt>
    <dgm:pt modelId="{DEA8FB4C-0407-4288-ADB6-86889FD1D3B2}" type="pres">
      <dgm:prSet presAssocID="{974E0BC1-BB4C-4F36-A4D0-D162601561EF}" presName="ellipse5" presStyleLbl="vennNode1" presStyleIdx="4" presStyleCnt="7">
        <dgm:presLayoutVars>
          <dgm:bulletEnabled val="1"/>
        </dgm:presLayoutVars>
      </dgm:prSet>
      <dgm:spPr/>
    </dgm:pt>
    <dgm:pt modelId="{CA83654A-083E-44BF-8F21-A18EDBBFF3D6}" type="pres">
      <dgm:prSet presAssocID="{974E0BC1-BB4C-4F36-A4D0-D162601561EF}" presName="ellipse6" presStyleLbl="vennNode1" presStyleIdx="5" presStyleCnt="7">
        <dgm:presLayoutVars>
          <dgm:bulletEnabled val="1"/>
        </dgm:presLayoutVars>
      </dgm:prSet>
      <dgm:spPr/>
    </dgm:pt>
    <dgm:pt modelId="{E7379EC0-C1D6-4AB7-ADA0-1DA294517AE6}" type="pres">
      <dgm:prSet presAssocID="{974E0BC1-BB4C-4F36-A4D0-D162601561EF}" presName="ellipse7" presStyleLbl="vennNode1" presStyleIdx="6" presStyleCnt="7">
        <dgm:presLayoutVars>
          <dgm:bulletEnabled val="1"/>
        </dgm:presLayoutVars>
      </dgm:prSet>
      <dgm:spPr/>
    </dgm:pt>
  </dgm:ptLst>
  <dgm:cxnLst>
    <dgm:cxn modelId="{47F38527-A84B-4688-BF3A-101496F492B1}" srcId="{974E0BC1-BB4C-4F36-A4D0-D162601561EF}" destId="{281126B5-DA13-484C-AF31-C5A8F758F34D}" srcOrd="4" destOrd="0" parTransId="{C4A76DE1-FC72-43A8-847D-A38914C50B9B}" sibTransId="{2FDB6D68-ECD8-4A80-B832-69E9237E0A6E}"/>
    <dgm:cxn modelId="{D355BC2C-4CC2-44DE-BE02-74F295306B51}" srcId="{974E0BC1-BB4C-4F36-A4D0-D162601561EF}" destId="{FCF1D5BC-488A-4484-8712-953827DA2B08}" srcOrd="1" destOrd="0" parTransId="{1A0DA97F-C22E-4855-B5AA-31D1A8FED692}" sibTransId="{8EB09E8F-9636-4F2A-BF20-29B06029A397}"/>
    <dgm:cxn modelId="{9A10E62E-BD1C-4A65-A0B5-1967B14E11DF}" srcId="{974E0BC1-BB4C-4F36-A4D0-D162601561EF}" destId="{B2DF0842-DDFE-49A7-8261-B96BCBFECC7E}" srcOrd="7" destOrd="0" parTransId="{BD5DC620-F770-474F-99CA-86A8D32A75F0}" sibTransId="{36E28E06-82B4-4CD0-A3E3-D5A55EFA7A4E}"/>
    <dgm:cxn modelId="{0F8C2340-354B-4519-8DDE-FD519013C6E7}" type="presOf" srcId="{AB02888C-0203-4FA4-89B1-7E47EA667A41}" destId="{3868ABA8-1370-4CBC-9767-74D2AF364DCA}" srcOrd="0" destOrd="0" presId="urn:microsoft.com/office/officeart/2005/8/layout/rings+Icon"/>
    <dgm:cxn modelId="{4DA3F060-0587-40B0-9F8E-59949DBA72DC}" type="presOf" srcId="{BCB40291-6F21-4A36-9DE2-82F948FBEA92}" destId="{99BE61D6-F59F-4F7C-ADD8-CFFD91DA9530}" srcOrd="0" destOrd="0" presId="urn:microsoft.com/office/officeart/2005/8/layout/rings+Icon"/>
    <dgm:cxn modelId="{7C7A6979-3208-468D-944D-513BEB2FEE3C}" type="presOf" srcId="{40DA612C-C87F-4DAA-9D80-68934433B9D0}" destId="{E7379EC0-C1D6-4AB7-ADA0-1DA294517AE6}" srcOrd="0" destOrd="0" presId="urn:microsoft.com/office/officeart/2005/8/layout/rings+Icon"/>
    <dgm:cxn modelId="{1B38CDA0-3AEB-4247-B77B-51B343323503}" type="presOf" srcId="{FCF1D5BC-488A-4484-8712-953827DA2B08}" destId="{F81BFA5F-F9DD-42E3-A776-E2566B5679C0}" srcOrd="0" destOrd="0" presId="urn:microsoft.com/office/officeart/2005/8/layout/rings+Icon"/>
    <dgm:cxn modelId="{819B8EA5-4970-4613-858C-4B16B4D2EF53}" srcId="{974E0BC1-BB4C-4F36-A4D0-D162601561EF}" destId="{BCB40291-6F21-4A36-9DE2-82F948FBEA92}" srcOrd="2" destOrd="0" parTransId="{05083FD2-4860-4416-95AC-0B46F6413220}" sibTransId="{EE3F1531-A80E-47EF-8BB6-957D4744603D}"/>
    <dgm:cxn modelId="{B5BFB0A7-CF56-4DFA-97CF-4D167D0D03D9}" type="presOf" srcId="{1B38FAF5-88B7-444F-B7ED-2E4BB3574FCB}" destId="{CA83654A-083E-44BF-8F21-A18EDBBFF3D6}" srcOrd="0" destOrd="0" presId="urn:microsoft.com/office/officeart/2005/8/layout/rings+Icon"/>
    <dgm:cxn modelId="{BAECE3AC-6428-47B2-804C-76BDD047BEA7}" srcId="{974E0BC1-BB4C-4F36-A4D0-D162601561EF}" destId="{DFE982FA-E897-43E1-A614-ED66B703FD6F}" srcOrd="0" destOrd="0" parTransId="{EE157E73-EC79-45B8-827C-ED2A45BFB67C}" sibTransId="{CEC3BA02-A0D6-47D5-A4D4-F7C155D5E68A}"/>
    <dgm:cxn modelId="{8C6338BA-E3E3-4B3D-8732-5CB645FDBE33}" srcId="{974E0BC1-BB4C-4F36-A4D0-D162601561EF}" destId="{1B38FAF5-88B7-444F-B7ED-2E4BB3574FCB}" srcOrd="5" destOrd="0" parTransId="{3BDE95F5-C8A3-4005-AF3C-7800577D1C3B}" sibTransId="{8F1E6CCB-2653-4AE3-93AC-F0B18F55A848}"/>
    <dgm:cxn modelId="{3F01D2C4-6E72-4CDC-B7B2-36E295C47711}" type="presOf" srcId="{974E0BC1-BB4C-4F36-A4D0-D162601561EF}" destId="{35BF5A7B-8A4C-43FC-9257-53995AF12B10}" srcOrd="0" destOrd="0" presId="urn:microsoft.com/office/officeart/2005/8/layout/rings+Icon"/>
    <dgm:cxn modelId="{2B80F0C8-130F-437A-9BE4-2D04F80CFDF4}" type="presOf" srcId="{281126B5-DA13-484C-AF31-C5A8F758F34D}" destId="{DEA8FB4C-0407-4288-ADB6-86889FD1D3B2}" srcOrd="0" destOrd="0" presId="urn:microsoft.com/office/officeart/2005/8/layout/rings+Icon"/>
    <dgm:cxn modelId="{EE0720CD-6CC5-4290-B3C0-9860F8A285AE}" srcId="{974E0BC1-BB4C-4F36-A4D0-D162601561EF}" destId="{AB02888C-0203-4FA4-89B1-7E47EA667A41}" srcOrd="3" destOrd="0" parTransId="{6FB999BD-E173-4807-8555-605B203E51B5}" sibTransId="{04807B12-BED5-40F7-AB4A-61CB86A737E1}"/>
    <dgm:cxn modelId="{656FCADB-4AE3-4085-9CBA-45ED1C3CA87D}" srcId="{974E0BC1-BB4C-4F36-A4D0-D162601561EF}" destId="{6B5E483A-C0BC-4F6F-A363-D4A34D346313}" srcOrd="8" destOrd="0" parTransId="{AD512501-504A-4E7C-9A0A-F74980DC1F59}" sibTransId="{11B63AA7-00BC-47CE-9266-0AD4ADC5865B}"/>
    <dgm:cxn modelId="{DA07A1E4-CC11-46BB-BEBD-3EBD12736C24}" srcId="{974E0BC1-BB4C-4F36-A4D0-D162601561EF}" destId="{40DA612C-C87F-4DAA-9D80-68934433B9D0}" srcOrd="6" destOrd="0" parTransId="{016FC088-4F9D-445A-BA00-EC6AF87E9AD0}" sibTransId="{5FD7C141-E209-4493-A708-3E5C6A685D17}"/>
    <dgm:cxn modelId="{6C4C49F4-615F-4B30-8BA6-CED088127DAA}" type="presOf" srcId="{DFE982FA-E897-43E1-A614-ED66B703FD6F}" destId="{F8AB415E-813F-4D0D-B89A-51BA3D1036DE}" srcOrd="0" destOrd="0" presId="urn:microsoft.com/office/officeart/2005/8/layout/rings+Icon"/>
    <dgm:cxn modelId="{0CEEA6CF-B86B-4478-AB30-45E91CE14CC6}" type="presParOf" srcId="{35BF5A7B-8A4C-43FC-9257-53995AF12B10}" destId="{F8AB415E-813F-4D0D-B89A-51BA3D1036DE}" srcOrd="0" destOrd="0" presId="urn:microsoft.com/office/officeart/2005/8/layout/rings+Icon"/>
    <dgm:cxn modelId="{2317871A-8B81-49FB-82F7-B2677167CE04}" type="presParOf" srcId="{35BF5A7B-8A4C-43FC-9257-53995AF12B10}" destId="{F81BFA5F-F9DD-42E3-A776-E2566B5679C0}" srcOrd="1" destOrd="0" presId="urn:microsoft.com/office/officeart/2005/8/layout/rings+Icon"/>
    <dgm:cxn modelId="{8BD3B72B-B885-445B-A907-9CBB0118F717}" type="presParOf" srcId="{35BF5A7B-8A4C-43FC-9257-53995AF12B10}" destId="{99BE61D6-F59F-4F7C-ADD8-CFFD91DA9530}" srcOrd="2" destOrd="0" presId="urn:microsoft.com/office/officeart/2005/8/layout/rings+Icon"/>
    <dgm:cxn modelId="{7E2D4733-0EDF-4CB9-BB4F-E5E5EFE82B3A}" type="presParOf" srcId="{35BF5A7B-8A4C-43FC-9257-53995AF12B10}" destId="{3868ABA8-1370-4CBC-9767-74D2AF364DCA}" srcOrd="3" destOrd="0" presId="urn:microsoft.com/office/officeart/2005/8/layout/rings+Icon"/>
    <dgm:cxn modelId="{EFA744C0-5261-4FCF-B87A-9F61016A07C3}" type="presParOf" srcId="{35BF5A7B-8A4C-43FC-9257-53995AF12B10}" destId="{DEA8FB4C-0407-4288-ADB6-86889FD1D3B2}" srcOrd="4" destOrd="0" presId="urn:microsoft.com/office/officeart/2005/8/layout/rings+Icon"/>
    <dgm:cxn modelId="{D9CA278D-DCCC-4B9C-B390-06990680ACF4}" type="presParOf" srcId="{35BF5A7B-8A4C-43FC-9257-53995AF12B10}" destId="{CA83654A-083E-44BF-8F21-A18EDBBFF3D6}" srcOrd="5" destOrd="0" presId="urn:microsoft.com/office/officeart/2005/8/layout/rings+Icon"/>
    <dgm:cxn modelId="{D361AEED-F7DD-473A-903F-9DDEEC3B0A68}" type="presParOf" srcId="{35BF5A7B-8A4C-43FC-9257-53995AF12B10}" destId="{E7379EC0-C1D6-4AB7-ADA0-1DA294517AE6}" srcOrd="6" destOrd="0" presId="urn:microsoft.com/office/officeart/2005/8/layout/rings+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18C94B-45BA-4753-81E1-A8D6FFF949B2}"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AU"/>
        </a:p>
      </dgm:t>
    </dgm:pt>
    <dgm:pt modelId="{2849E6DF-BC54-471D-85BC-77F255EFB0C0}">
      <dgm:prSet phldrT="[Text]" custT="1"/>
      <dgm:spPr/>
      <dgm:t>
        <a:bodyPr/>
        <a:lstStyle/>
        <a:p>
          <a:pPr>
            <a:buFont typeface="Arial" panose="020B0604020202020204" pitchFamily="34" charset="0"/>
            <a:buChar char="•"/>
          </a:pPr>
          <a:r>
            <a:rPr lang="en-AU" sz="1200" b="0" i="0" dirty="0">
              <a:effectLst/>
              <a:latin typeface="Century Gothic" panose="020B0502020202020204" pitchFamily="34" charset="0"/>
            </a:rPr>
            <a:t>Development and implementation of The Plan</a:t>
          </a:r>
          <a:endParaRPr lang="en-AU" sz="1200" dirty="0">
            <a:latin typeface="Century Gothic" panose="020B0502020202020204" pitchFamily="34" charset="0"/>
          </a:endParaRPr>
        </a:p>
      </dgm:t>
    </dgm:pt>
    <dgm:pt modelId="{B94C86B8-F0CD-4634-872A-633850996274}" type="parTrans" cxnId="{084ABF9F-34CC-428D-A87C-A5521D6ABCAA}">
      <dgm:prSet/>
      <dgm:spPr/>
      <dgm:t>
        <a:bodyPr/>
        <a:lstStyle/>
        <a:p>
          <a:endParaRPr lang="en-AU" sz="2800">
            <a:latin typeface="Century Gothic" panose="020B0502020202020204" pitchFamily="34" charset="0"/>
          </a:endParaRPr>
        </a:p>
      </dgm:t>
    </dgm:pt>
    <dgm:pt modelId="{99912334-88A5-42F0-ABEE-64D9642A79F3}" type="sibTrans" cxnId="{084ABF9F-34CC-428D-A87C-A5521D6ABCAA}">
      <dgm:prSet/>
      <dgm:spPr/>
      <dgm:t>
        <a:bodyPr/>
        <a:lstStyle/>
        <a:p>
          <a:endParaRPr lang="en-AU" sz="2800">
            <a:latin typeface="Century Gothic" panose="020B0502020202020204" pitchFamily="34" charset="0"/>
          </a:endParaRPr>
        </a:p>
      </dgm:t>
    </dgm:pt>
    <dgm:pt modelId="{232EF227-C510-4D9B-8DAC-AB682B5F7E3F}">
      <dgm:prSet phldrT="[Text]" custT="1"/>
      <dgm:spPr/>
      <dgm:t>
        <a:bodyPr/>
        <a:lstStyle/>
        <a:p>
          <a:pPr>
            <a:buFont typeface="Arial" panose="020B0604020202020204" pitchFamily="34" charset="0"/>
            <a:buChar char="•"/>
          </a:pPr>
          <a:r>
            <a:rPr lang="en-AU" sz="1200" b="0" i="0" dirty="0">
              <a:effectLst/>
              <a:latin typeface="Century Gothic" panose="020B0502020202020204" pitchFamily="34" charset="0"/>
            </a:rPr>
            <a:t>Risk evaluation &amp; differentiated treatment strategies shaped by the changing risk environment</a:t>
          </a:r>
          <a:endParaRPr lang="en-AU" sz="1200" dirty="0">
            <a:latin typeface="Century Gothic" panose="020B0502020202020204" pitchFamily="34" charset="0"/>
          </a:endParaRPr>
        </a:p>
      </dgm:t>
    </dgm:pt>
    <dgm:pt modelId="{760DE4C3-74BD-4E6C-B884-38D6E9969665}" type="parTrans" cxnId="{5055EA8B-3FA7-4B05-9331-190FE5E6408A}">
      <dgm:prSet/>
      <dgm:spPr/>
      <dgm:t>
        <a:bodyPr/>
        <a:lstStyle/>
        <a:p>
          <a:endParaRPr lang="en-AU" sz="2800">
            <a:latin typeface="Century Gothic" panose="020B0502020202020204" pitchFamily="34" charset="0"/>
          </a:endParaRPr>
        </a:p>
      </dgm:t>
    </dgm:pt>
    <dgm:pt modelId="{D0DA154A-A23F-49D6-9545-8BE7FC315EEB}" type="sibTrans" cxnId="{5055EA8B-3FA7-4B05-9331-190FE5E6408A}">
      <dgm:prSet/>
      <dgm:spPr/>
      <dgm:t>
        <a:bodyPr/>
        <a:lstStyle/>
        <a:p>
          <a:endParaRPr lang="en-AU" sz="2800">
            <a:latin typeface="Century Gothic" panose="020B0502020202020204" pitchFamily="34" charset="0"/>
          </a:endParaRPr>
        </a:p>
      </dgm:t>
    </dgm:pt>
    <dgm:pt modelId="{54ECFB20-279E-4A50-9686-41DAB6E536EC}">
      <dgm:prSet phldrT="[Text]" custT="1"/>
      <dgm:spPr/>
      <dgm:t>
        <a:bodyPr/>
        <a:lstStyle/>
        <a:p>
          <a:r>
            <a:rPr lang="en-AU" sz="1200" b="0" i="0" dirty="0">
              <a:effectLst/>
              <a:latin typeface="Century Gothic" panose="020B0502020202020204" pitchFamily="34" charset="0"/>
            </a:rPr>
            <a:t>An external communications program that demonstrates the consequences of committing tax crime</a:t>
          </a:r>
          <a:endParaRPr lang="en-AU" sz="1200" dirty="0">
            <a:latin typeface="Century Gothic" panose="020B0502020202020204" pitchFamily="34" charset="0"/>
          </a:endParaRPr>
        </a:p>
      </dgm:t>
    </dgm:pt>
    <dgm:pt modelId="{BC440BC2-6460-44C1-A80D-724B6A77C5E0}" type="parTrans" cxnId="{97372B23-ED46-49E1-ACBD-1411014B61D6}">
      <dgm:prSet/>
      <dgm:spPr/>
      <dgm:t>
        <a:bodyPr/>
        <a:lstStyle/>
        <a:p>
          <a:endParaRPr lang="en-AU" sz="2800">
            <a:latin typeface="Century Gothic" panose="020B0502020202020204" pitchFamily="34" charset="0"/>
          </a:endParaRPr>
        </a:p>
      </dgm:t>
    </dgm:pt>
    <dgm:pt modelId="{EEAEC451-404D-45D4-8710-CFD854B910EA}" type="sibTrans" cxnId="{97372B23-ED46-49E1-ACBD-1411014B61D6}">
      <dgm:prSet/>
      <dgm:spPr/>
      <dgm:t>
        <a:bodyPr/>
        <a:lstStyle/>
        <a:p>
          <a:endParaRPr lang="en-AU" sz="2800">
            <a:latin typeface="Century Gothic" panose="020B0502020202020204" pitchFamily="34" charset="0"/>
          </a:endParaRPr>
        </a:p>
      </dgm:t>
    </dgm:pt>
    <dgm:pt modelId="{01EA7C97-B9D7-48E5-AC0B-12C8A184E050}">
      <dgm:prSet custT="1"/>
      <dgm:spPr/>
      <dgm:t>
        <a:bodyPr/>
        <a:lstStyle/>
        <a:p>
          <a:r>
            <a:rPr lang="en-AU" sz="1200" b="0" i="0" dirty="0">
              <a:effectLst/>
              <a:latin typeface="Century Gothic" panose="020B0502020202020204" pitchFamily="34" charset="0"/>
            </a:rPr>
            <a:t>Staff education strategies to build  awareness of what fraud is and what to do about it</a:t>
          </a:r>
        </a:p>
      </dgm:t>
    </dgm:pt>
    <dgm:pt modelId="{3B647C2A-4A7B-409E-B40A-1EDAE7F94EFD}" type="parTrans" cxnId="{828F7747-9D1D-4237-866D-F0C583443387}">
      <dgm:prSet/>
      <dgm:spPr/>
      <dgm:t>
        <a:bodyPr/>
        <a:lstStyle/>
        <a:p>
          <a:endParaRPr lang="en-AU" sz="2800">
            <a:latin typeface="Century Gothic" panose="020B0502020202020204" pitchFamily="34" charset="0"/>
          </a:endParaRPr>
        </a:p>
      </dgm:t>
    </dgm:pt>
    <dgm:pt modelId="{A6D83A04-FE31-4ABF-817C-B89C835F98CB}" type="sibTrans" cxnId="{828F7747-9D1D-4237-866D-F0C583443387}">
      <dgm:prSet/>
      <dgm:spPr/>
      <dgm:t>
        <a:bodyPr/>
        <a:lstStyle/>
        <a:p>
          <a:endParaRPr lang="en-AU" sz="2800">
            <a:latin typeface="Century Gothic" panose="020B0502020202020204" pitchFamily="34" charset="0"/>
          </a:endParaRPr>
        </a:p>
      </dgm:t>
    </dgm:pt>
    <dgm:pt modelId="{1002E58A-6420-4055-ADFA-F95B8BFE12F0}">
      <dgm:prSet custT="1"/>
      <dgm:spPr>
        <a:solidFill>
          <a:schemeClr val="accent1"/>
        </a:solidFill>
      </dgm:spPr>
      <dgm:t>
        <a:bodyPr/>
        <a:lstStyle/>
        <a:p>
          <a:r>
            <a:rPr lang="en-AU" sz="1200" b="0" i="0" dirty="0">
              <a:effectLst/>
              <a:latin typeface="Century Gothic" panose="020B0502020202020204" pitchFamily="34" charset="0"/>
            </a:rPr>
            <a:t>Regular integrity reporting to increase ownership and visibility of risk</a:t>
          </a:r>
        </a:p>
      </dgm:t>
    </dgm:pt>
    <dgm:pt modelId="{9C49DDF4-BE9B-47D1-9BEA-908696984F54}" type="parTrans" cxnId="{1C044627-E39D-4EF7-9E2B-6C127D3780D7}">
      <dgm:prSet/>
      <dgm:spPr/>
      <dgm:t>
        <a:bodyPr/>
        <a:lstStyle/>
        <a:p>
          <a:endParaRPr lang="en-AU" sz="2800">
            <a:latin typeface="Century Gothic" panose="020B0502020202020204" pitchFamily="34" charset="0"/>
          </a:endParaRPr>
        </a:p>
      </dgm:t>
    </dgm:pt>
    <dgm:pt modelId="{E77C3A87-EEB1-467E-A259-FC8073BC6AC1}" type="sibTrans" cxnId="{1C044627-E39D-4EF7-9E2B-6C127D3780D7}">
      <dgm:prSet/>
      <dgm:spPr>
        <a:solidFill>
          <a:schemeClr val="accent1"/>
        </a:solidFill>
      </dgm:spPr>
      <dgm:t>
        <a:bodyPr/>
        <a:lstStyle/>
        <a:p>
          <a:endParaRPr lang="en-AU" sz="2800">
            <a:latin typeface="Century Gothic" panose="020B0502020202020204" pitchFamily="34" charset="0"/>
          </a:endParaRPr>
        </a:p>
      </dgm:t>
    </dgm:pt>
    <dgm:pt modelId="{3695B3F9-2D33-4BF4-ABE0-F5C7BE1D9040}">
      <dgm:prSet custT="1"/>
      <dgm:spPr/>
      <dgm:t>
        <a:bodyPr/>
        <a:lstStyle/>
        <a:p>
          <a:r>
            <a:rPr lang="en-AU" sz="1200" b="0" i="0" dirty="0">
              <a:effectLst/>
              <a:latin typeface="Century Gothic" panose="020B0502020202020204" pitchFamily="34" charset="0"/>
            </a:rPr>
            <a:t>A program of regular risk assessments and reviews for external fraud</a:t>
          </a:r>
        </a:p>
      </dgm:t>
    </dgm:pt>
    <dgm:pt modelId="{9933FAD4-0BBA-44B0-824A-6E0002BE6887}" type="parTrans" cxnId="{8DB1E1F2-9A7A-4663-A678-C2C6C2775797}">
      <dgm:prSet/>
      <dgm:spPr/>
      <dgm:t>
        <a:bodyPr/>
        <a:lstStyle/>
        <a:p>
          <a:endParaRPr lang="en-AU" sz="2800">
            <a:latin typeface="Century Gothic" panose="020B0502020202020204" pitchFamily="34" charset="0"/>
          </a:endParaRPr>
        </a:p>
      </dgm:t>
    </dgm:pt>
    <dgm:pt modelId="{AE85B5EC-C4E2-4D90-94D3-B0FA3FC8E396}" type="sibTrans" cxnId="{8DB1E1F2-9A7A-4663-A678-C2C6C2775797}">
      <dgm:prSet/>
      <dgm:spPr/>
      <dgm:t>
        <a:bodyPr/>
        <a:lstStyle/>
        <a:p>
          <a:endParaRPr lang="en-AU" sz="2800">
            <a:latin typeface="Century Gothic" panose="020B0502020202020204" pitchFamily="34" charset="0"/>
          </a:endParaRPr>
        </a:p>
      </dgm:t>
    </dgm:pt>
    <dgm:pt modelId="{1EC2D6EC-0891-4D3F-9B72-F3583AF0A41F}" type="pres">
      <dgm:prSet presAssocID="{7018C94B-45BA-4753-81E1-A8D6FFF949B2}" presName="diagram" presStyleCnt="0">
        <dgm:presLayoutVars>
          <dgm:dir/>
          <dgm:resizeHandles/>
        </dgm:presLayoutVars>
      </dgm:prSet>
      <dgm:spPr/>
    </dgm:pt>
    <dgm:pt modelId="{BAC6D64F-40A9-4AD5-90DD-C236872F3C48}" type="pres">
      <dgm:prSet presAssocID="{2849E6DF-BC54-471D-85BC-77F255EFB0C0}" presName="firstNode" presStyleLbl="node1" presStyleIdx="0" presStyleCnt="6">
        <dgm:presLayoutVars>
          <dgm:bulletEnabled val="1"/>
        </dgm:presLayoutVars>
      </dgm:prSet>
      <dgm:spPr/>
    </dgm:pt>
    <dgm:pt modelId="{0A0385E6-ADF2-488B-8CD6-3DE9680B97FB}" type="pres">
      <dgm:prSet presAssocID="{99912334-88A5-42F0-ABEE-64D9642A79F3}" presName="sibTrans" presStyleLbl="sibTrans2D1" presStyleIdx="0" presStyleCnt="5"/>
      <dgm:spPr/>
    </dgm:pt>
    <dgm:pt modelId="{846E6D38-1636-4641-B312-9252DDD6A6D8}" type="pres">
      <dgm:prSet presAssocID="{01EA7C97-B9D7-48E5-AC0B-12C8A184E050}" presName="middleNode" presStyleCnt="0"/>
      <dgm:spPr/>
    </dgm:pt>
    <dgm:pt modelId="{87DF42F4-C155-4927-9FBF-416EF66B1024}" type="pres">
      <dgm:prSet presAssocID="{01EA7C97-B9D7-48E5-AC0B-12C8A184E050}" presName="padding" presStyleLbl="node1" presStyleIdx="0" presStyleCnt="6"/>
      <dgm:spPr/>
    </dgm:pt>
    <dgm:pt modelId="{B195EFAE-298F-42F9-8F47-DF9898096BB5}" type="pres">
      <dgm:prSet presAssocID="{01EA7C97-B9D7-48E5-AC0B-12C8A184E050}" presName="shape" presStyleLbl="node1" presStyleIdx="1" presStyleCnt="6" custScaleX="126310" custScaleY="119695">
        <dgm:presLayoutVars>
          <dgm:bulletEnabled val="1"/>
        </dgm:presLayoutVars>
      </dgm:prSet>
      <dgm:spPr/>
    </dgm:pt>
    <dgm:pt modelId="{E4104D6D-7F05-40DB-84F0-3C07ADE6041A}" type="pres">
      <dgm:prSet presAssocID="{A6D83A04-FE31-4ABF-817C-B89C835F98CB}" presName="sibTrans" presStyleLbl="sibTrans2D1" presStyleIdx="1" presStyleCnt="5"/>
      <dgm:spPr/>
    </dgm:pt>
    <dgm:pt modelId="{9F246D24-7200-433B-83AA-1F7C7A1D90AE}" type="pres">
      <dgm:prSet presAssocID="{1002E58A-6420-4055-ADFA-F95B8BFE12F0}" presName="middleNode" presStyleCnt="0"/>
      <dgm:spPr/>
    </dgm:pt>
    <dgm:pt modelId="{993A60FB-9FBB-4E2A-AAD5-7FDA8D9E1F04}" type="pres">
      <dgm:prSet presAssocID="{1002E58A-6420-4055-ADFA-F95B8BFE12F0}" presName="padding" presStyleLbl="node1" presStyleIdx="1" presStyleCnt="6"/>
      <dgm:spPr/>
    </dgm:pt>
    <dgm:pt modelId="{B14888F0-448B-481E-A8E1-1E30780283A2}" type="pres">
      <dgm:prSet presAssocID="{1002E58A-6420-4055-ADFA-F95B8BFE12F0}" presName="shape" presStyleLbl="node1" presStyleIdx="2" presStyleCnt="6">
        <dgm:presLayoutVars>
          <dgm:bulletEnabled val="1"/>
        </dgm:presLayoutVars>
      </dgm:prSet>
      <dgm:spPr/>
    </dgm:pt>
    <dgm:pt modelId="{98579CCD-7C9F-4E59-8F7C-1124D9F79746}" type="pres">
      <dgm:prSet presAssocID="{E77C3A87-EEB1-467E-A259-FC8073BC6AC1}" presName="sibTrans" presStyleLbl="sibTrans2D1" presStyleIdx="2" presStyleCnt="5"/>
      <dgm:spPr/>
    </dgm:pt>
    <dgm:pt modelId="{3FD04F9C-CA59-43C7-BF49-D4CE998EA139}" type="pres">
      <dgm:prSet presAssocID="{3695B3F9-2D33-4BF4-ABE0-F5C7BE1D9040}" presName="middleNode" presStyleCnt="0"/>
      <dgm:spPr/>
    </dgm:pt>
    <dgm:pt modelId="{8CADC14B-12F1-45EB-8E28-8518AC3D6947}" type="pres">
      <dgm:prSet presAssocID="{3695B3F9-2D33-4BF4-ABE0-F5C7BE1D9040}" presName="padding" presStyleLbl="node1" presStyleIdx="2" presStyleCnt="6"/>
      <dgm:spPr/>
    </dgm:pt>
    <dgm:pt modelId="{B6A2AD2B-B1F0-46C0-B355-2CFE952F1E27}" type="pres">
      <dgm:prSet presAssocID="{3695B3F9-2D33-4BF4-ABE0-F5C7BE1D9040}" presName="shape" presStyleLbl="node1" presStyleIdx="3" presStyleCnt="6">
        <dgm:presLayoutVars>
          <dgm:bulletEnabled val="1"/>
        </dgm:presLayoutVars>
      </dgm:prSet>
      <dgm:spPr/>
    </dgm:pt>
    <dgm:pt modelId="{9A33FD5B-6B47-4E0F-991B-68BEB7DB44F2}" type="pres">
      <dgm:prSet presAssocID="{AE85B5EC-C4E2-4D90-94D3-B0FA3FC8E396}" presName="sibTrans" presStyleLbl="sibTrans2D1" presStyleIdx="3" presStyleCnt="5"/>
      <dgm:spPr/>
    </dgm:pt>
    <dgm:pt modelId="{75D26974-396A-4737-B15D-EDC58A0E92C1}" type="pres">
      <dgm:prSet presAssocID="{232EF227-C510-4D9B-8DAC-AB682B5F7E3F}" presName="middleNode" presStyleCnt="0"/>
      <dgm:spPr/>
    </dgm:pt>
    <dgm:pt modelId="{71EA96A7-5237-4B4F-8C1C-EDA1649F907A}" type="pres">
      <dgm:prSet presAssocID="{232EF227-C510-4D9B-8DAC-AB682B5F7E3F}" presName="padding" presStyleLbl="node1" presStyleIdx="3" presStyleCnt="6"/>
      <dgm:spPr/>
    </dgm:pt>
    <dgm:pt modelId="{22D55D8E-E4A2-4EA2-B56F-6E3F6C145C95}" type="pres">
      <dgm:prSet presAssocID="{232EF227-C510-4D9B-8DAC-AB682B5F7E3F}" presName="shape" presStyleLbl="node1" presStyleIdx="4" presStyleCnt="6" custScaleX="118976" custScaleY="108859">
        <dgm:presLayoutVars>
          <dgm:bulletEnabled val="1"/>
        </dgm:presLayoutVars>
      </dgm:prSet>
      <dgm:spPr/>
    </dgm:pt>
    <dgm:pt modelId="{D22830A2-702E-4FF8-A0CF-6D06C1633E16}" type="pres">
      <dgm:prSet presAssocID="{D0DA154A-A23F-49D6-9545-8BE7FC315EEB}" presName="sibTrans" presStyleLbl="sibTrans2D1" presStyleIdx="4" presStyleCnt="5"/>
      <dgm:spPr/>
    </dgm:pt>
    <dgm:pt modelId="{643C154B-5590-49B2-82C5-23EF893E0DE0}" type="pres">
      <dgm:prSet presAssocID="{54ECFB20-279E-4A50-9686-41DAB6E536EC}" presName="lastNode" presStyleLbl="node1" presStyleIdx="5" presStyleCnt="6">
        <dgm:presLayoutVars>
          <dgm:bulletEnabled val="1"/>
        </dgm:presLayoutVars>
      </dgm:prSet>
      <dgm:spPr/>
    </dgm:pt>
  </dgm:ptLst>
  <dgm:cxnLst>
    <dgm:cxn modelId="{A80AEC04-CA05-4983-B596-AFB75210F24D}" type="presOf" srcId="{232EF227-C510-4D9B-8DAC-AB682B5F7E3F}" destId="{22D55D8E-E4A2-4EA2-B56F-6E3F6C145C95}" srcOrd="0" destOrd="0" presId="urn:microsoft.com/office/officeart/2005/8/layout/bProcess2"/>
    <dgm:cxn modelId="{E73BD211-DEAB-45CF-8708-C20F15DCB28E}" type="presOf" srcId="{7018C94B-45BA-4753-81E1-A8D6FFF949B2}" destId="{1EC2D6EC-0891-4D3F-9B72-F3583AF0A41F}" srcOrd="0" destOrd="0" presId="urn:microsoft.com/office/officeart/2005/8/layout/bProcess2"/>
    <dgm:cxn modelId="{97372B23-ED46-49E1-ACBD-1411014B61D6}" srcId="{7018C94B-45BA-4753-81E1-A8D6FFF949B2}" destId="{54ECFB20-279E-4A50-9686-41DAB6E536EC}" srcOrd="5" destOrd="0" parTransId="{BC440BC2-6460-44C1-A80D-724B6A77C5E0}" sibTransId="{EEAEC451-404D-45D4-8710-CFD854B910EA}"/>
    <dgm:cxn modelId="{1C044627-E39D-4EF7-9E2B-6C127D3780D7}" srcId="{7018C94B-45BA-4753-81E1-A8D6FFF949B2}" destId="{1002E58A-6420-4055-ADFA-F95B8BFE12F0}" srcOrd="2" destOrd="0" parTransId="{9C49DDF4-BE9B-47D1-9BEA-908696984F54}" sibTransId="{E77C3A87-EEB1-467E-A259-FC8073BC6AC1}"/>
    <dgm:cxn modelId="{837FF62C-A52F-4655-92DA-84FA8DFC8853}" type="presOf" srcId="{54ECFB20-279E-4A50-9686-41DAB6E536EC}" destId="{643C154B-5590-49B2-82C5-23EF893E0DE0}" srcOrd="0" destOrd="0" presId="urn:microsoft.com/office/officeart/2005/8/layout/bProcess2"/>
    <dgm:cxn modelId="{8CD25334-AE01-4428-94D4-33CF818E18FC}" type="presOf" srcId="{2849E6DF-BC54-471D-85BC-77F255EFB0C0}" destId="{BAC6D64F-40A9-4AD5-90DD-C236872F3C48}" srcOrd="0" destOrd="0" presId="urn:microsoft.com/office/officeart/2005/8/layout/bProcess2"/>
    <dgm:cxn modelId="{F33DB338-46FF-4DFB-87EF-07F4BD56C3AC}" type="presOf" srcId="{1002E58A-6420-4055-ADFA-F95B8BFE12F0}" destId="{B14888F0-448B-481E-A8E1-1E30780283A2}" srcOrd="0" destOrd="0" presId="urn:microsoft.com/office/officeart/2005/8/layout/bProcess2"/>
    <dgm:cxn modelId="{828F7747-9D1D-4237-866D-F0C583443387}" srcId="{7018C94B-45BA-4753-81E1-A8D6FFF949B2}" destId="{01EA7C97-B9D7-48E5-AC0B-12C8A184E050}" srcOrd="1" destOrd="0" parTransId="{3B647C2A-4A7B-409E-B40A-1EDAE7F94EFD}" sibTransId="{A6D83A04-FE31-4ABF-817C-B89C835F98CB}"/>
    <dgm:cxn modelId="{5055EA8B-3FA7-4B05-9331-190FE5E6408A}" srcId="{7018C94B-45BA-4753-81E1-A8D6FFF949B2}" destId="{232EF227-C510-4D9B-8DAC-AB682B5F7E3F}" srcOrd="4" destOrd="0" parTransId="{760DE4C3-74BD-4E6C-B884-38D6E9969665}" sibTransId="{D0DA154A-A23F-49D6-9545-8BE7FC315EEB}"/>
    <dgm:cxn modelId="{084ABF9F-34CC-428D-A87C-A5521D6ABCAA}" srcId="{7018C94B-45BA-4753-81E1-A8D6FFF949B2}" destId="{2849E6DF-BC54-471D-85BC-77F255EFB0C0}" srcOrd="0" destOrd="0" parTransId="{B94C86B8-F0CD-4634-872A-633850996274}" sibTransId="{99912334-88A5-42F0-ABEE-64D9642A79F3}"/>
    <dgm:cxn modelId="{D2D428A4-7B2B-4D0E-B770-DD2943315174}" type="presOf" srcId="{99912334-88A5-42F0-ABEE-64D9642A79F3}" destId="{0A0385E6-ADF2-488B-8CD6-3DE9680B97FB}" srcOrd="0" destOrd="0" presId="urn:microsoft.com/office/officeart/2005/8/layout/bProcess2"/>
    <dgm:cxn modelId="{519438A8-BD0D-49BE-982B-0E93289303CE}" type="presOf" srcId="{01EA7C97-B9D7-48E5-AC0B-12C8A184E050}" destId="{B195EFAE-298F-42F9-8F47-DF9898096BB5}" srcOrd="0" destOrd="0" presId="urn:microsoft.com/office/officeart/2005/8/layout/bProcess2"/>
    <dgm:cxn modelId="{DC823DA9-EB77-4190-8749-DE3EE163243C}" type="presOf" srcId="{D0DA154A-A23F-49D6-9545-8BE7FC315EEB}" destId="{D22830A2-702E-4FF8-A0CF-6D06C1633E16}" srcOrd="0" destOrd="0" presId="urn:microsoft.com/office/officeart/2005/8/layout/bProcess2"/>
    <dgm:cxn modelId="{25E5D3D8-2670-41AD-B6FE-436199A2930A}" type="presOf" srcId="{AE85B5EC-C4E2-4D90-94D3-B0FA3FC8E396}" destId="{9A33FD5B-6B47-4E0F-991B-68BEB7DB44F2}" srcOrd="0" destOrd="0" presId="urn:microsoft.com/office/officeart/2005/8/layout/bProcess2"/>
    <dgm:cxn modelId="{4B28A1DA-FE5E-42B4-9C0A-2DD632F54407}" type="presOf" srcId="{E77C3A87-EEB1-467E-A259-FC8073BC6AC1}" destId="{98579CCD-7C9F-4E59-8F7C-1124D9F79746}" srcOrd="0" destOrd="0" presId="urn:microsoft.com/office/officeart/2005/8/layout/bProcess2"/>
    <dgm:cxn modelId="{4AB8C8DC-D528-4DB2-9B1E-2583FB6F28E7}" type="presOf" srcId="{3695B3F9-2D33-4BF4-ABE0-F5C7BE1D9040}" destId="{B6A2AD2B-B1F0-46C0-B355-2CFE952F1E27}" srcOrd="0" destOrd="0" presId="urn:microsoft.com/office/officeart/2005/8/layout/bProcess2"/>
    <dgm:cxn modelId="{88FCC1F0-5A34-4024-875F-296A54038C03}" type="presOf" srcId="{A6D83A04-FE31-4ABF-817C-B89C835F98CB}" destId="{E4104D6D-7F05-40DB-84F0-3C07ADE6041A}" srcOrd="0" destOrd="0" presId="urn:microsoft.com/office/officeart/2005/8/layout/bProcess2"/>
    <dgm:cxn modelId="{8DB1E1F2-9A7A-4663-A678-C2C6C2775797}" srcId="{7018C94B-45BA-4753-81E1-A8D6FFF949B2}" destId="{3695B3F9-2D33-4BF4-ABE0-F5C7BE1D9040}" srcOrd="3" destOrd="0" parTransId="{9933FAD4-0BBA-44B0-824A-6E0002BE6887}" sibTransId="{AE85B5EC-C4E2-4D90-94D3-B0FA3FC8E396}"/>
    <dgm:cxn modelId="{E63EB10F-7B64-48A6-BD0C-E5E068BDA741}" type="presParOf" srcId="{1EC2D6EC-0891-4D3F-9B72-F3583AF0A41F}" destId="{BAC6D64F-40A9-4AD5-90DD-C236872F3C48}" srcOrd="0" destOrd="0" presId="urn:microsoft.com/office/officeart/2005/8/layout/bProcess2"/>
    <dgm:cxn modelId="{6D18C74A-1AF8-4FD8-842B-47B5D09DDBA5}" type="presParOf" srcId="{1EC2D6EC-0891-4D3F-9B72-F3583AF0A41F}" destId="{0A0385E6-ADF2-488B-8CD6-3DE9680B97FB}" srcOrd="1" destOrd="0" presId="urn:microsoft.com/office/officeart/2005/8/layout/bProcess2"/>
    <dgm:cxn modelId="{009BDE21-0C8F-48D1-A26F-C65CD2C3BD68}" type="presParOf" srcId="{1EC2D6EC-0891-4D3F-9B72-F3583AF0A41F}" destId="{846E6D38-1636-4641-B312-9252DDD6A6D8}" srcOrd="2" destOrd="0" presId="urn:microsoft.com/office/officeart/2005/8/layout/bProcess2"/>
    <dgm:cxn modelId="{4FA2904D-5F34-4A66-A73A-0384FCF094C7}" type="presParOf" srcId="{846E6D38-1636-4641-B312-9252DDD6A6D8}" destId="{87DF42F4-C155-4927-9FBF-416EF66B1024}" srcOrd="0" destOrd="0" presId="urn:microsoft.com/office/officeart/2005/8/layout/bProcess2"/>
    <dgm:cxn modelId="{A1E882B4-67F6-412E-8F76-50F3394BD9AE}" type="presParOf" srcId="{846E6D38-1636-4641-B312-9252DDD6A6D8}" destId="{B195EFAE-298F-42F9-8F47-DF9898096BB5}" srcOrd="1" destOrd="0" presId="urn:microsoft.com/office/officeart/2005/8/layout/bProcess2"/>
    <dgm:cxn modelId="{20A335F5-7DE2-4E56-B2E0-36706B1CB90E}" type="presParOf" srcId="{1EC2D6EC-0891-4D3F-9B72-F3583AF0A41F}" destId="{E4104D6D-7F05-40DB-84F0-3C07ADE6041A}" srcOrd="3" destOrd="0" presId="urn:microsoft.com/office/officeart/2005/8/layout/bProcess2"/>
    <dgm:cxn modelId="{F2427F0C-092F-47F9-814A-584C0640573E}" type="presParOf" srcId="{1EC2D6EC-0891-4D3F-9B72-F3583AF0A41F}" destId="{9F246D24-7200-433B-83AA-1F7C7A1D90AE}" srcOrd="4" destOrd="0" presId="urn:microsoft.com/office/officeart/2005/8/layout/bProcess2"/>
    <dgm:cxn modelId="{7F9EF4B0-A6F2-44F3-83FF-5FEEEA096895}" type="presParOf" srcId="{9F246D24-7200-433B-83AA-1F7C7A1D90AE}" destId="{993A60FB-9FBB-4E2A-AAD5-7FDA8D9E1F04}" srcOrd="0" destOrd="0" presId="urn:microsoft.com/office/officeart/2005/8/layout/bProcess2"/>
    <dgm:cxn modelId="{7C358698-ADB4-4716-877D-68E1DD485894}" type="presParOf" srcId="{9F246D24-7200-433B-83AA-1F7C7A1D90AE}" destId="{B14888F0-448B-481E-A8E1-1E30780283A2}" srcOrd="1" destOrd="0" presId="urn:microsoft.com/office/officeart/2005/8/layout/bProcess2"/>
    <dgm:cxn modelId="{F95C9D02-1BED-4858-8047-F3DEB62FD3A1}" type="presParOf" srcId="{1EC2D6EC-0891-4D3F-9B72-F3583AF0A41F}" destId="{98579CCD-7C9F-4E59-8F7C-1124D9F79746}" srcOrd="5" destOrd="0" presId="urn:microsoft.com/office/officeart/2005/8/layout/bProcess2"/>
    <dgm:cxn modelId="{96506712-DC91-4E28-B0F1-B22C1DD2E2E0}" type="presParOf" srcId="{1EC2D6EC-0891-4D3F-9B72-F3583AF0A41F}" destId="{3FD04F9C-CA59-43C7-BF49-D4CE998EA139}" srcOrd="6" destOrd="0" presId="urn:microsoft.com/office/officeart/2005/8/layout/bProcess2"/>
    <dgm:cxn modelId="{66804C78-F4AB-44A4-9C3B-E8E285C17120}" type="presParOf" srcId="{3FD04F9C-CA59-43C7-BF49-D4CE998EA139}" destId="{8CADC14B-12F1-45EB-8E28-8518AC3D6947}" srcOrd="0" destOrd="0" presId="urn:microsoft.com/office/officeart/2005/8/layout/bProcess2"/>
    <dgm:cxn modelId="{E8522A94-B5E6-497E-94FF-99A49DDAD99D}" type="presParOf" srcId="{3FD04F9C-CA59-43C7-BF49-D4CE998EA139}" destId="{B6A2AD2B-B1F0-46C0-B355-2CFE952F1E27}" srcOrd="1" destOrd="0" presId="urn:microsoft.com/office/officeart/2005/8/layout/bProcess2"/>
    <dgm:cxn modelId="{D0DAEBAC-AE30-441B-BEEA-A12ACF834CBE}" type="presParOf" srcId="{1EC2D6EC-0891-4D3F-9B72-F3583AF0A41F}" destId="{9A33FD5B-6B47-4E0F-991B-68BEB7DB44F2}" srcOrd="7" destOrd="0" presId="urn:microsoft.com/office/officeart/2005/8/layout/bProcess2"/>
    <dgm:cxn modelId="{AA7B008B-9727-4A61-8EA8-669FC6B3FCB8}" type="presParOf" srcId="{1EC2D6EC-0891-4D3F-9B72-F3583AF0A41F}" destId="{75D26974-396A-4737-B15D-EDC58A0E92C1}" srcOrd="8" destOrd="0" presId="urn:microsoft.com/office/officeart/2005/8/layout/bProcess2"/>
    <dgm:cxn modelId="{4702402A-D87C-470E-B7DF-92BBC7980DC3}" type="presParOf" srcId="{75D26974-396A-4737-B15D-EDC58A0E92C1}" destId="{71EA96A7-5237-4B4F-8C1C-EDA1649F907A}" srcOrd="0" destOrd="0" presId="urn:microsoft.com/office/officeart/2005/8/layout/bProcess2"/>
    <dgm:cxn modelId="{19BFD41E-DE9E-4500-870C-0AD568A323EC}" type="presParOf" srcId="{75D26974-396A-4737-B15D-EDC58A0E92C1}" destId="{22D55D8E-E4A2-4EA2-B56F-6E3F6C145C95}" srcOrd="1" destOrd="0" presId="urn:microsoft.com/office/officeart/2005/8/layout/bProcess2"/>
    <dgm:cxn modelId="{77C8C7CA-2D2A-4616-B4F5-999BE99E724C}" type="presParOf" srcId="{1EC2D6EC-0891-4D3F-9B72-F3583AF0A41F}" destId="{D22830A2-702E-4FF8-A0CF-6D06C1633E16}" srcOrd="9" destOrd="0" presId="urn:microsoft.com/office/officeart/2005/8/layout/bProcess2"/>
    <dgm:cxn modelId="{248E02C7-0BDF-4283-BBAF-54D1A1B13552}" type="presParOf" srcId="{1EC2D6EC-0891-4D3F-9B72-F3583AF0A41F}" destId="{643C154B-5590-49B2-82C5-23EF893E0DE0}" srcOrd="10" destOrd="0" presId="urn:microsoft.com/office/officeart/2005/8/layout/b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18C94B-45BA-4753-81E1-A8D6FFF949B2}" type="doc">
      <dgm:prSet loTypeId="urn:microsoft.com/office/officeart/2005/8/layout/bProcess2" loCatId="process" qsTypeId="urn:microsoft.com/office/officeart/2005/8/quickstyle/simple1" qsCatId="simple" csTypeId="urn:microsoft.com/office/officeart/2005/8/colors/colorful4" csCatId="colorful" phldr="1"/>
      <dgm:spPr/>
      <dgm:t>
        <a:bodyPr/>
        <a:lstStyle/>
        <a:p>
          <a:endParaRPr lang="en-AU"/>
        </a:p>
      </dgm:t>
    </dgm:pt>
    <dgm:pt modelId="{2849E6DF-BC54-471D-85BC-77F255EFB0C0}">
      <dgm:prSet phldrT="[Text]" custT="1"/>
      <dgm:spPr>
        <a:solidFill>
          <a:schemeClr val="accent5"/>
        </a:solidFill>
      </dgm:spPr>
      <dgm:t>
        <a:bodyPr/>
        <a:lstStyle/>
        <a:p>
          <a:pPr>
            <a:buFont typeface="Arial" panose="020B0604020202020204" pitchFamily="34" charset="0"/>
            <a:buChar char="•"/>
          </a:pPr>
          <a:r>
            <a:rPr lang="en-AU" sz="1200" b="0" i="0" kern="1200">
              <a:effectLst/>
              <a:latin typeface="Century Gothic" panose="020B0502020202020204" pitchFamily="34" charset="0"/>
              <a:ea typeface="+mn-ea"/>
              <a:cs typeface="+mn-cs"/>
            </a:rPr>
            <a:t>System monitoring and scanning</a:t>
          </a:r>
          <a:endParaRPr lang="en-AU" sz="1200" b="0" i="0" kern="1200" dirty="0">
            <a:effectLst/>
            <a:latin typeface="Century Gothic" panose="020B0502020202020204" pitchFamily="34" charset="0"/>
            <a:ea typeface="+mn-ea"/>
            <a:cs typeface="+mn-cs"/>
          </a:endParaRPr>
        </a:p>
      </dgm:t>
    </dgm:pt>
    <dgm:pt modelId="{B94C86B8-F0CD-4634-872A-633850996274}" type="parTrans" cxnId="{084ABF9F-34CC-428D-A87C-A5521D6ABCAA}">
      <dgm:prSet/>
      <dgm:spPr/>
      <dgm:t>
        <a:bodyPr/>
        <a:lstStyle/>
        <a:p>
          <a:endParaRPr lang="en-AU" sz="2800">
            <a:latin typeface="Century Gothic" panose="020B0502020202020204" pitchFamily="34" charset="0"/>
          </a:endParaRPr>
        </a:p>
      </dgm:t>
    </dgm:pt>
    <dgm:pt modelId="{99912334-88A5-42F0-ABEE-64D9642A79F3}" type="sibTrans" cxnId="{084ABF9F-34CC-428D-A87C-A5521D6ABCAA}">
      <dgm:prSet/>
      <dgm:spPr>
        <a:solidFill>
          <a:schemeClr val="accent5"/>
        </a:solidFill>
      </dgm:spPr>
      <dgm:t>
        <a:bodyPr/>
        <a:lstStyle/>
        <a:p>
          <a:endParaRPr lang="en-AU" sz="2800">
            <a:latin typeface="Century Gothic" panose="020B0502020202020204" pitchFamily="34" charset="0"/>
          </a:endParaRPr>
        </a:p>
      </dgm:t>
    </dgm:pt>
    <dgm:pt modelId="{232EF227-C510-4D9B-8DAC-AB682B5F7E3F}">
      <dgm:prSet phldrT="[Text]" custT="1"/>
      <dgm:spPr>
        <a:solidFill>
          <a:schemeClr val="accent3"/>
        </a:solidFill>
      </dgm:spPr>
      <dgm:t>
        <a:bodyPr/>
        <a:lstStyle/>
        <a:p>
          <a:pPr>
            <a:buFont typeface="Arial" panose="020B0604020202020204" pitchFamily="34" charset="0"/>
            <a:buChar char="•"/>
          </a:pPr>
          <a:r>
            <a:rPr lang="en-AU" sz="1200" b="0" i="0" dirty="0">
              <a:effectLst/>
              <a:latin typeface="Century Gothic" panose="020B0502020202020204" pitchFamily="34" charset="0"/>
            </a:rPr>
            <a:t>Dedicated reporting mechanisms to receive external fraud tip-offs confidentially</a:t>
          </a:r>
          <a:endParaRPr lang="en-AU" sz="1200" dirty="0">
            <a:latin typeface="Century Gothic" panose="020B0502020202020204" pitchFamily="34" charset="0"/>
          </a:endParaRPr>
        </a:p>
      </dgm:t>
    </dgm:pt>
    <dgm:pt modelId="{760DE4C3-74BD-4E6C-B884-38D6E9969665}" type="parTrans" cxnId="{5055EA8B-3FA7-4B05-9331-190FE5E6408A}">
      <dgm:prSet/>
      <dgm:spPr/>
      <dgm:t>
        <a:bodyPr/>
        <a:lstStyle/>
        <a:p>
          <a:endParaRPr lang="en-AU" sz="2800">
            <a:latin typeface="Century Gothic" panose="020B0502020202020204" pitchFamily="34" charset="0"/>
          </a:endParaRPr>
        </a:p>
      </dgm:t>
    </dgm:pt>
    <dgm:pt modelId="{D0DA154A-A23F-49D6-9545-8BE7FC315EEB}" type="sibTrans" cxnId="{5055EA8B-3FA7-4B05-9331-190FE5E6408A}">
      <dgm:prSet/>
      <dgm:spPr>
        <a:solidFill>
          <a:schemeClr val="accent3"/>
        </a:solidFill>
      </dgm:spPr>
      <dgm:t>
        <a:bodyPr/>
        <a:lstStyle/>
        <a:p>
          <a:endParaRPr lang="en-AU" sz="2800">
            <a:latin typeface="Century Gothic" panose="020B0502020202020204" pitchFamily="34" charset="0"/>
          </a:endParaRPr>
        </a:p>
      </dgm:t>
    </dgm:pt>
    <dgm:pt modelId="{54ECFB20-279E-4A50-9686-41DAB6E536EC}">
      <dgm:prSet phldrT="[Text]" custT="1"/>
      <dgm:spPr/>
      <dgm:t>
        <a:bodyPr/>
        <a:lstStyle/>
        <a:p>
          <a:r>
            <a:rPr lang="en-AU" sz="1200" b="0" i="0" kern="1200" dirty="0">
              <a:solidFill>
                <a:prstClr val="white"/>
              </a:solidFill>
              <a:effectLst/>
              <a:latin typeface="Century Gothic" panose="020B0502020202020204" pitchFamily="34" charset="0"/>
              <a:ea typeface="+mn-ea"/>
              <a:cs typeface="+mn-cs"/>
            </a:rPr>
            <a:t>Intelligence sharing with, and collaborating across, law enforcement and integrity agencies and international jurisdictions.</a:t>
          </a:r>
        </a:p>
      </dgm:t>
    </dgm:pt>
    <dgm:pt modelId="{BC440BC2-6460-44C1-A80D-724B6A77C5E0}" type="parTrans" cxnId="{97372B23-ED46-49E1-ACBD-1411014B61D6}">
      <dgm:prSet/>
      <dgm:spPr/>
      <dgm:t>
        <a:bodyPr/>
        <a:lstStyle/>
        <a:p>
          <a:endParaRPr lang="en-AU" sz="2800">
            <a:latin typeface="Century Gothic" panose="020B0502020202020204" pitchFamily="34" charset="0"/>
          </a:endParaRPr>
        </a:p>
      </dgm:t>
    </dgm:pt>
    <dgm:pt modelId="{EEAEC451-404D-45D4-8710-CFD854B910EA}" type="sibTrans" cxnId="{97372B23-ED46-49E1-ACBD-1411014B61D6}">
      <dgm:prSet/>
      <dgm:spPr/>
      <dgm:t>
        <a:bodyPr/>
        <a:lstStyle/>
        <a:p>
          <a:endParaRPr lang="en-AU" sz="2800">
            <a:latin typeface="Century Gothic" panose="020B0502020202020204" pitchFamily="34" charset="0"/>
          </a:endParaRPr>
        </a:p>
      </dgm:t>
    </dgm:pt>
    <dgm:pt modelId="{01EA7C97-B9D7-48E5-AC0B-12C8A184E050}">
      <dgm:prSet custT="1"/>
      <dgm:spPr>
        <a:solidFill>
          <a:schemeClr val="accent1"/>
        </a:solidFill>
      </dgm:spPr>
      <dgm:t>
        <a:bodyPr/>
        <a:lstStyle/>
        <a:p>
          <a:r>
            <a:rPr lang="en-AU" sz="1200" b="0" i="0" dirty="0">
              <a:latin typeface="Century Gothic" panose="020B0502020202020204" pitchFamily="34" charset="0"/>
            </a:rPr>
            <a:t>Proactive detection analytics</a:t>
          </a:r>
          <a:endParaRPr lang="en-AU" sz="1200" b="0" i="0" dirty="0">
            <a:effectLst/>
            <a:latin typeface="Century Gothic" panose="020B0502020202020204" pitchFamily="34" charset="0"/>
          </a:endParaRPr>
        </a:p>
      </dgm:t>
    </dgm:pt>
    <dgm:pt modelId="{3B647C2A-4A7B-409E-B40A-1EDAE7F94EFD}" type="parTrans" cxnId="{828F7747-9D1D-4237-866D-F0C583443387}">
      <dgm:prSet/>
      <dgm:spPr/>
      <dgm:t>
        <a:bodyPr/>
        <a:lstStyle/>
        <a:p>
          <a:endParaRPr lang="en-AU" sz="2800">
            <a:latin typeface="Century Gothic" panose="020B0502020202020204" pitchFamily="34" charset="0"/>
          </a:endParaRPr>
        </a:p>
      </dgm:t>
    </dgm:pt>
    <dgm:pt modelId="{A6D83A04-FE31-4ABF-817C-B89C835F98CB}" type="sibTrans" cxnId="{828F7747-9D1D-4237-866D-F0C583443387}">
      <dgm:prSet/>
      <dgm:spPr>
        <a:solidFill>
          <a:schemeClr val="accent1"/>
        </a:solidFill>
      </dgm:spPr>
      <dgm:t>
        <a:bodyPr/>
        <a:lstStyle/>
        <a:p>
          <a:endParaRPr lang="en-AU" sz="2800">
            <a:latin typeface="Century Gothic" panose="020B0502020202020204" pitchFamily="34" charset="0"/>
          </a:endParaRPr>
        </a:p>
      </dgm:t>
    </dgm:pt>
    <dgm:pt modelId="{1002E58A-6420-4055-ADFA-F95B8BFE12F0}">
      <dgm:prSet custT="1"/>
      <dgm:spPr>
        <a:solidFill>
          <a:schemeClr val="accent6"/>
        </a:solidFill>
      </dgm:spPr>
      <dgm:t>
        <a:bodyPr/>
        <a:lstStyle/>
        <a:p>
          <a:r>
            <a:rPr lang="en-AU" sz="1200" b="0" i="0" dirty="0">
              <a:effectLst/>
              <a:latin typeface="Century Gothic" panose="020B0502020202020204" pitchFamily="34" charset="0"/>
            </a:rPr>
            <a:t>Systematic analysis of fraud referrals to identify possible trends</a:t>
          </a:r>
        </a:p>
      </dgm:t>
    </dgm:pt>
    <dgm:pt modelId="{9C49DDF4-BE9B-47D1-9BEA-908696984F54}" type="parTrans" cxnId="{1C044627-E39D-4EF7-9E2B-6C127D3780D7}">
      <dgm:prSet/>
      <dgm:spPr/>
      <dgm:t>
        <a:bodyPr/>
        <a:lstStyle/>
        <a:p>
          <a:endParaRPr lang="en-AU" sz="2800">
            <a:latin typeface="Century Gothic" panose="020B0502020202020204" pitchFamily="34" charset="0"/>
          </a:endParaRPr>
        </a:p>
      </dgm:t>
    </dgm:pt>
    <dgm:pt modelId="{E77C3A87-EEB1-467E-A259-FC8073BC6AC1}" type="sibTrans" cxnId="{1C044627-E39D-4EF7-9E2B-6C127D3780D7}">
      <dgm:prSet/>
      <dgm:spPr>
        <a:solidFill>
          <a:schemeClr val="accent6"/>
        </a:solidFill>
      </dgm:spPr>
      <dgm:t>
        <a:bodyPr/>
        <a:lstStyle/>
        <a:p>
          <a:endParaRPr lang="en-AU" sz="2800">
            <a:latin typeface="Century Gothic" panose="020B0502020202020204" pitchFamily="34" charset="0"/>
          </a:endParaRPr>
        </a:p>
      </dgm:t>
    </dgm:pt>
    <dgm:pt modelId="{3695B3F9-2D33-4BF4-ABE0-F5C7BE1D9040}">
      <dgm:prSet custT="1"/>
      <dgm:spPr>
        <a:solidFill>
          <a:schemeClr val="accent2"/>
        </a:solidFill>
      </dgm:spPr>
      <dgm:t>
        <a:bodyPr/>
        <a:lstStyle/>
        <a:p>
          <a:r>
            <a:rPr lang="en-AU" sz="1200" b="0" i="0" dirty="0">
              <a:effectLst/>
              <a:latin typeface="Century Gothic" panose="020B0502020202020204" pitchFamily="34" charset="0"/>
            </a:rPr>
            <a:t>External audits</a:t>
          </a:r>
        </a:p>
      </dgm:t>
    </dgm:pt>
    <dgm:pt modelId="{9933FAD4-0BBA-44B0-824A-6E0002BE6887}" type="parTrans" cxnId="{8DB1E1F2-9A7A-4663-A678-C2C6C2775797}">
      <dgm:prSet/>
      <dgm:spPr/>
      <dgm:t>
        <a:bodyPr/>
        <a:lstStyle/>
        <a:p>
          <a:endParaRPr lang="en-AU" sz="2800">
            <a:latin typeface="Century Gothic" panose="020B0502020202020204" pitchFamily="34" charset="0"/>
          </a:endParaRPr>
        </a:p>
      </dgm:t>
    </dgm:pt>
    <dgm:pt modelId="{AE85B5EC-C4E2-4D90-94D3-B0FA3FC8E396}" type="sibTrans" cxnId="{8DB1E1F2-9A7A-4663-A678-C2C6C2775797}">
      <dgm:prSet/>
      <dgm:spPr>
        <a:solidFill>
          <a:schemeClr val="accent2"/>
        </a:solidFill>
      </dgm:spPr>
      <dgm:t>
        <a:bodyPr/>
        <a:lstStyle/>
        <a:p>
          <a:endParaRPr lang="en-AU" sz="2800">
            <a:latin typeface="Century Gothic" panose="020B0502020202020204" pitchFamily="34" charset="0"/>
          </a:endParaRPr>
        </a:p>
      </dgm:t>
    </dgm:pt>
    <dgm:pt modelId="{1EC2D6EC-0891-4D3F-9B72-F3583AF0A41F}" type="pres">
      <dgm:prSet presAssocID="{7018C94B-45BA-4753-81E1-A8D6FFF949B2}" presName="diagram" presStyleCnt="0">
        <dgm:presLayoutVars>
          <dgm:dir/>
          <dgm:resizeHandles/>
        </dgm:presLayoutVars>
      </dgm:prSet>
      <dgm:spPr/>
    </dgm:pt>
    <dgm:pt modelId="{BAC6D64F-40A9-4AD5-90DD-C236872F3C48}" type="pres">
      <dgm:prSet presAssocID="{2849E6DF-BC54-471D-85BC-77F255EFB0C0}" presName="firstNode" presStyleLbl="node1" presStyleIdx="0" presStyleCnt="6">
        <dgm:presLayoutVars>
          <dgm:bulletEnabled val="1"/>
        </dgm:presLayoutVars>
      </dgm:prSet>
      <dgm:spPr/>
    </dgm:pt>
    <dgm:pt modelId="{0A0385E6-ADF2-488B-8CD6-3DE9680B97FB}" type="pres">
      <dgm:prSet presAssocID="{99912334-88A5-42F0-ABEE-64D9642A79F3}" presName="sibTrans" presStyleLbl="sibTrans2D1" presStyleIdx="0" presStyleCnt="5"/>
      <dgm:spPr/>
    </dgm:pt>
    <dgm:pt modelId="{846E6D38-1636-4641-B312-9252DDD6A6D8}" type="pres">
      <dgm:prSet presAssocID="{01EA7C97-B9D7-48E5-AC0B-12C8A184E050}" presName="middleNode" presStyleCnt="0"/>
      <dgm:spPr/>
    </dgm:pt>
    <dgm:pt modelId="{87DF42F4-C155-4927-9FBF-416EF66B1024}" type="pres">
      <dgm:prSet presAssocID="{01EA7C97-B9D7-48E5-AC0B-12C8A184E050}" presName="padding" presStyleLbl="node1" presStyleIdx="0" presStyleCnt="6"/>
      <dgm:spPr/>
    </dgm:pt>
    <dgm:pt modelId="{B195EFAE-298F-42F9-8F47-DF9898096BB5}" type="pres">
      <dgm:prSet presAssocID="{01EA7C97-B9D7-48E5-AC0B-12C8A184E050}" presName="shape" presStyleLbl="node1" presStyleIdx="1" presStyleCnt="6" custScaleX="87441" custScaleY="80826">
        <dgm:presLayoutVars>
          <dgm:bulletEnabled val="1"/>
        </dgm:presLayoutVars>
      </dgm:prSet>
      <dgm:spPr/>
    </dgm:pt>
    <dgm:pt modelId="{E4104D6D-7F05-40DB-84F0-3C07ADE6041A}" type="pres">
      <dgm:prSet presAssocID="{A6D83A04-FE31-4ABF-817C-B89C835F98CB}" presName="sibTrans" presStyleLbl="sibTrans2D1" presStyleIdx="1" presStyleCnt="5"/>
      <dgm:spPr/>
    </dgm:pt>
    <dgm:pt modelId="{9F246D24-7200-433B-83AA-1F7C7A1D90AE}" type="pres">
      <dgm:prSet presAssocID="{1002E58A-6420-4055-ADFA-F95B8BFE12F0}" presName="middleNode" presStyleCnt="0"/>
      <dgm:spPr/>
    </dgm:pt>
    <dgm:pt modelId="{993A60FB-9FBB-4E2A-AAD5-7FDA8D9E1F04}" type="pres">
      <dgm:prSet presAssocID="{1002E58A-6420-4055-ADFA-F95B8BFE12F0}" presName="padding" presStyleLbl="node1" presStyleIdx="1" presStyleCnt="6"/>
      <dgm:spPr/>
    </dgm:pt>
    <dgm:pt modelId="{B14888F0-448B-481E-A8E1-1E30780283A2}" type="pres">
      <dgm:prSet presAssocID="{1002E58A-6420-4055-ADFA-F95B8BFE12F0}" presName="shape" presStyleLbl="node1" presStyleIdx="2" presStyleCnt="6">
        <dgm:presLayoutVars>
          <dgm:bulletEnabled val="1"/>
        </dgm:presLayoutVars>
      </dgm:prSet>
      <dgm:spPr/>
    </dgm:pt>
    <dgm:pt modelId="{98579CCD-7C9F-4E59-8F7C-1124D9F79746}" type="pres">
      <dgm:prSet presAssocID="{E77C3A87-EEB1-467E-A259-FC8073BC6AC1}" presName="sibTrans" presStyleLbl="sibTrans2D1" presStyleIdx="2" presStyleCnt="5"/>
      <dgm:spPr/>
    </dgm:pt>
    <dgm:pt modelId="{3FD04F9C-CA59-43C7-BF49-D4CE998EA139}" type="pres">
      <dgm:prSet presAssocID="{3695B3F9-2D33-4BF4-ABE0-F5C7BE1D9040}" presName="middleNode" presStyleCnt="0"/>
      <dgm:spPr/>
    </dgm:pt>
    <dgm:pt modelId="{8CADC14B-12F1-45EB-8E28-8518AC3D6947}" type="pres">
      <dgm:prSet presAssocID="{3695B3F9-2D33-4BF4-ABE0-F5C7BE1D9040}" presName="padding" presStyleLbl="node1" presStyleIdx="2" presStyleCnt="6"/>
      <dgm:spPr/>
    </dgm:pt>
    <dgm:pt modelId="{B6A2AD2B-B1F0-46C0-B355-2CFE952F1E27}" type="pres">
      <dgm:prSet presAssocID="{3695B3F9-2D33-4BF4-ABE0-F5C7BE1D9040}" presName="shape" presStyleLbl="node1" presStyleIdx="3" presStyleCnt="6">
        <dgm:presLayoutVars>
          <dgm:bulletEnabled val="1"/>
        </dgm:presLayoutVars>
      </dgm:prSet>
      <dgm:spPr/>
    </dgm:pt>
    <dgm:pt modelId="{9A33FD5B-6B47-4E0F-991B-68BEB7DB44F2}" type="pres">
      <dgm:prSet presAssocID="{AE85B5EC-C4E2-4D90-94D3-B0FA3FC8E396}" presName="sibTrans" presStyleLbl="sibTrans2D1" presStyleIdx="3" presStyleCnt="5"/>
      <dgm:spPr/>
    </dgm:pt>
    <dgm:pt modelId="{75D26974-396A-4737-B15D-EDC58A0E92C1}" type="pres">
      <dgm:prSet presAssocID="{232EF227-C510-4D9B-8DAC-AB682B5F7E3F}" presName="middleNode" presStyleCnt="0"/>
      <dgm:spPr/>
    </dgm:pt>
    <dgm:pt modelId="{71EA96A7-5237-4B4F-8C1C-EDA1649F907A}" type="pres">
      <dgm:prSet presAssocID="{232EF227-C510-4D9B-8DAC-AB682B5F7E3F}" presName="padding" presStyleLbl="node1" presStyleIdx="3" presStyleCnt="6"/>
      <dgm:spPr/>
    </dgm:pt>
    <dgm:pt modelId="{22D55D8E-E4A2-4EA2-B56F-6E3F6C145C95}" type="pres">
      <dgm:prSet presAssocID="{232EF227-C510-4D9B-8DAC-AB682B5F7E3F}" presName="shape" presStyleLbl="node1" presStyleIdx="4" presStyleCnt="6" custScaleX="118976" custScaleY="108859">
        <dgm:presLayoutVars>
          <dgm:bulletEnabled val="1"/>
        </dgm:presLayoutVars>
      </dgm:prSet>
      <dgm:spPr/>
    </dgm:pt>
    <dgm:pt modelId="{D22830A2-702E-4FF8-A0CF-6D06C1633E16}" type="pres">
      <dgm:prSet presAssocID="{D0DA154A-A23F-49D6-9545-8BE7FC315EEB}" presName="sibTrans" presStyleLbl="sibTrans2D1" presStyleIdx="4" presStyleCnt="5"/>
      <dgm:spPr/>
    </dgm:pt>
    <dgm:pt modelId="{643C154B-5590-49B2-82C5-23EF893E0DE0}" type="pres">
      <dgm:prSet presAssocID="{54ECFB20-279E-4A50-9686-41DAB6E536EC}" presName="lastNode" presStyleLbl="node1" presStyleIdx="5" presStyleCnt="6">
        <dgm:presLayoutVars>
          <dgm:bulletEnabled val="1"/>
        </dgm:presLayoutVars>
      </dgm:prSet>
      <dgm:spPr/>
    </dgm:pt>
  </dgm:ptLst>
  <dgm:cxnLst>
    <dgm:cxn modelId="{A80AEC04-CA05-4983-B596-AFB75210F24D}" type="presOf" srcId="{232EF227-C510-4D9B-8DAC-AB682B5F7E3F}" destId="{22D55D8E-E4A2-4EA2-B56F-6E3F6C145C95}" srcOrd="0" destOrd="0" presId="urn:microsoft.com/office/officeart/2005/8/layout/bProcess2"/>
    <dgm:cxn modelId="{E73BD211-DEAB-45CF-8708-C20F15DCB28E}" type="presOf" srcId="{7018C94B-45BA-4753-81E1-A8D6FFF949B2}" destId="{1EC2D6EC-0891-4D3F-9B72-F3583AF0A41F}" srcOrd="0" destOrd="0" presId="urn:microsoft.com/office/officeart/2005/8/layout/bProcess2"/>
    <dgm:cxn modelId="{97372B23-ED46-49E1-ACBD-1411014B61D6}" srcId="{7018C94B-45BA-4753-81E1-A8D6FFF949B2}" destId="{54ECFB20-279E-4A50-9686-41DAB6E536EC}" srcOrd="5" destOrd="0" parTransId="{BC440BC2-6460-44C1-A80D-724B6A77C5E0}" sibTransId="{EEAEC451-404D-45D4-8710-CFD854B910EA}"/>
    <dgm:cxn modelId="{1C044627-E39D-4EF7-9E2B-6C127D3780D7}" srcId="{7018C94B-45BA-4753-81E1-A8D6FFF949B2}" destId="{1002E58A-6420-4055-ADFA-F95B8BFE12F0}" srcOrd="2" destOrd="0" parTransId="{9C49DDF4-BE9B-47D1-9BEA-908696984F54}" sibTransId="{E77C3A87-EEB1-467E-A259-FC8073BC6AC1}"/>
    <dgm:cxn modelId="{837FF62C-A52F-4655-92DA-84FA8DFC8853}" type="presOf" srcId="{54ECFB20-279E-4A50-9686-41DAB6E536EC}" destId="{643C154B-5590-49B2-82C5-23EF893E0DE0}" srcOrd="0" destOrd="0" presId="urn:microsoft.com/office/officeart/2005/8/layout/bProcess2"/>
    <dgm:cxn modelId="{8CD25334-AE01-4428-94D4-33CF818E18FC}" type="presOf" srcId="{2849E6DF-BC54-471D-85BC-77F255EFB0C0}" destId="{BAC6D64F-40A9-4AD5-90DD-C236872F3C48}" srcOrd="0" destOrd="0" presId="urn:microsoft.com/office/officeart/2005/8/layout/bProcess2"/>
    <dgm:cxn modelId="{F33DB338-46FF-4DFB-87EF-07F4BD56C3AC}" type="presOf" srcId="{1002E58A-6420-4055-ADFA-F95B8BFE12F0}" destId="{B14888F0-448B-481E-A8E1-1E30780283A2}" srcOrd="0" destOrd="0" presId="urn:microsoft.com/office/officeart/2005/8/layout/bProcess2"/>
    <dgm:cxn modelId="{828F7747-9D1D-4237-866D-F0C583443387}" srcId="{7018C94B-45BA-4753-81E1-A8D6FFF949B2}" destId="{01EA7C97-B9D7-48E5-AC0B-12C8A184E050}" srcOrd="1" destOrd="0" parTransId="{3B647C2A-4A7B-409E-B40A-1EDAE7F94EFD}" sibTransId="{A6D83A04-FE31-4ABF-817C-B89C835F98CB}"/>
    <dgm:cxn modelId="{5055EA8B-3FA7-4B05-9331-190FE5E6408A}" srcId="{7018C94B-45BA-4753-81E1-A8D6FFF949B2}" destId="{232EF227-C510-4D9B-8DAC-AB682B5F7E3F}" srcOrd="4" destOrd="0" parTransId="{760DE4C3-74BD-4E6C-B884-38D6E9969665}" sibTransId="{D0DA154A-A23F-49D6-9545-8BE7FC315EEB}"/>
    <dgm:cxn modelId="{084ABF9F-34CC-428D-A87C-A5521D6ABCAA}" srcId="{7018C94B-45BA-4753-81E1-A8D6FFF949B2}" destId="{2849E6DF-BC54-471D-85BC-77F255EFB0C0}" srcOrd="0" destOrd="0" parTransId="{B94C86B8-F0CD-4634-872A-633850996274}" sibTransId="{99912334-88A5-42F0-ABEE-64D9642A79F3}"/>
    <dgm:cxn modelId="{D2D428A4-7B2B-4D0E-B770-DD2943315174}" type="presOf" srcId="{99912334-88A5-42F0-ABEE-64D9642A79F3}" destId="{0A0385E6-ADF2-488B-8CD6-3DE9680B97FB}" srcOrd="0" destOrd="0" presId="urn:microsoft.com/office/officeart/2005/8/layout/bProcess2"/>
    <dgm:cxn modelId="{519438A8-BD0D-49BE-982B-0E93289303CE}" type="presOf" srcId="{01EA7C97-B9D7-48E5-AC0B-12C8A184E050}" destId="{B195EFAE-298F-42F9-8F47-DF9898096BB5}" srcOrd="0" destOrd="0" presId="urn:microsoft.com/office/officeart/2005/8/layout/bProcess2"/>
    <dgm:cxn modelId="{DC823DA9-EB77-4190-8749-DE3EE163243C}" type="presOf" srcId="{D0DA154A-A23F-49D6-9545-8BE7FC315EEB}" destId="{D22830A2-702E-4FF8-A0CF-6D06C1633E16}" srcOrd="0" destOrd="0" presId="urn:microsoft.com/office/officeart/2005/8/layout/bProcess2"/>
    <dgm:cxn modelId="{25E5D3D8-2670-41AD-B6FE-436199A2930A}" type="presOf" srcId="{AE85B5EC-C4E2-4D90-94D3-B0FA3FC8E396}" destId="{9A33FD5B-6B47-4E0F-991B-68BEB7DB44F2}" srcOrd="0" destOrd="0" presId="urn:microsoft.com/office/officeart/2005/8/layout/bProcess2"/>
    <dgm:cxn modelId="{4B28A1DA-FE5E-42B4-9C0A-2DD632F54407}" type="presOf" srcId="{E77C3A87-EEB1-467E-A259-FC8073BC6AC1}" destId="{98579CCD-7C9F-4E59-8F7C-1124D9F79746}" srcOrd="0" destOrd="0" presId="urn:microsoft.com/office/officeart/2005/8/layout/bProcess2"/>
    <dgm:cxn modelId="{4AB8C8DC-D528-4DB2-9B1E-2583FB6F28E7}" type="presOf" srcId="{3695B3F9-2D33-4BF4-ABE0-F5C7BE1D9040}" destId="{B6A2AD2B-B1F0-46C0-B355-2CFE952F1E27}" srcOrd="0" destOrd="0" presId="urn:microsoft.com/office/officeart/2005/8/layout/bProcess2"/>
    <dgm:cxn modelId="{88FCC1F0-5A34-4024-875F-296A54038C03}" type="presOf" srcId="{A6D83A04-FE31-4ABF-817C-B89C835F98CB}" destId="{E4104D6D-7F05-40DB-84F0-3C07ADE6041A}" srcOrd="0" destOrd="0" presId="urn:microsoft.com/office/officeart/2005/8/layout/bProcess2"/>
    <dgm:cxn modelId="{8DB1E1F2-9A7A-4663-A678-C2C6C2775797}" srcId="{7018C94B-45BA-4753-81E1-A8D6FFF949B2}" destId="{3695B3F9-2D33-4BF4-ABE0-F5C7BE1D9040}" srcOrd="3" destOrd="0" parTransId="{9933FAD4-0BBA-44B0-824A-6E0002BE6887}" sibTransId="{AE85B5EC-C4E2-4D90-94D3-B0FA3FC8E396}"/>
    <dgm:cxn modelId="{E63EB10F-7B64-48A6-BD0C-E5E068BDA741}" type="presParOf" srcId="{1EC2D6EC-0891-4D3F-9B72-F3583AF0A41F}" destId="{BAC6D64F-40A9-4AD5-90DD-C236872F3C48}" srcOrd="0" destOrd="0" presId="urn:microsoft.com/office/officeart/2005/8/layout/bProcess2"/>
    <dgm:cxn modelId="{6D18C74A-1AF8-4FD8-842B-47B5D09DDBA5}" type="presParOf" srcId="{1EC2D6EC-0891-4D3F-9B72-F3583AF0A41F}" destId="{0A0385E6-ADF2-488B-8CD6-3DE9680B97FB}" srcOrd="1" destOrd="0" presId="urn:microsoft.com/office/officeart/2005/8/layout/bProcess2"/>
    <dgm:cxn modelId="{009BDE21-0C8F-48D1-A26F-C65CD2C3BD68}" type="presParOf" srcId="{1EC2D6EC-0891-4D3F-9B72-F3583AF0A41F}" destId="{846E6D38-1636-4641-B312-9252DDD6A6D8}" srcOrd="2" destOrd="0" presId="urn:microsoft.com/office/officeart/2005/8/layout/bProcess2"/>
    <dgm:cxn modelId="{4FA2904D-5F34-4A66-A73A-0384FCF094C7}" type="presParOf" srcId="{846E6D38-1636-4641-B312-9252DDD6A6D8}" destId="{87DF42F4-C155-4927-9FBF-416EF66B1024}" srcOrd="0" destOrd="0" presId="urn:microsoft.com/office/officeart/2005/8/layout/bProcess2"/>
    <dgm:cxn modelId="{A1E882B4-67F6-412E-8F76-50F3394BD9AE}" type="presParOf" srcId="{846E6D38-1636-4641-B312-9252DDD6A6D8}" destId="{B195EFAE-298F-42F9-8F47-DF9898096BB5}" srcOrd="1" destOrd="0" presId="urn:microsoft.com/office/officeart/2005/8/layout/bProcess2"/>
    <dgm:cxn modelId="{20A335F5-7DE2-4E56-B2E0-36706B1CB90E}" type="presParOf" srcId="{1EC2D6EC-0891-4D3F-9B72-F3583AF0A41F}" destId="{E4104D6D-7F05-40DB-84F0-3C07ADE6041A}" srcOrd="3" destOrd="0" presId="urn:microsoft.com/office/officeart/2005/8/layout/bProcess2"/>
    <dgm:cxn modelId="{F2427F0C-092F-47F9-814A-584C0640573E}" type="presParOf" srcId="{1EC2D6EC-0891-4D3F-9B72-F3583AF0A41F}" destId="{9F246D24-7200-433B-83AA-1F7C7A1D90AE}" srcOrd="4" destOrd="0" presId="urn:microsoft.com/office/officeart/2005/8/layout/bProcess2"/>
    <dgm:cxn modelId="{7F9EF4B0-A6F2-44F3-83FF-5FEEEA096895}" type="presParOf" srcId="{9F246D24-7200-433B-83AA-1F7C7A1D90AE}" destId="{993A60FB-9FBB-4E2A-AAD5-7FDA8D9E1F04}" srcOrd="0" destOrd="0" presId="urn:microsoft.com/office/officeart/2005/8/layout/bProcess2"/>
    <dgm:cxn modelId="{7C358698-ADB4-4716-877D-68E1DD485894}" type="presParOf" srcId="{9F246D24-7200-433B-83AA-1F7C7A1D90AE}" destId="{B14888F0-448B-481E-A8E1-1E30780283A2}" srcOrd="1" destOrd="0" presId="urn:microsoft.com/office/officeart/2005/8/layout/bProcess2"/>
    <dgm:cxn modelId="{F95C9D02-1BED-4858-8047-F3DEB62FD3A1}" type="presParOf" srcId="{1EC2D6EC-0891-4D3F-9B72-F3583AF0A41F}" destId="{98579CCD-7C9F-4E59-8F7C-1124D9F79746}" srcOrd="5" destOrd="0" presId="urn:microsoft.com/office/officeart/2005/8/layout/bProcess2"/>
    <dgm:cxn modelId="{96506712-DC91-4E28-B0F1-B22C1DD2E2E0}" type="presParOf" srcId="{1EC2D6EC-0891-4D3F-9B72-F3583AF0A41F}" destId="{3FD04F9C-CA59-43C7-BF49-D4CE998EA139}" srcOrd="6" destOrd="0" presId="urn:microsoft.com/office/officeart/2005/8/layout/bProcess2"/>
    <dgm:cxn modelId="{66804C78-F4AB-44A4-9C3B-E8E285C17120}" type="presParOf" srcId="{3FD04F9C-CA59-43C7-BF49-D4CE998EA139}" destId="{8CADC14B-12F1-45EB-8E28-8518AC3D6947}" srcOrd="0" destOrd="0" presId="urn:microsoft.com/office/officeart/2005/8/layout/bProcess2"/>
    <dgm:cxn modelId="{E8522A94-B5E6-497E-94FF-99A49DDAD99D}" type="presParOf" srcId="{3FD04F9C-CA59-43C7-BF49-D4CE998EA139}" destId="{B6A2AD2B-B1F0-46C0-B355-2CFE952F1E27}" srcOrd="1" destOrd="0" presId="urn:microsoft.com/office/officeart/2005/8/layout/bProcess2"/>
    <dgm:cxn modelId="{D0DAEBAC-AE30-441B-BEEA-A12ACF834CBE}" type="presParOf" srcId="{1EC2D6EC-0891-4D3F-9B72-F3583AF0A41F}" destId="{9A33FD5B-6B47-4E0F-991B-68BEB7DB44F2}" srcOrd="7" destOrd="0" presId="urn:microsoft.com/office/officeart/2005/8/layout/bProcess2"/>
    <dgm:cxn modelId="{AA7B008B-9727-4A61-8EA8-669FC6B3FCB8}" type="presParOf" srcId="{1EC2D6EC-0891-4D3F-9B72-F3583AF0A41F}" destId="{75D26974-396A-4737-B15D-EDC58A0E92C1}" srcOrd="8" destOrd="0" presId="urn:microsoft.com/office/officeart/2005/8/layout/bProcess2"/>
    <dgm:cxn modelId="{4702402A-D87C-470E-B7DF-92BBC7980DC3}" type="presParOf" srcId="{75D26974-396A-4737-B15D-EDC58A0E92C1}" destId="{71EA96A7-5237-4B4F-8C1C-EDA1649F907A}" srcOrd="0" destOrd="0" presId="urn:microsoft.com/office/officeart/2005/8/layout/bProcess2"/>
    <dgm:cxn modelId="{19BFD41E-DE9E-4500-870C-0AD568A323EC}" type="presParOf" srcId="{75D26974-396A-4737-B15D-EDC58A0E92C1}" destId="{22D55D8E-E4A2-4EA2-B56F-6E3F6C145C95}" srcOrd="1" destOrd="0" presId="urn:microsoft.com/office/officeart/2005/8/layout/bProcess2"/>
    <dgm:cxn modelId="{77C8C7CA-2D2A-4616-B4F5-999BE99E724C}" type="presParOf" srcId="{1EC2D6EC-0891-4D3F-9B72-F3583AF0A41F}" destId="{D22830A2-702E-4FF8-A0CF-6D06C1633E16}" srcOrd="9" destOrd="0" presId="urn:microsoft.com/office/officeart/2005/8/layout/bProcess2"/>
    <dgm:cxn modelId="{248E02C7-0BDF-4283-BBAF-54D1A1B13552}" type="presParOf" srcId="{1EC2D6EC-0891-4D3F-9B72-F3583AF0A41F}" destId="{643C154B-5590-49B2-82C5-23EF893E0DE0}" srcOrd="10" destOrd="0" presId="urn:microsoft.com/office/officeart/2005/8/layout/b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18C94B-45BA-4753-81E1-A8D6FFF949B2}"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AU"/>
        </a:p>
      </dgm:t>
    </dgm:pt>
    <dgm:pt modelId="{2849E6DF-BC54-471D-85BC-77F255EFB0C0}">
      <dgm:prSet phldrT="[Text]" custT="1"/>
      <dgm:spPr>
        <a:solidFill>
          <a:schemeClr val="accent1"/>
        </a:solidFill>
      </dgm:spPr>
      <dgm:t>
        <a:bodyPr/>
        <a:lstStyle/>
        <a:p>
          <a:pPr>
            <a:buFont typeface="Arial" panose="020B0604020202020204" pitchFamily="34" charset="0"/>
            <a:buChar char="•"/>
          </a:pPr>
          <a:r>
            <a:rPr lang="en-AU" sz="1200" b="0" i="0" kern="1200" dirty="0">
              <a:solidFill>
                <a:prstClr val="white"/>
              </a:solidFill>
              <a:effectLst/>
              <a:latin typeface="Century Gothic" panose="020B0502020202020204" pitchFamily="34" charset="0"/>
              <a:ea typeface="+mn-ea"/>
              <a:cs typeface="+mn-cs"/>
            </a:rPr>
            <a:t>Assessment of all reports and allegations to determine an appropriate response</a:t>
          </a:r>
        </a:p>
      </dgm:t>
    </dgm:pt>
    <dgm:pt modelId="{B94C86B8-F0CD-4634-872A-633850996274}" type="parTrans" cxnId="{084ABF9F-34CC-428D-A87C-A5521D6ABCAA}">
      <dgm:prSet/>
      <dgm:spPr/>
      <dgm:t>
        <a:bodyPr/>
        <a:lstStyle/>
        <a:p>
          <a:endParaRPr lang="en-AU" sz="2800">
            <a:latin typeface="Century Gothic" panose="020B0502020202020204" pitchFamily="34" charset="0"/>
          </a:endParaRPr>
        </a:p>
      </dgm:t>
    </dgm:pt>
    <dgm:pt modelId="{99912334-88A5-42F0-ABEE-64D9642A79F3}" type="sibTrans" cxnId="{084ABF9F-34CC-428D-A87C-A5521D6ABCAA}">
      <dgm:prSet/>
      <dgm:spPr>
        <a:solidFill>
          <a:schemeClr val="accent1"/>
        </a:solidFill>
      </dgm:spPr>
      <dgm:t>
        <a:bodyPr/>
        <a:lstStyle/>
        <a:p>
          <a:endParaRPr lang="en-AU" sz="2800">
            <a:latin typeface="Century Gothic" panose="020B0502020202020204" pitchFamily="34" charset="0"/>
          </a:endParaRPr>
        </a:p>
      </dgm:t>
    </dgm:pt>
    <dgm:pt modelId="{232EF227-C510-4D9B-8DAC-AB682B5F7E3F}">
      <dgm:prSet phldrT="[Text]" custT="1"/>
      <dgm:spPr>
        <a:solidFill>
          <a:schemeClr val="accent5"/>
        </a:solidFill>
      </dgm:spPr>
      <dgm:t>
        <a:bodyPr/>
        <a:lstStyle/>
        <a:p>
          <a:pPr>
            <a:buFont typeface="Arial" panose="020B0604020202020204" pitchFamily="34" charset="0"/>
            <a:buChar char="•"/>
          </a:pPr>
          <a:r>
            <a:rPr lang="en-AU" sz="1200" b="0" i="0" kern="1200" dirty="0">
              <a:solidFill>
                <a:prstClr val="white"/>
              </a:solidFill>
              <a:effectLst/>
              <a:latin typeface="Century Gothic" panose="020B0502020202020204" pitchFamily="34" charset="0"/>
              <a:ea typeface="+mn-ea"/>
              <a:cs typeface="+mn-cs"/>
            </a:rPr>
            <a:t>Undertaking investigations in accordance with Australian Government Investigations Standards (AGIS)</a:t>
          </a:r>
        </a:p>
      </dgm:t>
    </dgm:pt>
    <dgm:pt modelId="{760DE4C3-74BD-4E6C-B884-38D6E9969665}" type="parTrans" cxnId="{5055EA8B-3FA7-4B05-9331-190FE5E6408A}">
      <dgm:prSet/>
      <dgm:spPr/>
      <dgm:t>
        <a:bodyPr/>
        <a:lstStyle/>
        <a:p>
          <a:endParaRPr lang="en-AU" sz="2800">
            <a:latin typeface="Century Gothic" panose="020B0502020202020204" pitchFamily="34" charset="0"/>
          </a:endParaRPr>
        </a:p>
      </dgm:t>
    </dgm:pt>
    <dgm:pt modelId="{D0DA154A-A23F-49D6-9545-8BE7FC315EEB}" type="sibTrans" cxnId="{5055EA8B-3FA7-4B05-9331-190FE5E6408A}">
      <dgm:prSet/>
      <dgm:spPr>
        <a:solidFill>
          <a:schemeClr val="accent5"/>
        </a:solidFill>
      </dgm:spPr>
      <dgm:t>
        <a:bodyPr/>
        <a:lstStyle/>
        <a:p>
          <a:endParaRPr lang="en-AU" sz="2800">
            <a:latin typeface="Century Gothic" panose="020B0502020202020204" pitchFamily="34" charset="0"/>
          </a:endParaRPr>
        </a:p>
      </dgm:t>
    </dgm:pt>
    <dgm:pt modelId="{54ECFB20-279E-4A50-9686-41DAB6E536EC}">
      <dgm:prSet phldrT="[Text]" custT="1"/>
      <dgm:spPr>
        <a:solidFill>
          <a:schemeClr val="accent1"/>
        </a:solidFill>
      </dgm:spPr>
      <dgm:t>
        <a:bodyPr/>
        <a:lstStyle/>
        <a:p>
          <a:r>
            <a:rPr lang="en-AU" sz="1200" b="0" i="0" kern="1200" dirty="0">
              <a:solidFill>
                <a:prstClr val="white"/>
              </a:solidFill>
              <a:effectLst/>
              <a:latin typeface="Century Gothic" panose="020B0502020202020204" pitchFamily="34" charset="0"/>
              <a:ea typeface="+mn-ea"/>
              <a:cs typeface="+mn-cs"/>
            </a:rPr>
            <a:t>Joint investigations with other law enforcement bodies and agencies and referral to the Australian Federal Police (AFP) </a:t>
          </a:r>
        </a:p>
      </dgm:t>
    </dgm:pt>
    <dgm:pt modelId="{BC440BC2-6460-44C1-A80D-724B6A77C5E0}" type="parTrans" cxnId="{97372B23-ED46-49E1-ACBD-1411014B61D6}">
      <dgm:prSet/>
      <dgm:spPr/>
      <dgm:t>
        <a:bodyPr/>
        <a:lstStyle/>
        <a:p>
          <a:endParaRPr lang="en-AU" sz="2800">
            <a:latin typeface="Century Gothic" panose="020B0502020202020204" pitchFamily="34" charset="0"/>
          </a:endParaRPr>
        </a:p>
      </dgm:t>
    </dgm:pt>
    <dgm:pt modelId="{EEAEC451-404D-45D4-8710-CFD854B910EA}" type="sibTrans" cxnId="{97372B23-ED46-49E1-ACBD-1411014B61D6}">
      <dgm:prSet/>
      <dgm:spPr/>
      <dgm:t>
        <a:bodyPr/>
        <a:lstStyle/>
        <a:p>
          <a:endParaRPr lang="en-AU" sz="2800">
            <a:latin typeface="Century Gothic" panose="020B0502020202020204" pitchFamily="34" charset="0"/>
          </a:endParaRPr>
        </a:p>
      </dgm:t>
    </dgm:pt>
    <dgm:pt modelId="{01EA7C97-B9D7-48E5-AC0B-12C8A184E050}">
      <dgm:prSet custT="1"/>
      <dgm:spPr>
        <a:solidFill>
          <a:schemeClr val="accent6"/>
        </a:solidFill>
      </dgm:spPr>
      <dgm:t>
        <a:bodyPr/>
        <a:lstStyle/>
        <a:p>
          <a:r>
            <a:rPr lang="en-AU" sz="1200" b="0" i="0" kern="1200" dirty="0">
              <a:solidFill>
                <a:prstClr val="white"/>
              </a:solidFill>
              <a:effectLst/>
              <a:latin typeface="Century Gothic" panose="020B0502020202020204" pitchFamily="34" charset="0"/>
              <a:ea typeface="+mn-ea"/>
              <a:cs typeface="+mn-cs"/>
            </a:rPr>
            <a:t>Pursuing  administrative, civil or criminal actions as appropriate</a:t>
          </a:r>
        </a:p>
      </dgm:t>
    </dgm:pt>
    <dgm:pt modelId="{3B647C2A-4A7B-409E-B40A-1EDAE7F94EFD}" type="parTrans" cxnId="{828F7747-9D1D-4237-866D-F0C583443387}">
      <dgm:prSet/>
      <dgm:spPr/>
      <dgm:t>
        <a:bodyPr/>
        <a:lstStyle/>
        <a:p>
          <a:endParaRPr lang="en-AU" sz="2800">
            <a:latin typeface="Century Gothic" panose="020B0502020202020204" pitchFamily="34" charset="0"/>
          </a:endParaRPr>
        </a:p>
      </dgm:t>
    </dgm:pt>
    <dgm:pt modelId="{A6D83A04-FE31-4ABF-817C-B89C835F98CB}" type="sibTrans" cxnId="{828F7747-9D1D-4237-866D-F0C583443387}">
      <dgm:prSet/>
      <dgm:spPr>
        <a:solidFill>
          <a:schemeClr val="accent6"/>
        </a:solidFill>
      </dgm:spPr>
      <dgm:t>
        <a:bodyPr/>
        <a:lstStyle/>
        <a:p>
          <a:endParaRPr lang="en-AU" sz="2800">
            <a:latin typeface="Century Gothic" panose="020B0502020202020204" pitchFamily="34" charset="0"/>
          </a:endParaRPr>
        </a:p>
      </dgm:t>
    </dgm:pt>
    <dgm:pt modelId="{1002E58A-6420-4055-ADFA-F95B8BFE12F0}">
      <dgm:prSet custT="1"/>
      <dgm:spPr>
        <a:solidFill>
          <a:schemeClr val="accent2"/>
        </a:solidFill>
      </dgm:spPr>
      <dgm:t>
        <a:bodyPr/>
        <a:lstStyle/>
        <a:p>
          <a:r>
            <a:rPr lang="en-AU" sz="1200" b="0" i="0" kern="1200" dirty="0">
              <a:solidFill>
                <a:prstClr val="white"/>
              </a:solidFill>
              <a:effectLst/>
              <a:latin typeface="Century Gothic" panose="020B0502020202020204" pitchFamily="34" charset="0"/>
              <a:ea typeface="+mn-ea"/>
              <a:cs typeface="+mn-cs"/>
            </a:rPr>
            <a:t>Appropriate reporting, including to external scrutineers</a:t>
          </a:r>
        </a:p>
      </dgm:t>
    </dgm:pt>
    <dgm:pt modelId="{9C49DDF4-BE9B-47D1-9BEA-908696984F54}" type="parTrans" cxnId="{1C044627-E39D-4EF7-9E2B-6C127D3780D7}">
      <dgm:prSet/>
      <dgm:spPr/>
      <dgm:t>
        <a:bodyPr/>
        <a:lstStyle/>
        <a:p>
          <a:endParaRPr lang="en-AU" sz="2800">
            <a:latin typeface="Century Gothic" panose="020B0502020202020204" pitchFamily="34" charset="0"/>
          </a:endParaRPr>
        </a:p>
      </dgm:t>
    </dgm:pt>
    <dgm:pt modelId="{E77C3A87-EEB1-467E-A259-FC8073BC6AC1}" type="sibTrans" cxnId="{1C044627-E39D-4EF7-9E2B-6C127D3780D7}">
      <dgm:prSet/>
      <dgm:spPr>
        <a:solidFill>
          <a:schemeClr val="accent2"/>
        </a:solidFill>
      </dgm:spPr>
      <dgm:t>
        <a:bodyPr/>
        <a:lstStyle/>
        <a:p>
          <a:endParaRPr lang="en-AU" sz="2800">
            <a:latin typeface="Century Gothic" panose="020B0502020202020204" pitchFamily="34" charset="0"/>
          </a:endParaRPr>
        </a:p>
      </dgm:t>
    </dgm:pt>
    <dgm:pt modelId="{3695B3F9-2D33-4BF4-ABE0-F5C7BE1D9040}">
      <dgm:prSet custT="1"/>
      <dgm:spPr>
        <a:solidFill>
          <a:schemeClr val="accent3"/>
        </a:solidFill>
      </dgm:spPr>
      <dgm:t>
        <a:bodyPr/>
        <a:lstStyle/>
        <a:p>
          <a:r>
            <a:rPr lang="en-AU" sz="1200" b="0" i="0" kern="1200" dirty="0">
              <a:solidFill>
                <a:prstClr val="white"/>
              </a:solidFill>
              <a:effectLst/>
              <a:latin typeface="Century Gothic" panose="020B0502020202020204" pitchFamily="34" charset="0"/>
              <a:ea typeface="+mn-ea"/>
              <a:cs typeface="+mn-cs"/>
            </a:rPr>
            <a:t>Pursuing the recovery of fraudulently or criminally obtained benefits</a:t>
          </a:r>
        </a:p>
      </dgm:t>
    </dgm:pt>
    <dgm:pt modelId="{9933FAD4-0BBA-44B0-824A-6E0002BE6887}" type="parTrans" cxnId="{8DB1E1F2-9A7A-4663-A678-C2C6C2775797}">
      <dgm:prSet/>
      <dgm:spPr/>
      <dgm:t>
        <a:bodyPr/>
        <a:lstStyle/>
        <a:p>
          <a:endParaRPr lang="en-AU" sz="2800">
            <a:latin typeface="Century Gothic" panose="020B0502020202020204" pitchFamily="34" charset="0"/>
          </a:endParaRPr>
        </a:p>
      </dgm:t>
    </dgm:pt>
    <dgm:pt modelId="{AE85B5EC-C4E2-4D90-94D3-B0FA3FC8E396}" type="sibTrans" cxnId="{8DB1E1F2-9A7A-4663-A678-C2C6C2775797}">
      <dgm:prSet/>
      <dgm:spPr>
        <a:solidFill>
          <a:schemeClr val="accent3"/>
        </a:solidFill>
      </dgm:spPr>
      <dgm:t>
        <a:bodyPr/>
        <a:lstStyle/>
        <a:p>
          <a:endParaRPr lang="en-AU" sz="2800">
            <a:latin typeface="Century Gothic" panose="020B0502020202020204" pitchFamily="34" charset="0"/>
          </a:endParaRPr>
        </a:p>
      </dgm:t>
    </dgm:pt>
    <dgm:pt modelId="{1EC2D6EC-0891-4D3F-9B72-F3583AF0A41F}" type="pres">
      <dgm:prSet presAssocID="{7018C94B-45BA-4753-81E1-A8D6FFF949B2}" presName="diagram" presStyleCnt="0">
        <dgm:presLayoutVars>
          <dgm:dir/>
          <dgm:resizeHandles/>
        </dgm:presLayoutVars>
      </dgm:prSet>
      <dgm:spPr/>
    </dgm:pt>
    <dgm:pt modelId="{BAC6D64F-40A9-4AD5-90DD-C236872F3C48}" type="pres">
      <dgm:prSet presAssocID="{2849E6DF-BC54-471D-85BC-77F255EFB0C0}" presName="firstNode" presStyleLbl="node1" presStyleIdx="0" presStyleCnt="6">
        <dgm:presLayoutVars>
          <dgm:bulletEnabled val="1"/>
        </dgm:presLayoutVars>
      </dgm:prSet>
      <dgm:spPr/>
    </dgm:pt>
    <dgm:pt modelId="{0A0385E6-ADF2-488B-8CD6-3DE9680B97FB}" type="pres">
      <dgm:prSet presAssocID="{99912334-88A5-42F0-ABEE-64D9642A79F3}" presName="sibTrans" presStyleLbl="sibTrans2D1" presStyleIdx="0" presStyleCnt="5"/>
      <dgm:spPr/>
    </dgm:pt>
    <dgm:pt modelId="{846E6D38-1636-4641-B312-9252DDD6A6D8}" type="pres">
      <dgm:prSet presAssocID="{01EA7C97-B9D7-48E5-AC0B-12C8A184E050}" presName="middleNode" presStyleCnt="0"/>
      <dgm:spPr/>
    </dgm:pt>
    <dgm:pt modelId="{87DF42F4-C155-4927-9FBF-416EF66B1024}" type="pres">
      <dgm:prSet presAssocID="{01EA7C97-B9D7-48E5-AC0B-12C8A184E050}" presName="padding" presStyleLbl="node1" presStyleIdx="0" presStyleCnt="6"/>
      <dgm:spPr/>
    </dgm:pt>
    <dgm:pt modelId="{B195EFAE-298F-42F9-8F47-DF9898096BB5}" type="pres">
      <dgm:prSet presAssocID="{01EA7C97-B9D7-48E5-AC0B-12C8A184E050}" presName="shape" presStyleLbl="node1" presStyleIdx="1" presStyleCnt="6" custScaleX="126310" custScaleY="119695">
        <dgm:presLayoutVars>
          <dgm:bulletEnabled val="1"/>
        </dgm:presLayoutVars>
      </dgm:prSet>
      <dgm:spPr/>
    </dgm:pt>
    <dgm:pt modelId="{E4104D6D-7F05-40DB-84F0-3C07ADE6041A}" type="pres">
      <dgm:prSet presAssocID="{A6D83A04-FE31-4ABF-817C-B89C835F98CB}" presName="sibTrans" presStyleLbl="sibTrans2D1" presStyleIdx="1" presStyleCnt="5"/>
      <dgm:spPr/>
    </dgm:pt>
    <dgm:pt modelId="{9F246D24-7200-433B-83AA-1F7C7A1D90AE}" type="pres">
      <dgm:prSet presAssocID="{1002E58A-6420-4055-ADFA-F95B8BFE12F0}" presName="middleNode" presStyleCnt="0"/>
      <dgm:spPr/>
    </dgm:pt>
    <dgm:pt modelId="{993A60FB-9FBB-4E2A-AAD5-7FDA8D9E1F04}" type="pres">
      <dgm:prSet presAssocID="{1002E58A-6420-4055-ADFA-F95B8BFE12F0}" presName="padding" presStyleLbl="node1" presStyleIdx="1" presStyleCnt="6"/>
      <dgm:spPr/>
    </dgm:pt>
    <dgm:pt modelId="{B14888F0-448B-481E-A8E1-1E30780283A2}" type="pres">
      <dgm:prSet presAssocID="{1002E58A-6420-4055-ADFA-F95B8BFE12F0}" presName="shape" presStyleLbl="node1" presStyleIdx="2" presStyleCnt="6">
        <dgm:presLayoutVars>
          <dgm:bulletEnabled val="1"/>
        </dgm:presLayoutVars>
      </dgm:prSet>
      <dgm:spPr/>
    </dgm:pt>
    <dgm:pt modelId="{98579CCD-7C9F-4E59-8F7C-1124D9F79746}" type="pres">
      <dgm:prSet presAssocID="{E77C3A87-EEB1-467E-A259-FC8073BC6AC1}" presName="sibTrans" presStyleLbl="sibTrans2D1" presStyleIdx="2" presStyleCnt="5"/>
      <dgm:spPr/>
    </dgm:pt>
    <dgm:pt modelId="{3FD04F9C-CA59-43C7-BF49-D4CE998EA139}" type="pres">
      <dgm:prSet presAssocID="{3695B3F9-2D33-4BF4-ABE0-F5C7BE1D9040}" presName="middleNode" presStyleCnt="0"/>
      <dgm:spPr/>
    </dgm:pt>
    <dgm:pt modelId="{8CADC14B-12F1-45EB-8E28-8518AC3D6947}" type="pres">
      <dgm:prSet presAssocID="{3695B3F9-2D33-4BF4-ABE0-F5C7BE1D9040}" presName="padding" presStyleLbl="node1" presStyleIdx="2" presStyleCnt="6"/>
      <dgm:spPr/>
    </dgm:pt>
    <dgm:pt modelId="{B6A2AD2B-B1F0-46C0-B355-2CFE952F1E27}" type="pres">
      <dgm:prSet presAssocID="{3695B3F9-2D33-4BF4-ABE0-F5C7BE1D9040}" presName="shape" presStyleLbl="node1" presStyleIdx="3" presStyleCnt="6">
        <dgm:presLayoutVars>
          <dgm:bulletEnabled val="1"/>
        </dgm:presLayoutVars>
      </dgm:prSet>
      <dgm:spPr/>
    </dgm:pt>
    <dgm:pt modelId="{9A33FD5B-6B47-4E0F-991B-68BEB7DB44F2}" type="pres">
      <dgm:prSet presAssocID="{AE85B5EC-C4E2-4D90-94D3-B0FA3FC8E396}" presName="sibTrans" presStyleLbl="sibTrans2D1" presStyleIdx="3" presStyleCnt="5" custLinFactNeighborY="0"/>
      <dgm:spPr/>
    </dgm:pt>
    <dgm:pt modelId="{75D26974-396A-4737-B15D-EDC58A0E92C1}" type="pres">
      <dgm:prSet presAssocID="{232EF227-C510-4D9B-8DAC-AB682B5F7E3F}" presName="middleNode" presStyleCnt="0"/>
      <dgm:spPr/>
    </dgm:pt>
    <dgm:pt modelId="{71EA96A7-5237-4B4F-8C1C-EDA1649F907A}" type="pres">
      <dgm:prSet presAssocID="{232EF227-C510-4D9B-8DAC-AB682B5F7E3F}" presName="padding" presStyleLbl="node1" presStyleIdx="3" presStyleCnt="6"/>
      <dgm:spPr/>
    </dgm:pt>
    <dgm:pt modelId="{22D55D8E-E4A2-4EA2-B56F-6E3F6C145C95}" type="pres">
      <dgm:prSet presAssocID="{232EF227-C510-4D9B-8DAC-AB682B5F7E3F}" presName="shape" presStyleLbl="node1" presStyleIdx="4" presStyleCnt="6" custScaleX="118976" custScaleY="108859">
        <dgm:presLayoutVars>
          <dgm:bulletEnabled val="1"/>
        </dgm:presLayoutVars>
      </dgm:prSet>
      <dgm:spPr/>
    </dgm:pt>
    <dgm:pt modelId="{D22830A2-702E-4FF8-A0CF-6D06C1633E16}" type="pres">
      <dgm:prSet presAssocID="{D0DA154A-A23F-49D6-9545-8BE7FC315EEB}" presName="sibTrans" presStyleLbl="sibTrans2D1" presStyleIdx="4" presStyleCnt="5"/>
      <dgm:spPr/>
    </dgm:pt>
    <dgm:pt modelId="{643C154B-5590-49B2-82C5-23EF893E0DE0}" type="pres">
      <dgm:prSet presAssocID="{54ECFB20-279E-4A50-9686-41DAB6E536EC}" presName="lastNode" presStyleLbl="node1" presStyleIdx="5" presStyleCnt="6">
        <dgm:presLayoutVars>
          <dgm:bulletEnabled val="1"/>
        </dgm:presLayoutVars>
      </dgm:prSet>
      <dgm:spPr/>
    </dgm:pt>
  </dgm:ptLst>
  <dgm:cxnLst>
    <dgm:cxn modelId="{A80AEC04-CA05-4983-B596-AFB75210F24D}" type="presOf" srcId="{232EF227-C510-4D9B-8DAC-AB682B5F7E3F}" destId="{22D55D8E-E4A2-4EA2-B56F-6E3F6C145C95}" srcOrd="0" destOrd="0" presId="urn:microsoft.com/office/officeart/2005/8/layout/bProcess2"/>
    <dgm:cxn modelId="{E73BD211-DEAB-45CF-8708-C20F15DCB28E}" type="presOf" srcId="{7018C94B-45BA-4753-81E1-A8D6FFF949B2}" destId="{1EC2D6EC-0891-4D3F-9B72-F3583AF0A41F}" srcOrd="0" destOrd="0" presId="urn:microsoft.com/office/officeart/2005/8/layout/bProcess2"/>
    <dgm:cxn modelId="{97372B23-ED46-49E1-ACBD-1411014B61D6}" srcId="{7018C94B-45BA-4753-81E1-A8D6FFF949B2}" destId="{54ECFB20-279E-4A50-9686-41DAB6E536EC}" srcOrd="5" destOrd="0" parTransId="{BC440BC2-6460-44C1-A80D-724B6A77C5E0}" sibTransId="{EEAEC451-404D-45D4-8710-CFD854B910EA}"/>
    <dgm:cxn modelId="{1C044627-E39D-4EF7-9E2B-6C127D3780D7}" srcId="{7018C94B-45BA-4753-81E1-A8D6FFF949B2}" destId="{1002E58A-6420-4055-ADFA-F95B8BFE12F0}" srcOrd="2" destOrd="0" parTransId="{9C49DDF4-BE9B-47D1-9BEA-908696984F54}" sibTransId="{E77C3A87-EEB1-467E-A259-FC8073BC6AC1}"/>
    <dgm:cxn modelId="{837FF62C-A52F-4655-92DA-84FA8DFC8853}" type="presOf" srcId="{54ECFB20-279E-4A50-9686-41DAB6E536EC}" destId="{643C154B-5590-49B2-82C5-23EF893E0DE0}" srcOrd="0" destOrd="0" presId="urn:microsoft.com/office/officeart/2005/8/layout/bProcess2"/>
    <dgm:cxn modelId="{8CD25334-AE01-4428-94D4-33CF818E18FC}" type="presOf" srcId="{2849E6DF-BC54-471D-85BC-77F255EFB0C0}" destId="{BAC6D64F-40A9-4AD5-90DD-C236872F3C48}" srcOrd="0" destOrd="0" presId="urn:microsoft.com/office/officeart/2005/8/layout/bProcess2"/>
    <dgm:cxn modelId="{F33DB338-46FF-4DFB-87EF-07F4BD56C3AC}" type="presOf" srcId="{1002E58A-6420-4055-ADFA-F95B8BFE12F0}" destId="{B14888F0-448B-481E-A8E1-1E30780283A2}" srcOrd="0" destOrd="0" presId="urn:microsoft.com/office/officeart/2005/8/layout/bProcess2"/>
    <dgm:cxn modelId="{828F7747-9D1D-4237-866D-F0C583443387}" srcId="{7018C94B-45BA-4753-81E1-A8D6FFF949B2}" destId="{01EA7C97-B9D7-48E5-AC0B-12C8A184E050}" srcOrd="1" destOrd="0" parTransId="{3B647C2A-4A7B-409E-B40A-1EDAE7F94EFD}" sibTransId="{A6D83A04-FE31-4ABF-817C-B89C835F98CB}"/>
    <dgm:cxn modelId="{5055EA8B-3FA7-4B05-9331-190FE5E6408A}" srcId="{7018C94B-45BA-4753-81E1-A8D6FFF949B2}" destId="{232EF227-C510-4D9B-8DAC-AB682B5F7E3F}" srcOrd="4" destOrd="0" parTransId="{760DE4C3-74BD-4E6C-B884-38D6E9969665}" sibTransId="{D0DA154A-A23F-49D6-9545-8BE7FC315EEB}"/>
    <dgm:cxn modelId="{084ABF9F-34CC-428D-A87C-A5521D6ABCAA}" srcId="{7018C94B-45BA-4753-81E1-A8D6FFF949B2}" destId="{2849E6DF-BC54-471D-85BC-77F255EFB0C0}" srcOrd="0" destOrd="0" parTransId="{B94C86B8-F0CD-4634-872A-633850996274}" sibTransId="{99912334-88A5-42F0-ABEE-64D9642A79F3}"/>
    <dgm:cxn modelId="{D2D428A4-7B2B-4D0E-B770-DD2943315174}" type="presOf" srcId="{99912334-88A5-42F0-ABEE-64D9642A79F3}" destId="{0A0385E6-ADF2-488B-8CD6-3DE9680B97FB}" srcOrd="0" destOrd="0" presId="urn:microsoft.com/office/officeart/2005/8/layout/bProcess2"/>
    <dgm:cxn modelId="{519438A8-BD0D-49BE-982B-0E93289303CE}" type="presOf" srcId="{01EA7C97-B9D7-48E5-AC0B-12C8A184E050}" destId="{B195EFAE-298F-42F9-8F47-DF9898096BB5}" srcOrd="0" destOrd="0" presId="urn:microsoft.com/office/officeart/2005/8/layout/bProcess2"/>
    <dgm:cxn modelId="{DC823DA9-EB77-4190-8749-DE3EE163243C}" type="presOf" srcId="{D0DA154A-A23F-49D6-9545-8BE7FC315EEB}" destId="{D22830A2-702E-4FF8-A0CF-6D06C1633E16}" srcOrd="0" destOrd="0" presId="urn:microsoft.com/office/officeart/2005/8/layout/bProcess2"/>
    <dgm:cxn modelId="{25E5D3D8-2670-41AD-B6FE-436199A2930A}" type="presOf" srcId="{AE85B5EC-C4E2-4D90-94D3-B0FA3FC8E396}" destId="{9A33FD5B-6B47-4E0F-991B-68BEB7DB44F2}" srcOrd="0" destOrd="0" presId="urn:microsoft.com/office/officeart/2005/8/layout/bProcess2"/>
    <dgm:cxn modelId="{4B28A1DA-FE5E-42B4-9C0A-2DD632F54407}" type="presOf" srcId="{E77C3A87-EEB1-467E-A259-FC8073BC6AC1}" destId="{98579CCD-7C9F-4E59-8F7C-1124D9F79746}" srcOrd="0" destOrd="0" presId="urn:microsoft.com/office/officeart/2005/8/layout/bProcess2"/>
    <dgm:cxn modelId="{4AB8C8DC-D528-4DB2-9B1E-2583FB6F28E7}" type="presOf" srcId="{3695B3F9-2D33-4BF4-ABE0-F5C7BE1D9040}" destId="{B6A2AD2B-B1F0-46C0-B355-2CFE952F1E27}" srcOrd="0" destOrd="0" presId="urn:microsoft.com/office/officeart/2005/8/layout/bProcess2"/>
    <dgm:cxn modelId="{88FCC1F0-5A34-4024-875F-296A54038C03}" type="presOf" srcId="{A6D83A04-FE31-4ABF-817C-B89C835F98CB}" destId="{E4104D6D-7F05-40DB-84F0-3C07ADE6041A}" srcOrd="0" destOrd="0" presId="urn:microsoft.com/office/officeart/2005/8/layout/bProcess2"/>
    <dgm:cxn modelId="{8DB1E1F2-9A7A-4663-A678-C2C6C2775797}" srcId="{7018C94B-45BA-4753-81E1-A8D6FFF949B2}" destId="{3695B3F9-2D33-4BF4-ABE0-F5C7BE1D9040}" srcOrd="3" destOrd="0" parTransId="{9933FAD4-0BBA-44B0-824A-6E0002BE6887}" sibTransId="{AE85B5EC-C4E2-4D90-94D3-B0FA3FC8E396}"/>
    <dgm:cxn modelId="{E63EB10F-7B64-48A6-BD0C-E5E068BDA741}" type="presParOf" srcId="{1EC2D6EC-0891-4D3F-9B72-F3583AF0A41F}" destId="{BAC6D64F-40A9-4AD5-90DD-C236872F3C48}" srcOrd="0" destOrd="0" presId="urn:microsoft.com/office/officeart/2005/8/layout/bProcess2"/>
    <dgm:cxn modelId="{6D18C74A-1AF8-4FD8-842B-47B5D09DDBA5}" type="presParOf" srcId="{1EC2D6EC-0891-4D3F-9B72-F3583AF0A41F}" destId="{0A0385E6-ADF2-488B-8CD6-3DE9680B97FB}" srcOrd="1" destOrd="0" presId="urn:microsoft.com/office/officeart/2005/8/layout/bProcess2"/>
    <dgm:cxn modelId="{009BDE21-0C8F-48D1-A26F-C65CD2C3BD68}" type="presParOf" srcId="{1EC2D6EC-0891-4D3F-9B72-F3583AF0A41F}" destId="{846E6D38-1636-4641-B312-9252DDD6A6D8}" srcOrd="2" destOrd="0" presId="urn:microsoft.com/office/officeart/2005/8/layout/bProcess2"/>
    <dgm:cxn modelId="{4FA2904D-5F34-4A66-A73A-0384FCF094C7}" type="presParOf" srcId="{846E6D38-1636-4641-B312-9252DDD6A6D8}" destId="{87DF42F4-C155-4927-9FBF-416EF66B1024}" srcOrd="0" destOrd="0" presId="urn:microsoft.com/office/officeart/2005/8/layout/bProcess2"/>
    <dgm:cxn modelId="{A1E882B4-67F6-412E-8F76-50F3394BD9AE}" type="presParOf" srcId="{846E6D38-1636-4641-B312-9252DDD6A6D8}" destId="{B195EFAE-298F-42F9-8F47-DF9898096BB5}" srcOrd="1" destOrd="0" presId="urn:microsoft.com/office/officeart/2005/8/layout/bProcess2"/>
    <dgm:cxn modelId="{20A335F5-7DE2-4E56-B2E0-36706B1CB90E}" type="presParOf" srcId="{1EC2D6EC-0891-4D3F-9B72-F3583AF0A41F}" destId="{E4104D6D-7F05-40DB-84F0-3C07ADE6041A}" srcOrd="3" destOrd="0" presId="urn:microsoft.com/office/officeart/2005/8/layout/bProcess2"/>
    <dgm:cxn modelId="{F2427F0C-092F-47F9-814A-584C0640573E}" type="presParOf" srcId="{1EC2D6EC-0891-4D3F-9B72-F3583AF0A41F}" destId="{9F246D24-7200-433B-83AA-1F7C7A1D90AE}" srcOrd="4" destOrd="0" presId="urn:microsoft.com/office/officeart/2005/8/layout/bProcess2"/>
    <dgm:cxn modelId="{7F9EF4B0-A6F2-44F3-83FF-5FEEEA096895}" type="presParOf" srcId="{9F246D24-7200-433B-83AA-1F7C7A1D90AE}" destId="{993A60FB-9FBB-4E2A-AAD5-7FDA8D9E1F04}" srcOrd="0" destOrd="0" presId="urn:microsoft.com/office/officeart/2005/8/layout/bProcess2"/>
    <dgm:cxn modelId="{7C358698-ADB4-4716-877D-68E1DD485894}" type="presParOf" srcId="{9F246D24-7200-433B-83AA-1F7C7A1D90AE}" destId="{B14888F0-448B-481E-A8E1-1E30780283A2}" srcOrd="1" destOrd="0" presId="urn:microsoft.com/office/officeart/2005/8/layout/bProcess2"/>
    <dgm:cxn modelId="{F95C9D02-1BED-4858-8047-F3DEB62FD3A1}" type="presParOf" srcId="{1EC2D6EC-0891-4D3F-9B72-F3583AF0A41F}" destId="{98579CCD-7C9F-4E59-8F7C-1124D9F79746}" srcOrd="5" destOrd="0" presId="urn:microsoft.com/office/officeart/2005/8/layout/bProcess2"/>
    <dgm:cxn modelId="{96506712-DC91-4E28-B0F1-B22C1DD2E2E0}" type="presParOf" srcId="{1EC2D6EC-0891-4D3F-9B72-F3583AF0A41F}" destId="{3FD04F9C-CA59-43C7-BF49-D4CE998EA139}" srcOrd="6" destOrd="0" presId="urn:microsoft.com/office/officeart/2005/8/layout/bProcess2"/>
    <dgm:cxn modelId="{66804C78-F4AB-44A4-9C3B-E8E285C17120}" type="presParOf" srcId="{3FD04F9C-CA59-43C7-BF49-D4CE998EA139}" destId="{8CADC14B-12F1-45EB-8E28-8518AC3D6947}" srcOrd="0" destOrd="0" presId="urn:microsoft.com/office/officeart/2005/8/layout/bProcess2"/>
    <dgm:cxn modelId="{E8522A94-B5E6-497E-94FF-99A49DDAD99D}" type="presParOf" srcId="{3FD04F9C-CA59-43C7-BF49-D4CE998EA139}" destId="{B6A2AD2B-B1F0-46C0-B355-2CFE952F1E27}" srcOrd="1" destOrd="0" presId="urn:microsoft.com/office/officeart/2005/8/layout/bProcess2"/>
    <dgm:cxn modelId="{D0DAEBAC-AE30-441B-BEEA-A12ACF834CBE}" type="presParOf" srcId="{1EC2D6EC-0891-4D3F-9B72-F3583AF0A41F}" destId="{9A33FD5B-6B47-4E0F-991B-68BEB7DB44F2}" srcOrd="7" destOrd="0" presId="urn:microsoft.com/office/officeart/2005/8/layout/bProcess2"/>
    <dgm:cxn modelId="{AA7B008B-9727-4A61-8EA8-669FC6B3FCB8}" type="presParOf" srcId="{1EC2D6EC-0891-4D3F-9B72-F3583AF0A41F}" destId="{75D26974-396A-4737-B15D-EDC58A0E92C1}" srcOrd="8" destOrd="0" presId="urn:microsoft.com/office/officeart/2005/8/layout/bProcess2"/>
    <dgm:cxn modelId="{4702402A-D87C-470E-B7DF-92BBC7980DC3}" type="presParOf" srcId="{75D26974-396A-4737-B15D-EDC58A0E92C1}" destId="{71EA96A7-5237-4B4F-8C1C-EDA1649F907A}" srcOrd="0" destOrd="0" presId="urn:microsoft.com/office/officeart/2005/8/layout/bProcess2"/>
    <dgm:cxn modelId="{19BFD41E-DE9E-4500-870C-0AD568A323EC}" type="presParOf" srcId="{75D26974-396A-4737-B15D-EDC58A0E92C1}" destId="{22D55D8E-E4A2-4EA2-B56F-6E3F6C145C95}" srcOrd="1" destOrd="0" presId="urn:microsoft.com/office/officeart/2005/8/layout/bProcess2"/>
    <dgm:cxn modelId="{77C8C7CA-2D2A-4616-B4F5-999BE99E724C}" type="presParOf" srcId="{1EC2D6EC-0891-4D3F-9B72-F3583AF0A41F}" destId="{D22830A2-702E-4FF8-A0CF-6D06C1633E16}" srcOrd="9" destOrd="0" presId="urn:microsoft.com/office/officeart/2005/8/layout/bProcess2"/>
    <dgm:cxn modelId="{248E02C7-0BDF-4283-BBAF-54D1A1B13552}" type="presParOf" srcId="{1EC2D6EC-0891-4D3F-9B72-F3583AF0A41F}" destId="{643C154B-5590-49B2-82C5-23EF893E0DE0}" srcOrd="10" destOrd="0" presId="urn:microsoft.com/office/officeart/2005/8/layout/b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683C5-1A76-4696-B780-94118F07F788}">
      <dsp:nvSpPr>
        <dsp:cNvPr id="0" name=""/>
        <dsp:cNvSpPr/>
      </dsp:nvSpPr>
      <dsp:spPr>
        <a:xfrm>
          <a:off x="2552785" y="2930"/>
          <a:ext cx="1879204" cy="93960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Fraud is often underestimated and unchecked</a:t>
          </a:r>
        </a:p>
      </dsp:txBody>
      <dsp:txXfrm>
        <a:off x="2580305" y="30450"/>
        <a:ext cx="1824164" cy="884562"/>
      </dsp:txXfrm>
    </dsp:sp>
    <dsp:sp modelId="{3549C4BE-B20D-469B-98B1-85626E7F66D1}">
      <dsp:nvSpPr>
        <dsp:cNvPr id="0" name=""/>
        <dsp:cNvSpPr/>
      </dsp:nvSpPr>
      <dsp:spPr>
        <a:xfrm rot="2160000">
          <a:off x="4258059" y="1220204"/>
          <a:ext cx="978911" cy="328860"/>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latin typeface="Century Gothic" panose="020B0502020202020204" pitchFamily="34" charset="0"/>
          </a:endParaRPr>
        </a:p>
      </dsp:txBody>
      <dsp:txXfrm>
        <a:off x="4356717" y="1285976"/>
        <a:ext cx="781595" cy="197316"/>
      </dsp:txXfrm>
    </dsp:sp>
    <dsp:sp modelId="{AADBC3F6-83A5-4AAC-9061-14121A261D7B}">
      <dsp:nvSpPr>
        <dsp:cNvPr id="0" name=""/>
        <dsp:cNvSpPr/>
      </dsp:nvSpPr>
      <dsp:spPr>
        <a:xfrm>
          <a:off x="5063039" y="1826737"/>
          <a:ext cx="1879204" cy="93960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Fraud is common</a:t>
          </a:r>
        </a:p>
      </dsp:txBody>
      <dsp:txXfrm>
        <a:off x="5090559" y="1854257"/>
        <a:ext cx="1824164" cy="884562"/>
      </dsp:txXfrm>
    </dsp:sp>
    <dsp:sp modelId="{98474334-7D01-49AD-9C65-43C7CA56DA13}">
      <dsp:nvSpPr>
        <dsp:cNvPr id="0" name=""/>
        <dsp:cNvSpPr/>
      </dsp:nvSpPr>
      <dsp:spPr>
        <a:xfrm rot="6480000">
          <a:off x="5033770" y="3607598"/>
          <a:ext cx="978911" cy="328860"/>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latin typeface="Century Gothic" panose="020B0502020202020204" pitchFamily="34" charset="0"/>
          </a:endParaRPr>
        </a:p>
      </dsp:txBody>
      <dsp:txXfrm rot="10800000">
        <a:off x="5132428" y="3673370"/>
        <a:ext cx="781595" cy="197316"/>
      </dsp:txXfrm>
    </dsp:sp>
    <dsp:sp modelId="{B7E65B34-5C8D-45F8-9558-C7700B45118E}">
      <dsp:nvSpPr>
        <dsp:cNvPr id="0" name=""/>
        <dsp:cNvSpPr/>
      </dsp:nvSpPr>
      <dsp:spPr>
        <a:xfrm>
          <a:off x="4104207" y="4777717"/>
          <a:ext cx="1879204" cy="93960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Those who commit fraud are diverse, creative and adapt quickly</a:t>
          </a:r>
        </a:p>
      </dsp:txBody>
      <dsp:txXfrm>
        <a:off x="4131727" y="4805237"/>
        <a:ext cx="1824164" cy="884562"/>
      </dsp:txXfrm>
    </dsp:sp>
    <dsp:sp modelId="{F66850F9-1915-4472-8E21-FF8E92B57797}">
      <dsp:nvSpPr>
        <dsp:cNvPr id="0" name=""/>
        <dsp:cNvSpPr/>
      </dsp:nvSpPr>
      <dsp:spPr>
        <a:xfrm rot="10800000">
          <a:off x="3002932" y="5083088"/>
          <a:ext cx="978911" cy="328860"/>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latin typeface="Century Gothic" panose="020B0502020202020204" pitchFamily="34" charset="0"/>
          </a:endParaRPr>
        </a:p>
      </dsp:txBody>
      <dsp:txXfrm rot="10800000">
        <a:off x="3101590" y="5148860"/>
        <a:ext cx="781595" cy="197316"/>
      </dsp:txXfrm>
    </dsp:sp>
    <dsp:sp modelId="{BA163973-125B-4CE5-B848-5929D252828D}">
      <dsp:nvSpPr>
        <dsp:cNvPr id="0" name=""/>
        <dsp:cNvSpPr/>
      </dsp:nvSpPr>
      <dsp:spPr>
        <a:xfrm>
          <a:off x="1001363" y="4777717"/>
          <a:ext cx="1879204" cy="93960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Serious and organised crime is involved</a:t>
          </a:r>
        </a:p>
      </dsp:txBody>
      <dsp:txXfrm>
        <a:off x="1028883" y="4805237"/>
        <a:ext cx="1824164" cy="884562"/>
      </dsp:txXfrm>
    </dsp:sp>
    <dsp:sp modelId="{BC7A7A10-391E-48C0-9C6F-21760F0EF31F}">
      <dsp:nvSpPr>
        <dsp:cNvPr id="0" name=""/>
        <dsp:cNvSpPr/>
      </dsp:nvSpPr>
      <dsp:spPr>
        <a:xfrm rot="15120000">
          <a:off x="972094" y="3607598"/>
          <a:ext cx="978911" cy="328860"/>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latin typeface="Century Gothic" panose="020B0502020202020204" pitchFamily="34" charset="0"/>
          </a:endParaRPr>
        </a:p>
      </dsp:txBody>
      <dsp:txXfrm rot="10800000">
        <a:off x="1070752" y="3673370"/>
        <a:ext cx="781595" cy="197316"/>
      </dsp:txXfrm>
    </dsp:sp>
    <dsp:sp modelId="{EFB9E724-14F9-4F81-AD40-61F95EE93562}">
      <dsp:nvSpPr>
        <dsp:cNvPr id="0" name=""/>
        <dsp:cNvSpPr/>
      </dsp:nvSpPr>
      <dsp:spPr>
        <a:xfrm>
          <a:off x="42531" y="1826737"/>
          <a:ext cx="1879204" cy="93960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Fraud is becoming increasingly complex</a:t>
          </a:r>
        </a:p>
      </dsp:txBody>
      <dsp:txXfrm>
        <a:off x="70051" y="1854257"/>
        <a:ext cx="1824164" cy="884562"/>
      </dsp:txXfrm>
    </dsp:sp>
    <dsp:sp modelId="{7139680E-0233-4C3D-BFAD-3766BC297952}">
      <dsp:nvSpPr>
        <dsp:cNvPr id="0" name=""/>
        <dsp:cNvSpPr/>
      </dsp:nvSpPr>
      <dsp:spPr>
        <a:xfrm rot="19440000">
          <a:off x="1747805" y="1220204"/>
          <a:ext cx="978911" cy="328860"/>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latin typeface="Century Gothic" panose="020B0502020202020204" pitchFamily="34" charset="0"/>
          </a:endParaRPr>
        </a:p>
      </dsp:txBody>
      <dsp:txXfrm>
        <a:off x="1846463" y="1285976"/>
        <a:ext cx="781595" cy="1973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C174D-B161-4FB7-80C6-A07CB53D0FD2}">
      <dsp:nvSpPr>
        <dsp:cNvPr id="0" name=""/>
        <dsp:cNvSpPr/>
      </dsp:nvSpPr>
      <dsp:spPr>
        <a:xfrm>
          <a:off x="3360211" y="3254"/>
          <a:ext cx="1440517" cy="9363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Century Gothic" panose="020B0502020202020204" pitchFamily="34" charset="0"/>
            </a:rPr>
            <a:t>Raise awareness about fraud</a:t>
          </a:r>
        </a:p>
      </dsp:txBody>
      <dsp:txXfrm>
        <a:off x="3405919" y="48962"/>
        <a:ext cx="1349101" cy="844920"/>
      </dsp:txXfrm>
    </dsp:sp>
    <dsp:sp modelId="{45A42D32-BEA5-403C-B810-73AC1B55AECF}">
      <dsp:nvSpPr>
        <dsp:cNvPr id="0" name=""/>
        <dsp:cNvSpPr/>
      </dsp:nvSpPr>
      <dsp:spPr>
        <a:xfrm>
          <a:off x="1410182" y="471423"/>
          <a:ext cx="5340575" cy="5340575"/>
        </a:xfrm>
        <a:custGeom>
          <a:avLst/>
          <a:gdLst/>
          <a:ahLst/>
          <a:cxnLst/>
          <a:rect l="0" t="0" r="0" b="0"/>
          <a:pathLst>
            <a:path>
              <a:moveTo>
                <a:pt x="3400060" y="101656"/>
              </a:moveTo>
              <a:arcTo wR="2670287" hR="2670287" stAng="17151622" swAng="125462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906D0A-5DA2-4A57-9BF4-1117F147625F}">
      <dsp:nvSpPr>
        <dsp:cNvPr id="0" name=""/>
        <dsp:cNvSpPr/>
      </dsp:nvSpPr>
      <dsp:spPr>
        <a:xfrm>
          <a:off x="5447926" y="1008645"/>
          <a:ext cx="1440517" cy="9363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Century Gothic" panose="020B0502020202020204" pitchFamily="34" charset="0"/>
            </a:rPr>
            <a:t>Educate people about fraud</a:t>
          </a:r>
        </a:p>
      </dsp:txBody>
      <dsp:txXfrm>
        <a:off x="5493634" y="1054353"/>
        <a:ext cx="1349101" cy="844920"/>
      </dsp:txXfrm>
    </dsp:sp>
    <dsp:sp modelId="{D5F8E2D2-A1FC-4392-AF04-082108324010}">
      <dsp:nvSpPr>
        <dsp:cNvPr id="0" name=""/>
        <dsp:cNvSpPr/>
      </dsp:nvSpPr>
      <dsp:spPr>
        <a:xfrm>
          <a:off x="1410182" y="471423"/>
          <a:ext cx="5340575" cy="5340575"/>
        </a:xfrm>
        <a:custGeom>
          <a:avLst/>
          <a:gdLst/>
          <a:ahLst/>
          <a:cxnLst/>
          <a:rect l="0" t="0" r="0" b="0"/>
          <a:pathLst>
            <a:path>
              <a:moveTo>
                <a:pt x="5063422" y="1485661"/>
              </a:moveTo>
              <a:arcTo wR="2670287" hR="2670287" stAng="20019847" swAng="1725054"/>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D2EEB4-DC80-469F-BEBE-1A1DADA71894}">
      <dsp:nvSpPr>
        <dsp:cNvPr id="0" name=""/>
        <dsp:cNvSpPr/>
      </dsp:nvSpPr>
      <dsp:spPr>
        <a:xfrm>
          <a:off x="5963549" y="3267737"/>
          <a:ext cx="1440517" cy="9363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Century Gothic" panose="020B0502020202020204" pitchFamily="34" charset="0"/>
            </a:rPr>
            <a:t>Identify fraud threats</a:t>
          </a:r>
        </a:p>
      </dsp:txBody>
      <dsp:txXfrm>
        <a:off x="6009257" y="3313445"/>
        <a:ext cx="1349101" cy="844920"/>
      </dsp:txXfrm>
    </dsp:sp>
    <dsp:sp modelId="{B36C42A2-A338-444A-B9FB-FD19DFA01F20}">
      <dsp:nvSpPr>
        <dsp:cNvPr id="0" name=""/>
        <dsp:cNvSpPr/>
      </dsp:nvSpPr>
      <dsp:spPr>
        <a:xfrm>
          <a:off x="1410182" y="471423"/>
          <a:ext cx="5340575" cy="5340575"/>
        </a:xfrm>
        <a:custGeom>
          <a:avLst/>
          <a:gdLst/>
          <a:ahLst/>
          <a:cxnLst/>
          <a:rect l="0" t="0" r="0" b="0"/>
          <a:pathLst>
            <a:path>
              <a:moveTo>
                <a:pt x="5115879" y="3742443"/>
              </a:moveTo>
              <a:arcTo wR="2670287" hR="2670287" stAng="1420369" swAng="135722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0D4BBD-BD93-479E-9BE4-8F6542F09AB8}">
      <dsp:nvSpPr>
        <dsp:cNvPr id="0" name=""/>
        <dsp:cNvSpPr/>
      </dsp:nvSpPr>
      <dsp:spPr>
        <a:xfrm>
          <a:off x="4518805" y="5079388"/>
          <a:ext cx="1440517" cy="9363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Century Gothic" panose="020B0502020202020204" pitchFamily="34" charset="0"/>
            </a:rPr>
            <a:t>Identify control vulnerabilities</a:t>
          </a:r>
        </a:p>
      </dsp:txBody>
      <dsp:txXfrm>
        <a:off x="4564513" y="5125096"/>
        <a:ext cx="1349101" cy="844920"/>
      </dsp:txXfrm>
    </dsp:sp>
    <dsp:sp modelId="{52302378-F3EB-4A9E-AD24-B606F0971E2C}">
      <dsp:nvSpPr>
        <dsp:cNvPr id="0" name=""/>
        <dsp:cNvSpPr/>
      </dsp:nvSpPr>
      <dsp:spPr>
        <a:xfrm>
          <a:off x="1410182" y="471423"/>
          <a:ext cx="5340575" cy="5340575"/>
        </a:xfrm>
        <a:custGeom>
          <a:avLst/>
          <a:gdLst/>
          <a:ahLst/>
          <a:cxnLst/>
          <a:rect l="0" t="0" r="0" b="0"/>
          <a:pathLst>
            <a:path>
              <a:moveTo>
                <a:pt x="3099973" y="5305777"/>
              </a:moveTo>
              <a:arcTo wR="2670287" hR="2670287" stAng="4844404" swAng="111119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2DA9BC-6995-410D-907B-AD49FFC43DCF}">
      <dsp:nvSpPr>
        <dsp:cNvPr id="0" name=""/>
        <dsp:cNvSpPr/>
      </dsp:nvSpPr>
      <dsp:spPr>
        <a:xfrm>
          <a:off x="2201616" y="5079388"/>
          <a:ext cx="1440517" cy="9363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Century Gothic" panose="020B0502020202020204" pitchFamily="34" charset="0"/>
            </a:rPr>
            <a:t>Identify data requirements</a:t>
          </a:r>
        </a:p>
      </dsp:txBody>
      <dsp:txXfrm>
        <a:off x="2247324" y="5125096"/>
        <a:ext cx="1349101" cy="844920"/>
      </dsp:txXfrm>
    </dsp:sp>
    <dsp:sp modelId="{C9442EAE-8E50-4E62-B220-4463707D4BEC}">
      <dsp:nvSpPr>
        <dsp:cNvPr id="0" name=""/>
        <dsp:cNvSpPr/>
      </dsp:nvSpPr>
      <dsp:spPr>
        <a:xfrm>
          <a:off x="1410182" y="471423"/>
          <a:ext cx="5340575" cy="5340575"/>
        </a:xfrm>
        <a:custGeom>
          <a:avLst/>
          <a:gdLst/>
          <a:ahLst/>
          <a:cxnLst/>
          <a:rect l="0" t="0" r="0" b="0"/>
          <a:pathLst>
            <a:path>
              <a:moveTo>
                <a:pt x="825203" y="4600599"/>
              </a:moveTo>
              <a:arcTo wR="2670287" hR="2670287" stAng="8022408" swAng="1357223"/>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4F167A-5848-4F51-8AE6-EFA2DDA79E1E}">
      <dsp:nvSpPr>
        <dsp:cNvPr id="0" name=""/>
        <dsp:cNvSpPr/>
      </dsp:nvSpPr>
      <dsp:spPr>
        <a:xfrm>
          <a:off x="756873" y="3267737"/>
          <a:ext cx="1440517" cy="9363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Century Gothic" panose="020B0502020202020204" pitchFamily="34" charset="0"/>
            </a:rPr>
            <a:t>Design programs and functions</a:t>
          </a:r>
        </a:p>
      </dsp:txBody>
      <dsp:txXfrm>
        <a:off x="802581" y="3313445"/>
        <a:ext cx="1349101" cy="844920"/>
      </dsp:txXfrm>
    </dsp:sp>
    <dsp:sp modelId="{97BDDE6B-5819-42E0-8215-185F62B0D290}">
      <dsp:nvSpPr>
        <dsp:cNvPr id="0" name=""/>
        <dsp:cNvSpPr/>
      </dsp:nvSpPr>
      <dsp:spPr>
        <a:xfrm>
          <a:off x="1410182" y="471423"/>
          <a:ext cx="5340575" cy="5340575"/>
        </a:xfrm>
        <a:custGeom>
          <a:avLst/>
          <a:gdLst/>
          <a:ahLst/>
          <a:cxnLst/>
          <a:rect l="0" t="0" r="0" b="0"/>
          <a:pathLst>
            <a:path>
              <a:moveTo>
                <a:pt x="2371" y="2782806"/>
              </a:moveTo>
              <a:arcTo wR="2670287" hR="2670287" stAng="10655099" swAng="1725054"/>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EDA676-CE56-4166-A542-5379D96F432C}">
      <dsp:nvSpPr>
        <dsp:cNvPr id="0" name=""/>
        <dsp:cNvSpPr/>
      </dsp:nvSpPr>
      <dsp:spPr>
        <a:xfrm>
          <a:off x="1272496" y="1008645"/>
          <a:ext cx="1440517" cy="93633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solidFill>
                <a:schemeClr val="bg1"/>
              </a:solidFill>
              <a:latin typeface="Century Gothic" panose="020B0502020202020204" pitchFamily="34" charset="0"/>
            </a:rPr>
            <a:t>Report about fraud</a:t>
          </a:r>
        </a:p>
      </dsp:txBody>
      <dsp:txXfrm>
        <a:off x="1318204" y="1054353"/>
        <a:ext cx="1349101" cy="844920"/>
      </dsp:txXfrm>
    </dsp:sp>
    <dsp:sp modelId="{C01909D0-FB44-4C88-BE04-1E1A00947E0A}">
      <dsp:nvSpPr>
        <dsp:cNvPr id="0" name=""/>
        <dsp:cNvSpPr/>
      </dsp:nvSpPr>
      <dsp:spPr>
        <a:xfrm>
          <a:off x="1410182" y="471423"/>
          <a:ext cx="5340575" cy="5340575"/>
        </a:xfrm>
        <a:custGeom>
          <a:avLst/>
          <a:gdLst/>
          <a:ahLst/>
          <a:cxnLst/>
          <a:rect l="0" t="0" r="0" b="0"/>
          <a:pathLst>
            <a:path>
              <a:moveTo>
                <a:pt x="1071811" y="531289"/>
              </a:moveTo>
              <a:arcTo wR="2670287" hR="2670287" stAng="13993751" swAng="125462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Identify the fraudster personas within the arrangement. </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1">
            <a:shade val="50000"/>
            <a:hueOff val="-68846"/>
            <a:satOff val="-16572"/>
            <a:lumOff val="307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a:t>
          </a:r>
          <a:r>
            <a:rPr lang="en-AU" sz="1400" kern="1200" dirty="0">
              <a:latin typeface="Century Gothic" panose="020B0502020202020204" pitchFamily="34" charset="0"/>
              <a:ea typeface="+mn-ea"/>
              <a:cs typeface="+mn-cs"/>
            </a:rPr>
            <a:t>Discuss how you could respond to the behaviours identified. </a:t>
          </a:r>
          <a:endParaRPr lang="en-AU" sz="1400" kern="1200" dirty="0">
            <a:latin typeface="Century Gothic" panose="020B0502020202020204" pitchFamily="34" charset="0"/>
          </a:endParaRP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1">
              <a:shade val="50000"/>
              <a:hueOff val="-68846"/>
              <a:satOff val="-16572"/>
              <a:lumOff val="307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a:t>
          </a:r>
          <a:r>
            <a:rPr lang="en-AU" sz="1400" kern="1200" dirty="0">
              <a:latin typeface="Century Gothic" panose="020B0502020202020204" pitchFamily="34" charset="0"/>
            </a:rPr>
            <a:t>Consider how you could prevent the behaviours identified.</a:t>
          </a:r>
          <a:endParaRPr lang="en-AU" sz="1400" kern="1200" dirty="0">
            <a:latin typeface="Century Gothic" panose="020B0502020202020204" pitchFamily="34" charset="0"/>
            <a:ea typeface="+mn-ea"/>
            <a:cs typeface="+mn-cs"/>
          </a:endParaRP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1">
              <a:shade val="50000"/>
              <a:hueOff val="-68846"/>
              <a:satOff val="-16572"/>
              <a:lumOff val="3076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BFD37-2511-44D1-96F2-49104B194789}">
      <dsp:nvSpPr>
        <dsp:cNvPr id="0" name=""/>
        <dsp:cNvSpPr/>
      </dsp:nvSpPr>
      <dsp:spPr>
        <a:xfrm>
          <a:off x="0" y="415754"/>
          <a:ext cx="2181994" cy="2182031"/>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AU" sz="1400" kern="1200" dirty="0">
              <a:latin typeface="Century Gothic" panose="020B0502020202020204" pitchFamily="34" charset="0"/>
            </a:rPr>
            <a:t>Lack of supporting documentation</a:t>
          </a:r>
        </a:p>
      </dsp:txBody>
      <dsp:txXfrm>
        <a:off x="319546" y="735305"/>
        <a:ext cx="1542902" cy="1542929"/>
      </dsp:txXfrm>
    </dsp:sp>
    <dsp:sp modelId="{C17A669E-26B5-4676-B697-38C749734139}">
      <dsp:nvSpPr>
        <dsp:cNvPr id="0" name=""/>
        <dsp:cNvSpPr/>
      </dsp:nvSpPr>
      <dsp:spPr>
        <a:xfrm>
          <a:off x="1117216" y="2021314"/>
          <a:ext cx="2181994" cy="2182031"/>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Frequent sole source contracts – non competitive awards</a:t>
          </a:r>
        </a:p>
      </dsp:txBody>
      <dsp:txXfrm>
        <a:off x="1436762" y="2340865"/>
        <a:ext cx="1542902" cy="1542929"/>
      </dsp:txXfrm>
    </dsp:sp>
    <dsp:sp modelId="{6CCC3EC4-4106-45ED-B26E-43E52D0E94B8}">
      <dsp:nvSpPr>
        <dsp:cNvPr id="0" name=""/>
        <dsp:cNvSpPr/>
      </dsp:nvSpPr>
      <dsp:spPr>
        <a:xfrm>
          <a:off x="2235322" y="415754"/>
          <a:ext cx="2181994" cy="2182031"/>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latin typeface="Century Gothic" panose="020B0502020202020204" pitchFamily="34" charset="0"/>
            </a:rPr>
            <a:t>High indirect charges </a:t>
          </a:r>
          <a:endParaRPr lang="en-AU" sz="1400" kern="1200" dirty="0">
            <a:latin typeface="Century Gothic" panose="020B0502020202020204" pitchFamily="34" charset="0"/>
          </a:endParaRPr>
        </a:p>
      </dsp:txBody>
      <dsp:txXfrm>
        <a:off x="2554868" y="735305"/>
        <a:ext cx="1542902" cy="1542929"/>
      </dsp:txXfrm>
    </dsp:sp>
    <dsp:sp modelId="{3C623D90-DC71-47BE-9A43-513A48193F74}">
      <dsp:nvSpPr>
        <dsp:cNvPr id="0" name=""/>
        <dsp:cNvSpPr/>
      </dsp:nvSpPr>
      <dsp:spPr>
        <a:xfrm>
          <a:off x="3352539" y="2021314"/>
          <a:ext cx="2181994" cy="2182031"/>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Supporting documents for invoices appear created </a:t>
          </a:r>
        </a:p>
      </dsp:txBody>
      <dsp:txXfrm>
        <a:off x="3672085" y="2340865"/>
        <a:ext cx="1542902" cy="1542929"/>
      </dsp:txXfrm>
    </dsp:sp>
    <dsp:sp modelId="{FE75FC22-CBC7-4013-83D7-C1FCC689746D}">
      <dsp:nvSpPr>
        <dsp:cNvPr id="0" name=""/>
        <dsp:cNvSpPr/>
      </dsp:nvSpPr>
      <dsp:spPr>
        <a:xfrm>
          <a:off x="4470644" y="415754"/>
          <a:ext cx="2181994" cy="2182031"/>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AU" sz="1400" kern="1200" dirty="0">
              <a:latin typeface="Century Gothic" panose="020B0502020202020204" pitchFamily="34" charset="0"/>
            </a:rPr>
            <a:t>Double or inflated charges</a:t>
          </a:r>
        </a:p>
      </dsp:txBody>
      <dsp:txXfrm>
        <a:off x="4790190" y="735305"/>
        <a:ext cx="1542902" cy="1542929"/>
      </dsp:txXfrm>
    </dsp:sp>
    <dsp:sp modelId="{C83C83D0-781F-4B0D-A782-F3D2D4800AB4}">
      <dsp:nvSpPr>
        <dsp:cNvPr id="0" name=""/>
        <dsp:cNvSpPr/>
      </dsp:nvSpPr>
      <dsp:spPr>
        <a:xfrm>
          <a:off x="5587861" y="2021314"/>
          <a:ext cx="2181994" cy="2182031"/>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latin typeface="Century Gothic" panose="020B0502020202020204" pitchFamily="34" charset="0"/>
            </a:rPr>
            <a:t>False or shelf companies set up</a:t>
          </a:r>
          <a:endParaRPr lang="en-AU" sz="1400" kern="1200" dirty="0">
            <a:latin typeface="Century Gothic" panose="020B0502020202020204" pitchFamily="34" charset="0"/>
          </a:endParaRPr>
        </a:p>
      </dsp:txBody>
      <dsp:txXfrm>
        <a:off x="5907407" y="2340865"/>
        <a:ext cx="1542902" cy="1542929"/>
      </dsp:txXfrm>
    </dsp:sp>
    <dsp:sp modelId="{B3551729-B41A-4FE0-B13D-C3B5D6AF9716}">
      <dsp:nvSpPr>
        <dsp:cNvPr id="0" name=""/>
        <dsp:cNvSpPr/>
      </dsp:nvSpPr>
      <dsp:spPr>
        <a:xfrm>
          <a:off x="6705967" y="415754"/>
          <a:ext cx="2181994" cy="2182031"/>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AU" sz="1400" kern="1200">
              <a:latin typeface="Century Gothic" panose="020B0502020202020204" pitchFamily="34" charset="0"/>
            </a:rPr>
            <a:t>Frequently disallowed costs</a:t>
          </a:r>
          <a:endParaRPr lang="en-AU" sz="1400" kern="1200" dirty="0">
            <a:latin typeface="Century Gothic" panose="020B0502020202020204" pitchFamily="34" charset="0"/>
          </a:endParaRPr>
        </a:p>
      </dsp:txBody>
      <dsp:txXfrm>
        <a:off x="7025513" y="735305"/>
        <a:ext cx="1542902" cy="154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8E84D-D6CA-4F13-9C0F-4561324AAA58}">
      <dsp:nvSpPr>
        <dsp:cNvPr id="0" name=""/>
        <dsp:cNvSpPr/>
      </dsp:nvSpPr>
      <dsp:spPr>
        <a:xfrm rot="5400000">
          <a:off x="-406843" y="1263151"/>
          <a:ext cx="1794904"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C853C3B-C357-4E2F-9E45-D7442783654A}">
      <dsp:nvSpPr>
        <dsp:cNvPr id="0" name=""/>
        <dsp:cNvSpPr/>
      </dsp:nvSpPr>
      <dsp:spPr>
        <a:xfrm>
          <a:off x="4433" y="115241"/>
          <a:ext cx="2406307" cy="1443784"/>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r>
            <a:rPr lang="en-AU" sz="1400" kern="1200" dirty="0">
              <a:latin typeface="Century Gothic" panose="020B0502020202020204" pitchFamily="34" charset="0"/>
            </a:rPr>
            <a:t>To co-design a comprehensive anti-corruption plan</a:t>
          </a:r>
        </a:p>
      </dsp:txBody>
      <dsp:txXfrm>
        <a:off x="46720" y="157528"/>
        <a:ext cx="2321733" cy="1359210"/>
      </dsp:txXfrm>
    </dsp:sp>
    <dsp:sp modelId="{87D8DB8F-76A2-4AD2-B001-FABD40F9953A}">
      <dsp:nvSpPr>
        <dsp:cNvPr id="0" name=""/>
        <dsp:cNvSpPr/>
      </dsp:nvSpPr>
      <dsp:spPr>
        <a:xfrm rot="5400000">
          <a:off x="-406843" y="3067881"/>
          <a:ext cx="1794904"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9FBD32E-2638-4480-A519-323ABEE70458}">
      <dsp:nvSpPr>
        <dsp:cNvPr id="0" name=""/>
        <dsp:cNvSpPr/>
      </dsp:nvSpPr>
      <dsp:spPr>
        <a:xfrm>
          <a:off x="4433" y="1919972"/>
          <a:ext cx="2406307" cy="1443784"/>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r>
            <a:rPr lang="en-AU" sz="1400" kern="1200" dirty="0">
              <a:latin typeface="Century Gothic" panose="020B0502020202020204" pitchFamily="34" charset="0"/>
            </a:rPr>
            <a:t>To guarantee sustainable funding, resources &amp; independence </a:t>
          </a:r>
        </a:p>
      </dsp:txBody>
      <dsp:txXfrm>
        <a:off x="46720" y="1962259"/>
        <a:ext cx="2321733" cy="1359210"/>
      </dsp:txXfrm>
    </dsp:sp>
    <dsp:sp modelId="{F65018A6-0EB6-425A-92B7-838015B2A267}">
      <dsp:nvSpPr>
        <dsp:cNvPr id="0" name=""/>
        <dsp:cNvSpPr/>
      </dsp:nvSpPr>
      <dsp:spPr>
        <a:xfrm>
          <a:off x="495521" y="3970247"/>
          <a:ext cx="3190563"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5E931DE-35E2-443A-9BE8-F9845CBD7EB7}">
      <dsp:nvSpPr>
        <dsp:cNvPr id="0" name=""/>
        <dsp:cNvSpPr/>
      </dsp:nvSpPr>
      <dsp:spPr>
        <a:xfrm>
          <a:off x="4433" y="3724703"/>
          <a:ext cx="2406307" cy="1443784"/>
        </a:xfrm>
        <a:prstGeom prst="roundRect">
          <a:avLst>
            <a:gd name="adj" fmla="val 10000"/>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r>
            <a:rPr lang="en-AU" sz="1400" kern="1200" dirty="0">
              <a:latin typeface="Century Gothic" panose="020B0502020202020204" pitchFamily="34" charset="0"/>
            </a:rPr>
            <a:t>Fosters information sharing &amp; cross agency cooperation</a:t>
          </a:r>
        </a:p>
      </dsp:txBody>
      <dsp:txXfrm>
        <a:off x="46720" y="3766990"/>
        <a:ext cx="2321733" cy="1359210"/>
      </dsp:txXfrm>
    </dsp:sp>
    <dsp:sp modelId="{6975D2B3-2F7C-4ADF-83C1-4F9A363AC019}">
      <dsp:nvSpPr>
        <dsp:cNvPr id="0" name=""/>
        <dsp:cNvSpPr/>
      </dsp:nvSpPr>
      <dsp:spPr>
        <a:xfrm rot="16200000">
          <a:off x="2793545" y="3067881"/>
          <a:ext cx="1794904"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A403CDC-A5E0-4EFC-8123-8AB38DE6F4C9}">
      <dsp:nvSpPr>
        <dsp:cNvPr id="0" name=""/>
        <dsp:cNvSpPr/>
      </dsp:nvSpPr>
      <dsp:spPr>
        <a:xfrm>
          <a:off x="3204823" y="3724703"/>
          <a:ext cx="2406307" cy="1443784"/>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The establishment of a strong Federal Integrity Commission</a:t>
          </a:r>
        </a:p>
      </dsp:txBody>
      <dsp:txXfrm>
        <a:off x="3247110" y="3766990"/>
        <a:ext cx="2321733" cy="1359210"/>
      </dsp:txXfrm>
    </dsp:sp>
    <dsp:sp modelId="{ABDCBB08-71AA-42C7-A8E9-6202FC862BDE}">
      <dsp:nvSpPr>
        <dsp:cNvPr id="0" name=""/>
        <dsp:cNvSpPr/>
      </dsp:nvSpPr>
      <dsp:spPr>
        <a:xfrm rot="16200000">
          <a:off x="2793545" y="1263151"/>
          <a:ext cx="1794904"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97D90F2-5E6D-40E5-AC13-91D75263EA1C}">
      <dsp:nvSpPr>
        <dsp:cNvPr id="0" name=""/>
        <dsp:cNvSpPr/>
      </dsp:nvSpPr>
      <dsp:spPr>
        <a:xfrm>
          <a:off x="3204823" y="1919972"/>
          <a:ext cx="2406307" cy="1443784"/>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Legislate stronger corruption prevention functions</a:t>
          </a:r>
        </a:p>
      </dsp:txBody>
      <dsp:txXfrm>
        <a:off x="3247110" y="1962259"/>
        <a:ext cx="2321733" cy="1359210"/>
      </dsp:txXfrm>
    </dsp:sp>
    <dsp:sp modelId="{FAE0D9CA-EBA3-4DD5-9579-1FB46339EA76}">
      <dsp:nvSpPr>
        <dsp:cNvPr id="0" name=""/>
        <dsp:cNvSpPr/>
      </dsp:nvSpPr>
      <dsp:spPr>
        <a:xfrm>
          <a:off x="3695910" y="360785"/>
          <a:ext cx="3190563"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7AB3A3-1D09-481D-9E4F-F5032DDFE766}">
      <dsp:nvSpPr>
        <dsp:cNvPr id="0" name=""/>
        <dsp:cNvSpPr/>
      </dsp:nvSpPr>
      <dsp:spPr>
        <a:xfrm>
          <a:off x="3204823" y="115241"/>
          <a:ext cx="2406307" cy="1443784"/>
        </a:xfrm>
        <a:prstGeom prst="roundRect">
          <a:avLst>
            <a:gd name="adj" fmla="val 10000"/>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Enact new best practice investigations &amp; public hearing powers</a:t>
          </a:r>
        </a:p>
      </dsp:txBody>
      <dsp:txXfrm>
        <a:off x="3247110" y="157528"/>
        <a:ext cx="2321733" cy="1359210"/>
      </dsp:txXfrm>
    </dsp:sp>
    <dsp:sp modelId="{EAF8FC28-5550-49A7-BCFD-0D75F1C92978}">
      <dsp:nvSpPr>
        <dsp:cNvPr id="0" name=""/>
        <dsp:cNvSpPr/>
      </dsp:nvSpPr>
      <dsp:spPr>
        <a:xfrm rot="5400000">
          <a:off x="5993934" y="1263151"/>
          <a:ext cx="1794904"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D0EE20D-B202-4BB5-AC00-6E42870DCDC3}">
      <dsp:nvSpPr>
        <dsp:cNvPr id="0" name=""/>
        <dsp:cNvSpPr/>
      </dsp:nvSpPr>
      <dsp:spPr>
        <a:xfrm>
          <a:off x="6405212" y="115241"/>
          <a:ext cx="2406307" cy="1443784"/>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Ensures protection of whistle-blowers &amp; public interest whistle-blowing</a:t>
          </a:r>
        </a:p>
      </dsp:txBody>
      <dsp:txXfrm>
        <a:off x="6447499" y="157528"/>
        <a:ext cx="2321733" cy="1359210"/>
      </dsp:txXfrm>
    </dsp:sp>
    <dsp:sp modelId="{7078688F-55BE-4467-83D2-27E9C66AC537}">
      <dsp:nvSpPr>
        <dsp:cNvPr id="0" name=""/>
        <dsp:cNvSpPr/>
      </dsp:nvSpPr>
      <dsp:spPr>
        <a:xfrm rot="5400000">
          <a:off x="5993934" y="3067881"/>
          <a:ext cx="1794904" cy="216567"/>
        </a:xfrm>
        <a:prstGeom prst="rect">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5702A4F-3236-4E43-8433-E99949284839}">
      <dsp:nvSpPr>
        <dsp:cNvPr id="0" name=""/>
        <dsp:cNvSpPr/>
      </dsp:nvSpPr>
      <dsp:spPr>
        <a:xfrm>
          <a:off x="6405212" y="1919972"/>
          <a:ext cx="2406307" cy="1443784"/>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Enforce consistent best practice whistle-blower protections</a:t>
          </a:r>
        </a:p>
      </dsp:txBody>
      <dsp:txXfrm>
        <a:off x="6447499" y="1962259"/>
        <a:ext cx="2321733" cy="1359210"/>
      </dsp:txXfrm>
    </dsp:sp>
    <dsp:sp modelId="{EC73AE74-7C9F-459A-A6AD-D82BA0BA8491}">
      <dsp:nvSpPr>
        <dsp:cNvPr id="0" name=""/>
        <dsp:cNvSpPr/>
      </dsp:nvSpPr>
      <dsp:spPr>
        <a:xfrm>
          <a:off x="6405212" y="3724703"/>
          <a:ext cx="2406307" cy="1443784"/>
        </a:xfrm>
        <a:prstGeom prst="roundRect">
          <a:avLst>
            <a:gd name="adj" fmla="val 10000"/>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Enshrine full protection for public interest journalism &amp; disclosure</a:t>
          </a:r>
        </a:p>
      </dsp:txBody>
      <dsp:txXfrm>
        <a:off x="6447499" y="3766990"/>
        <a:ext cx="2321733" cy="1359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6B863-4B41-4073-AAD0-8DC1EFBEA0DC}">
      <dsp:nvSpPr>
        <dsp:cNvPr id="0" name=""/>
        <dsp:cNvSpPr/>
      </dsp:nvSpPr>
      <dsp:spPr>
        <a:xfrm>
          <a:off x="3176187" y="3203459"/>
          <a:ext cx="2324436" cy="232443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Clr>
              <a:schemeClr val="accent2"/>
            </a:buClr>
            <a:buFont typeface="Wingdings" panose="05000000000000000000" pitchFamily="2" charset="2"/>
            <a:buNone/>
          </a:pPr>
          <a:r>
            <a:rPr lang="en-AU" sz="1400" kern="1200" dirty="0">
              <a:latin typeface="Century Gothic" panose="020B0502020202020204" pitchFamily="34" charset="0"/>
            </a:rPr>
            <a:t>An integrity system:</a:t>
          </a: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4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200" kern="1200" dirty="0">
            <a:latin typeface="Century Gothic" panose="020B0502020202020204" pitchFamily="34" charset="0"/>
          </a:endParaRPr>
        </a:p>
        <a:p>
          <a:pPr marL="0" lvl="0" indent="0" algn="ctr" defTabSz="622300">
            <a:lnSpc>
              <a:spcPct val="90000"/>
            </a:lnSpc>
            <a:spcBef>
              <a:spcPct val="0"/>
            </a:spcBef>
            <a:spcAft>
              <a:spcPct val="35000"/>
            </a:spcAft>
            <a:buClr>
              <a:schemeClr val="accent2"/>
            </a:buClr>
            <a:buFont typeface="Wingdings" panose="05000000000000000000" pitchFamily="2" charset="2"/>
            <a:buNone/>
          </a:pPr>
          <a:endParaRPr lang="en-AU" sz="1200" kern="1200" dirty="0">
            <a:latin typeface="Century Gothic" panose="020B0502020202020204" pitchFamily="34" charset="0"/>
          </a:endParaRPr>
        </a:p>
      </dsp:txBody>
      <dsp:txXfrm>
        <a:off x="3516593" y="3543865"/>
        <a:ext cx="1643624" cy="1643624"/>
      </dsp:txXfrm>
    </dsp:sp>
    <dsp:sp modelId="{43AD7871-0332-4AE8-A45D-58FD1D6A1541}">
      <dsp:nvSpPr>
        <dsp:cNvPr id="0" name=""/>
        <dsp:cNvSpPr/>
      </dsp:nvSpPr>
      <dsp:spPr>
        <a:xfrm rot="10800000">
          <a:off x="814429" y="4034445"/>
          <a:ext cx="2231861" cy="66246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1DE728-07DC-4EE5-87B0-9BD9034B8535}">
      <dsp:nvSpPr>
        <dsp:cNvPr id="0" name=""/>
        <dsp:cNvSpPr/>
      </dsp:nvSpPr>
      <dsp:spPr>
        <a:xfrm>
          <a:off x="876" y="3714835"/>
          <a:ext cx="1627105" cy="1301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Clr>
              <a:schemeClr val="accent2"/>
            </a:buClr>
            <a:buFont typeface="Wingdings" panose="05000000000000000000" pitchFamily="2" charset="2"/>
            <a:buNone/>
          </a:pPr>
          <a:r>
            <a:rPr lang="en-AU" sz="1200" kern="1200" dirty="0">
              <a:latin typeface="Century Gothic" panose="020B0502020202020204" pitchFamily="34" charset="0"/>
            </a:rPr>
            <a:t>Demands that it be proactive</a:t>
          </a:r>
        </a:p>
      </dsp:txBody>
      <dsp:txXfrm>
        <a:off x="39001" y="3752960"/>
        <a:ext cx="1550855" cy="1225434"/>
      </dsp:txXfrm>
    </dsp:sp>
    <dsp:sp modelId="{AF4E08F5-A460-4557-9784-823509FA5D00}">
      <dsp:nvSpPr>
        <dsp:cNvPr id="0" name=""/>
        <dsp:cNvSpPr/>
      </dsp:nvSpPr>
      <dsp:spPr>
        <a:xfrm rot="12960000">
          <a:off x="1274325" y="2619031"/>
          <a:ext cx="2231861" cy="66246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DD03C3-E928-4991-823B-5F8289D5AF6E}">
      <dsp:nvSpPr>
        <dsp:cNvPr id="0" name=""/>
        <dsp:cNvSpPr/>
      </dsp:nvSpPr>
      <dsp:spPr>
        <a:xfrm>
          <a:off x="673896" y="1643493"/>
          <a:ext cx="1627105" cy="1301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Aims to embed education about accountability and prevention of corruption at all levels</a:t>
          </a:r>
        </a:p>
      </dsp:txBody>
      <dsp:txXfrm>
        <a:off x="712021" y="1681618"/>
        <a:ext cx="1550855" cy="1225434"/>
      </dsp:txXfrm>
    </dsp:sp>
    <dsp:sp modelId="{65D8A9AA-E844-4DF3-9044-21375DF6CA48}">
      <dsp:nvSpPr>
        <dsp:cNvPr id="0" name=""/>
        <dsp:cNvSpPr/>
      </dsp:nvSpPr>
      <dsp:spPr>
        <a:xfrm rot="15120000">
          <a:off x="2478348" y="1744257"/>
          <a:ext cx="2231861" cy="66246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DD4143-FEC8-4C25-BF7B-19D92D7BBF18}">
      <dsp:nvSpPr>
        <dsp:cNvPr id="0" name=""/>
        <dsp:cNvSpPr/>
      </dsp:nvSpPr>
      <dsp:spPr>
        <a:xfrm>
          <a:off x="2435884" y="363334"/>
          <a:ext cx="1627105" cy="1301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Establishes formal mechanisms for coordination and cooperation</a:t>
          </a:r>
        </a:p>
      </dsp:txBody>
      <dsp:txXfrm>
        <a:off x="2474009" y="401459"/>
        <a:ext cx="1550855" cy="1225434"/>
      </dsp:txXfrm>
    </dsp:sp>
    <dsp:sp modelId="{88C875D8-5A94-4EA0-B45C-DF0EBE731F06}">
      <dsp:nvSpPr>
        <dsp:cNvPr id="0" name=""/>
        <dsp:cNvSpPr/>
      </dsp:nvSpPr>
      <dsp:spPr>
        <a:xfrm rot="17280000">
          <a:off x="3966602" y="1744257"/>
          <a:ext cx="2231861" cy="66246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7CBE1-372F-42C4-B632-40984ED759F4}">
      <dsp:nvSpPr>
        <dsp:cNvPr id="0" name=""/>
        <dsp:cNvSpPr/>
      </dsp:nvSpPr>
      <dsp:spPr>
        <a:xfrm>
          <a:off x="4613821" y="363334"/>
          <a:ext cx="1627105" cy="1301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Has the power and authority to make referrals to other agencies</a:t>
          </a:r>
        </a:p>
      </dsp:txBody>
      <dsp:txXfrm>
        <a:off x="4651946" y="401459"/>
        <a:ext cx="1550855" cy="1225434"/>
      </dsp:txXfrm>
    </dsp:sp>
    <dsp:sp modelId="{7BDF41A4-D14F-4BB4-B11D-09932E234FE6}">
      <dsp:nvSpPr>
        <dsp:cNvPr id="0" name=""/>
        <dsp:cNvSpPr/>
      </dsp:nvSpPr>
      <dsp:spPr>
        <a:xfrm rot="19440000">
          <a:off x="5170625" y="2619031"/>
          <a:ext cx="2231861" cy="66246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EBDA61-930B-4997-A46B-3610DA5753D8}">
      <dsp:nvSpPr>
        <dsp:cNvPr id="0" name=""/>
        <dsp:cNvSpPr/>
      </dsp:nvSpPr>
      <dsp:spPr>
        <a:xfrm>
          <a:off x="6375810" y="1643493"/>
          <a:ext cx="1627105" cy="1301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Has statutory independence from the executive and principal officers appointed by a bipartisan process</a:t>
          </a:r>
        </a:p>
      </dsp:txBody>
      <dsp:txXfrm>
        <a:off x="6413935" y="1681618"/>
        <a:ext cx="1550855" cy="1225434"/>
      </dsp:txXfrm>
    </dsp:sp>
    <dsp:sp modelId="{83351D7F-94CE-4A72-ADCF-E26865C50116}">
      <dsp:nvSpPr>
        <dsp:cNvPr id="0" name=""/>
        <dsp:cNvSpPr/>
      </dsp:nvSpPr>
      <dsp:spPr>
        <a:xfrm>
          <a:off x="5630521" y="4034445"/>
          <a:ext cx="2231861" cy="66246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B9C5C4-FFEF-48DB-B572-534039385D51}">
      <dsp:nvSpPr>
        <dsp:cNvPr id="0" name=""/>
        <dsp:cNvSpPr/>
      </dsp:nvSpPr>
      <dsp:spPr>
        <a:xfrm>
          <a:off x="7048829" y="3714835"/>
          <a:ext cx="1627105" cy="1301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Establishes appropriate investigative powers to allow access to relevant data</a:t>
          </a:r>
        </a:p>
      </dsp:txBody>
      <dsp:txXfrm>
        <a:off x="7086954" y="3752960"/>
        <a:ext cx="1550855" cy="1225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4294-C814-40D2-83A9-8D8D7DDEDDB1}">
      <dsp:nvSpPr>
        <dsp:cNvPr id="0" name=""/>
        <dsp:cNvSpPr/>
      </dsp:nvSpPr>
      <dsp:spPr>
        <a:xfrm>
          <a:off x="457199" y="0"/>
          <a:ext cx="5181600" cy="381642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91346-EEB0-4EF3-B045-F11B59C1DF9F}">
      <dsp:nvSpPr>
        <dsp:cNvPr id="0" name=""/>
        <dsp:cNvSpPr/>
      </dsp:nvSpPr>
      <dsp:spPr>
        <a:xfrm>
          <a:off x="0" y="1144927"/>
          <a:ext cx="1828800" cy="152656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Prevent</a:t>
          </a:r>
        </a:p>
      </dsp:txBody>
      <dsp:txXfrm>
        <a:off x="74521" y="1219448"/>
        <a:ext cx="1679758" cy="1377527"/>
      </dsp:txXfrm>
    </dsp:sp>
    <dsp:sp modelId="{22E49846-6ED9-4E9D-B349-7EB67813A866}">
      <dsp:nvSpPr>
        <dsp:cNvPr id="0" name=""/>
        <dsp:cNvSpPr/>
      </dsp:nvSpPr>
      <dsp:spPr>
        <a:xfrm>
          <a:off x="2133600" y="1144927"/>
          <a:ext cx="1828800" cy="152656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Detect</a:t>
          </a:r>
        </a:p>
      </dsp:txBody>
      <dsp:txXfrm>
        <a:off x="2208121" y="1219448"/>
        <a:ext cx="1679758" cy="1377527"/>
      </dsp:txXfrm>
    </dsp:sp>
    <dsp:sp modelId="{4F651B91-D981-4944-8172-4883A778520D}">
      <dsp:nvSpPr>
        <dsp:cNvPr id="0" name=""/>
        <dsp:cNvSpPr/>
      </dsp:nvSpPr>
      <dsp:spPr>
        <a:xfrm>
          <a:off x="4267200" y="1144927"/>
          <a:ext cx="1828800" cy="152656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Respond</a:t>
          </a:r>
        </a:p>
      </dsp:txBody>
      <dsp:txXfrm>
        <a:off x="4341721" y="1219448"/>
        <a:ext cx="1679758" cy="1377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B415E-813F-4D0D-B89A-51BA3D1036DE}">
      <dsp:nvSpPr>
        <dsp:cNvPr id="0" name=""/>
        <dsp:cNvSpPr/>
      </dsp:nvSpPr>
      <dsp:spPr>
        <a:xfrm>
          <a:off x="0" y="180749"/>
          <a:ext cx="2132974" cy="213301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AU" sz="1600" b="0" i="0" kern="1200" dirty="0">
              <a:latin typeface="Century Gothic" panose="020B0502020202020204" pitchFamily="34" charset="0"/>
            </a:rPr>
            <a:t>Cyber enabled identity crime and tax-related scams</a:t>
          </a:r>
          <a:endParaRPr lang="en-AU" sz="1600" kern="1200" dirty="0">
            <a:latin typeface="Century Gothic" panose="020B0502020202020204" pitchFamily="34" charset="0"/>
          </a:endParaRPr>
        </a:p>
      </dsp:txBody>
      <dsp:txXfrm>
        <a:off x="312367" y="493121"/>
        <a:ext cx="1508240" cy="1508266"/>
      </dsp:txXfrm>
    </dsp:sp>
    <dsp:sp modelId="{F81BFA5F-F9DD-42E3-A776-E2566B5679C0}">
      <dsp:nvSpPr>
        <dsp:cNvPr id="0" name=""/>
        <dsp:cNvSpPr/>
      </dsp:nvSpPr>
      <dsp:spPr>
        <a:xfrm>
          <a:off x="1092117" y="1750239"/>
          <a:ext cx="2132974" cy="213301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Cash and hidden economy</a:t>
          </a:r>
        </a:p>
      </dsp:txBody>
      <dsp:txXfrm>
        <a:off x="1404484" y="2062611"/>
        <a:ext cx="1508240" cy="1508266"/>
      </dsp:txXfrm>
    </dsp:sp>
    <dsp:sp modelId="{99BE61D6-F59F-4F7C-ADD8-CFFD91DA9530}">
      <dsp:nvSpPr>
        <dsp:cNvPr id="0" name=""/>
        <dsp:cNvSpPr/>
      </dsp:nvSpPr>
      <dsp:spPr>
        <a:xfrm>
          <a:off x="2185104" y="180749"/>
          <a:ext cx="2132974" cy="213301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AU" sz="1600" b="0" i="0" kern="1200" dirty="0">
              <a:latin typeface="Century Gothic" panose="020B0502020202020204" pitchFamily="34" charset="0"/>
            </a:rPr>
            <a:t>Serious financial and organised crime</a:t>
          </a:r>
          <a:endParaRPr lang="en-AU" sz="1600" kern="1200" dirty="0">
            <a:latin typeface="Century Gothic" panose="020B0502020202020204" pitchFamily="34" charset="0"/>
          </a:endParaRPr>
        </a:p>
      </dsp:txBody>
      <dsp:txXfrm>
        <a:off x="2497471" y="493121"/>
        <a:ext cx="1508240" cy="1508266"/>
      </dsp:txXfrm>
    </dsp:sp>
    <dsp:sp modelId="{3868ABA8-1370-4CBC-9767-74D2AF364DCA}">
      <dsp:nvSpPr>
        <dsp:cNvPr id="0" name=""/>
        <dsp:cNvSpPr/>
      </dsp:nvSpPr>
      <dsp:spPr>
        <a:xfrm>
          <a:off x="3277222" y="1750239"/>
          <a:ext cx="2132974" cy="213301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Refund fraud</a:t>
          </a:r>
        </a:p>
      </dsp:txBody>
      <dsp:txXfrm>
        <a:off x="3589589" y="2062611"/>
        <a:ext cx="1508240" cy="1508266"/>
      </dsp:txXfrm>
    </dsp:sp>
    <dsp:sp modelId="{DEA8FB4C-0407-4288-ADB6-86889FD1D3B2}">
      <dsp:nvSpPr>
        <dsp:cNvPr id="0" name=""/>
        <dsp:cNvSpPr/>
      </dsp:nvSpPr>
      <dsp:spPr>
        <a:xfrm>
          <a:off x="4370208" y="180749"/>
          <a:ext cx="2132974" cy="213301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Phoenix companies</a:t>
          </a:r>
        </a:p>
      </dsp:txBody>
      <dsp:txXfrm>
        <a:off x="4682575" y="493121"/>
        <a:ext cx="1508240" cy="1508266"/>
      </dsp:txXfrm>
    </dsp:sp>
    <dsp:sp modelId="{CA83654A-083E-44BF-8F21-A18EDBBFF3D6}">
      <dsp:nvSpPr>
        <dsp:cNvPr id="0" name=""/>
        <dsp:cNvSpPr/>
      </dsp:nvSpPr>
      <dsp:spPr>
        <a:xfrm>
          <a:off x="5462326" y="1750239"/>
          <a:ext cx="2132974" cy="213301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AU" sz="1600" b="0" i="0" kern="1200" dirty="0">
              <a:latin typeface="Century Gothic" panose="020B0502020202020204" pitchFamily="34" charset="0"/>
            </a:rPr>
            <a:t>Professional enablers</a:t>
          </a:r>
        </a:p>
      </dsp:txBody>
      <dsp:txXfrm>
        <a:off x="5774693" y="2062611"/>
        <a:ext cx="1508240" cy="1508266"/>
      </dsp:txXfrm>
    </dsp:sp>
    <dsp:sp modelId="{E7379EC0-C1D6-4AB7-ADA0-1DA294517AE6}">
      <dsp:nvSpPr>
        <dsp:cNvPr id="0" name=""/>
        <dsp:cNvSpPr/>
      </dsp:nvSpPr>
      <dsp:spPr>
        <a:xfrm>
          <a:off x="6555313" y="180749"/>
          <a:ext cx="2132974" cy="2133010"/>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AU" sz="1600" b="0" i="0" kern="1200" dirty="0">
              <a:latin typeface="Century Gothic" panose="020B0502020202020204" pitchFamily="34" charset="0"/>
            </a:rPr>
            <a:t>Offshore tax evasion</a:t>
          </a:r>
        </a:p>
      </dsp:txBody>
      <dsp:txXfrm>
        <a:off x="6867680" y="493121"/>
        <a:ext cx="1508240" cy="15082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6D64F-40A9-4AD5-90DD-C236872F3C48}">
      <dsp:nvSpPr>
        <dsp:cNvPr id="0" name=""/>
        <dsp:cNvSpPr/>
      </dsp:nvSpPr>
      <dsp:spPr>
        <a:xfrm>
          <a:off x="0" y="16659"/>
          <a:ext cx="2221990" cy="22219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0" i="0" kern="1200" dirty="0">
              <a:effectLst/>
              <a:latin typeface="Century Gothic" panose="020B0502020202020204" pitchFamily="34" charset="0"/>
            </a:rPr>
            <a:t>Development and implementation of The Plan</a:t>
          </a:r>
          <a:endParaRPr lang="en-AU" sz="1200" kern="1200" dirty="0">
            <a:latin typeface="Century Gothic" panose="020B0502020202020204" pitchFamily="34" charset="0"/>
          </a:endParaRPr>
        </a:p>
      </dsp:txBody>
      <dsp:txXfrm>
        <a:off x="325403" y="342062"/>
        <a:ext cx="1571184" cy="1571184"/>
      </dsp:txXfrm>
    </dsp:sp>
    <dsp:sp modelId="{0A0385E6-ADF2-488B-8CD6-3DE9680B97FB}">
      <dsp:nvSpPr>
        <dsp:cNvPr id="0" name=""/>
        <dsp:cNvSpPr/>
      </dsp:nvSpPr>
      <dsp:spPr>
        <a:xfrm rot="10800000">
          <a:off x="722146" y="2489077"/>
          <a:ext cx="777696" cy="53090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5EFAE-298F-42F9-8F47-DF9898096BB5}">
      <dsp:nvSpPr>
        <dsp:cNvPr id="0" name=""/>
        <dsp:cNvSpPr/>
      </dsp:nvSpPr>
      <dsp:spPr>
        <a:xfrm>
          <a:off x="174995" y="3240361"/>
          <a:ext cx="1871999" cy="177396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effectLst/>
              <a:latin typeface="Century Gothic" panose="020B0502020202020204" pitchFamily="34" charset="0"/>
            </a:rPr>
            <a:t>Staff education strategies to build  awareness of what fraud is and what to do about it</a:t>
          </a:r>
        </a:p>
      </dsp:txBody>
      <dsp:txXfrm>
        <a:off x="449143" y="3500151"/>
        <a:ext cx="1323703" cy="1254380"/>
      </dsp:txXfrm>
    </dsp:sp>
    <dsp:sp modelId="{E4104D6D-7F05-40DB-84F0-3C07ADE6041A}">
      <dsp:nvSpPr>
        <dsp:cNvPr id="0" name=""/>
        <dsp:cNvSpPr/>
      </dsp:nvSpPr>
      <dsp:spPr>
        <a:xfrm rot="5400000">
          <a:off x="2501148" y="3861888"/>
          <a:ext cx="777696" cy="53090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4888F0-448B-481E-A8E1-1E30780283A2}">
      <dsp:nvSpPr>
        <dsp:cNvPr id="0" name=""/>
        <dsp:cNvSpPr/>
      </dsp:nvSpPr>
      <dsp:spPr>
        <a:xfrm>
          <a:off x="3702947" y="3386307"/>
          <a:ext cx="1482067" cy="1482067"/>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effectLst/>
              <a:latin typeface="Century Gothic" panose="020B0502020202020204" pitchFamily="34" charset="0"/>
            </a:rPr>
            <a:t>Regular integrity reporting to increase ownership and visibility of risk</a:t>
          </a:r>
        </a:p>
      </dsp:txBody>
      <dsp:txXfrm>
        <a:off x="3919991" y="3603351"/>
        <a:ext cx="1047979" cy="1047979"/>
      </dsp:txXfrm>
    </dsp:sp>
    <dsp:sp modelId="{98579CCD-7C9F-4E59-8F7C-1124D9F79746}">
      <dsp:nvSpPr>
        <dsp:cNvPr id="0" name=""/>
        <dsp:cNvSpPr/>
      </dsp:nvSpPr>
      <dsp:spPr>
        <a:xfrm>
          <a:off x="4055132" y="2347018"/>
          <a:ext cx="777696" cy="530907"/>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6A2AD2B-B1F0-46C0-B355-2CFE952F1E27}">
      <dsp:nvSpPr>
        <dsp:cNvPr id="0" name=""/>
        <dsp:cNvSpPr/>
      </dsp:nvSpPr>
      <dsp:spPr>
        <a:xfrm>
          <a:off x="3702947" y="386620"/>
          <a:ext cx="1482067" cy="148206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effectLst/>
              <a:latin typeface="Century Gothic" panose="020B0502020202020204" pitchFamily="34" charset="0"/>
            </a:rPr>
            <a:t>A program of regular risk assessments and reviews for external fraud</a:t>
          </a:r>
        </a:p>
      </dsp:txBody>
      <dsp:txXfrm>
        <a:off x="3919991" y="603664"/>
        <a:ext cx="1047979" cy="1047979"/>
      </dsp:txXfrm>
    </dsp:sp>
    <dsp:sp modelId="{9A33FD5B-6B47-4E0F-991B-68BEB7DB44F2}">
      <dsp:nvSpPr>
        <dsp:cNvPr id="0" name=""/>
        <dsp:cNvSpPr/>
      </dsp:nvSpPr>
      <dsp:spPr>
        <a:xfrm rot="5400000">
          <a:off x="5666341" y="862200"/>
          <a:ext cx="777696" cy="530907"/>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55D8E-E4A2-4EA2-B56F-6E3F6C145C95}">
      <dsp:nvSpPr>
        <dsp:cNvPr id="0" name=""/>
        <dsp:cNvSpPr/>
      </dsp:nvSpPr>
      <dsp:spPr>
        <a:xfrm>
          <a:off x="6895314" y="320972"/>
          <a:ext cx="1763304" cy="161336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0" i="0" kern="1200" dirty="0">
              <a:effectLst/>
              <a:latin typeface="Century Gothic" panose="020B0502020202020204" pitchFamily="34" charset="0"/>
            </a:rPr>
            <a:t>Risk evaluation &amp; differentiated treatment strategies shaped by the changing risk environment</a:t>
          </a:r>
          <a:endParaRPr lang="en-AU" sz="1200" kern="1200" dirty="0">
            <a:latin typeface="Century Gothic" panose="020B0502020202020204" pitchFamily="34" charset="0"/>
          </a:endParaRPr>
        </a:p>
      </dsp:txBody>
      <dsp:txXfrm>
        <a:off x="7153544" y="557244"/>
        <a:ext cx="1246844" cy="1140820"/>
      </dsp:txXfrm>
    </dsp:sp>
    <dsp:sp modelId="{D22830A2-702E-4FF8-A0CF-6D06C1633E16}">
      <dsp:nvSpPr>
        <dsp:cNvPr id="0" name=""/>
        <dsp:cNvSpPr/>
      </dsp:nvSpPr>
      <dsp:spPr>
        <a:xfrm rot="10800000">
          <a:off x="7388118" y="2224913"/>
          <a:ext cx="777696" cy="530907"/>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3C154B-5590-49B2-82C5-23EF893E0DE0}">
      <dsp:nvSpPr>
        <dsp:cNvPr id="0" name=""/>
        <dsp:cNvSpPr/>
      </dsp:nvSpPr>
      <dsp:spPr>
        <a:xfrm>
          <a:off x="6665971" y="3016346"/>
          <a:ext cx="2221990" cy="22219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effectLst/>
              <a:latin typeface="Century Gothic" panose="020B0502020202020204" pitchFamily="34" charset="0"/>
            </a:rPr>
            <a:t>An external communications program that demonstrates the consequences of committing tax crime</a:t>
          </a:r>
          <a:endParaRPr lang="en-AU" sz="1200" kern="1200" dirty="0">
            <a:latin typeface="Century Gothic" panose="020B0502020202020204" pitchFamily="34" charset="0"/>
          </a:endParaRPr>
        </a:p>
      </dsp:txBody>
      <dsp:txXfrm>
        <a:off x="6991374" y="3341749"/>
        <a:ext cx="1571184" cy="15711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6D64F-40A9-4AD5-90DD-C236872F3C48}">
      <dsp:nvSpPr>
        <dsp:cNvPr id="0" name=""/>
        <dsp:cNvSpPr/>
      </dsp:nvSpPr>
      <dsp:spPr>
        <a:xfrm>
          <a:off x="0" y="16659"/>
          <a:ext cx="2221990" cy="2221990"/>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0" i="0" kern="1200">
              <a:effectLst/>
              <a:latin typeface="Century Gothic" panose="020B0502020202020204" pitchFamily="34" charset="0"/>
              <a:ea typeface="+mn-ea"/>
              <a:cs typeface="+mn-cs"/>
            </a:rPr>
            <a:t>System monitoring and scanning</a:t>
          </a:r>
          <a:endParaRPr lang="en-AU" sz="1200" b="0" i="0" kern="1200" dirty="0">
            <a:effectLst/>
            <a:latin typeface="Century Gothic" panose="020B0502020202020204" pitchFamily="34" charset="0"/>
            <a:ea typeface="+mn-ea"/>
            <a:cs typeface="+mn-cs"/>
          </a:endParaRPr>
        </a:p>
      </dsp:txBody>
      <dsp:txXfrm>
        <a:off x="325403" y="342062"/>
        <a:ext cx="1571184" cy="1571184"/>
      </dsp:txXfrm>
    </dsp:sp>
    <dsp:sp modelId="{0A0385E6-ADF2-488B-8CD6-3DE9680B97FB}">
      <dsp:nvSpPr>
        <dsp:cNvPr id="0" name=""/>
        <dsp:cNvSpPr/>
      </dsp:nvSpPr>
      <dsp:spPr>
        <a:xfrm rot="10800000">
          <a:off x="722146" y="2613019"/>
          <a:ext cx="777696" cy="573465"/>
        </a:xfrm>
        <a:prstGeom prst="triangle">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B195EFAE-298F-42F9-8F47-DF9898096BB5}">
      <dsp:nvSpPr>
        <dsp:cNvPr id="0" name=""/>
        <dsp:cNvSpPr/>
      </dsp:nvSpPr>
      <dsp:spPr>
        <a:xfrm>
          <a:off x="463027" y="3528393"/>
          <a:ext cx="1295934" cy="119789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latin typeface="Century Gothic" panose="020B0502020202020204" pitchFamily="34" charset="0"/>
            </a:rPr>
            <a:t>Proactive detection analytics</a:t>
          </a:r>
          <a:endParaRPr lang="en-AU" sz="1200" b="0" i="0" kern="1200" dirty="0">
            <a:effectLst/>
            <a:latin typeface="Century Gothic" panose="020B0502020202020204" pitchFamily="34" charset="0"/>
          </a:endParaRPr>
        </a:p>
      </dsp:txBody>
      <dsp:txXfrm>
        <a:off x="652812" y="3703821"/>
        <a:ext cx="916364" cy="847040"/>
      </dsp:txXfrm>
    </dsp:sp>
    <dsp:sp modelId="{E4104D6D-7F05-40DB-84F0-3C07ADE6041A}">
      <dsp:nvSpPr>
        <dsp:cNvPr id="0" name=""/>
        <dsp:cNvSpPr/>
      </dsp:nvSpPr>
      <dsp:spPr>
        <a:xfrm rot="5400000">
          <a:off x="2358336" y="3840608"/>
          <a:ext cx="777696" cy="573465"/>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14888F0-448B-481E-A8E1-1E30780283A2}">
      <dsp:nvSpPr>
        <dsp:cNvPr id="0" name=""/>
        <dsp:cNvSpPr/>
      </dsp:nvSpPr>
      <dsp:spPr>
        <a:xfrm>
          <a:off x="3702947" y="3386307"/>
          <a:ext cx="1482067" cy="148206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effectLst/>
              <a:latin typeface="Century Gothic" panose="020B0502020202020204" pitchFamily="34" charset="0"/>
            </a:rPr>
            <a:t>Systematic analysis of fraud referrals to identify possible trends</a:t>
          </a:r>
        </a:p>
      </dsp:txBody>
      <dsp:txXfrm>
        <a:off x="3919991" y="3603351"/>
        <a:ext cx="1047979" cy="1047979"/>
      </dsp:txXfrm>
    </dsp:sp>
    <dsp:sp modelId="{98579CCD-7C9F-4E59-8F7C-1124D9F79746}">
      <dsp:nvSpPr>
        <dsp:cNvPr id="0" name=""/>
        <dsp:cNvSpPr/>
      </dsp:nvSpPr>
      <dsp:spPr>
        <a:xfrm>
          <a:off x="4055132" y="2324535"/>
          <a:ext cx="777696" cy="573465"/>
        </a:xfrm>
        <a:prstGeom prst="triangle">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B6A2AD2B-B1F0-46C0-B355-2CFE952F1E27}">
      <dsp:nvSpPr>
        <dsp:cNvPr id="0" name=""/>
        <dsp:cNvSpPr/>
      </dsp:nvSpPr>
      <dsp:spPr>
        <a:xfrm>
          <a:off x="3702947" y="386620"/>
          <a:ext cx="1482067" cy="148206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effectLst/>
              <a:latin typeface="Century Gothic" panose="020B0502020202020204" pitchFamily="34" charset="0"/>
            </a:rPr>
            <a:t>External audits</a:t>
          </a:r>
        </a:p>
      </dsp:txBody>
      <dsp:txXfrm>
        <a:off x="3919991" y="603664"/>
        <a:ext cx="1047979" cy="1047979"/>
      </dsp:txXfrm>
    </dsp:sp>
    <dsp:sp modelId="{9A33FD5B-6B47-4E0F-991B-68BEB7DB44F2}">
      <dsp:nvSpPr>
        <dsp:cNvPr id="0" name=""/>
        <dsp:cNvSpPr/>
      </dsp:nvSpPr>
      <dsp:spPr>
        <a:xfrm rot="5400000">
          <a:off x="5667546" y="840921"/>
          <a:ext cx="777696" cy="573465"/>
        </a:xfrm>
        <a:prstGeom prst="triangle">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22D55D8E-E4A2-4EA2-B56F-6E3F6C145C95}">
      <dsp:nvSpPr>
        <dsp:cNvPr id="0" name=""/>
        <dsp:cNvSpPr/>
      </dsp:nvSpPr>
      <dsp:spPr>
        <a:xfrm>
          <a:off x="6895314" y="320972"/>
          <a:ext cx="1763304" cy="161336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0" i="0" kern="1200" dirty="0">
              <a:effectLst/>
              <a:latin typeface="Century Gothic" panose="020B0502020202020204" pitchFamily="34" charset="0"/>
            </a:rPr>
            <a:t>Dedicated reporting mechanisms to receive external fraud tip-offs confidentially</a:t>
          </a:r>
          <a:endParaRPr lang="en-AU" sz="1200" kern="1200" dirty="0">
            <a:latin typeface="Century Gothic" panose="020B0502020202020204" pitchFamily="34" charset="0"/>
          </a:endParaRPr>
        </a:p>
      </dsp:txBody>
      <dsp:txXfrm>
        <a:off x="7153544" y="557244"/>
        <a:ext cx="1246844" cy="1140820"/>
      </dsp:txXfrm>
    </dsp:sp>
    <dsp:sp modelId="{D22830A2-702E-4FF8-A0CF-6D06C1633E16}">
      <dsp:nvSpPr>
        <dsp:cNvPr id="0" name=""/>
        <dsp:cNvSpPr/>
      </dsp:nvSpPr>
      <dsp:spPr>
        <a:xfrm rot="10800000">
          <a:off x="7388118" y="2204838"/>
          <a:ext cx="777696" cy="573465"/>
        </a:xfrm>
        <a:prstGeom prst="triangle">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643C154B-5590-49B2-82C5-23EF893E0DE0}">
      <dsp:nvSpPr>
        <dsp:cNvPr id="0" name=""/>
        <dsp:cNvSpPr/>
      </dsp:nvSpPr>
      <dsp:spPr>
        <a:xfrm>
          <a:off x="6665971" y="3016346"/>
          <a:ext cx="2221990" cy="2221990"/>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solidFill>
                <a:prstClr val="white"/>
              </a:solidFill>
              <a:effectLst/>
              <a:latin typeface="Century Gothic" panose="020B0502020202020204" pitchFamily="34" charset="0"/>
              <a:ea typeface="+mn-ea"/>
              <a:cs typeface="+mn-cs"/>
            </a:rPr>
            <a:t>Intelligence sharing with, and collaborating across, law enforcement and integrity agencies and international jurisdictions.</a:t>
          </a:r>
        </a:p>
      </dsp:txBody>
      <dsp:txXfrm>
        <a:off x="6991374" y="3341749"/>
        <a:ext cx="1571184" cy="15711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6D64F-40A9-4AD5-90DD-C236872F3C48}">
      <dsp:nvSpPr>
        <dsp:cNvPr id="0" name=""/>
        <dsp:cNvSpPr/>
      </dsp:nvSpPr>
      <dsp:spPr>
        <a:xfrm>
          <a:off x="0" y="16659"/>
          <a:ext cx="2221990" cy="222199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0" i="0" kern="1200" dirty="0">
              <a:solidFill>
                <a:prstClr val="white"/>
              </a:solidFill>
              <a:effectLst/>
              <a:latin typeface="Century Gothic" panose="020B0502020202020204" pitchFamily="34" charset="0"/>
              <a:ea typeface="+mn-ea"/>
              <a:cs typeface="+mn-cs"/>
            </a:rPr>
            <a:t>Assessment of all reports and allegations to determine an appropriate response</a:t>
          </a:r>
        </a:p>
      </dsp:txBody>
      <dsp:txXfrm>
        <a:off x="325403" y="342062"/>
        <a:ext cx="1571184" cy="1571184"/>
      </dsp:txXfrm>
    </dsp:sp>
    <dsp:sp modelId="{0A0385E6-ADF2-488B-8CD6-3DE9680B97FB}">
      <dsp:nvSpPr>
        <dsp:cNvPr id="0" name=""/>
        <dsp:cNvSpPr/>
      </dsp:nvSpPr>
      <dsp:spPr>
        <a:xfrm rot="10800000">
          <a:off x="722146" y="2489077"/>
          <a:ext cx="777696" cy="530907"/>
        </a:xfrm>
        <a:prstGeom prst="triangle">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195EFAE-298F-42F9-8F47-DF9898096BB5}">
      <dsp:nvSpPr>
        <dsp:cNvPr id="0" name=""/>
        <dsp:cNvSpPr/>
      </dsp:nvSpPr>
      <dsp:spPr>
        <a:xfrm>
          <a:off x="174995" y="3240361"/>
          <a:ext cx="1871999" cy="177396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solidFill>
                <a:prstClr val="white"/>
              </a:solidFill>
              <a:effectLst/>
              <a:latin typeface="Century Gothic" panose="020B0502020202020204" pitchFamily="34" charset="0"/>
              <a:ea typeface="+mn-ea"/>
              <a:cs typeface="+mn-cs"/>
            </a:rPr>
            <a:t>Pursuing  administrative, civil or criminal actions as appropriate</a:t>
          </a:r>
        </a:p>
      </dsp:txBody>
      <dsp:txXfrm>
        <a:off x="449143" y="3500151"/>
        <a:ext cx="1323703" cy="1254380"/>
      </dsp:txXfrm>
    </dsp:sp>
    <dsp:sp modelId="{E4104D6D-7F05-40DB-84F0-3C07ADE6041A}">
      <dsp:nvSpPr>
        <dsp:cNvPr id="0" name=""/>
        <dsp:cNvSpPr/>
      </dsp:nvSpPr>
      <dsp:spPr>
        <a:xfrm rot="5400000">
          <a:off x="2501148" y="3861888"/>
          <a:ext cx="777696" cy="530907"/>
        </a:xfrm>
        <a:prstGeom prst="triangle">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B14888F0-448B-481E-A8E1-1E30780283A2}">
      <dsp:nvSpPr>
        <dsp:cNvPr id="0" name=""/>
        <dsp:cNvSpPr/>
      </dsp:nvSpPr>
      <dsp:spPr>
        <a:xfrm>
          <a:off x="3702947" y="3386307"/>
          <a:ext cx="1482067" cy="148206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solidFill>
                <a:prstClr val="white"/>
              </a:solidFill>
              <a:effectLst/>
              <a:latin typeface="Century Gothic" panose="020B0502020202020204" pitchFamily="34" charset="0"/>
              <a:ea typeface="+mn-ea"/>
              <a:cs typeface="+mn-cs"/>
            </a:rPr>
            <a:t>Appropriate reporting, including to external scrutineers</a:t>
          </a:r>
        </a:p>
      </dsp:txBody>
      <dsp:txXfrm>
        <a:off x="3919991" y="3603351"/>
        <a:ext cx="1047979" cy="1047979"/>
      </dsp:txXfrm>
    </dsp:sp>
    <dsp:sp modelId="{98579CCD-7C9F-4E59-8F7C-1124D9F79746}">
      <dsp:nvSpPr>
        <dsp:cNvPr id="0" name=""/>
        <dsp:cNvSpPr/>
      </dsp:nvSpPr>
      <dsp:spPr>
        <a:xfrm>
          <a:off x="4055132" y="2347018"/>
          <a:ext cx="777696" cy="530907"/>
        </a:xfrm>
        <a:prstGeom prst="triangle">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B6A2AD2B-B1F0-46C0-B355-2CFE952F1E27}">
      <dsp:nvSpPr>
        <dsp:cNvPr id="0" name=""/>
        <dsp:cNvSpPr/>
      </dsp:nvSpPr>
      <dsp:spPr>
        <a:xfrm>
          <a:off x="3702947" y="386620"/>
          <a:ext cx="1482067" cy="1482067"/>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solidFill>
                <a:prstClr val="white"/>
              </a:solidFill>
              <a:effectLst/>
              <a:latin typeface="Century Gothic" panose="020B0502020202020204" pitchFamily="34" charset="0"/>
              <a:ea typeface="+mn-ea"/>
              <a:cs typeface="+mn-cs"/>
            </a:rPr>
            <a:t>Pursuing the recovery of fraudulently or criminally obtained benefits</a:t>
          </a:r>
        </a:p>
      </dsp:txBody>
      <dsp:txXfrm>
        <a:off x="3919991" y="603664"/>
        <a:ext cx="1047979" cy="1047979"/>
      </dsp:txXfrm>
    </dsp:sp>
    <dsp:sp modelId="{9A33FD5B-6B47-4E0F-991B-68BEB7DB44F2}">
      <dsp:nvSpPr>
        <dsp:cNvPr id="0" name=""/>
        <dsp:cNvSpPr/>
      </dsp:nvSpPr>
      <dsp:spPr>
        <a:xfrm rot="5400000">
          <a:off x="5666341" y="862200"/>
          <a:ext cx="777696" cy="530907"/>
        </a:xfrm>
        <a:prstGeom prst="triangle">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22D55D8E-E4A2-4EA2-B56F-6E3F6C145C95}">
      <dsp:nvSpPr>
        <dsp:cNvPr id="0" name=""/>
        <dsp:cNvSpPr/>
      </dsp:nvSpPr>
      <dsp:spPr>
        <a:xfrm>
          <a:off x="6895314" y="320972"/>
          <a:ext cx="1763304" cy="1613364"/>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0" i="0" kern="1200" dirty="0">
              <a:solidFill>
                <a:prstClr val="white"/>
              </a:solidFill>
              <a:effectLst/>
              <a:latin typeface="Century Gothic" panose="020B0502020202020204" pitchFamily="34" charset="0"/>
              <a:ea typeface="+mn-ea"/>
              <a:cs typeface="+mn-cs"/>
            </a:rPr>
            <a:t>Undertaking investigations in accordance with Australian Government Investigations Standards (AGIS)</a:t>
          </a:r>
        </a:p>
      </dsp:txBody>
      <dsp:txXfrm>
        <a:off x="7153544" y="557244"/>
        <a:ext cx="1246844" cy="1140820"/>
      </dsp:txXfrm>
    </dsp:sp>
    <dsp:sp modelId="{D22830A2-702E-4FF8-A0CF-6D06C1633E16}">
      <dsp:nvSpPr>
        <dsp:cNvPr id="0" name=""/>
        <dsp:cNvSpPr/>
      </dsp:nvSpPr>
      <dsp:spPr>
        <a:xfrm rot="10800000">
          <a:off x="7388118" y="2224913"/>
          <a:ext cx="777696" cy="530907"/>
        </a:xfrm>
        <a:prstGeom prst="triangle">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643C154B-5590-49B2-82C5-23EF893E0DE0}">
      <dsp:nvSpPr>
        <dsp:cNvPr id="0" name=""/>
        <dsp:cNvSpPr/>
      </dsp:nvSpPr>
      <dsp:spPr>
        <a:xfrm>
          <a:off x="6665971" y="3016346"/>
          <a:ext cx="2221990" cy="222199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0" i="0" kern="1200" dirty="0">
              <a:solidFill>
                <a:prstClr val="white"/>
              </a:solidFill>
              <a:effectLst/>
              <a:latin typeface="Century Gothic" panose="020B0502020202020204" pitchFamily="34" charset="0"/>
              <a:ea typeface="+mn-ea"/>
              <a:cs typeface="+mn-cs"/>
            </a:rPr>
            <a:t>Joint investigations with other law enforcement bodies and agencies and referral to the Australian Federal Police (AFP) </a:t>
          </a:r>
        </a:p>
      </dsp:txBody>
      <dsp:txXfrm>
        <a:off x="6991374" y="3341749"/>
        <a:ext cx="1571184" cy="157118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28759-D818-4731-95A5-EB4E203B2441}" type="datetimeFigureOut">
              <a:rPr lang="en-AU" smtClean="0"/>
              <a:t>3/05/2023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DC50D-9E8E-4BC2-A735-4AF793B59BAE}" type="slidenum">
              <a:rPr lang="en-AU" smtClean="0"/>
              <a:t>‹#›</a:t>
            </a:fld>
            <a:endParaRPr lang="en-AU"/>
          </a:p>
        </p:txBody>
      </p:sp>
    </p:spTree>
    <p:extLst>
      <p:ext uri="{BB962C8B-B14F-4D97-AF65-F5344CB8AC3E}">
        <p14:creationId xmlns:p14="http://schemas.microsoft.com/office/powerpoint/2010/main" val="153801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a:t>
            </a:fld>
            <a:endParaRPr lang="en-AU"/>
          </a:p>
        </p:txBody>
      </p:sp>
    </p:spTree>
    <p:extLst>
      <p:ext uri="{BB962C8B-B14F-4D97-AF65-F5344CB8AC3E}">
        <p14:creationId xmlns:p14="http://schemas.microsoft.com/office/powerpoint/2010/main" val="130223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None/>
              <a:tabLst/>
              <a:defRPr/>
            </a:pPr>
            <a:endParaRPr lang="en-AU" sz="12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10</a:t>
            </a:fld>
            <a:endParaRPr lang="en-AU"/>
          </a:p>
        </p:txBody>
      </p:sp>
    </p:spTree>
    <p:extLst>
      <p:ext uri="{BB962C8B-B14F-4D97-AF65-F5344CB8AC3E}">
        <p14:creationId xmlns:p14="http://schemas.microsoft.com/office/powerpoint/2010/main" val="30533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11</a:t>
            </a:fld>
            <a:endParaRPr lang="en-AU"/>
          </a:p>
        </p:txBody>
      </p:sp>
    </p:spTree>
    <p:extLst>
      <p:ext uri="{BB962C8B-B14F-4D97-AF65-F5344CB8AC3E}">
        <p14:creationId xmlns:p14="http://schemas.microsoft.com/office/powerpoint/2010/main" val="190218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12</a:t>
            </a:fld>
            <a:endParaRPr lang="en-AU"/>
          </a:p>
        </p:txBody>
      </p:sp>
    </p:spTree>
    <p:extLst>
      <p:ext uri="{BB962C8B-B14F-4D97-AF65-F5344CB8AC3E}">
        <p14:creationId xmlns:p14="http://schemas.microsoft.com/office/powerpoint/2010/main" val="143411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13</a:t>
            </a:fld>
            <a:endParaRPr lang="en-AU"/>
          </a:p>
        </p:txBody>
      </p:sp>
    </p:spTree>
    <p:extLst>
      <p:ext uri="{BB962C8B-B14F-4D97-AF65-F5344CB8AC3E}">
        <p14:creationId xmlns:p14="http://schemas.microsoft.com/office/powerpoint/2010/main" val="1629231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14</a:t>
            </a:fld>
            <a:endParaRPr lang="en-AU"/>
          </a:p>
        </p:txBody>
      </p:sp>
    </p:spTree>
    <p:extLst>
      <p:ext uri="{BB962C8B-B14F-4D97-AF65-F5344CB8AC3E}">
        <p14:creationId xmlns:p14="http://schemas.microsoft.com/office/powerpoint/2010/main" val="31819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15</a:t>
            </a:fld>
            <a:endParaRPr lang="en-AU"/>
          </a:p>
        </p:txBody>
      </p:sp>
    </p:spTree>
    <p:extLst>
      <p:ext uri="{BB962C8B-B14F-4D97-AF65-F5344CB8AC3E}">
        <p14:creationId xmlns:p14="http://schemas.microsoft.com/office/powerpoint/2010/main" val="211364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16</a:t>
            </a:fld>
            <a:endParaRPr lang="en-AU"/>
          </a:p>
        </p:txBody>
      </p:sp>
    </p:spTree>
    <p:extLst>
      <p:ext uri="{BB962C8B-B14F-4D97-AF65-F5344CB8AC3E}">
        <p14:creationId xmlns:p14="http://schemas.microsoft.com/office/powerpoint/2010/main" val="345861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17</a:t>
            </a:fld>
            <a:endParaRPr lang="en-AU"/>
          </a:p>
        </p:txBody>
      </p:sp>
    </p:spTree>
    <p:extLst>
      <p:ext uri="{BB962C8B-B14F-4D97-AF65-F5344CB8AC3E}">
        <p14:creationId xmlns:p14="http://schemas.microsoft.com/office/powerpoint/2010/main" val="195924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18</a:t>
            </a:fld>
            <a:endParaRPr lang="en-AU"/>
          </a:p>
        </p:txBody>
      </p:sp>
    </p:spTree>
    <p:extLst>
      <p:ext uri="{BB962C8B-B14F-4D97-AF65-F5344CB8AC3E}">
        <p14:creationId xmlns:p14="http://schemas.microsoft.com/office/powerpoint/2010/main" val="410872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19</a:t>
            </a:fld>
            <a:endParaRPr lang="en-AU"/>
          </a:p>
        </p:txBody>
      </p:sp>
    </p:spTree>
    <p:extLst>
      <p:ext uri="{BB962C8B-B14F-4D97-AF65-F5344CB8AC3E}">
        <p14:creationId xmlns:p14="http://schemas.microsoft.com/office/powerpoint/2010/main" val="408162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a:t>
            </a:fld>
            <a:endParaRPr lang="en-AU"/>
          </a:p>
        </p:txBody>
      </p:sp>
    </p:spTree>
    <p:extLst>
      <p:ext uri="{BB962C8B-B14F-4D97-AF65-F5344CB8AC3E}">
        <p14:creationId xmlns:p14="http://schemas.microsoft.com/office/powerpoint/2010/main" val="114987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u="none" strike="noStrike" baseline="0" dirty="0">
              <a:solidFill>
                <a:srgbClr val="000000"/>
              </a:solidFill>
              <a:latin typeface="72" panose="020B0503030000000003" pitchFamily="34" charset="0"/>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20</a:t>
            </a:fld>
            <a:endParaRPr lang="en-AU"/>
          </a:p>
        </p:txBody>
      </p:sp>
    </p:spTree>
    <p:extLst>
      <p:ext uri="{BB962C8B-B14F-4D97-AF65-F5344CB8AC3E}">
        <p14:creationId xmlns:p14="http://schemas.microsoft.com/office/powerpoint/2010/main" val="81377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29</a:t>
            </a:fld>
            <a:endParaRPr lang="en-AU"/>
          </a:p>
        </p:txBody>
      </p:sp>
    </p:spTree>
    <p:extLst>
      <p:ext uri="{BB962C8B-B14F-4D97-AF65-F5344CB8AC3E}">
        <p14:creationId xmlns:p14="http://schemas.microsoft.com/office/powerpoint/2010/main" val="2954057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30</a:t>
            </a:fld>
            <a:endParaRPr lang="en-AU"/>
          </a:p>
        </p:txBody>
      </p:sp>
    </p:spTree>
    <p:extLst>
      <p:ext uri="{BB962C8B-B14F-4D97-AF65-F5344CB8AC3E}">
        <p14:creationId xmlns:p14="http://schemas.microsoft.com/office/powerpoint/2010/main" val="98578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Concealer, Impersonator, Deceiver</a:t>
            </a:r>
          </a:p>
        </p:txBody>
      </p:sp>
      <p:sp>
        <p:nvSpPr>
          <p:cNvPr id="4" name="Slide Number Placeholder 3"/>
          <p:cNvSpPr>
            <a:spLocks noGrp="1"/>
          </p:cNvSpPr>
          <p:nvPr>
            <p:ph type="sldNum" sz="quarter" idx="5"/>
          </p:nvPr>
        </p:nvSpPr>
        <p:spPr/>
        <p:txBody>
          <a:bodyPr/>
          <a:lstStyle/>
          <a:p>
            <a:fld id="{C3CDC50D-9E8E-4BC2-A735-4AF793B59BAE}" type="slidenum">
              <a:rPr lang="en-AU" smtClean="0"/>
              <a:t>31</a:t>
            </a:fld>
            <a:endParaRPr lang="en-AU"/>
          </a:p>
        </p:txBody>
      </p:sp>
    </p:spTree>
    <p:extLst>
      <p:ext uri="{BB962C8B-B14F-4D97-AF65-F5344CB8AC3E}">
        <p14:creationId xmlns:p14="http://schemas.microsoft.com/office/powerpoint/2010/main" val="426317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Organised, Concealer</a:t>
            </a:r>
          </a:p>
        </p:txBody>
      </p:sp>
      <p:sp>
        <p:nvSpPr>
          <p:cNvPr id="4" name="Slide Number Placeholder 3"/>
          <p:cNvSpPr>
            <a:spLocks noGrp="1"/>
          </p:cNvSpPr>
          <p:nvPr>
            <p:ph type="sldNum" sz="quarter" idx="5"/>
          </p:nvPr>
        </p:nvSpPr>
        <p:spPr/>
        <p:txBody>
          <a:bodyPr/>
          <a:lstStyle/>
          <a:p>
            <a:fld id="{C3CDC50D-9E8E-4BC2-A735-4AF793B59BAE}" type="slidenum">
              <a:rPr lang="en-AU" smtClean="0"/>
              <a:t>32</a:t>
            </a:fld>
            <a:endParaRPr lang="en-AU"/>
          </a:p>
        </p:txBody>
      </p:sp>
    </p:spTree>
    <p:extLst>
      <p:ext uri="{BB962C8B-B14F-4D97-AF65-F5344CB8AC3E}">
        <p14:creationId xmlns:p14="http://schemas.microsoft.com/office/powerpoint/2010/main" val="1268844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33</a:t>
            </a:fld>
            <a:endParaRPr lang="en-AU"/>
          </a:p>
        </p:txBody>
      </p:sp>
    </p:spTree>
    <p:extLst>
      <p:ext uri="{BB962C8B-B14F-4D97-AF65-F5344CB8AC3E}">
        <p14:creationId xmlns:p14="http://schemas.microsoft.com/office/powerpoint/2010/main" val="229542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3</a:t>
            </a:fld>
            <a:endParaRPr lang="en-AU"/>
          </a:p>
        </p:txBody>
      </p:sp>
    </p:spTree>
    <p:extLst>
      <p:ext uri="{BB962C8B-B14F-4D97-AF65-F5344CB8AC3E}">
        <p14:creationId xmlns:p14="http://schemas.microsoft.com/office/powerpoint/2010/main" val="135054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i="0" u="none" strike="noStrike" baseline="0" dirty="0">
              <a:solidFill>
                <a:srgbClr val="000000"/>
              </a:solidFill>
              <a:latin typeface="72" panose="020B0503030000000003" pitchFamily="34" charset="0"/>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4</a:t>
            </a:fld>
            <a:endParaRPr lang="en-AU"/>
          </a:p>
        </p:txBody>
      </p:sp>
    </p:spTree>
    <p:extLst>
      <p:ext uri="{BB962C8B-B14F-4D97-AF65-F5344CB8AC3E}">
        <p14:creationId xmlns:p14="http://schemas.microsoft.com/office/powerpoint/2010/main" val="287047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5</a:t>
            </a:fld>
            <a:endParaRPr lang="en-AU"/>
          </a:p>
        </p:txBody>
      </p:sp>
    </p:spTree>
    <p:extLst>
      <p:ext uri="{BB962C8B-B14F-4D97-AF65-F5344CB8AC3E}">
        <p14:creationId xmlns:p14="http://schemas.microsoft.com/office/powerpoint/2010/main" val="95449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6</a:t>
            </a:fld>
            <a:endParaRPr lang="en-AU"/>
          </a:p>
        </p:txBody>
      </p:sp>
    </p:spTree>
    <p:extLst>
      <p:ext uri="{BB962C8B-B14F-4D97-AF65-F5344CB8AC3E}">
        <p14:creationId xmlns:p14="http://schemas.microsoft.com/office/powerpoint/2010/main" val="106163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7</a:t>
            </a:fld>
            <a:endParaRPr lang="en-AU"/>
          </a:p>
        </p:txBody>
      </p:sp>
    </p:spTree>
    <p:extLst>
      <p:ext uri="{BB962C8B-B14F-4D97-AF65-F5344CB8AC3E}">
        <p14:creationId xmlns:p14="http://schemas.microsoft.com/office/powerpoint/2010/main" val="99575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8</a:t>
            </a:fld>
            <a:endParaRPr lang="en-AU"/>
          </a:p>
        </p:txBody>
      </p:sp>
    </p:spTree>
    <p:extLst>
      <p:ext uri="{BB962C8B-B14F-4D97-AF65-F5344CB8AC3E}">
        <p14:creationId xmlns:p14="http://schemas.microsoft.com/office/powerpoint/2010/main" val="135054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9</a:t>
            </a:fld>
            <a:endParaRPr lang="en-AU"/>
          </a:p>
        </p:txBody>
      </p:sp>
    </p:spTree>
    <p:extLst>
      <p:ext uri="{BB962C8B-B14F-4D97-AF65-F5344CB8AC3E}">
        <p14:creationId xmlns:p14="http://schemas.microsoft.com/office/powerpoint/2010/main" val="420719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F6B5-559F-4038-8781-FFA59AF8234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476BE29E-62F8-4A48-8E5A-563198498C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60D345-6B72-433F-B893-F6C2C0799ABC}"/>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5" name="Footer Placeholder 4">
            <a:extLst>
              <a:ext uri="{FF2B5EF4-FFF2-40B4-BE49-F238E27FC236}">
                <a16:creationId xmlns:a16="http://schemas.microsoft.com/office/drawing/2014/main" id="{8E4CC664-AEA1-4E79-893B-19323A6AF4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29FDEF-18F5-4D88-8BB3-D5F3C4DC960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29295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F1B3-681F-4888-A59B-014DE391349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5B4A3F6-9539-4576-A000-63213105C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E8FE5C-623F-402D-9FD7-20BD196EE959}"/>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5" name="Footer Placeholder 4">
            <a:extLst>
              <a:ext uri="{FF2B5EF4-FFF2-40B4-BE49-F238E27FC236}">
                <a16:creationId xmlns:a16="http://schemas.microsoft.com/office/drawing/2014/main" id="{E7B02FFF-50D4-4027-B1E9-58947A2EC94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A7518A-F0ED-4997-9A63-E61C7AB6D5A7}"/>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41880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02CFA-AFB7-40E3-810E-CC680A9502F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361AEA-0233-4DDA-9E90-688E203753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18E3BB-5B8A-4596-B640-589EEB99D623}"/>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5" name="Footer Placeholder 4">
            <a:extLst>
              <a:ext uri="{FF2B5EF4-FFF2-40B4-BE49-F238E27FC236}">
                <a16:creationId xmlns:a16="http://schemas.microsoft.com/office/drawing/2014/main" id="{CB6F20F5-5CDF-4A5E-98BF-76FFF38999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74EB90-8347-4ECF-A273-EF9D28D90FD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74867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763" y="1695199"/>
            <a:ext cx="7974623" cy="651129"/>
          </a:xfrm>
        </p:spPr>
        <p:txBody>
          <a:bodyPr anchor="t">
            <a:noAutofit/>
          </a:bodyPr>
          <a:lstStyle>
            <a:lvl1pPr algn="l">
              <a:defRPr sz="2700" b="0" cap="none"/>
            </a:lvl1pPr>
          </a:lstStyle>
          <a:p>
            <a:r>
              <a:rPr lang="en-AU" dirty="0"/>
              <a:t>Click to edit title</a:t>
            </a:r>
            <a:endParaRPr lang="en-US" dirty="0"/>
          </a:p>
        </p:txBody>
      </p:sp>
      <p:sp>
        <p:nvSpPr>
          <p:cNvPr id="3" name="Text Placeholder 2"/>
          <p:cNvSpPr>
            <a:spLocks noGrp="1"/>
          </p:cNvSpPr>
          <p:nvPr>
            <p:ph type="body" idx="1"/>
          </p:nvPr>
        </p:nvSpPr>
        <p:spPr>
          <a:xfrm>
            <a:off x="581763" y="2503496"/>
            <a:ext cx="7974623" cy="608850"/>
          </a:xfrm>
        </p:spPr>
        <p:txBody>
          <a:bodyPr lIns="0" tIns="0" rIns="0" bIns="0" anchor="t" anchorCtr="0"/>
          <a:lstStyle>
            <a:lvl1pPr marL="0" indent="0">
              <a:buNone/>
              <a:defRPr sz="1725">
                <a:solidFill>
                  <a:srgbClr val="385CC4"/>
                </a:solidFill>
              </a:defRPr>
            </a:lvl1pPr>
            <a:lvl2pPr marL="402161" indent="0">
              <a:buNone/>
              <a:defRPr sz="1576">
                <a:solidFill>
                  <a:schemeClr val="tx1">
                    <a:tint val="75000"/>
                  </a:schemeClr>
                </a:solidFill>
              </a:defRPr>
            </a:lvl2pPr>
            <a:lvl3pPr marL="804322" indent="0">
              <a:buNone/>
              <a:defRPr sz="1425">
                <a:solidFill>
                  <a:schemeClr val="tx1">
                    <a:tint val="75000"/>
                  </a:schemeClr>
                </a:solidFill>
              </a:defRPr>
            </a:lvl3pPr>
            <a:lvl4pPr marL="1206483" indent="0">
              <a:buNone/>
              <a:defRPr sz="1200">
                <a:solidFill>
                  <a:schemeClr val="tx1">
                    <a:tint val="75000"/>
                  </a:schemeClr>
                </a:solidFill>
              </a:defRPr>
            </a:lvl4pPr>
            <a:lvl5pPr marL="1608644" indent="0">
              <a:buNone/>
              <a:defRPr sz="1200">
                <a:solidFill>
                  <a:schemeClr val="tx1">
                    <a:tint val="75000"/>
                  </a:schemeClr>
                </a:solidFill>
              </a:defRPr>
            </a:lvl5pPr>
            <a:lvl6pPr marL="2010804" indent="0">
              <a:buNone/>
              <a:defRPr sz="1200">
                <a:solidFill>
                  <a:schemeClr val="tx1">
                    <a:tint val="75000"/>
                  </a:schemeClr>
                </a:solidFill>
              </a:defRPr>
            </a:lvl6pPr>
            <a:lvl7pPr marL="2412965" indent="0">
              <a:buNone/>
              <a:defRPr sz="1200">
                <a:solidFill>
                  <a:schemeClr val="tx1">
                    <a:tint val="75000"/>
                  </a:schemeClr>
                </a:solidFill>
              </a:defRPr>
            </a:lvl7pPr>
            <a:lvl8pPr marL="2815126" indent="0">
              <a:buNone/>
              <a:defRPr sz="1200">
                <a:solidFill>
                  <a:schemeClr val="tx1">
                    <a:tint val="75000"/>
                  </a:schemeClr>
                </a:solidFill>
              </a:defRPr>
            </a:lvl8pPr>
            <a:lvl9pPr marL="3217286" indent="0">
              <a:buNone/>
              <a:defRPr sz="1200">
                <a:solidFill>
                  <a:schemeClr val="tx1">
                    <a:tint val="75000"/>
                  </a:schemeClr>
                </a:solidFill>
              </a:defRPr>
            </a:lvl9pPr>
          </a:lstStyle>
          <a:p>
            <a:pPr lvl="0"/>
            <a:r>
              <a:rPr lang="en-US"/>
              <a:t>Click to edit Master text styles</a:t>
            </a:r>
          </a:p>
        </p:txBody>
      </p:sp>
      <p:sp>
        <p:nvSpPr>
          <p:cNvPr id="7" name="Content Placeholder 2"/>
          <p:cNvSpPr>
            <a:spLocks noGrp="1"/>
          </p:cNvSpPr>
          <p:nvPr>
            <p:ph idx="14" hasCustomPrompt="1"/>
          </p:nvPr>
        </p:nvSpPr>
        <p:spPr>
          <a:xfrm>
            <a:off x="581760" y="6337284"/>
            <a:ext cx="3970147" cy="360000"/>
          </a:xfrm>
        </p:spPr>
        <p:txBody>
          <a:bodyPr anchor="ctr">
            <a:normAutofit/>
          </a:bodyPr>
          <a:lstStyle>
            <a:lvl1pPr marL="0" marR="0" indent="0" algn="l" defTabSz="402161" rtl="0" eaLnBrk="1" fontAlgn="auto" latinLnBrk="0" hangingPunct="1">
              <a:lnSpc>
                <a:spcPts val="1232"/>
              </a:lnSpc>
              <a:spcBef>
                <a:spcPts val="264"/>
              </a:spcBef>
              <a:spcAft>
                <a:spcPts val="264"/>
              </a:spcAft>
              <a:buClrTx/>
              <a:buSzTx/>
              <a:buFontTx/>
              <a:buNone/>
              <a:tabLst/>
              <a:defRPr lang="en-US" sz="599" dirty="0" smtClean="0"/>
            </a:lvl1pPr>
          </a:lstStyle>
          <a:p>
            <a:r>
              <a:rPr lang="en-US" sz="599" dirty="0">
                <a:latin typeface="+mn-lt"/>
              </a:rPr>
              <a:t>FOR OFFICIAL USE ONLY – Individuals data and analytics strategy - February 2019</a:t>
            </a:r>
          </a:p>
        </p:txBody>
      </p:sp>
    </p:spTree>
    <p:extLst>
      <p:ext uri="{BB962C8B-B14F-4D97-AF65-F5344CB8AC3E}">
        <p14:creationId xmlns:p14="http://schemas.microsoft.com/office/powerpoint/2010/main" val="115601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D2A-8AFA-4E3F-B87D-EEA975D617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861093-D943-4432-8144-C6657473CB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4A76CD-6689-4BB3-949B-6AC31DFBA712}"/>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5" name="Footer Placeholder 4">
            <a:extLst>
              <a:ext uri="{FF2B5EF4-FFF2-40B4-BE49-F238E27FC236}">
                <a16:creationId xmlns:a16="http://schemas.microsoft.com/office/drawing/2014/main" id="{776B1A91-62E5-4471-A3FB-D78D865639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1162BB-2024-4B4A-8611-B4CFDFABCB5A}"/>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29145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6ECE-4A33-4F80-A92F-361FC9506BD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C835CBC-F471-4FF5-832A-7CDBB5B5CC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F85B2-5AA0-46CE-AAD1-55131DC962C6}"/>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5" name="Footer Placeholder 4">
            <a:extLst>
              <a:ext uri="{FF2B5EF4-FFF2-40B4-BE49-F238E27FC236}">
                <a16:creationId xmlns:a16="http://schemas.microsoft.com/office/drawing/2014/main" id="{A2FFDBE0-CE7A-48D4-BCF0-EF9286F217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4998F8-BB4D-465E-93DC-A68DF110CAD2}"/>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7977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0380-7971-44A8-9E07-951A3CB71F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1E900-7ADD-42BF-85D2-BA8B93A5FC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5B49464-2900-4A0B-B3BC-0EE60CF126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7849FE3-9461-4AE1-9396-FAEEB4292C33}"/>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6" name="Footer Placeholder 5">
            <a:extLst>
              <a:ext uri="{FF2B5EF4-FFF2-40B4-BE49-F238E27FC236}">
                <a16:creationId xmlns:a16="http://schemas.microsoft.com/office/drawing/2014/main" id="{F3C2CA08-9B31-40A9-BD2A-5CDB129217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1BF7FB-E75B-425E-9942-1C3D25C3A090}"/>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2372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328D-CBA9-4B95-B486-60A76618565D}"/>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ABA23D-5198-4BB3-A21E-3614775EA9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3F62F-D718-4A1C-AEF7-5E090BBCBEF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E99CF76-8258-455F-AC54-77B17789F0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258BC-3178-499C-8CF7-E8B8290FF0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69077D5-7C8D-4791-B9CC-26E0E9EE65C7}"/>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8" name="Footer Placeholder 7">
            <a:extLst>
              <a:ext uri="{FF2B5EF4-FFF2-40B4-BE49-F238E27FC236}">
                <a16:creationId xmlns:a16="http://schemas.microsoft.com/office/drawing/2014/main" id="{340A5D46-6EBA-4DC9-AC5B-EBCB3492B4A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AD1DD77-34F1-48EF-98C8-E0C67088C446}"/>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42954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F8C5-8C48-4DAE-8109-4B126B5507D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3026434-6627-457B-9E5A-CF44FF0A143B}"/>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4" name="Footer Placeholder 3">
            <a:extLst>
              <a:ext uri="{FF2B5EF4-FFF2-40B4-BE49-F238E27FC236}">
                <a16:creationId xmlns:a16="http://schemas.microsoft.com/office/drawing/2014/main" id="{AA5B65BD-42F7-4A6E-87AA-ED98F03C7F8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F1BE947-7398-45BF-B50C-C3405DF7C01A}"/>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1106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30639-0592-4F4B-B0B3-A3CF2077F531}"/>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3" name="Footer Placeholder 2">
            <a:extLst>
              <a:ext uri="{FF2B5EF4-FFF2-40B4-BE49-F238E27FC236}">
                <a16:creationId xmlns:a16="http://schemas.microsoft.com/office/drawing/2014/main" id="{BDE13A35-41EA-47F0-9AC6-424AC7BB293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51878FD-7598-4F98-85B2-CD01E7911CB8}"/>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212985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F36D-DA76-4E7D-8EC0-D954203771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8934665-43E5-46E6-A952-A53E5062ED4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7A03411-95F9-4203-B3BF-257A6F7A76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A2A8F2-D696-4285-9928-BC6DB8C706D2}"/>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6" name="Footer Placeholder 5">
            <a:extLst>
              <a:ext uri="{FF2B5EF4-FFF2-40B4-BE49-F238E27FC236}">
                <a16:creationId xmlns:a16="http://schemas.microsoft.com/office/drawing/2014/main" id="{0D9F8BDB-A6BA-4DF5-9F6B-B3CEB02349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90545A-A5FE-465C-B628-12460DF707CC}"/>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9450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3EDC-72DB-422E-93E0-E89653B274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F2803FE-934F-4ABB-A9A5-2AB60DF64F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2FB1905E-8D39-4098-B330-DA9F3C0B08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BDC639-E929-4064-A0C1-5AB0E3557EAA}"/>
              </a:ext>
            </a:extLst>
          </p:cNvPr>
          <p:cNvSpPr>
            <a:spLocks noGrp="1"/>
          </p:cNvSpPr>
          <p:nvPr>
            <p:ph type="dt" sz="half" idx="10"/>
          </p:nvPr>
        </p:nvSpPr>
        <p:spPr/>
        <p:txBody>
          <a:bodyPr/>
          <a:lstStyle/>
          <a:p>
            <a:fld id="{D3AAC9FC-04DF-440E-B2C8-B9CC615CFA49}" type="datetimeFigureOut">
              <a:rPr lang="en-AU" smtClean="0"/>
              <a:t>3/05/2023</a:t>
            </a:fld>
            <a:endParaRPr lang="en-AU"/>
          </a:p>
        </p:txBody>
      </p:sp>
      <p:sp>
        <p:nvSpPr>
          <p:cNvPr id="6" name="Footer Placeholder 5">
            <a:extLst>
              <a:ext uri="{FF2B5EF4-FFF2-40B4-BE49-F238E27FC236}">
                <a16:creationId xmlns:a16="http://schemas.microsoft.com/office/drawing/2014/main" id="{E29B0B07-0FBD-455B-8831-7F9B5C8675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9EB13F1-A82D-4A2C-BCD2-22A3A96F4EA0}"/>
              </a:ext>
            </a:extLst>
          </p:cNvPr>
          <p:cNvSpPr>
            <a:spLocks noGrp="1"/>
          </p:cNvSpPr>
          <p:nvPr>
            <p:ph type="sldNum" sz="quarter" idx="12"/>
          </p:nvPr>
        </p:nvSpPr>
        <p:spPr/>
        <p:txBody>
          <a:bodyPr/>
          <a:lstStyle/>
          <a:p>
            <a:fld id="{DE2E600D-4961-447F-B4C6-1870260EDBAD}" type="slidenum">
              <a:rPr lang="en-AU" smtClean="0"/>
              <a:t>‹#›</a:t>
            </a:fld>
            <a:endParaRPr lang="en-AU"/>
          </a:p>
        </p:txBody>
      </p:sp>
    </p:spTree>
    <p:extLst>
      <p:ext uri="{BB962C8B-B14F-4D97-AF65-F5344CB8AC3E}">
        <p14:creationId xmlns:p14="http://schemas.microsoft.com/office/powerpoint/2010/main" val="398372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88B35-9E57-4063-8F8C-08D3208BFE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94ADCFF-BB67-4029-8708-E63E8E548D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F0743B-90D8-447A-BDFB-BEE22F0977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AAC9FC-04DF-440E-B2C8-B9CC615CFA49}" type="datetimeFigureOut">
              <a:rPr lang="en-AU" smtClean="0"/>
              <a:t>3/05/2023</a:t>
            </a:fld>
            <a:endParaRPr lang="en-AU"/>
          </a:p>
        </p:txBody>
      </p:sp>
      <p:sp>
        <p:nvSpPr>
          <p:cNvPr id="5" name="Footer Placeholder 4">
            <a:extLst>
              <a:ext uri="{FF2B5EF4-FFF2-40B4-BE49-F238E27FC236}">
                <a16:creationId xmlns:a16="http://schemas.microsoft.com/office/drawing/2014/main" id="{7181BDD6-359A-4588-8974-C82C9F3D0D9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6361C63-030D-4EA4-84CE-D7FBBD4AA5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2E600D-4961-447F-B4C6-1870260EDBAD}" type="slidenum">
              <a:rPr lang="en-AU" smtClean="0"/>
              <a:t>‹#›</a:t>
            </a:fld>
            <a:endParaRPr lang="en-AU"/>
          </a:p>
        </p:txBody>
      </p:sp>
    </p:spTree>
    <p:extLst>
      <p:ext uri="{BB962C8B-B14F-4D97-AF65-F5344CB8AC3E}">
        <p14:creationId xmlns:p14="http://schemas.microsoft.com/office/powerpoint/2010/main" val="1205249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1.svg"/><Relationship Id="rId3" Type="http://schemas.openxmlformats.org/officeDocument/2006/relationships/image" Target="../media/image1.png"/><Relationship Id="rId21" Type="http://schemas.openxmlformats.org/officeDocument/2006/relationships/image" Target="../media/image36.png"/><Relationship Id="rId7" Type="http://schemas.openxmlformats.org/officeDocument/2006/relationships/diagramLayout" Target="../diagrams/layout3.xml"/><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26.png"/><Relationship Id="rId24" Type="http://schemas.openxmlformats.org/officeDocument/2006/relationships/image" Target="../media/image39.svg"/><Relationship Id="rId5" Type="http://schemas.openxmlformats.org/officeDocument/2006/relationships/image" Target="../media/image2.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svg"/><Relationship Id="rId10" Type="http://schemas.microsoft.com/office/2007/relationships/diagramDrawing" Target="../diagrams/drawing3.xml"/><Relationship Id="rId19" Type="http://schemas.openxmlformats.org/officeDocument/2006/relationships/image" Target="../media/image34.png"/><Relationship Id="rId4" Type="http://schemas.microsoft.com/office/2007/relationships/hdphoto" Target="../media/hdphoto1.wdp"/><Relationship Id="rId9" Type="http://schemas.openxmlformats.org/officeDocument/2006/relationships/diagramColors" Target="../diagrams/colors3.xml"/><Relationship Id="rId14" Type="http://schemas.openxmlformats.org/officeDocument/2006/relationships/image" Target="../media/image29.svg"/><Relationship Id="rId22" Type="http://schemas.openxmlformats.org/officeDocument/2006/relationships/image" Target="../media/image37.svg"/><Relationship Id="rId27"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12" Type="http://schemas.openxmlformats.org/officeDocument/2006/relationships/image" Target="../media/image45.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44.png"/><Relationship Id="rId5" Type="http://schemas.openxmlformats.org/officeDocument/2006/relationships/image" Target="../media/image2.png"/><Relationship Id="rId10" Type="http://schemas.microsoft.com/office/2007/relationships/diagramDrawing" Target="../diagrams/drawing4.xml"/><Relationship Id="rId4" Type="http://schemas.microsoft.com/office/2007/relationships/hdphoto" Target="../media/hdphoto1.wdp"/><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diagramLayout" Target="../diagrams/layout5.xml"/><Relationship Id="rId12" Type="http://schemas.openxmlformats.org/officeDocument/2006/relationships/image" Target="../media/image47.svg"/><Relationship Id="rId2" Type="http://schemas.openxmlformats.org/officeDocument/2006/relationships/notesSlide" Target="../notesSlides/notesSlide13.xml"/><Relationship Id="rId16" Type="http://schemas.openxmlformats.org/officeDocument/2006/relationships/image" Target="../media/image51.svg"/><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6.png"/><Relationship Id="rId5" Type="http://schemas.openxmlformats.org/officeDocument/2006/relationships/image" Target="../media/image2.png"/><Relationship Id="rId15" Type="http://schemas.openxmlformats.org/officeDocument/2006/relationships/image" Target="../media/image50.png"/><Relationship Id="rId10" Type="http://schemas.microsoft.com/office/2007/relationships/diagramDrawing" Target="../diagrams/drawing5.xml"/><Relationship Id="rId4" Type="http://schemas.microsoft.com/office/2007/relationships/hdphoto" Target="../media/hdphoto1.wdp"/><Relationship Id="rId9" Type="http://schemas.openxmlformats.org/officeDocument/2006/relationships/diagramColors" Target="../diagrams/colors5.xml"/><Relationship Id="rId14" Type="http://schemas.openxmlformats.org/officeDocument/2006/relationships/image" Target="../media/image49.sv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diagramLayout" Target="../diagrams/layout6.xml"/><Relationship Id="rId3" Type="http://schemas.openxmlformats.org/officeDocument/2006/relationships/image" Target="../media/image1.png"/><Relationship Id="rId7" Type="http://schemas.openxmlformats.org/officeDocument/2006/relationships/image" Target="../media/image53.svg"/><Relationship Id="rId12" Type="http://schemas.openxmlformats.org/officeDocument/2006/relationships/diagramData" Target="../diagrams/data6.xml"/><Relationship Id="rId2" Type="http://schemas.openxmlformats.org/officeDocument/2006/relationships/notesSlide" Target="../notesSlides/notesSlide14.xml"/><Relationship Id="rId16" Type="http://schemas.microsoft.com/office/2007/relationships/diagramDrawing" Target="../diagrams/drawing6.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1.svg"/><Relationship Id="rId5" Type="http://schemas.openxmlformats.org/officeDocument/2006/relationships/image" Target="../media/image2.png"/><Relationship Id="rId15" Type="http://schemas.openxmlformats.org/officeDocument/2006/relationships/diagramColors" Target="../diagrams/colors6.xml"/><Relationship Id="rId10" Type="http://schemas.openxmlformats.org/officeDocument/2006/relationships/image" Target="../media/image50.png"/><Relationship Id="rId4" Type="http://schemas.microsoft.com/office/2007/relationships/hdphoto" Target="../media/hdphoto1.wdp"/><Relationship Id="rId9" Type="http://schemas.openxmlformats.org/officeDocument/2006/relationships/image" Target="../media/image55.svg"/><Relationship Id="rId1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diagramLayout" Target="../diagrams/layout7.xml"/><Relationship Id="rId3" Type="http://schemas.openxmlformats.org/officeDocument/2006/relationships/image" Target="../media/image1.png"/><Relationship Id="rId7" Type="http://schemas.openxmlformats.org/officeDocument/2006/relationships/image" Target="../media/image53.svg"/><Relationship Id="rId12" Type="http://schemas.openxmlformats.org/officeDocument/2006/relationships/diagramData" Target="../diagrams/data7.xml"/><Relationship Id="rId2" Type="http://schemas.openxmlformats.org/officeDocument/2006/relationships/notesSlide" Target="../notesSlides/notesSlide15.xml"/><Relationship Id="rId16" Type="http://schemas.microsoft.com/office/2007/relationships/diagramDrawing" Target="../diagrams/drawing7.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1.svg"/><Relationship Id="rId5" Type="http://schemas.openxmlformats.org/officeDocument/2006/relationships/image" Target="../media/image2.png"/><Relationship Id="rId15" Type="http://schemas.openxmlformats.org/officeDocument/2006/relationships/diagramColors" Target="../diagrams/colors7.xml"/><Relationship Id="rId10" Type="http://schemas.openxmlformats.org/officeDocument/2006/relationships/image" Target="../media/image50.png"/><Relationship Id="rId4" Type="http://schemas.microsoft.com/office/2007/relationships/hdphoto" Target="../media/hdphoto1.wdp"/><Relationship Id="rId9" Type="http://schemas.openxmlformats.org/officeDocument/2006/relationships/image" Target="../media/image55.svg"/><Relationship Id="rId1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diagramLayout" Target="../diagrams/layout8.xml"/><Relationship Id="rId3" Type="http://schemas.openxmlformats.org/officeDocument/2006/relationships/image" Target="../media/image1.png"/><Relationship Id="rId7" Type="http://schemas.openxmlformats.org/officeDocument/2006/relationships/image" Target="../media/image53.svg"/><Relationship Id="rId12" Type="http://schemas.openxmlformats.org/officeDocument/2006/relationships/diagramData" Target="../diagrams/data8.xml"/><Relationship Id="rId2" Type="http://schemas.openxmlformats.org/officeDocument/2006/relationships/notesSlide" Target="../notesSlides/notesSlide16.xml"/><Relationship Id="rId16" Type="http://schemas.microsoft.com/office/2007/relationships/diagramDrawing" Target="../diagrams/drawing8.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1.svg"/><Relationship Id="rId5" Type="http://schemas.openxmlformats.org/officeDocument/2006/relationships/image" Target="../media/image2.png"/><Relationship Id="rId15" Type="http://schemas.openxmlformats.org/officeDocument/2006/relationships/diagramColors" Target="../diagrams/colors8.xml"/><Relationship Id="rId10" Type="http://schemas.openxmlformats.org/officeDocument/2006/relationships/image" Target="../media/image50.png"/><Relationship Id="rId4" Type="http://schemas.microsoft.com/office/2007/relationships/hdphoto" Target="../media/hdphoto1.wdp"/><Relationship Id="rId9" Type="http://schemas.openxmlformats.org/officeDocument/2006/relationships/image" Target="../media/image55.svg"/><Relationship Id="rId1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diagramLayout" Target="../diagrams/layout9.xml"/><Relationship Id="rId3" Type="http://schemas.openxmlformats.org/officeDocument/2006/relationships/image" Target="../media/image1.png"/><Relationship Id="rId7" Type="http://schemas.openxmlformats.org/officeDocument/2006/relationships/image" Target="../media/image53.svg"/><Relationship Id="rId12" Type="http://schemas.openxmlformats.org/officeDocument/2006/relationships/diagramData" Target="../diagrams/data9.xml"/><Relationship Id="rId2" Type="http://schemas.openxmlformats.org/officeDocument/2006/relationships/notesSlide" Target="../notesSlides/notesSlide17.xml"/><Relationship Id="rId16" Type="http://schemas.microsoft.com/office/2007/relationships/diagramDrawing" Target="../diagrams/drawing9.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1.svg"/><Relationship Id="rId5" Type="http://schemas.openxmlformats.org/officeDocument/2006/relationships/image" Target="../media/image2.png"/><Relationship Id="rId15" Type="http://schemas.openxmlformats.org/officeDocument/2006/relationships/diagramColors" Target="../diagrams/colors9.xml"/><Relationship Id="rId10" Type="http://schemas.openxmlformats.org/officeDocument/2006/relationships/image" Target="../media/image50.png"/><Relationship Id="rId4" Type="http://schemas.microsoft.com/office/2007/relationships/hdphoto" Target="../media/hdphoto1.wdp"/><Relationship Id="rId9" Type="http://schemas.openxmlformats.org/officeDocument/2006/relationships/image" Target="../media/image55.svg"/><Relationship Id="rId1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www.counterfraud.gov.au/discover-what-were-do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hyperlink" Target="https://www.counterfraud.gov.au/discover-different-types-fraudster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image" Target="../media/image59.png"/><Relationship Id="rId5" Type="http://schemas.openxmlformats.org/officeDocument/2006/relationships/diagramQuickStyle" Target="../diagrams/quickStyle10.xml"/><Relationship Id="rId10" Type="http://schemas.openxmlformats.org/officeDocument/2006/relationships/image" Target="../media/image2.png"/><Relationship Id="rId4" Type="http://schemas.openxmlformats.org/officeDocument/2006/relationships/diagramLayout" Target="../diagrams/layout10.xm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reckless" TargetMode="External"/><Relationship Id="rId5" Type="http://schemas.openxmlformats.org/officeDocument/2006/relationships/image" Target="../media/image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deceiver" TargetMode="External"/><Relationship Id="rId5" Type="http://schemas.openxmlformats.org/officeDocument/2006/relationships/image" Target="../media/image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impersonator" TargetMode="External"/><Relationship Id="rId5" Type="http://schemas.openxmlformats.org/officeDocument/2006/relationships/image" Target="../media/image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fabricator" TargetMode="External"/><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coercer" TargetMode="External"/><Relationship Id="rId5" Type="http://schemas.openxmlformats.org/officeDocument/2006/relationships/image" Target="../media/image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exploiter" TargetMode="External"/><Relationship Id="rId5" Type="http://schemas.openxmlformats.org/officeDocument/2006/relationships/image" Target="../media/image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concealer" TargetMode="External"/><Relationship Id="rId5" Type="http://schemas.openxmlformats.org/officeDocument/2006/relationships/image" Target="../media/image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hyperlink" Target="https://www.counterfraud.gov.au/i-want-discover-different-types-fraudsters/organised" TargetMode="External"/><Relationship Id="rId5" Type="http://schemas.openxmlformats.org/officeDocument/2006/relationships/image" Target="../media/image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1.png"/><Relationship Id="rId11" Type="http://schemas.microsoft.com/office/2007/relationships/hdphoto" Target="../media/hdphoto1.wdp"/><Relationship Id="rId5" Type="http://schemas.openxmlformats.org/officeDocument/2006/relationships/image" Target="../media/image70.svg"/><Relationship Id="rId10" Type="http://schemas.openxmlformats.org/officeDocument/2006/relationships/image" Target="../media/image1.png"/><Relationship Id="rId4" Type="http://schemas.openxmlformats.org/officeDocument/2006/relationships/image" Target="../media/image69.png"/><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5.svg"/><Relationship Id="rId4" Type="http://schemas.microsoft.com/office/2007/relationships/hdphoto" Target="../media/hdphoto1.wdp"/><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2.png"/><Relationship Id="rId4" Type="http://schemas.openxmlformats.org/officeDocument/2006/relationships/diagramLayout" Target="../diagrams/layout11.xml"/><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ngm.com.au/gst-fraud-crackdown-ato/" TargetMode="External"/><Relationship Id="rId5" Type="http://schemas.openxmlformats.org/officeDocument/2006/relationships/image" Target="../media/image76.sv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afp.gov.au/news-media/media-releases/afp-smashes-165-million-tax-fraud-syndicate" TargetMode="External"/><Relationship Id="rId5" Type="http://schemas.openxmlformats.org/officeDocument/2006/relationships/image" Target="../media/image78.sv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hyperlink" Target="https://www.counterfraud.gov.au/explore-fraud-problem" TargetMode="Externa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hyperlink" Target="https://www.counterfraud.gov.au/explore-fraud-problem" TargetMode="Externa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1.png"/><Relationship Id="rId5" Type="http://schemas.openxmlformats.org/officeDocument/2006/relationships/image" Target="../media/image2.pn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3.png"/><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ransparency.org.au/australias-national-integrity-syste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487" y="3159819"/>
            <a:ext cx="8769644" cy="519448"/>
          </a:xfrm>
        </p:spPr>
        <p:txBody>
          <a:bodyPr/>
          <a:lstStyle/>
          <a:p>
            <a:r>
              <a:rPr lang="en-AU" sz="2000" dirty="0"/>
              <a:t>OECD INTERNATIONAL ACADEMY FOR TAX CRIME INVESTIGATION</a:t>
            </a:r>
            <a:br>
              <a:rPr lang="en-AU" sz="1800" dirty="0">
                <a:solidFill>
                  <a:schemeClr val="tx2"/>
                </a:solidFill>
                <a:latin typeface="Century Gothic" panose="020B0502020202020204" pitchFamily="34" charset="0"/>
              </a:rPr>
            </a:br>
            <a:r>
              <a:rPr lang="en-AU" sz="1600" dirty="0"/>
              <a:t>VAT/GST FRAUD INVESTIGATIONS PROGRAMME</a:t>
            </a:r>
            <a:endParaRPr lang="en-AU" sz="1600" dirty="0">
              <a:solidFill>
                <a:schemeClr val="tx1">
                  <a:lumMod val="50000"/>
                  <a:lumOff val="50000"/>
                </a:schemeClr>
              </a:solidFill>
              <a:latin typeface="Century Gothic" panose="020B0502020202020204" pitchFamily="34" charset="0"/>
            </a:endParaRPr>
          </a:p>
        </p:txBody>
      </p:sp>
      <p:sp>
        <p:nvSpPr>
          <p:cNvPr id="6" name="Text Placeholder 5"/>
          <p:cNvSpPr>
            <a:spLocks noGrp="1"/>
          </p:cNvSpPr>
          <p:nvPr>
            <p:ph type="body" idx="1"/>
          </p:nvPr>
        </p:nvSpPr>
        <p:spPr>
          <a:xfrm>
            <a:off x="228142" y="3932373"/>
            <a:ext cx="8232290" cy="373362"/>
          </a:xfrm>
        </p:spPr>
        <p:txBody>
          <a:bodyPr>
            <a:noAutofit/>
          </a:bodyPr>
          <a:lstStyle/>
          <a:p>
            <a:r>
              <a:rPr lang="en-AU" sz="2400" dirty="0">
                <a:solidFill>
                  <a:schemeClr val="accent6"/>
                </a:solidFill>
                <a:latin typeface="Century Gothic" panose="020B0502020202020204" pitchFamily="34" charset="0"/>
              </a:rPr>
              <a:t>AUSTRALIAN SYSTEM INTEGRITY &amp; FRAUDSTER PERSONAS</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sp>
        <p:nvSpPr>
          <p:cNvPr id="24" name="TextBox 1">
            <a:extLst>
              <a:ext uri="{FF2B5EF4-FFF2-40B4-BE49-F238E27FC236}">
                <a16:creationId xmlns:a16="http://schemas.microsoft.com/office/drawing/2014/main" id="{D15A97EA-313A-4A57-A03B-2F4660C2C0C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sp>
        <p:nvSpPr>
          <p:cNvPr id="10" name="TextBox 9">
            <a:extLst>
              <a:ext uri="{FF2B5EF4-FFF2-40B4-BE49-F238E27FC236}">
                <a16:creationId xmlns:a16="http://schemas.microsoft.com/office/drawing/2014/main" id="{6DF7F8F4-A85C-4E1E-9D35-06AA5CB72582}"/>
              </a:ext>
            </a:extLst>
          </p:cNvPr>
          <p:cNvSpPr txBox="1"/>
          <p:nvPr/>
        </p:nvSpPr>
        <p:spPr>
          <a:xfrm>
            <a:off x="5269325" y="4654877"/>
            <a:ext cx="3695163" cy="646331"/>
          </a:xfrm>
          <a:prstGeom prst="rect">
            <a:avLst/>
          </a:prstGeom>
          <a:noFill/>
        </p:spPr>
        <p:txBody>
          <a:bodyPr wrap="square" rtlCol="0">
            <a:spAutoFit/>
          </a:bodyPr>
          <a:lstStyle/>
          <a:p>
            <a:pPr algn="r"/>
            <a:r>
              <a:rPr lang="en-AU" sz="1400" dirty="0">
                <a:solidFill>
                  <a:schemeClr val="tx2"/>
                </a:solidFill>
                <a:latin typeface="Century Gothic" panose="020B0502020202020204" pitchFamily="34" charset="0"/>
              </a:rPr>
              <a:t>JES DETTERER</a:t>
            </a:r>
          </a:p>
          <a:p>
            <a:pPr algn="r"/>
            <a:r>
              <a:rPr lang="en-AU" sz="1100" dirty="0">
                <a:solidFill>
                  <a:schemeClr val="tx2"/>
                </a:solidFill>
                <a:latin typeface="Century Gothic" panose="020B0502020202020204" pitchFamily="34" charset="0"/>
              </a:rPr>
              <a:t>MAY 2023</a:t>
            </a:r>
          </a:p>
          <a:p>
            <a:pPr algn="r"/>
            <a:endParaRPr lang="en-AU" sz="1100" dirty="0">
              <a:solidFill>
                <a:schemeClr val="tx2"/>
              </a:solidFill>
              <a:latin typeface="Century Gothic" panose="020B0502020202020204" pitchFamily="34" charset="0"/>
            </a:endParaRPr>
          </a:p>
        </p:txBody>
      </p:sp>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Tree>
    <p:extLst>
      <p:ext uri="{BB962C8B-B14F-4D97-AF65-F5344CB8AC3E}">
        <p14:creationId xmlns:p14="http://schemas.microsoft.com/office/powerpoint/2010/main" val="294604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NATIONAL INTEGRITY  PLAN| </a:t>
            </a:r>
            <a:r>
              <a:rPr lang="en-AU" sz="2000" dirty="0">
                <a:solidFill>
                  <a:srgbClr val="E98B8A"/>
                </a:solidFill>
                <a:latin typeface="Century Gothic" panose="020B0502020202020204" pitchFamily="34" charset="0"/>
              </a:rPr>
              <a:t>BLUEPRINT (DETAIL)</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graphicFrame>
        <p:nvGraphicFramePr>
          <p:cNvPr id="10" name="Diagram 9">
            <a:extLst>
              <a:ext uri="{FF2B5EF4-FFF2-40B4-BE49-F238E27FC236}">
                <a16:creationId xmlns:a16="http://schemas.microsoft.com/office/drawing/2014/main" id="{2D8F3517-6554-4C9F-81B4-C822065831A6}"/>
              </a:ext>
            </a:extLst>
          </p:cNvPr>
          <p:cNvGraphicFramePr/>
          <p:nvPr>
            <p:extLst>
              <p:ext uri="{D42A27DB-BD31-4B8C-83A1-F6EECF244321}">
                <p14:modId xmlns:p14="http://schemas.microsoft.com/office/powerpoint/2010/main" val="2404454225"/>
              </p:ext>
            </p:extLst>
          </p:nvPr>
        </p:nvGraphicFramePr>
        <p:xfrm>
          <a:off x="148534" y="1052736"/>
          <a:ext cx="8815954" cy="52837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a:extLst>
              <a:ext uri="{FF2B5EF4-FFF2-40B4-BE49-F238E27FC236}">
                <a16:creationId xmlns:a16="http://schemas.microsoft.com/office/drawing/2014/main" id="{2ABCE4B4-A09D-4653-A71A-515AC1A22A0F}"/>
              </a:ext>
            </a:extLst>
          </p:cNvPr>
          <p:cNvSpPr txBox="1"/>
          <p:nvPr/>
        </p:nvSpPr>
        <p:spPr>
          <a:xfrm>
            <a:off x="148534" y="620688"/>
            <a:ext cx="3015569" cy="369332"/>
          </a:xfrm>
          <a:prstGeom prst="rect">
            <a:avLst/>
          </a:prstGeom>
          <a:noFill/>
        </p:spPr>
        <p:txBody>
          <a:bodyPr wrap="none" rtlCol="0">
            <a:spAutoFit/>
          </a:bodyPr>
          <a:lstStyle/>
          <a:p>
            <a:r>
              <a:rPr lang="en-AU" dirty="0">
                <a:latin typeface="Century Gothic" panose="020B0502020202020204" pitchFamily="34" charset="0"/>
              </a:rPr>
              <a:t>The Blueprint explained…</a:t>
            </a:r>
          </a:p>
        </p:txBody>
      </p:sp>
      <p:pic>
        <p:nvPicPr>
          <p:cNvPr id="5" name="Graphic 4" descr="Blueprint with solid fill">
            <a:extLst>
              <a:ext uri="{FF2B5EF4-FFF2-40B4-BE49-F238E27FC236}">
                <a16:creationId xmlns:a16="http://schemas.microsoft.com/office/drawing/2014/main" id="{B98B0505-A082-4A02-9B06-570F296FF0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3608" y="1221661"/>
            <a:ext cx="698376" cy="698376"/>
          </a:xfrm>
          <a:prstGeom prst="rect">
            <a:avLst/>
          </a:prstGeom>
        </p:spPr>
      </p:pic>
      <p:pic>
        <p:nvPicPr>
          <p:cNvPr id="12" name="Graphic 11" descr="Open hand with plant with solid fill">
            <a:extLst>
              <a:ext uri="{FF2B5EF4-FFF2-40B4-BE49-F238E27FC236}">
                <a16:creationId xmlns:a16="http://schemas.microsoft.com/office/drawing/2014/main" id="{C4E4880E-AC1C-45C1-AA41-9BD1E42B5A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43608" y="3037829"/>
            <a:ext cx="698376" cy="698376"/>
          </a:xfrm>
          <a:prstGeom prst="rect">
            <a:avLst/>
          </a:prstGeom>
        </p:spPr>
      </p:pic>
      <p:pic>
        <p:nvPicPr>
          <p:cNvPr id="13" name="Graphic 12" descr="Social network with solid fill">
            <a:extLst>
              <a:ext uri="{FF2B5EF4-FFF2-40B4-BE49-F238E27FC236}">
                <a16:creationId xmlns:a16="http://schemas.microsoft.com/office/drawing/2014/main" id="{875C1F52-33A3-437A-A05C-91583CDCC52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043608" y="4818856"/>
            <a:ext cx="698376" cy="698376"/>
          </a:xfrm>
          <a:prstGeom prst="rect">
            <a:avLst/>
          </a:prstGeom>
        </p:spPr>
      </p:pic>
      <p:pic>
        <p:nvPicPr>
          <p:cNvPr id="14" name="Graphic 13" descr="Magnifying glass with solid fill">
            <a:extLst>
              <a:ext uri="{FF2B5EF4-FFF2-40B4-BE49-F238E27FC236}">
                <a16:creationId xmlns:a16="http://schemas.microsoft.com/office/drawing/2014/main" id="{0A82271E-5388-4CB6-959A-808FFFA6330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233664" y="1216507"/>
            <a:ext cx="698376" cy="698376"/>
          </a:xfrm>
          <a:prstGeom prst="rect">
            <a:avLst/>
          </a:prstGeom>
        </p:spPr>
      </p:pic>
      <p:pic>
        <p:nvPicPr>
          <p:cNvPr id="15" name="Graphic 14" descr="Gavel with solid fill">
            <a:extLst>
              <a:ext uri="{FF2B5EF4-FFF2-40B4-BE49-F238E27FC236}">
                <a16:creationId xmlns:a16="http://schemas.microsoft.com/office/drawing/2014/main" id="{0958ECFD-589C-46C8-A02B-45EAD007567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4233664" y="3032675"/>
            <a:ext cx="698376" cy="698376"/>
          </a:xfrm>
          <a:prstGeom prst="rect">
            <a:avLst/>
          </a:prstGeom>
        </p:spPr>
      </p:pic>
      <p:pic>
        <p:nvPicPr>
          <p:cNvPr id="16" name="Graphic 15" descr="Building with solid fill">
            <a:extLst>
              <a:ext uri="{FF2B5EF4-FFF2-40B4-BE49-F238E27FC236}">
                <a16:creationId xmlns:a16="http://schemas.microsoft.com/office/drawing/2014/main" id="{5423967B-C5A5-4279-BA33-E83341E2580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4233664" y="4848842"/>
            <a:ext cx="698376" cy="663235"/>
          </a:xfrm>
          <a:prstGeom prst="rect">
            <a:avLst/>
          </a:prstGeom>
        </p:spPr>
      </p:pic>
      <p:pic>
        <p:nvPicPr>
          <p:cNvPr id="17" name="Graphic 16" descr="Shield with solid fill">
            <a:extLst>
              <a:ext uri="{FF2B5EF4-FFF2-40B4-BE49-F238E27FC236}">
                <a16:creationId xmlns:a16="http://schemas.microsoft.com/office/drawing/2014/main" id="{0AA68603-3DC8-4E1E-AF1A-65F5FE35172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7452320" y="1216507"/>
            <a:ext cx="698376" cy="698376"/>
          </a:xfrm>
          <a:prstGeom prst="rect">
            <a:avLst/>
          </a:prstGeom>
        </p:spPr>
      </p:pic>
      <p:pic>
        <p:nvPicPr>
          <p:cNvPr id="18" name="Graphic 17" descr="Whistle with solid fill">
            <a:extLst>
              <a:ext uri="{FF2B5EF4-FFF2-40B4-BE49-F238E27FC236}">
                <a16:creationId xmlns:a16="http://schemas.microsoft.com/office/drawing/2014/main" id="{954A0708-9587-4550-9049-B68ED59DA0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7452320" y="3032675"/>
            <a:ext cx="698376" cy="698376"/>
          </a:xfrm>
          <a:prstGeom prst="rect">
            <a:avLst/>
          </a:prstGeom>
        </p:spPr>
      </p:pic>
      <p:pic>
        <p:nvPicPr>
          <p:cNvPr id="19" name="Graphic 18" descr="Quill with solid fill">
            <a:extLst>
              <a:ext uri="{FF2B5EF4-FFF2-40B4-BE49-F238E27FC236}">
                <a16:creationId xmlns:a16="http://schemas.microsoft.com/office/drawing/2014/main" id="{1B7B93D1-FF7A-4550-81AE-6D683759571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7452320" y="4813702"/>
            <a:ext cx="698376" cy="698376"/>
          </a:xfrm>
          <a:prstGeom prst="rect">
            <a:avLst/>
          </a:prstGeom>
        </p:spPr>
      </p:pic>
      <p:sp>
        <p:nvSpPr>
          <p:cNvPr id="21" name="TextBox 1">
            <a:extLst>
              <a:ext uri="{FF2B5EF4-FFF2-40B4-BE49-F238E27FC236}">
                <a16:creationId xmlns:a16="http://schemas.microsoft.com/office/drawing/2014/main" id="{0E1FB9F6-EB79-4A50-90AC-930C81918CF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93163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NATIONAL INTEGRITY PLAN | </a:t>
            </a:r>
            <a:r>
              <a:rPr lang="en-AU" sz="2000" dirty="0">
                <a:solidFill>
                  <a:schemeClr val="accent2"/>
                </a:solidFill>
                <a:latin typeface="Century Gothic" panose="020B0502020202020204" pitchFamily="34" charset="0"/>
              </a:rPr>
              <a:t>WHAT HAVE WE LEARNT?</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graphicFrame>
        <p:nvGraphicFramePr>
          <p:cNvPr id="2" name="Diagram 1">
            <a:extLst>
              <a:ext uri="{FF2B5EF4-FFF2-40B4-BE49-F238E27FC236}">
                <a16:creationId xmlns:a16="http://schemas.microsoft.com/office/drawing/2014/main" id="{F503EE69-E8F5-49DC-9317-D539087D3D3F}"/>
              </a:ext>
            </a:extLst>
          </p:cNvPr>
          <p:cNvGraphicFramePr/>
          <p:nvPr>
            <p:extLst>
              <p:ext uri="{D42A27DB-BD31-4B8C-83A1-F6EECF244321}">
                <p14:modId xmlns:p14="http://schemas.microsoft.com/office/powerpoint/2010/main" val="2113779069"/>
              </p:ext>
            </p:extLst>
          </p:nvPr>
        </p:nvGraphicFramePr>
        <p:xfrm>
          <a:off x="287676" y="636998"/>
          <a:ext cx="8676812" cy="58912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raphic 3" descr="Classroom with solid fill">
            <a:extLst>
              <a:ext uri="{FF2B5EF4-FFF2-40B4-BE49-F238E27FC236}">
                <a16:creationId xmlns:a16="http://schemas.microsoft.com/office/drawing/2014/main" id="{2CD3A9B3-56FB-4A61-9F8E-DA428A5E4B2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168882" y="4941168"/>
            <a:ext cx="914400" cy="914400"/>
          </a:xfrm>
          <a:prstGeom prst="rect">
            <a:avLst/>
          </a:prstGeom>
        </p:spPr>
      </p:pic>
      <p:sp>
        <p:nvSpPr>
          <p:cNvPr id="11" name="TextBox 1">
            <a:extLst>
              <a:ext uri="{FF2B5EF4-FFF2-40B4-BE49-F238E27FC236}">
                <a16:creationId xmlns:a16="http://schemas.microsoft.com/office/drawing/2014/main" id="{D742B54C-3825-4EB6-A7F9-3CB3C6FBFCF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81997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142" y="3932373"/>
            <a:ext cx="8016266" cy="373362"/>
          </a:xfrm>
        </p:spPr>
        <p:txBody>
          <a:bodyPr>
            <a:noAutofit/>
          </a:bodyPr>
          <a:lstStyle/>
          <a:p>
            <a:r>
              <a:rPr lang="en-AU" sz="2400" dirty="0">
                <a:solidFill>
                  <a:schemeClr val="accent6"/>
                </a:solidFill>
                <a:latin typeface="Century Gothic" panose="020B0502020202020204" pitchFamily="34" charset="0"/>
              </a:rPr>
              <a:t>ATO APPROACH TO MANAGING EXTERNAL FRAUD</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sp>
        <p:nvSpPr>
          <p:cNvPr id="24" name="TextBox 1">
            <a:extLst>
              <a:ext uri="{FF2B5EF4-FFF2-40B4-BE49-F238E27FC236}">
                <a16:creationId xmlns:a16="http://schemas.microsoft.com/office/drawing/2014/main" id="{D15A97EA-313A-4A57-A03B-2F4660C2C0C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Tree>
    <p:extLst>
      <p:ext uri="{BB962C8B-B14F-4D97-AF65-F5344CB8AC3E}">
        <p14:creationId xmlns:p14="http://schemas.microsoft.com/office/powerpoint/2010/main" val="249847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ATO APPROACH | </a:t>
            </a:r>
            <a:r>
              <a:rPr lang="en-AU" sz="2000" dirty="0">
                <a:solidFill>
                  <a:srgbClr val="E98B8A"/>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FF94E808-8074-4842-9CEB-82F7994AFE75}"/>
              </a:ext>
            </a:extLst>
          </p:cNvPr>
          <p:cNvSpPr txBox="1"/>
          <p:nvPr/>
        </p:nvSpPr>
        <p:spPr>
          <a:xfrm>
            <a:off x="148534" y="599486"/>
            <a:ext cx="8887962" cy="2308324"/>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The Australian Taxation Office (ATO) is committed to ensuring the integrity of Australia’s tax and superannuation systems. </a:t>
            </a:r>
          </a:p>
          <a:p>
            <a:pPr marL="285750" indent="-285750">
              <a:buFont typeface="Arial" panose="020B0604020202020204" pitchFamily="34" charset="0"/>
              <a:buChar char="•"/>
            </a:pPr>
            <a:r>
              <a:rPr lang="en-AU" dirty="0">
                <a:latin typeface="Century Gothic" panose="020B0502020202020204" pitchFamily="34" charset="0"/>
              </a:rPr>
              <a:t>Preventing, detecting and responding to external fraud is a critical part of meeting that commitment. </a:t>
            </a:r>
          </a:p>
          <a:p>
            <a:pPr marL="285750" indent="-285750">
              <a:buFont typeface="Arial" panose="020B0604020202020204" pitchFamily="34" charset="0"/>
              <a:buChar char="•"/>
            </a:pPr>
            <a:r>
              <a:rPr lang="en-AU" dirty="0">
                <a:latin typeface="Century Gothic" panose="020B0502020202020204" pitchFamily="34" charset="0"/>
              </a:rPr>
              <a:t>The ATO Fraud and Corruption Control Plan outlines the approach to managing fraud risks and complies with the requirements of the Commonwealth Fraud Control Framework.</a:t>
            </a:r>
          </a:p>
          <a:p>
            <a:pPr marL="285750" indent="-285750">
              <a:buFont typeface="Arial" panose="020B0604020202020204" pitchFamily="34" charset="0"/>
              <a:buChar char="•"/>
            </a:pPr>
            <a:endParaRPr lang="en-AU" dirty="0">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5F88D4A3-D463-4864-9A6F-4F97F3CE2EC0}"/>
              </a:ext>
            </a:extLst>
          </p:cNvPr>
          <p:cNvGraphicFramePr/>
          <p:nvPr>
            <p:extLst>
              <p:ext uri="{D42A27DB-BD31-4B8C-83A1-F6EECF244321}">
                <p14:modId xmlns:p14="http://schemas.microsoft.com/office/powerpoint/2010/main" val="783371818"/>
              </p:ext>
            </p:extLst>
          </p:nvPr>
        </p:nvGraphicFramePr>
        <p:xfrm>
          <a:off x="1524000" y="2852936"/>
          <a:ext cx="6096000" cy="38164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raphic 3" descr="Magnifying glass with solid fill">
            <a:extLst>
              <a:ext uri="{FF2B5EF4-FFF2-40B4-BE49-F238E27FC236}">
                <a16:creationId xmlns:a16="http://schemas.microsoft.com/office/drawing/2014/main" id="{10489BB8-34DC-491E-94F2-D439AAE351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135315" y="4098776"/>
            <a:ext cx="914400" cy="914400"/>
          </a:xfrm>
          <a:prstGeom prst="rect">
            <a:avLst/>
          </a:prstGeom>
        </p:spPr>
      </p:pic>
      <p:pic>
        <p:nvPicPr>
          <p:cNvPr id="10" name="Graphic 9" descr="Construction worker male with solid fill">
            <a:extLst>
              <a:ext uri="{FF2B5EF4-FFF2-40B4-BE49-F238E27FC236}">
                <a16:creationId xmlns:a16="http://schemas.microsoft.com/office/drawing/2014/main" id="{1A5907CF-CDB4-4017-8CF0-C8E631280D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979712" y="4089471"/>
            <a:ext cx="914400" cy="914400"/>
          </a:xfrm>
          <a:prstGeom prst="rect">
            <a:avLst/>
          </a:prstGeom>
        </p:spPr>
      </p:pic>
      <p:pic>
        <p:nvPicPr>
          <p:cNvPr id="13" name="Graphic 12" descr="Share with solid fill">
            <a:extLst>
              <a:ext uri="{FF2B5EF4-FFF2-40B4-BE49-F238E27FC236}">
                <a16:creationId xmlns:a16="http://schemas.microsoft.com/office/drawing/2014/main" id="{9396690B-77EA-49C8-88DF-5E1374DF43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321896" y="4089471"/>
            <a:ext cx="914400" cy="914400"/>
          </a:xfrm>
          <a:prstGeom prst="rect">
            <a:avLst/>
          </a:prstGeom>
        </p:spPr>
      </p:pic>
      <p:sp>
        <p:nvSpPr>
          <p:cNvPr id="14" name="TextBox 1">
            <a:extLst>
              <a:ext uri="{FF2B5EF4-FFF2-40B4-BE49-F238E27FC236}">
                <a16:creationId xmlns:a16="http://schemas.microsoft.com/office/drawing/2014/main" id="{C1203045-E450-4860-8418-5B33D7097E7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81572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ATO APPROACH </a:t>
            </a:r>
            <a:r>
              <a:rPr lang="en-AU" sz="2000" dirty="0">
                <a:solidFill>
                  <a:schemeClr val="accent6"/>
                </a:solidFill>
                <a:latin typeface="Century Gothic" panose="020B0502020202020204" pitchFamily="34" charset="0"/>
              </a:rPr>
              <a:t>|</a:t>
            </a:r>
            <a:r>
              <a:rPr lang="en-AU" sz="2000" dirty="0">
                <a:solidFill>
                  <a:srgbClr val="E98B8A"/>
                </a:solidFill>
                <a:latin typeface="Century Gothic" panose="020B0502020202020204" pitchFamily="34" charset="0"/>
              </a:rPr>
              <a:t> EXTERNAL FRAUD RISKS</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FF94E808-8074-4842-9CEB-82F7994AFE75}"/>
              </a:ext>
            </a:extLst>
          </p:cNvPr>
          <p:cNvSpPr txBox="1"/>
          <p:nvPr/>
        </p:nvSpPr>
        <p:spPr>
          <a:xfrm>
            <a:off x="148534" y="599486"/>
            <a:ext cx="8887962" cy="2031325"/>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External fraud risks can range from small scale fraud perpetrated by an individual who deliberately over claims a small expense they did not incur through to networked offshore organised groups who attempt multi-million-dollar frauds.</a:t>
            </a:r>
          </a:p>
          <a:p>
            <a:pPr marL="285750" indent="-285750">
              <a:buFont typeface="Arial" panose="020B0604020202020204" pitchFamily="34" charset="0"/>
              <a:buChar char="•"/>
            </a:pPr>
            <a:r>
              <a:rPr lang="en-AU" dirty="0">
                <a:latin typeface="Century Gothic" panose="020B0502020202020204" pitchFamily="34" charset="0"/>
              </a:rPr>
              <a:t>Due to the broad behaviour and activity within the threat (evasion and fraud), the ATO manages the external fraud risk as tax crime.</a:t>
            </a:r>
          </a:p>
          <a:p>
            <a:pPr marL="285750" indent="-285750">
              <a:buFont typeface="Arial" panose="020B0604020202020204" pitchFamily="34" charset="0"/>
              <a:buChar char="•"/>
            </a:pPr>
            <a:r>
              <a:rPr lang="en-AU" dirty="0">
                <a:latin typeface="Century Gothic" panose="020B0502020202020204" pitchFamily="34" charset="0"/>
              </a:rPr>
              <a:t>The ATO targets several areas where external fraud is prevalent:</a:t>
            </a:r>
          </a:p>
        </p:txBody>
      </p:sp>
      <p:pic>
        <p:nvPicPr>
          <p:cNvPr id="4" name="Graphic 3" descr="Programmer female with solid fill">
            <a:extLst>
              <a:ext uri="{FF2B5EF4-FFF2-40B4-BE49-F238E27FC236}">
                <a16:creationId xmlns:a16="http://schemas.microsoft.com/office/drawing/2014/main" id="{10489BB8-34DC-491E-94F2-D439AAE351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35315" y="3861048"/>
            <a:ext cx="914400" cy="914400"/>
          </a:xfrm>
          <a:prstGeom prst="rect">
            <a:avLst/>
          </a:prstGeom>
        </p:spPr>
      </p:pic>
      <p:pic>
        <p:nvPicPr>
          <p:cNvPr id="10" name="Graphic 9" descr="Building Brick Wall with solid fill">
            <a:extLst>
              <a:ext uri="{FF2B5EF4-FFF2-40B4-BE49-F238E27FC236}">
                <a16:creationId xmlns:a16="http://schemas.microsoft.com/office/drawing/2014/main" id="{1A5907CF-CDB4-4017-8CF0-C8E631280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79712" y="3945455"/>
            <a:ext cx="914400" cy="914400"/>
          </a:xfrm>
          <a:prstGeom prst="rect">
            <a:avLst/>
          </a:prstGeom>
        </p:spPr>
      </p:pic>
      <p:pic>
        <p:nvPicPr>
          <p:cNvPr id="13" name="Graphic 12" descr="Share with solid fill">
            <a:extLst>
              <a:ext uri="{FF2B5EF4-FFF2-40B4-BE49-F238E27FC236}">
                <a16:creationId xmlns:a16="http://schemas.microsoft.com/office/drawing/2014/main" id="{9396690B-77EA-49C8-88DF-5E1374DF43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321896" y="3945455"/>
            <a:ext cx="914400" cy="914400"/>
          </a:xfrm>
          <a:prstGeom prst="rect">
            <a:avLst/>
          </a:prstGeom>
        </p:spPr>
      </p:pic>
      <p:graphicFrame>
        <p:nvGraphicFramePr>
          <p:cNvPr id="3" name="Diagram 2">
            <a:extLst>
              <a:ext uri="{FF2B5EF4-FFF2-40B4-BE49-F238E27FC236}">
                <a16:creationId xmlns:a16="http://schemas.microsoft.com/office/drawing/2014/main" id="{6C3058F8-55C1-474A-9DE3-36985E4B7610}"/>
              </a:ext>
            </a:extLst>
          </p:cNvPr>
          <p:cNvGraphicFramePr/>
          <p:nvPr>
            <p:extLst>
              <p:ext uri="{D42A27DB-BD31-4B8C-83A1-F6EECF244321}">
                <p14:modId xmlns:p14="http://schemas.microsoft.com/office/powerpoint/2010/main" val="2904571191"/>
              </p:ext>
            </p:extLst>
          </p:nvPr>
        </p:nvGraphicFramePr>
        <p:xfrm>
          <a:off x="204192" y="2605360"/>
          <a:ext cx="8688288"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
            <a:extLst>
              <a:ext uri="{FF2B5EF4-FFF2-40B4-BE49-F238E27FC236}">
                <a16:creationId xmlns:a16="http://schemas.microsoft.com/office/drawing/2014/main" id="{67119C3E-AB98-4A10-A530-482C84CA483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55708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FF94E808-8074-4842-9CEB-82F7994AFE75}"/>
              </a:ext>
            </a:extLst>
          </p:cNvPr>
          <p:cNvSpPr txBox="1"/>
          <p:nvPr/>
        </p:nvSpPr>
        <p:spPr>
          <a:xfrm>
            <a:off x="148534" y="548680"/>
            <a:ext cx="8887962" cy="923330"/>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Prevention strategies are the first line of defence and include proactive measures designed to help reduce the risk of fraud and corruption occurring.</a:t>
            </a:r>
          </a:p>
        </p:txBody>
      </p:sp>
      <p:pic>
        <p:nvPicPr>
          <p:cNvPr id="4" name="Graphic 3" descr="Programmer female with solid fill">
            <a:extLst>
              <a:ext uri="{FF2B5EF4-FFF2-40B4-BE49-F238E27FC236}">
                <a16:creationId xmlns:a16="http://schemas.microsoft.com/office/drawing/2014/main" id="{10489BB8-34DC-491E-94F2-D439AAE351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35315" y="3861048"/>
            <a:ext cx="914400" cy="914400"/>
          </a:xfrm>
          <a:prstGeom prst="rect">
            <a:avLst/>
          </a:prstGeom>
        </p:spPr>
      </p:pic>
      <p:pic>
        <p:nvPicPr>
          <p:cNvPr id="10" name="Graphic 9" descr="Building Brick Wall with solid fill">
            <a:extLst>
              <a:ext uri="{FF2B5EF4-FFF2-40B4-BE49-F238E27FC236}">
                <a16:creationId xmlns:a16="http://schemas.microsoft.com/office/drawing/2014/main" id="{1A5907CF-CDB4-4017-8CF0-C8E631280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79712" y="3945455"/>
            <a:ext cx="914400" cy="914400"/>
          </a:xfrm>
          <a:prstGeom prst="rect">
            <a:avLst/>
          </a:prstGeom>
        </p:spPr>
      </p:pic>
      <p:pic>
        <p:nvPicPr>
          <p:cNvPr id="13" name="Graphic 12" descr="Share with solid fill">
            <a:extLst>
              <a:ext uri="{FF2B5EF4-FFF2-40B4-BE49-F238E27FC236}">
                <a16:creationId xmlns:a16="http://schemas.microsoft.com/office/drawing/2014/main" id="{9396690B-77EA-49C8-88DF-5E1374DF43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321896" y="3945455"/>
            <a:ext cx="914400" cy="914400"/>
          </a:xfrm>
          <a:prstGeom prst="rect">
            <a:avLst/>
          </a:prstGeom>
        </p:spPr>
      </p:pic>
      <p:graphicFrame>
        <p:nvGraphicFramePr>
          <p:cNvPr id="2" name="Diagram 1">
            <a:extLst>
              <a:ext uri="{FF2B5EF4-FFF2-40B4-BE49-F238E27FC236}">
                <a16:creationId xmlns:a16="http://schemas.microsoft.com/office/drawing/2014/main" id="{4EBF104A-82BF-4E04-BD81-BAC0F3EFE37C}"/>
              </a:ext>
            </a:extLst>
          </p:cNvPr>
          <p:cNvGraphicFramePr/>
          <p:nvPr>
            <p:extLst>
              <p:ext uri="{D42A27DB-BD31-4B8C-83A1-F6EECF244321}">
                <p14:modId xmlns:p14="http://schemas.microsoft.com/office/powerpoint/2010/main" val="1883587502"/>
              </p:ext>
            </p:extLst>
          </p:nvPr>
        </p:nvGraphicFramePr>
        <p:xfrm>
          <a:off x="148534" y="1412776"/>
          <a:ext cx="8887962" cy="52549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TextBox 4">
            <a:extLst>
              <a:ext uri="{FF2B5EF4-FFF2-40B4-BE49-F238E27FC236}">
                <a16:creationId xmlns:a16="http://schemas.microsoft.com/office/drawing/2014/main" id="{9DEC8BBB-6B41-4970-807C-34671A6E7F60}"/>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ATO APPROACH </a:t>
            </a:r>
            <a:r>
              <a:rPr lang="en-AU" sz="2000" dirty="0">
                <a:solidFill>
                  <a:schemeClr val="accent6"/>
                </a:solidFill>
                <a:latin typeface="Century Gothic" panose="020B0502020202020204" pitchFamily="34" charset="0"/>
              </a:rPr>
              <a:t>|</a:t>
            </a:r>
            <a:r>
              <a:rPr lang="en-AU" sz="2000" dirty="0">
                <a:solidFill>
                  <a:srgbClr val="E98B8A"/>
                </a:solidFill>
                <a:latin typeface="Century Gothic" panose="020B0502020202020204" pitchFamily="34" charset="0"/>
              </a:rPr>
              <a:t> PREVENTION</a:t>
            </a:r>
          </a:p>
        </p:txBody>
      </p:sp>
      <p:sp>
        <p:nvSpPr>
          <p:cNvPr id="15" name="TextBox 1">
            <a:extLst>
              <a:ext uri="{FF2B5EF4-FFF2-40B4-BE49-F238E27FC236}">
                <a16:creationId xmlns:a16="http://schemas.microsoft.com/office/drawing/2014/main" id="{2792AC73-F9E3-4B3E-BEE2-69146CF37642}"/>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21252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FF94E808-8074-4842-9CEB-82F7994AFE75}"/>
              </a:ext>
            </a:extLst>
          </p:cNvPr>
          <p:cNvSpPr txBox="1"/>
          <p:nvPr/>
        </p:nvSpPr>
        <p:spPr>
          <a:xfrm>
            <a:off x="148534" y="548680"/>
            <a:ext cx="8887962" cy="646331"/>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The ATO employs measures designed to uncover incidences of fraud and corruption when they occur.</a:t>
            </a:r>
          </a:p>
        </p:txBody>
      </p:sp>
      <p:pic>
        <p:nvPicPr>
          <p:cNvPr id="4" name="Graphic 3" descr="Programmer female with solid fill">
            <a:extLst>
              <a:ext uri="{FF2B5EF4-FFF2-40B4-BE49-F238E27FC236}">
                <a16:creationId xmlns:a16="http://schemas.microsoft.com/office/drawing/2014/main" id="{10489BB8-34DC-491E-94F2-D439AAE351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35315" y="3861048"/>
            <a:ext cx="914400" cy="914400"/>
          </a:xfrm>
          <a:prstGeom prst="rect">
            <a:avLst/>
          </a:prstGeom>
        </p:spPr>
      </p:pic>
      <p:pic>
        <p:nvPicPr>
          <p:cNvPr id="10" name="Graphic 9" descr="Building Brick Wall with solid fill">
            <a:extLst>
              <a:ext uri="{FF2B5EF4-FFF2-40B4-BE49-F238E27FC236}">
                <a16:creationId xmlns:a16="http://schemas.microsoft.com/office/drawing/2014/main" id="{1A5907CF-CDB4-4017-8CF0-C8E631280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79712" y="3945455"/>
            <a:ext cx="914400" cy="914400"/>
          </a:xfrm>
          <a:prstGeom prst="rect">
            <a:avLst/>
          </a:prstGeom>
        </p:spPr>
      </p:pic>
      <p:pic>
        <p:nvPicPr>
          <p:cNvPr id="13" name="Graphic 12" descr="Share with solid fill">
            <a:extLst>
              <a:ext uri="{FF2B5EF4-FFF2-40B4-BE49-F238E27FC236}">
                <a16:creationId xmlns:a16="http://schemas.microsoft.com/office/drawing/2014/main" id="{9396690B-77EA-49C8-88DF-5E1374DF43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321896" y="3945455"/>
            <a:ext cx="914400" cy="914400"/>
          </a:xfrm>
          <a:prstGeom prst="rect">
            <a:avLst/>
          </a:prstGeom>
        </p:spPr>
      </p:pic>
      <p:graphicFrame>
        <p:nvGraphicFramePr>
          <p:cNvPr id="2" name="Diagram 1">
            <a:extLst>
              <a:ext uri="{FF2B5EF4-FFF2-40B4-BE49-F238E27FC236}">
                <a16:creationId xmlns:a16="http://schemas.microsoft.com/office/drawing/2014/main" id="{4EBF104A-82BF-4E04-BD81-BAC0F3EFE37C}"/>
              </a:ext>
            </a:extLst>
          </p:cNvPr>
          <p:cNvGraphicFramePr/>
          <p:nvPr>
            <p:extLst>
              <p:ext uri="{D42A27DB-BD31-4B8C-83A1-F6EECF244321}">
                <p14:modId xmlns:p14="http://schemas.microsoft.com/office/powerpoint/2010/main" val="1609158500"/>
              </p:ext>
            </p:extLst>
          </p:nvPr>
        </p:nvGraphicFramePr>
        <p:xfrm>
          <a:off x="148534" y="1412776"/>
          <a:ext cx="8887962" cy="52549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TextBox 4">
            <a:extLst>
              <a:ext uri="{FF2B5EF4-FFF2-40B4-BE49-F238E27FC236}">
                <a16:creationId xmlns:a16="http://schemas.microsoft.com/office/drawing/2014/main" id="{EA4BEBA3-A9C4-43D6-943D-E3EC0928DD10}"/>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ATO APPROACH </a:t>
            </a:r>
            <a:r>
              <a:rPr lang="en-AU" sz="2000" dirty="0">
                <a:solidFill>
                  <a:schemeClr val="accent6"/>
                </a:solidFill>
                <a:latin typeface="Century Gothic" panose="020B0502020202020204" pitchFamily="34" charset="0"/>
              </a:rPr>
              <a:t>|</a:t>
            </a:r>
            <a:r>
              <a:rPr lang="en-AU" sz="2000" dirty="0">
                <a:solidFill>
                  <a:srgbClr val="E98B8A"/>
                </a:solidFill>
                <a:latin typeface="Century Gothic" panose="020B0502020202020204" pitchFamily="34" charset="0"/>
              </a:rPr>
              <a:t> DETECTION</a:t>
            </a:r>
          </a:p>
        </p:txBody>
      </p:sp>
      <p:sp>
        <p:nvSpPr>
          <p:cNvPr id="15" name="TextBox 1">
            <a:extLst>
              <a:ext uri="{FF2B5EF4-FFF2-40B4-BE49-F238E27FC236}">
                <a16:creationId xmlns:a16="http://schemas.microsoft.com/office/drawing/2014/main" id="{F1C14767-B872-4861-8A05-BE1ACA0C251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25856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FF94E808-8074-4842-9CEB-82F7994AFE75}"/>
              </a:ext>
            </a:extLst>
          </p:cNvPr>
          <p:cNvSpPr txBox="1"/>
          <p:nvPr/>
        </p:nvSpPr>
        <p:spPr>
          <a:xfrm>
            <a:off x="148534" y="548680"/>
            <a:ext cx="8887962" cy="646331"/>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The ATO uses measures including assessment, investigation, analysis, referral and recovery to respond to potentially fraudulent or corrupt behaviour.</a:t>
            </a:r>
          </a:p>
        </p:txBody>
      </p:sp>
      <p:pic>
        <p:nvPicPr>
          <p:cNvPr id="4" name="Graphic 3" descr="Programmer female with solid fill">
            <a:extLst>
              <a:ext uri="{FF2B5EF4-FFF2-40B4-BE49-F238E27FC236}">
                <a16:creationId xmlns:a16="http://schemas.microsoft.com/office/drawing/2014/main" id="{10489BB8-34DC-491E-94F2-D439AAE351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35315" y="3861048"/>
            <a:ext cx="914400" cy="914400"/>
          </a:xfrm>
          <a:prstGeom prst="rect">
            <a:avLst/>
          </a:prstGeom>
        </p:spPr>
      </p:pic>
      <p:pic>
        <p:nvPicPr>
          <p:cNvPr id="10" name="Graphic 9" descr="Building Brick Wall with solid fill">
            <a:extLst>
              <a:ext uri="{FF2B5EF4-FFF2-40B4-BE49-F238E27FC236}">
                <a16:creationId xmlns:a16="http://schemas.microsoft.com/office/drawing/2014/main" id="{1A5907CF-CDB4-4017-8CF0-C8E631280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79712" y="3945455"/>
            <a:ext cx="914400" cy="914400"/>
          </a:xfrm>
          <a:prstGeom prst="rect">
            <a:avLst/>
          </a:prstGeom>
        </p:spPr>
      </p:pic>
      <p:pic>
        <p:nvPicPr>
          <p:cNvPr id="13" name="Graphic 12" descr="Share with solid fill">
            <a:extLst>
              <a:ext uri="{FF2B5EF4-FFF2-40B4-BE49-F238E27FC236}">
                <a16:creationId xmlns:a16="http://schemas.microsoft.com/office/drawing/2014/main" id="{9396690B-77EA-49C8-88DF-5E1374DF43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321896" y="3945455"/>
            <a:ext cx="914400" cy="914400"/>
          </a:xfrm>
          <a:prstGeom prst="rect">
            <a:avLst/>
          </a:prstGeom>
        </p:spPr>
      </p:pic>
      <p:graphicFrame>
        <p:nvGraphicFramePr>
          <p:cNvPr id="2" name="Diagram 1">
            <a:extLst>
              <a:ext uri="{FF2B5EF4-FFF2-40B4-BE49-F238E27FC236}">
                <a16:creationId xmlns:a16="http://schemas.microsoft.com/office/drawing/2014/main" id="{4EBF104A-82BF-4E04-BD81-BAC0F3EFE37C}"/>
              </a:ext>
            </a:extLst>
          </p:cNvPr>
          <p:cNvGraphicFramePr/>
          <p:nvPr>
            <p:extLst>
              <p:ext uri="{D42A27DB-BD31-4B8C-83A1-F6EECF244321}">
                <p14:modId xmlns:p14="http://schemas.microsoft.com/office/powerpoint/2010/main" val="909126431"/>
              </p:ext>
            </p:extLst>
          </p:nvPr>
        </p:nvGraphicFramePr>
        <p:xfrm>
          <a:off x="148534" y="1412776"/>
          <a:ext cx="8887962" cy="52549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4">
            <a:extLst>
              <a:ext uri="{FF2B5EF4-FFF2-40B4-BE49-F238E27FC236}">
                <a16:creationId xmlns:a16="http://schemas.microsoft.com/office/drawing/2014/main" id="{32E1C861-84F7-4E36-8B3B-80A3AE826655}"/>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ATO APPROACH </a:t>
            </a:r>
            <a:r>
              <a:rPr lang="en-AU" sz="2000" dirty="0">
                <a:solidFill>
                  <a:schemeClr val="accent6"/>
                </a:solidFill>
                <a:latin typeface="Century Gothic" panose="020B0502020202020204" pitchFamily="34" charset="0"/>
              </a:rPr>
              <a:t>|</a:t>
            </a:r>
            <a:r>
              <a:rPr lang="en-AU" sz="2000" dirty="0">
                <a:solidFill>
                  <a:srgbClr val="E98B8A"/>
                </a:solidFill>
                <a:latin typeface="Century Gothic" panose="020B0502020202020204" pitchFamily="34" charset="0"/>
              </a:rPr>
              <a:t> RESPOND</a:t>
            </a:r>
          </a:p>
        </p:txBody>
      </p:sp>
      <p:sp>
        <p:nvSpPr>
          <p:cNvPr id="15" name="TextBox 1">
            <a:extLst>
              <a:ext uri="{FF2B5EF4-FFF2-40B4-BE49-F238E27FC236}">
                <a16:creationId xmlns:a16="http://schemas.microsoft.com/office/drawing/2014/main" id="{3A579918-CBAC-4EEB-8400-F49C2AB85D4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84195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142" y="3932373"/>
            <a:ext cx="7053440" cy="373362"/>
          </a:xfrm>
        </p:spPr>
        <p:txBody>
          <a:bodyPr>
            <a:noAutofit/>
          </a:bodyPr>
          <a:lstStyle/>
          <a:p>
            <a:r>
              <a:rPr lang="en-AU" sz="2400" dirty="0">
                <a:solidFill>
                  <a:schemeClr val="accent6"/>
                </a:solidFill>
                <a:latin typeface="Century Gothic" panose="020B0502020202020204" pitchFamily="34" charset="0"/>
              </a:rPr>
              <a:t>FRAUDSTER PERSONAS</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sp>
        <p:nvSpPr>
          <p:cNvPr id="24" name="TextBox 1">
            <a:extLst>
              <a:ext uri="{FF2B5EF4-FFF2-40B4-BE49-F238E27FC236}">
                <a16:creationId xmlns:a16="http://schemas.microsoft.com/office/drawing/2014/main" id="{D15A97EA-313A-4A57-A03B-2F4660C2C0C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Tree>
    <p:extLst>
      <p:ext uri="{BB962C8B-B14F-4D97-AF65-F5344CB8AC3E}">
        <p14:creationId xmlns:p14="http://schemas.microsoft.com/office/powerpoint/2010/main" val="308248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a:t>
            </a:r>
            <a:r>
              <a:rPr lang="en-AU" sz="2000" dirty="0">
                <a:solidFill>
                  <a:srgbClr val="E98B8A"/>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4" name="Picture 3">
            <a:extLst>
              <a:ext uri="{FF2B5EF4-FFF2-40B4-BE49-F238E27FC236}">
                <a16:creationId xmlns:a16="http://schemas.microsoft.com/office/drawing/2014/main" id="{413B7DC5-9C8A-4722-BC1D-70469803E25C}"/>
              </a:ext>
            </a:extLst>
          </p:cNvPr>
          <p:cNvPicPr>
            <a:picLocks noChangeAspect="1"/>
          </p:cNvPicPr>
          <p:nvPr/>
        </p:nvPicPr>
        <p:blipFill>
          <a:blip r:embed="rId6"/>
          <a:stretch>
            <a:fillRect/>
          </a:stretch>
        </p:blipFill>
        <p:spPr>
          <a:xfrm>
            <a:off x="755576" y="1628800"/>
            <a:ext cx="1925364" cy="1908908"/>
          </a:xfrm>
          <a:prstGeom prst="rect">
            <a:avLst/>
          </a:prstGeom>
        </p:spPr>
      </p:pic>
      <p:pic>
        <p:nvPicPr>
          <p:cNvPr id="11" name="Picture 10">
            <a:extLst>
              <a:ext uri="{FF2B5EF4-FFF2-40B4-BE49-F238E27FC236}">
                <a16:creationId xmlns:a16="http://schemas.microsoft.com/office/drawing/2014/main" id="{D15218D7-32F6-4C2B-9669-87E835AA2953}"/>
              </a:ext>
            </a:extLst>
          </p:cNvPr>
          <p:cNvPicPr>
            <a:picLocks noChangeAspect="1"/>
          </p:cNvPicPr>
          <p:nvPr/>
        </p:nvPicPr>
        <p:blipFill>
          <a:blip r:embed="rId7"/>
          <a:stretch>
            <a:fillRect/>
          </a:stretch>
        </p:blipFill>
        <p:spPr>
          <a:xfrm>
            <a:off x="3609318" y="1825850"/>
            <a:ext cx="1925363" cy="1514808"/>
          </a:xfrm>
          <a:prstGeom prst="rect">
            <a:avLst/>
          </a:prstGeom>
        </p:spPr>
      </p:pic>
      <p:pic>
        <p:nvPicPr>
          <p:cNvPr id="13" name="Picture 12">
            <a:extLst>
              <a:ext uri="{FF2B5EF4-FFF2-40B4-BE49-F238E27FC236}">
                <a16:creationId xmlns:a16="http://schemas.microsoft.com/office/drawing/2014/main" id="{1EBFECED-4B9F-4264-B3A3-99B1377622D2}"/>
              </a:ext>
            </a:extLst>
          </p:cNvPr>
          <p:cNvPicPr>
            <a:picLocks noChangeAspect="1"/>
          </p:cNvPicPr>
          <p:nvPr/>
        </p:nvPicPr>
        <p:blipFill>
          <a:blip r:embed="rId8"/>
          <a:stretch>
            <a:fillRect/>
          </a:stretch>
        </p:blipFill>
        <p:spPr>
          <a:xfrm>
            <a:off x="6463059" y="1656970"/>
            <a:ext cx="1772557" cy="1908908"/>
          </a:xfrm>
          <a:prstGeom prst="rect">
            <a:avLst/>
          </a:prstGeom>
        </p:spPr>
      </p:pic>
      <p:sp>
        <p:nvSpPr>
          <p:cNvPr id="14" name="TextBox 13">
            <a:extLst>
              <a:ext uri="{FF2B5EF4-FFF2-40B4-BE49-F238E27FC236}">
                <a16:creationId xmlns:a16="http://schemas.microsoft.com/office/drawing/2014/main" id="{6ABA6994-E7D5-431C-A87A-40A3E3B8D251}"/>
              </a:ext>
            </a:extLst>
          </p:cNvPr>
          <p:cNvSpPr txBox="1"/>
          <p:nvPr/>
        </p:nvSpPr>
        <p:spPr>
          <a:xfrm>
            <a:off x="539552" y="3565878"/>
            <a:ext cx="2376263" cy="1477328"/>
          </a:xfrm>
          <a:prstGeom prst="rect">
            <a:avLst/>
          </a:prstGeom>
          <a:noFill/>
        </p:spPr>
        <p:txBody>
          <a:bodyPr wrap="square" rtlCol="0">
            <a:spAutoFit/>
          </a:bodyPr>
          <a:lstStyle/>
          <a:p>
            <a:r>
              <a:rPr lang="en-AU" b="1" dirty="0">
                <a:solidFill>
                  <a:srgbClr val="E98B8A"/>
                </a:solidFill>
                <a:latin typeface="Century Gothic" panose="020B0502020202020204" pitchFamily="34" charset="0"/>
              </a:rPr>
              <a:t>Equip: </a:t>
            </a:r>
            <a:r>
              <a:rPr lang="en-AU" dirty="0">
                <a:latin typeface="Century Gothic" panose="020B0502020202020204" pitchFamily="34" charset="0"/>
              </a:rPr>
              <a:t>Provide guidance and tools to strengthen counter fraud capability</a:t>
            </a:r>
          </a:p>
        </p:txBody>
      </p:sp>
      <p:sp>
        <p:nvSpPr>
          <p:cNvPr id="16" name="TextBox 15">
            <a:extLst>
              <a:ext uri="{FF2B5EF4-FFF2-40B4-BE49-F238E27FC236}">
                <a16:creationId xmlns:a16="http://schemas.microsoft.com/office/drawing/2014/main" id="{177F960A-3599-4334-877F-336DCDA2BC49}"/>
              </a:ext>
            </a:extLst>
          </p:cNvPr>
          <p:cNvSpPr txBox="1"/>
          <p:nvPr/>
        </p:nvSpPr>
        <p:spPr>
          <a:xfrm>
            <a:off x="251520" y="5590981"/>
            <a:ext cx="8784976" cy="646331"/>
          </a:xfrm>
          <a:prstGeom prst="rect">
            <a:avLst/>
          </a:prstGeom>
          <a:noFill/>
        </p:spPr>
        <p:txBody>
          <a:bodyPr wrap="square">
            <a:spAutoFit/>
          </a:bodyPr>
          <a:lstStyle/>
          <a:p>
            <a:r>
              <a:rPr lang="en-AU" i="0" u="none" strike="noStrike" baseline="0" dirty="0">
                <a:latin typeface="Century Gothic" panose="020B0502020202020204" pitchFamily="34" charset="0"/>
              </a:rPr>
              <a:t>CFPC has created 8 Fraudster Personas that represent the common ways fraudsters commit fraud. </a:t>
            </a:r>
            <a:endParaRPr lang="en-AU" b="0" i="0" u="none" strike="noStrike" baseline="0" dirty="0">
              <a:solidFill>
                <a:srgbClr val="000000"/>
              </a:solidFill>
              <a:latin typeface="Century Gothic" panose="020B0502020202020204" pitchFamily="34" charset="0"/>
            </a:endParaRPr>
          </a:p>
        </p:txBody>
      </p:sp>
      <p:sp>
        <p:nvSpPr>
          <p:cNvPr id="17" name="TextBox 16">
            <a:extLst>
              <a:ext uri="{FF2B5EF4-FFF2-40B4-BE49-F238E27FC236}">
                <a16:creationId xmlns:a16="http://schemas.microsoft.com/office/drawing/2014/main" id="{E6F17A29-5147-4F64-ADD8-58F969CAD9F0}"/>
              </a:ext>
            </a:extLst>
          </p:cNvPr>
          <p:cNvSpPr txBox="1"/>
          <p:nvPr/>
        </p:nvSpPr>
        <p:spPr>
          <a:xfrm>
            <a:off x="3275856" y="3565878"/>
            <a:ext cx="2583497" cy="1477328"/>
          </a:xfrm>
          <a:prstGeom prst="rect">
            <a:avLst/>
          </a:prstGeom>
          <a:noFill/>
        </p:spPr>
        <p:txBody>
          <a:bodyPr wrap="square" rtlCol="0">
            <a:spAutoFit/>
          </a:bodyPr>
          <a:lstStyle/>
          <a:p>
            <a:r>
              <a:rPr lang="en-AU" b="1" dirty="0">
                <a:solidFill>
                  <a:schemeClr val="bg2">
                    <a:lumMod val="75000"/>
                  </a:schemeClr>
                </a:solidFill>
                <a:latin typeface="Century Gothic" panose="020B0502020202020204" pitchFamily="34" charset="0"/>
              </a:rPr>
              <a:t>Enable: </a:t>
            </a:r>
            <a:r>
              <a:rPr lang="en-AU" dirty="0">
                <a:latin typeface="Century Gothic" panose="020B0502020202020204" pitchFamily="34" charset="0"/>
              </a:rPr>
              <a:t>Respond to emerging issues, connect, collaborate and share data and information</a:t>
            </a:r>
          </a:p>
        </p:txBody>
      </p:sp>
      <p:sp>
        <p:nvSpPr>
          <p:cNvPr id="18" name="TextBox 17">
            <a:extLst>
              <a:ext uri="{FF2B5EF4-FFF2-40B4-BE49-F238E27FC236}">
                <a16:creationId xmlns:a16="http://schemas.microsoft.com/office/drawing/2014/main" id="{58FD1B9C-8AE6-48B4-BFE4-B7D72B226F20}"/>
              </a:ext>
            </a:extLst>
          </p:cNvPr>
          <p:cNvSpPr txBox="1"/>
          <p:nvPr/>
        </p:nvSpPr>
        <p:spPr>
          <a:xfrm>
            <a:off x="6228185" y="3531038"/>
            <a:ext cx="2583497" cy="1754326"/>
          </a:xfrm>
          <a:prstGeom prst="rect">
            <a:avLst/>
          </a:prstGeom>
          <a:noFill/>
        </p:spPr>
        <p:txBody>
          <a:bodyPr wrap="square" rtlCol="0">
            <a:spAutoFit/>
          </a:bodyPr>
          <a:lstStyle/>
          <a:p>
            <a:r>
              <a:rPr lang="en-AU" b="1" dirty="0">
                <a:solidFill>
                  <a:schemeClr val="accent6"/>
                </a:solidFill>
                <a:latin typeface="Century Gothic" panose="020B0502020202020204" pitchFamily="34" charset="0"/>
              </a:rPr>
              <a:t>Empower: </a:t>
            </a:r>
            <a:r>
              <a:rPr lang="en-AU" dirty="0">
                <a:latin typeface="Century Gothic" panose="020B0502020202020204" pitchFamily="34" charset="0"/>
              </a:rPr>
              <a:t>Create positive change, embed leading practice capability and measure the fraud problem</a:t>
            </a:r>
          </a:p>
        </p:txBody>
      </p:sp>
      <p:sp>
        <p:nvSpPr>
          <p:cNvPr id="20" name="TextBox 19">
            <a:extLst>
              <a:ext uri="{FF2B5EF4-FFF2-40B4-BE49-F238E27FC236}">
                <a16:creationId xmlns:a16="http://schemas.microsoft.com/office/drawing/2014/main" id="{422E9454-4214-4660-8E9D-2C610D6CD595}"/>
              </a:ext>
            </a:extLst>
          </p:cNvPr>
          <p:cNvSpPr txBox="1"/>
          <p:nvPr/>
        </p:nvSpPr>
        <p:spPr>
          <a:xfrm>
            <a:off x="148534" y="620688"/>
            <a:ext cx="8887962" cy="923330"/>
          </a:xfrm>
          <a:prstGeom prst="rect">
            <a:avLst/>
          </a:prstGeom>
          <a:noFill/>
        </p:spPr>
        <p:txBody>
          <a:bodyPr wrap="square">
            <a:spAutoFit/>
          </a:bodyPr>
          <a:lstStyle/>
          <a:p>
            <a:r>
              <a:rPr lang="en-AU" dirty="0">
                <a:latin typeface="Century Gothic" panose="020B0502020202020204" pitchFamily="34" charset="0"/>
              </a:rPr>
              <a:t>The Commonwealth Fraud Prevention Centre (CFPC) was established in July 2019 to strengthen the counter fraud capability of Australian Government entities.</a:t>
            </a:r>
          </a:p>
        </p:txBody>
      </p:sp>
      <p:sp>
        <p:nvSpPr>
          <p:cNvPr id="19" name="TextBox 1">
            <a:extLst>
              <a:ext uri="{FF2B5EF4-FFF2-40B4-BE49-F238E27FC236}">
                <a16:creationId xmlns:a16="http://schemas.microsoft.com/office/drawing/2014/main" id="{A6668641-11E7-4ABD-8FC6-B7527E6BAA92}"/>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5" name="TextBox 14">
            <a:extLst>
              <a:ext uri="{FF2B5EF4-FFF2-40B4-BE49-F238E27FC236}">
                <a16:creationId xmlns:a16="http://schemas.microsoft.com/office/drawing/2014/main" id="{66CCC44E-6F03-4414-8348-FC356EC59DAC}"/>
              </a:ext>
            </a:extLst>
          </p:cNvPr>
          <p:cNvSpPr txBox="1"/>
          <p:nvPr/>
        </p:nvSpPr>
        <p:spPr>
          <a:xfrm>
            <a:off x="1709936" y="6353118"/>
            <a:ext cx="6102424" cy="244234"/>
          </a:xfrm>
          <a:prstGeom prst="rect">
            <a:avLst/>
          </a:prstGeom>
          <a:noFill/>
        </p:spPr>
        <p:txBody>
          <a:bodyPr wrap="square">
            <a:spAutoFit/>
          </a:bodyPr>
          <a:lstStyle/>
          <a:p>
            <a:pPr>
              <a:lnSpc>
                <a:spcPct val="107000"/>
              </a:lnSpc>
              <a:spcAft>
                <a:spcPts val="800"/>
              </a:spcAft>
            </a:pPr>
            <a:r>
              <a:rPr lang="en-AU" sz="10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9"/>
              </a:rPr>
              <a:t>Discover what we're doing | Commonwealth Fraud Prevention Centre (counterfraud.gov.au)</a:t>
            </a: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726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B1718E60-DB17-4053-A41C-F684491B353A}"/>
              </a:ext>
            </a:extLst>
          </p:cNvPr>
          <p:cNvGraphicFramePr>
            <a:graphicFrameLocks noGrp="1"/>
          </p:cNvGraphicFramePr>
          <p:nvPr>
            <p:extLst>
              <p:ext uri="{D42A27DB-BD31-4B8C-83A1-F6EECF244321}">
                <p14:modId xmlns:p14="http://schemas.microsoft.com/office/powerpoint/2010/main" val="2181558776"/>
              </p:ext>
            </p:extLst>
          </p:nvPr>
        </p:nvGraphicFramePr>
        <p:xfrm>
          <a:off x="251520" y="980728"/>
          <a:ext cx="8784976" cy="8365158"/>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55957080"/>
                    </a:ext>
                  </a:extLst>
                </a:gridCol>
                <a:gridCol w="7776864">
                  <a:extLst>
                    <a:ext uri="{9D8B030D-6E8A-4147-A177-3AD203B41FA5}">
                      <a16:colId xmlns:a16="http://schemas.microsoft.com/office/drawing/2014/main" val="4073926671"/>
                    </a:ext>
                  </a:extLst>
                </a:gridCol>
              </a:tblGrid>
              <a:tr h="1134954">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1. What is fraud including why people commit fraud</a:t>
                      </a:r>
                    </a:p>
                  </a:txBody>
                  <a:tcPr/>
                </a:tc>
                <a:extLst>
                  <a:ext uri="{0D108BD9-81ED-4DB2-BD59-A6C34878D82A}">
                    <a16:rowId xmlns:a16="http://schemas.microsoft.com/office/drawing/2014/main" val="4095470560"/>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2. Australia’s National Integrity Plan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3. The ATO approach to managing external fraud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4. Fraudster Personas </a:t>
                      </a:r>
                    </a:p>
                  </a:txBody>
                  <a:tcPr/>
                </a:tc>
                <a:extLst>
                  <a:ext uri="{0D108BD9-81ED-4DB2-BD59-A6C34878D82A}">
                    <a16:rowId xmlns:a16="http://schemas.microsoft.com/office/drawing/2014/main" val="682803721"/>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3410708842"/>
                  </a:ext>
                </a:extLst>
              </a:tr>
            </a:tbl>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SYSTEM INTEGRITY| </a:t>
            </a:r>
            <a:r>
              <a:rPr lang="en-AU" sz="2000" dirty="0">
                <a:solidFill>
                  <a:srgbClr val="E98B8A"/>
                </a:solidFill>
                <a:latin typeface="Century Gothic" panose="020B0502020202020204" pitchFamily="34" charset="0"/>
              </a:rPr>
              <a:t>LEARNING OUTCOMES</a:t>
            </a:r>
          </a:p>
        </p:txBody>
      </p:sp>
      <p:sp>
        <p:nvSpPr>
          <p:cNvPr id="7" name="TextBox 1">
            <a:extLst>
              <a:ext uri="{FF2B5EF4-FFF2-40B4-BE49-F238E27FC236}">
                <a16:creationId xmlns:a16="http://schemas.microsoft.com/office/drawing/2014/main" id="{5719269F-D6C4-4DA3-95A9-3FA08F40B71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3" name="Graphic 12" descr="Blueprint with solid fill">
            <a:extLst>
              <a:ext uri="{FF2B5EF4-FFF2-40B4-BE49-F238E27FC236}">
                <a16:creationId xmlns:a16="http://schemas.microsoft.com/office/drawing/2014/main" id="{D7D85518-8625-4DAB-8F91-BF948D7F2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2520" y="2057746"/>
            <a:ext cx="914400" cy="914400"/>
          </a:xfrm>
          <a:prstGeom prst="rect">
            <a:avLst/>
          </a:prstGeom>
        </p:spPr>
      </p:pic>
      <p:pic>
        <p:nvPicPr>
          <p:cNvPr id="15" name="Graphic 14" descr="Siren with solid fill">
            <a:extLst>
              <a:ext uri="{FF2B5EF4-FFF2-40B4-BE49-F238E27FC236}">
                <a16:creationId xmlns:a16="http://schemas.microsoft.com/office/drawing/2014/main" id="{1AEC5C08-B2F4-44E4-A5E2-63D1BB2613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82520" y="3169959"/>
            <a:ext cx="914400" cy="914400"/>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72008" y="683404"/>
            <a:ext cx="4572000" cy="369332"/>
          </a:xfrm>
          <a:prstGeom prst="rect">
            <a:avLst/>
          </a:prstGeom>
          <a:noFill/>
        </p:spPr>
        <p:txBody>
          <a:bodyPr wrap="square">
            <a:spAutoFit/>
          </a:bodyPr>
          <a:lstStyle/>
          <a:p>
            <a:r>
              <a:rPr lang="en-AU" sz="1800" dirty="0">
                <a:latin typeface="Century Gothic" panose="020B0502020202020204" pitchFamily="34" charset="0"/>
              </a:rPr>
              <a:t>Participants will </a:t>
            </a:r>
            <a:r>
              <a:rPr lang="en-AU" dirty="0">
                <a:latin typeface="Century Gothic" panose="020B0502020202020204" pitchFamily="34" charset="0"/>
              </a:rPr>
              <a:t>learn about</a:t>
            </a:r>
            <a:r>
              <a:rPr lang="en-AU" sz="1800" dirty="0">
                <a:latin typeface="Century Gothic" panose="020B0502020202020204" pitchFamily="34" charset="0"/>
              </a:rPr>
              <a:t>:</a:t>
            </a:r>
            <a:endParaRPr lang="en-AU" dirty="0"/>
          </a:p>
        </p:txBody>
      </p:sp>
      <p:pic>
        <p:nvPicPr>
          <p:cNvPr id="18" name="Graphic 17" descr="Robber with solid fill">
            <a:extLst>
              <a:ext uri="{FF2B5EF4-FFF2-40B4-BE49-F238E27FC236}">
                <a16:creationId xmlns:a16="http://schemas.microsoft.com/office/drawing/2014/main" id="{F26C170D-A5AF-4BBF-99B5-0337D98C1A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2520" y="1124744"/>
            <a:ext cx="914400" cy="914400"/>
          </a:xfrm>
          <a:prstGeom prst="rect">
            <a:avLst/>
          </a:prstGeom>
        </p:spPr>
      </p:pic>
      <p:pic>
        <p:nvPicPr>
          <p:cNvPr id="20" name="Graphic 19" descr="Users with solid fill">
            <a:extLst>
              <a:ext uri="{FF2B5EF4-FFF2-40B4-BE49-F238E27FC236}">
                <a16:creationId xmlns:a16="http://schemas.microsoft.com/office/drawing/2014/main" id="{08227C3C-F3D1-46D5-9BBB-096187BF8F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2520" y="4341123"/>
            <a:ext cx="914400" cy="914400"/>
          </a:xfrm>
          <a:prstGeom prst="rect">
            <a:avLst/>
          </a:prstGeom>
        </p:spPr>
      </p:pic>
    </p:spTree>
    <p:extLst>
      <p:ext uri="{BB962C8B-B14F-4D97-AF65-F5344CB8AC3E}">
        <p14:creationId xmlns:p14="http://schemas.microsoft.com/office/powerpoint/2010/main" val="235218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0784F88-EAA1-474C-AA88-227933B0F16B}"/>
              </a:ext>
            </a:extLst>
          </p:cNvPr>
          <p:cNvGraphicFramePr/>
          <p:nvPr>
            <p:extLst>
              <p:ext uri="{D42A27DB-BD31-4B8C-83A1-F6EECF244321}">
                <p14:modId xmlns:p14="http://schemas.microsoft.com/office/powerpoint/2010/main" val="3890905290"/>
              </p:ext>
            </p:extLst>
          </p:nvPr>
        </p:nvGraphicFramePr>
        <p:xfrm>
          <a:off x="515516" y="578372"/>
          <a:ext cx="8160940" cy="601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4">
            <a:extLst>
              <a:ext uri="{FF2B5EF4-FFF2-40B4-BE49-F238E27FC236}">
                <a16:creationId xmlns:a16="http://schemas.microsoft.com/office/drawing/2014/main" id="{1431B42F-7E77-4452-A24C-CF6244317690}"/>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OVERVIEW</a:t>
            </a:r>
          </a:p>
        </p:txBody>
      </p:sp>
      <p:pic>
        <p:nvPicPr>
          <p:cNvPr id="10" name="Picture 9">
            <a:extLst>
              <a:ext uri="{FF2B5EF4-FFF2-40B4-BE49-F238E27FC236}">
                <a16:creationId xmlns:a16="http://schemas.microsoft.com/office/drawing/2014/main" id="{F5A559B3-148A-425E-8F35-9BA2D9D83F2F}"/>
              </a:ext>
            </a:extLst>
          </p:cNvPr>
          <p:cNvPicPr>
            <a:picLocks noChangeAspect="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11" name="Picture 10">
            <a:extLst>
              <a:ext uri="{FF2B5EF4-FFF2-40B4-BE49-F238E27FC236}">
                <a16:creationId xmlns:a16="http://schemas.microsoft.com/office/drawing/2014/main" id="{31A06DAA-3F01-4B87-AA02-D5B99B879344}"/>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pic>
        <p:nvPicPr>
          <p:cNvPr id="3" name="Picture 2">
            <a:extLst>
              <a:ext uri="{FF2B5EF4-FFF2-40B4-BE49-F238E27FC236}">
                <a16:creationId xmlns:a16="http://schemas.microsoft.com/office/drawing/2014/main" id="{AB2CDFFD-3F36-42CC-A320-6562955A9FF0}"/>
              </a:ext>
            </a:extLst>
          </p:cNvPr>
          <p:cNvPicPr>
            <a:picLocks noChangeAspect="1"/>
          </p:cNvPicPr>
          <p:nvPr/>
        </p:nvPicPr>
        <p:blipFill>
          <a:blip r:embed="rId11"/>
          <a:stretch>
            <a:fillRect/>
          </a:stretch>
        </p:blipFill>
        <p:spPr>
          <a:xfrm>
            <a:off x="3395835" y="2349461"/>
            <a:ext cx="2400300" cy="1914525"/>
          </a:xfrm>
          <a:prstGeom prst="rect">
            <a:avLst/>
          </a:prstGeom>
        </p:spPr>
      </p:pic>
      <p:sp>
        <p:nvSpPr>
          <p:cNvPr id="13" name="TextBox 12">
            <a:extLst>
              <a:ext uri="{FF2B5EF4-FFF2-40B4-BE49-F238E27FC236}">
                <a16:creationId xmlns:a16="http://schemas.microsoft.com/office/drawing/2014/main" id="{96717626-D297-45E6-9C33-EA4B6F22F03C}"/>
              </a:ext>
            </a:extLst>
          </p:cNvPr>
          <p:cNvSpPr txBox="1"/>
          <p:nvPr/>
        </p:nvSpPr>
        <p:spPr>
          <a:xfrm>
            <a:off x="3083868" y="4273932"/>
            <a:ext cx="2808312" cy="523220"/>
          </a:xfrm>
          <a:prstGeom prst="rect">
            <a:avLst/>
          </a:prstGeom>
          <a:noFill/>
        </p:spPr>
        <p:txBody>
          <a:bodyPr wrap="square" rtlCol="0">
            <a:spAutoFit/>
          </a:bodyPr>
          <a:lstStyle/>
          <a:p>
            <a:pPr algn="ctr"/>
            <a:r>
              <a:rPr lang="en-AU" sz="1400" dirty="0">
                <a:latin typeface="Century Gothic" panose="020B0502020202020204" pitchFamily="34" charset="0"/>
              </a:rPr>
              <a:t>Practical use of fraudster personas</a:t>
            </a:r>
          </a:p>
        </p:txBody>
      </p:sp>
      <p:sp>
        <p:nvSpPr>
          <p:cNvPr id="12" name="TextBox 1">
            <a:extLst>
              <a:ext uri="{FF2B5EF4-FFF2-40B4-BE49-F238E27FC236}">
                <a16:creationId xmlns:a16="http://schemas.microsoft.com/office/drawing/2014/main" id="{D4F41ED7-116E-49DA-BDE0-74669467E8F1}"/>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4" name="TextBox 13">
            <a:extLst>
              <a:ext uri="{FF2B5EF4-FFF2-40B4-BE49-F238E27FC236}">
                <a16:creationId xmlns:a16="http://schemas.microsoft.com/office/drawing/2014/main" id="{6C636782-9F28-4EA0-A463-FE6CB0CBF0DD}"/>
              </a:ext>
            </a:extLst>
          </p:cNvPr>
          <p:cNvSpPr txBox="1"/>
          <p:nvPr/>
        </p:nvSpPr>
        <p:spPr>
          <a:xfrm>
            <a:off x="2843808" y="4797152"/>
            <a:ext cx="3635896" cy="414344"/>
          </a:xfrm>
          <a:prstGeom prst="rect">
            <a:avLst/>
          </a:prstGeom>
          <a:noFill/>
        </p:spPr>
        <p:txBody>
          <a:bodyPr wrap="square">
            <a:spAutoFit/>
          </a:bodyPr>
          <a:lstStyle/>
          <a:p>
            <a:pPr>
              <a:lnSpc>
                <a:spcPct val="107000"/>
              </a:lnSpc>
              <a:spcAft>
                <a:spcPts val="800"/>
              </a:spcAft>
            </a:pPr>
            <a:r>
              <a:rPr lang="en-AU" sz="10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12"/>
              </a:rPr>
              <a:t>Discover different types of fraudsters | Commonwealth Fraud Prevention Centre (counterfraud.gov.au)</a:t>
            </a: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85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6107A1-CB7E-4F63-A7F6-6A58EA3F9B8C}"/>
              </a:ext>
            </a:extLst>
          </p:cNvPr>
          <p:cNvSpPr txBox="1"/>
          <p:nvPr/>
        </p:nvSpPr>
        <p:spPr>
          <a:xfrm>
            <a:off x="251520" y="3519006"/>
            <a:ext cx="8640960" cy="2862322"/>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Reckless </a:t>
            </a:r>
            <a:r>
              <a:rPr lang="en-AU" sz="1800" b="0" i="0" u="none" strike="noStrike" baseline="0" dirty="0">
                <a:solidFill>
                  <a:srgbClr val="000000"/>
                </a:solidFill>
                <a:latin typeface="Century Gothic" panose="020B0502020202020204" pitchFamily="34" charset="0"/>
              </a:rPr>
              <a:t>acts recklessly (without care, responsibility or regard to the consequences of their actions) by disregarding requirements, procedures, warnings or directions. </a:t>
            </a:r>
          </a:p>
          <a:p>
            <a:endParaRPr lang="en-AU" sz="1800" b="0" i="0" u="none" strike="noStrike" baseline="0" dirty="0">
              <a:solidFill>
                <a:srgbClr val="000000"/>
              </a:solidFill>
              <a:latin typeface="Century Gothic" panose="020B0502020202020204" pitchFamily="34" charset="0"/>
            </a:endParaRPr>
          </a:p>
          <a:p>
            <a:r>
              <a:rPr lang="en-AU" sz="1800" b="0" i="0" u="none" strike="noStrike" baseline="0" dirty="0">
                <a:solidFill>
                  <a:srgbClr val="000000"/>
                </a:solidFill>
                <a:latin typeface="Century Gothic" panose="020B0502020202020204" pitchFamily="34" charset="0"/>
              </a:rPr>
              <a:t>For example, the Reckless might: </a:t>
            </a:r>
          </a:p>
          <a:p>
            <a:r>
              <a:rPr lang="en-AU" sz="1800" b="0" i="0" u="none" strike="noStrike" baseline="0" dirty="0">
                <a:solidFill>
                  <a:srgbClr val="000000"/>
                </a:solidFill>
                <a:latin typeface="Century Gothic" panose="020B0502020202020204" pitchFamily="34" charset="0"/>
              </a:rPr>
              <a:t>• claim a benefit without checking if they are eligible </a:t>
            </a:r>
          </a:p>
          <a:p>
            <a:r>
              <a:rPr lang="en-AU" sz="1800" b="0" i="0" u="none" strike="noStrike" baseline="0" dirty="0">
                <a:solidFill>
                  <a:srgbClr val="000000"/>
                </a:solidFill>
                <a:latin typeface="Century Gothic" panose="020B0502020202020204" pitchFamily="34" charset="0"/>
              </a:rPr>
              <a:t>• use grant funds for personal use</a:t>
            </a:r>
          </a:p>
          <a:p>
            <a:endParaRPr lang="en-AU" sz="1800" b="0" i="0" u="none" strike="noStrike" baseline="0" dirty="0">
              <a:solidFill>
                <a:srgbClr val="000000"/>
              </a:solidFill>
              <a:latin typeface="Century Gothic" panose="020B0502020202020204" pitchFamily="34" charset="0"/>
            </a:endParaRPr>
          </a:p>
          <a:p>
            <a:r>
              <a:rPr lang="en-AU" sz="1800" b="0" i="0" u="none" strike="noStrike" baseline="0" dirty="0">
                <a:solidFill>
                  <a:srgbClr val="000000"/>
                </a:solidFill>
                <a:latin typeface="Century Gothic" panose="020B0502020202020204" pitchFamily="34" charset="0"/>
              </a:rPr>
              <a:t>The Reckless is countered by measures that support clear and consistent requirements and processes. 	</a:t>
            </a:r>
          </a:p>
        </p:txBody>
      </p:sp>
      <p:pic>
        <p:nvPicPr>
          <p:cNvPr id="3" name="Picture 2">
            <a:extLst>
              <a:ext uri="{FF2B5EF4-FFF2-40B4-BE49-F238E27FC236}">
                <a16:creationId xmlns:a16="http://schemas.microsoft.com/office/drawing/2014/main" id="{BE7035C2-AA3D-4C8E-9C4C-8CF3034B32EC}"/>
              </a:ext>
            </a:extLst>
          </p:cNvPr>
          <p:cNvPicPr>
            <a:picLocks noChangeAspect="1"/>
          </p:cNvPicPr>
          <p:nvPr/>
        </p:nvPicPr>
        <p:blipFill>
          <a:blip r:embed="rId2"/>
          <a:stretch>
            <a:fillRect/>
          </a:stretch>
        </p:blipFill>
        <p:spPr>
          <a:xfrm>
            <a:off x="3395662" y="846584"/>
            <a:ext cx="2352675" cy="2438400"/>
          </a:xfrm>
          <a:prstGeom prst="rect">
            <a:avLst/>
          </a:prstGeom>
        </p:spPr>
      </p:pic>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RECKLESS</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
            <a:extLst>
              <a:ext uri="{FF2B5EF4-FFF2-40B4-BE49-F238E27FC236}">
                <a16:creationId xmlns:a16="http://schemas.microsoft.com/office/drawing/2014/main" id="{D48252CA-24BC-4B52-AC9B-85C773B5F41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F6E172B6-FF0D-48A0-A30E-A518B06C5597}"/>
              </a:ext>
            </a:extLst>
          </p:cNvPr>
          <p:cNvSpPr txBox="1"/>
          <p:nvPr/>
        </p:nvSpPr>
        <p:spPr>
          <a:xfrm>
            <a:off x="1979712" y="6381328"/>
            <a:ext cx="5670376" cy="244234"/>
          </a:xfrm>
          <a:prstGeom prst="rect">
            <a:avLst/>
          </a:prstGeom>
          <a:noFill/>
        </p:spPr>
        <p:txBody>
          <a:bodyPr wrap="square">
            <a:spAutoFit/>
          </a:bodyPr>
          <a:lstStyle/>
          <a:p>
            <a:pPr>
              <a:lnSpc>
                <a:spcPct val="107000"/>
              </a:lnSpc>
              <a:spcAft>
                <a:spcPts val="800"/>
              </a:spcAft>
            </a:pPr>
            <a:r>
              <a:rPr lang="en-AU" sz="10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The Reckless | Commonwealth Fraud Prevention Centre (counterfraud.gov.au)</a:t>
            </a: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09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E7ED23-7775-4F10-BBAF-D090A613C0A2}"/>
              </a:ext>
            </a:extLst>
          </p:cNvPr>
          <p:cNvPicPr>
            <a:picLocks noChangeAspect="1"/>
          </p:cNvPicPr>
          <p:nvPr/>
        </p:nvPicPr>
        <p:blipFill>
          <a:blip r:embed="rId2"/>
          <a:stretch>
            <a:fillRect/>
          </a:stretch>
        </p:blipFill>
        <p:spPr>
          <a:xfrm>
            <a:off x="3443516" y="832296"/>
            <a:ext cx="2295525" cy="2466975"/>
          </a:xfrm>
          <a:prstGeom prst="rect">
            <a:avLst/>
          </a:prstGeom>
        </p:spPr>
      </p:pic>
      <p:sp>
        <p:nvSpPr>
          <p:cNvPr id="5" name="TextBox 4">
            <a:extLst>
              <a:ext uri="{FF2B5EF4-FFF2-40B4-BE49-F238E27FC236}">
                <a16:creationId xmlns:a16="http://schemas.microsoft.com/office/drawing/2014/main" id="{346107A1-CB7E-4F63-A7F6-6A58EA3F9B8C}"/>
              </a:ext>
            </a:extLst>
          </p:cNvPr>
          <p:cNvSpPr txBox="1"/>
          <p:nvPr/>
        </p:nvSpPr>
        <p:spPr>
          <a:xfrm>
            <a:off x="251520" y="3519006"/>
            <a:ext cx="8640960" cy="2585323"/>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Deceiver </a:t>
            </a:r>
            <a:r>
              <a:rPr lang="en-AU" sz="1800" i="0" u="none" strike="noStrike" baseline="0" dirty="0">
                <a:solidFill>
                  <a:srgbClr val="000000"/>
                </a:solidFill>
                <a:latin typeface="Century Gothic" panose="020B0502020202020204" pitchFamily="34" charset="0"/>
              </a:rPr>
              <a:t>dishonestly gains a personal benefit by making others believe something that is not true.</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For example, the Deceiver might:</a:t>
            </a:r>
          </a:p>
          <a:p>
            <a:r>
              <a:rPr lang="en-AU" sz="1800" i="0" u="none" strike="noStrike" baseline="0" dirty="0">
                <a:solidFill>
                  <a:srgbClr val="000000"/>
                </a:solidFill>
                <a:latin typeface="Century Gothic" panose="020B0502020202020204" pitchFamily="34" charset="0"/>
              </a:rPr>
              <a:t>• misrepresent facts or circumstances to receive a benefit</a:t>
            </a:r>
          </a:p>
          <a:p>
            <a:r>
              <a:rPr lang="en-AU" sz="1800" i="0" u="none" strike="noStrike" baseline="0" dirty="0">
                <a:solidFill>
                  <a:srgbClr val="000000"/>
                </a:solidFill>
                <a:latin typeface="Century Gothic" panose="020B0502020202020204" pitchFamily="34" charset="0"/>
              </a:rPr>
              <a:t>• withhold pertinent information to get increased payments</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The Deceiver is countered by measures that support honesty, integrity, information sharing and verification.</a:t>
            </a:r>
            <a:r>
              <a:rPr lang="en-AU" sz="1800" b="0" i="0" u="none" strike="noStrike" baseline="0" dirty="0">
                <a:solidFill>
                  <a:srgbClr val="000000"/>
                </a:solidFill>
                <a:latin typeface="Century Gothic" panose="020B0502020202020204" pitchFamily="34" charset="0"/>
              </a:rPr>
              <a:t>	</a:t>
            </a:r>
          </a:p>
        </p:txBody>
      </p:sp>
      <p:sp>
        <p:nvSpPr>
          <p:cNvPr id="10" name="TextBox 4">
            <a:extLst>
              <a:ext uri="{FF2B5EF4-FFF2-40B4-BE49-F238E27FC236}">
                <a16:creationId xmlns:a16="http://schemas.microsoft.com/office/drawing/2014/main" id="{BC0B71DE-1D46-4FE6-82B8-F6E83BF0545E}"/>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DECEIVER</a:t>
            </a:r>
          </a:p>
        </p:txBody>
      </p:sp>
      <p:pic>
        <p:nvPicPr>
          <p:cNvPr id="12" name="Picture 11">
            <a:extLst>
              <a:ext uri="{FF2B5EF4-FFF2-40B4-BE49-F238E27FC236}">
                <a16:creationId xmlns:a16="http://schemas.microsoft.com/office/drawing/2014/main" id="{D8527F87-4D42-4E82-B67D-5A9099641268}"/>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13" name="Picture 12">
            <a:extLst>
              <a:ext uri="{FF2B5EF4-FFF2-40B4-BE49-F238E27FC236}">
                <a16:creationId xmlns:a16="http://schemas.microsoft.com/office/drawing/2014/main" id="{12022F93-CFD9-4C67-A245-540809635308}"/>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9" name="TextBox 1">
            <a:extLst>
              <a:ext uri="{FF2B5EF4-FFF2-40B4-BE49-F238E27FC236}">
                <a16:creationId xmlns:a16="http://schemas.microsoft.com/office/drawing/2014/main" id="{AF6E1AE0-5464-4345-8A59-A8F72427513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a:solidFill>
                  <a:schemeClr val="tx1">
                    <a:lumMod val="50000"/>
                    <a:lumOff val="50000"/>
                  </a:schemeClr>
                </a:solidFill>
                <a:latin typeface="Century Gothic" panose="020B0502020202020204" pitchFamily="34" charset="0"/>
              </a:rPr>
              <a:t>OECD ACADEMY | VAT/GST FRAUD INVESTIGATIONS PROGRAMME</a:t>
            </a:r>
            <a:endParaRPr lang="en-AU" sz="1050" dirty="0">
              <a:solidFill>
                <a:schemeClr val="tx1">
                  <a:lumMod val="50000"/>
                  <a:lumOff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13F635E2-8FA6-470D-AFCF-620A4E8F3BD3}"/>
              </a:ext>
            </a:extLst>
          </p:cNvPr>
          <p:cNvSpPr txBox="1"/>
          <p:nvPr/>
        </p:nvSpPr>
        <p:spPr>
          <a:xfrm>
            <a:off x="1979712" y="6353118"/>
            <a:ext cx="5454352" cy="244234"/>
          </a:xfrm>
          <a:prstGeom prst="rect">
            <a:avLst/>
          </a:prstGeom>
          <a:noFill/>
        </p:spPr>
        <p:txBody>
          <a:bodyPr wrap="square">
            <a:spAutoFit/>
          </a:bodyPr>
          <a:lstStyle/>
          <a:p>
            <a:pPr>
              <a:lnSpc>
                <a:spcPct val="107000"/>
              </a:lnSpc>
              <a:spcAft>
                <a:spcPts val="800"/>
              </a:spcAft>
            </a:pPr>
            <a:r>
              <a:rPr lang="en-AU" sz="10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The Deceiver | Commonwealth Fraud Prevention Centre (counterfraud.gov.au)</a:t>
            </a: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9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2868A2-9CEF-4996-A9B5-F2AD9AF05B0A}"/>
              </a:ext>
            </a:extLst>
          </p:cNvPr>
          <p:cNvPicPr>
            <a:picLocks noChangeAspect="1"/>
          </p:cNvPicPr>
          <p:nvPr/>
        </p:nvPicPr>
        <p:blipFill>
          <a:blip r:embed="rId2"/>
          <a:stretch>
            <a:fillRect/>
          </a:stretch>
        </p:blipFill>
        <p:spPr>
          <a:xfrm>
            <a:off x="3443287" y="860870"/>
            <a:ext cx="2257425" cy="2409825"/>
          </a:xfrm>
          <a:prstGeom prst="rect">
            <a:avLst/>
          </a:prstGeom>
        </p:spPr>
      </p:pic>
      <p:sp>
        <p:nvSpPr>
          <p:cNvPr id="5" name="TextBox 4">
            <a:extLst>
              <a:ext uri="{FF2B5EF4-FFF2-40B4-BE49-F238E27FC236}">
                <a16:creationId xmlns:a16="http://schemas.microsoft.com/office/drawing/2014/main" id="{346107A1-CB7E-4F63-A7F6-6A58EA3F9B8C}"/>
              </a:ext>
            </a:extLst>
          </p:cNvPr>
          <p:cNvSpPr txBox="1"/>
          <p:nvPr/>
        </p:nvSpPr>
        <p:spPr>
          <a:xfrm>
            <a:off x="251520" y="3519006"/>
            <a:ext cx="8640960" cy="2585323"/>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Impersonator </a:t>
            </a:r>
            <a:r>
              <a:rPr lang="en-AU" sz="1800" i="0" u="none" strike="noStrike" baseline="0" dirty="0">
                <a:solidFill>
                  <a:srgbClr val="000000"/>
                </a:solidFill>
                <a:latin typeface="Century Gothic" panose="020B0502020202020204" pitchFamily="34" charset="0"/>
              </a:rPr>
              <a:t>dishonestly gains a personal benefit by pretending they are another person or entity.</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For example, the Impersonator might:</a:t>
            </a:r>
          </a:p>
          <a:p>
            <a:r>
              <a:rPr lang="en-AU" sz="1800" i="0" u="none" strike="noStrike" baseline="0" dirty="0">
                <a:solidFill>
                  <a:srgbClr val="000000"/>
                </a:solidFill>
                <a:latin typeface="Century Gothic" panose="020B0502020202020204" pitchFamily="34" charset="0"/>
              </a:rPr>
              <a:t>• pose as a vendor to hijack a payment</a:t>
            </a:r>
          </a:p>
          <a:p>
            <a:r>
              <a:rPr lang="en-AU" sz="1800" i="0" u="none" strike="noStrike" baseline="0" dirty="0">
                <a:solidFill>
                  <a:srgbClr val="000000"/>
                </a:solidFill>
                <a:latin typeface="Century Gothic" panose="020B0502020202020204" pitchFamily="34" charset="0"/>
              </a:rPr>
              <a:t>• use stolen identities to receive a fraudulent payment.</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The Impersonator is countered by measures that support identity security and authentication.</a:t>
            </a:r>
          </a:p>
        </p:txBody>
      </p:sp>
      <p:sp>
        <p:nvSpPr>
          <p:cNvPr id="6" name="TextBox 4">
            <a:extLst>
              <a:ext uri="{FF2B5EF4-FFF2-40B4-BE49-F238E27FC236}">
                <a16:creationId xmlns:a16="http://schemas.microsoft.com/office/drawing/2014/main" id="{CCE580A3-20D8-4997-8F01-37EC37A5800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IMPERSONATOR</a:t>
            </a:r>
          </a:p>
        </p:txBody>
      </p:sp>
      <p:pic>
        <p:nvPicPr>
          <p:cNvPr id="8" name="Picture 7">
            <a:extLst>
              <a:ext uri="{FF2B5EF4-FFF2-40B4-BE49-F238E27FC236}">
                <a16:creationId xmlns:a16="http://schemas.microsoft.com/office/drawing/2014/main" id="{ED6C144B-D307-4504-9323-150C30B09AD7}"/>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BB09C9BC-D2F5-496B-B317-74A611EE401B}"/>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1" name="TextBox 1">
            <a:extLst>
              <a:ext uri="{FF2B5EF4-FFF2-40B4-BE49-F238E27FC236}">
                <a16:creationId xmlns:a16="http://schemas.microsoft.com/office/drawing/2014/main" id="{40FCE61D-0C71-4626-BB0A-B7772D8BFE3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ABE1B333-DC71-4087-9B59-3951E07DF1F3}"/>
              </a:ext>
            </a:extLst>
          </p:cNvPr>
          <p:cNvSpPr txBox="1"/>
          <p:nvPr/>
        </p:nvSpPr>
        <p:spPr>
          <a:xfrm>
            <a:off x="1894982" y="6353118"/>
            <a:ext cx="6709466" cy="244234"/>
          </a:xfrm>
          <a:prstGeom prst="rect">
            <a:avLst/>
          </a:prstGeom>
          <a:noFill/>
        </p:spPr>
        <p:txBody>
          <a:bodyPr wrap="square">
            <a:spAutoFit/>
          </a:bodyPr>
          <a:lstStyle/>
          <a:p>
            <a:pPr>
              <a:lnSpc>
                <a:spcPct val="107000"/>
              </a:lnSpc>
              <a:spcAft>
                <a:spcPts val="800"/>
              </a:spcAft>
            </a:pPr>
            <a:r>
              <a:rPr lang="en-AU" sz="10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The Impersonator | Commonwealth Fraud Prevention Centre (counterfraud.gov.au)</a:t>
            </a: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70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0CAAF2-0DAB-4C3B-9947-B2FE716DF7AD}"/>
              </a:ext>
            </a:extLst>
          </p:cNvPr>
          <p:cNvPicPr>
            <a:picLocks noChangeAspect="1"/>
          </p:cNvPicPr>
          <p:nvPr/>
        </p:nvPicPr>
        <p:blipFill>
          <a:blip r:embed="rId2"/>
          <a:stretch>
            <a:fillRect/>
          </a:stretch>
        </p:blipFill>
        <p:spPr>
          <a:xfrm>
            <a:off x="3429000" y="858503"/>
            <a:ext cx="2286000" cy="2476500"/>
          </a:xfrm>
          <a:prstGeom prst="rect">
            <a:avLst/>
          </a:prstGeom>
        </p:spPr>
      </p:pic>
      <p:sp>
        <p:nvSpPr>
          <p:cNvPr id="5" name="TextBox 4">
            <a:extLst>
              <a:ext uri="{FF2B5EF4-FFF2-40B4-BE49-F238E27FC236}">
                <a16:creationId xmlns:a16="http://schemas.microsoft.com/office/drawing/2014/main" id="{346107A1-CB7E-4F63-A7F6-6A58EA3F9B8C}"/>
              </a:ext>
            </a:extLst>
          </p:cNvPr>
          <p:cNvSpPr txBox="1"/>
          <p:nvPr/>
        </p:nvSpPr>
        <p:spPr>
          <a:xfrm>
            <a:off x="251520" y="3519006"/>
            <a:ext cx="8640960" cy="2585323"/>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Fabricator </a:t>
            </a:r>
            <a:r>
              <a:rPr lang="en-AU" sz="1800" i="0" u="none" strike="noStrike" baseline="0" dirty="0">
                <a:solidFill>
                  <a:srgbClr val="000000"/>
                </a:solidFill>
                <a:latin typeface="Century Gothic" panose="020B0502020202020204" pitchFamily="34" charset="0"/>
              </a:rPr>
              <a:t>dishonestly gains a personal benefit by inventing or producing something that is false.</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For example, the Fabricator might:</a:t>
            </a:r>
          </a:p>
          <a:p>
            <a:r>
              <a:rPr lang="en-AU" sz="1800" i="0" u="none" strike="noStrike" baseline="0" dirty="0">
                <a:solidFill>
                  <a:srgbClr val="000000"/>
                </a:solidFill>
                <a:latin typeface="Century Gothic" panose="020B0502020202020204" pitchFamily="34" charset="0"/>
              </a:rPr>
              <a:t>• fabricate documents to receive a grant</a:t>
            </a:r>
          </a:p>
          <a:p>
            <a:r>
              <a:rPr lang="en-AU" sz="1800" i="0" u="none" strike="noStrike" baseline="0" dirty="0">
                <a:solidFill>
                  <a:srgbClr val="000000"/>
                </a:solidFill>
                <a:latin typeface="Century Gothic" panose="020B0502020202020204" pitchFamily="34" charset="0"/>
              </a:rPr>
              <a:t>• fabricate receipts to receive a rebate</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The Fabricator is countered by measures that support information sharing and verification.</a:t>
            </a:r>
          </a:p>
        </p:txBody>
      </p:sp>
      <p:sp>
        <p:nvSpPr>
          <p:cNvPr id="6" name="TextBox 4">
            <a:extLst>
              <a:ext uri="{FF2B5EF4-FFF2-40B4-BE49-F238E27FC236}">
                <a16:creationId xmlns:a16="http://schemas.microsoft.com/office/drawing/2014/main" id="{CA218E54-8786-4F5F-8285-E2445461513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FABRICATOR</a:t>
            </a:r>
          </a:p>
        </p:txBody>
      </p:sp>
      <p:pic>
        <p:nvPicPr>
          <p:cNvPr id="8" name="Picture 7">
            <a:extLst>
              <a:ext uri="{FF2B5EF4-FFF2-40B4-BE49-F238E27FC236}">
                <a16:creationId xmlns:a16="http://schemas.microsoft.com/office/drawing/2014/main" id="{640D222A-2F18-45D7-9B00-2D07402F1D30}"/>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D99C31A0-C48E-4729-A6A4-D95E9702D203}"/>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1" name="TextBox 1">
            <a:extLst>
              <a:ext uri="{FF2B5EF4-FFF2-40B4-BE49-F238E27FC236}">
                <a16:creationId xmlns:a16="http://schemas.microsoft.com/office/drawing/2014/main" id="{D263AB71-4CDE-48F7-AECA-14F2F7E9222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2B3AEB78-E869-4975-A53C-F45971D19B06}"/>
              </a:ext>
            </a:extLst>
          </p:cNvPr>
          <p:cNvSpPr txBox="1"/>
          <p:nvPr/>
        </p:nvSpPr>
        <p:spPr>
          <a:xfrm>
            <a:off x="2051720" y="6353567"/>
            <a:ext cx="5601782" cy="243785"/>
          </a:xfrm>
          <a:prstGeom prst="rect">
            <a:avLst/>
          </a:prstGeom>
          <a:noFill/>
        </p:spPr>
        <p:txBody>
          <a:bodyPr wrap="square">
            <a:spAutoFit/>
          </a:bodyPr>
          <a:lstStyle/>
          <a:p>
            <a:pPr>
              <a:lnSpc>
                <a:spcPct val="107000"/>
              </a:lnSpc>
              <a:spcBef>
                <a:spcPts val="200"/>
              </a:spcBef>
            </a:pPr>
            <a:r>
              <a:rPr lang="en-AU" sz="1000" b="1"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The Fabricator | Commonwealth Fraud Prevention Centre (counterfraud.gov.au)</a:t>
            </a:r>
            <a:endParaRPr lang="en-AU" sz="1000" b="1" dirty="0">
              <a:solidFill>
                <a:srgbClr val="1C2D6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64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4FB2A-16EF-457F-807F-3544C6B97891}"/>
              </a:ext>
            </a:extLst>
          </p:cNvPr>
          <p:cNvPicPr>
            <a:picLocks noChangeAspect="1"/>
          </p:cNvPicPr>
          <p:nvPr/>
        </p:nvPicPr>
        <p:blipFill>
          <a:blip r:embed="rId2"/>
          <a:stretch>
            <a:fillRect/>
          </a:stretch>
        </p:blipFill>
        <p:spPr>
          <a:xfrm>
            <a:off x="3429000" y="836712"/>
            <a:ext cx="2286000" cy="2447925"/>
          </a:xfrm>
          <a:prstGeom prst="rect">
            <a:avLst/>
          </a:prstGeom>
        </p:spPr>
      </p:pic>
      <p:sp>
        <p:nvSpPr>
          <p:cNvPr id="5" name="TextBox 4">
            <a:extLst>
              <a:ext uri="{FF2B5EF4-FFF2-40B4-BE49-F238E27FC236}">
                <a16:creationId xmlns:a16="http://schemas.microsoft.com/office/drawing/2014/main" id="{346107A1-CB7E-4F63-A7F6-6A58EA3F9B8C}"/>
              </a:ext>
            </a:extLst>
          </p:cNvPr>
          <p:cNvSpPr txBox="1"/>
          <p:nvPr/>
        </p:nvSpPr>
        <p:spPr>
          <a:xfrm>
            <a:off x="251520" y="3519006"/>
            <a:ext cx="8640960" cy="2585323"/>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Coercer </a:t>
            </a:r>
            <a:r>
              <a:rPr lang="en-AU" sz="1800" i="0" u="none" strike="noStrike" baseline="0" dirty="0">
                <a:solidFill>
                  <a:srgbClr val="000000"/>
                </a:solidFill>
                <a:latin typeface="Century Gothic" panose="020B0502020202020204" pitchFamily="34" charset="0"/>
              </a:rPr>
              <a:t>dishonestly gains a personal benefit by influencing, manipulating or bribing another person to act in a desired way.</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For example, the Coercer might:</a:t>
            </a:r>
          </a:p>
          <a:p>
            <a:r>
              <a:rPr lang="en-AU" sz="1800" i="0" u="none" strike="noStrike" baseline="0" dirty="0">
                <a:solidFill>
                  <a:srgbClr val="000000"/>
                </a:solidFill>
                <a:latin typeface="Century Gothic" panose="020B0502020202020204" pitchFamily="34" charset="0"/>
              </a:rPr>
              <a:t>• bribe and coerce someone within an organisation</a:t>
            </a:r>
          </a:p>
          <a:p>
            <a:r>
              <a:rPr lang="en-AU" sz="1800" i="0" u="none" strike="noStrike" baseline="0" dirty="0">
                <a:solidFill>
                  <a:srgbClr val="000000"/>
                </a:solidFill>
                <a:latin typeface="Century Gothic" panose="020B0502020202020204" pitchFamily="34" charset="0"/>
              </a:rPr>
              <a:t>• target staff or vulnerable members of the community</a:t>
            </a:r>
          </a:p>
          <a:p>
            <a:endParaRPr lang="en-AU"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The Coercer is countered by measures that support probity, information security, oversight and deterrence.</a:t>
            </a:r>
          </a:p>
        </p:txBody>
      </p:sp>
      <p:sp>
        <p:nvSpPr>
          <p:cNvPr id="6" name="TextBox 4">
            <a:extLst>
              <a:ext uri="{FF2B5EF4-FFF2-40B4-BE49-F238E27FC236}">
                <a16:creationId xmlns:a16="http://schemas.microsoft.com/office/drawing/2014/main" id="{32D91A1F-CCF1-4831-9CF2-F3136269408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COERCER</a:t>
            </a:r>
          </a:p>
        </p:txBody>
      </p:sp>
      <p:pic>
        <p:nvPicPr>
          <p:cNvPr id="8" name="Picture 7">
            <a:extLst>
              <a:ext uri="{FF2B5EF4-FFF2-40B4-BE49-F238E27FC236}">
                <a16:creationId xmlns:a16="http://schemas.microsoft.com/office/drawing/2014/main" id="{B3108388-1DDC-4E8E-BD2B-F022FF274B2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666EA404-33EA-48EC-81A8-88382F2AA673}"/>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1" name="TextBox 1">
            <a:extLst>
              <a:ext uri="{FF2B5EF4-FFF2-40B4-BE49-F238E27FC236}">
                <a16:creationId xmlns:a16="http://schemas.microsoft.com/office/drawing/2014/main" id="{1C42DA89-1F21-4A52-B4F7-D8C551D171E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116A341B-C1DE-4D28-825C-36AC88722B72}"/>
              </a:ext>
            </a:extLst>
          </p:cNvPr>
          <p:cNvSpPr txBox="1"/>
          <p:nvPr/>
        </p:nvSpPr>
        <p:spPr>
          <a:xfrm>
            <a:off x="2195736" y="6353567"/>
            <a:ext cx="5022304" cy="243785"/>
          </a:xfrm>
          <a:prstGeom prst="rect">
            <a:avLst/>
          </a:prstGeom>
          <a:noFill/>
        </p:spPr>
        <p:txBody>
          <a:bodyPr wrap="square">
            <a:spAutoFit/>
          </a:bodyPr>
          <a:lstStyle/>
          <a:p>
            <a:pPr>
              <a:lnSpc>
                <a:spcPct val="107000"/>
              </a:lnSpc>
              <a:spcBef>
                <a:spcPts val="200"/>
              </a:spcBef>
            </a:pPr>
            <a:r>
              <a:rPr lang="en-AU" sz="1000" b="1"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The Coercer | Commonwealth Fraud Prevention Centre (counterfraud.gov.au)</a:t>
            </a:r>
            <a:endParaRPr lang="en-AU" sz="1000" b="1" dirty="0">
              <a:solidFill>
                <a:srgbClr val="1C2D6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01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93DA7-31D0-48E3-ABC9-C65BA2BC216B}"/>
              </a:ext>
            </a:extLst>
          </p:cNvPr>
          <p:cNvPicPr>
            <a:picLocks noChangeAspect="1"/>
          </p:cNvPicPr>
          <p:nvPr/>
        </p:nvPicPr>
        <p:blipFill>
          <a:blip r:embed="rId2"/>
          <a:stretch>
            <a:fillRect/>
          </a:stretch>
        </p:blipFill>
        <p:spPr>
          <a:xfrm>
            <a:off x="3438525" y="808484"/>
            <a:ext cx="2276475" cy="2476500"/>
          </a:xfrm>
          <a:prstGeom prst="rect">
            <a:avLst/>
          </a:prstGeom>
        </p:spPr>
      </p:pic>
      <p:sp>
        <p:nvSpPr>
          <p:cNvPr id="5" name="TextBox 4">
            <a:extLst>
              <a:ext uri="{FF2B5EF4-FFF2-40B4-BE49-F238E27FC236}">
                <a16:creationId xmlns:a16="http://schemas.microsoft.com/office/drawing/2014/main" id="{346107A1-CB7E-4F63-A7F6-6A58EA3F9B8C}"/>
              </a:ext>
            </a:extLst>
          </p:cNvPr>
          <p:cNvSpPr txBox="1"/>
          <p:nvPr/>
        </p:nvSpPr>
        <p:spPr>
          <a:xfrm>
            <a:off x="251520" y="3519006"/>
            <a:ext cx="8640960" cy="2862322"/>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Exploiter </a:t>
            </a:r>
            <a:r>
              <a:rPr lang="en-AU" sz="1800" i="0" u="none" strike="noStrike" baseline="0" dirty="0">
                <a:solidFill>
                  <a:srgbClr val="000000"/>
                </a:solidFill>
                <a:latin typeface="Century Gothic" panose="020B0502020202020204" pitchFamily="34" charset="0"/>
              </a:rPr>
              <a:t>dishonestly gains a personal benefit by using something for a wrongful purpose.</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For example, the Exploiter might:</a:t>
            </a:r>
          </a:p>
          <a:p>
            <a:r>
              <a:rPr lang="en-AU" sz="1800" i="0" u="none" strike="noStrike" baseline="0" dirty="0">
                <a:solidFill>
                  <a:srgbClr val="000000"/>
                </a:solidFill>
                <a:latin typeface="Century Gothic" panose="020B0502020202020204" pitchFamily="34" charset="0"/>
              </a:rPr>
              <a:t>• embezzle money, equipment, vehicles etc.</a:t>
            </a:r>
          </a:p>
          <a:p>
            <a:r>
              <a:rPr lang="en-AU" sz="1800" i="0" u="none" strike="noStrike" baseline="0" dirty="0">
                <a:solidFill>
                  <a:srgbClr val="000000"/>
                </a:solidFill>
                <a:latin typeface="Century Gothic" panose="020B0502020202020204" pitchFamily="34" charset="0"/>
              </a:rPr>
              <a:t>• exploit vulnerabilities in controls, such as a lack of accountability or oversight, to commit fraud.</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The Exploiter is countered by measures that support people, process and system integrity, oversight and deterrence.</a:t>
            </a:r>
          </a:p>
        </p:txBody>
      </p:sp>
      <p:sp>
        <p:nvSpPr>
          <p:cNvPr id="6" name="TextBox 4">
            <a:extLst>
              <a:ext uri="{FF2B5EF4-FFF2-40B4-BE49-F238E27FC236}">
                <a16:creationId xmlns:a16="http://schemas.microsoft.com/office/drawing/2014/main" id="{4F297083-D48C-4064-A83A-BC0165D75DB2}"/>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EXPLOITER</a:t>
            </a:r>
          </a:p>
        </p:txBody>
      </p:sp>
      <p:pic>
        <p:nvPicPr>
          <p:cNvPr id="8" name="Picture 7">
            <a:extLst>
              <a:ext uri="{FF2B5EF4-FFF2-40B4-BE49-F238E27FC236}">
                <a16:creationId xmlns:a16="http://schemas.microsoft.com/office/drawing/2014/main" id="{063F45CF-C41C-4F66-B617-E9AE93BC19B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391C9530-9C9B-4D18-9858-2B65959A436B}"/>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1" name="TextBox 1">
            <a:extLst>
              <a:ext uri="{FF2B5EF4-FFF2-40B4-BE49-F238E27FC236}">
                <a16:creationId xmlns:a16="http://schemas.microsoft.com/office/drawing/2014/main" id="{C3C8BE4A-EA50-422F-85EF-115D5213C03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44909E7D-1F16-4169-82FE-DACF3FFD1A93}"/>
              </a:ext>
            </a:extLst>
          </p:cNvPr>
          <p:cNvSpPr txBox="1"/>
          <p:nvPr/>
        </p:nvSpPr>
        <p:spPr>
          <a:xfrm>
            <a:off x="2051720" y="6353567"/>
            <a:ext cx="5276296" cy="243785"/>
          </a:xfrm>
          <a:prstGeom prst="rect">
            <a:avLst/>
          </a:prstGeom>
          <a:noFill/>
        </p:spPr>
        <p:txBody>
          <a:bodyPr wrap="square">
            <a:spAutoFit/>
          </a:bodyPr>
          <a:lstStyle/>
          <a:p>
            <a:pPr>
              <a:lnSpc>
                <a:spcPct val="107000"/>
              </a:lnSpc>
              <a:spcBef>
                <a:spcPts val="200"/>
              </a:spcBef>
            </a:pPr>
            <a:r>
              <a:rPr lang="en-AU" sz="1000" b="1"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The Exploiter | Commonwealth Fraud Prevention Centre (counterfraud.gov.au)</a:t>
            </a:r>
            <a:endParaRPr lang="en-AU" sz="1050" b="1" dirty="0">
              <a:solidFill>
                <a:srgbClr val="1C2D6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190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DEE84-6677-4ED1-A684-596335AB8704}"/>
              </a:ext>
            </a:extLst>
          </p:cNvPr>
          <p:cNvPicPr>
            <a:picLocks noChangeAspect="1"/>
          </p:cNvPicPr>
          <p:nvPr/>
        </p:nvPicPr>
        <p:blipFill>
          <a:blip r:embed="rId2"/>
          <a:stretch>
            <a:fillRect/>
          </a:stretch>
        </p:blipFill>
        <p:spPr>
          <a:xfrm>
            <a:off x="3438525" y="798959"/>
            <a:ext cx="2286000" cy="2486025"/>
          </a:xfrm>
          <a:prstGeom prst="rect">
            <a:avLst/>
          </a:prstGeom>
        </p:spPr>
      </p:pic>
      <p:sp>
        <p:nvSpPr>
          <p:cNvPr id="5" name="TextBox 4">
            <a:extLst>
              <a:ext uri="{FF2B5EF4-FFF2-40B4-BE49-F238E27FC236}">
                <a16:creationId xmlns:a16="http://schemas.microsoft.com/office/drawing/2014/main" id="{346107A1-CB7E-4F63-A7F6-6A58EA3F9B8C}"/>
              </a:ext>
            </a:extLst>
          </p:cNvPr>
          <p:cNvSpPr txBox="1"/>
          <p:nvPr/>
        </p:nvSpPr>
        <p:spPr>
          <a:xfrm>
            <a:off x="251520" y="3519006"/>
            <a:ext cx="8640960" cy="2862322"/>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Concealer </a:t>
            </a:r>
            <a:r>
              <a:rPr lang="en-AU" sz="1800" i="0" u="none" strike="noStrike" baseline="0" dirty="0">
                <a:solidFill>
                  <a:srgbClr val="000000"/>
                </a:solidFill>
                <a:latin typeface="Century Gothic" panose="020B0502020202020204" pitchFamily="34" charset="0"/>
              </a:rPr>
              <a:t>dishonestly gains a personal benefit by preventing their actions from being seen or known about.</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For example, the Concealer might:</a:t>
            </a:r>
          </a:p>
          <a:p>
            <a:r>
              <a:rPr lang="en-AU" sz="1800" i="0" u="none" strike="noStrike" baseline="0" dirty="0">
                <a:solidFill>
                  <a:srgbClr val="000000"/>
                </a:solidFill>
                <a:latin typeface="Century Gothic" panose="020B0502020202020204" pitchFamily="34" charset="0"/>
              </a:rPr>
              <a:t>• delete records to hide fraudulent activity</a:t>
            </a:r>
          </a:p>
          <a:p>
            <a:r>
              <a:rPr lang="en-AU" sz="1800" i="0" u="none" strike="noStrike" baseline="0" dirty="0">
                <a:solidFill>
                  <a:srgbClr val="000000"/>
                </a:solidFill>
                <a:latin typeface="Century Gothic" panose="020B0502020202020204" pitchFamily="34" charset="0"/>
              </a:rPr>
              <a:t>• conceal the true nature of their circumstances to receive or increase payments or services.</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The Concealer is countered by measures that support oversight and transparency.</a:t>
            </a:r>
          </a:p>
        </p:txBody>
      </p:sp>
      <p:sp>
        <p:nvSpPr>
          <p:cNvPr id="6" name="TextBox 4">
            <a:extLst>
              <a:ext uri="{FF2B5EF4-FFF2-40B4-BE49-F238E27FC236}">
                <a16:creationId xmlns:a16="http://schemas.microsoft.com/office/drawing/2014/main" id="{EEE92527-4A99-44EF-99D3-B2FF839D9225}"/>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CONCEALER</a:t>
            </a:r>
          </a:p>
        </p:txBody>
      </p:sp>
      <p:pic>
        <p:nvPicPr>
          <p:cNvPr id="8" name="Picture 7">
            <a:extLst>
              <a:ext uri="{FF2B5EF4-FFF2-40B4-BE49-F238E27FC236}">
                <a16:creationId xmlns:a16="http://schemas.microsoft.com/office/drawing/2014/main" id="{02E2F48C-3344-4735-9C55-C535DC8661E9}"/>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A63F91FD-C2F1-4B2C-A5A5-B7B328C70BBC}"/>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1" name="TextBox 1">
            <a:extLst>
              <a:ext uri="{FF2B5EF4-FFF2-40B4-BE49-F238E27FC236}">
                <a16:creationId xmlns:a16="http://schemas.microsoft.com/office/drawing/2014/main" id="{549E28DD-2DA9-46EC-8CBD-3C2F93C8F73B}"/>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54CA11D6-8193-4D89-8CD8-FC9648ACB8F3}"/>
              </a:ext>
            </a:extLst>
          </p:cNvPr>
          <p:cNvSpPr txBox="1"/>
          <p:nvPr/>
        </p:nvSpPr>
        <p:spPr>
          <a:xfrm>
            <a:off x="2051720" y="6353567"/>
            <a:ext cx="5670376" cy="243785"/>
          </a:xfrm>
          <a:prstGeom prst="rect">
            <a:avLst/>
          </a:prstGeom>
          <a:noFill/>
        </p:spPr>
        <p:txBody>
          <a:bodyPr wrap="square">
            <a:spAutoFit/>
          </a:bodyPr>
          <a:lstStyle/>
          <a:p>
            <a:pPr>
              <a:lnSpc>
                <a:spcPct val="107000"/>
              </a:lnSpc>
              <a:spcBef>
                <a:spcPts val="200"/>
              </a:spcBef>
            </a:pPr>
            <a:r>
              <a:rPr lang="en-AU" sz="1000" b="1"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The Concealer | Commonwealth Fraud Prevention Centre (counterfraud.gov.au)</a:t>
            </a:r>
            <a:endParaRPr lang="en-AU" sz="1050" b="1" dirty="0">
              <a:solidFill>
                <a:srgbClr val="1C2D6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07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A56199-71FE-4175-B920-45B9EC6A2808}"/>
              </a:ext>
            </a:extLst>
          </p:cNvPr>
          <p:cNvPicPr>
            <a:picLocks noChangeAspect="1"/>
          </p:cNvPicPr>
          <p:nvPr/>
        </p:nvPicPr>
        <p:blipFill>
          <a:blip r:embed="rId2"/>
          <a:stretch>
            <a:fillRect/>
          </a:stretch>
        </p:blipFill>
        <p:spPr>
          <a:xfrm>
            <a:off x="3462337" y="762775"/>
            <a:ext cx="2219325" cy="2438400"/>
          </a:xfrm>
          <a:prstGeom prst="rect">
            <a:avLst/>
          </a:prstGeom>
        </p:spPr>
      </p:pic>
      <p:sp>
        <p:nvSpPr>
          <p:cNvPr id="5" name="TextBox 4">
            <a:extLst>
              <a:ext uri="{FF2B5EF4-FFF2-40B4-BE49-F238E27FC236}">
                <a16:creationId xmlns:a16="http://schemas.microsoft.com/office/drawing/2014/main" id="{346107A1-CB7E-4F63-A7F6-6A58EA3F9B8C}"/>
              </a:ext>
            </a:extLst>
          </p:cNvPr>
          <p:cNvSpPr txBox="1"/>
          <p:nvPr/>
        </p:nvSpPr>
        <p:spPr>
          <a:xfrm>
            <a:off x="251520" y="3242007"/>
            <a:ext cx="8640960" cy="3139321"/>
          </a:xfrm>
          <a:prstGeom prst="rect">
            <a:avLst/>
          </a:prstGeom>
          <a:noFill/>
        </p:spPr>
        <p:txBody>
          <a:bodyPr wrap="square">
            <a:spAutoFit/>
          </a:bodyPr>
          <a:lstStyle/>
          <a:p>
            <a:r>
              <a:rPr lang="en-AU" sz="1800" b="1" i="0" u="none" strike="noStrike" baseline="0" dirty="0">
                <a:solidFill>
                  <a:schemeClr val="accent6"/>
                </a:solidFill>
                <a:latin typeface="Century Gothic" panose="020B0502020202020204" pitchFamily="34" charset="0"/>
              </a:rPr>
              <a:t>The Organised </a:t>
            </a:r>
            <a:r>
              <a:rPr lang="en-AU" sz="1800" i="0" u="none" strike="noStrike" baseline="0" dirty="0">
                <a:solidFill>
                  <a:srgbClr val="000000"/>
                </a:solidFill>
                <a:latin typeface="Century Gothic" panose="020B0502020202020204" pitchFamily="34" charset="0"/>
              </a:rPr>
              <a:t>dishonestly gain a benefit by using any combination of the other methods in a planned, coordinated and sophisticated way, ranging from local community groups to transnational syndicates based offshore.</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For example, the Organised might:</a:t>
            </a:r>
          </a:p>
          <a:p>
            <a:r>
              <a:rPr lang="en-AU" sz="1800" i="0" u="none" strike="noStrike" baseline="0" dirty="0">
                <a:solidFill>
                  <a:srgbClr val="000000"/>
                </a:solidFill>
                <a:latin typeface="Century Gothic" panose="020B0502020202020204" pitchFamily="34" charset="0"/>
              </a:rPr>
              <a:t>• create false websites and pages to legitimise a scheme</a:t>
            </a:r>
          </a:p>
          <a:p>
            <a:r>
              <a:rPr lang="en-AU" sz="1800" i="0" u="none" strike="noStrike" baseline="0" dirty="0">
                <a:solidFill>
                  <a:srgbClr val="000000"/>
                </a:solidFill>
                <a:latin typeface="Century Gothic" panose="020B0502020202020204" pitchFamily="34" charset="0"/>
              </a:rPr>
              <a:t>• work in groups or with professional facilitators to falsify statements or eligibility.</a:t>
            </a:r>
          </a:p>
          <a:p>
            <a:endParaRPr lang="en-AU" sz="1800" i="0" u="none" strike="noStrike" baseline="0" dirty="0">
              <a:solidFill>
                <a:srgbClr val="000000"/>
              </a:solidFill>
              <a:latin typeface="Century Gothic" panose="020B0502020202020204" pitchFamily="34" charset="0"/>
            </a:endParaRPr>
          </a:p>
          <a:p>
            <a:r>
              <a:rPr lang="en-AU" sz="1800" i="0" u="none" strike="noStrike" baseline="0" dirty="0">
                <a:solidFill>
                  <a:srgbClr val="000000"/>
                </a:solidFill>
                <a:latin typeface="Century Gothic" panose="020B0502020202020204" pitchFamily="34" charset="0"/>
              </a:rPr>
              <a:t>The Organised is countered by measures that support information sharing and strategic collaboration.</a:t>
            </a:r>
          </a:p>
        </p:txBody>
      </p:sp>
      <p:sp>
        <p:nvSpPr>
          <p:cNvPr id="6" name="TextBox 4">
            <a:extLst>
              <a:ext uri="{FF2B5EF4-FFF2-40B4-BE49-F238E27FC236}">
                <a16:creationId xmlns:a16="http://schemas.microsoft.com/office/drawing/2014/main" id="{5FCE9697-DD5B-4DE6-88AE-913AE00011B2}"/>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THE ORGANISED</a:t>
            </a:r>
          </a:p>
        </p:txBody>
      </p:sp>
      <p:pic>
        <p:nvPicPr>
          <p:cNvPr id="8" name="Picture 7">
            <a:extLst>
              <a:ext uri="{FF2B5EF4-FFF2-40B4-BE49-F238E27FC236}">
                <a16:creationId xmlns:a16="http://schemas.microsoft.com/office/drawing/2014/main" id="{29562D12-A011-46C9-B4A1-73E47025478F}"/>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1E12786C-C971-490D-9A88-CA7CADCD827C}"/>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1" name="TextBox 1">
            <a:extLst>
              <a:ext uri="{FF2B5EF4-FFF2-40B4-BE49-F238E27FC236}">
                <a16:creationId xmlns:a16="http://schemas.microsoft.com/office/drawing/2014/main" id="{ADA0CCB3-1A2E-41D7-AA42-6DBF3AB2570B}"/>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254AB463-6D8C-40F6-A800-1B3C0BD220C3}"/>
              </a:ext>
            </a:extLst>
          </p:cNvPr>
          <p:cNvSpPr txBox="1"/>
          <p:nvPr/>
        </p:nvSpPr>
        <p:spPr>
          <a:xfrm>
            <a:off x="1907704" y="6381328"/>
            <a:ext cx="5670376" cy="243785"/>
          </a:xfrm>
          <a:prstGeom prst="rect">
            <a:avLst/>
          </a:prstGeom>
          <a:noFill/>
        </p:spPr>
        <p:txBody>
          <a:bodyPr wrap="square">
            <a:spAutoFit/>
          </a:bodyPr>
          <a:lstStyle/>
          <a:p>
            <a:pPr>
              <a:lnSpc>
                <a:spcPct val="107000"/>
              </a:lnSpc>
              <a:spcBef>
                <a:spcPts val="200"/>
              </a:spcBef>
            </a:pPr>
            <a:r>
              <a:rPr lang="en-AU" sz="1000" b="1"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6"/>
              </a:rPr>
              <a:t>https://www.counterfraud.gov.au/i-want-discover-different-types-fraudsters/organised</a:t>
            </a:r>
            <a:endParaRPr lang="en-AU" sz="1050" b="1" dirty="0">
              <a:solidFill>
                <a:srgbClr val="1C2D6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55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D0BE94-83B7-46E3-A573-38823947A3E0}"/>
              </a:ext>
            </a:extLst>
          </p:cNvPr>
          <p:cNvGraphicFramePr>
            <a:graphicFrameLocks noGrp="1"/>
          </p:cNvGraphicFramePr>
          <p:nvPr/>
        </p:nvGraphicFramePr>
        <p:xfrm>
          <a:off x="539552" y="1268761"/>
          <a:ext cx="8064896" cy="4896543"/>
        </p:xfrm>
        <a:graphic>
          <a:graphicData uri="http://schemas.openxmlformats.org/drawingml/2006/table">
            <a:tbl>
              <a:tblPr firstRow="1" bandRow="1">
                <a:tableStyleId>{5940675A-B579-460E-94D1-54222C63F5DA}</a:tableStyleId>
              </a:tblPr>
              <a:tblGrid>
                <a:gridCol w="8064896">
                  <a:extLst>
                    <a:ext uri="{9D8B030D-6E8A-4147-A177-3AD203B41FA5}">
                      <a16:colId xmlns:a16="http://schemas.microsoft.com/office/drawing/2014/main" val="2473270393"/>
                    </a:ext>
                  </a:extLst>
                </a:gridCol>
              </a:tblGrid>
              <a:tr h="1632181">
                <a:tc>
                  <a:txBody>
                    <a:bodyPr/>
                    <a:lstStyle/>
                    <a:p>
                      <a:pPr algn="ctr"/>
                      <a:r>
                        <a:rPr lang="en-AU" dirty="0">
                          <a:latin typeface="Century Gothic" panose="020B0502020202020204" pitchFamily="34" charset="0"/>
                        </a:rPr>
                        <a:t>Supplier</a:t>
                      </a:r>
                    </a:p>
                  </a:txBody>
                  <a:tcPr vert="vert27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351529520"/>
                  </a:ext>
                </a:extLst>
              </a:tr>
              <a:tr h="1632181">
                <a:tc>
                  <a:txBody>
                    <a:bodyPr/>
                    <a:lstStyle/>
                    <a:p>
                      <a:pPr algn="ctr"/>
                      <a:r>
                        <a:rPr lang="en-AU" dirty="0">
                          <a:latin typeface="Century Gothic" panose="020B0502020202020204" pitchFamily="34" charset="0"/>
                        </a:rPr>
                        <a:t>Finance Team</a:t>
                      </a:r>
                    </a:p>
                  </a:txBody>
                  <a:tcPr vert="vert27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45118201"/>
                  </a:ext>
                </a:extLst>
              </a:tr>
              <a:tr h="1632181">
                <a:tc>
                  <a:txBody>
                    <a:bodyPr/>
                    <a:lstStyle/>
                    <a:p>
                      <a:pPr algn="ctr"/>
                      <a:r>
                        <a:rPr lang="en-AU" dirty="0">
                          <a:latin typeface="Century Gothic" panose="020B0502020202020204" pitchFamily="34" charset="0"/>
                        </a:rPr>
                        <a:t>Business Area</a:t>
                      </a:r>
                    </a:p>
                  </a:txBody>
                  <a:tcPr vert="vert27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5D7D8"/>
                    </a:solidFill>
                  </a:tcPr>
                </a:tc>
                <a:extLst>
                  <a:ext uri="{0D108BD9-81ED-4DB2-BD59-A6C34878D82A}">
                    <a16:rowId xmlns:a16="http://schemas.microsoft.com/office/drawing/2014/main" val="3352364282"/>
                  </a:ext>
                </a:extLst>
              </a:tr>
            </a:tbl>
          </a:graphicData>
        </a:graphic>
      </p:graphicFrame>
      <p:pic>
        <p:nvPicPr>
          <p:cNvPr id="4" name="Picture 3">
            <a:extLst>
              <a:ext uri="{FF2B5EF4-FFF2-40B4-BE49-F238E27FC236}">
                <a16:creationId xmlns:a16="http://schemas.microsoft.com/office/drawing/2014/main" id="{1600FF41-1829-48B6-9332-D4C0D39DB99A}"/>
              </a:ext>
            </a:extLst>
          </p:cNvPr>
          <p:cNvPicPr>
            <a:picLocks noChangeAspect="1"/>
          </p:cNvPicPr>
          <p:nvPr/>
        </p:nvPicPr>
        <p:blipFill>
          <a:blip r:embed="rId3"/>
          <a:stretch>
            <a:fillRect/>
          </a:stretch>
        </p:blipFill>
        <p:spPr>
          <a:xfrm>
            <a:off x="2364451" y="1827215"/>
            <a:ext cx="679380" cy="651073"/>
          </a:xfrm>
          <a:prstGeom prst="rect">
            <a:avLst/>
          </a:prstGeom>
        </p:spPr>
      </p:pic>
      <p:pic>
        <p:nvPicPr>
          <p:cNvPr id="8" name="Graphic 7" descr="Document with solid fill">
            <a:extLst>
              <a:ext uri="{FF2B5EF4-FFF2-40B4-BE49-F238E27FC236}">
                <a16:creationId xmlns:a16="http://schemas.microsoft.com/office/drawing/2014/main" id="{9D6EC5D1-CFC1-4C2E-ABEB-9F90C1EC57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78029" y="1651942"/>
            <a:ext cx="914400" cy="914400"/>
          </a:xfrm>
          <a:prstGeom prst="rect">
            <a:avLst/>
          </a:prstGeom>
        </p:spPr>
      </p:pic>
      <p:sp>
        <p:nvSpPr>
          <p:cNvPr id="9" name="Rectangle: Rounded Corners 8">
            <a:extLst>
              <a:ext uri="{FF2B5EF4-FFF2-40B4-BE49-F238E27FC236}">
                <a16:creationId xmlns:a16="http://schemas.microsoft.com/office/drawing/2014/main" id="{A0955C05-45E5-441C-B71C-ECD5B5D74F86}"/>
              </a:ext>
            </a:extLst>
          </p:cNvPr>
          <p:cNvSpPr/>
          <p:nvPr/>
        </p:nvSpPr>
        <p:spPr>
          <a:xfrm>
            <a:off x="7164288" y="1716236"/>
            <a:ext cx="1152128" cy="7858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800" dirty="0">
                <a:latin typeface="Century Gothic" panose="020B0502020202020204" pitchFamily="34" charset="0"/>
              </a:rPr>
              <a:t>Payments to suppliers bank account</a:t>
            </a:r>
          </a:p>
        </p:txBody>
      </p:sp>
      <p:sp>
        <p:nvSpPr>
          <p:cNvPr id="10" name="TextBox 9">
            <a:extLst>
              <a:ext uri="{FF2B5EF4-FFF2-40B4-BE49-F238E27FC236}">
                <a16:creationId xmlns:a16="http://schemas.microsoft.com/office/drawing/2014/main" id="{FB37BBC2-8F80-4284-A269-3BCDAE25EB0A}"/>
              </a:ext>
            </a:extLst>
          </p:cNvPr>
          <p:cNvSpPr txBox="1"/>
          <p:nvPr/>
        </p:nvSpPr>
        <p:spPr>
          <a:xfrm>
            <a:off x="2987824" y="1772817"/>
            <a:ext cx="2232248" cy="707886"/>
          </a:xfrm>
          <a:prstGeom prst="rect">
            <a:avLst/>
          </a:prstGeom>
          <a:noFill/>
        </p:spPr>
        <p:txBody>
          <a:bodyPr wrap="square" rtlCol="0">
            <a:spAutoFit/>
          </a:bodyPr>
          <a:lstStyle/>
          <a:p>
            <a:r>
              <a:rPr lang="en-AU" sz="1000" b="1" dirty="0">
                <a:latin typeface="Century Gothic" panose="020B0502020202020204" pitchFamily="34" charset="0"/>
              </a:rPr>
              <a:t>The Fabricator:</a:t>
            </a:r>
          </a:p>
          <a:p>
            <a:r>
              <a:rPr lang="en-AU" sz="1000" dirty="0">
                <a:latin typeface="Century Gothic" panose="020B0502020202020204" pitchFamily="34" charset="0"/>
              </a:rPr>
              <a:t>The supplier submits a duplicate invoice, or an invoice for services not provided</a:t>
            </a:r>
          </a:p>
        </p:txBody>
      </p:sp>
      <p:sp>
        <p:nvSpPr>
          <p:cNvPr id="13" name="Diamond 12">
            <a:extLst>
              <a:ext uri="{FF2B5EF4-FFF2-40B4-BE49-F238E27FC236}">
                <a16:creationId xmlns:a16="http://schemas.microsoft.com/office/drawing/2014/main" id="{0E3D0899-192B-4569-A6D9-4C1936ED1343}"/>
              </a:ext>
            </a:extLst>
          </p:cNvPr>
          <p:cNvSpPr/>
          <p:nvPr/>
        </p:nvSpPr>
        <p:spPr>
          <a:xfrm>
            <a:off x="1187624" y="2924946"/>
            <a:ext cx="1484644" cy="792088"/>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800" dirty="0">
                <a:latin typeface="Century Gothic" panose="020B0502020202020204" pitchFamily="34" charset="0"/>
              </a:rPr>
              <a:t>Invoice</a:t>
            </a:r>
          </a:p>
          <a:p>
            <a:pPr algn="ctr"/>
            <a:r>
              <a:rPr lang="en-AU" sz="800" dirty="0">
                <a:latin typeface="Century Gothic" panose="020B0502020202020204" pitchFamily="34" charset="0"/>
              </a:rPr>
              <a:t>received </a:t>
            </a:r>
          </a:p>
        </p:txBody>
      </p:sp>
      <p:cxnSp>
        <p:nvCxnSpPr>
          <p:cNvPr id="15" name="Straight Arrow Connector 14">
            <a:extLst>
              <a:ext uri="{FF2B5EF4-FFF2-40B4-BE49-F238E27FC236}">
                <a16:creationId xmlns:a16="http://schemas.microsoft.com/office/drawing/2014/main" id="{1F425F0F-96DC-46CE-B6FF-0E424A6E4135}"/>
              </a:ext>
            </a:extLst>
          </p:cNvPr>
          <p:cNvCxnSpPr>
            <a:cxnSpLocks/>
            <a:stCxn id="8" idx="2"/>
            <a:endCxn id="13" idx="0"/>
          </p:cNvCxnSpPr>
          <p:nvPr/>
        </p:nvCxnSpPr>
        <p:spPr>
          <a:xfrm flipH="1">
            <a:off x="1929946" y="2566342"/>
            <a:ext cx="5283" cy="3586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3D04489E-B1FA-4970-88A4-C5DA2135E275}"/>
              </a:ext>
            </a:extLst>
          </p:cNvPr>
          <p:cNvPicPr>
            <a:picLocks noChangeAspect="1"/>
          </p:cNvPicPr>
          <p:nvPr/>
        </p:nvPicPr>
        <p:blipFill>
          <a:blip r:embed="rId6"/>
          <a:stretch>
            <a:fillRect/>
          </a:stretch>
        </p:blipFill>
        <p:spPr>
          <a:xfrm>
            <a:off x="899592" y="3717032"/>
            <a:ext cx="752475" cy="657225"/>
          </a:xfrm>
          <a:prstGeom prst="rect">
            <a:avLst/>
          </a:prstGeom>
        </p:spPr>
      </p:pic>
      <p:sp>
        <p:nvSpPr>
          <p:cNvPr id="22" name="TextBox 21">
            <a:extLst>
              <a:ext uri="{FF2B5EF4-FFF2-40B4-BE49-F238E27FC236}">
                <a16:creationId xmlns:a16="http://schemas.microsoft.com/office/drawing/2014/main" id="{55A2DF6B-1627-43A3-AADD-9EB59D1BA060}"/>
              </a:ext>
            </a:extLst>
          </p:cNvPr>
          <p:cNvSpPr txBox="1"/>
          <p:nvPr/>
        </p:nvSpPr>
        <p:spPr>
          <a:xfrm>
            <a:off x="1691680" y="3789041"/>
            <a:ext cx="1484644" cy="707886"/>
          </a:xfrm>
          <a:prstGeom prst="rect">
            <a:avLst/>
          </a:prstGeom>
          <a:noFill/>
        </p:spPr>
        <p:txBody>
          <a:bodyPr wrap="square" rtlCol="0">
            <a:spAutoFit/>
          </a:bodyPr>
          <a:lstStyle/>
          <a:p>
            <a:r>
              <a:rPr lang="en-AU" sz="1000" b="1" dirty="0">
                <a:latin typeface="Century Gothic" panose="020B0502020202020204" pitchFamily="34" charset="0"/>
              </a:rPr>
              <a:t>The Exploiter:</a:t>
            </a:r>
          </a:p>
          <a:p>
            <a:r>
              <a:rPr lang="en-AU" sz="1000" dirty="0">
                <a:latin typeface="Century Gothic" panose="020B0502020202020204" pitchFamily="34" charset="0"/>
              </a:rPr>
              <a:t>An official creates false records of supplies and records</a:t>
            </a:r>
          </a:p>
        </p:txBody>
      </p:sp>
      <p:sp>
        <p:nvSpPr>
          <p:cNvPr id="23" name="Diamond 22">
            <a:extLst>
              <a:ext uri="{FF2B5EF4-FFF2-40B4-BE49-F238E27FC236}">
                <a16:creationId xmlns:a16="http://schemas.microsoft.com/office/drawing/2014/main" id="{FDF0B5EE-25BB-4358-A161-45EF67D6E136}"/>
              </a:ext>
            </a:extLst>
          </p:cNvPr>
          <p:cNvSpPr/>
          <p:nvPr/>
        </p:nvSpPr>
        <p:spPr>
          <a:xfrm>
            <a:off x="2943340" y="2924946"/>
            <a:ext cx="1484644" cy="792088"/>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800" dirty="0">
                <a:latin typeface="Century Gothic" panose="020B0502020202020204" pitchFamily="34" charset="0"/>
              </a:rPr>
              <a:t>Invoice</a:t>
            </a:r>
          </a:p>
          <a:p>
            <a:pPr algn="ctr"/>
            <a:r>
              <a:rPr lang="en-AU" sz="800" dirty="0">
                <a:latin typeface="Century Gothic" panose="020B0502020202020204" pitchFamily="34" charset="0"/>
              </a:rPr>
              <a:t>matched against purchase order </a:t>
            </a:r>
          </a:p>
        </p:txBody>
      </p:sp>
      <p:cxnSp>
        <p:nvCxnSpPr>
          <p:cNvPr id="25" name="Straight Arrow Connector 24">
            <a:extLst>
              <a:ext uri="{FF2B5EF4-FFF2-40B4-BE49-F238E27FC236}">
                <a16:creationId xmlns:a16="http://schemas.microsoft.com/office/drawing/2014/main" id="{5874C8CC-C5D2-4890-94C1-CA0898C7F524}"/>
              </a:ext>
            </a:extLst>
          </p:cNvPr>
          <p:cNvCxnSpPr>
            <a:cxnSpLocks/>
            <a:stCxn id="13" idx="3"/>
            <a:endCxn id="23" idx="1"/>
          </p:cNvCxnSpPr>
          <p:nvPr/>
        </p:nvCxnSpPr>
        <p:spPr>
          <a:xfrm>
            <a:off x="2672268" y="3320990"/>
            <a:ext cx="271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Diamond 30">
            <a:extLst>
              <a:ext uri="{FF2B5EF4-FFF2-40B4-BE49-F238E27FC236}">
                <a16:creationId xmlns:a16="http://schemas.microsoft.com/office/drawing/2014/main" id="{BBF833B4-663B-447F-926D-D7E04BC5DC43}"/>
              </a:ext>
            </a:extLst>
          </p:cNvPr>
          <p:cNvSpPr/>
          <p:nvPr/>
        </p:nvSpPr>
        <p:spPr>
          <a:xfrm>
            <a:off x="5247596" y="2924945"/>
            <a:ext cx="1484644" cy="792088"/>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800" dirty="0">
                <a:latin typeface="Century Gothic" panose="020B0502020202020204" pitchFamily="34" charset="0"/>
              </a:rPr>
              <a:t>Approval for payment </a:t>
            </a:r>
          </a:p>
        </p:txBody>
      </p:sp>
      <p:pic>
        <p:nvPicPr>
          <p:cNvPr id="33" name="Picture 32">
            <a:extLst>
              <a:ext uri="{FF2B5EF4-FFF2-40B4-BE49-F238E27FC236}">
                <a16:creationId xmlns:a16="http://schemas.microsoft.com/office/drawing/2014/main" id="{538EA708-B621-46E5-B932-6144C078E9CE}"/>
              </a:ext>
            </a:extLst>
          </p:cNvPr>
          <p:cNvPicPr>
            <a:picLocks noChangeAspect="1"/>
          </p:cNvPicPr>
          <p:nvPr/>
        </p:nvPicPr>
        <p:blipFill>
          <a:blip r:embed="rId7"/>
          <a:stretch>
            <a:fillRect/>
          </a:stretch>
        </p:blipFill>
        <p:spPr>
          <a:xfrm>
            <a:off x="3923928" y="3789041"/>
            <a:ext cx="647700" cy="571500"/>
          </a:xfrm>
          <a:prstGeom prst="rect">
            <a:avLst/>
          </a:prstGeom>
        </p:spPr>
      </p:pic>
      <p:sp>
        <p:nvSpPr>
          <p:cNvPr id="34" name="TextBox 33">
            <a:extLst>
              <a:ext uri="{FF2B5EF4-FFF2-40B4-BE49-F238E27FC236}">
                <a16:creationId xmlns:a16="http://schemas.microsoft.com/office/drawing/2014/main" id="{C88F2AB7-B197-4CF3-896F-27C40668018F}"/>
              </a:ext>
            </a:extLst>
          </p:cNvPr>
          <p:cNvSpPr txBox="1"/>
          <p:nvPr/>
        </p:nvSpPr>
        <p:spPr>
          <a:xfrm>
            <a:off x="4491326" y="3789041"/>
            <a:ext cx="1484644" cy="707886"/>
          </a:xfrm>
          <a:prstGeom prst="rect">
            <a:avLst/>
          </a:prstGeom>
          <a:noFill/>
        </p:spPr>
        <p:txBody>
          <a:bodyPr wrap="square" rtlCol="0">
            <a:spAutoFit/>
          </a:bodyPr>
          <a:lstStyle/>
          <a:p>
            <a:r>
              <a:rPr lang="en-AU" sz="1000" b="1" dirty="0">
                <a:latin typeface="Century Gothic" panose="020B0502020202020204" pitchFamily="34" charset="0"/>
              </a:rPr>
              <a:t>The Organised:</a:t>
            </a:r>
          </a:p>
          <a:p>
            <a:r>
              <a:rPr lang="en-AU" sz="1000" dirty="0">
                <a:latin typeface="Century Gothic" panose="020B0502020202020204" pitchFamily="34" charset="0"/>
              </a:rPr>
              <a:t>The supplier bribes an official to process false invoices</a:t>
            </a:r>
          </a:p>
        </p:txBody>
      </p:sp>
      <p:pic>
        <p:nvPicPr>
          <p:cNvPr id="36" name="Picture 35">
            <a:extLst>
              <a:ext uri="{FF2B5EF4-FFF2-40B4-BE49-F238E27FC236}">
                <a16:creationId xmlns:a16="http://schemas.microsoft.com/office/drawing/2014/main" id="{8714B222-919E-4B41-8C73-25E4DEE7DF07}"/>
              </a:ext>
            </a:extLst>
          </p:cNvPr>
          <p:cNvPicPr>
            <a:picLocks noChangeAspect="1"/>
          </p:cNvPicPr>
          <p:nvPr/>
        </p:nvPicPr>
        <p:blipFill>
          <a:blip r:embed="rId8"/>
          <a:stretch>
            <a:fillRect/>
          </a:stretch>
        </p:blipFill>
        <p:spPr>
          <a:xfrm>
            <a:off x="6300192" y="3789041"/>
            <a:ext cx="638175" cy="628650"/>
          </a:xfrm>
          <a:prstGeom prst="rect">
            <a:avLst/>
          </a:prstGeom>
        </p:spPr>
      </p:pic>
      <p:sp>
        <p:nvSpPr>
          <p:cNvPr id="37" name="TextBox 36">
            <a:extLst>
              <a:ext uri="{FF2B5EF4-FFF2-40B4-BE49-F238E27FC236}">
                <a16:creationId xmlns:a16="http://schemas.microsoft.com/office/drawing/2014/main" id="{64B29925-03D8-469B-9F4F-5B18D0867BAD}"/>
              </a:ext>
            </a:extLst>
          </p:cNvPr>
          <p:cNvSpPr txBox="1"/>
          <p:nvPr/>
        </p:nvSpPr>
        <p:spPr>
          <a:xfrm>
            <a:off x="6920740" y="3493457"/>
            <a:ext cx="1755716" cy="1015663"/>
          </a:xfrm>
          <a:prstGeom prst="rect">
            <a:avLst/>
          </a:prstGeom>
          <a:noFill/>
        </p:spPr>
        <p:txBody>
          <a:bodyPr wrap="square" rtlCol="0">
            <a:spAutoFit/>
          </a:bodyPr>
          <a:lstStyle/>
          <a:p>
            <a:r>
              <a:rPr lang="en-AU" sz="1000" b="1" dirty="0">
                <a:latin typeface="Century Gothic" panose="020B0502020202020204" pitchFamily="34" charset="0"/>
              </a:rPr>
              <a:t>The Impersonator:</a:t>
            </a:r>
          </a:p>
          <a:p>
            <a:r>
              <a:rPr lang="en-AU" sz="1000" dirty="0">
                <a:latin typeface="Century Gothic" panose="020B0502020202020204" pitchFamily="34" charset="0"/>
              </a:rPr>
              <a:t>Someone impersonates the supplier and changes supplier’s bank account to receive the payment </a:t>
            </a:r>
          </a:p>
        </p:txBody>
      </p:sp>
      <p:cxnSp>
        <p:nvCxnSpPr>
          <p:cNvPr id="41" name="Connector: Elbow 40">
            <a:extLst>
              <a:ext uri="{FF2B5EF4-FFF2-40B4-BE49-F238E27FC236}">
                <a16:creationId xmlns:a16="http://schemas.microsoft.com/office/drawing/2014/main" id="{42B74402-FAE2-496F-92BA-6D43486ABFBB}"/>
              </a:ext>
            </a:extLst>
          </p:cNvPr>
          <p:cNvCxnSpPr>
            <a:stCxn id="31" idx="3"/>
            <a:endCxn id="9" idx="2"/>
          </p:cNvCxnSpPr>
          <p:nvPr/>
        </p:nvCxnSpPr>
        <p:spPr>
          <a:xfrm flipV="1">
            <a:off x="6732240" y="2502049"/>
            <a:ext cx="1008112" cy="81894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42" name="Rectangle: Rounded Corners 41">
            <a:extLst>
              <a:ext uri="{FF2B5EF4-FFF2-40B4-BE49-F238E27FC236}">
                <a16:creationId xmlns:a16="http://schemas.microsoft.com/office/drawing/2014/main" id="{1FC77A5F-48FE-44E9-811A-7BCF09E81803}"/>
              </a:ext>
            </a:extLst>
          </p:cNvPr>
          <p:cNvSpPr/>
          <p:nvPr/>
        </p:nvSpPr>
        <p:spPr>
          <a:xfrm>
            <a:off x="4283968" y="5017274"/>
            <a:ext cx="1152128" cy="7858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800" dirty="0">
                <a:latin typeface="Century Gothic" panose="020B0502020202020204" pitchFamily="34" charset="0"/>
              </a:rPr>
              <a:t>Payments to suppliers bank account</a:t>
            </a:r>
          </a:p>
        </p:txBody>
      </p:sp>
      <p:cxnSp>
        <p:nvCxnSpPr>
          <p:cNvPr id="44" name="Connector: Elbow 43">
            <a:extLst>
              <a:ext uri="{FF2B5EF4-FFF2-40B4-BE49-F238E27FC236}">
                <a16:creationId xmlns:a16="http://schemas.microsoft.com/office/drawing/2014/main" id="{0DA3D906-C22A-42A7-BB04-E3C5B1898C01}"/>
              </a:ext>
            </a:extLst>
          </p:cNvPr>
          <p:cNvCxnSpPr>
            <a:cxnSpLocks/>
            <a:stCxn id="23" idx="2"/>
            <a:endCxn id="42" idx="1"/>
          </p:cNvCxnSpPr>
          <p:nvPr/>
        </p:nvCxnSpPr>
        <p:spPr>
          <a:xfrm rot="16200000" flipH="1">
            <a:off x="3138242" y="4264454"/>
            <a:ext cx="1693147" cy="59830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DA34E3B8-5441-473D-94A9-5EF41B95E8E3}"/>
              </a:ext>
            </a:extLst>
          </p:cNvPr>
          <p:cNvCxnSpPr>
            <a:stCxn id="42" idx="3"/>
            <a:endCxn id="31" idx="2"/>
          </p:cNvCxnSpPr>
          <p:nvPr/>
        </p:nvCxnSpPr>
        <p:spPr>
          <a:xfrm flipV="1">
            <a:off x="5436096" y="3717033"/>
            <a:ext cx="553822" cy="169314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52" name="Picture 51">
            <a:extLst>
              <a:ext uri="{FF2B5EF4-FFF2-40B4-BE49-F238E27FC236}">
                <a16:creationId xmlns:a16="http://schemas.microsoft.com/office/drawing/2014/main" id="{521FB227-33E4-40C8-93AA-517E61E9F018}"/>
              </a:ext>
            </a:extLst>
          </p:cNvPr>
          <p:cNvPicPr>
            <a:picLocks noChangeAspect="1"/>
          </p:cNvPicPr>
          <p:nvPr/>
        </p:nvPicPr>
        <p:blipFill>
          <a:blip r:embed="rId9"/>
          <a:stretch>
            <a:fillRect/>
          </a:stretch>
        </p:blipFill>
        <p:spPr>
          <a:xfrm>
            <a:off x="6168586" y="4998571"/>
            <a:ext cx="685800" cy="609600"/>
          </a:xfrm>
          <a:prstGeom prst="rect">
            <a:avLst/>
          </a:prstGeom>
        </p:spPr>
      </p:pic>
      <p:sp>
        <p:nvSpPr>
          <p:cNvPr id="53" name="TextBox 4">
            <a:extLst>
              <a:ext uri="{FF2B5EF4-FFF2-40B4-BE49-F238E27FC236}">
                <a16:creationId xmlns:a16="http://schemas.microsoft.com/office/drawing/2014/main" id="{A4CE3729-445E-4E97-AAD2-BD0EBBAC03D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CFPC PERSONAS| </a:t>
            </a:r>
            <a:r>
              <a:rPr lang="en-AU" sz="2000" dirty="0">
                <a:solidFill>
                  <a:srgbClr val="E98B8A"/>
                </a:solidFill>
                <a:latin typeface="Century Gothic" panose="020B0502020202020204" pitchFamily="34" charset="0"/>
              </a:rPr>
              <a:t>BUSINESS PROCESS MAP</a:t>
            </a:r>
          </a:p>
        </p:txBody>
      </p:sp>
      <p:pic>
        <p:nvPicPr>
          <p:cNvPr id="55" name="Picture 54">
            <a:extLst>
              <a:ext uri="{FF2B5EF4-FFF2-40B4-BE49-F238E27FC236}">
                <a16:creationId xmlns:a16="http://schemas.microsoft.com/office/drawing/2014/main" id="{F3D28624-2850-4908-97D6-6B7B6C7A60BE}"/>
              </a:ext>
            </a:extLst>
          </p:cNvPr>
          <p:cNvPicPr>
            <a:picLocks noChangeAspect="1"/>
          </p:cNvPicPr>
          <p:nvPr/>
        </p:nvPicPr>
        <p:blipFill>
          <a:blip r:embed="rId10">
            <a:duotone>
              <a:schemeClr val="accent5">
                <a:shade val="45000"/>
                <a:satMod val="135000"/>
              </a:schemeClr>
              <a:prstClr val="white"/>
            </a:duotone>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148534" y="444142"/>
            <a:ext cx="8887962" cy="94619"/>
          </a:xfrm>
          <a:prstGeom prst="rect">
            <a:avLst/>
          </a:prstGeom>
        </p:spPr>
      </p:pic>
      <p:pic>
        <p:nvPicPr>
          <p:cNvPr id="56" name="Picture 55">
            <a:extLst>
              <a:ext uri="{FF2B5EF4-FFF2-40B4-BE49-F238E27FC236}">
                <a16:creationId xmlns:a16="http://schemas.microsoft.com/office/drawing/2014/main" id="{9F62C9C6-4003-4120-B279-8BD49956866F}"/>
              </a:ext>
            </a:extLst>
          </p:cNvPr>
          <p:cNvPicPr>
            <a:picLocks noChangeAspect="1"/>
          </p:cNvPicPr>
          <p:nvPr/>
        </p:nvPicPr>
        <p:blipFill>
          <a:blip r:embed="rId12">
            <a:grayscl/>
            <a:alphaModFix amt="50000"/>
          </a:blip>
          <a:stretch>
            <a:fillRect/>
          </a:stretch>
        </p:blipFill>
        <p:spPr>
          <a:xfrm>
            <a:off x="7562296" y="44733"/>
            <a:ext cx="1474200" cy="354484"/>
          </a:xfrm>
          <a:prstGeom prst="rect">
            <a:avLst/>
          </a:prstGeom>
        </p:spPr>
      </p:pic>
      <p:sp>
        <p:nvSpPr>
          <p:cNvPr id="57" name="TextBox 56">
            <a:extLst>
              <a:ext uri="{FF2B5EF4-FFF2-40B4-BE49-F238E27FC236}">
                <a16:creationId xmlns:a16="http://schemas.microsoft.com/office/drawing/2014/main" id="{68015C3B-FC19-441E-A55F-2378B5691EE6}"/>
              </a:ext>
            </a:extLst>
          </p:cNvPr>
          <p:cNvSpPr txBox="1"/>
          <p:nvPr/>
        </p:nvSpPr>
        <p:spPr>
          <a:xfrm>
            <a:off x="6854386" y="4871483"/>
            <a:ext cx="1750062" cy="861774"/>
          </a:xfrm>
          <a:prstGeom prst="rect">
            <a:avLst/>
          </a:prstGeom>
          <a:noFill/>
        </p:spPr>
        <p:txBody>
          <a:bodyPr wrap="square" rtlCol="0">
            <a:spAutoFit/>
          </a:bodyPr>
          <a:lstStyle/>
          <a:p>
            <a:r>
              <a:rPr lang="en-AU" sz="1000" b="1" dirty="0">
                <a:latin typeface="Century Gothic" panose="020B0502020202020204" pitchFamily="34" charset="0"/>
              </a:rPr>
              <a:t>The Coercer:</a:t>
            </a:r>
          </a:p>
          <a:p>
            <a:r>
              <a:rPr lang="en-AU" sz="1000" dirty="0">
                <a:latin typeface="Century Gothic" panose="020B0502020202020204" pitchFamily="34" charset="0"/>
              </a:rPr>
              <a:t>The supplier convinces an official to verify an invoice for services only partially delivered</a:t>
            </a:r>
          </a:p>
        </p:txBody>
      </p:sp>
      <p:sp>
        <p:nvSpPr>
          <p:cNvPr id="59" name="TextBox 58">
            <a:extLst>
              <a:ext uri="{FF2B5EF4-FFF2-40B4-BE49-F238E27FC236}">
                <a16:creationId xmlns:a16="http://schemas.microsoft.com/office/drawing/2014/main" id="{AC7E4233-7206-4427-AA2E-00092B5D54E3}"/>
              </a:ext>
            </a:extLst>
          </p:cNvPr>
          <p:cNvSpPr txBox="1"/>
          <p:nvPr/>
        </p:nvSpPr>
        <p:spPr>
          <a:xfrm>
            <a:off x="148534" y="620689"/>
            <a:ext cx="8887962" cy="523220"/>
          </a:xfrm>
          <a:prstGeom prst="rect">
            <a:avLst/>
          </a:prstGeom>
          <a:noFill/>
        </p:spPr>
        <p:txBody>
          <a:bodyPr wrap="square">
            <a:spAutoFit/>
          </a:bodyPr>
          <a:lstStyle/>
          <a:p>
            <a:r>
              <a:rPr lang="en-AU" sz="1400" b="0" i="0" u="none" strike="noStrike" baseline="0" dirty="0">
                <a:solidFill>
                  <a:srgbClr val="000000"/>
                </a:solidFill>
                <a:latin typeface="Century Gothic" panose="020B0502020202020204" pitchFamily="34" charset="0"/>
              </a:rPr>
              <a:t>The business process map below illustrates where fraud risks in an invoice payment process might be identified using Fraudster Personas. </a:t>
            </a:r>
            <a:endParaRPr lang="en-AU" sz="1400" dirty="0">
              <a:latin typeface="Century Gothic" panose="020B0502020202020204" pitchFamily="34" charset="0"/>
            </a:endParaRPr>
          </a:p>
        </p:txBody>
      </p:sp>
      <p:sp>
        <p:nvSpPr>
          <p:cNvPr id="61" name="TextBox 60">
            <a:extLst>
              <a:ext uri="{FF2B5EF4-FFF2-40B4-BE49-F238E27FC236}">
                <a16:creationId xmlns:a16="http://schemas.microsoft.com/office/drawing/2014/main" id="{097DABAA-340B-46CB-96CA-1BACA3539488}"/>
              </a:ext>
            </a:extLst>
          </p:cNvPr>
          <p:cNvSpPr txBox="1"/>
          <p:nvPr/>
        </p:nvSpPr>
        <p:spPr>
          <a:xfrm>
            <a:off x="504056" y="6189111"/>
            <a:ext cx="8100392" cy="253916"/>
          </a:xfrm>
          <a:prstGeom prst="rect">
            <a:avLst/>
          </a:prstGeom>
          <a:noFill/>
        </p:spPr>
        <p:txBody>
          <a:bodyPr wrap="square">
            <a:spAutoFit/>
          </a:bodyPr>
          <a:lstStyle/>
          <a:p>
            <a:r>
              <a:rPr lang="en-AU" sz="1050" dirty="0">
                <a:solidFill>
                  <a:srgbClr val="000000"/>
                </a:solidFill>
                <a:latin typeface="Century Gothic" panose="020B0502020202020204" pitchFamily="34" charset="0"/>
              </a:rPr>
              <a:t>Note: Adapted from Commonwealth Fraud Prevention Centre’s ‘Practical use of Fraudster Personas’</a:t>
            </a:r>
            <a:endParaRPr lang="en-AU" sz="1050" dirty="0">
              <a:latin typeface="Century Gothic" panose="020B0502020202020204" pitchFamily="34" charset="0"/>
            </a:endParaRPr>
          </a:p>
        </p:txBody>
      </p:sp>
      <p:sp>
        <p:nvSpPr>
          <p:cNvPr id="32" name="TextBox 1">
            <a:extLst>
              <a:ext uri="{FF2B5EF4-FFF2-40B4-BE49-F238E27FC236}">
                <a16:creationId xmlns:a16="http://schemas.microsoft.com/office/drawing/2014/main" id="{21BC9D2A-FB5A-4368-AC7F-019951734025}"/>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65828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INTRODUCTION TO FRAUD| </a:t>
            </a:r>
            <a:r>
              <a:rPr lang="en-AU" sz="2000" dirty="0">
                <a:solidFill>
                  <a:srgbClr val="E98B8A"/>
                </a:solidFill>
                <a:latin typeface="Century Gothic" panose="020B0502020202020204" pitchFamily="34" charset="0"/>
              </a:rPr>
              <a:t>WHAT IS FRAUD</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0" name="Picture 9" descr="Free vector flat girl with magnifying glass scanning and check news on smartphone. spreading fake news concept. hoax on the internet and social media. untruth information spread.">
            <a:extLst>
              <a:ext uri="{FF2B5EF4-FFF2-40B4-BE49-F238E27FC236}">
                <a16:creationId xmlns:a16="http://schemas.microsoft.com/office/drawing/2014/main" id="{A1731A48-6050-4C63-A03F-0DEF09855D4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4976" y="4096330"/>
            <a:ext cx="3494048" cy="2327901"/>
          </a:xfrm>
          <a:prstGeom prst="rect">
            <a:avLst/>
          </a:prstGeom>
          <a:noFill/>
          <a:ln>
            <a:noFill/>
          </a:ln>
        </p:spPr>
      </p:pic>
      <p:sp>
        <p:nvSpPr>
          <p:cNvPr id="12" name="TextBox 11">
            <a:extLst>
              <a:ext uri="{FF2B5EF4-FFF2-40B4-BE49-F238E27FC236}">
                <a16:creationId xmlns:a16="http://schemas.microsoft.com/office/drawing/2014/main" id="{FF94E808-8074-4842-9CEB-82F7994AFE75}"/>
              </a:ext>
            </a:extLst>
          </p:cNvPr>
          <p:cNvSpPr txBox="1"/>
          <p:nvPr/>
        </p:nvSpPr>
        <p:spPr>
          <a:xfrm>
            <a:off x="148534" y="599486"/>
            <a:ext cx="8095874" cy="369332"/>
          </a:xfrm>
          <a:prstGeom prst="rect">
            <a:avLst/>
          </a:prstGeom>
          <a:noFill/>
        </p:spPr>
        <p:txBody>
          <a:bodyPr wrap="square" rtlCol="0">
            <a:spAutoFit/>
          </a:bodyPr>
          <a:lstStyle/>
          <a:p>
            <a:r>
              <a:rPr lang="en-AU" dirty="0">
                <a:latin typeface="Century Gothic" panose="020B0502020202020204" pitchFamily="34" charset="0"/>
              </a:rPr>
              <a:t>Fraud has these elements:</a:t>
            </a:r>
          </a:p>
        </p:txBody>
      </p:sp>
      <p:pic>
        <p:nvPicPr>
          <p:cNvPr id="14" name="Graphic 30" descr="Badge 1 with solid fill">
            <a:extLst>
              <a:ext uri="{FF2B5EF4-FFF2-40B4-BE49-F238E27FC236}">
                <a16:creationId xmlns:a16="http://schemas.microsoft.com/office/drawing/2014/main" id="{09E52478-232D-4B77-838D-35BA3D9DAE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2480" y="1178020"/>
            <a:ext cx="883917" cy="883917"/>
          </a:xfrm>
          <a:prstGeom prst="rect">
            <a:avLst/>
          </a:prstGeom>
        </p:spPr>
      </p:pic>
      <p:pic>
        <p:nvPicPr>
          <p:cNvPr id="16" name="Graphic 28" descr="Badge with solid fill">
            <a:extLst>
              <a:ext uri="{FF2B5EF4-FFF2-40B4-BE49-F238E27FC236}">
                <a16:creationId xmlns:a16="http://schemas.microsoft.com/office/drawing/2014/main" id="{CB6AECE2-87C5-45AA-88A1-A00B4BFCBF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6173" y="1194268"/>
            <a:ext cx="883919" cy="883919"/>
          </a:xfrm>
          <a:prstGeom prst="rect">
            <a:avLst/>
          </a:prstGeom>
        </p:spPr>
      </p:pic>
      <p:pic>
        <p:nvPicPr>
          <p:cNvPr id="17" name="Graphic 26" descr="Badge 3 with solid fill">
            <a:extLst>
              <a:ext uri="{FF2B5EF4-FFF2-40B4-BE49-F238E27FC236}">
                <a16:creationId xmlns:a16="http://schemas.microsoft.com/office/drawing/2014/main" id="{34874BFC-305D-4F2F-9ACA-F4B217AF0A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6845" y="1172535"/>
            <a:ext cx="883919" cy="883919"/>
          </a:xfrm>
          <a:prstGeom prst="rect">
            <a:avLst/>
          </a:prstGeom>
        </p:spPr>
      </p:pic>
      <p:sp>
        <p:nvSpPr>
          <p:cNvPr id="18" name="Rectangle 17">
            <a:extLst>
              <a:ext uri="{FF2B5EF4-FFF2-40B4-BE49-F238E27FC236}">
                <a16:creationId xmlns:a16="http://schemas.microsoft.com/office/drawing/2014/main" id="{731F6BF2-31AC-41A5-BF6C-5408DB75A6A4}"/>
              </a:ext>
            </a:extLst>
          </p:cNvPr>
          <p:cNvSpPr/>
          <p:nvPr/>
        </p:nvSpPr>
        <p:spPr>
          <a:xfrm>
            <a:off x="847794" y="2237960"/>
            <a:ext cx="2393287" cy="1353449"/>
          </a:xfrm>
          <a:prstGeom prst="rect">
            <a:avLst/>
          </a:prstGeom>
          <a:ln w="1905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AU" dirty="0">
                <a:latin typeface="Century Gothic" panose="020B0502020202020204" pitchFamily="34" charset="0"/>
              </a:rPr>
              <a:t>Misrepresentation of a material fact</a:t>
            </a:r>
          </a:p>
        </p:txBody>
      </p:sp>
      <p:sp>
        <p:nvSpPr>
          <p:cNvPr id="19" name="Rectangle 18">
            <a:extLst>
              <a:ext uri="{FF2B5EF4-FFF2-40B4-BE49-F238E27FC236}">
                <a16:creationId xmlns:a16="http://schemas.microsoft.com/office/drawing/2014/main" id="{5B2307C0-617C-4E77-98FB-DA1B9891D71E}"/>
              </a:ext>
            </a:extLst>
          </p:cNvPr>
          <p:cNvSpPr/>
          <p:nvPr/>
        </p:nvSpPr>
        <p:spPr>
          <a:xfrm>
            <a:off x="3431488" y="2251602"/>
            <a:ext cx="2393287" cy="1353449"/>
          </a:xfrm>
          <a:prstGeom prst="rect">
            <a:avLst/>
          </a:prstGeom>
          <a:ln w="1905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AU" dirty="0">
                <a:latin typeface="Century Gothic" panose="020B0502020202020204" pitchFamily="34" charset="0"/>
              </a:rPr>
              <a:t>Dishonestly obtaining a benefit or causing a loss</a:t>
            </a:r>
          </a:p>
        </p:txBody>
      </p:sp>
      <p:sp>
        <p:nvSpPr>
          <p:cNvPr id="20" name="Rectangle 19">
            <a:extLst>
              <a:ext uri="{FF2B5EF4-FFF2-40B4-BE49-F238E27FC236}">
                <a16:creationId xmlns:a16="http://schemas.microsoft.com/office/drawing/2014/main" id="{3EA8B280-6288-4183-8731-85AF34C48F57}"/>
              </a:ext>
            </a:extLst>
          </p:cNvPr>
          <p:cNvSpPr/>
          <p:nvPr/>
        </p:nvSpPr>
        <p:spPr>
          <a:xfrm>
            <a:off x="6015182" y="2244421"/>
            <a:ext cx="2393287" cy="1353449"/>
          </a:xfrm>
          <a:prstGeom prst="rect">
            <a:avLst/>
          </a:prstGeom>
          <a:ln w="1905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AU" dirty="0">
                <a:latin typeface="Century Gothic" panose="020B0502020202020204" pitchFamily="34" charset="0"/>
              </a:rPr>
              <a:t>With the intention to deceive</a:t>
            </a:r>
          </a:p>
        </p:txBody>
      </p:sp>
      <p:sp>
        <p:nvSpPr>
          <p:cNvPr id="21" name="TextBox 1">
            <a:extLst>
              <a:ext uri="{FF2B5EF4-FFF2-40B4-BE49-F238E27FC236}">
                <a16:creationId xmlns:a16="http://schemas.microsoft.com/office/drawing/2014/main" id="{538389DD-992E-4F49-AF4A-A286B68B058B}"/>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06445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D2F3EF-C7D5-47DB-9530-AD0CB9D2B903}"/>
              </a:ext>
            </a:extLst>
          </p:cNvPr>
          <p:cNvSpPr txBox="1"/>
          <p:nvPr/>
        </p:nvSpPr>
        <p:spPr>
          <a:xfrm>
            <a:off x="110066" y="548680"/>
            <a:ext cx="8947400" cy="598947"/>
          </a:xfrm>
          <a:prstGeom prst="rect">
            <a:avLst/>
          </a:prstGeom>
          <a:noFill/>
        </p:spPr>
        <p:txBody>
          <a:bodyPr wrap="square" rtlCol="0">
            <a:spAutoFit/>
          </a:bodyPr>
          <a:lstStyle/>
          <a:p>
            <a:pPr>
              <a:lnSpc>
                <a:spcPct val="107000"/>
              </a:lnSpc>
              <a:spcAft>
                <a:spcPts val="600"/>
              </a:spcAft>
            </a:pPr>
            <a:r>
              <a:rPr lang="en-AU" sz="1600" dirty="0">
                <a:latin typeface="Century Gothic" panose="020B0502020202020204" pitchFamily="34" charset="0"/>
                <a:ea typeface="Calibri" panose="020F0502020204030204" pitchFamily="34" charset="0"/>
                <a:cs typeface="Times New Roman" panose="02020603050405020304" pitchFamily="18" charset="0"/>
              </a:rPr>
              <a:t>Working in your groups consider the following two case studies and discuss the questions listed below:</a:t>
            </a:r>
          </a:p>
        </p:txBody>
      </p:sp>
      <p:graphicFrame>
        <p:nvGraphicFramePr>
          <p:cNvPr id="7" name="Diagram 6">
            <a:extLst>
              <a:ext uri="{FF2B5EF4-FFF2-40B4-BE49-F238E27FC236}">
                <a16:creationId xmlns:a16="http://schemas.microsoft.com/office/drawing/2014/main" id="{F6BB847E-5ACE-4B9A-8F04-4558B385E2F8}"/>
              </a:ext>
            </a:extLst>
          </p:cNvPr>
          <p:cNvGraphicFramePr/>
          <p:nvPr>
            <p:extLst>
              <p:ext uri="{D42A27DB-BD31-4B8C-83A1-F6EECF244321}">
                <p14:modId xmlns:p14="http://schemas.microsoft.com/office/powerpoint/2010/main" val="1565098989"/>
              </p:ext>
            </p:extLst>
          </p:nvPr>
        </p:nvGraphicFramePr>
        <p:xfrm>
          <a:off x="169333" y="1656932"/>
          <a:ext cx="8788400" cy="414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4">
            <a:extLst>
              <a:ext uri="{FF2B5EF4-FFF2-40B4-BE49-F238E27FC236}">
                <a16:creationId xmlns:a16="http://schemas.microsoft.com/office/drawing/2014/main" id="{893BCEDC-15BE-49B2-AAD7-3DB54069344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lumMod val="75000"/>
                  </a:schemeClr>
                </a:solidFill>
                <a:latin typeface="Century Gothic" panose="020B0502020202020204" pitchFamily="34" charset="0"/>
              </a:rPr>
              <a:t>GROUP ACTIVITY| </a:t>
            </a:r>
            <a:r>
              <a:rPr lang="en-AU" sz="2000" dirty="0">
                <a:solidFill>
                  <a:srgbClr val="E98B8A"/>
                </a:solidFill>
                <a:latin typeface="Century Gothic" panose="020B0502020202020204" pitchFamily="34" charset="0"/>
              </a:rPr>
              <a:t>FRAUDSTER PERSONAS</a:t>
            </a:r>
          </a:p>
        </p:txBody>
      </p:sp>
      <p:pic>
        <p:nvPicPr>
          <p:cNvPr id="12" name="Picture 11">
            <a:extLst>
              <a:ext uri="{FF2B5EF4-FFF2-40B4-BE49-F238E27FC236}">
                <a16:creationId xmlns:a16="http://schemas.microsoft.com/office/drawing/2014/main" id="{89E8553D-0FA7-4054-A2C4-75CDEE321645}"/>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13" name="Picture 12">
            <a:extLst>
              <a:ext uri="{FF2B5EF4-FFF2-40B4-BE49-F238E27FC236}">
                <a16:creationId xmlns:a16="http://schemas.microsoft.com/office/drawing/2014/main" id="{01A0E9EE-462B-4448-9B32-15E3934404F5}"/>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5FEE9596-44AF-495A-AF35-9EC8EB56ABE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395717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5FCE9697-DD5B-4DE6-88AE-913AE00011B2}"/>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lumMod val="75000"/>
                  </a:schemeClr>
                </a:solidFill>
                <a:latin typeface="Century Gothic" panose="020B0502020202020204" pitchFamily="34" charset="0"/>
              </a:rPr>
              <a:t>FRAUDSTER PERSONAS| </a:t>
            </a:r>
            <a:r>
              <a:rPr lang="en-AU" sz="2000" dirty="0">
                <a:solidFill>
                  <a:srgbClr val="E98B8A"/>
                </a:solidFill>
                <a:latin typeface="Century Gothic" panose="020B0502020202020204" pitchFamily="34" charset="0"/>
              </a:rPr>
              <a:t>EXAMPLE 1 - PROTEGO</a:t>
            </a:r>
          </a:p>
        </p:txBody>
      </p:sp>
      <p:pic>
        <p:nvPicPr>
          <p:cNvPr id="9" name="Picture 8">
            <a:extLst>
              <a:ext uri="{FF2B5EF4-FFF2-40B4-BE49-F238E27FC236}">
                <a16:creationId xmlns:a16="http://schemas.microsoft.com/office/drawing/2014/main" id="{1E12786C-C971-490D-9A88-CA7CADCD827C}"/>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sp>
        <p:nvSpPr>
          <p:cNvPr id="10" name="TextBox 9">
            <a:extLst>
              <a:ext uri="{FF2B5EF4-FFF2-40B4-BE49-F238E27FC236}">
                <a16:creationId xmlns:a16="http://schemas.microsoft.com/office/drawing/2014/main" id="{53BC736F-D394-4C27-B4AA-577F42923505}"/>
              </a:ext>
            </a:extLst>
          </p:cNvPr>
          <p:cNvSpPr txBox="1"/>
          <p:nvPr/>
        </p:nvSpPr>
        <p:spPr>
          <a:xfrm>
            <a:off x="148534" y="548680"/>
            <a:ext cx="8815954" cy="3416320"/>
          </a:xfrm>
          <a:prstGeom prst="rect">
            <a:avLst/>
          </a:prstGeom>
          <a:noFill/>
        </p:spPr>
        <p:txBody>
          <a:bodyPr wrap="square">
            <a:spAutoFit/>
          </a:bodyPr>
          <a:lstStyle/>
          <a:p>
            <a:pPr algn="l"/>
            <a:r>
              <a:rPr lang="en-AU" b="0" i="0" dirty="0">
                <a:solidFill>
                  <a:srgbClr val="313131"/>
                </a:solidFill>
                <a:effectLst/>
                <a:latin typeface="Century Gothic" panose="020B0502020202020204" pitchFamily="34" charset="0"/>
              </a:rPr>
              <a:t>Fraudsters have been inventing fake business and submitting ABN applications, which then allows fraudsters to lodge fictitious Business Activity Statements to gain fraudulent access to GST refunds.</a:t>
            </a:r>
          </a:p>
          <a:p>
            <a:pPr algn="l"/>
            <a:endParaRPr lang="en-AU" b="0" i="0" dirty="0">
              <a:solidFill>
                <a:srgbClr val="313131"/>
              </a:solidFill>
              <a:effectLst/>
              <a:latin typeface="Century Gothic" panose="020B0502020202020204" pitchFamily="34" charset="0"/>
            </a:endParaRPr>
          </a:p>
          <a:p>
            <a:pPr algn="l"/>
            <a:r>
              <a:rPr lang="en-AU" b="0" i="0" dirty="0">
                <a:solidFill>
                  <a:srgbClr val="313131"/>
                </a:solidFill>
                <a:effectLst/>
                <a:latin typeface="Century Gothic" panose="020B0502020202020204" pitchFamily="34" charset="0"/>
              </a:rPr>
              <a:t>As many as 53,000 people may be involved in fraudulent claims. In some cases, people have been tricked into handing over their personal details to fraudsters, including their myGov login details. These details are then being used to impersonate the victim and engage in tax fraud, or may be sold on to other criminals.</a:t>
            </a:r>
          </a:p>
          <a:p>
            <a:pPr algn="l"/>
            <a:endParaRPr lang="en-AU" b="0" i="0" dirty="0">
              <a:solidFill>
                <a:srgbClr val="313131"/>
              </a:solidFill>
              <a:effectLst/>
              <a:latin typeface="Century Gothic" panose="020B0502020202020204" pitchFamily="34" charset="0"/>
            </a:endParaRPr>
          </a:p>
          <a:p>
            <a:pPr algn="l"/>
            <a:r>
              <a:rPr lang="en-AU" b="0" i="0" dirty="0">
                <a:solidFill>
                  <a:srgbClr val="313131"/>
                </a:solidFill>
                <a:effectLst/>
                <a:latin typeface="Century Gothic" panose="020B0502020202020204" pitchFamily="34" charset="0"/>
              </a:rPr>
              <a:t>In other cases, syndicates are operating together to utilise information that is either fabricated or stolen to gain access to GST refunds.</a:t>
            </a:r>
          </a:p>
        </p:txBody>
      </p:sp>
      <p:pic>
        <p:nvPicPr>
          <p:cNvPr id="12" name="Graphic 11" descr="Medieval Armor with solid fill">
            <a:extLst>
              <a:ext uri="{FF2B5EF4-FFF2-40B4-BE49-F238E27FC236}">
                <a16:creationId xmlns:a16="http://schemas.microsoft.com/office/drawing/2014/main" id="{647CF986-399B-46BE-94D6-5B511EF67E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050088" y="5837057"/>
            <a:ext cx="914400" cy="914400"/>
          </a:xfrm>
          <a:prstGeom prst="rect">
            <a:avLst/>
          </a:prstGeom>
        </p:spPr>
      </p:pic>
      <p:sp>
        <p:nvSpPr>
          <p:cNvPr id="13" name="TextBox 1">
            <a:extLst>
              <a:ext uri="{FF2B5EF4-FFF2-40B4-BE49-F238E27FC236}">
                <a16:creationId xmlns:a16="http://schemas.microsoft.com/office/drawing/2014/main" id="{5A5CCFBA-D0BA-4DEF-AD07-ABBEE194F02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4" name="TextBox 13">
            <a:extLst>
              <a:ext uri="{FF2B5EF4-FFF2-40B4-BE49-F238E27FC236}">
                <a16:creationId xmlns:a16="http://schemas.microsoft.com/office/drawing/2014/main" id="{55C0712A-916A-40E2-9BE5-AA16E8BC0F86}"/>
              </a:ext>
            </a:extLst>
          </p:cNvPr>
          <p:cNvSpPr txBox="1"/>
          <p:nvPr/>
        </p:nvSpPr>
        <p:spPr>
          <a:xfrm>
            <a:off x="179512" y="4077072"/>
            <a:ext cx="8640960" cy="307777"/>
          </a:xfrm>
          <a:prstGeom prst="rect">
            <a:avLst/>
          </a:prstGeom>
          <a:noFill/>
        </p:spPr>
        <p:txBody>
          <a:bodyPr wrap="square">
            <a:spAutoFit/>
          </a:bodyPr>
          <a:lstStyle/>
          <a:p>
            <a:r>
              <a:rPr lang="en-AU" sz="1400" dirty="0">
                <a:latin typeface="Century Gothic" panose="020B0502020202020204" pitchFamily="34" charset="0"/>
                <a:hlinkClick r:id="rId6"/>
              </a:rPr>
              <a:t>GST fraud crackdown: ATO-led taskforce executes raids across Australia | NGM Lawyers</a:t>
            </a:r>
            <a:endParaRPr lang="en-AU" sz="1400" dirty="0">
              <a:latin typeface="Century Gothic" panose="020B0502020202020204" pitchFamily="34" charset="0"/>
            </a:endParaRPr>
          </a:p>
        </p:txBody>
      </p:sp>
      <p:pic>
        <p:nvPicPr>
          <p:cNvPr id="15" name="Picture 14">
            <a:extLst>
              <a:ext uri="{FF2B5EF4-FFF2-40B4-BE49-F238E27FC236}">
                <a16:creationId xmlns:a16="http://schemas.microsoft.com/office/drawing/2014/main" id="{484BA643-1183-4A42-B1AB-1980A59E1E55}"/>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148534" y="444142"/>
            <a:ext cx="8887962" cy="94619"/>
          </a:xfrm>
          <a:prstGeom prst="rect">
            <a:avLst/>
          </a:prstGeom>
        </p:spPr>
      </p:pic>
    </p:spTree>
    <p:extLst>
      <p:ext uri="{BB962C8B-B14F-4D97-AF65-F5344CB8AC3E}">
        <p14:creationId xmlns:p14="http://schemas.microsoft.com/office/powerpoint/2010/main" val="299602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5FCE9697-DD5B-4DE6-88AE-913AE00011B2}"/>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lumMod val="75000"/>
                  </a:schemeClr>
                </a:solidFill>
                <a:latin typeface="Century Gothic" panose="020B0502020202020204" pitchFamily="34" charset="0"/>
              </a:rPr>
              <a:t>CFPC PERSONAS| </a:t>
            </a:r>
            <a:r>
              <a:rPr lang="en-AU" sz="2000" dirty="0">
                <a:solidFill>
                  <a:srgbClr val="E98B8A"/>
                </a:solidFill>
                <a:latin typeface="Century Gothic" panose="020B0502020202020204" pitchFamily="34" charset="0"/>
              </a:rPr>
              <a:t>EXAMPLE 2 - ELBRUS</a:t>
            </a:r>
          </a:p>
        </p:txBody>
      </p:sp>
      <p:pic>
        <p:nvPicPr>
          <p:cNvPr id="9" name="Picture 8">
            <a:extLst>
              <a:ext uri="{FF2B5EF4-FFF2-40B4-BE49-F238E27FC236}">
                <a16:creationId xmlns:a16="http://schemas.microsoft.com/office/drawing/2014/main" id="{1E12786C-C971-490D-9A88-CA7CADCD827C}"/>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sp>
        <p:nvSpPr>
          <p:cNvPr id="10" name="TextBox 9">
            <a:extLst>
              <a:ext uri="{FF2B5EF4-FFF2-40B4-BE49-F238E27FC236}">
                <a16:creationId xmlns:a16="http://schemas.microsoft.com/office/drawing/2014/main" id="{53BC736F-D394-4C27-B4AA-577F42923505}"/>
              </a:ext>
            </a:extLst>
          </p:cNvPr>
          <p:cNvSpPr txBox="1"/>
          <p:nvPr/>
        </p:nvSpPr>
        <p:spPr>
          <a:xfrm>
            <a:off x="148534" y="620688"/>
            <a:ext cx="8815954" cy="4801314"/>
          </a:xfrm>
          <a:prstGeom prst="rect">
            <a:avLst/>
          </a:prstGeom>
          <a:noFill/>
        </p:spPr>
        <p:txBody>
          <a:bodyPr wrap="square">
            <a:spAutoFit/>
          </a:bodyPr>
          <a:lstStyle/>
          <a:p>
            <a:pPr algn="l"/>
            <a:r>
              <a:rPr lang="en-AU" b="0" i="0" dirty="0">
                <a:solidFill>
                  <a:srgbClr val="313131"/>
                </a:solidFill>
                <a:effectLst/>
                <a:latin typeface="Century Gothic" panose="020B0502020202020204" pitchFamily="34" charset="0"/>
              </a:rPr>
              <a:t>Between March 2014 and May 2017, a fraud syndicate developed a scheme through worker payroll services company Plutus Payroll to collect withholding tax and GST that should have been paid to the ATO.</a:t>
            </a:r>
          </a:p>
          <a:p>
            <a:pPr algn="l"/>
            <a:endParaRPr lang="en-AU" b="0" i="0" dirty="0">
              <a:solidFill>
                <a:srgbClr val="313131"/>
              </a:solidFill>
              <a:effectLst/>
              <a:latin typeface="Century Gothic" panose="020B0502020202020204" pitchFamily="34" charset="0"/>
            </a:endParaRPr>
          </a:p>
          <a:p>
            <a:pPr algn="l"/>
            <a:r>
              <a:rPr lang="en-AU" b="0" i="0" dirty="0">
                <a:solidFill>
                  <a:srgbClr val="313131"/>
                </a:solidFill>
                <a:effectLst/>
                <a:latin typeface="Century Gothic" panose="020B0502020202020204" pitchFamily="34" charset="0"/>
              </a:rPr>
              <a:t>The money was transferred to seven sub-contracted companies, which then made payroll payments to individual workers.</a:t>
            </a:r>
          </a:p>
          <a:p>
            <a:pPr algn="l"/>
            <a:endParaRPr lang="en-AU" b="0" i="0" dirty="0">
              <a:solidFill>
                <a:srgbClr val="313131"/>
              </a:solidFill>
              <a:effectLst/>
              <a:latin typeface="Century Gothic" panose="020B0502020202020204" pitchFamily="34" charset="0"/>
            </a:endParaRPr>
          </a:p>
          <a:p>
            <a:pPr algn="l"/>
            <a:r>
              <a:rPr lang="en-AU" b="0" i="0" dirty="0">
                <a:solidFill>
                  <a:srgbClr val="313131"/>
                </a:solidFill>
                <a:effectLst/>
                <a:latin typeface="Century Gothic" panose="020B0502020202020204" pitchFamily="34" charset="0"/>
              </a:rPr>
              <a:t>The directors of these companies were straw directors, individuals recruited to appear to be running companies, but the syndicate members retain control.</a:t>
            </a:r>
          </a:p>
          <a:p>
            <a:pPr algn="l"/>
            <a:endParaRPr lang="en-AU" b="0" i="0" dirty="0">
              <a:solidFill>
                <a:srgbClr val="313131"/>
              </a:solidFill>
              <a:effectLst/>
              <a:latin typeface="Century Gothic" panose="020B0502020202020204" pitchFamily="34" charset="0"/>
            </a:endParaRPr>
          </a:p>
          <a:p>
            <a:pPr algn="l"/>
            <a:r>
              <a:rPr lang="en-AU" b="0" i="0" dirty="0">
                <a:solidFill>
                  <a:srgbClr val="313131"/>
                </a:solidFill>
                <a:effectLst/>
                <a:latin typeface="Century Gothic" panose="020B0502020202020204" pitchFamily="34" charset="0"/>
              </a:rPr>
              <a:t>As part of their contractual obligations, these companies were required to remit withholding tax and GST to the ATO on behalf of clients. However, investigators found tax obligations were only paid partially. The remaining money was allegedly siphoned off by syndicate members and channelled through a complex series of companies and trusts for their own personal gain.</a:t>
            </a:r>
          </a:p>
          <a:p>
            <a:pPr algn="l"/>
            <a:endParaRPr lang="en-AU" b="0" i="0" dirty="0">
              <a:solidFill>
                <a:srgbClr val="313131"/>
              </a:solidFill>
              <a:effectLst/>
              <a:latin typeface="Century Gothic" panose="020B0502020202020204" pitchFamily="34" charset="0"/>
            </a:endParaRPr>
          </a:p>
          <a:p>
            <a:pPr algn="l"/>
            <a:r>
              <a:rPr lang="en-AU" b="0" i="0" dirty="0">
                <a:solidFill>
                  <a:srgbClr val="313131"/>
                </a:solidFill>
                <a:effectLst/>
                <a:latin typeface="Century Gothic" panose="020B0502020202020204" pitchFamily="34" charset="0"/>
              </a:rPr>
              <a:t>Approximately $165 million in fraudulent taxes were allegedly collected.</a:t>
            </a:r>
          </a:p>
        </p:txBody>
      </p:sp>
      <p:pic>
        <p:nvPicPr>
          <p:cNvPr id="3" name="Graphic 2" descr="Mountains with solid fill">
            <a:extLst>
              <a:ext uri="{FF2B5EF4-FFF2-40B4-BE49-F238E27FC236}">
                <a16:creationId xmlns:a16="http://schemas.microsoft.com/office/drawing/2014/main" id="{D4D2AA3A-7826-4D3C-BC19-525693AE47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050088" y="5837057"/>
            <a:ext cx="914400" cy="914400"/>
          </a:xfrm>
          <a:prstGeom prst="rect">
            <a:avLst/>
          </a:prstGeom>
        </p:spPr>
      </p:pic>
      <p:sp>
        <p:nvSpPr>
          <p:cNvPr id="12" name="TextBox 1">
            <a:extLst>
              <a:ext uri="{FF2B5EF4-FFF2-40B4-BE49-F238E27FC236}">
                <a16:creationId xmlns:a16="http://schemas.microsoft.com/office/drawing/2014/main" id="{4CF81C35-C0E9-417B-B82E-1BCD2DC7751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3" name="TextBox 12">
            <a:extLst>
              <a:ext uri="{FF2B5EF4-FFF2-40B4-BE49-F238E27FC236}">
                <a16:creationId xmlns:a16="http://schemas.microsoft.com/office/drawing/2014/main" id="{DFE703B8-85C3-4FBF-AFBE-9165AF8BDF26}"/>
              </a:ext>
            </a:extLst>
          </p:cNvPr>
          <p:cNvSpPr txBox="1"/>
          <p:nvPr/>
        </p:nvSpPr>
        <p:spPr>
          <a:xfrm>
            <a:off x="179512" y="5518973"/>
            <a:ext cx="8064896" cy="307777"/>
          </a:xfrm>
          <a:prstGeom prst="rect">
            <a:avLst/>
          </a:prstGeom>
          <a:noFill/>
        </p:spPr>
        <p:txBody>
          <a:bodyPr wrap="square">
            <a:spAutoFit/>
          </a:bodyPr>
          <a:lstStyle/>
          <a:p>
            <a:r>
              <a:rPr lang="en-AU" sz="1400" dirty="0">
                <a:latin typeface="Century Gothic" panose="020B0502020202020204" pitchFamily="34" charset="0"/>
                <a:hlinkClick r:id="rId6"/>
              </a:rPr>
              <a:t>AFP smashes $165 million tax fraud syndicate | Australian Federal Police</a:t>
            </a:r>
            <a:endParaRPr lang="en-AU" sz="1400" dirty="0">
              <a:latin typeface="Century Gothic" panose="020B0502020202020204" pitchFamily="34" charset="0"/>
            </a:endParaRPr>
          </a:p>
        </p:txBody>
      </p:sp>
      <p:pic>
        <p:nvPicPr>
          <p:cNvPr id="14" name="Picture 13">
            <a:extLst>
              <a:ext uri="{FF2B5EF4-FFF2-40B4-BE49-F238E27FC236}">
                <a16:creationId xmlns:a16="http://schemas.microsoft.com/office/drawing/2014/main" id="{5FB0DD06-2529-4C55-BFD1-117215222477}"/>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148534" y="444142"/>
            <a:ext cx="8887962" cy="94619"/>
          </a:xfrm>
          <a:prstGeom prst="rect">
            <a:avLst/>
          </a:prstGeom>
        </p:spPr>
      </p:pic>
    </p:spTree>
    <p:extLst>
      <p:ext uri="{BB962C8B-B14F-4D97-AF65-F5344CB8AC3E}">
        <p14:creationId xmlns:p14="http://schemas.microsoft.com/office/powerpoint/2010/main" val="4274374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
        <p:nvSpPr>
          <p:cNvPr id="12" name="TextBox 1">
            <a:extLst>
              <a:ext uri="{FF2B5EF4-FFF2-40B4-BE49-F238E27FC236}">
                <a16:creationId xmlns:a16="http://schemas.microsoft.com/office/drawing/2014/main" id="{4B676909-71ED-4359-94C6-2AA32B3B11B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58122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59FBA0B-F8CE-4B5B-BF23-D33D29E5C6AE}"/>
              </a:ext>
            </a:extLst>
          </p:cNvPr>
          <p:cNvSpPr txBox="1"/>
          <p:nvPr/>
        </p:nvSpPr>
        <p:spPr>
          <a:xfrm>
            <a:off x="5482615" y="5167194"/>
            <a:ext cx="3539983" cy="1477328"/>
          </a:xfrm>
          <a:prstGeom prst="rect">
            <a:avLst/>
          </a:prstGeom>
          <a:noFill/>
        </p:spPr>
        <p:txBody>
          <a:bodyPr wrap="square">
            <a:spAutoFit/>
          </a:bodyPr>
          <a:lstStyle/>
          <a:p>
            <a:r>
              <a:rPr lang="en-AU" b="1" dirty="0">
                <a:latin typeface="Century Gothic" panose="020B0502020202020204" pitchFamily="34" charset="0"/>
              </a:rPr>
              <a:t>Capability</a:t>
            </a:r>
            <a:r>
              <a:rPr lang="en-AU" dirty="0">
                <a:latin typeface="Century Gothic" panose="020B0502020202020204" pitchFamily="34" charset="0"/>
              </a:rPr>
              <a:t> is where a fraudster has identified a particular opportunity and has the ability to turn it into reality.   </a:t>
            </a:r>
          </a:p>
        </p:txBody>
      </p:sp>
      <p:sp>
        <p:nvSpPr>
          <p:cNvPr id="2" name="TextBox 4">
            <a:extLst>
              <a:ext uri="{FF2B5EF4-FFF2-40B4-BE49-F238E27FC236}">
                <a16:creationId xmlns:a16="http://schemas.microsoft.com/office/drawing/2014/main" id="{257C95C0-E1C6-4B4A-9114-16DF00344CF3}"/>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INTRODUCTION TO FRAUD| </a:t>
            </a:r>
            <a:r>
              <a:rPr lang="en-AU" sz="2000" dirty="0">
                <a:solidFill>
                  <a:srgbClr val="E98B8A"/>
                </a:solidFill>
                <a:latin typeface="Century Gothic" panose="020B0502020202020204" pitchFamily="34" charset="0"/>
              </a:rPr>
              <a:t>WHY PEOPLE COMMIT FRAUD</a:t>
            </a:r>
          </a:p>
        </p:txBody>
      </p:sp>
      <p:pic>
        <p:nvPicPr>
          <p:cNvPr id="4" name="Picture 3">
            <a:extLst>
              <a:ext uri="{FF2B5EF4-FFF2-40B4-BE49-F238E27FC236}">
                <a16:creationId xmlns:a16="http://schemas.microsoft.com/office/drawing/2014/main" id="{7EAE8930-1AC4-4CF2-B0C1-ED52A8195E66}"/>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5" name="Picture 4">
            <a:extLst>
              <a:ext uri="{FF2B5EF4-FFF2-40B4-BE49-F238E27FC236}">
                <a16:creationId xmlns:a16="http://schemas.microsoft.com/office/drawing/2014/main" id="{CAB73F8A-C022-4259-8879-9E73D723F438}"/>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0" name="Picture 9">
            <a:extLst>
              <a:ext uri="{FF2B5EF4-FFF2-40B4-BE49-F238E27FC236}">
                <a16:creationId xmlns:a16="http://schemas.microsoft.com/office/drawing/2014/main" id="{5ADCC669-1748-42B7-A2B6-B01C44C1FA3B}"/>
              </a:ext>
            </a:extLst>
          </p:cNvPr>
          <p:cNvPicPr>
            <a:picLocks noChangeAspect="1"/>
          </p:cNvPicPr>
          <p:nvPr/>
        </p:nvPicPr>
        <p:blipFill>
          <a:blip r:embed="rId6"/>
          <a:stretch>
            <a:fillRect/>
          </a:stretch>
        </p:blipFill>
        <p:spPr>
          <a:xfrm>
            <a:off x="2793237" y="637916"/>
            <a:ext cx="3619926" cy="4048199"/>
          </a:xfrm>
          <a:prstGeom prst="rect">
            <a:avLst/>
          </a:prstGeom>
        </p:spPr>
      </p:pic>
      <p:sp>
        <p:nvSpPr>
          <p:cNvPr id="11" name="TextBox 10">
            <a:extLst>
              <a:ext uri="{FF2B5EF4-FFF2-40B4-BE49-F238E27FC236}">
                <a16:creationId xmlns:a16="http://schemas.microsoft.com/office/drawing/2014/main" id="{739BEB24-045E-42AC-88D9-779BC366BF49}"/>
              </a:ext>
            </a:extLst>
          </p:cNvPr>
          <p:cNvSpPr txBox="1"/>
          <p:nvPr/>
        </p:nvSpPr>
        <p:spPr>
          <a:xfrm>
            <a:off x="254521" y="620688"/>
            <a:ext cx="3453383" cy="1477328"/>
          </a:xfrm>
          <a:prstGeom prst="rect">
            <a:avLst/>
          </a:prstGeom>
          <a:noFill/>
        </p:spPr>
        <p:txBody>
          <a:bodyPr wrap="square" rtlCol="0">
            <a:spAutoFit/>
          </a:bodyPr>
          <a:lstStyle/>
          <a:p>
            <a:r>
              <a:rPr lang="en-AU" b="1" dirty="0">
                <a:solidFill>
                  <a:schemeClr val="tx1">
                    <a:lumMod val="50000"/>
                    <a:lumOff val="50000"/>
                  </a:schemeClr>
                </a:solidFill>
                <a:latin typeface="Century Gothic" panose="020B0502020202020204" pitchFamily="34" charset="0"/>
              </a:rPr>
              <a:t>Opportunity</a:t>
            </a:r>
            <a:r>
              <a:rPr lang="en-AU" dirty="0">
                <a:latin typeface="Century Gothic" panose="020B0502020202020204" pitchFamily="34" charset="0"/>
              </a:rPr>
              <a:t> refers to a weakness in the system, which an individual has the power to exploit, thereby committing a fraud.</a:t>
            </a:r>
          </a:p>
        </p:txBody>
      </p:sp>
      <p:sp>
        <p:nvSpPr>
          <p:cNvPr id="12" name="TextBox 11">
            <a:extLst>
              <a:ext uri="{FF2B5EF4-FFF2-40B4-BE49-F238E27FC236}">
                <a16:creationId xmlns:a16="http://schemas.microsoft.com/office/drawing/2014/main" id="{5E8159AA-3B53-4D83-9113-27A1CE2AD428}"/>
              </a:ext>
            </a:extLst>
          </p:cNvPr>
          <p:cNvSpPr txBox="1"/>
          <p:nvPr/>
        </p:nvSpPr>
        <p:spPr>
          <a:xfrm>
            <a:off x="254521" y="3212976"/>
            <a:ext cx="2517279" cy="1200329"/>
          </a:xfrm>
          <a:prstGeom prst="rect">
            <a:avLst/>
          </a:prstGeom>
          <a:noFill/>
        </p:spPr>
        <p:txBody>
          <a:bodyPr wrap="square" rtlCol="0">
            <a:spAutoFit/>
          </a:bodyPr>
          <a:lstStyle/>
          <a:p>
            <a:r>
              <a:rPr lang="en-AU" b="1" dirty="0">
                <a:solidFill>
                  <a:srgbClr val="E98B8A"/>
                </a:solidFill>
                <a:latin typeface="Century Gothic" panose="020B0502020202020204" pitchFamily="34" charset="0"/>
              </a:rPr>
              <a:t>Pressure</a:t>
            </a:r>
            <a:r>
              <a:rPr lang="en-AU" dirty="0">
                <a:latin typeface="Century Gothic" panose="020B0502020202020204" pitchFamily="34" charset="0"/>
              </a:rPr>
              <a:t> relates to the motivation that leads to unethical behaviour.</a:t>
            </a:r>
          </a:p>
        </p:txBody>
      </p:sp>
      <p:sp>
        <p:nvSpPr>
          <p:cNvPr id="13" name="TextBox 12">
            <a:extLst>
              <a:ext uri="{FF2B5EF4-FFF2-40B4-BE49-F238E27FC236}">
                <a16:creationId xmlns:a16="http://schemas.microsoft.com/office/drawing/2014/main" id="{D91AD3B0-F633-44BB-9F9F-7951E6E08E93}"/>
              </a:ext>
            </a:extLst>
          </p:cNvPr>
          <p:cNvSpPr txBox="1"/>
          <p:nvPr/>
        </p:nvSpPr>
        <p:spPr>
          <a:xfrm>
            <a:off x="6156176" y="2034714"/>
            <a:ext cx="2949327" cy="1754326"/>
          </a:xfrm>
          <a:prstGeom prst="rect">
            <a:avLst/>
          </a:prstGeom>
          <a:noFill/>
        </p:spPr>
        <p:txBody>
          <a:bodyPr wrap="square" rtlCol="0">
            <a:spAutoFit/>
          </a:bodyPr>
          <a:lstStyle/>
          <a:p>
            <a:r>
              <a:rPr lang="en-AU" b="1" dirty="0">
                <a:solidFill>
                  <a:srgbClr val="96A9B1"/>
                </a:solidFill>
                <a:latin typeface="Century Gothic" panose="020B0502020202020204" pitchFamily="34" charset="0"/>
              </a:rPr>
              <a:t>Rationalisation</a:t>
            </a:r>
            <a:r>
              <a:rPr lang="en-AU" b="1" dirty="0">
                <a:solidFill>
                  <a:schemeClr val="accent6"/>
                </a:solidFill>
                <a:latin typeface="Century Gothic" panose="020B0502020202020204" pitchFamily="34" charset="0"/>
              </a:rPr>
              <a:t> </a:t>
            </a:r>
            <a:r>
              <a:rPr lang="en-AU" dirty="0">
                <a:latin typeface="Century Gothic" panose="020B0502020202020204" pitchFamily="34" charset="0"/>
              </a:rPr>
              <a:t>refers to a person’s justification for committing fraud – how they find a way to make it okay to perform the fraudulent act.</a:t>
            </a:r>
          </a:p>
        </p:txBody>
      </p:sp>
      <p:sp>
        <p:nvSpPr>
          <p:cNvPr id="6" name="Isosceles Triangle 5">
            <a:extLst>
              <a:ext uri="{FF2B5EF4-FFF2-40B4-BE49-F238E27FC236}">
                <a16:creationId xmlns:a16="http://schemas.microsoft.com/office/drawing/2014/main" id="{AAB17DA5-B086-4D1B-88F8-5527608605FD}"/>
              </a:ext>
            </a:extLst>
          </p:cNvPr>
          <p:cNvSpPr/>
          <p:nvPr/>
        </p:nvSpPr>
        <p:spPr>
          <a:xfrm rot="10800000">
            <a:off x="2964036" y="4528525"/>
            <a:ext cx="3312368" cy="1382709"/>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latin typeface="Century Gothic" panose="020B0502020202020204" pitchFamily="34" charset="0"/>
            </a:endParaRPr>
          </a:p>
        </p:txBody>
      </p:sp>
      <p:pic>
        <p:nvPicPr>
          <p:cNvPr id="16" name="Graphic 15" descr="Idea with solid fill">
            <a:extLst>
              <a:ext uri="{FF2B5EF4-FFF2-40B4-BE49-F238E27FC236}">
                <a16:creationId xmlns:a16="http://schemas.microsoft.com/office/drawing/2014/main" id="{4941FA4B-FFFC-40B1-8DAC-8F8BB9727F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233262" y="4912254"/>
            <a:ext cx="929447" cy="929447"/>
          </a:xfrm>
          <a:prstGeom prst="rect">
            <a:avLst/>
          </a:prstGeom>
        </p:spPr>
      </p:pic>
      <p:sp>
        <p:nvSpPr>
          <p:cNvPr id="17" name="TextBox 16">
            <a:extLst>
              <a:ext uri="{FF2B5EF4-FFF2-40B4-BE49-F238E27FC236}">
                <a16:creationId xmlns:a16="http://schemas.microsoft.com/office/drawing/2014/main" id="{528BC71A-DD12-49FB-8A39-1E4BC458BB8E}"/>
              </a:ext>
            </a:extLst>
          </p:cNvPr>
          <p:cNvSpPr txBox="1"/>
          <p:nvPr/>
        </p:nvSpPr>
        <p:spPr>
          <a:xfrm>
            <a:off x="3760274" y="4571836"/>
            <a:ext cx="1747830" cy="369332"/>
          </a:xfrm>
          <a:prstGeom prst="rect">
            <a:avLst/>
          </a:prstGeom>
          <a:noFill/>
        </p:spPr>
        <p:txBody>
          <a:bodyPr wrap="square">
            <a:spAutoFit/>
          </a:bodyPr>
          <a:lstStyle/>
          <a:p>
            <a:pPr algn="ctr"/>
            <a:r>
              <a:rPr lang="en-AU" sz="1800" dirty="0">
                <a:solidFill>
                  <a:schemeClr val="bg1"/>
                </a:solidFill>
                <a:latin typeface="Century Gothic" panose="020B0502020202020204" pitchFamily="34" charset="0"/>
              </a:rPr>
              <a:t>Capability</a:t>
            </a:r>
          </a:p>
        </p:txBody>
      </p:sp>
      <p:cxnSp>
        <p:nvCxnSpPr>
          <p:cNvPr id="19" name="Straight Arrow Connector 18">
            <a:extLst>
              <a:ext uri="{FF2B5EF4-FFF2-40B4-BE49-F238E27FC236}">
                <a16:creationId xmlns:a16="http://schemas.microsoft.com/office/drawing/2014/main" id="{0ADB02CA-170D-4575-97D2-01A63EBDC307}"/>
              </a:ext>
            </a:extLst>
          </p:cNvPr>
          <p:cNvCxnSpPr>
            <a:cxnSpLocks/>
            <a:endCxn id="13" idx="1"/>
          </p:cNvCxnSpPr>
          <p:nvPr/>
        </p:nvCxnSpPr>
        <p:spPr>
          <a:xfrm>
            <a:off x="5508104" y="2911877"/>
            <a:ext cx="64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66C7B1C9-931F-4370-8AA3-C3A6A715195D}"/>
              </a:ext>
            </a:extLst>
          </p:cNvPr>
          <p:cNvCxnSpPr>
            <a:cxnSpLocks/>
            <a:stCxn id="6" idx="0"/>
            <a:endCxn id="15" idx="1"/>
          </p:cNvCxnSpPr>
          <p:nvPr/>
        </p:nvCxnSpPr>
        <p:spPr>
          <a:xfrm flipV="1">
            <a:off x="4620220" y="5905858"/>
            <a:ext cx="862395" cy="5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5E2D9FC9-A463-4947-8FC3-D06F7FD38532}"/>
              </a:ext>
            </a:extLst>
          </p:cNvPr>
          <p:cNvCxnSpPr>
            <a:cxnSpLocks/>
            <a:endCxn id="11" idx="3"/>
          </p:cNvCxnSpPr>
          <p:nvPr/>
        </p:nvCxnSpPr>
        <p:spPr>
          <a:xfrm flipH="1">
            <a:off x="3707904" y="1359352"/>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C8CF68E-B532-4CC7-92D5-4C4AB0D1FF3D}"/>
              </a:ext>
            </a:extLst>
          </p:cNvPr>
          <p:cNvCxnSpPr>
            <a:cxnSpLocks/>
            <a:endCxn id="12" idx="3"/>
          </p:cNvCxnSpPr>
          <p:nvPr/>
        </p:nvCxnSpPr>
        <p:spPr>
          <a:xfrm flipH="1">
            <a:off x="2771800" y="3813141"/>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
            <a:extLst>
              <a:ext uri="{FF2B5EF4-FFF2-40B4-BE49-F238E27FC236}">
                <a16:creationId xmlns:a16="http://schemas.microsoft.com/office/drawing/2014/main" id="{6461B8C7-412F-46D2-BF8A-51BFCAA79FA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8" name="TextBox 17">
            <a:extLst>
              <a:ext uri="{FF2B5EF4-FFF2-40B4-BE49-F238E27FC236}">
                <a16:creationId xmlns:a16="http://schemas.microsoft.com/office/drawing/2014/main" id="{50CC0397-5989-47E0-A04B-0374B0BF58E5}"/>
              </a:ext>
            </a:extLst>
          </p:cNvPr>
          <p:cNvSpPr txBox="1"/>
          <p:nvPr/>
        </p:nvSpPr>
        <p:spPr>
          <a:xfrm>
            <a:off x="-36512" y="6537235"/>
            <a:ext cx="2390909" cy="348149"/>
          </a:xfrm>
          <a:prstGeom prst="rect">
            <a:avLst/>
          </a:prstGeom>
          <a:noFill/>
        </p:spPr>
        <p:txBody>
          <a:bodyPr wrap="square">
            <a:spAutoFit/>
          </a:bodyPr>
          <a:lstStyle/>
          <a:p>
            <a:pPr>
              <a:lnSpc>
                <a:spcPct val="107000"/>
              </a:lnSpc>
              <a:spcAft>
                <a:spcPts val="800"/>
              </a:spcAft>
            </a:pPr>
            <a:r>
              <a:rPr lang="en-AU" sz="8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9"/>
              </a:rPr>
              <a:t>Explore the fraud problem | Commonwealth Fraud Prevention Centre</a:t>
            </a:r>
            <a:endParaRPr lang="en-AU" sz="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80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257C95C0-E1C6-4B4A-9114-16DF00344CF3}"/>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INTRODUCTION TO FRAUD| </a:t>
            </a:r>
            <a:r>
              <a:rPr lang="en-AU" sz="2000" dirty="0">
                <a:solidFill>
                  <a:srgbClr val="E98B8A"/>
                </a:solidFill>
                <a:latin typeface="Century Gothic" panose="020B0502020202020204" pitchFamily="34" charset="0"/>
              </a:rPr>
              <a:t>A CHALLENGING PROBLEM</a:t>
            </a:r>
          </a:p>
        </p:txBody>
      </p:sp>
      <p:pic>
        <p:nvPicPr>
          <p:cNvPr id="4" name="Picture 3">
            <a:extLst>
              <a:ext uri="{FF2B5EF4-FFF2-40B4-BE49-F238E27FC236}">
                <a16:creationId xmlns:a16="http://schemas.microsoft.com/office/drawing/2014/main" id="{7EAE8930-1AC4-4CF2-B0C1-ED52A8195E66}"/>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5" name="Picture 4">
            <a:extLst>
              <a:ext uri="{FF2B5EF4-FFF2-40B4-BE49-F238E27FC236}">
                <a16:creationId xmlns:a16="http://schemas.microsoft.com/office/drawing/2014/main" id="{CAB73F8A-C022-4259-8879-9E73D723F438}"/>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graphicFrame>
        <p:nvGraphicFramePr>
          <p:cNvPr id="6" name="Diagram 5">
            <a:extLst>
              <a:ext uri="{FF2B5EF4-FFF2-40B4-BE49-F238E27FC236}">
                <a16:creationId xmlns:a16="http://schemas.microsoft.com/office/drawing/2014/main" id="{CB624467-BD54-4791-A164-228AAEC2CA3C}"/>
              </a:ext>
            </a:extLst>
          </p:cNvPr>
          <p:cNvGraphicFramePr/>
          <p:nvPr>
            <p:extLst>
              <p:ext uri="{D42A27DB-BD31-4B8C-83A1-F6EECF244321}">
                <p14:modId xmlns:p14="http://schemas.microsoft.com/office/powerpoint/2010/main" val="1482919821"/>
              </p:ext>
            </p:extLst>
          </p:nvPr>
        </p:nvGraphicFramePr>
        <p:xfrm>
          <a:off x="971600" y="764703"/>
          <a:ext cx="6984776" cy="57202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Graphic 7" descr="Iceberg with solid fill">
            <a:extLst>
              <a:ext uri="{FF2B5EF4-FFF2-40B4-BE49-F238E27FC236}">
                <a16:creationId xmlns:a16="http://schemas.microsoft.com/office/drawing/2014/main" id="{96FBB40A-B951-40C2-9EF2-DDDC3AB85A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57346" y="2844790"/>
            <a:ext cx="1213284" cy="1213284"/>
          </a:xfrm>
          <a:prstGeom prst="rect">
            <a:avLst/>
          </a:prstGeom>
        </p:spPr>
      </p:pic>
      <p:sp>
        <p:nvSpPr>
          <p:cNvPr id="9" name="TextBox 8">
            <a:extLst>
              <a:ext uri="{FF2B5EF4-FFF2-40B4-BE49-F238E27FC236}">
                <a16:creationId xmlns:a16="http://schemas.microsoft.com/office/drawing/2014/main" id="{C64BDE1C-771E-46E6-A0CD-70E685C54F6C}"/>
              </a:ext>
            </a:extLst>
          </p:cNvPr>
          <p:cNvSpPr txBox="1"/>
          <p:nvPr/>
        </p:nvSpPr>
        <p:spPr>
          <a:xfrm>
            <a:off x="3203849" y="4127846"/>
            <a:ext cx="2736303" cy="646331"/>
          </a:xfrm>
          <a:prstGeom prst="rect">
            <a:avLst/>
          </a:prstGeom>
          <a:noFill/>
        </p:spPr>
        <p:txBody>
          <a:bodyPr wrap="square" rtlCol="0">
            <a:spAutoFit/>
          </a:bodyPr>
          <a:lstStyle/>
          <a:p>
            <a:r>
              <a:rPr lang="en-AU" dirty="0">
                <a:latin typeface="Century Gothic" panose="020B0502020202020204" pitchFamily="34" charset="0"/>
              </a:rPr>
              <a:t>Why is fraud such a challenging problem?</a:t>
            </a:r>
          </a:p>
        </p:txBody>
      </p:sp>
      <p:sp>
        <p:nvSpPr>
          <p:cNvPr id="11" name="TextBox 1">
            <a:extLst>
              <a:ext uri="{FF2B5EF4-FFF2-40B4-BE49-F238E27FC236}">
                <a16:creationId xmlns:a16="http://schemas.microsoft.com/office/drawing/2014/main" id="{EAAD757D-D8F8-4D25-B465-3AD4505BEB1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3" name="TextBox 12">
            <a:extLst>
              <a:ext uri="{FF2B5EF4-FFF2-40B4-BE49-F238E27FC236}">
                <a16:creationId xmlns:a16="http://schemas.microsoft.com/office/drawing/2014/main" id="{980F8EBE-F1F7-4013-8A68-DF60933FC6F4}"/>
              </a:ext>
            </a:extLst>
          </p:cNvPr>
          <p:cNvSpPr txBox="1"/>
          <p:nvPr/>
        </p:nvSpPr>
        <p:spPr>
          <a:xfrm>
            <a:off x="-36512" y="6537235"/>
            <a:ext cx="2390909" cy="348149"/>
          </a:xfrm>
          <a:prstGeom prst="rect">
            <a:avLst/>
          </a:prstGeom>
          <a:noFill/>
        </p:spPr>
        <p:txBody>
          <a:bodyPr wrap="square">
            <a:spAutoFit/>
          </a:bodyPr>
          <a:lstStyle/>
          <a:p>
            <a:pPr>
              <a:lnSpc>
                <a:spcPct val="107000"/>
              </a:lnSpc>
              <a:spcAft>
                <a:spcPts val="800"/>
              </a:spcAft>
            </a:pPr>
            <a:r>
              <a:rPr lang="en-AU" sz="8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13"/>
              </a:rPr>
              <a:t>Explore the fraud problem | Commonwealth Fraud Prevention Centre</a:t>
            </a:r>
            <a:endParaRPr lang="en-AU" sz="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66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2FF1B96-7F0E-495D-98C7-FACFC0FBDFE0}"/>
              </a:ext>
            </a:extLst>
          </p:cNvPr>
          <p:cNvGraphicFramePr/>
          <p:nvPr>
            <p:extLst>
              <p:ext uri="{D42A27DB-BD31-4B8C-83A1-F6EECF244321}">
                <p14:modId xmlns:p14="http://schemas.microsoft.com/office/powerpoint/2010/main" val="2359211186"/>
              </p:ext>
            </p:extLst>
          </p:nvPr>
        </p:nvGraphicFramePr>
        <p:xfrm>
          <a:off x="107504" y="2338291"/>
          <a:ext cx="8887962" cy="4619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4">
            <a:extLst>
              <a:ext uri="{FF2B5EF4-FFF2-40B4-BE49-F238E27FC236}">
                <a16:creationId xmlns:a16="http://schemas.microsoft.com/office/drawing/2014/main" id="{257C95C0-E1C6-4B4A-9114-16DF00344CF3}"/>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INTRODUCTION TO FRAUD| </a:t>
            </a:r>
            <a:r>
              <a:rPr lang="en-AU" sz="2000" dirty="0">
                <a:solidFill>
                  <a:srgbClr val="E98B8A"/>
                </a:solidFill>
                <a:latin typeface="Century Gothic" panose="020B0502020202020204" pitchFamily="34" charset="0"/>
              </a:rPr>
              <a:t>RED FLAGS</a:t>
            </a:r>
          </a:p>
        </p:txBody>
      </p:sp>
      <p:pic>
        <p:nvPicPr>
          <p:cNvPr id="4" name="Picture 3">
            <a:extLst>
              <a:ext uri="{FF2B5EF4-FFF2-40B4-BE49-F238E27FC236}">
                <a16:creationId xmlns:a16="http://schemas.microsoft.com/office/drawing/2014/main" id="{7EAE8930-1AC4-4CF2-B0C1-ED52A8195E66}"/>
              </a:ext>
            </a:extLst>
          </p:cNvPr>
          <p:cNvPicPr>
            <a:picLocks noChangeAspect="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48534" y="444142"/>
            <a:ext cx="8887962" cy="94619"/>
          </a:xfrm>
          <a:prstGeom prst="rect">
            <a:avLst/>
          </a:prstGeom>
        </p:spPr>
      </p:pic>
      <p:pic>
        <p:nvPicPr>
          <p:cNvPr id="5" name="Picture 4">
            <a:extLst>
              <a:ext uri="{FF2B5EF4-FFF2-40B4-BE49-F238E27FC236}">
                <a16:creationId xmlns:a16="http://schemas.microsoft.com/office/drawing/2014/main" id="{CAB73F8A-C022-4259-8879-9E73D723F438}"/>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pic>
        <p:nvPicPr>
          <p:cNvPr id="7" name="Graphic 6" descr="Party bunting">
            <a:extLst>
              <a:ext uri="{FF2B5EF4-FFF2-40B4-BE49-F238E27FC236}">
                <a16:creationId xmlns:a16="http://schemas.microsoft.com/office/drawing/2014/main" id="{0578C1C3-26B6-4E1B-AEFE-B20684828B7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11352" y="0"/>
            <a:ext cx="3212976" cy="3212976"/>
          </a:xfrm>
          <a:prstGeom prst="rect">
            <a:avLst/>
          </a:prstGeom>
        </p:spPr>
      </p:pic>
      <p:pic>
        <p:nvPicPr>
          <p:cNvPr id="15" name="Graphic 14" descr="Party bunting">
            <a:extLst>
              <a:ext uri="{FF2B5EF4-FFF2-40B4-BE49-F238E27FC236}">
                <a16:creationId xmlns:a16="http://schemas.microsoft.com/office/drawing/2014/main" id="{D2229E73-FCA1-4299-B726-55B395B4F81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547664" y="0"/>
            <a:ext cx="3271338" cy="3212976"/>
          </a:xfrm>
          <a:prstGeom prst="rect">
            <a:avLst/>
          </a:prstGeom>
        </p:spPr>
      </p:pic>
      <p:sp>
        <p:nvSpPr>
          <p:cNvPr id="10" name="TextBox 1">
            <a:extLst>
              <a:ext uri="{FF2B5EF4-FFF2-40B4-BE49-F238E27FC236}">
                <a16:creationId xmlns:a16="http://schemas.microsoft.com/office/drawing/2014/main" id="{D84781E6-9D0F-45FA-82E1-D811FBBF9A7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33113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28142" y="3932373"/>
            <a:ext cx="7053440" cy="373362"/>
          </a:xfrm>
        </p:spPr>
        <p:txBody>
          <a:bodyPr>
            <a:noAutofit/>
          </a:bodyPr>
          <a:lstStyle/>
          <a:p>
            <a:r>
              <a:rPr lang="en-AU" sz="2400" dirty="0">
                <a:solidFill>
                  <a:schemeClr val="accent6"/>
                </a:solidFill>
                <a:latin typeface="Century Gothic" panose="020B0502020202020204" pitchFamily="34" charset="0"/>
              </a:rPr>
              <a:t>AUSTRALIA’S NATIONAL INTEGRITY PLAN</a:t>
            </a:r>
          </a:p>
        </p:txBody>
      </p:sp>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228143" y="4305734"/>
            <a:ext cx="8730922" cy="373362"/>
          </a:xfrm>
          <a:prstGeom prst="rect">
            <a:avLst/>
          </a:prstGeom>
        </p:spPr>
      </p:pic>
      <p:sp>
        <p:nvSpPr>
          <p:cNvPr id="24" name="TextBox 1">
            <a:extLst>
              <a:ext uri="{FF2B5EF4-FFF2-40B4-BE49-F238E27FC236}">
                <a16:creationId xmlns:a16="http://schemas.microsoft.com/office/drawing/2014/main" id="{D15A97EA-313A-4A57-A03B-2F4660C2C0C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EXTERNAL</a:t>
            </a:r>
          </a:p>
        </p:txBody>
      </p:sp>
      <p:pic>
        <p:nvPicPr>
          <p:cNvPr id="11" name="Picture 10">
            <a:extLst>
              <a:ext uri="{FF2B5EF4-FFF2-40B4-BE49-F238E27FC236}">
                <a16:creationId xmlns:a16="http://schemas.microsoft.com/office/drawing/2014/main" id="{A523D0EF-39C6-4978-BAF6-4AD6DAA008B0}"/>
              </a:ext>
            </a:extLst>
          </p:cNvPr>
          <p:cNvPicPr>
            <a:picLocks noChangeAspect="1"/>
          </p:cNvPicPr>
          <p:nvPr/>
        </p:nvPicPr>
        <p:blipFill>
          <a:blip r:embed="rId5">
            <a:grayscl/>
            <a:alphaModFix amt="50000"/>
          </a:blip>
          <a:stretch>
            <a:fillRect/>
          </a:stretch>
        </p:blipFill>
        <p:spPr>
          <a:xfrm>
            <a:off x="6798825" y="179283"/>
            <a:ext cx="2160240" cy="519448"/>
          </a:xfrm>
          <a:prstGeom prst="rect">
            <a:avLst/>
          </a:prstGeom>
        </p:spPr>
      </p:pic>
    </p:spTree>
    <p:extLst>
      <p:ext uri="{BB962C8B-B14F-4D97-AF65-F5344CB8AC3E}">
        <p14:creationId xmlns:p14="http://schemas.microsoft.com/office/powerpoint/2010/main" val="99797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NATIONAL INTEGRITY PLAN| </a:t>
            </a:r>
            <a:r>
              <a:rPr lang="en-AU" sz="2000" dirty="0">
                <a:solidFill>
                  <a:srgbClr val="E98B8A"/>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1">
            <a:extLst>
              <a:ext uri="{FF2B5EF4-FFF2-40B4-BE49-F238E27FC236}">
                <a16:creationId xmlns:a16="http://schemas.microsoft.com/office/drawing/2014/main" id="{FF94E808-8074-4842-9CEB-82F7994AFE75}"/>
              </a:ext>
            </a:extLst>
          </p:cNvPr>
          <p:cNvSpPr txBox="1"/>
          <p:nvPr/>
        </p:nvSpPr>
        <p:spPr>
          <a:xfrm>
            <a:off x="148534" y="599486"/>
            <a:ext cx="8887962" cy="2031325"/>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Australia has recently introduced a connected National Integrity Plan (NIP) across Government bodies.</a:t>
            </a:r>
          </a:p>
          <a:p>
            <a:pPr marL="285750" indent="-285750">
              <a:buFont typeface="Arial" panose="020B0604020202020204" pitchFamily="34" charset="0"/>
              <a:buChar char="•"/>
            </a:pPr>
            <a:r>
              <a:rPr lang="en-AU" dirty="0">
                <a:latin typeface="Century Gothic" panose="020B0502020202020204" pitchFamily="34" charset="0"/>
              </a:rPr>
              <a:t>The NIP is a coordinated national framework in which Federal, State and Territory agencies work together with civil society, business and international partners to achieve a more connected and integrated approach to corruption control.</a:t>
            </a:r>
          </a:p>
          <a:p>
            <a:endParaRPr lang="en-AU" dirty="0">
              <a:latin typeface="Century Gothic" panose="020B0502020202020204" pitchFamily="34" charset="0"/>
            </a:endParaRPr>
          </a:p>
        </p:txBody>
      </p:sp>
      <p:pic>
        <p:nvPicPr>
          <p:cNvPr id="3" name="Picture 2">
            <a:extLst>
              <a:ext uri="{FF2B5EF4-FFF2-40B4-BE49-F238E27FC236}">
                <a16:creationId xmlns:a16="http://schemas.microsoft.com/office/drawing/2014/main" id="{3CF01227-C5A7-4BEE-9D5E-32B8EB7D2481}"/>
              </a:ext>
            </a:extLst>
          </p:cNvPr>
          <p:cNvPicPr>
            <a:picLocks noChangeAspect="1"/>
          </p:cNvPicPr>
          <p:nvPr/>
        </p:nvPicPr>
        <p:blipFill>
          <a:blip r:embed="rId6"/>
          <a:stretch>
            <a:fillRect/>
          </a:stretch>
        </p:blipFill>
        <p:spPr>
          <a:xfrm>
            <a:off x="3449515" y="2903263"/>
            <a:ext cx="2286000" cy="3171825"/>
          </a:xfrm>
          <a:prstGeom prst="rect">
            <a:avLst/>
          </a:prstGeom>
        </p:spPr>
      </p:pic>
      <p:sp>
        <p:nvSpPr>
          <p:cNvPr id="13" name="TextBox 1">
            <a:extLst>
              <a:ext uri="{FF2B5EF4-FFF2-40B4-BE49-F238E27FC236}">
                <a16:creationId xmlns:a16="http://schemas.microsoft.com/office/drawing/2014/main" id="{703B2169-B872-48CD-8E86-83ACFEAA1E2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664C1106-60E6-4821-BEBE-B50CF2888E56}"/>
              </a:ext>
            </a:extLst>
          </p:cNvPr>
          <p:cNvSpPr txBox="1"/>
          <p:nvPr/>
        </p:nvSpPr>
        <p:spPr>
          <a:xfrm>
            <a:off x="-36512" y="6539777"/>
            <a:ext cx="2592288" cy="345607"/>
          </a:xfrm>
          <a:prstGeom prst="rect">
            <a:avLst/>
          </a:prstGeom>
          <a:noFill/>
        </p:spPr>
        <p:txBody>
          <a:bodyPr wrap="square">
            <a:spAutoFit/>
          </a:bodyPr>
          <a:lstStyle/>
          <a:p>
            <a:pPr>
              <a:lnSpc>
                <a:spcPct val="107000"/>
              </a:lnSpc>
              <a:spcAft>
                <a:spcPts val="800"/>
              </a:spcAft>
            </a:pPr>
            <a:r>
              <a:rPr lang="en-AU" sz="800" u="sng" dirty="0">
                <a:solidFill>
                  <a:srgbClr val="0000FF"/>
                </a:solidFill>
                <a:effectLst/>
                <a:latin typeface="Century Gothic" panose="020B0502020202020204" pitchFamily="34" charset="0"/>
                <a:ea typeface="Calibri" panose="020F0502020204030204" pitchFamily="34" charset="0"/>
                <a:cs typeface="Times New Roman" panose="02020603050405020304" pitchFamily="18" charset="0"/>
                <a:hlinkClick r:id="rId7"/>
              </a:rPr>
              <a:t>Australia’s National Integrity System: The Blueprint for Action - TIA (transparency.org.au)</a:t>
            </a:r>
            <a:endParaRPr lang="en-AU" sz="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721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3AC65679-1399-4204-90CB-01A29F9947D4}"/>
              </a:ext>
            </a:extLst>
          </p:cNvPr>
          <p:cNvCxnSpPr>
            <a:cxnSpLocks/>
            <a:stCxn id="16" idx="1"/>
            <a:endCxn id="18" idx="6"/>
          </p:cNvCxnSpPr>
          <p:nvPr/>
        </p:nvCxnSpPr>
        <p:spPr>
          <a:xfrm flipH="1">
            <a:off x="2699792" y="3805005"/>
            <a:ext cx="3701001" cy="73290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7DA69E-D712-4125-8258-12C7ACA8E47D}"/>
              </a:ext>
            </a:extLst>
          </p:cNvPr>
          <p:cNvCxnSpPr>
            <a:cxnSpLocks/>
            <a:stCxn id="2" idx="4"/>
            <a:endCxn id="13" idx="0"/>
          </p:cNvCxnSpPr>
          <p:nvPr/>
        </p:nvCxnSpPr>
        <p:spPr>
          <a:xfrm flipH="1">
            <a:off x="4886978" y="2448844"/>
            <a:ext cx="1295037" cy="227820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F70F40-FB32-4E7D-BB15-9B50A8187BD7}"/>
              </a:ext>
            </a:extLst>
          </p:cNvPr>
          <p:cNvCxnSpPr>
            <a:stCxn id="2" idx="3"/>
            <a:endCxn id="18" idx="7"/>
          </p:cNvCxnSpPr>
          <p:nvPr/>
        </p:nvCxnSpPr>
        <p:spPr>
          <a:xfrm flipH="1">
            <a:off x="2467795" y="2177306"/>
            <a:ext cx="3001377" cy="183657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EEFC62-8A8E-47CF-B61A-CD4828C40E9F}"/>
              </a:ext>
            </a:extLst>
          </p:cNvPr>
          <p:cNvCxnSpPr>
            <a:cxnSpLocks/>
            <a:stCxn id="11" idx="4"/>
            <a:endCxn id="13" idx="1"/>
          </p:cNvCxnSpPr>
          <p:nvPr/>
        </p:nvCxnSpPr>
        <p:spPr>
          <a:xfrm>
            <a:off x="2760886" y="2625350"/>
            <a:ext cx="1413249" cy="237323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72B0CB-BBDD-40AA-B0A3-88DCC17EC563}"/>
              </a:ext>
            </a:extLst>
          </p:cNvPr>
          <p:cNvCxnSpPr>
            <a:stCxn id="11" idx="5"/>
            <a:endCxn id="16" idx="1"/>
          </p:cNvCxnSpPr>
          <p:nvPr/>
        </p:nvCxnSpPr>
        <p:spPr>
          <a:xfrm>
            <a:off x="3473729" y="2353812"/>
            <a:ext cx="2927064" cy="145119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6"/>
                </a:solidFill>
                <a:latin typeface="Century Gothic" panose="020B0502020202020204" pitchFamily="34" charset="0"/>
              </a:rPr>
              <a:t>NATIONAL INTEGRITY PLAN| </a:t>
            </a:r>
            <a:r>
              <a:rPr lang="en-AU" sz="2000" dirty="0">
                <a:solidFill>
                  <a:srgbClr val="E98B8A"/>
                </a:solidFill>
                <a:latin typeface="Century Gothic" panose="020B0502020202020204" pitchFamily="34" charset="0"/>
              </a:rPr>
              <a:t>BLUEPRINT</a:t>
            </a:r>
          </a:p>
        </p:txBody>
      </p:sp>
      <p:pic>
        <p:nvPicPr>
          <p:cNvPr id="8" name="Picture 7">
            <a:extLst>
              <a:ext uri="{FF2B5EF4-FFF2-40B4-BE49-F238E27FC236}">
                <a16:creationId xmlns:a16="http://schemas.microsoft.com/office/drawing/2014/main" id="{62559089-8F8A-4C8C-A8B7-7F5939CF7BFB}"/>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8534" y="444142"/>
            <a:ext cx="8887962" cy="94619"/>
          </a:xfrm>
          <a:prstGeom prst="rect">
            <a:avLst/>
          </a:prstGeom>
        </p:spPr>
      </p:pic>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2" name="Oval 1">
            <a:extLst>
              <a:ext uri="{FF2B5EF4-FFF2-40B4-BE49-F238E27FC236}">
                <a16:creationId xmlns:a16="http://schemas.microsoft.com/office/drawing/2014/main" id="{AFED129F-07AA-482A-B2B7-06DC030F66D4}"/>
              </a:ext>
            </a:extLst>
          </p:cNvPr>
          <p:cNvSpPr/>
          <p:nvPr/>
        </p:nvSpPr>
        <p:spPr>
          <a:xfrm>
            <a:off x="5173903" y="594666"/>
            <a:ext cx="2016224" cy="18541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A strong Federal Integrity Commission</a:t>
            </a:r>
          </a:p>
        </p:txBody>
      </p:sp>
      <p:sp>
        <p:nvSpPr>
          <p:cNvPr id="11" name="Oval 10">
            <a:extLst>
              <a:ext uri="{FF2B5EF4-FFF2-40B4-BE49-F238E27FC236}">
                <a16:creationId xmlns:a16="http://schemas.microsoft.com/office/drawing/2014/main" id="{ACAF9BAE-F82F-4767-B64E-CA861B8A5BD7}"/>
              </a:ext>
            </a:extLst>
          </p:cNvPr>
          <p:cNvSpPr/>
          <p:nvPr/>
        </p:nvSpPr>
        <p:spPr>
          <a:xfrm>
            <a:off x="1752774" y="771172"/>
            <a:ext cx="2016224" cy="18541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A connected National Integrity Plan</a:t>
            </a:r>
          </a:p>
        </p:txBody>
      </p:sp>
      <p:cxnSp>
        <p:nvCxnSpPr>
          <p:cNvPr id="5" name="Straight Connector 4">
            <a:extLst>
              <a:ext uri="{FF2B5EF4-FFF2-40B4-BE49-F238E27FC236}">
                <a16:creationId xmlns:a16="http://schemas.microsoft.com/office/drawing/2014/main" id="{08DF4E93-E38E-4D29-8AF8-A9397F5EEA99}"/>
              </a:ext>
            </a:extLst>
          </p:cNvPr>
          <p:cNvCxnSpPr>
            <a:cxnSpLocks/>
            <a:stCxn id="11" idx="6"/>
            <a:endCxn id="2" idx="2"/>
          </p:cNvCxnSpPr>
          <p:nvPr/>
        </p:nvCxnSpPr>
        <p:spPr>
          <a:xfrm flipV="1">
            <a:off x="3768998" y="1521755"/>
            <a:ext cx="1404905" cy="17650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A491DE3-FDAD-4037-A828-28BD932E50F4}"/>
              </a:ext>
            </a:extLst>
          </p:cNvPr>
          <p:cNvSpPr/>
          <p:nvPr/>
        </p:nvSpPr>
        <p:spPr>
          <a:xfrm>
            <a:off x="3878866" y="4727048"/>
            <a:ext cx="2016224" cy="1854178"/>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400" dirty="0">
                <a:latin typeface="Century Gothic" panose="020B0502020202020204" pitchFamily="34" charset="0"/>
              </a:rPr>
              <a:t>Fair, honest democracy</a:t>
            </a:r>
          </a:p>
        </p:txBody>
      </p:sp>
      <p:sp>
        <p:nvSpPr>
          <p:cNvPr id="16" name="Oval 15">
            <a:extLst>
              <a:ext uri="{FF2B5EF4-FFF2-40B4-BE49-F238E27FC236}">
                <a16:creationId xmlns:a16="http://schemas.microsoft.com/office/drawing/2014/main" id="{A9128ACD-4248-4ECC-A74E-4FB7B9ECEB90}"/>
              </a:ext>
            </a:extLst>
          </p:cNvPr>
          <p:cNvSpPr/>
          <p:nvPr/>
        </p:nvSpPr>
        <p:spPr>
          <a:xfrm>
            <a:off x="6168796" y="3587946"/>
            <a:ext cx="1584176" cy="1482169"/>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400" dirty="0">
                <a:latin typeface="Century Gothic" panose="020B0502020202020204" pitchFamily="34" charset="0"/>
              </a:rPr>
              <a:t>Open, trustworthy decision making</a:t>
            </a:r>
          </a:p>
        </p:txBody>
      </p:sp>
      <p:sp>
        <p:nvSpPr>
          <p:cNvPr id="18" name="Oval 17">
            <a:extLst>
              <a:ext uri="{FF2B5EF4-FFF2-40B4-BE49-F238E27FC236}">
                <a16:creationId xmlns:a16="http://schemas.microsoft.com/office/drawing/2014/main" id="{CA7AD37F-D226-4B3D-B622-BF578947763B}"/>
              </a:ext>
            </a:extLst>
          </p:cNvPr>
          <p:cNvSpPr/>
          <p:nvPr/>
        </p:nvSpPr>
        <p:spPr>
          <a:xfrm>
            <a:off x="1115616" y="3796825"/>
            <a:ext cx="1584176" cy="1482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latin typeface="Century Gothic" panose="020B0502020202020204" pitchFamily="34" charset="0"/>
              </a:rPr>
              <a:t>Public interest whistle-blowing</a:t>
            </a:r>
          </a:p>
        </p:txBody>
      </p:sp>
      <p:sp>
        <p:nvSpPr>
          <p:cNvPr id="20" name="Rectangle: Rounded Corners 19">
            <a:extLst>
              <a:ext uri="{FF2B5EF4-FFF2-40B4-BE49-F238E27FC236}">
                <a16:creationId xmlns:a16="http://schemas.microsoft.com/office/drawing/2014/main" id="{B97DC96A-491F-48F6-B4B8-AA4E9F12BA33}"/>
              </a:ext>
            </a:extLst>
          </p:cNvPr>
          <p:cNvSpPr/>
          <p:nvPr/>
        </p:nvSpPr>
        <p:spPr>
          <a:xfrm>
            <a:off x="4211960" y="2204864"/>
            <a:ext cx="1144269" cy="4314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latin typeface="Century Gothic" panose="020B0502020202020204" pitchFamily="34" charset="0"/>
              </a:rPr>
              <a:t>Courts and prosecutors</a:t>
            </a:r>
          </a:p>
        </p:txBody>
      </p:sp>
      <p:sp>
        <p:nvSpPr>
          <p:cNvPr id="21" name="Rectangle: Rounded Corners 20">
            <a:extLst>
              <a:ext uri="{FF2B5EF4-FFF2-40B4-BE49-F238E27FC236}">
                <a16:creationId xmlns:a16="http://schemas.microsoft.com/office/drawing/2014/main" id="{738C8160-34C4-42D8-A9B0-843A08201A1F}"/>
              </a:ext>
            </a:extLst>
          </p:cNvPr>
          <p:cNvSpPr/>
          <p:nvPr/>
        </p:nvSpPr>
        <p:spPr>
          <a:xfrm>
            <a:off x="3563888" y="2781482"/>
            <a:ext cx="1144269" cy="4314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latin typeface="Century Gothic" panose="020B0502020202020204" pitchFamily="34" charset="0"/>
              </a:rPr>
              <a:t>Auditors-General</a:t>
            </a:r>
          </a:p>
        </p:txBody>
      </p:sp>
      <p:sp>
        <p:nvSpPr>
          <p:cNvPr id="22" name="Rectangle: Rounded Corners 21">
            <a:extLst>
              <a:ext uri="{FF2B5EF4-FFF2-40B4-BE49-F238E27FC236}">
                <a16:creationId xmlns:a16="http://schemas.microsoft.com/office/drawing/2014/main" id="{C6FE03C5-21EE-4533-B3D7-E6BAD923D630}"/>
              </a:ext>
            </a:extLst>
          </p:cNvPr>
          <p:cNvSpPr/>
          <p:nvPr/>
        </p:nvSpPr>
        <p:spPr>
          <a:xfrm>
            <a:off x="2365208" y="3356992"/>
            <a:ext cx="1342696" cy="4314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latin typeface="Century Gothic" panose="020B0502020202020204" pitchFamily="34" charset="0"/>
              </a:rPr>
              <a:t>Information Commissioners</a:t>
            </a:r>
          </a:p>
        </p:txBody>
      </p:sp>
      <p:sp>
        <p:nvSpPr>
          <p:cNvPr id="23" name="Rectangle: Rounded Corners 22">
            <a:extLst>
              <a:ext uri="{FF2B5EF4-FFF2-40B4-BE49-F238E27FC236}">
                <a16:creationId xmlns:a16="http://schemas.microsoft.com/office/drawing/2014/main" id="{659A2130-3B4E-4E7C-9043-A319090B7E76}"/>
              </a:ext>
            </a:extLst>
          </p:cNvPr>
          <p:cNvSpPr/>
          <p:nvPr/>
        </p:nvSpPr>
        <p:spPr>
          <a:xfrm>
            <a:off x="3045506" y="4077072"/>
            <a:ext cx="1238462" cy="4314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latin typeface="Century Gothic" panose="020B0502020202020204" pitchFamily="34" charset="0"/>
              </a:rPr>
              <a:t>Ombudsman</a:t>
            </a:r>
          </a:p>
        </p:txBody>
      </p:sp>
      <p:sp>
        <p:nvSpPr>
          <p:cNvPr id="24" name="Rectangle: Rounded Corners 23">
            <a:extLst>
              <a:ext uri="{FF2B5EF4-FFF2-40B4-BE49-F238E27FC236}">
                <a16:creationId xmlns:a16="http://schemas.microsoft.com/office/drawing/2014/main" id="{C48A99AD-B361-419A-BD95-9B749EEE0119}"/>
              </a:ext>
            </a:extLst>
          </p:cNvPr>
          <p:cNvSpPr/>
          <p:nvPr/>
        </p:nvSpPr>
        <p:spPr>
          <a:xfrm>
            <a:off x="4788024" y="4221088"/>
            <a:ext cx="1238462" cy="4314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latin typeface="Century Gothic" panose="020B0502020202020204" pitchFamily="34" charset="0"/>
              </a:rPr>
              <a:t>Electoral Commissions</a:t>
            </a:r>
          </a:p>
        </p:txBody>
      </p:sp>
      <p:sp>
        <p:nvSpPr>
          <p:cNvPr id="25" name="Rectangle: Rounded Corners 24">
            <a:extLst>
              <a:ext uri="{FF2B5EF4-FFF2-40B4-BE49-F238E27FC236}">
                <a16:creationId xmlns:a16="http://schemas.microsoft.com/office/drawing/2014/main" id="{7BEF8E0B-B626-4A1F-BD25-ED858C02D882}"/>
              </a:ext>
            </a:extLst>
          </p:cNvPr>
          <p:cNvSpPr/>
          <p:nvPr/>
        </p:nvSpPr>
        <p:spPr>
          <a:xfrm>
            <a:off x="4824986" y="3501008"/>
            <a:ext cx="1403198" cy="4314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latin typeface="Century Gothic" panose="020B0502020202020204" pitchFamily="34" charset="0"/>
              </a:rPr>
              <a:t>Public Service Commissions</a:t>
            </a:r>
          </a:p>
        </p:txBody>
      </p:sp>
      <p:sp>
        <p:nvSpPr>
          <p:cNvPr id="26" name="Rectangle: Rounded Corners 25">
            <a:extLst>
              <a:ext uri="{FF2B5EF4-FFF2-40B4-BE49-F238E27FC236}">
                <a16:creationId xmlns:a16="http://schemas.microsoft.com/office/drawing/2014/main" id="{1ED9E900-186D-4CA4-9F17-090E7B7A8980}"/>
              </a:ext>
            </a:extLst>
          </p:cNvPr>
          <p:cNvSpPr/>
          <p:nvPr/>
        </p:nvSpPr>
        <p:spPr>
          <a:xfrm>
            <a:off x="5196537" y="2853490"/>
            <a:ext cx="1463695" cy="43149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latin typeface="Century Gothic" panose="020B0502020202020204" pitchFamily="34" charset="0"/>
              </a:rPr>
              <a:t>Anti-Corruption agencies</a:t>
            </a:r>
          </a:p>
        </p:txBody>
      </p:sp>
      <p:cxnSp>
        <p:nvCxnSpPr>
          <p:cNvPr id="30" name="Straight Connector 29">
            <a:extLst>
              <a:ext uri="{FF2B5EF4-FFF2-40B4-BE49-F238E27FC236}">
                <a16:creationId xmlns:a16="http://schemas.microsoft.com/office/drawing/2014/main" id="{C28F537E-1470-4B67-B3A1-6936C14A8B10}"/>
              </a:ext>
            </a:extLst>
          </p:cNvPr>
          <p:cNvCxnSpPr>
            <a:stCxn id="2" idx="5"/>
            <a:endCxn id="16" idx="0"/>
          </p:cNvCxnSpPr>
          <p:nvPr/>
        </p:nvCxnSpPr>
        <p:spPr>
          <a:xfrm>
            <a:off x="6894858" y="2177306"/>
            <a:ext cx="66026" cy="141064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170FFE5-5CD8-42EC-B37B-6DE380126E97}"/>
              </a:ext>
            </a:extLst>
          </p:cNvPr>
          <p:cNvCxnSpPr>
            <a:stCxn id="16" idx="3"/>
            <a:endCxn id="13" idx="6"/>
          </p:cNvCxnSpPr>
          <p:nvPr/>
        </p:nvCxnSpPr>
        <p:spPr>
          <a:xfrm flipH="1">
            <a:off x="5895090" y="4853056"/>
            <a:ext cx="505703" cy="801081"/>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A79C9C-64E1-4092-BE62-3549F64F7F84}"/>
              </a:ext>
            </a:extLst>
          </p:cNvPr>
          <p:cNvCxnSpPr>
            <a:cxnSpLocks/>
            <a:stCxn id="18" idx="5"/>
            <a:endCxn id="13" idx="2"/>
          </p:cNvCxnSpPr>
          <p:nvPr/>
        </p:nvCxnSpPr>
        <p:spPr>
          <a:xfrm>
            <a:off x="2467795" y="5061935"/>
            <a:ext cx="1411071" cy="592202"/>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47B2CE-B109-485A-AAA8-B89FDF7ECE94}"/>
              </a:ext>
            </a:extLst>
          </p:cNvPr>
          <p:cNvCxnSpPr>
            <a:cxnSpLocks/>
            <a:stCxn id="11" idx="3"/>
            <a:endCxn id="18" idx="0"/>
          </p:cNvCxnSpPr>
          <p:nvPr/>
        </p:nvCxnSpPr>
        <p:spPr>
          <a:xfrm flipH="1">
            <a:off x="1907704" y="2353812"/>
            <a:ext cx="140339" cy="1443013"/>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DB6F927-0C16-4128-BF68-0227DE97E45C}"/>
              </a:ext>
            </a:extLst>
          </p:cNvPr>
          <p:cNvCxnSpPr>
            <a:stCxn id="2" idx="3"/>
            <a:endCxn id="2" idx="3"/>
          </p:cNvCxnSpPr>
          <p:nvPr/>
        </p:nvCxnSpPr>
        <p:spPr>
          <a:xfrm>
            <a:off x="5469172" y="217730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1">
            <a:extLst>
              <a:ext uri="{FF2B5EF4-FFF2-40B4-BE49-F238E27FC236}">
                <a16:creationId xmlns:a16="http://schemas.microsoft.com/office/drawing/2014/main" id="{4F267637-4B79-4D24-B248-F50360485025}"/>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374417964"/>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44546A"/>
      </a:dk2>
      <a:lt2>
        <a:srgbClr val="E7E6E6"/>
      </a:lt2>
      <a:accent1>
        <a:srgbClr val="C72F28"/>
      </a:accent1>
      <a:accent2>
        <a:srgbClr val="E98181"/>
      </a:accent2>
      <a:accent3>
        <a:srgbClr val="A5A5A5"/>
      </a:accent3>
      <a:accent4>
        <a:srgbClr val="FFC000"/>
      </a:accent4>
      <a:accent5>
        <a:srgbClr val="5B9BD5"/>
      </a:accent5>
      <a:accent6>
        <a:srgbClr val="5D7A8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3067</TotalTime>
  <Words>2599</Words>
  <Application>Microsoft Office PowerPoint</Application>
  <PresentationFormat>On-screen Show (4:3)</PresentationFormat>
  <Paragraphs>356</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72</vt:lpstr>
      <vt:lpstr>-apple-system</vt:lpstr>
      <vt:lpstr>Arial</vt:lpstr>
      <vt:lpstr>Calibri</vt:lpstr>
      <vt:lpstr>Calibri Light</vt:lpstr>
      <vt:lpstr>Century Gothic</vt:lpstr>
      <vt:lpstr>Wingdings</vt:lpstr>
      <vt:lpstr>Office Theme</vt:lpstr>
      <vt:lpstr>OECD INTERNATIONAL ACADEMY FOR TAX CRIME INVESTIGATION VAT/GST FRAUD INVESTIGATIONS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DETECTION AND PERSONA</dc:title>
  <dc:creator>Agnew</dc:creator>
  <cp:lastModifiedBy>Jes Detterer</cp:lastModifiedBy>
  <cp:revision>227</cp:revision>
  <dcterms:created xsi:type="dcterms:W3CDTF">2022-12-16T03:17:57Z</dcterms:created>
  <dcterms:modified xsi:type="dcterms:W3CDTF">2023-05-03T12:18:01Z</dcterms:modified>
</cp:coreProperties>
</file>