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297" r:id="rId2"/>
    <p:sldId id="3244" r:id="rId3"/>
    <p:sldId id="3247" r:id="rId4"/>
    <p:sldId id="3250" r:id="rId5"/>
    <p:sldId id="3251" r:id="rId6"/>
    <p:sldId id="3252" r:id="rId7"/>
    <p:sldId id="3218" r:id="rId8"/>
    <p:sldId id="3258" r:id="rId9"/>
    <p:sldId id="3261" r:id="rId10"/>
    <p:sldId id="3257" r:id="rId11"/>
    <p:sldId id="3269" r:id="rId12"/>
    <p:sldId id="3263" r:id="rId13"/>
    <p:sldId id="3270" r:id="rId14"/>
    <p:sldId id="3276" r:id="rId15"/>
    <p:sldId id="3271" r:id="rId16"/>
    <p:sldId id="3274" r:id="rId17"/>
    <p:sldId id="3275" r:id="rId18"/>
    <p:sldId id="3277" r:id="rId19"/>
    <p:sldId id="3278" r:id="rId20"/>
    <p:sldId id="3279" r:id="rId21"/>
    <p:sldId id="285" r:id="rId22"/>
    <p:sldId id="292" r:id="rId23"/>
    <p:sldId id="3298" r:id="rId24"/>
    <p:sldId id="3280" r:id="rId25"/>
    <p:sldId id="3296" r:id="rId26"/>
    <p:sldId id="3282" r:id="rId27"/>
    <p:sldId id="3285" r:id="rId28"/>
    <p:sldId id="3288" r:id="rId29"/>
    <p:sldId id="3291" r:id="rId30"/>
    <p:sldId id="3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2" clrIdx="0">
    <p:extLst>
      <p:ext uri="{19B8F6BF-5375-455C-9EA6-DF929625EA0E}">
        <p15:presenceInfo xmlns:p15="http://schemas.microsoft.com/office/powerpoint/2012/main" userId="Jes Dette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D6"/>
    <a:srgbClr val="DAE3F3"/>
    <a:srgbClr val="E98B8A"/>
    <a:srgbClr val="C7282F"/>
    <a:srgbClr val="96A9B1"/>
    <a:srgbClr val="D5D7D8"/>
    <a:srgbClr val="5D7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84887" autoAdjust="0"/>
  </p:normalViewPr>
  <p:slideViewPr>
    <p:cSldViewPr>
      <p:cViewPr varScale="1">
        <p:scale>
          <a:sx n="93" d="100"/>
          <a:sy n="93" d="100"/>
        </p:scale>
        <p:origin x="1710" y="6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CEBV\AppData\Local\ATO\My%20Documents\7%20Refiner%20Refunds%202001%20-%202017%20Ye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cat>
            <c:numRef>
              <c:f>Sheet1!$A$3:$A$19</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Sheet1!$M$3:$M$19</c:f>
              <c:numCache>
                <c:formatCode>"$"#,##0.00</c:formatCode>
                <c:ptCount val="17"/>
                <c:pt idx="0">
                  <c:v>370269</c:v>
                </c:pt>
                <c:pt idx="1">
                  <c:v>1159091</c:v>
                </c:pt>
                <c:pt idx="2">
                  <c:v>1221807</c:v>
                </c:pt>
                <c:pt idx="3">
                  <c:v>1410533</c:v>
                </c:pt>
                <c:pt idx="4">
                  <c:v>1733870</c:v>
                </c:pt>
                <c:pt idx="5">
                  <c:v>1678982</c:v>
                </c:pt>
                <c:pt idx="6">
                  <c:v>1905239</c:v>
                </c:pt>
                <c:pt idx="7">
                  <c:v>2776935</c:v>
                </c:pt>
                <c:pt idx="8">
                  <c:v>752361</c:v>
                </c:pt>
                <c:pt idx="9">
                  <c:v>1270776</c:v>
                </c:pt>
                <c:pt idx="10">
                  <c:v>-179820</c:v>
                </c:pt>
                <c:pt idx="11">
                  <c:v>-13247730</c:v>
                </c:pt>
                <c:pt idx="12">
                  <c:v>-80908589</c:v>
                </c:pt>
                <c:pt idx="13">
                  <c:v>-88597517</c:v>
                </c:pt>
                <c:pt idx="14">
                  <c:v>-46142421</c:v>
                </c:pt>
                <c:pt idx="15">
                  <c:v>-58678124</c:v>
                </c:pt>
                <c:pt idx="16">
                  <c:v>-26735907</c:v>
                </c:pt>
              </c:numCache>
            </c:numRef>
          </c:val>
          <c:smooth val="0"/>
          <c:extLst>
            <c:ext xmlns:c16="http://schemas.microsoft.com/office/drawing/2014/chart" uri="{C3380CC4-5D6E-409C-BE32-E72D297353CC}">
              <c16:uniqueId val="{00000000-14CB-4FF0-9C24-D3A325FA8EF2}"/>
            </c:ext>
          </c:extLst>
        </c:ser>
        <c:dLbls>
          <c:showLegendKey val="0"/>
          <c:showVal val="0"/>
          <c:showCatName val="0"/>
          <c:showSerName val="0"/>
          <c:showPercent val="0"/>
          <c:showBubbleSize val="0"/>
        </c:dLbls>
        <c:smooth val="0"/>
        <c:axId val="94584192"/>
        <c:axId val="94610560"/>
      </c:lineChart>
      <c:catAx>
        <c:axId val="94584192"/>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610560"/>
        <c:crosses val="autoZero"/>
        <c:auto val="1"/>
        <c:lblAlgn val="ctr"/>
        <c:lblOffset val="100"/>
        <c:noMultiLvlLbl val="0"/>
      </c:catAx>
      <c:valAx>
        <c:axId val="94610560"/>
        <c:scaling>
          <c:orientation val="maxMin"/>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45841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4816F-F4A1-4A61-8232-A4FD635A2271}"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en-AU"/>
        </a:p>
      </dgm:t>
    </dgm:pt>
    <dgm:pt modelId="{7241EB4A-E770-42B0-A377-E3148E6AA2CD}">
      <dgm:prSet phldrT="[Text]" custT="1"/>
      <dgm:spPr/>
      <dgm:t>
        <a:bodyPr/>
        <a:lstStyle/>
        <a:p>
          <a:r>
            <a:rPr lang="en-AU" sz="1000" dirty="0">
              <a:latin typeface="Century Gothic" panose="020B0502020202020204" pitchFamily="34" charset="0"/>
            </a:rPr>
            <a:t>Customer B sells the goods at $1.1m to Customer C. He charges and collects a VAT amount of $100,000 from Customer C. </a:t>
          </a:r>
        </a:p>
        <a:p>
          <a:r>
            <a:rPr lang="en-AU" sz="1000" dirty="0">
              <a:latin typeface="Century Gothic" panose="020B0502020202020204" pitchFamily="34" charset="0"/>
            </a:rPr>
            <a:t>B can then deduct $70,000 of VAT (input tax credits) in his VAT return. </a:t>
          </a:r>
        </a:p>
        <a:p>
          <a:r>
            <a:rPr lang="en-AU" sz="1000" dirty="0">
              <a:latin typeface="Century Gothic" panose="020B0502020202020204" pitchFamily="34" charset="0"/>
            </a:rPr>
            <a:t>He pays $30,000 ($100,000 less $70,000) to the Tax Administrator.    </a:t>
          </a:r>
        </a:p>
      </dgm:t>
    </dgm:pt>
    <dgm:pt modelId="{F88729A5-DA49-4317-AD46-F262654D93D8}" type="parTrans" cxnId="{3EEC936B-4FA5-47A4-A7FC-330CF6DB547E}">
      <dgm:prSet/>
      <dgm:spPr/>
      <dgm:t>
        <a:bodyPr/>
        <a:lstStyle/>
        <a:p>
          <a:endParaRPr lang="en-AU" sz="1000">
            <a:latin typeface="Century Gothic" panose="020B0502020202020204" pitchFamily="34" charset="0"/>
          </a:endParaRPr>
        </a:p>
      </dgm:t>
    </dgm:pt>
    <dgm:pt modelId="{B7C9D27C-933B-46EA-A345-0DAD510CC13A}" type="sibTrans" cxnId="{3EEC936B-4FA5-47A4-A7FC-330CF6DB547E}">
      <dgm:prSet/>
      <dgm:spPr/>
      <dgm:t>
        <a:bodyPr/>
        <a:lstStyle/>
        <a:p>
          <a:endParaRPr lang="en-AU" sz="1000">
            <a:latin typeface="Century Gothic" panose="020B0502020202020204" pitchFamily="34" charset="0"/>
          </a:endParaRPr>
        </a:p>
      </dgm:t>
    </dgm:pt>
    <dgm:pt modelId="{BF340466-C5EB-4815-8D62-15DB6D420434}">
      <dgm:prSet phldrT="[Text]" custT="1"/>
      <dgm:spPr/>
      <dgm:t>
        <a:bodyPr/>
        <a:lstStyle/>
        <a:p>
          <a:r>
            <a:rPr lang="en-AU" sz="1000" dirty="0">
              <a:latin typeface="Century Gothic" panose="020B0502020202020204" pitchFamily="34" charset="0"/>
            </a:rPr>
            <a:t>Customer C exports the goods to an overseas Customer D. </a:t>
          </a:r>
        </a:p>
        <a:p>
          <a:r>
            <a:rPr lang="en-AU" sz="1000" dirty="0">
              <a:latin typeface="Century Gothic" panose="020B0502020202020204" pitchFamily="34" charset="0"/>
            </a:rPr>
            <a:t>Exported goods are VAT-free. </a:t>
          </a:r>
        </a:p>
        <a:p>
          <a:r>
            <a:rPr lang="en-AU" sz="1000" dirty="0">
              <a:latin typeface="Century Gothic" panose="020B0502020202020204" pitchFamily="34" charset="0"/>
            </a:rPr>
            <a:t>C is entitled to a refund of $100,000 in VAT paid to Customer B.</a:t>
          </a:r>
        </a:p>
      </dgm:t>
    </dgm:pt>
    <dgm:pt modelId="{F4674B05-6145-4535-9D4D-BC8E702C2E29}" type="parTrans" cxnId="{BC4329D6-CFFE-4A0E-B732-C3289037FFD9}">
      <dgm:prSet/>
      <dgm:spPr/>
      <dgm:t>
        <a:bodyPr/>
        <a:lstStyle/>
        <a:p>
          <a:endParaRPr lang="en-AU" sz="1000">
            <a:latin typeface="Century Gothic" panose="020B0502020202020204" pitchFamily="34" charset="0"/>
          </a:endParaRPr>
        </a:p>
      </dgm:t>
    </dgm:pt>
    <dgm:pt modelId="{0D097910-D247-4A39-8FA0-6D6332EC7F75}" type="sibTrans" cxnId="{BC4329D6-CFFE-4A0E-B732-C3289037FFD9}">
      <dgm:prSet/>
      <dgm:spPr/>
      <dgm:t>
        <a:bodyPr/>
        <a:lstStyle/>
        <a:p>
          <a:endParaRPr lang="en-AU" sz="1000">
            <a:latin typeface="Century Gothic" panose="020B0502020202020204" pitchFamily="34" charset="0"/>
          </a:endParaRPr>
        </a:p>
      </dgm:t>
    </dgm:pt>
    <dgm:pt modelId="{80EC2B69-8C20-4E77-9486-1A74419CFBDF}">
      <dgm:prSet phldrT="[Text]" custT="1"/>
      <dgm:spPr/>
      <dgm:t>
        <a:bodyPr/>
        <a:lstStyle/>
        <a:p>
          <a:r>
            <a:rPr lang="en-AU" sz="1000" dirty="0">
              <a:latin typeface="Century Gothic" panose="020B0502020202020204" pitchFamily="34" charset="0"/>
            </a:rPr>
            <a:t>Overseas Customer D can sell the same goods back to A and starts the chain or ‘carousel’ fraud.</a:t>
          </a:r>
        </a:p>
      </dgm:t>
    </dgm:pt>
    <dgm:pt modelId="{5F5B1915-C327-41DA-824F-D98BD862551E}" type="parTrans" cxnId="{8CB2E153-BE36-495A-A2E1-77A061356FAF}">
      <dgm:prSet/>
      <dgm:spPr/>
      <dgm:t>
        <a:bodyPr/>
        <a:lstStyle/>
        <a:p>
          <a:endParaRPr lang="en-AU" sz="1000">
            <a:latin typeface="Century Gothic" panose="020B0502020202020204" pitchFamily="34" charset="0"/>
          </a:endParaRPr>
        </a:p>
      </dgm:t>
    </dgm:pt>
    <dgm:pt modelId="{18420F85-B552-442C-A2C4-CEECBF9F70E2}" type="sibTrans" cxnId="{8CB2E153-BE36-495A-A2E1-77A061356FAF}">
      <dgm:prSet/>
      <dgm:spPr/>
      <dgm:t>
        <a:bodyPr/>
        <a:lstStyle/>
        <a:p>
          <a:endParaRPr lang="en-AU" sz="1000">
            <a:latin typeface="Century Gothic" panose="020B0502020202020204" pitchFamily="34" charset="0"/>
          </a:endParaRPr>
        </a:p>
      </dgm:t>
    </dgm:pt>
    <dgm:pt modelId="{6F7FF94E-5903-4150-B8A7-AF827A0C6AA5}">
      <dgm:prSet phldrT="[Text]" custT="1"/>
      <dgm:spPr/>
      <dgm:t>
        <a:bodyPr/>
        <a:lstStyle/>
        <a:p>
          <a:r>
            <a:rPr lang="en-AU" sz="1000" dirty="0">
              <a:latin typeface="Century Gothic" panose="020B0502020202020204" pitchFamily="34" charset="0"/>
            </a:rPr>
            <a:t>Business A imports goods and sells them for $770,000 to Customer B. </a:t>
          </a:r>
        </a:p>
        <a:p>
          <a:r>
            <a:rPr lang="en-AU" sz="1000" dirty="0">
              <a:latin typeface="Century Gothic" panose="020B0502020202020204" pitchFamily="34" charset="0"/>
            </a:rPr>
            <a:t>A charges and collects $70,000 of VAT from Customer B. </a:t>
          </a:r>
        </a:p>
        <a:p>
          <a:r>
            <a:rPr lang="en-AU" sz="1000" dirty="0">
              <a:latin typeface="Century Gothic" panose="020B0502020202020204" pitchFamily="34" charset="0"/>
            </a:rPr>
            <a:t>A disappears before paying VAT of $70,000 to the Tax Administrator. </a:t>
          </a:r>
        </a:p>
      </dgm:t>
    </dgm:pt>
    <dgm:pt modelId="{3BD1FA4E-3193-4BC6-B3AF-4041F4F62994}" type="parTrans" cxnId="{0E983925-4CC0-4468-A92F-1C8B5A58D24A}">
      <dgm:prSet/>
      <dgm:spPr/>
      <dgm:t>
        <a:bodyPr/>
        <a:lstStyle/>
        <a:p>
          <a:endParaRPr lang="en-AU" sz="1000">
            <a:latin typeface="Century Gothic" panose="020B0502020202020204" pitchFamily="34" charset="0"/>
          </a:endParaRPr>
        </a:p>
      </dgm:t>
    </dgm:pt>
    <dgm:pt modelId="{D6339F71-850E-4153-B12F-8F3BCDD019C9}" type="sibTrans" cxnId="{0E983925-4CC0-4468-A92F-1C8B5A58D24A}">
      <dgm:prSet/>
      <dgm:spPr/>
      <dgm:t>
        <a:bodyPr/>
        <a:lstStyle/>
        <a:p>
          <a:endParaRPr lang="en-AU" sz="1000">
            <a:latin typeface="Century Gothic" panose="020B0502020202020204" pitchFamily="34" charset="0"/>
          </a:endParaRPr>
        </a:p>
      </dgm:t>
    </dgm:pt>
    <dgm:pt modelId="{DB8491A3-2F30-41FC-8EC8-904D182569E8}" type="pres">
      <dgm:prSet presAssocID="{0C04816F-F4A1-4A61-8232-A4FD635A2271}" presName="cycle" presStyleCnt="0">
        <dgm:presLayoutVars>
          <dgm:dir/>
          <dgm:resizeHandles val="exact"/>
        </dgm:presLayoutVars>
      </dgm:prSet>
      <dgm:spPr/>
    </dgm:pt>
    <dgm:pt modelId="{3294CC0A-7365-4AC5-8E3F-83F4FFCB2B9C}" type="pres">
      <dgm:prSet presAssocID="{7241EB4A-E770-42B0-A377-E3148E6AA2CD}" presName="dummy" presStyleCnt="0"/>
      <dgm:spPr/>
    </dgm:pt>
    <dgm:pt modelId="{C1DC48EA-AFFC-4191-9CEF-404C85D5A13B}" type="pres">
      <dgm:prSet presAssocID="{7241EB4A-E770-42B0-A377-E3148E6AA2CD}" presName="node" presStyleLbl="revTx" presStyleIdx="0" presStyleCnt="4" custScaleX="103958">
        <dgm:presLayoutVars>
          <dgm:bulletEnabled val="1"/>
        </dgm:presLayoutVars>
      </dgm:prSet>
      <dgm:spPr/>
    </dgm:pt>
    <dgm:pt modelId="{4917E806-A1AA-4BF3-8997-E7961A1B6A4B}" type="pres">
      <dgm:prSet presAssocID="{B7C9D27C-933B-46EA-A345-0DAD510CC13A}" presName="sibTrans" presStyleLbl="node1" presStyleIdx="0" presStyleCnt="4"/>
      <dgm:spPr/>
    </dgm:pt>
    <dgm:pt modelId="{4E07D242-F470-4C85-8547-4BD49A2928D8}" type="pres">
      <dgm:prSet presAssocID="{BF340466-C5EB-4815-8D62-15DB6D420434}" presName="dummy" presStyleCnt="0"/>
      <dgm:spPr/>
    </dgm:pt>
    <dgm:pt modelId="{98C14B74-5554-4591-A247-24DC4EA36723}" type="pres">
      <dgm:prSet presAssocID="{BF340466-C5EB-4815-8D62-15DB6D420434}" presName="node" presStyleLbl="revTx" presStyleIdx="1" presStyleCnt="4">
        <dgm:presLayoutVars>
          <dgm:bulletEnabled val="1"/>
        </dgm:presLayoutVars>
      </dgm:prSet>
      <dgm:spPr/>
    </dgm:pt>
    <dgm:pt modelId="{91BC7FF6-F63F-4C74-962E-9287E3E235FC}" type="pres">
      <dgm:prSet presAssocID="{0D097910-D247-4A39-8FA0-6D6332EC7F75}" presName="sibTrans" presStyleLbl="node1" presStyleIdx="1" presStyleCnt="4"/>
      <dgm:spPr/>
    </dgm:pt>
    <dgm:pt modelId="{F7048BD1-1CF1-4148-BDC1-C68495ECC57F}" type="pres">
      <dgm:prSet presAssocID="{80EC2B69-8C20-4E77-9486-1A74419CFBDF}" presName="dummy" presStyleCnt="0"/>
      <dgm:spPr/>
    </dgm:pt>
    <dgm:pt modelId="{911C0E93-DE71-4BDF-9115-C4DFF8A82187}" type="pres">
      <dgm:prSet presAssocID="{80EC2B69-8C20-4E77-9486-1A74419CFBDF}" presName="node" presStyleLbl="revTx" presStyleIdx="2" presStyleCnt="4">
        <dgm:presLayoutVars>
          <dgm:bulletEnabled val="1"/>
        </dgm:presLayoutVars>
      </dgm:prSet>
      <dgm:spPr/>
    </dgm:pt>
    <dgm:pt modelId="{79692D37-A5D2-496F-B01E-FFFF2AC3BD0C}" type="pres">
      <dgm:prSet presAssocID="{18420F85-B552-442C-A2C4-CEECBF9F70E2}" presName="sibTrans" presStyleLbl="node1" presStyleIdx="2" presStyleCnt="4"/>
      <dgm:spPr/>
    </dgm:pt>
    <dgm:pt modelId="{345E002B-288C-460B-9979-DD324FF84F46}" type="pres">
      <dgm:prSet presAssocID="{6F7FF94E-5903-4150-B8A7-AF827A0C6AA5}" presName="dummy" presStyleCnt="0"/>
      <dgm:spPr/>
    </dgm:pt>
    <dgm:pt modelId="{476BC94C-2BDE-4E01-9BF6-5A9F5BFED30F}" type="pres">
      <dgm:prSet presAssocID="{6F7FF94E-5903-4150-B8A7-AF827A0C6AA5}" presName="node" presStyleLbl="revTx" presStyleIdx="3" presStyleCnt="4" custScaleX="114249">
        <dgm:presLayoutVars>
          <dgm:bulletEnabled val="1"/>
        </dgm:presLayoutVars>
      </dgm:prSet>
      <dgm:spPr/>
    </dgm:pt>
    <dgm:pt modelId="{950FE4BD-CEBB-45C1-A367-4244ACBE782B}" type="pres">
      <dgm:prSet presAssocID="{D6339F71-850E-4153-B12F-8F3BCDD019C9}" presName="sibTrans" presStyleLbl="node1" presStyleIdx="3" presStyleCnt="4"/>
      <dgm:spPr/>
    </dgm:pt>
  </dgm:ptLst>
  <dgm:cxnLst>
    <dgm:cxn modelId="{B5823C1E-2B5E-412E-81D3-981BE523B171}" type="presOf" srcId="{80EC2B69-8C20-4E77-9486-1A74419CFBDF}" destId="{911C0E93-DE71-4BDF-9115-C4DFF8A82187}" srcOrd="0" destOrd="0" presId="urn:microsoft.com/office/officeart/2005/8/layout/cycle1"/>
    <dgm:cxn modelId="{B958B31E-2C98-4F31-AB15-6BA62B2868CF}" type="presOf" srcId="{BF340466-C5EB-4815-8D62-15DB6D420434}" destId="{98C14B74-5554-4591-A247-24DC4EA36723}" srcOrd="0" destOrd="0" presId="urn:microsoft.com/office/officeart/2005/8/layout/cycle1"/>
    <dgm:cxn modelId="{AE5F2F1F-FFEB-49AD-84E7-33314834AA45}" type="presOf" srcId="{6F7FF94E-5903-4150-B8A7-AF827A0C6AA5}" destId="{476BC94C-2BDE-4E01-9BF6-5A9F5BFED30F}" srcOrd="0" destOrd="0" presId="urn:microsoft.com/office/officeart/2005/8/layout/cycle1"/>
    <dgm:cxn modelId="{0E983925-4CC0-4468-A92F-1C8B5A58D24A}" srcId="{0C04816F-F4A1-4A61-8232-A4FD635A2271}" destId="{6F7FF94E-5903-4150-B8A7-AF827A0C6AA5}" srcOrd="3" destOrd="0" parTransId="{3BD1FA4E-3193-4BC6-B3AF-4041F4F62994}" sibTransId="{D6339F71-850E-4153-B12F-8F3BCDD019C9}"/>
    <dgm:cxn modelId="{26125235-EA00-4FFE-B41A-2157468E2054}" type="presOf" srcId="{7241EB4A-E770-42B0-A377-E3148E6AA2CD}" destId="{C1DC48EA-AFFC-4191-9CEF-404C85D5A13B}" srcOrd="0" destOrd="0" presId="urn:microsoft.com/office/officeart/2005/8/layout/cycle1"/>
    <dgm:cxn modelId="{6A40EA61-B04C-4FFD-B920-C95C1862B59D}" type="presOf" srcId="{D6339F71-850E-4153-B12F-8F3BCDD019C9}" destId="{950FE4BD-CEBB-45C1-A367-4244ACBE782B}" srcOrd="0" destOrd="0" presId="urn:microsoft.com/office/officeart/2005/8/layout/cycle1"/>
    <dgm:cxn modelId="{3EEC936B-4FA5-47A4-A7FC-330CF6DB547E}" srcId="{0C04816F-F4A1-4A61-8232-A4FD635A2271}" destId="{7241EB4A-E770-42B0-A377-E3148E6AA2CD}" srcOrd="0" destOrd="0" parTransId="{F88729A5-DA49-4317-AD46-F262654D93D8}" sibTransId="{B7C9D27C-933B-46EA-A345-0DAD510CC13A}"/>
    <dgm:cxn modelId="{8CB2E153-BE36-495A-A2E1-77A061356FAF}" srcId="{0C04816F-F4A1-4A61-8232-A4FD635A2271}" destId="{80EC2B69-8C20-4E77-9486-1A74419CFBDF}" srcOrd="2" destOrd="0" parTransId="{5F5B1915-C327-41DA-824F-D98BD862551E}" sibTransId="{18420F85-B552-442C-A2C4-CEECBF9F70E2}"/>
    <dgm:cxn modelId="{B2F7687C-E278-449C-AB5C-9ACCFD5EBA5D}" type="presOf" srcId="{0D097910-D247-4A39-8FA0-6D6332EC7F75}" destId="{91BC7FF6-F63F-4C74-962E-9287E3E235FC}" srcOrd="0" destOrd="0" presId="urn:microsoft.com/office/officeart/2005/8/layout/cycle1"/>
    <dgm:cxn modelId="{A1C1CEBE-9992-4A14-B69C-282932C1376D}" type="presOf" srcId="{0C04816F-F4A1-4A61-8232-A4FD635A2271}" destId="{DB8491A3-2F30-41FC-8EC8-904D182569E8}" srcOrd="0" destOrd="0" presId="urn:microsoft.com/office/officeart/2005/8/layout/cycle1"/>
    <dgm:cxn modelId="{BC4329D6-CFFE-4A0E-B732-C3289037FFD9}" srcId="{0C04816F-F4A1-4A61-8232-A4FD635A2271}" destId="{BF340466-C5EB-4815-8D62-15DB6D420434}" srcOrd="1" destOrd="0" parTransId="{F4674B05-6145-4535-9D4D-BC8E702C2E29}" sibTransId="{0D097910-D247-4A39-8FA0-6D6332EC7F75}"/>
    <dgm:cxn modelId="{EBA07BEF-058A-452E-816B-CB27ABD38166}" type="presOf" srcId="{B7C9D27C-933B-46EA-A345-0DAD510CC13A}" destId="{4917E806-A1AA-4BF3-8997-E7961A1B6A4B}" srcOrd="0" destOrd="0" presId="urn:microsoft.com/office/officeart/2005/8/layout/cycle1"/>
    <dgm:cxn modelId="{1FA67EFE-16BF-4ACD-ABFB-4B1432ECA8B3}" type="presOf" srcId="{18420F85-B552-442C-A2C4-CEECBF9F70E2}" destId="{79692D37-A5D2-496F-B01E-FFFF2AC3BD0C}" srcOrd="0" destOrd="0" presId="urn:microsoft.com/office/officeart/2005/8/layout/cycle1"/>
    <dgm:cxn modelId="{313FB872-B9C5-47F0-8B50-30E9FC183F15}" type="presParOf" srcId="{DB8491A3-2F30-41FC-8EC8-904D182569E8}" destId="{3294CC0A-7365-4AC5-8E3F-83F4FFCB2B9C}" srcOrd="0" destOrd="0" presId="urn:microsoft.com/office/officeart/2005/8/layout/cycle1"/>
    <dgm:cxn modelId="{F5B4564C-4850-422A-B5AC-75ADFC6E05DB}" type="presParOf" srcId="{DB8491A3-2F30-41FC-8EC8-904D182569E8}" destId="{C1DC48EA-AFFC-4191-9CEF-404C85D5A13B}" srcOrd="1" destOrd="0" presId="urn:microsoft.com/office/officeart/2005/8/layout/cycle1"/>
    <dgm:cxn modelId="{084A482F-C1B8-4FEB-ADD5-25EC068AEFF3}" type="presParOf" srcId="{DB8491A3-2F30-41FC-8EC8-904D182569E8}" destId="{4917E806-A1AA-4BF3-8997-E7961A1B6A4B}" srcOrd="2" destOrd="0" presId="urn:microsoft.com/office/officeart/2005/8/layout/cycle1"/>
    <dgm:cxn modelId="{47CAE665-2F56-4422-A739-9C0BA87FC97E}" type="presParOf" srcId="{DB8491A3-2F30-41FC-8EC8-904D182569E8}" destId="{4E07D242-F470-4C85-8547-4BD49A2928D8}" srcOrd="3" destOrd="0" presId="urn:microsoft.com/office/officeart/2005/8/layout/cycle1"/>
    <dgm:cxn modelId="{91500784-B82C-44D9-B288-339A62378F93}" type="presParOf" srcId="{DB8491A3-2F30-41FC-8EC8-904D182569E8}" destId="{98C14B74-5554-4591-A247-24DC4EA36723}" srcOrd="4" destOrd="0" presId="urn:microsoft.com/office/officeart/2005/8/layout/cycle1"/>
    <dgm:cxn modelId="{D30FE4A0-ABA8-4B38-BE36-1EBF74995BF8}" type="presParOf" srcId="{DB8491A3-2F30-41FC-8EC8-904D182569E8}" destId="{91BC7FF6-F63F-4C74-962E-9287E3E235FC}" srcOrd="5" destOrd="0" presId="urn:microsoft.com/office/officeart/2005/8/layout/cycle1"/>
    <dgm:cxn modelId="{15A85CA6-D217-420C-8CC6-19D982E8639A}" type="presParOf" srcId="{DB8491A3-2F30-41FC-8EC8-904D182569E8}" destId="{F7048BD1-1CF1-4148-BDC1-C68495ECC57F}" srcOrd="6" destOrd="0" presId="urn:microsoft.com/office/officeart/2005/8/layout/cycle1"/>
    <dgm:cxn modelId="{E351D819-A1E0-4CF2-8265-5E0E4177ADA5}" type="presParOf" srcId="{DB8491A3-2F30-41FC-8EC8-904D182569E8}" destId="{911C0E93-DE71-4BDF-9115-C4DFF8A82187}" srcOrd="7" destOrd="0" presId="urn:microsoft.com/office/officeart/2005/8/layout/cycle1"/>
    <dgm:cxn modelId="{D361D9BA-91D9-47FF-8673-1A0AE533EA41}" type="presParOf" srcId="{DB8491A3-2F30-41FC-8EC8-904D182569E8}" destId="{79692D37-A5D2-496F-B01E-FFFF2AC3BD0C}" srcOrd="8" destOrd="0" presId="urn:microsoft.com/office/officeart/2005/8/layout/cycle1"/>
    <dgm:cxn modelId="{BA5B9570-4585-409D-9927-101E9F2E6C83}" type="presParOf" srcId="{DB8491A3-2F30-41FC-8EC8-904D182569E8}" destId="{345E002B-288C-460B-9979-DD324FF84F46}" srcOrd="9" destOrd="0" presId="urn:microsoft.com/office/officeart/2005/8/layout/cycle1"/>
    <dgm:cxn modelId="{9E3A66E9-543E-4299-A531-4BA1D6D190F1}" type="presParOf" srcId="{DB8491A3-2F30-41FC-8EC8-904D182569E8}" destId="{476BC94C-2BDE-4E01-9BF6-5A9F5BFED30F}" srcOrd="10" destOrd="0" presId="urn:microsoft.com/office/officeart/2005/8/layout/cycle1"/>
    <dgm:cxn modelId="{2BEED190-FB3A-406A-B14A-C200E0F28D7D}" type="presParOf" srcId="{DB8491A3-2F30-41FC-8EC8-904D182569E8}" destId="{950FE4BD-CEBB-45C1-A367-4244ACBE782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3A08EF-E97C-4278-92E7-1A0ED59A97C5}" type="doc">
      <dgm:prSet loTypeId="urn:microsoft.com/office/officeart/2005/8/layout/pyramid1" loCatId="pyramid" qsTypeId="urn:microsoft.com/office/officeart/2005/8/quickstyle/simple1" qsCatId="simple" csTypeId="urn:microsoft.com/office/officeart/2005/8/colors/accent2_3" csCatId="accent2" phldr="1"/>
      <dgm:spPr/>
      <dgm:t>
        <a:bodyPr/>
        <a:lstStyle/>
        <a:p>
          <a:endParaRPr lang="en-AU"/>
        </a:p>
      </dgm:t>
    </dgm:pt>
    <dgm:pt modelId="{838D52C0-4F18-42D5-8EB1-CEFB05FF8D7B}">
      <dgm:prSet phldrT="[Text]" custT="1"/>
      <dgm:spPr/>
      <dgm:t>
        <a:bodyPr/>
        <a:lstStyle/>
        <a:p>
          <a:endParaRPr lang="en-AU" sz="1000" b="1">
            <a:latin typeface="Century Gothic" panose="020B0502020202020204" pitchFamily="34" charset="0"/>
          </a:endParaRPr>
        </a:p>
        <a:p>
          <a:endParaRPr lang="en-AU" sz="1000" b="1">
            <a:latin typeface="Century Gothic" panose="020B0502020202020204" pitchFamily="34" charset="0"/>
          </a:endParaRPr>
        </a:p>
        <a:p>
          <a:endParaRPr lang="en-AU" sz="1000" b="1">
            <a:latin typeface="Century Gothic" panose="020B0502020202020204" pitchFamily="34" charset="0"/>
          </a:endParaRPr>
        </a:p>
        <a:p>
          <a:r>
            <a:rPr lang="en-AU" sz="1000" b="1">
              <a:latin typeface="Century Gothic" panose="020B0502020202020204" pitchFamily="34" charset="0"/>
            </a:rPr>
            <a:t>REFINERS</a:t>
          </a:r>
        </a:p>
        <a:p>
          <a:endParaRPr lang="en-AU" sz="1000" b="1" dirty="0">
            <a:latin typeface="Century Gothic" panose="020B0502020202020204" pitchFamily="34" charset="0"/>
          </a:endParaRPr>
        </a:p>
      </dgm:t>
    </dgm:pt>
    <dgm:pt modelId="{ABB537BA-E09C-44E4-BF54-4560A43965C6}" type="parTrans" cxnId="{F6D32E42-E671-42C7-BEF5-BB6556037315}">
      <dgm:prSet/>
      <dgm:spPr/>
      <dgm:t>
        <a:bodyPr/>
        <a:lstStyle/>
        <a:p>
          <a:endParaRPr lang="en-AU">
            <a:solidFill>
              <a:schemeClr val="bg1"/>
            </a:solidFill>
            <a:latin typeface="Century Gothic" panose="020B0502020202020204" pitchFamily="34" charset="0"/>
          </a:endParaRPr>
        </a:p>
      </dgm:t>
    </dgm:pt>
    <dgm:pt modelId="{DAD4FDD1-6EEC-4797-B7CA-D43F468C2520}" type="sibTrans" cxnId="{F6D32E42-E671-42C7-BEF5-BB6556037315}">
      <dgm:prSet/>
      <dgm:spPr/>
      <dgm:t>
        <a:bodyPr/>
        <a:lstStyle/>
        <a:p>
          <a:endParaRPr lang="en-AU">
            <a:solidFill>
              <a:schemeClr val="bg1"/>
            </a:solidFill>
            <a:latin typeface="Century Gothic" panose="020B0502020202020204" pitchFamily="34" charset="0"/>
          </a:endParaRPr>
        </a:p>
      </dgm:t>
    </dgm:pt>
    <dgm:pt modelId="{CBED0EC3-8BF5-471B-820A-551CF89EE0C0}">
      <dgm:prSet phldrT="[Text]" custT="1"/>
      <dgm:spPr/>
      <dgm:t>
        <a:bodyPr/>
        <a:lstStyle/>
        <a:p>
          <a:r>
            <a:rPr lang="en-AU" sz="1050" b="1">
              <a:latin typeface="Century Gothic" panose="020B0502020202020204" pitchFamily="34" charset="0"/>
            </a:rPr>
            <a:t>INDIVIDUALS</a:t>
          </a:r>
          <a:endParaRPr lang="en-AU" sz="1050" b="1" dirty="0">
            <a:latin typeface="Century Gothic" panose="020B0502020202020204" pitchFamily="34" charset="0"/>
          </a:endParaRPr>
        </a:p>
      </dgm:t>
    </dgm:pt>
    <dgm:pt modelId="{B24DAA5B-F690-4F86-8596-D32E935B378F}" type="parTrans" cxnId="{6C5619B2-0DB3-480E-9A04-E279E3FD12F6}">
      <dgm:prSet/>
      <dgm:spPr/>
      <dgm:t>
        <a:bodyPr/>
        <a:lstStyle/>
        <a:p>
          <a:endParaRPr lang="en-AU">
            <a:solidFill>
              <a:schemeClr val="bg1"/>
            </a:solidFill>
            <a:latin typeface="Century Gothic" panose="020B0502020202020204" pitchFamily="34" charset="0"/>
          </a:endParaRPr>
        </a:p>
      </dgm:t>
    </dgm:pt>
    <dgm:pt modelId="{881EC8C6-663B-40C3-B85D-47025299D5F0}" type="sibTrans" cxnId="{6C5619B2-0DB3-480E-9A04-E279E3FD12F6}">
      <dgm:prSet/>
      <dgm:spPr/>
      <dgm:t>
        <a:bodyPr/>
        <a:lstStyle/>
        <a:p>
          <a:endParaRPr lang="en-AU">
            <a:solidFill>
              <a:schemeClr val="bg1"/>
            </a:solidFill>
            <a:latin typeface="Century Gothic" panose="020B0502020202020204" pitchFamily="34" charset="0"/>
          </a:endParaRPr>
        </a:p>
      </dgm:t>
    </dgm:pt>
    <dgm:pt modelId="{C47DC9BF-7FB3-4D26-8691-499E17FAE27F}">
      <dgm:prSet phldrT="[Text]" custT="1"/>
      <dgm:spPr/>
      <dgm:t>
        <a:bodyPr/>
        <a:lstStyle/>
        <a:p>
          <a:r>
            <a:rPr lang="en-AU" sz="1050" b="1">
              <a:latin typeface="Century Gothic" panose="020B0502020202020204" pitchFamily="34" charset="0"/>
            </a:rPr>
            <a:t>SECONDHAND DEALERS</a:t>
          </a:r>
          <a:endParaRPr lang="en-AU" sz="1050" b="1" dirty="0">
            <a:latin typeface="Century Gothic" panose="020B0502020202020204" pitchFamily="34" charset="0"/>
          </a:endParaRPr>
        </a:p>
      </dgm:t>
    </dgm:pt>
    <dgm:pt modelId="{004B820C-16EA-49B8-AF68-9B76A55D578D}" type="parTrans" cxnId="{25F29C12-BD65-4C90-AC85-B082227C6357}">
      <dgm:prSet/>
      <dgm:spPr/>
      <dgm:t>
        <a:bodyPr/>
        <a:lstStyle/>
        <a:p>
          <a:endParaRPr lang="en-AU">
            <a:solidFill>
              <a:schemeClr val="bg1"/>
            </a:solidFill>
            <a:latin typeface="Century Gothic" panose="020B0502020202020204" pitchFamily="34" charset="0"/>
          </a:endParaRPr>
        </a:p>
      </dgm:t>
    </dgm:pt>
    <dgm:pt modelId="{BCCCFC59-2086-4BAB-B1CD-07A44E09FB2B}" type="sibTrans" cxnId="{25F29C12-BD65-4C90-AC85-B082227C6357}">
      <dgm:prSet/>
      <dgm:spPr/>
      <dgm:t>
        <a:bodyPr/>
        <a:lstStyle/>
        <a:p>
          <a:endParaRPr lang="en-AU">
            <a:solidFill>
              <a:schemeClr val="bg1"/>
            </a:solidFill>
            <a:latin typeface="Century Gothic" panose="020B0502020202020204" pitchFamily="34" charset="0"/>
          </a:endParaRPr>
        </a:p>
      </dgm:t>
    </dgm:pt>
    <dgm:pt modelId="{97B3A2DA-A288-4BB3-B5A0-00038E28107C}">
      <dgm:prSet custT="1"/>
      <dgm:spPr/>
      <dgm:t>
        <a:bodyPr/>
        <a:lstStyle/>
        <a:p>
          <a:r>
            <a:rPr lang="en-AU" sz="1050" b="1">
              <a:latin typeface="Century Gothic" panose="020B0502020202020204" pitchFamily="34" charset="0"/>
            </a:rPr>
            <a:t>BULLION DEALERS</a:t>
          </a:r>
          <a:endParaRPr lang="en-AU" sz="1050" b="1" dirty="0">
            <a:latin typeface="Century Gothic" panose="020B0502020202020204" pitchFamily="34" charset="0"/>
          </a:endParaRPr>
        </a:p>
      </dgm:t>
    </dgm:pt>
    <dgm:pt modelId="{D97BA834-2A53-4146-B40F-312D067B8433}" type="parTrans" cxnId="{E0958824-ABDF-4F7D-80D8-BE210F005445}">
      <dgm:prSet/>
      <dgm:spPr/>
      <dgm:t>
        <a:bodyPr/>
        <a:lstStyle/>
        <a:p>
          <a:endParaRPr lang="en-AU">
            <a:solidFill>
              <a:schemeClr val="bg1"/>
            </a:solidFill>
            <a:latin typeface="Century Gothic" panose="020B0502020202020204" pitchFamily="34" charset="0"/>
          </a:endParaRPr>
        </a:p>
      </dgm:t>
    </dgm:pt>
    <dgm:pt modelId="{BE492CEE-6D77-4028-A87A-8246414B887B}" type="sibTrans" cxnId="{E0958824-ABDF-4F7D-80D8-BE210F005445}">
      <dgm:prSet/>
      <dgm:spPr/>
      <dgm:t>
        <a:bodyPr/>
        <a:lstStyle/>
        <a:p>
          <a:endParaRPr lang="en-AU">
            <a:solidFill>
              <a:schemeClr val="bg1"/>
            </a:solidFill>
            <a:latin typeface="Century Gothic" panose="020B0502020202020204" pitchFamily="34" charset="0"/>
          </a:endParaRPr>
        </a:p>
      </dgm:t>
    </dgm:pt>
    <dgm:pt modelId="{DF39C3AE-8038-40A0-A7B0-BA98C7785E0A}">
      <dgm:prSet custT="1"/>
      <dgm:spPr/>
      <dgm:t>
        <a:bodyPr/>
        <a:lstStyle/>
        <a:p>
          <a:r>
            <a:rPr lang="en-AU" sz="1050" b="1">
              <a:latin typeface="Century Gothic" panose="020B0502020202020204" pitchFamily="34" charset="0"/>
            </a:rPr>
            <a:t>BUYERS</a:t>
          </a:r>
          <a:endParaRPr lang="en-AU" sz="1050" b="1" dirty="0">
            <a:latin typeface="Century Gothic" panose="020B0502020202020204" pitchFamily="34" charset="0"/>
          </a:endParaRPr>
        </a:p>
      </dgm:t>
    </dgm:pt>
    <dgm:pt modelId="{9DE3CF07-EC16-4875-ADD8-CE0E91326ED1}" type="parTrans" cxnId="{3757DB07-8B19-4B6B-9695-8ADD9730F81E}">
      <dgm:prSet/>
      <dgm:spPr/>
      <dgm:t>
        <a:bodyPr/>
        <a:lstStyle/>
        <a:p>
          <a:endParaRPr lang="en-AU">
            <a:solidFill>
              <a:schemeClr val="bg1"/>
            </a:solidFill>
            <a:latin typeface="Century Gothic" panose="020B0502020202020204" pitchFamily="34" charset="0"/>
          </a:endParaRPr>
        </a:p>
      </dgm:t>
    </dgm:pt>
    <dgm:pt modelId="{0697D957-64FB-46C1-B967-29D312776B9D}" type="sibTrans" cxnId="{3757DB07-8B19-4B6B-9695-8ADD9730F81E}">
      <dgm:prSet/>
      <dgm:spPr/>
      <dgm:t>
        <a:bodyPr/>
        <a:lstStyle/>
        <a:p>
          <a:endParaRPr lang="en-AU">
            <a:solidFill>
              <a:schemeClr val="bg1"/>
            </a:solidFill>
            <a:latin typeface="Century Gothic" panose="020B0502020202020204" pitchFamily="34" charset="0"/>
          </a:endParaRPr>
        </a:p>
      </dgm:t>
    </dgm:pt>
    <dgm:pt modelId="{E73A63E4-C2FD-406B-B782-4AEF116AEF8C}">
      <dgm:prSet custT="1"/>
      <dgm:spPr/>
      <dgm:t>
        <a:bodyPr/>
        <a:lstStyle/>
        <a:p>
          <a:r>
            <a:rPr lang="en-AU" sz="1000" b="1">
              <a:latin typeface="Century Gothic" panose="020B0502020202020204" pitchFamily="34" charset="0"/>
            </a:rPr>
            <a:t>SCRAP DEALERS</a:t>
          </a:r>
          <a:endParaRPr lang="en-AU" sz="1000" b="1" dirty="0">
            <a:latin typeface="Century Gothic" panose="020B0502020202020204" pitchFamily="34" charset="0"/>
          </a:endParaRPr>
        </a:p>
      </dgm:t>
    </dgm:pt>
    <dgm:pt modelId="{537312F0-E4DB-4126-8B21-E4EAB156709E}" type="parTrans" cxnId="{53E94FDC-FAB8-4E6C-823A-3C378B4850A2}">
      <dgm:prSet/>
      <dgm:spPr/>
      <dgm:t>
        <a:bodyPr/>
        <a:lstStyle/>
        <a:p>
          <a:endParaRPr lang="en-AU">
            <a:solidFill>
              <a:schemeClr val="bg1"/>
            </a:solidFill>
            <a:latin typeface="Century Gothic" panose="020B0502020202020204" pitchFamily="34" charset="0"/>
          </a:endParaRPr>
        </a:p>
      </dgm:t>
    </dgm:pt>
    <dgm:pt modelId="{14559540-49BE-42F2-9BF2-AE3192AA529B}" type="sibTrans" cxnId="{53E94FDC-FAB8-4E6C-823A-3C378B4850A2}">
      <dgm:prSet/>
      <dgm:spPr/>
      <dgm:t>
        <a:bodyPr/>
        <a:lstStyle/>
        <a:p>
          <a:endParaRPr lang="en-AU">
            <a:solidFill>
              <a:schemeClr val="bg1"/>
            </a:solidFill>
            <a:latin typeface="Century Gothic" panose="020B0502020202020204" pitchFamily="34" charset="0"/>
          </a:endParaRPr>
        </a:p>
      </dgm:t>
    </dgm:pt>
    <dgm:pt modelId="{479B8D46-82ED-4BA1-BA11-CCB784FA2B6F}" type="pres">
      <dgm:prSet presAssocID="{EC3A08EF-E97C-4278-92E7-1A0ED59A97C5}" presName="Name0" presStyleCnt="0">
        <dgm:presLayoutVars>
          <dgm:dir/>
          <dgm:animLvl val="lvl"/>
          <dgm:resizeHandles val="exact"/>
        </dgm:presLayoutVars>
      </dgm:prSet>
      <dgm:spPr/>
    </dgm:pt>
    <dgm:pt modelId="{7E9EEA0B-D895-433D-9653-26FE6B554315}" type="pres">
      <dgm:prSet presAssocID="{838D52C0-4F18-42D5-8EB1-CEFB05FF8D7B}" presName="Name8" presStyleCnt="0"/>
      <dgm:spPr/>
    </dgm:pt>
    <dgm:pt modelId="{6DC38855-DF2A-4050-85BA-39DBFFB5F985}" type="pres">
      <dgm:prSet presAssocID="{838D52C0-4F18-42D5-8EB1-CEFB05FF8D7B}" presName="level" presStyleLbl="node1" presStyleIdx="0" presStyleCnt="6">
        <dgm:presLayoutVars>
          <dgm:chMax val="1"/>
          <dgm:bulletEnabled val="1"/>
        </dgm:presLayoutVars>
      </dgm:prSet>
      <dgm:spPr/>
    </dgm:pt>
    <dgm:pt modelId="{6BCCD13E-0DC0-49C8-B65E-58A4C609C151}" type="pres">
      <dgm:prSet presAssocID="{838D52C0-4F18-42D5-8EB1-CEFB05FF8D7B}" presName="levelTx" presStyleLbl="revTx" presStyleIdx="0" presStyleCnt="0">
        <dgm:presLayoutVars>
          <dgm:chMax val="1"/>
          <dgm:bulletEnabled val="1"/>
        </dgm:presLayoutVars>
      </dgm:prSet>
      <dgm:spPr/>
    </dgm:pt>
    <dgm:pt modelId="{12E86A08-2F8E-4F9C-811D-F16E27D26338}" type="pres">
      <dgm:prSet presAssocID="{97B3A2DA-A288-4BB3-B5A0-00038E28107C}" presName="Name8" presStyleCnt="0"/>
      <dgm:spPr/>
    </dgm:pt>
    <dgm:pt modelId="{68AA55EB-FD6C-4A26-8709-3730F86C7FA4}" type="pres">
      <dgm:prSet presAssocID="{97B3A2DA-A288-4BB3-B5A0-00038E28107C}" presName="level" presStyleLbl="node1" presStyleIdx="1" presStyleCnt="6" custScaleY="66538">
        <dgm:presLayoutVars>
          <dgm:chMax val="1"/>
          <dgm:bulletEnabled val="1"/>
        </dgm:presLayoutVars>
      </dgm:prSet>
      <dgm:spPr/>
    </dgm:pt>
    <dgm:pt modelId="{26F2AD9F-7C03-45AF-8794-ABD7C0CEB300}" type="pres">
      <dgm:prSet presAssocID="{97B3A2DA-A288-4BB3-B5A0-00038E28107C}" presName="levelTx" presStyleLbl="revTx" presStyleIdx="0" presStyleCnt="0">
        <dgm:presLayoutVars>
          <dgm:chMax val="1"/>
          <dgm:bulletEnabled val="1"/>
        </dgm:presLayoutVars>
      </dgm:prSet>
      <dgm:spPr/>
    </dgm:pt>
    <dgm:pt modelId="{A561A41F-EC08-4FE4-BD18-787FF8D3A57F}" type="pres">
      <dgm:prSet presAssocID="{DF39C3AE-8038-40A0-A7B0-BA98C7785E0A}" presName="Name8" presStyleCnt="0"/>
      <dgm:spPr/>
    </dgm:pt>
    <dgm:pt modelId="{D2E0EC37-FEE6-401B-845D-23BD2313B8A7}" type="pres">
      <dgm:prSet presAssocID="{DF39C3AE-8038-40A0-A7B0-BA98C7785E0A}" presName="level" presStyleLbl="node1" presStyleIdx="2" presStyleCnt="6" custScaleY="81038">
        <dgm:presLayoutVars>
          <dgm:chMax val="1"/>
          <dgm:bulletEnabled val="1"/>
        </dgm:presLayoutVars>
      </dgm:prSet>
      <dgm:spPr/>
    </dgm:pt>
    <dgm:pt modelId="{FEE3AC04-B97E-4D2E-8584-BF0C344E7C03}" type="pres">
      <dgm:prSet presAssocID="{DF39C3AE-8038-40A0-A7B0-BA98C7785E0A}" presName="levelTx" presStyleLbl="revTx" presStyleIdx="0" presStyleCnt="0">
        <dgm:presLayoutVars>
          <dgm:chMax val="1"/>
          <dgm:bulletEnabled val="1"/>
        </dgm:presLayoutVars>
      </dgm:prSet>
      <dgm:spPr/>
    </dgm:pt>
    <dgm:pt modelId="{5F1F8B42-0051-4919-A486-054ED7DE5DF8}" type="pres">
      <dgm:prSet presAssocID="{E73A63E4-C2FD-406B-B782-4AEF116AEF8C}" presName="Name8" presStyleCnt="0"/>
      <dgm:spPr/>
    </dgm:pt>
    <dgm:pt modelId="{9742F98F-2C26-4A80-A6ED-5A2E469A64FC}" type="pres">
      <dgm:prSet presAssocID="{E73A63E4-C2FD-406B-B782-4AEF116AEF8C}" presName="level" presStyleLbl="node1" presStyleIdx="3" presStyleCnt="6" custScaleY="89813">
        <dgm:presLayoutVars>
          <dgm:chMax val="1"/>
          <dgm:bulletEnabled val="1"/>
        </dgm:presLayoutVars>
      </dgm:prSet>
      <dgm:spPr/>
    </dgm:pt>
    <dgm:pt modelId="{D7C0122B-65B5-400F-BFE6-E5FFEF6CE40F}" type="pres">
      <dgm:prSet presAssocID="{E73A63E4-C2FD-406B-B782-4AEF116AEF8C}" presName="levelTx" presStyleLbl="revTx" presStyleIdx="0" presStyleCnt="0">
        <dgm:presLayoutVars>
          <dgm:chMax val="1"/>
          <dgm:bulletEnabled val="1"/>
        </dgm:presLayoutVars>
      </dgm:prSet>
      <dgm:spPr/>
    </dgm:pt>
    <dgm:pt modelId="{0681B168-4976-4BE9-9E79-95276BF8D418}" type="pres">
      <dgm:prSet presAssocID="{C47DC9BF-7FB3-4D26-8691-499E17FAE27F}" presName="Name8" presStyleCnt="0"/>
      <dgm:spPr/>
    </dgm:pt>
    <dgm:pt modelId="{C19104D3-A477-485A-A169-00B049ACA5BA}" type="pres">
      <dgm:prSet presAssocID="{C47DC9BF-7FB3-4D26-8691-499E17FAE27F}" presName="level" presStyleLbl="node1" presStyleIdx="4" presStyleCnt="6" custScaleY="81806">
        <dgm:presLayoutVars>
          <dgm:chMax val="1"/>
          <dgm:bulletEnabled val="1"/>
        </dgm:presLayoutVars>
      </dgm:prSet>
      <dgm:spPr/>
    </dgm:pt>
    <dgm:pt modelId="{7836F6EC-4041-4877-8261-FF932BD32434}" type="pres">
      <dgm:prSet presAssocID="{C47DC9BF-7FB3-4D26-8691-499E17FAE27F}" presName="levelTx" presStyleLbl="revTx" presStyleIdx="0" presStyleCnt="0">
        <dgm:presLayoutVars>
          <dgm:chMax val="1"/>
          <dgm:bulletEnabled val="1"/>
        </dgm:presLayoutVars>
      </dgm:prSet>
      <dgm:spPr/>
    </dgm:pt>
    <dgm:pt modelId="{C636DB1E-2316-4B83-AFA0-FDE5506E3218}" type="pres">
      <dgm:prSet presAssocID="{CBED0EC3-8BF5-471B-820A-551CF89EE0C0}" presName="Name8" presStyleCnt="0"/>
      <dgm:spPr/>
    </dgm:pt>
    <dgm:pt modelId="{67E54B68-C5D3-4A11-BC37-EAAE0A66F818}" type="pres">
      <dgm:prSet presAssocID="{CBED0EC3-8BF5-471B-820A-551CF89EE0C0}" presName="level" presStyleLbl="node1" presStyleIdx="5" presStyleCnt="6" custScaleY="28167">
        <dgm:presLayoutVars>
          <dgm:chMax val="1"/>
          <dgm:bulletEnabled val="1"/>
        </dgm:presLayoutVars>
      </dgm:prSet>
      <dgm:spPr/>
    </dgm:pt>
    <dgm:pt modelId="{8BE64A9E-D14C-4A9A-8F2F-0124B2588834}" type="pres">
      <dgm:prSet presAssocID="{CBED0EC3-8BF5-471B-820A-551CF89EE0C0}" presName="levelTx" presStyleLbl="revTx" presStyleIdx="0" presStyleCnt="0">
        <dgm:presLayoutVars>
          <dgm:chMax val="1"/>
          <dgm:bulletEnabled val="1"/>
        </dgm:presLayoutVars>
      </dgm:prSet>
      <dgm:spPr/>
    </dgm:pt>
  </dgm:ptLst>
  <dgm:cxnLst>
    <dgm:cxn modelId="{3757DB07-8B19-4B6B-9695-8ADD9730F81E}" srcId="{EC3A08EF-E97C-4278-92E7-1A0ED59A97C5}" destId="{DF39C3AE-8038-40A0-A7B0-BA98C7785E0A}" srcOrd="2" destOrd="0" parTransId="{9DE3CF07-EC16-4875-ADD8-CE0E91326ED1}" sibTransId="{0697D957-64FB-46C1-B967-29D312776B9D}"/>
    <dgm:cxn modelId="{0009530A-05AC-41B6-8B57-F0DF5E083EA1}" type="presOf" srcId="{C47DC9BF-7FB3-4D26-8691-499E17FAE27F}" destId="{7836F6EC-4041-4877-8261-FF932BD32434}" srcOrd="1" destOrd="0" presId="urn:microsoft.com/office/officeart/2005/8/layout/pyramid1"/>
    <dgm:cxn modelId="{25F29C12-BD65-4C90-AC85-B082227C6357}" srcId="{EC3A08EF-E97C-4278-92E7-1A0ED59A97C5}" destId="{C47DC9BF-7FB3-4D26-8691-499E17FAE27F}" srcOrd="4" destOrd="0" parTransId="{004B820C-16EA-49B8-AF68-9B76A55D578D}" sibTransId="{BCCCFC59-2086-4BAB-B1CD-07A44E09FB2B}"/>
    <dgm:cxn modelId="{B488471E-379E-4EF9-91C5-F37F92DF90DF}" type="presOf" srcId="{838D52C0-4F18-42D5-8EB1-CEFB05FF8D7B}" destId="{6DC38855-DF2A-4050-85BA-39DBFFB5F985}" srcOrd="0" destOrd="0" presId="urn:microsoft.com/office/officeart/2005/8/layout/pyramid1"/>
    <dgm:cxn modelId="{82F35D24-1196-438A-9A0D-0E9FE258A36D}" type="presOf" srcId="{CBED0EC3-8BF5-471B-820A-551CF89EE0C0}" destId="{67E54B68-C5D3-4A11-BC37-EAAE0A66F818}" srcOrd="0" destOrd="0" presId="urn:microsoft.com/office/officeart/2005/8/layout/pyramid1"/>
    <dgm:cxn modelId="{E0958824-ABDF-4F7D-80D8-BE210F005445}" srcId="{EC3A08EF-E97C-4278-92E7-1A0ED59A97C5}" destId="{97B3A2DA-A288-4BB3-B5A0-00038E28107C}" srcOrd="1" destOrd="0" parTransId="{D97BA834-2A53-4146-B40F-312D067B8433}" sibTransId="{BE492CEE-6D77-4028-A87A-8246414B887B}"/>
    <dgm:cxn modelId="{000ED12C-3B6D-4DEC-B70D-C3A08019F655}" type="presOf" srcId="{E73A63E4-C2FD-406B-B782-4AEF116AEF8C}" destId="{9742F98F-2C26-4A80-A6ED-5A2E469A64FC}" srcOrd="0" destOrd="0" presId="urn:microsoft.com/office/officeart/2005/8/layout/pyramid1"/>
    <dgm:cxn modelId="{F6D32E42-E671-42C7-BEF5-BB6556037315}" srcId="{EC3A08EF-E97C-4278-92E7-1A0ED59A97C5}" destId="{838D52C0-4F18-42D5-8EB1-CEFB05FF8D7B}" srcOrd="0" destOrd="0" parTransId="{ABB537BA-E09C-44E4-BF54-4560A43965C6}" sibTransId="{DAD4FDD1-6EEC-4797-B7CA-D43F468C2520}"/>
    <dgm:cxn modelId="{EFF90953-6EBE-4B7B-BAB9-866CBC4BA749}" type="presOf" srcId="{CBED0EC3-8BF5-471B-820A-551CF89EE0C0}" destId="{8BE64A9E-D14C-4A9A-8F2F-0124B2588834}" srcOrd="1" destOrd="0" presId="urn:microsoft.com/office/officeart/2005/8/layout/pyramid1"/>
    <dgm:cxn modelId="{65D9BD7A-A6FA-436A-A297-B91A2D3E39AF}" type="presOf" srcId="{C47DC9BF-7FB3-4D26-8691-499E17FAE27F}" destId="{C19104D3-A477-485A-A169-00B049ACA5BA}" srcOrd="0" destOrd="0" presId="urn:microsoft.com/office/officeart/2005/8/layout/pyramid1"/>
    <dgm:cxn modelId="{9C7DDA90-BF81-49CF-B407-E4061B0E9121}" type="presOf" srcId="{DF39C3AE-8038-40A0-A7B0-BA98C7785E0A}" destId="{FEE3AC04-B97E-4D2E-8584-BF0C344E7C03}" srcOrd="1" destOrd="0" presId="urn:microsoft.com/office/officeart/2005/8/layout/pyramid1"/>
    <dgm:cxn modelId="{B86756AC-330A-4434-9E04-EB9398B1724C}" type="presOf" srcId="{97B3A2DA-A288-4BB3-B5A0-00038E28107C}" destId="{68AA55EB-FD6C-4A26-8709-3730F86C7FA4}" srcOrd="0" destOrd="0" presId="urn:microsoft.com/office/officeart/2005/8/layout/pyramid1"/>
    <dgm:cxn modelId="{6C5619B2-0DB3-480E-9A04-E279E3FD12F6}" srcId="{EC3A08EF-E97C-4278-92E7-1A0ED59A97C5}" destId="{CBED0EC3-8BF5-471B-820A-551CF89EE0C0}" srcOrd="5" destOrd="0" parTransId="{B24DAA5B-F690-4F86-8596-D32E935B378F}" sibTransId="{881EC8C6-663B-40C3-B85D-47025299D5F0}"/>
    <dgm:cxn modelId="{61BF24C5-27BE-4FDD-A7A9-298544C96121}" type="presOf" srcId="{E73A63E4-C2FD-406B-B782-4AEF116AEF8C}" destId="{D7C0122B-65B5-400F-BFE6-E5FFEF6CE40F}" srcOrd="1" destOrd="0" presId="urn:microsoft.com/office/officeart/2005/8/layout/pyramid1"/>
    <dgm:cxn modelId="{53E94FDC-FAB8-4E6C-823A-3C378B4850A2}" srcId="{EC3A08EF-E97C-4278-92E7-1A0ED59A97C5}" destId="{E73A63E4-C2FD-406B-B782-4AEF116AEF8C}" srcOrd="3" destOrd="0" parTransId="{537312F0-E4DB-4126-8B21-E4EAB156709E}" sibTransId="{14559540-49BE-42F2-9BF2-AE3192AA529B}"/>
    <dgm:cxn modelId="{52468FE4-1F28-4CCB-8DE5-37C67BAC89B1}" type="presOf" srcId="{97B3A2DA-A288-4BB3-B5A0-00038E28107C}" destId="{26F2AD9F-7C03-45AF-8794-ABD7C0CEB300}" srcOrd="1" destOrd="0" presId="urn:microsoft.com/office/officeart/2005/8/layout/pyramid1"/>
    <dgm:cxn modelId="{17CF56E9-AEA3-4800-A177-95330E25FEA0}" type="presOf" srcId="{EC3A08EF-E97C-4278-92E7-1A0ED59A97C5}" destId="{479B8D46-82ED-4BA1-BA11-CCB784FA2B6F}" srcOrd="0" destOrd="0" presId="urn:microsoft.com/office/officeart/2005/8/layout/pyramid1"/>
    <dgm:cxn modelId="{74AB41FB-3C5E-47F7-9709-4F160B0E61D1}" type="presOf" srcId="{DF39C3AE-8038-40A0-A7B0-BA98C7785E0A}" destId="{D2E0EC37-FEE6-401B-845D-23BD2313B8A7}" srcOrd="0" destOrd="0" presId="urn:microsoft.com/office/officeart/2005/8/layout/pyramid1"/>
    <dgm:cxn modelId="{F04C63FF-D56D-49ED-832D-FCE9110FE584}" type="presOf" srcId="{838D52C0-4F18-42D5-8EB1-CEFB05FF8D7B}" destId="{6BCCD13E-0DC0-49C8-B65E-58A4C609C151}" srcOrd="1" destOrd="0" presId="urn:microsoft.com/office/officeart/2005/8/layout/pyramid1"/>
    <dgm:cxn modelId="{8C945E33-EC4E-486B-AF9B-FD9655782F2D}" type="presParOf" srcId="{479B8D46-82ED-4BA1-BA11-CCB784FA2B6F}" destId="{7E9EEA0B-D895-433D-9653-26FE6B554315}" srcOrd="0" destOrd="0" presId="urn:microsoft.com/office/officeart/2005/8/layout/pyramid1"/>
    <dgm:cxn modelId="{27F79D01-6602-4AEC-B967-B1D3AC47E259}" type="presParOf" srcId="{7E9EEA0B-D895-433D-9653-26FE6B554315}" destId="{6DC38855-DF2A-4050-85BA-39DBFFB5F985}" srcOrd="0" destOrd="0" presId="urn:microsoft.com/office/officeart/2005/8/layout/pyramid1"/>
    <dgm:cxn modelId="{7FE4B8D4-A790-40C8-BD50-1161C2CD4896}" type="presParOf" srcId="{7E9EEA0B-D895-433D-9653-26FE6B554315}" destId="{6BCCD13E-0DC0-49C8-B65E-58A4C609C151}" srcOrd="1" destOrd="0" presId="urn:microsoft.com/office/officeart/2005/8/layout/pyramid1"/>
    <dgm:cxn modelId="{1A2FC60A-489F-4451-B87F-3FC35248B8FD}" type="presParOf" srcId="{479B8D46-82ED-4BA1-BA11-CCB784FA2B6F}" destId="{12E86A08-2F8E-4F9C-811D-F16E27D26338}" srcOrd="1" destOrd="0" presId="urn:microsoft.com/office/officeart/2005/8/layout/pyramid1"/>
    <dgm:cxn modelId="{BB4AF6B2-1CE7-4DE4-A915-A92647DCBB42}" type="presParOf" srcId="{12E86A08-2F8E-4F9C-811D-F16E27D26338}" destId="{68AA55EB-FD6C-4A26-8709-3730F86C7FA4}" srcOrd="0" destOrd="0" presId="urn:microsoft.com/office/officeart/2005/8/layout/pyramid1"/>
    <dgm:cxn modelId="{69142ABE-70CE-4FC8-A5C0-A211655BC070}" type="presParOf" srcId="{12E86A08-2F8E-4F9C-811D-F16E27D26338}" destId="{26F2AD9F-7C03-45AF-8794-ABD7C0CEB300}" srcOrd="1" destOrd="0" presId="urn:microsoft.com/office/officeart/2005/8/layout/pyramid1"/>
    <dgm:cxn modelId="{A8E4C2E9-0700-42E2-8A47-A4E5903E17B9}" type="presParOf" srcId="{479B8D46-82ED-4BA1-BA11-CCB784FA2B6F}" destId="{A561A41F-EC08-4FE4-BD18-787FF8D3A57F}" srcOrd="2" destOrd="0" presId="urn:microsoft.com/office/officeart/2005/8/layout/pyramid1"/>
    <dgm:cxn modelId="{ACD8AF1C-643E-4BFB-8F6E-43A0C76E29AB}" type="presParOf" srcId="{A561A41F-EC08-4FE4-BD18-787FF8D3A57F}" destId="{D2E0EC37-FEE6-401B-845D-23BD2313B8A7}" srcOrd="0" destOrd="0" presId="urn:microsoft.com/office/officeart/2005/8/layout/pyramid1"/>
    <dgm:cxn modelId="{373D3C7B-B17E-43E7-8D8B-E9D30B3FB1A0}" type="presParOf" srcId="{A561A41F-EC08-4FE4-BD18-787FF8D3A57F}" destId="{FEE3AC04-B97E-4D2E-8584-BF0C344E7C03}" srcOrd="1" destOrd="0" presId="urn:microsoft.com/office/officeart/2005/8/layout/pyramid1"/>
    <dgm:cxn modelId="{6E6DDD37-F8CE-4656-9E97-B2D3EF9BD9B7}" type="presParOf" srcId="{479B8D46-82ED-4BA1-BA11-CCB784FA2B6F}" destId="{5F1F8B42-0051-4919-A486-054ED7DE5DF8}" srcOrd="3" destOrd="0" presId="urn:microsoft.com/office/officeart/2005/8/layout/pyramid1"/>
    <dgm:cxn modelId="{1529F7D6-96FA-4F5A-8792-3840C807A3F1}" type="presParOf" srcId="{5F1F8B42-0051-4919-A486-054ED7DE5DF8}" destId="{9742F98F-2C26-4A80-A6ED-5A2E469A64FC}" srcOrd="0" destOrd="0" presId="urn:microsoft.com/office/officeart/2005/8/layout/pyramid1"/>
    <dgm:cxn modelId="{8C9E5075-C49B-451B-A09D-8E4E6A5F7A30}" type="presParOf" srcId="{5F1F8B42-0051-4919-A486-054ED7DE5DF8}" destId="{D7C0122B-65B5-400F-BFE6-E5FFEF6CE40F}" srcOrd="1" destOrd="0" presId="urn:microsoft.com/office/officeart/2005/8/layout/pyramid1"/>
    <dgm:cxn modelId="{0F2008FB-BF2D-441C-A6A6-BEA147D35272}" type="presParOf" srcId="{479B8D46-82ED-4BA1-BA11-CCB784FA2B6F}" destId="{0681B168-4976-4BE9-9E79-95276BF8D418}" srcOrd="4" destOrd="0" presId="urn:microsoft.com/office/officeart/2005/8/layout/pyramid1"/>
    <dgm:cxn modelId="{9C57F1FD-9721-450B-A769-AB025A9F50C5}" type="presParOf" srcId="{0681B168-4976-4BE9-9E79-95276BF8D418}" destId="{C19104D3-A477-485A-A169-00B049ACA5BA}" srcOrd="0" destOrd="0" presId="urn:microsoft.com/office/officeart/2005/8/layout/pyramid1"/>
    <dgm:cxn modelId="{AC92A5E9-47ED-4119-B18C-B345F2D91AED}" type="presParOf" srcId="{0681B168-4976-4BE9-9E79-95276BF8D418}" destId="{7836F6EC-4041-4877-8261-FF932BD32434}" srcOrd="1" destOrd="0" presId="urn:microsoft.com/office/officeart/2005/8/layout/pyramid1"/>
    <dgm:cxn modelId="{5E30CAB6-C602-49DD-AF34-9FB101D72198}" type="presParOf" srcId="{479B8D46-82ED-4BA1-BA11-CCB784FA2B6F}" destId="{C636DB1E-2316-4B83-AFA0-FDE5506E3218}" srcOrd="5" destOrd="0" presId="urn:microsoft.com/office/officeart/2005/8/layout/pyramid1"/>
    <dgm:cxn modelId="{070C1138-2399-4AF0-959E-DA2CD91D1D9B}" type="presParOf" srcId="{C636DB1E-2316-4B83-AFA0-FDE5506E3218}" destId="{67E54B68-C5D3-4A11-BC37-EAAE0A66F818}" srcOrd="0" destOrd="0" presId="urn:microsoft.com/office/officeart/2005/8/layout/pyramid1"/>
    <dgm:cxn modelId="{503B95DA-AD03-46D0-8650-6620B2262240}" type="presParOf" srcId="{C636DB1E-2316-4B83-AFA0-FDE5506E3218}" destId="{8BE64A9E-D14C-4A9A-8F2F-0124B2588834}" srcOrd="1" destOrd="0" presId="urn:microsoft.com/office/officeart/2005/8/layout/pyramid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C23457-7C57-48AE-A267-DB2619544F00}"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AU"/>
        </a:p>
      </dgm:t>
    </dgm:pt>
    <dgm:pt modelId="{33C8923B-774E-4584-B759-7C68C4A5DEB7}">
      <dgm:prSet phldrT="[Text]" custT="1"/>
      <dgm:spPr/>
      <dgm:t>
        <a:bodyPr/>
        <a:lstStyle/>
        <a:p>
          <a:r>
            <a:rPr lang="en-AU" sz="1400" b="1" dirty="0">
              <a:latin typeface="Century Gothic" panose="020B0502020202020204" pitchFamily="34" charset="0"/>
            </a:rPr>
            <a:t>Group 1:</a:t>
          </a:r>
        </a:p>
        <a:p>
          <a:r>
            <a:rPr lang="en-AU" sz="1400" dirty="0">
              <a:latin typeface="Century Gothic" panose="020B0502020202020204" pitchFamily="34" charset="0"/>
            </a:rPr>
            <a:t>Singapore –</a:t>
          </a:r>
        </a:p>
        <a:p>
          <a:r>
            <a:rPr lang="en-AU" sz="1400" dirty="0">
              <a:latin typeface="Century Gothic" panose="020B0502020202020204" pitchFamily="34" charset="0"/>
            </a:rPr>
            <a:t>Gold Case Study </a:t>
          </a:r>
        </a:p>
      </dgm:t>
    </dgm:pt>
    <dgm:pt modelId="{F4611A12-513D-4557-94EE-58B7D1B192F6}" type="parTrans" cxnId="{713EF85A-2593-4398-97C4-946DB3DC7C62}">
      <dgm:prSet/>
      <dgm:spPr/>
      <dgm:t>
        <a:bodyPr/>
        <a:lstStyle/>
        <a:p>
          <a:endParaRPr lang="en-AU" sz="1600">
            <a:latin typeface="Century Gothic" panose="020B0502020202020204" pitchFamily="34" charset="0"/>
          </a:endParaRPr>
        </a:p>
      </dgm:t>
    </dgm:pt>
    <dgm:pt modelId="{33C0E1E9-31EC-44B9-94C8-83C4FC3897DB}" type="sibTrans" cxnId="{713EF85A-2593-4398-97C4-946DB3DC7C62}">
      <dgm:prSet/>
      <dgm:spPr/>
      <dgm:t>
        <a:bodyPr/>
        <a:lstStyle/>
        <a:p>
          <a:endParaRPr lang="en-AU" sz="1600">
            <a:latin typeface="Century Gothic" panose="020B0502020202020204" pitchFamily="34" charset="0"/>
          </a:endParaRPr>
        </a:p>
      </dgm:t>
    </dgm:pt>
    <dgm:pt modelId="{9FD5104D-DF28-45C1-A630-CB840D98D543}">
      <dgm:prSet phldrT="[Text]" custT="1"/>
      <dgm:spPr/>
      <dgm:t>
        <a:bodyPr/>
        <a:lstStyle/>
        <a:p>
          <a:r>
            <a:rPr lang="en-AU" sz="1400" b="1" dirty="0">
              <a:latin typeface="Century Gothic" panose="020B0502020202020204" pitchFamily="34" charset="0"/>
            </a:rPr>
            <a:t>Group 2:</a:t>
          </a:r>
        </a:p>
        <a:p>
          <a:r>
            <a:rPr lang="en-AU" sz="1400" dirty="0">
              <a:latin typeface="Century Gothic" panose="020B0502020202020204" pitchFamily="34" charset="0"/>
            </a:rPr>
            <a:t>Singapore – </a:t>
          </a:r>
        </a:p>
        <a:p>
          <a:r>
            <a:rPr lang="en-AU" sz="1400" dirty="0">
              <a:latin typeface="Century Gothic" panose="020B0502020202020204" pitchFamily="34" charset="0"/>
            </a:rPr>
            <a:t>IC Chips Case Study</a:t>
          </a:r>
        </a:p>
      </dgm:t>
    </dgm:pt>
    <dgm:pt modelId="{710CDBFC-FFCB-48DA-8071-5F4D5C543AB6}" type="parTrans" cxnId="{F2462452-7D48-43AD-B7FC-979E9BA1F35B}">
      <dgm:prSet/>
      <dgm:spPr/>
      <dgm:t>
        <a:bodyPr/>
        <a:lstStyle/>
        <a:p>
          <a:endParaRPr lang="en-AU" sz="1600">
            <a:latin typeface="Century Gothic" panose="020B0502020202020204" pitchFamily="34" charset="0"/>
          </a:endParaRPr>
        </a:p>
      </dgm:t>
    </dgm:pt>
    <dgm:pt modelId="{6B2521E3-6A05-4CB6-8007-1179D1279514}" type="sibTrans" cxnId="{F2462452-7D48-43AD-B7FC-979E9BA1F35B}">
      <dgm:prSet/>
      <dgm:spPr/>
      <dgm:t>
        <a:bodyPr/>
        <a:lstStyle/>
        <a:p>
          <a:endParaRPr lang="en-AU" sz="1600">
            <a:latin typeface="Century Gothic" panose="020B0502020202020204" pitchFamily="34" charset="0"/>
          </a:endParaRPr>
        </a:p>
      </dgm:t>
    </dgm:pt>
    <dgm:pt modelId="{1420D41C-5FB6-4B57-AADD-0347E38A0659}">
      <dgm:prSet phldrT="[Text]" custT="1"/>
      <dgm:spPr/>
      <dgm:t>
        <a:bodyPr/>
        <a:lstStyle/>
        <a:p>
          <a:r>
            <a:rPr lang="en-AU" sz="1400" b="1" dirty="0">
              <a:latin typeface="Century Gothic" panose="020B0502020202020204" pitchFamily="34" charset="0"/>
            </a:rPr>
            <a:t>Group 3:</a:t>
          </a:r>
        </a:p>
        <a:p>
          <a:r>
            <a:rPr lang="en-AU" sz="1400" dirty="0">
              <a:latin typeface="Century Gothic" panose="020B0502020202020204" pitchFamily="34" charset="0"/>
            </a:rPr>
            <a:t>Japan – </a:t>
          </a:r>
        </a:p>
        <a:p>
          <a:r>
            <a:rPr lang="en-AU" sz="1400" dirty="0">
              <a:latin typeface="Century Gothic" panose="020B0502020202020204" pitchFamily="34" charset="0"/>
            </a:rPr>
            <a:t>Gold Smuggling Case Study</a:t>
          </a:r>
        </a:p>
      </dgm:t>
    </dgm:pt>
    <dgm:pt modelId="{5AC576C3-F7D6-402C-8611-6A66F396C8AB}" type="parTrans" cxnId="{B06A77AF-EBFC-4309-877D-C56794FE603A}">
      <dgm:prSet/>
      <dgm:spPr/>
      <dgm:t>
        <a:bodyPr/>
        <a:lstStyle/>
        <a:p>
          <a:endParaRPr lang="en-AU" sz="1600">
            <a:latin typeface="Century Gothic" panose="020B0502020202020204" pitchFamily="34" charset="0"/>
          </a:endParaRPr>
        </a:p>
      </dgm:t>
    </dgm:pt>
    <dgm:pt modelId="{73016CEB-8326-46D3-8FD7-3E06F95C7C49}" type="sibTrans" cxnId="{B06A77AF-EBFC-4309-877D-C56794FE603A}">
      <dgm:prSet/>
      <dgm:spPr/>
      <dgm:t>
        <a:bodyPr/>
        <a:lstStyle/>
        <a:p>
          <a:endParaRPr lang="en-AU" sz="1600">
            <a:latin typeface="Century Gothic" panose="020B0502020202020204" pitchFamily="34" charset="0"/>
          </a:endParaRPr>
        </a:p>
      </dgm:t>
    </dgm:pt>
    <dgm:pt modelId="{F947D1CD-15B3-44FC-8E23-2E6FF6676C4B}">
      <dgm:prSet phldrT="[Text]" custT="1"/>
      <dgm:spPr/>
      <dgm:t>
        <a:bodyPr/>
        <a:lstStyle/>
        <a:p>
          <a:r>
            <a:rPr lang="en-AU" sz="1400" b="1" dirty="0">
              <a:latin typeface="Century Gothic" panose="020B0502020202020204" pitchFamily="34" charset="0"/>
            </a:rPr>
            <a:t>Group 4:</a:t>
          </a:r>
        </a:p>
        <a:p>
          <a:r>
            <a:rPr lang="en-AU" sz="1400" dirty="0">
              <a:latin typeface="Century Gothic" panose="020B0502020202020204" pitchFamily="34" charset="0"/>
            </a:rPr>
            <a:t>United Kingdom – </a:t>
          </a:r>
        </a:p>
        <a:p>
          <a:r>
            <a:rPr lang="en-AU" sz="1400" dirty="0">
              <a:latin typeface="Century Gothic" panose="020B0502020202020204" pitchFamily="34" charset="0"/>
            </a:rPr>
            <a:t>Contra Trading Fraud Case Study</a:t>
          </a:r>
        </a:p>
      </dgm:t>
    </dgm:pt>
    <dgm:pt modelId="{B85947F8-3B2A-4E7A-A743-C0F3566D6D46}" type="parTrans" cxnId="{FF4FEFC4-89D8-4F60-98A3-FDBCB4681F74}">
      <dgm:prSet/>
      <dgm:spPr/>
      <dgm:t>
        <a:bodyPr/>
        <a:lstStyle/>
        <a:p>
          <a:endParaRPr lang="en-AU" sz="1600">
            <a:latin typeface="Century Gothic" panose="020B0502020202020204" pitchFamily="34" charset="0"/>
          </a:endParaRPr>
        </a:p>
      </dgm:t>
    </dgm:pt>
    <dgm:pt modelId="{19BC8571-8306-458D-B690-35C6BC7883B5}" type="sibTrans" cxnId="{FF4FEFC4-89D8-4F60-98A3-FDBCB4681F74}">
      <dgm:prSet/>
      <dgm:spPr/>
      <dgm:t>
        <a:bodyPr/>
        <a:lstStyle/>
        <a:p>
          <a:endParaRPr lang="en-AU" sz="1600">
            <a:latin typeface="Century Gothic" panose="020B0502020202020204" pitchFamily="34" charset="0"/>
          </a:endParaRPr>
        </a:p>
      </dgm:t>
    </dgm:pt>
    <dgm:pt modelId="{C1ACC774-A9E6-452A-A711-74F1C5C6DD4E}" type="pres">
      <dgm:prSet presAssocID="{D2C23457-7C57-48AE-A267-DB2619544F00}" presName="matrix" presStyleCnt="0">
        <dgm:presLayoutVars>
          <dgm:chMax val="1"/>
          <dgm:dir/>
          <dgm:resizeHandles val="exact"/>
        </dgm:presLayoutVars>
      </dgm:prSet>
      <dgm:spPr/>
    </dgm:pt>
    <dgm:pt modelId="{5D21756B-432E-425D-A5E3-A87DF38BB2CB}" type="pres">
      <dgm:prSet presAssocID="{D2C23457-7C57-48AE-A267-DB2619544F00}" presName="axisShape" presStyleLbl="bgShp" presStyleIdx="0" presStyleCnt="1"/>
      <dgm:spPr/>
    </dgm:pt>
    <dgm:pt modelId="{44397285-7CA2-4E5C-9FD1-59F6CA0678E5}" type="pres">
      <dgm:prSet presAssocID="{D2C23457-7C57-48AE-A267-DB2619544F00}" presName="rect1" presStyleLbl="node1" presStyleIdx="0" presStyleCnt="4">
        <dgm:presLayoutVars>
          <dgm:chMax val="0"/>
          <dgm:chPref val="0"/>
          <dgm:bulletEnabled val="1"/>
        </dgm:presLayoutVars>
      </dgm:prSet>
      <dgm:spPr/>
    </dgm:pt>
    <dgm:pt modelId="{64F3394B-9183-47A5-A099-A38615A86B39}" type="pres">
      <dgm:prSet presAssocID="{D2C23457-7C57-48AE-A267-DB2619544F00}" presName="rect2" presStyleLbl="node1" presStyleIdx="1" presStyleCnt="4">
        <dgm:presLayoutVars>
          <dgm:chMax val="0"/>
          <dgm:chPref val="0"/>
          <dgm:bulletEnabled val="1"/>
        </dgm:presLayoutVars>
      </dgm:prSet>
      <dgm:spPr/>
    </dgm:pt>
    <dgm:pt modelId="{5D9F3DAF-2688-4999-BFF9-2FBFF0C2BD2A}" type="pres">
      <dgm:prSet presAssocID="{D2C23457-7C57-48AE-A267-DB2619544F00}" presName="rect3" presStyleLbl="node1" presStyleIdx="2" presStyleCnt="4" custLinFactNeighborX="-583" custLinFactNeighborY="2331">
        <dgm:presLayoutVars>
          <dgm:chMax val="0"/>
          <dgm:chPref val="0"/>
          <dgm:bulletEnabled val="1"/>
        </dgm:presLayoutVars>
      </dgm:prSet>
      <dgm:spPr/>
    </dgm:pt>
    <dgm:pt modelId="{AB753486-A90F-4C79-B2DF-2D48983E9205}" type="pres">
      <dgm:prSet presAssocID="{D2C23457-7C57-48AE-A267-DB2619544F00}" presName="rect4" presStyleLbl="node1" presStyleIdx="3" presStyleCnt="4">
        <dgm:presLayoutVars>
          <dgm:chMax val="0"/>
          <dgm:chPref val="0"/>
          <dgm:bulletEnabled val="1"/>
        </dgm:presLayoutVars>
      </dgm:prSet>
      <dgm:spPr/>
    </dgm:pt>
  </dgm:ptLst>
  <dgm:cxnLst>
    <dgm:cxn modelId="{FF18021F-424E-4A06-9CE8-99CBA7C89FD4}" type="presOf" srcId="{33C8923B-774E-4584-B759-7C68C4A5DEB7}" destId="{44397285-7CA2-4E5C-9FD1-59F6CA0678E5}" srcOrd="0" destOrd="0" presId="urn:microsoft.com/office/officeart/2005/8/layout/matrix2"/>
    <dgm:cxn modelId="{02C6E92F-FFA2-47BA-ADB0-CF0F9516AC5D}" type="presOf" srcId="{1420D41C-5FB6-4B57-AADD-0347E38A0659}" destId="{5D9F3DAF-2688-4999-BFF9-2FBFF0C2BD2A}" srcOrd="0" destOrd="0" presId="urn:microsoft.com/office/officeart/2005/8/layout/matrix2"/>
    <dgm:cxn modelId="{F2462452-7D48-43AD-B7FC-979E9BA1F35B}" srcId="{D2C23457-7C57-48AE-A267-DB2619544F00}" destId="{9FD5104D-DF28-45C1-A630-CB840D98D543}" srcOrd="1" destOrd="0" parTransId="{710CDBFC-FFCB-48DA-8071-5F4D5C543AB6}" sibTransId="{6B2521E3-6A05-4CB6-8007-1179D1279514}"/>
    <dgm:cxn modelId="{4E630655-410E-41F6-9DAC-0EE6228CF034}" type="presOf" srcId="{9FD5104D-DF28-45C1-A630-CB840D98D543}" destId="{64F3394B-9183-47A5-A099-A38615A86B39}" srcOrd="0" destOrd="0" presId="urn:microsoft.com/office/officeart/2005/8/layout/matrix2"/>
    <dgm:cxn modelId="{713EF85A-2593-4398-97C4-946DB3DC7C62}" srcId="{D2C23457-7C57-48AE-A267-DB2619544F00}" destId="{33C8923B-774E-4584-B759-7C68C4A5DEB7}" srcOrd="0" destOrd="0" parTransId="{F4611A12-513D-4557-94EE-58B7D1B192F6}" sibTransId="{33C0E1E9-31EC-44B9-94C8-83C4FC3897DB}"/>
    <dgm:cxn modelId="{B06A77AF-EBFC-4309-877D-C56794FE603A}" srcId="{D2C23457-7C57-48AE-A267-DB2619544F00}" destId="{1420D41C-5FB6-4B57-AADD-0347E38A0659}" srcOrd="2" destOrd="0" parTransId="{5AC576C3-F7D6-402C-8611-6A66F396C8AB}" sibTransId="{73016CEB-8326-46D3-8FD7-3E06F95C7C49}"/>
    <dgm:cxn modelId="{FF4FEFC4-89D8-4F60-98A3-FDBCB4681F74}" srcId="{D2C23457-7C57-48AE-A267-DB2619544F00}" destId="{F947D1CD-15B3-44FC-8E23-2E6FF6676C4B}" srcOrd="3" destOrd="0" parTransId="{B85947F8-3B2A-4E7A-A743-C0F3566D6D46}" sibTransId="{19BC8571-8306-458D-B690-35C6BC7883B5}"/>
    <dgm:cxn modelId="{BE88D5D9-BD7C-490D-A445-9B5330EA87C4}" type="presOf" srcId="{F947D1CD-15B3-44FC-8E23-2E6FF6676C4B}" destId="{AB753486-A90F-4C79-B2DF-2D48983E9205}" srcOrd="0" destOrd="0" presId="urn:microsoft.com/office/officeart/2005/8/layout/matrix2"/>
    <dgm:cxn modelId="{6D8C9BE7-A101-4214-9785-974A60F22CC3}" type="presOf" srcId="{D2C23457-7C57-48AE-A267-DB2619544F00}" destId="{C1ACC774-A9E6-452A-A711-74F1C5C6DD4E}" srcOrd="0" destOrd="0" presId="urn:microsoft.com/office/officeart/2005/8/layout/matrix2"/>
    <dgm:cxn modelId="{0160DB09-F47B-466B-90A5-2FE57B662CFC}" type="presParOf" srcId="{C1ACC774-A9E6-452A-A711-74F1C5C6DD4E}" destId="{5D21756B-432E-425D-A5E3-A87DF38BB2CB}" srcOrd="0" destOrd="0" presId="urn:microsoft.com/office/officeart/2005/8/layout/matrix2"/>
    <dgm:cxn modelId="{7C14539C-26C3-4D67-B810-4E1A07B36C8A}" type="presParOf" srcId="{C1ACC774-A9E6-452A-A711-74F1C5C6DD4E}" destId="{44397285-7CA2-4E5C-9FD1-59F6CA0678E5}" srcOrd="1" destOrd="0" presId="urn:microsoft.com/office/officeart/2005/8/layout/matrix2"/>
    <dgm:cxn modelId="{B42C11DD-E354-4EF2-AA66-95BBEBEA8056}" type="presParOf" srcId="{C1ACC774-A9E6-452A-A711-74F1C5C6DD4E}" destId="{64F3394B-9183-47A5-A099-A38615A86B39}" srcOrd="2" destOrd="0" presId="urn:microsoft.com/office/officeart/2005/8/layout/matrix2"/>
    <dgm:cxn modelId="{5344CA3C-D54D-40E6-AE52-2D36B66B86C3}" type="presParOf" srcId="{C1ACC774-A9E6-452A-A711-74F1C5C6DD4E}" destId="{5D9F3DAF-2688-4999-BFF9-2FBFF0C2BD2A}" srcOrd="3" destOrd="0" presId="urn:microsoft.com/office/officeart/2005/8/layout/matrix2"/>
    <dgm:cxn modelId="{086193EA-C060-4A5E-AE1A-581FB50ACDA0}" type="presParOf" srcId="{C1ACC774-A9E6-452A-A711-74F1C5C6DD4E}" destId="{AB753486-A90F-4C79-B2DF-2D48983E9205}" srcOrd="4" destOrd="0" presId="urn:microsoft.com/office/officeart/2005/8/layout/matrix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8A2B9-1D06-42FD-A364-56917B7B8124}" type="doc">
      <dgm:prSet loTypeId="urn:diagrams.loki3.com/BracketList" loCatId="list" qsTypeId="urn:microsoft.com/office/officeart/2005/8/quickstyle/simple1" qsCatId="simple" csTypeId="urn:microsoft.com/office/officeart/2005/8/colors/accent1_1" csCatId="accent1" phldr="1"/>
      <dgm:spPr/>
    </dgm:pt>
    <dgm:pt modelId="{8EC77F2A-2C88-4B36-B258-A41DCFCE51CE}">
      <dgm:prSet phldrT="[Text]"/>
      <dgm:spPr/>
      <dgm:t>
        <a:bodyPr/>
        <a:lstStyle/>
        <a:p>
          <a:r>
            <a:rPr lang="en-AU" dirty="0">
              <a:latin typeface="Century Gothic" panose="020B0502020202020204" pitchFamily="34" charset="0"/>
            </a:rPr>
            <a:t>Profile of the </a:t>
          </a:r>
        </a:p>
        <a:p>
          <a:r>
            <a:rPr lang="en-AU" dirty="0">
              <a:latin typeface="Century Gothic" panose="020B0502020202020204" pitchFamily="34" charset="0"/>
            </a:rPr>
            <a:t>missing trader</a:t>
          </a:r>
        </a:p>
      </dgm:t>
    </dgm:pt>
    <dgm:pt modelId="{12B97CBD-39EB-490B-BE47-EC968C05504A}" type="parTrans" cxnId="{544F4E4B-05DC-4347-975D-4816EACBD4A1}">
      <dgm:prSet/>
      <dgm:spPr/>
      <dgm:t>
        <a:bodyPr/>
        <a:lstStyle/>
        <a:p>
          <a:endParaRPr lang="en-AU"/>
        </a:p>
      </dgm:t>
    </dgm:pt>
    <dgm:pt modelId="{A86528BC-7C8F-4D45-BD86-673B9301A36C}" type="sibTrans" cxnId="{544F4E4B-05DC-4347-975D-4816EACBD4A1}">
      <dgm:prSet/>
      <dgm:spPr/>
      <dgm:t>
        <a:bodyPr/>
        <a:lstStyle/>
        <a:p>
          <a:endParaRPr lang="en-AU"/>
        </a:p>
      </dgm:t>
    </dgm:pt>
    <dgm:pt modelId="{5117B458-0568-44AF-B22E-4F7F5B331AD2}">
      <dgm:prSet/>
      <dgm:spPr/>
      <dgm:t>
        <a:bodyPr/>
        <a:lstStyle/>
        <a:p>
          <a:r>
            <a:rPr lang="en-AU" dirty="0">
              <a:latin typeface="Century Gothic" panose="020B0502020202020204" pitchFamily="34" charset="0"/>
            </a:rPr>
            <a:t>The entity</a:t>
          </a:r>
        </a:p>
      </dgm:t>
    </dgm:pt>
    <dgm:pt modelId="{DE353C0C-B813-492D-9B46-7B1A47FB87B8}" type="parTrans" cxnId="{0D77162A-FB23-42CC-8372-E42AD7BCEFBA}">
      <dgm:prSet/>
      <dgm:spPr/>
      <dgm:t>
        <a:bodyPr/>
        <a:lstStyle/>
        <a:p>
          <a:endParaRPr lang="en-AU"/>
        </a:p>
      </dgm:t>
    </dgm:pt>
    <dgm:pt modelId="{B353FA66-3FC3-4F14-A839-C9B7BE088B87}" type="sibTrans" cxnId="{0D77162A-FB23-42CC-8372-E42AD7BCEFBA}">
      <dgm:prSet/>
      <dgm:spPr/>
      <dgm:t>
        <a:bodyPr/>
        <a:lstStyle/>
        <a:p>
          <a:endParaRPr lang="en-AU"/>
        </a:p>
      </dgm:t>
    </dgm:pt>
    <dgm:pt modelId="{0D27AA72-5A64-454C-A9C2-B4A2C27157B5}">
      <dgm:prSet/>
      <dgm:spPr/>
      <dgm:t>
        <a:bodyPr/>
        <a:lstStyle/>
        <a:p>
          <a:r>
            <a:rPr lang="en-AU" dirty="0">
              <a:latin typeface="Century Gothic" panose="020B0502020202020204" pitchFamily="34" charset="0"/>
            </a:rPr>
            <a:t>Syndicates members engage strawmen and use fake names and ID to conceal their identity </a:t>
          </a:r>
        </a:p>
      </dgm:t>
    </dgm:pt>
    <dgm:pt modelId="{478732D4-18F9-4771-BAE6-DBE502D8620D}" type="parTrans" cxnId="{17A2A22E-6A9D-47D3-A382-389CC0122E94}">
      <dgm:prSet/>
      <dgm:spPr/>
      <dgm:t>
        <a:bodyPr/>
        <a:lstStyle/>
        <a:p>
          <a:endParaRPr lang="en-AU"/>
        </a:p>
      </dgm:t>
    </dgm:pt>
    <dgm:pt modelId="{55FF202D-142F-405D-BA4C-860893CBA57B}" type="sibTrans" cxnId="{17A2A22E-6A9D-47D3-A382-389CC0122E94}">
      <dgm:prSet/>
      <dgm:spPr/>
      <dgm:t>
        <a:bodyPr/>
        <a:lstStyle/>
        <a:p>
          <a:endParaRPr lang="en-AU"/>
        </a:p>
      </dgm:t>
    </dgm:pt>
    <dgm:pt modelId="{F3B62C9D-84AC-47C4-B7E5-00400F998941}">
      <dgm:prSet/>
      <dgm:spPr/>
      <dgm:t>
        <a:bodyPr/>
        <a:lstStyle/>
        <a:p>
          <a:r>
            <a:rPr lang="en-AU" dirty="0">
              <a:latin typeface="Century Gothic" panose="020B0502020202020204" pitchFamily="34" charset="0"/>
            </a:rPr>
            <a:t>Newly established or off the shelf companies with no financial or trading history</a:t>
          </a:r>
        </a:p>
      </dgm:t>
    </dgm:pt>
    <dgm:pt modelId="{415C8DA0-9F22-4D20-88C4-93609E5888B0}" type="parTrans" cxnId="{EC4B72EC-7DA4-4D8C-BA1C-AED8D317B010}">
      <dgm:prSet/>
      <dgm:spPr/>
      <dgm:t>
        <a:bodyPr/>
        <a:lstStyle/>
        <a:p>
          <a:endParaRPr lang="en-AU"/>
        </a:p>
      </dgm:t>
    </dgm:pt>
    <dgm:pt modelId="{D0B51F3E-30B4-406C-9827-B563F4C2BA4C}" type="sibTrans" cxnId="{EC4B72EC-7DA4-4D8C-BA1C-AED8D317B010}">
      <dgm:prSet/>
      <dgm:spPr/>
      <dgm:t>
        <a:bodyPr/>
        <a:lstStyle/>
        <a:p>
          <a:endParaRPr lang="en-AU"/>
        </a:p>
      </dgm:t>
    </dgm:pt>
    <dgm:pt modelId="{82D18506-3A59-46E5-99E8-F43436107868}">
      <dgm:prSet/>
      <dgm:spPr/>
      <dgm:t>
        <a:bodyPr/>
        <a:lstStyle/>
        <a:p>
          <a:r>
            <a:rPr lang="en-AU" dirty="0">
              <a:latin typeface="Century Gothic" panose="020B0502020202020204" pitchFamily="34" charset="0"/>
            </a:rPr>
            <a:t>Using strawmen to register entities makes the controlling minds or syndicate leaders more difficult to identify</a:t>
          </a:r>
        </a:p>
      </dgm:t>
    </dgm:pt>
    <dgm:pt modelId="{98260A31-703B-4A4C-BF01-3022D95E2481}" type="parTrans" cxnId="{DE447832-327F-4004-9B74-37A950436DBF}">
      <dgm:prSet/>
      <dgm:spPr/>
      <dgm:t>
        <a:bodyPr/>
        <a:lstStyle/>
        <a:p>
          <a:endParaRPr lang="en-AU"/>
        </a:p>
      </dgm:t>
    </dgm:pt>
    <dgm:pt modelId="{D7B0DA88-8B15-4689-AAC4-9D4BF8847F67}" type="sibTrans" cxnId="{DE447832-327F-4004-9B74-37A950436DBF}">
      <dgm:prSet/>
      <dgm:spPr/>
      <dgm:t>
        <a:bodyPr/>
        <a:lstStyle/>
        <a:p>
          <a:endParaRPr lang="en-AU"/>
        </a:p>
      </dgm:t>
    </dgm:pt>
    <dgm:pt modelId="{DB182110-9655-4D70-921B-F8364DA8BB48}">
      <dgm:prSet/>
      <dgm:spPr/>
      <dgm:t>
        <a:bodyPr/>
        <a:lstStyle/>
        <a:p>
          <a:r>
            <a:rPr lang="en-AU" dirty="0">
              <a:latin typeface="Century Gothic" panose="020B0502020202020204" pitchFamily="34" charset="0"/>
            </a:rPr>
            <a:t>Strawmen generally have a poor financial profile, low income or may be unemployed</a:t>
          </a:r>
        </a:p>
      </dgm:t>
    </dgm:pt>
    <dgm:pt modelId="{2DF85323-C2E3-4D8D-B697-5AEC18FE25F9}" type="parTrans" cxnId="{C3B3FA43-909F-4752-BDBF-5B574F88D0D3}">
      <dgm:prSet/>
      <dgm:spPr/>
      <dgm:t>
        <a:bodyPr/>
        <a:lstStyle/>
        <a:p>
          <a:endParaRPr lang="en-AU"/>
        </a:p>
      </dgm:t>
    </dgm:pt>
    <dgm:pt modelId="{14AEA964-7803-407B-90D2-0326B0115F4C}" type="sibTrans" cxnId="{C3B3FA43-909F-4752-BDBF-5B574F88D0D3}">
      <dgm:prSet/>
      <dgm:spPr/>
      <dgm:t>
        <a:bodyPr/>
        <a:lstStyle/>
        <a:p>
          <a:endParaRPr lang="en-AU"/>
        </a:p>
      </dgm:t>
    </dgm:pt>
    <dgm:pt modelId="{99D7EA0D-07DA-4D42-823B-7264DF5D1C86}">
      <dgm:prSet/>
      <dgm:spPr/>
      <dgm:t>
        <a:bodyPr/>
        <a:lstStyle/>
        <a:p>
          <a:r>
            <a:rPr lang="en-AU" dirty="0">
              <a:latin typeface="Century Gothic" panose="020B0502020202020204" pitchFamily="34" charset="0"/>
            </a:rPr>
            <a:t>Have low or no internet presence</a:t>
          </a:r>
        </a:p>
      </dgm:t>
    </dgm:pt>
    <dgm:pt modelId="{2D126CBB-26B0-4161-9F8C-15EB0755983F}" type="parTrans" cxnId="{5B339009-847D-4903-B65E-C022F8055C3E}">
      <dgm:prSet/>
      <dgm:spPr/>
      <dgm:t>
        <a:bodyPr/>
        <a:lstStyle/>
        <a:p>
          <a:endParaRPr lang="en-AU"/>
        </a:p>
      </dgm:t>
    </dgm:pt>
    <dgm:pt modelId="{45DF47C1-7858-4308-A220-7BE05A14A276}" type="sibTrans" cxnId="{5B339009-847D-4903-B65E-C022F8055C3E}">
      <dgm:prSet/>
      <dgm:spPr/>
      <dgm:t>
        <a:bodyPr/>
        <a:lstStyle/>
        <a:p>
          <a:endParaRPr lang="en-AU"/>
        </a:p>
      </dgm:t>
    </dgm:pt>
    <dgm:pt modelId="{7FFFF005-6A52-486C-A657-3987CF069A05}">
      <dgm:prSet/>
      <dgm:spPr/>
      <dgm:t>
        <a:bodyPr/>
        <a:lstStyle/>
        <a:p>
          <a:r>
            <a:rPr lang="en-AU" dirty="0">
              <a:latin typeface="Century Gothic" panose="020B0502020202020204" pitchFamily="34" charset="0"/>
            </a:rPr>
            <a:t>VAT</a:t>
          </a:r>
        </a:p>
      </dgm:t>
    </dgm:pt>
    <dgm:pt modelId="{A6571A8D-3719-45E8-91C5-789CA25B5237}" type="parTrans" cxnId="{AA5018BF-FF47-460A-ADDD-7CCA93A4D255}">
      <dgm:prSet/>
      <dgm:spPr/>
      <dgm:t>
        <a:bodyPr/>
        <a:lstStyle/>
        <a:p>
          <a:endParaRPr lang="en-AU"/>
        </a:p>
      </dgm:t>
    </dgm:pt>
    <dgm:pt modelId="{C2110410-2BEE-4EBE-BF3D-91B4D91C1C80}" type="sibTrans" cxnId="{AA5018BF-FF47-460A-ADDD-7CCA93A4D255}">
      <dgm:prSet/>
      <dgm:spPr/>
      <dgm:t>
        <a:bodyPr/>
        <a:lstStyle/>
        <a:p>
          <a:endParaRPr lang="en-AU"/>
        </a:p>
      </dgm:t>
    </dgm:pt>
    <dgm:pt modelId="{0FEB31DD-C94E-4C76-8FAF-3EF8C593FBD9}">
      <dgm:prSet/>
      <dgm:spPr/>
      <dgm:t>
        <a:bodyPr/>
        <a:lstStyle/>
        <a:p>
          <a:r>
            <a:rPr lang="en-AU" dirty="0">
              <a:latin typeface="Century Gothic" panose="020B0502020202020204" pitchFamily="34" charset="0"/>
            </a:rPr>
            <a:t>Provides deductible VAT to other companies</a:t>
          </a:r>
        </a:p>
      </dgm:t>
    </dgm:pt>
    <dgm:pt modelId="{B8A895A7-4AF5-41A7-B1C0-7EBF1350DC68}" type="parTrans" cxnId="{607FECEB-A232-4A04-85A9-83C6DF8C7976}">
      <dgm:prSet/>
      <dgm:spPr/>
      <dgm:t>
        <a:bodyPr/>
        <a:lstStyle/>
        <a:p>
          <a:endParaRPr lang="en-AU"/>
        </a:p>
      </dgm:t>
    </dgm:pt>
    <dgm:pt modelId="{11CE5ADA-D552-438B-9FEC-6D2730C6E6C1}" type="sibTrans" cxnId="{607FECEB-A232-4A04-85A9-83C6DF8C7976}">
      <dgm:prSet/>
      <dgm:spPr/>
      <dgm:t>
        <a:bodyPr/>
        <a:lstStyle/>
        <a:p>
          <a:endParaRPr lang="en-AU"/>
        </a:p>
      </dgm:t>
    </dgm:pt>
    <dgm:pt modelId="{7FA41629-998F-4BAE-9438-D50FF280AA10}">
      <dgm:prSet/>
      <dgm:spPr/>
      <dgm:t>
        <a:bodyPr/>
        <a:lstStyle/>
        <a:p>
          <a:r>
            <a:rPr lang="en-AU" dirty="0">
              <a:latin typeface="Century Gothic" panose="020B0502020202020204" pitchFamily="34" charset="0"/>
            </a:rPr>
            <a:t>Does not fulfill any tax obligation including paying VAT</a:t>
          </a:r>
        </a:p>
      </dgm:t>
    </dgm:pt>
    <dgm:pt modelId="{C813A3B9-D4F0-4BD5-95FE-EBFE9BA25C3B}" type="parTrans" cxnId="{5890DC04-B335-4A62-80CB-329C440341BB}">
      <dgm:prSet/>
      <dgm:spPr/>
      <dgm:t>
        <a:bodyPr/>
        <a:lstStyle/>
        <a:p>
          <a:endParaRPr lang="en-AU"/>
        </a:p>
      </dgm:t>
    </dgm:pt>
    <dgm:pt modelId="{6E86CB04-E39F-47E0-98B2-41660D4443FF}" type="sibTrans" cxnId="{5890DC04-B335-4A62-80CB-329C440341BB}">
      <dgm:prSet/>
      <dgm:spPr/>
      <dgm:t>
        <a:bodyPr/>
        <a:lstStyle/>
        <a:p>
          <a:endParaRPr lang="en-AU"/>
        </a:p>
      </dgm:t>
    </dgm:pt>
    <dgm:pt modelId="{1B49D613-F3AD-4C07-BE71-F23A98608C87}">
      <dgm:prSet/>
      <dgm:spPr/>
      <dgm:t>
        <a:bodyPr/>
        <a:lstStyle/>
        <a:p>
          <a:r>
            <a:rPr lang="en-AU" dirty="0">
              <a:latin typeface="Century Gothic" panose="020B0502020202020204" pitchFamily="34" charset="0"/>
            </a:rPr>
            <a:t>Usually trade form short term lease or residential premises relying on third party warehousing</a:t>
          </a:r>
        </a:p>
      </dgm:t>
    </dgm:pt>
    <dgm:pt modelId="{7611E816-E5A8-4830-909E-14523C8A5FFC}" type="parTrans" cxnId="{1D0F248D-0F76-461F-8B26-D4FD3B64679B}">
      <dgm:prSet/>
      <dgm:spPr/>
      <dgm:t>
        <a:bodyPr/>
        <a:lstStyle/>
        <a:p>
          <a:endParaRPr lang="en-AU"/>
        </a:p>
      </dgm:t>
    </dgm:pt>
    <dgm:pt modelId="{A55C559F-18A2-4DC5-85E0-FA5AC1426D6C}" type="sibTrans" cxnId="{1D0F248D-0F76-461F-8B26-D4FD3B64679B}">
      <dgm:prSet/>
      <dgm:spPr/>
      <dgm:t>
        <a:bodyPr/>
        <a:lstStyle/>
        <a:p>
          <a:endParaRPr lang="en-AU"/>
        </a:p>
      </dgm:t>
    </dgm:pt>
    <dgm:pt modelId="{0508ADE8-0888-4BF2-BEA0-D7F8214522FA}">
      <dgm:prSet/>
      <dgm:spPr/>
      <dgm:t>
        <a:bodyPr/>
        <a:lstStyle/>
        <a:p>
          <a:r>
            <a:rPr lang="en-AU" dirty="0">
              <a:latin typeface="Century Gothic" panose="020B0502020202020204" pitchFamily="34" charset="0"/>
            </a:rPr>
            <a:t>Has no means or assets e.g., employees, premises</a:t>
          </a:r>
        </a:p>
      </dgm:t>
    </dgm:pt>
    <dgm:pt modelId="{A867A432-ECF3-4117-9380-2A4175A701E9}" type="parTrans" cxnId="{A7D3E8F8-19B4-4AB4-AE4A-5667E0E9C0C9}">
      <dgm:prSet/>
      <dgm:spPr/>
      <dgm:t>
        <a:bodyPr/>
        <a:lstStyle/>
        <a:p>
          <a:endParaRPr lang="en-AU"/>
        </a:p>
      </dgm:t>
    </dgm:pt>
    <dgm:pt modelId="{C93723DF-AAC3-4D23-87A3-8441D1EAE0EC}" type="sibTrans" cxnId="{A7D3E8F8-19B4-4AB4-AE4A-5667E0E9C0C9}">
      <dgm:prSet/>
      <dgm:spPr/>
      <dgm:t>
        <a:bodyPr/>
        <a:lstStyle/>
        <a:p>
          <a:endParaRPr lang="en-AU"/>
        </a:p>
      </dgm:t>
    </dgm:pt>
    <dgm:pt modelId="{00D4EA45-98D8-4678-AD66-05BEF90DAD1F}">
      <dgm:prSet phldrT="[Text]"/>
      <dgm:spPr/>
      <dgm:t>
        <a:bodyPr/>
        <a:lstStyle/>
        <a:p>
          <a:r>
            <a:rPr lang="en-AU" dirty="0">
              <a:latin typeface="Century Gothic" panose="020B0502020202020204" pitchFamily="34" charset="0"/>
            </a:rPr>
            <a:t>Low profit margin (just enough to set off operating costs)</a:t>
          </a:r>
        </a:p>
      </dgm:t>
    </dgm:pt>
    <dgm:pt modelId="{76CB97D6-68A1-4C1B-A44A-2D28664421A3}" type="parTrans" cxnId="{E6DFDE26-4068-4B26-8154-9525DF3201EE}">
      <dgm:prSet/>
      <dgm:spPr/>
      <dgm:t>
        <a:bodyPr/>
        <a:lstStyle/>
        <a:p>
          <a:endParaRPr lang="en-AU"/>
        </a:p>
      </dgm:t>
    </dgm:pt>
    <dgm:pt modelId="{BEB2271A-8F16-488F-ACED-8C207B368C81}" type="sibTrans" cxnId="{E6DFDE26-4068-4B26-8154-9525DF3201EE}">
      <dgm:prSet/>
      <dgm:spPr/>
      <dgm:t>
        <a:bodyPr/>
        <a:lstStyle/>
        <a:p>
          <a:endParaRPr lang="en-AU"/>
        </a:p>
      </dgm:t>
    </dgm:pt>
    <dgm:pt modelId="{FA492602-6BBD-49E9-BCD7-F63860DF1FBF}">
      <dgm:prSet phldrT="[Text]"/>
      <dgm:spPr/>
      <dgm:t>
        <a:bodyPr/>
        <a:lstStyle/>
        <a:p>
          <a:r>
            <a:rPr lang="en-AU" dirty="0">
              <a:latin typeface="Century Gothic" panose="020B0502020202020204" pitchFamily="34" charset="0"/>
            </a:rPr>
            <a:t>Absence of proper commercial contracts with terms and conditions</a:t>
          </a:r>
        </a:p>
      </dgm:t>
    </dgm:pt>
    <dgm:pt modelId="{9CF59196-6128-415D-B45B-1E7B298752EC}" type="parTrans" cxnId="{9ACA92F8-C998-425A-BFF1-7733C2D9EF57}">
      <dgm:prSet/>
      <dgm:spPr/>
      <dgm:t>
        <a:bodyPr/>
        <a:lstStyle/>
        <a:p>
          <a:endParaRPr lang="en-AU"/>
        </a:p>
      </dgm:t>
    </dgm:pt>
    <dgm:pt modelId="{1EB9BDC3-6E9B-4236-96B5-8275AB936EDC}" type="sibTrans" cxnId="{9ACA92F8-C998-425A-BFF1-7733C2D9EF57}">
      <dgm:prSet/>
      <dgm:spPr/>
      <dgm:t>
        <a:bodyPr/>
        <a:lstStyle/>
        <a:p>
          <a:endParaRPr lang="en-AU"/>
        </a:p>
      </dgm:t>
    </dgm:pt>
    <dgm:pt modelId="{8396B536-0A5C-4B7E-A417-6BFDBF692EE4}">
      <dgm:prSet/>
      <dgm:spPr/>
      <dgm:t>
        <a:bodyPr/>
        <a:lstStyle/>
        <a:p>
          <a:r>
            <a:rPr lang="en-AU" dirty="0">
              <a:latin typeface="Century Gothic" panose="020B0502020202020204" pitchFamily="34" charset="0"/>
            </a:rPr>
            <a:t>High turnover of directors and easy to replace</a:t>
          </a:r>
        </a:p>
      </dgm:t>
    </dgm:pt>
    <dgm:pt modelId="{29580C11-E39C-4DBA-A9DA-0D84573CD5A9}" type="parTrans" cxnId="{11CDAEAE-B7B7-4E33-BD0C-D0DF532D680B}">
      <dgm:prSet/>
      <dgm:spPr/>
      <dgm:t>
        <a:bodyPr/>
        <a:lstStyle/>
        <a:p>
          <a:endParaRPr lang="en-AU"/>
        </a:p>
      </dgm:t>
    </dgm:pt>
    <dgm:pt modelId="{D03AD3BB-381A-4980-AFFA-7DC545E9F9A1}" type="sibTrans" cxnId="{11CDAEAE-B7B7-4E33-BD0C-D0DF532D680B}">
      <dgm:prSet/>
      <dgm:spPr/>
      <dgm:t>
        <a:bodyPr/>
        <a:lstStyle/>
        <a:p>
          <a:endParaRPr lang="en-AU"/>
        </a:p>
      </dgm:t>
    </dgm:pt>
    <dgm:pt modelId="{D5C6BB5D-5235-4566-9576-1FA7435CB813}">
      <dgm:prSet phldrT="[Text]"/>
      <dgm:spPr/>
      <dgm:t>
        <a:bodyPr/>
        <a:lstStyle/>
        <a:p>
          <a:r>
            <a:rPr lang="en-AU" dirty="0">
              <a:latin typeface="Century Gothic" panose="020B0502020202020204" pitchFamily="34" charset="0"/>
            </a:rPr>
            <a:t>Used to create the appearance of real transactions</a:t>
          </a:r>
        </a:p>
      </dgm:t>
    </dgm:pt>
    <dgm:pt modelId="{76BD2EF1-B821-44AE-B569-2468472C5BE9}" type="parTrans" cxnId="{BAAF6756-0D56-4A2B-81D6-8CD7D100B0E7}">
      <dgm:prSet/>
      <dgm:spPr/>
      <dgm:t>
        <a:bodyPr/>
        <a:lstStyle/>
        <a:p>
          <a:endParaRPr lang="en-AU"/>
        </a:p>
      </dgm:t>
    </dgm:pt>
    <dgm:pt modelId="{53FEFAB1-AE69-4BBD-81A6-408F7AC52EED}" type="sibTrans" cxnId="{BAAF6756-0D56-4A2B-81D6-8CD7D100B0E7}">
      <dgm:prSet/>
      <dgm:spPr/>
      <dgm:t>
        <a:bodyPr/>
        <a:lstStyle/>
        <a:p>
          <a:endParaRPr lang="en-AU"/>
        </a:p>
      </dgm:t>
    </dgm:pt>
    <dgm:pt modelId="{C22D3891-5590-43E3-AFA1-32BAC5FC0701}">
      <dgm:prSet phldrT="[Text]"/>
      <dgm:spPr/>
      <dgm:t>
        <a:bodyPr/>
        <a:lstStyle/>
        <a:p>
          <a:r>
            <a:rPr lang="en-AU" dirty="0">
              <a:latin typeface="Century Gothic" panose="020B0502020202020204" pitchFamily="34" charset="0"/>
            </a:rPr>
            <a:t>No response to inquiries or cannot be found physically</a:t>
          </a:r>
        </a:p>
      </dgm:t>
    </dgm:pt>
    <dgm:pt modelId="{1A624493-09AE-4F19-9D5C-111E8E88E8AF}" type="parTrans" cxnId="{9538D4C8-C4F0-4A91-ACAD-4A6F7F329744}">
      <dgm:prSet/>
      <dgm:spPr/>
      <dgm:t>
        <a:bodyPr/>
        <a:lstStyle/>
        <a:p>
          <a:endParaRPr lang="en-AU"/>
        </a:p>
      </dgm:t>
    </dgm:pt>
    <dgm:pt modelId="{3152A41A-448D-4F4B-B031-FB2F7D0065B1}" type="sibTrans" cxnId="{9538D4C8-C4F0-4A91-ACAD-4A6F7F329744}">
      <dgm:prSet/>
      <dgm:spPr/>
      <dgm:t>
        <a:bodyPr/>
        <a:lstStyle/>
        <a:p>
          <a:endParaRPr lang="en-AU"/>
        </a:p>
      </dgm:t>
    </dgm:pt>
    <dgm:pt modelId="{CD2DE9C6-ABE3-4235-B1B0-C50239D3AB27}">
      <dgm:prSet phldrT="[Text]"/>
      <dgm:spPr/>
      <dgm:t>
        <a:bodyPr/>
        <a:lstStyle/>
        <a:p>
          <a:r>
            <a:rPr lang="en-AU" dirty="0">
              <a:latin typeface="Century Gothic" panose="020B0502020202020204" pitchFamily="34" charset="0"/>
            </a:rPr>
            <a:t>Back-to-back bank transactions or cash transactions with no apparent commercial driver</a:t>
          </a:r>
        </a:p>
      </dgm:t>
    </dgm:pt>
    <dgm:pt modelId="{F3EBB856-D38A-4F2B-AB73-9267D346363F}" type="parTrans" cxnId="{6206F6AB-928F-4FEA-9304-891EA08A5AAB}">
      <dgm:prSet/>
      <dgm:spPr/>
      <dgm:t>
        <a:bodyPr/>
        <a:lstStyle/>
        <a:p>
          <a:endParaRPr lang="en-AU"/>
        </a:p>
      </dgm:t>
    </dgm:pt>
    <dgm:pt modelId="{09AAC534-DC4A-462A-B011-13E3C8D1E62E}" type="sibTrans" cxnId="{6206F6AB-928F-4FEA-9304-891EA08A5AAB}">
      <dgm:prSet/>
      <dgm:spPr/>
      <dgm:t>
        <a:bodyPr/>
        <a:lstStyle/>
        <a:p>
          <a:endParaRPr lang="en-AU"/>
        </a:p>
      </dgm:t>
    </dgm:pt>
    <dgm:pt modelId="{80FA8EB2-E455-42E6-985A-45F56EDA8C40}" type="pres">
      <dgm:prSet presAssocID="{09B8A2B9-1D06-42FD-A364-56917B7B8124}" presName="Name0" presStyleCnt="0">
        <dgm:presLayoutVars>
          <dgm:dir/>
          <dgm:animLvl val="lvl"/>
          <dgm:resizeHandles val="exact"/>
        </dgm:presLayoutVars>
      </dgm:prSet>
      <dgm:spPr/>
    </dgm:pt>
    <dgm:pt modelId="{3CF3F67B-7FF9-4683-9547-B6328967AC70}" type="pres">
      <dgm:prSet presAssocID="{8EC77F2A-2C88-4B36-B258-A41DCFCE51CE}" presName="linNode" presStyleCnt="0"/>
      <dgm:spPr/>
    </dgm:pt>
    <dgm:pt modelId="{87D790BB-9828-4713-9FAD-570EB0E0CBB8}" type="pres">
      <dgm:prSet presAssocID="{8EC77F2A-2C88-4B36-B258-A41DCFCE51CE}" presName="parTx" presStyleLbl="revTx" presStyleIdx="0" presStyleCnt="3">
        <dgm:presLayoutVars>
          <dgm:chMax val="1"/>
          <dgm:bulletEnabled val="1"/>
        </dgm:presLayoutVars>
      </dgm:prSet>
      <dgm:spPr/>
    </dgm:pt>
    <dgm:pt modelId="{0A2B43BB-9501-453F-B838-14D8E6E09D97}" type="pres">
      <dgm:prSet presAssocID="{8EC77F2A-2C88-4B36-B258-A41DCFCE51CE}" presName="bracket" presStyleLbl="parChTrans1D1" presStyleIdx="0" presStyleCnt="3"/>
      <dgm:spPr/>
    </dgm:pt>
    <dgm:pt modelId="{22898E03-0616-4994-B7AB-125B988900DD}" type="pres">
      <dgm:prSet presAssocID="{8EC77F2A-2C88-4B36-B258-A41DCFCE51CE}" presName="spH" presStyleCnt="0"/>
      <dgm:spPr/>
    </dgm:pt>
    <dgm:pt modelId="{9E16F072-0682-49C5-9CA5-9D7511B35307}" type="pres">
      <dgm:prSet presAssocID="{8EC77F2A-2C88-4B36-B258-A41DCFCE51CE}" presName="desTx" presStyleLbl="node1" presStyleIdx="0" presStyleCnt="3" custLinFactNeighborX="2444" custLinFactNeighborY="3372">
        <dgm:presLayoutVars>
          <dgm:bulletEnabled val="1"/>
        </dgm:presLayoutVars>
      </dgm:prSet>
      <dgm:spPr/>
    </dgm:pt>
    <dgm:pt modelId="{CD3F8A69-E68A-47BA-850A-980B5429EE97}" type="pres">
      <dgm:prSet presAssocID="{A86528BC-7C8F-4D45-BD86-673B9301A36C}" presName="spV" presStyleCnt="0"/>
      <dgm:spPr/>
    </dgm:pt>
    <dgm:pt modelId="{EC2503E2-315A-4B4F-AE1F-A8272346246F}" type="pres">
      <dgm:prSet presAssocID="{5117B458-0568-44AF-B22E-4F7F5B331AD2}" presName="linNode" presStyleCnt="0"/>
      <dgm:spPr/>
    </dgm:pt>
    <dgm:pt modelId="{CAEA0287-67CE-40DA-95B6-FE7DF2155A26}" type="pres">
      <dgm:prSet presAssocID="{5117B458-0568-44AF-B22E-4F7F5B331AD2}" presName="parTx" presStyleLbl="revTx" presStyleIdx="1" presStyleCnt="3">
        <dgm:presLayoutVars>
          <dgm:chMax val="1"/>
          <dgm:bulletEnabled val="1"/>
        </dgm:presLayoutVars>
      </dgm:prSet>
      <dgm:spPr/>
    </dgm:pt>
    <dgm:pt modelId="{85C55AE4-957D-4BCA-BA16-1FB2B78AAD92}" type="pres">
      <dgm:prSet presAssocID="{5117B458-0568-44AF-B22E-4F7F5B331AD2}" presName="bracket" presStyleLbl="parChTrans1D1" presStyleIdx="1" presStyleCnt="3"/>
      <dgm:spPr/>
    </dgm:pt>
    <dgm:pt modelId="{090C1800-C067-480F-831E-7F555A0C242E}" type="pres">
      <dgm:prSet presAssocID="{5117B458-0568-44AF-B22E-4F7F5B331AD2}" presName="spH" presStyleCnt="0"/>
      <dgm:spPr/>
    </dgm:pt>
    <dgm:pt modelId="{6605699F-23BB-454C-AC92-CFA85D44C9E8}" type="pres">
      <dgm:prSet presAssocID="{5117B458-0568-44AF-B22E-4F7F5B331AD2}" presName="desTx" presStyleLbl="node1" presStyleIdx="1" presStyleCnt="3">
        <dgm:presLayoutVars>
          <dgm:bulletEnabled val="1"/>
        </dgm:presLayoutVars>
      </dgm:prSet>
      <dgm:spPr/>
    </dgm:pt>
    <dgm:pt modelId="{0C5DFFD3-AD93-43B6-AF2C-BBA741DDA18E}" type="pres">
      <dgm:prSet presAssocID="{B353FA66-3FC3-4F14-A839-C9B7BE088B87}" presName="spV" presStyleCnt="0"/>
      <dgm:spPr/>
    </dgm:pt>
    <dgm:pt modelId="{887CD110-A620-4B72-A7F9-F38CB5528925}" type="pres">
      <dgm:prSet presAssocID="{7FFFF005-6A52-486C-A657-3987CF069A05}" presName="linNode" presStyleCnt="0"/>
      <dgm:spPr/>
    </dgm:pt>
    <dgm:pt modelId="{E70C8525-3E05-4408-AC72-B58482C298C1}" type="pres">
      <dgm:prSet presAssocID="{7FFFF005-6A52-486C-A657-3987CF069A05}" presName="parTx" presStyleLbl="revTx" presStyleIdx="2" presStyleCnt="3">
        <dgm:presLayoutVars>
          <dgm:chMax val="1"/>
          <dgm:bulletEnabled val="1"/>
        </dgm:presLayoutVars>
      </dgm:prSet>
      <dgm:spPr/>
    </dgm:pt>
    <dgm:pt modelId="{CC72B88B-1593-4DEB-917B-030DFD239C98}" type="pres">
      <dgm:prSet presAssocID="{7FFFF005-6A52-486C-A657-3987CF069A05}" presName="bracket" presStyleLbl="parChTrans1D1" presStyleIdx="2" presStyleCnt="3"/>
      <dgm:spPr/>
    </dgm:pt>
    <dgm:pt modelId="{8AB679B7-459A-4EAA-9491-5CCB3CC882DF}" type="pres">
      <dgm:prSet presAssocID="{7FFFF005-6A52-486C-A657-3987CF069A05}" presName="spH" presStyleCnt="0"/>
      <dgm:spPr/>
    </dgm:pt>
    <dgm:pt modelId="{128E8033-F487-415A-9306-183555B86C1C}" type="pres">
      <dgm:prSet presAssocID="{7FFFF005-6A52-486C-A657-3987CF069A05}" presName="desTx" presStyleLbl="node1" presStyleIdx="2" presStyleCnt="3">
        <dgm:presLayoutVars>
          <dgm:bulletEnabled val="1"/>
        </dgm:presLayoutVars>
      </dgm:prSet>
      <dgm:spPr/>
    </dgm:pt>
  </dgm:ptLst>
  <dgm:cxnLst>
    <dgm:cxn modelId="{2F9DCA03-F18F-4C2B-A218-A592A93DECDA}" type="presOf" srcId="{8396B536-0A5C-4B7E-A417-6BFDBF692EE4}" destId="{6605699F-23BB-454C-AC92-CFA85D44C9E8}" srcOrd="0" destOrd="4" presId="urn:diagrams.loki3.com/BracketList"/>
    <dgm:cxn modelId="{5890DC04-B335-4A62-80CB-329C440341BB}" srcId="{7FFFF005-6A52-486C-A657-3987CF069A05}" destId="{7FA41629-998F-4BAE-9438-D50FF280AA10}" srcOrd="0" destOrd="0" parTransId="{C813A3B9-D4F0-4BD5-95FE-EBFE9BA25C3B}" sibTransId="{6E86CB04-E39F-47E0-98B2-41660D4443FF}"/>
    <dgm:cxn modelId="{5B339009-847D-4903-B65E-C022F8055C3E}" srcId="{8EC77F2A-2C88-4B36-B258-A41DCFCE51CE}" destId="{99D7EA0D-07DA-4D42-823B-7264DF5D1C86}" srcOrd="7" destOrd="0" parTransId="{2D126CBB-26B0-4161-9F8C-15EB0755983F}" sibTransId="{45DF47C1-7858-4308-A220-7BE05A14A276}"/>
    <dgm:cxn modelId="{0900AC09-DEC5-4BDE-96B6-1E6A2C10E55C}" type="presOf" srcId="{99D7EA0D-07DA-4D42-823B-7264DF5D1C86}" destId="{9E16F072-0682-49C5-9CA5-9D7511B35307}" srcOrd="0" destOrd="7" presId="urn:diagrams.loki3.com/BracketList"/>
    <dgm:cxn modelId="{D432FF1A-1180-44B6-AB84-C9818E839D7D}" type="presOf" srcId="{1B49D613-F3AD-4C07-BE71-F23A98608C87}" destId="{9E16F072-0682-49C5-9CA5-9D7511B35307}" srcOrd="0" destOrd="5" presId="urn:diagrams.loki3.com/BracketList"/>
    <dgm:cxn modelId="{E6DFDE26-4068-4B26-8154-9525DF3201EE}" srcId="{8EC77F2A-2C88-4B36-B258-A41DCFCE51CE}" destId="{00D4EA45-98D8-4678-AD66-05BEF90DAD1F}" srcOrd="3" destOrd="0" parTransId="{76CB97D6-68A1-4C1B-A44A-2D28664421A3}" sibTransId="{BEB2271A-8F16-488F-ACED-8C207B368C81}"/>
    <dgm:cxn modelId="{0D77162A-FB23-42CC-8372-E42AD7BCEFBA}" srcId="{09B8A2B9-1D06-42FD-A364-56917B7B8124}" destId="{5117B458-0568-44AF-B22E-4F7F5B331AD2}" srcOrd="1" destOrd="0" parTransId="{DE353C0C-B813-492D-9B46-7B1A47FB87B8}" sibTransId="{B353FA66-3FC3-4F14-A839-C9B7BE088B87}"/>
    <dgm:cxn modelId="{26962C2B-94D4-4539-894D-45E129DAD7B3}" type="presOf" srcId="{0FEB31DD-C94E-4C76-8FAF-3EF8C593FBD9}" destId="{128E8033-F487-415A-9306-183555B86C1C}" srcOrd="0" destOrd="1" presId="urn:diagrams.loki3.com/BracketList"/>
    <dgm:cxn modelId="{17A2A22E-6A9D-47D3-A382-389CC0122E94}" srcId="{5117B458-0568-44AF-B22E-4F7F5B331AD2}" destId="{0D27AA72-5A64-454C-A9C2-B4A2C27157B5}" srcOrd="1" destOrd="0" parTransId="{478732D4-18F9-4771-BAE6-DBE502D8620D}" sibTransId="{55FF202D-142F-405D-BA4C-860893CBA57B}"/>
    <dgm:cxn modelId="{16D0E430-AA84-4A0A-9DFC-40571DCD4201}" type="presOf" srcId="{D5C6BB5D-5235-4566-9576-1FA7435CB813}" destId="{9E16F072-0682-49C5-9CA5-9D7511B35307}" srcOrd="0" destOrd="0" presId="urn:diagrams.loki3.com/BracketList"/>
    <dgm:cxn modelId="{DE447832-327F-4004-9B74-37A950436DBF}" srcId="{5117B458-0568-44AF-B22E-4F7F5B331AD2}" destId="{82D18506-3A59-46E5-99E8-F43436107868}" srcOrd="3" destOrd="0" parTransId="{98260A31-703B-4A4C-BF01-3022D95E2481}" sibTransId="{D7B0DA88-8B15-4689-AAC4-9D4BF8847F67}"/>
    <dgm:cxn modelId="{195D503E-C193-4BB6-AECC-2AC3D96B9BC1}" type="presOf" srcId="{82D18506-3A59-46E5-99E8-F43436107868}" destId="{6605699F-23BB-454C-AC92-CFA85D44C9E8}" srcOrd="0" destOrd="3" presId="urn:diagrams.loki3.com/BracketList"/>
    <dgm:cxn modelId="{C3B3FA43-909F-4752-BDBF-5B574F88D0D3}" srcId="{5117B458-0568-44AF-B22E-4F7F5B331AD2}" destId="{DB182110-9655-4D70-921B-F8364DA8BB48}" srcOrd="2" destOrd="0" parTransId="{2DF85323-C2E3-4D8D-B697-5AEC18FE25F9}" sibTransId="{14AEA964-7803-407B-90D2-0326B0115F4C}"/>
    <dgm:cxn modelId="{1D3BB448-AB38-48DC-96DA-511528566C19}" type="presOf" srcId="{F3B62C9D-84AC-47C4-B7E5-00400F998941}" destId="{6605699F-23BB-454C-AC92-CFA85D44C9E8}" srcOrd="0" destOrd="0" presId="urn:diagrams.loki3.com/BracketList"/>
    <dgm:cxn modelId="{DF49D168-1675-44BF-9EAB-E4F40DC0F7FF}" type="presOf" srcId="{7FA41629-998F-4BAE-9438-D50FF280AA10}" destId="{128E8033-F487-415A-9306-183555B86C1C}" srcOrd="0" destOrd="0" presId="urn:diagrams.loki3.com/BracketList"/>
    <dgm:cxn modelId="{544F4E4B-05DC-4347-975D-4816EACBD4A1}" srcId="{09B8A2B9-1D06-42FD-A364-56917B7B8124}" destId="{8EC77F2A-2C88-4B36-B258-A41DCFCE51CE}" srcOrd="0" destOrd="0" parTransId="{12B97CBD-39EB-490B-BE47-EC968C05504A}" sibTransId="{A86528BC-7C8F-4D45-BD86-673B9301A36C}"/>
    <dgm:cxn modelId="{B3149F4B-94D6-45CC-A50F-A9A1A3565321}" type="presOf" srcId="{C22D3891-5590-43E3-AFA1-32BAC5FC0701}" destId="{9E16F072-0682-49C5-9CA5-9D7511B35307}" srcOrd="0" destOrd="1" presId="urn:diagrams.loki3.com/BracketList"/>
    <dgm:cxn modelId="{A171B050-BA00-40CA-B2AA-B64501016943}" type="presOf" srcId="{09B8A2B9-1D06-42FD-A364-56917B7B8124}" destId="{80FA8EB2-E455-42E6-985A-45F56EDA8C40}" srcOrd="0" destOrd="0" presId="urn:diagrams.loki3.com/BracketList"/>
    <dgm:cxn modelId="{34EBEA50-C523-48B1-817E-FCE3916FB3C2}" type="presOf" srcId="{CD2DE9C6-ABE3-4235-B1B0-C50239D3AB27}" destId="{9E16F072-0682-49C5-9CA5-9D7511B35307}" srcOrd="0" destOrd="2" presId="urn:diagrams.loki3.com/BracketList"/>
    <dgm:cxn modelId="{BAAF6756-0D56-4A2B-81D6-8CD7D100B0E7}" srcId="{8EC77F2A-2C88-4B36-B258-A41DCFCE51CE}" destId="{D5C6BB5D-5235-4566-9576-1FA7435CB813}" srcOrd="0" destOrd="0" parTransId="{76BD2EF1-B821-44AE-B569-2468472C5BE9}" sibTransId="{53FEFAB1-AE69-4BBD-81A6-408F7AC52EED}"/>
    <dgm:cxn modelId="{10998977-04A2-4DD6-A565-70DB809CF49F}" type="presOf" srcId="{0D27AA72-5A64-454C-A9C2-B4A2C27157B5}" destId="{6605699F-23BB-454C-AC92-CFA85D44C9E8}" srcOrd="0" destOrd="1" presId="urn:diagrams.loki3.com/BracketList"/>
    <dgm:cxn modelId="{A6308F82-6492-4C32-B3BA-13503D84C3FB}" type="presOf" srcId="{5117B458-0568-44AF-B22E-4F7F5B331AD2}" destId="{CAEA0287-67CE-40DA-95B6-FE7DF2155A26}" srcOrd="0" destOrd="0" presId="urn:diagrams.loki3.com/BracketList"/>
    <dgm:cxn modelId="{3F985E84-8F43-499D-AD3F-8034DDE5434F}" type="presOf" srcId="{00D4EA45-98D8-4678-AD66-05BEF90DAD1F}" destId="{9E16F072-0682-49C5-9CA5-9D7511B35307}" srcOrd="0" destOrd="3" presId="urn:diagrams.loki3.com/BracketList"/>
    <dgm:cxn modelId="{31219C88-148D-4F40-AB00-812D820B75C7}" type="presOf" srcId="{0508ADE8-0888-4BF2-BEA0-D7F8214522FA}" destId="{9E16F072-0682-49C5-9CA5-9D7511B35307}" srcOrd="0" destOrd="6" presId="urn:diagrams.loki3.com/BracketList"/>
    <dgm:cxn modelId="{1D0F248D-0F76-461F-8B26-D4FD3B64679B}" srcId="{8EC77F2A-2C88-4B36-B258-A41DCFCE51CE}" destId="{1B49D613-F3AD-4C07-BE71-F23A98608C87}" srcOrd="5" destOrd="0" parTransId="{7611E816-E5A8-4830-909E-14523C8A5FFC}" sibTransId="{A55C559F-18A2-4DC5-85E0-FA5AC1426D6C}"/>
    <dgm:cxn modelId="{B4879DA2-3853-4273-930C-0DD2803307FC}" type="presOf" srcId="{DB182110-9655-4D70-921B-F8364DA8BB48}" destId="{6605699F-23BB-454C-AC92-CFA85D44C9E8}" srcOrd="0" destOrd="2" presId="urn:diagrams.loki3.com/BracketList"/>
    <dgm:cxn modelId="{6206F6AB-928F-4FEA-9304-891EA08A5AAB}" srcId="{8EC77F2A-2C88-4B36-B258-A41DCFCE51CE}" destId="{CD2DE9C6-ABE3-4235-B1B0-C50239D3AB27}" srcOrd="2" destOrd="0" parTransId="{F3EBB856-D38A-4F2B-AB73-9267D346363F}" sibTransId="{09AAC534-DC4A-462A-B011-13E3C8D1E62E}"/>
    <dgm:cxn modelId="{11CDAEAE-B7B7-4E33-BD0C-D0DF532D680B}" srcId="{5117B458-0568-44AF-B22E-4F7F5B331AD2}" destId="{8396B536-0A5C-4B7E-A417-6BFDBF692EE4}" srcOrd="4" destOrd="0" parTransId="{29580C11-E39C-4DBA-A9DA-0D84573CD5A9}" sibTransId="{D03AD3BB-381A-4980-AFFA-7DC545E9F9A1}"/>
    <dgm:cxn modelId="{AA5018BF-FF47-460A-ADDD-7CCA93A4D255}" srcId="{09B8A2B9-1D06-42FD-A364-56917B7B8124}" destId="{7FFFF005-6A52-486C-A657-3987CF069A05}" srcOrd="2" destOrd="0" parTransId="{A6571A8D-3719-45E8-91C5-789CA25B5237}" sibTransId="{C2110410-2BEE-4EBE-BF3D-91B4D91C1C80}"/>
    <dgm:cxn modelId="{3C7544C5-3D9D-4585-88E0-83C78D741D3B}" type="presOf" srcId="{8EC77F2A-2C88-4B36-B258-A41DCFCE51CE}" destId="{87D790BB-9828-4713-9FAD-570EB0E0CBB8}" srcOrd="0" destOrd="0" presId="urn:diagrams.loki3.com/BracketList"/>
    <dgm:cxn modelId="{9538D4C8-C4F0-4A91-ACAD-4A6F7F329744}" srcId="{8EC77F2A-2C88-4B36-B258-A41DCFCE51CE}" destId="{C22D3891-5590-43E3-AFA1-32BAC5FC0701}" srcOrd="1" destOrd="0" parTransId="{1A624493-09AE-4F19-9D5C-111E8E88E8AF}" sibTransId="{3152A41A-448D-4F4B-B031-FB2F7D0065B1}"/>
    <dgm:cxn modelId="{5E8E37E4-01F8-46E9-BED4-F0750B433F60}" type="presOf" srcId="{7FFFF005-6A52-486C-A657-3987CF069A05}" destId="{E70C8525-3E05-4408-AC72-B58482C298C1}" srcOrd="0" destOrd="0" presId="urn:diagrams.loki3.com/BracketList"/>
    <dgm:cxn modelId="{607FECEB-A232-4A04-85A9-83C6DF8C7976}" srcId="{7FFFF005-6A52-486C-A657-3987CF069A05}" destId="{0FEB31DD-C94E-4C76-8FAF-3EF8C593FBD9}" srcOrd="1" destOrd="0" parTransId="{B8A895A7-4AF5-41A7-B1C0-7EBF1350DC68}" sibTransId="{11CE5ADA-D552-438B-9FEC-6D2730C6E6C1}"/>
    <dgm:cxn modelId="{C24B67EC-FE5D-4E03-8C42-E2346CFA86C1}" type="presOf" srcId="{FA492602-6BBD-49E9-BCD7-F63860DF1FBF}" destId="{9E16F072-0682-49C5-9CA5-9D7511B35307}" srcOrd="0" destOrd="4" presId="urn:diagrams.loki3.com/BracketList"/>
    <dgm:cxn modelId="{EC4B72EC-7DA4-4D8C-BA1C-AED8D317B010}" srcId="{5117B458-0568-44AF-B22E-4F7F5B331AD2}" destId="{F3B62C9D-84AC-47C4-B7E5-00400F998941}" srcOrd="0" destOrd="0" parTransId="{415C8DA0-9F22-4D20-88C4-93609E5888B0}" sibTransId="{D0B51F3E-30B4-406C-9827-B563F4C2BA4C}"/>
    <dgm:cxn modelId="{9ACA92F8-C998-425A-BFF1-7733C2D9EF57}" srcId="{8EC77F2A-2C88-4B36-B258-A41DCFCE51CE}" destId="{FA492602-6BBD-49E9-BCD7-F63860DF1FBF}" srcOrd="4" destOrd="0" parTransId="{9CF59196-6128-415D-B45B-1E7B298752EC}" sibTransId="{1EB9BDC3-6E9B-4236-96B5-8275AB936EDC}"/>
    <dgm:cxn modelId="{A7D3E8F8-19B4-4AB4-AE4A-5667E0E9C0C9}" srcId="{8EC77F2A-2C88-4B36-B258-A41DCFCE51CE}" destId="{0508ADE8-0888-4BF2-BEA0-D7F8214522FA}" srcOrd="6" destOrd="0" parTransId="{A867A432-ECF3-4117-9380-2A4175A701E9}" sibTransId="{C93723DF-AAC3-4D23-87A3-8441D1EAE0EC}"/>
    <dgm:cxn modelId="{661A24FC-F4DD-46D5-A1AF-5D73236FA043}" type="presParOf" srcId="{80FA8EB2-E455-42E6-985A-45F56EDA8C40}" destId="{3CF3F67B-7FF9-4683-9547-B6328967AC70}" srcOrd="0" destOrd="0" presId="urn:diagrams.loki3.com/BracketList"/>
    <dgm:cxn modelId="{B059F7DE-EC81-4D8F-BF23-D43F726EC89C}" type="presParOf" srcId="{3CF3F67B-7FF9-4683-9547-B6328967AC70}" destId="{87D790BB-9828-4713-9FAD-570EB0E0CBB8}" srcOrd="0" destOrd="0" presId="urn:diagrams.loki3.com/BracketList"/>
    <dgm:cxn modelId="{F43FB890-0F1A-4DB3-BE0C-13EB452F25A8}" type="presParOf" srcId="{3CF3F67B-7FF9-4683-9547-B6328967AC70}" destId="{0A2B43BB-9501-453F-B838-14D8E6E09D97}" srcOrd="1" destOrd="0" presId="urn:diagrams.loki3.com/BracketList"/>
    <dgm:cxn modelId="{5C736B33-C975-44C3-AC59-CC6F7FBEEB1B}" type="presParOf" srcId="{3CF3F67B-7FF9-4683-9547-B6328967AC70}" destId="{22898E03-0616-4994-B7AB-125B988900DD}" srcOrd="2" destOrd="0" presId="urn:diagrams.loki3.com/BracketList"/>
    <dgm:cxn modelId="{7A931733-1487-4843-A864-8F12DE2F735E}" type="presParOf" srcId="{3CF3F67B-7FF9-4683-9547-B6328967AC70}" destId="{9E16F072-0682-49C5-9CA5-9D7511B35307}" srcOrd="3" destOrd="0" presId="urn:diagrams.loki3.com/BracketList"/>
    <dgm:cxn modelId="{3C26EC66-34A1-40C2-B3B2-9FBDE6222A5E}" type="presParOf" srcId="{80FA8EB2-E455-42E6-985A-45F56EDA8C40}" destId="{CD3F8A69-E68A-47BA-850A-980B5429EE97}" srcOrd="1" destOrd="0" presId="urn:diagrams.loki3.com/BracketList"/>
    <dgm:cxn modelId="{1C8BF901-4796-4770-BDDC-4E17AA035472}" type="presParOf" srcId="{80FA8EB2-E455-42E6-985A-45F56EDA8C40}" destId="{EC2503E2-315A-4B4F-AE1F-A8272346246F}" srcOrd="2" destOrd="0" presId="urn:diagrams.loki3.com/BracketList"/>
    <dgm:cxn modelId="{B8257937-13CE-418E-BD71-88D635E92953}" type="presParOf" srcId="{EC2503E2-315A-4B4F-AE1F-A8272346246F}" destId="{CAEA0287-67CE-40DA-95B6-FE7DF2155A26}" srcOrd="0" destOrd="0" presId="urn:diagrams.loki3.com/BracketList"/>
    <dgm:cxn modelId="{9663BFD1-BBC6-451F-8196-D08715ECDDAD}" type="presParOf" srcId="{EC2503E2-315A-4B4F-AE1F-A8272346246F}" destId="{85C55AE4-957D-4BCA-BA16-1FB2B78AAD92}" srcOrd="1" destOrd="0" presId="urn:diagrams.loki3.com/BracketList"/>
    <dgm:cxn modelId="{3BA1E004-E274-44C9-9071-790812FB621A}" type="presParOf" srcId="{EC2503E2-315A-4B4F-AE1F-A8272346246F}" destId="{090C1800-C067-480F-831E-7F555A0C242E}" srcOrd="2" destOrd="0" presId="urn:diagrams.loki3.com/BracketList"/>
    <dgm:cxn modelId="{6831CF76-AB50-46DD-BE24-678156664CA1}" type="presParOf" srcId="{EC2503E2-315A-4B4F-AE1F-A8272346246F}" destId="{6605699F-23BB-454C-AC92-CFA85D44C9E8}" srcOrd="3" destOrd="0" presId="urn:diagrams.loki3.com/BracketList"/>
    <dgm:cxn modelId="{DF4AD786-76E1-4F96-BC70-F47C759BF85E}" type="presParOf" srcId="{80FA8EB2-E455-42E6-985A-45F56EDA8C40}" destId="{0C5DFFD3-AD93-43B6-AF2C-BBA741DDA18E}" srcOrd="3" destOrd="0" presId="urn:diagrams.loki3.com/BracketList"/>
    <dgm:cxn modelId="{B3C07F34-5486-4A3D-A833-31AC97ED160C}" type="presParOf" srcId="{80FA8EB2-E455-42E6-985A-45F56EDA8C40}" destId="{887CD110-A620-4B72-A7F9-F38CB5528925}" srcOrd="4" destOrd="0" presId="urn:diagrams.loki3.com/BracketList"/>
    <dgm:cxn modelId="{C6EE6EA1-AA36-4121-8536-D967265B0F0C}" type="presParOf" srcId="{887CD110-A620-4B72-A7F9-F38CB5528925}" destId="{E70C8525-3E05-4408-AC72-B58482C298C1}" srcOrd="0" destOrd="0" presId="urn:diagrams.loki3.com/BracketList"/>
    <dgm:cxn modelId="{E81F0540-DEB7-4B87-AFF0-DF41408E3100}" type="presParOf" srcId="{887CD110-A620-4B72-A7F9-F38CB5528925}" destId="{CC72B88B-1593-4DEB-917B-030DFD239C98}" srcOrd="1" destOrd="0" presId="urn:diagrams.loki3.com/BracketList"/>
    <dgm:cxn modelId="{0AA2C56F-C4A5-4B7B-B21A-9FA7A0C2DFF4}" type="presParOf" srcId="{887CD110-A620-4B72-A7F9-F38CB5528925}" destId="{8AB679B7-459A-4EAA-9491-5CCB3CC882DF}" srcOrd="2" destOrd="0" presId="urn:diagrams.loki3.com/BracketList"/>
    <dgm:cxn modelId="{6DAE19AE-CF5A-42B8-9FBE-55CE358C68D4}" type="presParOf" srcId="{887CD110-A620-4B72-A7F9-F38CB5528925}" destId="{128E8033-F487-415A-9306-183555B86C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8A2B9-1D06-42FD-A364-56917B7B8124}" type="doc">
      <dgm:prSet loTypeId="urn:diagrams.loki3.com/BracketList" loCatId="list" qsTypeId="urn:microsoft.com/office/officeart/2005/8/quickstyle/simple1" qsCatId="simple" csTypeId="urn:microsoft.com/office/officeart/2005/8/colors/accent2_1" csCatId="accent2" phldr="1"/>
      <dgm:spPr/>
      <dgm:t>
        <a:bodyPr/>
        <a:lstStyle/>
        <a:p>
          <a:endParaRPr lang="en-AU"/>
        </a:p>
      </dgm:t>
    </dgm:pt>
    <dgm:pt modelId="{AA1F2C98-7744-4674-BA64-686A4105681F}">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Typically after a Missing Trader in the supply chain</a:t>
          </a:r>
        </a:p>
      </dgm:t>
    </dgm:pt>
    <dgm:pt modelId="{418CC6B5-F7BA-433D-85E4-42AB550B90E1}" type="parTrans" cxnId="{9D4BDCDA-EA33-4F89-BB6C-037895E1DA59}">
      <dgm:prSet/>
      <dgm:spPr/>
      <dgm:t>
        <a:bodyPr/>
        <a:lstStyle/>
        <a:p>
          <a:endParaRPr lang="en-AU" sz="1200">
            <a:latin typeface="Century Gothic" panose="020B0502020202020204" pitchFamily="34" charset="0"/>
          </a:endParaRPr>
        </a:p>
      </dgm:t>
    </dgm:pt>
    <dgm:pt modelId="{A95EF666-B95C-47D0-BF32-D99B5CB81E18}" type="sibTrans" cxnId="{9D4BDCDA-EA33-4F89-BB6C-037895E1DA59}">
      <dgm:prSet/>
      <dgm:spPr/>
      <dgm:t>
        <a:bodyPr/>
        <a:lstStyle/>
        <a:p>
          <a:endParaRPr lang="en-AU" sz="1200">
            <a:latin typeface="Century Gothic" panose="020B0502020202020204" pitchFamily="34" charset="0"/>
          </a:endParaRPr>
        </a:p>
      </dgm:t>
    </dgm:pt>
    <dgm:pt modelId="{8EC77F2A-2C88-4B36-B258-A41DCFCE51CE}">
      <dgm:prSet phldrT="[Text]" custT="1"/>
      <dgm:spPr/>
      <dgm:t>
        <a:bodyPr/>
        <a:lstStyle/>
        <a:p>
          <a:r>
            <a:rPr lang="en-AU" sz="1200" dirty="0">
              <a:latin typeface="Century Gothic" panose="020B0502020202020204" pitchFamily="34" charset="0"/>
            </a:rPr>
            <a:t>Profile of the </a:t>
          </a:r>
        </a:p>
        <a:p>
          <a:r>
            <a:rPr lang="en-AU" sz="1200" dirty="0">
              <a:latin typeface="Century Gothic" panose="020B0502020202020204" pitchFamily="34" charset="0"/>
            </a:rPr>
            <a:t>buffer</a:t>
          </a:r>
        </a:p>
      </dgm:t>
    </dgm:pt>
    <dgm:pt modelId="{12B97CBD-39EB-490B-BE47-EC968C05504A}" type="parTrans" cxnId="{544F4E4B-05DC-4347-975D-4816EACBD4A1}">
      <dgm:prSet/>
      <dgm:spPr/>
      <dgm:t>
        <a:bodyPr/>
        <a:lstStyle/>
        <a:p>
          <a:endParaRPr lang="en-AU" sz="1200"/>
        </a:p>
      </dgm:t>
    </dgm:pt>
    <dgm:pt modelId="{A86528BC-7C8F-4D45-BD86-673B9301A36C}" type="sibTrans" cxnId="{544F4E4B-05DC-4347-975D-4816EACBD4A1}">
      <dgm:prSet/>
      <dgm:spPr/>
      <dgm:t>
        <a:bodyPr/>
        <a:lstStyle/>
        <a:p>
          <a:endParaRPr lang="en-AU" sz="1200"/>
        </a:p>
      </dgm:t>
    </dgm:pt>
    <dgm:pt modelId="{5117B458-0568-44AF-B22E-4F7F5B331AD2}">
      <dgm:prSet custT="1"/>
      <dgm:spPr/>
      <dgm:t>
        <a:bodyPr/>
        <a:lstStyle/>
        <a:p>
          <a:r>
            <a:rPr lang="en-AU" sz="1200" dirty="0">
              <a:latin typeface="Century Gothic" panose="020B0502020202020204" pitchFamily="34" charset="0"/>
            </a:rPr>
            <a:t>The entity</a:t>
          </a:r>
        </a:p>
      </dgm:t>
    </dgm:pt>
    <dgm:pt modelId="{DE353C0C-B813-492D-9B46-7B1A47FB87B8}" type="parTrans" cxnId="{0D77162A-FB23-42CC-8372-E42AD7BCEFBA}">
      <dgm:prSet/>
      <dgm:spPr/>
      <dgm:t>
        <a:bodyPr/>
        <a:lstStyle/>
        <a:p>
          <a:endParaRPr lang="en-AU" sz="1200"/>
        </a:p>
      </dgm:t>
    </dgm:pt>
    <dgm:pt modelId="{B353FA66-3FC3-4F14-A839-C9B7BE088B87}" type="sibTrans" cxnId="{0D77162A-FB23-42CC-8372-E42AD7BCEFBA}">
      <dgm:prSet/>
      <dgm:spPr/>
      <dgm:t>
        <a:bodyPr/>
        <a:lstStyle/>
        <a:p>
          <a:endParaRPr lang="en-AU" sz="1200"/>
        </a:p>
      </dgm:t>
    </dgm:pt>
    <dgm:pt modelId="{F3B62C9D-84AC-47C4-B7E5-00400F998941}">
      <dgm:prSet custT="1"/>
      <dgm:spPr/>
      <dgm:t>
        <a:bodyPr/>
        <a:lstStyle/>
        <a:p>
          <a:r>
            <a:rPr lang="en-AU" sz="1200" kern="1200" dirty="0">
              <a:latin typeface="Century Gothic" panose="020B0502020202020204" pitchFamily="34" charset="0"/>
              <a:ea typeface="+mn-ea"/>
              <a:cs typeface="+mn-cs"/>
            </a:rPr>
            <a:t>Easy to replace</a:t>
          </a:r>
        </a:p>
      </dgm:t>
    </dgm:pt>
    <dgm:pt modelId="{415C8DA0-9F22-4D20-88C4-93609E5888B0}" type="parTrans" cxnId="{EC4B72EC-7DA4-4D8C-BA1C-AED8D317B010}">
      <dgm:prSet/>
      <dgm:spPr/>
      <dgm:t>
        <a:bodyPr/>
        <a:lstStyle/>
        <a:p>
          <a:endParaRPr lang="en-AU" sz="1200"/>
        </a:p>
      </dgm:t>
    </dgm:pt>
    <dgm:pt modelId="{D0B51F3E-30B4-406C-9827-B563F4C2BA4C}" type="sibTrans" cxnId="{EC4B72EC-7DA4-4D8C-BA1C-AED8D317B010}">
      <dgm:prSet/>
      <dgm:spPr/>
      <dgm:t>
        <a:bodyPr/>
        <a:lstStyle/>
        <a:p>
          <a:endParaRPr lang="en-AU" sz="1200"/>
        </a:p>
      </dgm:t>
    </dgm:pt>
    <dgm:pt modelId="{7FFFF005-6A52-486C-A657-3987CF069A05}">
      <dgm:prSet custT="1"/>
      <dgm:spPr/>
      <dgm:t>
        <a:bodyPr/>
        <a:lstStyle/>
        <a:p>
          <a:r>
            <a:rPr lang="en-AU" sz="1200" dirty="0">
              <a:latin typeface="Century Gothic" panose="020B0502020202020204" pitchFamily="34" charset="0"/>
            </a:rPr>
            <a:t>VAT</a:t>
          </a:r>
        </a:p>
      </dgm:t>
    </dgm:pt>
    <dgm:pt modelId="{A6571A8D-3719-45E8-91C5-789CA25B5237}" type="parTrans" cxnId="{AA5018BF-FF47-460A-ADDD-7CCA93A4D255}">
      <dgm:prSet/>
      <dgm:spPr/>
      <dgm:t>
        <a:bodyPr/>
        <a:lstStyle/>
        <a:p>
          <a:endParaRPr lang="en-AU" sz="1200"/>
        </a:p>
      </dgm:t>
    </dgm:pt>
    <dgm:pt modelId="{C2110410-2BEE-4EBE-BF3D-91B4D91C1C80}" type="sibTrans" cxnId="{AA5018BF-FF47-460A-ADDD-7CCA93A4D255}">
      <dgm:prSet/>
      <dgm:spPr/>
      <dgm:t>
        <a:bodyPr/>
        <a:lstStyle/>
        <a:p>
          <a:endParaRPr lang="en-AU" sz="1200"/>
        </a:p>
      </dgm:t>
    </dgm:pt>
    <dgm:pt modelId="{7FA41629-998F-4BAE-9438-D50FF280AA10}">
      <dgm:prSet custT="1"/>
      <dgm:spPr/>
      <dgm:t>
        <a:bodyPr/>
        <a:lstStyle/>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Typically fulfil their tax obligations including paying VAT to the tax administrator</a:t>
          </a:r>
          <a:endParaRPr lang="en-AU" sz="1200" kern="1200" dirty="0">
            <a:latin typeface="Century Gothic" panose="020B0502020202020204" pitchFamily="34" charset="0"/>
            <a:ea typeface="+mn-ea"/>
            <a:cs typeface="+mn-cs"/>
          </a:endParaRPr>
        </a:p>
      </dgm:t>
    </dgm:pt>
    <dgm:pt modelId="{C813A3B9-D4F0-4BD5-95FE-EBFE9BA25C3B}" type="parTrans" cxnId="{5890DC04-B335-4A62-80CB-329C440341BB}">
      <dgm:prSet/>
      <dgm:spPr/>
      <dgm:t>
        <a:bodyPr/>
        <a:lstStyle/>
        <a:p>
          <a:endParaRPr lang="en-AU" sz="1200"/>
        </a:p>
      </dgm:t>
    </dgm:pt>
    <dgm:pt modelId="{6E86CB04-E39F-47E0-98B2-41660D4443FF}" type="sibTrans" cxnId="{5890DC04-B335-4A62-80CB-329C440341BB}">
      <dgm:prSet/>
      <dgm:spPr/>
      <dgm:t>
        <a:bodyPr/>
        <a:lstStyle/>
        <a:p>
          <a:endParaRPr lang="en-AU" sz="1200"/>
        </a:p>
      </dgm:t>
    </dgm:pt>
    <dgm:pt modelId="{694F8DD3-942F-43D9-B249-44A95702E417}">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 investigations difficult as they act as a normal trader within the domestic market</a:t>
          </a:r>
        </a:p>
      </dgm:t>
    </dgm:pt>
    <dgm:pt modelId="{39EF9566-0F3E-4731-9CF8-88118643B6BE}" type="parTrans" cxnId="{5843C876-CDE3-46C2-8896-20D428846709}">
      <dgm:prSet/>
      <dgm:spPr/>
      <dgm:t>
        <a:bodyPr/>
        <a:lstStyle/>
        <a:p>
          <a:endParaRPr lang="en-AU" sz="1200"/>
        </a:p>
      </dgm:t>
    </dgm:pt>
    <dgm:pt modelId="{45D4A081-9EF2-492A-A4B4-DB06A834A207}" type="sibTrans" cxnId="{5843C876-CDE3-46C2-8896-20D428846709}">
      <dgm:prSet/>
      <dgm:spPr/>
      <dgm:t>
        <a:bodyPr/>
        <a:lstStyle/>
        <a:p>
          <a:endParaRPr lang="en-AU" sz="1200"/>
        </a:p>
      </dgm:t>
    </dgm:pt>
    <dgm:pt modelId="{21D033E3-7905-4531-B02D-B5280523D790}">
      <dgm:prSet phldrT="[Text]" custT="1"/>
      <dgm:spPr/>
      <dgm:t>
        <a:bodyPr/>
        <a:lstStyle/>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Share some of the common profiles of Missing Traders</a:t>
          </a:r>
          <a:endParaRPr lang="en-AU" sz="1200" kern="1200" dirty="0">
            <a:latin typeface="Century Gothic" panose="020B0502020202020204" pitchFamily="34" charset="0"/>
            <a:ea typeface="+mn-ea"/>
            <a:cs typeface="+mn-cs"/>
          </a:endParaRPr>
        </a:p>
      </dgm:t>
    </dgm:pt>
    <dgm:pt modelId="{95D744B0-D67C-4586-AB22-0A7EFC34585B}" type="parTrans" cxnId="{F22EF1B4-869E-4DB8-B458-A7EE6061B70A}">
      <dgm:prSet/>
      <dgm:spPr/>
      <dgm:t>
        <a:bodyPr/>
        <a:lstStyle/>
        <a:p>
          <a:endParaRPr lang="en-AU" sz="1200"/>
        </a:p>
      </dgm:t>
    </dgm:pt>
    <dgm:pt modelId="{1F5D6ADB-E930-4F9E-8C9A-580DC5771C08}" type="sibTrans" cxnId="{F22EF1B4-869E-4DB8-B458-A7EE6061B70A}">
      <dgm:prSet/>
      <dgm:spPr/>
      <dgm:t>
        <a:bodyPr/>
        <a:lstStyle/>
        <a:p>
          <a:endParaRPr lang="en-AU" sz="1200"/>
        </a:p>
      </dgm:t>
    </dgm:pt>
    <dgm:pt modelId="{6BFCC193-13C7-4C4B-A7E0-7CBAC2A58CCB}">
      <dgm:prSet phldrT="[Text]" custT="1"/>
      <dgm:spPr/>
      <dgm:t>
        <a:bodyPr/>
        <a:lstStyle/>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Has a low profit margin</a:t>
          </a:r>
          <a:endParaRPr lang="en-AU" sz="1200" kern="1200" dirty="0">
            <a:latin typeface="Century Gothic" panose="020B0502020202020204" pitchFamily="34" charset="0"/>
            <a:ea typeface="+mn-ea"/>
            <a:cs typeface="+mn-cs"/>
          </a:endParaRPr>
        </a:p>
      </dgm:t>
    </dgm:pt>
    <dgm:pt modelId="{63B4C1E2-3077-42F8-BA91-CF41390D2710}" type="parTrans" cxnId="{A794124C-F011-4C09-BEDF-3F5BD0073474}">
      <dgm:prSet/>
      <dgm:spPr/>
      <dgm:t>
        <a:bodyPr/>
        <a:lstStyle/>
        <a:p>
          <a:endParaRPr lang="en-AU"/>
        </a:p>
      </dgm:t>
    </dgm:pt>
    <dgm:pt modelId="{7EC58DDA-5C8C-44E7-B28E-92ADE2FDCB85}" type="sibTrans" cxnId="{A794124C-F011-4C09-BEDF-3F5BD0073474}">
      <dgm:prSet/>
      <dgm:spPr/>
      <dgm:t>
        <a:bodyPr/>
        <a:lstStyle/>
        <a:p>
          <a:endParaRPr lang="en-AU"/>
        </a:p>
      </dgm:t>
    </dgm:pt>
    <dgm:pt modelId="{4F110136-55E1-48A3-BC20-B4D0DE4ED3E7}">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Creates distance between Missing Trader and Broker</a:t>
          </a:r>
        </a:p>
      </dgm:t>
    </dgm:pt>
    <dgm:pt modelId="{D026ED89-B391-4E77-A45F-057D994C1F04}" type="parTrans" cxnId="{853590F3-6FE8-41C6-B8CB-B777304F97DB}">
      <dgm:prSet/>
      <dgm:spPr/>
      <dgm:t>
        <a:bodyPr/>
        <a:lstStyle/>
        <a:p>
          <a:endParaRPr lang="en-AU"/>
        </a:p>
      </dgm:t>
    </dgm:pt>
    <dgm:pt modelId="{EBA00BC0-82C7-4607-874C-169151B9F255}" type="sibTrans" cxnId="{853590F3-6FE8-41C6-B8CB-B777304F97DB}">
      <dgm:prSet/>
      <dgm:spPr/>
      <dgm:t>
        <a:bodyPr/>
        <a:lstStyle/>
        <a:p>
          <a:endParaRPr lang="en-AU"/>
        </a:p>
      </dgm:t>
    </dgm:pt>
    <dgm:pt modelId="{94970334-62EA-411F-8675-673809D8A16F}">
      <dgm:prSet custT="1"/>
      <dgm:spPr/>
      <dgm:t>
        <a:bodyPr/>
        <a:lstStyle/>
        <a:p>
          <a:pPr>
            <a:buChar char="•"/>
          </a:pPr>
          <a:r>
            <a:rPr lang="en-AU" sz="1200" kern="1200" dirty="0">
              <a:latin typeface="Century Gothic" panose="020B0502020202020204" pitchFamily="34" charset="0"/>
              <a:ea typeface="+mn-ea"/>
              <a:cs typeface="+mn-cs"/>
            </a:rPr>
            <a:t>May also have other genuine businesses but the directors would have no prior background in trading nor industry knowledge of the goods that the buffer entities are trading in</a:t>
          </a:r>
        </a:p>
      </dgm:t>
    </dgm:pt>
    <dgm:pt modelId="{3589363C-400B-4FD8-BB14-49A1096994F0}" type="parTrans" cxnId="{9CCE8DDB-B043-40AE-850E-154EC24D9457}">
      <dgm:prSet/>
      <dgm:spPr/>
      <dgm:t>
        <a:bodyPr/>
        <a:lstStyle/>
        <a:p>
          <a:endParaRPr lang="en-AU"/>
        </a:p>
      </dgm:t>
    </dgm:pt>
    <dgm:pt modelId="{369D13D1-6AEF-48E5-BC55-E292A176CE49}" type="sibTrans" cxnId="{9CCE8DDB-B043-40AE-850E-154EC24D9457}">
      <dgm:prSet/>
      <dgm:spPr/>
      <dgm:t>
        <a:bodyPr/>
        <a:lstStyle/>
        <a:p>
          <a:endParaRPr lang="en-AU"/>
        </a:p>
      </dgm:t>
    </dgm:pt>
    <dgm:pt modelId="{ADA863B6-F6F5-49FC-BB05-E29D73DAE2A9}">
      <dgm:prSet custT="1"/>
      <dgm:spPr/>
      <dgm:t>
        <a:bodyPr/>
        <a:lstStyle/>
        <a:p>
          <a:r>
            <a:rPr lang="en-AU" sz="1200" kern="1200" dirty="0">
              <a:latin typeface="Century Gothic" panose="020B0502020202020204" pitchFamily="34" charset="0"/>
              <a:ea typeface="+mn-ea"/>
              <a:cs typeface="+mn-cs"/>
            </a:rPr>
            <a:t>Syndicates that are involved in Missing Trader Fraud for long periods of time utilise lengthier and more sophisticated supply chains with more buffer entities interposed which makes tracing their transactions difficult</a:t>
          </a:r>
        </a:p>
      </dgm:t>
    </dgm:pt>
    <dgm:pt modelId="{7E6DE12C-3053-48E2-80FE-D2893105DDE6}" type="parTrans" cxnId="{997D066A-204E-4BB8-B838-A8BE4628E315}">
      <dgm:prSet/>
      <dgm:spPr/>
      <dgm:t>
        <a:bodyPr/>
        <a:lstStyle/>
        <a:p>
          <a:endParaRPr lang="en-AU"/>
        </a:p>
      </dgm:t>
    </dgm:pt>
    <dgm:pt modelId="{C887B66E-D6A8-4684-8F71-B03A7C908EF4}" type="sibTrans" cxnId="{997D066A-204E-4BB8-B838-A8BE4628E315}">
      <dgm:prSet/>
      <dgm:spPr/>
      <dgm:t>
        <a:bodyPr/>
        <a:lstStyle/>
        <a:p>
          <a:endParaRPr lang="en-AU"/>
        </a:p>
      </dgm:t>
    </dgm:pt>
    <dgm:pt modelId="{80FA8EB2-E455-42E6-985A-45F56EDA8C40}" type="pres">
      <dgm:prSet presAssocID="{09B8A2B9-1D06-42FD-A364-56917B7B8124}" presName="Name0" presStyleCnt="0">
        <dgm:presLayoutVars>
          <dgm:dir/>
          <dgm:animLvl val="lvl"/>
          <dgm:resizeHandles val="exact"/>
        </dgm:presLayoutVars>
      </dgm:prSet>
      <dgm:spPr/>
    </dgm:pt>
    <dgm:pt modelId="{3CF3F67B-7FF9-4683-9547-B6328967AC70}" type="pres">
      <dgm:prSet presAssocID="{8EC77F2A-2C88-4B36-B258-A41DCFCE51CE}" presName="linNode" presStyleCnt="0"/>
      <dgm:spPr/>
    </dgm:pt>
    <dgm:pt modelId="{87D790BB-9828-4713-9FAD-570EB0E0CBB8}" type="pres">
      <dgm:prSet presAssocID="{8EC77F2A-2C88-4B36-B258-A41DCFCE51CE}" presName="parTx" presStyleLbl="revTx" presStyleIdx="0" presStyleCnt="3">
        <dgm:presLayoutVars>
          <dgm:chMax val="1"/>
          <dgm:bulletEnabled val="1"/>
        </dgm:presLayoutVars>
      </dgm:prSet>
      <dgm:spPr/>
    </dgm:pt>
    <dgm:pt modelId="{0A2B43BB-9501-453F-B838-14D8E6E09D97}" type="pres">
      <dgm:prSet presAssocID="{8EC77F2A-2C88-4B36-B258-A41DCFCE51CE}" presName="bracket" presStyleLbl="parChTrans1D1" presStyleIdx="0" presStyleCnt="3"/>
      <dgm:spPr/>
    </dgm:pt>
    <dgm:pt modelId="{22898E03-0616-4994-B7AB-125B988900DD}" type="pres">
      <dgm:prSet presAssocID="{8EC77F2A-2C88-4B36-B258-A41DCFCE51CE}" presName="spH" presStyleCnt="0"/>
      <dgm:spPr/>
    </dgm:pt>
    <dgm:pt modelId="{9E16F072-0682-49C5-9CA5-9D7511B35307}" type="pres">
      <dgm:prSet presAssocID="{8EC77F2A-2C88-4B36-B258-A41DCFCE51CE}" presName="desTx" presStyleLbl="node1" presStyleIdx="0" presStyleCnt="3" custLinFactNeighborY="-4335">
        <dgm:presLayoutVars>
          <dgm:bulletEnabled val="1"/>
        </dgm:presLayoutVars>
      </dgm:prSet>
      <dgm:spPr/>
    </dgm:pt>
    <dgm:pt modelId="{CD3F8A69-E68A-47BA-850A-980B5429EE97}" type="pres">
      <dgm:prSet presAssocID="{A86528BC-7C8F-4D45-BD86-673B9301A36C}" presName="spV" presStyleCnt="0"/>
      <dgm:spPr/>
    </dgm:pt>
    <dgm:pt modelId="{EC2503E2-315A-4B4F-AE1F-A8272346246F}" type="pres">
      <dgm:prSet presAssocID="{5117B458-0568-44AF-B22E-4F7F5B331AD2}" presName="linNode" presStyleCnt="0"/>
      <dgm:spPr/>
    </dgm:pt>
    <dgm:pt modelId="{CAEA0287-67CE-40DA-95B6-FE7DF2155A26}" type="pres">
      <dgm:prSet presAssocID="{5117B458-0568-44AF-B22E-4F7F5B331AD2}" presName="parTx" presStyleLbl="revTx" presStyleIdx="1" presStyleCnt="3">
        <dgm:presLayoutVars>
          <dgm:chMax val="1"/>
          <dgm:bulletEnabled val="1"/>
        </dgm:presLayoutVars>
      </dgm:prSet>
      <dgm:spPr/>
    </dgm:pt>
    <dgm:pt modelId="{85C55AE4-957D-4BCA-BA16-1FB2B78AAD92}" type="pres">
      <dgm:prSet presAssocID="{5117B458-0568-44AF-B22E-4F7F5B331AD2}" presName="bracket" presStyleLbl="parChTrans1D1" presStyleIdx="1" presStyleCnt="3"/>
      <dgm:spPr/>
    </dgm:pt>
    <dgm:pt modelId="{090C1800-C067-480F-831E-7F555A0C242E}" type="pres">
      <dgm:prSet presAssocID="{5117B458-0568-44AF-B22E-4F7F5B331AD2}" presName="spH" presStyleCnt="0"/>
      <dgm:spPr/>
    </dgm:pt>
    <dgm:pt modelId="{6605699F-23BB-454C-AC92-CFA85D44C9E8}" type="pres">
      <dgm:prSet presAssocID="{5117B458-0568-44AF-B22E-4F7F5B331AD2}" presName="desTx" presStyleLbl="node1" presStyleIdx="1" presStyleCnt="3">
        <dgm:presLayoutVars>
          <dgm:bulletEnabled val="1"/>
        </dgm:presLayoutVars>
      </dgm:prSet>
      <dgm:spPr/>
    </dgm:pt>
    <dgm:pt modelId="{0C5DFFD3-AD93-43B6-AF2C-BBA741DDA18E}" type="pres">
      <dgm:prSet presAssocID="{B353FA66-3FC3-4F14-A839-C9B7BE088B87}" presName="spV" presStyleCnt="0"/>
      <dgm:spPr/>
    </dgm:pt>
    <dgm:pt modelId="{887CD110-A620-4B72-A7F9-F38CB5528925}" type="pres">
      <dgm:prSet presAssocID="{7FFFF005-6A52-486C-A657-3987CF069A05}" presName="linNode" presStyleCnt="0"/>
      <dgm:spPr/>
    </dgm:pt>
    <dgm:pt modelId="{E70C8525-3E05-4408-AC72-B58482C298C1}" type="pres">
      <dgm:prSet presAssocID="{7FFFF005-6A52-486C-A657-3987CF069A05}" presName="parTx" presStyleLbl="revTx" presStyleIdx="2" presStyleCnt="3">
        <dgm:presLayoutVars>
          <dgm:chMax val="1"/>
          <dgm:bulletEnabled val="1"/>
        </dgm:presLayoutVars>
      </dgm:prSet>
      <dgm:spPr/>
    </dgm:pt>
    <dgm:pt modelId="{CC72B88B-1593-4DEB-917B-030DFD239C98}" type="pres">
      <dgm:prSet presAssocID="{7FFFF005-6A52-486C-A657-3987CF069A05}" presName="bracket" presStyleLbl="parChTrans1D1" presStyleIdx="2" presStyleCnt="3"/>
      <dgm:spPr/>
    </dgm:pt>
    <dgm:pt modelId="{8AB679B7-459A-4EAA-9491-5CCB3CC882DF}" type="pres">
      <dgm:prSet presAssocID="{7FFFF005-6A52-486C-A657-3987CF069A05}" presName="spH" presStyleCnt="0"/>
      <dgm:spPr/>
    </dgm:pt>
    <dgm:pt modelId="{128E8033-F487-415A-9306-183555B86C1C}" type="pres">
      <dgm:prSet presAssocID="{7FFFF005-6A52-486C-A657-3987CF069A05}" presName="desTx" presStyleLbl="node1" presStyleIdx="2" presStyleCnt="3">
        <dgm:presLayoutVars>
          <dgm:bulletEnabled val="1"/>
        </dgm:presLayoutVars>
      </dgm:prSet>
      <dgm:spPr/>
    </dgm:pt>
  </dgm:ptLst>
  <dgm:cxnLst>
    <dgm:cxn modelId="{5890DC04-B335-4A62-80CB-329C440341BB}" srcId="{7FFFF005-6A52-486C-A657-3987CF069A05}" destId="{7FA41629-998F-4BAE-9438-D50FF280AA10}" srcOrd="0" destOrd="0" parTransId="{C813A3B9-D4F0-4BD5-95FE-EBFE9BA25C3B}" sibTransId="{6E86CB04-E39F-47E0-98B2-41660D4443FF}"/>
    <dgm:cxn modelId="{AF32580B-22B3-455B-B61E-7E2D688685A1}" type="presOf" srcId="{ADA863B6-F6F5-49FC-BB05-E29D73DAE2A9}" destId="{6605699F-23BB-454C-AC92-CFA85D44C9E8}" srcOrd="0" destOrd="1" presId="urn:diagrams.loki3.com/BracketList"/>
    <dgm:cxn modelId="{7F0C5211-84FC-4EC1-80CC-77FE35CC1A24}" type="presOf" srcId="{694F8DD3-942F-43D9-B249-44A95702E417}" destId="{9E16F072-0682-49C5-9CA5-9D7511B35307}" srcOrd="0" destOrd="4" presId="urn:diagrams.loki3.com/BracketList"/>
    <dgm:cxn modelId="{0D77162A-FB23-42CC-8372-E42AD7BCEFBA}" srcId="{09B8A2B9-1D06-42FD-A364-56917B7B8124}" destId="{5117B458-0568-44AF-B22E-4F7F5B331AD2}" srcOrd="1" destOrd="0" parTransId="{DE353C0C-B813-492D-9B46-7B1A47FB87B8}" sibTransId="{B353FA66-3FC3-4F14-A839-C9B7BE088B87}"/>
    <dgm:cxn modelId="{81FA083B-6282-4DF2-B613-DBCCFDCE9141}" type="presOf" srcId="{21D033E3-7905-4531-B02D-B5280523D790}" destId="{9E16F072-0682-49C5-9CA5-9D7511B35307}" srcOrd="0" destOrd="2" presId="urn:diagrams.loki3.com/BracketList"/>
    <dgm:cxn modelId="{1D3BB448-AB38-48DC-96DA-511528566C19}" type="presOf" srcId="{F3B62C9D-84AC-47C4-B7E5-00400F998941}" destId="{6605699F-23BB-454C-AC92-CFA85D44C9E8}" srcOrd="0" destOrd="2" presId="urn:diagrams.loki3.com/BracketList"/>
    <dgm:cxn modelId="{DF49D168-1675-44BF-9EAB-E4F40DC0F7FF}" type="presOf" srcId="{7FA41629-998F-4BAE-9438-D50FF280AA10}" destId="{128E8033-F487-415A-9306-183555B86C1C}" srcOrd="0" destOrd="0" presId="urn:diagrams.loki3.com/BracketList"/>
    <dgm:cxn modelId="{997D066A-204E-4BB8-B838-A8BE4628E315}" srcId="{5117B458-0568-44AF-B22E-4F7F5B331AD2}" destId="{ADA863B6-F6F5-49FC-BB05-E29D73DAE2A9}" srcOrd="1" destOrd="0" parTransId="{7E6DE12C-3053-48E2-80FE-D2893105DDE6}" sibTransId="{C887B66E-D6A8-4684-8F71-B03A7C908EF4}"/>
    <dgm:cxn modelId="{544F4E4B-05DC-4347-975D-4816EACBD4A1}" srcId="{09B8A2B9-1D06-42FD-A364-56917B7B8124}" destId="{8EC77F2A-2C88-4B36-B258-A41DCFCE51CE}" srcOrd="0" destOrd="0" parTransId="{12B97CBD-39EB-490B-BE47-EC968C05504A}" sibTransId="{A86528BC-7C8F-4D45-BD86-673B9301A36C}"/>
    <dgm:cxn modelId="{A794124C-F011-4C09-BEDF-3F5BD0073474}" srcId="{8EC77F2A-2C88-4B36-B258-A41DCFCE51CE}" destId="{6BFCC193-13C7-4C4B-A7E0-7CBAC2A58CCB}" srcOrd="3" destOrd="0" parTransId="{63B4C1E2-3077-42F8-BA91-CF41390D2710}" sibTransId="{7EC58DDA-5C8C-44E7-B28E-92ADE2FDCB85}"/>
    <dgm:cxn modelId="{A171B050-BA00-40CA-B2AA-B64501016943}" type="presOf" srcId="{09B8A2B9-1D06-42FD-A364-56917B7B8124}" destId="{80FA8EB2-E455-42E6-985A-45F56EDA8C40}" srcOrd="0" destOrd="0" presId="urn:diagrams.loki3.com/BracketList"/>
    <dgm:cxn modelId="{5843C876-CDE3-46C2-8896-20D428846709}" srcId="{8EC77F2A-2C88-4B36-B258-A41DCFCE51CE}" destId="{694F8DD3-942F-43D9-B249-44A95702E417}" srcOrd="4" destOrd="0" parTransId="{39EF9566-0F3E-4731-9CF8-88118643B6BE}" sibTransId="{45D4A081-9EF2-492A-A4B4-DB06A834A207}"/>
    <dgm:cxn modelId="{79412F7F-7879-4589-8396-9CE8B48CD52E}" type="presOf" srcId="{AA1F2C98-7744-4674-BA64-686A4105681F}" destId="{9E16F072-0682-49C5-9CA5-9D7511B35307}" srcOrd="0" destOrd="0" presId="urn:diagrams.loki3.com/BracketList"/>
    <dgm:cxn modelId="{A6308F82-6492-4C32-B3BA-13503D84C3FB}" type="presOf" srcId="{5117B458-0568-44AF-B22E-4F7F5B331AD2}" destId="{CAEA0287-67CE-40DA-95B6-FE7DF2155A26}" srcOrd="0" destOrd="0" presId="urn:diagrams.loki3.com/BracketList"/>
    <dgm:cxn modelId="{F22EF1B4-869E-4DB8-B458-A7EE6061B70A}" srcId="{8EC77F2A-2C88-4B36-B258-A41DCFCE51CE}" destId="{21D033E3-7905-4531-B02D-B5280523D790}" srcOrd="2" destOrd="0" parTransId="{95D744B0-D67C-4586-AB22-0A7EFC34585B}" sibTransId="{1F5D6ADB-E930-4F9E-8C9A-580DC5771C08}"/>
    <dgm:cxn modelId="{20FCF2B5-C7DF-4E72-BEF3-9307AFA4D6DF}" type="presOf" srcId="{4F110136-55E1-48A3-BC20-B4D0DE4ED3E7}" destId="{9E16F072-0682-49C5-9CA5-9D7511B35307}" srcOrd="0" destOrd="1" presId="urn:diagrams.loki3.com/BracketList"/>
    <dgm:cxn modelId="{AA5018BF-FF47-460A-ADDD-7CCA93A4D255}" srcId="{09B8A2B9-1D06-42FD-A364-56917B7B8124}" destId="{7FFFF005-6A52-486C-A657-3987CF069A05}" srcOrd="2" destOrd="0" parTransId="{A6571A8D-3719-45E8-91C5-789CA25B5237}" sibTransId="{C2110410-2BEE-4EBE-BF3D-91B4D91C1C80}"/>
    <dgm:cxn modelId="{ECDC2EC3-F93C-48C5-90CD-16A1C10FAAAE}" type="presOf" srcId="{94970334-62EA-411F-8675-673809D8A16F}" destId="{6605699F-23BB-454C-AC92-CFA85D44C9E8}" srcOrd="0" destOrd="0" presId="urn:diagrams.loki3.com/BracketList"/>
    <dgm:cxn modelId="{3C7544C5-3D9D-4585-88E0-83C78D741D3B}" type="presOf" srcId="{8EC77F2A-2C88-4B36-B258-A41DCFCE51CE}" destId="{87D790BB-9828-4713-9FAD-570EB0E0CBB8}" srcOrd="0" destOrd="0" presId="urn:diagrams.loki3.com/BracketList"/>
    <dgm:cxn modelId="{9D4BDCDA-EA33-4F89-BB6C-037895E1DA59}" srcId="{8EC77F2A-2C88-4B36-B258-A41DCFCE51CE}" destId="{AA1F2C98-7744-4674-BA64-686A4105681F}" srcOrd="0" destOrd="0" parTransId="{418CC6B5-F7BA-433D-85E4-42AB550B90E1}" sibTransId="{A95EF666-B95C-47D0-BF32-D99B5CB81E18}"/>
    <dgm:cxn modelId="{9CCE8DDB-B043-40AE-850E-154EC24D9457}" srcId="{5117B458-0568-44AF-B22E-4F7F5B331AD2}" destId="{94970334-62EA-411F-8675-673809D8A16F}" srcOrd="0" destOrd="0" parTransId="{3589363C-400B-4FD8-BB14-49A1096994F0}" sibTransId="{369D13D1-6AEF-48E5-BC55-E292A176CE49}"/>
    <dgm:cxn modelId="{5E8E37E4-01F8-46E9-BED4-F0750B433F60}" type="presOf" srcId="{7FFFF005-6A52-486C-A657-3987CF069A05}" destId="{E70C8525-3E05-4408-AC72-B58482C298C1}" srcOrd="0" destOrd="0" presId="urn:diagrams.loki3.com/BracketList"/>
    <dgm:cxn modelId="{EC4B72EC-7DA4-4D8C-BA1C-AED8D317B010}" srcId="{5117B458-0568-44AF-B22E-4F7F5B331AD2}" destId="{F3B62C9D-84AC-47C4-B7E5-00400F998941}" srcOrd="2" destOrd="0" parTransId="{415C8DA0-9F22-4D20-88C4-93609E5888B0}" sibTransId="{D0B51F3E-30B4-406C-9827-B563F4C2BA4C}"/>
    <dgm:cxn modelId="{7E1EA5F2-5DD0-484B-8D17-79F9FE0FA043}" type="presOf" srcId="{6BFCC193-13C7-4C4B-A7E0-7CBAC2A58CCB}" destId="{9E16F072-0682-49C5-9CA5-9D7511B35307}" srcOrd="0" destOrd="3" presId="urn:diagrams.loki3.com/BracketList"/>
    <dgm:cxn modelId="{853590F3-6FE8-41C6-B8CB-B777304F97DB}" srcId="{8EC77F2A-2C88-4B36-B258-A41DCFCE51CE}" destId="{4F110136-55E1-48A3-BC20-B4D0DE4ED3E7}" srcOrd="1" destOrd="0" parTransId="{D026ED89-B391-4E77-A45F-057D994C1F04}" sibTransId="{EBA00BC0-82C7-4607-874C-169151B9F255}"/>
    <dgm:cxn modelId="{661A24FC-F4DD-46D5-A1AF-5D73236FA043}" type="presParOf" srcId="{80FA8EB2-E455-42E6-985A-45F56EDA8C40}" destId="{3CF3F67B-7FF9-4683-9547-B6328967AC70}" srcOrd="0" destOrd="0" presId="urn:diagrams.loki3.com/BracketList"/>
    <dgm:cxn modelId="{B059F7DE-EC81-4D8F-BF23-D43F726EC89C}" type="presParOf" srcId="{3CF3F67B-7FF9-4683-9547-B6328967AC70}" destId="{87D790BB-9828-4713-9FAD-570EB0E0CBB8}" srcOrd="0" destOrd="0" presId="urn:diagrams.loki3.com/BracketList"/>
    <dgm:cxn modelId="{F43FB890-0F1A-4DB3-BE0C-13EB452F25A8}" type="presParOf" srcId="{3CF3F67B-7FF9-4683-9547-B6328967AC70}" destId="{0A2B43BB-9501-453F-B838-14D8E6E09D97}" srcOrd="1" destOrd="0" presId="urn:diagrams.loki3.com/BracketList"/>
    <dgm:cxn modelId="{5C736B33-C975-44C3-AC59-CC6F7FBEEB1B}" type="presParOf" srcId="{3CF3F67B-7FF9-4683-9547-B6328967AC70}" destId="{22898E03-0616-4994-B7AB-125B988900DD}" srcOrd="2" destOrd="0" presId="urn:diagrams.loki3.com/BracketList"/>
    <dgm:cxn modelId="{7A931733-1487-4843-A864-8F12DE2F735E}" type="presParOf" srcId="{3CF3F67B-7FF9-4683-9547-B6328967AC70}" destId="{9E16F072-0682-49C5-9CA5-9D7511B35307}" srcOrd="3" destOrd="0" presId="urn:diagrams.loki3.com/BracketList"/>
    <dgm:cxn modelId="{3C26EC66-34A1-40C2-B3B2-9FBDE6222A5E}" type="presParOf" srcId="{80FA8EB2-E455-42E6-985A-45F56EDA8C40}" destId="{CD3F8A69-E68A-47BA-850A-980B5429EE97}" srcOrd="1" destOrd="0" presId="urn:diagrams.loki3.com/BracketList"/>
    <dgm:cxn modelId="{1C8BF901-4796-4770-BDDC-4E17AA035472}" type="presParOf" srcId="{80FA8EB2-E455-42E6-985A-45F56EDA8C40}" destId="{EC2503E2-315A-4B4F-AE1F-A8272346246F}" srcOrd="2" destOrd="0" presId="urn:diagrams.loki3.com/BracketList"/>
    <dgm:cxn modelId="{B8257937-13CE-418E-BD71-88D635E92953}" type="presParOf" srcId="{EC2503E2-315A-4B4F-AE1F-A8272346246F}" destId="{CAEA0287-67CE-40DA-95B6-FE7DF2155A26}" srcOrd="0" destOrd="0" presId="urn:diagrams.loki3.com/BracketList"/>
    <dgm:cxn modelId="{9663BFD1-BBC6-451F-8196-D08715ECDDAD}" type="presParOf" srcId="{EC2503E2-315A-4B4F-AE1F-A8272346246F}" destId="{85C55AE4-957D-4BCA-BA16-1FB2B78AAD92}" srcOrd="1" destOrd="0" presId="urn:diagrams.loki3.com/BracketList"/>
    <dgm:cxn modelId="{3BA1E004-E274-44C9-9071-790812FB621A}" type="presParOf" srcId="{EC2503E2-315A-4B4F-AE1F-A8272346246F}" destId="{090C1800-C067-480F-831E-7F555A0C242E}" srcOrd="2" destOrd="0" presId="urn:diagrams.loki3.com/BracketList"/>
    <dgm:cxn modelId="{6831CF76-AB50-46DD-BE24-678156664CA1}" type="presParOf" srcId="{EC2503E2-315A-4B4F-AE1F-A8272346246F}" destId="{6605699F-23BB-454C-AC92-CFA85D44C9E8}" srcOrd="3" destOrd="0" presId="urn:diagrams.loki3.com/BracketList"/>
    <dgm:cxn modelId="{DF4AD786-76E1-4F96-BC70-F47C759BF85E}" type="presParOf" srcId="{80FA8EB2-E455-42E6-985A-45F56EDA8C40}" destId="{0C5DFFD3-AD93-43B6-AF2C-BBA741DDA18E}" srcOrd="3" destOrd="0" presId="urn:diagrams.loki3.com/BracketList"/>
    <dgm:cxn modelId="{B3C07F34-5486-4A3D-A833-31AC97ED160C}" type="presParOf" srcId="{80FA8EB2-E455-42E6-985A-45F56EDA8C40}" destId="{887CD110-A620-4B72-A7F9-F38CB5528925}" srcOrd="4" destOrd="0" presId="urn:diagrams.loki3.com/BracketList"/>
    <dgm:cxn modelId="{C6EE6EA1-AA36-4121-8536-D967265B0F0C}" type="presParOf" srcId="{887CD110-A620-4B72-A7F9-F38CB5528925}" destId="{E70C8525-3E05-4408-AC72-B58482C298C1}" srcOrd="0" destOrd="0" presId="urn:diagrams.loki3.com/BracketList"/>
    <dgm:cxn modelId="{E81F0540-DEB7-4B87-AFF0-DF41408E3100}" type="presParOf" srcId="{887CD110-A620-4B72-A7F9-F38CB5528925}" destId="{CC72B88B-1593-4DEB-917B-030DFD239C98}" srcOrd="1" destOrd="0" presId="urn:diagrams.loki3.com/BracketList"/>
    <dgm:cxn modelId="{0AA2C56F-C4A5-4B7B-B21A-9FA7A0C2DFF4}" type="presParOf" srcId="{887CD110-A620-4B72-A7F9-F38CB5528925}" destId="{8AB679B7-459A-4EAA-9491-5CCB3CC882DF}" srcOrd="2" destOrd="0" presId="urn:diagrams.loki3.com/BracketList"/>
    <dgm:cxn modelId="{6DAE19AE-CF5A-42B8-9FBE-55CE358C68D4}" type="presParOf" srcId="{887CD110-A620-4B72-A7F9-F38CB5528925}" destId="{128E8033-F487-415A-9306-183555B86C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8A2B9-1D06-42FD-A364-56917B7B8124}" type="doc">
      <dgm:prSet loTypeId="urn:diagrams.loki3.com/BracketList" loCatId="list" qsTypeId="urn:microsoft.com/office/officeart/2005/8/quickstyle/simple1" qsCatId="simple" csTypeId="urn:microsoft.com/office/officeart/2005/8/colors/accent5_1" csCatId="accent5" phldr="1"/>
      <dgm:spPr/>
      <dgm:t>
        <a:bodyPr/>
        <a:lstStyle/>
        <a:p>
          <a:endParaRPr lang="en-AU"/>
        </a:p>
      </dgm:t>
    </dgm:pt>
    <dgm:pt modelId="{F3B62C9D-84AC-47C4-B7E5-00400F998941}">
      <dgm:prSet custT="1"/>
      <dgm:spPr/>
      <dgm:t>
        <a:bodyPr/>
        <a:lstStyle/>
        <a:p>
          <a:r>
            <a:rPr lang="en-AU" sz="1200" kern="1200" dirty="0">
              <a:latin typeface="Century Gothic" panose="020B0502020202020204" pitchFamily="34" charset="0"/>
              <a:ea typeface="+mn-ea"/>
              <a:cs typeface="+mn-cs"/>
            </a:rPr>
            <a:t>Profile of </a:t>
          </a:r>
        </a:p>
        <a:p>
          <a:r>
            <a:rPr lang="en-AU" sz="1200" kern="1200" dirty="0">
              <a:latin typeface="Century Gothic" panose="020B0502020202020204" pitchFamily="34" charset="0"/>
              <a:ea typeface="+mn-ea"/>
              <a:cs typeface="+mn-cs"/>
            </a:rPr>
            <a:t>In/out buffer</a:t>
          </a:r>
        </a:p>
      </dgm:t>
    </dgm:pt>
    <dgm:pt modelId="{415C8DA0-9F22-4D20-88C4-93609E5888B0}" type="parTrans" cxnId="{EC4B72EC-7DA4-4D8C-BA1C-AED8D317B010}">
      <dgm:prSet/>
      <dgm:spPr/>
      <dgm:t>
        <a:bodyPr/>
        <a:lstStyle/>
        <a:p>
          <a:endParaRPr lang="en-AU" sz="1200"/>
        </a:p>
      </dgm:t>
    </dgm:pt>
    <dgm:pt modelId="{D0B51F3E-30B4-406C-9827-B563F4C2BA4C}" type="sibTrans" cxnId="{EC4B72EC-7DA4-4D8C-BA1C-AED8D317B010}">
      <dgm:prSet/>
      <dgm:spPr/>
      <dgm:t>
        <a:bodyPr/>
        <a:lstStyle/>
        <a:p>
          <a:endParaRPr lang="en-AU" sz="1200"/>
        </a:p>
      </dgm:t>
    </dgm:pt>
    <dgm:pt modelId="{7FA41629-998F-4BAE-9438-D50FF280AA10}">
      <dgm:prSe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rPr>
            <a:t>Same characteristics but act as a normal international trader </a:t>
          </a:r>
          <a:endParaRPr lang="en-AU" sz="1200" kern="1200" dirty="0">
            <a:latin typeface="Century Gothic" panose="020B0502020202020204" pitchFamily="34" charset="0"/>
            <a:ea typeface="+mn-ea"/>
            <a:cs typeface="+mn-cs"/>
          </a:endParaRPr>
        </a:p>
      </dgm:t>
    </dgm:pt>
    <dgm:pt modelId="{C813A3B9-D4F0-4BD5-95FE-EBFE9BA25C3B}" type="parTrans" cxnId="{5890DC04-B335-4A62-80CB-329C440341BB}">
      <dgm:prSet/>
      <dgm:spPr/>
      <dgm:t>
        <a:bodyPr/>
        <a:lstStyle/>
        <a:p>
          <a:endParaRPr lang="en-AU" sz="1200"/>
        </a:p>
      </dgm:t>
    </dgm:pt>
    <dgm:pt modelId="{6E86CB04-E39F-47E0-98B2-41660D4443FF}" type="sibTrans" cxnId="{5890DC04-B335-4A62-80CB-329C440341BB}">
      <dgm:prSet/>
      <dgm:spPr/>
      <dgm:t>
        <a:bodyPr/>
        <a:lstStyle/>
        <a:p>
          <a:endParaRPr lang="en-AU" sz="1200"/>
        </a:p>
      </dgm:t>
    </dgm:pt>
    <dgm:pt modelId="{80FA8EB2-E455-42E6-985A-45F56EDA8C40}" type="pres">
      <dgm:prSet presAssocID="{09B8A2B9-1D06-42FD-A364-56917B7B8124}" presName="Name0" presStyleCnt="0">
        <dgm:presLayoutVars>
          <dgm:dir/>
          <dgm:animLvl val="lvl"/>
          <dgm:resizeHandles val="exact"/>
        </dgm:presLayoutVars>
      </dgm:prSet>
      <dgm:spPr/>
    </dgm:pt>
    <dgm:pt modelId="{8D37A768-5D1E-423D-A553-8660F4BB5733}" type="pres">
      <dgm:prSet presAssocID="{F3B62C9D-84AC-47C4-B7E5-00400F998941}" presName="linNode" presStyleCnt="0"/>
      <dgm:spPr/>
    </dgm:pt>
    <dgm:pt modelId="{37793550-6FF6-48B8-834E-B3CC85D0BC40}" type="pres">
      <dgm:prSet presAssocID="{F3B62C9D-84AC-47C4-B7E5-00400F998941}" presName="parTx" presStyleLbl="revTx" presStyleIdx="0" presStyleCnt="1">
        <dgm:presLayoutVars>
          <dgm:chMax val="1"/>
          <dgm:bulletEnabled val="1"/>
        </dgm:presLayoutVars>
      </dgm:prSet>
      <dgm:spPr/>
    </dgm:pt>
    <dgm:pt modelId="{B16EB11B-9DCE-4412-B581-B030C94CEF7E}" type="pres">
      <dgm:prSet presAssocID="{F3B62C9D-84AC-47C4-B7E5-00400F998941}" presName="bracket" presStyleLbl="parChTrans1D1" presStyleIdx="0" presStyleCnt="1"/>
      <dgm:spPr/>
    </dgm:pt>
    <dgm:pt modelId="{2CCE3771-58FF-4A8B-A615-C4D6B2C2C740}" type="pres">
      <dgm:prSet presAssocID="{F3B62C9D-84AC-47C4-B7E5-00400F998941}" presName="spH" presStyleCnt="0"/>
      <dgm:spPr/>
    </dgm:pt>
    <dgm:pt modelId="{69896C6F-724A-444F-8FCE-3030685FB064}" type="pres">
      <dgm:prSet presAssocID="{F3B62C9D-84AC-47C4-B7E5-00400F998941}" presName="desTx" presStyleLbl="node1" presStyleIdx="0" presStyleCnt="1">
        <dgm:presLayoutVars>
          <dgm:bulletEnabled val="1"/>
        </dgm:presLayoutVars>
      </dgm:prSet>
      <dgm:spPr/>
    </dgm:pt>
  </dgm:ptLst>
  <dgm:cxnLst>
    <dgm:cxn modelId="{5890DC04-B335-4A62-80CB-329C440341BB}" srcId="{F3B62C9D-84AC-47C4-B7E5-00400F998941}" destId="{7FA41629-998F-4BAE-9438-D50FF280AA10}" srcOrd="0" destOrd="0" parTransId="{C813A3B9-D4F0-4BD5-95FE-EBFE9BA25C3B}" sibTransId="{6E86CB04-E39F-47E0-98B2-41660D4443FF}"/>
    <dgm:cxn modelId="{A171B050-BA00-40CA-B2AA-B64501016943}" type="presOf" srcId="{09B8A2B9-1D06-42FD-A364-56917B7B8124}" destId="{80FA8EB2-E455-42E6-985A-45F56EDA8C40}" srcOrd="0" destOrd="0" presId="urn:diagrams.loki3.com/BracketList"/>
    <dgm:cxn modelId="{6EDB7193-C8C6-4E66-8811-8B87792156DC}" type="presOf" srcId="{7FA41629-998F-4BAE-9438-D50FF280AA10}" destId="{69896C6F-724A-444F-8FCE-3030685FB064}" srcOrd="0" destOrd="0" presId="urn:diagrams.loki3.com/BracketList"/>
    <dgm:cxn modelId="{A09D75AC-D6E3-415A-AD2C-88A396F35591}" type="presOf" srcId="{F3B62C9D-84AC-47C4-B7E5-00400F998941}" destId="{37793550-6FF6-48B8-834E-B3CC85D0BC40}" srcOrd="0" destOrd="0" presId="urn:diagrams.loki3.com/BracketList"/>
    <dgm:cxn modelId="{EC4B72EC-7DA4-4D8C-BA1C-AED8D317B010}" srcId="{09B8A2B9-1D06-42FD-A364-56917B7B8124}" destId="{F3B62C9D-84AC-47C4-B7E5-00400F998941}" srcOrd="0" destOrd="0" parTransId="{415C8DA0-9F22-4D20-88C4-93609E5888B0}" sibTransId="{D0B51F3E-30B4-406C-9827-B563F4C2BA4C}"/>
    <dgm:cxn modelId="{EFC209B1-4EAA-4C7A-BFB9-E05C7C151C61}" type="presParOf" srcId="{80FA8EB2-E455-42E6-985A-45F56EDA8C40}" destId="{8D37A768-5D1E-423D-A553-8660F4BB5733}" srcOrd="0" destOrd="0" presId="urn:diagrams.loki3.com/BracketList"/>
    <dgm:cxn modelId="{6FCCDF34-9DFF-4CF0-B174-F87AC45A4A01}" type="presParOf" srcId="{8D37A768-5D1E-423D-A553-8660F4BB5733}" destId="{37793550-6FF6-48B8-834E-B3CC85D0BC40}" srcOrd="0" destOrd="0" presId="urn:diagrams.loki3.com/BracketList"/>
    <dgm:cxn modelId="{6B3F1CA5-4E19-4D28-9661-C3F98B20D95A}" type="presParOf" srcId="{8D37A768-5D1E-423D-A553-8660F4BB5733}" destId="{B16EB11B-9DCE-4412-B581-B030C94CEF7E}" srcOrd="1" destOrd="0" presId="urn:diagrams.loki3.com/BracketList"/>
    <dgm:cxn modelId="{6080D6AF-969C-41B7-8271-BF4963CB7359}" type="presParOf" srcId="{8D37A768-5D1E-423D-A553-8660F4BB5733}" destId="{2CCE3771-58FF-4A8B-A615-C4D6B2C2C740}" srcOrd="2" destOrd="0" presId="urn:diagrams.loki3.com/BracketList"/>
    <dgm:cxn modelId="{50DD9A02-9A30-4635-9E32-DDA13C9919BD}" type="presParOf" srcId="{8D37A768-5D1E-423D-A553-8660F4BB5733}" destId="{69896C6F-724A-444F-8FCE-3030685FB064}" srcOrd="3" destOrd="0" presId="urn:diagrams.loki3.com/Bracke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B8A2B9-1D06-42FD-A364-56917B7B8124}" type="doc">
      <dgm:prSet loTypeId="urn:diagrams.loki3.com/BracketList" loCatId="list" qsTypeId="urn:microsoft.com/office/officeart/2005/8/quickstyle/simple1" qsCatId="simple" csTypeId="urn:microsoft.com/office/officeart/2005/8/colors/accent3_1" csCatId="accent3" phldr="1"/>
      <dgm:spPr/>
      <dgm:t>
        <a:bodyPr/>
        <a:lstStyle/>
        <a:p>
          <a:endParaRPr lang="en-AU"/>
        </a:p>
      </dgm:t>
    </dgm:pt>
    <dgm:pt modelId="{AA1F2C98-7744-4674-BA64-686A4105681F}">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Highest profit margin in the chain</a:t>
          </a:r>
        </a:p>
      </dgm:t>
    </dgm:pt>
    <dgm:pt modelId="{418CC6B5-F7BA-433D-85E4-42AB550B90E1}" type="parTrans" cxnId="{9D4BDCDA-EA33-4F89-BB6C-037895E1DA59}">
      <dgm:prSet/>
      <dgm:spPr/>
      <dgm:t>
        <a:bodyPr/>
        <a:lstStyle/>
        <a:p>
          <a:endParaRPr lang="en-AU" sz="1200">
            <a:latin typeface="Century Gothic" panose="020B0502020202020204" pitchFamily="34" charset="0"/>
          </a:endParaRPr>
        </a:p>
      </dgm:t>
    </dgm:pt>
    <dgm:pt modelId="{A95EF666-B95C-47D0-BF32-D99B5CB81E18}" type="sibTrans" cxnId="{9D4BDCDA-EA33-4F89-BB6C-037895E1DA59}">
      <dgm:prSet/>
      <dgm:spPr/>
      <dgm:t>
        <a:bodyPr/>
        <a:lstStyle/>
        <a:p>
          <a:endParaRPr lang="en-AU" sz="1200">
            <a:latin typeface="Century Gothic" panose="020B0502020202020204" pitchFamily="34" charset="0"/>
          </a:endParaRPr>
        </a:p>
      </dgm:t>
    </dgm:pt>
    <dgm:pt modelId="{8EC77F2A-2C88-4B36-B258-A41DCFCE51CE}">
      <dgm:prSet phldrT="[Text]" custT="1"/>
      <dgm:spPr/>
      <dgm:t>
        <a:bodyPr/>
        <a:lstStyle/>
        <a:p>
          <a:r>
            <a:rPr lang="en-AU" sz="1200" dirty="0">
              <a:latin typeface="Century Gothic" panose="020B0502020202020204" pitchFamily="34" charset="0"/>
            </a:rPr>
            <a:t>Profile of the </a:t>
          </a:r>
        </a:p>
        <a:p>
          <a:r>
            <a:rPr lang="en-AU" sz="1200" dirty="0">
              <a:latin typeface="Century Gothic" panose="020B0502020202020204" pitchFamily="34" charset="0"/>
            </a:rPr>
            <a:t>broker</a:t>
          </a:r>
        </a:p>
      </dgm:t>
    </dgm:pt>
    <dgm:pt modelId="{12B97CBD-39EB-490B-BE47-EC968C05504A}" type="parTrans" cxnId="{544F4E4B-05DC-4347-975D-4816EACBD4A1}">
      <dgm:prSet/>
      <dgm:spPr/>
      <dgm:t>
        <a:bodyPr/>
        <a:lstStyle/>
        <a:p>
          <a:endParaRPr lang="en-AU" sz="1200"/>
        </a:p>
      </dgm:t>
    </dgm:pt>
    <dgm:pt modelId="{A86528BC-7C8F-4D45-BD86-673B9301A36C}" type="sibTrans" cxnId="{544F4E4B-05DC-4347-975D-4816EACBD4A1}">
      <dgm:prSet/>
      <dgm:spPr/>
      <dgm:t>
        <a:bodyPr/>
        <a:lstStyle/>
        <a:p>
          <a:endParaRPr lang="en-AU" sz="1200"/>
        </a:p>
      </dgm:t>
    </dgm:pt>
    <dgm:pt modelId="{7FFFF005-6A52-486C-A657-3987CF069A05}">
      <dgm:prSet custT="1"/>
      <dgm:spPr/>
      <dgm:t>
        <a:bodyPr/>
        <a:lstStyle/>
        <a:p>
          <a:r>
            <a:rPr lang="en-AU" sz="1200" dirty="0">
              <a:latin typeface="Century Gothic" panose="020B0502020202020204" pitchFamily="34" charset="0"/>
            </a:rPr>
            <a:t>VAT</a:t>
          </a:r>
        </a:p>
      </dgm:t>
    </dgm:pt>
    <dgm:pt modelId="{A6571A8D-3719-45E8-91C5-789CA25B5237}" type="parTrans" cxnId="{AA5018BF-FF47-460A-ADDD-7CCA93A4D255}">
      <dgm:prSet/>
      <dgm:spPr/>
      <dgm:t>
        <a:bodyPr/>
        <a:lstStyle/>
        <a:p>
          <a:endParaRPr lang="en-AU" sz="1200"/>
        </a:p>
      </dgm:t>
    </dgm:pt>
    <dgm:pt modelId="{C2110410-2BEE-4EBE-BF3D-91B4D91C1C80}" type="sibTrans" cxnId="{AA5018BF-FF47-460A-ADDD-7CCA93A4D255}">
      <dgm:prSet/>
      <dgm:spPr/>
      <dgm:t>
        <a:bodyPr/>
        <a:lstStyle/>
        <a:p>
          <a:endParaRPr lang="en-AU" sz="1200"/>
        </a:p>
      </dgm:t>
    </dgm:pt>
    <dgm:pt modelId="{7FA41629-998F-4BAE-9438-D50FF280AA10}">
      <dgm:prSe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Claims VAT refunds </a:t>
          </a:r>
        </a:p>
      </dgm:t>
    </dgm:pt>
    <dgm:pt modelId="{C813A3B9-D4F0-4BD5-95FE-EBFE9BA25C3B}" type="parTrans" cxnId="{5890DC04-B335-4A62-80CB-329C440341BB}">
      <dgm:prSet/>
      <dgm:spPr/>
      <dgm:t>
        <a:bodyPr/>
        <a:lstStyle/>
        <a:p>
          <a:endParaRPr lang="en-AU" sz="1200"/>
        </a:p>
      </dgm:t>
    </dgm:pt>
    <dgm:pt modelId="{6E86CB04-E39F-47E0-98B2-41660D4443FF}" type="sibTrans" cxnId="{5890DC04-B335-4A62-80CB-329C440341BB}">
      <dgm:prSet/>
      <dgm:spPr/>
      <dgm:t>
        <a:bodyPr/>
        <a:lstStyle/>
        <a:p>
          <a:endParaRPr lang="en-AU" sz="1200"/>
        </a:p>
      </dgm:t>
    </dgm:pt>
    <dgm:pt modelId="{453C250C-4CBD-4AC0-B852-D85BC7366431}">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Is in the same country as the Missing Trader</a:t>
          </a:r>
        </a:p>
      </dgm:t>
    </dgm:pt>
    <dgm:pt modelId="{2542A38C-4BDA-4524-8049-B0AE6098DC78}" type="parTrans" cxnId="{DCDD92F3-B9FA-4443-BCC8-077C396C6BB9}">
      <dgm:prSet/>
      <dgm:spPr/>
      <dgm:t>
        <a:bodyPr/>
        <a:lstStyle/>
        <a:p>
          <a:endParaRPr lang="en-AU"/>
        </a:p>
      </dgm:t>
    </dgm:pt>
    <dgm:pt modelId="{DFDA6471-D2AE-4CCD-8B61-F040C540D9B0}" type="sibTrans" cxnId="{DCDD92F3-B9FA-4443-BCC8-077C396C6BB9}">
      <dgm:prSet/>
      <dgm:spPr/>
      <dgm:t>
        <a:bodyPr/>
        <a:lstStyle/>
        <a:p>
          <a:endParaRPr lang="en-AU"/>
        </a:p>
      </dgm:t>
    </dgm:pt>
    <dgm:pt modelId="{02BC4C15-111A-4B44-BCB3-9FA2A2B3DAF4}">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Makes purchases from a Buffer</a:t>
          </a:r>
        </a:p>
      </dgm:t>
    </dgm:pt>
    <dgm:pt modelId="{4141444D-CBC4-448D-A8BE-95E7369A6DA1}" type="parTrans" cxnId="{A5C2248D-4967-4F29-BE43-617E9090EFB7}">
      <dgm:prSet/>
      <dgm:spPr/>
      <dgm:t>
        <a:bodyPr/>
        <a:lstStyle/>
        <a:p>
          <a:endParaRPr lang="en-AU"/>
        </a:p>
      </dgm:t>
    </dgm:pt>
    <dgm:pt modelId="{EC79C771-C6C2-4786-86C7-EAD24F5087C4}" type="sibTrans" cxnId="{A5C2248D-4967-4F29-BE43-617E9090EFB7}">
      <dgm:prSet/>
      <dgm:spPr/>
      <dgm:t>
        <a:bodyPr/>
        <a:lstStyle/>
        <a:p>
          <a:endParaRPr lang="en-AU"/>
        </a:p>
      </dgm:t>
    </dgm:pt>
    <dgm:pt modelId="{9728FCEA-C7C2-4949-96DF-6E5B2EE89355}">
      <dgm:prSet phldrT="[Text]" custT="1"/>
      <dgm:spPr/>
      <dgm: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Makes zero rates sales (exports etc.)</a:t>
          </a:r>
        </a:p>
      </dgm:t>
    </dgm:pt>
    <dgm:pt modelId="{7A8E7532-68D4-4D68-8D54-FD75774C8A3B}" type="parTrans" cxnId="{1022EA13-838A-4FFC-8AE8-CDEAB7578B52}">
      <dgm:prSet/>
      <dgm:spPr/>
      <dgm:t>
        <a:bodyPr/>
        <a:lstStyle/>
        <a:p>
          <a:endParaRPr lang="en-AU"/>
        </a:p>
      </dgm:t>
    </dgm:pt>
    <dgm:pt modelId="{A4D7A222-CFE1-44EA-B95B-A9CED68FA3FE}" type="sibTrans" cxnId="{1022EA13-838A-4FFC-8AE8-CDEAB7578B52}">
      <dgm:prSet/>
      <dgm:spPr/>
      <dgm:t>
        <a:bodyPr/>
        <a:lstStyle/>
        <a:p>
          <a:endParaRPr lang="en-AU"/>
        </a:p>
      </dgm:t>
    </dgm:pt>
    <dgm:pt modelId="{80FA8EB2-E455-42E6-985A-45F56EDA8C40}" type="pres">
      <dgm:prSet presAssocID="{09B8A2B9-1D06-42FD-A364-56917B7B8124}" presName="Name0" presStyleCnt="0">
        <dgm:presLayoutVars>
          <dgm:dir/>
          <dgm:animLvl val="lvl"/>
          <dgm:resizeHandles val="exact"/>
        </dgm:presLayoutVars>
      </dgm:prSet>
      <dgm:spPr/>
    </dgm:pt>
    <dgm:pt modelId="{3CF3F67B-7FF9-4683-9547-B6328967AC70}" type="pres">
      <dgm:prSet presAssocID="{8EC77F2A-2C88-4B36-B258-A41DCFCE51CE}" presName="linNode" presStyleCnt="0"/>
      <dgm:spPr/>
    </dgm:pt>
    <dgm:pt modelId="{87D790BB-9828-4713-9FAD-570EB0E0CBB8}" type="pres">
      <dgm:prSet presAssocID="{8EC77F2A-2C88-4B36-B258-A41DCFCE51CE}" presName="parTx" presStyleLbl="revTx" presStyleIdx="0" presStyleCnt="2">
        <dgm:presLayoutVars>
          <dgm:chMax val="1"/>
          <dgm:bulletEnabled val="1"/>
        </dgm:presLayoutVars>
      </dgm:prSet>
      <dgm:spPr/>
    </dgm:pt>
    <dgm:pt modelId="{0A2B43BB-9501-453F-B838-14D8E6E09D97}" type="pres">
      <dgm:prSet presAssocID="{8EC77F2A-2C88-4B36-B258-A41DCFCE51CE}" presName="bracket" presStyleLbl="parChTrans1D1" presStyleIdx="0" presStyleCnt="2"/>
      <dgm:spPr/>
    </dgm:pt>
    <dgm:pt modelId="{22898E03-0616-4994-B7AB-125B988900DD}" type="pres">
      <dgm:prSet presAssocID="{8EC77F2A-2C88-4B36-B258-A41DCFCE51CE}" presName="spH" presStyleCnt="0"/>
      <dgm:spPr/>
    </dgm:pt>
    <dgm:pt modelId="{9E16F072-0682-49C5-9CA5-9D7511B35307}" type="pres">
      <dgm:prSet presAssocID="{8EC77F2A-2C88-4B36-B258-A41DCFCE51CE}" presName="desTx" presStyleLbl="node1" presStyleIdx="0" presStyleCnt="2" custLinFactNeighborY="-4335">
        <dgm:presLayoutVars>
          <dgm:bulletEnabled val="1"/>
        </dgm:presLayoutVars>
      </dgm:prSet>
      <dgm:spPr/>
    </dgm:pt>
    <dgm:pt modelId="{CD3F8A69-E68A-47BA-850A-980B5429EE97}" type="pres">
      <dgm:prSet presAssocID="{A86528BC-7C8F-4D45-BD86-673B9301A36C}" presName="spV" presStyleCnt="0"/>
      <dgm:spPr/>
    </dgm:pt>
    <dgm:pt modelId="{887CD110-A620-4B72-A7F9-F38CB5528925}" type="pres">
      <dgm:prSet presAssocID="{7FFFF005-6A52-486C-A657-3987CF069A05}" presName="linNode" presStyleCnt="0"/>
      <dgm:spPr/>
    </dgm:pt>
    <dgm:pt modelId="{E70C8525-3E05-4408-AC72-B58482C298C1}" type="pres">
      <dgm:prSet presAssocID="{7FFFF005-6A52-486C-A657-3987CF069A05}" presName="parTx" presStyleLbl="revTx" presStyleIdx="1" presStyleCnt="2">
        <dgm:presLayoutVars>
          <dgm:chMax val="1"/>
          <dgm:bulletEnabled val="1"/>
        </dgm:presLayoutVars>
      </dgm:prSet>
      <dgm:spPr/>
    </dgm:pt>
    <dgm:pt modelId="{CC72B88B-1593-4DEB-917B-030DFD239C98}" type="pres">
      <dgm:prSet presAssocID="{7FFFF005-6A52-486C-A657-3987CF069A05}" presName="bracket" presStyleLbl="parChTrans1D1" presStyleIdx="1" presStyleCnt="2"/>
      <dgm:spPr/>
    </dgm:pt>
    <dgm:pt modelId="{8AB679B7-459A-4EAA-9491-5CCB3CC882DF}" type="pres">
      <dgm:prSet presAssocID="{7FFFF005-6A52-486C-A657-3987CF069A05}" presName="spH" presStyleCnt="0"/>
      <dgm:spPr/>
    </dgm:pt>
    <dgm:pt modelId="{128E8033-F487-415A-9306-183555B86C1C}" type="pres">
      <dgm:prSet presAssocID="{7FFFF005-6A52-486C-A657-3987CF069A05}" presName="desTx" presStyleLbl="node1" presStyleIdx="1" presStyleCnt="2">
        <dgm:presLayoutVars>
          <dgm:bulletEnabled val="1"/>
        </dgm:presLayoutVars>
      </dgm:prSet>
      <dgm:spPr/>
    </dgm:pt>
  </dgm:ptLst>
  <dgm:cxnLst>
    <dgm:cxn modelId="{5890DC04-B335-4A62-80CB-329C440341BB}" srcId="{7FFFF005-6A52-486C-A657-3987CF069A05}" destId="{7FA41629-998F-4BAE-9438-D50FF280AA10}" srcOrd="0" destOrd="0" parTransId="{C813A3B9-D4F0-4BD5-95FE-EBFE9BA25C3B}" sibTransId="{6E86CB04-E39F-47E0-98B2-41660D4443FF}"/>
    <dgm:cxn modelId="{1022EA13-838A-4FFC-8AE8-CDEAB7578B52}" srcId="{8EC77F2A-2C88-4B36-B258-A41DCFCE51CE}" destId="{9728FCEA-C7C2-4949-96DF-6E5B2EE89355}" srcOrd="3" destOrd="0" parTransId="{7A8E7532-68D4-4D68-8D54-FD75774C8A3B}" sibTransId="{A4D7A222-CFE1-44EA-B95B-A9CED68FA3FE}"/>
    <dgm:cxn modelId="{416C4B1F-9468-4D84-AC2D-E19D64B8EF78}" type="presOf" srcId="{453C250C-4CBD-4AC0-B852-D85BC7366431}" destId="{9E16F072-0682-49C5-9CA5-9D7511B35307}" srcOrd="0" destOrd="1" presId="urn:diagrams.loki3.com/BracketList"/>
    <dgm:cxn modelId="{DF49D168-1675-44BF-9EAB-E4F40DC0F7FF}" type="presOf" srcId="{7FA41629-998F-4BAE-9438-D50FF280AA10}" destId="{128E8033-F487-415A-9306-183555B86C1C}" srcOrd="0" destOrd="0" presId="urn:diagrams.loki3.com/BracketList"/>
    <dgm:cxn modelId="{544F4E4B-05DC-4347-975D-4816EACBD4A1}" srcId="{09B8A2B9-1D06-42FD-A364-56917B7B8124}" destId="{8EC77F2A-2C88-4B36-B258-A41DCFCE51CE}" srcOrd="0" destOrd="0" parTransId="{12B97CBD-39EB-490B-BE47-EC968C05504A}" sibTransId="{A86528BC-7C8F-4D45-BD86-673B9301A36C}"/>
    <dgm:cxn modelId="{A171B050-BA00-40CA-B2AA-B64501016943}" type="presOf" srcId="{09B8A2B9-1D06-42FD-A364-56917B7B8124}" destId="{80FA8EB2-E455-42E6-985A-45F56EDA8C40}" srcOrd="0" destOrd="0" presId="urn:diagrams.loki3.com/BracketList"/>
    <dgm:cxn modelId="{EA0DB25A-A06A-4F19-AF57-91485842C143}" type="presOf" srcId="{9728FCEA-C7C2-4949-96DF-6E5B2EE89355}" destId="{9E16F072-0682-49C5-9CA5-9D7511B35307}" srcOrd="0" destOrd="3" presId="urn:diagrams.loki3.com/BracketList"/>
    <dgm:cxn modelId="{79412F7F-7879-4589-8396-9CE8B48CD52E}" type="presOf" srcId="{AA1F2C98-7744-4674-BA64-686A4105681F}" destId="{9E16F072-0682-49C5-9CA5-9D7511B35307}" srcOrd="0" destOrd="0" presId="urn:diagrams.loki3.com/BracketList"/>
    <dgm:cxn modelId="{A5C2248D-4967-4F29-BE43-617E9090EFB7}" srcId="{8EC77F2A-2C88-4B36-B258-A41DCFCE51CE}" destId="{02BC4C15-111A-4B44-BCB3-9FA2A2B3DAF4}" srcOrd="2" destOrd="0" parTransId="{4141444D-CBC4-448D-A8BE-95E7369A6DA1}" sibTransId="{EC79C771-C6C2-4786-86C7-EAD24F5087C4}"/>
    <dgm:cxn modelId="{AB7CC9B2-C082-4C9B-B1E0-6E6658A4F8A5}" type="presOf" srcId="{02BC4C15-111A-4B44-BCB3-9FA2A2B3DAF4}" destId="{9E16F072-0682-49C5-9CA5-9D7511B35307}" srcOrd="0" destOrd="2" presId="urn:diagrams.loki3.com/BracketList"/>
    <dgm:cxn modelId="{AA5018BF-FF47-460A-ADDD-7CCA93A4D255}" srcId="{09B8A2B9-1D06-42FD-A364-56917B7B8124}" destId="{7FFFF005-6A52-486C-A657-3987CF069A05}" srcOrd="1" destOrd="0" parTransId="{A6571A8D-3719-45E8-91C5-789CA25B5237}" sibTransId="{C2110410-2BEE-4EBE-BF3D-91B4D91C1C80}"/>
    <dgm:cxn modelId="{3C7544C5-3D9D-4585-88E0-83C78D741D3B}" type="presOf" srcId="{8EC77F2A-2C88-4B36-B258-A41DCFCE51CE}" destId="{87D790BB-9828-4713-9FAD-570EB0E0CBB8}" srcOrd="0" destOrd="0" presId="urn:diagrams.loki3.com/BracketList"/>
    <dgm:cxn modelId="{9D4BDCDA-EA33-4F89-BB6C-037895E1DA59}" srcId="{8EC77F2A-2C88-4B36-B258-A41DCFCE51CE}" destId="{AA1F2C98-7744-4674-BA64-686A4105681F}" srcOrd="0" destOrd="0" parTransId="{418CC6B5-F7BA-433D-85E4-42AB550B90E1}" sibTransId="{A95EF666-B95C-47D0-BF32-D99B5CB81E18}"/>
    <dgm:cxn modelId="{5E8E37E4-01F8-46E9-BED4-F0750B433F60}" type="presOf" srcId="{7FFFF005-6A52-486C-A657-3987CF069A05}" destId="{E70C8525-3E05-4408-AC72-B58482C298C1}" srcOrd="0" destOrd="0" presId="urn:diagrams.loki3.com/BracketList"/>
    <dgm:cxn modelId="{DCDD92F3-B9FA-4443-BCC8-077C396C6BB9}" srcId="{8EC77F2A-2C88-4B36-B258-A41DCFCE51CE}" destId="{453C250C-4CBD-4AC0-B852-D85BC7366431}" srcOrd="1" destOrd="0" parTransId="{2542A38C-4BDA-4524-8049-B0AE6098DC78}" sibTransId="{DFDA6471-D2AE-4CCD-8B61-F040C540D9B0}"/>
    <dgm:cxn modelId="{661A24FC-F4DD-46D5-A1AF-5D73236FA043}" type="presParOf" srcId="{80FA8EB2-E455-42E6-985A-45F56EDA8C40}" destId="{3CF3F67B-7FF9-4683-9547-B6328967AC70}" srcOrd="0" destOrd="0" presId="urn:diagrams.loki3.com/BracketList"/>
    <dgm:cxn modelId="{B059F7DE-EC81-4D8F-BF23-D43F726EC89C}" type="presParOf" srcId="{3CF3F67B-7FF9-4683-9547-B6328967AC70}" destId="{87D790BB-9828-4713-9FAD-570EB0E0CBB8}" srcOrd="0" destOrd="0" presId="urn:diagrams.loki3.com/BracketList"/>
    <dgm:cxn modelId="{F43FB890-0F1A-4DB3-BE0C-13EB452F25A8}" type="presParOf" srcId="{3CF3F67B-7FF9-4683-9547-B6328967AC70}" destId="{0A2B43BB-9501-453F-B838-14D8E6E09D97}" srcOrd="1" destOrd="0" presId="urn:diagrams.loki3.com/BracketList"/>
    <dgm:cxn modelId="{5C736B33-C975-44C3-AC59-CC6F7FBEEB1B}" type="presParOf" srcId="{3CF3F67B-7FF9-4683-9547-B6328967AC70}" destId="{22898E03-0616-4994-B7AB-125B988900DD}" srcOrd="2" destOrd="0" presId="urn:diagrams.loki3.com/BracketList"/>
    <dgm:cxn modelId="{7A931733-1487-4843-A864-8F12DE2F735E}" type="presParOf" srcId="{3CF3F67B-7FF9-4683-9547-B6328967AC70}" destId="{9E16F072-0682-49C5-9CA5-9D7511B35307}" srcOrd="3" destOrd="0" presId="urn:diagrams.loki3.com/BracketList"/>
    <dgm:cxn modelId="{3C26EC66-34A1-40C2-B3B2-9FBDE6222A5E}" type="presParOf" srcId="{80FA8EB2-E455-42E6-985A-45F56EDA8C40}" destId="{CD3F8A69-E68A-47BA-850A-980B5429EE97}" srcOrd="1" destOrd="0" presId="urn:diagrams.loki3.com/BracketList"/>
    <dgm:cxn modelId="{B3C07F34-5486-4A3D-A833-31AC97ED160C}" type="presParOf" srcId="{80FA8EB2-E455-42E6-985A-45F56EDA8C40}" destId="{887CD110-A620-4B72-A7F9-F38CB5528925}" srcOrd="2" destOrd="0" presId="urn:diagrams.loki3.com/BracketList"/>
    <dgm:cxn modelId="{C6EE6EA1-AA36-4121-8536-D967265B0F0C}" type="presParOf" srcId="{887CD110-A620-4B72-A7F9-F38CB5528925}" destId="{E70C8525-3E05-4408-AC72-B58482C298C1}" srcOrd="0" destOrd="0" presId="urn:diagrams.loki3.com/BracketList"/>
    <dgm:cxn modelId="{E81F0540-DEB7-4B87-AFF0-DF41408E3100}" type="presParOf" srcId="{887CD110-A620-4B72-A7F9-F38CB5528925}" destId="{CC72B88B-1593-4DEB-917B-030DFD239C98}" srcOrd="1" destOrd="0" presId="urn:diagrams.loki3.com/BracketList"/>
    <dgm:cxn modelId="{0AA2C56F-C4A5-4B7B-B21A-9FA7A0C2DFF4}" type="presParOf" srcId="{887CD110-A620-4B72-A7F9-F38CB5528925}" destId="{8AB679B7-459A-4EAA-9491-5CCB3CC882DF}" srcOrd="2" destOrd="0" presId="urn:diagrams.loki3.com/BracketList"/>
    <dgm:cxn modelId="{6DAE19AE-CF5A-42B8-9FBE-55CE358C68D4}" type="presParOf" srcId="{887CD110-A620-4B72-A7F9-F38CB5528925}" destId="{128E8033-F487-415A-9306-183555B86C1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What do you think might be the indicators of carousel fraud?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DE69CDCE-347A-4DD6-9898-1A94D6E53EB7}">
      <dgm:prSet phldrT="[Text]" custT="1"/>
      <dgm:spPr>
        <a:solidFill>
          <a:schemeClr val="accent2"/>
        </a:solidFill>
      </dgm:spPr>
      <dgm:t>
        <a:bodyPr/>
        <a:lstStyle/>
        <a:p>
          <a:r>
            <a:rPr lang="en-AU" sz="1400" dirty="0">
              <a:latin typeface="Century Gothic" panose="020B0502020202020204" pitchFamily="34" charset="0"/>
            </a:rPr>
            <a:t>2. Are any commodities taxed differently in your jurisdiction based on their form or use? </a:t>
          </a: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226912C0-C846-4843-9533-F837E9D50C86}">
      <dgm:prSet custT="1"/>
      <dgm:spPr/>
      <dgm:t>
        <a:bodyPr/>
        <a:lstStyle/>
        <a:p>
          <a:r>
            <a:rPr lang="en-AU" sz="1400" kern="1200" dirty="0">
              <a:latin typeface="Century Gothic" panose="020B0502020202020204" pitchFamily="34" charset="0"/>
              <a:ea typeface="+mn-ea"/>
              <a:cs typeface="+mn-cs"/>
            </a:rPr>
            <a:t>3. </a:t>
          </a:r>
          <a:r>
            <a:rPr lang="en-AU" sz="1400" kern="1200" dirty="0">
              <a:latin typeface="Century Gothic" panose="020B0502020202020204" pitchFamily="34" charset="0"/>
            </a:rPr>
            <a:t>Are you aware of any commodities that are commonly used in carousel fraud? </a:t>
          </a:r>
          <a:endParaRPr lang="en-AU" sz="1400" kern="1200" dirty="0">
            <a:latin typeface="Century Gothic" panose="020B0502020202020204" pitchFamily="34" charset="0"/>
            <a:ea typeface="+mn-ea"/>
            <a:cs typeface="+mn-cs"/>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CDF350-A63F-450E-B619-12F06077BECD}" type="doc">
      <dgm:prSet loTypeId="urn:microsoft.com/office/officeart/2005/8/layout/rings+Icon" loCatId="relationship" qsTypeId="urn:microsoft.com/office/officeart/2005/8/quickstyle/simple1" qsCatId="simple" csTypeId="urn:microsoft.com/office/officeart/2005/8/colors/accent5_1" csCatId="accent5" phldr="1"/>
      <dgm:spPr/>
    </dgm:pt>
    <dgm:pt modelId="{BE7E32F1-B261-4A81-BCFD-FEA29D1787AE}">
      <dgm:prSet phldrT="[Tex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Types of goods used</a:t>
          </a:r>
        </a:p>
      </dgm:t>
    </dgm:pt>
    <dgm:pt modelId="{8CDE0808-7C22-4DE6-87A4-C103FFE04B94}" type="parTrans" cxnId="{C401E3EE-C0EE-4074-BA0E-3D7CFF846FC5}">
      <dgm:prSet/>
      <dgm:spPr/>
      <dgm:t>
        <a:bodyPr/>
        <a:lstStyle/>
        <a:p>
          <a:endParaRPr lang="en-AU" sz="1600">
            <a:latin typeface="Century Gothic" panose="020B0502020202020204" pitchFamily="34" charset="0"/>
          </a:endParaRPr>
        </a:p>
      </dgm:t>
    </dgm:pt>
    <dgm:pt modelId="{42515621-F4D1-4F3E-9CC3-8C22BBE37388}" type="sibTrans" cxnId="{C401E3EE-C0EE-4074-BA0E-3D7CFF846FC5}">
      <dgm:prSet/>
      <dgm:spPr/>
      <dgm:t>
        <a:bodyPr/>
        <a:lstStyle/>
        <a:p>
          <a:endParaRPr lang="en-AU" sz="1600">
            <a:latin typeface="Century Gothic" panose="020B0502020202020204" pitchFamily="34" charset="0"/>
          </a:endParaRPr>
        </a:p>
      </dgm:t>
    </dgm:pt>
    <dgm:pt modelId="{B6E28785-2623-4078-B704-6990A41A3170}">
      <dgm:prSet phldrT="[Tex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Business may run at a loss</a:t>
          </a:r>
        </a:p>
      </dgm:t>
    </dgm:pt>
    <dgm:pt modelId="{9163B88C-AB58-4921-87A1-F8B325C03B6F}" type="parTrans" cxnId="{D5EA5764-0048-47D2-AF75-86E66D87183E}">
      <dgm:prSet/>
      <dgm:spPr/>
      <dgm:t>
        <a:bodyPr/>
        <a:lstStyle/>
        <a:p>
          <a:endParaRPr lang="en-AU" sz="1600">
            <a:latin typeface="Century Gothic" panose="020B0502020202020204" pitchFamily="34" charset="0"/>
          </a:endParaRPr>
        </a:p>
      </dgm:t>
    </dgm:pt>
    <dgm:pt modelId="{C4D0BCC0-F9AB-4EB4-A9A9-F969F2EF4DB6}" type="sibTrans" cxnId="{D5EA5764-0048-47D2-AF75-86E66D87183E}">
      <dgm:prSet/>
      <dgm:spPr/>
      <dgm:t>
        <a:bodyPr/>
        <a:lstStyle/>
        <a:p>
          <a:endParaRPr lang="en-AU" sz="1600">
            <a:latin typeface="Century Gothic" panose="020B0502020202020204" pitchFamily="34" charset="0"/>
          </a:endParaRPr>
        </a:p>
      </dgm:t>
    </dgm:pt>
    <dgm:pt modelId="{1542E824-1C75-415E-80AF-DBEC0ED5DCBF}">
      <dgm:prSet custT="1"/>
      <dgm:spPr/>
      <dgm:t>
        <a:bodyPr/>
        <a:lstStyle/>
        <a:p>
          <a:endParaRPr lang="en-AU" sz="1600" dirty="0">
            <a:latin typeface="Century Gothic" panose="020B0502020202020204" pitchFamily="34" charset="0"/>
          </a:endParaRPr>
        </a:p>
        <a:p>
          <a:endParaRPr lang="en-AU" sz="16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Small % of entities have significant turnover</a:t>
          </a:r>
        </a:p>
      </dgm:t>
    </dgm:pt>
    <dgm:pt modelId="{72F08026-086B-46F1-A470-4A990529028E}" type="parTrans" cxnId="{A00F87BE-E877-4B6C-946A-DE36EF6F66A5}">
      <dgm:prSet/>
      <dgm:spPr/>
      <dgm:t>
        <a:bodyPr/>
        <a:lstStyle/>
        <a:p>
          <a:endParaRPr lang="en-AU" sz="1600">
            <a:latin typeface="Century Gothic" panose="020B0502020202020204" pitchFamily="34" charset="0"/>
          </a:endParaRPr>
        </a:p>
      </dgm:t>
    </dgm:pt>
    <dgm:pt modelId="{4C7C421E-0F55-41A6-AB46-2EC79C9FAD2D}" type="sibTrans" cxnId="{A00F87BE-E877-4B6C-946A-DE36EF6F66A5}">
      <dgm:prSet/>
      <dgm:spPr/>
      <dgm:t>
        <a:bodyPr/>
        <a:lstStyle/>
        <a:p>
          <a:endParaRPr lang="en-AU" sz="1600">
            <a:latin typeface="Century Gothic" panose="020B0502020202020204" pitchFamily="34" charset="0"/>
          </a:endParaRPr>
        </a:p>
      </dgm:t>
    </dgm:pt>
    <dgm:pt modelId="{8A66D5DF-D38C-4C3F-B6F9-C99C20CD7515}">
      <dgm:prSe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Dormant companies</a:t>
          </a:r>
        </a:p>
      </dgm:t>
    </dgm:pt>
    <dgm:pt modelId="{E51D7FC2-CBAA-4BE0-B198-4C47CFFE3B11}" type="parTrans" cxnId="{0F0B03D6-CF1F-433D-BD9C-D33843249F02}">
      <dgm:prSet/>
      <dgm:spPr/>
      <dgm:t>
        <a:bodyPr/>
        <a:lstStyle/>
        <a:p>
          <a:endParaRPr lang="en-AU" sz="1600">
            <a:latin typeface="Century Gothic" panose="020B0502020202020204" pitchFamily="34" charset="0"/>
          </a:endParaRPr>
        </a:p>
      </dgm:t>
    </dgm:pt>
    <dgm:pt modelId="{EB9AFB1A-F1FB-4104-A344-9050998E2F2E}" type="sibTrans" cxnId="{0F0B03D6-CF1F-433D-BD9C-D33843249F02}">
      <dgm:prSet/>
      <dgm:spPr/>
      <dgm:t>
        <a:bodyPr/>
        <a:lstStyle/>
        <a:p>
          <a:endParaRPr lang="en-AU" sz="1600">
            <a:latin typeface="Century Gothic" panose="020B0502020202020204" pitchFamily="34" charset="0"/>
          </a:endParaRPr>
        </a:p>
      </dgm:t>
    </dgm:pt>
    <dgm:pt modelId="{B532B00E-C3D3-45D7-A0DC-3E90C2E5AE6F}">
      <dgm:prSet custT="1"/>
      <dgm:spPr/>
      <dgm:t>
        <a:bodyPr/>
        <a:lstStyle/>
        <a:p>
          <a:endParaRPr lang="en-AU" sz="21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Use of strawmen</a:t>
          </a:r>
        </a:p>
      </dgm:t>
    </dgm:pt>
    <dgm:pt modelId="{5CEA4852-1656-4E28-88AC-372E02147151}" type="parTrans" cxnId="{17C39BE1-66B9-4C9C-BD32-A69EBDB1A9CF}">
      <dgm:prSet/>
      <dgm:spPr/>
      <dgm:t>
        <a:bodyPr/>
        <a:lstStyle/>
        <a:p>
          <a:endParaRPr lang="en-AU">
            <a:latin typeface="Century Gothic" panose="020B0502020202020204" pitchFamily="34" charset="0"/>
          </a:endParaRPr>
        </a:p>
      </dgm:t>
    </dgm:pt>
    <dgm:pt modelId="{C03917E5-4147-41CD-9BC7-7B3FFFF97164}" type="sibTrans" cxnId="{17C39BE1-66B9-4C9C-BD32-A69EBDB1A9CF}">
      <dgm:prSet/>
      <dgm:spPr/>
      <dgm:t>
        <a:bodyPr/>
        <a:lstStyle/>
        <a:p>
          <a:endParaRPr lang="en-AU">
            <a:latin typeface="Century Gothic" panose="020B0502020202020204" pitchFamily="34" charset="0"/>
          </a:endParaRPr>
        </a:p>
      </dgm:t>
    </dgm:pt>
    <dgm:pt modelId="{A026FF86-5AB8-440C-91DE-95DD147F58DC}">
      <dgm:prSet custT="1"/>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Payment and monetary flows</a:t>
          </a:r>
        </a:p>
      </dgm:t>
    </dgm:pt>
    <dgm:pt modelId="{B5ED0F6F-1701-4084-B4D3-E7CF65ADA3BE}" type="parTrans" cxnId="{69BE277B-846C-4F2A-93C7-0F806BBCC2E3}">
      <dgm:prSet/>
      <dgm:spPr/>
      <dgm:t>
        <a:bodyPr/>
        <a:lstStyle/>
        <a:p>
          <a:endParaRPr lang="en-AU">
            <a:latin typeface="Century Gothic" panose="020B0502020202020204" pitchFamily="34" charset="0"/>
          </a:endParaRPr>
        </a:p>
      </dgm:t>
    </dgm:pt>
    <dgm:pt modelId="{593C1CA8-6BF8-4C8E-95BD-148DCEE8BF6B}" type="sibTrans" cxnId="{69BE277B-846C-4F2A-93C7-0F806BBCC2E3}">
      <dgm:prSet/>
      <dgm:spPr/>
      <dgm:t>
        <a:bodyPr/>
        <a:lstStyle/>
        <a:p>
          <a:endParaRPr lang="en-AU">
            <a:latin typeface="Century Gothic" panose="020B0502020202020204" pitchFamily="34" charset="0"/>
          </a:endParaRPr>
        </a:p>
      </dgm:t>
    </dgm:pt>
    <dgm:pt modelId="{0BA73B09-2A04-47E3-89E9-D02F1DE4762D}">
      <dgm:prSet custT="1"/>
      <dgm:spPr/>
      <dgm:t>
        <a:bodyPr/>
        <a:lstStyle/>
        <a:p>
          <a:endParaRPr lang="en-AU" sz="16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Hard to get information </a:t>
          </a:r>
        </a:p>
      </dgm:t>
    </dgm:pt>
    <dgm:pt modelId="{BBCF2D20-16A6-478E-BCC1-D9B851AAA2CC}" type="parTrans" cxnId="{ACD50C46-EBC6-44A1-8113-CF7B5F04932D}">
      <dgm:prSet/>
      <dgm:spPr/>
      <dgm:t>
        <a:bodyPr/>
        <a:lstStyle/>
        <a:p>
          <a:endParaRPr lang="en-AU">
            <a:latin typeface="Century Gothic" panose="020B0502020202020204" pitchFamily="34" charset="0"/>
          </a:endParaRPr>
        </a:p>
      </dgm:t>
    </dgm:pt>
    <dgm:pt modelId="{CB0957F7-DE59-4DC0-98F1-034F76EFE4A1}" type="sibTrans" cxnId="{ACD50C46-EBC6-44A1-8113-CF7B5F04932D}">
      <dgm:prSet/>
      <dgm:spPr/>
      <dgm:t>
        <a:bodyPr/>
        <a:lstStyle/>
        <a:p>
          <a:endParaRPr lang="en-AU">
            <a:latin typeface="Century Gothic" panose="020B0502020202020204" pitchFamily="34" charset="0"/>
          </a:endParaRPr>
        </a:p>
      </dgm:t>
    </dgm:pt>
    <dgm:pt modelId="{09D72348-7C02-4262-AB28-2B2FC7439706}" type="pres">
      <dgm:prSet presAssocID="{7CCDF350-A63F-450E-B619-12F06077BECD}" presName="Name0" presStyleCnt="0">
        <dgm:presLayoutVars>
          <dgm:chMax val="7"/>
          <dgm:dir/>
          <dgm:resizeHandles val="exact"/>
        </dgm:presLayoutVars>
      </dgm:prSet>
      <dgm:spPr/>
    </dgm:pt>
    <dgm:pt modelId="{C9C52A75-3928-4AA6-A233-6678B6023CAB}" type="pres">
      <dgm:prSet presAssocID="{7CCDF350-A63F-450E-B619-12F06077BECD}" presName="ellipse1" presStyleLbl="vennNode1" presStyleIdx="0" presStyleCnt="7">
        <dgm:presLayoutVars>
          <dgm:bulletEnabled val="1"/>
        </dgm:presLayoutVars>
      </dgm:prSet>
      <dgm:spPr/>
    </dgm:pt>
    <dgm:pt modelId="{41D58F2D-3E87-4A7A-BF9D-5D78A5DED5EA}" type="pres">
      <dgm:prSet presAssocID="{7CCDF350-A63F-450E-B619-12F06077BECD}" presName="ellipse2" presStyleLbl="vennNode1" presStyleIdx="1" presStyleCnt="7">
        <dgm:presLayoutVars>
          <dgm:bulletEnabled val="1"/>
        </dgm:presLayoutVars>
      </dgm:prSet>
      <dgm:spPr/>
    </dgm:pt>
    <dgm:pt modelId="{D6856F1C-604F-4D92-84A7-C8FD986F1471}" type="pres">
      <dgm:prSet presAssocID="{7CCDF350-A63F-450E-B619-12F06077BECD}" presName="ellipse3" presStyleLbl="vennNode1" presStyleIdx="2" presStyleCnt="7">
        <dgm:presLayoutVars>
          <dgm:bulletEnabled val="1"/>
        </dgm:presLayoutVars>
      </dgm:prSet>
      <dgm:spPr/>
    </dgm:pt>
    <dgm:pt modelId="{273CBC2F-C521-47A1-9D35-96929AD41BDF}" type="pres">
      <dgm:prSet presAssocID="{7CCDF350-A63F-450E-B619-12F06077BECD}" presName="ellipse4" presStyleLbl="vennNode1" presStyleIdx="3" presStyleCnt="7">
        <dgm:presLayoutVars>
          <dgm:bulletEnabled val="1"/>
        </dgm:presLayoutVars>
      </dgm:prSet>
      <dgm:spPr/>
    </dgm:pt>
    <dgm:pt modelId="{91119C6B-AC4D-444C-88EB-CADF9D7E210E}" type="pres">
      <dgm:prSet presAssocID="{7CCDF350-A63F-450E-B619-12F06077BECD}" presName="ellipse5" presStyleLbl="vennNode1" presStyleIdx="4" presStyleCnt="7">
        <dgm:presLayoutVars>
          <dgm:bulletEnabled val="1"/>
        </dgm:presLayoutVars>
      </dgm:prSet>
      <dgm:spPr/>
    </dgm:pt>
    <dgm:pt modelId="{A4CB2AC7-0206-44EF-BD23-0D6A4C88380C}" type="pres">
      <dgm:prSet presAssocID="{7CCDF350-A63F-450E-B619-12F06077BECD}" presName="ellipse6" presStyleLbl="vennNode1" presStyleIdx="5" presStyleCnt="7">
        <dgm:presLayoutVars>
          <dgm:bulletEnabled val="1"/>
        </dgm:presLayoutVars>
      </dgm:prSet>
      <dgm:spPr/>
    </dgm:pt>
    <dgm:pt modelId="{D0F16ECC-5DE3-414C-AA9D-BC19BE6FBD42}" type="pres">
      <dgm:prSet presAssocID="{7CCDF350-A63F-450E-B619-12F06077BECD}" presName="ellipse7" presStyleLbl="vennNode1" presStyleIdx="6" presStyleCnt="7">
        <dgm:presLayoutVars>
          <dgm:bulletEnabled val="1"/>
        </dgm:presLayoutVars>
      </dgm:prSet>
      <dgm:spPr/>
    </dgm:pt>
  </dgm:ptLst>
  <dgm:cxnLst>
    <dgm:cxn modelId="{FD19B61D-2E08-4BFB-83E0-0B81EC26907F}" type="presOf" srcId="{7CCDF350-A63F-450E-B619-12F06077BECD}" destId="{09D72348-7C02-4262-AB28-2B2FC7439706}" srcOrd="0" destOrd="0" presId="urn:microsoft.com/office/officeart/2005/8/layout/rings+Icon"/>
    <dgm:cxn modelId="{F0D27726-4423-4895-9950-F28AC25640A7}" type="presOf" srcId="{8A66D5DF-D38C-4C3F-B6F9-C99C20CD7515}" destId="{D6856F1C-604F-4D92-84A7-C8FD986F1471}" srcOrd="0" destOrd="0" presId="urn:microsoft.com/office/officeart/2005/8/layout/rings+Icon"/>
    <dgm:cxn modelId="{CDD91C64-D476-44F9-91BA-6E49CD39AD89}" type="presOf" srcId="{B532B00E-C3D3-45D7-A0DC-3E90C2E5AE6F}" destId="{91119C6B-AC4D-444C-88EB-CADF9D7E210E}" srcOrd="0" destOrd="0" presId="urn:microsoft.com/office/officeart/2005/8/layout/rings+Icon"/>
    <dgm:cxn modelId="{D5EA5764-0048-47D2-AF75-86E66D87183E}" srcId="{7CCDF350-A63F-450E-B619-12F06077BECD}" destId="{B6E28785-2623-4078-B704-6990A41A3170}" srcOrd="3" destOrd="0" parTransId="{9163B88C-AB58-4921-87A1-F8B325C03B6F}" sibTransId="{C4D0BCC0-F9AB-4EB4-A9A9-F969F2EF4DB6}"/>
    <dgm:cxn modelId="{ACD50C46-EBC6-44A1-8113-CF7B5F04932D}" srcId="{7CCDF350-A63F-450E-B619-12F06077BECD}" destId="{0BA73B09-2A04-47E3-89E9-D02F1DE4762D}" srcOrd="6" destOrd="0" parTransId="{BBCF2D20-16A6-478E-BCC1-D9B851AAA2CC}" sibTransId="{CB0957F7-DE59-4DC0-98F1-034F76EFE4A1}"/>
    <dgm:cxn modelId="{0E347D4C-524F-4362-AC33-8204E8BC0F18}" type="presOf" srcId="{B6E28785-2623-4078-B704-6990A41A3170}" destId="{273CBC2F-C521-47A1-9D35-96929AD41BDF}" srcOrd="0" destOrd="0" presId="urn:microsoft.com/office/officeart/2005/8/layout/rings+Icon"/>
    <dgm:cxn modelId="{B6447E50-CCC9-40F3-9D16-160430DA444C}" type="presOf" srcId="{0BA73B09-2A04-47E3-89E9-D02F1DE4762D}" destId="{D0F16ECC-5DE3-414C-AA9D-BC19BE6FBD42}" srcOrd="0" destOrd="0" presId="urn:microsoft.com/office/officeart/2005/8/layout/rings+Icon"/>
    <dgm:cxn modelId="{464FBC72-326D-4A5A-8B75-1294ECE5B2DB}" type="presOf" srcId="{BE7E32F1-B261-4A81-BCFD-FEA29D1787AE}" destId="{C9C52A75-3928-4AA6-A233-6678B6023CAB}" srcOrd="0" destOrd="0" presId="urn:microsoft.com/office/officeart/2005/8/layout/rings+Icon"/>
    <dgm:cxn modelId="{69BE277B-846C-4F2A-93C7-0F806BBCC2E3}" srcId="{7CCDF350-A63F-450E-B619-12F06077BECD}" destId="{A026FF86-5AB8-440C-91DE-95DD147F58DC}" srcOrd="5" destOrd="0" parTransId="{B5ED0F6F-1701-4084-B4D3-E7CF65ADA3BE}" sibTransId="{593C1CA8-6BF8-4C8E-95BD-148DCEE8BF6B}"/>
    <dgm:cxn modelId="{3344F486-6B28-4C3B-A23E-D84415855B6B}" type="presOf" srcId="{A026FF86-5AB8-440C-91DE-95DD147F58DC}" destId="{A4CB2AC7-0206-44EF-BD23-0D6A4C88380C}" srcOrd="0" destOrd="0" presId="urn:microsoft.com/office/officeart/2005/8/layout/rings+Icon"/>
    <dgm:cxn modelId="{61563397-C9BC-47D5-9C10-464F6AB6E52F}" type="presOf" srcId="{1542E824-1C75-415E-80AF-DBEC0ED5DCBF}" destId="{41D58F2D-3E87-4A7A-BF9D-5D78A5DED5EA}" srcOrd="0" destOrd="0" presId="urn:microsoft.com/office/officeart/2005/8/layout/rings+Icon"/>
    <dgm:cxn modelId="{A00F87BE-E877-4B6C-946A-DE36EF6F66A5}" srcId="{7CCDF350-A63F-450E-B619-12F06077BECD}" destId="{1542E824-1C75-415E-80AF-DBEC0ED5DCBF}" srcOrd="1" destOrd="0" parTransId="{72F08026-086B-46F1-A470-4A990529028E}" sibTransId="{4C7C421E-0F55-41A6-AB46-2EC79C9FAD2D}"/>
    <dgm:cxn modelId="{0F0B03D6-CF1F-433D-BD9C-D33843249F02}" srcId="{7CCDF350-A63F-450E-B619-12F06077BECD}" destId="{8A66D5DF-D38C-4C3F-B6F9-C99C20CD7515}" srcOrd="2" destOrd="0" parTransId="{E51D7FC2-CBAA-4BE0-B198-4C47CFFE3B11}" sibTransId="{EB9AFB1A-F1FB-4104-A344-9050998E2F2E}"/>
    <dgm:cxn modelId="{17C39BE1-66B9-4C9C-BD32-A69EBDB1A9CF}" srcId="{7CCDF350-A63F-450E-B619-12F06077BECD}" destId="{B532B00E-C3D3-45D7-A0DC-3E90C2E5AE6F}" srcOrd="4" destOrd="0" parTransId="{5CEA4852-1656-4E28-88AC-372E02147151}" sibTransId="{C03917E5-4147-41CD-9BC7-7B3FFFF97164}"/>
    <dgm:cxn modelId="{C401E3EE-C0EE-4074-BA0E-3D7CFF846FC5}" srcId="{7CCDF350-A63F-450E-B619-12F06077BECD}" destId="{BE7E32F1-B261-4A81-BCFD-FEA29D1787AE}" srcOrd="0" destOrd="0" parTransId="{8CDE0808-7C22-4DE6-87A4-C103FFE04B94}" sibTransId="{42515621-F4D1-4F3E-9CC3-8C22BBE37388}"/>
    <dgm:cxn modelId="{50DFEB45-E2A8-4E67-91EA-46DEDB2589D5}" type="presParOf" srcId="{09D72348-7C02-4262-AB28-2B2FC7439706}" destId="{C9C52A75-3928-4AA6-A233-6678B6023CAB}" srcOrd="0" destOrd="0" presId="urn:microsoft.com/office/officeart/2005/8/layout/rings+Icon"/>
    <dgm:cxn modelId="{3C798B98-9519-45F1-8C52-B402FC39FAAB}" type="presParOf" srcId="{09D72348-7C02-4262-AB28-2B2FC7439706}" destId="{41D58F2D-3E87-4A7A-BF9D-5D78A5DED5EA}" srcOrd="1" destOrd="0" presId="urn:microsoft.com/office/officeart/2005/8/layout/rings+Icon"/>
    <dgm:cxn modelId="{4A1BB453-AE31-4BCB-9209-5FA52A61420D}" type="presParOf" srcId="{09D72348-7C02-4262-AB28-2B2FC7439706}" destId="{D6856F1C-604F-4D92-84A7-C8FD986F1471}" srcOrd="2" destOrd="0" presId="urn:microsoft.com/office/officeart/2005/8/layout/rings+Icon"/>
    <dgm:cxn modelId="{98772C59-EAF7-4F4A-872C-BAE53D855C0F}" type="presParOf" srcId="{09D72348-7C02-4262-AB28-2B2FC7439706}" destId="{273CBC2F-C521-47A1-9D35-96929AD41BDF}" srcOrd="3" destOrd="0" presId="urn:microsoft.com/office/officeart/2005/8/layout/rings+Icon"/>
    <dgm:cxn modelId="{8423A231-0FB3-4DDD-A032-6F3C0FDF83BC}" type="presParOf" srcId="{09D72348-7C02-4262-AB28-2B2FC7439706}" destId="{91119C6B-AC4D-444C-88EB-CADF9D7E210E}" srcOrd="4" destOrd="0" presId="urn:microsoft.com/office/officeart/2005/8/layout/rings+Icon"/>
    <dgm:cxn modelId="{FB10B537-743A-4728-B08D-593225B48385}" type="presParOf" srcId="{09D72348-7C02-4262-AB28-2B2FC7439706}" destId="{A4CB2AC7-0206-44EF-BD23-0D6A4C88380C}" srcOrd="5" destOrd="0" presId="urn:microsoft.com/office/officeart/2005/8/layout/rings+Icon"/>
    <dgm:cxn modelId="{C0AF3D4F-62D1-4F09-A1BA-24B99BFA1B5A}" type="presParOf" srcId="{09D72348-7C02-4262-AB28-2B2FC7439706}" destId="{D0F16ECC-5DE3-414C-AA9D-BC19BE6FBD42}" srcOrd="6" destOrd="0" presId="urn:microsoft.com/office/officeart/2005/8/layout/rings+Icon"/>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CDF350-A63F-450E-B619-12F06077BECD}" type="doc">
      <dgm:prSet loTypeId="urn:microsoft.com/office/officeart/2005/8/layout/rings+Icon" loCatId="relationship" qsTypeId="urn:microsoft.com/office/officeart/2005/8/quickstyle/simple1" qsCatId="simple" csTypeId="urn:microsoft.com/office/officeart/2005/8/colors/accent5_1" csCatId="accent5" phldr="1"/>
      <dgm:spPr/>
    </dgm:pt>
    <dgm:pt modelId="{BE7E32F1-B261-4A81-BCFD-FEA29D1787AE}">
      <dgm:prSet phldrT="[Tex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Fast payments</a:t>
          </a:r>
        </a:p>
      </dgm:t>
    </dgm:pt>
    <dgm:pt modelId="{8CDE0808-7C22-4DE6-87A4-C103FFE04B94}" type="parTrans" cxnId="{C401E3EE-C0EE-4074-BA0E-3D7CFF846FC5}">
      <dgm:prSet/>
      <dgm:spPr/>
      <dgm:t>
        <a:bodyPr/>
        <a:lstStyle/>
        <a:p>
          <a:endParaRPr lang="en-AU" sz="1600">
            <a:latin typeface="Century Gothic" panose="020B0502020202020204" pitchFamily="34" charset="0"/>
          </a:endParaRPr>
        </a:p>
      </dgm:t>
    </dgm:pt>
    <dgm:pt modelId="{42515621-F4D1-4F3E-9CC3-8C22BBE37388}" type="sibTrans" cxnId="{C401E3EE-C0EE-4074-BA0E-3D7CFF846FC5}">
      <dgm:prSet/>
      <dgm:spPr/>
      <dgm:t>
        <a:bodyPr/>
        <a:lstStyle/>
        <a:p>
          <a:endParaRPr lang="en-AU" sz="1600">
            <a:latin typeface="Century Gothic" panose="020B0502020202020204" pitchFamily="34" charset="0"/>
          </a:endParaRPr>
        </a:p>
      </dgm:t>
    </dgm:pt>
    <dgm:pt modelId="{B6E28785-2623-4078-B704-6990A41A3170}">
      <dgm:prSet phldrT="[Tex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Incorrect information on documents</a:t>
          </a:r>
        </a:p>
      </dgm:t>
    </dgm:pt>
    <dgm:pt modelId="{9163B88C-AB58-4921-87A1-F8B325C03B6F}" type="parTrans" cxnId="{D5EA5764-0048-47D2-AF75-86E66D87183E}">
      <dgm:prSet/>
      <dgm:spPr/>
      <dgm:t>
        <a:bodyPr/>
        <a:lstStyle/>
        <a:p>
          <a:endParaRPr lang="en-AU" sz="1600">
            <a:latin typeface="Century Gothic" panose="020B0502020202020204" pitchFamily="34" charset="0"/>
          </a:endParaRPr>
        </a:p>
      </dgm:t>
    </dgm:pt>
    <dgm:pt modelId="{C4D0BCC0-F9AB-4EB4-A9A9-F969F2EF4DB6}" type="sibTrans" cxnId="{D5EA5764-0048-47D2-AF75-86E66D87183E}">
      <dgm:prSet/>
      <dgm:spPr/>
      <dgm:t>
        <a:bodyPr/>
        <a:lstStyle/>
        <a:p>
          <a:endParaRPr lang="en-AU" sz="1600">
            <a:latin typeface="Century Gothic" panose="020B0502020202020204" pitchFamily="34" charset="0"/>
          </a:endParaRPr>
        </a:p>
      </dgm:t>
    </dgm:pt>
    <dgm:pt modelId="{1542E824-1C75-415E-80AF-DBEC0ED5DCBF}">
      <dgm:prSet custT="1"/>
      <dgm:spPr/>
      <dgm:t>
        <a:bodyPr/>
        <a:lstStyle/>
        <a:p>
          <a:endParaRPr lang="en-AU" sz="1600" dirty="0">
            <a:latin typeface="Century Gothic" panose="020B0502020202020204" pitchFamily="34" charset="0"/>
          </a:endParaRPr>
        </a:p>
        <a:p>
          <a:endParaRPr lang="en-AU" sz="16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Similar invoices throughout the chain</a:t>
          </a:r>
        </a:p>
      </dgm:t>
    </dgm:pt>
    <dgm:pt modelId="{72F08026-086B-46F1-A470-4A990529028E}" type="parTrans" cxnId="{A00F87BE-E877-4B6C-946A-DE36EF6F66A5}">
      <dgm:prSet/>
      <dgm:spPr/>
      <dgm:t>
        <a:bodyPr/>
        <a:lstStyle/>
        <a:p>
          <a:endParaRPr lang="en-AU" sz="1600">
            <a:latin typeface="Century Gothic" panose="020B0502020202020204" pitchFamily="34" charset="0"/>
          </a:endParaRPr>
        </a:p>
      </dgm:t>
    </dgm:pt>
    <dgm:pt modelId="{4C7C421E-0F55-41A6-AB46-2EC79C9FAD2D}" type="sibTrans" cxnId="{A00F87BE-E877-4B6C-946A-DE36EF6F66A5}">
      <dgm:prSet/>
      <dgm:spPr/>
      <dgm:t>
        <a:bodyPr/>
        <a:lstStyle/>
        <a:p>
          <a:endParaRPr lang="en-AU" sz="1600">
            <a:latin typeface="Century Gothic" panose="020B0502020202020204" pitchFamily="34" charset="0"/>
          </a:endParaRPr>
        </a:p>
      </dgm:t>
    </dgm:pt>
    <dgm:pt modelId="{8A66D5DF-D38C-4C3F-B6F9-C99C20CD7515}">
      <dgm:prSet custT="1"/>
      <dgm:spPr/>
      <dgm:t>
        <a:bodyPr/>
        <a:lstStyle/>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endParaRPr lang="en-AU" sz="1600" dirty="0">
            <a:latin typeface="Century Gothic" panose="020B0502020202020204" pitchFamily="34" charset="0"/>
          </a:endParaRPr>
        </a:p>
        <a:p>
          <a:pPr>
            <a:buFont typeface="Wingdings" panose="05000000000000000000" pitchFamily="2" charset="2"/>
            <a:buChar char="v"/>
          </a:pPr>
          <a:r>
            <a:rPr lang="en-AU" sz="1600" dirty="0">
              <a:latin typeface="Century Gothic" panose="020B0502020202020204" pitchFamily="34" charset="0"/>
            </a:rPr>
            <a:t>Money abroad</a:t>
          </a:r>
        </a:p>
      </dgm:t>
    </dgm:pt>
    <dgm:pt modelId="{E51D7FC2-CBAA-4BE0-B198-4C47CFFE3B11}" type="parTrans" cxnId="{0F0B03D6-CF1F-433D-BD9C-D33843249F02}">
      <dgm:prSet/>
      <dgm:spPr/>
      <dgm:t>
        <a:bodyPr/>
        <a:lstStyle/>
        <a:p>
          <a:endParaRPr lang="en-AU" sz="1600">
            <a:latin typeface="Century Gothic" panose="020B0502020202020204" pitchFamily="34" charset="0"/>
          </a:endParaRPr>
        </a:p>
      </dgm:t>
    </dgm:pt>
    <dgm:pt modelId="{EB9AFB1A-F1FB-4104-A344-9050998E2F2E}" type="sibTrans" cxnId="{0F0B03D6-CF1F-433D-BD9C-D33843249F02}">
      <dgm:prSet/>
      <dgm:spPr/>
      <dgm:t>
        <a:bodyPr/>
        <a:lstStyle/>
        <a:p>
          <a:endParaRPr lang="en-AU" sz="1600">
            <a:latin typeface="Century Gothic" panose="020B0502020202020204" pitchFamily="34" charset="0"/>
          </a:endParaRPr>
        </a:p>
      </dgm:t>
    </dgm:pt>
    <dgm:pt modelId="{B532B00E-C3D3-45D7-A0DC-3E90C2E5AE6F}">
      <dgm:prSet custT="1"/>
      <dgm:spPr/>
      <dgm:t>
        <a:bodyPr/>
        <a:lstStyle/>
        <a:p>
          <a:endParaRPr lang="en-AU" sz="21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Customers abroad</a:t>
          </a:r>
        </a:p>
      </dgm:t>
    </dgm:pt>
    <dgm:pt modelId="{5CEA4852-1656-4E28-88AC-372E02147151}" type="parTrans" cxnId="{17C39BE1-66B9-4C9C-BD32-A69EBDB1A9CF}">
      <dgm:prSet/>
      <dgm:spPr/>
      <dgm:t>
        <a:bodyPr/>
        <a:lstStyle/>
        <a:p>
          <a:endParaRPr lang="en-AU">
            <a:latin typeface="Century Gothic" panose="020B0502020202020204" pitchFamily="34" charset="0"/>
          </a:endParaRPr>
        </a:p>
      </dgm:t>
    </dgm:pt>
    <dgm:pt modelId="{C03917E5-4147-41CD-9BC7-7B3FFFF97164}" type="sibTrans" cxnId="{17C39BE1-66B9-4C9C-BD32-A69EBDB1A9CF}">
      <dgm:prSet/>
      <dgm:spPr/>
      <dgm:t>
        <a:bodyPr/>
        <a:lstStyle/>
        <a:p>
          <a:endParaRPr lang="en-AU">
            <a:latin typeface="Century Gothic" panose="020B0502020202020204" pitchFamily="34" charset="0"/>
          </a:endParaRPr>
        </a:p>
      </dgm:t>
    </dgm:pt>
    <dgm:pt modelId="{A026FF86-5AB8-440C-91DE-95DD147F58DC}">
      <dgm:prSet custT="1"/>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Syndicate structures</a:t>
          </a:r>
        </a:p>
      </dgm:t>
    </dgm:pt>
    <dgm:pt modelId="{B5ED0F6F-1701-4084-B4D3-E7CF65ADA3BE}" type="parTrans" cxnId="{69BE277B-846C-4F2A-93C7-0F806BBCC2E3}">
      <dgm:prSet/>
      <dgm:spPr/>
      <dgm:t>
        <a:bodyPr/>
        <a:lstStyle/>
        <a:p>
          <a:endParaRPr lang="en-AU">
            <a:latin typeface="Century Gothic" panose="020B0502020202020204" pitchFamily="34" charset="0"/>
          </a:endParaRPr>
        </a:p>
      </dgm:t>
    </dgm:pt>
    <dgm:pt modelId="{593C1CA8-6BF8-4C8E-95BD-148DCEE8BF6B}" type="sibTrans" cxnId="{69BE277B-846C-4F2A-93C7-0F806BBCC2E3}">
      <dgm:prSet/>
      <dgm:spPr/>
      <dgm:t>
        <a:bodyPr/>
        <a:lstStyle/>
        <a:p>
          <a:endParaRPr lang="en-AU">
            <a:latin typeface="Century Gothic" panose="020B0502020202020204" pitchFamily="34" charset="0"/>
          </a:endParaRPr>
        </a:p>
      </dgm:t>
    </dgm:pt>
    <dgm:pt modelId="{0BA73B09-2A04-47E3-89E9-D02F1DE4762D}">
      <dgm:prSet custT="1"/>
      <dgm:spPr/>
      <dgm:t>
        <a:bodyPr/>
        <a:lstStyle/>
        <a:p>
          <a:endParaRPr lang="en-AU" sz="1600" dirty="0">
            <a:latin typeface="Century Gothic" panose="020B0502020202020204" pitchFamily="34" charset="0"/>
          </a:endParaRPr>
        </a:p>
        <a:p>
          <a:endParaRPr lang="en-AU" sz="1600" dirty="0">
            <a:latin typeface="Century Gothic" panose="020B0502020202020204" pitchFamily="34" charset="0"/>
          </a:endParaRPr>
        </a:p>
        <a:p>
          <a:r>
            <a:rPr lang="en-AU" sz="1600" dirty="0">
              <a:latin typeface="Century Gothic" panose="020B0502020202020204" pitchFamily="34" charset="0"/>
            </a:rPr>
            <a:t>Simple Invoices</a:t>
          </a:r>
        </a:p>
      </dgm:t>
    </dgm:pt>
    <dgm:pt modelId="{BBCF2D20-16A6-478E-BCC1-D9B851AAA2CC}" type="parTrans" cxnId="{ACD50C46-EBC6-44A1-8113-CF7B5F04932D}">
      <dgm:prSet/>
      <dgm:spPr/>
      <dgm:t>
        <a:bodyPr/>
        <a:lstStyle/>
        <a:p>
          <a:endParaRPr lang="en-AU">
            <a:latin typeface="Century Gothic" panose="020B0502020202020204" pitchFamily="34" charset="0"/>
          </a:endParaRPr>
        </a:p>
      </dgm:t>
    </dgm:pt>
    <dgm:pt modelId="{CB0957F7-DE59-4DC0-98F1-034F76EFE4A1}" type="sibTrans" cxnId="{ACD50C46-EBC6-44A1-8113-CF7B5F04932D}">
      <dgm:prSet/>
      <dgm:spPr/>
      <dgm:t>
        <a:bodyPr/>
        <a:lstStyle/>
        <a:p>
          <a:endParaRPr lang="en-AU">
            <a:latin typeface="Century Gothic" panose="020B0502020202020204" pitchFamily="34" charset="0"/>
          </a:endParaRPr>
        </a:p>
      </dgm:t>
    </dgm:pt>
    <dgm:pt modelId="{09D72348-7C02-4262-AB28-2B2FC7439706}" type="pres">
      <dgm:prSet presAssocID="{7CCDF350-A63F-450E-B619-12F06077BECD}" presName="Name0" presStyleCnt="0">
        <dgm:presLayoutVars>
          <dgm:chMax val="7"/>
          <dgm:dir/>
          <dgm:resizeHandles val="exact"/>
        </dgm:presLayoutVars>
      </dgm:prSet>
      <dgm:spPr/>
    </dgm:pt>
    <dgm:pt modelId="{C9C52A75-3928-4AA6-A233-6678B6023CAB}" type="pres">
      <dgm:prSet presAssocID="{7CCDF350-A63F-450E-B619-12F06077BECD}" presName="ellipse1" presStyleLbl="vennNode1" presStyleIdx="0" presStyleCnt="7">
        <dgm:presLayoutVars>
          <dgm:bulletEnabled val="1"/>
        </dgm:presLayoutVars>
      </dgm:prSet>
      <dgm:spPr/>
    </dgm:pt>
    <dgm:pt modelId="{41D58F2D-3E87-4A7A-BF9D-5D78A5DED5EA}" type="pres">
      <dgm:prSet presAssocID="{7CCDF350-A63F-450E-B619-12F06077BECD}" presName="ellipse2" presStyleLbl="vennNode1" presStyleIdx="1" presStyleCnt="7">
        <dgm:presLayoutVars>
          <dgm:bulletEnabled val="1"/>
        </dgm:presLayoutVars>
      </dgm:prSet>
      <dgm:spPr/>
    </dgm:pt>
    <dgm:pt modelId="{D6856F1C-604F-4D92-84A7-C8FD986F1471}" type="pres">
      <dgm:prSet presAssocID="{7CCDF350-A63F-450E-B619-12F06077BECD}" presName="ellipse3" presStyleLbl="vennNode1" presStyleIdx="2" presStyleCnt="7">
        <dgm:presLayoutVars>
          <dgm:bulletEnabled val="1"/>
        </dgm:presLayoutVars>
      </dgm:prSet>
      <dgm:spPr/>
    </dgm:pt>
    <dgm:pt modelId="{273CBC2F-C521-47A1-9D35-96929AD41BDF}" type="pres">
      <dgm:prSet presAssocID="{7CCDF350-A63F-450E-B619-12F06077BECD}" presName="ellipse4" presStyleLbl="vennNode1" presStyleIdx="3" presStyleCnt="7">
        <dgm:presLayoutVars>
          <dgm:bulletEnabled val="1"/>
        </dgm:presLayoutVars>
      </dgm:prSet>
      <dgm:spPr/>
    </dgm:pt>
    <dgm:pt modelId="{91119C6B-AC4D-444C-88EB-CADF9D7E210E}" type="pres">
      <dgm:prSet presAssocID="{7CCDF350-A63F-450E-B619-12F06077BECD}" presName="ellipse5" presStyleLbl="vennNode1" presStyleIdx="4" presStyleCnt="7">
        <dgm:presLayoutVars>
          <dgm:bulletEnabled val="1"/>
        </dgm:presLayoutVars>
      </dgm:prSet>
      <dgm:spPr/>
    </dgm:pt>
    <dgm:pt modelId="{A4CB2AC7-0206-44EF-BD23-0D6A4C88380C}" type="pres">
      <dgm:prSet presAssocID="{7CCDF350-A63F-450E-B619-12F06077BECD}" presName="ellipse6" presStyleLbl="vennNode1" presStyleIdx="5" presStyleCnt="7">
        <dgm:presLayoutVars>
          <dgm:bulletEnabled val="1"/>
        </dgm:presLayoutVars>
      </dgm:prSet>
      <dgm:spPr/>
    </dgm:pt>
    <dgm:pt modelId="{D0F16ECC-5DE3-414C-AA9D-BC19BE6FBD42}" type="pres">
      <dgm:prSet presAssocID="{7CCDF350-A63F-450E-B619-12F06077BECD}" presName="ellipse7" presStyleLbl="vennNode1" presStyleIdx="6" presStyleCnt="7">
        <dgm:presLayoutVars>
          <dgm:bulletEnabled val="1"/>
        </dgm:presLayoutVars>
      </dgm:prSet>
      <dgm:spPr/>
    </dgm:pt>
  </dgm:ptLst>
  <dgm:cxnLst>
    <dgm:cxn modelId="{FD19B61D-2E08-4BFB-83E0-0B81EC26907F}" type="presOf" srcId="{7CCDF350-A63F-450E-B619-12F06077BECD}" destId="{09D72348-7C02-4262-AB28-2B2FC7439706}" srcOrd="0" destOrd="0" presId="urn:microsoft.com/office/officeart/2005/8/layout/rings+Icon"/>
    <dgm:cxn modelId="{F0D27726-4423-4895-9950-F28AC25640A7}" type="presOf" srcId="{8A66D5DF-D38C-4C3F-B6F9-C99C20CD7515}" destId="{D6856F1C-604F-4D92-84A7-C8FD986F1471}" srcOrd="0" destOrd="0" presId="urn:microsoft.com/office/officeart/2005/8/layout/rings+Icon"/>
    <dgm:cxn modelId="{CDD91C64-D476-44F9-91BA-6E49CD39AD89}" type="presOf" srcId="{B532B00E-C3D3-45D7-A0DC-3E90C2E5AE6F}" destId="{91119C6B-AC4D-444C-88EB-CADF9D7E210E}" srcOrd="0" destOrd="0" presId="urn:microsoft.com/office/officeart/2005/8/layout/rings+Icon"/>
    <dgm:cxn modelId="{D5EA5764-0048-47D2-AF75-86E66D87183E}" srcId="{7CCDF350-A63F-450E-B619-12F06077BECD}" destId="{B6E28785-2623-4078-B704-6990A41A3170}" srcOrd="3" destOrd="0" parTransId="{9163B88C-AB58-4921-87A1-F8B325C03B6F}" sibTransId="{C4D0BCC0-F9AB-4EB4-A9A9-F969F2EF4DB6}"/>
    <dgm:cxn modelId="{ACD50C46-EBC6-44A1-8113-CF7B5F04932D}" srcId="{7CCDF350-A63F-450E-B619-12F06077BECD}" destId="{0BA73B09-2A04-47E3-89E9-D02F1DE4762D}" srcOrd="6" destOrd="0" parTransId="{BBCF2D20-16A6-478E-BCC1-D9B851AAA2CC}" sibTransId="{CB0957F7-DE59-4DC0-98F1-034F76EFE4A1}"/>
    <dgm:cxn modelId="{0E347D4C-524F-4362-AC33-8204E8BC0F18}" type="presOf" srcId="{B6E28785-2623-4078-B704-6990A41A3170}" destId="{273CBC2F-C521-47A1-9D35-96929AD41BDF}" srcOrd="0" destOrd="0" presId="urn:microsoft.com/office/officeart/2005/8/layout/rings+Icon"/>
    <dgm:cxn modelId="{B6447E50-CCC9-40F3-9D16-160430DA444C}" type="presOf" srcId="{0BA73B09-2A04-47E3-89E9-D02F1DE4762D}" destId="{D0F16ECC-5DE3-414C-AA9D-BC19BE6FBD42}" srcOrd="0" destOrd="0" presId="urn:microsoft.com/office/officeart/2005/8/layout/rings+Icon"/>
    <dgm:cxn modelId="{464FBC72-326D-4A5A-8B75-1294ECE5B2DB}" type="presOf" srcId="{BE7E32F1-B261-4A81-BCFD-FEA29D1787AE}" destId="{C9C52A75-3928-4AA6-A233-6678B6023CAB}" srcOrd="0" destOrd="0" presId="urn:microsoft.com/office/officeart/2005/8/layout/rings+Icon"/>
    <dgm:cxn modelId="{69BE277B-846C-4F2A-93C7-0F806BBCC2E3}" srcId="{7CCDF350-A63F-450E-B619-12F06077BECD}" destId="{A026FF86-5AB8-440C-91DE-95DD147F58DC}" srcOrd="5" destOrd="0" parTransId="{B5ED0F6F-1701-4084-B4D3-E7CF65ADA3BE}" sibTransId="{593C1CA8-6BF8-4C8E-95BD-148DCEE8BF6B}"/>
    <dgm:cxn modelId="{3344F486-6B28-4C3B-A23E-D84415855B6B}" type="presOf" srcId="{A026FF86-5AB8-440C-91DE-95DD147F58DC}" destId="{A4CB2AC7-0206-44EF-BD23-0D6A4C88380C}" srcOrd="0" destOrd="0" presId="urn:microsoft.com/office/officeart/2005/8/layout/rings+Icon"/>
    <dgm:cxn modelId="{61563397-C9BC-47D5-9C10-464F6AB6E52F}" type="presOf" srcId="{1542E824-1C75-415E-80AF-DBEC0ED5DCBF}" destId="{41D58F2D-3E87-4A7A-BF9D-5D78A5DED5EA}" srcOrd="0" destOrd="0" presId="urn:microsoft.com/office/officeart/2005/8/layout/rings+Icon"/>
    <dgm:cxn modelId="{A00F87BE-E877-4B6C-946A-DE36EF6F66A5}" srcId="{7CCDF350-A63F-450E-B619-12F06077BECD}" destId="{1542E824-1C75-415E-80AF-DBEC0ED5DCBF}" srcOrd="1" destOrd="0" parTransId="{72F08026-086B-46F1-A470-4A990529028E}" sibTransId="{4C7C421E-0F55-41A6-AB46-2EC79C9FAD2D}"/>
    <dgm:cxn modelId="{0F0B03D6-CF1F-433D-BD9C-D33843249F02}" srcId="{7CCDF350-A63F-450E-B619-12F06077BECD}" destId="{8A66D5DF-D38C-4C3F-B6F9-C99C20CD7515}" srcOrd="2" destOrd="0" parTransId="{E51D7FC2-CBAA-4BE0-B198-4C47CFFE3B11}" sibTransId="{EB9AFB1A-F1FB-4104-A344-9050998E2F2E}"/>
    <dgm:cxn modelId="{17C39BE1-66B9-4C9C-BD32-A69EBDB1A9CF}" srcId="{7CCDF350-A63F-450E-B619-12F06077BECD}" destId="{B532B00E-C3D3-45D7-A0DC-3E90C2E5AE6F}" srcOrd="4" destOrd="0" parTransId="{5CEA4852-1656-4E28-88AC-372E02147151}" sibTransId="{C03917E5-4147-41CD-9BC7-7B3FFFF97164}"/>
    <dgm:cxn modelId="{C401E3EE-C0EE-4074-BA0E-3D7CFF846FC5}" srcId="{7CCDF350-A63F-450E-B619-12F06077BECD}" destId="{BE7E32F1-B261-4A81-BCFD-FEA29D1787AE}" srcOrd="0" destOrd="0" parTransId="{8CDE0808-7C22-4DE6-87A4-C103FFE04B94}" sibTransId="{42515621-F4D1-4F3E-9CC3-8C22BBE37388}"/>
    <dgm:cxn modelId="{50DFEB45-E2A8-4E67-91EA-46DEDB2589D5}" type="presParOf" srcId="{09D72348-7C02-4262-AB28-2B2FC7439706}" destId="{C9C52A75-3928-4AA6-A233-6678B6023CAB}" srcOrd="0" destOrd="0" presId="urn:microsoft.com/office/officeart/2005/8/layout/rings+Icon"/>
    <dgm:cxn modelId="{3C798B98-9519-45F1-8C52-B402FC39FAAB}" type="presParOf" srcId="{09D72348-7C02-4262-AB28-2B2FC7439706}" destId="{41D58F2D-3E87-4A7A-BF9D-5D78A5DED5EA}" srcOrd="1" destOrd="0" presId="urn:microsoft.com/office/officeart/2005/8/layout/rings+Icon"/>
    <dgm:cxn modelId="{4A1BB453-AE31-4BCB-9209-5FA52A61420D}" type="presParOf" srcId="{09D72348-7C02-4262-AB28-2B2FC7439706}" destId="{D6856F1C-604F-4D92-84A7-C8FD986F1471}" srcOrd="2" destOrd="0" presId="urn:microsoft.com/office/officeart/2005/8/layout/rings+Icon"/>
    <dgm:cxn modelId="{98772C59-EAF7-4F4A-872C-BAE53D855C0F}" type="presParOf" srcId="{09D72348-7C02-4262-AB28-2B2FC7439706}" destId="{273CBC2F-C521-47A1-9D35-96929AD41BDF}" srcOrd="3" destOrd="0" presId="urn:microsoft.com/office/officeart/2005/8/layout/rings+Icon"/>
    <dgm:cxn modelId="{8423A231-0FB3-4DDD-A032-6F3C0FDF83BC}" type="presParOf" srcId="{09D72348-7C02-4262-AB28-2B2FC7439706}" destId="{91119C6B-AC4D-444C-88EB-CADF9D7E210E}" srcOrd="4" destOrd="0" presId="urn:microsoft.com/office/officeart/2005/8/layout/rings+Icon"/>
    <dgm:cxn modelId="{FB10B537-743A-4728-B08D-593225B48385}" type="presParOf" srcId="{09D72348-7C02-4262-AB28-2B2FC7439706}" destId="{A4CB2AC7-0206-44EF-BD23-0D6A4C88380C}" srcOrd="5" destOrd="0" presId="urn:microsoft.com/office/officeart/2005/8/layout/rings+Icon"/>
    <dgm:cxn modelId="{C0AF3D4F-62D1-4F09-A1BA-24B99BFA1B5A}" type="presParOf" srcId="{09D72348-7C02-4262-AB28-2B2FC7439706}" destId="{D0F16ECC-5DE3-414C-AA9D-BC19BE6FBD42}" srcOrd="6" destOrd="0" presId="urn:microsoft.com/office/officeart/2005/8/layout/rings+Icon"/>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A4DED9-8FFE-48F7-ABD3-A392F6FD5DD2}"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AU"/>
        </a:p>
      </dgm:t>
    </dgm:pt>
    <dgm:pt modelId="{F6919823-DD9F-4F02-94B0-7810C6F7CBD8}">
      <dgm:prSet phldrT="[Text]"/>
      <dgm:spPr/>
      <dgm:t>
        <a:bodyPr/>
        <a:lstStyle/>
        <a:p>
          <a:pPr>
            <a:buFont typeface="Arial" panose="020B0604020202020204" pitchFamily="34" charset="0"/>
            <a:buChar char="•"/>
          </a:pPr>
          <a:endParaRPr lang="en-AU" dirty="0">
            <a:latin typeface="Century Gothic" panose="020B0502020202020204" pitchFamily="34" charset="0"/>
          </a:endParaRPr>
        </a:p>
        <a:p>
          <a:pPr>
            <a:buFont typeface="Arial" panose="020B0604020202020204" pitchFamily="34" charset="0"/>
            <a:buChar char="•"/>
          </a:pPr>
          <a:endParaRPr lang="en-AU" dirty="0">
            <a:latin typeface="Century Gothic" panose="020B0502020202020204" pitchFamily="34" charset="0"/>
          </a:endParaRPr>
        </a:p>
        <a:p>
          <a:pPr>
            <a:buFont typeface="Arial" panose="020B0604020202020204" pitchFamily="34" charset="0"/>
            <a:buChar char="•"/>
          </a:pPr>
          <a:r>
            <a:rPr lang="en-AU" dirty="0">
              <a:latin typeface="Century Gothic" panose="020B0502020202020204" pitchFamily="34" charset="0"/>
            </a:rPr>
            <a:t>Goods that are cheap and easy to transport</a:t>
          </a:r>
        </a:p>
      </dgm:t>
    </dgm:pt>
    <dgm:pt modelId="{E105D8EE-4B6F-4C11-8D6F-42E530B91ACF}" type="parTrans" cxnId="{D4F57689-40BA-4E06-AD3D-E2530D16B0B5}">
      <dgm:prSet/>
      <dgm:spPr/>
      <dgm:t>
        <a:bodyPr/>
        <a:lstStyle/>
        <a:p>
          <a:endParaRPr lang="en-AU">
            <a:latin typeface="Century Gothic" panose="020B0502020202020204" pitchFamily="34" charset="0"/>
          </a:endParaRPr>
        </a:p>
      </dgm:t>
    </dgm:pt>
    <dgm:pt modelId="{A9D2AD69-D9C6-4BC2-A593-69BC3DEA96F2}" type="sibTrans" cxnId="{D4F57689-40BA-4E06-AD3D-E2530D16B0B5}">
      <dgm:prSet/>
      <dgm:spPr/>
      <dgm:t>
        <a:bodyPr/>
        <a:lstStyle/>
        <a:p>
          <a:endParaRPr lang="en-AU">
            <a:latin typeface="Century Gothic" panose="020B0502020202020204" pitchFamily="34" charset="0"/>
          </a:endParaRPr>
        </a:p>
      </dgm:t>
    </dgm:pt>
    <dgm:pt modelId="{AD38B018-FFEC-472D-9E46-5DB62C80D74E}">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High valued goods or services</a:t>
          </a:r>
        </a:p>
      </dgm:t>
    </dgm:pt>
    <dgm:pt modelId="{7511CAAC-E36D-4475-B849-4A030D4B83BA}" type="parTrans" cxnId="{8E113C3C-23AE-4F63-8F7B-294C23903B22}">
      <dgm:prSet/>
      <dgm:spPr/>
      <dgm:t>
        <a:bodyPr/>
        <a:lstStyle/>
        <a:p>
          <a:endParaRPr lang="en-AU">
            <a:latin typeface="Century Gothic" panose="020B0502020202020204" pitchFamily="34" charset="0"/>
          </a:endParaRPr>
        </a:p>
      </dgm:t>
    </dgm:pt>
    <dgm:pt modelId="{C8319146-DD3C-47D5-977C-3705EE47D9B3}" type="sibTrans" cxnId="{8E113C3C-23AE-4F63-8F7B-294C23903B22}">
      <dgm:prSet/>
      <dgm:spPr/>
      <dgm:t>
        <a:bodyPr/>
        <a:lstStyle/>
        <a:p>
          <a:endParaRPr lang="en-AU">
            <a:latin typeface="Century Gothic" panose="020B0502020202020204" pitchFamily="34" charset="0"/>
          </a:endParaRPr>
        </a:p>
      </dgm:t>
    </dgm:pt>
    <dgm:pt modelId="{CC342D57-DBBA-4EE0-9868-41CC2ECE0BE1}">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Electronic goods</a:t>
          </a:r>
        </a:p>
        <a:p>
          <a:endParaRPr lang="en-AU" dirty="0">
            <a:latin typeface="Century Gothic" panose="020B0502020202020204" pitchFamily="34" charset="0"/>
          </a:endParaRPr>
        </a:p>
      </dgm:t>
    </dgm:pt>
    <dgm:pt modelId="{4BB4FDAA-171A-45CD-AB26-C5E9F7CD0964}" type="parTrans" cxnId="{F6C2E273-9F24-4628-9AB8-F7A879D6253D}">
      <dgm:prSet/>
      <dgm:spPr/>
      <dgm:t>
        <a:bodyPr/>
        <a:lstStyle/>
        <a:p>
          <a:endParaRPr lang="en-AU">
            <a:latin typeface="Century Gothic" panose="020B0502020202020204" pitchFamily="34" charset="0"/>
          </a:endParaRPr>
        </a:p>
      </dgm:t>
    </dgm:pt>
    <dgm:pt modelId="{0D2A7C2D-52C5-4034-9D54-13CC58A5811C}" type="sibTrans" cxnId="{F6C2E273-9F24-4628-9AB8-F7A879D6253D}">
      <dgm:prSet/>
      <dgm:spPr/>
      <dgm:t>
        <a:bodyPr/>
        <a:lstStyle/>
        <a:p>
          <a:endParaRPr lang="en-AU">
            <a:latin typeface="Century Gothic" panose="020B0502020202020204" pitchFamily="34" charset="0"/>
          </a:endParaRPr>
        </a:p>
      </dgm:t>
    </dgm:pt>
    <dgm:pt modelId="{50686ED0-6F0F-4086-A97A-E2AFC63C58A8}">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Services (building sector, cleaning sector)</a:t>
          </a:r>
        </a:p>
      </dgm:t>
    </dgm:pt>
    <dgm:pt modelId="{319C04FC-4EBB-47E8-9B60-4B5249F0DCFC}" type="parTrans" cxnId="{A7A234C3-6498-4387-B5C0-875B64E401FE}">
      <dgm:prSet/>
      <dgm:spPr/>
      <dgm:t>
        <a:bodyPr/>
        <a:lstStyle/>
        <a:p>
          <a:endParaRPr lang="en-AU">
            <a:latin typeface="Century Gothic" panose="020B0502020202020204" pitchFamily="34" charset="0"/>
          </a:endParaRPr>
        </a:p>
      </dgm:t>
    </dgm:pt>
    <dgm:pt modelId="{182E0420-6338-41DF-8F1D-6DE396C9F9E6}" type="sibTrans" cxnId="{A7A234C3-6498-4387-B5C0-875B64E401FE}">
      <dgm:prSet/>
      <dgm:spPr/>
      <dgm:t>
        <a:bodyPr/>
        <a:lstStyle/>
        <a:p>
          <a:endParaRPr lang="en-AU">
            <a:latin typeface="Century Gothic" panose="020B0502020202020204" pitchFamily="34" charset="0"/>
          </a:endParaRPr>
        </a:p>
      </dgm:t>
    </dgm:pt>
    <dgm:pt modelId="{3F5B32B2-C620-4DB6-A4B1-B1EB56A215F9}">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Intangibles (licences, carbon credits)</a:t>
          </a:r>
        </a:p>
      </dgm:t>
    </dgm:pt>
    <dgm:pt modelId="{A32D12D0-C599-4FB9-A839-C8728E805439}" type="parTrans" cxnId="{1333FF5F-6DF9-4090-8DB8-A1EE83C5FCFC}">
      <dgm:prSet/>
      <dgm:spPr/>
      <dgm:t>
        <a:bodyPr/>
        <a:lstStyle/>
        <a:p>
          <a:endParaRPr lang="en-AU">
            <a:latin typeface="Century Gothic" panose="020B0502020202020204" pitchFamily="34" charset="0"/>
          </a:endParaRPr>
        </a:p>
      </dgm:t>
    </dgm:pt>
    <dgm:pt modelId="{1D6DDA6A-4933-4741-BDB9-8C2BAE245B85}" type="sibTrans" cxnId="{1333FF5F-6DF9-4090-8DB8-A1EE83C5FCFC}">
      <dgm:prSet/>
      <dgm:spPr/>
      <dgm:t>
        <a:bodyPr/>
        <a:lstStyle/>
        <a:p>
          <a:endParaRPr lang="en-AU">
            <a:latin typeface="Century Gothic" panose="020B0502020202020204" pitchFamily="34" charset="0"/>
          </a:endParaRPr>
        </a:p>
      </dgm:t>
    </dgm:pt>
    <dgm:pt modelId="{0D1EFE4F-00C2-4B0F-B4F8-138CF983200D}">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High valued metal (platinum, gold, silver)</a:t>
          </a:r>
        </a:p>
      </dgm:t>
    </dgm:pt>
    <dgm:pt modelId="{A249B07F-F812-4646-B7F3-7D424C024022}" type="parTrans" cxnId="{F82B27EE-AFC7-4E1E-B924-4C14BE2E2D9A}">
      <dgm:prSet/>
      <dgm:spPr/>
      <dgm:t>
        <a:bodyPr/>
        <a:lstStyle/>
        <a:p>
          <a:endParaRPr lang="en-AU">
            <a:latin typeface="Century Gothic" panose="020B0502020202020204" pitchFamily="34" charset="0"/>
          </a:endParaRPr>
        </a:p>
      </dgm:t>
    </dgm:pt>
    <dgm:pt modelId="{B13D33C3-FEA1-485A-A23F-A74235204F36}" type="sibTrans" cxnId="{F82B27EE-AFC7-4E1E-B924-4C14BE2E2D9A}">
      <dgm:prSet/>
      <dgm:spPr/>
      <dgm:t>
        <a:bodyPr/>
        <a:lstStyle/>
        <a:p>
          <a:endParaRPr lang="en-AU">
            <a:latin typeface="Century Gothic" panose="020B0502020202020204" pitchFamily="34" charset="0"/>
          </a:endParaRPr>
        </a:p>
      </dgm:t>
    </dgm:pt>
    <dgm:pt modelId="{83C0F585-AB9C-41FA-AD02-F32EA5E2FE59}">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Counterfeit goods that do not function</a:t>
          </a:r>
        </a:p>
      </dgm:t>
    </dgm:pt>
    <dgm:pt modelId="{7DA923D1-47AE-4B7F-B67D-3238A5E91065}" type="parTrans" cxnId="{3D8D3FC8-D61D-4075-AE09-FFE035EA4843}">
      <dgm:prSet/>
      <dgm:spPr/>
      <dgm:t>
        <a:bodyPr/>
        <a:lstStyle/>
        <a:p>
          <a:endParaRPr lang="en-AU">
            <a:latin typeface="Century Gothic" panose="020B0502020202020204" pitchFamily="34" charset="0"/>
          </a:endParaRPr>
        </a:p>
      </dgm:t>
    </dgm:pt>
    <dgm:pt modelId="{DDE8FB7F-491D-4068-B42E-91F8C50694DC}" type="sibTrans" cxnId="{3D8D3FC8-D61D-4075-AE09-FFE035EA4843}">
      <dgm:prSet/>
      <dgm:spPr/>
      <dgm:t>
        <a:bodyPr/>
        <a:lstStyle/>
        <a:p>
          <a:endParaRPr lang="en-AU">
            <a:latin typeface="Century Gothic" panose="020B0502020202020204" pitchFamily="34" charset="0"/>
          </a:endParaRPr>
        </a:p>
      </dgm:t>
    </dgm:pt>
    <dgm:pt modelId="{4C27F0AC-8467-4909-9291-01FA7369AE55}">
      <dgm:prSet phldrT="[Tex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Obsolete goods </a:t>
          </a:r>
        </a:p>
        <a:p>
          <a:endParaRPr lang="en-AU" dirty="0">
            <a:latin typeface="Century Gothic" panose="020B0502020202020204" pitchFamily="34" charset="0"/>
          </a:endParaRPr>
        </a:p>
      </dgm:t>
    </dgm:pt>
    <dgm:pt modelId="{2E362C33-C4C9-4435-A0F6-4F74D93A94BB}" type="parTrans" cxnId="{CDB67842-3F20-4F4C-AF2A-C49DA12CB141}">
      <dgm:prSet/>
      <dgm:spPr/>
      <dgm:t>
        <a:bodyPr/>
        <a:lstStyle/>
        <a:p>
          <a:endParaRPr lang="en-AU">
            <a:latin typeface="Century Gothic" panose="020B0502020202020204" pitchFamily="34" charset="0"/>
          </a:endParaRPr>
        </a:p>
      </dgm:t>
    </dgm:pt>
    <dgm:pt modelId="{2116B25E-00EB-4010-AFE9-B0FE1978754D}" type="sibTrans" cxnId="{CDB67842-3F20-4F4C-AF2A-C49DA12CB141}">
      <dgm:prSet/>
      <dgm:spPr/>
      <dgm:t>
        <a:bodyPr/>
        <a:lstStyle/>
        <a:p>
          <a:endParaRPr lang="en-AU">
            <a:latin typeface="Century Gothic" panose="020B0502020202020204" pitchFamily="34" charset="0"/>
          </a:endParaRPr>
        </a:p>
      </dgm:t>
    </dgm:pt>
    <dgm:pt modelId="{58B222C3-BE23-422F-BC8E-49B898B58C73}">
      <dgm:prSet/>
      <dgm:spPr/>
      <dgm:t>
        <a:bodyPr/>
        <a:lstStyle/>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Works with the majority of goods and services</a:t>
          </a:r>
        </a:p>
      </dgm:t>
    </dgm:pt>
    <dgm:pt modelId="{1849DB02-9053-42B3-ADBC-6B30579FDAB0}" type="parTrans" cxnId="{F75A7158-ECF5-4ED0-898A-1EDA7C7A8AF9}">
      <dgm:prSet/>
      <dgm:spPr/>
      <dgm:t>
        <a:bodyPr/>
        <a:lstStyle/>
        <a:p>
          <a:endParaRPr lang="en-AU">
            <a:latin typeface="Century Gothic" panose="020B0502020202020204" pitchFamily="34" charset="0"/>
          </a:endParaRPr>
        </a:p>
      </dgm:t>
    </dgm:pt>
    <dgm:pt modelId="{36A7EB01-96FC-440B-9580-386E563391DF}" type="sibTrans" cxnId="{F75A7158-ECF5-4ED0-898A-1EDA7C7A8AF9}">
      <dgm:prSet/>
      <dgm:spPr/>
      <dgm:t>
        <a:bodyPr/>
        <a:lstStyle/>
        <a:p>
          <a:endParaRPr lang="en-AU">
            <a:latin typeface="Century Gothic" panose="020B0502020202020204" pitchFamily="34" charset="0"/>
          </a:endParaRPr>
        </a:p>
      </dgm:t>
    </dgm:pt>
    <dgm:pt modelId="{0AAB2D65-A270-4546-9700-3E011A25A01A}" type="pres">
      <dgm:prSet presAssocID="{21A4DED9-8FFE-48F7-ABD3-A392F6FD5DD2}" presName="Name0" presStyleCnt="0">
        <dgm:presLayoutVars>
          <dgm:dir/>
          <dgm:resizeHandles/>
        </dgm:presLayoutVars>
      </dgm:prSet>
      <dgm:spPr/>
    </dgm:pt>
    <dgm:pt modelId="{251E54C6-7990-47B8-9DA1-4151F891984F}" type="pres">
      <dgm:prSet presAssocID="{58B222C3-BE23-422F-BC8E-49B898B58C73}" presName="compNode" presStyleCnt="0"/>
      <dgm:spPr/>
    </dgm:pt>
    <dgm:pt modelId="{CFD9E401-5452-4558-AE6D-2DB615F71E3A}" type="pres">
      <dgm:prSet presAssocID="{58B222C3-BE23-422F-BC8E-49B898B58C73}" presName="dummyConnPt" presStyleCnt="0"/>
      <dgm:spPr/>
    </dgm:pt>
    <dgm:pt modelId="{96191E85-7203-4C44-8623-3BED1D33283E}" type="pres">
      <dgm:prSet presAssocID="{58B222C3-BE23-422F-BC8E-49B898B58C73}" presName="node" presStyleLbl="node1" presStyleIdx="0" presStyleCnt="9">
        <dgm:presLayoutVars>
          <dgm:bulletEnabled val="1"/>
        </dgm:presLayoutVars>
      </dgm:prSet>
      <dgm:spPr/>
    </dgm:pt>
    <dgm:pt modelId="{C4DCA5A5-C41C-41FE-AB39-502A59CEB88E}" type="pres">
      <dgm:prSet presAssocID="{36A7EB01-96FC-440B-9580-386E563391DF}" presName="sibTrans" presStyleLbl="bgSibTrans2D1" presStyleIdx="0" presStyleCnt="8"/>
      <dgm:spPr/>
    </dgm:pt>
    <dgm:pt modelId="{7061EC82-8197-4FFF-BCB8-88825397AADB}" type="pres">
      <dgm:prSet presAssocID="{F6919823-DD9F-4F02-94B0-7810C6F7CBD8}" presName="compNode" presStyleCnt="0"/>
      <dgm:spPr/>
    </dgm:pt>
    <dgm:pt modelId="{A50A5C85-8C7F-40E3-89A8-CB47C9DBF400}" type="pres">
      <dgm:prSet presAssocID="{F6919823-DD9F-4F02-94B0-7810C6F7CBD8}" presName="dummyConnPt" presStyleCnt="0"/>
      <dgm:spPr/>
    </dgm:pt>
    <dgm:pt modelId="{C5E07180-CC8B-4872-8D9B-F4A92A9202D5}" type="pres">
      <dgm:prSet presAssocID="{F6919823-DD9F-4F02-94B0-7810C6F7CBD8}" presName="node" presStyleLbl="node1" presStyleIdx="1" presStyleCnt="9">
        <dgm:presLayoutVars>
          <dgm:bulletEnabled val="1"/>
        </dgm:presLayoutVars>
      </dgm:prSet>
      <dgm:spPr/>
    </dgm:pt>
    <dgm:pt modelId="{37AF26F1-CA59-41AB-B3E3-37C5C45455F1}" type="pres">
      <dgm:prSet presAssocID="{A9D2AD69-D9C6-4BC2-A593-69BC3DEA96F2}" presName="sibTrans" presStyleLbl="bgSibTrans2D1" presStyleIdx="1" presStyleCnt="8"/>
      <dgm:spPr/>
    </dgm:pt>
    <dgm:pt modelId="{EBD5AC61-0398-4BB9-AE0D-307655D3CD29}" type="pres">
      <dgm:prSet presAssocID="{AD38B018-FFEC-472D-9E46-5DB62C80D74E}" presName="compNode" presStyleCnt="0"/>
      <dgm:spPr/>
    </dgm:pt>
    <dgm:pt modelId="{8EAB54E2-9FFE-4F03-A433-9079F74BBFD2}" type="pres">
      <dgm:prSet presAssocID="{AD38B018-FFEC-472D-9E46-5DB62C80D74E}" presName="dummyConnPt" presStyleCnt="0"/>
      <dgm:spPr/>
    </dgm:pt>
    <dgm:pt modelId="{1976075B-E7B2-49C8-8417-6ADA9DF32A1F}" type="pres">
      <dgm:prSet presAssocID="{AD38B018-FFEC-472D-9E46-5DB62C80D74E}" presName="node" presStyleLbl="node1" presStyleIdx="2" presStyleCnt="9">
        <dgm:presLayoutVars>
          <dgm:bulletEnabled val="1"/>
        </dgm:presLayoutVars>
      </dgm:prSet>
      <dgm:spPr/>
    </dgm:pt>
    <dgm:pt modelId="{107D611B-B9FD-4FC0-B491-2CBC28F9FF01}" type="pres">
      <dgm:prSet presAssocID="{C8319146-DD3C-47D5-977C-3705EE47D9B3}" presName="sibTrans" presStyleLbl="bgSibTrans2D1" presStyleIdx="2" presStyleCnt="8"/>
      <dgm:spPr/>
    </dgm:pt>
    <dgm:pt modelId="{1A68FF94-4F1C-4B8D-9F0E-E624AEF8A269}" type="pres">
      <dgm:prSet presAssocID="{CC342D57-DBBA-4EE0-9868-41CC2ECE0BE1}" presName="compNode" presStyleCnt="0"/>
      <dgm:spPr/>
    </dgm:pt>
    <dgm:pt modelId="{AF247A0C-8C12-4D68-8914-BC2DACDDD145}" type="pres">
      <dgm:prSet presAssocID="{CC342D57-DBBA-4EE0-9868-41CC2ECE0BE1}" presName="dummyConnPt" presStyleCnt="0"/>
      <dgm:spPr/>
    </dgm:pt>
    <dgm:pt modelId="{CC96B13C-0CFA-42B9-B126-003B0E3854BC}" type="pres">
      <dgm:prSet presAssocID="{CC342D57-DBBA-4EE0-9868-41CC2ECE0BE1}" presName="node" presStyleLbl="node1" presStyleIdx="3" presStyleCnt="9">
        <dgm:presLayoutVars>
          <dgm:bulletEnabled val="1"/>
        </dgm:presLayoutVars>
      </dgm:prSet>
      <dgm:spPr/>
    </dgm:pt>
    <dgm:pt modelId="{051F34A7-17C0-4172-A097-6E1AC34B0ED0}" type="pres">
      <dgm:prSet presAssocID="{0D2A7C2D-52C5-4034-9D54-13CC58A5811C}" presName="sibTrans" presStyleLbl="bgSibTrans2D1" presStyleIdx="3" presStyleCnt="8"/>
      <dgm:spPr/>
    </dgm:pt>
    <dgm:pt modelId="{7DAA51D7-807F-4F0E-8CDF-E2B6295CEE99}" type="pres">
      <dgm:prSet presAssocID="{50686ED0-6F0F-4086-A97A-E2AFC63C58A8}" presName="compNode" presStyleCnt="0"/>
      <dgm:spPr/>
    </dgm:pt>
    <dgm:pt modelId="{BC371519-8211-48DA-9F6F-7DD5B927A26E}" type="pres">
      <dgm:prSet presAssocID="{50686ED0-6F0F-4086-A97A-E2AFC63C58A8}" presName="dummyConnPt" presStyleCnt="0"/>
      <dgm:spPr/>
    </dgm:pt>
    <dgm:pt modelId="{B80FF2B8-1773-48FA-8C8A-32573C4572EB}" type="pres">
      <dgm:prSet presAssocID="{50686ED0-6F0F-4086-A97A-E2AFC63C58A8}" presName="node" presStyleLbl="node1" presStyleIdx="4" presStyleCnt="9">
        <dgm:presLayoutVars>
          <dgm:bulletEnabled val="1"/>
        </dgm:presLayoutVars>
      </dgm:prSet>
      <dgm:spPr/>
    </dgm:pt>
    <dgm:pt modelId="{3BD330FE-DDD5-4495-AC9E-123B142C81B9}" type="pres">
      <dgm:prSet presAssocID="{182E0420-6338-41DF-8F1D-6DE396C9F9E6}" presName="sibTrans" presStyleLbl="bgSibTrans2D1" presStyleIdx="4" presStyleCnt="8"/>
      <dgm:spPr/>
    </dgm:pt>
    <dgm:pt modelId="{BFF164A6-C28D-4094-AD14-84BA4AC349FB}" type="pres">
      <dgm:prSet presAssocID="{3F5B32B2-C620-4DB6-A4B1-B1EB56A215F9}" presName="compNode" presStyleCnt="0"/>
      <dgm:spPr/>
    </dgm:pt>
    <dgm:pt modelId="{FD637DCD-1549-47CD-B41C-A6928FA7BEBC}" type="pres">
      <dgm:prSet presAssocID="{3F5B32B2-C620-4DB6-A4B1-B1EB56A215F9}" presName="dummyConnPt" presStyleCnt="0"/>
      <dgm:spPr/>
    </dgm:pt>
    <dgm:pt modelId="{5E2494AB-5A5E-4075-9951-8F3EB88ACE12}" type="pres">
      <dgm:prSet presAssocID="{3F5B32B2-C620-4DB6-A4B1-B1EB56A215F9}" presName="node" presStyleLbl="node1" presStyleIdx="5" presStyleCnt="9">
        <dgm:presLayoutVars>
          <dgm:bulletEnabled val="1"/>
        </dgm:presLayoutVars>
      </dgm:prSet>
      <dgm:spPr/>
    </dgm:pt>
    <dgm:pt modelId="{4BEF4383-5073-4A24-B6B4-3DC67EF653D1}" type="pres">
      <dgm:prSet presAssocID="{1D6DDA6A-4933-4741-BDB9-8C2BAE245B85}" presName="sibTrans" presStyleLbl="bgSibTrans2D1" presStyleIdx="5" presStyleCnt="8"/>
      <dgm:spPr/>
    </dgm:pt>
    <dgm:pt modelId="{1D4DDE6A-3E6A-49EE-996B-E60348487A91}" type="pres">
      <dgm:prSet presAssocID="{0D1EFE4F-00C2-4B0F-B4F8-138CF983200D}" presName="compNode" presStyleCnt="0"/>
      <dgm:spPr/>
    </dgm:pt>
    <dgm:pt modelId="{C7BFD7B4-1E53-4219-8861-EDD50A0EE1FA}" type="pres">
      <dgm:prSet presAssocID="{0D1EFE4F-00C2-4B0F-B4F8-138CF983200D}" presName="dummyConnPt" presStyleCnt="0"/>
      <dgm:spPr/>
    </dgm:pt>
    <dgm:pt modelId="{FE2696E3-DFE8-463D-BA20-FA5FC89FBB06}" type="pres">
      <dgm:prSet presAssocID="{0D1EFE4F-00C2-4B0F-B4F8-138CF983200D}" presName="node" presStyleLbl="node1" presStyleIdx="6" presStyleCnt="9" custLinFactNeighborX="-1300">
        <dgm:presLayoutVars>
          <dgm:bulletEnabled val="1"/>
        </dgm:presLayoutVars>
      </dgm:prSet>
      <dgm:spPr/>
    </dgm:pt>
    <dgm:pt modelId="{1BB9AE85-DD57-4B32-9F35-BB463B7E5E3B}" type="pres">
      <dgm:prSet presAssocID="{B13D33C3-FEA1-485A-A23F-A74235204F36}" presName="sibTrans" presStyleLbl="bgSibTrans2D1" presStyleIdx="6" presStyleCnt="8"/>
      <dgm:spPr/>
    </dgm:pt>
    <dgm:pt modelId="{7FEC13F1-91D7-494E-872D-4D0C045C50AC}" type="pres">
      <dgm:prSet presAssocID="{83C0F585-AB9C-41FA-AD02-F32EA5E2FE59}" presName="compNode" presStyleCnt="0"/>
      <dgm:spPr/>
    </dgm:pt>
    <dgm:pt modelId="{97C75916-1C2C-4870-8A7E-5252638B7134}" type="pres">
      <dgm:prSet presAssocID="{83C0F585-AB9C-41FA-AD02-F32EA5E2FE59}" presName="dummyConnPt" presStyleCnt="0"/>
      <dgm:spPr/>
    </dgm:pt>
    <dgm:pt modelId="{742F40ED-1BC2-4AA5-B4F3-9A396360AF01}" type="pres">
      <dgm:prSet presAssocID="{83C0F585-AB9C-41FA-AD02-F32EA5E2FE59}" presName="node" presStyleLbl="node1" presStyleIdx="7" presStyleCnt="9">
        <dgm:presLayoutVars>
          <dgm:bulletEnabled val="1"/>
        </dgm:presLayoutVars>
      </dgm:prSet>
      <dgm:spPr/>
    </dgm:pt>
    <dgm:pt modelId="{71639821-18A4-454B-BFE3-748A0E7130BA}" type="pres">
      <dgm:prSet presAssocID="{DDE8FB7F-491D-4068-B42E-91F8C50694DC}" presName="sibTrans" presStyleLbl="bgSibTrans2D1" presStyleIdx="7" presStyleCnt="8"/>
      <dgm:spPr/>
    </dgm:pt>
    <dgm:pt modelId="{6E24E677-19BB-45BA-A53A-6DCBA15AF95B}" type="pres">
      <dgm:prSet presAssocID="{4C27F0AC-8467-4909-9291-01FA7369AE55}" presName="compNode" presStyleCnt="0"/>
      <dgm:spPr/>
    </dgm:pt>
    <dgm:pt modelId="{3CAEE2D6-580B-4178-BBD9-3EE75271739A}" type="pres">
      <dgm:prSet presAssocID="{4C27F0AC-8467-4909-9291-01FA7369AE55}" presName="dummyConnPt" presStyleCnt="0"/>
      <dgm:spPr/>
    </dgm:pt>
    <dgm:pt modelId="{EAB2F138-3024-4230-8120-C32107E5AC31}" type="pres">
      <dgm:prSet presAssocID="{4C27F0AC-8467-4909-9291-01FA7369AE55}" presName="node" presStyleLbl="node1" presStyleIdx="8" presStyleCnt="9">
        <dgm:presLayoutVars>
          <dgm:bulletEnabled val="1"/>
        </dgm:presLayoutVars>
      </dgm:prSet>
      <dgm:spPr/>
    </dgm:pt>
  </dgm:ptLst>
  <dgm:cxnLst>
    <dgm:cxn modelId="{A55EF30B-6454-453B-94BC-C864606E6D14}" type="presOf" srcId="{0D1EFE4F-00C2-4B0F-B4F8-138CF983200D}" destId="{FE2696E3-DFE8-463D-BA20-FA5FC89FBB06}" srcOrd="0" destOrd="0" presId="urn:microsoft.com/office/officeart/2005/8/layout/bProcess4"/>
    <dgm:cxn modelId="{0DB6CF13-BB65-478A-B38C-FBC848FD9AC2}" type="presOf" srcId="{DDE8FB7F-491D-4068-B42E-91F8C50694DC}" destId="{71639821-18A4-454B-BFE3-748A0E7130BA}" srcOrd="0" destOrd="0" presId="urn:microsoft.com/office/officeart/2005/8/layout/bProcess4"/>
    <dgm:cxn modelId="{8E113C3C-23AE-4F63-8F7B-294C23903B22}" srcId="{21A4DED9-8FFE-48F7-ABD3-A392F6FD5DD2}" destId="{AD38B018-FFEC-472D-9E46-5DB62C80D74E}" srcOrd="2" destOrd="0" parTransId="{7511CAAC-E36D-4475-B849-4A030D4B83BA}" sibTransId="{C8319146-DD3C-47D5-977C-3705EE47D9B3}"/>
    <dgm:cxn modelId="{97613D5C-9E65-4BC9-8F31-B6C5485F8546}" type="presOf" srcId="{1D6DDA6A-4933-4741-BDB9-8C2BAE245B85}" destId="{4BEF4383-5073-4A24-B6B4-3DC67EF653D1}" srcOrd="0" destOrd="0" presId="urn:microsoft.com/office/officeart/2005/8/layout/bProcess4"/>
    <dgm:cxn modelId="{1333FF5F-6DF9-4090-8DB8-A1EE83C5FCFC}" srcId="{21A4DED9-8FFE-48F7-ABD3-A392F6FD5DD2}" destId="{3F5B32B2-C620-4DB6-A4B1-B1EB56A215F9}" srcOrd="5" destOrd="0" parTransId="{A32D12D0-C599-4FB9-A839-C8728E805439}" sibTransId="{1D6DDA6A-4933-4741-BDB9-8C2BAE245B85}"/>
    <dgm:cxn modelId="{368E2962-B447-47BC-B481-2E9F1CB55878}" type="presOf" srcId="{F6919823-DD9F-4F02-94B0-7810C6F7CBD8}" destId="{C5E07180-CC8B-4872-8D9B-F4A92A9202D5}" srcOrd="0" destOrd="0" presId="urn:microsoft.com/office/officeart/2005/8/layout/bProcess4"/>
    <dgm:cxn modelId="{CDB67842-3F20-4F4C-AF2A-C49DA12CB141}" srcId="{21A4DED9-8FFE-48F7-ABD3-A392F6FD5DD2}" destId="{4C27F0AC-8467-4909-9291-01FA7369AE55}" srcOrd="8" destOrd="0" parTransId="{2E362C33-C4C9-4435-A0F6-4F74D93A94BB}" sibTransId="{2116B25E-00EB-4010-AFE9-B0FE1978754D}"/>
    <dgm:cxn modelId="{C9DAD468-1811-4A09-9AAC-DD46C9E01183}" type="presOf" srcId="{CC342D57-DBBA-4EE0-9868-41CC2ECE0BE1}" destId="{CC96B13C-0CFA-42B9-B126-003B0E3854BC}" srcOrd="0" destOrd="0" presId="urn:microsoft.com/office/officeart/2005/8/layout/bProcess4"/>
    <dgm:cxn modelId="{1EC10349-D220-458C-BECA-5CA9E3CAE4C8}" type="presOf" srcId="{AD38B018-FFEC-472D-9E46-5DB62C80D74E}" destId="{1976075B-E7B2-49C8-8417-6ADA9DF32A1F}" srcOrd="0" destOrd="0" presId="urn:microsoft.com/office/officeart/2005/8/layout/bProcess4"/>
    <dgm:cxn modelId="{F6C2E273-9F24-4628-9AB8-F7A879D6253D}" srcId="{21A4DED9-8FFE-48F7-ABD3-A392F6FD5DD2}" destId="{CC342D57-DBBA-4EE0-9868-41CC2ECE0BE1}" srcOrd="3" destOrd="0" parTransId="{4BB4FDAA-171A-45CD-AB26-C5E9F7CD0964}" sibTransId="{0D2A7C2D-52C5-4034-9D54-13CC58A5811C}"/>
    <dgm:cxn modelId="{8CD44A77-FB21-4899-89C8-83D80DD0F057}" type="presOf" srcId="{B13D33C3-FEA1-485A-A23F-A74235204F36}" destId="{1BB9AE85-DD57-4B32-9F35-BB463B7E5E3B}" srcOrd="0" destOrd="0" presId="urn:microsoft.com/office/officeart/2005/8/layout/bProcess4"/>
    <dgm:cxn modelId="{F75A7158-ECF5-4ED0-898A-1EDA7C7A8AF9}" srcId="{21A4DED9-8FFE-48F7-ABD3-A392F6FD5DD2}" destId="{58B222C3-BE23-422F-BC8E-49B898B58C73}" srcOrd="0" destOrd="0" parTransId="{1849DB02-9053-42B3-ADBC-6B30579FDAB0}" sibTransId="{36A7EB01-96FC-440B-9580-386E563391DF}"/>
    <dgm:cxn modelId="{F73AF17A-18F3-4BEE-AC14-C7D52B0504D1}" type="presOf" srcId="{3F5B32B2-C620-4DB6-A4B1-B1EB56A215F9}" destId="{5E2494AB-5A5E-4075-9951-8F3EB88ACE12}" srcOrd="0" destOrd="0" presId="urn:microsoft.com/office/officeart/2005/8/layout/bProcess4"/>
    <dgm:cxn modelId="{D1137F84-0F4E-4531-B776-14908B46FD25}" type="presOf" srcId="{36A7EB01-96FC-440B-9580-386E563391DF}" destId="{C4DCA5A5-C41C-41FE-AB39-502A59CEB88E}" srcOrd="0" destOrd="0" presId="urn:microsoft.com/office/officeart/2005/8/layout/bProcess4"/>
    <dgm:cxn modelId="{D4F57689-40BA-4E06-AD3D-E2530D16B0B5}" srcId="{21A4DED9-8FFE-48F7-ABD3-A392F6FD5DD2}" destId="{F6919823-DD9F-4F02-94B0-7810C6F7CBD8}" srcOrd="1" destOrd="0" parTransId="{E105D8EE-4B6F-4C11-8D6F-42E530B91ACF}" sibTransId="{A9D2AD69-D9C6-4BC2-A593-69BC3DEA96F2}"/>
    <dgm:cxn modelId="{D984E797-4CE8-4936-854E-E684AF4D9C50}" type="presOf" srcId="{182E0420-6338-41DF-8F1D-6DE396C9F9E6}" destId="{3BD330FE-DDD5-4495-AC9E-123B142C81B9}" srcOrd="0" destOrd="0" presId="urn:microsoft.com/office/officeart/2005/8/layout/bProcess4"/>
    <dgm:cxn modelId="{20178AA1-5BF6-4CAE-A2F6-F9C4E7AC14F5}" type="presOf" srcId="{0D2A7C2D-52C5-4034-9D54-13CC58A5811C}" destId="{051F34A7-17C0-4172-A097-6E1AC34B0ED0}" srcOrd="0" destOrd="0" presId="urn:microsoft.com/office/officeart/2005/8/layout/bProcess4"/>
    <dgm:cxn modelId="{4B6885AF-801F-4C8A-AA50-0C2950CFE7C4}" type="presOf" srcId="{4C27F0AC-8467-4909-9291-01FA7369AE55}" destId="{EAB2F138-3024-4230-8120-C32107E5AC31}" srcOrd="0" destOrd="0" presId="urn:microsoft.com/office/officeart/2005/8/layout/bProcess4"/>
    <dgm:cxn modelId="{0D54B5B9-E209-49DB-8470-C8D6BE7DC352}" type="presOf" srcId="{A9D2AD69-D9C6-4BC2-A593-69BC3DEA96F2}" destId="{37AF26F1-CA59-41AB-B3E3-37C5C45455F1}" srcOrd="0" destOrd="0" presId="urn:microsoft.com/office/officeart/2005/8/layout/bProcess4"/>
    <dgm:cxn modelId="{A7A234C3-6498-4387-B5C0-875B64E401FE}" srcId="{21A4DED9-8FFE-48F7-ABD3-A392F6FD5DD2}" destId="{50686ED0-6F0F-4086-A97A-E2AFC63C58A8}" srcOrd="4" destOrd="0" parTransId="{319C04FC-4EBB-47E8-9B60-4B5249F0DCFC}" sibTransId="{182E0420-6338-41DF-8F1D-6DE396C9F9E6}"/>
    <dgm:cxn modelId="{BA045AC4-8410-4F57-9B89-2DA5FDD40457}" type="presOf" srcId="{C8319146-DD3C-47D5-977C-3705EE47D9B3}" destId="{107D611B-B9FD-4FC0-B491-2CBC28F9FF01}" srcOrd="0" destOrd="0" presId="urn:microsoft.com/office/officeart/2005/8/layout/bProcess4"/>
    <dgm:cxn modelId="{3D8D3FC8-D61D-4075-AE09-FFE035EA4843}" srcId="{21A4DED9-8FFE-48F7-ABD3-A392F6FD5DD2}" destId="{83C0F585-AB9C-41FA-AD02-F32EA5E2FE59}" srcOrd="7" destOrd="0" parTransId="{7DA923D1-47AE-4B7F-B67D-3238A5E91065}" sibTransId="{DDE8FB7F-491D-4068-B42E-91F8C50694DC}"/>
    <dgm:cxn modelId="{BA2990C9-3DA0-4272-9A33-EF04F4D4A75F}" type="presOf" srcId="{83C0F585-AB9C-41FA-AD02-F32EA5E2FE59}" destId="{742F40ED-1BC2-4AA5-B4F3-9A396360AF01}" srcOrd="0" destOrd="0" presId="urn:microsoft.com/office/officeart/2005/8/layout/bProcess4"/>
    <dgm:cxn modelId="{F82B27EE-AFC7-4E1E-B924-4C14BE2E2D9A}" srcId="{21A4DED9-8FFE-48F7-ABD3-A392F6FD5DD2}" destId="{0D1EFE4F-00C2-4B0F-B4F8-138CF983200D}" srcOrd="6" destOrd="0" parTransId="{A249B07F-F812-4646-B7F3-7D424C024022}" sibTransId="{B13D33C3-FEA1-485A-A23F-A74235204F36}"/>
    <dgm:cxn modelId="{A8C630F6-B478-4725-8634-7A42799E0C1E}" type="presOf" srcId="{58B222C3-BE23-422F-BC8E-49B898B58C73}" destId="{96191E85-7203-4C44-8623-3BED1D33283E}" srcOrd="0" destOrd="0" presId="urn:microsoft.com/office/officeart/2005/8/layout/bProcess4"/>
    <dgm:cxn modelId="{A1A11EFC-8A86-4A78-9447-8A7ADE8606F8}" type="presOf" srcId="{50686ED0-6F0F-4086-A97A-E2AFC63C58A8}" destId="{B80FF2B8-1773-48FA-8C8A-32573C4572EB}" srcOrd="0" destOrd="0" presId="urn:microsoft.com/office/officeart/2005/8/layout/bProcess4"/>
    <dgm:cxn modelId="{3EA956FC-333D-421E-94C2-C6A843F044E7}" type="presOf" srcId="{21A4DED9-8FFE-48F7-ABD3-A392F6FD5DD2}" destId="{0AAB2D65-A270-4546-9700-3E011A25A01A}" srcOrd="0" destOrd="0" presId="urn:microsoft.com/office/officeart/2005/8/layout/bProcess4"/>
    <dgm:cxn modelId="{1C6ECB9E-DD9F-4E0F-9A5F-179D902AAAAB}" type="presParOf" srcId="{0AAB2D65-A270-4546-9700-3E011A25A01A}" destId="{251E54C6-7990-47B8-9DA1-4151F891984F}" srcOrd="0" destOrd="0" presId="urn:microsoft.com/office/officeart/2005/8/layout/bProcess4"/>
    <dgm:cxn modelId="{310BB783-6EEF-4B14-9ECC-61A49269227A}" type="presParOf" srcId="{251E54C6-7990-47B8-9DA1-4151F891984F}" destId="{CFD9E401-5452-4558-AE6D-2DB615F71E3A}" srcOrd="0" destOrd="0" presId="urn:microsoft.com/office/officeart/2005/8/layout/bProcess4"/>
    <dgm:cxn modelId="{B8AD8D9F-C51D-4955-88C8-8EE17AE9510A}" type="presParOf" srcId="{251E54C6-7990-47B8-9DA1-4151F891984F}" destId="{96191E85-7203-4C44-8623-3BED1D33283E}" srcOrd="1" destOrd="0" presId="urn:microsoft.com/office/officeart/2005/8/layout/bProcess4"/>
    <dgm:cxn modelId="{565D9176-B222-42DA-BAA5-C40BE9212333}" type="presParOf" srcId="{0AAB2D65-A270-4546-9700-3E011A25A01A}" destId="{C4DCA5A5-C41C-41FE-AB39-502A59CEB88E}" srcOrd="1" destOrd="0" presId="urn:microsoft.com/office/officeart/2005/8/layout/bProcess4"/>
    <dgm:cxn modelId="{6A4DE8DB-24E1-46AF-803E-34DDED2710B6}" type="presParOf" srcId="{0AAB2D65-A270-4546-9700-3E011A25A01A}" destId="{7061EC82-8197-4FFF-BCB8-88825397AADB}" srcOrd="2" destOrd="0" presId="urn:microsoft.com/office/officeart/2005/8/layout/bProcess4"/>
    <dgm:cxn modelId="{2809092F-988A-40A5-940D-134A35AD8DD8}" type="presParOf" srcId="{7061EC82-8197-4FFF-BCB8-88825397AADB}" destId="{A50A5C85-8C7F-40E3-89A8-CB47C9DBF400}" srcOrd="0" destOrd="0" presId="urn:microsoft.com/office/officeart/2005/8/layout/bProcess4"/>
    <dgm:cxn modelId="{0935E746-D35E-4B26-BAB9-15F6914A22FC}" type="presParOf" srcId="{7061EC82-8197-4FFF-BCB8-88825397AADB}" destId="{C5E07180-CC8B-4872-8D9B-F4A92A9202D5}" srcOrd="1" destOrd="0" presId="urn:microsoft.com/office/officeart/2005/8/layout/bProcess4"/>
    <dgm:cxn modelId="{E64CBA69-5861-41EB-AE93-D562F47F81DB}" type="presParOf" srcId="{0AAB2D65-A270-4546-9700-3E011A25A01A}" destId="{37AF26F1-CA59-41AB-B3E3-37C5C45455F1}" srcOrd="3" destOrd="0" presId="urn:microsoft.com/office/officeart/2005/8/layout/bProcess4"/>
    <dgm:cxn modelId="{6E9E09E6-A3C8-4CB4-9434-A8BFD9E6143D}" type="presParOf" srcId="{0AAB2D65-A270-4546-9700-3E011A25A01A}" destId="{EBD5AC61-0398-4BB9-AE0D-307655D3CD29}" srcOrd="4" destOrd="0" presId="urn:microsoft.com/office/officeart/2005/8/layout/bProcess4"/>
    <dgm:cxn modelId="{A0E08BC8-1805-4C02-BA7D-3A91E60198B2}" type="presParOf" srcId="{EBD5AC61-0398-4BB9-AE0D-307655D3CD29}" destId="{8EAB54E2-9FFE-4F03-A433-9079F74BBFD2}" srcOrd="0" destOrd="0" presId="urn:microsoft.com/office/officeart/2005/8/layout/bProcess4"/>
    <dgm:cxn modelId="{147635B5-CF21-4D56-BDDE-6F65292149A9}" type="presParOf" srcId="{EBD5AC61-0398-4BB9-AE0D-307655D3CD29}" destId="{1976075B-E7B2-49C8-8417-6ADA9DF32A1F}" srcOrd="1" destOrd="0" presId="urn:microsoft.com/office/officeart/2005/8/layout/bProcess4"/>
    <dgm:cxn modelId="{5289D162-C158-4897-9B64-41D244508DF4}" type="presParOf" srcId="{0AAB2D65-A270-4546-9700-3E011A25A01A}" destId="{107D611B-B9FD-4FC0-B491-2CBC28F9FF01}" srcOrd="5" destOrd="0" presId="urn:microsoft.com/office/officeart/2005/8/layout/bProcess4"/>
    <dgm:cxn modelId="{1B45EEDF-1812-4117-9DB7-3752B2D621AF}" type="presParOf" srcId="{0AAB2D65-A270-4546-9700-3E011A25A01A}" destId="{1A68FF94-4F1C-4B8D-9F0E-E624AEF8A269}" srcOrd="6" destOrd="0" presId="urn:microsoft.com/office/officeart/2005/8/layout/bProcess4"/>
    <dgm:cxn modelId="{FB0A23D4-FD81-4638-8178-B52CB218772C}" type="presParOf" srcId="{1A68FF94-4F1C-4B8D-9F0E-E624AEF8A269}" destId="{AF247A0C-8C12-4D68-8914-BC2DACDDD145}" srcOrd="0" destOrd="0" presId="urn:microsoft.com/office/officeart/2005/8/layout/bProcess4"/>
    <dgm:cxn modelId="{B3C7D327-2110-4DBA-B918-60A7B152FE54}" type="presParOf" srcId="{1A68FF94-4F1C-4B8D-9F0E-E624AEF8A269}" destId="{CC96B13C-0CFA-42B9-B126-003B0E3854BC}" srcOrd="1" destOrd="0" presId="urn:microsoft.com/office/officeart/2005/8/layout/bProcess4"/>
    <dgm:cxn modelId="{34157FE6-171D-4D85-AC8B-B7786A5CC420}" type="presParOf" srcId="{0AAB2D65-A270-4546-9700-3E011A25A01A}" destId="{051F34A7-17C0-4172-A097-6E1AC34B0ED0}" srcOrd="7" destOrd="0" presId="urn:microsoft.com/office/officeart/2005/8/layout/bProcess4"/>
    <dgm:cxn modelId="{4D20C510-4B3A-482D-8D47-4959DBAEA578}" type="presParOf" srcId="{0AAB2D65-A270-4546-9700-3E011A25A01A}" destId="{7DAA51D7-807F-4F0E-8CDF-E2B6295CEE99}" srcOrd="8" destOrd="0" presId="urn:microsoft.com/office/officeart/2005/8/layout/bProcess4"/>
    <dgm:cxn modelId="{6390A195-4466-4EC1-9915-8B89F582C0B4}" type="presParOf" srcId="{7DAA51D7-807F-4F0E-8CDF-E2B6295CEE99}" destId="{BC371519-8211-48DA-9F6F-7DD5B927A26E}" srcOrd="0" destOrd="0" presId="urn:microsoft.com/office/officeart/2005/8/layout/bProcess4"/>
    <dgm:cxn modelId="{8B8D4517-6438-416E-9349-F74F1D2E4AED}" type="presParOf" srcId="{7DAA51D7-807F-4F0E-8CDF-E2B6295CEE99}" destId="{B80FF2B8-1773-48FA-8C8A-32573C4572EB}" srcOrd="1" destOrd="0" presId="urn:microsoft.com/office/officeart/2005/8/layout/bProcess4"/>
    <dgm:cxn modelId="{365BAA89-5E34-431F-995E-7844277ED49F}" type="presParOf" srcId="{0AAB2D65-A270-4546-9700-3E011A25A01A}" destId="{3BD330FE-DDD5-4495-AC9E-123B142C81B9}" srcOrd="9" destOrd="0" presId="urn:microsoft.com/office/officeart/2005/8/layout/bProcess4"/>
    <dgm:cxn modelId="{C5CB6A66-4D9C-43CF-9F84-1CE48844344A}" type="presParOf" srcId="{0AAB2D65-A270-4546-9700-3E011A25A01A}" destId="{BFF164A6-C28D-4094-AD14-84BA4AC349FB}" srcOrd="10" destOrd="0" presId="urn:microsoft.com/office/officeart/2005/8/layout/bProcess4"/>
    <dgm:cxn modelId="{6712BC32-19E1-4DAC-B00A-1DBA3FF9BE17}" type="presParOf" srcId="{BFF164A6-C28D-4094-AD14-84BA4AC349FB}" destId="{FD637DCD-1549-47CD-B41C-A6928FA7BEBC}" srcOrd="0" destOrd="0" presId="urn:microsoft.com/office/officeart/2005/8/layout/bProcess4"/>
    <dgm:cxn modelId="{E6C29997-897A-4483-9115-B0331C0F1BB1}" type="presParOf" srcId="{BFF164A6-C28D-4094-AD14-84BA4AC349FB}" destId="{5E2494AB-5A5E-4075-9951-8F3EB88ACE12}" srcOrd="1" destOrd="0" presId="urn:microsoft.com/office/officeart/2005/8/layout/bProcess4"/>
    <dgm:cxn modelId="{B890FB75-BB83-4F68-8CE9-6F5275D5308D}" type="presParOf" srcId="{0AAB2D65-A270-4546-9700-3E011A25A01A}" destId="{4BEF4383-5073-4A24-B6B4-3DC67EF653D1}" srcOrd="11" destOrd="0" presId="urn:microsoft.com/office/officeart/2005/8/layout/bProcess4"/>
    <dgm:cxn modelId="{28B8A093-3ACC-45EE-946C-A60C1EC14F69}" type="presParOf" srcId="{0AAB2D65-A270-4546-9700-3E011A25A01A}" destId="{1D4DDE6A-3E6A-49EE-996B-E60348487A91}" srcOrd="12" destOrd="0" presId="urn:microsoft.com/office/officeart/2005/8/layout/bProcess4"/>
    <dgm:cxn modelId="{60970E52-FFA8-4AB0-B9A0-18B0D151ED76}" type="presParOf" srcId="{1D4DDE6A-3E6A-49EE-996B-E60348487A91}" destId="{C7BFD7B4-1E53-4219-8861-EDD50A0EE1FA}" srcOrd="0" destOrd="0" presId="urn:microsoft.com/office/officeart/2005/8/layout/bProcess4"/>
    <dgm:cxn modelId="{740D0A3C-FA02-4627-9B4C-32550B10CEFF}" type="presParOf" srcId="{1D4DDE6A-3E6A-49EE-996B-E60348487A91}" destId="{FE2696E3-DFE8-463D-BA20-FA5FC89FBB06}" srcOrd="1" destOrd="0" presId="urn:microsoft.com/office/officeart/2005/8/layout/bProcess4"/>
    <dgm:cxn modelId="{17DD1A11-0B65-4B6C-9498-2259E4B2ADB0}" type="presParOf" srcId="{0AAB2D65-A270-4546-9700-3E011A25A01A}" destId="{1BB9AE85-DD57-4B32-9F35-BB463B7E5E3B}" srcOrd="13" destOrd="0" presId="urn:microsoft.com/office/officeart/2005/8/layout/bProcess4"/>
    <dgm:cxn modelId="{3DB68BD0-C6F9-4E80-B01D-CB53A8DF7C55}" type="presParOf" srcId="{0AAB2D65-A270-4546-9700-3E011A25A01A}" destId="{7FEC13F1-91D7-494E-872D-4D0C045C50AC}" srcOrd="14" destOrd="0" presId="urn:microsoft.com/office/officeart/2005/8/layout/bProcess4"/>
    <dgm:cxn modelId="{903D2EE3-5740-4AB3-B001-DFEEBCD32BBC}" type="presParOf" srcId="{7FEC13F1-91D7-494E-872D-4D0C045C50AC}" destId="{97C75916-1C2C-4870-8A7E-5252638B7134}" srcOrd="0" destOrd="0" presId="urn:microsoft.com/office/officeart/2005/8/layout/bProcess4"/>
    <dgm:cxn modelId="{EF7C6CDE-63E5-4A4B-8EDE-38C9B7CA2F1D}" type="presParOf" srcId="{7FEC13F1-91D7-494E-872D-4D0C045C50AC}" destId="{742F40ED-1BC2-4AA5-B4F3-9A396360AF01}" srcOrd="1" destOrd="0" presId="urn:microsoft.com/office/officeart/2005/8/layout/bProcess4"/>
    <dgm:cxn modelId="{8DF897A6-23F6-4703-99D9-E1D080C09B08}" type="presParOf" srcId="{0AAB2D65-A270-4546-9700-3E011A25A01A}" destId="{71639821-18A4-454B-BFE3-748A0E7130BA}" srcOrd="15" destOrd="0" presId="urn:microsoft.com/office/officeart/2005/8/layout/bProcess4"/>
    <dgm:cxn modelId="{7144093B-1A21-46D6-A1B7-296985A06325}" type="presParOf" srcId="{0AAB2D65-A270-4546-9700-3E011A25A01A}" destId="{6E24E677-19BB-45BA-A53A-6DCBA15AF95B}" srcOrd="16" destOrd="0" presId="urn:microsoft.com/office/officeart/2005/8/layout/bProcess4"/>
    <dgm:cxn modelId="{194E6845-F849-40F7-BDDA-A0DEE2675BCC}" type="presParOf" srcId="{6E24E677-19BB-45BA-A53A-6DCBA15AF95B}" destId="{3CAEE2D6-580B-4178-BBD9-3EE75271739A}" srcOrd="0" destOrd="0" presId="urn:microsoft.com/office/officeart/2005/8/layout/bProcess4"/>
    <dgm:cxn modelId="{A8E48700-5721-49F4-8724-59A1DD70F87C}" type="presParOf" srcId="{6E24E677-19BB-45BA-A53A-6DCBA15AF95B}" destId="{EAB2F138-3024-4230-8120-C32107E5AC31}" srcOrd="1" destOrd="0" presId="urn:microsoft.com/office/officeart/2005/8/layout/bProcess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C48EA-AFFC-4191-9CEF-404C85D5A13B}">
      <dsp:nvSpPr>
        <dsp:cNvPr id="0" name=""/>
        <dsp:cNvSpPr/>
      </dsp:nvSpPr>
      <dsp:spPr>
        <a:xfrm>
          <a:off x="6579055" y="129089"/>
          <a:ext cx="2124867" cy="204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Customer B sells the goods at $1.1m to Customer C. He charges and collects a VAT amount of $100,000 from Customer C.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B can then deduct $70,000 of VAT (input tax credits) in his VAT return.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He pays $30,000 ($100,000 less $70,000) to the Tax Administrator.    </a:t>
          </a:r>
        </a:p>
      </dsp:txBody>
      <dsp:txXfrm>
        <a:off x="6579055" y="129089"/>
        <a:ext cx="2124867" cy="2043966"/>
      </dsp:txXfrm>
    </dsp:sp>
    <dsp:sp modelId="{4917E806-A1AA-4BF3-8997-E7961A1B6A4B}">
      <dsp:nvSpPr>
        <dsp:cNvPr id="0" name=""/>
        <dsp:cNvSpPr/>
      </dsp:nvSpPr>
      <dsp:spPr>
        <a:xfrm>
          <a:off x="3018616" y="207"/>
          <a:ext cx="5773738" cy="5773738"/>
        </a:xfrm>
        <a:prstGeom prst="circularArrow">
          <a:avLst>
            <a:gd name="adj1" fmla="val 6903"/>
            <a:gd name="adj2" fmla="val 465444"/>
            <a:gd name="adj3" fmla="val 549030"/>
            <a:gd name="adj4" fmla="val 20585527"/>
            <a:gd name="adj5" fmla="val 8054"/>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C14B74-5554-4591-A247-24DC4EA36723}">
      <dsp:nvSpPr>
        <dsp:cNvPr id="0" name=""/>
        <dsp:cNvSpPr/>
      </dsp:nvSpPr>
      <dsp:spPr>
        <a:xfrm>
          <a:off x="6619506" y="3601097"/>
          <a:ext cx="2043966" cy="204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Customer C exports the goods to an overseas Customer D.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Exported goods are VAT-free.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C is entitled to a refund of $100,000 in VAT paid to Customer B.</a:t>
          </a:r>
        </a:p>
      </dsp:txBody>
      <dsp:txXfrm>
        <a:off x="6619506" y="3601097"/>
        <a:ext cx="2043966" cy="2043966"/>
      </dsp:txXfrm>
    </dsp:sp>
    <dsp:sp modelId="{91BC7FF6-F63F-4C74-962E-9287E3E235FC}">
      <dsp:nvSpPr>
        <dsp:cNvPr id="0" name=""/>
        <dsp:cNvSpPr/>
      </dsp:nvSpPr>
      <dsp:spPr>
        <a:xfrm>
          <a:off x="3018616" y="207"/>
          <a:ext cx="5773738" cy="5773738"/>
        </a:xfrm>
        <a:prstGeom prst="circularArrow">
          <a:avLst>
            <a:gd name="adj1" fmla="val 6903"/>
            <a:gd name="adj2" fmla="val 465444"/>
            <a:gd name="adj3" fmla="val 5949030"/>
            <a:gd name="adj4" fmla="val 4385527"/>
            <a:gd name="adj5" fmla="val 8054"/>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1C0E93-DE71-4BDF-9115-C4DFF8A82187}">
      <dsp:nvSpPr>
        <dsp:cNvPr id="0" name=""/>
        <dsp:cNvSpPr/>
      </dsp:nvSpPr>
      <dsp:spPr>
        <a:xfrm>
          <a:off x="3147497" y="3601097"/>
          <a:ext cx="2043966" cy="204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Overseas Customer D can sell the same goods back to A and starts the chain or ‘carousel’ fraud.</a:t>
          </a:r>
        </a:p>
      </dsp:txBody>
      <dsp:txXfrm>
        <a:off x="3147497" y="3601097"/>
        <a:ext cx="2043966" cy="2043966"/>
      </dsp:txXfrm>
    </dsp:sp>
    <dsp:sp modelId="{79692D37-A5D2-496F-B01E-FFFF2AC3BD0C}">
      <dsp:nvSpPr>
        <dsp:cNvPr id="0" name=""/>
        <dsp:cNvSpPr/>
      </dsp:nvSpPr>
      <dsp:spPr>
        <a:xfrm>
          <a:off x="3018616" y="207"/>
          <a:ext cx="5773738" cy="5773738"/>
        </a:xfrm>
        <a:prstGeom prst="circularArrow">
          <a:avLst>
            <a:gd name="adj1" fmla="val 6903"/>
            <a:gd name="adj2" fmla="val 465444"/>
            <a:gd name="adj3" fmla="val 11349030"/>
            <a:gd name="adj4" fmla="val 9785527"/>
            <a:gd name="adj5" fmla="val 8054"/>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76BC94C-2BDE-4E01-9BF6-5A9F5BFED30F}">
      <dsp:nvSpPr>
        <dsp:cNvPr id="0" name=""/>
        <dsp:cNvSpPr/>
      </dsp:nvSpPr>
      <dsp:spPr>
        <a:xfrm>
          <a:off x="3001874" y="129089"/>
          <a:ext cx="2335211" cy="204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Business A imports goods and sells them for $770,000 to Customer B.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A charges and collects $70,000 of VAT from Customer B. </a:t>
          </a: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A disappears before paying VAT of $70,000 to the Tax Administrator. </a:t>
          </a:r>
        </a:p>
      </dsp:txBody>
      <dsp:txXfrm>
        <a:off x="3001874" y="129089"/>
        <a:ext cx="2335211" cy="2043966"/>
      </dsp:txXfrm>
    </dsp:sp>
    <dsp:sp modelId="{950FE4BD-CEBB-45C1-A367-4244ACBE782B}">
      <dsp:nvSpPr>
        <dsp:cNvPr id="0" name=""/>
        <dsp:cNvSpPr/>
      </dsp:nvSpPr>
      <dsp:spPr>
        <a:xfrm>
          <a:off x="3018616" y="207"/>
          <a:ext cx="5773738" cy="5773738"/>
        </a:xfrm>
        <a:prstGeom prst="circularArrow">
          <a:avLst>
            <a:gd name="adj1" fmla="val 6903"/>
            <a:gd name="adj2" fmla="val 465444"/>
            <a:gd name="adj3" fmla="val 16689982"/>
            <a:gd name="adj4" fmla="val 15396808"/>
            <a:gd name="adj5" fmla="val 8054"/>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38855-DF2A-4050-85BA-39DBFFB5F985}">
      <dsp:nvSpPr>
        <dsp:cNvPr id="0" name=""/>
        <dsp:cNvSpPr/>
      </dsp:nvSpPr>
      <dsp:spPr>
        <a:xfrm>
          <a:off x="2366672" y="0"/>
          <a:ext cx="1362654" cy="864539"/>
        </a:xfrm>
        <a:prstGeom prst="trapezoid">
          <a:avLst>
            <a:gd name="adj" fmla="val 7880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AU" sz="1000" b="1" kern="1200">
            <a:latin typeface="Century Gothic" panose="020B0502020202020204" pitchFamily="34" charset="0"/>
          </a:endParaRPr>
        </a:p>
        <a:p>
          <a:pPr marL="0" lvl="0" indent="0" algn="ctr" defTabSz="444500">
            <a:lnSpc>
              <a:spcPct val="90000"/>
            </a:lnSpc>
            <a:spcBef>
              <a:spcPct val="0"/>
            </a:spcBef>
            <a:spcAft>
              <a:spcPct val="35000"/>
            </a:spcAft>
            <a:buNone/>
          </a:pPr>
          <a:endParaRPr lang="en-AU" sz="1000" b="1" kern="1200">
            <a:latin typeface="Century Gothic" panose="020B0502020202020204" pitchFamily="34" charset="0"/>
          </a:endParaRPr>
        </a:p>
        <a:p>
          <a:pPr marL="0" lvl="0" indent="0" algn="ctr" defTabSz="444500">
            <a:lnSpc>
              <a:spcPct val="90000"/>
            </a:lnSpc>
            <a:spcBef>
              <a:spcPct val="0"/>
            </a:spcBef>
            <a:spcAft>
              <a:spcPct val="35000"/>
            </a:spcAft>
            <a:buNone/>
          </a:pPr>
          <a:endParaRPr lang="en-AU" sz="1000" b="1" kern="1200">
            <a:latin typeface="Century Gothic" panose="020B0502020202020204" pitchFamily="34" charset="0"/>
          </a:endParaRPr>
        </a:p>
        <a:p>
          <a:pPr marL="0" lvl="0" indent="0" algn="ctr" defTabSz="444500">
            <a:lnSpc>
              <a:spcPct val="90000"/>
            </a:lnSpc>
            <a:spcBef>
              <a:spcPct val="0"/>
            </a:spcBef>
            <a:spcAft>
              <a:spcPct val="35000"/>
            </a:spcAft>
            <a:buNone/>
          </a:pPr>
          <a:r>
            <a:rPr lang="en-AU" sz="1000" b="1" kern="1200">
              <a:latin typeface="Century Gothic" panose="020B0502020202020204" pitchFamily="34" charset="0"/>
            </a:rPr>
            <a:t>REFINERS</a:t>
          </a:r>
        </a:p>
        <a:p>
          <a:pPr marL="0" lvl="0" indent="0" algn="ctr" defTabSz="444500">
            <a:lnSpc>
              <a:spcPct val="90000"/>
            </a:lnSpc>
            <a:spcBef>
              <a:spcPct val="0"/>
            </a:spcBef>
            <a:spcAft>
              <a:spcPct val="35000"/>
            </a:spcAft>
            <a:buNone/>
          </a:pPr>
          <a:endParaRPr lang="en-AU" sz="1000" b="1" kern="1200" dirty="0">
            <a:latin typeface="Century Gothic" panose="020B0502020202020204" pitchFamily="34" charset="0"/>
          </a:endParaRPr>
        </a:p>
      </dsp:txBody>
      <dsp:txXfrm>
        <a:off x="2366672" y="0"/>
        <a:ext cx="1362654" cy="864539"/>
      </dsp:txXfrm>
    </dsp:sp>
    <dsp:sp modelId="{68AA55EB-FD6C-4A26-8709-3730F86C7FA4}">
      <dsp:nvSpPr>
        <dsp:cNvPr id="0" name=""/>
        <dsp:cNvSpPr/>
      </dsp:nvSpPr>
      <dsp:spPr>
        <a:xfrm>
          <a:off x="1913330" y="864539"/>
          <a:ext cx="2269338" cy="575247"/>
        </a:xfrm>
        <a:prstGeom prst="trapezoid">
          <a:avLst>
            <a:gd name="adj" fmla="val 78808"/>
          </a:avLst>
        </a:prstGeom>
        <a:solidFill>
          <a:schemeClr val="accent2">
            <a:shade val="80000"/>
            <a:hueOff val="15576"/>
            <a:satOff val="52"/>
            <a:lumOff val="45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1" kern="1200">
              <a:latin typeface="Century Gothic" panose="020B0502020202020204" pitchFamily="34" charset="0"/>
            </a:rPr>
            <a:t>BULLION DEALERS</a:t>
          </a:r>
          <a:endParaRPr lang="en-AU" sz="1050" b="1" kern="1200" dirty="0">
            <a:latin typeface="Century Gothic" panose="020B0502020202020204" pitchFamily="34" charset="0"/>
          </a:endParaRPr>
        </a:p>
      </dsp:txBody>
      <dsp:txXfrm>
        <a:off x="2310465" y="864539"/>
        <a:ext cx="1475069" cy="575247"/>
      </dsp:txXfrm>
    </dsp:sp>
    <dsp:sp modelId="{D2E0EC37-FEE6-401B-845D-23BD2313B8A7}">
      <dsp:nvSpPr>
        <dsp:cNvPr id="0" name=""/>
        <dsp:cNvSpPr/>
      </dsp:nvSpPr>
      <dsp:spPr>
        <a:xfrm>
          <a:off x="1361196" y="1439787"/>
          <a:ext cx="3373606" cy="700605"/>
        </a:xfrm>
        <a:prstGeom prst="trapezoid">
          <a:avLst>
            <a:gd name="adj" fmla="val 78808"/>
          </a:avLst>
        </a:prstGeom>
        <a:solidFill>
          <a:schemeClr val="accent2">
            <a:shade val="80000"/>
            <a:hueOff val="31151"/>
            <a:satOff val="104"/>
            <a:lumOff val="9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1" kern="1200">
              <a:latin typeface="Century Gothic" panose="020B0502020202020204" pitchFamily="34" charset="0"/>
            </a:rPr>
            <a:t>BUYERS</a:t>
          </a:r>
          <a:endParaRPr lang="en-AU" sz="1050" b="1" kern="1200" dirty="0">
            <a:latin typeface="Century Gothic" panose="020B0502020202020204" pitchFamily="34" charset="0"/>
          </a:endParaRPr>
        </a:p>
      </dsp:txBody>
      <dsp:txXfrm>
        <a:off x="1951577" y="1439787"/>
        <a:ext cx="2192844" cy="700605"/>
      </dsp:txXfrm>
    </dsp:sp>
    <dsp:sp modelId="{9742F98F-2C26-4A80-A6ED-5A2E469A64FC}">
      <dsp:nvSpPr>
        <dsp:cNvPr id="0" name=""/>
        <dsp:cNvSpPr/>
      </dsp:nvSpPr>
      <dsp:spPr>
        <a:xfrm>
          <a:off x="749276" y="2140393"/>
          <a:ext cx="4597447" cy="776469"/>
        </a:xfrm>
        <a:prstGeom prst="trapezoid">
          <a:avLst>
            <a:gd name="adj" fmla="val 78808"/>
          </a:avLst>
        </a:prstGeom>
        <a:solidFill>
          <a:schemeClr val="accent2">
            <a:shade val="80000"/>
            <a:hueOff val="46727"/>
            <a:satOff val="155"/>
            <a:lumOff val="13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b="1" kern="1200">
              <a:latin typeface="Century Gothic" panose="020B0502020202020204" pitchFamily="34" charset="0"/>
            </a:rPr>
            <a:t>SCRAP DEALERS</a:t>
          </a:r>
          <a:endParaRPr lang="en-AU" sz="1000" b="1" kern="1200" dirty="0">
            <a:latin typeface="Century Gothic" panose="020B0502020202020204" pitchFamily="34" charset="0"/>
          </a:endParaRPr>
        </a:p>
      </dsp:txBody>
      <dsp:txXfrm>
        <a:off x="1553829" y="2140393"/>
        <a:ext cx="2988340" cy="776469"/>
      </dsp:txXfrm>
    </dsp:sp>
    <dsp:sp modelId="{C19104D3-A477-485A-A169-00B049ACA5BA}">
      <dsp:nvSpPr>
        <dsp:cNvPr id="0" name=""/>
        <dsp:cNvSpPr/>
      </dsp:nvSpPr>
      <dsp:spPr>
        <a:xfrm>
          <a:off x="191909" y="2916862"/>
          <a:ext cx="5712181" cy="707245"/>
        </a:xfrm>
        <a:prstGeom prst="trapezoid">
          <a:avLst>
            <a:gd name="adj" fmla="val 78808"/>
          </a:avLst>
        </a:prstGeom>
        <a:solidFill>
          <a:schemeClr val="accent2">
            <a:shade val="80000"/>
            <a:hueOff val="62302"/>
            <a:satOff val="207"/>
            <a:lumOff val="18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1" kern="1200">
              <a:latin typeface="Century Gothic" panose="020B0502020202020204" pitchFamily="34" charset="0"/>
            </a:rPr>
            <a:t>SECONDHAND DEALERS</a:t>
          </a:r>
          <a:endParaRPr lang="en-AU" sz="1050" b="1" kern="1200" dirty="0">
            <a:latin typeface="Century Gothic" panose="020B0502020202020204" pitchFamily="34" charset="0"/>
          </a:endParaRPr>
        </a:p>
      </dsp:txBody>
      <dsp:txXfrm>
        <a:off x="1191541" y="2916862"/>
        <a:ext cx="3712917" cy="707245"/>
      </dsp:txXfrm>
    </dsp:sp>
    <dsp:sp modelId="{67E54B68-C5D3-4A11-BC37-EAAE0A66F818}">
      <dsp:nvSpPr>
        <dsp:cNvPr id="0" name=""/>
        <dsp:cNvSpPr/>
      </dsp:nvSpPr>
      <dsp:spPr>
        <a:xfrm>
          <a:off x="0" y="3624108"/>
          <a:ext cx="6095999" cy="243514"/>
        </a:xfrm>
        <a:prstGeom prst="trapezoid">
          <a:avLst>
            <a:gd name="adj" fmla="val 78808"/>
          </a:avLst>
        </a:prstGeom>
        <a:solidFill>
          <a:schemeClr val="accent2">
            <a:shade val="80000"/>
            <a:hueOff val="77878"/>
            <a:satOff val="259"/>
            <a:lumOff val="228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1" kern="1200">
              <a:latin typeface="Century Gothic" panose="020B0502020202020204" pitchFamily="34" charset="0"/>
            </a:rPr>
            <a:t>INDIVIDUALS</a:t>
          </a:r>
          <a:endParaRPr lang="en-AU" sz="1050" b="1" kern="1200" dirty="0">
            <a:latin typeface="Century Gothic" panose="020B0502020202020204" pitchFamily="34" charset="0"/>
          </a:endParaRPr>
        </a:p>
      </dsp:txBody>
      <dsp:txXfrm>
        <a:off x="1066800" y="3624108"/>
        <a:ext cx="3962400" cy="2435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1756B-432E-425D-A5E3-A87DF38BB2CB}">
      <dsp:nvSpPr>
        <dsp:cNvPr id="0" name=""/>
        <dsp:cNvSpPr/>
      </dsp:nvSpPr>
      <dsp:spPr>
        <a:xfrm>
          <a:off x="1512168" y="0"/>
          <a:ext cx="4032448" cy="4032448"/>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97285-7CA2-4E5C-9FD1-59F6CA0678E5}">
      <dsp:nvSpPr>
        <dsp:cNvPr id="0" name=""/>
        <dsp:cNvSpPr/>
      </dsp:nvSpPr>
      <dsp:spPr>
        <a:xfrm>
          <a:off x="1774277" y="262109"/>
          <a:ext cx="1612979" cy="1612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entury Gothic" panose="020B0502020202020204" pitchFamily="34" charset="0"/>
            </a:rPr>
            <a:t>Group 1:</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Singapore –</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Gold Case Study </a:t>
          </a:r>
        </a:p>
      </dsp:txBody>
      <dsp:txXfrm>
        <a:off x="1853016" y="340848"/>
        <a:ext cx="1455501" cy="1455501"/>
      </dsp:txXfrm>
    </dsp:sp>
    <dsp:sp modelId="{64F3394B-9183-47A5-A099-A38615A86B39}">
      <dsp:nvSpPr>
        <dsp:cNvPr id="0" name=""/>
        <dsp:cNvSpPr/>
      </dsp:nvSpPr>
      <dsp:spPr>
        <a:xfrm>
          <a:off x="3669527" y="262109"/>
          <a:ext cx="1612979" cy="16129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entury Gothic" panose="020B0502020202020204" pitchFamily="34" charset="0"/>
            </a:rPr>
            <a:t>Group 2:</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Singapore – </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IC Chips Case Study</a:t>
          </a:r>
        </a:p>
      </dsp:txBody>
      <dsp:txXfrm>
        <a:off x="3748266" y="340848"/>
        <a:ext cx="1455501" cy="1455501"/>
      </dsp:txXfrm>
    </dsp:sp>
    <dsp:sp modelId="{5D9F3DAF-2688-4999-BFF9-2FBFF0C2BD2A}">
      <dsp:nvSpPr>
        <dsp:cNvPr id="0" name=""/>
        <dsp:cNvSpPr/>
      </dsp:nvSpPr>
      <dsp:spPr>
        <a:xfrm>
          <a:off x="1764873" y="2194958"/>
          <a:ext cx="1612979" cy="16129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entury Gothic" panose="020B0502020202020204" pitchFamily="34" charset="0"/>
            </a:rPr>
            <a:t>Group 3:</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Japan – </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Gold Smuggling Case Study</a:t>
          </a:r>
        </a:p>
      </dsp:txBody>
      <dsp:txXfrm>
        <a:off x="1843612" y="2273697"/>
        <a:ext cx="1455501" cy="1455501"/>
      </dsp:txXfrm>
    </dsp:sp>
    <dsp:sp modelId="{AB753486-A90F-4C79-B2DF-2D48983E9205}">
      <dsp:nvSpPr>
        <dsp:cNvPr id="0" name=""/>
        <dsp:cNvSpPr/>
      </dsp:nvSpPr>
      <dsp:spPr>
        <a:xfrm>
          <a:off x="3669527" y="2157359"/>
          <a:ext cx="1612979" cy="1612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entury Gothic" panose="020B0502020202020204" pitchFamily="34" charset="0"/>
            </a:rPr>
            <a:t>Group 4:</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United Kingdom – </a:t>
          </a: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Contra Trading Fraud Case Study</a:t>
          </a:r>
        </a:p>
      </dsp:txBody>
      <dsp:txXfrm>
        <a:off x="3748266" y="2236098"/>
        <a:ext cx="1455501" cy="1455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90BB-9828-4713-9FAD-570EB0E0CBB8}">
      <dsp:nvSpPr>
        <dsp:cNvPr id="0" name=""/>
        <dsp:cNvSpPr/>
      </dsp:nvSpPr>
      <dsp:spPr>
        <a:xfrm>
          <a:off x="4219" y="1015239"/>
          <a:ext cx="2158130" cy="50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latin typeface="Century Gothic" panose="020B0502020202020204" pitchFamily="34" charset="0"/>
            </a:rPr>
            <a:t>Profile of the </a:t>
          </a:r>
        </a:p>
        <a:p>
          <a:pPr marL="0" lvl="0" indent="0" algn="r" defTabSz="577850">
            <a:lnSpc>
              <a:spcPct val="90000"/>
            </a:lnSpc>
            <a:spcBef>
              <a:spcPct val="0"/>
            </a:spcBef>
            <a:spcAft>
              <a:spcPct val="35000"/>
            </a:spcAft>
            <a:buNone/>
          </a:pPr>
          <a:r>
            <a:rPr lang="en-AU" sz="1300" kern="1200" dirty="0">
              <a:latin typeface="Century Gothic" panose="020B0502020202020204" pitchFamily="34" charset="0"/>
            </a:rPr>
            <a:t>missing trader</a:t>
          </a:r>
        </a:p>
      </dsp:txBody>
      <dsp:txXfrm>
        <a:off x="4219" y="1015239"/>
        <a:ext cx="2158130" cy="506756"/>
      </dsp:txXfrm>
    </dsp:sp>
    <dsp:sp modelId="{0A2B43BB-9501-453F-B838-14D8E6E09D97}">
      <dsp:nvSpPr>
        <dsp:cNvPr id="0" name=""/>
        <dsp:cNvSpPr/>
      </dsp:nvSpPr>
      <dsp:spPr>
        <a:xfrm>
          <a:off x="2162349" y="191760"/>
          <a:ext cx="431626" cy="215371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6F072-0682-49C5-9CA5-9D7511B35307}">
      <dsp:nvSpPr>
        <dsp:cNvPr id="0" name=""/>
        <dsp:cNvSpPr/>
      </dsp:nvSpPr>
      <dsp:spPr>
        <a:xfrm>
          <a:off x="2770845" y="264383"/>
          <a:ext cx="5870114" cy="21537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Used to create the appearance of real transactions</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No response to inquiries or cannot be found physically</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Back-to-back bank transactions or cash transactions with no apparent commercial driver</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Low profit margin (just enough to set off operating costs)</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Absence of proper commercial contracts with terms and conditions</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Usually trade form short term lease or residential premises relying on third party warehousing</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Has no means or assets e.g., employees, premises</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Have low or no internet presence</a:t>
          </a:r>
        </a:p>
      </dsp:txBody>
      <dsp:txXfrm>
        <a:off x="2770845" y="264383"/>
        <a:ext cx="5870114" cy="2153714"/>
      </dsp:txXfrm>
    </dsp:sp>
    <dsp:sp modelId="{CAEA0287-67CE-40DA-95B6-FE7DF2155A26}">
      <dsp:nvSpPr>
        <dsp:cNvPr id="0" name=""/>
        <dsp:cNvSpPr/>
      </dsp:nvSpPr>
      <dsp:spPr>
        <a:xfrm>
          <a:off x="4219" y="3196649"/>
          <a:ext cx="2158130"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latin typeface="Century Gothic" panose="020B0502020202020204" pitchFamily="34" charset="0"/>
            </a:rPr>
            <a:t>The entity</a:t>
          </a:r>
        </a:p>
      </dsp:txBody>
      <dsp:txXfrm>
        <a:off x="4219" y="3196649"/>
        <a:ext cx="2158130" cy="257400"/>
      </dsp:txXfrm>
    </dsp:sp>
    <dsp:sp modelId="{85C55AE4-957D-4BCA-BA16-1FB2B78AAD92}">
      <dsp:nvSpPr>
        <dsp:cNvPr id="0" name=""/>
        <dsp:cNvSpPr/>
      </dsp:nvSpPr>
      <dsp:spPr>
        <a:xfrm>
          <a:off x="2162349" y="2392274"/>
          <a:ext cx="431626" cy="18661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5699F-23BB-454C-AC92-CFA85D44C9E8}">
      <dsp:nvSpPr>
        <dsp:cNvPr id="0" name=""/>
        <dsp:cNvSpPr/>
      </dsp:nvSpPr>
      <dsp:spPr>
        <a:xfrm>
          <a:off x="2766626" y="2392274"/>
          <a:ext cx="5870114" cy="186615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Newly established or off the shelf companies with no financial or trading history</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Syndicates members engage strawmen and use fake names and ID to conceal their identity </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Strawmen generally have a poor financial profile, low income or may be unemployed</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Using strawmen to register entities makes the controlling minds or syndicate leaders more difficult to identify</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High turnover of directors and easy to replace</a:t>
          </a:r>
        </a:p>
      </dsp:txBody>
      <dsp:txXfrm>
        <a:off x="2766626" y="2392274"/>
        <a:ext cx="5870114" cy="1866150"/>
      </dsp:txXfrm>
    </dsp:sp>
    <dsp:sp modelId="{E70C8525-3E05-4408-AC72-B58482C298C1}">
      <dsp:nvSpPr>
        <dsp:cNvPr id="0" name=""/>
        <dsp:cNvSpPr/>
      </dsp:nvSpPr>
      <dsp:spPr>
        <a:xfrm>
          <a:off x="4219" y="4425881"/>
          <a:ext cx="2158130"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latin typeface="Century Gothic" panose="020B0502020202020204" pitchFamily="34" charset="0"/>
            </a:rPr>
            <a:t>VAT</a:t>
          </a:r>
        </a:p>
      </dsp:txBody>
      <dsp:txXfrm>
        <a:off x="4219" y="4425881"/>
        <a:ext cx="2158130" cy="257400"/>
      </dsp:txXfrm>
    </dsp:sp>
    <dsp:sp modelId="{CC72B88B-1593-4DEB-917B-030DFD239C98}">
      <dsp:nvSpPr>
        <dsp:cNvPr id="0" name=""/>
        <dsp:cNvSpPr/>
      </dsp:nvSpPr>
      <dsp:spPr>
        <a:xfrm>
          <a:off x="2162349" y="4305224"/>
          <a:ext cx="431626" cy="4987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E8033-F487-415A-9306-183555B86C1C}">
      <dsp:nvSpPr>
        <dsp:cNvPr id="0" name=""/>
        <dsp:cNvSpPr/>
      </dsp:nvSpPr>
      <dsp:spPr>
        <a:xfrm>
          <a:off x="2766626" y="4305224"/>
          <a:ext cx="5870114" cy="4987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Does not fulfill any tax obligation including paying VAT</a:t>
          </a:r>
        </a:p>
        <a:p>
          <a:pPr marL="114300" lvl="1" indent="-114300" algn="l" defTabSz="577850">
            <a:lnSpc>
              <a:spcPct val="90000"/>
            </a:lnSpc>
            <a:spcBef>
              <a:spcPct val="0"/>
            </a:spcBef>
            <a:spcAft>
              <a:spcPct val="15000"/>
            </a:spcAft>
            <a:buChar char="•"/>
          </a:pPr>
          <a:r>
            <a:rPr lang="en-AU" sz="1300" kern="1200" dirty="0">
              <a:latin typeface="Century Gothic" panose="020B0502020202020204" pitchFamily="34" charset="0"/>
            </a:rPr>
            <a:t>Provides deductible VAT to other companies</a:t>
          </a:r>
        </a:p>
      </dsp:txBody>
      <dsp:txXfrm>
        <a:off x="2766626" y="4305224"/>
        <a:ext cx="5870114" cy="49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90BB-9828-4713-9FAD-570EB0E0CBB8}">
      <dsp:nvSpPr>
        <dsp:cNvPr id="0" name=""/>
        <dsp:cNvSpPr/>
      </dsp:nvSpPr>
      <dsp:spPr>
        <a:xfrm>
          <a:off x="0" y="384818"/>
          <a:ext cx="2160240"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Profile of the </a:t>
          </a:r>
        </a:p>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buffer</a:t>
          </a:r>
        </a:p>
      </dsp:txBody>
      <dsp:txXfrm>
        <a:off x="0" y="384818"/>
        <a:ext cx="2160240" cy="467775"/>
      </dsp:txXfrm>
    </dsp:sp>
    <dsp:sp modelId="{0A2B43BB-9501-453F-B838-14D8E6E09D97}">
      <dsp:nvSpPr>
        <dsp:cNvPr id="0" name=""/>
        <dsp:cNvSpPr/>
      </dsp:nvSpPr>
      <dsp:spPr>
        <a:xfrm>
          <a:off x="2160239" y="4751"/>
          <a:ext cx="432048" cy="1227909"/>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6F072-0682-49C5-9CA5-9D7511B35307}">
      <dsp:nvSpPr>
        <dsp:cNvPr id="0" name=""/>
        <dsp:cNvSpPr/>
      </dsp:nvSpPr>
      <dsp:spPr>
        <a:xfrm>
          <a:off x="2765107" y="0"/>
          <a:ext cx="5875852" cy="12279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Typically after a Missing Trader in the supply chain</a:t>
          </a:r>
        </a:p>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Creates distance between Missing Trader and Broker</a:t>
          </a:r>
        </a:p>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Share some of the common profiles of Missing Traders</a:t>
          </a:r>
          <a:endParaRPr lang="en-AU" sz="1200" kern="1200" dirty="0">
            <a:latin typeface="Century Gothic" panose="020B0502020202020204" pitchFamily="34" charset="0"/>
            <a:ea typeface="+mn-ea"/>
            <a:cs typeface="+mn-cs"/>
          </a:endParaRPr>
        </a:p>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Has a low profit margin</a:t>
          </a:r>
          <a:endParaRPr lang="en-AU" sz="1200" kern="1200" dirty="0">
            <a:latin typeface="Century Gothic" panose="020B0502020202020204" pitchFamily="34" charset="0"/>
            <a:ea typeface="+mn-ea"/>
            <a:cs typeface="+mn-cs"/>
          </a:endParaRPr>
        </a:p>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 investigations difficult as they act as a normal trader within the domestic market</a:t>
          </a:r>
        </a:p>
      </dsp:txBody>
      <dsp:txXfrm>
        <a:off x="2765107" y="0"/>
        <a:ext cx="5875852" cy="1227909"/>
      </dsp:txXfrm>
    </dsp:sp>
    <dsp:sp modelId="{CAEA0287-67CE-40DA-95B6-FE7DF2155A26}">
      <dsp:nvSpPr>
        <dsp:cNvPr id="0" name=""/>
        <dsp:cNvSpPr/>
      </dsp:nvSpPr>
      <dsp:spPr>
        <a:xfrm>
          <a:off x="0" y="1787510"/>
          <a:ext cx="216024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The entity</a:t>
          </a:r>
        </a:p>
      </dsp:txBody>
      <dsp:txXfrm>
        <a:off x="0" y="1787510"/>
        <a:ext cx="2160240" cy="356400"/>
      </dsp:txXfrm>
    </dsp:sp>
    <dsp:sp modelId="{85C55AE4-957D-4BCA-BA16-1FB2B78AAD92}">
      <dsp:nvSpPr>
        <dsp:cNvPr id="0" name=""/>
        <dsp:cNvSpPr/>
      </dsp:nvSpPr>
      <dsp:spPr>
        <a:xfrm>
          <a:off x="2160239" y="1297460"/>
          <a:ext cx="432048" cy="13365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5699F-23BB-454C-AC92-CFA85D44C9E8}">
      <dsp:nvSpPr>
        <dsp:cNvPr id="0" name=""/>
        <dsp:cNvSpPr/>
      </dsp:nvSpPr>
      <dsp:spPr>
        <a:xfrm>
          <a:off x="2765107" y="1297460"/>
          <a:ext cx="5875852" cy="13365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AU" sz="1200" kern="1200" dirty="0">
              <a:latin typeface="Century Gothic" panose="020B0502020202020204" pitchFamily="34" charset="0"/>
              <a:ea typeface="+mn-ea"/>
              <a:cs typeface="+mn-cs"/>
            </a:rPr>
            <a:t>May also have other genuine businesses but the directors would have no prior background in trading nor industry knowledge of the goods that the buffer entities are trading in</a:t>
          </a:r>
        </a:p>
        <a:p>
          <a:pPr marL="114300" lvl="1" indent="-114300" algn="l" defTabSz="533400">
            <a:lnSpc>
              <a:spcPct val="90000"/>
            </a:lnSpc>
            <a:spcBef>
              <a:spcPct val="0"/>
            </a:spcBef>
            <a:spcAft>
              <a:spcPct val="15000"/>
            </a:spcAft>
            <a:buChar char="•"/>
          </a:pPr>
          <a:r>
            <a:rPr lang="en-AU" sz="1200" kern="1200" dirty="0">
              <a:latin typeface="Century Gothic" panose="020B0502020202020204" pitchFamily="34" charset="0"/>
              <a:ea typeface="+mn-ea"/>
              <a:cs typeface="+mn-cs"/>
            </a:rPr>
            <a:t>Syndicates that are involved in Missing Trader Fraud for long periods of time utilise lengthier and more sophisticated supply chains with more buffer entities interposed which makes tracing their transactions difficult</a:t>
          </a:r>
        </a:p>
        <a:p>
          <a:pPr marL="114300" lvl="1" indent="-114300" algn="l" defTabSz="533400">
            <a:lnSpc>
              <a:spcPct val="90000"/>
            </a:lnSpc>
            <a:spcBef>
              <a:spcPct val="0"/>
            </a:spcBef>
            <a:spcAft>
              <a:spcPct val="15000"/>
            </a:spcAft>
            <a:buChar char="•"/>
          </a:pPr>
          <a:r>
            <a:rPr lang="en-AU" sz="1200" kern="1200" dirty="0">
              <a:latin typeface="Century Gothic" panose="020B0502020202020204" pitchFamily="34" charset="0"/>
              <a:ea typeface="+mn-ea"/>
              <a:cs typeface="+mn-cs"/>
            </a:rPr>
            <a:t>Easy to replace</a:t>
          </a:r>
        </a:p>
      </dsp:txBody>
      <dsp:txXfrm>
        <a:off x="2765107" y="1297460"/>
        <a:ext cx="5875852" cy="1336500"/>
      </dsp:txXfrm>
    </dsp:sp>
    <dsp:sp modelId="{E70C8525-3E05-4408-AC72-B58482C298C1}">
      <dsp:nvSpPr>
        <dsp:cNvPr id="0" name=""/>
        <dsp:cNvSpPr/>
      </dsp:nvSpPr>
      <dsp:spPr>
        <a:xfrm>
          <a:off x="0" y="2737742"/>
          <a:ext cx="216024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VAT</a:t>
          </a:r>
        </a:p>
      </dsp:txBody>
      <dsp:txXfrm>
        <a:off x="0" y="2737742"/>
        <a:ext cx="2160240" cy="356400"/>
      </dsp:txXfrm>
    </dsp:sp>
    <dsp:sp modelId="{CC72B88B-1593-4DEB-917B-030DFD239C98}">
      <dsp:nvSpPr>
        <dsp:cNvPr id="0" name=""/>
        <dsp:cNvSpPr/>
      </dsp:nvSpPr>
      <dsp:spPr>
        <a:xfrm>
          <a:off x="2160239" y="2698760"/>
          <a:ext cx="432048" cy="434362"/>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E8033-F487-415A-9306-183555B86C1C}">
      <dsp:nvSpPr>
        <dsp:cNvPr id="0" name=""/>
        <dsp:cNvSpPr/>
      </dsp:nvSpPr>
      <dsp:spPr>
        <a:xfrm>
          <a:off x="2765107" y="2698760"/>
          <a:ext cx="5875852" cy="4343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666750">
            <a:lnSpc>
              <a:spcPct val="90000"/>
            </a:lnSpc>
            <a:spcBef>
              <a:spcPct val="0"/>
            </a:spcBef>
            <a:spcAft>
              <a:spcPct val="15000"/>
            </a:spcAft>
            <a:buChar char="•"/>
          </a:pPr>
          <a:r>
            <a:rPr lang="en-AU" sz="1200" kern="1200">
              <a:latin typeface="Century Gothic" panose="020B0502020202020204" pitchFamily="34" charset="0"/>
              <a:ea typeface="+mn-ea"/>
              <a:cs typeface="+mn-cs"/>
            </a:rPr>
            <a:t>Typically fulfil their tax obligations including paying VAT to the tax administrator</a:t>
          </a:r>
          <a:endParaRPr lang="en-AU" sz="1200" kern="1200" dirty="0">
            <a:latin typeface="Century Gothic" panose="020B0502020202020204" pitchFamily="34" charset="0"/>
            <a:ea typeface="+mn-ea"/>
            <a:cs typeface="+mn-cs"/>
          </a:endParaRPr>
        </a:p>
      </dsp:txBody>
      <dsp:txXfrm>
        <a:off x="2765107" y="2698760"/>
        <a:ext cx="5875852" cy="434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93550-6FF6-48B8-834E-B3CC85D0BC40}">
      <dsp:nvSpPr>
        <dsp:cNvPr id="0" name=""/>
        <dsp:cNvSpPr/>
      </dsp:nvSpPr>
      <dsp:spPr>
        <a:xfrm>
          <a:off x="8434" y="191"/>
          <a:ext cx="2156022" cy="3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ea typeface="+mn-ea"/>
              <a:cs typeface="+mn-cs"/>
            </a:rPr>
            <a:t>Profile of </a:t>
          </a:r>
        </a:p>
        <a:p>
          <a:pPr marL="0" lvl="0" indent="0" algn="r" defTabSz="533400">
            <a:lnSpc>
              <a:spcPct val="90000"/>
            </a:lnSpc>
            <a:spcBef>
              <a:spcPct val="0"/>
            </a:spcBef>
            <a:spcAft>
              <a:spcPct val="35000"/>
            </a:spcAft>
            <a:buNone/>
          </a:pPr>
          <a:r>
            <a:rPr lang="en-AU" sz="1200" kern="1200" dirty="0">
              <a:latin typeface="Century Gothic" panose="020B0502020202020204" pitchFamily="34" charset="0"/>
              <a:ea typeface="+mn-ea"/>
              <a:cs typeface="+mn-cs"/>
            </a:rPr>
            <a:t>In/out buffer</a:t>
          </a:r>
        </a:p>
      </dsp:txBody>
      <dsp:txXfrm>
        <a:off x="8434" y="191"/>
        <a:ext cx="2156022" cy="398610"/>
      </dsp:txXfrm>
    </dsp:sp>
    <dsp:sp modelId="{B16EB11B-9DCE-4412-B581-B030C94CEF7E}">
      <dsp:nvSpPr>
        <dsp:cNvPr id="0" name=""/>
        <dsp:cNvSpPr/>
      </dsp:nvSpPr>
      <dsp:spPr>
        <a:xfrm>
          <a:off x="2164457" y="191"/>
          <a:ext cx="431204" cy="39861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96C6F-724A-444F-8FCE-3030685FB064}">
      <dsp:nvSpPr>
        <dsp:cNvPr id="0" name=""/>
        <dsp:cNvSpPr/>
      </dsp:nvSpPr>
      <dsp:spPr>
        <a:xfrm>
          <a:off x="2768143" y="191"/>
          <a:ext cx="5864382" cy="39861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rPr>
            <a:t>Same characteristics but act as a normal international trader </a:t>
          </a:r>
          <a:endParaRPr lang="en-AU" sz="1200" kern="1200" dirty="0">
            <a:latin typeface="Century Gothic" panose="020B0502020202020204" pitchFamily="34" charset="0"/>
            <a:ea typeface="+mn-ea"/>
            <a:cs typeface="+mn-cs"/>
          </a:endParaRPr>
        </a:p>
      </dsp:txBody>
      <dsp:txXfrm>
        <a:off x="2768143" y="191"/>
        <a:ext cx="5864382" cy="398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90BB-9828-4713-9FAD-570EB0E0CBB8}">
      <dsp:nvSpPr>
        <dsp:cNvPr id="0" name=""/>
        <dsp:cNvSpPr/>
      </dsp:nvSpPr>
      <dsp:spPr>
        <a:xfrm>
          <a:off x="0" y="187822"/>
          <a:ext cx="2160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Profile of the </a:t>
          </a:r>
        </a:p>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broker</a:t>
          </a:r>
        </a:p>
      </dsp:txBody>
      <dsp:txXfrm>
        <a:off x="0" y="187822"/>
        <a:ext cx="2160240" cy="495000"/>
      </dsp:txXfrm>
    </dsp:sp>
    <dsp:sp modelId="{0A2B43BB-9501-453F-B838-14D8E6E09D97}">
      <dsp:nvSpPr>
        <dsp:cNvPr id="0" name=""/>
        <dsp:cNvSpPr/>
      </dsp:nvSpPr>
      <dsp:spPr>
        <a:xfrm>
          <a:off x="2160239" y="9932"/>
          <a:ext cx="432048" cy="850781"/>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6F072-0682-49C5-9CA5-9D7511B35307}">
      <dsp:nvSpPr>
        <dsp:cNvPr id="0" name=""/>
        <dsp:cNvSpPr/>
      </dsp:nvSpPr>
      <dsp:spPr>
        <a:xfrm>
          <a:off x="2765107" y="0"/>
          <a:ext cx="5875852" cy="85078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Highest profit margin in the chain</a:t>
          </a:r>
        </a:p>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Is in the same country as the Missing Trader</a:t>
          </a:r>
        </a:p>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Makes purchases from a Buffer</a:t>
          </a:r>
        </a:p>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Makes zero rates sales (exports etc.)</a:t>
          </a:r>
        </a:p>
      </dsp:txBody>
      <dsp:txXfrm>
        <a:off x="2765107" y="0"/>
        <a:ext cx="5875852" cy="850781"/>
      </dsp:txXfrm>
    </dsp:sp>
    <dsp:sp modelId="{E70C8525-3E05-4408-AC72-B58482C298C1}">
      <dsp:nvSpPr>
        <dsp:cNvPr id="0" name=""/>
        <dsp:cNvSpPr/>
      </dsp:nvSpPr>
      <dsp:spPr>
        <a:xfrm>
          <a:off x="0" y="950713"/>
          <a:ext cx="2160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AU" sz="1200" kern="1200" dirty="0">
              <a:latin typeface="Century Gothic" panose="020B0502020202020204" pitchFamily="34" charset="0"/>
            </a:rPr>
            <a:t>VAT</a:t>
          </a:r>
        </a:p>
      </dsp:txBody>
      <dsp:txXfrm>
        <a:off x="0" y="950713"/>
        <a:ext cx="2160240" cy="495000"/>
      </dsp:txXfrm>
    </dsp:sp>
    <dsp:sp modelId="{CC72B88B-1593-4DEB-917B-030DFD239C98}">
      <dsp:nvSpPr>
        <dsp:cNvPr id="0" name=""/>
        <dsp:cNvSpPr/>
      </dsp:nvSpPr>
      <dsp:spPr>
        <a:xfrm>
          <a:off x="2160239" y="950713"/>
          <a:ext cx="432048" cy="495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E8033-F487-415A-9306-183555B86C1C}">
      <dsp:nvSpPr>
        <dsp:cNvPr id="0" name=""/>
        <dsp:cNvSpPr/>
      </dsp:nvSpPr>
      <dsp:spPr>
        <a:xfrm>
          <a:off x="2765107" y="950713"/>
          <a:ext cx="5875852" cy="4950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666750">
            <a:lnSpc>
              <a:spcPct val="90000"/>
            </a:lnSpc>
            <a:spcBef>
              <a:spcPct val="0"/>
            </a:spcBef>
            <a:spcAft>
              <a:spcPct val="15000"/>
            </a:spcAft>
            <a:buChar char="•"/>
          </a:pPr>
          <a:r>
            <a:rPr lang="en-AU" sz="1200" kern="1200" dirty="0">
              <a:latin typeface="Century Gothic" panose="020B0502020202020204" pitchFamily="34" charset="0"/>
              <a:ea typeface="+mn-ea"/>
              <a:cs typeface="+mn-cs"/>
            </a:rPr>
            <a:t>Claims VAT refunds </a:t>
          </a:r>
        </a:p>
      </dsp:txBody>
      <dsp:txXfrm>
        <a:off x="2765107" y="950713"/>
        <a:ext cx="5875852" cy="49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What do you think might be the indicators of carousel fraud?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Are any commodities taxed differently in your jurisdiction based on their form or use? </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2">
              <a:shade val="50000"/>
              <a:hueOff val="64919"/>
              <a:satOff val="-671"/>
              <a:lumOff val="26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2">
            <a:shade val="50000"/>
            <a:hueOff val="71281"/>
            <a:satOff val="-1121"/>
            <a:lumOff val="29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a:t>
          </a:r>
          <a:r>
            <a:rPr lang="en-AU" sz="1400" kern="1200" dirty="0">
              <a:latin typeface="Century Gothic" panose="020B0502020202020204" pitchFamily="34" charset="0"/>
            </a:rPr>
            <a:t>Are you aware of any commodities that are commonly used in carousel fraud? </a:t>
          </a:r>
          <a:endParaRPr lang="en-AU" sz="1400" kern="1200" dirty="0">
            <a:latin typeface="Century Gothic" panose="020B0502020202020204" pitchFamily="34" charset="0"/>
            <a:ea typeface="+mn-ea"/>
            <a:cs typeface="+mn-cs"/>
          </a:endParaRP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2">
              <a:shade val="50000"/>
              <a:hueOff val="64919"/>
              <a:satOff val="-671"/>
              <a:lumOff val="2639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52A75-3928-4AA6-A233-6678B6023CAB}">
      <dsp:nvSpPr>
        <dsp:cNvPr id="0" name=""/>
        <dsp:cNvSpPr/>
      </dsp:nvSpPr>
      <dsp:spPr>
        <a:xfrm>
          <a:off x="0"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Types of goods used</a:t>
          </a:r>
        </a:p>
      </dsp:txBody>
      <dsp:txXfrm>
        <a:off x="302899" y="307967"/>
        <a:ext cx="1462523" cy="1462548"/>
      </dsp:txXfrm>
    </dsp:sp>
    <dsp:sp modelId="{41D58F2D-3E87-4A7A-BF9D-5D78A5DED5EA}">
      <dsp:nvSpPr>
        <dsp:cNvPr id="0" name=""/>
        <dsp:cNvSpPr/>
      </dsp:nvSpPr>
      <dsp:spPr>
        <a:xfrm>
          <a:off x="1059014"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Small % of entities have significant turnover</a:t>
          </a:r>
        </a:p>
      </dsp:txBody>
      <dsp:txXfrm>
        <a:off x="1361913" y="1829884"/>
        <a:ext cx="1462523" cy="1462548"/>
      </dsp:txXfrm>
    </dsp:sp>
    <dsp:sp modelId="{D6856F1C-604F-4D92-84A7-C8FD986F1471}">
      <dsp:nvSpPr>
        <dsp:cNvPr id="0" name=""/>
        <dsp:cNvSpPr/>
      </dsp:nvSpPr>
      <dsp:spPr>
        <a:xfrm>
          <a:off x="2118871"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Dormant companies</a:t>
          </a:r>
        </a:p>
      </dsp:txBody>
      <dsp:txXfrm>
        <a:off x="2421770" y="307967"/>
        <a:ext cx="1462523" cy="1462548"/>
      </dsp:txXfrm>
    </dsp:sp>
    <dsp:sp modelId="{273CBC2F-C521-47A1-9D35-96929AD41BDF}">
      <dsp:nvSpPr>
        <dsp:cNvPr id="0" name=""/>
        <dsp:cNvSpPr/>
      </dsp:nvSpPr>
      <dsp:spPr>
        <a:xfrm>
          <a:off x="3177885"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Business may run at a loss</a:t>
          </a:r>
        </a:p>
      </dsp:txBody>
      <dsp:txXfrm>
        <a:off x="3480784" y="1829884"/>
        <a:ext cx="1462523" cy="1462548"/>
      </dsp:txXfrm>
    </dsp:sp>
    <dsp:sp modelId="{91119C6B-AC4D-444C-88EB-CADF9D7E210E}">
      <dsp:nvSpPr>
        <dsp:cNvPr id="0" name=""/>
        <dsp:cNvSpPr/>
      </dsp:nvSpPr>
      <dsp:spPr>
        <a:xfrm>
          <a:off x="4237742"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AU" sz="2100" kern="1200" dirty="0">
            <a:latin typeface="Century Gothic" panose="020B0502020202020204" pitchFamily="34" charset="0"/>
          </a:endParaRPr>
        </a:p>
        <a:p>
          <a:pPr marL="0" lvl="0" indent="0" algn="ctr" defTabSz="93345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933450">
            <a:lnSpc>
              <a:spcPct val="90000"/>
            </a:lnSpc>
            <a:spcBef>
              <a:spcPct val="0"/>
            </a:spcBef>
            <a:spcAft>
              <a:spcPct val="35000"/>
            </a:spcAft>
            <a:buNone/>
          </a:pPr>
          <a:r>
            <a:rPr lang="en-AU" sz="1600" kern="1200" dirty="0">
              <a:latin typeface="Century Gothic" panose="020B0502020202020204" pitchFamily="34" charset="0"/>
            </a:rPr>
            <a:t>Use of strawmen</a:t>
          </a:r>
        </a:p>
      </dsp:txBody>
      <dsp:txXfrm>
        <a:off x="4540641" y="307967"/>
        <a:ext cx="1462523" cy="1462548"/>
      </dsp:txXfrm>
    </dsp:sp>
    <dsp:sp modelId="{A4CB2AC7-0206-44EF-BD23-0D6A4C88380C}">
      <dsp:nvSpPr>
        <dsp:cNvPr id="0" name=""/>
        <dsp:cNvSpPr/>
      </dsp:nvSpPr>
      <dsp:spPr>
        <a:xfrm>
          <a:off x="5296757"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600" kern="1200" dirty="0">
              <a:latin typeface="Century Gothic" panose="020B0502020202020204" pitchFamily="34" charset="0"/>
            </a:rPr>
            <a:t>Payment and monetary flows</a:t>
          </a:r>
        </a:p>
      </dsp:txBody>
      <dsp:txXfrm>
        <a:off x="5599656" y="1829884"/>
        <a:ext cx="1462523" cy="1462548"/>
      </dsp:txXfrm>
    </dsp:sp>
    <dsp:sp modelId="{D0F16ECC-5DE3-414C-AA9D-BC19BE6FBD42}">
      <dsp:nvSpPr>
        <dsp:cNvPr id="0" name=""/>
        <dsp:cNvSpPr/>
      </dsp:nvSpPr>
      <dsp:spPr>
        <a:xfrm>
          <a:off x="6356614"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Hard to get information </a:t>
          </a:r>
        </a:p>
      </dsp:txBody>
      <dsp:txXfrm>
        <a:off x="6659513" y="307967"/>
        <a:ext cx="1462523" cy="1462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52A75-3928-4AA6-A233-6678B6023CAB}">
      <dsp:nvSpPr>
        <dsp:cNvPr id="0" name=""/>
        <dsp:cNvSpPr/>
      </dsp:nvSpPr>
      <dsp:spPr>
        <a:xfrm>
          <a:off x="0"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Fast payments</a:t>
          </a:r>
        </a:p>
      </dsp:txBody>
      <dsp:txXfrm>
        <a:off x="302899" y="307967"/>
        <a:ext cx="1462523" cy="1462548"/>
      </dsp:txXfrm>
    </dsp:sp>
    <dsp:sp modelId="{41D58F2D-3E87-4A7A-BF9D-5D78A5DED5EA}">
      <dsp:nvSpPr>
        <dsp:cNvPr id="0" name=""/>
        <dsp:cNvSpPr/>
      </dsp:nvSpPr>
      <dsp:spPr>
        <a:xfrm>
          <a:off x="1059014"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Similar invoices throughout the chain</a:t>
          </a:r>
        </a:p>
      </dsp:txBody>
      <dsp:txXfrm>
        <a:off x="1361913" y="1829884"/>
        <a:ext cx="1462523" cy="1462548"/>
      </dsp:txXfrm>
    </dsp:sp>
    <dsp:sp modelId="{D6856F1C-604F-4D92-84A7-C8FD986F1471}">
      <dsp:nvSpPr>
        <dsp:cNvPr id="0" name=""/>
        <dsp:cNvSpPr/>
      </dsp:nvSpPr>
      <dsp:spPr>
        <a:xfrm>
          <a:off x="2118871"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Money abroad</a:t>
          </a:r>
        </a:p>
      </dsp:txBody>
      <dsp:txXfrm>
        <a:off x="2421770" y="307967"/>
        <a:ext cx="1462523" cy="1462548"/>
      </dsp:txXfrm>
    </dsp:sp>
    <dsp:sp modelId="{273CBC2F-C521-47A1-9D35-96929AD41BDF}">
      <dsp:nvSpPr>
        <dsp:cNvPr id="0" name=""/>
        <dsp:cNvSpPr/>
      </dsp:nvSpPr>
      <dsp:spPr>
        <a:xfrm>
          <a:off x="3177885"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Font typeface="Wingdings" panose="05000000000000000000" pitchFamily="2" charset="2"/>
            <a:buNone/>
          </a:pPr>
          <a:r>
            <a:rPr lang="en-AU" sz="1600" kern="1200" dirty="0">
              <a:latin typeface="Century Gothic" panose="020B0502020202020204" pitchFamily="34" charset="0"/>
            </a:rPr>
            <a:t>Incorrect information on documents</a:t>
          </a:r>
        </a:p>
      </dsp:txBody>
      <dsp:txXfrm>
        <a:off x="3480784" y="1829884"/>
        <a:ext cx="1462523" cy="1462548"/>
      </dsp:txXfrm>
    </dsp:sp>
    <dsp:sp modelId="{91119C6B-AC4D-444C-88EB-CADF9D7E210E}">
      <dsp:nvSpPr>
        <dsp:cNvPr id="0" name=""/>
        <dsp:cNvSpPr/>
      </dsp:nvSpPr>
      <dsp:spPr>
        <a:xfrm>
          <a:off x="4237742"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AU" sz="2100" kern="1200" dirty="0">
            <a:latin typeface="Century Gothic" panose="020B0502020202020204" pitchFamily="34" charset="0"/>
          </a:endParaRPr>
        </a:p>
        <a:p>
          <a:pPr marL="0" lvl="0" indent="0" algn="ctr" defTabSz="93345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933450">
            <a:lnSpc>
              <a:spcPct val="90000"/>
            </a:lnSpc>
            <a:spcBef>
              <a:spcPct val="0"/>
            </a:spcBef>
            <a:spcAft>
              <a:spcPct val="35000"/>
            </a:spcAft>
            <a:buNone/>
          </a:pPr>
          <a:r>
            <a:rPr lang="en-AU" sz="1600" kern="1200" dirty="0">
              <a:latin typeface="Century Gothic" panose="020B0502020202020204" pitchFamily="34" charset="0"/>
            </a:rPr>
            <a:t>Customers abroad</a:t>
          </a:r>
        </a:p>
      </dsp:txBody>
      <dsp:txXfrm>
        <a:off x="4540641" y="307967"/>
        <a:ext cx="1462523" cy="1462548"/>
      </dsp:txXfrm>
    </dsp:sp>
    <dsp:sp modelId="{A4CB2AC7-0206-44EF-BD23-0D6A4C88380C}">
      <dsp:nvSpPr>
        <dsp:cNvPr id="0" name=""/>
        <dsp:cNvSpPr/>
      </dsp:nvSpPr>
      <dsp:spPr>
        <a:xfrm>
          <a:off x="5296757" y="1526980"/>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600" kern="1200" dirty="0">
              <a:latin typeface="Century Gothic" panose="020B0502020202020204" pitchFamily="34" charset="0"/>
            </a:rPr>
            <a:t>Syndicate structures</a:t>
          </a:r>
        </a:p>
      </dsp:txBody>
      <dsp:txXfrm>
        <a:off x="5599656" y="1829884"/>
        <a:ext cx="1462523" cy="1462548"/>
      </dsp:txXfrm>
    </dsp:sp>
    <dsp:sp modelId="{D0F16ECC-5DE3-414C-AA9D-BC19BE6FBD42}">
      <dsp:nvSpPr>
        <dsp:cNvPr id="0" name=""/>
        <dsp:cNvSpPr/>
      </dsp:nvSpPr>
      <dsp:spPr>
        <a:xfrm>
          <a:off x="6356614" y="5063"/>
          <a:ext cx="2068321" cy="2068356"/>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Simple Invoices</a:t>
          </a:r>
        </a:p>
      </dsp:txBody>
      <dsp:txXfrm>
        <a:off x="6659513" y="307967"/>
        <a:ext cx="1462523" cy="1462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A5A5-C41C-41FE-AB39-502A59CEB88E}">
      <dsp:nvSpPr>
        <dsp:cNvPr id="0" name=""/>
        <dsp:cNvSpPr/>
      </dsp:nvSpPr>
      <dsp:spPr>
        <a:xfrm rot="5400000">
          <a:off x="-404410" y="1518649"/>
          <a:ext cx="1784363"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191E85-7203-4C44-8623-3BED1D33283E}">
      <dsp:nvSpPr>
        <dsp:cNvPr id="0" name=""/>
        <dsp:cNvSpPr/>
      </dsp:nvSpPr>
      <dsp:spPr>
        <a:xfrm>
          <a:off x="4407" y="37741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Works with the majority of goods and services</a:t>
          </a:r>
        </a:p>
      </dsp:txBody>
      <dsp:txXfrm>
        <a:off x="46447" y="419456"/>
        <a:ext cx="2308172" cy="1351271"/>
      </dsp:txXfrm>
    </dsp:sp>
    <dsp:sp modelId="{37AF26F1-CA59-41AB-B3E3-37C5C45455F1}">
      <dsp:nvSpPr>
        <dsp:cNvPr id="0" name=""/>
        <dsp:cNvSpPr/>
      </dsp:nvSpPr>
      <dsp:spPr>
        <a:xfrm rot="5400000">
          <a:off x="-404410" y="3312839"/>
          <a:ext cx="1784363"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E07180-CC8B-4872-8D9B-F4A92A9202D5}">
      <dsp:nvSpPr>
        <dsp:cNvPr id="0" name=""/>
        <dsp:cNvSpPr/>
      </dsp:nvSpPr>
      <dsp:spPr>
        <a:xfrm>
          <a:off x="4407" y="217160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Font typeface="Arial" panose="020B0604020202020204" pitchFamily="34" charset="0"/>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Font typeface="Arial" panose="020B0604020202020204" pitchFamily="34" charset="0"/>
            <a:buNone/>
          </a:pPr>
          <a:r>
            <a:rPr lang="en-AU" sz="1500" kern="1200" dirty="0">
              <a:latin typeface="Century Gothic" panose="020B0502020202020204" pitchFamily="34" charset="0"/>
            </a:rPr>
            <a:t>Goods that are cheap and easy to transport</a:t>
          </a:r>
        </a:p>
      </dsp:txBody>
      <dsp:txXfrm>
        <a:off x="46447" y="2213646"/>
        <a:ext cx="2308172" cy="1351271"/>
      </dsp:txXfrm>
    </dsp:sp>
    <dsp:sp modelId="{107D611B-B9FD-4FC0-B491-2CBC28F9FF01}">
      <dsp:nvSpPr>
        <dsp:cNvPr id="0" name=""/>
        <dsp:cNvSpPr/>
      </dsp:nvSpPr>
      <dsp:spPr>
        <a:xfrm>
          <a:off x="492684" y="4209933"/>
          <a:ext cx="3171869"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6075B-E7B2-49C8-8417-6ADA9DF32A1F}">
      <dsp:nvSpPr>
        <dsp:cNvPr id="0" name=""/>
        <dsp:cNvSpPr/>
      </dsp:nvSpPr>
      <dsp:spPr>
        <a:xfrm>
          <a:off x="4407" y="3965795"/>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High valued goods or services</a:t>
          </a:r>
        </a:p>
      </dsp:txBody>
      <dsp:txXfrm>
        <a:off x="46447" y="4007835"/>
        <a:ext cx="2308172" cy="1351271"/>
      </dsp:txXfrm>
    </dsp:sp>
    <dsp:sp modelId="{051F34A7-17C0-4172-A097-6E1AC34B0ED0}">
      <dsp:nvSpPr>
        <dsp:cNvPr id="0" name=""/>
        <dsp:cNvSpPr/>
      </dsp:nvSpPr>
      <dsp:spPr>
        <a:xfrm rot="16200000">
          <a:off x="2777285" y="3312839"/>
          <a:ext cx="1784363"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6B13C-0CFA-42B9-B126-003B0E3854BC}">
      <dsp:nvSpPr>
        <dsp:cNvPr id="0" name=""/>
        <dsp:cNvSpPr/>
      </dsp:nvSpPr>
      <dsp:spPr>
        <a:xfrm>
          <a:off x="3186103" y="3965795"/>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Electronic goods</a:t>
          </a: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dsp:txBody>
      <dsp:txXfrm>
        <a:off x="3228143" y="4007835"/>
        <a:ext cx="2308172" cy="1351271"/>
      </dsp:txXfrm>
    </dsp:sp>
    <dsp:sp modelId="{3BD330FE-DDD5-4495-AC9E-123B142C81B9}">
      <dsp:nvSpPr>
        <dsp:cNvPr id="0" name=""/>
        <dsp:cNvSpPr/>
      </dsp:nvSpPr>
      <dsp:spPr>
        <a:xfrm rot="16200000">
          <a:off x="2777285" y="1518649"/>
          <a:ext cx="1784363"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FF2B8-1773-48FA-8C8A-32573C4572EB}">
      <dsp:nvSpPr>
        <dsp:cNvPr id="0" name=""/>
        <dsp:cNvSpPr/>
      </dsp:nvSpPr>
      <dsp:spPr>
        <a:xfrm>
          <a:off x="3186103" y="217160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Services (building sector, cleaning sector)</a:t>
          </a:r>
        </a:p>
      </dsp:txBody>
      <dsp:txXfrm>
        <a:off x="3228143" y="2213646"/>
        <a:ext cx="2308172" cy="1351271"/>
      </dsp:txXfrm>
    </dsp:sp>
    <dsp:sp modelId="{4BEF4383-5073-4A24-B6B4-3DC67EF653D1}">
      <dsp:nvSpPr>
        <dsp:cNvPr id="0" name=""/>
        <dsp:cNvSpPr/>
      </dsp:nvSpPr>
      <dsp:spPr>
        <a:xfrm>
          <a:off x="3674380" y="621555"/>
          <a:ext cx="3140770"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2494AB-5A5E-4075-9951-8F3EB88ACE12}">
      <dsp:nvSpPr>
        <dsp:cNvPr id="0" name=""/>
        <dsp:cNvSpPr/>
      </dsp:nvSpPr>
      <dsp:spPr>
        <a:xfrm>
          <a:off x="3186103" y="37741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Intangibles (licences, carbon credits)</a:t>
          </a:r>
        </a:p>
      </dsp:txBody>
      <dsp:txXfrm>
        <a:off x="3228143" y="419456"/>
        <a:ext cx="2308172" cy="1351271"/>
      </dsp:txXfrm>
    </dsp:sp>
    <dsp:sp modelId="{1BB9AE85-DD57-4B32-9F35-BB463B7E5E3B}">
      <dsp:nvSpPr>
        <dsp:cNvPr id="0" name=""/>
        <dsp:cNvSpPr/>
      </dsp:nvSpPr>
      <dsp:spPr>
        <a:xfrm rot="5349692">
          <a:off x="5938423" y="1521106"/>
          <a:ext cx="1789467"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696E3-DFE8-463D-BA20-FA5FC89FBB06}">
      <dsp:nvSpPr>
        <dsp:cNvPr id="0" name=""/>
        <dsp:cNvSpPr/>
      </dsp:nvSpPr>
      <dsp:spPr>
        <a:xfrm>
          <a:off x="6336700" y="37741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High valued metal (platinum, gold, silver)</a:t>
          </a:r>
        </a:p>
      </dsp:txBody>
      <dsp:txXfrm>
        <a:off x="6378740" y="419456"/>
        <a:ext cx="2308172" cy="1351271"/>
      </dsp:txXfrm>
    </dsp:sp>
    <dsp:sp modelId="{71639821-18A4-454B-BFE3-748A0E7130BA}">
      <dsp:nvSpPr>
        <dsp:cNvPr id="0" name=""/>
        <dsp:cNvSpPr/>
      </dsp:nvSpPr>
      <dsp:spPr>
        <a:xfrm rot="5400000">
          <a:off x="5958981" y="3312839"/>
          <a:ext cx="1784363" cy="21530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2F40ED-1BC2-4AA5-B4F3-9A396360AF01}">
      <dsp:nvSpPr>
        <dsp:cNvPr id="0" name=""/>
        <dsp:cNvSpPr/>
      </dsp:nvSpPr>
      <dsp:spPr>
        <a:xfrm>
          <a:off x="6367799" y="2171606"/>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Counterfeit goods that do not function</a:t>
          </a:r>
        </a:p>
      </dsp:txBody>
      <dsp:txXfrm>
        <a:off x="6409839" y="2213646"/>
        <a:ext cx="2308172" cy="1351271"/>
      </dsp:txXfrm>
    </dsp:sp>
    <dsp:sp modelId="{EAB2F138-3024-4230-8120-C32107E5AC31}">
      <dsp:nvSpPr>
        <dsp:cNvPr id="0" name=""/>
        <dsp:cNvSpPr/>
      </dsp:nvSpPr>
      <dsp:spPr>
        <a:xfrm>
          <a:off x="6367799" y="3965795"/>
          <a:ext cx="2392252" cy="14353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Obsolete goods </a:t>
          </a:r>
        </a:p>
        <a:p>
          <a:pPr marL="0" lvl="0" indent="0" algn="ctr" defTabSz="666750">
            <a:lnSpc>
              <a:spcPct val="90000"/>
            </a:lnSpc>
            <a:spcBef>
              <a:spcPct val="0"/>
            </a:spcBef>
            <a:spcAft>
              <a:spcPct val="35000"/>
            </a:spcAft>
            <a:buNone/>
          </a:pPr>
          <a:endParaRPr lang="en-AU" sz="1500" kern="1200" dirty="0">
            <a:latin typeface="Century Gothic" panose="020B0502020202020204" pitchFamily="34" charset="0"/>
          </a:endParaRPr>
        </a:p>
      </dsp:txBody>
      <dsp:txXfrm>
        <a:off x="6409839" y="4007835"/>
        <a:ext cx="2308172" cy="135127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28759-D818-4731-95A5-EB4E203B2441}" type="datetimeFigureOut">
              <a:rPr lang="en-AU" smtClean="0"/>
              <a:t>26/04/2023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DC50D-9E8E-4BC2-A735-4AF793B59BAE}" type="slidenum">
              <a:rPr lang="en-AU" smtClean="0"/>
              <a:t>‹#›</a:t>
            </a:fld>
            <a:endParaRPr lang="en-AU"/>
          </a:p>
        </p:txBody>
      </p:sp>
    </p:spTree>
    <p:extLst>
      <p:ext uri="{BB962C8B-B14F-4D97-AF65-F5344CB8AC3E}">
        <p14:creationId xmlns:p14="http://schemas.microsoft.com/office/powerpoint/2010/main" val="153801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a:t>
            </a:fld>
            <a:endParaRPr lang="en-AU"/>
          </a:p>
        </p:txBody>
      </p:sp>
    </p:spTree>
    <p:extLst>
      <p:ext uri="{BB962C8B-B14F-4D97-AF65-F5344CB8AC3E}">
        <p14:creationId xmlns:p14="http://schemas.microsoft.com/office/powerpoint/2010/main" val="13022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11</a:t>
            </a:fld>
            <a:endParaRPr lang="en-AU"/>
          </a:p>
        </p:txBody>
      </p:sp>
    </p:spTree>
    <p:extLst>
      <p:ext uri="{BB962C8B-B14F-4D97-AF65-F5344CB8AC3E}">
        <p14:creationId xmlns:p14="http://schemas.microsoft.com/office/powerpoint/2010/main" val="26910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12</a:t>
            </a:fld>
            <a:endParaRPr lang="en-AU"/>
          </a:p>
        </p:txBody>
      </p:sp>
    </p:spTree>
    <p:extLst>
      <p:ext uri="{BB962C8B-B14F-4D97-AF65-F5344CB8AC3E}">
        <p14:creationId xmlns:p14="http://schemas.microsoft.com/office/powerpoint/2010/main" val="184283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13</a:t>
            </a:fld>
            <a:endParaRPr lang="en-AU"/>
          </a:p>
        </p:txBody>
      </p:sp>
    </p:spTree>
    <p:extLst>
      <p:ext uri="{BB962C8B-B14F-4D97-AF65-F5344CB8AC3E}">
        <p14:creationId xmlns:p14="http://schemas.microsoft.com/office/powerpoint/2010/main" val="343306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14</a:t>
            </a:fld>
            <a:endParaRPr lang="en-AU"/>
          </a:p>
        </p:txBody>
      </p:sp>
    </p:spTree>
    <p:extLst>
      <p:ext uri="{BB962C8B-B14F-4D97-AF65-F5344CB8AC3E}">
        <p14:creationId xmlns:p14="http://schemas.microsoft.com/office/powerpoint/2010/main" val="279533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15</a:t>
            </a:fld>
            <a:endParaRPr lang="en-AU"/>
          </a:p>
        </p:txBody>
      </p:sp>
    </p:spTree>
    <p:extLst>
      <p:ext uri="{BB962C8B-B14F-4D97-AF65-F5344CB8AC3E}">
        <p14:creationId xmlns:p14="http://schemas.microsoft.com/office/powerpoint/2010/main" val="156634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16</a:t>
            </a:fld>
            <a:endParaRPr lang="en-AU"/>
          </a:p>
        </p:txBody>
      </p:sp>
    </p:spTree>
    <p:extLst>
      <p:ext uri="{BB962C8B-B14F-4D97-AF65-F5344CB8AC3E}">
        <p14:creationId xmlns:p14="http://schemas.microsoft.com/office/powerpoint/2010/main" val="408495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17</a:t>
            </a:fld>
            <a:endParaRPr lang="en-AU"/>
          </a:p>
        </p:txBody>
      </p:sp>
    </p:spTree>
    <p:extLst>
      <p:ext uri="{BB962C8B-B14F-4D97-AF65-F5344CB8AC3E}">
        <p14:creationId xmlns:p14="http://schemas.microsoft.com/office/powerpoint/2010/main" val="375532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18</a:t>
            </a:fld>
            <a:endParaRPr lang="en-AU"/>
          </a:p>
        </p:txBody>
      </p:sp>
    </p:spTree>
    <p:extLst>
      <p:ext uri="{BB962C8B-B14F-4D97-AF65-F5344CB8AC3E}">
        <p14:creationId xmlns:p14="http://schemas.microsoft.com/office/powerpoint/2010/main" val="404643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19</a:t>
            </a:fld>
            <a:endParaRPr lang="en-AU"/>
          </a:p>
        </p:txBody>
      </p:sp>
    </p:spTree>
    <p:extLst>
      <p:ext uri="{BB962C8B-B14F-4D97-AF65-F5344CB8AC3E}">
        <p14:creationId xmlns:p14="http://schemas.microsoft.com/office/powerpoint/2010/main" val="260016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20</a:t>
            </a:fld>
            <a:endParaRPr lang="en-AU"/>
          </a:p>
        </p:txBody>
      </p:sp>
    </p:spTree>
    <p:extLst>
      <p:ext uri="{BB962C8B-B14F-4D97-AF65-F5344CB8AC3E}">
        <p14:creationId xmlns:p14="http://schemas.microsoft.com/office/powerpoint/2010/main" val="360934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3</a:t>
            </a:fld>
            <a:endParaRPr lang="en-AU"/>
          </a:p>
        </p:txBody>
      </p:sp>
    </p:spTree>
    <p:extLst>
      <p:ext uri="{BB962C8B-B14F-4D97-AF65-F5344CB8AC3E}">
        <p14:creationId xmlns:p14="http://schemas.microsoft.com/office/powerpoint/2010/main" val="179535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STUDY 1 – REFINER </a:t>
            </a:r>
            <a:endParaRPr lang="en-AU" sz="1200" b="1" kern="1200" dirty="0">
              <a:solidFill>
                <a:schemeClr val="tx1"/>
              </a:solidFill>
              <a:effectLst/>
              <a:latin typeface="+mn-lt"/>
              <a:ea typeface="+mn-ea"/>
              <a:cs typeface="+mn-cs"/>
            </a:endParaRPr>
          </a:p>
          <a:p>
            <a:pPr hangingPunct="0"/>
            <a:r>
              <a:rPr lang="en-AU" sz="1200" kern="1200" dirty="0">
                <a:solidFill>
                  <a:schemeClr val="tx1"/>
                </a:solidFill>
                <a:effectLst/>
                <a:latin typeface="+mn-lt"/>
                <a:ea typeface="+mn-ea"/>
                <a:cs typeface="+mn-cs"/>
              </a:rPr>
              <a:t>On 1 December 2011, unaccredited Refiner A registered for GST after acquiring plant, equipment, clients and trading name of an existing market participant. The main business activities of Refiner A include the acquisition and refinement of scrap gold and other metal applied to the production of ‘investment form’ precious metal (as defined in s 195-1 of the GST Act) for supply to Dealers.</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Additional activities include the supply of non-investment form precious metal (99.99%) for supply to Jewellers and a minting operation (coins </a:t>
            </a:r>
            <a:r>
              <a:rPr lang="en-AU" sz="1200" kern="1200" dirty="0" err="1">
                <a:solidFill>
                  <a:schemeClr val="tx1"/>
                </a:solidFill>
                <a:effectLst/>
                <a:latin typeface="+mn-lt"/>
                <a:ea typeface="+mn-ea"/>
                <a:cs typeface="+mn-cs"/>
              </a:rPr>
              <a:t>etc</a:t>
            </a:r>
            <a:r>
              <a:rPr lang="en-AU" sz="1200" kern="1200" dirty="0">
                <a:solidFill>
                  <a:schemeClr val="tx1"/>
                </a:solidFill>
                <a:effectLst/>
                <a:latin typeface="+mn-lt"/>
                <a:ea typeface="+mn-ea"/>
                <a:cs typeface="+mn-cs"/>
              </a:rPr>
              <a:t>).</a:t>
            </a:r>
          </a:p>
          <a:p>
            <a:pPr hangingPunct="0"/>
            <a:r>
              <a:rPr lang="en-AU" sz="1200" kern="1200" dirty="0">
                <a:solidFill>
                  <a:schemeClr val="tx1"/>
                </a:solidFill>
                <a:effectLst/>
                <a:latin typeface="+mn-lt"/>
                <a:ea typeface="+mn-ea"/>
                <a:cs typeface="+mn-cs"/>
              </a:rPr>
              <a:t>During the audit period, Refiner A did not have contracts in place with mines to acquire </a:t>
            </a:r>
            <a:r>
              <a:rPr lang="en-AU" sz="1200" kern="1200" dirty="0" err="1">
                <a:solidFill>
                  <a:schemeClr val="tx1"/>
                </a:solidFill>
                <a:effectLst/>
                <a:latin typeface="+mn-lt"/>
                <a:ea typeface="+mn-ea"/>
                <a:cs typeface="+mn-cs"/>
              </a:rPr>
              <a:t>doré</a:t>
            </a:r>
            <a:r>
              <a:rPr lang="en-AU" sz="1200" kern="1200" dirty="0">
                <a:solidFill>
                  <a:schemeClr val="tx1"/>
                </a:solidFill>
                <a:effectLst/>
                <a:latin typeface="+mn-lt"/>
                <a:ea typeface="+mn-ea"/>
                <a:cs typeface="+mn-cs"/>
              </a:rPr>
              <a:t> and did not make significant acquisitions of mined product as part of its business. The ‘investment form’ precious metal  sold by Refiner A was produced from acquisitions of high purity “scrap gold” (at or above 99.99%) not falling within the statutory definition of “precious metal” from intermediate sources which represented 91.86% of Refiner A’ acquisitions.  </a:t>
            </a:r>
          </a:p>
          <a:p>
            <a:pPr fontAlgn="auto" hangingPunct="0"/>
            <a:r>
              <a:rPr lang="en-AU" sz="1200" kern="1200" dirty="0">
                <a:solidFill>
                  <a:schemeClr val="tx1"/>
                </a:solidFill>
                <a:effectLst/>
                <a:latin typeface="+mn-lt"/>
                <a:ea typeface="+mn-ea"/>
                <a:cs typeface="+mn-cs"/>
              </a:rPr>
              <a:t>Supplies of precious metal are GST-free (s38-385), input tax credits can be claimed on the acquisition of gold that does not meet the statutory definition of precious metal. Refiner A accounts for GST on a monthly basis and received refunds in respect of the input tax credits claimed for its non-precious metal acquisitions, because it used that metal to produce precious metal, which it sold GST-free.  The precious metal produced was, principally supplied to associate Bullion Dealer A who are common directors and shareholders of Refiner A.  Bullion Dealer A funded Refiner A’s acquisitions in advance. </a:t>
            </a:r>
          </a:p>
          <a:p>
            <a:pPr fontAlgn="auto" hangingPunct="0"/>
            <a:r>
              <a:rPr lang="en-AU" sz="1200" kern="1200" dirty="0">
                <a:solidFill>
                  <a:schemeClr val="tx1"/>
                </a:solidFill>
                <a:effectLst/>
                <a:latin typeface="+mn-lt"/>
                <a:ea typeface="+mn-ea"/>
                <a:cs typeface="+mn-cs"/>
              </a:rPr>
              <a:t> </a:t>
            </a:r>
          </a:p>
          <a:p>
            <a:pPr fontAlgn="auto" hangingPunct="0"/>
            <a:r>
              <a:rPr lang="en-AU" sz="1200" kern="1200" dirty="0">
                <a:solidFill>
                  <a:schemeClr val="tx1"/>
                </a:solidFill>
                <a:effectLst/>
                <a:latin typeface="+mn-lt"/>
                <a:ea typeface="+mn-ea"/>
                <a:cs typeface="+mn-cs"/>
              </a:rPr>
              <a:t>The suppliers (Intermediaries A-Z) of Refiner A directly or indirectly acquired metal from Bullion Dealer A which was ultimately sold to Refiner A.  Refiner A promoted paying advances to the intermediaries as a claimed business strategy to improve market attractiveness. The advances provided a source of financial support for the intermediaries who in the absence of this funding would have been unable to acquire and on supply the high volumes of high purity scrap gold purportedly traded.</a:t>
            </a:r>
          </a:p>
          <a:p>
            <a:pPr fontAlgn="auto" hangingPunct="0"/>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view of the Commissioner, is that Refiner A’s entitlement to input tax credits arose from a set of round-robin arrangements. I</a:t>
            </a:r>
            <a:r>
              <a:rPr lang="en-US" sz="1200" kern="1200" dirty="0" err="1">
                <a:solidFill>
                  <a:schemeClr val="tx1"/>
                </a:solidFill>
                <a:effectLst/>
                <a:latin typeface="+mn-lt"/>
                <a:ea typeface="+mn-ea"/>
                <a:cs typeface="+mn-cs"/>
              </a:rPr>
              <a:t>nvestment</a:t>
            </a:r>
            <a:r>
              <a:rPr lang="en-US" sz="1200" kern="1200" dirty="0">
                <a:solidFill>
                  <a:schemeClr val="tx1"/>
                </a:solidFill>
                <a:effectLst/>
                <a:latin typeface="+mn-lt"/>
                <a:ea typeface="+mn-ea"/>
                <a:cs typeface="+mn-cs"/>
              </a:rPr>
              <a:t> form ‘precious metal’ (as defined in s 195-1 of the GST Act)</a:t>
            </a:r>
            <a:r>
              <a:rPr lang="en-AU" sz="1200" kern="1200" dirty="0">
                <a:solidFill>
                  <a:schemeClr val="tx1"/>
                </a:solidFill>
                <a:effectLst/>
                <a:latin typeface="+mn-lt"/>
                <a:ea typeface="+mn-ea"/>
                <a:cs typeface="+mn-cs"/>
              </a:rPr>
              <a:t> was being sold by Refiner A to associate Bullion Dealer A and changed to non-precious metal by intermediaries.  Refiner A purchased this high purity non-precious metal from suppliers and claimed input tax credits. The scheme created an arrangement whereby Refiner A caused its suppliers to create what would otherwise have been non-existent scrap metal supplies (an artificial market) to Refiner A in order to generate input tax credits from those supplies. It is observed that the input tax credits claimed effectively funded the profits realised by all supply chain participants, including the margin applied on the original sale of precious metal by Bullion Dealer A.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36FB5DB3-EAE8-4943-923A-6B909886A564}" type="slidenum">
              <a:rPr lang="en-AU" smtClean="0"/>
              <a:t>21</a:t>
            </a:fld>
            <a:endParaRPr lang="en-AU"/>
          </a:p>
        </p:txBody>
      </p:sp>
    </p:spTree>
    <p:extLst>
      <p:ext uri="{BB962C8B-B14F-4D97-AF65-F5344CB8AC3E}">
        <p14:creationId xmlns:p14="http://schemas.microsoft.com/office/powerpoint/2010/main" val="14165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STUDY 2 – EXPORTER</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25 September, 2002 Exporter A registered for GST. The business activities of Exporter A include the acquisition of scrap gold which is sold at ‘arm’s length’ to an overseas refiner. Exporter A is invoiced by the overseas refiner for refining and assay fees and enters an agreement to sell the precious metal content at a fixed margin below the prevailing spot price.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fontAlgn="auto" hangingPunct="0"/>
            <a:r>
              <a:rPr lang="en-AU" sz="1200" kern="1200" dirty="0">
                <a:solidFill>
                  <a:schemeClr val="tx1"/>
                </a:solidFill>
                <a:effectLst/>
                <a:latin typeface="+mn-lt"/>
                <a:ea typeface="+mn-ea"/>
                <a:cs typeface="+mn-cs"/>
              </a:rPr>
              <a:t>Exports are GST-free (s38-185), input tax credits can be claimed on the acquisitions of gold (from a registered entity) that does not meet the statutory definition of precious metal. Exporter A accounts for GST on a monthly basis and received refunds of </a:t>
            </a:r>
            <a:r>
              <a:rPr lang="en-AU" sz="1200" b="1" kern="1200" dirty="0">
                <a:solidFill>
                  <a:schemeClr val="tx1"/>
                </a:solidFill>
                <a:effectLst/>
                <a:latin typeface="+mn-lt"/>
                <a:ea typeface="+mn-ea"/>
                <a:cs typeface="+mn-cs"/>
              </a:rPr>
              <a:t>$24,731,692</a:t>
            </a:r>
            <a:r>
              <a:rPr lang="en-AU" sz="1200" kern="1200" dirty="0">
                <a:solidFill>
                  <a:schemeClr val="tx1"/>
                </a:solidFill>
                <a:effectLst/>
                <a:latin typeface="+mn-lt"/>
                <a:ea typeface="+mn-ea"/>
                <a:cs typeface="+mn-cs"/>
              </a:rPr>
              <a:t> in respect of the input tax credits claimed for its acquisitions. The material acquired includes legitimate ‘scrap gold’, however the majority is identified as originating from ‘investment form’ precious metal (as defined in s 195-1 of the GST Act) which is supplied through complex networks. The direct suppliers of Exporter A are Intermediaries who are sourcing material from Buyers and Second Hand Dealers which is imported or acquired within Australia.  </a:t>
            </a:r>
          </a:p>
          <a:p>
            <a:pPr fontAlgn="auto" hangingPunct="0"/>
            <a:r>
              <a:rPr lang="en-AU" sz="1200" kern="1200" dirty="0">
                <a:solidFill>
                  <a:schemeClr val="tx1"/>
                </a:solidFill>
                <a:effectLst/>
                <a:latin typeface="+mn-lt"/>
                <a:ea typeface="+mn-ea"/>
                <a:cs typeface="+mn-cs"/>
              </a:rPr>
              <a:t> </a:t>
            </a:r>
          </a:p>
          <a:p>
            <a:pPr fontAlgn="auto" hangingPunct="0"/>
            <a:r>
              <a:rPr lang="en-AU" sz="1200" kern="1200" dirty="0">
                <a:solidFill>
                  <a:schemeClr val="tx1"/>
                </a:solidFill>
                <a:effectLst/>
                <a:latin typeface="+mn-lt"/>
                <a:ea typeface="+mn-ea"/>
                <a:cs typeface="+mn-cs"/>
              </a:rPr>
              <a:t>The Tax Agent of Exporter A appears to control the arrangements, providing personnel to supervise metal collection from Intermediaries and funding to Exporter A (as representative for investors and/or personal provision of funds). Exporter A would be unable to fund the acquisitions, to the extent of volumes traded, without external funding. </a:t>
            </a:r>
          </a:p>
          <a:p>
            <a:pPr hangingPunct="0"/>
            <a:r>
              <a:rPr lang="en-AU" sz="1200" kern="1200" dirty="0">
                <a:solidFill>
                  <a:schemeClr val="tx1"/>
                </a:solidFill>
                <a:effectLst/>
                <a:latin typeface="+mn-lt"/>
                <a:ea typeface="+mn-ea"/>
                <a:cs typeface="+mn-cs"/>
              </a:rPr>
              <a:t>The investors are paid 50% of the gross profits realised by Exporter A.   Additional funding is provided by independent Chinese investors to the Second Hand Dealer as advance payment for the acquisition (import) of precious metal entering the supply chain. Similar to the funding arrangements for Exporter A these investors receive returns as high has 40%. The total profits derived are equal to the net refunds claimed by Exporter A. </a:t>
            </a:r>
          </a:p>
          <a:p>
            <a:pPr hangingPunct="0"/>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Compliance activities with respect to Export A (refund reviews/audits) are unable to apply the core provisions in addressing revenue leakage due to verification that acquisitions do not meet</a:t>
            </a:r>
            <a:r>
              <a:rPr lang="en-US" sz="1200" kern="1200" dirty="0">
                <a:solidFill>
                  <a:schemeClr val="tx1"/>
                </a:solidFill>
                <a:effectLst/>
                <a:latin typeface="+mn-lt"/>
                <a:ea typeface="+mn-ea"/>
                <a:cs typeface="+mn-cs"/>
              </a:rPr>
              <a:t> the statutory definition of precious metal </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scrap) and the fact that a physical export has occurred.  The Commissioner is currently considering the application of the anti avoidance provisions (Division 165) to address the refund issue.    </a:t>
            </a:r>
            <a:endParaRPr lang="en-AU" dirty="0">
              <a:effectLst/>
            </a:endParaRPr>
          </a:p>
          <a:p>
            <a:r>
              <a:rPr lang="en-AU" sz="1200" kern="1200" dirty="0">
                <a:solidFill>
                  <a:schemeClr val="tx1"/>
                </a:solidFill>
                <a:effectLst/>
                <a:latin typeface="+mn-lt"/>
                <a:ea typeface="+mn-ea"/>
                <a:cs typeface="+mn-cs"/>
              </a:rPr>
              <a:t> </a:t>
            </a:r>
            <a:endParaRPr lang="en-AU" dirty="0">
              <a:effectLst/>
            </a:endParaRPr>
          </a:p>
          <a:p>
            <a:r>
              <a:rPr lang="en-AU" sz="1200" kern="1200" dirty="0">
                <a:solidFill>
                  <a:schemeClr val="tx1"/>
                </a:solidFill>
                <a:effectLst/>
                <a:latin typeface="+mn-lt"/>
                <a:ea typeface="+mn-ea"/>
                <a:cs typeface="+mn-cs"/>
              </a:rPr>
              <a:t>The Commissioner issued Alternative Assessments to the Buyer and Second Hand Dealer. It is contended that the Buyer acquired ‘precious metal’ (as defined in s 195-1 of the GST Act) and sold scrap to the Second Hand Dealer and the purported arrangement of the supply to a 3rd party in Australia for export was fictitious.  In the alternative, it is contended that the Second Hand Dealer did not acquire scrap gold but acquired ‘precious metal’ (as defined in s 195-1 of the GST Act) from the Buyer and altered the  form of that ‘precious metal’. Assessments were issued for the 1 January 2014 to 30 September 2014 period for approximately </a:t>
            </a:r>
            <a:r>
              <a:rPr lang="en-AU" sz="1200" b="1" kern="1200" dirty="0">
                <a:solidFill>
                  <a:schemeClr val="tx1"/>
                </a:solidFill>
                <a:effectLst/>
                <a:latin typeface="+mn-lt"/>
                <a:ea typeface="+mn-ea"/>
                <a:cs typeface="+mn-cs"/>
              </a:rPr>
              <a:t>$13m </a:t>
            </a:r>
            <a:r>
              <a:rPr lang="en-AU" sz="1200" kern="1200" dirty="0">
                <a:solidFill>
                  <a:schemeClr val="tx1"/>
                </a:solidFill>
                <a:effectLst/>
                <a:latin typeface="+mn-lt"/>
                <a:ea typeface="+mn-ea"/>
                <a:cs typeface="+mn-cs"/>
              </a:rPr>
              <a:t>respectively with additional penalties.</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Objections were submitted by the Buyer and Second Hand Dealer which were disallowed and entities have ceased trading.  The Second Hand Dealer matter is currently subject to litigation at the AAT.   The immediate impact of the Alternative assessments has resulted in a significant decrease in product entering the supply chain (imports) and consequential refunds. </a:t>
            </a:r>
            <a:endParaRPr lang="en-AU" dirty="0">
              <a:effectLst/>
            </a:endParaRPr>
          </a:p>
          <a:p>
            <a:r>
              <a:rPr lang="en-AU" sz="1200" kern="1200" dirty="0">
                <a:solidFill>
                  <a:schemeClr val="tx1"/>
                </a:solidFill>
                <a:effectLst/>
                <a:latin typeface="+mn-lt"/>
                <a:ea typeface="+mn-ea"/>
                <a:cs typeface="+mn-cs"/>
              </a:rPr>
              <a:t>Additional significant assessments of $20.4m have been issued by the Commissioner on entities which preceded the above.   </a:t>
            </a:r>
          </a:p>
          <a:p>
            <a:endParaRPr lang="en-AU" dirty="0"/>
          </a:p>
        </p:txBody>
      </p:sp>
      <p:sp>
        <p:nvSpPr>
          <p:cNvPr id="4" name="Slide Number Placeholder 3"/>
          <p:cNvSpPr>
            <a:spLocks noGrp="1"/>
          </p:cNvSpPr>
          <p:nvPr>
            <p:ph type="sldNum" sz="quarter" idx="10"/>
          </p:nvPr>
        </p:nvSpPr>
        <p:spPr/>
        <p:txBody>
          <a:bodyPr/>
          <a:lstStyle/>
          <a:p>
            <a:fld id="{36FB5DB3-EAE8-4943-923A-6B909886A564}" type="slidenum">
              <a:rPr lang="en-AU" smtClean="0"/>
              <a:t>22</a:t>
            </a:fld>
            <a:endParaRPr lang="en-AU"/>
          </a:p>
        </p:txBody>
      </p:sp>
    </p:spTree>
    <p:extLst>
      <p:ext uri="{BB962C8B-B14F-4D97-AF65-F5344CB8AC3E}">
        <p14:creationId xmlns:p14="http://schemas.microsoft.com/office/powerpoint/2010/main" val="5121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23</a:t>
            </a:fld>
            <a:endParaRPr lang="en-AU"/>
          </a:p>
        </p:txBody>
      </p:sp>
    </p:spTree>
    <p:extLst>
      <p:ext uri="{BB962C8B-B14F-4D97-AF65-F5344CB8AC3E}">
        <p14:creationId xmlns:p14="http://schemas.microsoft.com/office/powerpoint/2010/main" val="118646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24</a:t>
            </a:fld>
            <a:endParaRPr lang="en-AU"/>
          </a:p>
        </p:txBody>
      </p:sp>
    </p:spTree>
    <p:extLst>
      <p:ext uri="{BB962C8B-B14F-4D97-AF65-F5344CB8AC3E}">
        <p14:creationId xmlns:p14="http://schemas.microsoft.com/office/powerpoint/2010/main" val="65459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25</a:t>
            </a:fld>
            <a:endParaRPr lang="en-AU"/>
          </a:p>
        </p:txBody>
      </p:sp>
    </p:spTree>
    <p:extLst>
      <p:ext uri="{BB962C8B-B14F-4D97-AF65-F5344CB8AC3E}">
        <p14:creationId xmlns:p14="http://schemas.microsoft.com/office/powerpoint/2010/main" val="329113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26</a:t>
            </a:fld>
            <a:endParaRPr lang="en-AU"/>
          </a:p>
        </p:txBody>
      </p:sp>
    </p:spTree>
    <p:extLst>
      <p:ext uri="{BB962C8B-B14F-4D97-AF65-F5344CB8AC3E}">
        <p14:creationId xmlns:p14="http://schemas.microsoft.com/office/powerpoint/2010/main" val="2997263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27</a:t>
            </a:fld>
            <a:endParaRPr lang="en-AU"/>
          </a:p>
        </p:txBody>
      </p:sp>
    </p:spTree>
    <p:extLst>
      <p:ext uri="{BB962C8B-B14F-4D97-AF65-F5344CB8AC3E}">
        <p14:creationId xmlns:p14="http://schemas.microsoft.com/office/powerpoint/2010/main" val="271873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28</a:t>
            </a:fld>
            <a:endParaRPr lang="en-AU"/>
          </a:p>
        </p:txBody>
      </p:sp>
    </p:spTree>
    <p:extLst>
      <p:ext uri="{BB962C8B-B14F-4D97-AF65-F5344CB8AC3E}">
        <p14:creationId xmlns:p14="http://schemas.microsoft.com/office/powerpoint/2010/main" val="2652734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29</a:t>
            </a:fld>
            <a:endParaRPr lang="en-AU"/>
          </a:p>
        </p:txBody>
      </p:sp>
    </p:spTree>
    <p:extLst>
      <p:ext uri="{BB962C8B-B14F-4D97-AF65-F5344CB8AC3E}">
        <p14:creationId xmlns:p14="http://schemas.microsoft.com/office/powerpoint/2010/main" val="1873816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0" indent="-444500"/>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30</a:t>
            </a:fld>
            <a:endParaRPr lang="en-AU"/>
          </a:p>
        </p:txBody>
      </p:sp>
    </p:spTree>
    <p:extLst>
      <p:ext uri="{BB962C8B-B14F-4D97-AF65-F5344CB8AC3E}">
        <p14:creationId xmlns:p14="http://schemas.microsoft.com/office/powerpoint/2010/main" val="54468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4</a:t>
            </a:fld>
            <a:endParaRPr lang="en-AU"/>
          </a:p>
        </p:txBody>
      </p:sp>
    </p:spTree>
    <p:extLst>
      <p:ext uri="{BB962C8B-B14F-4D97-AF65-F5344CB8AC3E}">
        <p14:creationId xmlns:p14="http://schemas.microsoft.com/office/powerpoint/2010/main" val="113058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5</a:t>
            </a:fld>
            <a:endParaRPr lang="en-AU"/>
          </a:p>
        </p:txBody>
      </p:sp>
    </p:spTree>
    <p:extLst>
      <p:ext uri="{BB962C8B-B14F-4D97-AF65-F5344CB8AC3E}">
        <p14:creationId xmlns:p14="http://schemas.microsoft.com/office/powerpoint/2010/main" val="68830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6</a:t>
            </a:fld>
            <a:endParaRPr lang="en-AU"/>
          </a:p>
        </p:txBody>
      </p:sp>
    </p:spTree>
    <p:extLst>
      <p:ext uri="{BB962C8B-B14F-4D97-AF65-F5344CB8AC3E}">
        <p14:creationId xmlns:p14="http://schemas.microsoft.com/office/powerpoint/2010/main" val="167993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7</a:t>
            </a:fld>
            <a:endParaRPr lang="en-AU"/>
          </a:p>
        </p:txBody>
      </p:sp>
    </p:spTree>
    <p:extLst>
      <p:ext uri="{BB962C8B-B14F-4D97-AF65-F5344CB8AC3E}">
        <p14:creationId xmlns:p14="http://schemas.microsoft.com/office/powerpoint/2010/main" val="98578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8</a:t>
            </a:fld>
            <a:endParaRPr lang="en-AU"/>
          </a:p>
        </p:txBody>
      </p:sp>
    </p:spTree>
    <p:extLst>
      <p:ext uri="{BB962C8B-B14F-4D97-AF65-F5344CB8AC3E}">
        <p14:creationId xmlns:p14="http://schemas.microsoft.com/office/powerpoint/2010/main" val="106163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9</a:t>
            </a:fld>
            <a:endParaRPr lang="en-AU"/>
          </a:p>
        </p:txBody>
      </p:sp>
    </p:spTree>
    <p:extLst>
      <p:ext uri="{BB962C8B-B14F-4D97-AF65-F5344CB8AC3E}">
        <p14:creationId xmlns:p14="http://schemas.microsoft.com/office/powerpoint/2010/main" val="6823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10</a:t>
            </a:fld>
            <a:endParaRPr lang="en-AU"/>
          </a:p>
        </p:txBody>
      </p:sp>
    </p:spTree>
    <p:extLst>
      <p:ext uri="{BB962C8B-B14F-4D97-AF65-F5344CB8AC3E}">
        <p14:creationId xmlns:p14="http://schemas.microsoft.com/office/powerpoint/2010/main" val="276889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6B5-559F-4038-8781-FFA59AF823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76BE29E-62F8-4A48-8E5A-563198498C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60D345-6B72-433F-B893-F6C2C0799ABC}"/>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8E4CC664-AEA1-4E79-893B-19323A6AF4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29FDEF-18F5-4D88-8BB3-D5F3C4DC960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9295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F1B3-681F-4888-A59B-014DE39134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B4A3F6-9539-4576-A000-63213105C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E8FE5C-623F-402D-9FD7-20BD196EE959}"/>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E7B02FFF-50D4-4027-B1E9-58947A2EC9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A7518A-F0ED-4997-9A63-E61C7AB6D5A7}"/>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41880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02CFA-AFB7-40E3-810E-CC680A9502F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361AEA-0233-4DDA-9E90-688E203753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18E3BB-5B8A-4596-B640-589EEB99D623}"/>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CB6F20F5-5CDF-4A5E-98BF-76FFF38999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74EB90-8347-4ECF-A273-EF9D28D90FD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74867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3"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3" y="2503496"/>
            <a:ext cx="7974623" cy="608850"/>
          </a:xfrm>
        </p:spPr>
        <p:txBody>
          <a:bodyPr lIns="0" tIns="0" rIns="0" bIns="0" anchor="t" anchorCtr="0"/>
          <a:lstStyle>
            <a:lvl1pPr marL="0" indent="0">
              <a:buNone/>
              <a:defRPr sz="1725">
                <a:solidFill>
                  <a:srgbClr val="385CC4"/>
                </a:solidFill>
              </a:defRPr>
            </a:lvl1pPr>
            <a:lvl2pPr marL="402161" indent="0">
              <a:buNone/>
              <a:defRPr sz="1576">
                <a:solidFill>
                  <a:schemeClr val="tx1">
                    <a:tint val="75000"/>
                  </a:schemeClr>
                </a:solidFill>
              </a:defRPr>
            </a:lvl2pPr>
            <a:lvl3pPr marL="804322" indent="0">
              <a:buNone/>
              <a:defRPr sz="1425">
                <a:solidFill>
                  <a:schemeClr val="tx1">
                    <a:tint val="75000"/>
                  </a:schemeClr>
                </a:solidFill>
              </a:defRPr>
            </a:lvl3pPr>
            <a:lvl4pPr marL="1206483" indent="0">
              <a:buNone/>
              <a:defRPr sz="1200">
                <a:solidFill>
                  <a:schemeClr val="tx1">
                    <a:tint val="75000"/>
                  </a:schemeClr>
                </a:solidFill>
              </a:defRPr>
            </a:lvl4pPr>
            <a:lvl5pPr marL="1608644" indent="0">
              <a:buNone/>
              <a:defRPr sz="1200">
                <a:solidFill>
                  <a:schemeClr val="tx1">
                    <a:tint val="75000"/>
                  </a:schemeClr>
                </a:solidFill>
              </a:defRPr>
            </a:lvl5pPr>
            <a:lvl6pPr marL="2010804" indent="0">
              <a:buNone/>
              <a:defRPr sz="1200">
                <a:solidFill>
                  <a:schemeClr val="tx1">
                    <a:tint val="75000"/>
                  </a:schemeClr>
                </a:solidFill>
              </a:defRPr>
            </a:lvl6pPr>
            <a:lvl7pPr marL="2412965" indent="0">
              <a:buNone/>
              <a:defRPr sz="1200">
                <a:solidFill>
                  <a:schemeClr val="tx1">
                    <a:tint val="75000"/>
                  </a:schemeClr>
                </a:solidFill>
              </a:defRPr>
            </a:lvl7pPr>
            <a:lvl8pPr marL="2815126" indent="0">
              <a:buNone/>
              <a:defRPr sz="1200">
                <a:solidFill>
                  <a:schemeClr val="tx1">
                    <a:tint val="75000"/>
                  </a:schemeClr>
                </a:solidFill>
              </a:defRPr>
            </a:lvl8pPr>
            <a:lvl9pPr marL="3217286"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0" y="6337284"/>
            <a:ext cx="3970147" cy="360000"/>
          </a:xfrm>
        </p:spPr>
        <p:txBody>
          <a:bodyPr anchor="ctr">
            <a:normAutofit/>
          </a:bodyPr>
          <a:lstStyle>
            <a:lvl1pPr marL="0" marR="0" indent="0" algn="l" defTabSz="40216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115601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1163638" y="6320688"/>
            <a:ext cx="5760000" cy="178126"/>
          </a:xfrm>
        </p:spPr>
        <p:txBody>
          <a:bodyPr/>
          <a:lstStyle/>
          <a:p>
            <a:r>
              <a:rPr lang="en-AU" dirty="0"/>
              <a:t>CLASSIFICATION </a:t>
            </a:r>
            <a:r>
              <a:rPr lang="en-AU" b="0" dirty="0"/>
              <a:t>– Title of  presentation</a:t>
            </a:r>
          </a:p>
        </p:txBody>
      </p:sp>
      <p:sp>
        <p:nvSpPr>
          <p:cNvPr id="6" name="Slide Number Placeholder 5"/>
          <p:cNvSpPr>
            <a:spLocks noGrp="1"/>
          </p:cNvSpPr>
          <p:nvPr>
            <p:ph type="sldNum" sz="quarter" idx="12"/>
          </p:nvPr>
        </p:nvSpPr>
        <p:spPr/>
        <p:txBody>
          <a:bodyPr/>
          <a:lstStyle/>
          <a:p>
            <a:fld id="{1E312DB4-4461-496E-BE8A-4915DF83011C}" type="slidenum">
              <a:rPr lang="en-AU" smtClean="0"/>
              <a:t>‹#›</a:t>
            </a:fld>
            <a:endParaRPr lang="en-AU"/>
          </a:p>
        </p:txBody>
      </p:sp>
      <p:sp>
        <p:nvSpPr>
          <p:cNvPr id="7" name="Subtitle 2"/>
          <p:cNvSpPr>
            <a:spLocks noGrp="1"/>
          </p:cNvSpPr>
          <p:nvPr>
            <p:ph type="subTitle" idx="13"/>
          </p:nvPr>
        </p:nvSpPr>
        <p:spPr>
          <a:xfrm>
            <a:off x="1163638" y="1553413"/>
            <a:ext cx="6840000" cy="310341"/>
          </a:xfrm>
        </p:spPr>
        <p:txBody>
          <a:bodyPr wrap="square">
            <a:spAutoFit/>
          </a:bodyPr>
          <a:lstStyle>
            <a:lvl1pPr marL="0" indent="0" algn="l">
              <a:lnSpc>
                <a:spcPts val="1725"/>
              </a:lnSpc>
              <a:spcBef>
                <a:spcPts val="0"/>
              </a:spcBef>
              <a:buNone/>
              <a:defRPr sz="1575">
                <a:solidFill>
                  <a:schemeClr val="tx1">
                    <a:tint val="75000"/>
                  </a:schemeClr>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3965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D2A-8AFA-4E3F-B87D-EEA975D617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861093-D943-4432-8144-C6657473C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4A76CD-6689-4BB3-949B-6AC31DFBA712}"/>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776B1A91-62E5-4471-A3FB-D78D865639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1162BB-2024-4B4A-8611-B4CFDFABCB5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914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6ECE-4A33-4F80-A92F-361FC9506B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C835CBC-F471-4FF5-832A-7CDBB5B5CC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F85B2-5AA0-46CE-AAD1-55131DC962C6}"/>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A2FFDBE0-CE7A-48D4-BCF0-EF9286F217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998F8-BB4D-465E-93DC-A68DF110CAD2}"/>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7977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0380-7971-44A8-9E07-951A3CB71F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1E900-7ADD-42BF-85D2-BA8B93A5FC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5B49464-2900-4A0B-B3BC-0EE60CF126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7849FE3-9461-4AE1-9396-FAEEB4292C33}"/>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6" name="Footer Placeholder 5">
            <a:extLst>
              <a:ext uri="{FF2B5EF4-FFF2-40B4-BE49-F238E27FC236}">
                <a16:creationId xmlns:a16="http://schemas.microsoft.com/office/drawing/2014/main" id="{F3C2CA08-9B31-40A9-BD2A-5CDB129217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1BF7FB-E75B-425E-9942-1C3D25C3A09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372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328D-CBA9-4B95-B486-60A76618565D}"/>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ABA23D-5198-4BB3-A21E-3614775EA9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3F62F-D718-4A1C-AEF7-5E090BBCBEF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E99CF76-8258-455F-AC54-77B17789F0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258BC-3178-499C-8CF7-E8B8290FF0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9077D5-7C8D-4791-B9CC-26E0E9EE65C7}"/>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8" name="Footer Placeholder 7">
            <a:extLst>
              <a:ext uri="{FF2B5EF4-FFF2-40B4-BE49-F238E27FC236}">
                <a16:creationId xmlns:a16="http://schemas.microsoft.com/office/drawing/2014/main" id="{340A5D46-6EBA-4DC9-AC5B-EBCB3492B4A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D1DD77-34F1-48EF-98C8-E0C67088C44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42954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F8C5-8C48-4DAE-8109-4B126B5507D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3026434-6627-457B-9E5A-CF44FF0A143B}"/>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4" name="Footer Placeholder 3">
            <a:extLst>
              <a:ext uri="{FF2B5EF4-FFF2-40B4-BE49-F238E27FC236}">
                <a16:creationId xmlns:a16="http://schemas.microsoft.com/office/drawing/2014/main" id="{AA5B65BD-42F7-4A6E-87AA-ED98F03C7F8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F1BE947-7398-45BF-B50C-C3405DF7C01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1106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30639-0592-4F4B-B0B3-A3CF2077F531}"/>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3" name="Footer Placeholder 2">
            <a:extLst>
              <a:ext uri="{FF2B5EF4-FFF2-40B4-BE49-F238E27FC236}">
                <a16:creationId xmlns:a16="http://schemas.microsoft.com/office/drawing/2014/main" id="{BDE13A35-41EA-47F0-9AC6-424AC7BB293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51878FD-7598-4F98-85B2-CD01E7911CB8}"/>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12985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F36D-DA76-4E7D-8EC0-D954203771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934665-43E5-46E6-A952-A53E5062ED4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7A03411-95F9-4203-B3BF-257A6F7A76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A2A8F2-D696-4285-9928-BC6DB8C706D2}"/>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6" name="Footer Placeholder 5">
            <a:extLst>
              <a:ext uri="{FF2B5EF4-FFF2-40B4-BE49-F238E27FC236}">
                <a16:creationId xmlns:a16="http://schemas.microsoft.com/office/drawing/2014/main" id="{0D9F8BDB-A6BA-4DF5-9F6B-B3CEB02349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90545A-A5FE-465C-B628-12460DF707CC}"/>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450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DC-72DB-422E-93E0-E89653B274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2803FE-934F-4ABB-A9A5-2AB60DF64F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2FB1905E-8D39-4098-B330-DA9F3C0B08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BDC639-E929-4064-A0C1-5AB0E3557EAA}"/>
              </a:ext>
            </a:extLst>
          </p:cNvPr>
          <p:cNvSpPr>
            <a:spLocks noGrp="1"/>
          </p:cNvSpPr>
          <p:nvPr>
            <p:ph type="dt" sz="half" idx="10"/>
          </p:nvPr>
        </p:nvSpPr>
        <p:spPr/>
        <p:txBody>
          <a:bodyPr/>
          <a:lstStyle/>
          <a:p>
            <a:fld id="{D3AAC9FC-04DF-440E-B2C8-B9CC615CFA49}" type="datetimeFigureOut">
              <a:rPr lang="en-AU" smtClean="0"/>
              <a:t>26/04/2023</a:t>
            </a:fld>
            <a:endParaRPr lang="en-AU"/>
          </a:p>
        </p:txBody>
      </p:sp>
      <p:sp>
        <p:nvSpPr>
          <p:cNvPr id="6" name="Footer Placeholder 5">
            <a:extLst>
              <a:ext uri="{FF2B5EF4-FFF2-40B4-BE49-F238E27FC236}">
                <a16:creationId xmlns:a16="http://schemas.microsoft.com/office/drawing/2014/main" id="{E29B0B07-0FBD-455B-8831-7F9B5C8675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EB13F1-A82D-4A2C-BCD2-22A3A96F4EA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8372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88B35-9E57-4063-8F8C-08D3208BFE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4ADCFF-BB67-4029-8708-E63E8E548D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F0743B-90D8-447A-BDFB-BEE22F0977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AAC9FC-04DF-440E-B2C8-B9CC615CFA49}" type="datetimeFigureOut">
              <a:rPr lang="en-AU" smtClean="0"/>
              <a:t>26/04/2023</a:t>
            </a:fld>
            <a:endParaRPr lang="en-AU"/>
          </a:p>
        </p:txBody>
      </p:sp>
      <p:sp>
        <p:nvSpPr>
          <p:cNvPr id="5" name="Footer Placeholder 4">
            <a:extLst>
              <a:ext uri="{FF2B5EF4-FFF2-40B4-BE49-F238E27FC236}">
                <a16:creationId xmlns:a16="http://schemas.microsoft.com/office/drawing/2014/main" id="{7181BDD6-359A-4588-8974-C82C9F3D0D9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6361C63-030D-4EA4-84CE-D7FBBD4AA5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E600D-4961-447F-B4C6-1870260EDBAD}" type="slidenum">
              <a:rPr lang="en-AU" smtClean="0"/>
              <a:t>‹#›</a:t>
            </a:fld>
            <a:endParaRPr lang="en-AU"/>
          </a:p>
        </p:txBody>
      </p:sp>
    </p:spTree>
    <p:extLst>
      <p:ext uri="{BB962C8B-B14F-4D97-AF65-F5344CB8AC3E}">
        <p14:creationId xmlns:p14="http://schemas.microsoft.com/office/powerpoint/2010/main" val="1205249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52.png"/><Relationship Id="rId18" Type="http://schemas.openxmlformats.org/officeDocument/2006/relationships/image" Target="../media/image57.svg"/><Relationship Id="rId26" Type="http://schemas.openxmlformats.org/officeDocument/2006/relationships/image" Target="../media/image63.svg"/><Relationship Id="rId3" Type="http://schemas.openxmlformats.org/officeDocument/2006/relationships/image" Target="../media/image1.png"/><Relationship Id="rId21" Type="http://schemas.openxmlformats.org/officeDocument/2006/relationships/image" Target="../media/image58.png"/><Relationship Id="rId7" Type="http://schemas.openxmlformats.org/officeDocument/2006/relationships/diagramLayout" Target="../diagrams/layout9.xml"/><Relationship Id="rId12" Type="http://schemas.openxmlformats.org/officeDocument/2006/relationships/image" Target="../media/image51.svg"/><Relationship Id="rId17" Type="http://schemas.openxmlformats.org/officeDocument/2006/relationships/image" Target="../media/image56.png"/><Relationship Id="rId25" Type="http://schemas.openxmlformats.org/officeDocument/2006/relationships/image" Target="../media/image62.png"/><Relationship Id="rId2" Type="http://schemas.openxmlformats.org/officeDocument/2006/relationships/notesSlide" Target="../notesSlides/notesSlide9.xml"/><Relationship Id="rId16" Type="http://schemas.openxmlformats.org/officeDocument/2006/relationships/image" Target="../media/image55.svg"/><Relationship Id="rId20"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50.png"/><Relationship Id="rId24" Type="http://schemas.openxmlformats.org/officeDocument/2006/relationships/image" Target="../media/image61.svg"/><Relationship Id="rId5" Type="http://schemas.openxmlformats.org/officeDocument/2006/relationships/image" Target="../media/image2.png"/><Relationship Id="rId15" Type="http://schemas.openxmlformats.org/officeDocument/2006/relationships/image" Target="../media/image54.png"/><Relationship Id="rId23" Type="http://schemas.openxmlformats.org/officeDocument/2006/relationships/image" Target="../media/image60.png"/><Relationship Id="rId28" Type="http://schemas.openxmlformats.org/officeDocument/2006/relationships/image" Target="../media/image65.svg"/><Relationship Id="rId10" Type="http://schemas.microsoft.com/office/2007/relationships/diagramDrawing" Target="../diagrams/drawing9.xml"/><Relationship Id="rId19" Type="http://schemas.openxmlformats.org/officeDocument/2006/relationships/image" Target="../media/image5.png"/><Relationship Id="rId4" Type="http://schemas.microsoft.com/office/2007/relationships/hdphoto" Target="../media/hdphoto1.wdp"/><Relationship Id="rId9" Type="http://schemas.openxmlformats.org/officeDocument/2006/relationships/diagramColors" Target="../diagrams/colors9.xml"/><Relationship Id="rId14" Type="http://schemas.openxmlformats.org/officeDocument/2006/relationships/image" Target="../media/image53.svg"/><Relationship Id="rId22" Type="http://schemas.openxmlformats.org/officeDocument/2006/relationships/image" Target="../media/image59.svg"/><Relationship Id="rId27"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2.png"/><Relationship Id="rId10" Type="http://schemas.microsoft.com/office/2007/relationships/diagramDrawing" Target="../diagrams/drawing10.xml"/><Relationship Id="rId4" Type="http://schemas.microsoft.com/office/2007/relationships/hdphoto" Target="../media/hdphoto1.wdp"/><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1.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2.png"/><Relationship Id="rId10" Type="http://schemas.openxmlformats.org/officeDocument/2006/relationships/image" Target="../media/image71.svg"/><Relationship Id="rId4" Type="http://schemas.microsoft.com/office/2007/relationships/hdphoto" Target="../media/hdphoto1.wdp"/><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78.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78.sv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2.png"/><Relationship Id="rId10"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71.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2.png"/><Relationship Id="rId10" Type="http://schemas.microsoft.com/office/2007/relationships/diagramDrawing" Target="../diagrams/drawing11.xml"/><Relationship Id="rId4" Type="http://schemas.microsoft.com/office/2007/relationships/hdphoto" Target="../media/hdphoto1.wdp"/><Relationship Id="rId9" Type="http://schemas.openxmlformats.org/officeDocument/2006/relationships/diagramColors" Target="../diagrams/colors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diagramData" Target="../diagrams/data1.xml"/><Relationship Id="rId21" Type="http://schemas.openxmlformats.org/officeDocument/2006/relationships/image" Target="../media/image19.png"/><Relationship Id="rId7" Type="http://schemas.microsoft.com/office/2007/relationships/diagramDrawing" Target="../diagrams/drawing1.xml"/><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image" Target="../media/image2.png"/><Relationship Id="rId19" Type="http://schemas.openxmlformats.org/officeDocument/2006/relationships/image" Target="../media/image17.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2.svg"/><Relationship Id="rId22"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3.png"/><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9.png"/><Relationship Id="rId18"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6.svg"/><Relationship Id="rId17" Type="http://schemas.openxmlformats.org/officeDocument/2006/relationships/diagramQuickStyle" Target="../diagrams/quickStyle4.xml"/><Relationship Id="rId2" Type="http://schemas.openxmlformats.org/officeDocument/2006/relationships/notesSlide" Target="../notesSlides/notesSlide4.xml"/><Relationship Id="rId16"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5.png"/><Relationship Id="rId5" Type="http://schemas.openxmlformats.org/officeDocument/2006/relationships/diagramQuickStyle" Target="../diagrams/quickStyle3.xml"/><Relationship Id="rId15" Type="http://schemas.openxmlformats.org/officeDocument/2006/relationships/diagramData" Target="../diagrams/data4.xml"/><Relationship Id="rId10" Type="http://schemas.openxmlformats.org/officeDocument/2006/relationships/image" Target="../media/image2.png"/><Relationship Id="rId19" Type="http://schemas.microsoft.com/office/2007/relationships/diagramDrawing" Target="../diagrams/drawing4.xml"/><Relationship Id="rId4" Type="http://schemas.openxmlformats.org/officeDocument/2006/relationships/diagramLayout" Target="../diagrams/layout3.xml"/><Relationship Id="rId9" Type="http://schemas.microsoft.com/office/2007/relationships/hdphoto" Target="../media/hdphoto1.wdp"/><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17.png"/><Relationship Id="rId5" Type="http://schemas.openxmlformats.org/officeDocument/2006/relationships/diagramQuickStyle" Target="../diagrams/quickStyle5.xml"/><Relationship Id="rId10" Type="http://schemas.openxmlformats.org/officeDocument/2006/relationships/image" Target="../media/image2.png"/><Relationship Id="rId4" Type="http://schemas.openxmlformats.org/officeDocument/2006/relationships/diagramLayout" Target="../diagrams/layout5.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png"/><Relationship Id="rId4" Type="http://schemas.openxmlformats.org/officeDocument/2006/relationships/diagramLayout" Target="../diagrams/layout6.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hdphoto" Target="../media/hdphoto1.wdp"/><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2.png"/><Relationship Id="rId21" Type="http://schemas.openxmlformats.org/officeDocument/2006/relationships/image" Target="../media/image31.svg"/><Relationship Id="rId7" Type="http://schemas.openxmlformats.org/officeDocument/2006/relationships/diagramColors" Target="../diagrams/colors7.xml"/><Relationship Id="rId12" Type="http://schemas.openxmlformats.org/officeDocument/2006/relationships/image" Target="../media/image1.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23.svg"/><Relationship Id="rId24" Type="http://schemas.openxmlformats.org/officeDocument/2006/relationships/image" Target="../media/image34.png"/><Relationship Id="rId5" Type="http://schemas.openxmlformats.org/officeDocument/2006/relationships/diagramLayout" Target="../diagrams/layout7.xml"/><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2.svg"/><Relationship Id="rId19" Type="http://schemas.openxmlformats.org/officeDocument/2006/relationships/image" Target="../media/image29.svg"/><Relationship Id="rId4" Type="http://schemas.openxmlformats.org/officeDocument/2006/relationships/diagramData" Target="../diagrams/data7.xml"/><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hdphoto" Target="../media/hdphoto1.wdp"/><Relationship Id="rId18" Type="http://schemas.openxmlformats.org/officeDocument/2006/relationships/image" Target="../media/image42.png"/><Relationship Id="rId3" Type="http://schemas.openxmlformats.org/officeDocument/2006/relationships/image" Target="../media/image2.png"/><Relationship Id="rId21" Type="http://schemas.openxmlformats.org/officeDocument/2006/relationships/image" Target="../media/image45.svg"/><Relationship Id="rId7" Type="http://schemas.openxmlformats.org/officeDocument/2006/relationships/diagramColors" Target="../diagrams/colors8.xml"/><Relationship Id="rId12" Type="http://schemas.openxmlformats.org/officeDocument/2006/relationships/image" Target="../media/image1.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23.svg"/><Relationship Id="rId24" Type="http://schemas.openxmlformats.org/officeDocument/2006/relationships/image" Target="../media/image48.png"/><Relationship Id="rId5" Type="http://schemas.openxmlformats.org/officeDocument/2006/relationships/diagramLayout" Target="../diagrams/layout8.xml"/><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22.svg"/><Relationship Id="rId19" Type="http://schemas.openxmlformats.org/officeDocument/2006/relationships/image" Target="../media/image43.svg"/><Relationship Id="rId4" Type="http://schemas.openxmlformats.org/officeDocument/2006/relationships/diagramData" Target="../diagrams/data8.xml"/><Relationship Id="rId9" Type="http://schemas.openxmlformats.org/officeDocument/2006/relationships/image" Target="../media/image21.png"/><Relationship Id="rId14" Type="http://schemas.openxmlformats.org/officeDocument/2006/relationships/image" Target="../media/image38.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487" y="3159819"/>
            <a:ext cx="8769644" cy="519448"/>
          </a:xfrm>
        </p:spPr>
        <p:txBody>
          <a:bodyPr/>
          <a:lstStyle/>
          <a:p>
            <a:r>
              <a:rPr lang="en-AU" sz="2000" dirty="0"/>
              <a:t>OECD INTERNATIONAL ACADEMY FOR TAX CRIME INVESTIGATION</a:t>
            </a:r>
            <a:br>
              <a:rPr lang="en-AU" sz="1800" dirty="0">
                <a:solidFill>
                  <a:schemeClr val="tx2"/>
                </a:solidFill>
                <a:latin typeface="Century Gothic" panose="020B0502020202020204" pitchFamily="34" charset="0"/>
              </a:rPr>
            </a:br>
            <a:r>
              <a:rPr lang="en-AU" sz="1600" dirty="0"/>
              <a:t>VAT/GST FRAUD INVESTIGATIONS PROGRAMME</a:t>
            </a:r>
            <a:endParaRPr lang="en-AU" sz="1600" dirty="0">
              <a:solidFill>
                <a:schemeClr val="tx1">
                  <a:lumMod val="50000"/>
                  <a:lumOff val="50000"/>
                </a:schemeClr>
              </a:solidFill>
              <a:latin typeface="Century Gothic" panose="020B0502020202020204" pitchFamily="34" charset="0"/>
            </a:endParaRPr>
          </a:p>
        </p:txBody>
      </p:sp>
      <p:sp>
        <p:nvSpPr>
          <p:cNvPr id="6" name="Text Placeholder 5"/>
          <p:cNvSpPr>
            <a:spLocks noGrp="1"/>
          </p:cNvSpPr>
          <p:nvPr>
            <p:ph type="body" idx="1"/>
          </p:nvPr>
        </p:nvSpPr>
        <p:spPr>
          <a:xfrm>
            <a:off x="228142" y="3932373"/>
            <a:ext cx="8232290" cy="373362"/>
          </a:xfrm>
        </p:spPr>
        <p:txBody>
          <a:bodyPr>
            <a:noAutofit/>
          </a:bodyPr>
          <a:lstStyle/>
          <a:p>
            <a:r>
              <a:rPr lang="en-AU" sz="2400" dirty="0">
                <a:solidFill>
                  <a:schemeClr val="accent1"/>
                </a:solidFill>
                <a:latin typeface="Century Gothic" panose="020B0502020202020204" pitchFamily="34" charset="0"/>
              </a:rPr>
              <a:t>INTERNATIONAL VAT TYPOLOGIES</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
        <p:nvSpPr>
          <p:cNvPr id="10" name="TextBox 9">
            <a:extLst>
              <a:ext uri="{FF2B5EF4-FFF2-40B4-BE49-F238E27FC236}">
                <a16:creationId xmlns:a16="http://schemas.microsoft.com/office/drawing/2014/main" id="{6DF7F8F4-A85C-4E1E-9D35-06AA5CB72582}"/>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169416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INDICATORS| </a:t>
            </a:r>
            <a:r>
              <a:rPr lang="en-AU" sz="2000" dirty="0">
                <a:solidFill>
                  <a:schemeClr val="accent2"/>
                </a:solidFill>
                <a:latin typeface="Century Gothic" panose="020B0502020202020204" pitchFamily="34" charset="0"/>
              </a:rPr>
              <a:t>TYPES OF GOODS USED</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28019" y="448178"/>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aphicFrame>
        <p:nvGraphicFramePr>
          <p:cNvPr id="5" name="Diagram 4">
            <a:extLst>
              <a:ext uri="{FF2B5EF4-FFF2-40B4-BE49-F238E27FC236}">
                <a16:creationId xmlns:a16="http://schemas.microsoft.com/office/drawing/2014/main" id="{2F8A2942-56E6-422A-AA87-EE4A4C9C2F7F}"/>
              </a:ext>
            </a:extLst>
          </p:cNvPr>
          <p:cNvGraphicFramePr/>
          <p:nvPr/>
        </p:nvGraphicFramePr>
        <p:xfrm>
          <a:off x="200028" y="845935"/>
          <a:ext cx="8764460" cy="5778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 name="Graphic 16" descr="Inventory with solid fill">
            <a:extLst>
              <a:ext uri="{FF2B5EF4-FFF2-40B4-BE49-F238E27FC236}">
                <a16:creationId xmlns:a16="http://schemas.microsoft.com/office/drawing/2014/main" id="{39F6693A-ECCD-470E-A4C7-EC9F57A785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7075" y="1196752"/>
            <a:ext cx="792088" cy="792088"/>
          </a:xfrm>
          <a:prstGeom prst="rect">
            <a:avLst/>
          </a:prstGeom>
        </p:spPr>
      </p:pic>
      <p:pic>
        <p:nvPicPr>
          <p:cNvPr id="18" name="Graphic 17" descr="Truck with solid fill">
            <a:extLst>
              <a:ext uri="{FF2B5EF4-FFF2-40B4-BE49-F238E27FC236}">
                <a16:creationId xmlns:a16="http://schemas.microsoft.com/office/drawing/2014/main" id="{ADFB1179-ED14-41F6-AF15-9C6B9F0171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47075" y="3032956"/>
            <a:ext cx="792088" cy="792088"/>
          </a:xfrm>
          <a:prstGeom prst="rect">
            <a:avLst/>
          </a:prstGeom>
        </p:spPr>
      </p:pic>
      <p:pic>
        <p:nvPicPr>
          <p:cNvPr id="19" name="Graphic 18" descr="Ring outline">
            <a:extLst>
              <a:ext uri="{FF2B5EF4-FFF2-40B4-BE49-F238E27FC236}">
                <a16:creationId xmlns:a16="http://schemas.microsoft.com/office/drawing/2014/main" id="{EEC20F65-E774-42A9-8D35-2ACB03BAB9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43608" y="4788295"/>
            <a:ext cx="792088" cy="792088"/>
          </a:xfrm>
          <a:prstGeom prst="rect">
            <a:avLst/>
          </a:prstGeom>
        </p:spPr>
      </p:pic>
      <p:pic>
        <p:nvPicPr>
          <p:cNvPr id="20" name="Graphic 19" descr="High voltage with solid fill">
            <a:extLst>
              <a:ext uri="{FF2B5EF4-FFF2-40B4-BE49-F238E27FC236}">
                <a16:creationId xmlns:a16="http://schemas.microsoft.com/office/drawing/2014/main" id="{4CD89BBE-2D5A-48DC-8BA1-04F70437556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205169" y="1223139"/>
            <a:ext cx="792088" cy="792088"/>
          </a:xfrm>
          <a:prstGeom prst="rect">
            <a:avLst/>
          </a:prstGeom>
        </p:spPr>
      </p:pic>
      <p:pic>
        <p:nvPicPr>
          <p:cNvPr id="21" name="Graphic 20" descr="Pot of gold with solid fill">
            <a:extLst>
              <a:ext uri="{FF2B5EF4-FFF2-40B4-BE49-F238E27FC236}">
                <a16:creationId xmlns:a16="http://schemas.microsoft.com/office/drawing/2014/main" id="{FB4B7D32-F38B-413D-B1AA-112283F038A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7363263" y="1224631"/>
            <a:ext cx="792088" cy="792088"/>
          </a:xfrm>
          <a:prstGeom prst="rect">
            <a:avLst/>
          </a:prstGeom>
        </p:spPr>
      </p:pic>
      <p:pic>
        <p:nvPicPr>
          <p:cNvPr id="22" name="Graphic 21" descr="Mop and bucket with solid fill">
            <a:extLst>
              <a:ext uri="{FF2B5EF4-FFF2-40B4-BE49-F238E27FC236}">
                <a16:creationId xmlns:a16="http://schemas.microsoft.com/office/drawing/2014/main" id="{1233A424-46AD-4ECA-A61F-2DEA696EE0A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205169" y="3032956"/>
            <a:ext cx="792088" cy="792088"/>
          </a:xfrm>
          <a:prstGeom prst="rect">
            <a:avLst/>
          </a:prstGeom>
        </p:spPr>
      </p:pic>
      <p:pic>
        <p:nvPicPr>
          <p:cNvPr id="23" name="Graphic 22" descr="Watch with solid fill">
            <a:extLst>
              <a:ext uri="{FF2B5EF4-FFF2-40B4-BE49-F238E27FC236}">
                <a16:creationId xmlns:a16="http://schemas.microsoft.com/office/drawing/2014/main" id="{0FEFB688-C20B-4D2A-BE65-2A11479E839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7423848" y="3109270"/>
            <a:ext cx="661596" cy="661596"/>
          </a:xfrm>
          <a:prstGeom prst="rect">
            <a:avLst/>
          </a:prstGeom>
        </p:spPr>
      </p:pic>
      <p:pic>
        <p:nvPicPr>
          <p:cNvPr id="24" name="Graphic 23" descr="Processor with solid fill">
            <a:extLst>
              <a:ext uri="{FF2B5EF4-FFF2-40B4-BE49-F238E27FC236}">
                <a16:creationId xmlns:a16="http://schemas.microsoft.com/office/drawing/2014/main" id="{DEA5748B-B0E7-4B4D-A220-A948F650B59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205169" y="4788295"/>
            <a:ext cx="792088" cy="792088"/>
          </a:xfrm>
          <a:prstGeom prst="rect">
            <a:avLst/>
          </a:prstGeom>
        </p:spPr>
      </p:pic>
      <p:pic>
        <p:nvPicPr>
          <p:cNvPr id="25" name="Graphic 24" descr="Telephone with solid fill">
            <a:extLst>
              <a:ext uri="{FF2B5EF4-FFF2-40B4-BE49-F238E27FC236}">
                <a16:creationId xmlns:a16="http://schemas.microsoft.com/office/drawing/2014/main" id="{53022266-7CD0-44A8-BA7F-2ABE52C34DC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7363263" y="4798850"/>
            <a:ext cx="792088" cy="792088"/>
          </a:xfrm>
          <a:prstGeom prst="rect">
            <a:avLst/>
          </a:prstGeom>
        </p:spPr>
      </p:pic>
      <p:sp>
        <p:nvSpPr>
          <p:cNvPr id="16" name="TextBox 1">
            <a:extLst>
              <a:ext uri="{FF2B5EF4-FFF2-40B4-BE49-F238E27FC236}">
                <a16:creationId xmlns:a16="http://schemas.microsoft.com/office/drawing/2014/main" id="{378F5529-3F26-442E-8E55-9DD7E3D91BB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11397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872250" cy="373362"/>
          </a:xfrm>
        </p:spPr>
        <p:txBody>
          <a:bodyPr>
            <a:noAutofit/>
          </a:bodyPr>
          <a:lstStyle/>
          <a:p>
            <a:r>
              <a:rPr lang="en-AU" sz="2400" dirty="0">
                <a:solidFill>
                  <a:schemeClr val="accent1"/>
                </a:solidFill>
                <a:latin typeface="Century Gothic" panose="020B0502020202020204" pitchFamily="34" charset="0"/>
              </a:rPr>
              <a:t>AUSTRALIAN CASE STUDY – PRECIOUS METALS </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
        <p:nvSpPr>
          <p:cNvPr id="7" name="TextBox 1">
            <a:extLst>
              <a:ext uri="{FF2B5EF4-FFF2-40B4-BE49-F238E27FC236}">
                <a16:creationId xmlns:a16="http://schemas.microsoft.com/office/drawing/2014/main" id="{2ACAA660-D4D3-4241-90B2-4F366CCD5C8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67694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3">
            <a:extLst>
              <a:ext uri="{FF2B5EF4-FFF2-40B4-BE49-F238E27FC236}">
                <a16:creationId xmlns:a16="http://schemas.microsoft.com/office/drawing/2014/main" id="{0B3CE5C1-BF43-4E5E-9EC0-B1C9C92489F9}"/>
              </a:ext>
            </a:extLst>
          </p:cNvPr>
          <p:cNvSpPr txBox="1"/>
          <p:nvPr/>
        </p:nvSpPr>
        <p:spPr>
          <a:xfrm>
            <a:off x="148534" y="583686"/>
            <a:ext cx="8887962" cy="1754326"/>
          </a:xfrm>
          <a:prstGeom prst="rect">
            <a:avLst/>
          </a:prstGeom>
          <a:noFill/>
        </p:spPr>
        <p:txBody>
          <a:bodyPr wrap="square">
            <a:spAutoFit/>
          </a:bodyPr>
          <a:lstStyle/>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Involves artificial arrangements in the gold bullion precious metals refining industry</a:t>
            </a:r>
          </a:p>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These arrangements were an attempt to obscure transactions of recycled </a:t>
            </a:r>
            <a:r>
              <a:rPr lang="en-AU" i="1" dirty="0">
                <a:solidFill>
                  <a:schemeClr val="accent1">
                    <a:lumMod val="75000"/>
                  </a:schemeClr>
                </a:solidFill>
                <a:latin typeface="Century Gothic" panose="020B0502020202020204" pitchFamily="34" charset="0"/>
              </a:rPr>
              <a:t>“Investment Form Previous Metals”</a:t>
            </a:r>
            <a:r>
              <a:rPr lang="en-AU" dirty="0">
                <a:solidFill>
                  <a:schemeClr val="accent1">
                    <a:lumMod val="75000"/>
                  </a:schemeClr>
                </a:solidFill>
                <a:latin typeface="Century Gothic" panose="020B0502020202020204" pitchFamily="34" charset="0"/>
              </a:rPr>
              <a:t> </a:t>
            </a:r>
          </a:p>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This enabled participants to obtain a tax benefit from the tax system for which there was no entitlement</a:t>
            </a:r>
          </a:p>
        </p:txBody>
      </p:sp>
      <p:graphicFrame>
        <p:nvGraphicFramePr>
          <p:cNvPr id="16" name="Diagram 15">
            <a:extLst>
              <a:ext uri="{FF2B5EF4-FFF2-40B4-BE49-F238E27FC236}">
                <a16:creationId xmlns:a16="http://schemas.microsoft.com/office/drawing/2014/main" id="{101C066F-1C39-4535-BFFF-9BEF23E9239B}"/>
              </a:ext>
            </a:extLst>
          </p:cNvPr>
          <p:cNvGraphicFramePr/>
          <p:nvPr>
            <p:extLst>
              <p:ext uri="{D42A27DB-BD31-4B8C-83A1-F6EECF244321}">
                <p14:modId xmlns:p14="http://schemas.microsoft.com/office/powerpoint/2010/main" val="3404731193"/>
              </p:ext>
            </p:extLst>
          </p:nvPr>
        </p:nvGraphicFramePr>
        <p:xfrm>
          <a:off x="1524000" y="2564904"/>
          <a:ext cx="6096000" cy="38676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1">
            <a:extLst>
              <a:ext uri="{FF2B5EF4-FFF2-40B4-BE49-F238E27FC236}">
                <a16:creationId xmlns:a16="http://schemas.microsoft.com/office/drawing/2014/main" id="{56B14221-FAFB-4856-9B87-BE68BCAB6BC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66737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DRIVERS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3">
            <a:extLst>
              <a:ext uri="{FF2B5EF4-FFF2-40B4-BE49-F238E27FC236}">
                <a16:creationId xmlns:a16="http://schemas.microsoft.com/office/drawing/2014/main" id="{0B3CE5C1-BF43-4E5E-9EC0-B1C9C92489F9}"/>
              </a:ext>
            </a:extLst>
          </p:cNvPr>
          <p:cNvSpPr txBox="1"/>
          <p:nvPr/>
        </p:nvSpPr>
        <p:spPr>
          <a:xfrm>
            <a:off x="148534" y="583686"/>
            <a:ext cx="8887962" cy="2308324"/>
          </a:xfrm>
          <a:prstGeom prst="rect">
            <a:avLst/>
          </a:prstGeom>
          <a:noFill/>
        </p:spPr>
        <p:txBody>
          <a:bodyPr wrap="square">
            <a:spAutoFit/>
          </a:bodyPr>
          <a:lstStyle/>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Missing trader schemes are particularly effective where goods can have a different tax treatment</a:t>
            </a:r>
          </a:p>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In Australia, precious metals including gold, silver and platinum can be taxable at 10%, GST free or exempt (input tax)</a:t>
            </a:r>
          </a:p>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This depends on their form and the nature of the transaction</a:t>
            </a:r>
          </a:p>
          <a:p>
            <a:pPr marL="360363" indent="-360363">
              <a:buFont typeface="Arial" panose="020B0604020202020204" pitchFamily="34" charset="0"/>
              <a:buChar char="•"/>
            </a:pPr>
            <a:r>
              <a:rPr lang="en-AU" dirty="0">
                <a:solidFill>
                  <a:schemeClr val="accent1">
                    <a:lumMod val="75000"/>
                  </a:schemeClr>
                </a:solidFill>
                <a:latin typeface="Century Gothic" panose="020B0502020202020204" pitchFamily="34" charset="0"/>
              </a:rPr>
              <a:t>For example, </a:t>
            </a:r>
            <a:r>
              <a:rPr lang="en-AU" sz="1800" dirty="0">
                <a:solidFill>
                  <a:schemeClr val="tx1"/>
                </a:solidFill>
                <a:latin typeface="Century Gothic" panose="020B0502020202020204" pitchFamily="34" charset="0"/>
              </a:rPr>
              <a:t>if a supply of gold, silver or platinum is in an “investment form” and has the fineness of at least 99.5% it is considered to be a precious metal</a:t>
            </a:r>
            <a:r>
              <a:rPr lang="en-US" dirty="0">
                <a:latin typeface="Century Gothic" panose="020B0502020202020204" pitchFamily="34" charset="0"/>
              </a:rPr>
              <a:t> and it is input taxed</a:t>
            </a:r>
            <a:endParaRPr lang="en-AU" sz="1800" dirty="0">
              <a:solidFill>
                <a:schemeClr val="tx1"/>
              </a:solidFill>
              <a:latin typeface="Century Gothic" panose="020B0502020202020204" pitchFamily="34" charset="0"/>
            </a:endParaRPr>
          </a:p>
        </p:txBody>
      </p:sp>
      <p:sp>
        <p:nvSpPr>
          <p:cNvPr id="11" name="Rectangle 10">
            <a:extLst>
              <a:ext uri="{FF2B5EF4-FFF2-40B4-BE49-F238E27FC236}">
                <a16:creationId xmlns:a16="http://schemas.microsoft.com/office/drawing/2014/main" id="{EFFB32C8-BF59-45C8-A324-A06DE8B1BC0A}"/>
              </a:ext>
            </a:extLst>
          </p:cNvPr>
          <p:cNvSpPr/>
          <p:nvPr/>
        </p:nvSpPr>
        <p:spPr>
          <a:xfrm>
            <a:off x="249132" y="5733607"/>
            <a:ext cx="8645737" cy="791737"/>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chemeClr val="tx1"/>
                </a:solidFill>
                <a:latin typeface="Century Gothic" panose="020B0502020202020204" pitchFamily="34" charset="0"/>
              </a:rPr>
              <a:t>IDENTIFIED RISK </a:t>
            </a:r>
            <a:r>
              <a:rPr lang="en-US" sz="1400" dirty="0">
                <a:solidFill>
                  <a:schemeClr val="tx1"/>
                </a:solidFill>
                <a:latin typeface="Century Gothic" panose="020B0502020202020204" pitchFamily="34" charset="0"/>
              </a:rPr>
              <a:t>Established syndicates, similar to carousel type arrangements, apply various methods to alter the form of precious metal such as defacing, damaging, melting or misrepresenting documentation in order to manipulate the exemptions and special rules.</a:t>
            </a:r>
            <a:endParaRPr lang="en-AU" sz="1400" dirty="0">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6864F7F1-E909-4EC0-994D-D94D2B3F4B8E}"/>
              </a:ext>
            </a:extLst>
          </p:cNvPr>
          <p:cNvPicPr>
            <a:picLocks noChangeAspect="1"/>
          </p:cNvPicPr>
          <p:nvPr/>
        </p:nvPicPr>
        <p:blipFill>
          <a:blip r:embed="rId6"/>
          <a:stretch>
            <a:fillRect/>
          </a:stretch>
        </p:blipFill>
        <p:spPr>
          <a:xfrm>
            <a:off x="2652326" y="3490120"/>
            <a:ext cx="3839347" cy="1513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1">
            <a:extLst>
              <a:ext uri="{FF2B5EF4-FFF2-40B4-BE49-F238E27FC236}">
                <a16:creationId xmlns:a16="http://schemas.microsoft.com/office/drawing/2014/main" id="{83CDE3AD-FA5C-4877-92F5-66CB9E9285E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81545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TRENDS IN BAS REFUNDS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0" name="Rectangle 9">
            <a:extLst>
              <a:ext uri="{FF2B5EF4-FFF2-40B4-BE49-F238E27FC236}">
                <a16:creationId xmlns:a16="http://schemas.microsoft.com/office/drawing/2014/main" id="{56B3A059-82FB-4764-B5DE-FC07E96BB683}"/>
              </a:ext>
            </a:extLst>
          </p:cNvPr>
          <p:cNvSpPr/>
          <p:nvPr/>
        </p:nvSpPr>
        <p:spPr>
          <a:xfrm>
            <a:off x="148535" y="583686"/>
            <a:ext cx="8887962" cy="16773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AU" sz="1600" dirty="0">
                <a:latin typeface="Century Gothic" panose="020B0502020202020204" pitchFamily="34" charset="0"/>
              </a:rPr>
              <a:t>From 2001 – 2016, the trend in BAS refunds issued to precious metal refiners has been:</a:t>
            </a:r>
          </a:p>
          <a:p>
            <a:pPr marL="742950" lvl="1" indent="-285750">
              <a:spcAft>
                <a:spcPts val="600"/>
              </a:spcAft>
              <a:buFont typeface="Courier New" panose="02070309020205020404" pitchFamily="49" charset="0"/>
              <a:buChar char="o"/>
            </a:pPr>
            <a:r>
              <a:rPr lang="en-AU" sz="1600" dirty="0">
                <a:latin typeface="Century Gothic" panose="020B0502020202020204" pitchFamily="34" charset="0"/>
              </a:rPr>
              <a:t>2001-2011 the refiners remitted to the ATO a net amount of $14 million; and</a:t>
            </a:r>
          </a:p>
          <a:p>
            <a:pPr marL="742950" lvl="1" indent="-285750">
              <a:spcAft>
                <a:spcPts val="600"/>
              </a:spcAft>
              <a:buFont typeface="Courier New" panose="02070309020205020404" pitchFamily="49" charset="0"/>
              <a:buChar char="o"/>
            </a:pPr>
            <a:r>
              <a:rPr lang="en-AU" sz="1600" dirty="0">
                <a:latin typeface="Century Gothic" panose="020B0502020202020204" pitchFamily="34" charset="0"/>
              </a:rPr>
              <a:t>2012-2016 the ATO has paid $300 million in refunds</a:t>
            </a:r>
          </a:p>
          <a:p>
            <a:endParaRPr lang="en-AU" sz="2000" dirty="0">
              <a:latin typeface="Century Gothic" panose="020B0502020202020204" pitchFamily="34" charset="0"/>
            </a:endParaRPr>
          </a:p>
          <a:p>
            <a:endParaRPr lang="en-AU" sz="2000" dirty="0">
              <a:latin typeface="Century Gothic" panose="020B0502020202020204" pitchFamily="34" charset="0"/>
            </a:endParaRPr>
          </a:p>
        </p:txBody>
      </p:sp>
      <p:graphicFrame>
        <p:nvGraphicFramePr>
          <p:cNvPr id="11" name="Chart 10">
            <a:extLst>
              <a:ext uri="{FF2B5EF4-FFF2-40B4-BE49-F238E27FC236}">
                <a16:creationId xmlns:a16="http://schemas.microsoft.com/office/drawing/2014/main" id="{AA9D0A4D-4214-4B87-B1BB-9891F8BA5862}"/>
              </a:ext>
            </a:extLst>
          </p:cNvPr>
          <p:cNvGraphicFramePr>
            <a:graphicFrameLocks/>
          </p:cNvGraphicFramePr>
          <p:nvPr>
            <p:extLst>
              <p:ext uri="{D42A27DB-BD31-4B8C-83A1-F6EECF244321}">
                <p14:modId xmlns:p14="http://schemas.microsoft.com/office/powerpoint/2010/main" val="3917917529"/>
              </p:ext>
            </p:extLst>
          </p:nvPr>
        </p:nvGraphicFramePr>
        <p:xfrm>
          <a:off x="251520" y="1556792"/>
          <a:ext cx="8599929" cy="4990512"/>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
            <a:extLst>
              <a:ext uri="{FF2B5EF4-FFF2-40B4-BE49-F238E27FC236}">
                <a16:creationId xmlns:a16="http://schemas.microsoft.com/office/drawing/2014/main" id="{5C523280-BE64-4B9B-9CDD-1748160F13D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13373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THE SCHEME</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pSp>
        <p:nvGrpSpPr>
          <p:cNvPr id="11" name="Group 10">
            <a:extLst>
              <a:ext uri="{FF2B5EF4-FFF2-40B4-BE49-F238E27FC236}">
                <a16:creationId xmlns:a16="http://schemas.microsoft.com/office/drawing/2014/main" id="{020435C3-2F54-443D-BC8F-F85230D79986}"/>
              </a:ext>
            </a:extLst>
          </p:cNvPr>
          <p:cNvGrpSpPr/>
          <p:nvPr/>
        </p:nvGrpSpPr>
        <p:grpSpPr>
          <a:xfrm>
            <a:off x="396357" y="1289538"/>
            <a:ext cx="8351286" cy="4803758"/>
            <a:chOff x="528475" y="226495"/>
            <a:chExt cx="11135048" cy="6405008"/>
          </a:xfrm>
        </p:grpSpPr>
        <p:sp>
          <p:nvSpPr>
            <p:cNvPr id="18" name="TextBox 7">
              <a:extLst>
                <a:ext uri="{FF2B5EF4-FFF2-40B4-BE49-F238E27FC236}">
                  <a16:creationId xmlns:a16="http://schemas.microsoft.com/office/drawing/2014/main" id="{960BB774-12F2-4FDD-A1E8-39FD88EF6147}"/>
                </a:ext>
              </a:extLst>
            </p:cNvPr>
            <p:cNvSpPr txBox="1"/>
            <p:nvPr/>
          </p:nvSpPr>
          <p:spPr>
            <a:xfrm>
              <a:off x="1026160" y="625995"/>
              <a:ext cx="190870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000" dirty="0">
                  <a:latin typeface="Century Gothic" panose="020B0502020202020204" pitchFamily="34" charset="0"/>
                  <a:cs typeface="Arial" panose="020B0604020202020204" pitchFamily="34" charset="0"/>
                </a:rPr>
                <a:t>Precious Metal</a:t>
              </a:r>
            </a:p>
            <a:p>
              <a:pPr algn="ctr"/>
              <a:r>
                <a:rPr lang="en-AU" sz="1000" dirty="0">
                  <a:latin typeface="Century Gothic" panose="020B0502020202020204" pitchFamily="34" charset="0"/>
                  <a:cs typeface="Arial" panose="020B0604020202020204" pitchFamily="34" charset="0"/>
                </a:rPr>
                <a:t>($1030)</a:t>
              </a:r>
            </a:p>
            <a:p>
              <a:pPr algn="ctr"/>
              <a:r>
                <a:rPr lang="en-AU" sz="1000" dirty="0">
                  <a:latin typeface="Century Gothic" panose="020B0502020202020204" pitchFamily="34" charset="0"/>
                  <a:cs typeface="Arial" panose="020B0604020202020204" pitchFamily="34" charset="0"/>
                </a:rPr>
                <a:t>Input-taxed</a:t>
              </a:r>
            </a:p>
          </p:txBody>
        </p:sp>
        <p:grpSp>
          <p:nvGrpSpPr>
            <p:cNvPr id="19" name="Group 18">
              <a:extLst>
                <a:ext uri="{FF2B5EF4-FFF2-40B4-BE49-F238E27FC236}">
                  <a16:creationId xmlns:a16="http://schemas.microsoft.com/office/drawing/2014/main" id="{A0A3A40A-47A4-4241-82CE-8ADE056E0A4C}"/>
                </a:ext>
              </a:extLst>
            </p:cNvPr>
            <p:cNvGrpSpPr/>
            <p:nvPr/>
          </p:nvGrpSpPr>
          <p:grpSpPr>
            <a:xfrm>
              <a:off x="528475" y="226495"/>
              <a:ext cx="11135048" cy="6405008"/>
              <a:chOff x="528476" y="270264"/>
              <a:chExt cx="11135048" cy="6405008"/>
            </a:xfrm>
          </p:grpSpPr>
          <p:sp>
            <p:nvSpPr>
              <p:cNvPr id="20" name="Rectangle 19">
                <a:extLst>
                  <a:ext uri="{FF2B5EF4-FFF2-40B4-BE49-F238E27FC236}">
                    <a16:creationId xmlns:a16="http://schemas.microsoft.com/office/drawing/2014/main" id="{CF6D5A9A-630A-4C99-846A-65FB2BBEB550}"/>
                  </a:ext>
                </a:extLst>
              </p:cNvPr>
              <p:cNvSpPr/>
              <p:nvPr/>
            </p:nvSpPr>
            <p:spPr>
              <a:xfrm>
                <a:off x="4014496" y="270264"/>
                <a:ext cx="4026412" cy="1518818"/>
              </a:xfrm>
              <a:prstGeom prst="rect">
                <a:avLst/>
              </a:prstGeom>
              <a:solidFill>
                <a:schemeClr val="accent6"/>
              </a:solidFill>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AU" sz="1100" b="1" dirty="0">
                    <a:solidFill>
                      <a:schemeClr val="bg1"/>
                    </a:solidFill>
                    <a:latin typeface="Century Gothic" panose="020B0502020202020204" pitchFamily="34" charset="0"/>
                    <a:cs typeface="Arial" panose="020B0604020202020204" pitchFamily="34" charset="0"/>
                  </a:rPr>
                  <a:t>Missing Trader</a:t>
                </a:r>
              </a:p>
              <a:p>
                <a:pPr algn="ctr"/>
                <a:r>
                  <a:rPr lang="en-AU" sz="1000" b="1" dirty="0">
                    <a:solidFill>
                      <a:schemeClr val="bg1"/>
                    </a:solidFill>
                    <a:latin typeface="Century Gothic" panose="020B0502020202020204" pitchFamily="34" charset="0"/>
                    <a:cs typeface="Arial" panose="020B0604020202020204" pitchFamily="34" charset="0"/>
                  </a:rPr>
                  <a:t>(MT)</a:t>
                </a:r>
              </a:p>
              <a:p>
                <a:pPr algn="ctr"/>
                <a:endParaRPr lang="en-AU" sz="1000" b="1" dirty="0">
                  <a:solidFill>
                    <a:schemeClr val="bg1"/>
                  </a:solidFill>
                  <a:latin typeface="Century Gothic" panose="020B0502020202020204" pitchFamily="34" charset="0"/>
                  <a:cs typeface="Arial" panose="020B0604020202020204" pitchFamily="34" charset="0"/>
                </a:endParaRPr>
              </a:p>
              <a:p>
                <a:pPr algn="ctr"/>
                <a:r>
                  <a:rPr lang="en-AU" sz="1000" b="1" dirty="0">
                    <a:solidFill>
                      <a:schemeClr val="bg1"/>
                    </a:solidFill>
                    <a:latin typeface="Century Gothic" panose="020B0502020202020204" pitchFamily="34" charset="0"/>
                    <a:cs typeface="Arial" panose="020B0604020202020204" pitchFamily="34" charset="0"/>
                  </a:rPr>
                  <a:t>Loss of $1078 - $1030</a:t>
                </a:r>
              </a:p>
              <a:p>
                <a:pPr algn="ctr"/>
                <a:r>
                  <a:rPr lang="en-AU" sz="1000" b="1" dirty="0">
                    <a:solidFill>
                      <a:schemeClr val="bg1"/>
                    </a:solidFill>
                    <a:latin typeface="Century Gothic" panose="020B0502020202020204" pitchFamily="34" charset="0"/>
                    <a:cs typeface="Arial" panose="020B0604020202020204" pitchFamily="34" charset="0"/>
                  </a:rPr>
                  <a:t>= $48 - $98 (GST)</a:t>
                </a:r>
              </a:p>
              <a:p>
                <a:pPr algn="ctr"/>
                <a:r>
                  <a:rPr lang="en-AU" sz="1000" b="1" dirty="0">
                    <a:solidFill>
                      <a:schemeClr val="bg1"/>
                    </a:solidFill>
                    <a:latin typeface="Century Gothic" panose="020B0502020202020204" pitchFamily="34" charset="0"/>
                    <a:cs typeface="Arial" panose="020B0604020202020204" pitchFamily="34" charset="0"/>
                  </a:rPr>
                  <a:t>= -$50</a:t>
                </a:r>
              </a:p>
              <a:p>
                <a:pPr algn="ctr"/>
                <a:r>
                  <a:rPr lang="en-AU" sz="1000" b="1" dirty="0">
                    <a:solidFill>
                      <a:schemeClr val="bg1"/>
                    </a:solidFill>
                    <a:latin typeface="Century Gothic" panose="020B0502020202020204" pitchFamily="34" charset="0"/>
                    <a:cs typeface="Arial" panose="020B0604020202020204" pitchFamily="34" charset="0"/>
                  </a:rPr>
                  <a:t>*Makes $48 if they don’t pay GST to ATO</a:t>
                </a:r>
              </a:p>
            </p:txBody>
          </p:sp>
          <p:sp>
            <p:nvSpPr>
              <p:cNvPr id="21" name="Rectangle 20">
                <a:extLst>
                  <a:ext uri="{FF2B5EF4-FFF2-40B4-BE49-F238E27FC236}">
                    <a16:creationId xmlns:a16="http://schemas.microsoft.com/office/drawing/2014/main" id="{A239AA41-ADD3-4D42-8278-2B145378100F}"/>
                  </a:ext>
                </a:extLst>
              </p:cNvPr>
              <p:cNvSpPr/>
              <p:nvPr/>
            </p:nvSpPr>
            <p:spPr>
              <a:xfrm>
                <a:off x="4014497" y="5156454"/>
                <a:ext cx="4128016" cy="1518818"/>
              </a:xfrm>
              <a:prstGeom prst="rect">
                <a:avLst/>
              </a:prstGeom>
              <a:solidFill>
                <a:schemeClr val="accent4"/>
              </a:solidFill>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AU" sz="1100" b="1" dirty="0">
                    <a:solidFill>
                      <a:schemeClr val="bg1"/>
                    </a:solidFill>
                    <a:latin typeface="Century Gothic" panose="020B0502020202020204" pitchFamily="34" charset="0"/>
                    <a:cs typeface="Arial" panose="020B0604020202020204" pitchFamily="34" charset="0"/>
                  </a:rPr>
                  <a:t>Gold Refiner</a:t>
                </a:r>
              </a:p>
              <a:p>
                <a:pPr algn="ctr"/>
                <a:r>
                  <a:rPr lang="en-AU" sz="1000" b="1" dirty="0">
                    <a:solidFill>
                      <a:schemeClr val="bg1"/>
                    </a:solidFill>
                    <a:latin typeface="Century Gothic" panose="020B0502020202020204" pitchFamily="34" charset="0"/>
                    <a:cs typeface="Arial" panose="020B0604020202020204" pitchFamily="34" charset="0"/>
                  </a:rPr>
                  <a:t>(GR)</a:t>
                </a:r>
              </a:p>
              <a:p>
                <a:pPr algn="ctr"/>
                <a:endParaRPr lang="en-AU" sz="1000" b="1" dirty="0">
                  <a:solidFill>
                    <a:schemeClr val="bg1"/>
                  </a:solidFill>
                  <a:latin typeface="Century Gothic" panose="020B0502020202020204" pitchFamily="34" charset="0"/>
                  <a:cs typeface="Arial" panose="020B0604020202020204" pitchFamily="34" charset="0"/>
                </a:endParaRPr>
              </a:p>
              <a:p>
                <a:pPr algn="ctr"/>
                <a:r>
                  <a:rPr lang="en-AU" sz="1000" b="1" dirty="0">
                    <a:solidFill>
                      <a:schemeClr val="bg1"/>
                    </a:solidFill>
                    <a:latin typeface="Century Gothic" panose="020B0502020202020204" pitchFamily="34" charset="0"/>
                    <a:cs typeface="Arial" panose="020B0604020202020204" pitchFamily="34" charset="0"/>
                  </a:rPr>
                  <a:t>Profit of ($1020 - $1100)</a:t>
                </a:r>
              </a:p>
              <a:p>
                <a:pPr algn="ctr"/>
                <a:r>
                  <a:rPr lang="en-AU" sz="1000" b="1" dirty="0">
                    <a:solidFill>
                      <a:schemeClr val="bg1"/>
                    </a:solidFill>
                    <a:latin typeface="Century Gothic" panose="020B0502020202020204" pitchFamily="34" charset="0"/>
                    <a:cs typeface="Arial" panose="020B0604020202020204" pitchFamily="34" charset="0"/>
                  </a:rPr>
                  <a:t>= -$80 + $100 (GST Credit)</a:t>
                </a:r>
              </a:p>
              <a:p>
                <a:pPr algn="ctr"/>
                <a:r>
                  <a:rPr lang="en-AU" sz="1000" b="1" dirty="0">
                    <a:solidFill>
                      <a:schemeClr val="bg1"/>
                    </a:solidFill>
                    <a:latin typeface="Century Gothic" panose="020B0502020202020204" pitchFamily="34" charset="0"/>
                    <a:cs typeface="Arial" panose="020B0604020202020204" pitchFamily="34" charset="0"/>
                  </a:rPr>
                  <a:t>= $20</a:t>
                </a:r>
              </a:p>
            </p:txBody>
          </p:sp>
          <p:sp>
            <p:nvSpPr>
              <p:cNvPr id="22" name="Rectangle 21">
                <a:extLst>
                  <a:ext uri="{FF2B5EF4-FFF2-40B4-BE49-F238E27FC236}">
                    <a16:creationId xmlns:a16="http://schemas.microsoft.com/office/drawing/2014/main" id="{9A4593AB-A3E6-49C0-A581-5032EB149DA8}"/>
                  </a:ext>
                </a:extLst>
              </p:cNvPr>
              <p:cNvSpPr/>
              <p:nvPr/>
            </p:nvSpPr>
            <p:spPr>
              <a:xfrm>
                <a:off x="528476" y="2646082"/>
                <a:ext cx="3123166" cy="1518818"/>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AU" sz="1100" b="1" dirty="0">
                    <a:solidFill>
                      <a:schemeClr val="bg1"/>
                    </a:solidFill>
                    <a:latin typeface="Century Gothic" panose="020B0502020202020204" pitchFamily="34" charset="0"/>
                    <a:cs typeface="Arial" panose="020B0604020202020204" pitchFamily="34" charset="0"/>
                  </a:rPr>
                  <a:t>Bullion Dealer</a:t>
                </a:r>
              </a:p>
              <a:p>
                <a:pPr algn="ctr"/>
                <a:r>
                  <a:rPr lang="en-AU" sz="1000" b="1" dirty="0">
                    <a:solidFill>
                      <a:schemeClr val="bg1"/>
                    </a:solidFill>
                    <a:latin typeface="Century Gothic" panose="020B0502020202020204" pitchFamily="34" charset="0"/>
                    <a:cs typeface="Arial" panose="020B0604020202020204" pitchFamily="34" charset="0"/>
                  </a:rPr>
                  <a:t>(BD)</a:t>
                </a:r>
              </a:p>
              <a:p>
                <a:pPr algn="ctr"/>
                <a:endParaRPr lang="en-AU" sz="1000" b="1" dirty="0">
                  <a:solidFill>
                    <a:schemeClr val="bg1"/>
                  </a:solidFill>
                  <a:latin typeface="Century Gothic" panose="020B0502020202020204" pitchFamily="34" charset="0"/>
                  <a:cs typeface="Arial" panose="020B0604020202020204" pitchFamily="34" charset="0"/>
                </a:endParaRPr>
              </a:p>
              <a:p>
                <a:pPr algn="ctr"/>
                <a:r>
                  <a:rPr lang="en-AU" sz="1000" b="1" dirty="0">
                    <a:solidFill>
                      <a:schemeClr val="bg1"/>
                    </a:solidFill>
                    <a:latin typeface="Century Gothic" panose="020B0502020202020204" pitchFamily="34" charset="0"/>
                    <a:cs typeface="Arial" panose="020B0604020202020204" pitchFamily="34" charset="0"/>
                  </a:rPr>
                  <a:t>Profit of ($1030 - $1020)</a:t>
                </a:r>
              </a:p>
              <a:p>
                <a:pPr algn="ctr"/>
                <a:r>
                  <a:rPr lang="en-AU" sz="1000" b="1" dirty="0">
                    <a:solidFill>
                      <a:schemeClr val="bg1"/>
                    </a:solidFill>
                    <a:latin typeface="Century Gothic" panose="020B0502020202020204" pitchFamily="34" charset="0"/>
                    <a:cs typeface="Arial" panose="020B0604020202020204" pitchFamily="34" charset="0"/>
                  </a:rPr>
                  <a:t>= $10</a:t>
                </a:r>
              </a:p>
            </p:txBody>
          </p:sp>
          <p:sp>
            <p:nvSpPr>
              <p:cNvPr id="23" name="Rectangle 22">
                <a:extLst>
                  <a:ext uri="{FF2B5EF4-FFF2-40B4-BE49-F238E27FC236}">
                    <a16:creationId xmlns:a16="http://schemas.microsoft.com/office/drawing/2014/main" id="{7F2FABC8-97E0-4395-A00D-715E0136C67D}"/>
                  </a:ext>
                </a:extLst>
              </p:cNvPr>
              <p:cNvSpPr/>
              <p:nvPr/>
            </p:nvSpPr>
            <p:spPr>
              <a:xfrm>
                <a:off x="8540358" y="2709504"/>
                <a:ext cx="3123166" cy="1518818"/>
              </a:xfrm>
              <a:prstGeom prst="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AU" sz="1100" b="1" dirty="0">
                    <a:solidFill>
                      <a:schemeClr val="bg1"/>
                    </a:solidFill>
                    <a:latin typeface="Century Gothic" panose="020B0502020202020204" pitchFamily="34" charset="0"/>
                    <a:cs typeface="Arial" panose="020B0604020202020204" pitchFamily="34" charset="0"/>
                  </a:rPr>
                  <a:t>Gold Seller</a:t>
                </a:r>
              </a:p>
              <a:p>
                <a:pPr algn="ctr"/>
                <a:r>
                  <a:rPr lang="en-AU" sz="1000" b="1" dirty="0">
                    <a:solidFill>
                      <a:schemeClr val="bg1"/>
                    </a:solidFill>
                    <a:latin typeface="Century Gothic" panose="020B0502020202020204" pitchFamily="34" charset="0"/>
                    <a:cs typeface="Arial" panose="020B0604020202020204" pitchFamily="34" charset="0"/>
                  </a:rPr>
                  <a:t>(GS)</a:t>
                </a:r>
              </a:p>
              <a:p>
                <a:pPr algn="ctr"/>
                <a:endParaRPr lang="en-AU" sz="1000" b="1" dirty="0">
                  <a:solidFill>
                    <a:schemeClr val="bg1"/>
                  </a:solidFill>
                  <a:latin typeface="Century Gothic" panose="020B0502020202020204" pitchFamily="34" charset="0"/>
                  <a:cs typeface="Arial" panose="020B0604020202020204" pitchFamily="34" charset="0"/>
                </a:endParaRPr>
              </a:p>
              <a:p>
                <a:pPr algn="ctr"/>
                <a:r>
                  <a:rPr lang="en-AU" sz="1000" b="1" dirty="0">
                    <a:solidFill>
                      <a:schemeClr val="bg1"/>
                    </a:solidFill>
                    <a:latin typeface="Century Gothic" panose="020B0502020202020204" pitchFamily="34" charset="0"/>
                    <a:cs typeface="Arial" panose="020B0604020202020204" pitchFamily="34" charset="0"/>
                  </a:rPr>
                  <a:t>Profit of ($1100 - $1078)</a:t>
                </a:r>
              </a:p>
              <a:p>
                <a:pPr algn="ctr"/>
                <a:r>
                  <a:rPr lang="en-AU" sz="1000" b="1" dirty="0">
                    <a:solidFill>
                      <a:schemeClr val="bg1"/>
                    </a:solidFill>
                    <a:latin typeface="Century Gothic" panose="020B0502020202020204" pitchFamily="34" charset="0"/>
                    <a:cs typeface="Arial" panose="020B0604020202020204" pitchFamily="34" charset="0"/>
                  </a:rPr>
                  <a:t>= $22 - $2 (GST)</a:t>
                </a:r>
              </a:p>
              <a:p>
                <a:pPr algn="ctr"/>
                <a:r>
                  <a:rPr lang="en-AU" sz="1000" b="1" dirty="0">
                    <a:solidFill>
                      <a:schemeClr val="bg1"/>
                    </a:solidFill>
                    <a:latin typeface="Century Gothic" panose="020B0502020202020204" pitchFamily="34" charset="0"/>
                    <a:cs typeface="Arial" panose="020B0604020202020204" pitchFamily="34" charset="0"/>
                  </a:rPr>
                  <a:t>= $20</a:t>
                </a:r>
              </a:p>
            </p:txBody>
          </p:sp>
          <p:sp>
            <p:nvSpPr>
              <p:cNvPr id="24" name="TextBox 14">
                <a:extLst>
                  <a:ext uri="{FF2B5EF4-FFF2-40B4-BE49-F238E27FC236}">
                    <a16:creationId xmlns:a16="http://schemas.microsoft.com/office/drawing/2014/main" id="{76F77CA5-8099-44E2-959B-7D79BA8CC678}"/>
                  </a:ext>
                </a:extLst>
              </p:cNvPr>
              <p:cNvSpPr txBox="1"/>
              <p:nvPr/>
            </p:nvSpPr>
            <p:spPr>
              <a:xfrm>
                <a:off x="9252855" y="712475"/>
                <a:ext cx="1698172" cy="943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000" dirty="0">
                    <a:latin typeface="Century Gothic" panose="020B0502020202020204" pitchFamily="34" charset="0"/>
                    <a:cs typeface="Arial" panose="020B0604020202020204" pitchFamily="34" charset="0"/>
                  </a:rPr>
                  <a:t>Non – Precious Metal</a:t>
                </a:r>
              </a:p>
              <a:p>
                <a:pPr algn="ctr"/>
                <a:r>
                  <a:rPr lang="en-AU" sz="1000" dirty="0">
                    <a:latin typeface="Century Gothic" panose="020B0502020202020204" pitchFamily="34" charset="0"/>
                    <a:cs typeface="Arial" panose="020B0604020202020204" pitchFamily="34" charset="0"/>
                  </a:rPr>
                  <a:t>($1078)</a:t>
                </a:r>
              </a:p>
              <a:p>
                <a:pPr algn="ctr"/>
                <a:r>
                  <a:rPr lang="en-AU" sz="1000" dirty="0">
                    <a:latin typeface="Century Gothic" panose="020B0502020202020204" pitchFamily="34" charset="0"/>
                    <a:cs typeface="Arial" panose="020B0604020202020204" pitchFamily="34" charset="0"/>
                  </a:rPr>
                  <a:t>Incl GST of $98</a:t>
                </a:r>
              </a:p>
            </p:txBody>
          </p:sp>
          <p:sp>
            <p:nvSpPr>
              <p:cNvPr id="25" name="TextBox 15">
                <a:extLst>
                  <a:ext uri="{FF2B5EF4-FFF2-40B4-BE49-F238E27FC236}">
                    <a16:creationId xmlns:a16="http://schemas.microsoft.com/office/drawing/2014/main" id="{8A0355F6-76FB-4DF4-A01D-4485F5C48627}"/>
                  </a:ext>
                </a:extLst>
              </p:cNvPr>
              <p:cNvSpPr txBox="1"/>
              <p:nvPr/>
            </p:nvSpPr>
            <p:spPr>
              <a:xfrm>
                <a:off x="9252855" y="5500469"/>
                <a:ext cx="1698172" cy="943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000" dirty="0">
                    <a:latin typeface="Century Gothic" panose="020B0502020202020204" pitchFamily="34" charset="0"/>
                    <a:cs typeface="Arial" panose="020B0604020202020204" pitchFamily="34" charset="0"/>
                  </a:rPr>
                  <a:t>Non – Precious Metal</a:t>
                </a:r>
              </a:p>
              <a:p>
                <a:pPr algn="ctr"/>
                <a:r>
                  <a:rPr lang="en-AU" sz="1000" dirty="0">
                    <a:latin typeface="Century Gothic" panose="020B0502020202020204" pitchFamily="34" charset="0"/>
                    <a:cs typeface="Arial" panose="020B0604020202020204" pitchFamily="34" charset="0"/>
                  </a:rPr>
                  <a:t>($1100)</a:t>
                </a:r>
              </a:p>
              <a:p>
                <a:pPr algn="ctr"/>
                <a:r>
                  <a:rPr lang="en-AU" sz="1000" dirty="0">
                    <a:latin typeface="Century Gothic" panose="020B0502020202020204" pitchFamily="34" charset="0"/>
                    <a:cs typeface="Arial" panose="020B0604020202020204" pitchFamily="34" charset="0"/>
                  </a:rPr>
                  <a:t>Incl GST of $100</a:t>
                </a:r>
              </a:p>
            </p:txBody>
          </p:sp>
          <p:sp>
            <p:nvSpPr>
              <p:cNvPr id="26" name="TextBox 16">
                <a:extLst>
                  <a:ext uri="{FF2B5EF4-FFF2-40B4-BE49-F238E27FC236}">
                    <a16:creationId xmlns:a16="http://schemas.microsoft.com/office/drawing/2014/main" id="{EEC5F72C-773F-40A9-AF57-D7017E2FC113}"/>
                  </a:ext>
                </a:extLst>
              </p:cNvPr>
              <p:cNvSpPr txBox="1"/>
              <p:nvPr/>
            </p:nvSpPr>
            <p:spPr>
              <a:xfrm>
                <a:off x="1409700" y="5638864"/>
                <a:ext cx="1190172" cy="820737"/>
              </a:xfrm>
              <a:prstGeom prst="rect">
                <a:avLst/>
              </a:prstGeom>
              <a:noFill/>
            </p:spPr>
            <p:txBody>
              <a:bodyPr wrap="square"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000" dirty="0">
                    <a:latin typeface="Century Gothic" panose="020B0502020202020204" pitchFamily="34" charset="0"/>
                    <a:cs typeface="Arial" panose="020B0604020202020204" pitchFamily="34" charset="0"/>
                  </a:rPr>
                  <a:t>Precious Metal</a:t>
                </a:r>
              </a:p>
              <a:p>
                <a:pPr algn="ctr"/>
                <a:r>
                  <a:rPr lang="en-AU" sz="1000" dirty="0">
                    <a:latin typeface="Century Gothic" panose="020B0502020202020204" pitchFamily="34" charset="0"/>
                    <a:cs typeface="Arial" panose="020B0604020202020204" pitchFamily="34" charset="0"/>
                  </a:rPr>
                  <a:t>($1020)</a:t>
                </a:r>
              </a:p>
              <a:p>
                <a:pPr algn="ctr"/>
                <a:r>
                  <a:rPr lang="en-AU" sz="1000" dirty="0">
                    <a:latin typeface="Century Gothic" panose="020B0502020202020204" pitchFamily="34" charset="0"/>
                    <a:cs typeface="Arial" panose="020B0604020202020204" pitchFamily="34" charset="0"/>
                  </a:rPr>
                  <a:t>GST-Free</a:t>
                </a:r>
              </a:p>
            </p:txBody>
          </p:sp>
          <p:sp>
            <p:nvSpPr>
              <p:cNvPr id="27" name="TextBox 17">
                <a:extLst>
                  <a:ext uri="{FF2B5EF4-FFF2-40B4-BE49-F238E27FC236}">
                    <a16:creationId xmlns:a16="http://schemas.microsoft.com/office/drawing/2014/main" id="{5A9F2788-3AF3-402A-80ED-66A4C5446A8E}"/>
                  </a:ext>
                </a:extLst>
              </p:cNvPr>
              <p:cNvSpPr txBox="1"/>
              <p:nvPr/>
            </p:nvSpPr>
            <p:spPr>
              <a:xfrm>
                <a:off x="2208963" y="1696772"/>
                <a:ext cx="1591207" cy="738664"/>
              </a:xfrm>
              <a:prstGeom prst="rect">
                <a:avLst/>
              </a:prstGeom>
              <a:noFill/>
              <a:ln>
                <a:solidFill>
                  <a:schemeClr val="tx1"/>
                </a:solidFill>
              </a:ln>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000" dirty="0">
                    <a:latin typeface="Century Gothic" panose="020B0502020202020204" pitchFamily="34" charset="0"/>
                    <a:cs typeface="Arial" panose="020B0604020202020204" pitchFamily="34" charset="0"/>
                  </a:rPr>
                  <a:t>Melts/scratch/</a:t>
                </a:r>
              </a:p>
              <a:p>
                <a:pPr algn="ctr"/>
                <a:r>
                  <a:rPr lang="en-AU" sz="1000" dirty="0">
                    <a:latin typeface="Century Gothic" panose="020B0502020202020204" pitchFamily="34" charset="0"/>
                    <a:cs typeface="Arial" panose="020B0604020202020204" pitchFamily="34" charset="0"/>
                  </a:rPr>
                  <a:t>cut Bullion to make it Taxable</a:t>
                </a:r>
              </a:p>
            </p:txBody>
          </p:sp>
          <p:cxnSp>
            <p:nvCxnSpPr>
              <p:cNvPr id="28" name="Connector: Elbow 27">
                <a:extLst>
                  <a:ext uri="{FF2B5EF4-FFF2-40B4-BE49-F238E27FC236}">
                    <a16:creationId xmlns:a16="http://schemas.microsoft.com/office/drawing/2014/main" id="{11BDECD4-5974-47DA-912A-ECDAFD5B37F9}"/>
                  </a:ext>
                </a:extLst>
              </p:cNvPr>
              <p:cNvCxnSpPr>
                <a:cxnSpLocks/>
                <a:stCxn id="20" idx="2"/>
                <a:endCxn id="27" idx="3"/>
              </p:cNvCxnSpPr>
              <p:nvPr/>
            </p:nvCxnSpPr>
            <p:spPr>
              <a:xfrm rot="5400000">
                <a:off x="4775425" y="813827"/>
                <a:ext cx="277021" cy="222753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BE3E7BD-91D4-4973-A483-5ED05B3C2918}"/>
                  </a:ext>
                </a:extLst>
              </p:cNvPr>
              <p:cNvCxnSpPr>
                <a:cxnSpLocks/>
                <a:stCxn id="22" idx="0"/>
              </p:cNvCxnSpPr>
              <p:nvPr/>
            </p:nvCxnSpPr>
            <p:spPr>
              <a:xfrm flipV="1">
                <a:off x="2090059" y="1357531"/>
                <a:ext cx="0" cy="1288551"/>
              </a:xfrm>
              <a:prstGeom prst="line">
                <a:avLst/>
              </a:prstGeom>
              <a:ln w="38100">
                <a:solidFill>
                  <a:schemeClr val="accent5"/>
                </a:solidFill>
              </a:ln>
            </p:spPr>
            <p:style>
              <a:lnRef idx="3">
                <a:schemeClr val="accent4"/>
              </a:lnRef>
              <a:fillRef idx="0">
                <a:schemeClr val="accent4"/>
              </a:fillRef>
              <a:effectRef idx="2">
                <a:schemeClr val="accent4"/>
              </a:effectRef>
              <a:fontRef idx="minor">
                <a:schemeClr val="tx1"/>
              </a:fontRef>
            </p:style>
          </p:cxnSp>
          <p:cxnSp>
            <p:nvCxnSpPr>
              <p:cNvPr id="30" name="Straight Arrow Connector 29">
                <a:extLst>
                  <a:ext uri="{FF2B5EF4-FFF2-40B4-BE49-F238E27FC236}">
                    <a16:creationId xmlns:a16="http://schemas.microsoft.com/office/drawing/2014/main" id="{B31A25BC-12DF-49B1-B8A6-5DBD81A99E26}"/>
                  </a:ext>
                </a:extLst>
              </p:cNvPr>
              <p:cNvCxnSpPr>
                <a:cxnSpLocks/>
              </p:cNvCxnSpPr>
              <p:nvPr/>
            </p:nvCxnSpPr>
            <p:spPr>
              <a:xfrm>
                <a:off x="2599872" y="1077317"/>
                <a:ext cx="1377043" cy="0"/>
              </a:xfrm>
              <a:prstGeom prst="straightConnector1">
                <a:avLst/>
              </a:prstGeom>
              <a:ln w="38100">
                <a:solidFill>
                  <a:schemeClr val="accent5"/>
                </a:solidFill>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B51472F3-A768-4E8E-824B-DDC5491DFC88}"/>
                  </a:ext>
                </a:extLst>
              </p:cNvPr>
              <p:cNvCxnSpPr>
                <a:cxnSpLocks/>
                <a:stCxn id="24" idx="2"/>
                <a:endCxn id="23" idx="0"/>
              </p:cNvCxnSpPr>
              <p:nvPr/>
            </p:nvCxnSpPr>
            <p:spPr>
              <a:xfrm>
                <a:off x="10101941" y="1656323"/>
                <a:ext cx="1" cy="1053181"/>
              </a:xfrm>
              <a:prstGeom prst="straightConnector1">
                <a:avLst/>
              </a:prstGeom>
              <a:ln w="3810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a:extLst>
                  <a:ext uri="{FF2B5EF4-FFF2-40B4-BE49-F238E27FC236}">
                    <a16:creationId xmlns:a16="http://schemas.microsoft.com/office/drawing/2014/main" id="{151BCC32-8E73-488B-B825-A479C45AD6B1}"/>
                  </a:ext>
                </a:extLst>
              </p:cNvPr>
              <p:cNvCxnSpPr>
                <a:cxnSpLocks/>
                <a:endCxn id="21" idx="3"/>
              </p:cNvCxnSpPr>
              <p:nvPr/>
            </p:nvCxnSpPr>
            <p:spPr>
              <a:xfrm flipH="1">
                <a:off x="8142513" y="5915863"/>
                <a:ext cx="1262746" cy="0"/>
              </a:xfrm>
              <a:prstGeom prst="straightConnector1">
                <a:avLst/>
              </a:prstGeom>
              <a:ln w="38100">
                <a:solidFill>
                  <a:schemeClr val="accent3"/>
                </a:solidFill>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1722780-6ABC-42AC-B755-D81B40ABF10C}"/>
                  </a:ext>
                </a:extLst>
              </p:cNvPr>
              <p:cNvCxnSpPr>
                <a:cxnSpLocks/>
                <a:stCxn id="26" idx="0"/>
              </p:cNvCxnSpPr>
              <p:nvPr/>
            </p:nvCxnSpPr>
            <p:spPr>
              <a:xfrm flipV="1">
                <a:off x="2004787" y="4217320"/>
                <a:ext cx="0" cy="1421544"/>
              </a:xfrm>
              <a:prstGeom prst="straightConnector1">
                <a:avLst/>
              </a:prstGeom>
              <a:ln w="38100">
                <a:solidFill>
                  <a:schemeClr val="accent4"/>
                </a:solidFill>
                <a:tailEnd type="triangle"/>
              </a:ln>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56D790E2-8945-4ACF-93F5-B3285D20D1A8}"/>
                  </a:ext>
                </a:extLst>
              </p:cNvPr>
              <p:cNvCxnSpPr>
                <a:cxnSpLocks/>
              </p:cNvCxnSpPr>
              <p:nvPr/>
            </p:nvCxnSpPr>
            <p:spPr>
              <a:xfrm>
                <a:off x="2599872" y="5915863"/>
                <a:ext cx="1414624" cy="0"/>
              </a:xfrm>
              <a:prstGeom prst="line">
                <a:avLst/>
              </a:prstGeom>
              <a:ln w="38100">
                <a:solidFill>
                  <a:schemeClr val="accent4"/>
                </a:solidFill>
              </a:ln>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07129985-FE03-46FF-AB8B-846A599CAB7E}"/>
                  </a:ext>
                </a:extLst>
              </p:cNvPr>
              <p:cNvCxnSpPr>
                <a:cxnSpLocks/>
              </p:cNvCxnSpPr>
              <p:nvPr/>
            </p:nvCxnSpPr>
            <p:spPr>
              <a:xfrm>
                <a:off x="8040914" y="1029673"/>
                <a:ext cx="1211941" cy="0"/>
              </a:xfrm>
              <a:prstGeom prst="line">
                <a:avLst/>
              </a:prstGeom>
              <a:ln w="38100">
                <a:solidFill>
                  <a:schemeClr val="accent6"/>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691A12A2-A1BC-47C1-AE88-D28B38736D3A}"/>
                  </a:ext>
                </a:extLst>
              </p:cNvPr>
              <p:cNvCxnSpPr>
                <a:cxnSpLocks/>
                <a:stCxn id="25" idx="0"/>
                <a:endCxn id="23" idx="2"/>
              </p:cNvCxnSpPr>
              <p:nvPr/>
            </p:nvCxnSpPr>
            <p:spPr>
              <a:xfrm flipV="1">
                <a:off x="10101941" y="4228323"/>
                <a:ext cx="1" cy="1272147"/>
              </a:xfrm>
              <a:prstGeom prst="line">
                <a:avLst/>
              </a:prstGeom>
              <a:ln w="38100">
                <a:solidFill>
                  <a:schemeClr val="accent3"/>
                </a:solidFill>
              </a:ln>
            </p:spPr>
            <p:style>
              <a:lnRef idx="3">
                <a:schemeClr val="accent2"/>
              </a:lnRef>
              <a:fillRef idx="0">
                <a:schemeClr val="accent2"/>
              </a:fillRef>
              <a:effectRef idx="2">
                <a:schemeClr val="accent2"/>
              </a:effectRef>
              <a:fontRef idx="minor">
                <a:schemeClr val="tx1"/>
              </a:fontRef>
            </p:style>
          </p:cxnSp>
        </p:grpSp>
      </p:grpSp>
      <p:pic>
        <p:nvPicPr>
          <p:cNvPr id="12" name="table">
            <a:extLst>
              <a:ext uri="{FF2B5EF4-FFF2-40B4-BE49-F238E27FC236}">
                <a16:creationId xmlns:a16="http://schemas.microsoft.com/office/drawing/2014/main" id="{E0B0C790-DE40-4843-A6D2-47391729F579}"/>
              </a:ext>
            </a:extLst>
          </p:cNvPr>
          <p:cNvPicPr>
            <a:picLocks noChangeAspect="1"/>
          </p:cNvPicPr>
          <p:nvPr/>
        </p:nvPicPr>
        <p:blipFill>
          <a:blip r:embed="rId6"/>
          <a:stretch>
            <a:fillRect/>
          </a:stretch>
        </p:blipFill>
        <p:spPr>
          <a:xfrm>
            <a:off x="3126696" y="2909467"/>
            <a:ext cx="2917374" cy="1676971"/>
          </a:xfrm>
          <a:prstGeom prst="rect">
            <a:avLst/>
          </a:prstGeom>
        </p:spPr>
      </p:pic>
      <p:pic>
        <p:nvPicPr>
          <p:cNvPr id="13" name="Graphic 31" descr="Office worker female with solid fill">
            <a:extLst>
              <a:ext uri="{FF2B5EF4-FFF2-40B4-BE49-F238E27FC236}">
                <a16:creationId xmlns:a16="http://schemas.microsoft.com/office/drawing/2014/main" id="{771D29B9-A8A4-4B1C-B635-02610ABC9D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6010" y="1331724"/>
            <a:ext cx="452055" cy="452055"/>
          </a:xfrm>
          <a:prstGeom prst="rect">
            <a:avLst/>
          </a:prstGeom>
        </p:spPr>
      </p:pic>
      <p:pic>
        <p:nvPicPr>
          <p:cNvPr id="15" name="Graphic 32" descr="Office worker male with solid fill">
            <a:extLst>
              <a:ext uri="{FF2B5EF4-FFF2-40B4-BE49-F238E27FC236}">
                <a16:creationId xmlns:a16="http://schemas.microsoft.com/office/drawing/2014/main" id="{B87D1AD4-DC7A-4E48-A8ED-2269F3E0AE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2227" y="3165863"/>
            <a:ext cx="443529" cy="443529"/>
          </a:xfrm>
          <a:prstGeom prst="rect">
            <a:avLst/>
          </a:prstGeom>
        </p:spPr>
      </p:pic>
      <p:pic>
        <p:nvPicPr>
          <p:cNvPr id="16" name="Graphic 33" descr="Female Profile with solid fill">
            <a:extLst>
              <a:ext uri="{FF2B5EF4-FFF2-40B4-BE49-F238E27FC236}">
                <a16:creationId xmlns:a16="http://schemas.microsoft.com/office/drawing/2014/main" id="{75936908-D0AB-4B67-91E4-BB204D1C7B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577959" y="5024639"/>
            <a:ext cx="431493" cy="431493"/>
          </a:xfrm>
          <a:prstGeom prst="rect">
            <a:avLst/>
          </a:prstGeom>
        </p:spPr>
      </p:pic>
      <p:pic>
        <p:nvPicPr>
          <p:cNvPr id="17" name="Graphic 34" descr="Office worker male with solid fill">
            <a:extLst>
              <a:ext uri="{FF2B5EF4-FFF2-40B4-BE49-F238E27FC236}">
                <a16:creationId xmlns:a16="http://schemas.microsoft.com/office/drawing/2014/main" id="{FAC64CD2-B272-440C-A422-451FD68DF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6567" y="3113667"/>
            <a:ext cx="443529" cy="443529"/>
          </a:xfrm>
          <a:prstGeom prst="rect">
            <a:avLst/>
          </a:prstGeom>
        </p:spPr>
      </p:pic>
      <p:sp>
        <p:nvSpPr>
          <p:cNvPr id="37" name="TextBox 1">
            <a:extLst>
              <a:ext uri="{FF2B5EF4-FFF2-40B4-BE49-F238E27FC236}">
                <a16:creationId xmlns:a16="http://schemas.microsoft.com/office/drawing/2014/main" id="{09AD1739-892A-40DA-BF4E-2EC2C04A874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85453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PREVENTATIVE MEASURE</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BE8EDAD4-9CFB-4EE6-83A1-41677DC80DA7}"/>
              </a:ext>
            </a:extLst>
          </p:cNvPr>
          <p:cNvSpPr txBox="1"/>
          <p:nvPr/>
        </p:nvSpPr>
        <p:spPr>
          <a:xfrm>
            <a:off x="148534" y="678305"/>
            <a:ext cx="8887962" cy="923330"/>
          </a:xfrm>
          <a:prstGeom prst="rect">
            <a:avLst/>
          </a:prstGeom>
          <a:noFill/>
        </p:spPr>
        <p:txBody>
          <a:bodyPr wrap="square">
            <a:spAutoFit/>
          </a:bodyPr>
          <a:lstStyle/>
          <a:p>
            <a:r>
              <a:rPr lang="en-AU" dirty="0">
                <a:latin typeface="Century Gothic" panose="020B0502020202020204" pitchFamily="34" charset="0"/>
              </a:rPr>
              <a:t>The SFCT releases intelligence bulletins in which it announces awareness of intelligence operations and in particular of artificial arrangements in the gold bullion and precious metal refining industry</a:t>
            </a:r>
          </a:p>
        </p:txBody>
      </p:sp>
      <p:pic>
        <p:nvPicPr>
          <p:cNvPr id="5" name="Picture 4">
            <a:extLst>
              <a:ext uri="{FF2B5EF4-FFF2-40B4-BE49-F238E27FC236}">
                <a16:creationId xmlns:a16="http://schemas.microsoft.com/office/drawing/2014/main" id="{99E2CB4E-9A4B-47DF-8075-2FE148493AAC}"/>
              </a:ext>
            </a:extLst>
          </p:cNvPr>
          <p:cNvPicPr>
            <a:picLocks noChangeAspect="1"/>
          </p:cNvPicPr>
          <p:nvPr/>
        </p:nvPicPr>
        <p:blipFill>
          <a:blip r:embed="rId6"/>
          <a:stretch>
            <a:fillRect/>
          </a:stretch>
        </p:blipFill>
        <p:spPr>
          <a:xfrm>
            <a:off x="1187327" y="2284848"/>
            <a:ext cx="6810375" cy="3733800"/>
          </a:xfrm>
          <a:prstGeom prst="rect">
            <a:avLst/>
          </a:prstGeom>
        </p:spPr>
      </p:pic>
      <p:sp>
        <p:nvSpPr>
          <p:cNvPr id="10" name="TextBox 1">
            <a:extLst>
              <a:ext uri="{FF2B5EF4-FFF2-40B4-BE49-F238E27FC236}">
                <a16:creationId xmlns:a16="http://schemas.microsoft.com/office/drawing/2014/main" id="{7F6390D2-100B-4156-93DA-E101048DEFE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55031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REVERSE CHARGE: THE MISCHIEF</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0" name="Rectangle 9">
            <a:extLst>
              <a:ext uri="{FF2B5EF4-FFF2-40B4-BE49-F238E27FC236}">
                <a16:creationId xmlns:a16="http://schemas.microsoft.com/office/drawing/2014/main" id="{90B1E9B8-3F1A-4436-8A25-16833172818B}"/>
              </a:ext>
            </a:extLst>
          </p:cNvPr>
          <p:cNvSpPr/>
          <p:nvPr/>
        </p:nvSpPr>
        <p:spPr>
          <a:xfrm>
            <a:off x="659137" y="2243332"/>
            <a:ext cx="3414014"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Supplier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(Missing Trader)</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11" name="Rectangle 10">
            <a:extLst>
              <a:ext uri="{FF2B5EF4-FFF2-40B4-BE49-F238E27FC236}">
                <a16:creationId xmlns:a16="http://schemas.microsoft.com/office/drawing/2014/main" id="{9FA66ACC-B4FB-4607-8BB4-F81DE9C47B52}"/>
              </a:ext>
            </a:extLst>
          </p:cNvPr>
          <p:cNvSpPr/>
          <p:nvPr/>
        </p:nvSpPr>
        <p:spPr>
          <a:xfrm>
            <a:off x="662293" y="5264292"/>
            <a:ext cx="3410857"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Recipient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Business</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F1CA862A-6655-4CC5-925B-73AA317C4CFE}"/>
              </a:ext>
            </a:extLst>
          </p:cNvPr>
          <p:cNvSpPr/>
          <p:nvPr/>
        </p:nvSpPr>
        <p:spPr>
          <a:xfrm>
            <a:off x="6963328" y="3625374"/>
            <a:ext cx="1812465"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ATO</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14" name="Arrow: Up 13">
            <a:extLst>
              <a:ext uri="{FF2B5EF4-FFF2-40B4-BE49-F238E27FC236}">
                <a16:creationId xmlns:a16="http://schemas.microsoft.com/office/drawing/2014/main" id="{C8AE038E-0A49-4075-8516-4CF6CFD14D88}"/>
              </a:ext>
            </a:extLst>
          </p:cNvPr>
          <p:cNvSpPr/>
          <p:nvPr/>
        </p:nvSpPr>
        <p:spPr>
          <a:xfrm>
            <a:off x="2552454" y="3385119"/>
            <a:ext cx="1812465" cy="1817866"/>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Price (inclusive of GST)</a:t>
            </a: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5" name="Arrow: Down 14">
            <a:extLst>
              <a:ext uri="{FF2B5EF4-FFF2-40B4-BE49-F238E27FC236}">
                <a16:creationId xmlns:a16="http://schemas.microsoft.com/office/drawing/2014/main" id="{54A1D8C2-36C3-40A8-BC91-6746404734BC}"/>
              </a:ext>
            </a:extLst>
          </p:cNvPr>
          <p:cNvSpPr/>
          <p:nvPr/>
        </p:nvSpPr>
        <p:spPr>
          <a:xfrm>
            <a:off x="368208" y="3389055"/>
            <a:ext cx="1812465" cy="181786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Supplies valuable metals (taxable supply under section 9-5)</a:t>
            </a: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16" name="Straight Arrow Connector 15">
            <a:extLst>
              <a:ext uri="{FF2B5EF4-FFF2-40B4-BE49-F238E27FC236}">
                <a16:creationId xmlns:a16="http://schemas.microsoft.com/office/drawing/2014/main" id="{C11E3BDD-A22C-4349-98E0-3A7C8E5C68B1}"/>
              </a:ext>
            </a:extLst>
          </p:cNvPr>
          <p:cNvCxnSpPr>
            <a:cxnSpLocks/>
            <a:stCxn id="10" idx="3"/>
            <a:endCxn id="13" idx="1"/>
          </p:cNvCxnSpPr>
          <p:nvPr/>
        </p:nvCxnSpPr>
        <p:spPr>
          <a:xfrm>
            <a:off x="4073151" y="2765846"/>
            <a:ext cx="2890177" cy="1382042"/>
          </a:xfrm>
          <a:prstGeom prst="straightConnector1">
            <a:avLst/>
          </a:prstGeom>
          <a:noFill/>
          <a:ln>
            <a:solidFill>
              <a:schemeClr val="accent1"/>
            </a:solidFill>
            <a:headEnd type="none" w="med" len="med"/>
            <a:tailEnd type="arrow" w="lg"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a:extLst>
              <a:ext uri="{FF2B5EF4-FFF2-40B4-BE49-F238E27FC236}">
                <a16:creationId xmlns:a16="http://schemas.microsoft.com/office/drawing/2014/main" id="{50F58E73-B8E0-43D4-B00D-B18F70BEC461}"/>
              </a:ext>
            </a:extLst>
          </p:cNvPr>
          <p:cNvCxnSpPr>
            <a:cxnSpLocks/>
            <a:stCxn id="13" idx="1"/>
            <a:endCxn id="11" idx="3"/>
          </p:cNvCxnSpPr>
          <p:nvPr/>
        </p:nvCxnSpPr>
        <p:spPr>
          <a:xfrm flipH="1">
            <a:off x="4073150" y="4147888"/>
            <a:ext cx="2890178" cy="1638918"/>
          </a:xfrm>
          <a:prstGeom prst="straightConnector1">
            <a:avLst/>
          </a:prstGeom>
          <a:noFill/>
          <a:ln>
            <a:solidFill>
              <a:schemeClr val="accent2"/>
            </a:solidFill>
            <a:headEnd type="none" w="med" len="med"/>
            <a:tailEnd type="arrow" w="lg" len="med"/>
          </a:ln>
        </p:spPr>
        <p:style>
          <a:lnRef idx="2">
            <a:schemeClr val="accent1">
              <a:shade val="50000"/>
            </a:schemeClr>
          </a:lnRef>
          <a:fillRef idx="1">
            <a:schemeClr val="accent1"/>
          </a:fillRef>
          <a:effectRef idx="0">
            <a:schemeClr val="accent1"/>
          </a:effectRef>
          <a:fontRef idx="minor">
            <a:schemeClr val="lt1"/>
          </a:fontRef>
        </p:style>
      </p:cxnSp>
      <p:sp>
        <p:nvSpPr>
          <p:cNvPr id="18" name="Rectangle: Rounded Corners 17">
            <a:extLst>
              <a:ext uri="{FF2B5EF4-FFF2-40B4-BE49-F238E27FC236}">
                <a16:creationId xmlns:a16="http://schemas.microsoft.com/office/drawing/2014/main" id="{AC4896B7-EF9C-43A6-821F-F78B31F8BDE9}"/>
              </a:ext>
            </a:extLst>
          </p:cNvPr>
          <p:cNvSpPr/>
          <p:nvPr/>
        </p:nvSpPr>
        <p:spPr>
          <a:xfrm>
            <a:off x="4759707" y="5157921"/>
            <a:ext cx="1697738" cy="8419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latin typeface="Century Gothic" panose="020B0502020202020204" pitchFamily="34" charset="0"/>
              </a:rPr>
              <a:t>Entitled to input tax credit for creditable acquisitions made (section 11-20)</a:t>
            </a:r>
            <a:endParaRPr lang="en-AU" sz="1000" dirty="0">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989D3DB-811E-49D0-8EAA-889B86E2650D}"/>
              </a:ext>
            </a:extLst>
          </p:cNvPr>
          <p:cNvSpPr/>
          <p:nvPr/>
        </p:nvSpPr>
        <p:spPr>
          <a:xfrm>
            <a:off x="4759707" y="2552818"/>
            <a:ext cx="1697738" cy="7931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latin typeface="Century Gothic" panose="020B0502020202020204" pitchFamily="34" charset="0"/>
              </a:rPr>
              <a:t>Fails to remit GST payable, as required under section 9-40</a:t>
            </a:r>
            <a:endParaRPr lang="en-AU" sz="1000" dirty="0">
              <a:latin typeface="Century Gothic" panose="020B0502020202020204" pitchFamily="34" charset="0"/>
            </a:endParaRPr>
          </a:p>
        </p:txBody>
      </p:sp>
      <p:pic>
        <p:nvPicPr>
          <p:cNvPr id="20" name="Graphic 16" descr="Office worker female with solid fill">
            <a:extLst>
              <a:ext uri="{FF2B5EF4-FFF2-40B4-BE49-F238E27FC236}">
                <a16:creationId xmlns:a16="http://schemas.microsoft.com/office/drawing/2014/main" id="{0B97394F-D1DF-4CBF-B1D0-16F2D61532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3569" y="2358949"/>
            <a:ext cx="839581" cy="839581"/>
          </a:xfrm>
          <a:prstGeom prst="rect">
            <a:avLst/>
          </a:prstGeom>
        </p:spPr>
      </p:pic>
      <p:pic>
        <p:nvPicPr>
          <p:cNvPr id="21" name="Graphic 17" descr="Office worker male with solid fill">
            <a:extLst>
              <a:ext uri="{FF2B5EF4-FFF2-40B4-BE49-F238E27FC236}">
                <a16:creationId xmlns:a16="http://schemas.microsoft.com/office/drawing/2014/main" id="{9832A7BC-0826-4A5A-91B9-544DB60530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7872" y="5345037"/>
            <a:ext cx="885277" cy="885277"/>
          </a:xfrm>
          <a:prstGeom prst="rect">
            <a:avLst/>
          </a:prstGeom>
        </p:spPr>
      </p:pic>
      <p:sp>
        <p:nvSpPr>
          <p:cNvPr id="23" name="TextBox 22">
            <a:extLst>
              <a:ext uri="{FF2B5EF4-FFF2-40B4-BE49-F238E27FC236}">
                <a16:creationId xmlns:a16="http://schemas.microsoft.com/office/drawing/2014/main" id="{FE40D3E8-CC55-4E4C-BEDF-F9345170BAAD}"/>
              </a:ext>
            </a:extLst>
          </p:cNvPr>
          <p:cNvSpPr txBox="1"/>
          <p:nvPr/>
        </p:nvSpPr>
        <p:spPr>
          <a:xfrm>
            <a:off x="148534" y="548680"/>
            <a:ext cx="8887962" cy="1200329"/>
          </a:xfrm>
          <a:prstGeom prst="rect">
            <a:avLst/>
          </a:prstGeom>
          <a:noFill/>
        </p:spPr>
        <p:txBody>
          <a:bodyPr wrap="square">
            <a:spAutoFit/>
          </a:bodyPr>
          <a:lstStyle/>
          <a:p>
            <a:pPr marL="285750" indent="-285750">
              <a:buFont typeface="Arial" panose="020B0604020202020204" pitchFamily="34" charset="0"/>
              <a:buChar char="•"/>
            </a:pPr>
            <a:r>
              <a:rPr lang="en-AU" dirty="0">
                <a:latin typeface="Century Gothic" panose="020B0502020202020204" pitchFamily="34" charset="0"/>
              </a:rPr>
              <a:t>From April 2017, Australia introduced a mandatory reverse charge on business to business transactions of precious metals in Australia</a:t>
            </a:r>
          </a:p>
          <a:p>
            <a:pPr marL="285750" indent="-285750">
              <a:buFont typeface="Arial" panose="020B0604020202020204" pitchFamily="34" charset="0"/>
              <a:buChar char="•"/>
            </a:pPr>
            <a:r>
              <a:rPr lang="en-AU" dirty="0">
                <a:latin typeface="Century Gothic" panose="020B0502020202020204" pitchFamily="34" charset="0"/>
              </a:rPr>
              <a:t>This applies to sales between GST registered suppliers and GST registered purchaser to all taxable supplies of gold, silver or platinum</a:t>
            </a:r>
          </a:p>
        </p:txBody>
      </p:sp>
      <p:sp>
        <p:nvSpPr>
          <p:cNvPr id="22" name="TextBox 1">
            <a:extLst>
              <a:ext uri="{FF2B5EF4-FFF2-40B4-BE49-F238E27FC236}">
                <a16:creationId xmlns:a16="http://schemas.microsoft.com/office/drawing/2014/main" id="{D112A322-923F-433A-B119-1F1EDAC61AE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88522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REVERSE CHARGE: NEW LEGISLATION</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22" name="Rectangle 21">
            <a:extLst>
              <a:ext uri="{FF2B5EF4-FFF2-40B4-BE49-F238E27FC236}">
                <a16:creationId xmlns:a16="http://schemas.microsoft.com/office/drawing/2014/main" id="{90B1E9B8-3F1A-4436-8A25-16833172818B}"/>
              </a:ext>
            </a:extLst>
          </p:cNvPr>
          <p:cNvSpPr/>
          <p:nvPr/>
        </p:nvSpPr>
        <p:spPr>
          <a:xfrm>
            <a:off x="659137" y="1396006"/>
            <a:ext cx="3414014"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Supplier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(Missing Trader)</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9FA66ACC-B4FB-4607-8BB4-F81DE9C47B52}"/>
              </a:ext>
            </a:extLst>
          </p:cNvPr>
          <p:cNvSpPr/>
          <p:nvPr/>
        </p:nvSpPr>
        <p:spPr>
          <a:xfrm>
            <a:off x="662293" y="4416966"/>
            <a:ext cx="3410857"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Recipient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Business</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25" name="Rectangle 24">
            <a:extLst>
              <a:ext uri="{FF2B5EF4-FFF2-40B4-BE49-F238E27FC236}">
                <a16:creationId xmlns:a16="http://schemas.microsoft.com/office/drawing/2014/main" id="{F1CA862A-6655-4CC5-925B-73AA317C4CFE}"/>
              </a:ext>
            </a:extLst>
          </p:cNvPr>
          <p:cNvSpPr/>
          <p:nvPr/>
        </p:nvSpPr>
        <p:spPr>
          <a:xfrm>
            <a:off x="6963328" y="2778048"/>
            <a:ext cx="1812465" cy="1045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entury Gothic" panose="020B0502020202020204" pitchFamily="34" charset="0"/>
              </a:rPr>
              <a:t>ATO</a:t>
            </a:r>
            <a:endParaRPr kumimoji="0" lang="en-AU" sz="1800" b="1" i="0" u="none" strike="noStrike" kern="1200" cap="none" spc="0" normalizeH="0" baseline="0" noProof="0" dirty="0">
              <a:ln>
                <a:noFill/>
              </a:ln>
              <a:solidFill>
                <a:schemeClr val="accent3"/>
              </a:solidFill>
              <a:effectLst/>
              <a:uLnTx/>
              <a:uFillTx/>
              <a:latin typeface="Century Gothic" panose="020B0502020202020204" pitchFamily="34" charset="0"/>
            </a:endParaRPr>
          </a:p>
        </p:txBody>
      </p:sp>
      <p:sp>
        <p:nvSpPr>
          <p:cNvPr id="26" name="Arrow: Up 25">
            <a:extLst>
              <a:ext uri="{FF2B5EF4-FFF2-40B4-BE49-F238E27FC236}">
                <a16:creationId xmlns:a16="http://schemas.microsoft.com/office/drawing/2014/main" id="{C8AE038E-0A49-4075-8516-4CF6CFD14D88}"/>
              </a:ext>
            </a:extLst>
          </p:cNvPr>
          <p:cNvSpPr/>
          <p:nvPr/>
        </p:nvSpPr>
        <p:spPr>
          <a:xfrm>
            <a:off x="2552454" y="2537793"/>
            <a:ext cx="1812465" cy="1817866"/>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Price (</a:t>
            </a:r>
            <a:r>
              <a:rPr lang="en-US" sz="1000" dirty="0">
                <a:solidFill>
                  <a:prstClr val="white"/>
                </a:solidFill>
                <a:latin typeface="Century Gothic" panose="020B0502020202020204" pitchFamily="34" charset="0"/>
              </a:rPr>
              <a:t>ex</a:t>
            </a:r>
            <a:r>
              <a:rPr kumimoji="0" lang="en-US" sz="1000" b="0" i="0" u="none" strike="noStrike" kern="1200" cap="none" spc="0" normalizeH="0" baseline="0" noProof="0" dirty="0" err="1">
                <a:ln>
                  <a:noFill/>
                </a:ln>
                <a:solidFill>
                  <a:prstClr val="white"/>
                </a:solidFill>
                <a:effectLst/>
                <a:uLnTx/>
                <a:uFillTx/>
                <a:latin typeface="Century Gothic" panose="020B0502020202020204" pitchFamily="34" charset="0"/>
              </a:rPr>
              <a:t>clusive</a:t>
            </a: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 of GST)</a:t>
            </a: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7" name="Arrow: Down 26">
            <a:extLst>
              <a:ext uri="{FF2B5EF4-FFF2-40B4-BE49-F238E27FC236}">
                <a16:creationId xmlns:a16="http://schemas.microsoft.com/office/drawing/2014/main" id="{54A1D8C2-36C3-40A8-BC91-6746404734BC}"/>
              </a:ext>
            </a:extLst>
          </p:cNvPr>
          <p:cNvSpPr/>
          <p:nvPr/>
        </p:nvSpPr>
        <p:spPr>
          <a:xfrm>
            <a:off x="368208" y="2541729"/>
            <a:ext cx="1812465" cy="1817866"/>
          </a:xfrm>
          <a:prstGeom prst="downArrow">
            <a:avLst/>
          </a:prstGeom>
          <a:solidFill>
            <a:schemeClr val="accent2"/>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Supplies valuable metals (taxable supply under section 9-5)</a:t>
            </a: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28" name="Straight Arrow Connector 27">
            <a:extLst>
              <a:ext uri="{FF2B5EF4-FFF2-40B4-BE49-F238E27FC236}">
                <a16:creationId xmlns:a16="http://schemas.microsoft.com/office/drawing/2014/main" id="{C11E3BDD-A22C-4349-98E0-3A7C8E5C68B1}"/>
              </a:ext>
            </a:extLst>
          </p:cNvPr>
          <p:cNvCxnSpPr>
            <a:cxnSpLocks/>
          </p:cNvCxnSpPr>
          <p:nvPr/>
        </p:nvCxnSpPr>
        <p:spPr>
          <a:xfrm flipH="1">
            <a:off x="4073150" y="3273823"/>
            <a:ext cx="2890178" cy="1159405"/>
          </a:xfrm>
          <a:prstGeom prst="straightConnector1">
            <a:avLst/>
          </a:prstGeom>
          <a:noFill/>
          <a:ln>
            <a:solidFill>
              <a:schemeClr val="accent6"/>
            </a:solidFill>
            <a:headEnd type="none" w="med" len="med"/>
            <a:tailEnd type="arrow" w="lg"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a:extLst>
              <a:ext uri="{FF2B5EF4-FFF2-40B4-BE49-F238E27FC236}">
                <a16:creationId xmlns:a16="http://schemas.microsoft.com/office/drawing/2014/main" id="{50F58E73-B8E0-43D4-B00D-B18F70BEC461}"/>
              </a:ext>
            </a:extLst>
          </p:cNvPr>
          <p:cNvCxnSpPr>
            <a:cxnSpLocks/>
            <a:stCxn id="24" idx="3"/>
          </p:cNvCxnSpPr>
          <p:nvPr/>
        </p:nvCxnSpPr>
        <p:spPr>
          <a:xfrm flipV="1">
            <a:off x="4073150" y="3796338"/>
            <a:ext cx="2890178" cy="1143142"/>
          </a:xfrm>
          <a:prstGeom prst="straightConnector1">
            <a:avLst/>
          </a:prstGeom>
          <a:noFill/>
          <a:ln>
            <a:solidFill>
              <a:schemeClr val="accent1"/>
            </a:solidFill>
            <a:headEnd type="none" w="med" len="med"/>
            <a:tailEnd type="arrow" w="lg" len="med"/>
          </a:ln>
        </p:spPr>
        <p:style>
          <a:lnRef idx="2">
            <a:schemeClr val="accent1">
              <a:shade val="50000"/>
            </a:schemeClr>
          </a:lnRef>
          <a:fillRef idx="1">
            <a:schemeClr val="accent1"/>
          </a:fillRef>
          <a:effectRef idx="0">
            <a:schemeClr val="accent1"/>
          </a:effectRef>
          <a:fontRef idx="minor">
            <a:schemeClr val="lt1"/>
          </a:fontRef>
        </p:style>
      </p:cxnSp>
      <p:sp>
        <p:nvSpPr>
          <p:cNvPr id="30" name="Rectangle: Rounded Corners 29">
            <a:extLst>
              <a:ext uri="{FF2B5EF4-FFF2-40B4-BE49-F238E27FC236}">
                <a16:creationId xmlns:a16="http://schemas.microsoft.com/office/drawing/2014/main" id="{AC4896B7-EF9C-43A6-821F-F78B31F8BDE9}"/>
              </a:ext>
            </a:extLst>
          </p:cNvPr>
          <p:cNvSpPr/>
          <p:nvPr/>
        </p:nvSpPr>
        <p:spPr>
          <a:xfrm>
            <a:off x="4759707" y="4310594"/>
            <a:ext cx="1697738" cy="8419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Remits GST payable (simultaneous to claim for input tax credit)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4AD061BE-5D35-4C04-AB44-EC1ED20C919F}"/>
              </a:ext>
            </a:extLst>
          </p:cNvPr>
          <p:cNvSpPr/>
          <p:nvPr/>
        </p:nvSpPr>
        <p:spPr>
          <a:xfrm>
            <a:off x="4740807" y="2947420"/>
            <a:ext cx="1716638" cy="841913"/>
          </a:xfrm>
          <a:prstGeom prst="roundRect">
            <a:avLst/>
          </a:prstGeom>
          <a:solidFill>
            <a:schemeClr val="accent2"/>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rPr>
              <a:t>Entitled to input tax credit for creditable acquisitions made (section 11-20)</a:t>
            </a:r>
            <a:endParaRPr kumimoji="0" lang="en-AU" sz="1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2" name="Graphic 16" descr="Office worker female with solid fill">
            <a:extLst>
              <a:ext uri="{FF2B5EF4-FFF2-40B4-BE49-F238E27FC236}">
                <a16:creationId xmlns:a16="http://schemas.microsoft.com/office/drawing/2014/main" id="{DC954308-6F9C-49C8-BAD4-E4B863F93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3569" y="1484330"/>
            <a:ext cx="839581" cy="839581"/>
          </a:xfrm>
          <a:prstGeom prst="rect">
            <a:avLst/>
          </a:prstGeom>
        </p:spPr>
      </p:pic>
      <p:pic>
        <p:nvPicPr>
          <p:cNvPr id="33" name="Graphic 19" descr="Office worker male with solid fill">
            <a:extLst>
              <a:ext uri="{FF2B5EF4-FFF2-40B4-BE49-F238E27FC236}">
                <a16:creationId xmlns:a16="http://schemas.microsoft.com/office/drawing/2014/main" id="{5F0B4D65-45F2-4EC9-8681-B2B4C42648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7872" y="4470418"/>
            <a:ext cx="885277" cy="885277"/>
          </a:xfrm>
          <a:prstGeom prst="rect">
            <a:avLst/>
          </a:prstGeom>
        </p:spPr>
      </p:pic>
      <p:sp>
        <p:nvSpPr>
          <p:cNvPr id="17" name="TextBox 1">
            <a:extLst>
              <a:ext uri="{FF2B5EF4-FFF2-40B4-BE49-F238E27FC236}">
                <a16:creationId xmlns:a16="http://schemas.microsoft.com/office/drawing/2014/main" id="{0F432D18-838E-4BD3-9B64-B73ECE5DB4A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30336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REVERSE CHARGE: PRECIOUS METALS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7" name="Rectangle 16">
            <a:extLst>
              <a:ext uri="{FF2B5EF4-FFF2-40B4-BE49-F238E27FC236}">
                <a16:creationId xmlns:a16="http://schemas.microsoft.com/office/drawing/2014/main" id="{74124B0D-0494-4975-A589-DCB80187319C}"/>
              </a:ext>
            </a:extLst>
          </p:cNvPr>
          <p:cNvSpPr/>
          <p:nvPr/>
        </p:nvSpPr>
        <p:spPr>
          <a:xfrm>
            <a:off x="265044" y="1101216"/>
            <a:ext cx="8613913" cy="52081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cxnSp>
        <p:nvCxnSpPr>
          <p:cNvPr id="18" name="Straight Arrow Connector 17">
            <a:extLst>
              <a:ext uri="{FF2B5EF4-FFF2-40B4-BE49-F238E27FC236}">
                <a16:creationId xmlns:a16="http://schemas.microsoft.com/office/drawing/2014/main" id="{2B809CC7-03E0-45E8-BE9B-AA8DF0FD7231}"/>
              </a:ext>
            </a:extLst>
          </p:cNvPr>
          <p:cNvCxnSpPr>
            <a:cxnSpLocks/>
          </p:cNvCxnSpPr>
          <p:nvPr/>
        </p:nvCxnSpPr>
        <p:spPr>
          <a:xfrm flipH="1" flipV="1">
            <a:off x="4799696" y="3469438"/>
            <a:ext cx="1950215" cy="1666945"/>
          </a:xfrm>
          <a:prstGeom prst="straightConnector1">
            <a:avLst/>
          </a:prstGeom>
          <a:noFill/>
          <a:ln w="38100">
            <a:solidFill>
              <a:schemeClr val="accent3"/>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Rectangle: Rounded Corners 18">
            <a:extLst>
              <a:ext uri="{FF2B5EF4-FFF2-40B4-BE49-F238E27FC236}">
                <a16:creationId xmlns:a16="http://schemas.microsoft.com/office/drawing/2014/main" id="{6C2C2C91-2421-4F98-ADEB-060AC6B14851}"/>
              </a:ext>
            </a:extLst>
          </p:cNvPr>
          <p:cNvSpPr/>
          <p:nvPr/>
        </p:nvSpPr>
        <p:spPr>
          <a:xfrm>
            <a:off x="691236" y="1441032"/>
            <a:ext cx="1933384" cy="1027455"/>
          </a:xfrm>
          <a:prstGeom prst="roundRect">
            <a:avLst/>
          </a:prstGeom>
          <a:solidFill>
            <a:srgbClr val="0F979B"/>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panose="020B0502020202020204" pitchFamily="34" charset="0"/>
              </a:rPr>
              <a:t>Refiner</a:t>
            </a:r>
          </a:p>
          <a:p>
            <a:pPr algn="ctr"/>
            <a:r>
              <a:rPr lang="en-US" sz="1600" dirty="0">
                <a:latin typeface="Century Gothic" panose="020B0502020202020204" pitchFamily="34" charset="0"/>
              </a:rPr>
              <a:t>1</a:t>
            </a:r>
            <a:endParaRPr lang="en-AU" sz="1600" dirty="0">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652F2BAA-BA6C-4101-AD28-FBF47F23DFC9}"/>
              </a:ext>
            </a:extLst>
          </p:cNvPr>
          <p:cNvSpPr/>
          <p:nvPr/>
        </p:nvSpPr>
        <p:spPr>
          <a:xfrm>
            <a:off x="6501239" y="1428461"/>
            <a:ext cx="1933384" cy="1027455"/>
          </a:xfrm>
          <a:prstGeom prst="roundRect">
            <a:avLst/>
          </a:prstGeom>
          <a:solidFill>
            <a:srgbClr val="0F979B"/>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panose="020B0502020202020204" pitchFamily="34" charset="0"/>
              </a:rPr>
              <a:t>Business</a:t>
            </a:r>
          </a:p>
          <a:p>
            <a:pPr algn="ctr"/>
            <a:r>
              <a:rPr lang="en-US" sz="1600" dirty="0">
                <a:latin typeface="Century Gothic" panose="020B0502020202020204" pitchFamily="34" charset="0"/>
              </a:rPr>
              <a:t>1</a:t>
            </a:r>
            <a:endParaRPr lang="en-AU" sz="1600" dirty="0">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C2DE3016-DB89-4786-8D6E-1C72C3DFB66E}"/>
              </a:ext>
            </a:extLst>
          </p:cNvPr>
          <p:cNvSpPr/>
          <p:nvPr/>
        </p:nvSpPr>
        <p:spPr>
          <a:xfrm>
            <a:off x="705001" y="5016630"/>
            <a:ext cx="1933384" cy="1027455"/>
          </a:xfrm>
          <a:prstGeom prst="roundRect">
            <a:avLst/>
          </a:prstGeom>
          <a:solidFill>
            <a:srgbClr val="0F979B"/>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panose="020B0502020202020204" pitchFamily="34" charset="0"/>
              </a:rPr>
              <a:t>Business</a:t>
            </a:r>
          </a:p>
          <a:p>
            <a:pPr algn="ctr"/>
            <a:r>
              <a:rPr lang="en-US" sz="1600" dirty="0">
                <a:latin typeface="Century Gothic" panose="020B0502020202020204" pitchFamily="34" charset="0"/>
              </a:rPr>
              <a:t>3</a:t>
            </a:r>
            <a:endParaRPr lang="en-AU" sz="1600" dirty="0">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A4C06B06-1FBF-445D-A902-3FB052691529}"/>
              </a:ext>
            </a:extLst>
          </p:cNvPr>
          <p:cNvSpPr/>
          <p:nvPr/>
        </p:nvSpPr>
        <p:spPr>
          <a:xfrm>
            <a:off x="6512876" y="5016630"/>
            <a:ext cx="1933384" cy="1027455"/>
          </a:xfrm>
          <a:prstGeom prst="roundRect">
            <a:avLst/>
          </a:prstGeom>
          <a:solidFill>
            <a:srgbClr val="0F979B"/>
          </a:solidFill>
          <a:ln>
            <a:solidFill>
              <a:srgbClr val="0F979B"/>
            </a:solidFill>
          </a:ln>
        </p:spPr>
        <p:style>
          <a:lnRef idx="2">
            <a:schemeClr val="accent1">
              <a:shade val="50000"/>
            </a:schemeClr>
          </a:lnRef>
          <a:fillRef idx="1">
            <a:schemeClr val="accent1"/>
          </a:fillRef>
          <a:effectRef idx="0">
            <a:schemeClr val="accent1"/>
          </a:effectRef>
          <a:fontRef idx="minor">
            <a:schemeClr val="lt1"/>
          </a:fontRef>
        </p:style>
        <p:txBody>
          <a:bodyPr wrap="square" lIns="216000" tIns="216000" rIns="216000" bIns="216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panose="020B0502020202020204" pitchFamily="34" charset="0"/>
              </a:rPr>
              <a:t>Business</a:t>
            </a:r>
          </a:p>
          <a:p>
            <a:pPr algn="ctr"/>
            <a:r>
              <a:rPr lang="en-US" sz="1600" dirty="0">
                <a:latin typeface="Century Gothic" panose="020B0502020202020204" pitchFamily="34" charset="0"/>
              </a:rPr>
              <a:t>2</a:t>
            </a:r>
            <a:endParaRPr lang="en-AU" sz="1600" dirty="0">
              <a:latin typeface="Century Gothic" panose="020B0502020202020204" pitchFamily="34" charset="0"/>
            </a:endParaRPr>
          </a:p>
        </p:txBody>
      </p:sp>
      <p:cxnSp>
        <p:nvCxnSpPr>
          <p:cNvPr id="34" name="Straight Arrow Connector 33">
            <a:extLst>
              <a:ext uri="{FF2B5EF4-FFF2-40B4-BE49-F238E27FC236}">
                <a16:creationId xmlns:a16="http://schemas.microsoft.com/office/drawing/2014/main" id="{9D79EAD5-DA20-4A4B-821E-8C76DB4B5425}"/>
              </a:ext>
            </a:extLst>
          </p:cNvPr>
          <p:cNvCxnSpPr>
            <a:cxnSpLocks/>
            <a:stCxn id="19" idx="3"/>
          </p:cNvCxnSpPr>
          <p:nvPr/>
        </p:nvCxnSpPr>
        <p:spPr>
          <a:xfrm>
            <a:off x="2624620" y="1954760"/>
            <a:ext cx="3876621" cy="0"/>
          </a:xfrm>
          <a:prstGeom prst="straightConnector1">
            <a:avLst/>
          </a:prstGeom>
          <a:noFill/>
          <a:ln w="38100">
            <a:solidFill>
              <a:schemeClr val="accent4"/>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a:extLst>
              <a:ext uri="{FF2B5EF4-FFF2-40B4-BE49-F238E27FC236}">
                <a16:creationId xmlns:a16="http://schemas.microsoft.com/office/drawing/2014/main" id="{45D42E75-BC64-4A38-B72F-7B5D5781369E}"/>
              </a:ext>
            </a:extLst>
          </p:cNvPr>
          <p:cNvCxnSpPr>
            <a:cxnSpLocks/>
            <a:endCxn id="23" idx="0"/>
          </p:cNvCxnSpPr>
          <p:nvPr/>
        </p:nvCxnSpPr>
        <p:spPr>
          <a:xfrm>
            <a:off x="7467931" y="2469353"/>
            <a:ext cx="11637" cy="2547277"/>
          </a:xfrm>
          <a:prstGeom prst="straightConnector1">
            <a:avLst/>
          </a:prstGeom>
          <a:noFill/>
          <a:ln w="38100">
            <a:solidFill>
              <a:schemeClr val="accent4"/>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a:extLst>
              <a:ext uri="{FF2B5EF4-FFF2-40B4-BE49-F238E27FC236}">
                <a16:creationId xmlns:a16="http://schemas.microsoft.com/office/drawing/2014/main" id="{E921341F-2E76-4E9B-8CB4-78F535B3A16A}"/>
              </a:ext>
            </a:extLst>
          </p:cNvPr>
          <p:cNvCxnSpPr>
            <a:cxnSpLocks/>
            <a:stCxn id="23" idx="1"/>
            <a:endCxn id="21" idx="3"/>
          </p:cNvCxnSpPr>
          <p:nvPr/>
        </p:nvCxnSpPr>
        <p:spPr>
          <a:xfrm flipH="1">
            <a:off x="2638385" y="5530358"/>
            <a:ext cx="3874491" cy="0"/>
          </a:xfrm>
          <a:prstGeom prst="straightConnector1">
            <a:avLst/>
          </a:prstGeom>
          <a:noFill/>
          <a:ln w="38100">
            <a:solidFill>
              <a:schemeClr val="accent4"/>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7" name="Freeform 1784">
            <a:extLst>
              <a:ext uri="{FF2B5EF4-FFF2-40B4-BE49-F238E27FC236}">
                <a16:creationId xmlns:a16="http://schemas.microsoft.com/office/drawing/2014/main" id="{3E145CCF-F593-4EC3-A356-8B587762A9B7}"/>
              </a:ext>
            </a:extLst>
          </p:cNvPr>
          <p:cNvSpPr>
            <a:spLocks/>
          </p:cNvSpPr>
          <p:nvPr/>
        </p:nvSpPr>
        <p:spPr bwMode="auto">
          <a:xfrm>
            <a:off x="4312911" y="2903564"/>
            <a:ext cx="500035" cy="592378"/>
          </a:xfrm>
          <a:custGeom>
            <a:avLst/>
            <a:gdLst>
              <a:gd name="T0" fmla="*/ 685 w 685"/>
              <a:gd name="T1" fmla="*/ 811 h 811"/>
              <a:gd name="T2" fmla="*/ 628 w 685"/>
              <a:gd name="T3" fmla="*/ 615 h 811"/>
              <a:gd name="T4" fmla="*/ 463 w 685"/>
              <a:gd name="T5" fmla="*/ 507 h 811"/>
              <a:gd name="T6" fmla="*/ 432 w 685"/>
              <a:gd name="T7" fmla="*/ 419 h 811"/>
              <a:gd name="T8" fmla="*/ 481 w 685"/>
              <a:gd name="T9" fmla="*/ 335 h 811"/>
              <a:gd name="T10" fmla="*/ 492 w 685"/>
              <a:gd name="T11" fmla="*/ 336 h 811"/>
              <a:gd name="T12" fmla="*/ 516 w 685"/>
              <a:gd name="T13" fmla="*/ 287 h 811"/>
              <a:gd name="T14" fmla="*/ 496 w 685"/>
              <a:gd name="T15" fmla="*/ 267 h 811"/>
              <a:gd name="T16" fmla="*/ 509 w 685"/>
              <a:gd name="T17" fmla="*/ 78 h 811"/>
              <a:gd name="T18" fmla="*/ 468 w 685"/>
              <a:gd name="T19" fmla="*/ 27 h 811"/>
              <a:gd name="T20" fmla="*/ 362 w 685"/>
              <a:gd name="T21" fmla="*/ 22 h 811"/>
              <a:gd name="T22" fmla="*/ 215 w 685"/>
              <a:gd name="T23" fmla="*/ 73 h 811"/>
              <a:gd name="T24" fmla="*/ 182 w 685"/>
              <a:gd name="T25" fmla="*/ 116 h 811"/>
              <a:gd name="T26" fmla="*/ 186 w 685"/>
              <a:gd name="T27" fmla="*/ 266 h 811"/>
              <a:gd name="T28" fmla="*/ 166 w 685"/>
              <a:gd name="T29" fmla="*/ 287 h 811"/>
              <a:gd name="T30" fmla="*/ 194 w 685"/>
              <a:gd name="T31" fmla="*/ 337 h 811"/>
              <a:gd name="T32" fmla="*/ 207 w 685"/>
              <a:gd name="T33" fmla="*/ 333 h 811"/>
              <a:gd name="T34" fmla="*/ 252 w 685"/>
              <a:gd name="T35" fmla="*/ 415 h 811"/>
              <a:gd name="T36" fmla="*/ 221 w 685"/>
              <a:gd name="T37" fmla="*/ 507 h 811"/>
              <a:gd name="T38" fmla="*/ 56 w 685"/>
              <a:gd name="T39" fmla="*/ 615 h 811"/>
              <a:gd name="T40" fmla="*/ 0 w 685"/>
              <a:gd name="T41" fmla="*/ 811 h 811"/>
              <a:gd name="T42" fmla="*/ 685 w 685"/>
              <a:gd name="T43"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5" h="811">
                <a:moveTo>
                  <a:pt x="685" y="811"/>
                </a:moveTo>
                <a:cubicBezTo>
                  <a:pt x="672" y="664"/>
                  <a:pt x="628" y="615"/>
                  <a:pt x="628" y="615"/>
                </a:cubicBezTo>
                <a:cubicBezTo>
                  <a:pt x="605" y="579"/>
                  <a:pt x="463" y="507"/>
                  <a:pt x="463" y="507"/>
                </a:cubicBezTo>
                <a:cubicBezTo>
                  <a:pt x="440" y="489"/>
                  <a:pt x="433" y="452"/>
                  <a:pt x="432" y="419"/>
                </a:cubicBezTo>
                <a:cubicBezTo>
                  <a:pt x="453" y="398"/>
                  <a:pt x="470" y="369"/>
                  <a:pt x="481" y="335"/>
                </a:cubicBezTo>
                <a:cubicBezTo>
                  <a:pt x="483" y="336"/>
                  <a:pt x="489" y="337"/>
                  <a:pt x="492" y="336"/>
                </a:cubicBezTo>
                <a:cubicBezTo>
                  <a:pt x="509" y="331"/>
                  <a:pt x="520" y="307"/>
                  <a:pt x="516" y="287"/>
                </a:cubicBezTo>
                <a:cubicBezTo>
                  <a:pt x="511" y="266"/>
                  <a:pt x="504" y="273"/>
                  <a:pt x="496" y="267"/>
                </a:cubicBezTo>
                <a:cubicBezTo>
                  <a:pt x="493" y="202"/>
                  <a:pt x="509" y="78"/>
                  <a:pt x="509" y="78"/>
                </a:cubicBezTo>
                <a:cubicBezTo>
                  <a:pt x="512" y="33"/>
                  <a:pt x="468" y="27"/>
                  <a:pt x="468" y="27"/>
                </a:cubicBezTo>
                <a:cubicBezTo>
                  <a:pt x="421" y="30"/>
                  <a:pt x="362" y="22"/>
                  <a:pt x="362" y="22"/>
                </a:cubicBezTo>
                <a:cubicBezTo>
                  <a:pt x="233" y="0"/>
                  <a:pt x="215" y="73"/>
                  <a:pt x="215" y="73"/>
                </a:cubicBezTo>
                <a:cubicBezTo>
                  <a:pt x="196" y="82"/>
                  <a:pt x="182" y="116"/>
                  <a:pt x="182" y="116"/>
                </a:cubicBezTo>
                <a:cubicBezTo>
                  <a:pt x="156" y="162"/>
                  <a:pt x="175" y="232"/>
                  <a:pt x="186" y="266"/>
                </a:cubicBezTo>
                <a:cubicBezTo>
                  <a:pt x="173" y="266"/>
                  <a:pt x="166" y="271"/>
                  <a:pt x="166" y="287"/>
                </a:cubicBezTo>
                <a:cubicBezTo>
                  <a:pt x="166" y="307"/>
                  <a:pt x="180" y="337"/>
                  <a:pt x="194" y="337"/>
                </a:cubicBezTo>
                <a:cubicBezTo>
                  <a:pt x="198" y="337"/>
                  <a:pt x="204" y="335"/>
                  <a:pt x="207" y="333"/>
                </a:cubicBezTo>
                <a:cubicBezTo>
                  <a:pt x="217" y="365"/>
                  <a:pt x="233" y="393"/>
                  <a:pt x="252" y="415"/>
                </a:cubicBezTo>
                <a:cubicBezTo>
                  <a:pt x="252" y="449"/>
                  <a:pt x="246" y="488"/>
                  <a:pt x="221" y="507"/>
                </a:cubicBezTo>
                <a:cubicBezTo>
                  <a:pt x="221" y="507"/>
                  <a:pt x="79" y="579"/>
                  <a:pt x="56" y="615"/>
                </a:cubicBezTo>
                <a:cubicBezTo>
                  <a:pt x="56" y="615"/>
                  <a:pt x="13" y="664"/>
                  <a:pt x="0" y="811"/>
                </a:cubicBezTo>
                <a:lnTo>
                  <a:pt x="685" y="8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sz="1200"/>
          </a:p>
        </p:txBody>
      </p:sp>
      <p:cxnSp>
        <p:nvCxnSpPr>
          <p:cNvPr id="38" name="Straight Arrow Connector 37">
            <a:extLst>
              <a:ext uri="{FF2B5EF4-FFF2-40B4-BE49-F238E27FC236}">
                <a16:creationId xmlns:a16="http://schemas.microsoft.com/office/drawing/2014/main" id="{3AE3EA73-737C-4E7D-8DA7-BD2B134F5F36}"/>
              </a:ext>
            </a:extLst>
          </p:cNvPr>
          <p:cNvCxnSpPr>
            <a:cxnSpLocks/>
            <a:stCxn id="37" idx="20"/>
          </p:cNvCxnSpPr>
          <p:nvPr/>
        </p:nvCxnSpPr>
        <p:spPr>
          <a:xfrm flipH="1">
            <a:off x="2528283" y="3495942"/>
            <a:ext cx="1784628" cy="1520688"/>
          </a:xfrm>
          <a:prstGeom prst="straightConnector1">
            <a:avLst/>
          </a:prstGeom>
          <a:noFill/>
          <a:ln w="38100">
            <a:solidFill>
              <a:schemeClr val="accent3"/>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9" name="TextBox 24">
            <a:extLst>
              <a:ext uri="{FF2B5EF4-FFF2-40B4-BE49-F238E27FC236}">
                <a16:creationId xmlns:a16="http://schemas.microsoft.com/office/drawing/2014/main" id="{E47A4B87-211B-415F-B0EA-81BC3C10CDDE}"/>
              </a:ext>
            </a:extLst>
          </p:cNvPr>
          <p:cNvSpPr txBox="1"/>
          <p:nvPr/>
        </p:nvSpPr>
        <p:spPr>
          <a:xfrm>
            <a:off x="3300929" y="5272988"/>
            <a:ext cx="2547273" cy="514738"/>
          </a:xfrm>
          <a:prstGeom prst="rect">
            <a:avLst/>
          </a:prstGeom>
          <a:solidFill>
            <a:schemeClr val="bg1"/>
          </a:solidFill>
        </p:spPr>
        <p:txBody>
          <a:bodyPr wrap="non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Taxable Sale Valuable Metals =</a:t>
            </a:r>
          </a:p>
          <a:p>
            <a:pPr algn="ctr"/>
            <a:r>
              <a:rPr lang="en-US" sz="1200" b="1" dirty="0">
                <a:latin typeface="Century Gothic" panose="020B0502020202020204" pitchFamily="34" charset="0"/>
              </a:rPr>
              <a:t>Reverse Charged</a:t>
            </a:r>
            <a:endParaRPr lang="en-AU" sz="1200" b="1" dirty="0">
              <a:latin typeface="Century Gothic" panose="020B0502020202020204" pitchFamily="34" charset="0"/>
            </a:endParaRPr>
          </a:p>
        </p:txBody>
      </p:sp>
      <p:sp>
        <p:nvSpPr>
          <p:cNvPr id="40" name="TextBox 25">
            <a:extLst>
              <a:ext uri="{FF2B5EF4-FFF2-40B4-BE49-F238E27FC236}">
                <a16:creationId xmlns:a16="http://schemas.microsoft.com/office/drawing/2014/main" id="{9373B2DA-63E1-49F9-9F05-1BDB640EC041}"/>
              </a:ext>
            </a:extLst>
          </p:cNvPr>
          <p:cNvSpPr txBox="1"/>
          <p:nvPr/>
        </p:nvSpPr>
        <p:spPr>
          <a:xfrm>
            <a:off x="6621874" y="3349685"/>
            <a:ext cx="1699284" cy="699404"/>
          </a:xfrm>
          <a:prstGeom prst="rect">
            <a:avLst/>
          </a:prstGeom>
          <a:solidFill>
            <a:schemeClr val="bg1"/>
          </a:solidFill>
        </p:spPr>
        <p:txBody>
          <a:bodyPr wrap="non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Subsequent supply</a:t>
            </a:r>
            <a:br>
              <a:rPr lang="en-US" sz="1200" dirty="0">
                <a:latin typeface="Century Gothic" panose="020B0502020202020204" pitchFamily="34" charset="0"/>
              </a:rPr>
            </a:br>
            <a:r>
              <a:rPr lang="en-US" sz="1200" dirty="0">
                <a:latin typeface="Century Gothic" panose="020B0502020202020204" pitchFamily="34" charset="0"/>
              </a:rPr>
              <a:t>of Precious Metals =</a:t>
            </a:r>
          </a:p>
          <a:p>
            <a:pPr algn="ctr"/>
            <a:r>
              <a:rPr lang="en-US" sz="1200" b="1" dirty="0">
                <a:latin typeface="Century Gothic" panose="020B0502020202020204" pitchFamily="34" charset="0"/>
              </a:rPr>
              <a:t>Input taxed</a:t>
            </a:r>
            <a:endParaRPr lang="en-AU" sz="1200" b="1" dirty="0">
              <a:latin typeface="Century Gothic" panose="020B0502020202020204" pitchFamily="34" charset="0"/>
            </a:endParaRPr>
          </a:p>
        </p:txBody>
      </p:sp>
      <p:sp>
        <p:nvSpPr>
          <p:cNvPr id="41" name="TextBox 26">
            <a:extLst>
              <a:ext uri="{FF2B5EF4-FFF2-40B4-BE49-F238E27FC236}">
                <a16:creationId xmlns:a16="http://schemas.microsoft.com/office/drawing/2014/main" id="{1D5915DD-3028-4B8C-85C6-E43D4E01C60C}"/>
              </a:ext>
            </a:extLst>
          </p:cNvPr>
          <p:cNvSpPr txBox="1"/>
          <p:nvPr/>
        </p:nvSpPr>
        <p:spPr>
          <a:xfrm>
            <a:off x="3981790" y="1681379"/>
            <a:ext cx="1162279" cy="514738"/>
          </a:xfrm>
          <a:prstGeom prst="rect">
            <a:avLst/>
          </a:prstGeom>
          <a:solidFill>
            <a:schemeClr val="bg1"/>
          </a:solidFill>
        </p:spPr>
        <p:txBody>
          <a:bodyPr wrap="non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First Supply =</a:t>
            </a:r>
          </a:p>
          <a:p>
            <a:pPr algn="ctr"/>
            <a:r>
              <a:rPr lang="en-US" sz="1200" b="1" dirty="0">
                <a:latin typeface="Century Gothic" panose="020B0502020202020204" pitchFamily="34" charset="0"/>
              </a:rPr>
              <a:t>GST free</a:t>
            </a:r>
            <a:endParaRPr lang="en-AU" sz="1200" b="1" dirty="0">
              <a:latin typeface="Century Gothic" panose="020B0502020202020204" pitchFamily="34" charset="0"/>
            </a:endParaRPr>
          </a:p>
        </p:txBody>
      </p:sp>
      <p:sp>
        <p:nvSpPr>
          <p:cNvPr id="42" name="TextBox 27">
            <a:extLst>
              <a:ext uri="{FF2B5EF4-FFF2-40B4-BE49-F238E27FC236}">
                <a16:creationId xmlns:a16="http://schemas.microsoft.com/office/drawing/2014/main" id="{8F2DE3B7-4641-43B9-9F8F-5E6185E05921}"/>
              </a:ext>
            </a:extLst>
          </p:cNvPr>
          <p:cNvSpPr txBox="1"/>
          <p:nvPr/>
        </p:nvSpPr>
        <p:spPr>
          <a:xfrm>
            <a:off x="3957010" y="3669021"/>
            <a:ext cx="1198588" cy="1068736"/>
          </a:xfrm>
          <a:prstGeom prst="rect">
            <a:avLst/>
          </a:prstGeom>
          <a:noFill/>
        </p:spPr>
        <p:txBody>
          <a:bodyPr wrap="squar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Member of the Public (individual</a:t>
            </a:r>
            <a:br>
              <a:rPr lang="en-US" sz="1200" dirty="0">
                <a:latin typeface="Century Gothic" panose="020B0502020202020204" pitchFamily="34" charset="0"/>
              </a:rPr>
            </a:br>
            <a:r>
              <a:rPr lang="en-US" sz="1200" dirty="0">
                <a:latin typeface="Century Gothic" panose="020B0502020202020204" pitchFamily="34" charset="0"/>
              </a:rPr>
              <a:t>non-business entity)</a:t>
            </a:r>
            <a:endParaRPr lang="en-AU" sz="1200" b="1" dirty="0">
              <a:latin typeface="Century Gothic" panose="020B0502020202020204" pitchFamily="34" charset="0"/>
            </a:endParaRPr>
          </a:p>
        </p:txBody>
      </p:sp>
      <p:sp>
        <p:nvSpPr>
          <p:cNvPr id="43" name="TextBox 28">
            <a:extLst>
              <a:ext uri="{FF2B5EF4-FFF2-40B4-BE49-F238E27FC236}">
                <a16:creationId xmlns:a16="http://schemas.microsoft.com/office/drawing/2014/main" id="{52EF1629-7B50-4B13-909E-997F15BAE78A}"/>
              </a:ext>
            </a:extLst>
          </p:cNvPr>
          <p:cNvSpPr txBox="1"/>
          <p:nvPr/>
        </p:nvSpPr>
        <p:spPr>
          <a:xfrm rot="19200000" flipH="1">
            <a:off x="2820340" y="3744298"/>
            <a:ext cx="1133733" cy="991792"/>
          </a:xfrm>
          <a:prstGeom prst="rect">
            <a:avLst/>
          </a:prstGeom>
          <a:solidFill>
            <a:schemeClr val="bg1"/>
          </a:solidFill>
        </p:spPr>
        <p:txBody>
          <a:bodyPr wrap="squar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3"/>
                </a:solidFill>
                <a:latin typeface="Century Gothic" panose="020B0502020202020204" pitchFamily="34" charset="0"/>
              </a:rPr>
              <a:t>Australian Consumer to Business = </a:t>
            </a:r>
            <a:r>
              <a:rPr lang="en-US" sz="1100" b="1" dirty="0">
                <a:solidFill>
                  <a:schemeClr val="accent3"/>
                </a:solidFill>
                <a:latin typeface="Century Gothic" panose="020B0502020202020204" pitchFamily="34" charset="0"/>
              </a:rPr>
              <a:t>NO Reverse Charge</a:t>
            </a:r>
            <a:endParaRPr lang="en-AU" sz="1100" b="1" dirty="0">
              <a:solidFill>
                <a:schemeClr val="accent3"/>
              </a:solidFill>
              <a:latin typeface="Century Gothic" panose="020B0502020202020204" pitchFamily="34" charset="0"/>
            </a:endParaRPr>
          </a:p>
        </p:txBody>
      </p:sp>
      <p:sp>
        <p:nvSpPr>
          <p:cNvPr id="44" name="TextBox 29">
            <a:extLst>
              <a:ext uri="{FF2B5EF4-FFF2-40B4-BE49-F238E27FC236}">
                <a16:creationId xmlns:a16="http://schemas.microsoft.com/office/drawing/2014/main" id="{FC667344-8CF1-47F3-BAAB-83E2FAD00C27}"/>
              </a:ext>
            </a:extLst>
          </p:cNvPr>
          <p:cNvSpPr txBox="1"/>
          <p:nvPr/>
        </p:nvSpPr>
        <p:spPr>
          <a:xfrm rot="2400000">
            <a:off x="5380784" y="3901102"/>
            <a:ext cx="1133733" cy="991792"/>
          </a:xfrm>
          <a:prstGeom prst="rect">
            <a:avLst/>
          </a:prstGeom>
          <a:solidFill>
            <a:schemeClr val="bg1"/>
          </a:solidFill>
        </p:spPr>
        <p:txBody>
          <a:bodyPr wrap="square" lIns="108000" tIns="72000" rIns="108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3"/>
                </a:solidFill>
                <a:latin typeface="Century Gothic" panose="020B0502020202020204" pitchFamily="34" charset="0"/>
              </a:rPr>
              <a:t>Business to Australian Consumer = </a:t>
            </a:r>
            <a:r>
              <a:rPr lang="en-US" sz="1100" b="1" dirty="0">
                <a:solidFill>
                  <a:schemeClr val="accent3"/>
                </a:solidFill>
                <a:latin typeface="Century Gothic" panose="020B0502020202020204" pitchFamily="34" charset="0"/>
              </a:rPr>
              <a:t>NO Reverse Charge</a:t>
            </a:r>
            <a:endParaRPr lang="en-AU" sz="1100" b="1" dirty="0">
              <a:solidFill>
                <a:schemeClr val="accent3"/>
              </a:solidFill>
              <a:latin typeface="Century Gothic" panose="020B0502020202020204" pitchFamily="34" charset="0"/>
            </a:endParaRPr>
          </a:p>
        </p:txBody>
      </p:sp>
      <p:pic>
        <p:nvPicPr>
          <p:cNvPr id="45" name="Graphic 32" descr="Office worker female with solid fill">
            <a:extLst>
              <a:ext uri="{FF2B5EF4-FFF2-40B4-BE49-F238E27FC236}">
                <a16:creationId xmlns:a16="http://schemas.microsoft.com/office/drawing/2014/main" id="{4C02677C-29FC-4D35-A4D3-9D3EFB7052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66059" y="5084174"/>
            <a:ext cx="452055" cy="452055"/>
          </a:xfrm>
          <a:prstGeom prst="rect">
            <a:avLst/>
          </a:prstGeom>
        </p:spPr>
      </p:pic>
      <p:pic>
        <p:nvPicPr>
          <p:cNvPr id="46" name="Graphic 33" descr="Office worker male with solid fill">
            <a:extLst>
              <a:ext uri="{FF2B5EF4-FFF2-40B4-BE49-F238E27FC236}">
                <a16:creationId xmlns:a16="http://schemas.microsoft.com/office/drawing/2014/main" id="{B60954B9-A07D-41BE-80C6-A0C35D321E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2620" y="5050164"/>
            <a:ext cx="499366" cy="499366"/>
          </a:xfrm>
          <a:prstGeom prst="rect">
            <a:avLst/>
          </a:prstGeom>
        </p:spPr>
      </p:pic>
      <p:pic>
        <p:nvPicPr>
          <p:cNvPr id="47" name="Graphic 34" descr="Female Profile with solid fill">
            <a:extLst>
              <a:ext uri="{FF2B5EF4-FFF2-40B4-BE49-F238E27FC236}">
                <a16:creationId xmlns:a16="http://schemas.microsoft.com/office/drawing/2014/main" id="{C336D794-5865-45BC-BA96-7477D6B3C7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66556" y="1491291"/>
            <a:ext cx="431493" cy="431493"/>
          </a:xfrm>
          <a:prstGeom prst="rect">
            <a:avLst/>
          </a:prstGeom>
        </p:spPr>
      </p:pic>
      <p:pic>
        <p:nvPicPr>
          <p:cNvPr id="48" name="Graphic 35" descr="Office worker male with solid fill">
            <a:extLst>
              <a:ext uri="{FF2B5EF4-FFF2-40B4-BE49-F238E27FC236}">
                <a16:creationId xmlns:a16="http://schemas.microsoft.com/office/drawing/2014/main" id="{86E7AF04-9D81-42B0-8EBA-B2735D92E0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6894" y="1442320"/>
            <a:ext cx="499366" cy="499366"/>
          </a:xfrm>
          <a:prstGeom prst="rect">
            <a:avLst/>
          </a:prstGeom>
        </p:spPr>
      </p:pic>
      <p:sp>
        <p:nvSpPr>
          <p:cNvPr id="27" name="TextBox 1">
            <a:extLst>
              <a:ext uri="{FF2B5EF4-FFF2-40B4-BE49-F238E27FC236}">
                <a16:creationId xmlns:a16="http://schemas.microsoft.com/office/drawing/2014/main" id="{5B964B79-392D-47C1-929C-A0161550624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47294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3992546176"/>
              </p:ext>
            </p:extLst>
          </p:nvPr>
        </p:nvGraphicFramePr>
        <p:xfrm>
          <a:off x="251520" y="1220924"/>
          <a:ext cx="8784976" cy="8365158"/>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Carousel Fraud (Refresher)</a:t>
                      </a:r>
                    </a:p>
                    <a:p>
                      <a:pPr algn="l"/>
                      <a:endParaRPr lang="en-AU" sz="1800" dirty="0">
                        <a:latin typeface="Century Gothic" panose="020B0502020202020204" pitchFamily="34" charset="0"/>
                      </a:endParaRPr>
                    </a:p>
                  </a:txBody>
                  <a:tcPr/>
                </a:tc>
                <a:extLst>
                  <a:ext uri="{0D108BD9-81ED-4DB2-BD59-A6C34878D82A}">
                    <a16:rowId xmlns:a16="http://schemas.microsoft.com/office/drawing/2014/main" val="4095470560"/>
                  </a:ext>
                </a:extLst>
              </a:tr>
              <a:tr h="3615102">
                <a:tc>
                  <a:txBody>
                    <a:bodyPr/>
                    <a:lstStyle/>
                    <a:p>
                      <a:endParaRPr lang="en-AU" sz="180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Australian Case Study – Precious Metals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3. International Case Studies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682803721"/>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3410708842"/>
                  </a:ext>
                </a:extLst>
              </a:tr>
            </a:tbl>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VAT TYPOLOGIES| </a:t>
            </a:r>
            <a:r>
              <a:rPr lang="en-AU" sz="2000" dirty="0">
                <a:solidFill>
                  <a:schemeClr val="accent2"/>
                </a:solidFill>
                <a:latin typeface="Century Gothic" panose="020B0502020202020204" pitchFamily="34" charset="0"/>
              </a:rPr>
              <a:t>LEARNING OUTCOMES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pic>
        <p:nvPicPr>
          <p:cNvPr id="13" name="Graphic 12" descr="Globe with solid fill">
            <a:extLst>
              <a:ext uri="{FF2B5EF4-FFF2-40B4-BE49-F238E27FC236}">
                <a16:creationId xmlns:a16="http://schemas.microsoft.com/office/drawing/2014/main" id="{D7D85518-8625-4DAB-8F91-BF948D7F28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2520" y="3459632"/>
            <a:ext cx="914400" cy="914400"/>
          </a:xfrm>
          <a:prstGeom prst="rect">
            <a:avLst/>
          </a:prstGeom>
        </p:spPr>
      </p:pic>
      <p:pic>
        <p:nvPicPr>
          <p:cNvPr id="15" name="Graphic 14" descr="Pot of gold with solid fill">
            <a:extLst>
              <a:ext uri="{FF2B5EF4-FFF2-40B4-BE49-F238E27FC236}">
                <a16:creationId xmlns:a16="http://schemas.microsoft.com/office/drawing/2014/main" id="{1AEC5C08-B2F4-44E4-A5E2-63D1BB2613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2520" y="2348880"/>
            <a:ext cx="914400" cy="914400"/>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0" name="Graphic 9" descr="Rocking Horse with solid fill">
            <a:extLst>
              <a:ext uri="{FF2B5EF4-FFF2-40B4-BE49-F238E27FC236}">
                <a16:creationId xmlns:a16="http://schemas.microsoft.com/office/drawing/2014/main" id="{19A77045-4544-4F58-B40F-7574BC2AE7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82520" y="1261697"/>
            <a:ext cx="914400" cy="914400"/>
          </a:xfrm>
          <a:prstGeom prst="rect">
            <a:avLst/>
          </a:prstGeom>
        </p:spPr>
      </p:pic>
      <p:sp>
        <p:nvSpPr>
          <p:cNvPr id="11" name="TextBox 1">
            <a:extLst>
              <a:ext uri="{FF2B5EF4-FFF2-40B4-BE49-F238E27FC236}">
                <a16:creationId xmlns:a16="http://schemas.microsoft.com/office/drawing/2014/main" id="{1E058833-414C-4A1D-9763-75DD2CFDED8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3521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AUSTRALIA| </a:t>
            </a:r>
            <a:r>
              <a:rPr lang="en-AU" sz="2000" dirty="0">
                <a:solidFill>
                  <a:schemeClr val="accent2"/>
                </a:solidFill>
                <a:latin typeface="Century Gothic" panose="020B0502020202020204" pitchFamily="34" charset="0"/>
              </a:rPr>
              <a:t>REVERSE CHARGE: IMPACT</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27" name="Picture 26">
            <a:extLst>
              <a:ext uri="{FF2B5EF4-FFF2-40B4-BE49-F238E27FC236}">
                <a16:creationId xmlns:a16="http://schemas.microsoft.com/office/drawing/2014/main" id="{212557A3-5451-4B7D-8064-ECBA8E2A06D8}"/>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279" y="1865599"/>
            <a:ext cx="7105443" cy="444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6">
            <a:extLst>
              <a:ext uri="{FF2B5EF4-FFF2-40B4-BE49-F238E27FC236}">
                <a16:creationId xmlns:a16="http://schemas.microsoft.com/office/drawing/2014/main" id="{8A44812F-62E9-493B-A74A-B5EBE76A55CD}"/>
              </a:ext>
            </a:extLst>
          </p:cNvPr>
          <p:cNvSpPr txBox="1"/>
          <p:nvPr/>
        </p:nvSpPr>
        <p:spPr>
          <a:xfrm>
            <a:off x="148534" y="583686"/>
            <a:ext cx="8887962"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400" dirty="0">
                <a:effectLst/>
                <a:latin typeface="Century Gothic" panose="020B0502020202020204" pitchFamily="34" charset="0"/>
                <a:ea typeface="Times New Roman" panose="02020603050405020304" pitchFamily="18" charset="0"/>
              </a:rPr>
              <a:t>The graph below shows BAS refunds paid to precious metal refiners. Prior to commencement of the scheme, refiners were a net remitter of GST. </a:t>
            </a:r>
          </a:p>
          <a:p>
            <a:pPr marL="285750" indent="-285750">
              <a:buFont typeface="Arial" panose="020B0604020202020204" pitchFamily="34" charset="0"/>
              <a:buChar char="•"/>
            </a:pPr>
            <a:r>
              <a:rPr lang="en-AU" sz="1400" dirty="0">
                <a:effectLst/>
                <a:latin typeface="Century Gothic" panose="020B0502020202020204" pitchFamily="34" charset="0"/>
                <a:ea typeface="Times New Roman" panose="02020603050405020304" pitchFamily="18" charset="0"/>
              </a:rPr>
              <a:t>A significant decline in refunds coincided with the implementation reverse charge mechanism and other ATO strategies including the implementation of the refund retention strategy.</a:t>
            </a:r>
          </a:p>
          <a:p>
            <a:endParaRPr lang="en-AU" sz="1400" dirty="0">
              <a:latin typeface="Century Gothic" panose="020B0502020202020204" pitchFamily="34" charset="0"/>
            </a:endParaRPr>
          </a:p>
        </p:txBody>
      </p:sp>
      <p:sp>
        <p:nvSpPr>
          <p:cNvPr id="10" name="TextBox 1">
            <a:extLst>
              <a:ext uri="{FF2B5EF4-FFF2-40B4-BE49-F238E27FC236}">
                <a16:creationId xmlns:a16="http://schemas.microsoft.com/office/drawing/2014/main" id="{2763324F-1D39-40F5-AFEF-A8238A04D75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66010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F44D5-CFB4-4D48-B8C4-A787C6DBBE37}"/>
              </a:ext>
            </a:extLst>
          </p:cNvPr>
          <p:cNvSpPr txBox="1"/>
          <p:nvPr/>
        </p:nvSpPr>
        <p:spPr>
          <a:xfrm>
            <a:off x="148534" y="3356992"/>
            <a:ext cx="8743946" cy="3299106"/>
          </a:xfrm>
          <a:prstGeom prst="rect">
            <a:avLst/>
          </a:prstGeom>
          <a:noFill/>
        </p:spPr>
        <p:txBody>
          <a:bodyPr wrap="square" lIns="135000" tIns="135000" rIns="135000" bIns="135000" rtlCol="0">
            <a:spAutoFit/>
          </a:bodyPr>
          <a:lstStyle/>
          <a:p>
            <a:pPr>
              <a:spcAft>
                <a:spcPts val="225"/>
              </a:spcAft>
            </a:pPr>
            <a:r>
              <a:rPr lang="en-US" sz="1200" b="1" dirty="0">
                <a:latin typeface="Century Gothic" panose="020B0502020202020204" pitchFamily="34" charset="0"/>
              </a:rPr>
              <a:t>Transactions</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Refiner A supplies ‘precious metal’ (GST free) to Bullion Dealer (not associated) at 102% (spot price).</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Bullion Dealer supplies ‘precious metal’ (Input Taxed) to Second Hand Dealer at 104% (spot price) on credit terms – this customer represents 90% of total supplies of Bullion Dealer.</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Second Hand Dealer alters form of ‘precious metal’ (melting and recasting) and supplies to Amalgamator.</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Refiner advances Amalgamator 106% (spot price GST inclusive) on notification of volume availability.</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Amalgamator issues </a:t>
            </a:r>
            <a:r>
              <a:rPr lang="en-US" sz="1200" dirty="0" err="1">
                <a:latin typeface="Century Gothic" panose="020B0502020202020204" pitchFamily="34" charset="0"/>
              </a:rPr>
              <a:t>RCTI</a:t>
            </a:r>
            <a:r>
              <a:rPr lang="en-US" sz="1200" dirty="0">
                <a:latin typeface="Century Gothic" panose="020B0502020202020204" pitchFamily="34" charset="0"/>
              </a:rPr>
              <a:t> to Second Hand Dealer and makes payment (106% spot price GST inclusive).</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Second Hand Dealer pays Bullion Dealer, 104% (spot price) as per credit terms.</a:t>
            </a:r>
          </a:p>
          <a:p>
            <a:pPr marL="128588" indent="-128588">
              <a:spcAft>
                <a:spcPts val="225"/>
              </a:spcAft>
              <a:buFont typeface="Arial" panose="020B0604020202020204" pitchFamily="34" charset="0"/>
              <a:buChar char="˃"/>
            </a:pPr>
            <a:r>
              <a:rPr lang="en-US" sz="1200" dirty="0">
                <a:latin typeface="Century Gothic" panose="020B0502020202020204" pitchFamily="34" charset="0"/>
              </a:rPr>
              <a:t>Amalgamator supplies non-precious metal to Refiner – all metal supplied is high purity (99.99%) and invoices commission of $1000/kg + GST for metal supplied.</a:t>
            </a:r>
          </a:p>
          <a:p>
            <a:pPr marL="128588" indent="-128588">
              <a:spcAft>
                <a:spcPts val="225"/>
              </a:spcAft>
              <a:buFont typeface="Arial" panose="020B0604020202020204" pitchFamily="34" charset="0"/>
              <a:buChar char="˃"/>
            </a:pPr>
            <a:r>
              <a:rPr lang="en-AU" sz="1200" dirty="0">
                <a:latin typeface="Century Gothic" panose="020B0502020202020204" pitchFamily="34" charset="0"/>
              </a:rPr>
              <a:t>Second Hand Dealer is a non-lodger contends that supplies and acquisitions were ‘in an investment form’ and input taxed.</a:t>
            </a:r>
          </a:p>
          <a:p>
            <a:pPr marL="128588" indent="-128588">
              <a:spcAft>
                <a:spcPts val="225"/>
              </a:spcAft>
              <a:buFont typeface="Arial" panose="020B0604020202020204" pitchFamily="34" charset="0"/>
              <a:buChar char="˃"/>
            </a:pPr>
            <a:r>
              <a:rPr lang="en-AU" sz="1200" dirty="0">
                <a:latin typeface="Century Gothic" panose="020B0502020202020204" pitchFamily="34" charset="0"/>
              </a:rPr>
              <a:t>Amalgamator contends that all acquisitions were non-investment form.</a:t>
            </a:r>
          </a:p>
          <a:p>
            <a:pPr marL="128588" indent="-128588">
              <a:spcAft>
                <a:spcPts val="225"/>
              </a:spcAft>
              <a:buFont typeface="Arial" panose="020B0604020202020204" pitchFamily="34" charset="0"/>
              <a:buChar char="˃"/>
            </a:pPr>
            <a:r>
              <a:rPr lang="en-AU" sz="1200" dirty="0">
                <a:latin typeface="Century Gothic" panose="020B0502020202020204" pitchFamily="34" charset="0"/>
              </a:rPr>
              <a:t>Refiner contends that all acquisitions were non-investment form – records indicate that some acquisitions are likely to have been received ‘in an investment form’.</a:t>
            </a:r>
          </a:p>
        </p:txBody>
      </p:sp>
      <p:grpSp>
        <p:nvGrpSpPr>
          <p:cNvPr id="2352" name="Group 2351">
            <a:extLst>
              <a:ext uri="{FF2B5EF4-FFF2-40B4-BE49-F238E27FC236}">
                <a16:creationId xmlns:a16="http://schemas.microsoft.com/office/drawing/2014/main" id="{BF900B65-78B9-43E3-BF2F-8F509BEA9D42}"/>
              </a:ext>
            </a:extLst>
          </p:cNvPr>
          <p:cNvGrpSpPr/>
          <p:nvPr/>
        </p:nvGrpSpPr>
        <p:grpSpPr>
          <a:xfrm>
            <a:off x="1397296" y="956342"/>
            <a:ext cx="5979220" cy="2184626"/>
            <a:chOff x="2388004" y="986083"/>
            <a:chExt cx="7972292" cy="2912835"/>
          </a:xfrm>
        </p:grpSpPr>
        <p:sp>
          <p:nvSpPr>
            <p:cNvPr id="9" name="Rectangle 8">
              <a:extLst>
                <a:ext uri="{FF2B5EF4-FFF2-40B4-BE49-F238E27FC236}">
                  <a16:creationId xmlns:a16="http://schemas.microsoft.com/office/drawing/2014/main" id="{E0785A99-0CF6-46DC-BF46-BA5846E66A54}"/>
                </a:ext>
              </a:extLst>
            </p:cNvPr>
            <p:cNvSpPr>
              <a:spLocks noChangeAspect="1"/>
            </p:cNvSpPr>
            <p:nvPr/>
          </p:nvSpPr>
          <p:spPr>
            <a:xfrm>
              <a:off x="2688217" y="2640460"/>
              <a:ext cx="396000" cy="3960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a:t>
              </a:r>
              <a:endParaRPr lang="en-AU" sz="12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EB870C7-9A4B-4362-8A1B-36E8E01CB3DB}"/>
                </a:ext>
              </a:extLst>
            </p:cNvPr>
            <p:cNvSpPr>
              <a:spLocks noChangeAspect="1"/>
            </p:cNvSpPr>
            <p:nvPr/>
          </p:nvSpPr>
          <p:spPr>
            <a:xfrm>
              <a:off x="4960072" y="26404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2</a:t>
              </a:r>
              <a:endParaRPr lang="en-AU" sz="12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62758C0-7193-4D3F-B716-E51F3074966B}"/>
                </a:ext>
              </a:extLst>
            </p:cNvPr>
            <p:cNvSpPr>
              <a:spLocks noChangeAspect="1"/>
            </p:cNvSpPr>
            <p:nvPr/>
          </p:nvSpPr>
          <p:spPr>
            <a:xfrm>
              <a:off x="7231927" y="26404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3</a:t>
              </a:r>
              <a:endParaRPr lang="en-AU" sz="12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4D7F058-0D0A-4BC2-B01B-68050000DBB1}"/>
                </a:ext>
              </a:extLst>
            </p:cNvPr>
            <p:cNvSpPr>
              <a:spLocks noChangeAspect="1"/>
            </p:cNvSpPr>
            <p:nvPr/>
          </p:nvSpPr>
          <p:spPr>
            <a:xfrm>
              <a:off x="9503783" y="26404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4</a:t>
              </a:r>
              <a:endParaRPr lang="en-AU" sz="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B479E9E-2A58-4406-8616-42F198E48A72}"/>
                </a:ext>
              </a:extLst>
            </p:cNvPr>
            <p:cNvSpPr>
              <a:spLocks/>
            </p:cNvSpPr>
            <p:nvPr/>
          </p:nvSpPr>
          <p:spPr>
            <a:xfrm>
              <a:off x="3428145" y="2963890"/>
              <a:ext cx="1188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102%</a:t>
              </a:r>
              <a:endParaRPr lang="en-AU" sz="12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8FA7F1A-9A1E-463C-A2C0-92039048B308}"/>
                </a:ext>
              </a:extLst>
            </p:cNvPr>
            <p:cNvSpPr>
              <a:spLocks/>
            </p:cNvSpPr>
            <p:nvPr/>
          </p:nvSpPr>
          <p:spPr>
            <a:xfrm>
              <a:off x="5700000" y="2963890"/>
              <a:ext cx="1188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104%</a:t>
              </a:r>
              <a:endParaRPr lang="en-AU" sz="1200" b="1"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9A39426-C29A-469B-B304-8E39AE474A9E}"/>
                </a:ext>
              </a:extLst>
            </p:cNvPr>
            <p:cNvSpPr>
              <a:spLocks/>
            </p:cNvSpPr>
            <p:nvPr/>
          </p:nvSpPr>
          <p:spPr>
            <a:xfrm>
              <a:off x="7971855" y="2963890"/>
              <a:ext cx="1188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106%</a:t>
              </a:r>
              <a:endParaRPr lang="en-AU" sz="1200" b="1"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30A5351-AD7A-4D17-BE38-15802DCCBCB5}"/>
                </a:ext>
              </a:extLst>
            </p:cNvPr>
            <p:cNvSpPr>
              <a:spLocks/>
            </p:cNvSpPr>
            <p:nvPr/>
          </p:nvSpPr>
          <p:spPr>
            <a:xfrm>
              <a:off x="5411999" y="3502918"/>
              <a:ext cx="1764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$1000/kg + GST</a:t>
              </a:r>
              <a:endParaRPr lang="en-AU" sz="1200" b="1"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9141369-BC98-48E0-B7A1-EB193D4176FD}"/>
                </a:ext>
              </a:extLst>
            </p:cNvPr>
            <p:cNvSpPr>
              <a:spLocks/>
            </p:cNvSpPr>
            <p:nvPr/>
          </p:nvSpPr>
          <p:spPr>
            <a:xfrm>
              <a:off x="2388004" y="2238230"/>
              <a:ext cx="996427"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Refiner A</a:t>
              </a:r>
              <a:endParaRPr lang="en-AU" sz="105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5C8682B-3DE0-49EF-AE96-2D1BA32533B0}"/>
                </a:ext>
              </a:extLst>
            </p:cNvPr>
            <p:cNvSpPr>
              <a:spLocks/>
            </p:cNvSpPr>
            <p:nvPr/>
          </p:nvSpPr>
          <p:spPr>
            <a:xfrm>
              <a:off x="4472842" y="2238230"/>
              <a:ext cx="1370460"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Bullion Dealer</a:t>
              </a:r>
              <a:endParaRPr lang="en-AU" sz="105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A3AB705-0D2F-43C5-84D5-6609AD5A8487}"/>
                </a:ext>
              </a:extLst>
            </p:cNvPr>
            <p:cNvSpPr>
              <a:spLocks/>
            </p:cNvSpPr>
            <p:nvPr/>
          </p:nvSpPr>
          <p:spPr>
            <a:xfrm>
              <a:off x="6470047" y="2238230"/>
              <a:ext cx="1919757"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Second Hand Dealer</a:t>
              </a:r>
              <a:endParaRPr lang="en-AU" sz="105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247E09D-D51B-4282-9141-2FFD44F3F092}"/>
                </a:ext>
              </a:extLst>
            </p:cNvPr>
            <p:cNvSpPr>
              <a:spLocks/>
            </p:cNvSpPr>
            <p:nvPr/>
          </p:nvSpPr>
          <p:spPr>
            <a:xfrm>
              <a:off x="9043268" y="2238230"/>
              <a:ext cx="1317028"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Amalgamator</a:t>
              </a:r>
              <a:endParaRPr lang="en-AU" sz="1050" dirty="0">
                <a:solidFill>
                  <a:schemeClr val="tx1"/>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DEB0C138-0B5A-4925-91EB-B53CE272833D}"/>
                </a:ext>
              </a:extLst>
            </p:cNvPr>
            <p:cNvCxnSpPr>
              <a:stCxn id="9" idx="2"/>
              <a:endCxn id="19" idx="1"/>
            </p:cNvCxnSpPr>
            <p:nvPr/>
          </p:nvCxnSpPr>
          <p:spPr>
            <a:xfrm rot="16200000" flipH="1">
              <a:off x="3816879" y="2105798"/>
              <a:ext cx="664458" cy="2525782"/>
            </a:xfrm>
            <a:prstGeom prst="bentConnector2">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9CA153A-7BB2-43F1-9DC5-CCBF3F85A01A}"/>
                </a:ext>
              </a:extLst>
            </p:cNvPr>
            <p:cNvCxnSpPr>
              <a:cxnSpLocks/>
              <a:stCxn id="19" idx="3"/>
              <a:endCxn id="18" idx="2"/>
            </p:cNvCxnSpPr>
            <p:nvPr/>
          </p:nvCxnSpPr>
          <p:spPr>
            <a:xfrm flipV="1">
              <a:off x="7175999" y="3359890"/>
              <a:ext cx="1389856" cy="341028"/>
            </a:xfrm>
            <a:prstGeom prst="bentConnector2">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05C4231-8D65-4D03-8886-76579393C301}"/>
                </a:ext>
              </a:extLst>
            </p:cNvPr>
            <p:cNvCxnSpPr>
              <a:cxnSpLocks/>
              <a:stCxn id="20" idx="0"/>
              <a:endCxn id="23" idx="0"/>
            </p:cNvCxnSpPr>
            <p:nvPr/>
          </p:nvCxnSpPr>
          <p:spPr>
            <a:xfrm rot="5400000" flipH="1" flipV="1">
              <a:off x="6293999" y="-1169552"/>
              <a:ext cx="16933" cy="6815566"/>
            </a:xfrm>
            <a:prstGeom prst="bentConnector3">
              <a:avLst>
                <a:gd name="adj1" fmla="val 1800000"/>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340" name="Straight Arrow Connector 2339">
              <a:extLst>
                <a:ext uri="{FF2B5EF4-FFF2-40B4-BE49-F238E27FC236}">
                  <a16:creationId xmlns:a16="http://schemas.microsoft.com/office/drawing/2014/main" id="{29434F94-1B8C-4954-9B7B-F61E12BF06BA}"/>
                </a:ext>
              </a:extLst>
            </p:cNvPr>
            <p:cNvCxnSpPr>
              <a:stCxn id="9" idx="3"/>
              <a:endCxn id="11" idx="1"/>
            </p:cNvCxnSpPr>
            <p:nvPr/>
          </p:nvCxnSpPr>
          <p:spPr>
            <a:xfrm>
              <a:off x="3084217" y="2838460"/>
              <a:ext cx="18758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839803-ADDE-48E5-8F02-F45B73A803B9}"/>
                </a:ext>
              </a:extLst>
            </p:cNvPr>
            <p:cNvCxnSpPr>
              <a:cxnSpLocks/>
              <a:stCxn id="11" idx="3"/>
              <a:endCxn id="12" idx="1"/>
            </p:cNvCxnSpPr>
            <p:nvPr/>
          </p:nvCxnSpPr>
          <p:spPr>
            <a:xfrm>
              <a:off x="5356072" y="2838460"/>
              <a:ext cx="18758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86EB43-FA4C-411B-AC61-B7771251F4C8}"/>
                </a:ext>
              </a:extLst>
            </p:cNvPr>
            <p:cNvCxnSpPr>
              <a:cxnSpLocks/>
            </p:cNvCxnSpPr>
            <p:nvPr/>
          </p:nvCxnSpPr>
          <p:spPr>
            <a:xfrm>
              <a:off x="7627927" y="2838460"/>
              <a:ext cx="18758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B3B5AF4-F5A5-4215-9F5E-E81DDC551DDA}"/>
                </a:ext>
              </a:extLst>
            </p:cNvPr>
            <p:cNvCxnSpPr>
              <a:cxnSpLocks/>
              <a:stCxn id="13" idx="3"/>
            </p:cNvCxnSpPr>
            <p:nvPr/>
          </p:nvCxnSpPr>
          <p:spPr>
            <a:xfrm flipH="1" flipV="1">
              <a:off x="2638732" y="2253618"/>
              <a:ext cx="7261051" cy="584842"/>
            </a:xfrm>
            <a:prstGeom prst="bentConnector4">
              <a:avLst>
                <a:gd name="adj1" fmla="val -10494"/>
                <a:gd name="adj2" fmla="val 280236"/>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05AB66B-C7F1-4727-AF46-F2F28E52FF31}"/>
                </a:ext>
              </a:extLst>
            </p:cNvPr>
            <p:cNvSpPr>
              <a:spLocks noChangeAspect="1"/>
            </p:cNvSpPr>
            <p:nvPr/>
          </p:nvSpPr>
          <p:spPr>
            <a:xfrm>
              <a:off x="6096000" y="986083"/>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5</a:t>
              </a:r>
              <a:endParaRPr lang="en-AU" sz="12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FBDE099-D1F6-428F-BB8E-E6961475D59F}"/>
                </a:ext>
              </a:extLst>
            </p:cNvPr>
            <p:cNvSpPr>
              <a:spLocks/>
            </p:cNvSpPr>
            <p:nvPr/>
          </p:nvSpPr>
          <p:spPr>
            <a:xfrm>
              <a:off x="5700000" y="1439981"/>
              <a:ext cx="1188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106%</a:t>
              </a:r>
              <a:endParaRPr lang="en-AU" sz="1200" b="1" dirty="0">
                <a:solidFill>
                  <a:schemeClr val="tx1"/>
                </a:solidFill>
                <a:latin typeface="Arial" panose="020B0604020202020204" pitchFamily="34" charset="0"/>
                <a:cs typeface="Arial" panose="020B0604020202020204" pitchFamily="34" charset="0"/>
              </a:endParaRPr>
            </a:p>
          </p:txBody>
        </p:sp>
      </p:grpSp>
      <p:sp>
        <p:nvSpPr>
          <p:cNvPr id="31" name="TextBox 4">
            <a:extLst>
              <a:ext uri="{FF2B5EF4-FFF2-40B4-BE49-F238E27FC236}">
                <a16:creationId xmlns:a16="http://schemas.microsoft.com/office/drawing/2014/main" id="{B0F1D6FE-BC42-4B66-94DE-ABAD358F73AE}"/>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PRECIOUS METALS| </a:t>
            </a:r>
            <a:r>
              <a:rPr lang="en-AU" sz="2000" dirty="0">
                <a:solidFill>
                  <a:schemeClr val="accent2"/>
                </a:solidFill>
                <a:latin typeface="Century Gothic" panose="020B0502020202020204" pitchFamily="34" charset="0"/>
              </a:rPr>
              <a:t>CASE STUDY 1</a:t>
            </a:r>
          </a:p>
        </p:txBody>
      </p:sp>
      <p:pic>
        <p:nvPicPr>
          <p:cNvPr id="33" name="Picture 32">
            <a:extLst>
              <a:ext uri="{FF2B5EF4-FFF2-40B4-BE49-F238E27FC236}">
                <a16:creationId xmlns:a16="http://schemas.microsoft.com/office/drawing/2014/main" id="{42938049-96F8-4692-9627-543AD9AE47AF}"/>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35" name="Picture 34">
            <a:extLst>
              <a:ext uri="{FF2B5EF4-FFF2-40B4-BE49-F238E27FC236}">
                <a16:creationId xmlns:a16="http://schemas.microsoft.com/office/drawing/2014/main" id="{8C1D6DCA-C839-4012-BE33-066954C73D62}"/>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36" name="TextBox 1">
            <a:extLst>
              <a:ext uri="{FF2B5EF4-FFF2-40B4-BE49-F238E27FC236}">
                <a16:creationId xmlns:a16="http://schemas.microsoft.com/office/drawing/2014/main" id="{67EDCCFB-0AAF-440A-AC46-999AEB1A7BE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02611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188B4B-C40C-4E43-9F76-8690C821DDF0}"/>
              </a:ext>
            </a:extLst>
          </p:cNvPr>
          <p:cNvSpPr txBox="1"/>
          <p:nvPr/>
        </p:nvSpPr>
        <p:spPr>
          <a:xfrm>
            <a:off x="107505" y="2606135"/>
            <a:ext cx="6654060" cy="4135233"/>
          </a:xfrm>
          <a:prstGeom prst="rect">
            <a:avLst/>
          </a:prstGeom>
          <a:noFill/>
        </p:spPr>
        <p:txBody>
          <a:bodyPr wrap="square" lIns="135000" tIns="135000" rIns="135000" bIns="135000" rtlCol="0">
            <a:spAutoFit/>
          </a:bodyPr>
          <a:lstStyle/>
          <a:p>
            <a:pPr>
              <a:spcAft>
                <a:spcPts val="225"/>
              </a:spcAft>
            </a:pPr>
            <a:r>
              <a:rPr lang="en-US" sz="1050" b="1" dirty="0">
                <a:latin typeface="Century Gothic" panose="020B0502020202020204" pitchFamily="34" charset="0"/>
              </a:rPr>
              <a:t>Transactions</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Buyer receives funds from investors, orders and makes payment for ‘precious metal’ with Bullion Dealer.</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Bullion Dealer advances funds (100%) to the Importer for supply of ‘precious metal’.</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Importer arranges customs clearance and delivery of ‘precious metal’ (confirmed by customs interception) direct to Bullion Dealer.</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Buyer purportedly collects ‘precious metal’ and provides to representative of Chinese entity for export.</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Second Hand Dealer purportedly imports scrap from an overseas Chinese entity which is supplied to intermediaries.</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Intermediaries supply scrap to Exporter (Second Hand Dealer facilitates transaction lock in price and transport with Exporter in most instances).</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Exporter makes payment to intermediaries who retain a commission with balance paid to Second Hand Dealer.</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Second Hand Dealer retains a commission with balance paid to Buyer.</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Second Hand Dealer and intermediaries do not require capital to find the transactions as payment is not required until funds are received from Exporter.</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Exporter supplies scrap to off shore refiner and receives payments for precious metal content (customs interception confirms that exported material is not precious metal (22k consists of copper as the principal alloy).</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Exporter makes payment to investors (50% return on investment/gross profit) from ATO refund.</a:t>
            </a:r>
          </a:p>
          <a:p>
            <a:pPr marL="128588" indent="-128588">
              <a:spcAft>
                <a:spcPts val="225"/>
              </a:spcAft>
              <a:buFont typeface="Arial" panose="020B0604020202020204" pitchFamily="34" charset="0"/>
              <a:buChar char="˃"/>
            </a:pPr>
            <a:r>
              <a:rPr lang="en-US" sz="1050" dirty="0">
                <a:latin typeface="Century Gothic" panose="020B0502020202020204" pitchFamily="34" charset="0"/>
              </a:rPr>
              <a:t>Buyer makes payment to investors (40% return on investment/gross profit).</a:t>
            </a:r>
          </a:p>
        </p:txBody>
      </p:sp>
      <p:grpSp>
        <p:nvGrpSpPr>
          <p:cNvPr id="55" name="Group 54">
            <a:extLst>
              <a:ext uri="{FF2B5EF4-FFF2-40B4-BE49-F238E27FC236}">
                <a16:creationId xmlns:a16="http://schemas.microsoft.com/office/drawing/2014/main" id="{C0EC166E-0D31-4E93-8769-BD6F2C4FA617}"/>
              </a:ext>
            </a:extLst>
          </p:cNvPr>
          <p:cNvGrpSpPr/>
          <p:nvPr/>
        </p:nvGrpSpPr>
        <p:grpSpPr>
          <a:xfrm>
            <a:off x="630506" y="697158"/>
            <a:ext cx="7858502" cy="1939754"/>
            <a:chOff x="790313" y="714980"/>
            <a:chExt cx="10478002" cy="2586340"/>
          </a:xfrm>
        </p:grpSpPr>
        <p:sp>
          <p:nvSpPr>
            <p:cNvPr id="8" name="Rectangle 7">
              <a:extLst>
                <a:ext uri="{FF2B5EF4-FFF2-40B4-BE49-F238E27FC236}">
                  <a16:creationId xmlns:a16="http://schemas.microsoft.com/office/drawing/2014/main" id="{62767500-0C0D-4D73-A122-8B11D9A0C464}"/>
                </a:ext>
              </a:extLst>
            </p:cNvPr>
            <p:cNvSpPr>
              <a:spLocks noChangeAspect="1"/>
            </p:cNvSpPr>
            <p:nvPr/>
          </p:nvSpPr>
          <p:spPr>
            <a:xfrm>
              <a:off x="1049917" y="20308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a:t>
              </a:r>
              <a:endParaRPr lang="en-AU" sz="12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D7760FB-AD4D-4738-8658-2C6C4330F337}"/>
                </a:ext>
              </a:extLst>
            </p:cNvPr>
            <p:cNvSpPr>
              <a:spLocks noChangeAspect="1"/>
            </p:cNvSpPr>
            <p:nvPr/>
          </p:nvSpPr>
          <p:spPr>
            <a:xfrm>
              <a:off x="2632945" y="20308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2</a:t>
              </a:r>
              <a:endParaRPr lang="en-AU" sz="12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3213492-5E06-4D34-B574-C1B1341FFEF2}"/>
                </a:ext>
              </a:extLst>
            </p:cNvPr>
            <p:cNvSpPr>
              <a:spLocks noChangeAspect="1"/>
            </p:cNvSpPr>
            <p:nvPr/>
          </p:nvSpPr>
          <p:spPr>
            <a:xfrm>
              <a:off x="4215973" y="20308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3</a:t>
              </a:r>
              <a:endParaRPr lang="en-AU" sz="12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1A5D6EA-2477-495D-B2A8-8B4C5E5E2626}"/>
                </a:ext>
              </a:extLst>
            </p:cNvPr>
            <p:cNvSpPr>
              <a:spLocks noChangeAspect="1"/>
            </p:cNvSpPr>
            <p:nvPr/>
          </p:nvSpPr>
          <p:spPr>
            <a:xfrm>
              <a:off x="5799001" y="20308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4</a:t>
              </a:r>
              <a:endParaRPr lang="en-AU" sz="12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391B85F-1FAF-49A1-AFE2-9A7400F6DB26}"/>
                </a:ext>
              </a:extLst>
            </p:cNvPr>
            <p:cNvSpPr>
              <a:spLocks noChangeAspect="1"/>
            </p:cNvSpPr>
            <p:nvPr/>
          </p:nvSpPr>
          <p:spPr>
            <a:xfrm>
              <a:off x="8965057" y="2030860"/>
              <a:ext cx="396000" cy="3960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8</a:t>
              </a:r>
              <a:endParaRPr lang="en-AU" sz="120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4DB6331-A923-479B-BAB7-C9F1E7821010}"/>
                </a:ext>
              </a:extLst>
            </p:cNvPr>
            <p:cNvSpPr>
              <a:spLocks noChangeAspect="1"/>
            </p:cNvSpPr>
            <p:nvPr/>
          </p:nvSpPr>
          <p:spPr>
            <a:xfrm>
              <a:off x="10548083" y="2030860"/>
              <a:ext cx="39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9</a:t>
              </a:r>
              <a:endParaRPr lang="en-AU" sz="12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EB5DA38-8D8D-4D01-9A50-AFF45636761F}"/>
                </a:ext>
              </a:extLst>
            </p:cNvPr>
            <p:cNvSpPr>
              <a:spLocks noChangeAspect="1"/>
            </p:cNvSpPr>
            <p:nvPr/>
          </p:nvSpPr>
          <p:spPr>
            <a:xfrm>
              <a:off x="7382029" y="2586448"/>
              <a:ext cx="396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7</a:t>
              </a:r>
              <a:endParaRPr lang="en-AU" sz="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6E8FA4E-DF0B-46CE-8E59-D81D60402CE6}"/>
                </a:ext>
              </a:extLst>
            </p:cNvPr>
            <p:cNvSpPr>
              <a:spLocks noChangeAspect="1"/>
            </p:cNvSpPr>
            <p:nvPr/>
          </p:nvSpPr>
          <p:spPr>
            <a:xfrm>
              <a:off x="7382029" y="1474743"/>
              <a:ext cx="396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5</a:t>
              </a:r>
              <a:endParaRPr lang="en-AU" sz="1200" dirty="0">
                <a:solidFill>
                  <a:schemeClr val="tx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2529F8A3-86EB-45C2-92C7-1DF0F0E7C81F}"/>
                </a:ext>
              </a:extLst>
            </p:cNvPr>
            <p:cNvCxnSpPr>
              <a:cxnSpLocks/>
              <a:stCxn id="8" idx="3"/>
              <a:endCxn id="9" idx="1"/>
            </p:cNvCxnSpPr>
            <p:nvPr/>
          </p:nvCxnSpPr>
          <p:spPr>
            <a:xfrm>
              <a:off x="1445917" y="2228860"/>
              <a:ext cx="118702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D4786C-2139-4F43-8364-4C537A7D44CD}"/>
                </a:ext>
              </a:extLst>
            </p:cNvPr>
            <p:cNvCxnSpPr>
              <a:cxnSpLocks/>
              <a:stCxn id="9" idx="3"/>
              <a:endCxn id="10" idx="1"/>
            </p:cNvCxnSpPr>
            <p:nvPr/>
          </p:nvCxnSpPr>
          <p:spPr>
            <a:xfrm>
              <a:off x="3028945" y="2228860"/>
              <a:ext cx="118702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96A864-C572-48D6-BC36-5C2C1587A198}"/>
                </a:ext>
              </a:extLst>
            </p:cNvPr>
            <p:cNvCxnSpPr>
              <a:cxnSpLocks/>
              <a:stCxn id="10" idx="3"/>
              <a:endCxn id="11" idx="1"/>
            </p:cNvCxnSpPr>
            <p:nvPr/>
          </p:nvCxnSpPr>
          <p:spPr>
            <a:xfrm>
              <a:off x="4611973" y="2228860"/>
              <a:ext cx="118702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0906BA-6694-4000-A908-14EA3FA790B4}"/>
                </a:ext>
              </a:extLst>
            </p:cNvPr>
            <p:cNvCxnSpPr>
              <a:cxnSpLocks/>
              <a:stCxn id="13" idx="3"/>
              <a:endCxn id="14" idx="1"/>
            </p:cNvCxnSpPr>
            <p:nvPr/>
          </p:nvCxnSpPr>
          <p:spPr>
            <a:xfrm>
              <a:off x="9361057" y="2228860"/>
              <a:ext cx="118702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332447-82EA-4FA7-98C0-09421F60E98B}"/>
                </a:ext>
              </a:extLst>
            </p:cNvPr>
            <p:cNvCxnSpPr>
              <a:stCxn id="11" idx="3"/>
              <a:endCxn id="13" idx="1"/>
            </p:cNvCxnSpPr>
            <p:nvPr/>
          </p:nvCxnSpPr>
          <p:spPr>
            <a:xfrm>
              <a:off x="6195001" y="2228860"/>
              <a:ext cx="2770056" cy="0"/>
            </a:xfrm>
            <a:prstGeom prst="straightConnector1">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27B4D38-9354-40F6-ADD1-0F65C9589830}"/>
                </a:ext>
              </a:extLst>
            </p:cNvPr>
            <p:cNvSpPr>
              <a:spLocks noChangeAspect="1"/>
            </p:cNvSpPr>
            <p:nvPr/>
          </p:nvSpPr>
          <p:spPr>
            <a:xfrm>
              <a:off x="7382029" y="2030860"/>
              <a:ext cx="396000" cy="396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6</a:t>
              </a:r>
              <a:endParaRPr lang="en-AU" sz="1200" dirty="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CC3F417-A201-49CB-9280-7373C6650A2A}"/>
                </a:ext>
              </a:extLst>
            </p:cNvPr>
            <p:cNvSpPr>
              <a:spLocks/>
            </p:cNvSpPr>
            <p:nvPr/>
          </p:nvSpPr>
          <p:spPr>
            <a:xfrm>
              <a:off x="790313" y="1607280"/>
              <a:ext cx="915208"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Importer</a:t>
              </a:r>
              <a:endParaRPr lang="en-AU" sz="1050" dirty="0">
                <a:solidFill>
                  <a:schemeClr val="tx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42BE35E-BEEF-470A-A214-273A43009D15}"/>
                </a:ext>
              </a:extLst>
            </p:cNvPr>
            <p:cNvSpPr>
              <a:spLocks/>
            </p:cNvSpPr>
            <p:nvPr/>
          </p:nvSpPr>
          <p:spPr>
            <a:xfrm>
              <a:off x="2145716" y="1607280"/>
              <a:ext cx="1370460"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Bullion Dealer</a:t>
              </a:r>
              <a:endParaRPr lang="en-AU" sz="1050" dirty="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7E0F6B9-E27C-4BF3-89BC-E52BFEEDA013}"/>
                </a:ext>
              </a:extLst>
            </p:cNvPr>
            <p:cNvSpPr>
              <a:spLocks/>
            </p:cNvSpPr>
            <p:nvPr/>
          </p:nvSpPr>
          <p:spPr>
            <a:xfrm>
              <a:off x="5372470" y="1391838"/>
              <a:ext cx="1249061" cy="5539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Second Hand Dealer</a:t>
              </a:r>
              <a:endParaRPr lang="en-AU" sz="1050" dirty="0">
                <a:solidFill>
                  <a:schemeClr val="tx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B0BD31E-0EF8-4F50-B387-0CF5909F288D}"/>
                </a:ext>
              </a:extLst>
            </p:cNvPr>
            <p:cNvSpPr>
              <a:spLocks/>
            </p:cNvSpPr>
            <p:nvPr/>
          </p:nvSpPr>
          <p:spPr>
            <a:xfrm>
              <a:off x="10217239" y="1391838"/>
              <a:ext cx="1051076" cy="5539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Overseas Refiner</a:t>
              </a:r>
              <a:endParaRPr lang="en-AU" sz="105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F31C872-7D78-41FF-A512-CDCF5DBCCA16}"/>
                </a:ext>
              </a:extLst>
            </p:cNvPr>
            <p:cNvSpPr>
              <a:spLocks/>
            </p:cNvSpPr>
            <p:nvPr/>
          </p:nvSpPr>
          <p:spPr>
            <a:xfrm>
              <a:off x="4055754" y="1607280"/>
              <a:ext cx="716437"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Buyer</a:t>
              </a:r>
              <a:endParaRPr lang="en-AU" sz="1050"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337E9DAD-235F-48C2-A246-9F93DED96BE8}"/>
                </a:ext>
              </a:extLst>
            </p:cNvPr>
            <p:cNvSpPr>
              <a:spLocks/>
            </p:cNvSpPr>
            <p:nvPr/>
          </p:nvSpPr>
          <p:spPr>
            <a:xfrm>
              <a:off x="6856490" y="1002414"/>
              <a:ext cx="1447079"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Intermediaries</a:t>
              </a:r>
              <a:endParaRPr lang="en-AU" sz="1050"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06AB148-AF06-4034-A7DB-1E40975854E5}"/>
                </a:ext>
              </a:extLst>
            </p:cNvPr>
            <p:cNvSpPr>
              <a:spLocks/>
            </p:cNvSpPr>
            <p:nvPr/>
          </p:nvSpPr>
          <p:spPr>
            <a:xfrm>
              <a:off x="8439518" y="714980"/>
              <a:ext cx="1447079"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Investors 50%</a:t>
              </a:r>
              <a:endParaRPr lang="en-AU" sz="1050"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D8C8804-FB19-4F03-A249-7D265D7E36A7}"/>
                </a:ext>
              </a:extLst>
            </p:cNvPr>
            <p:cNvSpPr>
              <a:spLocks/>
            </p:cNvSpPr>
            <p:nvPr/>
          </p:nvSpPr>
          <p:spPr>
            <a:xfrm>
              <a:off x="8439518" y="1607280"/>
              <a:ext cx="1447079"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Exporter</a:t>
              </a:r>
              <a:endParaRPr lang="en-AU" sz="105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0A98C3A7-7F65-41C3-8DB6-C60E9586CBF7}"/>
                </a:ext>
              </a:extLst>
            </p:cNvPr>
            <p:cNvSpPr>
              <a:spLocks/>
            </p:cNvSpPr>
            <p:nvPr/>
          </p:nvSpPr>
          <p:spPr>
            <a:xfrm>
              <a:off x="2166229" y="2747323"/>
              <a:ext cx="1329431" cy="553997"/>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Purported Export China</a:t>
              </a:r>
              <a:endParaRPr lang="en-AU" sz="1050"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E76BBFB2-C63F-4D31-89EE-C8FE0AFEBE64}"/>
                </a:ext>
              </a:extLst>
            </p:cNvPr>
            <p:cNvSpPr>
              <a:spLocks/>
            </p:cNvSpPr>
            <p:nvPr/>
          </p:nvSpPr>
          <p:spPr>
            <a:xfrm>
              <a:off x="3749257" y="2747322"/>
              <a:ext cx="1329431" cy="553998"/>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Purported Import China</a:t>
              </a:r>
              <a:endParaRPr lang="en-AU" sz="1050" dirty="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817109D-0711-4BDE-A3DA-0D00F138499E}"/>
                </a:ext>
              </a:extLst>
            </p:cNvPr>
            <p:cNvSpPr>
              <a:spLocks/>
            </p:cNvSpPr>
            <p:nvPr/>
          </p:nvSpPr>
          <p:spPr>
            <a:xfrm>
              <a:off x="3690434" y="714980"/>
              <a:ext cx="1447079" cy="338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dirty="0">
                  <a:solidFill>
                    <a:schemeClr val="tx1"/>
                  </a:solidFill>
                  <a:latin typeface="Arial" panose="020B0604020202020204" pitchFamily="34" charset="0"/>
                  <a:cs typeface="Arial" panose="020B0604020202020204" pitchFamily="34" charset="0"/>
                </a:rPr>
                <a:t>Investors 40%</a:t>
              </a:r>
              <a:endParaRPr lang="en-AU" sz="1050" dirty="0">
                <a:solidFill>
                  <a:schemeClr val="tx1"/>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F99BAED3-F05B-4333-B7BC-9254F4FBFD73}"/>
                </a:ext>
              </a:extLst>
            </p:cNvPr>
            <p:cNvCxnSpPr>
              <a:stCxn id="38" idx="0"/>
              <a:endCxn id="9" idx="2"/>
            </p:cNvCxnSpPr>
            <p:nvPr/>
          </p:nvCxnSpPr>
          <p:spPr>
            <a:xfrm flipV="1">
              <a:off x="2830945" y="2426860"/>
              <a:ext cx="0" cy="320463"/>
            </a:xfrm>
            <a:prstGeom prst="lin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a16="http://schemas.microsoft.com/office/drawing/2014/main" id="{DF7077EE-0659-44BC-9616-4DA7B862DB09}"/>
                </a:ext>
              </a:extLst>
            </p:cNvPr>
            <p:cNvCxnSpPr>
              <a:cxnSpLocks/>
              <a:stCxn id="39" idx="0"/>
              <a:endCxn id="10" idx="2"/>
            </p:cNvCxnSpPr>
            <p:nvPr/>
          </p:nvCxnSpPr>
          <p:spPr>
            <a:xfrm flipV="1">
              <a:off x="4413973" y="2426860"/>
              <a:ext cx="0" cy="320463"/>
            </a:xfrm>
            <a:prstGeom prst="lin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a:extLst>
                <a:ext uri="{FF2B5EF4-FFF2-40B4-BE49-F238E27FC236}">
                  <a16:creationId xmlns:a16="http://schemas.microsoft.com/office/drawing/2014/main" id="{2013E979-834D-42C6-91F4-0E4AE48AB9E8}"/>
                </a:ext>
              </a:extLst>
            </p:cNvPr>
            <p:cNvCxnSpPr>
              <a:stCxn id="34" idx="0"/>
              <a:endCxn id="41" idx="2"/>
            </p:cNvCxnSpPr>
            <p:nvPr/>
          </p:nvCxnSpPr>
          <p:spPr>
            <a:xfrm flipV="1">
              <a:off x="4413973" y="1053535"/>
              <a:ext cx="1" cy="553746"/>
            </a:xfrm>
            <a:prstGeom prst="straightConnector1">
              <a:avLst/>
            </a:prstGeom>
            <a:ln w="19050">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8F09EE4-0A68-402C-BDF4-934FB742FF4F}"/>
                </a:ext>
              </a:extLst>
            </p:cNvPr>
            <p:cNvCxnSpPr>
              <a:cxnSpLocks/>
              <a:stCxn id="37" idx="0"/>
              <a:endCxn id="36" idx="2"/>
            </p:cNvCxnSpPr>
            <p:nvPr/>
          </p:nvCxnSpPr>
          <p:spPr>
            <a:xfrm flipV="1">
              <a:off x="9163058" y="1053535"/>
              <a:ext cx="0" cy="553745"/>
            </a:xfrm>
            <a:prstGeom prst="straightConnector1">
              <a:avLst/>
            </a:prstGeom>
            <a:ln w="19050">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A84A080-3749-4968-B9FB-CD0E4A6E4CC1}"/>
              </a:ext>
            </a:extLst>
          </p:cNvPr>
          <p:cNvSpPr txBox="1"/>
          <p:nvPr/>
        </p:nvSpPr>
        <p:spPr>
          <a:xfrm>
            <a:off x="6761564" y="2836581"/>
            <a:ext cx="2274932" cy="3760771"/>
          </a:xfrm>
          <a:prstGeom prst="rect">
            <a:avLst/>
          </a:prstGeom>
          <a:solidFill>
            <a:srgbClr val="D8E6E7"/>
          </a:solidFill>
        </p:spPr>
        <p:txBody>
          <a:bodyPr wrap="square" lIns="0" tIns="135000" rIns="135000" bIns="135000" rtlCol="0">
            <a:spAutoFit/>
          </a:bodyPr>
          <a:lstStyle/>
          <a:p>
            <a:pPr marL="108000">
              <a:spcAft>
                <a:spcPts val="225"/>
              </a:spcAft>
            </a:pPr>
            <a:r>
              <a:rPr lang="en-US" sz="1000" b="1" i="1" dirty="0">
                <a:latin typeface="Century Gothic" panose="020B0502020202020204" pitchFamily="34" charset="0"/>
              </a:rPr>
              <a:t>Note: </a:t>
            </a:r>
          </a:p>
          <a:p>
            <a:pPr marL="108000">
              <a:spcAft>
                <a:spcPts val="225"/>
              </a:spcAft>
            </a:pPr>
            <a:r>
              <a:rPr lang="en-US" sz="1000" i="1" dirty="0">
                <a:latin typeface="Century Gothic" panose="020B0502020202020204" pitchFamily="34" charset="0"/>
              </a:rPr>
              <a:t>Compliance activities confirm that the purported export and import transactions for the Buyer and Second Hand Dealer did not occur. </a:t>
            </a:r>
          </a:p>
          <a:p>
            <a:pPr marL="108000">
              <a:spcAft>
                <a:spcPts val="225"/>
              </a:spcAft>
            </a:pPr>
            <a:r>
              <a:rPr lang="en-US" sz="1000" i="1" dirty="0">
                <a:latin typeface="Century Gothic" panose="020B0502020202020204" pitchFamily="34" charset="0"/>
              </a:rPr>
              <a:t>Buyer and Second Hand Dealer are unable to identify the company representative of the individual who collected ‘precious metal’ or substantiate bona-fides of transactions. </a:t>
            </a:r>
          </a:p>
          <a:p>
            <a:pPr marL="108000">
              <a:spcAft>
                <a:spcPts val="225"/>
              </a:spcAft>
            </a:pPr>
            <a:r>
              <a:rPr lang="en-US" sz="1000" i="1" dirty="0">
                <a:latin typeface="Century Gothic" panose="020B0502020202020204" pitchFamily="34" charset="0"/>
              </a:rPr>
              <a:t>Enquiries reveal that funds for purported export are received directly from Second Hand Dealer. </a:t>
            </a:r>
          </a:p>
          <a:p>
            <a:pPr marL="108000">
              <a:spcAft>
                <a:spcPts val="225"/>
              </a:spcAft>
            </a:pPr>
            <a:r>
              <a:rPr lang="en-US" sz="1000" i="1" dirty="0">
                <a:latin typeface="Century Gothic" panose="020B0502020202020204" pitchFamily="34" charset="0"/>
              </a:rPr>
              <a:t>The structure of transactions provides evidence that there was no margin in the transactions to allow for profit by either the overseas buyer or seller.</a:t>
            </a:r>
          </a:p>
        </p:txBody>
      </p:sp>
      <p:sp>
        <p:nvSpPr>
          <p:cNvPr id="45" name="TextBox 4">
            <a:extLst>
              <a:ext uri="{FF2B5EF4-FFF2-40B4-BE49-F238E27FC236}">
                <a16:creationId xmlns:a16="http://schemas.microsoft.com/office/drawing/2014/main" id="{EE39644F-5966-4636-89EC-DAB6EF5DBBF0}"/>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PRECIOUS METALS| </a:t>
            </a:r>
            <a:r>
              <a:rPr lang="en-AU" sz="2000" dirty="0">
                <a:solidFill>
                  <a:schemeClr val="accent2"/>
                </a:solidFill>
                <a:latin typeface="Century Gothic" panose="020B0502020202020204" pitchFamily="34" charset="0"/>
              </a:rPr>
              <a:t>CASE STUDY 2</a:t>
            </a:r>
          </a:p>
        </p:txBody>
      </p:sp>
      <p:pic>
        <p:nvPicPr>
          <p:cNvPr id="47" name="Picture 46">
            <a:extLst>
              <a:ext uri="{FF2B5EF4-FFF2-40B4-BE49-F238E27FC236}">
                <a16:creationId xmlns:a16="http://schemas.microsoft.com/office/drawing/2014/main" id="{050EE266-B43A-4F16-8A88-10146092D5E5}"/>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49" name="Picture 48">
            <a:extLst>
              <a:ext uri="{FF2B5EF4-FFF2-40B4-BE49-F238E27FC236}">
                <a16:creationId xmlns:a16="http://schemas.microsoft.com/office/drawing/2014/main" id="{06F1271D-0138-4607-B58F-769620832E57}"/>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50" name="TextBox 1">
            <a:extLst>
              <a:ext uri="{FF2B5EF4-FFF2-40B4-BE49-F238E27FC236}">
                <a16:creationId xmlns:a16="http://schemas.microsoft.com/office/drawing/2014/main" id="{1497AF37-2C7E-4089-95DF-03D9D1CF01C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65357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D2F3EF-C7D5-47DB-9530-AD0CB9D2B903}"/>
              </a:ext>
            </a:extLst>
          </p:cNvPr>
          <p:cNvSpPr txBox="1"/>
          <p:nvPr/>
        </p:nvSpPr>
        <p:spPr>
          <a:xfrm>
            <a:off x="110066" y="548680"/>
            <a:ext cx="8947400" cy="1697131"/>
          </a:xfrm>
          <a:prstGeom prst="rect">
            <a:avLst/>
          </a:prstGeom>
          <a:noFill/>
        </p:spPr>
        <p:txBody>
          <a:bodyPr wrap="square" rtlCol="0">
            <a:spAutoFit/>
          </a:bodyPr>
          <a:lstStyle/>
          <a:p>
            <a:pPr>
              <a:lnSpc>
                <a:spcPct val="107000"/>
              </a:lnSpc>
              <a:spcAft>
                <a:spcPts val="600"/>
              </a:spcAft>
            </a:pPr>
            <a:r>
              <a:rPr lang="en-AU" sz="1600" dirty="0">
                <a:latin typeface="Century Gothic" panose="020B0502020202020204" pitchFamily="34" charset="0"/>
                <a:ea typeface="Calibri" panose="020F0502020204030204" pitchFamily="34" charset="0"/>
                <a:cs typeface="Times New Roman" panose="02020603050405020304" pitchFamily="18" charset="0"/>
              </a:rPr>
              <a:t>In your groups, read the case study allocated and identify: </a:t>
            </a:r>
          </a:p>
          <a:p>
            <a:pPr marL="285750" indent="-285750">
              <a:lnSpc>
                <a:spcPct val="107000"/>
              </a:lnSpc>
              <a:spcAft>
                <a:spcPts val="600"/>
              </a:spcAft>
              <a:buFont typeface="Arial" panose="020B0604020202020204" pitchFamily="34" charset="0"/>
              <a:buChar char="•"/>
            </a:pPr>
            <a:r>
              <a:rPr lang="en-AU" sz="1600" dirty="0">
                <a:latin typeface="Century Gothic" panose="020B0502020202020204" pitchFamily="34" charset="0"/>
                <a:ea typeface="Calibri" panose="020F0502020204030204" pitchFamily="34" charset="0"/>
                <a:cs typeface="Times New Roman" panose="02020603050405020304" pitchFamily="18" charset="0"/>
              </a:rPr>
              <a:t>the drivers, </a:t>
            </a:r>
          </a:p>
          <a:p>
            <a:pPr marL="285750" indent="-285750">
              <a:lnSpc>
                <a:spcPct val="107000"/>
              </a:lnSpc>
              <a:spcAft>
                <a:spcPts val="600"/>
              </a:spcAft>
              <a:buFont typeface="Arial" panose="020B0604020202020204" pitchFamily="34" charset="0"/>
              <a:buChar char="•"/>
            </a:pPr>
            <a:r>
              <a:rPr lang="en-AU" sz="1600" dirty="0">
                <a:latin typeface="Century Gothic" panose="020B0502020202020204" pitchFamily="34" charset="0"/>
                <a:ea typeface="Calibri" panose="020F0502020204030204" pitchFamily="34" charset="0"/>
                <a:cs typeface="Times New Roman" panose="02020603050405020304" pitchFamily="18" charset="0"/>
              </a:rPr>
              <a:t>the typology,</a:t>
            </a:r>
          </a:p>
          <a:p>
            <a:pPr marL="285750" indent="-285750">
              <a:lnSpc>
                <a:spcPct val="107000"/>
              </a:lnSpc>
              <a:spcAft>
                <a:spcPts val="600"/>
              </a:spcAft>
              <a:buFont typeface="Arial" panose="020B0604020202020204" pitchFamily="34" charset="0"/>
              <a:buChar char="•"/>
            </a:pPr>
            <a:r>
              <a:rPr lang="en-AU" sz="1600" dirty="0">
                <a:latin typeface="Century Gothic" panose="020B0502020202020204" pitchFamily="34" charset="0"/>
                <a:ea typeface="Calibri" panose="020F0502020204030204" pitchFamily="34" charset="0"/>
                <a:cs typeface="Times New Roman" panose="02020603050405020304" pitchFamily="18" charset="0"/>
              </a:rPr>
              <a:t>the indicators; and </a:t>
            </a:r>
          </a:p>
          <a:p>
            <a:pPr marL="285750" indent="-285750">
              <a:lnSpc>
                <a:spcPct val="107000"/>
              </a:lnSpc>
              <a:spcAft>
                <a:spcPts val="600"/>
              </a:spcAft>
              <a:buFont typeface="Arial" panose="020B0604020202020204" pitchFamily="34" charset="0"/>
              <a:buChar char="•"/>
            </a:pPr>
            <a:r>
              <a:rPr lang="en-AU" sz="1600" dirty="0">
                <a:latin typeface="Century Gothic" panose="020B0502020202020204" pitchFamily="34" charset="0"/>
                <a:ea typeface="Calibri" panose="020F0502020204030204" pitchFamily="34" charset="0"/>
                <a:cs typeface="Times New Roman" panose="02020603050405020304" pitchFamily="18" charset="0"/>
              </a:rPr>
              <a:t>how the jurisdiction prevented, detected or responded to the fraud.</a:t>
            </a:r>
          </a:p>
        </p:txBody>
      </p:sp>
      <p:sp>
        <p:nvSpPr>
          <p:cNvPr id="10" name="TextBox 4">
            <a:extLst>
              <a:ext uri="{FF2B5EF4-FFF2-40B4-BE49-F238E27FC236}">
                <a16:creationId xmlns:a16="http://schemas.microsoft.com/office/drawing/2014/main" id="{893BCEDC-15BE-49B2-AAD7-3DB54069344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2"/>
                </a:solidFill>
                <a:latin typeface="Century Gothic" panose="020B0502020202020204" pitchFamily="34" charset="0"/>
              </a:rPr>
              <a:t>GROUP ACTIVITY| </a:t>
            </a:r>
            <a:r>
              <a:rPr lang="en-AU" sz="2000" dirty="0">
                <a:solidFill>
                  <a:schemeClr val="accent3"/>
                </a:solidFill>
                <a:latin typeface="Century Gothic" panose="020B0502020202020204" pitchFamily="34" charset="0"/>
              </a:rPr>
              <a:t>INTERNATIONAL CASE STUDIES</a:t>
            </a:r>
          </a:p>
        </p:txBody>
      </p:sp>
      <p:pic>
        <p:nvPicPr>
          <p:cNvPr id="12" name="Picture 11">
            <a:extLst>
              <a:ext uri="{FF2B5EF4-FFF2-40B4-BE49-F238E27FC236}">
                <a16:creationId xmlns:a16="http://schemas.microsoft.com/office/drawing/2014/main" id="{89E8553D-0FA7-4054-A2C4-75CDEE32164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13" name="Picture 12">
            <a:extLst>
              <a:ext uri="{FF2B5EF4-FFF2-40B4-BE49-F238E27FC236}">
                <a16:creationId xmlns:a16="http://schemas.microsoft.com/office/drawing/2014/main" id="{01A0E9EE-462B-4448-9B32-15E3934404F5}"/>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5FEE9596-44AF-495A-AF35-9EC8EB56ABE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F3477186-CF23-42A7-B027-222DF4A12716}"/>
              </a:ext>
            </a:extLst>
          </p:cNvPr>
          <p:cNvGraphicFramePr/>
          <p:nvPr>
            <p:extLst>
              <p:ext uri="{D42A27DB-BD31-4B8C-83A1-F6EECF244321}">
                <p14:modId xmlns:p14="http://schemas.microsoft.com/office/powerpoint/2010/main" val="1340893042"/>
              </p:ext>
            </p:extLst>
          </p:nvPr>
        </p:nvGraphicFramePr>
        <p:xfrm>
          <a:off x="971600" y="2420888"/>
          <a:ext cx="7056784" cy="40324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0042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872250" cy="373362"/>
          </a:xfrm>
        </p:spPr>
        <p:txBody>
          <a:bodyPr>
            <a:noAutofit/>
          </a:bodyPr>
          <a:lstStyle/>
          <a:p>
            <a:r>
              <a:rPr lang="en-AU" sz="2400" dirty="0">
                <a:solidFill>
                  <a:schemeClr val="accent3"/>
                </a:solidFill>
                <a:latin typeface="Century Gothic" panose="020B0502020202020204" pitchFamily="34" charset="0"/>
              </a:rPr>
              <a:t>SINGAPORE CASE STUDY – PRECIOUS METALS </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
        <p:nvSpPr>
          <p:cNvPr id="7" name="TextBox 1">
            <a:extLst>
              <a:ext uri="{FF2B5EF4-FFF2-40B4-BE49-F238E27FC236}">
                <a16:creationId xmlns:a16="http://schemas.microsoft.com/office/drawing/2014/main" id="{5AB43908-CB06-4F9C-B574-4AA6BAA5DD0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5303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3"/>
                </a:solidFill>
                <a:latin typeface="Century Gothic" panose="020B0502020202020204" pitchFamily="34" charset="0"/>
              </a:rPr>
              <a:t>SINGAPORE| </a:t>
            </a:r>
            <a:r>
              <a:rPr lang="en-AU" sz="2000" dirty="0">
                <a:solidFill>
                  <a:schemeClr val="accent4"/>
                </a:solidFill>
                <a:latin typeface="Century Gothic" panose="020B0502020202020204" pitchFamily="34" charset="0"/>
              </a:rPr>
              <a:t>THE SCHEME (GOLD)</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0" name="Picture 9">
            <a:extLst>
              <a:ext uri="{FF2B5EF4-FFF2-40B4-BE49-F238E27FC236}">
                <a16:creationId xmlns:a16="http://schemas.microsoft.com/office/drawing/2014/main" id="{66AE11EE-7544-4E43-8758-6520B46CD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16" y="2063273"/>
            <a:ext cx="8013768" cy="305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
            <a:extLst>
              <a:ext uri="{FF2B5EF4-FFF2-40B4-BE49-F238E27FC236}">
                <a16:creationId xmlns:a16="http://schemas.microsoft.com/office/drawing/2014/main" id="{384DFC2B-AD3D-42AA-9E14-8E4171264F5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466309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3"/>
                </a:solidFill>
                <a:latin typeface="Century Gothic" panose="020B0502020202020204" pitchFamily="34" charset="0"/>
              </a:rPr>
              <a:t>SINGAPORE| </a:t>
            </a:r>
            <a:r>
              <a:rPr lang="en-AU" sz="2000" dirty="0">
                <a:solidFill>
                  <a:schemeClr val="accent4"/>
                </a:solidFill>
                <a:latin typeface="Century Gothic" panose="020B0502020202020204" pitchFamily="34" charset="0"/>
              </a:rPr>
              <a:t>THE SCHEME (IC CHIPS)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3" name="Picture 2">
            <a:extLst>
              <a:ext uri="{FF2B5EF4-FFF2-40B4-BE49-F238E27FC236}">
                <a16:creationId xmlns:a16="http://schemas.microsoft.com/office/drawing/2014/main" id="{10F2DC80-A310-4327-8A62-7296DE756A29}"/>
              </a:ext>
            </a:extLst>
          </p:cNvPr>
          <p:cNvPicPr>
            <a:picLocks noChangeAspect="1"/>
          </p:cNvPicPr>
          <p:nvPr/>
        </p:nvPicPr>
        <p:blipFill>
          <a:blip r:embed="rId6"/>
          <a:stretch>
            <a:fillRect/>
          </a:stretch>
        </p:blipFill>
        <p:spPr>
          <a:xfrm>
            <a:off x="140749" y="1556792"/>
            <a:ext cx="8831470" cy="4329685"/>
          </a:xfrm>
          <a:prstGeom prst="rect">
            <a:avLst/>
          </a:prstGeom>
        </p:spPr>
      </p:pic>
      <p:sp>
        <p:nvSpPr>
          <p:cNvPr id="11" name="TextBox 1">
            <a:extLst>
              <a:ext uri="{FF2B5EF4-FFF2-40B4-BE49-F238E27FC236}">
                <a16:creationId xmlns:a16="http://schemas.microsoft.com/office/drawing/2014/main" id="{540F6A84-394B-4E03-B871-B7A329C584B1}"/>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9136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872250" cy="373362"/>
          </a:xfrm>
        </p:spPr>
        <p:txBody>
          <a:bodyPr>
            <a:noAutofit/>
          </a:bodyPr>
          <a:lstStyle/>
          <a:p>
            <a:r>
              <a:rPr lang="en-AU" sz="2400" dirty="0">
                <a:solidFill>
                  <a:schemeClr val="accent1"/>
                </a:solidFill>
                <a:latin typeface="Century Gothic" panose="020B0502020202020204" pitchFamily="34" charset="0"/>
              </a:rPr>
              <a:t>JAPAN CASE STUDY – GOLD BUILLION SMUGGLING </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
        <p:nvSpPr>
          <p:cNvPr id="7" name="TextBox 1">
            <a:extLst>
              <a:ext uri="{FF2B5EF4-FFF2-40B4-BE49-F238E27FC236}">
                <a16:creationId xmlns:a16="http://schemas.microsoft.com/office/drawing/2014/main" id="{BEFDE007-979C-4B26-B3A2-581DB32F3FC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23614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JAPAN| </a:t>
            </a:r>
            <a:r>
              <a:rPr lang="en-AU" sz="2000" dirty="0">
                <a:solidFill>
                  <a:schemeClr val="accent2"/>
                </a:solidFill>
                <a:latin typeface="Century Gothic" panose="020B0502020202020204" pitchFamily="34" charset="0"/>
              </a:rPr>
              <a:t>THE SCHEME</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0" name="Picture 9">
            <a:extLst>
              <a:ext uri="{FF2B5EF4-FFF2-40B4-BE49-F238E27FC236}">
                <a16:creationId xmlns:a16="http://schemas.microsoft.com/office/drawing/2014/main" id="{5A90B5AE-7C5D-461A-9F04-73D57791BD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 t="1984" r="2296"/>
          <a:stretch/>
        </p:blipFill>
        <p:spPr bwMode="auto">
          <a:xfrm>
            <a:off x="1375033" y="1535414"/>
            <a:ext cx="6393934" cy="409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
            <a:extLst>
              <a:ext uri="{FF2B5EF4-FFF2-40B4-BE49-F238E27FC236}">
                <a16:creationId xmlns:a16="http://schemas.microsoft.com/office/drawing/2014/main" id="{1F5F560D-70BF-41EC-9D43-FDF9CD97C75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45370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872250" cy="373362"/>
          </a:xfrm>
        </p:spPr>
        <p:txBody>
          <a:bodyPr>
            <a:noAutofit/>
          </a:bodyPr>
          <a:lstStyle/>
          <a:p>
            <a:r>
              <a:rPr lang="en-AU" sz="2400" dirty="0">
                <a:solidFill>
                  <a:schemeClr val="accent3"/>
                </a:solidFill>
                <a:latin typeface="Century Gothic" panose="020B0502020202020204" pitchFamily="34" charset="0"/>
              </a:rPr>
              <a:t>UK CASE STUDY – CONTRA TRADING </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
        <p:nvSpPr>
          <p:cNvPr id="7" name="TextBox 1">
            <a:extLst>
              <a:ext uri="{FF2B5EF4-FFF2-40B4-BE49-F238E27FC236}">
                <a16:creationId xmlns:a16="http://schemas.microsoft.com/office/drawing/2014/main" id="{B0AE4E56-F32F-4892-AEFA-D86A1B59D69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01366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CA0F83A4-C29F-4788-851F-8215DCEC9667}"/>
              </a:ext>
            </a:extLst>
          </p:cNvPr>
          <p:cNvGraphicFramePr/>
          <p:nvPr/>
        </p:nvGraphicFramePr>
        <p:xfrm>
          <a:off x="-1315018" y="735968"/>
          <a:ext cx="11791674" cy="5774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VAT TYPOLOGIES| </a:t>
            </a:r>
            <a:r>
              <a:rPr lang="en-AU" sz="2000" dirty="0">
                <a:solidFill>
                  <a:schemeClr val="accent2"/>
                </a:solidFill>
                <a:latin typeface="Century Gothic" panose="020B0502020202020204" pitchFamily="34" charset="0"/>
              </a:rPr>
              <a:t>CAROUSEL FRAUD - REFRESHER </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sp>
        <p:nvSpPr>
          <p:cNvPr id="13" name="Oval 12">
            <a:extLst>
              <a:ext uri="{FF2B5EF4-FFF2-40B4-BE49-F238E27FC236}">
                <a16:creationId xmlns:a16="http://schemas.microsoft.com/office/drawing/2014/main" id="{5182F766-2B43-4BAD-9FAE-1BB012397061}"/>
              </a:ext>
            </a:extLst>
          </p:cNvPr>
          <p:cNvSpPr/>
          <p:nvPr/>
        </p:nvSpPr>
        <p:spPr>
          <a:xfrm>
            <a:off x="3951341" y="2970638"/>
            <a:ext cx="1258956" cy="127220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14" name="Graphic 13" descr="Treasure chest with solid fill">
            <a:extLst>
              <a:ext uri="{FF2B5EF4-FFF2-40B4-BE49-F238E27FC236}">
                <a16:creationId xmlns:a16="http://schemas.microsoft.com/office/drawing/2014/main" id="{71157537-345E-4E07-93C3-D977D5527B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23619" y="3149542"/>
            <a:ext cx="914400" cy="914400"/>
          </a:xfrm>
          <a:prstGeom prst="rect">
            <a:avLst/>
          </a:prstGeom>
        </p:spPr>
      </p:pic>
      <p:cxnSp>
        <p:nvCxnSpPr>
          <p:cNvPr id="15" name="Connector: Curved 14">
            <a:extLst>
              <a:ext uri="{FF2B5EF4-FFF2-40B4-BE49-F238E27FC236}">
                <a16:creationId xmlns:a16="http://schemas.microsoft.com/office/drawing/2014/main" id="{FD4335E2-A652-4CD3-B807-09FFA1812BC7}"/>
              </a:ext>
            </a:extLst>
          </p:cNvPr>
          <p:cNvCxnSpPr>
            <a:cxnSpLocks/>
          </p:cNvCxnSpPr>
          <p:nvPr/>
        </p:nvCxnSpPr>
        <p:spPr>
          <a:xfrm>
            <a:off x="2949421" y="2425148"/>
            <a:ext cx="1174198" cy="724394"/>
          </a:xfrm>
          <a:prstGeom prst="curvedConnector3">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A715CA54-C2E5-4CD8-955F-C7F661A187D0}"/>
              </a:ext>
            </a:extLst>
          </p:cNvPr>
          <p:cNvCxnSpPr>
            <a:cxnSpLocks/>
          </p:cNvCxnSpPr>
          <p:nvPr/>
        </p:nvCxnSpPr>
        <p:spPr>
          <a:xfrm rot="10800000" flipV="1">
            <a:off x="5038019" y="2516795"/>
            <a:ext cx="1086678" cy="632746"/>
          </a:xfrm>
          <a:prstGeom prst="curved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BF200DA9-BCF5-42D8-9BBA-A91396925A13}"/>
              </a:ext>
            </a:extLst>
          </p:cNvPr>
          <p:cNvCxnSpPr>
            <a:cxnSpLocks/>
          </p:cNvCxnSpPr>
          <p:nvPr/>
        </p:nvCxnSpPr>
        <p:spPr>
          <a:xfrm>
            <a:off x="4640454" y="4253712"/>
            <a:ext cx="742121" cy="619343"/>
          </a:xfrm>
          <a:prstGeom prst="curved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67F456-16B3-4D84-9617-CDE719BBD559}"/>
              </a:ext>
            </a:extLst>
          </p:cNvPr>
          <p:cNvSpPr/>
          <p:nvPr/>
        </p:nvSpPr>
        <p:spPr>
          <a:xfrm>
            <a:off x="2692384" y="2703443"/>
            <a:ext cx="715618" cy="3069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Century Gothic" panose="020B0502020202020204" pitchFamily="34" charset="0"/>
              </a:rPr>
              <a:t>Tax Loss $70,000</a:t>
            </a:r>
          </a:p>
        </p:txBody>
      </p:sp>
      <p:sp>
        <p:nvSpPr>
          <p:cNvPr id="19" name="Rectangle 18">
            <a:extLst>
              <a:ext uri="{FF2B5EF4-FFF2-40B4-BE49-F238E27FC236}">
                <a16:creationId xmlns:a16="http://schemas.microsoft.com/office/drawing/2014/main" id="{AE1213B8-F706-40E5-B65D-6B20A0653C7A}"/>
              </a:ext>
            </a:extLst>
          </p:cNvPr>
          <p:cNvSpPr/>
          <p:nvPr/>
        </p:nvSpPr>
        <p:spPr>
          <a:xfrm>
            <a:off x="5727132" y="2695774"/>
            <a:ext cx="859941" cy="346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Century Gothic" panose="020B0502020202020204" pitchFamily="34" charset="0"/>
              </a:rPr>
              <a:t>GST received $30,000</a:t>
            </a:r>
          </a:p>
        </p:txBody>
      </p:sp>
      <p:sp>
        <p:nvSpPr>
          <p:cNvPr id="20" name="Rectangle 19">
            <a:extLst>
              <a:ext uri="{FF2B5EF4-FFF2-40B4-BE49-F238E27FC236}">
                <a16:creationId xmlns:a16="http://schemas.microsoft.com/office/drawing/2014/main" id="{302CE0D3-FFFC-46FF-9B61-77540C291822}"/>
              </a:ext>
            </a:extLst>
          </p:cNvPr>
          <p:cNvSpPr/>
          <p:nvPr/>
        </p:nvSpPr>
        <p:spPr>
          <a:xfrm>
            <a:off x="5216927" y="4319162"/>
            <a:ext cx="859941" cy="346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Century Gothic" panose="020B0502020202020204" pitchFamily="34" charset="0"/>
              </a:rPr>
              <a:t>GST refunded $100,000</a:t>
            </a:r>
          </a:p>
        </p:txBody>
      </p:sp>
      <p:pic>
        <p:nvPicPr>
          <p:cNvPr id="21" name="Graphic 20" descr="Box with solid fill">
            <a:extLst>
              <a:ext uri="{FF2B5EF4-FFF2-40B4-BE49-F238E27FC236}">
                <a16:creationId xmlns:a16="http://schemas.microsoft.com/office/drawing/2014/main" id="{84C40DA5-3ECA-4A0A-BBA8-C5580D6F94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49095" y="5422717"/>
            <a:ext cx="567266" cy="567266"/>
          </a:xfrm>
          <a:prstGeom prst="rect">
            <a:avLst/>
          </a:prstGeom>
        </p:spPr>
      </p:pic>
      <p:pic>
        <p:nvPicPr>
          <p:cNvPr id="22" name="Graphic 21" descr="Box with solid fill">
            <a:extLst>
              <a:ext uri="{FF2B5EF4-FFF2-40B4-BE49-F238E27FC236}">
                <a16:creationId xmlns:a16="http://schemas.microsoft.com/office/drawing/2014/main" id="{486FE144-C7CC-4C80-AE34-A4A5BD6A31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743" y="1759986"/>
            <a:ext cx="567266" cy="567266"/>
          </a:xfrm>
          <a:prstGeom prst="rect">
            <a:avLst/>
          </a:prstGeom>
        </p:spPr>
      </p:pic>
      <p:pic>
        <p:nvPicPr>
          <p:cNvPr id="23" name="Graphic 22" descr="Box with solid fill">
            <a:extLst>
              <a:ext uri="{FF2B5EF4-FFF2-40B4-BE49-F238E27FC236}">
                <a16:creationId xmlns:a16="http://schemas.microsoft.com/office/drawing/2014/main" id="{AE092C7B-EF93-4ABF-901D-73A972E8E4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55479" y="1461436"/>
            <a:ext cx="567266" cy="567266"/>
          </a:xfrm>
          <a:prstGeom prst="rect">
            <a:avLst/>
          </a:prstGeom>
        </p:spPr>
      </p:pic>
      <p:pic>
        <p:nvPicPr>
          <p:cNvPr id="24" name="Graphic 23" descr="Box with solid fill">
            <a:extLst>
              <a:ext uri="{FF2B5EF4-FFF2-40B4-BE49-F238E27FC236}">
                <a16:creationId xmlns:a16="http://schemas.microsoft.com/office/drawing/2014/main" id="{DD6FE698-5771-43A3-8CF9-7174FEFBAB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55771" y="5336946"/>
            <a:ext cx="567266" cy="567266"/>
          </a:xfrm>
          <a:prstGeom prst="rect">
            <a:avLst/>
          </a:prstGeom>
        </p:spPr>
      </p:pic>
      <p:pic>
        <p:nvPicPr>
          <p:cNvPr id="25" name="Graphic 24" descr="Office worker female with solid fill">
            <a:extLst>
              <a:ext uri="{FF2B5EF4-FFF2-40B4-BE49-F238E27FC236}">
                <a16:creationId xmlns:a16="http://schemas.microsoft.com/office/drawing/2014/main" id="{73CF9F80-1F63-4F14-9450-67E04B3213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4303" y="1312493"/>
            <a:ext cx="839581" cy="839581"/>
          </a:xfrm>
          <a:prstGeom prst="rect">
            <a:avLst/>
          </a:prstGeom>
        </p:spPr>
      </p:pic>
      <p:pic>
        <p:nvPicPr>
          <p:cNvPr id="26" name="Graphic 25" descr="Office worker male with solid fill">
            <a:extLst>
              <a:ext uri="{FF2B5EF4-FFF2-40B4-BE49-F238E27FC236}">
                <a16:creationId xmlns:a16="http://schemas.microsoft.com/office/drawing/2014/main" id="{4334CC01-096B-4DEC-B3B6-3A0865157B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22031" y="925135"/>
            <a:ext cx="914400" cy="914400"/>
          </a:xfrm>
          <a:prstGeom prst="rect">
            <a:avLst/>
          </a:prstGeom>
        </p:spPr>
      </p:pic>
      <p:pic>
        <p:nvPicPr>
          <p:cNvPr id="27" name="Graphic 26" descr="Female Profile with solid fill">
            <a:extLst>
              <a:ext uri="{FF2B5EF4-FFF2-40B4-BE49-F238E27FC236}">
                <a16:creationId xmlns:a16="http://schemas.microsoft.com/office/drawing/2014/main" id="{94F42AB1-B245-4419-BAE1-3BF0DF2555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7755921" y="4784928"/>
            <a:ext cx="839581" cy="839581"/>
          </a:xfrm>
          <a:prstGeom prst="rect">
            <a:avLst/>
          </a:prstGeom>
        </p:spPr>
      </p:pic>
      <p:pic>
        <p:nvPicPr>
          <p:cNvPr id="28" name="Graphic 27" descr="Male profile with solid fill">
            <a:extLst>
              <a:ext uri="{FF2B5EF4-FFF2-40B4-BE49-F238E27FC236}">
                <a16:creationId xmlns:a16="http://schemas.microsoft.com/office/drawing/2014/main" id="{8156B9A1-8FF5-4E9D-BB23-B50F4BC8F94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506741" y="4965517"/>
            <a:ext cx="914400" cy="914400"/>
          </a:xfrm>
          <a:prstGeom prst="rect">
            <a:avLst/>
          </a:prstGeom>
        </p:spPr>
      </p:pic>
      <p:sp>
        <p:nvSpPr>
          <p:cNvPr id="29" name="Rectangle 28">
            <a:extLst>
              <a:ext uri="{FF2B5EF4-FFF2-40B4-BE49-F238E27FC236}">
                <a16:creationId xmlns:a16="http://schemas.microsoft.com/office/drawing/2014/main" id="{7705B6AB-B408-4FD0-8C45-5C70A21DD6E5}"/>
              </a:ext>
            </a:extLst>
          </p:cNvPr>
          <p:cNvSpPr/>
          <p:nvPr/>
        </p:nvSpPr>
        <p:spPr>
          <a:xfrm>
            <a:off x="434267" y="1823233"/>
            <a:ext cx="165469" cy="20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A</a:t>
            </a:r>
          </a:p>
        </p:txBody>
      </p:sp>
      <p:sp>
        <p:nvSpPr>
          <p:cNvPr id="30" name="Rectangle 29">
            <a:extLst>
              <a:ext uri="{FF2B5EF4-FFF2-40B4-BE49-F238E27FC236}">
                <a16:creationId xmlns:a16="http://schemas.microsoft.com/office/drawing/2014/main" id="{FB32D83C-3822-449D-A79F-08D50F485A91}"/>
              </a:ext>
            </a:extLst>
          </p:cNvPr>
          <p:cNvSpPr/>
          <p:nvPr/>
        </p:nvSpPr>
        <p:spPr>
          <a:xfrm>
            <a:off x="7610329" y="1485309"/>
            <a:ext cx="165469" cy="20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B</a:t>
            </a:r>
          </a:p>
        </p:txBody>
      </p:sp>
      <p:sp>
        <p:nvSpPr>
          <p:cNvPr id="31" name="Rectangle 30">
            <a:extLst>
              <a:ext uri="{FF2B5EF4-FFF2-40B4-BE49-F238E27FC236}">
                <a16:creationId xmlns:a16="http://schemas.microsoft.com/office/drawing/2014/main" id="{3F554E5C-81DB-4B0F-9DE8-B5E5B03492FE}"/>
              </a:ext>
            </a:extLst>
          </p:cNvPr>
          <p:cNvSpPr/>
          <p:nvPr/>
        </p:nvSpPr>
        <p:spPr>
          <a:xfrm>
            <a:off x="7935005" y="5268807"/>
            <a:ext cx="165469" cy="20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C</a:t>
            </a:r>
          </a:p>
        </p:txBody>
      </p:sp>
      <p:sp>
        <p:nvSpPr>
          <p:cNvPr id="32" name="Rectangle 31">
            <a:extLst>
              <a:ext uri="{FF2B5EF4-FFF2-40B4-BE49-F238E27FC236}">
                <a16:creationId xmlns:a16="http://schemas.microsoft.com/office/drawing/2014/main" id="{3EA3F3CB-60C8-4A49-A6EA-AF884DF8F19E}"/>
              </a:ext>
            </a:extLst>
          </p:cNvPr>
          <p:cNvSpPr/>
          <p:nvPr/>
        </p:nvSpPr>
        <p:spPr>
          <a:xfrm>
            <a:off x="724587" y="5529186"/>
            <a:ext cx="165469" cy="20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D</a:t>
            </a:r>
          </a:p>
        </p:txBody>
      </p:sp>
      <p:sp>
        <p:nvSpPr>
          <p:cNvPr id="3" name="TextBox 2">
            <a:extLst>
              <a:ext uri="{FF2B5EF4-FFF2-40B4-BE49-F238E27FC236}">
                <a16:creationId xmlns:a16="http://schemas.microsoft.com/office/drawing/2014/main" id="{5D82CB43-EF09-4411-8583-EF44EAF13E7A}"/>
              </a:ext>
            </a:extLst>
          </p:cNvPr>
          <p:cNvSpPr txBox="1"/>
          <p:nvPr/>
        </p:nvSpPr>
        <p:spPr>
          <a:xfrm>
            <a:off x="254303" y="6372036"/>
            <a:ext cx="2712602" cy="230832"/>
          </a:xfrm>
          <a:prstGeom prst="rect">
            <a:avLst/>
          </a:prstGeom>
          <a:noFill/>
        </p:spPr>
        <p:txBody>
          <a:bodyPr wrap="none" rtlCol="0">
            <a:spAutoFit/>
          </a:bodyPr>
          <a:lstStyle/>
          <a:p>
            <a:r>
              <a:rPr lang="en-AU" sz="900" dirty="0">
                <a:latin typeface="Century Gothic" panose="020B0502020202020204" pitchFamily="34" charset="0"/>
              </a:rPr>
              <a:t>Note: Adapted from Singapore IRAS Example</a:t>
            </a:r>
          </a:p>
        </p:txBody>
      </p:sp>
      <p:sp>
        <p:nvSpPr>
          <p:cNvPr id="33" name="TextBox 1">
            <a:extLst>
              <a:ext uri="{FF2B5EF4-FFF2-40B4-BE49-F238E27FC236}">
                <a16:creationId xmlns:a16="http://schemas.microsoft.com/office/drawing/2014/main" id="{0DAA2A6F-F77C-435D-9198-D88CB2678B1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484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3"/>
                </a:solidFill>
                <a:latin typeface="Century Gothic" panose="020B0502020202020204" pitchFamily="34" charset="0"/>
              </a:rPr>
              <a:t>UK| </a:t>
            </a:r>
            <a:r>
              <a:rPr lang="en-AU" sz="2000" dirty="0">
                <a:solidFill>
                  <a:schemeClr val="accent4"/>
                </a:solidFill>
                <a:latin typeface="Century Gothic" panose="020B0502020202020204" pitchFamily="34" charset="0"/>
              </a:rPr>
              <a:t>THE SCHEME</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0" name="Picture 9">
            <a:extLst>
              <a:ext uri="{FF2B5EF4-FFF2-40B4-BE49-F238E27FC236}">
                <a16:creationId xmlns:a16="http://schemas.microsoft.com/office/drawing/2014/main" id="{17EF74CF-08C6-453F-A616-9836AE3EF9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0" t="1743" r="1176" b="1445"/>
          <a:stretch/>
        </p:blipFill>
        <p:spPr bwMode="auto">
          <a:xfrm>
            <a:off x="1103153" y="1049277"/>
            <a:ext cx="6937695" cy="475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
            <a:extLst>
              <a:ext uri="{FF2B5EF4-FFF2-40B4-BE49-F238E27FC236}">
                <a16:creationId xmlns:a16="http://schemas.microsoft.com/office/drawing/2014/main" id="{F4F9F975-FD62-40DB-9CD9-2DFFFCF99D6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76543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4F3873-9121-4B70-B2C9-818AF688AD87}"/>
              </a:ext>
            </a:extLst>
          </p:cNvPr>
          <p:cNvGraphicFramePr/>
          <p:nvPr/>
        </p:nvGraphicFramePr>
        <p:xfrm>
          <a:off x="395536" y="1124744"/>
          <a:ext cx="8640960" cy="499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PROFILES| </a:t>
            </a:r>
            <a:r>
              <a:rPr lang="en-AU" sz="2000" dirty="0">
                <a:solidFill>
                  <a:schemeClr val="accent2"/>
                </a:solidFill>
                <a:latin typeface="Century Gothic" panose="020B0502020202020204" pitchFamily="34" charset="0"/>
              </a:rPr>
              <a:t>MISSING TRADER</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11" name="Graphic 10" descr="Office worker female with solid fill">
            <a:extLst>
              <a:ext uri="{FF2B5EF4-FFF2-40B4-BE49-F238E27FC236}">
                <a16:creationId xmlns:a16="http://schemas.microsoft.com/office/drawing/2014/main" id="{7044E536-D112-4D5E-91FC-5BFDD456A8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9512" y="2852936"/>
            <a:ext cx="1296144" cy="1296144"/>
          </a:xfrm>
          <a:prstGeom prst="rect">
            <a:avLst/>
          </a:prstGeom>
        </p:spPr>
      </p:pic>
      <p:sp>
        <p:nvSpPr>
          <p:cNvPr id="13" name="Rectangle 12">
            <a:extLst>
              <a:ext uri="{FF2B5EF4-FFF2-40B4-BE49-F238E27FC236}">
                <a16:creationId xmlns:a16="http://schemas.microsoft.com/office/drawing/2014/main" id="{9324C08E-F204-4AE3-A6A6-E6E192FB4B13}"/>
              </a:ext>
            </a:extLst>
          </p:cNvPr>
          <p:cNvSpPr/>
          <p:nvPr/>
        </p:nvSpPr>
        <p:spPr>
          <a:xfrm>
            <a:off x="416051" y="3687582"/>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A</a:t>
            </a:r>
          </a:p>
        </p:txBody>
      </p:sp>
      <p:sp>
        <p:nvSpPr>
          <p:cNvPr id="10" name="TextBox 1">
            <a:extLst>
              <a:ext uri="{FF2B5EF4-FFF2-40B4-BE49-F238E27FC236}">
                <a16:creationId xmlns:a16="http://schemas.microsoft.com/office/drawing/2014/main" id="{8805F6D4-10CA-42A1-8A23-CCE9DB8CB964}"/>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64095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4F3873-9121-4B70-B2C9-818AF688AD87}"/>
              </a:ext>
            </a:extLst>
          </p:cNvPr>
          <p:cNvGraphicFramePr/>
          <p:nvPr/>
        </p:nvGraphicFramePr>
        <p:xfrm>
          <a:off x="395536" y="1196752"/>
          <a:ext cx="8640960" cy="313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PROFILES| </a:t>
            </a:r>
            <a:r>
              <a:rPr lang="en-AU" sz="2000" dirty="0">
                <a:solidFill>
                  <a:schemeClr val="accent2"/>
                </a:solidFill>
                <a:latin typeface="Century Gothic" panose="020B0502020202020204" pitchFamily="34" charset="0"/>
              </a:rPr>
              <a:t>BUFFER</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11" name="Graphic 10" descr="Office worker male with solid fill">
            <a:extLst>
              <a:ext uri="{FF2B5EF4-FFF2-40B4-BE49-F238E27FC236}">
                <a16:creationId xmlns:a16="http://schemas.microsoft.com/office/drawing/2014/main" id="{7044E536-D112-4D5E-91FC-5BFDD456A8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79512" y="2102379"/>
            <a:ext cx="1296144" cy="1296144"/>
          </a:xfrm>
          <a:prstGeom prst="rect">
            <a:avLst/>
          </a:prstGeom>
        </p:spPr>
      </p:pic>
      <p:sp>
        <p:nvSpPr>
          <p:cNvPr id="13" name="Rectangle 12">
            <a:extLst>
              <a:ext uri="{FF2B5EF4-FFF2-40B4-BE49-F238E27FC236}">
                <a16:creationId xmlns:a16="http://schemas.microsoft.com/office/drawing/2014/main" id="{9324C08E-F204-4AE3-A6A6-E6E192FB4B13}"/>
              </a:ext>
            </a:extLst>
          </p:cNvPr>
          <p:cNvSpPr/>
          <p:nvPr/>
        </p:nvSpPr>
        <p:spPr>
          <a:xfrm>
            <a:off x="416051" y="2937025"/>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B</a:t>
            </a:r>
          </a:p>
        </p:txBody>
      </p:sp>
      <p:pic>
        <p:nvPicPr>
          <p:cNvPr id="12" name="Graphic 11" descr="Male profile with solid fill">
            <a:extLst>
              <a:ext uri="{FF2B5EF4-FFF2-40B4-BE49-F238E27FC236}">
                <a16:creationId xmlns:a16="http://schemas.microsoft.com/office/drawing/2014/main" id="{B7F36B97-3834-4C1D-87BD-EF06C47788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79512" y="5013176"/>
            <a:ext cx="1296144" cy="1296144"/>
          </a:xfrm>
          <a:prstGeom prst="rect">
            <a:avLst/>
          </a:prstGeom>
        </p:spPr>
      </p:pic>
      <p:sp>
        <p:nvSpPr>
          <p:cNvPr id="14" name="Rectangle 13">
            <a:extLst>
              <a:ext uri="{FF2B5EF4-FFF2-40B4-BE49-F238E27FC236}">
                <a16:creationId xmlns:a16="http://schemas.microsoft.com/office/drawing/2014/main" id="{CE53BD74-5D6B-407D-A1A0-2F07ED8EF6C4}"/>
              </a:ext>
            </a:extLst>
          </p:cNvPr>
          <p:cNvSpPr/>
          <p:nvPr/>
        </p:nvSpPr>
        <p:spPr>
          <a:xfrm>
            <a:off x="416051" y="5847822"/>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D</a:t>
            </a:r>
          </a:p>
        </p:txBody>
      </p:sp>
      <p:graphicFrame>
        <p:nvGraphicFramePr>
          <p:cNvPr id="15" name="Diagram 14">
            <a:extLst>
              <a:ext uri="{FF2B5EF4-FFF2-40B4-BE49-F238E27FC236}">
                <a16:creationId xmlns:a16="http://schemas.microsoft.com/office/drawing/2014/main" id="{3D7A2A26-B700-4F47-A736-CCADD172CCD6}"/>
              </a:ext>
            </a:extLst>
          </p:cNvPr>
          <p:cNvGraphicFramePr/>
          <p:nvPr/>
        </p:nvGraphicFramePr>
        <p:xfrm>
          <a:off x="395536" y="5478279"/>
          <a:ext cx="8640960" cy="39899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6" name="TextBox 1">
            <a:extLst>
              <a:ext uri="{FF2B5EF4-FFF2-40B4-BE49-F238E27FC236}">
                <a16:creationId xmlns:a16="http://schemas.microsoft.com/office/drawing/2014/main" id="{05C4C8C7-4768-48EA-998C-032F8FB0588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96934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D86FB3F5-D5B6-4D83-844D-10CB09CF48E5}"/>
              </a:ext>
            </a:extLst>
          </p:cNvPr>
          <p:cNvGraphicFramePr/>
          <p:nvPr/>
        </p:nvGraphicFramePr>
        <p:xfrm>
          <a:off x="395536" y="2708920"/>
          <a:ext cx="8640960" cy="1455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PROFILES| </a:t>
            </a:r>
            <a:r>
              <a:rPr lang="en-AU" sz="2000" dirty="0">
                <a:solidFill>
                  <a:schemeClr val="accent2"/>
                </a:solidFill>
                <a:latin typeface="Century Gothic" panose="020B0502020202020204" pitchFamily="34" charset="0"/>
              </a:rPr>
              <a:t>BROKER</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11" name="Graphic 10" descr="Female Profile with solid fill">
            <a:extLst>
              <a:ext uri="{FF2B5EF4-FFF2-40B4-BE49-F238E27FC236}">
                <a16:creationId xmlns:a16="http://schemas.microsoft.com/office/drawing/2014/main" id="{7044E536-D112-4D5E-91FC-5BFDD456A8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79512" y="2724406"/>
            <a:ext cx="1296144" cy="1296144"/>
          </a:xfrm>
          <a:prstGeom prst="rect">
            <a:avLst/>
          </a:prstGeom>
        </p:spPr>
      </p:pic>
      <p:sp>
        <p:nvSpPr>
          <p:cNvPr id="13" name="Rectangle 12">
            <a:extLst>
              <a:ext uri="{FF2B5EF4-FFF2-40B4-BE49-F238E27FC236}">
                <a16:creationId xmlns:a16="http://schemas.microsoft.com/office/drawing/2014/main" id="{9324C08E-F204-4AE3-A6A6-E6E192FB4B13}"/>
              </a:ext>
            </a:extLst>
          </p:cNvPr>
          <p:cNvSpPr/>
          <p:nvPr/>
        </p:nvSpPr>
        <p:spPr>
          <a:xfrm>
            <a:off x="416051" y="3559052"/>
            <a:ext cx="2880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C</a:t>
            </a:r>
          </a:p>
        </p:txBody>
      </p:sp>
      <p:sp>
        <p:nvSpPr>
          <p:cNvPr id="10" name="TextBox 1">
            <a:extLst>
              <a:ext uri="{FF2B5EF4-FFF2-40B4-BE49-F238E27FC236}">
                <a16:creationId xmlns:a16="http://schemas.microsoft.com/office/drawing/2014/main" id="{7A8F8DF1-EEB2-4358-8CEC-EEC118A09E64}"/>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32078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D2F3EF-C7D5-47DB-9530-AD0CB9D2B903}"/>
              </a:ext>
            </a:extLst>
          </p:cNvPr>
          <p:cNvSpPr txBox="1"/>
          <p:nvPr/>
        </p:nvSpPr>
        <p:spPr>
          <a:xfrm>
            <a:off x="110066" y="548680"/>
            <a:ext cx="8947400" cy="335476"/>
          </a:xfrm>
          <a:prstGeom prst="rect">
            <a:avLst/>
          </a:prstGeom>
          <a:noFill/>
        </p:spPr>
        <p:txBody>
          <a:bodyPr wrap="square" rtlCol="0">
            <a:spAutoFit/>
          </a:bodyPr>
          <a:lstStyle/>
          <a:p>
            <a:pPr>
              <a:lnSpc>
                <a:spcPct val="107000"/>
              </a:lnSpc>
              <a:spcAft>
                <a:spcPts val="600"/>
              </a:spcAft>
            </a:pPr>
            <a:r>
              <a:rPr lang="en-AU" sz="1600" dirty="0">
                <a:latin typeface="Century Gothic" panose="020B0502020202020204" pitchFamily="34" charset="0"/>
                <a:ea typeface="Calibri" panose="020F0502020204030204" pitchFamily="34" charset="0"/>
                <a:cs typeface="Times New Roman" panose="02020603050405020304" pitchFamily="18" charset="0"/>
              </a:rPr>
              <a:t>Discuss the following with your group:</a:t>
            </a:r>
          </a:p>
        </p:txBody>
      </p:sp>
      <p:graphicFrame>
        <p:nvGraphicFramePr>
          <p:cNvPr id="7" name="Diagram 6">
            <a:extLst>
              <a:ext uri="{FF2B5EF4-FFF2-40B4-BE49-F238E27FC236}">
                <a16:creationId xmlns:a16="http://schemas.microsoft.com/office/drawing/2014/main" id="{F6BB847E-5ACE-4B9A-8F04-4558B385E2F8}"/>
              </a:ext>
            </a:extLst>
          </p:cNvPr>
          <p:cNvGraphicFramePr/>
          <p:nvPr>
            <p:extLst>
              <p:ext uri="{D42A27DB-BD31-4B8C-83A1-F6EECF244321}">
                <p14:modId xmlns:p14="http://schemas.microsoft.com/office/powerpoint/2010/main" val="1327922671"/>
              </p:ext>
            </p:extLst>
          </p:nvPr>
        </p:nvGraphicFramePr>
        <p:xfrm>
          <a:off x="169333" y="1656932"/>
          <a:ext cx="8788400" cy="414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4">
            <a:extLst>
              <a:ext uri="{FF2B5EF4-FFF2-40B4-BE49-F238E27FC236}">
                <a16:creationId xmlns:a16="http://schemas.microsoft.com/office/drawing/2014/main" id="{893BCEDC-15BE-49B2-AAD7-3DB54069344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2"/>
                </a:solidFill>
                <a:latin typeface="Century Gothic" panose="020B0502020202020204" pitchFamily="34" charset="0"/>
              </a:rPr>
              <a:t>GROUP ACTIVITY| </a:t>
            </a:r>
            <a:r>
              <a:rPr lang="en-AU" sz="2000" dirty="0">
                <a:solidFill>
                  <a:schemeClr val="accent3"/>
                </a:solidFill>
                <a:latin typeface="Century Gothic" panose="020B0502020202020204" pitchFamily="34" charset="0"/>
              </a:rPr>
              <a:t>COMMODITIES RISK</a:t>
            </a:r>
          </a:p>
        </p:txBody>
      </p:sp>
      <p:pic>
        <p:nvPicPr>
          <p:cNvPr id="12" name="Picture 11">
            <a:extLst>
              <a:ext uri="{FF2B5EF4-FFF2-40B4-BE49-F238E27FC236}">
                <a16:creationId xmlns:a16="http://schemas.microsoft.com/office/drawing/2014/main" id="{89E8553D-0FA7-4054-A2C4-75CDEE32164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13" name="Picture 12">
            <a:extLst>
              <a:ext uri="{FF2B5EF4-FFF2-40B4-BE49-F238E27FC236}">
                <a16:creationId xmlns:a16="http://schemas.microsoft.com/office/drawing/2014/main" id="{01A0E9EE-462B-4448-9B32-15E3934404F5}"/>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5FEE9596-44AF-495A-AF35-9EC8EB56ABE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39571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73F8A-C022-4259-8879-9E73D723F438}"/>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graphicFrame>
        <p:nvGraphicFramePr>
          <p:cNvPr id="11" name="Diagram 10">
            <a:extLst>
              <a:ext uri="{FF2B5EF4-FFF2-40B4-BE49-F238E27FC236}">
                <a16:creationId xmlns:a16="http://schemas.microsoft.com/office/drawing/2014/main" id="{42FF1B96-7F0E-495D-98C7-FACFC0FBDFE0}"/>
              </a:ext>
            </a:extLst>
          </p:cNvPr>
          <p:cNvGraphicFramePr/>
          <p:nvPr/>
        </p:nvGraphicFramePr>
        <p:xfrm>
          <a:off x="467544" y="2924944"/>
          <a:ext cx="842493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Party bunting">
            <a:extLst>
              <a:ext uri="{FF2B5EF4-FFF2-40B4-BE49-F238E27FC236}">
                <a16:creationId xmlns:a16="http://schemas.microsoft.com/office/drawing/2014/main" id="{0578C1C3-26B6-4E1B-AEFE-B20684828B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1352" y="0"/>
            <a:ext cx="3212976" cy="3212976"/>
          </a:xfrm>
          <a:prstGeom prst="rect">
            <a:avLst/>
          </a:prstGeom>
        </p:spPr>
      </p:pic>
      <p:pic>
        <p:nvPicPr>
          <p:cNvPr id="15" name="Graphic 14" descr="Party bunting">
            <a:extLst>
              <a:ext uri="{FF2B5EF4-FFF2-40B4-BE49-F238E27FC236}">
                <a16:creationId xmlns:a16="http://schemas.microsoft.com/office/drawing/2014/main" id="{D2229E73-FCA1-4299-B726-55B395B4F8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547664" y="0"/>
            <a:ext cx="3271338" cy="3212976"/>
          </a:xfrm>
          <a:prstGeom prst="rect">
            <a:avLst/>
          </a:prstGeom>
        </p:spPr>
      </p:pic>
      <p:sp>
        <p:nvSpPr>
          <p:cNvPr id="9" name="TextBox 4">
            <a:extLst>
              <a:ext uri="{FF2B5EF4-FFF2-40B4-BE49-F238E27FC236}">
                <a16:creationId xmlns:a16="http://schemas.microsoft.com/office/drawing/2014/main" id="{12207955-1790-4F3A-A8FA-102719712CF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MISSING TRADER FRAUD| </a:t>
            </a:r>
            <a:r>
              <a:rPr lang="en-AU" sz="2000" dirty="0">
                <a:solidFill>
                  <a:schemeClr val="accent2"/>
                </a:solidFill>
                <a:latin typeface="Century Gothic" panose="020B0502020202020204" pitchFamily="34" charset="0"/>
              </a:rPr>
              <a:t>INDICATORS</a:t>
            </a:r>
          </a:p>
        </p:txBody>
      </p:sp>
      <p:pic>
        <p:nvPicPr>
          <p:cNvPr id="10" name="Picture 9">
            <a:extLst>
              <a:ext uri="{FF2B5EF4-FFF2-40B4-BE49-F238E27FC236}">
                <a16:creationId xmlns:a16="http://schemas.microsoft.com/office/drawing/2014/main" id="{B5D8BBF6-E241-4D67-994D-23946D3D8C18}"/>
              </a:ext>
            </a:extLst>
          </p:cNvPr>
          <p:cNvPicPr>
            <a:picLocks noChangeAspect="1"/>
          </p:cNvPicPr>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colorTemperature colorTemp="11200"/>
                    </a14:imgEffect>
                  </a14:imgLayer>
                </a14:imgProps>
              </a:ext>
            </a:extLst>
          </a:blip>
          <a:stretch>
            <a:fillRect/>
          </a:stretch>
        </p:blipFill>
        <p:spPr>
          <a:xfrm>
            <a:off x="128019" y="448178"/>
            <a:ext cx="8887962" cy="94619"/>
          </a:xfrm>
          <a:prstGeom prst="rect">
            <a:avLst/>
          </a:prstGeom>
        </p:spPr>
      </p:pic>
      <p:pic>
        <p:nvPicPr>
          <p:cNvPr id="8" name="Graphic 7" descr="Packing Box Open with solid fill">
            <a:extLst>
              <a:ext uri="{FF2B5EF4-FFF2-40B4-BE49-F238E27FC236}">
                <a16:creationId xmlns:a16="http://schemas.microsoft.com/office/drawing/2014/main" id="{20320B82-FA4C-4CFF-B4D5-F093F34632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51620" y="3215917"/>
            <a:ext cx="792088" cy="792088"/>
          </a:xfrm>
          <a:prstGeom prst="rect">
            <a:avLst/>
          </a:prstGeom>
        </p:spPr>
      </p:pic>
      <p:pic>
        <p:nvPicPr>
          <p:cNvPr id="13" name="Graphic 12" descr="Transfer1 with solid fill">
            <a:extLst>
              <a:ext uri="{FF2B5EF4-FFF2-40B4-BE49-F238E27FC236}">
                <a16:creationId xmlns:a16="http://schemas.microsoft.com/office/drawing/2014/main" id="{74C9E8E0-B228-4F36-81BF-E1C67EFC49B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516216" y="4831467"/>
            <a:ext cx="792088" cy="792088"/>
          </a:xfrm>
          <a:prstGeom prst="rect">
            <a:avLst/>
          </a:prstGeom>
        </p:spPr>
      </p:pic>
      <p:pic>
        <p:nvPicPr>
          <p:cNvPr id="17" name="Graphic 16" descr="Bed with solid fill">
            <a:extLst>
              <a:ext uri="{FF2B5EF4-FFF2-40B4-BE49-F238E27FC236}">
                <a16:creationId xmlns:a16="http://schemas.microsoft.com/office/drawing/2014/main" id="{7389DDB7-219B-4957-B965-7048A7EFB6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205486" y="3212976"/>
            <a:ext cx="792088" cy="792088"/>
          </a:xfrm>
          <a:prstGeom prst="rect">
            <a:avLst/>
          </a:prstGeom>
        </p:spPr>
      </p:pic>
      <p:pic>
        <p:nvPicPr>
          <p:cNvPr id="18" name="Graphic 17" descr="Scarecrow with solid fill">
            <a:extLst>
              <a:ext uri="{FF2B5EF4-FFF2-40B4-BE49-F238E27FC236}">
                <a16:creationId xmlns:a16="http://schemas.microsoft.com/office/drawing/2014/main" id="{A412507F-5E70-43B6-8113-55591F148B3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364088" y="3212976"/>
            <a:ext cx="792088" cy="792088"/>
          </a:xfrm>
          <a:prstGeom prst="rect">
            <a:avLst/>
          </a:prstGeom>
        </p:spPr>
      </p:pic>
      <p:pic>
        <p:nvPicPr>
          <p:cNvPr id="19" name="Graphic 18" descr="Signpost with solid fill">
            <a:extLst>
              <a:ext uri="{FF2B5EF4-FFF2-40B4-BE49-F238E27FC236}">
                <a16:creationId xmlns:a16="http://schemas.microsoft.com/office/drawing/2014/main" id="{DBC58C85-78CE-493A-965E-DEADED55E70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7524328" y="3187604"/>
            <a:ext cx="792088" cy="792088"/>
          </a:xfrm>
          <a:prstGeom prst="rect">
            <a:avLst/>
          </a:prstGeom>
        </p:spPr>
      </p:pic>
      <p:pic>
        <p:nvPicPr>
          <p:cNvPr id="20" name="Graphic 19" descr="Downward trend graph with solid fill">
            <a:extLst>
              <a:ext uri="{FF2B5EF4-FFF2-40B4-BE49-F238E27FC236}">
                <a16:creationId xmlns:a16="http://schemas.microsoft.com/office/drawing/2014/main" id="{5C732329-0BE1-48BE-94E7-49D06D409E3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283968" y="4753931"/>
            <a:ext cx="792088" cy="792088"/>
          </a:xfrm>
          <a:prstGeom prst="rect">
            <a:avLst/>
          </a:prstGeom>
        </p:spPr>
      </p:pic>
      <p:pic>
        <p:nvPicPr>
          <p:cNvPr id="21" name="Graphic 20" descr="Whole pizza with solid fill">
            <a:extLst>
              <a:ext uri="{FF2B5EF4-FFF2-40B4-BE49-F238E27FC236}">
                <a16:creationId xmlns:a16="http://schemas.microsoft.com/office/drawing/2014/main" id="{A2C5A176-423E-4E09-89DC-5BDF47E6D07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2195736" y="4725144"/>
            <a:ext cx="792088" cy="792088"/>
          </a:xfrm>
          <a:prstGeom prst="rect">
            <a:avLst/>
          </a:prstGeom>
        </p:spPr>
      </p:pic>
      <p:sp>
        <p:nvSpPr>
          <p:cNvPr id="16" name="TextBox 1">
            <a:extLst>
              <a:ext uri="{FF2B5EF4-FFF2-40B4-BE49-F238E27FC236}">
                <a16:creationId xmlns:a16="http://schemas.microsoft.com/office/drawing/2014/main" id="{2FE84478-4292-4A64-A4FC-67B21242CA1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33113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73F8A-C022-4259-8879-9E73D723F438}"/>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graphicFrame>
        <p:nvGraphicFramePr>
          <p:cNvPr id="11" name="Diagram 10">
            <a:extLst>
              <a:ext uri="{FF2B5EF4-FFF2-40B4-BE49-F238E27FC236}">
                <a16:creationId xmlns:a16="http://schemas.microsoft.com/office/drawing/2014/main" id="{42FF1B96-7F0E-495D-98C7-FACFC0FBDFE0}"/>
              </a:ext>
            </a:extLst>
          </p:cNvPr>
          <p:cNvGraphicFramePr/>
          <p:nvPr/>
        </p:nvGraphicFramePr>
        <p:xfrm>
          <a:off x="467544" y="2924944"/>
          <a:ext cx="842493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Party bunting">
            <a:extLst>
              <a:ext uri="{FF2B5EF4-FFF2-40B4-BE49-F238E27FC236}">
                <a16:creationId xmlns:a16="http://schemas.microsoft.com/office/drawing/2014/main" id="{0578C1C3-26B6-4E1B-AEFE-B20684828B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1352" y="0"/>
            <a:ext cx="3212976" cy="3212976"/>
          </a:xfrm>
          <a:prstGeom prst="rect">
            <a:avLst/>
          </a:prstGeom>
        </p:spPr>
      </p:pic>
      <p:pic>
        <p:nvPicPr>
          <p:cNvPr id="15" name="Graphic 14" descr="Party bunting">
            <a:extLst>
              <a:ext uri="{FF2B5EF4-FFF2-40B4-BE49-F238E27FC236}">
                <a16:creationId xmlns:a16="http://schemas.microsoft.com/office/drawing/2014/main" id="{D2229E73-FCA1-4299-B726-55B395B4F8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547664" y="0"/>
            <a:ext cx="3271338" cy="3212976"/>
          </a:xfrm>
          <a:prstGeom prst="rect">
            <a:avLst/>
          </a:prstGeom>
        </p:spPr>
      </p:pic>
      <p:sp>
        <p:nvSpPr>
          <p:cNvPr id="9" name="TextBox 4">
            <a:extLst>
              <a:ext uri="{FF2B5EF4-FFF2-40B4-BE49-F238E27FC236}">
                <a16:creationId xmlns:a16="http://schemas.microsoft.com/office/drawing/2014/main" id="{12207955-1790-4F3A-A8FA-102719712CF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MISSING TRADER FRAUD| </a:t>
            </a:r>
            <a:r>
              <a:rPr lang="en-AU" sz="2000" dirty="0">
                <a:solidFill>
                  <a:schemeClr val="accent2"/>
                </a:solidFill>
                <a:latin typeface="Century Gothic" panose="020B0502020202020204" pitchFamily="34" charset="0"/>
              </a:rPr>
              <a:t>INDICATORS</a:t>
            </a:r>
          </a:p>
        </p:txBody>
      </p:sp>
      <p:pic>
        <p:nvPicPr>
          <p:cNvPr id="10" name="Picture 9">
            <a:extLst>
              <a:ext uri="{FF2B5EF4-FFF2-40B4-BE49-F238E27FC236}">
                <a16:creationId xmlns:a16="http://schemas.microsoft.com/office/drawing/2014/main" id="{B5D8BBF6-E241-4D67-994D-23946D3D8C18}"/>
              </a:ext>
            </a:extLst>
          </p:cNvPr>
          <p:cNvPicPr>
            <a:picLocks noChangeAspect="1"/>
          </p:cNvPicPr>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colorTemperature colorTemp="11200"/>
                    </a14:imgEffect>
                  </a14:imgLayer>
                </a14:imgProps>
              </a:ext>
            </a:extLst>
          </a:blip>
          <a:stretch>
            <a:fillRect/>
          </a:stretch>
        </p:blipFill>
        <p:spPr>
          <a:xfrm>
            <a:off x="128019" y="448178"/>
            <a:ext cx="8887962" cy="94619"/>
          </a:xfrm>
          <a:prstGeom prst="rect">
            <a:avLst/>
          </a:prstGeom>
        </p:spPr>
      </p:pic>
      <p:pic>
        <p:nvPicPr>
          <p:cNvPr id="8" name="Graphic 7" descr="Lightning bolt with solid fill">
            <a:extLst>
              <a:ext uri="{FF2B5EF4-FFF2-40B4-BE49-F238E27FC236}">
                <a16:creationId xmlns:a16="http://schemas.microsoft.com/office/drawing/2014/main" id="{20320B82-FA4C-4CFF-B4D5-F093F34632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151620" y="3215917"/>
            <a:ext cx="792088" cy="792088"/>
          </a:xfrm>
          <a:prstGeom prst="rect">
            <a:avLst/>
          </a:prstGeom>
        </p:spPr>
      </p:pic>
      <p:pic>
        <p:nvPicPr>
          <p:cNvPr id="13" name="Graphic 12" descr="Social network with solid fill">
            <a:extLst>
              <a:ext uri="{FF2B5EF4-FFF2-40B4-BE49-F238E27FC236}">
                <a16:creationId xmlns:a16="http://schemas.microsoft.com/office/drawing/2014/main" id="{74C9E8E0-B228-4F36-81BF-E1C67EFC49B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408204" y="4653136"/>
            <a:ext cx="792088" cy="792088"/>
          </a:xfrm>
          <a:prstGeom prst="rect">
            <a:avLst/>
          </a:prstGeom>
        </p:spPr>
      </p:pic>
      <p:pic>
        <p:nvPicPr>
          <p:cNvPr id="12" name="Graphic 11" descr="Flying Money with solid fill">
            <a:extLst>
              <a:ext uri="{FF2B5EF4-FFF2-40B4-BE49-F238E27FC236}">
                <a16:creationId xmlns:a16="http://schemas.microsoft.com/office/drawing/2014/main" id="{371639A0-5B02-495E-A401-9C50274FEE1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275856" y="3215917"/>
            <a:ext cx="792088" cy="792088"/>
          </a:xfrm>
          <a:prstGeom prst="rect">
            <a:avLst/>
          </a:prstGeom>
        </p:spPr>
      </p:pic>
      <p:pic>
        <p:nvPicPr>
          <p:cNvPr id="14" name="Graphic 13" descr="Travel with solid fill">
            <a:extLst>
              <a:ext uri="{FF2B5EF4-FFF2-40B4-BE49-F238E27FC236}">
                <a16:creationId xmlns:a16="http://schemas.microsoft.com/office/drawing/2014/main" id="{937DE5F0-49CA-457D-A964-404FAE4F42B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00092" y="3212976"/>
            <a:ext cx="792088" cy="792088"/>
          </a:xfrm>
          <a:prstGeom prst="rect">
            <a:avLst/>
          </a:prstGeom>
        </p:spPr>
      </p:pic>
      <p:pic>
        <p:nvPicPr>
          <p:cNvPr id="16" name="Graphic 15" descr="Document with solid fill">
            <a:extLst>
              <a:ext uri="{FF2B5EF4-FFF2-40B4-BE49-F238E27FC236}">
                <a16:creationId xmlns:a16="http://schemas.microsoft.com/office/drawing/2014/main" id="{D095D551-ECB8-478C-9748-AC1D2E233F1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7524328" y="3256249"/>
            <a:ext cx="792088" cy="792088"/>
          </a:xfrm>
          <a:prstGeom prst="rect">
            <a:avLst/>
          </a:prstGeom>
        </p:spPr>
      </p:pic>
      <p:pic>
        <p:nvPicPr>
          <p:cNvPr id="17" name="Graphic 16" descr="Document with solid fill">
            <a:extLst>
              <a:ext uri="{FF2B5EF4-FFF2-40B4-BE49-F238E27FC236}">
                <a16:creationId xmlns:a16="http://schemas.microsoft.com/office/drawing/2014/main" id="{9673A0B7-1DFF-45EA-ACF6-A825A9F891B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2123728" y="5007293"/>
            <a:ext cx="468052" cy="468052"/>
          </a:xfrm>
          <a:prstGeom prst="rect">
            <a:avLst/>
          </a:prstGeom>
        </p:spPr>
      </p:pic>
      <p:pic>
        <p:nvPicPr>
          <p:cNvPr id="18" name="Graphic 17" descr="Close with solid fill">
            <a:extLst>
              <a:ext uri="{FF2B5EF4-FFF2-40B4-BE49-F238E27FC236}">
                <a16:creationId xmlns:a16="http://schemas.microsoft.com/office/drawing/2014/main" id="{866C7783-FDD4-4314-8BFE-8D67F64421F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355978" y="4723690"/>
            <a:ext cx="648072" cy="648072"/>
          </a:xfrm>
          <a:prstGeom prst="rect">
            <a:avLst/>
          </a:prstGeom>
        </p:spPr>
      </p:pic>
      <p:pic>
        <p:nvPicPr>
          <p:cNvPr id="19" name="Graphic 18" descr="Document with solid fill">
            <a:extLst>
              <a:ext uri="{FF2B5EF4-FFF2-40B4-BE49-F238E27FC236}">
                <a16:creationId xmlns:a16="http://schemas.microsoft.com/office/drawing/2014/main" id="{19802A1F-9F31-4906-80FE-AC1CC93558E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2501771" y="4723690"/>
            <a:ext cx="468052" cy="468052"/>
          </a:xfrm>
          <a:prstGeom prst="rect">
            <a:avLst/>
          </a:prstGeom>
        </p:spPr>
      </p:pic>
      <p:sp>
        <p:nvSpPr>
          <p:cNvPr id="20" name="TextBox 1">
            <a:extLst>
              <a:ext uri="{FF2B5EF4-FFF2-40B4-BE49-F238E27FC236}">
                <a16:creationId xmlns:a16="http://schemas.microsoft.com/office/drawing/2014/main" id="{E4180C19-E7B9-4B5A-9E8F-35A12A5D746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62619367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57373"/>
      </a:accent1>
      <a:accent2>
        <a:srgbClr val="72A2AC"/>
      </a:accent2>
      <a:accent3>
        <a:srgbClr val="CB9573"/>
      </a:accent3>
      <a:accent4>
        <a:srgbClr val="E0B876"/>
      </a:accent4>
      <a:accent5>
        <a:srgbClr val="EF7B4F"/>
      </a:accent5>
      <a:accent6>
        <a:srgbClr val="BF3F2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5811</TotalTime>
  <Words>3669</Words>
  <Application>Microsoft Office PowerPoint</Application>
  <PresentationFormat>On-screen Show (4:3)</PresentationFormat>
  <Paragraphs>444</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Century Gothic</vt:lpstr>
      <vt:lpstr>Courier New</vt:lpstr>
      <vt:lpstr>Wingdings</vt:lpstr>
      <vt:lpstr>Office Theme</vt:lpstr>
      <vt:lpstr>OECD INTERNATIONAL ACADEMY FOR TAX CRIME INVESTIGATION VAT/GST FRAUD INVESTIGATIONS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DETECTION AND PERSONA</dc:title>
  <dc:creator>Agnew</dc:creator>
  <cp:lastModifiedBy>Jes Detterer</cp:lastModifiedBy>
  <cp:revision>341</cp:revision>
  <dcterms:created xsi:type="dcterms:W3CDTF">2022-12-16T03:17:57Z</dcterms:created>
  <dcterms:modified xsi:type="dcterms:W3CDTF">2023-04-26T07:06:01Z</dcterms:modified>
</cp:coreProperties>
</file>