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</p:sldMasterIdLst>
  <p:notesMasterIdLst>
    <p:notesMasterId r:id="rId48"/>
  </p:notesMasterIdLst>
  <p:handoutMasterIdLst>
    <p:handoutMasterId r:id="rId49"/>
  </p:handoutMasterIdLst>
  <p:sldIdLst>
    <p:sldId id="273" r:id="rId3"/>
    <p:sldId id="381" r:id="rId4"/>
    <p:sldId id="320" r:id="rId5"/>
    <p:sldId id="264" r:id="rId6"/>
    <p:sldId id="316" r:id="rId7"/>
    <p:sldId id="314" r:id="rId8"/>
    <p:sldId id="347" r:id="rId9"/>
    <p:sldId id="349" r:id="rId10"/>
    <p:sldId id="382" r:id="rId11"/>
    <p:sldId id="373" r:id="rId12"/>
    <p:sldId id="352" r:id="rId13"/>
    <p:sldId id="355" r:id="rId14"/>
    <p:sldId id="354" r:id="rId15"/>
    <p:sldId id="321" r:id="rId16"/>
    <p:sldId id="327" r:id="rId17"/>
    <p:sldId id="322" r:id="rId18"/>
    <p:sldId id="323" r:id="rId19"/>
    <p:sldId id="324" r:id="rId20"/>
    <p:sldId id="380" r:id="rId21"/>
    <p:sldId id="328" r:id="rId22"/>
    <p:sldId id="332" r:id="rId23"/>
    <p:sldId id="364" r:id="rId24"/>
    <p:sldId id="383" r:id="rId25"/>
    <p:sldId id="368" r:id="rId26"/>
    <p:sldId id="344" r:id="rId27"/>
    <p:sldId id="356" r:id="rId28"/>
    <p:sldId id="345" r:id="rId29"/>
    <p:sldId id="372" r:id="rId30"/>
    <p:sldId id="365" r:id="rId31"/>
    <p:sldId id="359" r:id="rId32"/>
    <p:sldId id="363" r:id="rId33"/>
    <p:sldId id="379" r:id="rId34"/>
    <p:sldId id="362" r:id="rId35"/>
    <p:sldId id="376" r:id="rId36"/>
    <p:sldId id="366" r:id="rId37"/>
    <p:sldId id="370" r:id="rId38"/>
    <p:sldId id="378" r:id="rId39"/>
    <p:sldId id="335" r:id="rId40"/>
    <p:sldId id="340" r:id="rId41"/>
    <p:sldId id="342" r:id="rId42"/>
    <p:sldId id="360" r:id="rId43"/>
    <p:sldId id="279" r:id="rId44"/>
    <p:sldId id="276" r:id="rId45"/>
    <p:sldId id="278" r:id="rId46"/>
    <p:sldId id="341" r:id="rId47"/>
  </p:sldIdLst>
  <p:sldSz cx="10085388" cy="7564438"/>
  <p:notesSz cx="6858000" cy="9144000"/>
  <p:defaultTextStyle>
    <a:defPPr>
      <a:defRPr lang="de-DE"/>
    </a:defPPr>
    <a:lvl1pPr marL="0" algn="l" defTabSz="100826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4134" algn="l" defTabSz="100826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8268" algn="l" defTabSz="100826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2402" algn="l" defTabSz="100826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6538" algn="l" defTabSz="100826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20669" algn="l" defTabSz="100826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4805" algn="l" defTabSz="100826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8939" algn="l" defTabSz="100826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3071" algn="l" defTabSz="100826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us Forsten" initials="MF" lastIdx="1" clrIdx="0">
    <p:extLst>
      <p:ext uri="{19B8F6BF-5375-455C-9EA6-DF929625EA0E}">
        <p15:presenceInfo xmlns:p15="http://schemas.microsoft.com/office/powerpoint/2012/main" userId="f580996329ce3dc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D58B00"/>
    <a:srgbClr val="FFCC99"/>
    <a:srgbClr val="FF7C80"/>
    <a:srgbClr val="FFBC41"/>
    <a:srgbClr val="1F1E13"/>
    <a:srgbClr val="FF9999"/>
    <a:srgbClr val="ED8A79"/>
    <a:srgbClr val="FF99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705" autoAdjust="0"/>
  </p:normalViewPr>
  <p:slideViewPr>
    <p:cSldViewPr>
      <p:cViewPr varScale="1">
        <p:scale>
          <a:sx n="95" d="100"/>
          <a:sy n="95" d="100"/>
        </p:scale>
        <p:origin x="1770" y="96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384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BDD542-C3A9-478C-A295-8B09D114018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4605748-04EA-437A-BD24-65E9C21E5BDC}">
      <dgm:prSet/>
      <dgm:spPr/>
      <dgm:t>
        <a:bodyPr/>
        <a:lstStyle/>
        <a:p>
          <a:pPr>
            <a:lnSpc>
              <a:spcPct val="100000"/>
            </a:lnSpc>
          </a:pPr>
          <a:r>
            <a:rPr lang="de-AT" dirty="0"/>
            <a:t>Purpose  </a:t>
          </a:r>
          <a:endParaRPr lang="en-US" dirty="0"/>
        </a:p>
      </dgm:t>
    </dgm:pt>
    <dgm:pt modelId="{7658D53B-88EC-4723-A4AB-73907C874B2E}" type="parTrans" cxnId="{F4054927-8789-4000-AA3A-C21C9D47670A}">
      <dgm:prSet/>
      <dgm:spPr/>
      <dgm:t>
        <a:bodyPr/>
        <a:lstStyle/>
        <a:p>
          <a:endParaRPr lang="en-US"/>
        </a:p>
      </dgm:t>
    </dgm:pt>
    <dgm:pt modelId="{1CED6F13-99FA-4E2B-9A7E-435E448E70CA}" type="sibTrans" cxnId="{F4054927-8789-4000-AA3A-C21C9D47670A}">
      <dgm:prSet/>
      <dgm:spPr/>
      <dgm:t>
        <a:bodyPr/>
        <a:lstStyle/>
        <a:p>
          <a:endParaRPr lang="en-US"/>
        </a:p>
      </dgm:t>
    </dgm:pt>
    <dgm:pt modelId="{7C684DBB-B5CC-421A-B111-0AD86C06F5D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AT" sz="1800" dirty="0"/>
            <a:t>Nature </a:t>
          </a:r>
          <a:r>
            <a:rPr lang="de-AT" sz="1800" dirty="0" err="1"/>
            <a:t>of</a:t>
          </a:r>
          <a:r>
            <a:rPr lang="de-AT" sz="1800" dirty="0"/>
            <a:t> </a:t>
          </a:r>
          <a:r>
            <a:rPr lang="de-AT" sz="1800" dirty="0" err="1"/>
            <a:t>the</a:t>
          </a:r>
          <a:r>
            <a:rPr lang="de-AT" sz="1800" dirty="0"/>
            <a:t> </a:t>
          </a:r>
          <a:r>
            <a:rPr lang="de-AT" sz="1800" dirty="0" err="1"/>
            <a:t>service</a:t>
          </a:r>
          <a:endParaRPr lang="en-US" sz="1800" dirty="0"/>
        </a:p>
      </dgm:t>
    </dgm:pt>
    <dgm:pt modelId="{8FDEE05A-5AA2-4B52-A27E-8A1312EE0317}" type="parTrans" cxnId="{A1183AD7-0235-4FA4-9CC8-87B97BF91DF4}">
      <dgm:prSet/>
      <dgm:spPr/>
      <dgm:t>
        <a:bodyPr/>
        <a:lstStyle/>
        <a:p>
          <a:endParaRPr lang="en-US"/>
        </a:p>
      </dgm:t>
    </dgm:pt>
    <dgm:pt modelId="{F61A6C19-EDEA-4F0F-9BC4-4B0356D9DBFA}" type="sibTrans" cxnId="{A1183AD7-0235-4FA4-9CC8-87B97BF91DF4}">
      <dgm:prSet/>
      <dgm:spPr/>
      <dgm:t>
        <a:bodyPr/>
        <a:lstStyle/>
        <a:p>
          <a:endParaRPr lang="en-US"/>
        </a:p>
      </dgm:t>
    </dgm:pt>
    <dgm:pt modelId="{A75F2CA1-685D-44A1-945E-DF1929516B2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AT" sz="1800" dirty="0"/>
            <a:t>Features </a:t>
          </a:r>
          <a:r>
            <a:rPr lang="de-AT" sz="1800" dirty="0" err="1"/>
            <a:t>provided</a:t>
          </a:r>
          <a:endParaRPr lang="en-US" sz="1800" dirty="0"/>
        </a:p>
      </dgm:t>
    </dgm:pt>
    <dgm:pt modelId="{B5EEF60C-5DA8-4BF1-AC03-869DD3915CED}" type="parTrans" cxnId="{2FF46B5C-EDEE-4319-9E16-F4FCB648B937}">
      <dgm:prSet/>
      <dgm:spPr/>
      <dgm:t>
        <a:bodyPr/>
        <a:lstStyle/>
        <a:p>
          <a:endParaRPr lang="en-US"/>
        </a:p>
      </dgm:t>
    </dgm:pt>
    <dgm:pt modelId="{68FF4123-F021-4580-8DAC-F10A32F6EEB1}" type="sibTrans" cxnId="{2FF46B5C-EDEE-4319-9E16-F4FCB648B937}">
      <dgm:prSet/>
      <dgm:spPr/>
      <dgm:t>
        <a:bodyPr/>
        <a:lstStyle/>
        <a:p>
          <a:endParaRPr lang="en-US"/>
        </a:p>
      </dgm:t>
    </dgm:pt>
    <dgm:pt modelId="{9D4052F4-7B16-41B9-9B09-A11213A3A6B9}">
      <dgm:prSet/>
      <dgm:spPr/>
      <dgm:t>
        <a:bodyPr/>
        <a:lstStyle/>
        <a:p>
          <a:pPr>
            <a:lnSpc>
              <a:spcPct val="100000"/>
            </a:lnSpc>
          </a:pPr>
          <a:r>
            <a:rPr lang="de-AT"/>
            <a:t>Jurisdiction</a:t>
          </a:r>
          <a:endParaRPr lang="en-US"/>
        </a:p>
      </dgm:t>
    </dgm:pt>
    <dgm:pt modelId="{9A7E00AE-D1C6-4808-B428-8620AC2B0FBC}" type="parTrans" cxnId="{6C15B10F-466F-4A7A-9921-AA86B30AC8DF}">
      <dgm:prSet/>
      <dgm:spPr/>
      <dgm:t>
        <a:bodyPr/>
        <a:lstStyle/>
        <a:p>
          <a:endParaRPr lang="en-US"/>
        </a:p>
      </dgm:t>
    </dgm:pt>
    <dgm:pt modelId="{82D47B0D-851A-4885-ADE4-31D2324D28CA}" type="sibTrans" cxnId="{6C15B10F-466F-4A7A-9921-AA86B30AC8DF}">
      <dgm:prSet/>
      <dgm:spPr/>
      <dgm:t>
        <a:bodyPr/>
        <a:lstStyle/>
        <a:p>
          <a:endParaRPr lang="en-US"/>
        </a:p>
      </dgm:t>
    </dgm:pt>
    <dgm:pt modelId="{8BFE2374-E47E-4B91-AB44-A8914EBC026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AT" sz="1800" dirty="0"/>
            <a:t>Bank </a:t>
          </a:r>
          <a:r>
            <a:rPr lang="de-AT" sz="1800" dirty="0" err="1"/>
            <a:t>account</a:t>
          </a:r>
          <a:endParaRPr lang="en-US" sz="1800" dirty="0"/>
        </a:p>
      </dgm:t>
    </dgm:pt>
    <dgm:pt modelId="{667324B5-D8D0-4BED-B330-1EB330516EFA}" type="parTrans" cxnId="{A8942CD6-372C-46BD-9FF7-8D47D4779BEF}">
      <dgm:prSet/>
      <dgm:spPr/>
      <dgm:t>
        <a:bodyPr/>
        <a:lstStyle/>
        <a:p>
          <a:endParaRPr lang="en-US"/>
        </a:p>
      </dgm:t>
    </dgm:pt>
    <dgm:pt modelId="{92FE356B-A3BC-4556-8848-B6D299446AF0}" type="sibTrans" cxnId="{A8942CD6-372C-46BD-9FF7-8D47D4779BEF}">
      <dgm:prSet/>
      <dgm:spPr/>
      <dgm:t>
        <a:bodyPr/>
        <a:lstStyle/>
        <a:p>
          <a:endParaRPr lang="en-US"/>
        </a:p>
      </dgm:t>
    </dgm:pt>
    <dgm:pt modelId="{75882FF0-FF42-4CD0-BDF7-47A074808E6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AT" sz="1800" dirty="0"/>
            <a:t>Server</a:t>
          </a:r>
          <a:endParaRPr lang="en-US" sz="1800" dirty="0"/>
        </a:p>
      </dgm:t>
    </dgm:pt>
    <dgm:pt modelId="{89E33C07-8988-492B-B34F-F5081DF9B13A}" type="parTrans" cxnId="{72435652-0DF5-4C97-AFC2-C17326BEC396}">
      <dgm:prSet/>
      <dgm:spPr/>
      <dgm:t>
        <a:bodyPr/>
        <a:lstStyle/>
        <a:p>
          <a:endParaRPr lang="en-US"/>
        </a:p>
      </dgm:t>
    </dgm:pt>
    <dgm:pt modelId="{200EFCEC-7F90-474A-9597-C8A50BEB4B21}" type="sibTrans" cxnId="{72435652-0DF5-4C97-AFC2-C17326BEC396}">
      <dgm:prSet/>
      <dgm:spPr/>
      <dgm:t>
        <a:bodyPr/>
        <a:lstStyle/>
        <a:p>
          <a:endParaRPr lang="en-US"/>
        </a:p>
      </dgm:t>
    </dgm:pt>
    <dgm:pt modelId="{BA968FF7-9315-44CF-A2EC-A5A4DC923C4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AT" sz="1800" dirty="0" err="1"/>
            <a:t>Staff</a:t>
          </a:r>
          <a:endParaRPr lang="en-US" sz="1800" dirty="0"/>
        </a:p>
      </dgm:t>
    </dgm:pt>
    <dgm:pt modelId="{E429F259-7BFE-4DF1-8DBE-ADCFBB90F73C}" type="parTrans" cxnId="{B84AADBA-33B8-457D-9CE9-88C0C56A8646}">
      <dgm:prSet/>
      <dgm:spPr/>
      <dgm:t>
        <a:bodyPr/>
        <a:lstStyle/>
        <a:p>
          <a:endParaRPr lang="en-US"/>
        </a:p>
      </dgm:t>
    </dgm:pt>
    <dgm:pt modelId="{F10CDC66-36C6-4D63-AEA0-0ACB624D393F}" type="sibTrans" cxnId="{B84AADBA-33B8-457D-9CE9-88C0C56A8646}">
      <dgm:prSet/>
      <dgm:spPr/>
      <dgm:t>
        <a:bodyPr/>
        <a:lstStyle/>
        <a:p>
          <a:endParaRPr lang="en-US"/>
        </a:p>
      </dgm:t>
    </dgm:pt>
    <dgm:pt modelId="{BCF47476-2D7E-4207-82B0-0CC1C9C3791C}">
      <dgm:prSet/>
      <dgm:spPr/>
      <dgm:t>
        <a:bodyPr/>
        <a:lstStyle/>
        <a:p>
          <a:pPr>
            <a:lnSpc>
              <a:spcPct val="100000"/>
            </a:lnSpc>
          </a:pPr>
          <a:r>
            <a:rPr lang="de-AT"/>
            <a:t>Legislation</a:t>
          </a:r>
          <a:endParaRPr lang="en-US"/>
        </a:p>
      </dgm:t>
    </dgm:pt>
    <dgm:pt modelId="{9A0AA189-A5C1-4431-B3DA-9990264D9F2B}" type="parTrans" cxnId="{309C23D9-79AD-47FC-8670-E6CA51FEA4FD}">
      <dgm:prSet/>
      <dgm:spPr/>
      <dgm:t>
        <a:bodyPr/>
        <a:lstStyle/>
        <a:p>
          <a:endParaRPr lang="en-US"/>
        </a:p>
      </dgm:t>
    </dgm:pt>
    <dgm:pt modelId="{CE0AD72C-5F4C-4560-986B-E9FBD0F0F2AF}" type="sibTrans" cxnId="{309C23D9-79AD-47FC-8670-E6CA51FEA4FD}">
      <dgm:prSet/>
      <dgm:spPr/>
      <dgm:t>
        <a:bodyPr/>
        <a:lstStyle/>
        <a:p>
          <a:endParaRPr lang="en-US"/>
        </a:p>
      </dgm:t>
    </dgm:pt>
    <dgm:pt modelId="{5B2F6BE8-0F32-4B13-AAA6-25B514E4962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AT" sz="1600" dirty="0"/>
            <a:t>APP </a:t>
          </a:r>
          <a:r>
            <a:rPr lang="de-AT" sz="1600" dirty="0" err="1"/>
            <a:t>vs</a:t>
          </a:r>
          <a:r>
            <a:rPr lang="de-AT" sz="1600" dirty="0"/>
            <a:t> </a:t>
          </a:r>
          <a:r>
            <a:rPr lang="de-AT" sz="1600" dirty="0" err="1"/>
            <a:t>banks</a:t>
          </a:r>
          <a:endParaRPr lang="en-US" sz="1600" dirty="0"/>
        </a:p>
      </dgm:t>
    </dgm:pt>
    <dgm:pt modelId="{955C9552-62D7-47DC-B8FE-4488A5234649}" type="parTrans" cxnId="{ADE677CC-42BD-4ED6-894E-519DC85F8F35}">
      <dgm:prSet/>
      <dgm:spPr/>
      <dgm:t>
        <a:bodyPr/>
        <a:lstStyle/>
        <a:p>
          <a:endParaRPr lang="en-US"/>
        </a:p>
      </dgm:t>
    </dgm:pt>
    <dgm:pt modelId="{9E8F593D-1E16-4653-A057-E59CCA2E49B1}" type="sibTrans" cxnId="{ADE677CC-42BD-4ED6-894E-519DC85F8F35}">
      <dgm:prSet/>
      <dgm:spPr/>
      <dgm:t>
        <a:bodyPr/>
        <a:lstStyle/>
        <a:p>
          <a:endParaRPr lang="en-US"/>
        </a:p>
      </dgm:t>
    </dgm:pt>
    <dgm:pt modelId="{5348BBBB-9282-4C70-95EE-CE023E577CD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AT" sz="1600" dirty="0"/>
            <a:t>Money </a:t>
          </a:r>
          <a:r>
            <a:rPr lang="de-AT" sz="1600" dirty="0" err="1"/>
            <a:t>laundering</a:t>
          </a:r>
          <a:r>
            <a:rPr lang="de-AT" sz="1600" dirty="0"/>
            <a:t> </a:t>
          </a:r>
          <a:r>
            <a:rPr lang="de-AT" sz="1600" dirty="0" err="1"/>
            <a:t>reports</a:t>
          </a:r>
          <a:r>
            <a:rPr lang="de-AT" sz="1600" dirty="0"/>
            <a:t> (STR)</a:t>
          </a:r>
          <a:endParaRPr lang="en-US" sz="1600" dirty="0"/>
        </a:p>
      </dgm:t>
    </dgm:pt>
    <dgm:pt modelId="{611C3BB0-11A0-44DD-9ED9-F3FBB8039FBD}" type="parTrans" cxnId="{AD84A255-4F47-4ABB-94A8-3E85EF64CC7C}">
      <dgm:prSet/>
      <dgm:spPr/>
      <dgm:t>
        <a:bodyPr/>
        <a:lstStyle/>
        <a:p>
          <a:endParaRPr lang="en-US"/>
        </a:p>
      </dgm:t>
    </dgm:pt>
    <dgm:pt modelId="{57ACD384-3CD6-4E6E-995D-5FE684B978E7}" type="sibTrans" cxnId="{AD84A255-4F47-4ABB-94A8-3E85EF64CC7C}">
      <dgm:prSet/>
      <dgm:spPr/>
      <dgm:t>
        <a:bodyPr/>
        <a:lstStyle/>
        <a:p>
          <a:endParaRPr lang="en-US"/>
        </a:p>
      </dgm:t>
    </dgm:pt>
    <dgm:pt modelId="{DC4C5981-F24C-4F09-AB05-78C5483D841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AT" sz="1600" dirty="0"/>
            <a:t>Compliance </a:t>
          </a:r>
          <a:r>
            <a:rPr lang="de-AT" sz="1600" dirty="0" err="1"/>
            <a:t>requirements</a:t>
          </a:r>
          <a:endParaRPr lang="en-US" sz="1600" dirty="0"/>
        </a:p>
      </dgm:t>
    </dgm:pt>
    <dgm:pt modelId="{43B11DD0-1735-4A38-8D50-67FA0A258003}" type="parTrans" cxnId="{FA19D063-F8A9-471E-9604-20B56F6E2539}">
      <dgm:prSet/>
      <dgm:spPr/>
      <dgm:t>
        <a:bodyPr/>
        <a:lstStyle/>
        <a:p>
          <a:endParaRPr lang="en-US"/>
        </a:p>
      </dgm:t>
    </dgm:pt>
    <dgm:pt modelId="{BC2F89A7-CA7B-4BB3-B9B8-8CB9B954D5D0}" type="sibTrans" cxnId="{FA19D063-F8A9-471E-9604-20B56F6E2539}">
      <dgm:prSet/>
      <dgm:spPr/>
      <dgm:t>
        <a:bodyPr/>
        <a:lstStyle/>
        <a:p>
          <a:endParaRPr lang="en-US"/>
        </a:p>
      </dgm:t>
    </dgm:pt>
    <dgm:pt modelId="{F8E72C88-C896-45B2-89D1-F3A74E59439F}">
      <dgm:prSet/>
      <dgm:spPr/>
      <dgm:t>
        <a:bodyPr/>
        <a:lstStyle/>
        <a:p>
          <a:pPr>
            <a:lnSpc>
              <a:spcPct val="100000"/>
            </a:lnSpc>
          </a:pPr>
          <a:r>
            <a:rPr lang="de-AT"/>
            <a:t>What does the use of an APP tell us?</a:t>
          </a:r>
          <a:endParaRPr lang="en-US" dirty="0"/>
        </a:p>
      </dgm:t>
    </dgm:pt>
    <dgm:pt modelId="{0221516B-C75D-4105-83D0-AC4FC31D5952}" type="parTrans" cxnId="{A65089CC-BC6A-4D88-AEA3-882CF4E38493}">
      <dgm:prSet/>
      <dgm:spPr/>
      <dgm:t>
        <a:bodyPr/>
        <a:lstStyle/>
        <a:p>
          <a:endParaRPr lang="en-US"/>
        </a:p>
      </dgm:t>
    </dgm:pt>
    <dgm:pt modelId="{2B1FA09A-704E-4207-ACBA-AB95E18E955C}" type="sibTrans" cxnId="{A65089CC-BC6A-4D88-AEA3-882CF4E38493}">
      <dgm:prSet/>
      <dgm:spPr/>
      <dgm:t>
        <a:bodyPr/>
        <a:lstStyle/>
        <a:p>
          <a:endParaRPr lang="en-US"/>
        </a:p>
      </dgm:t>
    </dgm:pt>
    <dgm:pt modelId="{CE568787-58AC-4A64-843A-CED53A07FE02}" type="pres">
      <dgm:prSet presAssocID="{27BDD542-C3A9-478C-A295-8B09D1140187}" presName="root" presStyleCnt="0">
        <dgm:presLayoutVars>
          <dgm:dir/>
          <dgm:resizeHandles val="exact"/>
        </dgm:presLayoutVars>
      </dgm:prSet>
      <dgm:spPr/>
    </dgm:pt>
    <dgm:pt modelId="{8A3A6D19-7AFF-417F-97A1-B44C49345508}" type="pres">
      <dgm:prSet presAssocID="{84605748-04EA-437A-BD24-65E9C21E5BDC}" presName="compNode" presStyleCnt="0"/>
      <dgm:spPr/>
    </dgm:pt>
    <dgm:pt modelId="{48AA35FE-DDB5-40A5-9E58-584881147859}" type="pres">
      <dgm:prSet presAssocID="{84605748-04EA-437A-BD24-65E9C21E5BDC}" presName="bgRect" presStyleLbl="bgShp" presStyleIdx="0" presStyleCnt="4"/>
      <dgm:spPr>
        <a:solidFill>
          <a:schemeClr val="accent6">
            <a:lumMod val="20000"/>
            <a:lumOff val="80000"/>
          </a:schemeClr>
        </a:solidFill>
      </dgm:spPr>
    </dgm:pt>
    <dgm:pt modelId="{7DAB703C-5AF5-41B1-9E00-CEA4B7A0A2A0}" type="pres">
      <dgm:prSet presAssocID="{84605748-04EA-437A-BD24-65E9C21E5BD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rkki kysymysmerkki tasaisella täytöllä"/>
        </a:ext>
      </dgm:extLst>
    </dgm:pt>
    <dgm:pt modelId="{BEFBB3F6-B43F-437A-A776-28F5D34B112E}" type="pres">
      <dgm:prSet presAssocID="{84605748-04EA-437A-BD24-65E9C21E5BDC}" presName="spaceRect" presStyleCnt="0"/>
      <dgm:spPr/>
    </dgm:pt>
    <dgm:pt modelId="{A8FDB689-CB93-4F0F-96AE-C4AEDD3950A2}" type="pres">
      <dgm:prSet presAssocID="{84605748-04EA-437A-BD24-65E9C21E5BDC}" presName="parTx" presStyleLbl="revTx" presStyleIdx="0" presStyleCnt="7">
        <dgm:presLayoutVars>
          <dgm:chMax val="0"/>
          <dgm:chPref val="0"/>
        </dgm:presLayoutVars>
      </dgm:prSet>
      <dgm:spPr/>
    </dgm:pt>
    <dgm:pt modelId="{0109B9D0-9DB4-4A7B-861B-347128015CA4}" type="pres">
      <dgm:prSet presAssocID="{84605748-04EA-437A-BD24-65E9C21E5BDC}" presName="desTx" presStyleLbl="revTx" presStyleIdx="1" presStyleCnt="7">
        <dgm:presLayoutVars/>
      </dgm:prSet>
      <dgm:spPr/>
    </dgm:pt>
    <dgm:pt modelId="{6EF9C246-12D4-4A88-B6A9-6EBB4D0632A7}" type="pres">
      <dgm:prSet presAssocID="{1CED6F13-99FA-4E2B-9A7E-435E448E70CA}" presName="sibTrans" presStyleCnt="0"/>
      <dgm:spPr/>
    </dgm:pt>
    <dgm:pt modelId="{0F06CB23-93B4-47AD-9397-837D096E4E61}" type="pres">
      <dgm:prSet presAssocID="{9D4052F4-7B16-41B9-9B09-A11213A3A6B9}" presName="compNode" presStyleCnt="0"/>
      <dgm:spPr/>
    </dgm:pt>
    <dgm:pt modelId="{131E46FB-6AAD-47FE-A4EF-7DF943EC87C4}" type="pres">
      <dgm:prSet presAssocID="{9D4052F4-7B16-41B9-9B09-A11213A3A6B9}" presName="bgRect" presStyleLbl="bgShp" presStyleIdx="1" presStyleCnt="4"/>
      <dgm:spPr>
        <a:solidFill>
          <a:schemeClr val="accent1">
            <a:lumMod val="20000"/>
            <a:lumOff val="80000"/>
          </a:schemeClr>
        </a:solidFill>
      </dgm:spPr>
    </dgm:pt>
    <dgm:pt modelId="{0A182C9F-F886-4A0F-89C6-374DE0F24C00}" type="pres">
      <dgm:prSet presAssocID="{9D4052F4-7B16-41B9-9B09-A11213A3A6B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apallo: Afrikka ja Eurooppa tasaisella täytöllä"/>
        </a:ext>
      </dgm:extLst>
    </dgm:pt>
    <dgm:pt modelId="{DF1230E6-5848-4322-8930-A27DF8900597}" type="pres">
      <dgm:prSet presAssocID="{9D4052F4-7B16-41B9-9B09-A11213A3A6B9}" presName="spaceRect" presStyleCnt="0"/>
      <dgm:spPr/>
    </dgm:pt>
    <dgm:pt modelId="{5DBA3131-16DF-4CE8-A56A-428DED8CC7E1}" type="pres">
      <dgm:prSet presAssocID="{9D4052F4-7B16-41B9-9B09-A11213A3A6B9}" presName="parTx" presStyleLbl="revTx" presStyleIdx="2" presStyleCnt="7">
        <dgm:presLayoutVars>
          <dgm:chMax val="0"/>
          <dgm:chPref val="0"/>
        </dgm:presLayoutVars>
      </dgm:prSet>
      <dgm:spPr/>
    </dgm:pt>
    <dgm:pt modelId="{1051C8D8-00F0-4496-8ECA-4CDEF8802EC3}" type="pres">
      <dgm:prSet presAssocID="{9D4052F4-7B16-41B9-9B09-A11213A3A6B9}" presName="desTx" presStyleLbl="revTx" presStyleIdx="3" presStyleCnt="7">
        <dgm:presLayoutVars/>
      </dgm:prSet>
      <dgm:spPr/>
    </dgm:pt>
    <dgm:pt modelId="{251642EC-CF87-4690-BEF5-FE03908F2E21}" type="pres">
      <dgm:prSet presAssocID="{82D47B0D-851A-4885-ADE4-31D2324D28CA}" presName="sibTrans" presStyleCnt="0"/>
      <dgm:spPr/>
    </dgm:pt>
    <dgm:pt modelId="{96C4B87F-CDDF-47FA-8A06-3AFAFA7F0282}" type="pres">
      <dgm:prSet presAssocID="{BCF47476-2D7E-4207-82B0-0CC1C9C3791C}" presName="compNode" presStyleCnt="0"/>
      <dgm:spPr/>
    </dgm:pt>
    <dgm:pt modelId="{17902970-0772-4830-B8D8-9D2E4E832A54}" type="pres">
      <dgm:prSet presAssocID="{BCF47476-2D7E-4207-82B0-0CC1C9C3791C}" presName="bgRect" presStyleLbl="bgShp" presStyleIdx="2" presStyleCnt="4"/>
      <dgm:spPr>
        <a:solidFill>
          <a:srgbClr val="00B0F0"/>
        </a:solidFill>
      </dgm:spPr>
    </dgm:pt>
    <dgm:pt modelId="{4CA02EA6-D3A9-49BE-ADC1-A18D36F0548D}" type="pres">
      <dgm:prSet presAssocID="{BCF47476-2D7E-4207-82B0-0CC1C9C3791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enttä tasaisella täytöllä"/>
        </a:ext>
      </dgm:extLst>
    </dgm:pt>
    <dgm:pt modelId="{6DC0D74B-51B0-4987-839B-7A83A2F637C6}" type="pres">
      <dgm:prSet presAssocID="{BCF47476-2D7E-4207-82B0-0CC1C9C3791C}" presName="spaceRect" presStyleCnt="0"/>
      <dgm:spPr/>
    </dgm:pt>
    <dgm:pt modelId="{8F1A565C-F001-4A55-AB96-C7CB2C861BDC}" type="pres">
      <dgm:prSet presAssocID="{BCF47476-2D7E-4207-82B0-0CC1C9C3791C}" presName="parTx" presStyleLbl="revTx" presStyleIdx="4" presStyleCnt="7">
        <dgm:presLayoutVars>
          <dgm:chMax val="0"/>
          <dgm:chPref val="0"/>
        </dgm:presLayoutVars>
      </dgm:prSet>
      <dgm:spPr/>
    </dgm:pt>
    <dgm:pt modelId="{0A048D09-D3A4-4E79-A205-A711EF4F4C32}" type="pres">
      <dgm:prSet presAssocID="{BCF47476-2D7E-4207-82B0-0CC1C9C3791C}" presName="desTx" presStyleLbl="revTx" presStyleIdx="5" presStyleCnt="7">
        <dgm:presLayoutVars/>
      </dgm:prSet>
      <dgm:spPr/>
    </dgm:pt>
    <dgm:pt modelId="{7D25E1C2-2923-4A2B-B729-8AF18F217D5B}" type="pres">
      <dgm:prSet presAssocID="{CE0AD72C-5F4C-4560-986B-E9FBD0F0F2AF}" presName="sibTrans" presStyleCnt="0"/>
      <dgm:spPr/>
    </dgm:pt>
    <dgm:pt modelId="{8C0FFC18-2CFC-4226-ABA3-8024710D1D07}" type="pres">
      <dgm:prSet presAssocID="{F8E72C88-C896-45B2-89D1-F3A74E59439F}" presName="compNode" presStyleCnt="0"/>
      <dgm:spPr/>
    </dgm:pt>
    <dgm:pt modelId="{9D4A31EF-4A2B-41F9-95CE-753412237F97}" type="pres">
      <dgm:prSet presAssocID="{F8E72C88-C896-45B2-89D1-F3A74E59439F}" presName="bgRect" presStyleLbl="bgShp" presStyleIdx="3" presStyleCnt="4"/>
      <dgm:spPr/>
    </dgm:pt>
    <dgm:pt modelId="{6464778B-7E03-487A-BC61-60C54CE04B2C}" type="pres">
      <dgm:prSet presAssocID="{F8E72C88-C896-45B2-89D1-F3A74E59439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05A9F7DE-4343-41E3-B057-EA2EFC4273DC}" type="pres">
      <dgm:prSet presAssocID="{F8E72C88-C896-45B2-89D1-F3A74E59439F}" presName="spaceRect" presStyleCnt="0"/>
      <dgm:spPr/>
    </dgm:pt>
    <dgm:pt modelId="{47948033-70F7-49F2-8C22-70ADB3B2BF76}" type="pres">
      <dgm:prSet presAssocID="{F8E72C88-C896-45B2-89D1-F3A74E59439F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6C15B10F-466F-4A7A-9921-AA86B30AC8DF}" srcId="{27BDD542-C3A9-478C-A295-8B09D1140187}" destId="{9D4052F4-7B16-41B9-9B09-A11213A3A6B9}" srcOrd="1" destOrd="0" parTransId="{9A7E00AE-D1C6-4808-B428-8620AC2B0FBC}" sibTransId="{82D47B0D-851A-4885-ADE4-31D2324D28CA}"/>
    <dgm:cxn modelId="{D695C419-7655-459D-8F18-41A69596A987}" type="presOf" srcId="{5B2F6BE8-0F32-4B13-AAA6-25B514E49623}" destId="{0A048D09-D3A4-4E79-A205-A711EF4F4C32}" srcOrd="0" destOrd="0" presId="urn:microsoft.com/office/officeart/2018/2/layout/IconVerticalSolidList"/>
    <dgm:cxn modelId="{8A38C41F-6671-4F17-B1CE-D43E326EB55A}" type="presOf" srcId="{9D4052F4-7B16-41B9-9B09-A11213A3A6B9}" destId="{5DBA3131-16DF-4CE8-A56A-428DED8CC7E1}" srcOrd="0" destOrd="0" presId="urn:microsoft.com/office/officeart/2018/2/layout/IconVerticalSolidList"/>
    <dgm:cxn modelId="{0AA08D23-7A1A-4158-A93F-6EF5CA650EC6}" type="presOf" srcId="{75882FF0-FF42-4CD0-BDF7-47A074808E63}" destId="{1051C8D8-00F0-4496-8ECA-4CDEF8802EC3}" srcOrd="0" destOrd="1" presId="urn:microsoft.com/office/officeart/2018/2/layout/IconVerticalSolidList"/>
    <dgm:cxn modelId="{F4054927-8789-4000-AA3A-C21C9D47670A}" srcId="{27BDD542-C3A9-478C-A295-8B09D1140187}" destId="{84605748-04EA-437A-BD24-65E9C21E5BDC}" srcOrd="0" destOrd="0" parTransId="{7658D53B-88EC-4723-A4AB-73907C874B2E}" sibTransId="{1CED6F13-99FA-4E2B-9A7E-435E448E70CA}"/>
    <dgm:cxn modelId="{E3101B40-9A39-4592-9704-8CC310055A43}" type="presOf" srcId="{BCF47476-2D7E-4207-82B0-0CC1C9C3791C}" destId="{8F1A565C-F001-4A55-AB96-C7CB2C861BDC}" srcOrd="0" destOrd="0" presId="urn:microsoft.com/office/officeart/2018/2/layout/IconVerticalSolidList"/>
    <dgm:cxn modelId="{2FF46B5C-EDEE-4319-9E16-F4FCB648B937}" srcId="{84605748-04EA-437A-BD24-65E9C21E5BDC}" destId="{A75F2CA1-685D-44A1-945E-DF1929516B28}" srcOrd="1" destOrd="0" parTransId="{B5EEF60C-5DA8-4BF1-AC03-869DD3915CED}" sibTransId="{68FF4123-F021-4580-8DAC-F10A32F6EEB1}"/>
    <dgm:cxn modelId="{FA19D063-F8A9-471E-9604-20B56F6E2539}" srcId="{BCF47476-2D7E-4207-82B0-0CC1C9C3791C}" destId="{DC4C5981-F24C-4F09-AB05-78C5483D8417}" srcOrd="2" destOrd="0" parTransId="{43B11DD0-1735-4A38-8D50-67FA0A258003}" sibTransId="{BC2F89A7-CA7B-4BB3-B9B8-8CB9B954D5D0}"/>
    <dgm:cxn modelId="{4D86046E-37A2-4054-ADDB-C42B7086AE91}" type="presOf" srcId="{DC4C5981-F24C-4F09-AB05-78C5483D8417}" destId="{0A048D09-D3A4-4E79-A205-A711EF4F4C32}" srcOrd="0" destOrd="2" presId="urn:microsoft.com/office/officeart/2018/2/layout/IconVerticalSolidList"/>
    <dgm:cxn modelId="{72435652-0DF5-4C97-AFC2-C17326BEC396}" srcId="{9D4052F4-7B16-41B9-9B09-A11213A3A6B9}" destId="{75882FF0-FF42-4CD0-BDF7-47A074808E63}" srcOrd="1" destOrd="0" parTransId="{89E33C07-8988-492B-B34F-F5081DF9B13A}" sibTransId="{200EFCEC-7F90-474A-9597-C8A50BEB4B21}"/>
    <dgm:cxn modelId="{17F93A75-6132-4D0D-9969-48E8F61504E5}" type="presOf" srcId="{8BFE2374-E47E-4B91-AB44-A8914EBC0266}" destId="{1051C8D8-00F0-4496-8ECA-4CDEF8802EC3}" srcOrd="0" destOrd="0" presId="urn:microsoft.com/office/officeart/2018/2/layout/IconVerticalSolidList"/>
    <dgm:cxn modelId="{AD84A255-4F47-4ABB-94A8-3E85EF64CC7C}" srcId="{BCF47476-2D7E-4207-82B0-0CC1C9C3791C}" destId="{5348BBBB-9282-4C70-95EE-CE023E577CD9}" srcOrd="1" destOrd="0" parTransId="{611C3BB0-11A0-44DD-9ED9-F3FBB8039FBD}" sibTransId="{57ACD384-3CD6-4E6E-995D-5FE684B978E7}"/>
    <dgm:cxn modelId="{11BD0858-1B74-40C0-99E3-FEBCA20D7E19}" type="presOf" srcId="{27BDD542-C3A9-478C-A295-8B09D1140187}" destId="{CE568787-58AC-4A64-843A-CED53A07FE02}" srcOrd="0" destOrd="0" presId="urn:microsoft.com/office/officeart/2018/2/layout/IconVerticalSolidList"/>
    <dgm:cxn modelId="{722C837E-98AD-452D-8CCD-9E3673DC43A3}" type="presOf" srcId="{84605748-04EA-437A-BD24-65E9C21E5BDC}" destId="{A8FDB689-CB93-4F0F-96AE-C4AEDD3950A2}" srcOrd="0" destOrd="0" presId="urn:microsoft.com/office/officeart/2018/2/layout/IconVerticalSolidList"/>
    <dgm:cxn modelId="{1B778680-4E73-4563-9992-DD03AA85D789}" type="presOf" srcId="{7C684DBB-B5CC-421A-B111-0AD86C06F5DD}" destId="{0109B9D0-9DB4-4A7B-861B-347128015CA4}" srcOrd="0" destOrd="0" presId="urn:microsoft.com/office/officeart/2018/2/layout/IconVerticalSolidList"/>
    <dgm:cxn modelId="{01EA1188-3040-4F49-808E-EEE09ADAEA19}" type="presOf" srcId="{BA968FF7-9315-44CF-A2EC-A5A4DC923C47}" destId="{1051C8D8-00F0-4496-8ECA-4CDEF8802EC3}" srcOrd="0" destOrd="2" presId="urn:microsoft.com/office/officeart/2018/2/layout/IconVerticalSolidList"/>
    <dgm:cxn modelId="{19C5B092-EBB7-43FD-9CF0-968BD01AB07B}" type="presOf" srcId="{A75F2CA1-685D-44A1-945E-DF1929516B28}" destId="{0109B9D0-9DB4-4A7B-861B-347128015CA4}" srcOrd="0" destOrd="1" presId="urn:microsoft.com/office/officeart/2018/2/layout/IconVerticalSolidList"/>
    <dgm:cxn modelId="{0221D3B7-49D9-40C2-B42D-575C23BEE962}" type="presOf" srcId="{5348BBBB-9282-4C70-95EE-CE023E577CD9}" destId="{0A048D09-D3A4-4E79-A205-A711EF4F4C32}" srcOrd="0" destOrd="1" presId="urn:microsoft.com/office/officeart/2018/2/layout/IconVerticalSolidList"/>
    <dgm:cxn modelId="{B84AADBA-33B8-457D-9CE9-88C0C56A8646}" srcId="{9D4052F4-7B16-41B9-9B09-A11213A3A6B9}" destId="{BA968FF7-9315-44CF-A2EC-A5A4DC923C47}" srcOrd="2" destOrd="0" parTransId="{E429F259-7BFE-4DF1-8DBE-ADCFBB90F73C}" sibTransId="{F10CDC66-36C6-4D63-AEA0-0ACB624D393F}"/>
    <dgm:cxn modelId="{ADE677CC-42BD-4ED6-894E-519DC85F8F35}" srcId="{BCF47476-2D7E-4207-82B0-0CC1C9C3791C}" destId="{5B2F6BE8-0F32-4B13-AAA6-25B514E49623}" srcOrd="0" destOrd="0" parTransId="{955C9552-62D7-47DC-B8FE-4488A5234649}" sibTransId="{9E8F593D-1E16-4653-A057-E59CCA2E49B1}"/>
    <dgm:cxn modelId="{A65089CC-BC6A-4D88-AEA3-882CF4E38493}" srcId="{27BDD542-C3A9-478C-A295-8B09D1140187}" destId="{F8E72C88-C896-45B2-89D1-F3A74E59439F}" srcOrd="3" destOrd="0" parTransId="{0221516B-C75D-4105-83D0-AC4FC31D5952}" sibTransId="{2B1FA09A-704E-4207-ACBA-AB95E18E955C}"/>
    <dgm:cxn modelId="{A8942CD6-372C-46BD-9FF7-8D47D4779BEF}" srcId="{9D4052F4-7B16-41B9-9B09-A11213A3A6B9}" destId="{8BFE2374-E47E-4B91-AB44-A8914EBC0266}" srcOrd="0" destOrd="0" parTransId="{667324B5-D8D0-4BED-B330-1EB330516EFA}" sibTransId="{92FE356B-A3BC-4556-8848-B6D299446AF0}"/>
    <dgm:cxn modelId="{A1183AD7-0235-4FA4-9CC8-87B97BF91DF4}" srcId="{84605748-04EA-437A-BD24-65E9C21E5BDC}" destId="{7C684DBB-B5CC-421A-B111-0AD86C06F5DD}" srcOrd="0" destOrd="0" parTransId="{8FDEE05A-5AA2-4B52-A27E-8A1312EE0317}" sibTransId="{F61A6C19-EDEA-4F0F-9BC4-4B0356D9DBFA}"/>
    <dgm:cxn modelId="{309C23D9-79AD-47FC-8670-E6CA51FEA4FD}" srcId="{27BDD542-C3A9-478C-A295-8B09D1140187}" destId="{BCF47476-2D7E-4207-82B0-0CC1C9C3791C}" srcOrd="2" destOrd="0" parTransId="{9A0AA189-A5C1-4431-B3DA-9990264D9F2B}" sibTransId="{CE0AD72C-5F4C-4560-986B-E9FBD0F0F2AF}"/>
    <dgm:cxn modelId="{C5D09FE4-1896-467D-A128-4C96C004C0E0}" type="presOf" srcId="{F8E72C88-C896-45B2-89D1-F3A74E59439F}" destId="{47948033-70F7-49F2-8C22-70ADB3B2BF76}" srcOrd="0" destOrd="0" presId="urn:microsoft.com/office/officeart/2018/2/layout/IconVerticalSolidList"/>
    <dgm:cxn modelId="{E7A1733A-32E9-47DB-8BBC-CF887F099F5B}" type="presParOf" srcId="{CE568787-58AC-4A64-843A-CED53A07FE02}" destId="{8A3A6D19-7AFF-417F-97A1-B44C49345508}" srcOrd="0" destOrd="0" presId="urn:microsoft.com/office/officeart/2018/2/layout/IconVerticalSolidList"/>
    <dgm:cxn modelId="{1E63CD0E-D740-4843-9D9D-89034CF0BDDC}" type="presParOf" srcId="{8A3A6D19-7AFF-417F-97A1-B44C49345508}" destId="{48AA35FE-DDB5-40A5-9E58-584881147859}" srcOrd="0" destOrd="0" presId="urn:microsoft.com/office/officeart/2018/2/layout/IconVerticalSolidList"/>
    <dgm:cxn modelId="{12B6A9B0-393C-43A4-9C5A-A84EA462E9EF}" type="presParOf" srcId="{8A3A6D19-7AFF-417F-97A1-B44C49345508}" destId="{7DAB703C-5AF5-41B1-9E00-CEA4B7A0A2A0}" srcOrd="1" destOrd="0" presId="urn:microsoft.com/office/officeart/2018/2/layout/IconVerticalSolidList"/>
    <dgm:cxn modelId="{962D2864-ECDA-4C95-A372-7D414E0367C5}" type="presParOf" srcId="{8A3A6D19-7AFF-417F-97A1-B44C49345508}" destId="{BEFBB3F6-B43F-437A-A776-28F5D34B112E}" srcOrd="2" destOrd="0" presId="urn:microsoft.com/office/officeart/2018/2/layout/IconVerticalSolidList"/>
    <dgm:cxn modelId="{5655BD83-FF40-43E3-B018-8A512FDE081F}" type="presParOf" srcId="{8A3A6D19-7AFF-417F-97A1-B44C49345508}" destId="{A8FDB689-CB93-4F0F-96AE-C4AEDD3950A2}" srcOrd="3" destOrd="0" presId="urn:microsoft.com/office/officeart/2018/2/layout/IconVerticalSolidList"/>
    <dgm:cxn modelId="{9953154E-6229-479F-BA26-BE1DD9401A95}" type="presParOf" srcId="{8A3A6D19-7AFF-417F-97A1-B44C49345508}" destId="{0109B9D0-9DB4-4A7B-861B-347128015CA4}" srcOrd="4" destOrd="0" presId="urn:microsoft.com/office/officeart/2018/2/layout/IconVerticalSolidList"/>
    <dgm:cxn modelId="{7826787E-89E6-4A80-9B8E-3382852FC8C2}" type="presParOf" srcId="{CE568787-58AC-4A64-843A-CED53A07FE02}" destId="{6EF9C246-12D4-4A88-B6A9-6EBB4D0632A7}" srcOrd="1" destOrd="0" presId="urn:microsoft.com/office/officeart/2018/2/layout/IconVerticalSolidList"/>
    <dgm:cxn modelId="{DAD71956-0271-4FA2-869D-110C7D94EA79}" type="presParOf" srcId="{CE568787-58AC-4A64-843A-CED53A07FE02}" destId="{0F06CB23-93B4-47AD-9397-837D096E4E61}" srcOrd="2" destOrd="0" presId="urn:microsoft.com/office/officeart/2018/2/layout/IconVerticalSolidList"/>
    <dgm:cxn modelId="{842738E4-EE38-4B5F-B43C-89AEB37F0C5E}" type="presParOf" srcId="{0F06CB23-93B4-47AD-9397-837D096E4E61}" destId="{131E46FB-6AAD-47FE-A4EF-7DF943EC87C4}" srcOrd="0" destOrd="0" presId="urn:microsoft.com/office/officeart/2018/2/layout/IconVerticalSolidList"/>
    <dgm:cxn modelId="{C6F54D54-58D9-4F73-BFD4-C92D721EAFD4}" type="presParOf" srcId="{0F06CB23-93B4-47AD-9397-837D096E4E61}" destId="{0A182C9F-F886-4A0F-89C6-374DE0F24C00}" srcOrd="1" destOrd="0" presId="urn:microsoft.com/office/officeart/2018/2/layout/IconVerticalSolidList"/>
    <dgm:cxn modelId="{3900B194-D1CA-464A-B7D0-5108778F6CE5}" type="presParOf" srcId="{0F06CB23-93B4-47AD-9397-837D096E4E61}" destId="{DF1230E6-5848-4322-8930-A27DF8900597}" srcOrd="2" destOrd="0" presId="urn:microsoft.com/office/officeart/2018/2/layout/IconVerticalSolidList"/>
    <dgm:cxn modelId="{D5EC0BDA-2A9C-4ECC-A298-63D678CC3636}" type="presParOf" srcId="{0F06CB23-93B4-47AD-9397-837D096E4E61}" destId="{5DBA3131-16DF-4CE8-A56A-428DED8CC7E1}" srcOrd="3" destOrd="0" presId="urn:microsoft.com/office/officeart/2018/2/layout/IconVerticalSolidList"/>
    <dgm:cxn modelId="{1AD88026-2152-45CE-AFF4-6F92B8190C02}" type="presParOf" srcId="{0F06CB23-93B4-47AD-9397-837D096E4E61}" destId="{1051C8D8-00F0-4496-8ECA-4CDEF8802EC3}" srcOrd="4" destOrd="0" presId="urn:microsoft.com/office/officeart/2018/2/layout/IconVerticalSolidList"/>
    <dgm:cxn modelId="{614D5FA4-EC62-4E51-85B2-63BA9DAE2E5A}" type="presParOf" srcId="{CE568787-58AC-4A64-843A-CED53A07FE02}" destId="{251642EC-CF87-4690-BEF5-FE03908F2E21}" srcOrd="3" destOrd="0" presId="urn:microsoft.com/office/officeart/2018/2/layout/IconVerticalSolidList"/>
    <dgm:cxn modelId="{020241EB-CFCF-4387-8BA0-E7344AFB1212}" type="presParOf" srcId="{CE568787-58AC-4A64-843A-CED53A07FE02}" destId="{96C4B87F-CDDF-47FA-8A06-3AFAFA7F0282}" srcOrd="4" destOrd="0" presId="urn:microsoft.com/office/officeart/2018/2/layout/IconVerticalSolidList"/>
    <dgm:cxn modelId="{9877EDC7-E96D-4CEE-B844-AAB8DE40ACEB}" type="presParOf" srcId="{96C4B87F-CDDF-47FA-8A06-3AFAFA7F0282}" destId="{17902970-0772-4830-B8D8-9D2E4E832A54}" srcOrd="0" destOrd="0" presId="urn:microsoft.com/office/officeart/2018/2/layout/IconVerticalSolidList"/>
    <dgm:cxn modelId="{31B411E2-DBAB-4D2E-9B0B-F6CC1A0D07F1}" type="presParOf" srcId="{96C4B87F-CDDF-47FA-8A06-3AFAFA7F0282}" destId="{4CA02EA6-D3A9-49BE-ADC1-A18D36F0548D}" srcOrd="1" destOrd="0" presId="urn:microsoft.com/office/officeart/2018/2/layout/IconVerticalSolidList"/>
    <dgm:cxn modelId="{AE067D33-B794-40F6-B040-8F0B8B75CC9F}" type="presParOf" srcId="{96C4B87F-CDDF-47FA-8A06-3AFAFA7F0282}" destId="{6DC0D74B-51B0-4987-839B-7A83A2F637C6}" srcOrd="2" destOrd="0" presId="urn:microsoft.com/office/officeart/2018/2/layout/IconVerticalSolidList"/>
    <dgm:cxn modelId="{C8D8D055-CFA0-4F61-BC11-6B3A9ECBF7CA}" type="presParOf" srcId="{96C4B87F-CDDF-47FA-8A06-3AFAFA7F0282}" destId="{8F1A565C-F001-4A55-AB96-C7CB2C861BDC}" srcOrd="3" destOrd="0" presId="urn:microsoft.com/office/officeart/2018/2/layout/IconVerticalSolidList"/>
    <dgm:cxn modelId="{4EE41E9D-8025-45DE-8927-FB5122461782}" type="presParOf" srcId="{96C4B87F-CDDF-47FA-8A06-3AFAFA7F0282}" destId="{0A048D09-D3A4-4E79-A205-A711EF4F4C32}" srcOrd="4" destOrd="0" presId="urn:microsoft.com/office/officeart/2018/2/layout/IconVerticalSolidList"/>
    <dgm:cxn modelId="{7A7796E1-8801-4E3A-AAA7-9D7CDF3CBB87}" type="presParOf" srcId="{CE568787-58AC-4A64-843A-CED53A07FE02}" destId="{7D25E1C2-2923-4A2B-B729-8AF18F217D5B}" srcOrd="5" destOrd="0" presId="urn:microsoft.com/office/officeart/2018/2/layout/IconVerticalSolidList"/>
    <dgm:cxn modelId="{7C4455D6-6CC7-4D8F-8F9A-65686E1F9DAD}" type="presParOf" srcId="{CE568787-58AC-4A64-843A-CED53A07FE02}" destId="{8C0FFC18-2CFC-4226-ABA3-8024710D1D07}" srcOrd="6" destOrd="0" presId="urn:microsoft.com/office/officeart/2018/2/layout/IconVerticalSolidList"/>
    <dgm:cxn modelId="{D0FF10AB-3CEA-4257-9FEC-BCD13F6D78A0}" type="presParOf" srcId="{8C0FFC18-2CFC-4226-ABA3-8024710D1D07}" destId="{9D4A31EF-4A2B-41F9-95CE-753412237F97}" srcOrd="0" destOrd="0" presId="urn:microsoft.com/office/officeart/2018/2/layout/IconVerticalSolidList"/>
    <dgm:cxn modelId="{90C2A9E4-A636-46E0-9CDC-C533FEC2095C}" type="presParOf" srcId="{8C0FFC18-2CFC-4226-ABA3-8024710D1D07}" destId="{6464778B-7E03-487A-BC61-60C54CE04B2C}" srcOrd="1" destOrd="0" presId="urn:microsoft.com/office/officeart/2018/2/layout/IconVerticalSolidList"/>
    <dgm:cxn modelId="{FB2077AC-76BB-40E5-BC4E-3C4BEC817AAC}" type="presParOf" srcId="{8C0FFC18-2CFC-4226-ABA3-8024710D1D07}" destId="{05A9F7DE-4343-41E3-B057-EA2EFC4273DC}" srcOrd="2" destOrd="0" presId="urn:microsoft.com/office/officeart/2018/2/layout/IconVerticalSolidList"/>
    <dgm:cxn modelId="{96FF512E-6C92-4D2C-A726-3C2987E3B644}" type="presParOf" srcId="{8C0FFC18-2CFC-4226-ABA3-8024710D1D07}" destId="{47948033-70F7-49F2-8C22-70ADB3B2BF7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A35FE-DDB5-40A5-9E58-584881147859}">
      <dsp:nvSpPr>
        <dsp:cNvPr id="0" name=""/>
        <dsp:cNvSpPr/>
      </dsp:nvSpPr>
      <dsp:spPr>
        <a:xfrm>
          <a:off x="0" y="4553"/>
          <a:ext cx="8404490" cy="1059758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AB703C-5AF5-41B1-9E00-CEA4B7A0A2A0}">
      <dsp:nvSpPr>
        <dsp:cNvPr id="0" name=""/>
        <dsp:cNvSpPr/>
      </dsp:nvSpPr>
      <dsp:spPr>
        <a:xfrm>
          <a:off x="320576" y="242998"/>
          <a:ext cx="582867" cy="5828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DB689-CB93-4F0F-96AE-C4AEDD3950A2}">
      <dsp:nvSpPr>
        <dsp:cNvPr id="0" name=""/>
        <dsp:cNvSpPr/>
      </dsp:nvSpPr>
      <dsp:spPr>
        <a:xfrm>
          <a:off x="1224020" y="4553"/>
          <a:ext cx="3782020" cy="1059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158" tIns="112158" rIns="112158" bIns="1121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200" kern="1200" dirty="0"/>
            <a:t>Purpose  </a:t>
          </a:r>
          <a:endParaRPr lang="en-US" sz="2200" kern="1200" dirty="0"/>
        </a:p>
      </dsp:txBody>
      <dsp:txXfrm>
        <a:off x="1224020" y="4553"/>
        <a:ext cx="3782020" cy="1059758"/>
      </dsp:txXfrm>
    </dsp:sp>
    <dsp:sp modelId="{0109B9D0-9DB4-4A7B-861B-347128015CA4}">
      <dsp:nvSpPr>
        <dsp:cNvPr id="0" name=""/>
        <dsp:cNvSpPr/>
      </dsp:nvSpPr>
      <dsp:spPr>
        <a:xfrm>
          <a:off x="5006041" y="4553"/>
          <a:ext cx="3397252" cy="1059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158" tIns="112158" rIns="112158" bIns="11215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Nature </a:t>
          </a:r>
          <a:r>
            <a:rPr lang="de-AT" sz="1800" kern="1200" dirty="0" err="1"/>
            <a:t>of</a:t>
          </a:r>
          <a:r>
            <a:rPr lang="de-AT" sz="1800" kern="1200" dirty="0"/>
            <a:t> </a:t>
          </a:r>
          <a:r>
            <a:rPr lang="de-AT" sz="1800" kern="1200" dirty="0" err="1"/>
            <a:t>the</a:t>
          </a:r>
          <a:r>
            <a:rPr lang="de-AT" sz="1800" kern="1200" dirty="0"/>
            <a:t> </a:t>
          </a:r>
          <a:r>
            <a:rPr lang="de-AT" sz="1800" kern="1200" dirty="0" err="1"/>
            <a:t>service</a:t>
          </a:r>
          <a:endParaRPr lang="en-US" sz="180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Features </a:t>
          </a:r>
          <a:r>
            <a:rPr lang="de-AT" sz="1800" kern="1200" dirty="0" err="1"/>
            <a:t>provided</a:t>
          </a:r>
          <a:endParaRPr lang="en-US" sz="1800" kern="1200" dirty="0"/>
        </a:p>
      </dsp:txBody>
      <dsp:txXfrm>
        <a:off x="5006041" y="4553"/>
        <a:ext cx="3397252" cy="1059758"/>
      </dsp:txXfrm>
    </dsp:sp>
    <dsp:sp modelId="{131E46FB-6AAD-47FE-A4EF-7DF943EC87C4}">
      <dsp:nvSpPr>
        <dsp:cNvPr id="0" name=""/>
        <dsp:cNvSpPr/>
      </dsp:nvSpPr>
      <dsp:spPr>
        <a:xfrm>
          <a:off x="0" y="1329251"/>
          <a:ext cx="8404490" cy="105975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82C9F-F886-4A0F-89C6-374DE0F24C00}">
      <dsp:nvSpPr>
        <dsp:cNvPr id="0" name=""/>
        <dsp:cNvSpPr/>
      </dsp:nvSpPr>
      <dsp:spPr>
        <a:xfrm>
          <a:off x="320576" y="1567696"/>
          <a:ext cx="582867" cy="5828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BA3131-16DF-4CE8-A56A-428DED8CC7E1}">
      <dsp:nvSpPr>
        <dsp:cNvPr id="0" name=""/>
        <dsp:cNvSpPr/>
      </dsp:nvSpPr>
      <dsp:spPr>
        <a:xfrm>
          <a:off x="1224020" y="1329251"/>
          <a:ext cx="3782020" cy="1059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158" tIns="112158" rIns="112158" bIns="1121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200" kern="1200"/>
            <a:t>Jurisdiction</a:t>
          </a:r>
          <a:endParaRPr lang="en-US" sz="2200" kern="1200"/>
        </a:p>
      </dsp:txBody>
      <dsp:txXfrm>
        <a:off x="1224020" y="1329251"/>
        <a:ext cx="3782020" cy="1059758"/>
      </dsp:txXfrm>
    </dsp:sp>
    <dsp:sp modelId="{1051C8D8-00F0-4496-8ECA-4CDEF8802EC3}">
      <dsp:nvSpPr>
        <dsp:cNvPr id="0" name=""/>
        <dsp:cNvSpPr/>
      </dsp:nvSpPr>
      <dsp:spPr>
        <a:xfrm>
          <a:off x="5006041" y="1329251"/>
          <a:ext cx="3397252" cy="1059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158" tIns="112158" rIns="112158" bIns="11215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Bank </a:t>
          </a:r>
          <a:r>
            <a:rPr lang="de-AT" sz="1800" kern="1200" dirty="0" err="1"/>
            <a:t>account</a:t>
          </a:r>
          <a:endParaRPr lang="en-US" sz="180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Server</a:t>
          </a:r>
          <a:endParaRPr lang="en-US" sz="180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 err="1"/>
            <a:t>Staff</a:t>
          </a:r>
          <a:endParaRPr lang="en-US" sz="1800" kern="1200" dirty="0"/>
        </a:p>
      </dsp:txBody>
      <dsp:txXfrm>
        <a:off x="5006041" y="1329251"/>
        <a:ext cx="3397252" cy="1059758"/>
      </dsp:txXfrm>
    </dsp:sp>
    <dsp:sp modelId="{17902970-0772-4830-B8D8-9D2E4E832A54}">
      <dsp:nvSpPr>
        <dsp:cNvPr id="0" name=""/>
        <dsp:cNvSpPr/>
      </dsp:nvSpPr>
      <dsp:spPr>
        <a:xfrm>
          <a:off x="0" y="2653949"/>
          <a:ext cx="8404490" cy="1059758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A02EA6-D3A9-49BE-ADC1-A18D36F0548D}">
      <dsp:nvSpPr>
        <dsp:cNvPr id="0" name=""/>
        <dsp:cNvSpPr/>
      </dsp:nvSpPr>
      <dsp:spPr>
        <a:xfrm>
          <a:off x="320576" y="2892394"/>
          <a:ext cx="582867" cy="5828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1A565C-F001-4A55-AB96-C7CB2C861BDC}">
      <dsp:nvSpPr>
        <dsp:cNvPr id="0" name=""/>
        <dsp:cNvSpPr/>
      </dsp:nvSpPr>
      <dsp:spPr>
        <a:xfrm>
          <a:off x="1224020" y="2653949"/>
          <a:ext cx="3782020" cy="1059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158" tIns="112158" rIns="112158" bIns="1121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200" kern="1200"/>
            <a:t>Legislation</a:t>
          </a:r>
          <a:endParaRPr lang="en-US" sz="2200" kern="1200"/>
        </a:p>
      </dsp:txBody>
      <dsp:txXfrm>
        <a:off x="1224020" y="2653949"/>
        <a:ext cx="3782020" cy="1059758"/>
      </dsp:txXfrm>
    </dsp:sp>
    <dsp:sp modelId="{0A048D09-D3A4-4E79-A205-A711EF4F4C32}">
      <dsp:nvSpPr>
        <dsp:cNvPr id="0" name=""/>
        <dsp:cNvSpPr/>
      </dsp:nvSpPr>
      <dsp:spPr>
        <a:xfrm>
          <a:off x="5006041" y="2653949"/>
          <a:ext cx="3397252" cy="1059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158" tIns="112158" rIns="112158" bIns="11215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kern="1200" dirty="0"/>
            <a:t>APP </a:t>
          </a:r>
          <a:r>
            <a:rPr lang="de-AT" sz="1600" kern="1200" dirty="0" err="1"/>
            <a:t>vs</a:t>
          </a:r>
          <a:r>
            <a:rPr lang="de-AT" sz="1600" kern="1200" dirty="0"/>
            <a:t> </a:t>
          </a:r>
          <a:r>
            <a:rPr lang="de-AT" sz="1600" kern="1200" dirty="0" err="1"/>
            <a:t>banks</a:t>
          </a:r>
          <a:endParaRPr lang="en-US" sz="1600" kern="1200" dirty="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kern="1200" dirty="0"/>
            <a:t>Money </a:t>
          </a:r>
          <a:r>
            <a:rPr lang="de-AT" sz="1600" kern="1200" dirty="0" err="1"/>
            <a:t>laundering</a:t>
          </a:r>
          <a:r>
            <a:rPr lang="de-AT" sz="1600" kern="1200" dirty="0"/>
            <a:t> </a:t>
          </a:r>
          <a:r>
            <a:rPr lang="de-AT" sz="1600" kern="1200" dirty="0" err="1"/>
            <a:t>reports</a:t>
          </a:r>
          <a:r>
            <a:rPr lang="de-AT" sz="1600" kern="1200" dirty="0"/>
            <a:t> (STR)</a:t>
          </a:r>
          <a:endParaRPr lang="en-US" sz="1600" kern="1200" dirty="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kern="1200" dirty="0"/>
            <a:t>Compliance </a:t>
          </a:r>
          <a:r>
            <a:rPr lang="de-AT" sz="1600" kern="1200" dirty="0" err="1"/>
            <a:t>requirements</a:t>
          </a:r>
          <a:endParaRPr lang="en-US" sz="1600" kern="1200" dirty="0"/>
        </a:p>
      </dsp:txBody>
      <dsp:txXfrm>
        <a:off x="5006041" y="2653949"/>
        <a:ext cx="3397252" cy="1059758"/>
      </dsp:txXfrm>
    </dsp:sp>
    <dsp:sp modelId="{9D4A31EF-4A2B-41F9-95CE-753412237F97}">
      <dsp:nvSpPr>
        <dsp:cNvPr id="0" name=""/>
        <dsp:cNvSpPr/>
      </dsp:nvSpPr>
      <dsp:spPr>
        <a:xfrm>
          <a:off x="0" y="3978647"/>
          <a:ext cx="8404490" cy="1059758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64778B-7E03-487A-BC61-60C54CE04B2C}">
      <dsp:nvSpPr>
        <dsp:cNvPr id="0" name=""/>
        <dsp:cNvSpPr/>
      </dsp:nvSpPr>
      <dsp:spPr>
        <a:xfrm>
          <a:off x="320576" y="4217092"/>
          <a:ext cx="582867" cy="58286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48033-70F7-49F2-8C22-70ADB3B2BF76}">
      <dsp:nvSpPr>
        <dsp:cNvPr id="0" name=""/>
        <dsp:cNvSpPr/>
      </dsp:nvSpPr>
      <dsp:spPr>
        <a:xfrm>
          <a:off x="1224020" y="3978647"/>
          <a:ext cx="7179272" cy="1059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158" tIns="112158" rIns="112158" bIns="1121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200" kern="1200"/>
            <a:t>What does the use of an APP tell us?</a:t>
          </a:r>
          <a:endParaRPr lang="en-US" sz="2200" kern="1200" dirty="0"/>
        </a:p>
      </dsp:txBody>
      <dsp:txXfrm>
        <a:off x="1224020" y="3978647"/>
        <a:ext cx="7179272" cy="1059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5D748-8A2A-43F7-AF14-D5CF3E9132B8}" type="datetimeFigureOut">
              <a:rPr lang="fi-FI" smtClean="0"/>
              <a:t>23.5.2023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44311-B42C-4583-AE76-828465AFA6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49659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5EEE5-1DC0-493E-88D9-7E5A3CBF761F}" type="datetimeFigureOut">
              <a:rPr lang="de-AT" smtClean="0"/>
              <a:t>23.05.2023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CFED3-C35C-4F09-A776-3CADC686A52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22683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0082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4134" algn="l" defTabSz="10082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8268" algn="l" defTabSz="10082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2402" algn="l" defTabSz="10082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16538" algn="l" defTabSz="10082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20669" algn="l" defTabSz="10082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24805" algn="l" defTabSz="10082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28939" algn="l" defTabSz="10082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33071" algn="l" defTabSz="10082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6215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6215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93663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5772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1551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67874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 descr="Logo_BMF_ROT_EN_P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400" y="504000"/>
            <a:ext cx="3780000" cy="90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defTabSz="503889"/>
            <a:r>
              <a:rPr lang="de-AT"/>
              <a:t>OECD/Huber &amp; Forstén/Ostia/2018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2FB3C2-479D-452C-B7E2-165D2C7D907B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3567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356795"/>
            <a:ext cx="6552008" cy="720000"/>
          </a:xfrm>
          <a:prstGeom prst="rect">
            <a:avLst/>
          </a:prstGeom>
        </p:spPr>
        <p:txBody>
          <a:bodyPr lIns="91419" tIns="45710" rIns="91419" bIns="45710"/>
          <a:lstStyle>
            <a:lvl1pPr marL="0" marR="0" indent="0" algn="l" defTabSz="10082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4000" kern="1200" dirty="0" smtClean="0">
                <a:solidFill>
                  <a:srgbClr val="001D31"/>
                </a:solidFill>
                <a:latin typeface="Palatino Linotype" panose="02040502050505030304" pitchFamily="18" charset="0"/>
                <a:ea typeface="+mn-ea"/>
                <a:cs typeface="Palatino"/>
              </a:defRPr>
            </a:lvl1pPr>
          </a:lstStyle>
          <a:p>
            <a:pPr marL="0" marR="0" lvl="0" indent="0" algn="l" defTabSz="100826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4000" dirty="0" err="1">
                <a:solidFill>
                  <a:srgbClr val="001D31"/>
                </a:solidFill>
                <a:latin typeface="Palatino Linotype" panose="02040502050505030304" pitchFamily="18" charset="0"/>
                <a:cs typeface="Palatino"/>
              </a:rPr>
              <a:t>titel</a:t>
            </a:r>
            <a:r>
              <a:rPr lang="de-DE" sz="4000" dirty="0">
                <a:solidFill>
                  <a:srgbClr val="001D31"/>
                </a:solidFill>
                <a:latin typeface="Palatino Linotype" panose="02040502050505030304" pitchFamily="18" charset="0"/>
                <a:cs typeface="Palatino"/>
              </a:rPr>
              <a:t>: 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720727" y="1980000"/>
            <a:ext cx="8639175" cy="4500000"/>
          </a:xfrm>
          <a:prstGeom prst="rect">
            <a:avLst/>
          </a:prstGeom>
        </p:spPr>
        <p:txBody>
          <a:bodyPr lIns="91419" tIns="45710" rIns="91419" bIns="45710"/>
          <a:lstStyle>
            <a:lvl1pPr marL="378101" indent="-378101">
              <a:lnSpc>
                <a:spcPct val="130000"/>
              </a:lnSpc>
              <a:spcBef>
                <a:spcPts val="0"/>
              </a:spcBef>
              <a:buClr>
                <a:srgbClr val="5C171F"/>
              </a:buClr>
              <a:buFont typeface="Wingdings" panose="05000000000000000000" pitchFamily="2" charset="2"/>
              <a:buChar char="§"/>
              <a:defRPr sz="37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819219" indent="-315084">
              <a:lnSpc>
                <a:spcPct val="130000"/>
              </a:lnSpc>
              <a:spcBef>
                <a:spcPts val="0"/>
              </a:spcBef>
              <a:buClr>
                <a:srgbClr val="5C171F"/>
              </a:buClr>
              <a:buFont typeface="Wingdings" panose="05000000000000000000" pitchFamily="2" charset="2"/>
              <a:buChar char="§"/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63808" indent="-323928" algn="just"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Font typeface="Symbol" panose="05050102010706020507" pitchFamily="18" charset="2"/>
              <a:buChar char="-"/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59720" indent="-252067" algn="just">
              <a:lnSpc>
                <a:spcPct val="130000"/>
              </a:lnSpc>
              <a:spcBef>
                <a:spcPts val="0"/>
              </a:spcBef>
              <a:buClr>
                <a:srgbClr val="5C171F"/>
              </a:buClr>
              <a:buFont typeface="Wingdings" panose="05000000000000000000" pitchFamily="2" charset="2"/>
              <a:buChar char="§"/>
              <a:defRPr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295713" indent="-252067" algn="just"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Font typeface="Symbol" panose="05050102010706020507" pitchFamily="18" charset="2"/>
              <a:buChar char="-"/>
              <a:defRPr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503889"/>
            <a:r>
              <a:rPr lang="de-AT"/>
              <a:t>OECD/Huber &amp; Forstén/Ostia/2018 </a:t>
            </a:r>
            <a:endParaRPr lang="de-AT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B2FB3C2-479D-452C-B7E2-165D2C7D907B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11" name="Freeform 6"/>
          <p:cNvSpPr>
            <a:spLocks noChangeAspect="1" noEditPoints="1"/>
          </p:cNvSpPr>
          <p:nvPr userDrawn="1"/>
        </p:nvSpPr>
        <p:spPr bwMode="auto">
          <a:xfrm>
            <a:off x="8211046" y="397883"/>
            <a:ext cx="1178795" cy="36000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7763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1"/>
          </p:nvPr>
        </p:nvSpPr>
        <p:spPr>
          <a:xfrm>
            <a:off x="722216" y="1980000"/>
            <a:ext cx="2627313" cy="4405313"/>
          </a:xfrm>
          <a:prstGeom prst="rect">
            <a:avLst/>
          </a:prstGeom>
          <a:solidFill>
            <a:srgbClr val="447B99"/>
          </a:solidFill>
        </p:spPr>
        <p:txBody>
          <a:bodyPr lIns="91419" tIns="45710" rIns="91419" bIns="4571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356795"/>
            <a:ext cx="6552008" cy="720000"/>
          </a:xfrm>
          <a:prstGeom prst="rect">
            <a:avLst/>
          </a:prstGeom>
        </p:spPr>
        <p:txBody>
          <a:bodyPr lIns="91419" tIns="45710" rIns="91419" bIns="45710"/>
          <a:lstStyle>
            <a:lvl1pPr marL="0" marR="0" indent="0" algn="l" defTabSz="10082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4000" kern="1200" dirty="0" smtClean="0">
                <a:solidFill>
                  <a:srgbClr val="001D31"/>
                </a:solidFill>
                <a:latin typeface="Palatino Linotype" panose="02040502050505030304" pitchFamily="18" charset="0"/>
                <a:ea typeface="+mn-ea"/>
                <a:cs typeface="Palatino"/>
              </a:defRPr>
            </a:lvl1pPr>
          </a:lstStyle>
          <a:p>
            <a:pPr marL="0" marR="0" lvl="0" indent="0" algn="l" defTabSz="100826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4000" dirty="0" err="1">
                <a:solidFill>
                  <a:srgbClr val="001D31"/>
                </a:solidFill>
                <a:latin typeface="Palatino Linotype" panose="02040502050505030304" pitchFamily="18" charset="0"/>
                <a:cs typeface="Palatino"/>
              </a:rPr>
              <a:t>titel</a:t>
            </a:r>
            <a:r>
              <a:rPr lang="de-DE" sz="4000" dirty="0">
                <a:solidFill>
                  <a:srgbClr val="001D31"/>
                </a:solidFill>
                <a:latin typeface="Palatino Linotype" panose="02040502050505030304" pitchFamily="18" charset="0"/>
                <a:cs typeface="Palatino"/>
              </a:rPr>
              <a:t>: 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2"/>
          </p:nvPr>
        </p:nvSpPr>
        <p:spPr>
          <a:xfrm>
            <a:off x="3694115" y="1980002"/>
            <a:ext cx="2627313" cy="3246437"/>
          </a:xfrm>
          <a:prstGeom prst="rect">
            <a:avLst/>
          </a:prstGeom>
          <a:solidFill>
            <a:srgbClr val="88B9D2"/>
          </a:solidFill>
        </p:spPr>
        <p:txBody>
          <a:bodyPr lIns="91419" tIns="45710" rIns="91419" bIns="45710"/>
          <a:lstStyle>
            <a:lvl1pPr marL="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/>
          </p:nvPr>
        </p:nvSpPr>
        <p:spPr>
          <a:xfrm>
            <a:off x="6696002" y="1982021"/>
            <a:ext cx="2627313" cy="1398587"/>
          </a:xfrm>
          <a:prstGeom prst="rect">
            <a:avLst/>
          </a:prstGeom>
          <a:solidFill>
            <a:srgbClr val="447B99">
              <a:alpha val="30196"/>
            </a:srgbClr>
          </a:solidFill>
        </p:spPr>
        <p:txBody>
          <a:bodyPr lIns="91419" tIns="45710" rIns="91419" bIns="45710"/>
          <a:lstStyle>
            <a:lvl1pPr marL="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19" name="Textplatzhalter 17"/>
          <p:cNvSpPr>
            <a:spLocks noGrp="1"/>
          </p:cNvSpPr>
          <p:nvPr>
            <p:ph type="body" sz="quarter" idx="14"/>
          </p:nvPr>
        </p:nvSpPr>
        <p:spPr>
          <a:xfrm>
            <a:off x="6698880" y="3638205"/>
            <a:ext cx="2627313" cy="2523605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lIns="91419" tIns="45710" rIns="91419" bIns="45710"/>
          <a:lstStyle>
            <a:lvl1pPr marL="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AT" dirty="0"/>
          </a:p>
        </p:txBody>
      </p:sp>
      <p:pic>
        <p:nvPicPr>
          <p:cNvPr id="11" name="Picture 15" descr="Logo_BMF_ROT_EN_P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802" y="504003"/>
            <a:ext cx="2516400" cy="59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 defTabSz="503889"/>
            <a:r>
              <a:rPr lang="de-AT"/>
              <a:t>OECD/Huber &amp; Forstén/Ostia/2018 </a:t>
            </a:r>
            <a:endParaRPr lang="de-AT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B2FB3C2-479D-452C-B7E2-165D2C7D907B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7203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defTabSz="503889"/>
            <a:r>
              <a:rPr lang="de-AT"/>
              <a:t>OECD/Huber &amp; Forstén/Ostia/2018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2FB3C2-479D-452C-B7E2-165D2C7D907B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7" name="Freeform 6"/>
          <p:cNvSpPr>
            <a:spLocks noChangeAspect="1" noEditPoints="1"/>
          </p:cNvSpPr>
          <p:nvPr userDrawn="1"/>
        </p:nvSpPr>
        <p:spPr bwMode="auto">
          <a:xfrm>
            <a:off x="7439724" y="504000"/>
            <a:ext cx="2355498" cy="719361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001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00000"/>
                </a:solidFill>
              </a:rPr>
              <a:t>OECD/Huber &amp; Forstén/Ostia/2018 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CE73F-42F5-4342-B6AB-0714A089944B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040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70" y="6750211"/>
            <a:ext cx="1630121" cy="50254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uusi_logo_himm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759" y="2031192"/>
            <a:ext cx="3501871" cy="350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2269212" y="6723945"/>
            <a:ext cx="7395951" cy="0"/>
          </a:xfrm>
          <a:prstGeom prst="line">
            <a:avLst/>
          </a:prstGeom>
          <a:noFill/>
          <a:ln w="19050">
            <a:solidFill>
              <a:srgbClr val="D58B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sz="2206" b="1">
              <a:solidFill>
                <a:srgbClr val="000000"/>
              </a:solidFill>
            </a:endParaRP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72359" y="2185282"/>
            <a:ext cx="8824715" cy="1596937"/>
          </a:xfrm>
        </p:spPr>
        <p:txBody>
          <a:bodyPr/>
          <a:lstStyle>
            <a:lvl1pPr algn="ctr">
              <a:defRPr sz="3971">
                <a:solidFill>
                  <a:srgbClr val="215134"/>
                </a:solidFill>
              </a:defRPr>
            </a:lvl1pPr>
          </a:lstStyle>
          <a:p>
            <a:r>
              <a:rPr lang="fi-FI"/>
              <a:t>Muokkaa otsikon perustyyliä napsauttamalla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12808" y="4286515"/>
            <a:ext cx="7059772" cy="1933134"/>
          </a:xfrm>
        </p:spPr>
        <p:txBody>
          <a:bodyPr/>
          <a:lstStyle>
            <a:lvl1pPr marL="0" indent="0" algn="ctr">
              <a:buFontTx/>
              <a:buNone/>
              <a:defRPr sz="2647" b="0">
                <a:solidFill>
                  <a:srgbClr val="215134"/>
                </a:solidFill>
              </a:defRPr>
            </a:lvl1pPr>
          </a:lstStyle>
          <a:p>
            <a:r>
              <a:rPr lang="fi-FI"/>
              <a:t>Muokkaa alaotsikon perustyyliä napsauttamalla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185168" y="6723945"/>
            <a:ext cx="5546963" cy="58834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00000"/>
                </a:solidFill>
              </a:rPr>
              <a:t>OECD/Huber &amp; Forstén/Ostia/2018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D12CD-A54A-4233-B0D7-E67836D5AA0D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2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356795"/>
            <a:ext cx="6552008" cy="720000"/>
          </a:xfrm>
          <a:prstGeom prst="rect">
            <a:avLst/>
          </a:prstGeom>
        </p:spPr>
        <p:txBody>
          <a:bodyPr lIns="91419" tIns="45710" rIns="91419" bIns="45710"/>
          <a:lstStyle>
            <a:lvl1pPr marL="0" marR="0" indent="0" algn="l" defTabSz="10082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4000" kern="1200" dirty="0" smtClean="0">
                <a:solidFill>
                  <a:srgbClr val="001D31"/>
                </a:solidFill>
                <a:latin typeface="Palatino Linotype" panose="02040502050505030304" pitchFamily="18" charset="0"/>
                <a:ea typeface="+mn-ea"/>
                <a:cs typeface="Palatino"/>
              </a:defRPr>
            </a:lvl1pPr>
          </a:lstStyle>
          <a:p>
            <a:pPr marL="0" marR="0" lvl="0" indent="0" algn="l" defTabSz="100826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4000" dirty="0" err="1">
                <a:solidFill>
                  <a:srgbClr val="001D31"/>
                </a:solidFill>
                <a:latin typeface="Palatino Linotype" panose="02040502050505030304" pitchFamily="18" charset="0"/>
                <a:cs typeface="Palatino"/>
              </a:rPr>
              <a:t>titel</a:t>
            </a:r>
            <a:r>
              <a:rPr lang="de-DE" sz="4000" dirty="0">
                <a:solidFill>
                  <a:srgbClr val="001D31"/>
                </a:solidFill>
                <a:latin typeface="Palatino Linotype" panose="02040502050505030304" pitchFamily="18" charset="0"/>
                <a:cs typeface="Palatino"/>
              </a:rPr>
              <a:t>: 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720727" y="1980000"/>
            <a:ext cx="8639175" cy="4500000"/>
          </a:xfrm>
          <a:prstGeom prst="rect">
            <a:avLst/>
          </a:prstGeom>
        </p:spPr>
        <p:txBody>
          <a:bodyPr lIns="91419" tIns="45710" rIns="91419" bIns="45710"/>
          <a:lstStyle>
            <a:lvl1pPr marL="378101" indent="-378101">
              <a:lnSpc>
                <a:spcPct val="130000"/>
              </a:lnSpc>
              <a:spcBef>
                <a:spcPts val="0"/>
              </a:spcBef>
              <a:buClr>
                <a:srgbClr val="5C171F"/>
              </a:buClr>
              <a:buFont typeface="Wingdings" panose="05000000000000000000" pitchFamily="2" charset="2"/>
              <a:buChar char="§"/>
              <a:defRPr sz="37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819219" indent="-315084">
              <a:lnSpc>
                <a:spcPct val="130000"/>
              </a:lnSpc>
              <a:spcBef>
                <a:spcPts val="0"/>
              </a:spcBef>
              <a:buClr>
                <a:srgbClr val="5C171F"/>
              </a:buClr>
              <a:buFont typeface="Wingdings" panose="05000000000000000000" pitchFamily="2" charset="2"/>
              <a:buChar char="§"/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63808" indent="-323928" algn="just"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Font typeface="Symbol" panose="05050102010706020507" pitchFamily="18" charset="2"/>
              <a:buChar char="-"/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59720" indent="-252067" algn="just">
              <a:lnSpc>
                <a:spcPct val="130000"/>
              </a:lnSpc>
              <a:spcBef>
                <a:spcPts val="0"/>
              </a:spcBef>
              <a:buClr>
                <a:srgbClr val="5C171F"/>
              </a:buClr>
              <a:buFont typeface="Wingdings" panose="05000000000000000000" pitchFamily="2" charset="2"/>
              <a:buChar char="§"/>
              <a:defRPr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295713" indent="-252067" algn="just"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Font typeface="Symbol" panose="05050102010706020507" pitchFamily="18" charset="2"/>
              <a:buChar char="-"/>
              <a:defRPr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503889"/>
            <a:r>
              <a:rPr lang="de-AT"/>
              <a:t>OECD/Huber &amp; Forstén/Ostia/2018 </a:t>
            </a:r>
            <a:endParaRPr lang="de-AT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B2FB3C2-479D-452C-B7E2-165D2C7D907B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11" name="Freeform 6"/>
          <p:cNvSpPr>
            <a:spLocks noChangeAspect="1" noEditPoints="1"/>
          </p:cNvSpPr>
          <p:nvPr userDrawn="1"/>
        </p:nvSpPr>
        <p:spPr bwMode="auto">
          <a:xfrm>
            <a:off x="8211046" y="397883"/>
            <a:ext cx="1178795" cy="36000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684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1442296" y="6876000"/>
            <a:ext cx="7917706" cy="403225"/>
          </a:xfrm>
          <a:prstGeom prst="rect">
            <a:avLst/>
          </a:prstGeom>
        </p:spPr>
        <p:txBody>
          <a:bodyPr vert="horz" lIns="91419" tIns="45710" rIns="91419" bIns="45710" rtlCol="0" anchor="ctr"/>
          <a:lstStyle>
            <a:lvl1pPr marL="0" marR="0" indent="0" algn="ctr" defTabSz="10082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30000">
                <a:solidFill>
                  <a:schemeClr val="tx1"/>
                </a:solidFill>
              </a:defRPr>
            </a:lvl1pPr>
          </a:lstStyle>
          <a:p>
            <a:pPr algn="l" defTabSz="503889"/>
            <a:r>
              <a:rPr lang="de-AT"/>
              <a:t>OECD/Huber &amp; Forstén/Ostia/2018 </a:t>
            </a:r>
            <a:endParaRPr lang="de-AT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720000" y="6876000"/>
            <a:ext cx="684000" cy="403225"/>
          </a:xfrm>
          <a:prstGeom prst="rect">
            <a:avLst/>
          </a:prstGeom>
        </p:spPr>
        <p:txBody>
          <a:bodyPr vert="horz" lIns="91419" tIns="45710" rIns="91419" bIns="45710" rtlCol="0" anchor="ctr"/>
          <a:lstStyle>
            <a:lvl1pPr algn="l">
              <a:defRPr sz="1200" baseline="30000">
                <a:solidFill>
                  <a:schemeClr val="tx1"/>
                </a:solidFill>
              </a:defRPr>
            </a:lvl1pPr>
          </a:lstStyle>
          <a:p>
            <a:fld id="{2B2FB3C2-479D-452C-B7E2-165D2C7D907B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4265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ctr" defTabSz="1008268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101" indent="-378101" algn="l" defTabSz="1008268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9219" indent="-315084" algn="l" defTabSz="1008268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337" indent="-252067" algn="l" defTabSz="100826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4469" indent="-252067" algn="l" defTabSz="1008268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602" indent="-252067" algn="l" defTabSz="1008268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738" indent="-252067" algn="l" defTabSz="100826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870" indent="-252067" algn="l" defTabSz="100826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1006" indent="-252067" algn="l" defTabSz="100826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5140" indent="-252067" algn="l" defTabSz="100826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082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134" algn="l" defTabSz="10082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268" algn="l" defTabSz="10082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402" algn="l" defTabSz="10082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538" algn="l" defTabSz="10082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669" algn="l" defTabSz="10082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805" algn="l" defTabSz="10082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939" algn="l" defTabSz="10082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3071" algn="l" defTabSz="10082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48086" y="6976093"/>
            <a:ext cx="2101123" cy="50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44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85167" y="6723945"/>
            <a:ext cx="5378874" cy="58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10000"/>
              </a:lnSpc>
              <a:defRPr sz="1544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>
                <a:solidFill>
                  <a:srgbClr val="000000"/>
                </a:solidFill>
              </a:rPr>
              <a:t>OECD/Huber &amp; Forstén/Ostia/2018 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48086" y="6723945"/>
            <a:ext cx="2101123" cy="50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44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5D6B3B-3ACF-4E60-B0DA-4B43DEDD21A8}" type="slidenum">
              <a:rPr lang="fi-FI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20224" y="168098"/>
            <a:ext cx="8572580" cy="126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4718" y="1596937"/>
            <a:ext cx="8404490" cy="504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pic>
        <p:nvPicPr>
          <p:cNvPr id="1031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70" y="6750211"/>
            <a:ext cx="1630121" cy="50254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10"/>
          <p:cNvSpPr>
            <a:spLocks noChangeShapeType="1"/>
          </p:cNvSpPr>
          <p:nvPr/>
        </p:nvSpPr>
        <p:spPr bwMode="auto">
          <a:xfrm>
            <a:off x="2269212" y="6723945"/>
            <a:ext cx="7395951" cy="0"/>
          </a:xfrm>
          <a:prstGeom prst="line">
            <a:avLst/>
          </a:prstGeom>
          <a:noFill/>
          <a:ln w="19050">
            <a:solidFill>
              <a:srgbClr val="D58B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sz="2206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693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3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3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3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3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30" b="1">
          <a:solidFill>
            <a:schemeClr val="tx1"/>
          </a:solidFill>
          <a:latin typeface="Arial" charset="0"/>
        </a:defRPr>
      </a:lvl5pPr>
      <a:lvl6pPr marL="504292" algn="l" rtl="0" fontAlgn="base">
        <a:spcBef>
          <a:spcPct val="0"/>
        </a:spcBef>
        <a:spcAft>
          <a:spcPct val="0"/>
        </a:spcAft>
        <a:defRPr sz="3530" b="1">
          <a:solidFill>
            <a:schemeClr val="tx1"/>
          </a:solidFill>
          <a:latin typeface="Arial" charset="0"/>
        </a:defRPr>
      </a:lvl6pPr>
      <a:lvl7pPr marL="1008583" algn="l" rtl="0" fontAlgn="base">
        <a:spcBef>
          <a:spcPct val="0"/>
        </a:spcBef>
        <a:spcAft>
          <a:spcPct val="0"/>
        </a:spcAft>
        <a:defRPr sz="3530" b="1">
          <a:solidFill>
            <a:schemeClr val="tx1"/>
          </a:solidFill>
          <a:latin typeface="Arial" charset="0"/>
        </a:defRPr>
      </a:lvl7pPr>
      <a:lvl8pPr marL="1512875" algn="l" rtl="0" fontAlgn="base">
        <a:spcBef>
          <a:spcPct val="0"/>
        </a:spcBef>
        <a:spcAft>
          <a:spcPct val="0"/>
        </a:spcAft>
        <a:defRPr sz="3530" b="1">
          <a:solidFill>
            <a:schemeClr val="tx1"/>
          </a:solidFill>
          <a:latin typeface="Arial" charset="0"/>
        </a:defRPr>
      </a:lvl8pPr>
      <a:lvl9pPr marL="2017166" algn="l" rtl="0" fontAlgn="base">
        <a:spcBef>
          <a:spcPct val="0"/>
        </a:spcBef>
        <a:spcAft>
          <a:spcPct val="0"/>
        </a:spcAft>
        <a:defRPr sz="3530" b="1">
          <a:solidFill>
            <a:schemeClr val="tx1"/>
          </a:solidFill>
          <a:latin typeface="Arial" charset="0"/>
        </a:defRPr>
      </a:lvl9pPr>
    </p:titleStyle>
    <p:bodyStyle>
      <a:lvl1pPr marL="378219" indent="-378219" algn="l" rtl="0" eaLnBrk="0" fontAlgn="base" hangingPunct="0">
        <a:spcBef>
          <a:spcPct val="20000"/>
        </a:spcBef>
        <a:spcAft>
          <a:spcPct val="0"/>
        </a:spcAft>
        <a:buClr>
          <a:srgbClr val="D58B00"/>
        </a:buClr>
        <a:buChar char="•"/>
        <a:defRPr sz="3088" b="1">
          <a:solidFill>
            <a:schemeClr val="tx1"/>
          </a:solidFill>
          <a:latin typeface="+mn-lt"/>
          <a:ea typeface="+mn-ea"/>
          <a:cs typeface="+mn-cs"/>
        </a:defRPr>
      </a:lvl1pPr>
      <a:lvl2pPr marL="819474" indent="-315182" algn="l" rtl="0" eaLnBrk="0" fontAlgn="base" hangingPunct="0">
        <a:spcBef>
          <a:spcPct val="20000"/>
        </a:spcBef>
        <a:spcAft>
          <a:spcPct val="0"/>
        </a:spcAft>
        <a:buClr>
          <a:srgbClr val="D58B00"/>
        </a:buClr>
        <a:buChar char="•"/>
        <a:defRPr sz="2647">
          <a:solidFill>
            <a:schemeClr val="tx1"/>
          </a:solidFill>
          <a:latin typeface="+mn-lt"/>
        </a:defRPr>
      </a:lvl2pPr>
      <a:lvl3pPr marL="1260729" indent="-252146" algn="l" rtl="0" eaLnBrk="0" fontAlgn="base" hangingPunct="0">
        <a:spcBef>
          <a:spcPct val="20000"/>
        </a:spcBef>
        <a:spcAft>
          <a:spcPct val="0"/>
        </a:spcAft>
        <a:buClr>
          <a:srgbClr val="D58B00"/>
        </a:buClr>
        <a:buChar char="•"/>
        <a:defRPr sz="2647">
          <a:solidFill>
            <a:schemeClr val="tx1"/>
          </a:solidFill>
          <a:latin typeface="+mn-lt"/>
        </a:defRPr>
      </a:lvl3pPr>
      <a:lvl4pPr marL="1765021" indent="-252146" algn="l" rtl="0" eaLnBrk="0" fontAlgn="base" hangingPunct="0">
        <a:spcBef>
          <a:spcPct val="20000"/>
        </a:spcBef>
        <a:spcAft>
          <a:spcPct val="0"/>
        </a:spcAft>
        <a:buClr>
          <a:srgbClr val="D58B00"/>
        </a:buClr>
        <a:buChar char="•"/>
        <a:defRPr sz="2206">
          <a:solidFill>
            <a:schemeClr val="tx1"/>
          </a:solidFill>
          <a:latin typeface="+mn-lt"/>
        </a:defRPr>
      </a:lvl4pPr>
      <a:lvl5pPr marL="2269312" indent="-252146" algn="l" rtl="0" eaLnBrk="0" fontAlgn="base" hangingPunct="0">
        <a:spcBef>
          <a:spcPct val="20000"/>
        </a:spcBef>
        <a:spcAft>
          <a:spcPct val="0"/>
        </a:spcAft>
        <a:buClr>
          <a:srgbClr val="D58B00"/>
        </a:buClr>
        <a:buChar char="•"/>
        <a:defRPr sz="2206">
          <a:solidFill>
            <a:schemeClr val="tx1"/>
          </a:solidFill>
          <a:latin typeface="+mn-lt"/>
        </a:defRPr>
      </a:lvl5pPr>
      <a:lvl6pPr marL="2773604" indent="-252146" algn="l" rtl="0" fontAlgn="base">
        <a:spcBef>
          <a:spcPct val="20000"/>
        </a:spcBef>
        <a:spcAft>
          <a:spcPct val="0"/>
        </a:spcAft>
        <a:buClr>
          <a:srgbClr val="D58B00"/>
        </a:buClr>
        <a:buChar char="•"/>
        <a:defRPr sz="2206">
          <a:solidFill>
            <a:schemeClr val="tx1"/>
          </a:solidFill>
          <a:latin typeface="+mn-lt"/>
        </a:defRPr>
      </a:lvl6pPr>
      <a:lvl7pPr marL="3277895" indent="-252146" algn="l" rtl="0" fontAlgn="base">
        <a:spcBef>
          <a:spcPct val="20000"/>
        </a:spcBef>
        <a:spcAft>
          <a:spcPct val="0"/>
        </a:spcAft>
        <a:buClr>
          <a:srgbClr val="D58B00"/>
        </a:buClr>
        <a:buChar char="•"/>
        <a:defRPr sz="2206">
          <a:solidFill>
            <a:schemeClr val="tx1"/>
          </a:solidFill>
          <a:latin typeface="+mn-lt"/>
        </a:defRPr>
      </a:lvl7pPr>
      <a:lvl8pPr marL="3782187" indent="-252146" algn="l" rtl="0" fontAlgn="base">
        <a:spcBef>
          <a:spcPct val="20000"/>
        </a:spcBef>
        <a:spcAft>
          <a:spcPct val="0"/>
        </a:spcAft>
        <a:buClr>
          <a:srgbClr val="D58B00"/>
        </a:buClr>
        <a:buChar char="•"/>
        <a:defRPr sz="2206">
          <a:solidFill>
            <a:schemeClr val="tx1"/>
          </a:solidFill>
          <a:latin typeface="+mn-lt"/>
        </a:defRPr>
      </a:lvl8pPr>
      <a:lvl9pPr marL="4286479" indent="-252146" algn="l" rtl="0" fontAlgn="base">
        <a:spcBef>
          <a:spcPct val="20000"/>
        </a:spcBef>
        <a:spcAft>
          <a:spcPct val="0"/>
        </a:spcAft>
        <a:buClr>
          <a:srgbClr val="D58B00"/>
        </a:buClr>
        <a:buChar char="•"/>
        <a:defRPr sz="2206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08583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292" algn="l" defTabSz="1008583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583" algn="l" defTabSz="1008583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875" algn="l" defTabSz="1008583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7166" algn="l" defTabSz="1008583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1458" algn="l" defTabSz="1008583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5750" algn="l" defTabSz="1008583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30041" algn="l" defTabSz="1008583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4333" algn="l" defTabSz="1008583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CE73F-42F5-4342-B6AB-0714A089944B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fi-FI">
              <a:solidFill>
                <a:srgbClr val="000000"/>
              </a:solidFill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14" y="359020"/>
            <a:ext cx="8353214" cy="631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1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sz="quarter" idx="4294967295"/>
          </p:nvPr>
        </p:nvSpPr>
        <p:spPr>
          <a:xfrm>
            <a:off x="938238" y="2955627"/>
            <a:ext cx="8066088" cy="1690688"/>
          </a:xfrm>
        </p:spPr>
        <p:txBody>
          <a:bodyPr/>
          <a:lstStyle/>
          <a:p>
            <a:pPr marL="0" indent="0" algn="ctr">
              <a:buNone/>
            </a:pPr>
            <a:r>
              <a:rPr lang="fi-FI" sz="6900" dirty="0" err="1"/>
              <a:t>Variations</a:t>
            </a:r>
            <a:endParaRPr lang="fi-FI" sz="6900" b="1" dirty="0"/>
          </a:p>
          <a:p>
            <a:pPr marL="0" indent="0" algn="ctr">
              <a:buNone/>
            </a:pPr>
            <a:r>
              <a:rPr lang="fi-FI" sz="4000" dirty="0"/>
              <a:t>	        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D12CD-A54A-4233-B0D7-E67836D5AA0D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59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 sz="4412" kern="1200" dirty="0">
                <a:solidFill>
                  <a:srgbClr val="006600"/>
                </a:solidFill>
              </a:rPr>
            </a:br>
            <a:r>
              <a:rPr lang="fi-FI" sz="4000" kern="1200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Variation</a:t>
            </a:r>
            <a:r>
              <a:rPr lang="fi-FI" sz="4000" kern="12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r>
              <a:rPr lang="fi-FI" sz="4412" kern="1200" dirty="0">
                <a:solidFill>
                  <a:srgbClr val="006600"/>
                </a:solidFill>
              </a:rPr>
              <a:t> </a:t>
            </a:r>
            <a:br>
              <a:rPr lang="fi-FI" sz="4412" kern="1200" dirty="0">
                <a:solidFill>
                  <a:srgbClr val="006600"/>
                </a:solidFill>
              </a:rPr>
            </a:br>
            <a:endParaRPr lang="fi-FI" sz="4412" kern="1200" dirty="0">
              <a:solidFill>
                <a:srgbClr val="006600"/>
              </a:solidFill>
            </a:endParaRPr>
          </a:p>
        </p:txBody>
      </p:sp>
      <p:sp>
        <p:nvSpPr>
          <p:cNvPr id="42" name="Sisällön paikkamerkki 2"/>
          <p:cNvSpPr>
            <a:spLocks noGrp="1"/>
          </p:cNvSpPr>
          <p:nvPr>
            <p:ph idx="1"/>
          </p:nvPr>
        </p:nvSpPr>
        <p:spPr>
          <a:xfrm>
            <a:off x="672359" y="1513007"/>
            <a:ext cx="3529886" cy="5126739"/>
          </a:xfrm>
        </p:spPr>
        <p:txBody>
          <a:bodyPr/>
          <a:lstStyle/>
          <a:p>
            <a:pPr marL="0" indent="0">
              <a:buNone/>
            </a:pPr>
            <a:r>
              <a:rPr lang="fi-FI" sz="1324" b="0" dirty="0" err="1">
                <a:sym typeface="Wingdings" panose="05000000000000000000" pitchFamily="2" charset="2"/>
              </a:rPr>
              <a:t>Due</a:t>
            </a:r>
            <a:r>
              <a:rPr lang="fi-FI" sz="1324" b="0" dirty="0">
                <a:sym typeface="Wingdings" panose="05000000000000000000" pitchFamily="2" charset="2"/>
              </a:rPr>
              <a:t> to </a:t>
            </a:r>
            <a:r>
              <a:rPr lang="fi-FI" sz="1324" b="0" dirty="0" err="1">
                <a:sym typeface="Wingdings" panose="05000000000000000000" pitchFamily="2" charset="2"/>
              </a:rPr>
              <a:t>the</a:t>
            </a:r>
            <a:r>
              <a:rPr lang="fi-FI" sz="1324" b="0" dirty="0">
                <a:sym typeface="Wingdings" panose="05000000000000000000" pitchFamily="2" charset="2"/>
              </a:rPr>
              <a:t> </a:t>
            </a:r>
            <a:r>
              <a:rPr lang="fi-FI" sz="1324" b="0" dirty="0" err="1">
                <a:sym typeface="Wingdings" panose="05000000000000000000" pitchFamily="2" charset="2"/>
              </a:rPr>
              <a:t>principle</a:t>
            </a:r>
            <a:r>
              <a:rPr lang="fi-FI" sz="1324" b="0" dirty="0">
                <a:sym typeface="Wingdings" panose="05000000000000000000" pitchFamily="2" charset="2"/>
              </a:rPr>
              <a:t> of </a:t>
            </a:r>
            <a:r>
              <a:rPr lang="fi-FI" sz="1324" b="0" dirty="0" err="1">
                <a:sym typeface="Wingdings" panose="05000000000000000000" pitchFamily="2" charset="2"/>
              </a:rPr>
              <a:t>free</a:t>
            </a:r>
            <a:r>
              <a:rPr lang="fi-FI" sz="1324" b="0" dirty="0">
                <a:sym typeface="Wingdings" panose="05000000000000000000" pitchFamily="2" charset="2"/>
              </a:rPr>
              <a:t> </a:t>
            </a:r>
            <a:r>
              <a:rPr lang="fi-FI" sz="1324" b="0" dirty="0" err="1">
                <a:sym typeface="Wingdings" panose="05000000000000000000" pitchFamily="2" charset="2"/>
              </a:rPr>
              <a:t>movement</a:t>
            </a:r>
            <a:r>
              <a:rPr lang="fi-FI" sz="1324" b="0" dirty="0">
                <a:sym typeface="Wingdings" panose="05000000000000000000" pitchFamily="2" charset="2"/>
              </a:rPr>
              <a:t> of </a:t>
            </a:r>
            <a:r>
              <a:rPr lang="fi-FI" sz="1324" b="0" dirty="0" err="1">
                <a:sym typeface="Wingdings" panose="05000000000000000000" pitchFamily="2" charset="2"/>
              </a:rPr>
              <a:t>goods</a:t>
            </a:r>
            <a:r>
              <a:rPr lang="fi-FI" sz="1324" b="0" dirty="0">
                <a:sym typeface="Wingdings" panose="05000000000000000000" pitchFamily="2" charset="2"/>
              </a:rPr>
              <a:t> in </a:t>
            </a:r>
            <a:r>
              <a:rPr lang="fi-FI" sz="1324" b="0" dirty="0" err="1">
                <a:sym typeface="Wingdings" panose="05000000000000000000" pitchFamily="2" charset="2"/>
              </a:rPr>
              <a:t>the</a:t>
            </a:r>
            <a:r>
              <a:rPr lang="fi-FI" sz="1324" b="0" dirty="0">
                <a:sym typeface="Wingdings" panose="05000000000000000000" pitchFamily="2" charset="2"/>
              </a:rPr>
              <a:t> EU, </a:t>
            </a:r>
            <a:r>
              <a:rPr lang="fi-FI" sz="1324" b="0" dirty="0" err="1">
                <a:sym typeface="Wingdings" panose="05000000000000000000" pitchFamily="2" charset="2"/>
              </a:rPr>
              <a:t>carousels</a:t>
            </a:r>
            <a:r>
              <a:rPr lang="fi-FI" sz="1324" b="0" dirty="0">
                <a:sym typeface="Wingdings" panose="05000000000000000000" pitchFamily="2" charset="2"/>
              </a:rPr>
              <a:t> </a:t>
            </a:r>
            <a:r>
              <a:rPr lang="fi-FI" sz="1324" b="0" dirty="0" err="1">
                <a:sym typeface="Wingdings" panose="05000000000000000000" pitchFamily="2" charset="2"/>
              </a:rPr>
              <a:t>can</a:t>
            </a:r>
            <a:r>
              <a:rPr lang="fi-FI" sz="1324" b="0" dirty="0">
                <a:sym typeface="Wingdings" panose="05000000000000000000" pitchFamily="2" charset="2"/>
              </a:rPr>
              <a:t> </a:t>
            </a:r>
            <a:r>
              <a:rPr lang="fi-FI" sz="1324" b="0" dirty="0" err="1">
                <a:sym typeface="Wingdings" panose="05000000000000000000" pitchFamily="2" charset="2"/>
              </a:rPr>
              <a:t>more</a:t>
            </a:r>
            <a:r>
              <a:rPr lang="fi-FI" sz="1324" b="0" dirty="0">
                <a:sym typeface="Wingdings" panose="05000000000000000000" pitchFamily="2" charset="2"/>
              </a:rPr>
              <a:t> </a:t>
            </a:r>
            <a:r>
              <a:rPr lang="fi-FI" sz="1324" b="0" dirty="0" err="1">
                <a:sym typeface="Wingdings" panose="05000000000000000000" pitchFamily="2" charset="2"/>
              </a:rPr>
              <a:t>easily</a:t>
            </a:r>
            <a:r>
              <a:rPr lang="fi-FI" sz="1324" b="0" dirty="0">
                <a:sym typeface="Wingdings" panose="05000000000000000000" pitchFamily="2" charset="2"/>
              </a:rPr>
              <a:t> </a:t>
            </a:r>
            <a:r>
              <a:rPr lang="fi-FI" sz="1324" b="0" dirty="0" err="1">
                <a:sym typeface="Wingdings" panose="05000000000000000000" pitchFamily="2" charset="2"/>
              </a:rPr>
              <a:t>deal</a:t>
            </a:r>
            <a:r>
              <a:rPr lang="fi-FI" sz="1324" b="0" dirty="0">
                <a:sym typeface="Wingdings" panose="05000000000000000000" pitchFamily="2" charset="2"/>
              </a:rPr>
              <a:t> </a:t>
            </a:r>
            <a:r>
              <a:rPr lang="fi-FI" sz="1324" b="0" dirty="0" err="1">
                <a:sym typeface="Wingdings" panose="05000000000000000000" pitchFamily="2" charset="2"/>
              </a:rPr>
              <a:t>with</a:t>
            </a:r>
            <a:r>
              <a:rPr lang="fi-FI" sz="1324" b="0" dirty="0">
                <a:sym typeface="Wingdings" panose="05000000000000000000" pitchFamily="2" charset="2"/>
              </a:rPr>
              <a:t> </a:t>
            </a:r>
            <a:r>
              <a:rPr lang="fi-FI" sz="1324" b="0" dirty="0" err="1">
                <a:sym typeface="Wingdings" panose="05000000000000000000" pitchFamily="2" charset="2"/>
              </a:rPr>
              <a:t>ficitious</a:t>
            </a:r>
            <a:r>
              <a:rPr lang="fi-FI" sz="1324" b="0" dirty="0">
                <a:sym typeface="Wingdings" panose="05000000000000000000" pitchFamily="2" charset="2"/>
              </a:rPr>
              <a:t> </a:t>
            </a:r>
            <a:r>
              <a:rPr lang="fi-FI" sz="1324" b="0" dirty="0" err="1">
                <a:sym typeface="Wingdings" panose="05000000000000000000" pitchFamily="2" charset="2"/>
              </a:rPr>
              <a:t>goods</a:t>
            </a:r>
            <a:r>
              <a:rPr lang="fi-FI" sz="1324" b="0" dirty="0">
                <a:sym typeface="Wingdings" panose="05000000000000000000" pitchFamily="2" charset="2"/>
              </a:rPr>
              <a:t>/</a:t>
            </a:r>
            <a:r>
              <a:rPr lang="fi-FI" sz="1324" b="0" dirty="0" err="1">
                <a:sym typeface="Wingdings" panose="05000000000000000000" pitchFamily="2" charset="2"/>
              </a:rPr>
              <a:t>services</a:t>
            </a:r>
            <a:endParaRPr lang="fi-FI" sz="1324" b="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i-FI" sz="1324" b="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sz="1324" b="0" dirty="0">
                <a:sym typeface="Wingdings" panose="05000000000000000000" pitchFamily="2" charset="2"/>
              </a:rPr>
              <a:t>Modus operandi</a:t>
            </a:r>
          </a:p>
          <a:p>
            <a:pPr marL="252146" indent="-252146">
              <a:buFont typeface="+mj-lt"/>
              <a:buAutoNum type="arabicPeriod"/>
            </a:pPr>
            <a:r>
              <a:rPr lang="fi-FI" sz="1324" b="0" dirty="0">
                <a:sym typeface="Wingdings" panose="05000000000000000000" pitchFamily="2" charset="2"/>
              </a:rPr>
              <a:t>A </a:t>
            </a:r>
            <a:r>
              <a:rPr lang="fi-FI" sz="1324" b="0" dirty="0" err="1">
                <a:sym typeface="Wingdings" panose="05000000000000000000" pitchFamily="2" charset="2"/>
              </a:rPr>
              <a:t>fictitious</a:t>
            </a:r>
            <a:r>
              <a:rPr lang="fi-FI" sz="1324" b="0" dirty="0">
                <a:sym typeface="Wingdings" panose="05000000000000000000" pitchFamily="2" charset="2"/>
              </a:rPr>
              <a:t> </a:t>
            </a:r>
            <a:r>
              <a:rPr lang="fi-FI" sz="1324" b="0" dirty="0" err="1">
                <a:sym typeface="Wingdings" panose="05000000000000000000" pitchFamily="2" charset="2"/>
              </a:rPr>
              <a:t>sale</a:t>
            </a:r>
            <a:r>
              <a:rPr lang="fi-FI" sz="1324" b="0" dirty="0">
                <a:sym typeface="Wingdings" panose="05000000000000000000" pitchFamily="2" charset="2"/>
              </a:rPr>
              <a:t> to B</a:t>
            </a:r>
          </a:p>
          <a:p>
            <a:pPr marL="252146" indent="-252146">
              <a:buFont typeface="+mj-lt"/>
              <a:buAutoNum type="arabicPeriod"/>
            </a:pPr>
            <a:r>
              <a:rPr lang="fi-FI" sz="1324" b="0" dirty="0">
                <a:sym typeface="Wingdings" panose="05000000000000000000" pitchFamily="2" charset="2"/>
              </a:rPr>
              <a:t>B </a:t>
            </a:r>
            <a:r>
              <a:rPr lang="fi-FI" sz="1324" b="0" dirty="0" err="1">
                <a:sym typeface="Wingdings" panose="05000000000000000000" pitchFamily="2" charset="2"/>
              </a:rPr>
              <a:t>fictitious</a:t>
            </a:r>
            <a:r>
              <a:rPr lang="fi-FI" sz="1324" b="0" dirty="0">
                <a:sym typeface="Wingdings" panose="05000000000000000000" pitchFamily="2" charset="2"/>
              </a:rPr>
              <a:t> "</a:t>
            </a:r>
            <a:r>
              <a:rPr lang="fi-FI" sz="1324" b="0" dirty="0" err="1">
                <a:sym typeface="Wingdings" panose="05000000000000000000" pitchFamily="2" charset="2"/>
              </a:rPr>
              <a:t>export</a:t>
            </a:r>
            <a:r>
              <a:rPr lang="fi-FI" sz="1324" b="0" dirty="0">
                <a:sym typeface="Wingdings" panose="05000000000000000000" pitchFamily="2" charset="2"/>
              </a:rPr>
              <a:t>" to X</a:t>
            </a:r>
          </a:p>
          <a:p>
            <a:pPr marL="252146" indent="-252146">
              <a:buFont typeface="+mj-lt"/>
              <a:buAutoNum type="arabicPeriod"/>
            </a:pPr>
            <a:r>
              <a:rPr lang="fi-FI" sz="1324" b="0" dirty="0">
                <a:sym typeface="Wingdings" panose="05000000000000000000" pitchFamily="2" charset="2"/>
              </a:rPr>
              <a:t>X </a:t>
            </a:r>
            <a:r>
              <a:rPr lang="fi-FI" sz="1324" b="0" dirty="0" err="1">
                <a:sym typeface="Wingdings" panose="05000000000000000000" pitchFamily="2" charset="2"/>
              </a:rPr>
              <a:t>sells</a:t>
            </a:r>
            <a:r>
              <a:rPr lang="fi-FI" sz="1324" b="0" dirty="0">
                <a:sym typeface="Wingdings" panose="05000000000000000000" pitchFamily="2" charset="2"/>
              </a:rPr>
              <a:t> </a:t>
            </a:r>
            <a:r>
              <a:rPr lang="fi-FI" sz="1324" b="0" dirty="0" err="1">
                <a:sym typeface="Wingdings" panose="05000000000000000000" pitchFamily="2" charset="2"/>
              </a:rPr>
              <a:t>the</a:t>
            </a:r>
            <a:r>
              <a:rPr lang="fi-FI" sz="1324" b="0" dirty="0">
                <a:sym typeface="Wingdings" panose="05000000000000000000" pitchFamily="2" charset="2"/>
              </a:rPr>
              <a:t> </a:t>
            </a:r>
            <a:r>
              <a:rPr lang="fi-FI" sz="1324" b="0" dirty="0" err="1">
                <a:sym typeface="Wingdings" panose="05000000000000000000" pitchFamily="2" charset="2"/>
              </a:rPr>
              <a:t>goods</a:t>
            </a:r>
            <a:r>
              <a:rPr lang="fi-FI" sz="1324" b="0" dirty="0">
                <a:sym typeface="Wingdings" panose="05000000000000000000" pitchFamily="2" charset="2"/>
              </a:rPr>
              <a:t> </a:t>
            </a:r>
            <a:r>
              <a:rPr lang="fi-FI" sz="1324" b="0" dirty="0" err="1">
                <a:sym typeface="Wingdings" panose="05000000000000000000" pitchFamily="2" charset="2"/>
              </a:rPr>
              <a:t>back</a:t>
            </a:r>
            <a:r>
              <a:rPr lang="fi-FI" sz="1324" b="0" dirty="0">
                <a:sym typeface="Wingdings" panose="05000000000000000000" pitchFamily="2" charset="2"/>
              </a:rPr>
              <a:t> to A</a:t>
            </a:r>
          </a:p>
          <a:p>
            <a:pPr marL="252146" indent="-252146">
              <a:buFont typeface="+mj-lt"/>
              <a:buAutoNum type="arabicPeriod"/>
            </a:pPr>
            <a:endParaRPr lang="fi-FI" sz="1324" b="0" dirty="0">
              <a:sym typeface="Wingdings" panose="05000000000000000000" pitchFamily="2" charset="2"/>
            </a:endParaRPr>
          </a:p>
          <a:p>
            <a:pPr marL="179388" indent="-179388"/>
            <a:r>
              <a:rPr lang="fi-FI" sz="1324" b="0" dirty="0" err="1">
                <a:sym typeface="Wingdings" panose="05000000000000000000" pitchFamily="2" charset="2"/>
              </a:rPr>
              <a:t>Some</a:t>
            </a:r>
            <a:r>
              <a:rPr lang="fi-FI" sz="1324" b="0" dirty="0">
                <a:sym typeface="Wingdings" panose="05000000000000000000" pitchFamily="2" charset="2"/>
              </a:rPr>
              <a:t> </a:t>
            </a:r>
            <a:r>
              <a:rPr lang="fi-FI" sz="1324" b="0" dirty="0" err="1">
                <a:sym typeface="Wingdings" panose="05000000000000000000" pitchFamily="2" charset="2"/>
              </a:rPr>
              <a:t>countries</a:t>
            </a:r>
            <a:r>
              <a:rPr lang="fi-FI" sz="1324" b="0" dirty="0">
                <a:sym typeface="Wingdings" panose="05000000000000000000" pitchFamily="2" charset="2"/>
              </a:rPr>
              <a:t> outside of EU </a:t>
            </a:r>
            <a:r>
              <a:rPr lang="fi-FI" sz="1324" b="0" dirty="0" err="1">
                <a:sym typeface="Wingdings" panose="05000000000000000000" pitchFamily="2" charset="2"/>
              </a:rPr>
              <a:t>have</a:t>
            </a:r>
            <a:r>
              <a:rPr lang="fi-FI" sz="1324" b="0" dirty="0">
                <a:sym typeface="Wingdings" panose="05000000000000000000" pitchFamily="2" charset="2"/>
              </a:rPr>
              <a:t> </a:t>
            </a:r>
            <a:r>
              <a:rPr lang="fi-FI" sz="1324" b="0" dirty="0" err="1">
                <a:sym typeface="Wingdings" panose="05000000000000000000" pitchFamily="2" charset="2"/>
              </a:rPr>
              <a:t>relaxed</a:t>
            </a:r>
            <a:r>
              <a:rPr lang="fi-FI" sz="1324" b="0" dirty="0">
                <a:sym typeface="Wingdings" panose="05000000000000000000" pitchFamily="2" charset="2"/>
              </a:rPr>
              <a:t> </a:t>
            </a:r>
            <a:r>
              <a:rPr lang="fi-FI" sz="1324" b="0" dirty="0" err="1">
                <a:sym typeface="Wingdings" panose="05000000000000000000" pitchFamily="2" charset="2"/>
              </a:rPr>
              <a:t>customs</a:t>
            </a:r>
            <a:r>
              <a:rPr lang="fi-FI" sz="1324" b="0" dirty="0">
                <a:sym typeface="Wingdings" panose="05000000000000000000" pitchFamily="2" charset="2"/>
              </a:rPr>
              <a:t> </a:t>
            </a:r>
            <a:r>
              <a:rPr lang="fi-FI" sz="1324" b="0" dirty="0" err="1">
                <a:sym typeface="Wingdings" panose="05000000000000000000" pitchFamily="2" charset="2"/>
              </a:rPr>
              <a:t>procedure</a:t>
            </a:r>
            <a:r>
              <a:rPr lang="fi-FI" sz="1324" b="0" dirty="0">
                <a:sym typeface="Wingdings" panose="05000000000000000000" pitchFamily="2" charset="2"/>
              </a:rPr>
              <a:t> for </a:t>
            </a:r>
            <a:r>
              <a:rPr lang="fi-FI" sz="1324" b="0" dirty="0" err="1">
                <a:sym typeface="Wingdings" panose="05000000000000000000" pitchFamily="2" charset="2"/>
              </a:rPr>
              <a:t>certain</a:t>
            </a:r>
            <a:r>
              <a:rPr lang="fi-FI" sz="1324" b="0" dirty="0">
                <a:sym typeface="Wingdings" panose="05000000000000000000" pitchFamily="2" charset="2"/>
              </a:rPr>
              <a:t> </a:t>
            </a:r>
            <a:r>
              <a:rPr lang="fi-FI" sz="1324" b="0" dirty="0" err="1">
                <a:sym typeface="Wingdings" panose="05000000000000000000" pitchFamily="2" charset="2"/>
              </a:rPr>
              <a:t>goods</a:t>
            </a:r>
            <a:r>
              <a:rPr lang="fi-FI" sz="1324" b="0" dirty="0">
                <a:sym typeface="Wingdings" panose="05000000000000000000" pitchFamily="2" charset="2"/>
              </a:rPr>
              <a:t>, </a:t>
            </a:r>
            <a:r>
              <a:rPr lang="fi-FI" sz="1324" b="0" dirty="0" err="1">
                <a:sym typeface="Wingdings" panose="05000000000000000000" pitchFamily="2" charset="2"/>
              </a:rPr>
              <a:t>countries</a:t>
            </a:r>
            <a:r>
              <a:rPr lang="fi-FI" sz="1324" b="0" dirty="0">
                <a:sym typeface="Wingdings" panose="05000000000000000000" pitchFamily="2" charset="2"/>
              </a:rPr>
              <a:t> and/</a:t>
            </a:r>
            <a:r>
              <a:rPr lang="fi-FI" sz="1324" b="0" dirty="0" err="1">
                <a:sym typeface="Wingdings" panose="05000000000000000000" pitchFamily="2" charset="2"/>
              </a:rPr>
              <a:t>or</a:t>
            </a:r>
            <a:r>
              <a:rPr lang="fi-FI" sz="1324" b="0" dirty="0">
                <a:sym typeface="Wingdings" panose="05000000000000000000" pitchFamily="2" charset="2"/>
              </a:rPr>
              <a:t> </a:t>
            </a:r>
            <a:r>
              <a:rPr lang="fi-FI" sz="1324" b="0" dirty="0" err="1">
                <a:sym typeface="Wingdings" panose="05000000000000000000" pitchFamily="2" charset="2"/>
              </a:rPr>
              <a:t>specialty</a:t>
            </a:r>
            <a:r>
              <a:rPr lang="fi-FI" sz="1324" b="0" dirty="0">
                <a:sym typeface="Wingdings" panose="05000000000000000000" pitchFamily="2" charset="2"/>
              </a:rPr>
              <a:t> </a:t>
            </a:r>
            <a:r>
              <a:rPr lang="fi-FI" sz="1324" b="0" dirty="0" err="1">
                <a:sym typeface="Wingdings" panose="05000000000000000000" pitchFamily="2" charset="2"/>
              </a:rPr>
              <a:t>areas</a:t>
            </a:r>
            <a:endParaRPr lang="fi-FI" sz="1324" b="0" dirty="0">
              <a:sym typeface="Wingdings" panose="05000000000000000000" pitchFamily="2" charset="2"/>
            </a:endParaRPr>
          </a:p>
          <a:p>
            <a:pPr marL="179388" indent="-179388">
              <a:spcBef>
                <a:spcPts val="1200"/>
              </a:spcBef>
            </a:pPr>
            <a:r>
              <a:rPr lang="fi-FI" sz="1324" b="0" dirty="0">
                <a:sym typeface="Wingdings" panose="05000000000000000000" pitchFamily="2" charset="2"/>
              </a:rPr>
              <a:t>These </a:t>
            </a:r>
            <a:r>
              <a:rPr lang="fi-FI" sz="1324" b="0" dirty="0" err="1">
                <a:sym typeface="Wingdings" panose="05000000000000000000" pitchFamily="2" charset="2"/>
              </a:rPr>
              <a:t>exceptions</a:t>
            </a:r>
            <a:r>
              <a:rPr lang="fi-FI" sz="1324" b="0" dirty="0">
                <a:sym typeface="Wingdings" panose="05000000000000000000" pitchFamily="2" charset="2"/>
              </a:rPr>
              <a:t> </a:t>
            </a:r>
            <a:r>
              <a:rPr lang="fi-FI" sz="1324" b="0" dirty="0" err="1">
                <a:sym typeface="Wingdings" panose="05000000000000000000" pitchFamily="2" charset="2"/>
              </a:rPr>
              <a:t>can</a:t>
            </a:r>
            <a:r>
              <a:rPr lang="fi-FI" sz="1324" b="0" dirty="0">
                <a:sym typeface="Wingdings" panose="05000000000000000000" pitchFamily="2" charset="2"/>
              </a:rPr>
              <a:t> </a:t>
            </a:r>
            <a:r>
              <a:rPr lang="fi-FI" sz="1324" b="0" dirty="0" err="1">
                <a:sym typeface="Wingdings" panose="05000000000000000000" pitchFamily="2" charset="2"/>
              </a:rPr>
              <a:t>be</a:t>
            </a:r>
            <a:r>
              <a:rPr lang="fi-FI" sz="1324" b="0" dirty="0">
                <a:sym typeface="Wingdings" panose="05000000000000000000" pitchFamily="2" charset="2"/>
              </a:rPr>
              <a:t> </a:t>
            </a:r>
            <a:r>
              <a:rPr lang="fi-FI" sz="1324" b="0" dirty="0" err="1">
                <a:sym typeface="Wingdings" panose="05000000000000000000" pitchFamily="2" charset="2"/>
              </a:rPr>
              <a:t>used</a:t>
            </a:r>
            <a:r>
              <a:rPr lang="fi-FI" sz="1324" b="0" dirty="0">
                <a:sym typeface="Wingdings" panose="05000000000000000000" pitchFamily="2" charset="2"/>
              </a:rPr>
              <a:t> </a:t>
            </a:r>
            <a:r>
              <a:rPr lang="fi-FI" sz="1324" b="0" dirty="0" err="1">
                <a:sym typeface="Wingdings" panose="05000000000000000000" pitchFamily="2" charset="2"/>
              </a:rPr>
              <a:t>by</a:t>
            </a:r>
            <a:r>
              <a:rPr lang="fi-FI" sz="1324" b="0" dirty="0">
                <a:sym typeface="Wingdings" panose="05000000000000000000" pitchFamily="2" charset="2"/>
              </a:rPr>
              <a:t> </a:t>
            </a:r>
            <a:r>
              <a:rPr lang="fi-FI" sz="1324" b="0" dirty="0" err="1">
                <a:sym typeface="Wingdings" panose="05000000000000000000" pitchFamily="2" charset="2"/>
              </a:rPr>
              <a:t>the</a:t>
            </a:r>
            <a:r>
              <a:rPr lang="fi-FI" sz="1324" b="0" dirty="0">
                <a:sym typeface="Wingdings" panose="05000000000000000000" pitchFamily="2" charset="2"/>
              </a:rPr>
              <a:t> </a:t>
            </a:r>
            <a:r>
              <a:rPr lang="fi-FI" sz="1324" b="0" dirty="0" err="1">
                <a:sym typeface="Wingdings" panose="05000000000000000000" pitchFamily="2" charset="2"/>
              </a:rPr>
              <a:t>fraudsters</a:t>
            </a:r>
            <a:endParaRPr lang="fi-FI" sz="1324" b="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i-FI" sz="1324" b="0" dirty="0">
              <a:sym typeface="Wingdings" panose="05000000000000000000" pitchFamily="2" charset="2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CE73F-42F5-4342-B6AB-0714A089944B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20" name="Pyöristetty suorakulmio 19"/>
          <p:cNvSpPr/>
          <p:nvPr/>
        </p:nvSpPr>
        <p:spPr bwMode="auto">
          <a:xfrm>
            <a:off x="5214886" y="2462428"/>
            <a:ext cx="1008539" cy="924494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1985" b="1" dirty="0">
                <a:solidFill>
                  <a:schemeClr val="tx1"/>
                </a:solidFill>
                <a:latin typeface="Arial" charset="0"/>
              </a:rPr>
              <a:t>B</a:t>
            </a:r>
          </a:p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1600" b="1" dirty="0">
                <a:solidFill>
                  <a:schemeClr val="tx1"/>
                </a:solidFill>
                <a:latin typeface="Arial" charset="0"/>
              </a:rPr>
              <a:t>(</a:t>
            </a:r>
            <a:r>
              <a:rPr lang="fi-FI" sz="1600" b="1" dirty="0" err="1">
                <a:solidFill>
                  <a:schemeClr val="tx1"/>
                </a:solidFill>
                <a:latin typeface="Arial" charset="0"/>
              </a:rPr>
              <a:t>broker</a:t>
            </a:r>
            <a:r>
              <a:rPr lang="fi-FI" sz="1600" b="1" dirty="0">
                <a:solidFill>
                  <a:schemeClr val="tx1"/>
                </a:solidFill>
                <a:latin typeface="Arial" charset="0"/>
              </a:rPr>
              <a:t>)</a:t>
            </a:r>
          </a:p>
        </p:txBody>
      </p:sp>
      <p:cxnSp>
        <p:nvCxnSpPr>
          <p:cNvPr id="21" name="Suora yhdysviiva 20"/>
          <p:cNvCxnSpPr/>
          <p:nvPr/>
        </p:nvCxnSpPr>
        <p:spPr bwMode="auto">
          <a:xfrm>
            <a:off x="4878707" y="3765432"/>
            <a:ext cx="477249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Pyöristetty suorakulmio 21"/>
          <p:cNvSpPr/>
          <p:nvPr/>
        </p:nvSpPr>
        <p:spPr bwMode="auto">
          <a:xfrm>
            <a:off x="6610309" y="4353437"/>
            <a:ext cx="1008539" cy="92449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1985" b="1" dirty="0">
                <a:solidFill>
                  <a:schemeClr val="tx1"/>
                </a:solidFill>
                <a:latin typeface="Arial" charset="0"/>
              </a:rPr>
              <a:t>X</a:t>
            </a:r>
          </a:p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1600" b="1" dirty="0">
                <a:solidFill>
                  <a:schemeClr val="tx1"/>
                </a:solidFill>
                <a:latin typeface="Arial" charset="0"/>
              </a:rPr>
              <a:t>(</a:t>
            </a:r>
            <a:r>
              <a:rPr lang="fi-FI" sz="1600" b="1" dirty="0" err="1">
                <a:solidFill>
                  <a:schemeClr val="tx1"/>
                </a:solidFill>
                <a:latin typeface="Arial" charset="0"/>
              </a:rPr>
              <a:t>conduit</a:t>
            </a:r>
            <a:r>
              <a:rPr lang="fi-FI" sz="1600" b="1" dirty="0">
                <a:solidFill>
                  <a:schemeClr val="tx1"/>
                </a:solidFill>
                <a:latin typeface="Arial" charset="0"/>
              </a:rPr>
              <a:t>)</a:t>
            </a:r>
          </a:p>
        </p:txBody>
      </p:sp>
      <p:sp>
        <p:nvSpPr>
          <p:cNvPr id="23" name="Tekstiruutu 22"/>
          <p:cNvSpPr txBox="1"/>
          <p:nvPr/>
        </p:nvSpPr>
        <p:spPr>
          <a:xfrm>
            <a:off x="8996906" y="1621979"/>
            <a:ext cx="654299" cy="4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6" dirty="0"/>
              <a:t>FI</a:t>
            </a:r>
          </a:p>
        </p:txBody>
      </p:sp>
      <p:sp>
        <p:nvSpPr>
          <p:cNvPr id="24" name="Tekstiruutu 23"/>
          <p:cNvSpPr txBox="1"/>
          <p:nvPr/>
        </p:nvSpPr>
        <p:spPr>
          <a:xfrm>
            <a:off x="8996906" y="3891192"/>
            <a:ext cx="654299" cy="4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6" dirty="0"/>
              <a:t>EE</a:t>
            </a:r>
          </a:p>
        </p:txBody>
      </p:sp>
      <p:cxnSp>
        <p:nvCxnSpPr>
          <p:cNvPr id="25" name="Suora nuoliyhdysviiva 24"/>
          <p:cNvCxnSpPr/>
          <p:nvPr/>
        </p:nvCxnSpPr>
        <p:spPr bwMode="auto">
          <a:xfrm>
            <a:off x="7988367" y="2851048"/>
            <a:ext cx="1008539" cy="10085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Pyöristetty suorakulmio 25"/>
          <p:cNvSpPr/>
          <p:nvPr/>
        </p:nvSpPr>
        <p:spPr bwMode="auto">
          <a:xfrm>
            <a:off x="7931758" y="2462428"/>
            <a:ext cx="1008539" cy="924494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2206" b="1" dirty="0">
                <a:solidFill>
                  <a:schemeClr val="tx1"/>
                </a:solidFill>
                <a:latin typeface="Arial" charset="0"/>
              </a:rPr>
              <a:t>A</a:t>
            </a:r>
          </a:p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1600" b="1" dirty="0">
                <a:solidFill>
                  <a:schemeClr val="tx1"/>
                </a:solidFill>
                <a:latin typeface="Arial" charset="0"/>
              </a:rPr>
              <a:t>(MT)</a:t>
            </a:r>
          </a:p>
        </p:txBody>
      </p:sp>
      <p:sp>
        <p:nvSpPr>
          <p:cNvPr id="27" name="Alanuoli 26"/>
          <p:cNvSpPr/>
          <p:nvPr/>
        </p:nvSpPr>
        <p:spPr bwMode="auto">
          <a:xfrm rot="2193557" flipV="1">
            <a:off x="7734282" y="3388932"/>
            <a:ext cx="420224" cy="1025433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endParaRPr lang="fi-FI" sz="1985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8" name="Alanuoli 27"/>
          <p:cNvSpPr/>
          <p:nvPr/>
        </p:nvSpPr>
        <p:spPr bwMode="auto">
          <a:xfrm rot="16200000" flipV="1">
            <a:off x="6835702" y="2252316"/>
            <a:ext cx="420224" cy="1344718"/>
          </a:xfrm>
          <a:prstGeom prst="dow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endParaRPr lang="fi-FI" sz="1985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" name="Alanuoli 29"/>
          <p:cNvSpPr/>
          <p:nvPr/>
        </p:nvSpPr>
        <p:spPr bwMode="auto">
          <a:xfrm rot="8826921" flipV="1">
            <a:off x="6057719" y="3439712"/>
            <a:ext cx="420224" cy="995701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endParaRPr lang="fi-FI" sz="1985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6" name="Tekstiruutu 35"/>
          <p:cNvSpPr txBox="1"/>
          <p:nvPr/>
        </p:nvSpPr>
        <p:spPr>
          <a:xfrm>
            <a:off x="5214887" y="4043949"/>
            <a:ext cx="859897" cy="49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24" dirty="0"/>
              <a:t>1 200 € </a:t>
            </a:r>
          </a:p>
          <a:p>
            <a:r>
              <a:rPr lang="fi-FI" sz="1324" dirty="0"/>
              <a:t>0 % VAT</a:t>
            </a:r>
          </a:p>
        </p:txBody>
      </p:sp>
      <p:sp>
        <p:nvSpPr>
          <p:cNvPr id="37" name="Tekstiruutu 36"/>
          <p:cNvSpPr txBox="1"/>
          <p:nvPr/>
        </p:nvSpPr>
        <p:spPr>
          <a:xfrm>
            <a:off x="8121382" y="4043949"/>
            <a:ext cx="859897" cy="49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24" dirty="0"/>
              <a:t>1 000 € </a:t>
            </a:r>
          </a:p>
          <a:p>
            <a:r>
              <a:rPr lang="fi-FI" sz="1324" dirty="0"/>
              <a:t>0 % VAT</a:t>
            </a:r>
          </a:p>
        </p:txBody>
      </p:sp>
      <p:sp>
        <p:nvSpPr>
          <p:cNvPr id="39" name="Tekstiruutu 38"/>
          <p:cNvSpPr txBox="1"/>
          <p:nvPr/>
        </p:nvSpPr>
        <p:spPr>
          <a:xfrm>
            <a:off x="6626870" y="2214896"/>
            <a:ext cx="1033544" cy="49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24" dirty="0"/>
              <a:t>1 000 €  + 24 % VAT</a:t>
            </a:r>
          </a:p>
        </p:txBody>
      </p:sp>
    </p:spTree>
    <p:extLst>
      <p:ext uri="{BB962C8B-B14F-4D97-AF65-F5344CB8AC3E}">
        <p14:creationId xmlns:p14="http://schemas.microsoft.com/office/powerpoint/2010/main" val="5909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 sz="4412" kern="1200" dirty="0">
                <a:solidFill>
                  <a:srgbClr val="006600"/>
                </a:solidFill>
              </a:rPr>
            </a:br>
            <a:r>
              <a:rPr lang="fi-FI" sz="4000" kern="1200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Variation</a:t>
            </a:r>
            <a:r>
              <a:rPr lang="fi-FI" sz="4000" kern="12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r>
              <a:rPr lang="fi-FI" sz="4412" kern="1200" dirty="0">
                <a:solidFill>
                  <a:srgbClr val="006600"/>
                </a:solidFill>
              </a:rPr>
              <a:t> </a:t>
            </a:r>
            <a:br>
              <a:rPr lang="fi-FI" sz="4412" kern="1200" dirty="0">
                <a:solidFill>
                  <a:srgbClr val="006600"/>
                </a:solidFill>
              </a:rPr>
            </a:br>
            <a:endParaRPr lang="fi-FI" sz="4412" kern="1200" dirty="0">
              <a:solidFill>
                <a:srgbClr val="006600"/>
              </a:solidFill>
            </a:endParaRPr>
          </a:p>
        </p:txBody>
      </p:sp>
      <p:sp>
        <p:nvSpPr>
          <p:cNvPr id="42" name="Sisällön paikkamerkki 2"/>
          <p:cNvSpPr>
            <a:spLocks noGrp="1"/>
          </p:cNvSpPr>
          <p:nvPr>
            <p:ph idx="1"/>
          </p:nvPr>
        </p:nvSpPr>
        <p:spPr>
          <a:xfrm>
            <a:off x="672359" y="1513007"/>
            <a:ext cx="3529886" cy="5126739"/>
          </a:xfrm>
        </p:spPr>
        <p:txBody>
          <a:bodyPr/>
          <a:lstStyle/>
          <a:p>
            <a:pPr marL="0" indent="0">
              <a:buNone/>
            </a:pPr>
            <a:r>
              <a:rPr lang="fi-FI" sz="1324" b="0" dirty="0">
                <a:sym typeface="Wingdings" panose="05000000000000000000" pitchFamily="2" charset="2"/>
              </a:rPr>
              <a:t>Modus operandi</a:t>
            </a:r>
          </a:p>
          <a:p>
            <a:pPr marL="252146" indent="-252146">
              <a:buFont typeface="+mj-lt"/>
              <a:buAutoNum type="arabicPeriod"/>
            </a:pPr>
            <a:r>
              <a:rPr lang="fi-FI" sz="1324" b="0" dirty="0">
                <a:sym typeface="Wingdings" panose="05000000000000000000" pitchFamily="2" charset="2"/>
              </a:rPr>
              <a:t>A </a:t>
            </a:r>
            <a:r>
              <a:rPr lang="fi-FI" sz="1324" b="0" dirty="0" err="1">
                <a:sym typeface="Wingdings" panose="05000000000000000000" pitchFamily="2" charset="2"/>
              </a:rPr>
              <a:t>domestic</a:t>
            </a:r>
            <a:r>
              <a:rPr lang="fi-FI" sz="1324" b="0" dirty="0">
                <a:sym typeface="Wingdings" panose="05000000000000000000" pitchFamily="2" charset="2"/>
              </a:rPr>
              <a:t> </a:t>
            </a:r>
            <a:r>
              <a:rPr lang="fi-FI" sz="1324" b="0" dirty="0" err="1">
                <a:sym typeface="Wingdings" panose="05000000000000000000" pitchFamily="2" charset="2"/>
              </a:rPr>
              <a:t>sale</a:t>
            </a:r>
            <a:r>
              <a:rPr lang="fi-FI" sz="1324" b="0" dirty="0">
                <a:sym typeface="Wingdings" panose="05000000000000000000" pitchFamily="2" charset="2"/>
              </a:rPr>
              <a:t> to B</a:t>
            </a:r>
          </a:p>
          <a:p>
            <a:pPr marL="252146" indent="-252146">
              <a:buFont typeface="+mj-lt"/>
              <a:buAutoNum type="arabicPeriod"/>
            </a:pPr>
            <a:r>
              <a:rPr lang="fi-FI" sz="1324" b="0" dirty="0">
                <a:sym typeface="Wingdings" panose="05000000000000000000" pitchFamily="2" charset="2"/>
              </a:rPr>
              <a:t>B </a:t>
            </a:r>
            <a:r>
              <a:rPr lang="fi-FI" sz="1324" b="0" dirty="0" err="1">
                <a:sym typeface="Wingdings" panose="05000000000000000000" pitchFamily="2" charset="2"/>
              </a:rPr>
              <a:t>domestic</a:t>
            </a:r>
            <a:r>
              <a:rPr lang="fi-FI" sz="1324" b="0" dirty="0">
                <a:sym typeface="Wingdings" panose="05000000000000000000" pitchFamily="2" charset="2"/>
              </a:rPr>
              <a:t> </a:t>
            </a:r>
            <a:r>
              <a:rPr lang="fi-FI" sz="1324" b="0" dirty="0" err="1">
                <a:sym typeface="Wingdings" panose="05000000000000000000" pitchFamily="2" charset="2"/>
              </a:rPr>
              <a:t>sale</a:t>
            </a:r>
            <a:r>
              <a:rPr lang="fi-FI" sz="1324" b="0" dirty="0">
                <a:sym typeface="Wingdings" panose="05000000000000000000" pitchFamily="2" charset="2"/>
              </a:rPr>
              <a:t> to C</a:t>
            </a:r>
          </a:p>
          <a:p>
            <a:pPr marL="252146" indent="-252146">
              <a:buFont typeface="+mj-lt"/>
              <a:buAutoNum type="arabicPeriod"/>
            </a:pPr>
            <a:r>
              <a:rPr lang="fi-FI" sz="1324" b="0" dirty="0">
                <a:sym typeface="Wingdings" panose="05000000000000000000" pitchFamily="2" charset="2"/>
              </a:rPr>
              <a:t>C </a:t>
            </a:r>
            <a:r>
              <a:rPr lang="fi-FI" sz="1324" b="0" dirty="0" err="1">
                <a:sym typeface="Wingdings" panose="05000000000000000000" pitchFamily="2" charset="2"/>
              </a:rPr>
              <a:t>export</a:t>
            </a:r>
            <a:r>
              <a:rPr lang="fi-FI" sz="1324" b="0" dirty="0">
                <a:sym typeface="Wingdings" panose="05000000000000000000" pitchFamily="2" charset="2"/>
              </a:rPr>
              <a:t> to X</a:t>
            </a:r>
          </a:p>
          <a:p>
            <a:pPr marL="252146" indent="-252146">
              <a:buFont typeface="+mj-lt"/>
              <a:buAutoNum type="arabicPeriod"/>
            </a:pPr>
            <a:r>
              <a:rPr lang="fi-FI" sz="1324" b="0" dirty="0">
                <a:sym typeface="Wingdings" panose="05000000000000000000" pitchFamily="2" charset="2"/>
              </a:rPr>
              <a:t>X </a:t>
            </a:r>
            <a:r>
              <a:rPr lang="fi-FI" sz="1324" b="0" dirty="0" err="1">
                <a:sym typeface="Wingdings" panose="05000000000000000000" pitchFamily="2" charset="2"/>
              </a:rPr>
              <a:t>domestic</a:t>
            </a:r>
            <a:r>
              <a:rPr lang="fi-FI" sz="1324" b="0" dirty="0">
                <a:sym typeface="Wingdings" panose="05000000000000000000" pitchFamily="2" charset="2"/>
              </a:rPr>
              <a:t> </a:t>
            </a:r>
            <a:r>
              <a:rPr lang="fi-FI" sz="1324" b="0" dirty="0" err="1">
                <a:sym typeface="Wingdings" panose="05000000000000000000" pitchFamily="2" charset="2"/>
              </a:rPr>
              <a:t>sale</a:t>
            </a:r>
            <a:r>
              <a:rPr lang="fi-FI" sz="1324" b="0" dirty="0">
                <a:sym typeface="Wingdings" panose="05000000000000000000" pitchFamily="2" charset="2"/>
              </a:rPr>
              <a:t> to F</a:t>
            </a:r>
          </a:p>
          <a:p>
            <a:pPr marL="252146" indent="-252146">
              <a:buFont typeface="+mj-lt"/>
              <a:buAutoNum type="arabicPeriod"/>
            </a:pPr>
            <a:r>
              <a:rPr lang="fi-FI" sz="1324" b="0" dirty="0">
                <a:sym typeface="Wingdings" panose="05000000000000000000" pitchFamily="2" charset="2"/>
              </a:rPr>
              <a:t>F </a:t>
            </a:r>
            <a:r>
              <a:rPr lang="fi-FI" sz="1324" b="0" dirty="0" err="1">
                <a:sym typeface="Wingdings" panose="05000000000000000000" pitchFamily="2" charset="2"/>
              </a:rPr>
              <a:t>export</a:t>
            </a:r>
            <a:r>
              <a:rPr lang="fi-FI" sz="1324" b="0" dirty="0">
                <a:sym typeface="Wingdings" panose="05000000000000000000" pitchFamily="2" charset="2"/>
              </a:rPr>
              <a:t> to A</a:t>
            </a:r>
          </a:p>
          <a:p>
            <a:pPr marL="252146" indent="-252146">
              <a:buFont typeface="+mj-lt"/>
              <a:buAutoNum type="arabicPeriod"/>
            </a:pPr>
            <a:endParaRPr lang="fi-FI" sz="1324" b="0" dirty="0">
              <a:sym typeface="Wingdings" panose="05000000000000000000" pitchFamily="2" charset="2"/>
            </a:endParaRPr>
          </a:p>
          <a:p>
            <a:pPr marL="179388" indent="-179388"/>
            <a:r>
              <a:rPr lang="fi-FI" sz="1324" b="0" dirty="0" err="1">
                <a:sym typeface="Wingdings" panose="05000000000000000000" pitchFamily="2" charset="2"/>
              </a:rPr>
              <a:t>Could</a:t>
            </a:r>
            <a:r>
              <a:rPr lang="fi-FI" sz="1324" b="0" dirty="0">
                <a:sym typeface="Wingdings" panose="05000000000000000000" pitchFamily="2" charset="2"/>
              </a:rPr>
              <a:t> X </a:t>
            </a:r>
            <a:r>
              <a:rPr lang="fi-FI" sz="1324" b="0" dirty="0" err="1">
                <a:sym typeface="Wingdings" panose="05000000000000000000" pitchFamily="2" charset="2"/>
              </a:rPr>
              <a:t>also</a:t>
            </a:r>
            <a:r>
              <a:rPr lang="fi-FI" sz="1324" b="0" dirty="0">
                <a:sym typeface="Wingdings" panose="05000000000000000000" pitchFamily="2" charset="2"/>
              </a:rPr>
              <a:t> </a:t>
            </a:r>
            <a:r>
              <a:rPr lang="fi-FI" sz="1324" b="0" dirty="0" err="1">
                <a:sym typeface="Wingdings" panose="05000000000000000000" pitchFamily="2" charset="2"/>
              </a:rPr>
              <a:t>become</a:t>
            </a:r>
            <a:r>
              <a:rPr lang="fi-FI" sz="1324" b="0" dirty="0">
                <a:sym typeface="Wingdings" panose="05000000000000000000" pitchFamily="2" charset="2"/>
              </a:rPr>
              <a:t> a </a:t>
            </a:r>
            <a:r>
              <a:rPr lang="fi-FI" sz="1324" b="0" dirty="0" err="1">
                <a:sym typeface="Wingdings" panose="05000000000000000000" pitchFamily="2" charset="2"/>
              </a:rPr>
              <a:t>missing</a:t>
            </a:r>
            <a:r>
              <a:rPr lang="fi-FI" sz="1324" b="0" dirty="0">
                <a:sym typeface="Wingdings" panose="05000000000000000000" pitchFamily="2" charset="2"/>
              </a:rPr>
              <a:t> </a:t>
            </a:r>
            <a:r>
              <a:rPr lang="fi-FI" sz="1324" b="0" dirty="0" err="1">
                <a:sym typeface="Wingdings" panose="05000000000000000000" pitchFamily="2" charset="2"/>
              </a:rPr>
              <a:t>trader</a:t>
            </a:r>
            <a:r>
              <a:rPr lang="fi-FI" sz="1324" b="0" dirty="0">
                <a:sym typeface="Wingdings" panose="05000000000000000000" pitchFamily="2" charset="2"/>
              </a:rPr>
              <a:t> and F a </a:t>
            </a:r>
            <a:r>
              <a:rPr lang="fi-FI" sz="1324" b="0" dirty="0" err="1">
                <a:sym typeface="Wingdings" panose="05000000000000000000" pitchFamily="2" charset="2"/>
              </a:rPr>
              <a:t>broker</a:t>
            </a:r>
            <a:r>
              <a:rPr lang="fi-FI" sz="1324" b="0" dirty="0">
                <a:sym typeface="Wingdings" panose="05000000000000000000" pitchFamily="2" charset="2"/>
              </a:rPr>
              <a:t>?</a:t>
            </a:r>
          </a:p>
          <a:p>
            <a:pPr marL="179388" indent="-179388">
              <a:spcBef>
                <a:spcPts val="1200"/>
              </a:spcBef>
            </a:pPr>
            <a:r>
              <a:rPr lang="fi-FI" sz="1324" b="0" dirty="0">
                <a:sym typeface="Wingdings" panose="05000000000000000000" pitchFamily="2" charset="2"/>
              </a:rPr>
              <a:t>There </a:t>
            </a:r>
            <a:r>
              <a:rPr lang="fi-FI" sz="1324" b="0" dirty="0" err="1">
                <a:sym typeface="Wingdings" panose="05000000000000000000" pitchFamily="2" charset="2"/>
              </a:rPr>
              <a:t>can</a:t>
            </a:r>
            <a:r>
              <a:rPr lang="fi-FI" sz="1324" b="0" dirty="0">
                <a:sym typeface="Wingdings" panose="05000000000000000000" pitchFamily="2" charset="2"/>
              </a:rPr>
              <a:t> </a:t>
            </a:r>
            <a:r>
              <a:rPr lang="fi-FI" sz="1324" b="0" dirty="0" err="1">
                <a:sym typeface="Wingdings" panose="05000000000000000000" pitchFamily="2" charset="2"/>
              </a:rPr>
              <a:t>be</a:t>
            </a:r>
            <a:r>
              <a:rPr lang="fi-FI" sz="1324" b="0" dirty="0">
                <a:sym typeface="Wingdings" panose="05000000000000000000" pitchFamily="2" charset="2"/>
              </a:rPr>
              <a:t> </a:t>
            </a:r>
            <a:r>
              <a:rPr lang="fi-FI" sz="1324" b="0" dirty="0" err="1">
                <a:sym typeface="Wingdings" panose="05000000000000000000" pitchFamily="2" charset="2"/>
              </a:rPr>
              <a:t>multiple</a:t>
            </a:r>
            <a:r>
              <a:rPr lang="fi-FI" sz="1324" b="0" dirty="0">
                <a:sym typeface="Wingdings" panose="05000000000000000000" pitchFamily="2" charset="2"/>
              </a:rPr>
              <a:t> </a:t>
            </a:r>
            <a:r>
              <a:rPr lang="fi-FI" sz="1324" b="0" dirty="0" err="1">
                <a:sym typeface="Wingdings" panose="05000000000000000000" pitchFamily="2" charset="2"/>
              </a:rPr>
              <a:t>reasons</a:t>
            </a:r>
            <a:r>
              <a:rPr lang="fi-FI" sz="1324" b="0" dirty="0">
                <a:sym typeface="Wingdings" panose="05000000000000000000" pitchFamily="2" charset="2"/>
              </a:rPr>
              <a:t> </a:t>
            </a:r>
            <a:r>
              <a:rPr lang="fi-FI" sz="1324" b="0" dirty="0" err="1">
                <a:sym typeface="Wingdings" panose="05000000000000000000" pitchFamily="2" charset="2"/>
              </a:rPr>
              <a:t>why</a:t>
            </a:r>
            <a:r>
              <a:rPr lang="fi-FI" sz="1324" b="0" dirty="0">
                <a:sym typeface="Wingdings" panose="05000000000000000000" pitchFamily="2" charset="2"/>
              </a:rPr>
              <a:t> </a:t>
            </a:r>
            <a:r>
              <a:rPr lang="fi-FI" sz="1324" b="0" dirty="0" err="1">
                <a:sym typeface="Wingdings" panose="05000000000000000000" pitchFamily="2" charset="2"/>
              </a:rPr>
              <a:t>the</a:t>
            </a:r>
            <a:r>
              <a:rPr lang="fi-FI" sz="1324" b="0" dirty="0">
                <a:sym typeface="Wingdings" panose="05000000000000000000" pitchFamily="2" charset="2"/>
              </a:rPr>
              <a:t> </a:t>
            </a:r>
            <a:r>
              <a:rPr lang="fi-FI" sz="1324" b="0" dirty="0" err="1">
                <a:sym typeface="Wingdings" panose="05000000000000000000" pitchFamily="2" charset="2"/>
              </a:rPr>
              <a:t>fraudsters</a:t>
            </a:r>
            <a:r>
              <a:rPr lang="fi-FI" sz="1324" b="0" dirty="0">
                <a:sym typeface="Wingdings" panose="05000000000000000000" pitchFamily="2" charset="2"/>
              </a:rPr>
              <a:t> </a:t>
            </a:r>
            <a:r>
              <a:rPr lang="fi-FI" sz="1324" b="0" dirty="0" err="1">
                <a:sym typeface="Wingdings" panose="05000000000000000000" pitchFamily="2" charset="2"/>
              </a:rPr>
              <a:t>would</a:t>
            </a:r>
            <a:r>
              <a:rPr lang="fi-FI" sz="1324" b="0" dirty="0">
                <a:sym typeface="Wingdings" panose="05000000000000000000" pitchFamily="2" charset="2"/>
              </a:rPr>
              <a:t> </a:t>
            </a:r>
            <a:r>
              <a:rPr lang="fi-FI" sz="1324" b="0" dirty="0" err="1">
                <a:sym typeface="Wingdings" panose="05000000000000000000" pitchFamily="2" charset="2"/>
              </a:rPr>
              <a:t>not</a:t>
            </a:r>
            <a:r>
              <a:rPr lang="fi-FI" sz="1324" b="0" dirty="0">
                <a:sym typeface="Wingdings" panose="05000000000000000000" pitchFamily="2" charset="2"/>
              </a:rPr>
              <a:t> </a:t>
            </a:r>
            <a:r>
              <a:rPr lang="fi-FI" sz="1324" b="0" dirty="0" err="1">
                <a:sym typeface="Wingdings" panose="05000000000000000000" pitchFamily="2" charset="2"/>
              </a:rPr>
              <a:t>want</a:t>
            </a:r>
            <a:r>
              <a:rPr lang="fi-FI" sz="1324" b="0" dirty="0">
                <a:sym typeface="Wingdings" panose="05000000000000000000" pitchFamily="2" charset="2"/>
              </a:rPr>
              <a:t> to </a:t>
            </a:r>
            <a:r>
              <a:rPr lang="fi-FI" sz="1324" b="0" dirty="0" err="1">
                <a:sym typeface="Wingdings" panose="05000000000000000000" pitchFamily="2" charset="2"/>
              </a:rPr>
              <a:t>commit</a:t>
            </a:r>
            <a:r>
              <a:rPr lang="fi-FI" sz="1324" b="0" dirty="0">
                <a:sym typeface="Wingdings" panose="05000000000000000000" pitchFamily="2" charset="2"/>
              </a:rPr>
              <a:t> a </a:t>
            </a:r>
            <a:r>
              <a:rPr lang="fi-FI" sz="1324" b="0" dirty="0" err="1">
                <a:sym typeface="Wingdings" panose="05000000000000000000" pitchFamily="2" charset="2"/>
              </a:rPr>
              <a:t>fraud</a:t>
            </a:r>
            <a:r>
              <a:rPr lang="fi-FI" sz="1324" b="0" dirty="0">
                <a:sym typeface="Wingdings" panose="05000000000000000000" pitchFamily="2" charset="2"/>
              </a:rPr>
              <a:t> in a </a:t>
            </a:r>
            <a:r>
              <a:rPr lang="fi-FI" sz="1324" b="0" dirty="0" err="1">
                <a:sym typeface="Wingdings" panose="05000000000000000000" pitchFamily="2" charset="2"/>
              </a:rPr>
              <a:t>specific</a:t>
            </a:r>
            <a:r>
              <a:rPr lang="fi-FI" sz="1324" b="0" dirty="0">
                <a:sym typeface="Wingdings" panose="05000000000000000000" pitchFamily="2" charset="2"/>
              </a:rPr>
              <a:t> country  X </a:t>
            </a:r>
            <a:r>
              <a:rPr lang="fi-FI" sz="1324" b="0" dirty="0" err="1">
                <a:sym typeface="Wingdings" panose="05000000000000000000" pitchFamily="2" charset="2"/>
              </a:rPr>
              <a:t>would</a:t>
            </a:r>
            <a:r>
              <a:rPr lang="fi-FI" sz="1324" b="0" dirty="0">
                <a:sym typeface="Wingdings" panose="05000000000000000000" pitchFamily="2" charset="2"/>
              </a:rPr>
              <a:t> </a:t>
            </a:r>
            <a:r>
              <a:rPr lang="fi-FI" sz="1324" b="0" dirty="0" err="1">
                <a:sym typeface="Wingdings" panose="05000000000000000000" pitchFamily="2" charset="2"/>
              </a:rPr>
              <a:t>not</a:t>
            </a:r>
            <a:r>
              <a:rPr lang="fi-FI" sz="1324" b="0" dirty="0">
                <a:sym typeface="Wingdings" panose="05000000000000000000" pitchFamily="2" charset="2"/>
              </a:rPr>
              <a:t> </a:t>
            </a:r>
            <a:r>
              <a:rPr lang="fi-FI" sz="1324" b="0" dirty="0" err="1">
                <a:sym typeface="Wingdings" panose="05000000000000000000" pitchFamily="2" charset="2"/>
              </a:rPr>
              <a:t>declare</a:t>
            </a:r>
            <a:r>
              <a:rPr lang="fi-FI" sz="1324" b="0" dirty="0">
                <a:sym typeface="Wingdings" panose="05000000000000000000" pitchFamily="2" charset="2"/>
              </a:rPr>
              <a:t> </a:t>
            </a:r>
            <a:r>
              <a:rPr lang="fi-FI" sz="1324" b="0" dirty="0" err="1">
                <a:sym typeface="Wingdings" panose="05000000000000000000" pitchFamily="2" charset="2"/>
              </a:rPr>
              <a:t>the</a:t>
            </a:r>
            <a:r>
              <a:rPr lang="fi-FI" sz="1324" b="0" dirty="0">
                <a:sym typeface="Wingdings" panose="05000000000000000000" pitchFamily="2" charset="2"/>
              </a:rPr>
              <a:t> VAT and F </a:t>
            </a:r>
            <a:r>
              <a:rPr lang="fi-FI" sz="1324" b="0" dirty="0" err="1">
                <a:sym typeface="Wingdings" panose="05000000000000000000" pitchFamily="2" charset="2"/>
              </a:rPr>
              <a:t>would</a:t>
            </a:r>
            <a:r>
              <a:rPr lang="fi-FI" sz="1324" b="0" dirty="0">
                <a:sym typeface="Wingdings" panose="05000000000000000000" pitchFamily="2" charset="2"/>
              </a:rPr>
              <a:t> </a:t>
            </a:r>
            <a:r>
              <a:rPr lang="fi-FI" sz="1324" b="0" dirty="0" err="1">
                <a:sym typeface="Wingdings" panose="05000000000000000000" pitchFamily="2" charset="2"/>
              </a:rPr>
              <a:t>not</a:t>
            </a:r>
            <a:r>
              <a:rPr lang="fi-FI" sz="1324" b="0" dirty="0">
                <a:sym typeface="Wingdings" panose="05000000000000000000" pitchFamily="2" charset="2"/>
              </a:rPr>
              <a:t> </a:t>
            </a:r>
            <a:r>
              <a:rPr lang="fi-FI" sz="1324" b="0" dirty="0" err="1">
                <a:sym typeface="Wingdings" panose="05000000000000000000" pitchFamily="2" charset="2"/>
              </a:rPr>
              <a:t>claim</a:t>
            </a:r>
            <a:r>
              <a:rPr lang="fi-FI" sz="1324" b="0" dirty="0">
                <a:sym typeface="Wingdings" panose="05000000000000000000" pitchFamily="2" charset="2"/>
              </a:rPr>
              <a:t> a VAT </a:t>
            </a:r>
            <a:r>
              <a:rPr lang="fi-FI" sz="1324" b="0" dirty="0" err="1">
                <a:sym typeface="Wingdings" panose="05000000000000000000" pitchFamily="2" charset="2"/>
              </a:rPr>
              <a:t>refund</a:t>
            </a:r>
            <a:endParaRPr lang="fi-FI" sz="1324" b="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i-FI" sz="1324" b="0" dirty="0">
              <a:sym typeface="Wingdings" panose="05000000000000000000" pitchFamily="2" charset="2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CE73F-42F5-4342-B6AB-0714A089944B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20" name="Pyöristetty suorakulmio 19"/>
          <p:cNvSpPr/>
          <p:nvPr/>
        </p:nvSpPr>
        <p:spPr bwMode="auto">
          <a:xfrm>
            <a:off x="5214886" y="3025815"/>
            <a:ext cx="900000" cy="900000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1985" b="1" dirty="0">
                <a:solidFill>
                  <a:schemeClr val="tx1"/>
                </a:solidFill>
                <a:latin typeface="Arial" charset="0"/>
              </a:rPr>
              <a:t>C</a:t>
            </a:r>
          </a:p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schemeClr val="tx1"/>
                </a:solidFill>
                <a:latin typeface="Arial" charset="0"/>
              </a:rPr>
              <a:t>(</a:t>
            </a:r>
            <a:r>
              <a:rPr lang="fi-FI" sz="1400" b="1" dirty="0" err="1">
                <a:solidFill>
                  <a:schemeClr val="tx1"/>
                </a:solidFill>
                <a:latin typeface="Arial" charset="0"/>
              </a:rPr>
              <a:t>Broker</a:t>
            </a:r>
            <a:r>
              <a:rPr lang="fi-FI" sz="1400" b="1" dirty="0">
                <a:solidFill>
                  <a:schemeClr val="tx1"/>
                </a:solidFill>
                <a:latin typeface="Arial" charset="0"/>
              </a:rPr>
              <a:t>)</a:t>
            </a:r>
          </a:p>
        </p:txBody>
      </p:sp>
      <p:cxnSp>
        <p:nvCxnSpPr>
          <p:cNvPr id="21" name="Suora yhdysviiva 20"/>
          <p:cNvCxnSpPr/>
          <p:nvPr/>
        </p:nvCxnSpPr>
        <p:spPr bwMode="auto">
          <a:xfrm>
            <a:off x="4878707" y="4328819"/>
            <a:ext cx="477249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Pyöristetty suorakulmio 21"/>
          <p:cNvSpPr/>
          <p:nvPr/>
        </p:nvSpPr>
        <p:spPr bwMode="auto">
          <a:xfrm>
            <a:off x="5214886" y="5002025"/>
            <a:ext cx="900000" cy="9000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1990" b="1" dirty="0">
                <a:solidFill>
                  <a:schemeClr val="tx1"/>
                </a:solidFill>
                <a:latin typeface="Arial" charset="0"/>
              </a:rPr>
              <a:t> X </a:t>
            </a:r>
          </a:p>
        </p:txBody>
      </p:sp>
      <p:sp>
        <p:nvSpPr>
          <p:cNvPr id="23" name="Tekstiruutu 22"/>
          <p:cNvSpPr txBox="1"/>
          <p:nvPr/>
        </p:nvSpPr>
        <p:spPr>
          <a:xfrm>
            <a:off x="9017017" y="3897034"/>
            <a:ext cx="654299" cy="4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6" dirty="0"/>
              <a:t>FI</a:t>
            </a:r>
          </a:p>
        </p:txBody>
      </p:sp>
      <p:sp>
        <p:nvSpPr>
          <p:cNvPr id="24" name="Tekstiruutu 23"/>
          <p:cNvSpPr txBox="1"/>
          <p:nvPr/>
        </p:nvSpPr>
        <p:spPr>
          <a:xfrm>
            <a:off x="8996906" y="4454579"/>
            <a:ext cx="654299" cy="4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6" dirty="0"/>
              <a:t>RU</a:t>
            </a:r>
          </a:p>
        </p:txBody>
      </p:sp>
      <p:cxnSp>
        <p:nvCxnSpPr>
          <p:cNvPr id="25" name="Suora nuoliyhdysviiva 24"/>
          <p:cNvCxnSpPr/>
          <p:nvPr/>
        </p:nvCxnSpPr>
        <p:spPr bwMode="auto">
          <a:xfrm>
            <a:off x="7988367" y="3414435"/>
            <a:ext cx="1008539" cy="10085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Pyöristetty suorakulmio 25"/>
          <p:cNvSpPr/>
          <p:nvPr/>
        </p:nvSpPr>
        <p:spPr bwMode="auto">
          <a:xfrm>
            <a:off x="7931758" y="3071607"/>
            <a:ext cx="900000" cy="854208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2206" b="1" dirty="0">
                <a:solidFill>
                  <a:schemeClr val="tx1"/>
                </a:solidFill>
                <a:latin typeface="Arial" charset="0"/>
              </a:rPr>
              <a:t>A</a:t>
            </a:r>
            <a:endParaRPr lang="fi-FI" sz="1985" b="1" dirty="0">
              <a:solidFill>
                <a:schemeClr val="tx1"/>
              </a:solidFill>
              <a:latin typeface="Arial" charset="0"/>
            </a:endParaRPr>
          </a:p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schemeClr val="tx1"/>
                </a:solidFill>
                <a:latin typeface="Arial" charset="0"/>
              </a:rPr>
              <a:t>(MT)</a:t>
            </a:r>
          </a:p>
        </p:txBody>
      </p:sp>
      <p:sp>
        <p:nvSpPr>
          <p:cNvPr id="28" name="Alanuoli 27"/>
          <p:cNvSpPr/>
          <p:nvPr/>
        </p:nvSpPr>
        <p:spPr bwMode="auto">
          <a:xfrm rot="19233576" flipV="1">
            <a:off x="7744362" y="1728899"/>
            <a:ext cx="420224" cy="1259963"/>
          </a:xfrm>
          <a:prstGeom prst="dow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endParaRPr lang="fi-FI" sz="1985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" name="Alanuoli 29"/>
          <p:cNvSpPr/>
          <p:nvPr/>
        </p:nvSpPr>
        <p:spPr bwMode="auto">
          <a:xfrm rot="10800000" flipV="1">
            <a:off x="5464970" y="3998243"/>
            <a:ext cx="420224" cy="93610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endParaRPr lang="fi-FI" sz="1985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6" name="Tekstiruutu 35"/>
          <p:cNvSpPr txBox="1"/>
          <p:nvPr/>
        </p:nvSpPr>
        <p:spPr>
          <a:xfrm>
            <a:off x="4625779" y="4386484"/>
            <a:ext cx="859897" cy="49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24" dirty="0"/>
              <a:t>1 100 € </a:t>
            </a:r>
          </a:p>
          <a:p>
            <a:r>
              <a:rPr lang="fi-FI" sz="1324" dirty="0"/>
              <a:t>0 % VAT</a:t>
            </a:r>
          </a:p>
        </p:txBody>
      </p:sp>
      <p:sp>
        <p:nvSpPr>
          <p:cNvPr id="37" name="Tekstiruutu 36"/>
          <p:cNvSpPr txBox="1"/>
          <p:nvPr/>
        </p:nvSpPr>
        <p:spPr>
          <a:xfrm>
            <a:off x="6532098" y="5586032"/>
            <a:ext cx="958868" cy="49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24" dirty="0"/>
              <a:t>1 000 € </a:t>
            </a:r>
          </a:p>
          <a:p>
            <a:r>
              <a:rPr lang="fi-FI" sz="1324" dirty="0"/>
              <a:t>20 % VAT</a:t>
            </a:r>
          </a:p>
        </p:txBody>
      </p:sp>
      <p:sp>
        <p:nvSpPr>
          <p:cNvPr id="39" name="Tekstiruutu 38"/>
          <p:cNvSpPr txBox="1"/>
          <p:nvPr/>
        </p:nvSpPr>
        <p:spPr>
          <a:xfrm>
            <a:off x="8167441" y="1883171"/>
            <a:ext cx="1033544" cy="49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24" dirty="0"/>
              <a:t>1 000 €  + 24 % VAT</a:t>
            </a:r>
          </a:p>
        </p:txBody>
      </p:sp>
      <p:sp>
        <p:nvSpPr>
          <p:cNvPr id="29" name="Alanuoli 28"/>
          <p:cNvSpPr/>
          <p:nvPr/>
        </p:nvSpPr>
        <p:spPr bwMode="auto">
          <a:xfrm rot="5400000" flipV="1">
            <a:off x="6845987" y="4705906"/>
            <a:ext cx="420224" cy="149223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endParaRPr lang="fi-FI" sz="1985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" name="Pyöristetty suorakulmio 30"/>
          <p:cNvSpPr/>
          <p:nvPr/>
        </p:nvSpPr>
        <p:spPr bwMode="auto">
          <a:xfrm>
            <a:off x="7927553" y="4992388"/>
            <a:ext cx="900000" cy="9000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1990" b="1" dirty="0">
                <a:solidFill>
                  <a:schemeClr val="tx1"/>
                </a:solidFill>
                <a:latin typeface="Arial" charset="0"/>
              </a:rPr>
              <a:t>F</a:t>
            </a:r>
          </a:p>
        </p:txBody>
      </p:sp>
      <p:sp>
        <p:nvSpPr>
          <p:cNvPr id="33" name="Alanuoli 32"/>
          <p:cNvSpPr/>
          <p:nvPr/>
        </p:nvSpPr>
        <p:spPr bwMode="auto">
          <a:xfrm flipV="1">
            <a:off x="8167441" y="3998244"/>
            <a:ext cx="420224" cy="93610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endParaRPr lang="fi-FI" sz="1985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" name="Pyöristetty suorakulmio 34"/>
          <p:cNvSpPr/>
          <p:nvPr/>
        </p:nvSpPr>
        <p:spPr bwMode="auto">
          <a:xfrm>
            <a:off x="6482854" y="1281602"/>
            <a:ext cx="900000" cy="900000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2206" b="1" dirty="0">
                <a:solidFill>
                  <a:schemeClr val="tx1"/>
                </a:solidFill>
                <a:latin typeface="Arial" charset="0"/>
              </a:rPr>
              <a:t>B</a:t>
            </a:r>
            <a:endParaRPr lang="fi-FI" sz="1985" b="1" dirty="0">
              <a:solidFill>
                <a:schemeClr val="tx1"/>
              </a:solidFill>
              <a:latin typeface="Arial" charset="0"/>
            </a:endParaRPr>
          </a:p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schemeClr val="tx1"/>
                </a:solidFill>
                <a:latin typeface="Arial" charset="0"/>
              </a:rPr>
              <a:t>(</a:t>
            </a:r>
            <a:r>
              <a:rPr lang="fi-FI" sz="1400" b="1" dirty="0" err="1">
                <a:solidFill>
                  <a:schemeClr val="tx1"/>
                </a:solidFill>
                <a:latin typeface="Arial" charset="0"/>
              </a:rPr>
              <a:t>Buffer</a:t>
            </a:r>
            <a:r>
              <a:rPr lang="fi-FI" sz="1400" b="1" dirty="0">
                <a:solidFill>
                  <a:schemeClr val="tx1"/>
                </a:solidFill>
                <a:latin typeface="Arial" charset="0"/>
              </a:rPr>
              <a:t>)</a:t>
            </a:r>
          </a:p>
        </p:txBody>
      </p:sp>
      <p:sp>
        <p:nvSpPr>
          <p:cNvPr id="38" name="Alanuoli 37"/>
          <p:cNvSpPr/>
          <p:nvPr/>
        </p:nvSpPr>
        <p:spPr bwMode="auto">
          <a:xfrm rot="12573534" flipV="1">
            <a:off x="5734281" y="1796420"/>
            <a:ext cx="420224" cy="1253079"/>
          </a:xfrm>
          <a:prstGeom prst="downArrow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endParaRPr lang="fi-FI" sz="1985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" name="Tekstiruutu 39"/>
          <p:cNvSpPr txBox="1"/>
          <p:nvPr/>
        </p:nvSpPr>
        <p:spPr>
          <a:xfrm>
            <a:off x="7418958" y="4386484"/>
            <a:ext cx="859897" cy="49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24" dirty="0"/>
              <a:t>1 150 € </a:t>
            </a:r>
          </a:p>
          <a:p>
            <a:r>
              <a:rPr lang="fi-FI" sz="1324" dirty="0"/>
              <a:t>0 % VAT</a:t>
            </a:r>
          </a:p>
        </p:txBody>
      </p:sp>
      <p:sp>
        <p:nvSpPr>
          <p:cNvPr id="41" name="Tekstiruutu 40"/>
          <p:cNvSpPr txBox="1"/>
          <p:nvPr/>
        </p:nvSpPr>
        <p:spPr>
          <a:xfrm>
            <a:off x="4872904" y="1879237"/>
            <a:ext cx="1033544" cy="49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24" dirty="0"/>
              <a:t>1 050 €  + 24 % VAT</a:t>
            </a:r>
          </a:p>
        </p:txBody>
      </p:sp>
      <p:sp>
        <p:nvSpPr>
          <p:cNvPr id="8" name="Kaarinuoli oikealle 7"/>
          <p:cNvSpPr/>
          <p:nvPr/>
        </p:nvSpPr>
        <p:spPr bwMode="auto">
          <a:xfrm>
            <a:off x="6410846" y="3206156"/>
            <a:ext cx="648072" cy="1296143"/>
          </a:xfrm>
          <a:prstGeom prst="curvedRight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Kaarinuoli oikealle 42"/>
          <p:cNvSpPr/>
          <p:nvPr/>
        </p:nvSpPr>
        <p:spPr bwMode="auto">
          <a:xfrm flipH="1" flipV="1">
            <a:off x="7124138" y="3133622"/>
            <a:ext cx="576000" cy="1296000"/>
          </a:xfrm>
          <a:prstGeom prst="curvedRight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4" name="Picture 2" descr="C:\Users\forsten2m\Desktop\tru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154" y="3655614"/>
            <a:ext cx="539889" cy="27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lanuoli 28">
            <a:extLst>
              <a:ext uri="{FF2B5EF4-FFF2-40B4-BE49-F238E27FC236}">
                <a16:creationId xmlns:a16="http://schemas.microsoft.com/office/drawing/2014/main" id="{554BC1E0-2F90-4318-B580-661BF369A783}"/>
              </a:ext>
            </a:extLst>
          </p:cNvPr>
          <p:cNvSpPr/>
          <p:nvPr/>
        </p:nvSpPr>
        <p:spPr bwMode="auto">
          <a:xfrm rot="5400000" flipV="1">
            <a:off x="6845410" y="4696269"/>
            <a:ext cx="420224" cy="1492238"/>
          </a:xfrm>
          <a:prstGeom prst="dow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endParaRPr lang="fi-FI" sz="1985" b="1" dirty="0">
              <a:solidFill>
                <a:schemeClr val="tx1"/>
              </a:solidFill>
              <a:highlight>
                <a:srgbClr val="FFFF00"/>
              </a:highlight>
              <a:latin typeface="Arial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9AFFBFC1-9755-47CB-863F-B1A3D956133D}"/>
              </a:ext>
            </a:extLst>
          </p:cNvPr>
          <p:cNvSpPr txBox="1"/>
          <p:nvPr/>
        </p:nvSpPr>
        <p:spPr>
          <a:xfrm>
            <a:off x="5378951" y="5524017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(MT)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9D9AA04C-40E7-4411-9FA0-6B20223F890C}"/>
              </a:ext>
            </a:extLst>
          </p:cNvPr>
          <p:cNvSpPr txBox="1"/>
          <p:nvPr/>
        </p:nvSpPr>
        <p:spPr>
          <a:xfrm>
            <a:off x="7954474" y="5503762"/>
            <a:ext cx="90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(</a:t>
            </a:r>
            <a:r>
              <a:rPr lang="fi-FI" sz="1400" b="1" dirty="0" err="1"/>
              <a:t>Broker</a:t>
            </a:r>
            <a:r>
              <a:rPr lang="fi-FI" sz="1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6343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sz="quarter" idx="4294967295"/>
          </p:nvPr>
        </p:nvSpPr>
        <p:spPr>
          <a:xfrm>
            <a:off x="938238" y="2595587"/>
            <a:ext cx="8066088" cy="1690688"/>
          </a:xfrm>
        </p:spPr>
        <p:txBody>
          <a:bodyPr/>
          <a:lstStyle/>
          <a:p>
            <a:pPr marL="0" indent="0" algn="ctr">
              <a:buNone/>
            </a:pPr>
            <a:r>
              <a:rPr lang="fi-FI" sz="6900" dirty="0" err="1"/>
              <a:t>Example</a:t>
            </a:r>
            <a:r>
              <a:rPr lang="fi-FI" sz="6900" dirty="0"/>
              <a:t> </a:t>
            </a:r>
            <a:r>
              <a:rPr lang="fi-FI" sz="6900" dirty="0" err="1"/>
              <a:t>D</a:t>
            </a:r>
            <a:r>
              <a:rPr lang="fi-FI" sz="6900" b="1" dirty="0" err="1"/>
              <a:t>amages</a:t>
            </a:r>
            <a:r>
              <a:rPr lang="fi-FI" sz="6900" b="1" dirty="0"/>
              <a:t>/</a:t>
            </a:r>
            <a:r>
              <a:rPr lang="fi-FI" sz="6900" b="1" dirty="0" err="1"/>
              <a:t>profit</a:t>
            </a:r>
            <a:endParaRPr lang="fi-FI" sz="6900" b="1" dirty="0"/>
          </a:p>
          <a:p>
            <a:pPr marL="0" indent="0" algn="ctr">
              <a:buNone/>
            </a:pPr>
            <a:r>
              <a:rPr lang="fi-FI" sz="4000" dirty="0"/>
              <a:t>	        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D12CD-A54A-4233-B0D7-E67836D5AA0D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20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uorakulmio 79"/>
          <p:cNvSpPr/>
          <p:nvPr/>
        </p:nvSpPr>
        <p:spPr>
          <a:xfrm>
            <a:off x="3444454" y="4292579"/>
            <a:ext cx="5499625" cy="2328861"/>
          </a:xfrm>
          <a:prstGeom prst="rect">
            <a:avLst/>
          </a:prstGeom>
          <a:solidFill>
            <a:srgbClr val="E0E0E0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/>
            <a:endParaRPr lang="fi-FI"/>
          </a:p>
        </p:txBody>
      </p:sp>
      <p:sp>
        <p:nvSpPr>
          <p:cNvPr id="79" name="Suorakulmio 78"/>
          <p:cNvSpPr/>
          <p:nvPr/>
        </p:nvSpPr>
        <p:spPr>
          <a:xfrm>
            <a:off x="999385" y="4292579"/>
            <a:ext cx="2445072" cy="2262974"/>
          </a:xfrm>
          <a:prstGeom prst="rect">
            <a:avLst/>
          </a:prstGeom>
          <a:solidFill>
            <a:srgbClr val="FFF5D5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/>
            <a:endParaRPr lang="fi-FI"/>
          </a:p>
        </p:txBody>
      </p:sp>
      <p:sp>
        <p:nvSpPr>
          <p:cNvPr id="78" name="Suorakulmio 77"/>
          <p:cNvSpPr/>
          <p:nvPr/>
        </p:nvSpPr>
        <p:spPr>
          <a:xfrm>
            <a:off x="954009" y="1438241"/>
            <a:ext cx="8005841" cy="2929561"/>
          </a:xfrm>
          <a:prstGeom prst="rect">
            <a:avLst/>
          </a:prstGeom>
          <a:solidFill>
            <a:srgbClr val="DDEBFF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/>
            <a:endParaRPr lang="fi-FI"/>
          </a:p>
        </p:txBody>
      </p:sp>
      <p:sp>
        <p:nvSpPr>
          <p:cNvPr id="89" name="Tekstin paikkamerkki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b="1" dirty="0" err="1">
                <a:solidFill>
                  <a:srgbClr val="006600"/>
                </a:solidFill>
                <a:latin typeface="+mn-lt"/>
              </a:rPr>
              <a:t>Example</a:t>
            </a:r>
            <a:endParaRPr lang="fi-FI" b="1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44" name="Pyöristetty suorakulmio 43"/>
          <p:cNvSpPr/>
          <p:nvPr/>
        </p:nvSpPr>
        <p:spPr bwMode="auto">
          <a:xfrm>
            <a:off x="1570257" y="3263870"/>
            <a:ext cx="914400" cy="838200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9980" tIns="46789" rIns="89980" bIns="46789" numCol="1" rtlCol="0" anchor="ctr" anchorCtr="0" compatLnSpc="1">
            <a:prstTxWarp prst="textNoShape">
              <a:avLst/>
            </a:prstTxWarp>
          </a:bodyPr>
          <a:lstStyle/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r>
              <a:rPr lang="fi-FI" sz="1800" b="1" dirty="0">
                <a:solidFill>
                  <a:schemeClr val="tx1"/>
                </a:solidFill>
                <a:latin typeface="Arial" charset="0"/>
              </a:rPr>
              <a:t>A</a:t>
            </a:r>
          </a:p>
        </p:txBody>
      </p:sp>
      <p:sp>
        <p:nvSpPr>
          <p:cNvPr id="45" name="Pyöristetty suorakulmio 44"/>
          <p:cNvSpPr/>
          <p:nvPr/>
        </p:nvSpPr>
        <p:spPr bwMode="auto">
          <a:xfrm>
            <a:off x="6762303" y="5231170"/>
            <a:ext cx="914400" cy="8382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9980" tIns="46789" rIns="89980" bIns="46789" numCol="1" rtlCol="0" anchor="ctr" anchorCtr="0" compatLnSpc="1">
            <a:prstTxWarp prst="textNoShape">
              <a:avLst/>
            </a:prstTxWarp>
          </a:bodyPr>
          <a:lstStyle/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r>
              <a:rPr lang="fi-FI" b="1" dirty="0">
                <a:solidFill>
                  <a:schemeClr val="tx1"/>
                </a:solidFill>
                <a:latin typeface="Arial" charset="0"/>
              </a:rPr>
              <a:t>Z</a:t>
            </a:r>
            <a:endParaRPr lang="fi-FI" sz="18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6" name="Tekstiruutu 45"/>
          <p:cNvSpPr txBox="1"/>
          <p:nvPr/>
        </p:nvSpPr>
        <p:spPr>
          <a:xfrm>
            <a:off x="4746714" y="4453229"/>
            <a:ext cx="1019074" cy="400110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r>
              <a:rPr lang="fi-FI" dirty="0"/>
              <a:t>Estonia</a:t>
            </a:r>
          </a:p>
        </p:txBody>
      </p:sp>
      <p:cxnSp>
        <p:nvCxnSpPr>
          <p:cNvPr id="47" name="Suora nuoliyhdysviiva 46"/>
          <p:cNvCxnSpPr/>
          <p:nvPr/>
        </p:nvCxnSpPr>
        <p:spPr bwMode="auto">
          <a:xfrm>
            <a:off x="6813628" y="3616219"/>
            <a:ext cx="9144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Pyöristetty suorakulmio 47"/>
          <p:cNvSpPr/>
          <p:nvPr/>
        </p:nvSpPr>
        <p:spPr bwMode="auto">
          <a:xfrm>
            <a:off x="6762303" y="3263871"/>
            <a:ext cx="914400" cy="838200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9980" tIns="46789" rIns="89980" bIns="46789" numCol="1" rtlCol="0" anchor="ctr" anchorCtr="0" compatLnSpc="1">
            <a:prstTxWarp prst="textNoShape">
              <a:avLst/>
            </a:prstTxWarp>
          </a:bodyPr>
          <a:lstStyle/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r>
              <a:rPr lang="fi-FI" b="1" dirty="0">
                <a:solidFill>
                  <a:schemeClr val="tx1"/>
                </a:solidFill>
                <a:latin typeface="Arial" charset="0"/>
              </a:rPr>
              <a:t>B</a:t>
            </a:r>
            <a:endParaRPr lang="fi-FI" sz="18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9" name="Alanuoli 48"/>
          <p:cNvSpPr/>
          <p:nvPr/>
        </p:nvSpPr>
        <p:spPr bwMode="auto">
          <a:xfrm rot="16200000" flipV="1">
            <a:off x="4498344" y="1663883"/>
            <a:ext cx="381000" cy="99017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9980" tIns="46789" rIns="89980" bIns="46789" numCol="1" rtlCol="0" anchor="ctr" anchorCtr="0" compatLnSpc="1">
            <a:prstTxWarp prst="textNoShape">
              <a:avLst/>
            </a:prstTxWarp>
          </a:bodyPr>
          <a:lstStyle/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endParaRPr lang="fi-FI" sz="18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0" name="Alanuoli 49"/>
          <p:cNvSpPr/>
          <p:nvPr/>
        </p:nvSpPr>
        <p:spPr bwMode="auto">
          <a:xfrm rot="19232929" flipV="1">
            <a:off x="6510073" y="2273590"/>
            <a:ext cx="381000" cy="955199"/>
          </a:xfrm>
          <a:prstGeom prst="dow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9980" tIns="46789" rIns="89980" bIns="46789" numCol="1" rtlCol="0" anchor="ctr" anchorCtr="0" compatLnSpc="1">
            <a:prstTxWarp prst="textNoShape">
              <a:avLst/>
            </a:prstTxWarp>
          </a:bodyPr>
          <a:lstStyle/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endParaRPr lang="fi-FI" sz="18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" name="Tekstiruutu 50"/>
          <p:cNvSpPr txBox="1"/>
          <p:nvPr/>
        </p:nvSpPr>
        <p:spPr>
          <a:xfrm>
            <a:off x="7714804" y="3544473"/>
            <a:ext cx="1360340" cy="276999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r>
              <a:rPr lang="fi-FI" sz="1200" b="1" dirty="0" err="1"/>
              <a:t>Missing</a:t>
            </a:r>
            <a:r>
              <a:rPr lang="fi-FI" sz="1200" b="1" dirty="0"/>
              <a:t> </a:t>
            </a:r>
            <a:r>
              <a:rPr lang="fi-FI" sz="1200" b="1" dirty="0" err="1"/>
              <a:t>trader</a:t>
            </a:r>
            <a:endParaRPr lang="fi-FI" sz="1200" b="1" dirty="0"/>
          </a:p>
        </p:txBody>
      </p:sp>
      <p:sp>
        <p:nvSpPr>
          <p:cNvPr id="52" name="Tekstiruutu 51"/>
          <p:cNvSpPr txBox="1"/>
          <p:nvPr/>
        </p:nvSpPr>
        <p:spPr>
          <a:xfrm>
            <a:off x="2551940" y="3544473"/>
            <a:ext cx="742448" cy="276999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r>
              <a:rPr lang="fi-FI" sz="1200" b="1" dirty="0" err="1"/>
              <a:t>Broker</a:t>
            </a:r>
            <a:endParaRPr lang="fi-FI" sz="1200" b="1" dirty="0"/>
          </a:p>
        </p:txBody>
      </p:sp>
      <p:sp>
        <p:nvSpPr>
          <p:cNvPr id="53" name="Tekstiruutu 52"/>
          <p:cNvSpPr txBox="1"/>
          <p:nvPr/>
        </p:nvSpPr>
        <p:spPr>
          <a:xfrm>
            <a:off x="6901462" y="2281173"/>
            <a:ext cx="962592" cy="461665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r>
              <a:rPr lang="fi-FI" sz="1200" dirty="0"/>
              <a:t>1 000 €  +</a:t>
            </a:r>
          </a:p>
          <a:p>
            <a:r>
              <a:rPr lang="fi-FI" sz="1200" dirty="0"/>
              <a:t>24 % VAT</a:t>
            </a:r>
          </a:p>
        </p:txBody>
      </p:sp>
      <p:cxnSp>
        <p:nvCxnSpPr>
          <p:cNvPr id="54" name="Suora yhdysviiva 53"/>
          <p:cNvCxnSpPr/>
          <p:nvPr/>
        </p:nvCxnSpPr>
        <p:spPr bwMode="auto">
          <a:xfrm>
            <a:off x="1082255" y="4330671"/>
            <a:ext cx="770485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Pyöristetty suorakulmio 55"/>
          <p:cNvSpPr/>
          <p:nvPr/>
        </p:nvSpPr>
        <p:spPr bwMode="auto">
          <a:xfrm>
            <a:off x="3215854" y="1739872"/>
            <a:ext cx="914400" cy="838200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9980" tIns="46789" rIns="89980" bIns="46789" numCol="1" rtlCol="0" anchor="ctr" anchorCtr="0" compatLnSpc="1">
            <a:prstTxWarp prst="textNoShape">
              <a:avLst/>
            </a:prstTxWarp>
          </a:bodyPr>
          <a:lstStyle/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r>
              <a:rPr lang="fi-FI" b="1" dirty="0">
                <a:solidFill>
                  <a:schemeClr val="tx1"/>
                </a:solidFill>
                <a:latin typeface="Arial" charset="0"/>
              </a:rPr>
              <a:t>T</a:t>
            </a:r>
            <a:endParaRPr lang="fi-FI" sz="18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7" name="Pyöristetty suorakulmio 56"/>
          <p:cNvSpPr/>
          <p:nvPr/>
        </p:nvSpPr>
        <p:spPr bwMode="auto">
          <a:xfrm>
            <a:off x="5336859" y="1739872"/>
            <a:ext cx="914400" cy="838200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9980" tIns="46789" rIns="89980" bIns="46789" numCol="1" rtlCol="0" anchor="ctr" anchorCtr="0" compatLnSpc="1">
            <a:prstTxWarp prst="textNoShape">
              <a:avLst/>
            </a:prstTxWarp>
          </a:bodyPr>
          <a:lstStyle/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r>
              <a:rPr lang="fi-FI" b="1" dirty="0">
                <a:solidFill>
                  <a:schemeClr val="tx1"/>
                </a:solidFill>
                <a:latin typeface="Arial" charset="0"/>
              </a:rPr>
              <a:t>K</a:t>
            </a:r>
            <a:endParaRPr lang="fi-FI" sz="18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8" name="Pyöristetty suorakulmio 57"/>
          <p:cNvSpPr/>
          <p:nvPr/>
        </p:nvSpPr>
        <p:spPr bwMode="auto">
          <a:xfrm>
            <a:off x="4538638" y="5231170"/>
            <a:ext cx="914400" cy="8382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9980" tIns="46789" rIns="89980" bIns="46789" numCol="1" rtlCol="0" anchor="ctr" anchorCtr="0" compatLnSpc="1">
            <a:prstTxWarp prst="textNoShape">
              <a:avLst/>
            </a:prstTxWarp>
          </a:bodyPr>
          <a:lstStyle/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r>
              <a:rPr lang="fi-FI" sz="1800" b="1" dirty="0">
                <a:solidFill>
                  <a:schemeClr val="tx1"/>
                </a:solidFill>
                <a:latin typeface="Arial" charset="0"/>
              </a:rPr>
              <a:t>X</a:t>
            </a:r>
          </a:p>
        </p:txBody>
      </p:sp>
      <p:sp>
        <p:nvSpPr>
          <p:cNvPr id="59" name="Pyöristetty suorakulmio 58"/>
          <p:cNvSpPr/>
          <p:nvPr/>
        </p:nvSpPr>
        <p:spPr bwMode="auto">
          <a:xfrm>
            <a:off x="1570941" y="5231170"/>
            <a:ext cx="914400" cy="838200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9980" tIns="46789" rIns="89980" bIns="46789" numCol="1" rtlCol="0" anchor="ctr" anchorCtr="0" compatLnSpc="1">
            <a:prstTxWarp prst="textNoShape">
              <a:avLst/>
            </a:prstTxWarp>
          </a:bodyPr>
          <a:lstStyle/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r>
              <a:rPr lang="fi-FI" sz="1700" b="1" dirty="0">
                <a:solidFill>
                  <a:schemeClr val="tx1"/>
                </a:solidFill>
                <a:latin typeface="Arial" charset="0"/>
              </a:rPr>
              <a:t>D</a:t>
            </a:r>
          </a:p>
        </p:txBody>
      </p:sp>
      <p:sp>
        <p:nvSpPr>
          <p:cNvPr id="60" name="Alanuoli 59"/>
          <p:cNvSpPr/>
          <p:nvPr/>
        </p:nvSpPr>
        <p:spPr bwMode="auto">
          <a:xfrm rot="5400000" flipV="1">
            <a:off x="5950831" y="5124943"/>
            <a:ext cx="381000" cy="1045137"/>
          </a:xfrm>
          <a:prstGeom prst="dow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9980" tIns="46789" rIns="89980" bIns="46789" numCol="1" rtlCol="0" anchor="ctr" anchorCtr="0" compatLnSpc="1">
            <a:prstTxWarp prst="textNoShape">
              <a:avLst/>
            </a:prstTxWarp>
          </a:bodyPr>
          <a:lstStyle/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endParaRPr lang="fi-FI" sz="18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" name="Alanuoli 60"/>
          <p:cNvSpPr/>
          <p:nvPr/>
        </p:nvSpPr>
        <p:spPr bwMode="auto">
          <a:xfrm flipV="1">
            <a:off x="7029003" y="4211303"/>
            <a:ext cx="381000" cy="91286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9980" tIns="46789" rIns="89980" bIns="46789" numCol="1" rtlCol="0" anchor="ctr" anchorCtr="0" compatLnSpc="1">
            <a:prstTxWarp prst="textNoShape">
              <a:avLst/>
            </a:prstTxWarp>
          </a:bodyPr>
          <a:lstStyle/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endParaRPr lang="fi-FI" sz="1800" b="1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62" name="Suora yhdysviiva 61"/>
          <p:cNvCxnSpPr/>
          <p:nvPr/>
        </p:nvCxnSpPr>
        <p:spPr bwMode="auto">
          <a:xfrm flipV="1">
            <a:off x="3444454" y="4330671"/>
            <a:ext cx="0" cy="221923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Tekstiruutu 62"/>
          <p:cNvSpPr txBox="1"/>
          <p:nvPr/>
        </p:nvSpPr>
        <p:spPr>
          <a:xfrm>
            <a:off x="2162375" y="4453229"/>
            <a:ext cx="1214725" cy="400110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r>
              <a:rPr lang="fi-FI" dirty="0"/>
              <a:t>Germany</a:t>
            </a:r>
          </a:p>
        </p:txBody>
      </p:sp>
      <p:sp>
        <p:nvSpPr>
          <p:cNvPr id="64" name="Alanuoli 63"/>
          <p:cNvSpPr/>
          <p:nvPr/>
        </p:nvSpPr>
        <p:spPr bwMode="auto">
          <a:xfrm rot="5400000" flipV="1">
            <a:off x="3333439" y="4828339"/>
            <a:ext cx="381000" cy="164386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9980" tIns="46789" rIns="89980" bIns="46789" numCol="1" rtlCol="0" anchor="ctr" anchorCtr="0" compatLnSpc="1">
            <a:prstTxWarp prst="textNoShape">
              <a:avLst/>
            </a:prstTxWarp>
          </a:bodyPr>
          <a:lstStyle/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endParaRPr lang="fi-FI" sz="18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5" name="Alanuoli 64"/>
          <p:cNvSpPr/>
          <p:nvPr/>
        </p:nvSpPr>
        <p:spPr bwMode="auto">
          <a:xfrm rot="13477505" flipV="1">
            <a:off x="2511506" y="2282598"/>
            <a:ext cx="381000" cy="99017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9980" tIns="46789" rIns="89980" bIns="46789" numCol="1" rtlCol="0" anchor="ctr" anchorCtr="0" compatLnSpc="1">
            <a:prstTxWarp prst="textNoShape">
              <a:avLst/>
            </a:prstTxWarp>
          </a:bodyPr>
          <a:lstStyle/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endParaRPr lang="fi-FI" sz="18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" name="Alanuoli 65"/>
          <p:cNvSpPr/>
          <p:nvPr/>
        </p:nvSpPr>
        <p:spPr bwMode="auto">
          <a:xfrm rot="10800000" flipV="1">
            <a:off x="1837642" y="4226692"/>
            <a:ext cx="381000" cy="89747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9980" tIns="46789" rIns="89980" bIns="46789" numCol="1" rtlCol="0" anchor="ctr" anchorCtr="0" compatLnSpc="1">
            <a:prstTxWarp prst="textNoShape">
              <a:avLst/>
            </a:prstTxWarp>
          </a:bodyPr>
          <a:lstStyle/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endParaRPr lang="fi-FI" sz="18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7" name="Tekstiruutu 66"/>
          <p:cNvSpPr txBox="1"/>
          <p:nvPr/>
        </p:nvSpPr>
        <p:spPr>
          <a:xfrm>
            <a:off x="3373300" y="1401112"/>
            <a:ext cx="746502" cy="276999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r>
              <a:rPr lang="fi-FI" sz="1200" b="1" dirty="0" err="1"/>
              <a:t>Buffer</a:t>
            </a:r>
            <a:endParaRPr lang="fi-FI" sz="1200" b="1" dirty="0"/>
          </a:p>
        </p:txBody>
      </p:sp>
      <p:sp>
        <p:nvSpPr>
          <p:cNvPr id="68" name="Tekstiruutu 67"/>
          <p:cNvSpPr txBox="1"/>
          <p:nvPr/>
        </p:nvSpPr>
        <p:spPr>
          <a:xfrm>
            <a:off x="1694208" y="6099122"/>
            <a:ext cx="821614" cy="276999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r>
              <a:rPr lang="fi-FI" sz="1200" b="1" dirty="0" err="1"/>
              <a:t>Conduit</a:t>
            </a:r>
            <a:endParaRPr lang="fi-FI" sz="1200" b="1" dirty="0"/>
          </a:p>
        </p:txBody>
      </p:sp>
      <p:sp>
        <p:nvSpPr>
          <p:cNvPr id="69" name="Tekstiruutu 68"/>
          <p:cNvSpPr txBox="1"/>
          <p:nvPr/>
        </p:nvSpPr>
        <p:spPr>
          <a:xfrm>
            <a:off x="6901462" y="6099122"/>
            <a:ext cx="742448" cy="276999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r>
              <a:rPr lang="fi-FI" sz="1200" b="1" dirty="0" err="1"/>
              <a:t>Broker</a:t>
            </a:r>
            <a:endParaRPr lang="fi-FI" sz="1200" b="1" dirty="0"/>
          </a:p>
        </p:txBody>
      </p:sp>
      <p:sp>
        <p:nvSpPr>
          <p:cNvPr id="70" name="Tekstiruutu 69"/>
          <p:cNvSpPr txBox="1"/>
          <p:nvPr/>
        </p:nvSpPr>
        <p:spPr>
          <a:xfrm>
            <a:off x="4450901" y="6100416"/>
            <a:ext cx="1343158" cy="276999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r>
              <a:rPr lang="fi-FI" sz="1200" b="1" dirty="0" err="1"/>
              <a:t>Missing</a:t>
            </a:r>
            <a:r>
              <a:rPr lang="fi-FI" sz="1200" b="1" dirty="0"/>
              <a:t> </a:t>
            </a:r>
            <a:r>
              <a:rPr lang="fi-FI" sz="1200" b="1" dirty="0" err="1"/>
              <a:t>trader</a:t>
            </a:r>
            <a:endParaRPr lang="fi-FI" sz="1200" b="1" dirty="0"/>
          </a:p>
        </p:txBody>
      </p:sp>
      <p:sp>
        <p:nvSpPr>
          <p:cNvPr id="71" name="Tekstiruutu 70"/>
          <p:cNvSpPr txBox="1"/>
          <p:nvPr/>
        </p:nvSpPr>
        <p:spPr>
          <a:xfrm>
            <a:off x="4345865" y="1426192"/>
            <a:ext cx="940378" cy="461665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r>
              <a:rPr lang="fi-FI" sz="1200" dirty="0"/>
              <a:t>1 050 €  +</a:t>
            </a:r>
          </a:p>
          <a:p>
            <a:r>
              <a:rPr lang="fi-FI" sz="1200" dirty="0"/>
              <a:t>24 % VAT</a:t>
            </a:r>
          </a:p>
        </p:txBody>
      </p:sp>
      <p:sp>
        <p:nvSpPr>
          <p:cNvPr id="72" name="Tekstiruutu 71"/>
          <p:cNvSpPr txBox="1"/>
          <p:nvPr/>
        </p:nvSpPr>
        <p:spPr>
          <a:xfrm>
            <a:off x="1827976" y="2158973"/>
            <a:ext cx="916919" cy="461665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r>
              <a:rPr lang="fi-FI" sz="1200" dirty="0"/>
              <a:t>1 100 €  +</a:t>
            </a:r>
          </a:p>
          <a:p>
            <a:r>
              <a:rPr lang="fi-FI" sz="1200" dirty="0"/>
              <a:t>24 % VAT</a:t>
            </a:r>
          </a:p>
        </p:txBody>
      </p:sp>
      <p:sp>
        <p:nvSpPr>
          <p:cNvPr id="73" name="Tekstiruutu 72"/>
          <p:cNvSpPr txBox="1"/>
          <p:nvPr/>
        </p:nvSpPr>
        <p:spPr>
          <a:xfrm>
            <a:off x="1047662" y="4483074"/>
            <a:ext cx="779633" cy="461645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r>
              <a:rPr lang="fi-FI" sz="1200" dirty="0"/>
              <a:t>1 500 € </a:t>
            </a:r>
          </a:p>
          <a:p>
            <a:r>
              <a:rPr lang="fi-FI" sz="1200" dirty="0"/>
              <a:t>0 % VAT</a:t>
            </a:r>
          </a:p>
        </p:txBody>
      </p:sp>
      <p:sp>
        <p:nvSpPr>
          <p:cNvPr id="74" name="Tekstiruutu 73"/>
          <p:cNvSpPr txBox="1"/>
          <p:nvPr/>
        </p:nvSpPr>
        <p:spPr>
          <a:xfrm>
            <a:off x="3530528" y="5847414"/>
            <a:ext cx="779633" cy="461645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r>
              <a:rPr lang="fi-FI" sz="1200" dirty="0"/>
              <a:t>700 € </a:t>
            </a:r>
          </a:p>
          <a:p>
            <a:r>
              <a:rPr lang="fi-FI" sz="1200" dirty="0"/>
              <a:t>0 % VAT</a:t>
            </a:r>
          </a:p>
        </p:txBody>
      </p:sp>
      <p:sp>
        <p:nvSpPr>
          <p:cNvPr id="75" name="Tekstiruutu 74"/>
          <p:cNvSpPr txBox="1"/>
          <p:nvPr/>
        </p:nvSpPr>
        <p:spPr>
          <a:xfrm>
            <a:off x="5762776" y="5857439"/>
            <a:ext cx="911729" cy="461665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r>
              <a:rPr lang="fi-FI" sz="1200" dirty="0"/>
              <a:t>750 €  +</a:t>
            </a:r>
          </a:p>
          <a:p>
            <a:r>
              <a:rPr lang="fi-FI" sz="1200" dirty="0"/>
              <a:t>20 % VAT</a:t>
            </a:r>
          </a:p>
        </p:txBody>
      </p:sp>
      <p:sp>
        <p:nvSpPr>
          <p:cNvPr id="76" name="Tekstiruutu 75"/>
          <p:cNvSpPr txBox="1"/>
          <p:nvPr/>
        </p:nvSpPr>
        <p:spPr>
          <a:xfrm>
            <a:off x="7338214" y="4535342"/>
            <a:ext cx="779633" cy="461645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r>
              <a:rPr lang="fi-FI" sz="1200" dirty="0"/>
              <a:t>950€ </a:t>
            </a:r>
          </a:p>
          <a:p>
            <a:r>
              <a:rPr lang="fi-FI" sz="1200" dirty="0"/>
              <a:t>0 % VAT</a:t>
            </a:r>
          </a:p>
        </p:txBody>
      </p:sp>
      <p:sp>
        <p:nvSpPr>
          <p:cNvPr id="77" name="Tekstiruutu 76"/>
          <p:cNvSpPr txBox="1"/>
          <p:nvPr/>
        </p:nvSpPr>
        <p:spPr>
          <a:xfrm>
            <a:off x="5492816" y="1401113"/>
            <a:ext cx="701451" cy="276999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r>
              <a:rPr lang="fi-FI" sz="1200" b="1" dirty="0" err="1"/>
              <a:t>Buffer</a:t>
            </a:r>
            <a:endParaRPr lang="fi-FI" sz="1200" b="1" dirty="0"/>
          </a:p>
        </p:txBody>
      </p:sp>
      <p:sp>
        <p:nvSpPr>
          <p:cNvPr id="90" name="Tekstiruutu 89"/>
          <p:cNvSpPr txBox="1"/>
          <p:nvPr/>
        </p:nvSpPr>
        <p:spPr>
          <a:xfrm>
            <a:off x="4345870" y="2903021"/>
            <a:ext cx="1078725" cy="400110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r>
              <a:rPr lang="fi-FI" dirty="0"/>
              <a:t>Finland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B2FB3C2-479D-452C-B7E2-165D2C7D907B}" type="slidenum">
              <a:rPr lang="de-AT" smtClean="0"/>
              <a:pPr/>
              <a:t>14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607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79" grpId="0" animBg="1"/>
      <p:bldP spid="44" grpId="0" animBg="1"/>
      <p:bldP spid="45" grpId="0" animBg="1"/>
      <p:bldP spid="46" grpId="0"/>
      <p:bldP spid="49" grpId="0" animBg="1"/>
      <p:bldP spid="50" grpId="0" animBg="1"/>
      <p:bldP spid="51" grpId="0"/>
      <p:bldP spid="52" grpId="0"/>
      <p:bldP spid="53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3" grpId="0"/>
      <p:bldP spid="64" grpId="0" animBg="1"/>
      <p:bldP spid="65" grpId="0" animBg="1"/>
      <p:bldP spid="66" grpId="0" animBg="1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1"/>
          <p:cNvSpPr>
            <a:spLocks noGrp="1"/>
          </p:cNvSpPr>
          <p:nvPr>
            <p:ph type="body" sz="quarter" idx="10"/>
          </p:nvPr>
        </p:nvSpPr>
        <p:spPr>
          <a:xfrm>
            <a:off x="725416" y="397844"/>
            <a:ext cx="6552008" cy="720000"/>
          </a:xfrm>
        </p:spPr>
        <p:txBody>
          <a:bodyPr/>
          <a:lstStyle/>
          <a:p>
            <a:r>
              <a:rPr lang="fi-FI" b="1" dirty="0" err="1">
                <a:solidFill>
                  <a:srgbClr val="006600"/>
                </a:solidFill>
                <a:latin typeface="+mn-lt"/>
              </a:rPr>
              <a:t>Refunds</a:t>
            </a:r>
            <a:endParaRPr lang="fi-FI" b="1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954009" y="1539610"/>
            <a:ext cx="7113021" cy="13198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78219" lvl="0" indent="-378219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8B00"/>
              </a:buClr>
              <a:buFontTx/>
              <a:buChar char="•"/>
            </a:pPr>
            <a:r>
              <a:rPr lang="en-US" sz="2500" kern="0" dirty="0">
                <a:solidFill>
                  <a:srgbClr val="000000"/>
                </a:solidFill>
                <a:latin typeface="Arial"/>
              </a:rPr>
              <a:t>Carousel generates 414 € of refunds</a:t>
            </a:r>
          </a:p>
          <a:p>
            <a:pPr marL="378219" indent="-378219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8B00"/>
              </a:buClr>
              <a:buFontTx/>
              <a:buChar char="•"/>
            </a:pPr>
            <a:r>
              <a:rPr lang="fi-FI" sz="2500" dirty="0" err="1">
                <a:solidFill>
                  <a:srgbClr val="001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Refunds</a:t>
            </a:r>
            <a:r>
              <a:rPr lang="fi-FI" sz="2500" dirty="0">
                <a:solidFill>
                  <a:srgbClr val="001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500" dirty="0" err="1">
                <a:solidFill>
                  <a:srgbClr val="001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i-FI" sz="2500" dirty="0">
                <a:solidFill>
                  <a:srgbClr val="001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500" dirty="0" err="1">
                <a:solidFill>
                  <a:srgbClr val="001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i-FI" sz="2500" dirty="0">
                <a:solidFill>
                  <a:srgbClr val="001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500" dirty="0" err="1">
                <a:solidFill>
                  <a:srgbClr val="001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invested</a:t>
            </a:r>
            <a:r>
              <a:rPr lang="fi-FI" sz="2500" dirty="0">
                <a:solidFill>
                  <a:srgbClr val="001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500" dirty="0" err="1">
                <a:solidFill>
                  <a:srgbClr val="001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r>
              <a:rPr lang="fi-FI" sz="2500" dirty="0">
                <a:solidFill>
                  <a:srgbClr val="001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sz="2500" dirty="0" err="1">
                <a:solidFill>
                  <a:srgbClr val="001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2500" dirty="0">
                <a:solidFill>
                  <a:srgbClr val="001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500" dirty="0" err="1">
                <a:solidFill>
                  <a:srgbClr val="001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carousel</a:t>
            </a:r>
            <a:endParaRPr lang="fi-FI" sz="2500" dirty="0">
              <a:solidFill>
                <a:srgbClr val="001D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4292" lvl="1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8B00"/>
              </a:buClr>
            </a:pPr>
            <a:r>
              <a:rPr lang="fi-FI" sz="1559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2500" dirty="0">
                <a:solidFill>
                  <a:srgbClr val="001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oimintopainike: Koti 7">
            <a:hlinkClick r:id="" action="ppaction://hlinkshowjump?jump=firstslide" highlightClick="1"/>
          </p:cNvPr>
          <p:cNvSpPr/>
          <p:nvPr/>
        </p:nvSpPr>
        <p:spPr>
          <a:xfrm>
            <a:off x="4160525" y="3209254"/>
            <a:ext cx="1674257" cy="947432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>
              <a:solidFill>
                <a:schemeClr val="tx1"/>
              </a:solidFill>
            </a:endParaRPr>
          </a:p>
          <a:p>
            <a:pPr algn="ctr"/>
            <a:endParaRPr lang="fi-FI" dirty="0">
              <a:solidFill>
                <a:schemeClr val="tx1"/>
              </a:solidFill>
            </a:endParaRPr>
          </a:p>
          <a:p>
            <a:pPr algn="ctr"/>
            <a:r>
              <a:rPr lang="fi-FI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</a:t>
            </a:r>
            <a:r>
              <a:rPr lang="fi-FI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offices</a:t>
            </a:r>
            <a:endParaRPr lang="fi-FI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i-FI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 and Estonia</a:t>
            </a:r>
          </a:p>
        </p:txBody>
      </p:sp>
      <p:sp>
        <p:nvSpPr>
          <p:cNvPr id="9" name="Alanuoli 8"/>
          <p:cNvSpPr/>
          <p:nvPr/>
        </p:nvSpPr>
        <p:spPr bwMode="auto">
          <a:xfrm rot="16200000" flipV="1">
            <a:off x="3376941" y="2783783"/>
            <a:ext cx="381000" cy="179837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9980" tIns="46789" rIns="89980" bIns="46789" numCol="1" rtlCol="0" anchor="ctr" anchorCtr="0" compatLnSpc="1">
            <a:prstTxWarp prst="textNoShape">
              <a:avLst/>
            </a:prstTxWarp>
          </a:bodyPr>
          <a:lstStyle/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endParaRPr lang="fi-FI" sz="18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Alanuoli 9"/>
          <p:cNvSpPr/>
          <p:nvPr/>
        </p:nvSpPr>
        <p:spPr bwMode="auto">
          <a:xfrm rot="5400000" flipV="1">
            <a:off x="6184242" y="2782970"/>
            <a:ext cx="381000" cy="18000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9980" tIns="46789" rIns="89980" bIns="46789" numCol="1" rtlCol="0" anchor="ctr" anchorCtr="0" compatLnSpc="1">
            <a:prstTxWarp prst="textNoShape">
              <a:avLst/>
            </a:prstTxWarp>
          </a:bodyPr>
          <a:lstStyle/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endParaRPr lang="fi-FI" sz="18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3036041" y="3252554"/>
            <a:ext cx="1530860" cy="280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dirty="0">
                <a:solidFill>
                  <a:srgbClr val="001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264 € </a:t>
            </a:r>
            <a:r>
              <a:rPr lang="fi-FI" dirty="0" err="1">
                <a:solidFill>
                  <a:srgbClr val="001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  <a:endParaRPr lang="fi-FI" dirty="0">
              <a:solidFill>
                <a:srgbClr val="001D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5546750" y="3252554"/>
            <a:ext cx="1530860" cy="280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dirty="0">
                <a:solidFill>
                  <a:srgbClr val="001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150 € </a:t>
            </a:r>
            <a:r>
              <a:rPr lang="fi-FI" dirty="0" err="1">
                <a:solidFill>
                  <a:srgbClr val="001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  <a:endParaRPr lang="fi-FI" dirty="0">
              <a:solidFill>
                <a:srgbClr val="001D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yöristetty suorakulmio 12"/>
          <p:cNvSpPr/>
          <p:nvPr/>
        </p:nvSpPr>
        <p:spPr bwMode="auto">
          <a:xfrm>
            <a:off x="1570257" y="3263870"/>
            <a:ext cx="914400" cy="838200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9980" tIns="46789" rIns="89980" bIns="46789" numCol="1" rtlCol="0" anchor="ctr" anchorCtr="0" compatLnSpc="1">
            <a:prstTxWarp prst="textNoShape">
              <a:avLst/>
            </a:prstTxWarp>
          </a:bodyPr>
          <a:lstStyle/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r>
              <a:rPr lang="fi-FI" sz="1800" b="1" dirty="0">
                <a:solidFill>
                  <a:schemeClr val="tx1"/>
                </a:solidFill>
                <a:latin typeface="Arial" charset="0"/>
              </a:rPr>
              <a:t>A</a:t>
            </a:r>
          </a:p>
        </p:txBody>
      </p:sp>
      <p:sp>
        <p:nvSpPr>
          <p:cNvPr id="14" name="Pyöristetty suorakulmio 13"/>
          <p:cNvSpPr/>
          <p:nvPr/>
        </p:nvSpPr>
        <p:spPr bwMode="auto">
          <a:xfrm>
            <a:off x="7418958" y="3252554"/>
            <a:ext cx="914400" cy="8382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9980" tIns="46789" rIns="89980" bIns="46789" numCol="1" rtlCol="0" anchor="ctr" anchorCtr="0" compatLnSpc="1">
            <a:prstTxWarp prst="textNoShape">
              <a:avLst/>
            </a:prstTxWarp>
          </a:bodyPr>
          <a:lstStyle/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r>
              <a:rPr lang="fi-FI" b="1" dirty="0">
                <a:solidFill>
                  <a:schemeClr val="tx1"/>
                </a:solidFill>
                <a:latin typeface="Arial" charset="0"/>
              </a:rPr>
              <a:t>Z</a:t>
            </a:r>
            <a:endParaRPr lang="fi-FI" sz="18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" name="Tekstiruutu 14"/>
          <p:cNvSpPr txBox="1"/>
          <p:nvPr/>
        </p:nvSpPr>
        <p:spPr>
          <a:xfrm>
            <a:off x="1733791" y="4154081"/>
            <a:ext cx="742448" cy="276999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r>
              <a:rPr lang="fi-FI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Broker</a:t>
            </a:r>
            <a:endParaRPr lang="fi-F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kstiruutu 15"/>
          <p:cNvSpPr txBox="1"/>
          <p:nvPr/>
        </p:nvSpPr>
        <p:spPr>
          <a:xfrm>
            <a:off x="7558117" y="4120506"/>
            <a:ext cx="742448" cy="276999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r>
              <a:rPr lang="fi-FI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Broker</a:t>
            </a:r>
            <a:endParaRPr lang="fi-F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kstiruutu 16"/>
          <p:cNvSpPr txBox="1"/>
          <p:nvPr/>
        </p:nvSpPr>
        <p:spPr>
          <a:xfrm>
            <a:off x="1082255" y="5667480"/>
            <a:ext cx="5618320" cy="4316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78219" lvl="0" indent="-378219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8B00"/>
              </a:buClr>
              <a:buFontTx/>
              <a:buChar char="•"/>
            </a:pPr>
            <a:r>
              <a:rPr lang="fi-FI" sz="2500" dirty="0" err="1">
                <a:solidFill>
                  <a:srgbClr val="001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fi-FI" sz="2500" dirty="0">
                <a:solidFill>
                  <a:srgbClr val="001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500" dirty="0" err="1">
                <a:solidFill>
                  <a:srgbClr val="001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fi-FI" sz="2500" dirty="0">
                <a:solidFill>
                  <a:srgbClr val="001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500" dirty="0" err="1">
                <a:solidFill>
                  <a:srgbClr val="001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</a:t>
            </a:r>
            <a:r>
              <a:rPr lang="fi-FI" sz="2500" dirty="0">
                <a:solidFill>
                  <a:srgbClr val="001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2500" dirty="0" err="1">
                <a:solidFill>
                  <a:srgbClr val="001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i-FI" sz="2500" dirty="0">
                <a:solidFill>
                  <a:srgbClr val="001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500" dirty="0" err="1">
                <a:solidFill>
                  <a:srgbClr val="001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fi-FI" sz="2500" dirty="0">
                <a:solidFill>
                  <a:srgbClr val="001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7653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yöristetty suorakulmio 21"/>
          <p:cNvSpPr/>
          <p:nvPr/>
        </p:nvSpPr>
        <p:spPr bwMode="auto">
          <a:xfrm>
            <a:off x="1856005" y="2583501"/>
            <a:ext cx="914400" cy="838200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9980" tIns="46789" rIns="89980" bIns="46789" numCol="1" rtlCol="0" anchor="ctr" anchorCtr="0" compatLnSpc="1">
            <a:prstTxWarp prst="textNoShape">
              <a:avLst/>
            </a:prstTxWarp>
          </a:bodyPr>
          <a:lstStyle/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r>
              <a:rPr lang="fi-FI" b="1" dirty="0">
                <a:solidFill>
                  <a:schemeClr val="tx1"/>
                </a:solidFill>
                <a:latin typeface="Arial" charset="0"/>
              </a:rPr>
              <a:t>K</a:t>
            </a:r>
            <a:endParaRPr lang="fi-FI" sz="18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" name="Pyöristetty suorakulmio 20"/>
          <p:cNvSpPr/>
          <p:nvPr/>
        </p:nvSpPr>
        <p:spPr bwMode="auto">
          <a:xfrm>
            <a:off x="2168054" y="2053565"/>
            <a:ext cx="914400" cy="838200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9980" tIns="46789" rIns="89980" bIns="46789" numCol="1" rtlCol="0" anchor="ctr" anchorCtr="0" compatLnSpc="1">
            <a:prstTxWarp prst="textNoShape">
              <a:avLst/>
            </a:prstTxWarp>
          </a:bodyPr>
          <a:lstStyle/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r>
              <a:rPr lang="fi-FI" b="1" dirty="0">
                <a:solidFill>
                  <a:schemeClr val="tx1"/>
                </a:solidFill>
                <a:latin typeface="Arial" charset="0"/>
              </a:rPr>
              <a:t>T</a:t>
            </a:r>
            <a:endParaRPr lang="fi-FI" sz="18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2" name="Tekstiruutu 31"/>
          <p:cNvSpPr txBox="1"/>
          <p:nvPr/>
        </p:nvSpPr>
        <p:spPr>
          <a:xfrm>
            <a:off x="2216379" y="1730797"/>
            <a:ext cx="817754" cy="276999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r>
              <a:rPr lang="fi-FI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Buffers</a:t>
            </a:r>
            <a:endParaRPr lang="fi-F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oimintopainike: Koti 42">
            <a:hlinkClick r:id="" action="ppaction://hlinkshowjump?jump=firstslide" highlightClick="1"/>
          </p:cNvPr>
          <p:cNvSpPr/>
          <p:nvPr/>
        </p:nvSpPr>
        <p:spPr>
          <a:xfrm>
            <a:off x="3752232" y="3709747"/>
            <a:ext cx="1674257" cy="947432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>
              <a:solidFill>
                <a:schemeClr val="tx1"/>
              </a:solidFill>
            </a:endParaRPr>
          </a:p>
          <a:p>
            <a:pPr algn="ctr"/>
            <a:endParaRPr lang="fi-FI" dirty="0">
              <a:solidFill>
                <a:schemeClr val="tx1"/>
              </a:solidFill>
            </a:endParaRPr>
          </a:p>
          <a:p>
            <a:pPr algn="ctr"/>
            <a:r>
              <a:rPr lang="fi-FI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</a:t>
            </a:r>
            <a:r>
              <a:rPr lang="fi-F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  <a:endParaRPr lang="fi-F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i-F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</a:t>
            </a:r>
          </a:p>
        </p:txBody>
      </p:sp>
      <p:sp>
        <p:nvSpPr>
          <p:cNvPr id="50" name="Tekstin paikkamerkki 1"/>
          <p:cNvSpPr>
            <a:spLocks noGrp="1"/>
          </p:cNvSpPr>
          <p:nvPr>
            <p:ph type="body" sz="quarter" idx="10"/>
          </p:nvPr>
        </p:nvSpPr>
        <p:spPr>
          <a:xfrm>
            <a:off x="720000" y="356795"/>
            <a:ext cx="6552008" cy="720000"/>
          </a:xfrm>
        </p:spPr>
        <p:txBody>
          <a:bodyPr/>
          <a:lstStyle/>
          <a:p>
            <a:r>
              <a:rPr lang="fi-FI" b="1" dirty="0" err="1">
                <a:solidFill>
                  <a:srgbClr val="006600"/>
                </a:solidFill>
                <a:latin typeface="+mn-lt"/>
              </a:rPr>
              <a:t>Payments</a:t>
            </a:r>
            <a:endParaRPr lang="fi-FI" b="1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51" name="Alanuoli 50"/>
          <p:cNvSpPr/>
          <p:nvPr/>
        </p:nvSpPr>
        <p:spPr bwMode="auto">
          <a:xfrm rot="7945155" flipV="1">
            <a:off x="3439618" y="2795976"/>
            <a:ext cx="331852" cy="1528051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9980" tIns="46789" rIns="89980" bIns="46789" numCol="1" rtlCol="0" anchor="ctr" anchorCtr="0" compatLnSpc="1">
            <a:prstTxWarp prst="textNoShape">
              <a:avLst/>
            </a:prstTxWarp>
          </a:bodyPr>
          <a:lstStyle/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endParaRPr lang="fi-FI" sz="18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3" name="Tekstiruutu 52"/>
          <p:cNvSpPr txBox="1"/>
          <p:nvPr/>
        </p:nvSpPr>
        <p:spPr>
          <a:xfrm>
            <a:off x="1514303" y="3520583"/>
            <a:ext cx="2022236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dirty="0" err="1">
                <a:solidFill>
                  <a:srgbClr val="001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</a:t>
            </a:r>
            <a:r>
              <a:rPr lang="fi-FI" dirty="0">
                <a:solidFill>
                  <a:srgbClr val="001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24 €</a:t>
            </a:r>
          </a:p>
          <a:p>
            <a:r>
              <a:rPr lang="fi-FI" dirty="0">
                <a:solidFill>
                  <a:srgbClr val="001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(12 € + 12 €)</a:t>
            </a:r>
          </a:p>
        </p:txBody>
      </p:sp>
      <p:sp>
        <p:nvSpPr>
          <p:cNvPr id="58" name="Toimintopainike: Koti 57">
            <a:hlinkClick r:id="" action="ppaction://hlinkshowjump?jump=firstslide" highlightClick="1"/>
          </p:cNvPr>
          <p:cNvSpPr/>
          <p:nvPr/>
        </p:nvSpPr>
        <p:spPr>
          <a:xfrm>
            <a:off x="5158205" y="3709747"/>
            <a:ext cx="1674257" cy="947432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>
              <a:solidFill>
                <a:schemeClr val="tx1"/>
              </a:solidFill>
            </a:endParaRPr>
          </a:p>
          <a:p>
            <a:pPr algn="ctr"/>
            <a:endParaRPr lang="fi-FI" dirty="0">
              <a:solidFill>
                <a:schemeClr val="tx1"/>
              </a:solidFill>
            </a:endParaRPr>
          </a:p>
          <a:p>
            <a:pPr algn="ctr"/>
            <a:r>
              <a:rPr lang="fi-FI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</a:t>
            </a:r>
            <a:r>
              <a:rPr lang="fi-F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  <a:endParaRPr lang="fi-F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i-F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Estonia</a:t>
            </a:r>
          </a:p>
        </p:txBody>
      </p:sp>
      <p:sp>
        <p:nvSpPr>
          <p:cNvPr id="59" name="Pyöristetty suorakulmio 58"/>
          <p:cNvSpPr/>
          <p:nvPr/>
        </p:nvSpPr>
        <p:spPr bwMode="auto">
          <a:xfrm>
            <a:off x="5538131" y="2053565"/>
            <a:ext cx="914400" cy="8382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9980" tIns="46789" rIns="89980" bIns="46789" numCol="1" rtlCol="0" anchor="ctr" anchorCtr="0" compatLnSpc="1">
            <a:prstTxWarp prst="textNoShape">
              <a:avLst/>
            </a:prstTxWarp>
          </a:bodyPr>
          <a:lstStyle/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r>
              <a:rPr lang="fi-FI" sz="1800" b="1" dirty="0">
                <a:solidFill>
                  <a:schemeClr val="tx1"/>
                </a:solidFill>
                <a:latin typeface="Arial" charset="0"/>
              </a:rPr>
              <a:t>X</a:t>
            </a:r>
          </a:p>
        </p:txBody>
      </p:sp>
      <p:sp>
        <p:nvSpPr>
          <p:cNvPr id="61" name="Tekstiruutu 60"/>
          <p:cNvSpPr txBox="1"/>
          <p:nvPr/>
        </p:nvSpPr>
        <p:spPr>
          <a:xfrm>
            <a:off x="5738209" y="1693987"/>
            <a:ext cx="423048" cy="276999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r>
              <a:rPr lang="fi-FI" sz="1200" b="1" dirty="0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</a:p>
        </p:txBody>
      </p:sp>
      <p:sp>
        <p:nvSpPr>
          <p:cNvPr id="62" name="Pyöristetty suorakulmio 61"/>
          <p:cNvSpPr/>
          <p:nvPr/>
        </p:nvSpPr>
        <p:spPr bwMode="auto">
          <a:xfrm>
            <a:off x="4132158" y="2053565"/>
            <a:ext cx="914400" cy="838200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9980" tIns="46789" rIns="89980" bIns="46789" numCol="1" rtlCol="0" anchor="ctr" anchorCtr="0" compatLnSpc="1">
            <a:prstTxWarp prst="textNoShape">
              <a:avLst/>
            </a:prstTxWarp>
          </a:bodyPr>
          <a:lstStyle/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r>
              <a:rPr lang="fi-FI" b="1" dirty="0">
                <a:solidFill>
                  <a:schemeClr val="tx1"/>
                </a:solidFill>
                <a:latin typeface="Arial" charset="0"/>
              </a:rPr>
              <a:t>B</a:t>
            </a:r>
            <a:endParaRPr lang="fi-FI" sz="18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3" name="Alanuoli 62"/>
          <p:cNvSpPr/>
          <p:nvPr/>
        </p:nvSpPr>
        <p:spPr bwMode="auto">
          <a:xfrm rot="10800000" flipV="1">
            <a:off x="4423433" y="2951413"/>
            <a:ext cx="331853" cy="788616"/>
          </a:xfrm>
          <a:prstGeom prst="dow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9980" tIns="46789" rIns="89980" bIns="46789" numCol="1" rtlCol="0" anchor="ctr" anchorCtr="0" compatLnSpc="1">
            <a:prstTxWarp prst="textNoShape">
              <a:avLst/>
            </a:prstTxWarp>
          </a:bodyPr>
          <a:lstStyle/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endParaRPr lang="fi-FI" sz="18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5" name="Alanuoli 64"/>
          <p:cNvSpPr/>
          <p:nvPr/>
        </p:nvSpPr>
        <p:spPr bwMode="auto">
          <a:xfrm rot="13437238" flipV="1">
            <a:off x="3472477" y="4231099"/>
            <a:ext cx="331853" cy="1296411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9980" tIns="46789" rIns="89980" bIns="46789" numCol="1" rtlCol="0" anchor="ctr" anchorCtr="0" compatLnSpc="1">
            <a:prstTxWarp prst="textNoShape">
              <a:avLst/>
            </a:prstTxWarp>
          </a:bodyPr>
          <a:lstStyle/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endParaRPr lang="fi-FI" sz="18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" name="Alanuoli 65"/>
          <p:cNvSpPr/>
          <p:nvPr/>
        </p:nvSpPr>
        <p:spPr bwMode="auto">
          <a:xfrm rot="7945155" flipV="1">
            <a:off x="6762668" y="4303908"/>
            <a:ext cx="331852" cy="108406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9980" tIns="46789" rIns="89980" bIns="46789" numCol="1" rtlCol="0" anchor="ctr" anchorCtr="0" compatLnSpc="1">
            <a:prstTxWarp prst="textNoShape">
              <a:avLst/>
            </a:prstTxWarp>
          </a:bodyPr>
          <a:lstStyle/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endParaRPr lang="fi-FI" sz="18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7" name="Pyöristetty suorakulmio 66"/>
          <p:cNvSpPr/>
          <p:nvPr/>
        </p:nvSpPr>
        <p:spPr bwMode="auto">
          <a:xfrm>
            <a:off x="2168054" y="5179556"/>
            <a:ext cx="914400" cy="838200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9980" tIns="46789" rIns="89980" bIns="46789" numCol="1" rtlCol="0" anchor="ctr" anchorCtr="0" compatLnSpc="1">
            <a:prstTxWarp prst="textNoShape">
              <a:avLst/>
            </a:prstTxWarp>
          </a:bodyPr>
          <a:lstStyle/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r>
              <a:rPr lang="fi-FI" sz="1800" b="1" dirty="0">
                <a:solidFill>
                  <a:schemeClr val="tx1"/>
                </a:solidFill>
                <a:latin typeface="Arial" charset="0"/>
              </a:rPr>
              <a:t>A</a:t>
            </a:r>
          </a:p>
        </p:txBody>
      </p:sp>
      <p:sp>
        <p:nvSpPr>
          <p:cNvPr id="68" name="Pyöristetty suorakulmio 67"/>
          <p:cNvSpPr/>
          <p:nvPr/>
        </p:nvSpPr>
        <p:spPr bwMode="auto">
          <a:xfrm>
            <a:off x="7440662" y="5179556"/>
            <a:ext cx="914400" cy="8382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9980" tIns="46789" rIns="89980" bIns="46789" numCol="1" rtlCol="0" anchor="ctr" anchorCtr="0" compatLnSpc="1">
            <a:prstTxWarp prst="textNoShape">
              <a:avLst/>
            </a:prstTxWarp>
          </a:bodyPr>
          <a:lstStyle/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r>
              <a:rPr lang="fi-FI" b="1" dirty="0">
                <a:solidFill>
                  <a:schemeClr val="tx1"/>
                </a:solidFill>
                <a:latin typeface="Arial" charset="0"/>
              </a:rPr>
              <a:t>Z</a:t>
            </a:r>
            <a:endParaRPr lang="fi-FI" sz="18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9" name="Tekstiruutu 68"/>
          <p:cNvSpPr txBox="1"/>
          <p:nvPr/>
        </p:nvSpPr>
        <p:spPr>
          <a:xfrm>
            <a:off x="2254032" y="6086013"/>
            <a:ext cx="742448" cy="276999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r>
              <a:rPr lang="fi-FI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Broker</a:t>
            </a:r>
            <a:endParaRPr lang="fi-F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kstiruutu 69"/>
          <p:cNvSpPr txBox="1"/>
          <p:nvPr/>
        </p:nvSpPr>
        <p:spPr>
          <a:xfrm>
            <a:off x="7568654" y="6086013"/>
            <a:ext cx="742448" cy="276999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r>
              <a:rPr lang="fi-FI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Broker</a:t>
            </a:r>
            <a:endParaRPr lang="fi-F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Alanuoli 71"/>
          <p:cNvSpPr/>
          <p:nvPr/>
        </p:nvSpPr>
        <p:spPr bwMode="auto">
          <a:xfrm rot="10800000" flipV="1">
            <a:off x="5829405" y="2951413"/>
            <a:ext cx="331853" cy="788616"/>
          </a:xfrm>
          <a:prstGeom prst="dow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9980" tIns="46789" rIns="89980" bIns="46789" numCol="1" rtlCol="0" anchor="ctr" anchorCtr="0" compatLnSpc="1">
            <a:prstTxWarp prst="textNoShape">
              <a:avLst/>
            </a:prstTxWarp>
          </a:bodyPr>
          <a:lstStyle/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endParaRPr lang="fi-FI" sz="18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3" name="Tekstiruutu 72"/>
          <p:cNvSpPr txBox="1"/>
          <p:nvPr/>
        </p:nvSpPr>
        <p:spPr>
          <a:xfrm>
            <a:off x="4377834" y="1693987"/>
            <a:ext cx="423048" cy="276999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r>
              <a:rPr lang="fi-FI" sz="1200" b="1" dirty="0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</a:p>
        </p:txBody>
      </p:sp>
      <p:sp>
        <p:nvSpPr>
          <p:cNvPr id="74" name="Suorakulmio 73"/>
          <p:cNvSpPr/>
          <p:nvPr/>
        </p:nvSpPr>
        <p:spPr>
          <a:xfrm>
            <a:off x="1442294" y="4666757"/>
            <a:ext cx="2030476" cy="400110"/>
          </a:xfrm>
          <a:prstGeom prst="rect">
            <a:avLst/>
          </a:prstGeom>
        </p:spPr>
        <p:txBody>
          <a:bodyPr wrap="square" lIns="91419" tIns="45710" rIns="91419" bIns="45710">
            <a:spAutoFit/>
          </a:bodyPr>
          <a:lstStyle/>
          <a:p>
            <a:r>
              <a:rPr lang="fi-FI" dirty="0" err="1">
                <a:solidFill>
                  <a:srgbClr val="001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  <a:r>
              <a:rPr lang="fi-FI" dirty="0">
                <a:solidFill>
                  <a:srgbClr val="001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264 € 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Suorakulmio 74"/>
          <p:cNvSpPr/>
          <p:nvPr/>
        </p:nvSpPr>
        <p:spPr>
          <a:xfrm>
            <a:off x="7333911" y="4645883"/>
            <a:ext cx="2007238" cy="400089"/>
          </a:xfrm>
          <a:prstGeom prst="rect">
            <a:avLst/>
          </a:prstGeom>
        </p:spPr>
        <p:txBody>
          <a:bodyPr wrap="none" lIns="91419" tIns="45710" rIns="91419" bIns="45710">
            <a:spAutoFit/>
          </a:bodyPr>
          <a:lstStyle/>
          <a:p>
            <a:r>
              <a:rPr lang="fi-FI" dirty="0" err="1">
                <a:solidFill>
                  <a:srgbClr val="001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  <a:r>
              <a:rPr lang="fi-FI" dirty="0">
                <a:solidFill>
                  <a:srgbClr val="001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150 €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6" name="Gerade Verbindung 33"/>
          <p:cNvCxnSpPr/>
          <p:nvPr/>
        </p:nvCxnSpPr>
        <p:spPr bwMode="auto">
          <a:xfrm flipV="1">
            <a:off x="5774871" y="3066935"/>
            <a:ext cx="479404" cy="498796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Gerade Verbindung 34"/>
          <p:cNvCxnSpPr/>
          <p:nvPr/>
        </p:nvCxnSpPr>
        <p:spPr bwMode="auto">
          <a:xfrm>
            <a:off x="5768456" y="3066937"/>
            <a:ext cx="485821" cy="453958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Gerade Verbindung 33"/>
          <p:cNvCxnSpPr/>
          <p:nvPr/>
        </p:nvCxnSpPr>
        <p:spPr bwMode="auto">
          <a:xfrm flipV="1">
            <a:off x="4334711" y="3061675"/>
            <a:ext cx="479404" cy="498796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Gerade Verbindung 34"/>
          <p:cNvCxnSpPr/>
          <p:nvPr/>
        </p:nvCxnSpPr>
        <p:spPr bwMode="auto">
          <a:xfrm>
            <a:off x="4328296" y="3061675"/>
            <a:ext cx="485821" cy="453958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1619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Pokaali kuppi">
            <a:extLst>
              <a:ext uri="{FF2B5EF4-FFF2-40B4-BE49-F238E27FC236}">
                <a16:creationId xmlns:a16="http://schemas.microsoft.com/office/drawing/2014/main" id="{2443DFA4-5516-4600-9ECA-77AAA063A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2383" y="1763596"/>
            <a:ext cx="5042959" cy="5042959"/>
          </a:xfrm>
          <a:prstGeom prst="rect">
            <a:avLst/>
          </a:prstGeom>
        </p:spPr>
      </p:pic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1154262" y="1596937"/>
            <a:ext cx="8404490" cy="5042959"/>
          </a:xfrm>
        </p:spPr>
        <p:txBody>
          <a:bodyPr/>
          <a:lstStyle/>
          <a:p>
            <a:r>
              <a:rPr lang="fi-FI" sz="2000" dirty="0" err="1"/>
              <a:t>Profits</a:t>
            </a:r>
            <a:r>
              <a:rPr lang="fi-FI" sz="2000" dirty="0"/>
              <a:t> in </a:t>
            </a:r>
            <a:r>
              <a:rPr lang="fi-FI" sz="2000" dirty="0" err="1"/>
              <a:t>total</a:t>
            </a:r>
            <a:r>
              <a:rPr lang="fi-FI" sz="2000" dirty="0"/>
              <a:t> </a:t>
            </a:r>
            <a:r>
              <a:rPr lang="fi-FI" sz="2000" u="sng" dirty="0"/>
              <a:t>390 €</a:t>
            </a:r>
            <a:r>
              <a:rPr lang="fi-FI" sz="2000" dirty="0"/>
              <a:t> (240 €+ 150 €)</a:t>
            </a:r>
          </a:p>
          <a:p>
            <a:pPr lvl="1"/>
            <a:r>
              <a:rPr lang="fi-FI" sz="1500" dirty="0" err="1"/>
              <a:t>From</a:t>
            </a:r>
            <a:r>
              <a:rPr lang="fi-FI" sz="1500" dirty="0"/>
              <a:t> Finland </a:t>
            </a:r>
            <a:r>
              <a:rPr lang="fi-FI" sz="1500" dirty="0" err="1"/>
              <a:t>the</a:t>
            </a:r>
            <a:r>
              <a:rPr lang="fi-FI" sz="1500" dirty="0"/>
              <a:t> </a:t>
            </a:r>
            <a:r>
              <a:rPr lang="fi-FI" sz="1500" dirty="0" err="1"/>
              <a:t>profits</a:t>
            </a:r>
            <a:r>
              <a:rPr lang="fi-FI" sz="1500" dirty="0"/>
              <a:t> </a:t>
            </a:r>
            <a:r>
              <a:rPr lang="fi-FI" sz="1500" dirty="0" err="1"/>
              <a:t>are</a:t>
            </a:r>
            <a:r>
              <a:rPr lang="fi-FI" sz="1500" dirty="0"/>
              <a:t> 240 € (264 € </a:t>
            </a:r>
            <a:r>
              <a:rPr lang="fi-FI" sz="1500" dirty="0" err="1"/>
              <a:t>refunds</a:t>
            </a:r>
            <a:r>
              <a:rPr lang="fi-FI" sz="1500" dirty="0"/>
              <a:t>  </a:t>
            </a:r>
            <a:r>
              <a:rPr lang="fi-FI" sz="1500" dirty="0">
                <a:solidFill>
                  <a:srgbClr val="FF0000"/>
                </a:solidFill>
              </a:rPr>
              <a:t>– 24 € VAT </a:t>
            </a:r>
            <a:r>
              <a:rPr lang="fi-FI" sz="1500" dirty="0" err="1">
                <a:solidFill>
                  <a:srgbClr val="FF0000"/>
                </a:solidFill>
              </a:rPr>
              <a:t>paid</a:t>
            </a:r>
            <a:r>
              <a:rPr lang="fi-FI" sz="1500" dirty="0">
                <a:solidFill>
                  <a:srgbClr val="FF0000"/>
                </a:solidFill>
              </a:rPr>
              <a:t> </a:t>
            </a:r>
            <a:r>
              <a:rPr lang="fi-FI" sz="1500" dirty="0" err="1">
                <a:solidFill>
                  <a:srgbClr val="FF0000"/>
                </a:solidFill>
              </a:rPr>
              <a:t>by</a:t>
            </a:r>
            <a:r>
              <a:rPr lang="fi-FI" sz="1500" dirty="0">
                <a:solidFill>
                  <a:srgbClr val="FF0000"/>
                </a:solidFill>
              </a:rPr>
              <a:t> </a:t>
            </a:r>
            <a:r>
              <a:rPr lang="fi-FI" sz="1500" dirty="0" err="1">
                <a:solidFill>
                  <a:srgbClr val="FF0000"/>
                </a:solidFill>
              </a:rPr>
              <a:t>the</a:t>
            </a:r>
            <a:r>
              <a:rPr lang="fi-FI" sz="1500" dirty="0">
                <a:solidFill>
                  <a:srgbClr val="FF0000"/>
                </a:solidFill>
              </a:rPr>
              <a:t> </a:t>
            </a:r>
            <a:r>
              <a:rPr lang="fi-FI" sz="1500" dirty="0" err="1">
                <a:solidFill>
                  <a:srgbClr val="FF0000"/>
                </a:solidFill>
              </a:rPr>
              <a:t>buffers</a:t>
            </a:r>
            <a:r>
              <a:rPr lang="fi-FI" sz="1500" dirty="0"/>
              <a:t>)</a:t>
            </a:r>
          </a:p>
          <a:p>
            <a:pPr lvl="1"/>
            <a:r>
              <a:rPr lang="fi-FI" sz="1500" dirty="0" err="1"/>
              <a:t>From</a:t>
            </a:r>
            <a:r>
              <a:rPr lang="fi-FI" sz="1500" dirty="0"/>
              <a:t> Estonia </a:t>
            </a:r>
            <a:r>
              <a:rPr lang="fi-FI" sz="1500" dirty="0" err="1"/>
              <a:t>the</a:t>
            </a:r>
            <a:r>
              <a:rPr lang="fi-FI" sz="1500" dirty="0"/>
              <a:t> </a:t>
            </a:r>
            <a:r>
              <a:rPr lang="fi-FI" sz="1500" dirty="0" err="1"/>
              <a:t>profits</a:t>
            </a:r>
            <a:r>
              <a:rPr lang="fi-FI" sz="1500" dirty="0"/>
              <a:t> </a:t>
            </a:r>
            <a:r>
              <a:rPr lang="fi-FI" sz="1500" dirty="0" err="1"/>
              <a:t>are</a:t>
            </a:r>
            <a:r>
              <a:rPr lang="fi-FI" sz="1500" dirty="0"/>
              <a:t> 150 € </a:t>
            </a:r>
          </a:p>
          <a:p>
            <a:r>
              <a:rPr lang="fi-FI" sz="2000" dirty="0" err="1"/>
              <a:t>Breakdown</a:t>
            </a:r>
            <a:endParaRPr lang="fi-FI" sz="2000" dirty="0"/>
          </a:p>
          <a:p>
            <a:pPr lvl="1"/>
            <a:r>
              <a:rPr lang="fi-FI" sz="1559" dirty="0"/>
              <a:t>Three </a:t>
            </a:r>
            <a:r>
              <a:rPr lang="fi-FI" sz="1559" dirty="0" err="1"/>
              <a:t>countries</a:t>
            </a:r>
            <a:r>
              <a:rPr lang="fi-FI" sz="1559" dirty="0"/>
              <a:t> </a:t>
            </a:r>
            <a:r>
              <a:rPr lang="fi-FI" sz="1559" dirty="0" err="1"/>
              <a:t>used</a:t>
            </a:r>
            <a:r>
              <a:rPr lang="fi-FI" sz="1559" dirty="0"/>
              <a:t> in </a:t>
            </a:r>
            <a:r>
              <a:rPr lang="fi-FI" sz="1559" dirty="0" err="1"/>
              <a:t>the</a:t>
            </a:r>
            <a:r>
              <a:rPr lang="fi-FI" sz="1559" dirty="0"/>
              <a:t> </a:t>
            </a:r>
            <a:r>
              <a:rPr lang="fi-FI" sz="1559" dirty="0" err="1"/>
              <a:t>carousel</a:t>
            </a:r>
            <a:endParaRPr lang="fi-FI" sz="1559" dirty="0"/>
          </a:p>
          <a:p>
            <a:pPr lvl="1"/>
            <a:r>
              <a:rPr lang="fi-FI" sz="1559" dirty="0" err="1"/>
              <a:t>Refunds</a:t>
            </a:r>
            <a:r>
              <a:rPr lang="fi-FI" sz="1559" dirty="0"/>
              <a:t> </a:t>
            </a:r>
            <a:r>
              <a:rPr lang="fi-FI" sz="1559" dirty="0" err="1"/>
              <a:t>claimed</a:t>
            </a:r>
            <a:r>
              <a:rPr lang="fi-FI" sz="1559" dirty="0"/>
              <a:t> in </a:t>
            </a:r>
            <a:r>
              <a:rPr lang="fi-FI" sz="1559" dirty="0" err="1"/>
              <a:t>two</a:t>
            </a:r>
            <a:r>
              <a:rPr lang="fi-FI" sz="1559" dirty="0"/>
              <a:t> </a:t>
            </a:r>
            <a:r>
              <a:rPr lang="fi-FI" sz="1559" dirty="0" err="1"/>
              <a:t>countries</a:t>
            </a:r>
            <a:r>
              <a:rPr lang="fi-FI" sz="1559" dirty="0"/>
              <a:t> </a:t>
            </a:r>
          </a:p>
          <a:p>
            <a:pPr lvl="1"/>
            <a:r>
              <a:rPr lang="fi-FI" sz="1559" dirty="0" err="1"/>
              <a:t>Adding</a:t>
            </a:r>
            <a:r>
              <a:rPr lang="fi-FI" sz="1559" dirty="0"/>
              <a:t> a </a:t>
            </a:r>
            <a:r>
              <a:rPr lang="fi-FI" sz="1559" dirty="0" err="1"/>
              <a:t>broker</a:t>
            </a:r>
            <a:r>
              <a:rPr lang="fi-FI" sz="1559" dirty="0"/>
              <a:t> to Germany?</a:t>
            </a:r>
          </a:p>
          <a:p>
            <a:r>
              <a:rPr lang="fi-FI" sz="2000" dirty="0" err="1"/>
              <a:t>Costs</a:t>
            </a:r>
            <a:endParaRPr lang="fi-FI" sz="2000" dirty="0"/>
          </a:p>
          <a:p>
            <a:pPr lvl="1"/>
            <a:r>
              <a:rPr lang="fi-FI" sz="1559" dirty="0" err="1"/>
              <a:t>Companies</a:t>
            </a:r>
            <a:r>
              <a:rPr lang="fi-FI" sz="1559" dirty="0"/>
              <a:t> </a:t>
            </a:r>
          </a:p>
          <a:p>
            <a:pPr lvl="1"/>
            <a:r>
              <a:rPr lang="fi-FI" sz="1559" dirty="0" err="1"/>
              <a:t>Shadow</a:t>
            </a:r>
            <a:r>
              <a:rPr lang="fi-FI" sz="1559" dirty="0"/>
              <a:t> </a:t>
            </a:r>
            <a:r>
              <a:rPr lang="fi-FI" sz="1559" dirty="0" err="1"/>
              <a:t>persons</a:t>
            </a:r>
            <a:endParaRPr lang="fi-FI" sz="1559" dirty="0"/>
          </a:p>
          <a:p>
            <a:pPr lvl="1"/>
            <a:r>
              <a:rPr lang="fi-FI" sz="1559" dirty="0" err="1"/>
              <a:t>Logistics</a:t>
            </a:r>
            <a:endParaRPr lang="fi-FI" sz="1559" dirty="0"/>
          </a:p>
          <a:p>
            <a:pPr lvl="1"/>
            <a:r>
              <a:rPr lang="fi-FI" sz="1559" dirty="0" err="1"/>
              <a:t>Equipment</a:t>
            </a:r>
            <a:endParaRPr lang="fi-FI" sz="1559" dirty="0"/>
          </a:p>
          <a:p>
            <a:pPr lvl="1"/>
            <a:r>
              <a:rPr lang="fi-FI" sz="1559" dirty="0"/>
              <a:t>Rent</a:t>
            </a:r>
          </a:p>
          <a:p>
            <a:r>
              <a:rPr lang="fi-FI" sz="2000" dirty="0" err="1"/>
              <a:t>Maintaining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carousel</a:t>
            </a:r>
            <a:r>
              <a:rPr lang="fi-FI" sz="2000" dirty="0"/>
              <a:t> </a:t>
            </a:r>
            <a:r>
              <a:rPr lang="fi-FI" sz="2000" dirty="0" err="1"/>
              <a:t>requires</a:t>
            </a:r>
            <a:r>
              <a:rPr lang="fi-FI" sz="2000" dirty="0"/>
              <a:t> </a:t>
            </a:r>
            <a:r>
              <a:rPr lang="fi-FI" sz="2000" dirty="0" err="1"/>
              <a:t>resources</a:t>
            </a:r>
            <a:endParaRPr lang="fi-FI" sz="1559" dirty="0"/>
          </a:p>
          <a:p>
            <a:endParaRPr lang="fi-FI" dirty="0"/>
          </a:p>
        </p:txBody>
      </p:sp>
      <p:sp>
        <p:nvSpPr>
          <p:cNvPr id="10" name="Otsikko 3"/>
          <p:cNvSpPr>
            <a:spLocks noGrp="1"/>
          </p:cNvSpPr>
          <p:nvPr>
            <p:ph type="title"/>
          </p:nvPr>
        </p:nvSpPr>
        <p:spPr>
          <a:xfrm>
            <a:off x="420224" y="168098"/>
            <a:ext cx="8572580" cy="1260740"/>
          </a:xfrm>
        </p:spPr>
        <p:txBody>
          <a:bodyPr/>
          <a:lstStyle/>
          <a:p>
            <a:r>
              <a:rPr lang="fi-FI" sz="4000" kern="1200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Profit</a:t>
            </a:r>
            <a:r>
              <a:rPr lang="fi-FI" sz="4000" kern="12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fi-FI" sz="4000" kern="1200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fi-FI" sz="4000" kern="12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4000" kern="1200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fraud</a:t>
            </a:r>
            <a:endParaRPr lang="fi-FI" sz="4000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CE73F-42F5-4342-B6AB-0714A089944B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9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sz="quarter" idx="4294967295"/>
          </p:nvPr>
        </p:nvSpPr>
        <p:spPr>
          <a:xfrm>
            <a:off x="937046" y="1333500"/>
            <a:ext cx="8066088" cy="1690688"/>
          </a:xfrm>
        </p:spPr>
        <p:txBody>
          <a:bodyPr/>
          <a:lstStyle/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r>
              <a:rPr lang="fi-FI" sz="6000" dirty="0"/>
              <a:t>   </a:t>
            </a:r>
            <a:r>
              <a:rPr lang="fi-FI" sz="6000" dirty="0" err="1"/>
              <a:t>Practical</a:t>
            </a:r>
            <a:r>
              <a:rPr lang="fi-FI" sz="6000" dirty="0"/>
              <a:t> </a:t>
            </a:r>
            <a:r>
              <a:rPr lang="fi-FI" sz="6000" dirty="0" err="1"/>
              <a:t>exercise</a:t>
            </a:r>
            <a:endParaRPr lang="fi-FI" sz="6000" dirty="0"/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r>
              <a:rPr lang="en-US" sz="2000" b="0" dirty="0"/>
              <a:t>Imagine: You are a group of criminals from different countries and you are planning to do the perfect financial crime. You decide to set up a “Carousel Refund Scheme”. </a:t>
            </a:r>
          </a:p>
          <a:p>
            <a:pPr marL="0" indent="0">
              <a:buNone/>
            </a:pPr>
            <a:endParaRPr lang="fi-FI" sz="4000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D12CD-A54A-4233-B0D7-E67836D5AA0D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73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Practical</a:t>
            </a:r>
            <a:r>
              <a:rPr lang="fi-FI" sz="40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4000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exercise</a:t>
            </a:r>
            <a:endParaRPr lang="fi-FI" sz="4000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1105870"/>
            <a:r>
              <a:rPr lang="en-US" sz="2000" dirty="0"/>
              <a:t>Design and draw your carousel fraud and present it in class!</a:t>
            </a:r>
          </a:p>
          <a:p>
            <a:pPr lvl="1" defTabSz="1105870"/>
            <a:r>
              <a:rPr lang="en-US" sz="1800" dirty="0"/>
              <a:t>What goods or services would you choose for the fraud?</a:t>
            </a:r>
          </a:p>
          <a:p>
            <a:pPr lvl="1" defTabSz="1105870"/>
            <a:r>
              <a:rPr lang="en-US" sz="1800" dirty="0"/>
              <a:t>What does your group think would be important for a successful carousel fraud?</a:t>
            </a:r>
          </a:p>
          <a:p>
            <a:pPr defTabSz="1105870">
              <a:spcBef>
                <a:spcPts val="1800"/>
              </a:spcBef>
            </a:pPr>
            <a:r>
              <a:rPr lang="fi-FI" sz="2000" b="0" dirty="0"/>
              <a:t>Group 1: </a:t>
            </a:r>
            <a:r>
              <a:rPr lang="en-US" sz="2000" b="0" dirty="0"/>
              <a:t>How would you organize the flow of money, circulation of goods/services and invoices?</a:t>
            </a:r>
          </a:p>
          <a:p>
            <a:pPr defTabSz="1105870">
              <a:spcBef>
                <a:spcPts val="1800"/>
              </a:spcBef>
            </a:pPr>
            <a:r>
              <a:rPr lang="fi-FI" sz="2000" b="0" dirty="0"/>
              <a:t>Group 2: </a:t>
            </a:r>
            <a:r>
              <a:rPr lang="en-GB" sz="2000" b="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would you communicate with the other fraudsters and tax officials/investigators? What methods / devices would you use?</a:t>
            </a:r>
            <a:endParaRPr lang="fi-FI" sz="2000" b="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105870">
              <a:spcBef>
                <a:spcPts val="1800"/>
              </a:spcBef>
            </a:pPr>
            <a:r>
              <a:rPr lang="fi-FI" sz="2000" b="0" dirty="0"/>
              <a:t>Group 3: </a:t>
            </a:r>
            <a:r>
              <a:rPr lang="en-GB" sz="2000" b="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Focus on what countries you would involve in your carousel, and in which country would you situate your Broker(s) and why?</a:t>
            </a:r>
            <a:endParaRPr lang="fi-FI" sz="2000" b="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105870">
              <a:spcBef>
                <a:spcPts val="1800"/>
              </a:spcBef>
            </a:pPr>
            <a:r>
              <a:rPr lang="fi-FI" sz="2000" b="0" dirty="0"/>
              <a:t>Group 4: </a:t>
            </a:r>
            <a:r>
              <a:rPr lang="en-GB" sz="2000" b="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would you hide your assets? And how can you “move” them out of the Carousel and use them?</a:t>
            </a:r>
            <a:endParaRPr lang="fi-FI" sz="2000" b="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105870"/>
            <a:endParaRPr lang="fi-FI" sz="2000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CE73F-42F5-4342-B6AB-0714A089944B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67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etjukaruselli">
            <a:extLst>
              <a:ext uri="{FF2B5EF4-FFF2-40B4-BE49-F238E27FC236}">
                <a16:creationId xmlns:a16="http://schemas.microsoft.com/office/drawing/2014/main" id="{6515ADDD-4897-1971-DCFD-6D9625F188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0" y="0"/>
            <a:ext cx="10085388" cy="759864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06190" y="1200671"/>
            <a:ext cx="5400600" cy="20774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AT" sz="4000" b="1" dirty="0" err="1"/>
              <a:t>Carousel</a:t>
            </a:r>
            <a:r>
              <a:rPr lang="de-AT" sz="4000" b="1" dirty="0"/>
              <a:t> </a:t>
            </a:r>
            <a:r>
              <a:rPr lang="de-AT" sz="4000" b="1" dirty="0" err="1"/>
              <a:t>Fraud</a:t>
            </a:r>
            <a:endParaRPr lang="de-AT" sz="40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4500" dirty="0">
                <a:solidFill>
                  <a:srgbClr val="001D31"/>
                </a:solidFill>
                <a:latin typeface="+mj-lt"/>
                <a:cs typeface="Palatino"/>
              </a:rPr>
              <a:t> </a:t>
            </a:r>
          </a:p>
          <a:p>
            <a:endParaRPr lang="de-DE" sz="1200" dirty="0">
              <a:cs typeface="Palatino"/>
            </a:endParaRPr>
          </a:p>
          <a:p>
            <a:endParaRPr lang="de-DE" sz="4500" dirty="0">
              <a:solidFill>
                <a:srgbClr val="5C171F"/>
              </a:solidFill>
              <a:latin typeface="+mj-lt"/>
              <a:cs typeface="Palatino"/>
            </a:endParaRPr>
          </a:p>
        </p:txBody>
      </p:sp>
      <p:sp>
        <p:nvSpPr>
          <p:cNvPr id="9" name="Textfeld 8"/>
          <p:cNvSpPr txBox="1">
            <a:spLocks/>
          </p:cNvSpPr>
          <p:nvPr/>
        </p:nvSpPr>
        <p:spPr>
          <a:xfrm>
            <a:off x="810000" y="7020000"/>
            <a:ext cx="8640000" cy="2285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e-DE" sz="1200" baseline="30000" dirty="0">
              <a:latin typeface="Tahoma"/>
              <a:cs typeface="Tahoma"/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2FB3C2-479D-452C-B7E2-165D2C7D907B}" type="slidenum">
              <a:rPr lang="de-AT" smtClean="0"/>
              <a:pPr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6807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</a:t>
            </a:r>
            <a:endParaRPr lang="fi-FI" sz="4000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1010246" y="1596937"/>
            <a:ext cx="8738962" cy="5042959"/>
          </a:xfrm>
        </p:spPr>
        <p:txBody>
          <a:bodyPr/>
          <a:lstStyle/>
          <a:p>
            <a:pPr defTabSz="1105870"/>
            <a:r>
              <a:rPr lang="de-AT" sz="2000" dirty="0" err="1"/>
              <a:t>Present</a:t>
            </a:r>
            <a:r>
              <a:rPr lang="de-AT" sz="2000" dirty="0"/>
              <a:t> </a:t>
            </a:r>
            <a:r>
              <a:rPr lang="de-AT" sz="2000" dirty="0" err="1"/>
              <a:t>and</a:t>
            </a:r>
            <a:r>
              <a:rPr lang="de-AT" sz="2000" dirty="0"/>
              <a:t> </a:t>
            </a:r>
            <a:r>
              <a:rPr lang="de-AT" sz="2000" dirty="0" err="1"/>
              <a:t>explain</a:t>
            </a:r>
            <a:r>
              <a:rPr lang="de-AT" sz="2000" dirty="0"/>
              <a:t> </a:t>
            </a:r>
            <a:r>
              <a:rPr lang="de-AT" sz="2000" dirty="0" err="1"/>
              <a:t>your</a:t>
            </a:r>
            <a:r>
              <a:rPr lang="de-AT" sz="2000" dirty="0"/>
              <a:t> </a:t>
            </a:r>
            <a:r>
              <a:rPr lang="de-AT" sz="2000" dirty="0" err="1"/>
              <a:t>carousel</a:t>
            </a:r>
            <a:r>
              <a:rPr lang="de-AT" sz="2000" dirty="0"/>
              <a:t>!</a:t>
            </a:r>
          </a:p>
          <a:p>
            <a:pPr defTabSz="1105870"/>
            <a:endParaRPr lang="en-GB" sz="2000" b="0" dirty="0"/>
          </a:p>
          <a:p>
            <a:pPr defTabSz="1105870"/>
            <a:r>
              <a:rPr lang="en-GB" sz="2000" b="0" dirty="0"/>
              <a:t>What goods or services did you choose?</a:t>
            </a:r>
            <a:endParaRPr lang="fi-FI" sz="2000" b="0" dirty="0"/>
          </a:p>
          <a:p>
            <a:pPr lvl="0" defTabSz="1105870">
              <a:spcBef>
                <a:spcPts val="1800"/>
              </a:spcBef>
            </a:pPr>
            <a:r>
              <a:rPr lang="en-GB" sz="2000" b="0" dirty="0"/>
              <a:t>How did you organize the flow of money, circulation of goods/services and invoices? (Group 1)</a:t>
            </a:r>
          </a:p>
          <a:p>
            <a:pPr defTabSz="1105870">
              <a:spcBef>
                <a:spcPts val="1800"/>
              </a:spcBef>
            </a:pPr>
            <a:r>
              <a:rPr lang="en-GB" sz="2000" b="0" dirty="0"/>
              <a:t>How did you communicate with the other fraudsters and tax officials/investigators? </a:t>
            </a:r>
            <a:r>
              <a:rPr lang="en-US" sz="2000" b="0" dirty="0"/>
              <a:t>What methods / devices did you use?</a:t>
            </a:r>
            <a:r>
              <a:rPr lang="en-GB" sz="2000" b="0" dirty="0"/>
              <a:t> (Group 2)</a:t>
            </a:r>
          </a:p>
          <a:p>
            <a:pPr lvl="0" defTabSz="1105870">
              <a:spcBef>
                <a:spcPts val="1800"/>
              </a:spcBef>
            </a:pPr>
            <a:r>
              <a:rPr lang="en-GB" sz="2000" b="0" dirty="0"/>
              <a:t>What countries did you involve in your carousel, and in which country would you situate your Broker(s)? (Group 3) </a:t>
            </a:r>
          </a:p>
          <a:p>
            <a:pPr lvl="0" defTabSz="1105870">
              <a:spcBef>
                <a:spcPts val="1800"/>
              </a:spcBef>
            </a:pPr>
            <a:r>
              <a:rPr lang="en-GB" sz="2000" b="0" dirty="0"/>
              <a:t>How did you hide the assets and how would you use them? (Group 4)</a:t>
            </a:r>
          </a:p>
          <a:p>
            <a:pPr lvl="0" defTabSz="1105870">
              <a:spcBef>
                <a:spcPts val="1800"/>
              </a:spcBef>
            </a:pPr>
            <a:r>
              <a:rPr lang="en-GB" sz="2000" dirty="0"/>
              <a:t>What else did you consider?</a:t>
            </a:r>
            <a:endParaRPr lang="fi-FI" sz="2000" dirty="0"/>
          </a:p>
          <a:p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CE73F-42F5-4342-B6AB-0714A089944B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2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1106115"/>
            <a:r>
              <a:rPr lang="de-AT" sz="2800" b="0" dirty="0"/>
              <a:t>Works </a:t>
            </a:r>
            <a:r>
              <a:rPr lang="de-AT" sz="2800" b="0" dirty="0" err="1"/>
              <a:t>with</a:t>
            </a:r>
            <a:r>
              <a:rPr lang="de-AT" sz="2800" b="0" dirty="0"/>
              <a:t> </a:t>
            </a:r>
            <a:r>
              <a:rPr lang="de-AT" sz="2800" b="0" dirty="0" err="1"/>
              <a:t>the</a:t>
            </a:r>
            <a:r>
              <a:rPr lang="de-AT" sz="2800" b="0" dirty="0"/>
              <a:t> </a:t>
            </a:r>
            <a:r>
              <a:rPr lang="de-AT" sz="2800" b="0" dirty="0" err="1"/>
              <a:t>majority</a:t>
            </a:r>
            <a:r>
              <a:rPr lang="de-AT" sz="2800" b="0" dirty="0"/>
              <a:t> </a:t>
            </a:r>
            <a:r>
              <a:rPr lang="de-AT" sz="2800" b="0" dirty="0" err="1"/>
              <a:t>of</a:t>
            </a:r>
            <a:r>
              <a:rPr lang="de-AT" sz="2800" b="0" dirty="0"/>
              <a:t> </a:t>
            </a:r>
            <a:r>
              <a:rPr lang="de-AT" sz="2800" b="0" dirty="0" err="1"/>
              <a:t>goods</a:t>
            </a:r>
            <a:r>
              <a:rPr lang="de-AT" sz="2800" b="0" dirty="0"/>
              <a:t> </a:t>
            </a:r>
            <a:r>
              <a:rPr lang="de-AT" sz="2800" b="0" dirty="0" err="1"/>
              <a:t>and</a:t>
            </a:r>
            <a:r>
              <a:rPr lang="de-AT" sz="2800" b="0" dirty="0"/>
              <a:t> </a:t>
            </a:r>
            <a:r>
              <a:rPr lang="de-AT" sz="2800" b="0" dirty="0" err="1"/>
              <a:t>services</a:t>
            </a:r>
            <a:endParaRPr lang="de-AT" sz="2800" b="0" dirty="0"/>
          </a:p>
          <a:p>
            <a:pPr lvl="1" defTabSz="1106115"/>
            <a:r>
              <a:rPr lang="de-AT" sz="2359" dirty="0" err="1"/>
              <a:t>Depends</a:t>
            </a:r>
            <a:r>
              <a:rPr lang="de-AT" sz="2359" dirty="0"/>
              <a:t> on </a:t>
            </a:r>
            <a:r>
              <a:rPr lang="de-AT" sz="2359" dirty="0" err="1"/>
              <a:t>the</a:t>
            </a:r>
            <a:r>
              <a:rPr lang="de-AT" sz="2359" dirty="0"/>
              <a:t> </a:t>
            </a:r>
            <a:r>
              <a:rPr lang="de-AT" sz="2359" dirty="0" err="1"/>
              <a:t>country</a:t>
            </a:r>
            <a:r>
              <a:rPr lang="de-AT" sz="2359" dirty="0"/>
              <a:t> (</a:t>
            </a:r>
            <a:r>
              <a:rPr lang="de-AT" sz="2359" dirty="0" err="1"/>
              <a:t>reverse</a:t>
            </a:r>
            <a:r>
              <a:rPr lang="de-AT" sz="2359" dirty="0"/>
              <a:t> </a:t>
            </a:r>
            <a:r>
              <a:rPr lang="de-AT" sz="2359" dirty="0" err="1"/>
              <a:t>charge</a:t>
            </a:r>
            <a:r>
              <a:rPr lang="de-AT" sz="2359" dirty="0"/>
              <a:t>?)</a:t>
            </a:r>
            <a:endParaRPr lang="de-AT" sz="2359" b="0" dirty="0"/>
          </a:p>
          <a:p>
            <a:r>
              <a:rPr lang="de-AT" sz="2800" b="0" dirty="0"/>
              <a:t>High </a:t>
            </a:r>
            <a:r>
              <a:rPr lang="de-AT" sz="2800" b="0" dirty="0" err="1"/>
              <a:t>valued</a:t>
            </a:r>
            <a:r>
              <a:rPr lang="de-AT" sz="2800" b="0" dirty="0"/>
              <a:t> </a:t>
            </a:r>
            <a:r>
              <a:rPr lang="de-AT" sz="2800" b="0" dirty="0" err="1"/>
              <a:t>goods</a:t>
            </a:r>
            <a:r>
              <a:rPr lang="de-AT" sz="2800" b="0" dirty="0"/>
              <a:t> </a:t>
            </a:r>
            <a:r>
              <a:rPr lang="de-AT" sz="2800" b="0" dirty="0" err="1"/>
              <a:t>that</a:t>
            </a:r>
            <a:r>
              <a:rPr lang="de-AT" sz="2800" b="0" dirty="0"/>
              <a:t> </a:t>
            </a:r>
            <a:r>
              <a:rPr lang="de-AT" sz="2800" b="0" dirty="0" err="1"/>
              <a:t>are</a:t>
            </a:r>
            <a:r>
              <a:rPr lang="de-AT" sz="2800" b="0" dirty="0"/>
              <a:t> </a:t>
            </a:r>
            <a:r>
              <a:rPr lang="de-AT" sz="2800" b="0" dirty="0" err="1"/>
              <a:t>cheap</a:t>
            </a:r>
            <a:r>
              <a:rPr lang="de-AT" sz="2800" b="0" dirty="0"/>
              <a:t> and easy </a:t>
            </a:r>
            <a:r>
              <a:rPr lang="de-AT" sz="2800" b="0" dirty="0" err="1"/>
              <a:t>to</a:t>
            </a:r>
            <a:r>
              <a:rPr lang="de-AT" sz="2800" b="0" dirty="0"/>
              <a:t> </a:t>
            </a:r>
            <a:r>
              <a:rPr lang="de-AT" sz="2800" b="0" dirty="0" err="1"/>
              <a:t>transport</a:t>
            </a:r>
            <a:endParaRPr lang="de-AT" sz="2800" b="0" dirty="0"/>
          </a:p>
          <a:p>
            <a:pPr lvl="1">
              <a:spcBef>
                <a:spcPts val="600"/>
              </a:spcBef>
            </a:pPr>
            <a:r>
              <a:rPr lang="de-AT" sz="2000" dirty="0"/>
              <a:t>Electronics (mobile </a:t>
            </a:r>
            <a:r>
              <a:rPr lang="de-AT" sz="2000" dirty="0" err="1"/>
              <a:t>phones</a:t>
            </a:r>
            <a:r>
              <a:rPr lang="de-AT" sz="2000" dirty="0"/>
              <a:t>, </a:t>
            </a:r>
            <a:r>
              <a:rPr lang="de-AT" sz="2000" dirty="0" err="1"/>
              <a:t>computers</a:t>
            </a:r>
            <a:r>
              <a:rPr lang="de-AT" sz="2000" dirty="0"/>
              <a:t>, </a:t>
            </a:r>
            <a:r>
              <a:rPr lang="de-AT" sz="2000" dirty="0" err="1"/>
              <a:t>drones</a:t>
            </a:r>
            <a:r>
              <a:rPr lang="de-AT" sz="2000" dirty="0"/>
              <a:t>…)</a:t>
            </a:r>
          </a:p>
          <a:p>
            <a:pPr lvl="1"/>
            <a:r>
              <a:rPr lang="de-AT" sz="2000" dirty="0"/>
              <a:t>High </a:t>
            </a:r>
            <a:r>
              <a:rPr lang="de-AT" sz="2000" dirty="0" err="1"/>
              <a:t>valued</a:t>
            </a:r>
            <a:r>
              <a:rPr lang="de-AT" sz="2000" dirty="0"/>
              <a:t> </a:t>
            </a:r>
            <a:r>
              <a:rPr lang="de-AT" sz="2000" dirty="0" err="1"/>
              <a:t>metal</a:t>
            </a:r>
            <a:r>
              <a:rPr lang="de-AT" sz="2000" dirty="0"/>
              <a:t> (</a:t>
            </a:r>
            <a:r>
              <a:rPr lang="de-AT" sz="2000" dirty="0" err="1"/>
              <a:t>platinum</a:t>
            </a:r>
            <a:r>
              <a:rPr lang="de-AT" sz="2000" dirty="0"/>
              <a:t>, </a:t>
            </a:r>
            <a:r>
              <a:rPr lang="de-AT" sz="2000" dirty="0" err="1"/>
              <a:t>gold</a:t>
            </a:r>
            <a:r>
              <a:rPr lang="de-AT" sz="2000" dirty="0"/>
              <a:t>, </a:t>
            </a:r>
            <a:r>
              <a:rPr lang="de-AT" sz="2000" dirty="0" err="1"/>
              <a:t>silver</a:t>
            </a:r>
            <a:r>
              <a:rPr lang="de-AT" sz="2000" dirty="0"/>
              <a:t>, </a:t>
            </a:r>
            <a:r>
              <a:rPr lang="de-AT" sz="2000" dirty="0" err="1"/>
              <a:t>copper</a:t>
            </a:r>
            <a:r>
              <a:rPr lang="de-AT" sz="2000" dirty="0"/>
              <a:t>…)</a:t>
            </a:r>
          </a:p>
          <a:p>
            <a:r>
              <a:rPr lang="de-AT" sz="2800" b="0" dirty="0"/>
              <a:t>Valuable </a:t>
            </a:r>
            <a:r>
              <a:rPr lang="de-AT" sz="2800" b="0" dirty="0" err="1"/>
              <a:t>services</a:t>
            </a:r>
            <a:endParaRPr lang="de-AT" sz="2800" b="0" dirty="0"/>
          </a:p>
          <a:p>
            <a:pPr lvl="1"/>
            <a:r>
              <a:rPr lang="de-AT" sz="2000" dirty="0"/>
              <a:t>Rights (</a:t>
            </a:r>
            <a:r>
              <a:rPr lang="de-AT" sz="2000" dirty="0" err="1"/>
              <a:t>licences</a:t>
            </a:r>
            <a:r>
              <a:rPr lang="de-AT" sz="2000" dirty="0"/>
              <a:t>, </a:t>
            </a:r>
            <a:r>
              <a:rPr lang="de-AT" sz="2000" dirty="0" err="1"/>
              <a:t>carbon</a:t>
            </a:r>
            <a:r>
              <a:rPr lang="de-AT" sz="2000" dirty="0"/>
              <a:t> </a:t>
            </a:r>
            <a:r>
              <a:rPr lang="de-AT" sz="2000" dirty="0" err="1"/>
              <a:t>credits</a:t>
            </a:r>
            <a:r>
              <a:rPr lang="de-AT" sz="2000" dirty="0"/>
              <a:t>…)</a:t>
            </a:r>
          </a:p>
          <a:p>
            <a:pPr lvl="1"/>
            <a:r>
              <a:rPr lang="de-AT" sz="2000" dirty="0"/>
              <a:t>“Common“ </a:t>
            </a:r>
            <a:r>
              <a:rPr lang="de-AT" sz="2000" dirty="0" err="1"/>
              <a:t>services</a:t>
            </a:r>
            <a:r>
              <a:rPr lang="de-AT" sz="2000" dirty="0"/>
              <a:t> (</a:t>
            </a:r>
            <a:r>
              <a:rPr lang="de-AT" sz="2000" dirty="0" err="1"/>
              <a:t>building</a:t>
            </a:r>
            <a:r>
              <a:rPr lang="de-AT" sz="2000" dirty="0"/>
              <a:t> </a:t>
            </a:r>
            <a:r>
              <a:rPr lang="de-AT" sz="2000" dirty="0" err="1"/>
              <a:t>sector</a:t>
            </a:r>
            <a:r>
              <a:rPr lang="de-AT" sz="2000" dirty="0"/>
              <a:t> </a:t>
            </a:r>
            <a:r>
              <a:rPr lang="de-AT" sz="2000" dirty="0" err="1"/>
              <a:t>related</a:t>
            </a:r>
            <a:r>
              <a:rPr lang="de-AT" sz="2000" dirty="0"/>
              <a:t> </a:t>
            </a:r>
            <a:r>
              <a:rPr lang="de-AT" sz="2000" dirty="0" err="1"/>
              <a:t>services</a:t>
            </a:r>
            <a:r>
              <a:rPr lang="de-AT" sz="2000" dirty="0"/>
              <a:t>)</a:t>
            </a:r>
          </a:p>
          <a:p>
            <a:r>
              <a:rPr lang="fi-FI" sz="2800" b="0" dirty="0" err="1"/>
              <a:t>Are</a:t>
            </a:r>
            <a:r>
              <a:rPr lang="fi-FI" sz="2800" b="0" dirty="0"/>
              <a:t> </a:t>
            </a:r>
            <a:r>
              <a:rPr lang="fi-FI" sz="2800" b="0" dirty="0" err="1"/>
              <a:t>these</a:t>
            </a:r>
            <a:r>
              <a:rPr lang="fi-FI" sz="2800" b="0" dirty="0"/>
              <a:t> </a:t>
            </a:r>
            <a:r>
              <a:rPr lang="fi-FI" sz="2800" b="0" dirty="0" err="1"/>
              <a:t>still</a:t>
            </a:r>
            <a:r>
              <a:rPr lang="fi-FI" sz="2800" b="0" dirty="0"/>
              <a:t> ”</a:t>
            </a:r>
            <a:r>
              <a:rPr lang="fi-FI" sz="2800" b="0" dirty="0" err="1"/>
              <a:t>viable</a:t>
            </a:r>
            <a:r>
              <a:rPr lang="fi-FI" sz="2800" b="0" dirty="0"/>
              <a:t>” in </a:t>
            </a:r>
            <a:r>
              <a:rPr lang="fi-FI" sz="2800" b="0" dirty="0" err="1"/>
              <a:t>carousels</a:t>
            </a:r>
            <a:r>
              <a:rPr lang="fi-FI" sz="2800" b="0" dirty="0"/>
              <a:t>?</a:t>
            </a:r>
          </a:p>
        </p:txBody>
      </p:sp>
      <p:sp>
        <p:nvSpPr>
          <p:cNvPr id="11" name="Otsikko 3"/>
          <p:cNvSpPr>
            <a:spLocks noGrp="1"/>
          </p:cNvSpPr>
          <p:nvPr>
            <p:ph type="title"/>
          </p:nvPr>
        </p:nvSpPr>
        <p:spPr>
          <a:xfrm>
            <a:off x="420224" y="168098"/>
            <a:ext cx="8572580" cy="1260740"/>
          </a:xfrm>
        </p:spPr>
        <p:txBody>
          <a:bodyPr/>
          <a:lstStyle/>
          <a:p>
            <a:r>
              <a:rPr lang="fi-FI" sz="4000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Typical</a:t>
            </a:r>
            <a:r>
              <a:rPr lang="fi-FI" sz="40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4000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goods</a:t>
            </a:r>
            <a:r>
              <a:rPr lang="fi-FI" sz="40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fi-FI" sz="4000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services</a:t>
            </a:r>
            <a:r>
              <a:rPr lang="fi-FI" sz="40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4000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</a:t>
            </a:r>
            <a:endParaRPr lang="fi-FI" sz="4000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CE73F-42F5-4342-B6AB-0714A089944B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fi-FI">
              <a:solidFill>
                <a:srgbClr val="000000"/>
              </a:solidFill>
            </a:endParaRPr>
          </a:p>
        </p:txBody>
      </p:sp>
      <p:pic>
        <p:nvPicPr>
          <p:cNvPr id="6" name="Kuva 5" descr="Timantti sormus">
            <a:extLst>
              <a:ext uri="{FF2B5EF4-FFF2-40B4-BE49-F238E27FC236}">
                <a16:creationId xmlns:a16="http://schemas.microsoft.com/office/drawing/2014/main" id="{AD4D6859-507D-46CC-AC7F-D2E4B5217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0820" y="2054027"/>
            <a:ext cx="4283968" cy="428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1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72359" y="2617330"/>
            <a:ext cx="8824715" cy="1596937"/>
          </a:xfrm>
        </p:spPr>
        <p:txBody>
          <a:bodyPr/>
          <a:lstStyle/>
          <a:p>
            <a:r>
              <a:rPr lang="fi-FI" sz="5000" dirty="0" err="1">
                <a:solidFill>
                  <a:srgbClr val="006600"/>
                </a:solidFill>
              </a:rPr>
              <a:t>Investigation</a:t>
            </a:r>
            <a:r>
              <a:rPr lang="fi-FI" sz="5000" dirty="0">
                <a:solidFill>
                  <a:srgbClr val="006600"/>
                </a:solidFill>
              </a:rPr>
              <a:t> - </a:t>
            </a:r>
            <a:r>
              <a:rPr lang="fi-FI" sz="5000" dirty="0" err="1">
                <a:solidFill>
                  <a:srgbClr val="006600"/>
                </a:solidFill>
              </a:rPr>
              <a:t>Problems</a:t>
            </a:r>
            <a:r>
              <a:rPr lang="fi-FI" sz="5000" dirty="0">
                <a:solidFill>
                  <a:srgbClr val="006600"/>
                </a:solidFill>
              </a:rPr>
              <a:t> and </a:t>
            </a:r>
            <a:r>
              <a:rPr lang="fi-FI" sz="5000" dirty="0" err="1">
                <a:solidFill>
                  <a:srgbClr val="006600"/>
                </a:solidFill>
              </a:rPr>
              <a:t>challenges</a:t>
            </a:r>
            <a:r>
              <a:rPr lang="fi-FI" sz="5000" dirty="0">
                <a:solidFill>
                  <a:srgbClr val="006600"/>
                </a:solidFill>
              </a:rPr>
              <a:t>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D12CD-A54A-4233-B0D7-E67836D5AA0D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96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72359" y="2617330"/>
            <a:ext cx="8824715" cy="1596937"/>
          </a:xfrm>
        </p:spPr>
        <p:txBody>
          <a:bodyPr/>
          <a:lstStyle/>
          <a:p>
            <a:r>
              <a:rPr lang="fi-FI" sz="6000" dirty="0" err="1">
                <a:solidFill>
                  <a:srgbClr val="006600"/>
                </a:solidFill>
              </a:rPr>
              <a:t>Form</a:t>
            </a:r>
            <a:endParaRPr lang="fi-FI" sz="6000" dirty="0">
              <a:solidFill>
                <a:srgbClr val="0066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D12CD-A54A-4233-B0D7-E67836D5AA0D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6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Valikoima kuvioitu ympyrät">
            <a:extLst>
              <a:ext uri="{FF2B5EF4-FFF2-40B4-BE49-F238E27FC236}">
                <a16:creationId xmlns:a16="http://schemas.microsoft.com/office/drawing/2014/main" id="{95B7799F-2340-4567-89E4-7631D025E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18758" y="2558849"/>
            <a:ext cx="4453894" cy="4453894"/>
          </a:xfrm>
          <a:prstGeom prst="rect">
            <a:avLst/>
          </a:prstGeom>
        </p:spPr>
      </p:pic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kern="1200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Carousel</a:t>
            </a:r>
            <a:r>
              <a:rPr lang="fi-FI" sz="4000" kern="12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4000" kern="1200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</a:t>
            </a:r>
            <a:endParaRPr lang="fi-FI" sz="4000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1105870"/>
            <a:r>
              <a:rPr lang="de-AT" sz="2800" dirty="0" err="1"/>
              <a:t>Complex</a:t>
            </a:r>
            <a:r>
              <a:rPr lang="de-AT" sz="2800" dirty="0"/>
              <a:t> form</a:t>
            </a:r>
          </a:p>
          <a:p>
            <a:pPr lvl="1" defTabSz="1105870"/>
            <a:r>
              <a:rPr lang="de-AT" sz="2000" dirty="0"/>
              <a:t>Multiple countries and </a:t>
            </a:r>
            <a:r>
              <a:rPr lang="de-AT" sz="2000" dirty="0" err="1"/>
              <a:t>companies</a:t>
            </a:r>
            <a:endParaRPr lang="de-AT" sz="2000" dirty="0"/>
          </a:p>
          <a:p>
            <a:pPr lvl="1" defTabSz="1105870"/>
            <a:r>
              <a:rPr lang="de-AT" sz="2000" dirty="0" err="1"/>
              <a:t>Replacing</a:t>
            </a:r>
            <a:r>
              <a:rPr lang="de-AT" sz="2000" dirty="0"/>
              <a:t> a </a:t>
            </a:r>
            <a:r>
              <a:rPr lang="de-AT" sz="2000" dirty="0" err="1"/>
              <a:t>company</a:t>
            </a:r>
            <a:endParaRPr lang="de-AT" sz="2000" dirty="0"/>
          </a:p>
          <a:p>
            <a:pPr lvl="1" defTabSz="1105870"/>
            <a:r>
              <a:rPr lang="de-AT" sz="2000" dirty="0" err="1"/>
              <a:t>Unraveling</a:t>
            </a:r>
            <a:r>
              <a:rPr lang="de-AT" sz="2000" dirty="0"/>
              <a:t> a </a:t>
            </a:r>
            <a:r>
              <a:rPr lang="de-AT" sz="2000" dirty="0" err="1"/>
              <a:t>carousel</a:t>
            </a:r>
            <a:endParaRPr lang="de-AT" sz="2000" dirty="0"/>
          </a:p>
          <a:p>
            <a:pPr lvl="1" defTabSz="1105870"/>
            <a:r>
              <a:rPr lang="de-AT" sz="2000" dirty="0"/>
              <a:t>Communication</a:t>
            </a:r>
          </a:p>
          <a:p>
            <a:pPr lvl="1" defTabSz="1105870"/>
            <a:r>
              <a:rPr lang="de-AT" sz="2000" dirty="0" err="1"/>
              <a:t>Distance</a:t>
            </a:r>
            <a:r>
              <a:rPr lang="de-AT" sz="2000" dirty="0"/>
              <a:t> </a:t>
            </a:r>
            <a:r>
              <a:rPr lang="de-AT" sz="2000" dirty="0" err="1"/>
              <a:t>to</a:t>
            </a:r>
            <a:r>
              <a:rPr lang="de-AT" sz="2000" dirty="0"/>
              <a:t> </a:t>
            </a:r>
            <a:r>
              <a:rPr lang="de-AT" sz="2000" dirty="0" err="1"/>
              <a:t>the</a:t>
            </a:r>
            <a:r>
              <a:rPr lang="de-AT" sz="2000" dirty="0"/>
              <a:t> </a:t>
            </a:r>
            <a:r>
              <a:rPr lang="de-AT" sz="2000" dirty="0" err="1"/>
              <a:t>fraud</a:t>
            </a:r>
            <a:endParaRPr lang="de-AT" sz="2000" dirty="0"/>
          </a:p>
          <a:p>
            <a:pPr lvl="1" defTabSz="1105870"/>
            <a:r>
              <a:rPr lang="de-AT" sz="2000" dirty="0" err="1"/>
              <a:t>Responsibility</a:t>
            </a:r>
            <a:endParaRPr lang="de-AT" sz="2000" dirty="0"/>
          </a:p>
          <a:p>
            <a:pPr lvl="2" defTabSz="1105870"/>
            <a:r>
              <a:rPr lang="de-AT" sz="1600" dirty="0" err="1"/>
              <a:t>How</a:t>
            </a:r>
            <a:r>
              <a:rPr lang="de-AT" sz="1600" dirty="0"/>
              <a:t> </a:t>
            </a:r>
            <a:r>
              <a:rPr lang="de-AT" sz="1600" dirty="0" err="1"/>
              <a:t>could</a:t>
            </a:r>
            <a:r>
              <a:rPr lang="de-AT" sz="1600" dirty="0"/>
              <a:t> i </a:t>
            </a:r>
            <a:r>
              <a:rPr lang="de-AT" sz="1600" dirty="0" err="1"/>
              <a:t>have</a:t>
            </a:r>
            <a:r>
              <a:rPr lang="de-AT" sz="1600" dirty="0"/>
              <a:t> </a:t>
            </a:r>
            <a:r>
              <a:rPr lang="de-AT" sz="1600" dirty="0" err="1"/>
              <a:t>known</a:t>
            </a:r>
            <a:r>
              <a:rPr lang="de-AT" sz="1600" dirty="0"/>
              <a:t>?</a:t>
            </a:r>
          </a:p>
          <a:p>
            <a:pPr lvl="2" defTabSz="1105870"/>
            <a:r>
              <a:rPr lang="de-AT" sz="1600" dirty="0" err="1"/>
              <a:t>How</a:t>
            </a:r>
            <a:r>
              <a:rPr lang="de-AT" sz="1600" dirty="0"/>
              <a:t> </a:t>
            </a:r>
            <a:r>
              <a:rPr lang="de-AT" sz="1600" dirty="0" err="1"/>
              <a:t>could</a:t>
            </a:r>
            <a:r>
              <a:rPr lang="de-AT" sz="1600" dirty="0"/>
              <a:t> i </a:t>
            </a:r>
            <a:r>
              <a:rPr lang="de-AT" sz="1600" dirty="0" err="1"/>
              <a:t>have</a:t>
            </a:r>
            <a:r>
              <a:rPr lang="de-AT" sz="1600" dirty="0"/>
              <a:t> </a:t>
            </a:r>
            <a:r>
              <a:rPr lang="de-AT" sz="1600" dirty="0" err="1"/>
              <a:t>operated</a:t>
            </a:r>
            <a:r>
              <a:rPr lang="de-AT" sz="1600" dirty="0"/>
              <a:t> </a:t>
            </a:r>
            <a:r>
              <a:rPr lang="de-AT" sz="1600" dirty="0" err="1"/>
              <a:t>this</a:t>
            </a:r>
            <a:r>
              <a:rPr lang="de-AT" sz="1600" dirty="0"/>
              <a:t> </a:t>
            </a:r>
            <a:r>
              <a:rPr lang="de-AT" sz="1600" dirty="0" err="1"/>
              <a:t>scheme</a:t>
            </a:r>
            <a:r>
              <a:rPr lang="de-AT" sz="1600" dirty="0"/>
              <a:t>?</a:t>
            </a:r>
          </a:p>
          <a:p>
            <a:pPr marL="504292" lvl="1" indent="0" defTabSz="1105870">
              <a:buNone/>
            </a:pPr>
            <a:endParaRPr lang="de-AT" sz="2000" dirty="0"/>
          </a:p>
          <a:p>
            <a:pPr marL="63037" indent="0" defTabSz="1105870">
              <a:buNone/>
            </a:pPr>
            <a:r>
              <a:rPr lang="de-AT" sz="2400" b="1" dirty="0">
                <a:solidFill>
                  <a:srgbClr val="FF0000"/>
                </a:solidFill>
              </a:rPr>
              <a:t>So </a:t>
            </a:r>
            <a:r>
              <a:rPr lang="de-AT" sz="2400" b="1" dirty="0" err="1">
                <a:solidFill>
                  <a:srgbClr val="FF0000"/>
                </a:solidFill>
              </a:rPr>
              <a:t>is</a:t>
            </a:r>
            <a:r>
              <a:rPr lang="de-AT" sz="2400" b="1" dirty="0">
                <a:solidFill>
                  <a:srgbClr val="FF0000"/>
                </a:solidFill>
              </a:rPr>
              <a:t> </a:t>
            </a:r>
            <a:r>
              <a:rPr lang="de-AT" sz="2400" b="1" dirty="0" err="1">
                <a:solidFill>
                  <a:srgbClr val="FF0000"/>
                </a:solidFill>
              </a:rPr>
              <a:t>complex</a:t>
            </a:r>
            <a:r>
              <a:rPr lang="de-AT" sz="2400" b="1" dirty="0">
                <a:solidFill>
                  <a:srgbClr val="FF0000"/>
                </a:solidFill>
              </a:rPr>
              <a:t> form "</a:t>
            </a:r>
            <a:r>
              <a:rPr lang="de-AT" sz="2400" b="1" dirty="0" err="1">
                <a:solidFill>
                  <a:srgbClr val="FF0000"/>
                </a:solidFill>
              </a:rPr>
              <a:t>better</a:t>
            </a:r>
            <a:r>
              <a:rPr lang="de-AT" sz="2400" b="1" dirty="0">
                <a:solidFill>
                  <a:srgbClr val="FF0000"/>
                </a:solidFill>
              </a:rPr>
              <a:t>"?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CE73F-42F5-4342-B6AB-0714A089944B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fi-FI">
              <a:solidFill>
                <a:srgbClr val="000000"/>
              </a:solidFill>
            </a:endParaRPr>
          </a:p>
        </p:txBody>
      </p:sp>
      <p:pic>
        <p:nvPicPr>
          <p:cNvPr id="7" name="Kuva 6" descr="Ongelman ratkaisu">
            <a:extLst>
              <a:ext uri="{FF2B5EF4-FFF2-40B4-BE49-F238E27FC236}">
                <a16:creationId xmlns:a16="http://schemas.microsoft.com/office/drawing/2014/main" id="{BF1C9C1C-D768-0426-7048-D3FCC180A4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82854" y="685875"/>
            <a:ext cx="3582144" cy="358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6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B2FB3C2-479D-452C-B7E2-165D2C7D907B}" type="slidenum">
              <a:rPr lang="de-AT" smtClean="0"/>
              <a:pPr/>
              <a:t>25</a:t>
            </a:fld>
            <a:endParaRPr lang="de-AT" dirty="0"/>
          </a:p>
        </p:txBody>
      </p:sp>
      <p:sp>
        <p:nvSpPr>
          <p:cNvPr id="18" name="Tekstin paikkamerkki 1"/>
          <p:cNvSpPr>
            <a:spLocks noGrp="1"/>
          </p:cNvSpPr>
          <p:nvPr>
            <p:ph type="body" sz="quarter" idx="10"/>
          </p:nvPr>
        </p:nvSpPr>
        <p:spPr>
          <a:xfrm>
            <a:off x="725416" y="397844"/>
            <a:ext cx="6765550" cy="720000"/>
          </a:xfrm>
        </p:spPr>
        <p:txBody>
          <a:bodyPr/>
          <a:lstStyle/>
          <a:p>
            <a:r>
              <a:rPr lang="fi-FI" b="1" dirty="0" err="1">
                <a:solidFill>
                  <a:srgbClr val="006600"/>
                </a:solidFill>
                <a:latin typeface="+mn-lt"/>
              </a:rPr>
              <a:t>Carousels</a:t>
            </a:r>
            <a:r>
              <a:rPr lang="fi-FI" b="1" dirty="0">
                <a:solidFill>
                  <a:srgbClr val="006600"/>
                </a:solidFill>
                <a:latin typeface="+mn-lt"/>
              </a:rPr>
              <a:t> </a:t>
            </a:r>
            <a:r>
              <a:rPr lang="fi-FI" b="1" dirty="0" err="1">
                <a:solidFill>
                  <a:srgbClr val="006600"/>
                </a:solidFill>
                <a:latin typeface="+mn-lt"/>
              </a:rPr>
              <a:t>interlocked</a:t>
            </a:r>
            <a:endParaRPr lang="fi-FI" b="1" dirty="0">
              <a:solidFill>
                <a:srgbClr val="006600"/>
              </a:solidFill>
              <a:latin typeface="+mn-lt"/>
            </a:endParaRPr>
          </a:p>
        </p:txBody>
      </p:sp>
      <p:pic>
        <p:nvPicPr>
          <p:cNvPr id="6" name="Picture 9" descr="C:\Users\forsten2m\Desktop\ta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86" y="1411613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lanuoli 6"/>
          <p:cNvSpPr/>
          <p:nvPr/>
        </p:nvSpPr>
        <p:spPr bwMode="auto">
          <a:xfrm rot="7442965" flipV="1">
            <a:off x="2280360" y="2098732"/>
            <a:ext cx="228156" cy="1295606"/>
          </a:xfrm>
          <a:prstGeom prst="downArrow">
            <a:avLst/>
          </a:prstGeom>
          <a:solidFill>
            <a:schemeClr val="bg1"/>
          </a:solidFill>
          <a:ln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uora nuoliyhdysviiva 8"/>
          <p:cNvCxnSpPr/>
          <p:nvPr/>
        </p:nvCxnSpPr>
        <p:spPr bwMode="auto">
          <a:xfrm flipH="1" flipV="1">
            <a:off x="1738370" y="2520273"/>
            <a:ext cx="1118915" cy="7714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kstiruutu 9"/>
          <p:cNvSpPr txBox="1"/>
          <p:nvPr/>
        </p:nvSpPr>
        <p:spPr>
          <a:xfrm rot="2024238">
            <a:off x="1610601" y="2907093"/>
            <a:ext cx="1243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err="1"/>
              <a:t>Refund</a:t>
            </a:r>
            <a:r>
              <a:rPr lang="fi-FI" sz="1000" b="1" dirty="0"/>
              <a:t> </a:t>
            </a:r>
            <a:r>
              <a:rPr lang="fi-FI" sz="1000" b="1" dirty="0" err="1"/>
              <a:t>claims</a:t>
            </a:r>
            <a:endParaRPr lang="fi-FI" sz="1000" b="1" dirty="0"/>
          </a:p>
        </p:txBody>
      </p:sp>
      <p:sp>
        <p:nvSpPr>
          <p:cNvPr id="11" name="Tekstiruutu 10"/>
          <p:cNvSpPr txBox="1"/>
          <p:nvPr/>
        </p:nvSpPr>
        <p:spPr>
          <a:xfrm>
            <a:off x="650206" y="1270199"/>
            <a:ext cx="14267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b="1" dirty="0" err="1"/>
              <a:t>Tax</a:t>
            </a:r>
            <a:r>
              <a:rPr lang="fi-FI" sz="1500" b="1" dirty="0"/>
              <a:t> </a:t>
            </a:r>
            <a:r>
              <a:rPr lang="fi-FI" sz="1500" b="1" dirty="0" err="1"/>
              <a:t>office</a:t>
            </a:r>
            <a:r>
              <a:rPr lang="fi-FI" sz="1500" b="1" dirty="0"/>
              <a:t> (FI)</a:t>
            </a:r>
          </a:p>
        </p:txBody>
      </p:sp>
      <p:sp>
        <p:nvSpPr>
          <p:cNvPr id="13" name="Pyöristetty suorakulmio 12"/>
          <p:cNvSpPr/>
          <p:nvPr/>
        </p:nvSpPr>
        <p:spPr bwMode="auto">
          <a:xfrm>
            <a:off x="3026470" y="2970400"/>
            <a:ext cx="576000" cy="576000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9980" tIns="46789" rIns="89980" bIns="46789" numCol="1" rtlCol="0" anchor="ctr" anchorCtr="0" compatLnSpc="1">
            <a:prstTxWarp prst="textNoShape">
              <a:avLst/>
            </a:prstTxWarp>
          </a:bodyPr>
          <a:lstStyle/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schemeClr val="tx1"/>
                </a:solidFill>
                <a:latin typeface="Arial" charset="0"/>
              </a:rPr>
              <a:t>A</a:t>
            </a:r>
          </a:p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schemeClr val="tx1"/>
                </a:solidFill>
                <a:latin typeface="Arial" charset="0"/>
              </a:rPr>
              <a:t>(FI)</a:t>
            </a:r>
          </a:p>
        </p:txBody>
      </p:sp>
      <p:sp>
        <p:nvSpPr>
          <p:cNvPr id="23" name="Pyöristetty suorakulmio 22"/>
          <p:cNvSpPr/>
          <p:nvPr/>
        </p:nvSpPr>
        <p:spPr bwMode="auto">
          <a:xfrm>
            <a:off x="3507392" y="4113705"/>
            <a:ext cx="576000" cy="5760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9980" tIns="46789" rIns="89980" bIns="46789" numCol="1" rtlCol="0" anchor="ctr" anchorCtr="0" compatLnSpc="1">
            <a:prstTxWarp prst="textNoShape">
              <a:avLst/>
            </a:prstTxWarp>
          </a:bodyPr>
          <a:lstStyle/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schemeClr val="tx1"/>
                </a:solidFill>
                <a:latin typeface="Arial" charset="0"/>
              </a:rPr>
              <a:t>Z</a:t>
            </a:r>
          </a:p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schemeClr val="tx1"/>
                </a:solidFill>
                <a:latin typeface="Arial" charset="0"/>
              </a:rPr>
              <a:t>(EE)</a:t>
            </a:r>
          </a:p>
        </p:txBody>
      </p:sp>
      <p:pic>
        <p:nvPicPr>
          <p:cNvPr id="24" name="Picture 9" descr="C:\Users\forsten2m\Desktop\ta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06" y="4877544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kstiruutu 24"/>
          <p:cNvSpPr txBox="1"/>
          <p:nvPr/>
        </p:nvSpPr>
        <p:spPr>
          <a:xfrm>
            <a:off x="546070" y="6078250"/>
            <a:ext cx="15531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b="1" dirty="0" err="1"/>
              <a:t>Tax</a:t>
            </a:r>
            <a:r>
              <a:rPr lang="fi-FI" sz="1500" b="1" dirty="0"/>
              <a:t> </a:t>
            </a:r>
            <a:r>
              <a:rPr lang="fi-FI" sz="1500" b="1" dirty="0" err="1"/>
              <a:t>office</a:t>
            </a:r>
            <a:r>
              <a:rPr lang="fi-FI" sz="1500" b="1" dirty="0"/>
              <a:t> (EE)</a:t>
            </a:r>
          </a:p>
        </p:txBody>
      </p:sp>
      <p:pic>
        <p:nvPicPr>
          <p:cNvPr id="39" name="Picture 9" descr="C:\Users\forsten2m\Desktop\ta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768" y="4659514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kstiruutu 39"/>
          <p:cNvSpPr txBox="1"/>
          <p:nvPr/>
        </p:nvSpPr>
        <p:spPr>
          <a:xfrm>
            <a:off x="8519895" y="5774611"/>
            <a:ext cx="15531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b="1" dirty="0" err="1"/>
              <a:t>Tax</a:t>
            </a:r>
            <a:r>
              <a:rPr lang="fi-FI" sz="1500" b="1" dirty="0"/>
              <a:t> </a:t>
            </a:r>
            <a:r>
              <a:rPr lang="fi-FI" sz="1500" b="1" dirty="0" err="1"/>
              <a:t>office</a:t>
            </a:r>
            <a:r>
              <a:rPr lang="fi-FI" sz="1500" b="1" dirty="0"/>
              <a:t> (GE)</a:t>
            </a:r>
          </a:p>
        </p:txBody>
      </p:sp>
      <p:sp>
        <p:nvSpPr>
          <p:cNvPr id="41" name="Pyöristetty suorakulmio 40"/>
          <p:cNvSpPr/>
          <p:nvPr/>
        </p:nvSpPr>
        <p:spPr bwMode="auto">
          <a:xfrm>
            <a:off x="5662851" y="4102079"/>
            <a:ext cx="576000" cy="576000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9980" tIns="46789" rIns="89980" bIns="46789" numCol="1" rtlCol="0" anchor="ctr" anchorCtr="0" compatLnSpc="1">
            <a:prstTxWarp prst="textNoShape">
              <a:avLst/>
            </a:prstTxWarp>
          </a:bodyPr>
          <a:lstStyle/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r>
              <a:rPr lang="fi-FI" sz="1000" b="1" dirty="0">
                <a:solidFill>
                  <a:schemeClr val="tx1"/>
                </a:solidFill>
                <a:latin typeface="Arial" charset="0"/>
              </a:rPr>
              <a:t>D </a:t>
            </a:r>
            <a:r>
              <a:rPr lang="fi-FI" sz="1000" b="1" dirty="0" err="1">
                <a:solidFill>
                  <a:schemeClr val="tx1"/>
                </a:solidFill>
                <a:latin typeface="Arial" charset="0"/>
              </a:rPr>
              <a:t>GmbH</a:t>
            </a:r>
            <a:endParaRPr lang="fi-FI" sz="1000" b="1" dirty="0">
              <a:solidFill>
                <a:schemeClr val="tx1"/>
              </a:solidFill>
              <a:latin typeface="Arial" charset="0"/>
            </a:endParaRPr>
          </a:p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schemeClr val="tx1"/>
                </a:solidFill>
                <a:latin typeface="Arial" charset="0"/>
              </a:rPr>
              <a:t>(GE)</a:t>
            </a:r>
          </a:p>
        </p:txBody>
      </p:sp>
      <p:sp>
        <p:nvSpPr>
          <p:cNvPr id="44" name="Tekstiruutu 43"/>
          <p:cNvSpPr txBox="1"/>
          <p:nvPr/>
        </p:nvSpPr>
        <p:spPr>
          <a:xfrm rot="2062006">
            <a:off x="2175460" y="2514962"/>
            <a:ext cx="850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err="1"/>
              <a:t>Refunds</a:t>
            </a:r>
            <a:endParaRPr lang="fi-FI" sz="1000" b="1" dirty="0"/>
          </a:p>
        </p:txBody>
      </p:sp>
      <p:sp>
        <p:nvSpPr>
          <p:cNvPr id="36" name="Pyöristetty suorakulmio 35"/>
          <p:cNvSpPr/>
          <p:nvPr/>
        </p:nvSpPr>
        <p:spPr bwMode="auto">
          <a:xfrm>
            <a:off x="3507392" y="1838003"/>
            <a:ext cx="576000" cy="576000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9980" tIns="46789" rIns="89980" bIns="46789" numCol="1" rtlCol="0" anchor="ctr" anchorCtr="0" compatLnSpc="1">
            <a:prstTxWarp prst="textNoShape">
              <a:avLst/>
            </a:prstTxWarp>
          </a:bodyPr>
          <a:lstStyle/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schemeClr val="tx1"/>
                </a:solidFill>
                <a:latin typeface="Arial" charset="0"/>
              </a:rPr>
              <a:t>B</a:t>
            </a:r>
          </a:p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schemeClr val="tx1"/>
                </a:solidFill>
                <a:latin typeface="Arial" charset="0"/>
              </a:rPr>
              <a:t>(FI)</a:t>
            </a:r>
          </a:p>
        </p:txBody>
      </p:sp>
      <p:sp>
        <p:nvSpPr>
          <p:cNvPr id="46" name="Pyöristetty suorakulmio 45"/>
          <p:cNvSpPr/>
          <p:nvPr/>
        </p:nvSpPr>
        <p:spPr bwMode="auto">
          <a:xfrm>
            <a:off x="6482854" y="1838003"/>
            <a:ext cx="576000" cy="576000"/>
          </a:xfrm>
          <a:prstGeom prst="roundRect">
            <a:avLst/>
          </a:prstGeom>
          <a:solidFill>
            <a:srgbClr val="FF7C8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9980" tIns="46789" rIns="89980" bIns="46789" numCol="1" rtlCol="0" anchor="ctr" anchorCtr="0" compatLnSpc="1">
            <a:prstTxWarp prst="textNoShape">
              <a:avLst/>
            </a:prstTxWarp>
          </a:bodyPr>
          <a:lstStyle/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schemeClr val="tx1"/>
                </a:solidFill>
                <a:latin typeface="Arial" charset="0"/>
              </a:rPr>
              <a:t>F</a:t>
            </a:r>
          </a:p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schemeClr val="tx1"/>
                </a:solidFill>
                <a:latin typeface="Arial" charset="0"/>
              </a:rPr>
              <a:t>(CA)</a:t>
            </a:r>
          </a:p>
        </p:txBody>
      </p:sp>
      <p:sp>
        <p:nvSpPr>
          <p:cNvPr id="47" name="Alanuoli 46"/>
          <p:cNvSpPr/>
          <p:nvPr/>
        </p:nvSpPr>
        <p:spPr bwMode="auto">
          <a:xfrm rot="12693525" flipV="1">
            <a:off x="3345811" y="2484892"/>
            <a:ext cx="235433" cy="468343"/>
          </a:xfrm>
          <a:prstGeom prst="downArrow">
            <a:avLst/>
          </a:prstGeom>
          <a:solidFill>
            <a:srgbClr val="DDEBFF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Alanuoli 48"/>
          <p:cNvSpPr/>
          <p:nvPr/>
        </p:nvSpPr>
        <p:spPr bwMode="auto">
          <a:xfrm rot="9121646" flipV="1">
            <a:off x="3369424" y="3601820"/>
            <a:ext cx="235433" cy="468343"/>
          </a:xfrm>
          <a:prstGeom prst="downArrow">
            <a:avLst/>
          </a:prstGeom>
          <a:solidFill>
            <a:srgbClr val="DDEBFF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Alanuoli 51"/>
          <p:cNvSpPr/>
          <p:nvPr/>
        </p:nvSpPr>
        <p:spPr bwMode="auto">
          <a:xfrm flipV="1">
            <a:off x="3746550" y="2498239"/>
            <a:ext cx="235433" cy="1536691"/>
          </a:xfrm>
          <a:prstGeom prst="downArrow">
            <a:avLst/>
          </a:prstGeom>
          <a:solidFill>
            <a:srgbClr val="DDEBFF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Pyöristetty suorakulmio 52"/>
          <p:cNvSpPr/>
          <p:nvPr/>
        </p:nvSpPr>
        <p:spPr bwMode="auto">
          <a:xfrm>
            <a:off x="3962574" y="5294387"/>
            <a:ext cx="576000" cy="5760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headEnd type="none" w="med" len="med"/>
            <a:tailEnd type="none" w="med" len="med"/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9980" tIns="46789" rIns="89980" bIns="46789" numCol="1" rtlCol="0" anchor="ctr" anchorCtr="0" compatLnSpc="1">
            <a:prstTxWarp prst="textNoShape">
              <a:avLst/>
            </a:prstTxWarp>
          </a:bodyPr>
          <a:lstStyle/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schemeClr val="tx1"/>
                </a:solidFill>
                <a:latin typeface="Arial" charset="0"/>
              </a:rPr>
              <a:t>X</a:t>
            </a:r>
          </a:p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schemeClr val="tx1"/>
                </a:solidFill>
                <a:latin typeface="Arial" charset="0"/>
              </a:rPr>
              <a:t>(EE)</a:t>
            </a:r>
          </a:p>
        </p:txBody>
      </p:sp>
      <p:sp>
        <p:nvSpPr>
          <p:cNvPr id="54" name="Alanuoli 53"/>
          <p:cNvSpPr/>
          <p:nvPr/>
        </p:nvSpPr>
        <p:spPr bwMode="auto">
          <a:xfrm rot="4121412" flipV="1">
            <a:off x="2537041" y="3864513"/>
            <a:ext cx="228156" cy="1615260"/>
          </a:xfrm>
          <a:prstGeom prst="downArrow">
            <a:avLst/>
          </a:prstGeom>
          <a:solidFill>
            <a:schemeClr val="bg1"/>
          </a:solidFill>
          <a:ln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5" name="Suora nuoliyhdysviiva 54"/>
          <p:cNvCxnSpPr/>
          <p:nvPr/>
        </p:nvCxnSpPr>
        <p:spPr bwMode="auto">
          <a:xfrm flipH="1">
            <a:off x="1937699" y="4571788"/>
            <a:ext cx="1421590" cy="55684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Tekstiruutu 55"/>
          <p:cNvSpPr txBox="1"/>
          <p:nvPr/>
        </p:nvSpPr>
        <p:spPr>
          <a:xfrm rot="20257890">
            <a:off x="2196033" y="4806624"/>
            <a:ext cx="1243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err="1"/>
              <a:t>Refund</a:t>
            </a:r>
            <a:r>
              <a:rPr lang="fi-FI" sz="1000" b="1" dirty="0"/>
              <a:t> </a:t>
            </a:r>
            <a:r>
              <a:rPr lang="fi-FI" sz="1000" b="1" dirty="0" err="1"/>
              <a:t>claims</a:t>
            </a:r>
            <a:endParaRPr lang="fi-FI" sz="1000" b="1" dirty="0"/>
          </a:p>
        </p:txBody>
      </p:sp>
      <p:sp>
        <p:nvSpPr>
          <p:cNvPr id="57" name="Tekstiruutu 56"/>
          <p:cNvSpPr txBox="1"/>
          <p:nvPr/>
        </p:nvSpPr>
        <p:spPr>
          <a:xfrm rot="20378285">
            <a:off x="2142096" y="4351497"/>
            <a:ext cx="850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err="1"/>
              <a:t>Refunds</a:t>
            </a:r>
            <a:endParaRPr lang="fi-FI" sz="1000" b="1" dirty="0"/>
          </a:p>
        </p:txBody>
      </p:sp>
      <p:sp>
        <p:nvSpPr>
          <p:cNvPr id="58" name="Alanuoli 57"/>
          <p:cNvSpPr/>
          <p:nvPr/>
        </p:nvSpPr>
        <p:spPr bwMode="auto">
          <a:xfrm rot="20113458" flipV="1">
            <a:off x="3926577" y="4741420"/>
            <a:ext cx="235433" cy="501641"/>
          </a:xfrm>
          <a:prstGeom prst="downArrow">
            <a:avLst/>
          </a:prstGeom>
          <a:solidFill>
            <a:schemeClr val="accent3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Alanuoli 58"/>
          <p:cNvSpPr/>
          <p:nvPr/>
        </p:nvSpPr>
        <p:spPr bwMode="auto">
          <a:xfrm rot="5400000" flipV="1">
            <a:off x="4747503" y="3708549"/>
            <a:ext cx="235433" cy="1363061"/>
          </a:xfrm>
          <a:prstGeom prst="downArrow">
            <a:avLst/>
          </a:prstGeom>
          <a:solidFill>
            <a:schemeClr val="accent3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Alanuoli 59"/>
          <p:cNvSpPr/>
          <p:nvPr/>
        </p:nvSpPr>
        <p:spPr bwMode="auto">
          <a:xfrm rot="14236590" flipV="1">
            <a:off x="5097398" y="4457805"/>
            <a:ext cx="235433" cy="1449427"/>
          </a:xfrm>
          <a:prstGeom prst="downArrow">
            <a:avLst/>
          </a:prstGeom>
          <a:solidFill>
            <a:schemeClr val="accent3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Pyöristetty suorakulmio 60"/>
          <p:cNvSpPr/>
          <p:nvPr/>
        </p:nvSpPr>
        <p:spPr bwMode="auto">
          <a:xfrm>
            <a:off x="7036055" y="4098021"/>
            <a:ext cx="576000" cy="576000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9980" tIns="46789" rIns="89980" bIns="46789" numCol="1" rtlCol="0" anchor="ctr" anchorCtr="0" compatLnSpc="1">
            <a:prstTxWarp prst="textNoShape">
              <a:avLst/>
            </a:prstTxWarp>
          </a:bodyPr>
          <a:lstStyle/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schemeClr val="tx1"/>
                </a:solidFill>
                <a:latin typeface="Arial" charset="0"/>
              </a:rPr>
              <a:t>K</a:t>
            </a:r>
          </a:p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schemeClr val="tx1"/>
                </a:solidFill>
                <a:latin typeface="Arial" charset="0"/>
              </a:rPr>
              <a:t>(GE)</a:t>
            </a:r>
          </a:p>
        </p:txBody>
      </p:sp>
      <p:sp>
        <p:nvSpPr>
          <p:cNvPr id="62" name="Alanuoli 61"/>
          <p:cNvSpPr/>
          <p:nvPr/>
        </p:nvSpPr>
        <p:spPr bwMode="auto">
          <a:xfrm rot="18050591" flipV="1">
            <a:off x="8109774" y="4069797"/>
            <a:ext cx="228156" cy="1139246"/>
          </a:xfrm>
          <a:prstGeom prst="downArrow">
            <a:avLst/>
          </a:prstGeom>
          <a:solidFill>
            <a:schemeClr val="bg1"/>
          </a:solidFill>
          <a:ln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3" name="Suora nuoliyhdysviiva 62"/>
          <p:cNvCxnSpPr/>
          <p:nvPr/>
        </p:nvCxnSpPr>
        <p:spPr bwMode="auto">
          <a:xfrm>
            <a:off x="7711524" y="4571788"/>
            <a:ext cx="920086" cy="53660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Tekstiruutu 63"/>
          <p:cNvSpPr txBox="1"/>
          <p:nvPr/>
        </p:nvSpPr>
        <p:spPr>
          <a:xfrm rot="1825071">
            <a:off x="7526988" y="4843723"/>
            <a:ext cx="1243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err="1"/>
              <a:t>Refund</a:t>
            </a:r>
            <a:r>
              <a:rPr lang="fi-FI" sz="1000" b="1" dirty="0"/>
              <a:t> </a:t>
            </a:r>
            <a:r>
              <a:rPr lang="fi-FI" sz="1000" b="1" dirty="0" err="1"/>
              <a:t>claims</a:t>
            </a:r>
            <a:endParaRPr lang="fi-FI" sz="1000" b="1" dirty="0"/>
          </a:p>
        </p:txBody>
      </p:sp>
      <p:sp>
        <p:nvSpPr>
          <p:cNvPr id="65" name="Tekstiruutu 64"/>
          <p:cNvSpPr txBox="1"/>
          <p:nvPr/>
        </p:nvSpPr>
        <p:spPr>
          <a:xfrm rot="1849269">
            <a:off x="7984217" y="4364894"/>
            <a:ext cx="850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err="1"/>
              <a:t>Refunds</a:t>
            </a:r>
            <a:endParaRPr lang="fi-FI" sz="1000" b="1" dirty="0"/>
          </a:p>
        </p:txBody>
      </p:sp>
      <p:sp>
        <p:nvSpPr>
          <p:cNvPr id="66" name="Alanuoli 65"/>
          <p:cNvSpPr/>
          <p:nvPr/>
        </p:nvSpPr>
        <p:spPr bwMode="auto">
          <a:xfrm rot="5400000" flipV="1">
            <a:off x="6523366" y="4041982"/>
            <a:ext cx="235433" cy="691656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Alanuoli 66"/>
          <p:cNvSpPr/>
          <p:nvPr/>
        </p:nvSpPr>
        <p:spPr bwMode="auto">
          <a:xfrm rot="20588038" flipV="1">
            <a:off x="7075992" y="2451781"/>
            <a:ext cx="235433" cy="1607169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Alanuoli 67"/>
          <p:cNvSpPr/>
          <p:nvPr/>
        </p:nvSpPr>
        <p:spPr bwMode="auto">
          <a:xfrm rot="12201549" flipV="1">
            <a:off x="6329611" y="2458981"/>
            <a:ext cx="235433" cy="164734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5" name="Picture 9" descr="C:\Users\forsten2m\Desktop\ta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662" y="1416320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kstiruutu 75"/>
          <p:cNvSpPr txBox="1"/>
          <p:nvPr/>
        </p:nvSpPr>
        <p:spPr>
          <a:xfrm>
            <a:off x="8386982" y="1274906"/>
            <a:ext cx="15522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b="1" dirty="0" err="1"/>
              <a:t>Tax</a:t>
            </a:r>
            <a:r>
              <a:rPr lang="fi-FI" sz="1500" b="1" dirty="0"/>
              <a:t> </a:t>
            </a:r>
            <a:r>
              <a:rPr lang="fi-FI" sz="1500" b="1" dirty="0" err="1"/>
              <a:t>office</a:t>
            </a:r>
            <a:r>
              <a:rPr lang="fi-FI" sz="1500" b="1" dirty="0"/>
              <a:t> (CA)</a:t>
            </a:r>
          </a:p>
        </p:txBody>
      </p:sp>
      <p:sp>
        <p:nvSpPr>
          <p:cNvPr id="77" name="Alanuoli 76"/>
          <p:cNvSpPr/>
          <p:nvPr/>
        </p:nvSpPr>
        <p:spPr bwMode="auto">
          <a:xfrm rot="16200000" flipV="1">
            <a:off x="7722080" y="1412785"/>
            <a:ext cx="228156" cy="1283220"/>
          </a:xfrm>
          <a:prstGeom prst="downArrow">
            <a:avLst/>
          </a:prstGeom>
          <a:solidFill>
            <a:schemeClr val="bg1"/>
          </a:solidFill>
          <a:ln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8" name="Suora nuoliyhdysviiva 77"/>
          <p:cNvCxnSpPr/>
          <p:nvPr/>
        </p:nvCxnSpPr>
        <p:spPr bwMode="auto">
          <a:xfrm>
            <a:off x="7255388" y="2202278"/>
            <a:ext cx="1222380" cy="71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9" name="Tekstiruutu 78"/>
          <p:cNvSpPr txBox="1"/>
          <p:nvPr/>
        </p:nvSpPr>
        <p:spPr>
          <a:xfrm rot="21574480">
            <a:off x="7299511" y="2202654"/>
            <a:ext cx="1243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err="1"/>
              <a:t>Refund</a:t>
            </a:r>
            <a:r>
              <a:rPr lang="fi-FI" sz="1000" b="1" dirty="0"/>
              <a:t> </a:t>
            </a:r>
            <a:r>
              <a:rPr lang="fi-FI" sz="1000" b="1" dirty="0" err="1"/>
              <a:t>claims</a:t>
            </a:r>
            <a:endParaRPr lang="fi-FI" sz="1000" b="1" dirty="0"/>
          </a:p>
        </p:txBody>
      </p:sp>
      <p:sp>
        <p:nvSpPr>
          <p:cNvPr id="80" name="Tekstiruutu 79"/>
          <p:cNvSpPr txBox="1"/>
          <p:nvPr/>
        </p:nvSpPr>
        <p:spPr>
          <a:xfrm rot="21598678">
            <a:off x="7491014" y="1766159"/>
            <a:ext cx="850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err="1"/>
              <a:t>Refunds</a:t>
            </a:r>
            <a:endParaRPr lang="fi-FI" sz="1000" b="1" dirty="0"/>
          </a:p>
        </p:txBody>
      </p:sp>
      <p:sp>
        <p:nvSpPr>
          <p:cNvPr id="81" name="Pyöristetty suorakulmio 80"/>
          <p:cNvSpPr/>
          <p:nvPr/>
        </p:nvSpPr>
        <p:spPr bwMode="auto">
          <a:xfrm>
            <a:off x="5022481" y="1838003"/>
            <a:ext cx="576000" cy="576000"/>
          </a:xfrm>
          <a:prstGeom prst="roundRect">
            <a:avLst/>
          </a:prstGeom>
          <a:solidFill>
            <a:srgbClr val="FF7C80"/>
          </a:solidFill>
          <a:ln>
            <a:headEnd type="none" w="med" len="med"/>
            <a:tailEnd type="none" w="med" len="med"/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9980" tIns="46789" rIns="89980" bIns="46789" numCol="1" rtlCol="0" anchor="ctr" anchorCtr="0" compatLnSpc="1">
            <a:prstTxWarp prst="textNoShape">
              <a:avLst/>
            </a:prstTxWarp>
          </a:bodyPr>
          <a:lstStyle/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schemeClr val="tx1"/>
                </a:solidFill>
                <a:latin typeface="Arial" charset="0"/>
              </a:rPr>
              <a:t>O</a:t>
            </a:r>
          </a:p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schemeClr val="tx1"/>
                </a:solidFill>
                <a:latin typeface="Arial" charset="0"/>
              </a:rPr>
              <a:t>(CA)</a:t>
            </a:r>
          </a:p>
        </p:txBody>
      </p:sp>
      <p:sp>
        <p:nvSpPr>
          <p:cNvPr id="82" name="Alanuoli 81"/>
          <p:cNvSpPr/>
          <p:nvPr/>
        </p:nvSpPr>
        <p:spPr bwMode="auto">
          <a:xfrm rot="5400000" flipV="1">
            <a:off x="5912876" y="1784432"/>
            <a:ext cx="235433" cy="691656"/>
          </a:xfrm>
          <a:prstGeom prst="downArrow">
            <a:avLst/>
          </a:prstGeom>
          <a:solidFill>
            <a:srgbClr val="ED8A79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Alanuoli 82"/>
          <p:cNvSpPr/>
          <p:nvPr/>
        </p:nvSpPr>
        <p:spPr bwMode="auto">
          <a:xfrm rot="19059907" flipV="1">
            <a:off x="4783470" y="2176606"/>
            <a:ext cx="235433" cy="2086413"/>
          </a:xfrm>
          <a:prstGeom prst="downArrow">
            <a:avLst/>
          </a:prstGeom>
          <a:solidFill>
            <a:srgbClr val="ED8A79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Alanuoli 83"/>
          <p:cNvSpPr/>
          <p:nvPr/>
        </p:nvSpPr>
        <p:spPr bwMode="auto">
          <a:xfrm rot="5400000" flipV="1">
            <a:off x="4448821" y="1752992"/>
            <a:ext cx="235433" cy="739321"/>
          </a:xfrm>
          <a:prstGeom prst="downArrow">
            <a:avLst/>
          </a:prstGeom>
          <a:solidFill>
            <a:srgbClr val="ED8A79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Alanuoli 84"/>
          <p:cNvSpPr/>
          <p:nvPr/>
        </p:nvSpPr>
        <p:spPr bwMode="auto">
          <a:xfrm rot="12306634" flipV="1">
            <a:off x="6060228" y="2418218"/>
            <a:ext cx="235433" cy="1680364"/>
          </a:xfrm>
          <a:prstGeom prst="downArrow">
            <a:avLst/>
          </a:prstGeom>
          <a:solidFill>
            <a:srgbClr val="ED8A79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Pyöristetty suorakulmio 49"/>
          <p:cNvSpPr/>
          <p:nvPr/>
        </p:nvSpPr>
        <p:spPr bwMode="auto">
          <a:xfrm>
            <a:off x="5662851" y="4105555"/>
            <a:ext cx="576000" cy="576000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  <a:effectLst>
            <a:glow rad="101600">
              <a:srgbClr val="C0000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9980" tIns="46789" rIns="89980" bIns="46789" numCol="1" rtlCol="0" anchor="ctr" anchorCtr="0" compatLnSpc="1">
            <a:prstTxWarp prst="textNoShape">
              <a:avLst/>
            </a:prstTxWarp>
          </a:bodyPr>
          <a:lstStyle/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schemeClr val="tx1"/>
                </a:solidFill>
                <a:latin typeface="Arial" charset="0"/>
              </a:rPr>
              <a:t>D</a:t>
            </a:r>
          </a:p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schemeClr val="tx1"/>
                </a:solidFill>
                <a:latin typeface="Arial" charset="0"/>
              </a:rPr>
              <a:t>(GE)</a:t>
            </a:r>
          </a:p>
        </p:txBody>
      </p:sp>
    </p:spTree>
    <p:extLst>
      <p:ext uri="{BB962C8B-B14F-4D97-AF65-F5344CB8AC3E}">
        <p14:creationId xmlns:p14="http://schemas.microsoft.com/office/powerpoint/2010/main" val="116877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0" grpId="0"/>
      <p:bldP spid="41" grpId="0" animBg="1"/>
      <p:bldP spid="46" grpId="0" animBg="1"/>
      <p:bldP spid="53" grpId="0" animBg="1"/>
      <p:bldP spid="54" grpId="0" animBg="1"/>
      <p:bldP spid="56" grpId="0"/>
      <p:bldP spid="57" grpId="0"/>
      <p:bldP spid="58" grpId="0" animBg="1"/>
      <p:bldP spid="59" grpId="0" animBg="1"/>
      <p:bldP spid="60" grpId="0" animBg="1"/>
      <p:bldP spid="61" grpId="0" animBg="1"/>
      <p:bldP spid="62" grpId="0" animBg="1"/>
      <p:bldP spid="64" grpId="0"/>
      <p:bldP spid="65" grpId="0"/>
      <p:bldP spid="66" grpId="0" animBg="1"/>
      <p:bldP spid="67" grpId="0" animBg="1"/>
      <p:bldP spid="68" grpId="0" animBg="1"/>
      <p:bldP spid="76" grpId="0"/>
      <p:bldP spid="77" grpId="0" animBg="1"/>
      <p:bldP spid="79" grpId="0"/>
      <p:bldP spid="80" grpId="0"/>
      <p:bldP spid="81" grpId="0" animBg="1"/>
      <p:bldP spid="82" grpId="0" animBg="1"/>
      <p:bldP spid="83" grpId="0" animBg="1"/>
      <p:bldP spid="84" grpId="0" animBg="1"/>
      <p:bldP spid="85" grpId="0" animBg="1"/>
      <p:bldP spid="5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B2FB3C2-479D-452C-B7E2-165D2C7D907B}" type="slidenum">
              <a:rPr lang="de-AT" smtClean="0"/>
              <a:pPr/>
              <a:t>26</a:t>
            </a:fld>
            <a:endParaRPr lang="de-AT" dirty="0"/>
          </a:p>
        </p:txBody>
      </p:sp>
      <p:sp>
        <p:nvSpPr>
          <p:cNvPr id="18" name="Tekstin paikkamerkki 1"/>
          <p:cNvSpPr>
            <a:spLocks noGrp="1"/>
          </p:cNvSpPr>
          <p:nvPr>
            <p:ph type="body" sz="quarter" idx="10"/>
          </p:nvPr>
        </p:nvSpPr>
        <p:spPr>
          <a:xfrm>
            <a:off x="725416" y="397844"/>
            <a:ext cx="6765550" cy="720000"/>
          </a:xfrm>
        </p:spPr>
        <p:txBody>
          <a:bodyPr/>
          <a:lstStyle/>
          <a:p>
            <a:r>
              <a:rPr lang="fi-FI" b="1" dirty="0" err="1">
                <a:solidFill>
                  <a:srgbClr val="006600"/>
                </a:solidFill>
                <a:latin typeface="+mn-lt"/>
              </a:rPr>
              <a:t>What</a:t>
            </a:r>
            <a:r>
              <a:rPr lang="fi-FI" b="1" dirty="0">
                <a:solidFill>
                  <a:srgbClr val="006600"/>
                </a:solidFill>
                <a:latin typeface="+mn-lt"/>
              </a:rPr>
              <a:t> is it?</a:t>
            </a:r>
          </a:p>
        </p:txBody>
      </p:sp>
      <p:pic>
        <p:nvPicPr>
          <p:cNvPr id="6" name="Picture 9" descr="C:\Users\forsten2m\Desktop\ta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86" y="1411613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lanuoli 6"/>
          <p:cNvSpPr/>
          <p:nvPr/>
        </p:nvSpPr>
        <p:spPr bwMode="auto">
          <a:xfrm rot="7442965" flipV="1">
            <a:off x="2280360" y="2098732"/>
            <a:ext cx="228156" cy="1295606"/>
          </a:xfrm>
          <a:prstGeom prst="downArrow">
            <a:avLst/>
          </a:prstGeom>
          <a:solidFill>
            <a:schemeClr val="bg1"/>
          </a:solidFill>
          <a:ln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uora nuoliyhdysviiva 8"/>
          <p:cNvCxnSpPr/>
          <p:nvPr/>
        </p:nvCxnSpPr>
        <p:spPr bwMode="auto">
          <a:xfrm flipH="1" flipV="1">
            <a:off x="1738370" y="2520273"/>
            <a:ext cx="1118915" cy="7714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kstiruutu 9"/>
          <p:cNvSpPr txBox="1"/>
          <p:nvPr/>
        </p:nvSpPr>
        <p:spPr>
          <a:xfrm rot="2024238">
            <a:off x="1610601" y="2907093"/>
            <a:ext cx="1243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err="1"/>
              <a:t>Refund</a:t>
            </a:r>
            <a:r>
              <a:rPr lang="fi-FI" sz="1000" b="1" dirty="0"/>
              <a:t> </a:t>
            </a:r>
            <a:r>
              <a:rPr lang="fi-FI" sz="1000" b="1" dirty="0" err="1"/>
              <a:t>claims</a:t>
            </a:r>
            <a:endParaRPr lang="fi-FI" sz="1000" b="1" dirty="0"/>
          </a:p>
        </p:txBody>
      </p:sp>
      <p:sp>
        <p:nvSpPr>
          <p:cNvPr id="11" name="Tekstiruutu 10"/>
          <p:cNvSpPr txBox="1"/>
          <p:nvPr/>
        </p:nvSpPr>
        <p:spPr>
          <a:xfrm>
            <a:off x="650206" y="1270199"/>
            <a:ext cx="14267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b="1" dirty="0" err="1"/>
              <a:t>Tax</a:t>
            </a:r>
            <a:r>
              <a:rPr lang="fi-FI" sz="1500" b="1" dirty="0"/>
              <a:t> </a:t>
            </a:r>
            <a:r>
              <a:rPr lang="fi-FI" sz="1500" b="1" dirty="0" err="1"/>
              <a:t>office</a:t>
            </a:r>
            <a:r>
              <a:rPr lang="fi-FI" sz="1500" b="1" dirty="0"/>
              <a:t> (FI)</a:t>
            </a:r>
          </a:p>
        </p:txBody>
      </p:sp>
      <p:sp>
        <p:nvSpPr>
          <p:cNvPr id="13" name="Pyöristetty suorakulmio 12"/>
          <p:cNvSpPr/>
          <p:nvPr/>
        </p:nvSpPr>
        <p:spPr bwMode="auto">
          <a:xfrm>
            <a:off x="3026470" y="2970400"/>
            <a:ext cx="576000" cy="576000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9980" tIns="46789" rIns="89980" bIns="46789" numCol="1" rtlCol="0" anchor="ctr" anchorCtr="0" compatLnSpc="1">
            <a:prstTxWarp prst="textNoShape">
              <a:avLst/>
            </a:prstTxWarp>
          </a:bodyPr>
          <a:lstStyle/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schemeClr val="tx1"/>
                </a:solidFill>
                <a:latin typeface="Arial" charset="0"/>
              </a:rPr>
              <a:t>A</a:t>
            </a:r>
          </a:p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schemeClr val="tx1"/>
                </a:solidFill>
                <a:latin typeface="Arial" charset="0"/>
              </a:rPr>
              <a:t>(FI)</a:t>
            </a:r>
          </a:p>
        </p:txBody>
      </p:sp>
      <p:sp>
        <p:nvSpPr>
          <p:cNvPr id="23" name="Pyöristetty suorakulmio 22"/>
          <p:cNvSpPr/>
          <p:nvPr/>
        </p:nvSpPr>
        <p:spPr bwMode="auto">
          <a:xfrm>
            <a:off x="3507392" y="4113705"/>
            <a:ext cx="576000" cy="5760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9980" tIns="46789" rIns="89980" bIns="46789" numCol="1" rtlCol="0" anchor="ctr" anchorCtr="0" compatLnSpc="1">
            <a:prstTxWarp prst="textNoShape">
              <a:avLst/>
            </a:prstTxWarp>
          </a:bodyPr>
          <a:lstStyle/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schemeClr val="tx1"/>
                </a:solidFill>
                <a:latin typeface="Arial" charset="0"/>
              </a:rPr>
              <a:t>Z</a:t>
            </a:r>
          </a:p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schemeClr val="tx1"/>
                </a:solidFill>
                <a:latin typeface="Arial" charset="0"/>
              </a:rPr>
              <a:t>(EE)</a:t>
            </a:r>
          </a:p>
        </p:txBody>
      </p:sp>
      <p:pic>
        <p:nvPicPr>
          <p:cNvPr id="24" name="Picture 9" descr="C:\Users\forsten2m\Desktop\ta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06" y="4877544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kstiruutu 24"/>
          <p:cNvSpPr txBox="1"/>
          <p:nvPr/>
        </p:nvSpPr>
        <p:spPr>
          <a:xfrm>
            <a:off x="546070" y="6078250"/>
            <a:ext cx="15531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b="1" dirty="0" err="1"/>
              <a:t>Tax</a:t>
            </a:r>
            <a:r>
              <a:rPr lang="fi-FI" sz="1500" b="1" dirty="0"/>
              <a:t> </a:t>
            </a:r>
            <a:r>
              <a:rPr lang="fi-FI" sz="1500" b="1" dirty="0" err="1"/>
              <a:t>office</a:t>
            </a:r>
            <a:r>
              <a:rPr lang="fi-FI" sz="1500" b="1" dirty="0"/>
              <a:t> (EE)</a:t>
            </a:r>
          </a:p>
        </p:txBody>
      </p:sp>
      <p:pic>
        <p:nvPicPr>
          <p:cNvPr id="39" name="Picture 9" descr="C:\Users\forsten2m\Desktop\ta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768" y="4659514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kstiruutu 39"/>
          <p:cNvSpPr txBox="1"/>
          <p:nvPr/>
        </p:nvSpPr>
        <p:spPr>
          <a:xfrm>
            <a:off x="8519895" y="5774611"/>
            <a:ext cx="15531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b="1" dirty="0" err="1"/>
              <a:t>Tax</a:t>
            </a:r>
            <a:r>
              <a:rPr lang="fi-FI" sz="1500" b="1" dirty="0"/>
              <a:t> </a:t>
            </a:r>
            <a:r>
              <a:rPr lang="fi-FI" sz="1500" b="1" dirty="0" err="1"/>
              <a:t>office</a:t>
            </a:r>
            <a:r>
              <a:rPr lang="fi-FI" sz="1500" b="1" dirty="0"/>
              <a:t> (GE)</a:t>
            </a:r>
          </a:p>
        </p:txBody>
      </p:sp>
      <p:sp>
        <p:nvSpPr>
          <p:cNvPr id="41" name="Pyöristetty suorakulmio 40"/>
          <p:cNvSpPr/>
          <p:nvPr/>
        </p:nvSpPr>
        <p:spPr bwMode="auto">
          <a:xfrm>
            <a:off x="5662851" y="4102079"/>
            <a:ext cx="576000" cy="576000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9980" tIns="46789" rIns="89980" bIns="46789" numCol="1" rtlCol="0" anchor="ctr" anchorCtr="0" compatLnSpc="1">
            <a:prstTxWarp prst="textNoShape">
              <a:avLst/>
            </a:prstTxWarp>
          </a:bodyPr>
          <a:lstStyle/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schemeClr val="tx1"/>
                </a:solidFill>
                <a:latin typeface="Arial" charset="0"/>
              </a:rPr>
              <a:t>D</a:t>
            </a:r>
          </a:p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schemeClr val="tx1"/>
                </a:solidFill>
                <a:latin typeface="Arial" charset="0"/>
              </a:rPr>
              <a:t>(GE)</a:t>
            </a:r>
          </a:p>
        </p:txBody>
      </p:sp>
      <p:sp>
        <p:nvSpPr>
          <p:cNvPr id="44" name="Tekstiruutu 43"/>
          <p:cNvSpPr txBox="1"/>
          <p:nvPr/>
        </p:nvSpPr>
        <p:spPr>
          <a:xfrm rot="2062006">
            <a:off x="2175460" y="2514962"/>
            <a:ext cx="850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err="1"/>
              <a:t>Refunds</a:t>
            </a:r>
            <a:endParaRPr lang="fi-FI" sz="1000" b="1" dirty="0"/>
          </a:p>
        </p:txBody>
      </p:sp>
      <p:sp>
        <p:nvSpPr>
          <p:cNvPr id="36" name="Pyöristetty suorakulmio 35"/>
          <p:cNvSpPr/>
          <p:nvPr/>
        </p:nvSpPr>
        <p:spPr bwMode="auto">
          <a:xfrm>
            <a:off x="3507392" y="1838003"/>
            <a:ext cx="576000" cy="576000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9980" tIns="46789" rIns="89980" bIns="46789" numCol="1" rtlCol="0" anchor="ctr" anchorCtr="0" compatLnSpc="1">
            <a:prstTxWarp prst="textNoShape">
              <a:avLst/>
            </a:prstTxWarp>
          </a:bodyPr>
          <a:lstStyle/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schemeClr val="tx1"/>
                </a:solidFill>
                <a:latin typeface="Arial" charset="0"/>
              </a:rPr>
              <a:t>B</a:t>
            </a:r>
          </a:p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schemeClr val="tx1"/>
                </a:solidFill>
                <a:latin typeface="Arial" charset="0"/>
              </a:rPr>
              <a:t>(FI)</a:t>
            </a:r>
          </a:p>
        </p:txBody>
      </p:sp>
      <p:sp>
        <p:nvSpPr>
          <p:cNvPr id="46" name="Pyöristetty suorakulmio 45"/>
          <p:cNvSpPr/>
          <p:nvPr/>
        </p:nvSpPr>
        <p:spPr bwMode="auto">
          <a:xfrm>
            <a:off x="6482854" y="1838003"/>
            <a:ext cx="576000" cy="576000"/>
          </a:xfrm>
          <a:prstGeom prst="roundRect">
            <a:avLst/>
          </a:prstGeom>
          <a:solidFill>
            <a:srgbClr val="FF7C8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9980" tIns="46789" rIns="89980" bIns="46789" numCol="1" rtlCol="0" anchor="ctr" anchorCtr="0" compatLnSpc="1">
            <a:prstTxWarp prst="textNoShape">
              <a:avLst/>
            </a:prstTxWarp>
          </a:bodyPr>
          <a:lstStyle/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schemeClr val="tx1"/>
                </a:solidFill>
                <a:latin typeface="Arial" charset="0"/>
              </a:rPr>
              <a:t>F</a:t>
            </a:r>
          </a:p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schemeClr val="tx1"/>
                </a:solidFill>
                <a:latin typeface="Arial" charset="0"/>
              </a:rPr>
              <a:t>(CA)</a:t>
            </a:r>
          </a:p>
        </p:txBody>
      </p:sp>
      <p:sp>
        <p:nvSpPr>
          <p:cNvPr id="47" name="Alanuoli 46"/>
          <p:cNvSpPr/>
          <p:nvPr/>
        </p:nvSpPr>
        <p:spPr bwMode="auto">
          <a:xfrm rot="12693525" flipV="1">
            <a:off x="3345811" y="2484892"/>
            <a:ext cx="235433" cy="468343"/>
          </a:xfrm>
          <a:prstGeom prst="downArrow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Alanuoli 48"/>
          <p:cNvSpPr/>
          <p:nvPr/>
        </p:nvSpPr>
        <p:spPr bwMode="auto">
          <a:xfrm rot="9121646" flipV="1">
            <a:off x="3369424" y="3601820"/>
            <a:ext cx="235433" cy="468343"/>
          </a:xfrm>
          <a:prstGeom prst="downArrow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Alanuoli 51"/>
          <p:cNvSpPr/>
          <p:nvPr/>
        </p:nvSpPr>
        <p:spPr bwMode="auto">
          <a:xfrm flipV="1">
            <a:off x="3746550" y="2498239"/>
            <a:ext cx="235433" cy="1536691"/>
          </a:xfrm>
          <a:prstGeom prst="downArrow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Pyöristetty suorakulmio 52"/>
          <p:cNvSpPr/>
          <p:nvPr/>
        </p:nvSpPr>
        <p:spPr bwMode="auto">
          <a:xfrm>
            <a:off x="3962574" y="5294387"/>
            <a:ext cx="576000" cy="5760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9980" tIns="46789" rIns="89980" bIns="46789" numCol="1" rtlCol="0" anchor="ctr" anchorCtr="0" compatLnSpc="1">
            <a:prstTxWarp prst="textNoShape">
              <a:avLst/>
            </a:prstTxWarp>
          </a:bodyPr>
          <a:lstStyle/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schemeClr val="tx1"/>
                </a:solidFill>
                <a:latin typeface="Arial" charset="0"/>
              </a:rPr>
              <a:t>X</a:t>
            </a:r>
          </a:p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schemeClr val="tx1"/>
                </a:solidFill>
                <a:latin typeface="Arial" charset="0"/>
              </a:rPr>
              <a:t>(EE)</a:t>
            </a:r>
          </a:p>
        </p:txBody>
      </p:sp>
      <p:sp>
        <p:nvSpPr>
          <p:cNvPr id="54" name="Alanuoli 53"/>
          <p:cNvSpPr/>
          <p:nvPr/>
        </p:nvSpPr>
        <p:spPr bwMode="auto">
          <a:xfrm rot="4121412" flipV="1">
            <a:off x="2537041" y="3864513"/>
            <a:ext cx="228156" cy="1615260"/>
          </a:xfrm>
          <a:prstGeom prst="downArrow">
            <a:avLst/>
          </a:prstGeom>
          <a:solidFill>
            <a:schemeClr val="bg1"/>
          </a:solidFill>
          <a:ln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5" name="Suora nuoliyhdysviiva 54"/>
          <p:cNvCxnSpPr/>
          <p:nvPr/>
        </p:nvCxnSpPr>
        <p:spPr bwMode="auto">
          <a:xfrm flipH="1">
            <a:off x="1937699" y="4571788"/>
            <a:ext cx="1421590" cy="55684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Tekstiruutu 55"/>
          <p:cNvSpPr txBox="1"/>
          <p:nvPr/>
        </p:nvSpPr>
        <p:spPr>
          <a:xfrm rot="20257890">
            <a:off x="2196033" y="4806624"/>
            <a:ext cx="1243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err="1"/>
              <a:t>Refund</a:t>
            </a:r>
            <a:r>
              <a:rPr lang="fi-FI" sz="1000" b="1" dirty="0"/>
              <a:t> </a:t>
            </a:r>
            <a:r>
              <a:rPr lang="fi-FI" sz="1000" b="1" dirty="0" err="1"/>
              <a:t>claims</a:t>
            </a:r>
            <a:endParaRPr lang="fi-FI" sz="1000" b="1" dirty="0"/>
          </a:p>
        </p:txBody>
      </p:sp>
      <p:sp>
        <p:nvSpPr>
          <p:cNvPr id="57" name="Tekstiruutu 56"/>
          <p:cNvSpPr txBox="1"/>
          <p:nvPr/>
        </p:nvSpPr>
        <p:spPr>
          <a:xfrm rot="20378285">
            <a:off x="2142096" y="4351497"/>
            <a:ext cx="850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err="1"/>
              <a:t>Refunds</a:t>
            </a:r>
            <a:endParaRPr lang="fi-FI" sz="1000" b="1" dirty="0"/>
          </a:p>
        </p:txBody>
      </p:sp>
      <p:sp>
        <p:nvSpPr>
          <p:cNvPr id="58" name="Alanuoli 57"/>
          <p:cNvSpPr/>
          <p:nvPr/>
        </p:nvSpPr>
        <p:spPr bwMode="auto">
          <a:xfrm rot="20113458" flipV="1">
            <a:off x="3926577" y="4741420"/>
            <a:ext cx="235433" cy="501641"/>
          </a:xfrm>
          <a:prstGeom prst="downArrow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Alanuoli 58"/>
          <p:cNvSpPr/>
          <p:nvPr/>
        </p:nvSpPr>
        <p:spPr bwMode="auto">
          <a:xfrm rot="5400000" flipV="1">
            <a:off x="4747503" y="3708549"/>
            <a:ext cx="235433" cy="1363061"/>
          </a:xfrm>
          <a:prstGeom prst="downArrow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Alanuoli 59"/>
          <p:cNvSpPr/>
          <p:nvPr/>
        </p:nvSpPr>
        <p:spPr bwMode="auto">
          <a:xfrm rot="14236590" flipV="1">
            <a:off x="4985280" y="4427021"/>
            <a:ext cx="235433" cy="1211006"/>
          </a:xfrm>
          <a:prstGeom prst="downArrow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Pyöristetty suorakulmio 60"/>
          <p:cNvSpPr/>
          <p:nvPr/>
        </p:nvSpPr>
        <p:spPr bwMode="auto">
          <a:xfrm>
            <a:off x="7036055" y="4098021"/>
            <a:ext cx="576000" cy="576000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9980" tIns="46789" rIns="89980" bIns="46789" numCol="1" rtlCol="0" anchor="ctr" anchorCtr="0" compatLnSpc="1">
            <a:prstTxWarp prst="textNoShape">
              <a:avLst/>
            </a:prstTxWarp>
          </a:bodyPr>
          <a:lstStyle/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schemeClr val="tx1"/>
                </a:solidFill>
                <a:latin typeface="Arial" charset="0"/>
              </a:rPr>
              <a:t>K</a:t>
            </a:r>
          </a:p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schemeClr val="tx1"/>
                </a:solidFill>
                <a:latin typeface="Arial" charset="0"/>
              </a:rPr>
              <a:t>(GE)</a:t>
            </a:r>
          </a:p>
        </p:txBody>
      </p:sp>
      <p:sp>
        <p:nvSpPr>
          <p:cNvPr id="62" name="Alanuoli 61"/>
          <p:cNvSpPr/>
          <p:nvPr/>
        </p:nvSpPr>
        <p:spPr bwMode="auto">
          <a:xfrm rot="18050591" flipV="1">
            <a:off x="8109774" y="4069797"/>
            <a:ext cx="228156" cy="1139246"/>
          </a:xfrm>
          <a:prstGeom prst="downArrow">
            <a:avLst/>
          </a:prstGeom>
          <a:solidFill>
            <a:schemeClr val="bg1"/>
          </a:solidFill>
          <a:ln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3" name="Suora nuoliyhdysviiva 62"/>
          <p:cNvCxnSpPr/>
          <p:nvPr/>
        </p:nvCxnSpPr>
        <p:spPr bwMode="auto">
          <a:xfrm>
            <a:off x="7711524" y="4571788"/>
            <a:ext cx="920086" cy="53660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Tekstiruutu 63"/>
          <p:cNvSpPr txBox="1"/>
          <p:nvPr/>
        </p:nvSpPr>
        <p:spPr>
          <a:xfrm rot="1825071">
            <a:off x="7526988" y="4843723"/>
            <a:ext cx="1243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err="1"/>
              <a:t>Refund</a:t>
            </a:r>
            <a:r>
              <a:rPr lang="fi-FI" sz="1000" b="1" dirty="0"/>
              <a:t> </a:t>
            </a:r>
            <a:r>
              <a:rPr lang="fi-FI" sz="1000" b="1" dirty="0" err="1"/>
              <a:t>claims</a:t>
            </a:r>
            <a:endParaRPr lang="fi-FI" sz="1000" b="1" dirty="0"/>
          </a:p>
        </p:txBody>
      </p:sp>
      <p:sp>
        <p:nvSpPr>
          <p:cNvPr id="65" name="Tekstiruutu 64"/>
          <p:cNvSpPr txBox="1"/>
          <p:nvPr/>
        </p:nvSpPr>
        <p:spPr>
          <a:xfrm rot="1849269">
            <a:off x="7984217" y="4364894"/>
            <a:ext cx="850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err="1"/>
              <a:t>Refunds</a:t>
            </a:r>
            <a:endParaRPr lang="fi-FI" sz="1000" b="1" dirty="0"/>
          </a:p>
        </p:txBody>
      </p:sp>
      <p:sp>
        <p:nvSpPr>
          <p:cNvPr id="66" name="Alanuoli 65"/>
          <p:cNvSpPr/>
          <p:nvPr/>
        </p:nvSpPr>
        <p:spPr bwMode="auto">
          <a:xfrm rot="5400000" flipV="1">
            <a:off x="6523366" y="4041982"/>
            <a:ext cx="235433" cy="691656"/>
          </a:xfrm>
          <a:prstGeom prst="downArrow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Alanuoli 66"/>
          <p:cNvSpPr/>
          <p:nvPr/>
        </p:nvSpPr>
        <p:spPr bwMode="auto">
          <a:xfrm rot="20588038" flipV="1">
            <a:off x="7075992" y="2451781"/>
            <a:ext cx="235433" cy="1607169"/>
          </a:xfrm>
          <a:prstGeom prst="downArrow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Alanuoli 67"/>
          <p:cNvSpPr/>
          <p:nvPr/>
        </p:nvSpPr>
        <p:spPr bwMode="auto">
          <a:xfrm rot="12201549" flipV="1">
            <a:off x="6329611" y="2458981"/>
            <a:ext cx="235433" cy="1647342"/>
          </a:xfrm>
          <a:prstGeom prst="downArrow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5" name="Picture 9" descr="C:\Users\forsten2m\Desktop\ta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662" y="1416320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kstiruutu 75"/>
          <p:cNvSpPr txBox="1"/>
          <p:nvPr/>
        </p:nvSpPr>
        <p:spPr>
          <a:xfrm>
            <a:off x="8386982" y="1274906"/>
            <a:ext cx="15522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b="1" dirty="0" err="1"/>
              <a:t>Tax</a:t>
            </a:r>
            <a:r>
              <a:rPr lang="fi-FI" sz="1500" b="1" dirty="0"/>
              <a:t> </a:t>
            </a:r>
            <a:r>
              <a:rPr lang="fi-FI" sz="1500" b="1" dirty="0" err="1"/>
              <a:t>office</a:t>
            </a:r>
            <a:r>
              <a:rPr lang="fi-FI" sz="1500" b="1" dirty="0"/>
              <a:t> (CA)</a:t>
            </a:r>
          </a:p>
        </p:txBody>
      </p:sp>
      <p:sp>
        <p:nvSpPr>
          <p:cNvPr id="77" name="Alanuoli 76"/>
          <p:cNvSpPr/>
          <p:nvPr/>
        </p:nvSpPr>
        <p:spPr bwMode="auto">
          <a:xfrm rot="16200000" flipV="1">
            <a:off x="7722080" y="1412785"/>
            <a:ext cx="228156" cy="1283220"/>
          </a:xfrm>
          <a:prstGeom prst="downArrow">
            <a:avLst/>
          </a:prstGeom>
          <a:solidFill>
            <a:schemeClr val="bg1"/>
          </a:solidFill>
          <a:ln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8" name="Suora nuoliyhdysviiva 77"/>
          <p:cNvCxnSpPr/>
          <p:nvPr/>
        </p:nvCxnSpPr>
        <p:spPr bwMode="auto">
          <a:xfrm>
            <a:off x="7255388" y="2202278"/>
            <a:ext cx="1222380" cy="71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9" name="Tekstiruutu 78"/>
          <p:cNvSpPr txBox="1"/>
          <p:nvPr/>
        </p:nvSpPr>
        <p:spPr>
          <a:xfrm rot="21574480">
            <a:off x="7299511" y="2202654"/>
            <a:ext cx="1243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err="1"/>
              <a:t>Refund</a:t>
            </a:r>
            <a:r>
              <a:rPr lang="fi-FI" sz="1000" b="1" dirty="0"/>
              <a:t> </a:t>
            </a:r>
            <a:r>
              <a:rPr lang="fi-FI" sz="1000" b="1" dirty="0" err="1"/>
              <a:t>claims</a:t>
            </a:r>
            <a:endParaRPr lang="fi-FI" sz="1000" b="1" dirty="0"/>
          </a:p>
        </p:txBody>
      </p:sp>
      <p:sp>
        <p:nvSpPr>
          <p:cNvPr id="80" name="Tekstiruutu 79"/>
          <p:cNvSpPr txBox="1"/>
          <p:nvPr/>
        </p:nvSpPr>
        <p:spPr>
          <a:xfrm rot="21598678">
            <a:off x="7491014" y="1766159"/>
            <a:ext cx="850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err="1"/>
              <a:t>Refunds</a:t>
            </a:r>
            <a:endParaRPr lang="fi-FI" sz="1000" b="1" dirty="0"/>
          </a:p>
        </p:txBody>
      </p:sp>
      <p:sp>
        <p:nvSpPr>
          <p:cNvPr id="81" name="Pyöristetty suorakulmio 80"/>
          <p:cNvSpPr/>
          <p:nvPr/>
        </p:nvSpPr>
        <p:spPr bwMode="auto">
          <a:xfrm>
            <a:off x="5022481" y="1838003"/>
            <a:ext cx="576000" cy="576000"/>
          </a:xfrm>
          <a:prstGeom prst="roundRect">
            <a:avLst/>
          </a:prstGeom>
          <a:solidFill>
            <a:srgbClr val="FF7C8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9980" tIns="46789" rIns="89980" bIns="46789" numCol="1" rtlCol="0" anchor="ctr" anchorCtr="0" compatLnSpc="1">
            <a:prstTxWarp prst="textNoShape">
              <a:avLst/>
            </a:prstTxWarp>
          </a:bodyPr>
          <a:lstStyle/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schemeClr val="tx1"/>
                </a:solidFill>
                <a:latin typeface="Arial" charset="0"/>
              </a:rPr>
              <a:t>O</a:t>
            </a:r>
          </a:p>
          <a:p>
            <a:pPr algn="ctr" defTabSz="914197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schemeClr val="tx1"/>
                </a:solidFill>
                <a:latin typeface="Arial" charset="0"/>
              </a:rPr>
              <a:t>(CA)</a:t>
            </a:r>
          </a:p>
        </p:txBody>
      </p:sp>
      <p:sp>
        <p:nvSpPr>
          <p:cNvPr id="82" name="Alanuoli 81"/>
          <p:cNvSpPr/>
          <p:nvPr/>
        </p:nvSpPr>
        <p:spPr bwMode="auto">
          <a:xfrm rot="5400000" flipV="1">
            <a:off x="5912876" y="1784432"/>
            <a:ext cx="235433" cy="691656"/>
          </a:xfrm>
          <a:prstGeom prst="downArrow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Alanuoli 82"/>
          <p:cNvSpPr/>
          <p:nvPr/>
        </p:nvSpPr>
        <p:spPr bwMode="auto">
          <a:xfrm rot="19059907" flipV="1">
            <a:off x="4786870" y="2231520"/>
            <a:ext cx="235433" cy="2086413"/>
          </a:xfrm>
          <a:prstGeom prst="downArrow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Alanuoli 83"/>
          <p:cNvSpPr/>
          <p:nvPr/>
        </p:nvSpPr>
        <p:spPr bwMode="auto">
          <a:xfrm rot="5400000" flipV="1">
            <a:off x="4448821" y="1752992"/>
            <a:ext cx="235433" cy="739321"/>
          </a:xfrm>
          <a:prstGeom prst="downArrow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Alanuoli 84"/>
          <p:cNvSpPr/>
          <p:nvPr/>
        </p:nvSpPr>
        <p:spPr bwMode="auto">
          <a:xfrm rot="12306634" flipV="1">
            <a:off x="6060228" y="2418218"/>
            <a:ext cx="235433" cy="1680364"/>
          </a:xfrm>
          <a:prstGeom prst="downArrow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Alanuoli 49"/>
          <p:cNvSpPr/>
          <p:nvPr/>
        </p:nvSpPr>
        <p:spPr bwMode="auto">
          <a:xfrm rot="3168819" flipV="1">
            <a:off x="5162215" y="1824712"/>
            <a:ext cx="235433" cy="2776584"/>
          </a:xfrm>
          <a:prstGeom prst="downArrow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Alanuoli 50"/>
          <p:cNvSpPr/>
          <p:nvPr/>
        </p:nvSpPr>
        <p:spPr bwMode="auto">
          <a:xfrm rot="11821661" flipV="1">
            <a:off x="4732642" y="2464313"/>
            <a:ext cx="235433" cy="2788299"/>
          </a:xfrm>
          <a:prstGeom prst="downArrow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Alanuoli 68"/>
          <p:cNvSpPr/>
          <p:nvPr/>
        </p:nvSpPr>
        <p:spPr bwMode="auto">
          <a:xfrm rot="8184415" flipV="1">
            <a:off x="6251361" y="2190266"/>
            <a:ext cx="235433" cy="2086413"/>
          </a:xfrm>
          <a:prstGeom prst="downArrow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Alanuoli 69"/>
          <p:cNvSpPr/>
          <p:nvPr/>
        </p:nvSpPr>
        <p:spPr bwMode="auto">
          <a:xfrm rot="3320285" flipV="1">
            <a:off x="4209442" y="2024452"/>
            <a:ext cx="235433" cy="1536691"/>
          </a:xfrm>
          <a:prstGeom prst="downArrow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Alanuoli 70"/>
          <p:cNvSpPr/>
          <p:nvPr/>
        </p:nvSpPr>
        <p:spPr bwMode="auto">
          <a:xfrm rot="14784692" flipV="1">
            <a:off x="5661994" y="3897435"/>
            <a:ext cx="235433" cy="2528924"/>
          </a:xfrm>
          <a:prstGeom prst="downArrow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24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3"/>
          <p:cNvSpPr>
            <a:spLocks noGrp="1"/>
          </p:cNvSpPr>
          <p:nvPr>
            <p:ph type="title"/>
          </p:nvPr>
        </p:nvSpPr>
        <p:spPr>
          <a:xfrm>
            <a:off x="420224" y="168098"/>
            <a:ext cx="8572580" cy="1260740"/>
          </a:xfrm>
        </p:spPr>
        <p:txBody>
          <a:bodyPr/>
          <a:lstStyle/>
          <a:p>
            <a:r>
              <a:rPr lang="fi-FI" sz="4000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Complexity</a:t>
            </a:r>
            <a:endParaRPr lang="fi-FI" sz="4000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CE73F-42F5-4342-B6AB-0714A089944B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fi-FI">
              <a:solidFill>
                <a:srgbClr val="000000"/>
              </a:solidFill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4" y="1313535"/>
            <a:ext cx="9208824" cy="520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3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forsten2m\Desktop\Jugg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54" y="1405955"/>
            <a:ext cx="7992888" cy="532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iruutu 5"/>
          <p:cNvSpPr txBox="1"/>
          <p:nvPr/>
        </p:nvSpPr>
        <p:spPr>
          <a:xfrm>
            <a:off x="3098478" y="2695786"/>
            <a:ext cx="648072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fi-FI" sz="2500" dirty="0">
              <a:solidFill>
                <a:srgbClr val="001D31"/>
              </a:solidFill>
              <a:latin typeface="Palatino Linotype" panose="02040502050505030304" pitchFamily="18" charset="0"/>
              <a:cs typeface="Palatino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3341107" y="2767794"/>
            <a:ext cx="648072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fi-FI" sz="1500" b="1" dirty="0" err="1">
                <a:solidFill>
                  <a:srgbClr val="001D31"/>
                </a:solidFill>
                <a:latin typeface="Palatino Linotype" panose="02040502050505030304" pitchFamily="18" charset="0"/>
                <a:cs typeface="Palatino"/>
              </a:rPr>
              <a:t>Broker</a:t>
            </a:r>
            <a:endParaRPr lang="fi-FI" sz="1500" b="1" dirty="0">
              <a:solidFill>
                <a:srgbClr val="001D31"/>
              </a:solidFill>
              <a:latin typeface="Palatino Linotype" panose="02040502050505030304" pitchFamily="18" charset="0"/>
              <a:cs typeface="Palatino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3962574" y="1900325"/>
            <a:ext cx="576064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1500" b="1" dirty="0" err="1">
                <a:solidFill>
                  <a:srgbClr val="001D31"/>
                </a:solidFill>
                <a:latin typeface="Palatino Linotype" panose="02040502050505030304" pitchFamily="18" charset="0"/>
                <a:cs typeface="Palatino"/>
              </a:rPr>
              <a:t>Buffer</a:t>
            </a:r>
            <a:endParaRPr lang="fi-FI" sz="1500" b="1" dirty="0">
              <a:solidFill>
                <a:srgbClr val="001D31"/>
              </a:solidFill>
              <a:latin typeface="Palatino Linotype" panose="02040502050505030304" pitchFamily="18" charset="0"/>
              <a:cs typeface="Palatino"/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4836096" y="1831690"/>
            <a:ext cx="720080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1500" b="1" dirty="0" err="1">
                <a:solidFill>
                  <a:srgbClr val="001D31"/>
                </a:solidFill>
                <a:latin typeface="Palatino Linotype" panose="02040502050505030304" pitchFamily="18" charset="0"/>
                <a:cs typeface="Palatino"/>
              </a:rPr>
              <a:t>Conduit</a:t>
            </a:r>
            <a:endParaRPr lang="fi-FI" sz="1500" b="1" dirty="0">
              <a:solidFill>
                <a:srgbClr val="001D31"/>
              </a:solidFill>
              <a:latin typeface="Palatino Linotype" panose="02040502050505030304" pitchFamily="18" charset="0"/>
              <a:cs typeface="Palatino"/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5883951" y="2260012"/>
            <a:ext cx="572945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1500" b="1" dirty="0" err="1">
                <a:solidFill>
                  <a:srgbClr val="001D31"/>
                </a:solidFill>
                <a:latin typeface="Palatino Linotype" panose="02040502050505030304" pitchFamily="18" charset="0"/>
                <a:cs typeface="Palatino"/>
              </a:rPr>
              <a:t>Buffer</a:t>
            </a:r>
            <a:endParaRPr lang="fi-FI" sz="1500" b="1" dirty="0">
              <a:solidFill>
                <a:srgbClr val="001D31"/>
              </a:solidFill>
              <a:latin typeface="Palatino Linotype" panose="02040502050505030304" pitchFamily="18" charset="0"/>
              <a:cs typeface="Palatino"/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6122814" y="3277729"/>
            <a:ext cx="648072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fi-FI" sz="1500" b="1" dirty="0">
                <a:solidFill>
                  <a:srgbClr val="001D31"/>
                </a:solidFill>
                <a:latin typeface="Palatino Linotype" panose="02040502050505030304" pitchFamily="18" charset="0"/>
                <a:cs typeface="Palatino"/>
              </a:rPr>
              <a:t>MT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B2FB3C2-479D-452C-B7E2-165D2C7D907B}" type="slidenum">
              <a:rPr lang="de-AT" smtClean="0"/>
              <a:pPr/>
              <a:t>28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405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72359" y="2617330"/>
            <a:ext cx="8824715" cy="1596937"/>
          </a:xfrm>
        </p:spPr>
        <p:txBody>
          <a:bodyPr/>
          <a:lstStyle/>
          <a:p>
            <a:r>
              <a:rPr lang="fi-FI" sz="6000" dirty="0">
                <a:solidFill>
                  <a:srgbClr val="006600"/>
                </a:solidFill>
              </a:rPr>
              <a:t>Money </a:t>
            </a:r>
            <a:r>
              <a:rPr lang="fi-FI" sz="6000" dirty="0" err="1">
                <a:solidFill>
                  <a:srgbClr val="006600"/>
                </a:solidFill>
              </a:rPr>
              <a:t>flow</a:t>
            </a:r>
            <a:endParaRPr lang="fi-FI" sz="6000" dirty="0">
              <a:solidFill>
                <a:srgbClr val="0066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D12CD-A54A-4233-B0D7-E67836D5AA0D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9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kern="1200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Carousel</a:t>
            </a:r>
            <a:r>
              <a:rPr lang="fi-FI" sz="4000" kern="12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4000" kern="1200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Fraud</a:t>
            </a:r>
            <a:endParaRPr lang="fi-FI" sz="4000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Abuses the VAT system</a:t>
            </a:r>
          </a:p>
          <a:p>
            <a:pPr lvl="1"/>
            <a:r>
              <a:rPr lang="en-US" sz="2400"/>
              <a:t>Exemption </a:t>
            </a:r>
            <a:r>
              <a:rPr lang="en-US" sz="2400" dirty="0"/>
              <a:t>and refund mechanism </a:t>
            </a:r>
            <a:endParaRPr lang="en-US" sz="2159" dirty="0"/>
          </a:p>
          <a:p>
            <a:r>
              <a:rPr lang="en-US" sz="2600" dirty="0"/>
              <a:t>Takes advantage of multiple countries</a:t>
            </a:r>
          </a:p>
          <a:p>
            <a:r>
              <a:rPr lang="en-US" sz="2600" dirty="0"/>
              <a:t>Requires more resources…</a:t>
            </a:r>
          </a:p>
          <a:p>
            <a:pPr lvl="1"/>
            <a:r>
              <a:rPr lang="en-US" sz="2159" dirty="0"/>
              <a:t>…to commit</a:t>
            </a:r>
          </a:p>
          <a:p>
            <a:pPr lvl="1"/>
            <a:r>
              <a:rPr lang="en-US" sz="2159" b="0" dirty="0"/>
              <a:t>…to investigate</a:t>
            </a:r>
          </a:p>
          <a:p>
            <a:r>
              <a:rPr lang="en-US" sz="2600" dirty="0"/>
              <a:t>Impact on trade statistics</a:t>
            </a:r>
          </a:p>
          <a:p>
            <a:pPr lvl="1"/>
            <a:r>
              <a:rPr lang="en-US" sz="2159" b="0" dirty="0"/>
              <a:t>Export data unreliable on certain goods</a:t>
            </a:r>
          </a:p>
          <a:p>
            <a:pPr lvl="1"/>
            <a:r>
              <a:rPr lang="en-US" sz="2159" dirty="0"/>
              <a:t>Balance of trade</a:t>
            </a:r>
            <a:endParaRPr lang="en-US" sz="2159" b="0" dirty="0"/>
          </a:p>
          <a:p>
            <a:r>
              <a:rPr lang="en-US" sz="2600" dirty="0"/>
              <a:t>Potential for massive damages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CE73F-42F5-4342-B6AB-0714A089944B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9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700" kern="12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Third party </a:t>
            </a:r>
            <a:r>
              <a:rPr lang="fi-FI" sz="3700" kern="1200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payments</a:t>
            </a:r>
            <a:endParaRPr lang="fi-FI" sz="3700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634982" y="6734547"/>
            <a:ext cx="2101123" cy="504296"/>
          </a:xfrm>
        </p:spPr>
        <p:txBody>
          <a:bodyPr/>
          <a:lstStyle/>
          <a:p>
            <a:pPr>
              <a:defRPr/>
            </a:pPr>
            <a:fld id="{936CE73F-42F5-4342-B6AB-0714A089944B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Alanuoli 6"/>
          <p:cNvSpPr/>
          <p:nvPr/>
        </p:nvSpPr>
        <p:spPr bwMode="auto">
          <a:xfrm rot="5400000" flipV="1">
            <a:off x="5580838" y="3132752"/>
            <a:ext cx="420224" cy="1095781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endParaRPr lang="fi-FI" sz="1985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Pyöristetty suorakulmio 7"/>
          <p:cNvSpPr/>
          <p:nvPr/>
        </p:nvSpPr>
        <p:spPr bwMode="auto">
          <a:xfrm>
            <a:off x="6469750" y="3248642"/>
            <a:ext cx="864000" cy="864000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2206" b="1" dirty="0">
                <a:solidFill>
                  <a:schemeClr val="tx1"/>
                </a:solidFill>
                <a:latin typeface="Arial" charset="0"/>
              </a:rPr>
              <a:t>B</a:t>
            </a:r>
            <a:endParaRPr lang="fi-FI" sz="1985" b="1" dirty="0">
              <a:solidFill>
                <a:schemeClr val="tx1"/>
              </a:solidFill>
              <a:latin typeface="Arial" charset="0"/>
            </a:endParaRPr>
          </a:p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1600" b="1" dirty="0">
                <a:solidFill>
                  <a:schemeClr val="tx1"/>
                </a:solidFill>
                <a:latin typeface="Arial" charset="0"/>
              </a:rPr>
              <a:t>(</a:t>
            </a:r>
            <a:r>
              <a:rPr lang="fi-FI" sz="1600" b="1" dirty="0" err="1">
                <a:solidFill>
                  <a:schemeClr val="tx1"/>
                </a:solidFill>
                <a:latin typeface="Arial" charset="0"/>
              </a:rPr>
              <a:t>buffer</a:t>
            </a:r>
            <a:r>
              <a:rPr lang="fi-FI" sz="1600" b="1" dirty="0">
                <a:solidFill>
                  <a:schemeClr val="tx1"/>
                </a:solidFill>
                <a:latin typeface="Arial" charset="0"/>
              </a:rPr>
              <a:t>)</a:t>
            </a:r>
          </a:p>
        </p:txBody>
      </p:sp>
      <p:sp>
        <p:nvSpPr>
          <p:cNvPr id="9" name="Pyöristetty suorakulmio 8"/>
          <p:cNvSpPr/>
          <p:nvPr/>
        </p:nvSpPr>
        <p:spPr bwMode="auto">
          <a:xfrm>
            <a:off x="4209677" y="3248642"/>
            <a:ext cx="864000" cy="864000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2206" b="1" dirty="0">
                <a:solidFill>
                  <a:schemeClr val="tx1"/>
                </a:solidFill>
                <a:latin typeface="Arial" charset="0"/>
              </a:rPr>
              <a:t>A</a:t>
            </a:r>
            <a:endParaRPr lang="fi-FI" sz="1985" b="1" dirty="0">
              <a:solidFill>
                <a:schemeClr val="tx1"/>
              </a:solidFill>
              <a:latin typeface="Arial" charset="0"/>
            </a:endParaRPr>
          </a:p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1600" b="1" dirty="0">
                <a:solidFill>
                  <a:schemeClr val="tx1"/>
                </a:solidFill>
                <a:latin typeface="Arial" charset="0"/>
              </a:rPr>
              <a:t>(</a:t>
            </a:r>
            <a:r>
              <a:rPr lang="fi-FI" sz="1600" b="1" dirty="0" err="1">
                <a:solidFill>
                  <a:schemeClr val="tx1"/>
                </a:solidFill>
                <a:latin typeface="Arial" charset="0"/>
              </a:rPr>
              <a:t>buffer</a:t>
            </a:r>
            <a:r>
              <a:rPr lang="fi-FI" sz="1600" b="1" dirty="0">
                <a:solidFill>
                  <a:schemeClr val="tx1"/>
                </a:solidFill>
                <a:latin typeface="Arial" charset="0"/>
              </a:rPr>
              <a:t>)</a:t>
            </a:r>
          </a:p>
        </p:txBody>
      </p:sp>
      <p:sp>
        <p:nvSpPr>
          <p:cNvPr id="10" name="Alanuoli 9"/>
          <p:cNvSpPr/>
          <p:nvPr/>
        </p:nvSpPr>
        <p:spPr bwMode="auto">
          <a:xfrm rot="5400000" flipV="1">
            <a:off x="7783786" y="3177711"/>
            <a:ext cx="420224" cy="1005865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endParaRPr lang="fi-FI" sz="1985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Pyöristetty suorakulmio 10"/>
          <p:cNvSpPr/>
          <p:nvPr/>
        </p:nvSpPr>
        <p:spPr bwMode="auto">
          <a:xfrm>
            <a:off x="8643190" y="3248642"/>
            <a:ext cx="864000" cy="864000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2206" b="1" dirty="0">
                <a:solidFill>
                  <a:schemeClr val="tx1"/>
                </a:solidFill>
                <a:latin typeface="Arial" charset="0"/>
              </a:rPr>
              <a:t>C</a:t>
            </a:r>
            <a:endParaRPr lang="fi-FI" sz="1985" b="1" dirty="0">
              <a:solidFill>
                <a:schemeClr val="tx1"/>
              </a:solidFill>
              <a:latin typeface="Arial" charset="0"/>
            </a:endParaRPr>
          </a:p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1600" b="1" dirty="0">
                <a:solidFill>
                  <a:schemeClr val="tx1"/>
                </a:solidFill>
                <a:latin typeface="Arial" charset="0"/>
              </a:rPr>
              <a:t>(</a:t>
            </a:r>
            <a:r>
              <a:rPr lang="fi-FI" sz="1600" b="1" dirty="0" err="1">
                <a:solidFill>
                  <a:schemeClr val="tx1"/>
                </a:solidFill>
                <a:latin typeface="Arial" charset="0"/>
              </a:rPr>
              <a:t>buffer</a:t>
            </a:r>
            <a:r>
              <a:rPr lang="fi-FI" sz="1600" b="1" dirty="0">
                <a:solidFill>
                  <a:schemeClr val="tx1"/>
                </a:solidFill>
                <a:latin typeface="Arial" charset="0"/>
              </a:rPr>
              <a:t>)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5315069" y="3854227"/>
            <a:ext cx="962592" cy="461665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r>
              <a:rPr lang="fi-FI" sz="1200" dirty="0"/>
              <a:t>1 000 €  +</a:t>
            </a:r>
          </a:p>
          <a:p>
            <a:r>
              <a:rPr lang="fi-FI" sz="1200" dirty="0"/>
              <a:t>24 % VAT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7534239" y="3854227"/>
            <a:ext cx="962592" cy="461665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r>
              <a:rPr lang="fi-FI" sz="1200" dirty="0"/>
              <a:t>1 050 €  +</a:t>
            </a:r>
          </a:p>
          <a:p>
            <a:r>
              <a:rPr lang="fi-FI" sz="1200" dirty="0"/>
              <a:t>24 % VAT</a:t>
            </a:r>
          </a:p>
        </p:txBody>
      </p:sp>
      <p:pic>
        <p:nvPicPr>
          <p:cNvPr id="14" name="Picture 12" descr="C:\Users\forsten2m\Desktop\ban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750" y="1549971"/>
            <a:ext cx="797565" cy="79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uora nuoliyhdysviiva 14"/>
          <p:cNvCxnSpPr/>
          <p:nvPr/>
        </p:nvCxnSpPr>
        <p:spPr bwMode="auto">
          <a:xfrm flipH="1">
            <a:off x="4706514" y="2067033"/>
            <a:ext cx="1646740" cy="10408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uora nuoliyhdysviiva 15"/>
          <p:cNvCxnSpPr/>
          <p:nvPr/>
        </p:nvCxnSpPr>
        <p:spPr bwMode="auto">
          <a:xfrm flipH="1" flipV="1">
            <a:off x="7333751" y="2047294"/>
            <a:ext cx="1659053" cy="106469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uora nuoliyhdysviiva 20"/>
          <p:cNvCxnSpPr/>
          <p:nvPr/>
        </p:nvCxnSpPr>
        <p:spPr bwMode="auto">
          <a:xfrm flipH="1" flipV="1">
            <a:off x="6554862" y="2443853"/>
            <a:ext cx="1923" cy="73055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uora nuoliyhdysviiva 25"/>
          <p:cNvCxnSpPr/>
          <p:nvPr/>
        </p:nvCxnSpPr>
        <p:spPr bwMode="auto">
          <a:xfrm>
            <a:off x="7272000" y="2485782"/>
            <a:ext cx="0" cy="6931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kstiruutu 31"/>
          <p:cNvSpPr txBox="1"/>
          <p:nvPr/>
        </p:nvSpPr>
        <p:spPr>
          <a:xfrm rot="19644865">
            <a:off x="4996225" y="2288352"/>
            <a:ext cx="967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Money</a:t>
            </a:r>
          </a:p>
        </p:txBody>
      </p:sp>
      <p:sp>
        <p:nvSpPr>
          <p:cNvPr id="33" name="Tekstiruutu 32"/>
          <p:cNvSpPr txBox="1"/>
          <p:nvPr/>
        </p:nvSpPr>
        <p:spPr>
          <a:xfrm rot="1892578">
            <a:off x="7850512" y="2380350"/>
            <a:ext cx="967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Money</a:t>
            </a:r>
          </a:p>
        </p:txBody>
      </p:sp>
      <p:sp>
        <p:nvSpPr>
          <p:cNvPr id="34" name="Tekstiruutu 33"/>
          <p:cNvSpPr txBox="1"/>
          <p:nvPr/>
        </p:nvSpPr>
        <p:spPr>
          <a:xfrm>
            <a:off x="6523831" y="2661641"/>
            <a:ext cx="967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Money</a:t>
            </a:r>
          </a:p>
        </p:txBody>
      </p:sp>
      <p:pic>
        <p:nvPicPr>
          <p:cNvPr id="36" name="Picture 9" descr="C:\Users\forsten2m\Desktop\ta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661" y="4934347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kstiruutu 36"/>
          <p:cNvSpPr txBox="1"/>
          <p:nvPr/>
        </p:nvSpPr>
        <p:spPr>
          <a:xfrm>
            <a:off x="6441925" y="6003529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 err="1"/>
              <a:t>Tax</a:t>
            </a:r>
            <a:r>
              <a:rPr lang="fi-FI" sz="1600" b="1" dirty="0"/>
              <a:t> </a:t>
            </a:r>
            <a:r>
              <a:rPr lang="fi-FI" sz="1600" b="1" dirty="0" err="1"/>
              <a:t>office</a:t>
            </a:r>
            <a:endParaRPr lang="fi-FI" sz="1600" b="1" dirty="0"/>
          </a:p>
        </p:txBody>
      </p:sp>
      <p:cxnSp>
        <p:nvCxnSpPr>
          <p:cNvPr id="38" name="Suora nuoliyhdysviiva 37"/>
          <p:cNvCxnSpPr>
            <a:stCxn id="36" idx="1"/>
          </p:cNvCxnSpPr>
          <p:nvPr/>
        </p:nvCxnSpPr>
        <p:spPr bwMode="auto">
          <a:xfrm flipH="1" flipV="1">
            <a:off x="4706861" y="4199458"/>
            <a:ext cx="1570800" cy="140163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1" name="Suora nuoliyhdysviiva 40"/>
          <p:cNvCxnSpPr>
            <a:stCxn id="36" idx="3"/>
          </p:cNvCxnSpPr>
          <p:nvPr/>
        </p:nvCxnSpPr>
        <p:spPr bwMode="auto">
          <a:xfrm flipV="1">
            <a:off x="7611161" y="4233775"/>
            <a:ext cx="1495060" cy="13673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4" name="Suora nuoliyhdysviiva 43"/>
          <p:cNvCxnSpPr/>
          <p:nvPr/>
        </p:nvCxnSpPr>
        <p:spPr bwMode="auto">
          <a:xfrm flipH="1" flipV="1">
            <a:off x="6945981" y="4196691"/>
            <a:ext cx="12531" cy="85938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4" name="Sisällön paikkamerkki 2"/>
          <p:cNvSpPr>
            <a:spLocks noGrp="1"/>
          </p:cNvSpPr>
          <p:nvPr>
            <p:ph idx="1"/>
          </p:nvPr>
        </p:nvSpPr>
        <p:spPr>
          <a:xfrm>
            <a:off x="672361" y="1513007"/>
            <a:ext cx="3390958" cy="5126739"/>
          </a:xfrm>
        </p:spPr>
        <p:txBody>
          <a:bodyPr/>
          <a:lstStyle/>
          <a:p>
            <a:pPr marL="179388" indent="-179388"/>
            <a:r>
              <a:rPr lang="fi-FI" sz="1324" b="0" dirty="0" err="1">
                <a:sym typeface="Wingdings" panose="05000000000000000000" pitchFamily="2" charset="2"/>
              </a:rPr>
              <a:t>Companies</a:t>
            </a:r>
            <a:r>
              <a:rPr lang="fi-FI" sz="1324" b="0" dirty="0">
                <a:sym typeface="Wingdings" panose="05000000000000000000" pitchFamily="2" charset="2"/>
              </a:rPr>
              <a:t> A, B and C </a:t>
            </a:r>
            <a:r>
              <a:rPr lang="fi-FI" sz="1324" b="0" dirty="0" err="1">
                <a:sym typeface="Wingdings" panose="05000000000000000000" pitchFamily="2" charset="2"/>
              </a:rPr>
              <a:t>are</a:t>
            </a:r>
            <a:r>
              <a:rPr lang="fi-FI" sz="1324" b="0" dirty="0">
                <a:sym typeface="Wingdings" panose="05000000000000000000" pitchFamily="2" charset="2"/>
              </a:rPr>
              <a:t> </a:t>
            </a:r>
            <a:r>
              <a:rPr lang="fi-FI" sz="1324" b="0" dirty="0" err="1">
                <a:sym typeface="Wingdings" panose="05000000000000000000" pitchFamily="2" charset="2"/>
              </a:rPr>
              <a:t>buffers</a:t>
            </a:r>
            <a:r>
              <a:rPr lang="fi-FI" sz="1324" b="0" dirty="0">
                <a:sym typeface="Wingdings" panose="05000000000000000000" pitchFamily="2" charset="2"/>
              </a:rPr>
              <a:t> in a </a:t>
            </a:r>
            <a:r>
              <a:rPr lang="fi-FI" sz="1324" b="0" dirty="0" err="1">
                <a:sym typeface="Wingdings" panose="05000000000000000000" pitchFamily="2" charset="2"/>
              </a:rPr>
              <a:t>carousel</a:t>
            </a:r>
            <a:r>
              <a:rPr lang="fi-FI" sz="1324" b="0" dirty="0">
                <a:sym typeface="Wingdings" panose="05000000000000000000" pitchFamily="2" charset="2"/>
              </a:rPr>
              <a:t> </a:t>
            </a:r>
            <a:r>
              <a:rPr lang="fi-FI" sz="1324" b="0" dirty="0" err="1">
                <a:sym typeface="Wingdings" panose="05000000000000000000" pitchFamily="2" charset="2"/>
              </a:rPr>
              <a:t>fraud</a:t>
            </a:r>
            <a:endParaRPr lang="fi-FI" sz="1324" b="0" dirty="0">
              <a:sym typeface="Wingdings" panose="05000000000000000000" pitchFamily="2" charset="2"/>
            </a:endParaRPr>
          </a:p>
          <a:p>
            <a:pPr marL="179388" indent="-179388"/>
            <a:endParaRPr lang="fi-FI" sz="1324" b="0" dirty="0">
              <a:sym typeface="Wingdings" panose="05000000000000000000" pitchFamily="2" charset="2"/>
            </a:endParaRPr>
          </a:p>
          <a:p>
            <a:pPr marL="179388" indent="-179388"/>
            <a:r>
              <a:rPr lang="fi-FI" sz="1324" b="0" dirty="0">
                <a:sym typeface="Wingdings" panose="05000000000000000000" pitchFamily="2" charset="2"/>
              </a:rPr>
              <a:t>Money is </a:t>
            </a:r>
            <a:r>
              <a:rPr lang="fi-FI" sz="1324" b="0" dirty="0" err="1">
                <a:sym typeface="Wingdings" panose="05000000000000000000" pitchFamily="2" charset="2"/>
              </a:rPr>
              <a:t>not</a:t>
            </a:r>
            <a:r>
              <a:rPr lang="fi-FI" sz="1324" b="0" dirty="0">
                <a:sym typeface="Wingdings" panose="05000000000000000000" pitchFamily="2" charset="2"/>
              </a:rPr>
              <a:t> </a:t>
            </a:r>
            <a:r>
              <a:rPr lang="fi-FI" sz="1324" b="0" dirty="0" err="1">
                <a:sym typeface="Wingdings" panose="05000000000000000000" pitchFamily="2" charset="2"/>
              </a:rPr>
              <a:t>going</a:t>
            </a:r>
            <a:r>
              <a:rPr lang="fi-FI" sz="1324" b="0" dirty="0">
                <a:sym typeface="Wingdings" panose="05000000000000000000" pitchFamily="2" charset="2"/>
              </a:rPr>
              <a:t> </a:t>
            </a:r>
            <a:r>
              <a:rPr lang="fi-FI" sz="1324" b="0" dirty="0" err="1">
                <a:sym typeface="Wingdings" panose="05000000000000000000" pitchFamily="2" charset="2"/>
              </a:rPr>
              <a:t>directly</a:t>
            </a:r>
            <a:r>
              <a:rPr lang="fi-FI" sz="1324" b="0" dirty="0">
                <a:sym typeface="Wingdings" panose="05000000000000000000" pitchFamily="2" charset="2"/>
              </a:rPr>
              <a:t> </a:t>
            </a:r>
            <a:r>
              <a:rPr lang="fi-FI" sz="1324" b="0" dirty="0" err="1">
                <a:sym typeface="Wingdings" panose="05000000000000000000" pitchFamily="2" charset="2"/>
              </a:rPr>
              <a:t>from</a:t>
            </a:r>
            <a:r>
              <a:rPr lang="fi-FI" sz="1324" b="0" dirty="0">
                <a:sym typeface="Wingdings" panose="05000000000000000000" pitchFamily="2" charset="2"/>
              </a:rPr>
              <a:t> </a:t>
            </a:r>
            <a:r>
              <a:rPr lang="fi-FI" sz="1324" b="0" dirty="0" err="1">
                <a:sym typeface="Wingdings" panose="05000000000000000000" pitchFamily="2" charset="2"/>
              </a:rPr>
              <a:t>the</a:t>
            </a:r>
            <a:r>
              <a:rPr lang="fi-FI" sz="1324" b="0" dirty="0">
                <a:sym typeface="Wingdings" panose="05000000000000000000" pitchFamily="2" charset="2"/>
              </a:rPr>
              <a:t> </a:t>
            </a:r>
            <a:r>
              <a:rPr lang="fi-FI" sz="1324" b="0" dirty="0" err="1">
                <a:sym typeface="Wingdings" panose="05000000000000000000" pitchFamily="2" charset="2"/>
              </a:rPr>
              <a:t>buyer</a:t>
            </a:r>
            <a:r>
              <a:rPr lang="fi-FI" sz="1324" b="0" dirty="0">
                <a:sym typeface="Wingdings" panose="05000000000000000000" pitchFamily="2" charset="2"/>
              </a:rPr>
              <a:t> to </a:t>
            </a:r>
            <a:r>
              <a:rPr lang="fi-FI" sz="1324" b="0" dirty="0" err="1">
                <a:sym typeface="Wingdings" panose="05000000000000000000" pitchFamily="2" charset="2"/>
              </a:rPr>
              <a:t>the</a:t>
            </a:r>
            <a:r>
              <a:rPr lang="fi-FI" sz="1324" b="0" dirty="0">
                <a:sym typeface="Wingdings" panose="05000000000000000000" pitchFamily="2" charset="2"/>
              </a:rPr>
              <a:t> </a:t>
            </a:r>
            <a:r>
              <a:rPr lang="fi-FI" sz="1324" b="0" dirty="0" err="1">
                <a:sym typeface="Wingdings" panose="05000000000000000000" pitchFamily="2" charset="2"/>
              </a:rPr>
              <a:t>seller</a:t>
            </a:r>
            <a:endParaRPr lang="fi-FI" sz="1324" b="0" dirty="0">
              <a:sym typeface="Wingdings" panose="05000000000000000000" pitchFamily="2" charset="2"/>
            </a:endParaRPr>
          </a:p>
          <a:p>
            <a:pPr marL="179388" indent="-179388"/>
            <a:endParaRPr lang="fi-FI" sz="1324" b="0" dirty="0">
              <a:sym typeface="Wingdings" panose="05000000000000000000" pitchFamily="2" charset="2"/>
            </a:endParaRPr>
          </a:p>
          <a:p>
            <a:pPr marL="179388" indent="-179388"/>
            <a:r>
              <a:rPr lang="fi-FI" sz="1324" b="0" dirty="0" err="1">
                <a:sym typeface="Wingdings" panose="05000000000000000000" pitchFamily="2" charset="2"/>
              </a:rPr>
              <a:t>Unraveling</a:t>
            </a:r>
            <a:r>
              <a:rPr lang="fi-FI" sz="1324" b="0" dirty="0">
                <a:sym typeface="Wingdings" panose="05000000000000000000" pitchFamily="2" charset="2"/>
              </a:rPr>
              <a:t> / </a:t>
            </a:r>
            <a:r>
              <a:rPr lang="fi-FI" sz="1324" b="0" dirty="0" err="1">
                <a:sym typeface="Wingdings" panose="05000000000000000000" pitchFamily="2" charset="2"/>
              </a:rPr>
              <a:t>Detection</a:t>
            </a:r>
            <a:r>
              <a:rPr lang="fi-FI" sz="1324" b="0" dirty="0">
                <a:sym typeface="Wingdings" panose="05000000000000000000" pitchFamily="2" charset="2"/>
              </a:rPr>
              <a:t>?</a:t>
            </a:r>
          </a:p>
          <a:p>
            <a:pPr marL="179388" indent="-179388"/>
            <a:endParaRPr lang="fi-FI" sz="1324" b="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i-FI" sz="1324" b="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i-FI" sz="1324" b="0" dirty="0">
              <a:sym typeface="Wingdings" panose="05000000000000000000" pitchFamily="2" charset="2"/>
            </a:endParaRPr>
          </a:p>
          <a:p>
            <a:pPr marL="179388" indent="-179388"/>
            <a:endParaRPr lang="fi-FI" sz="1324" b="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3703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7" grpId="0"/>
      <p:bldP spid="24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kern="1200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Complexity</a:t>
            </a:r>
            <a:r>
              <a:rPr lang="fi-FI" sz="4000" kern="12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APP</a:t>
            </a:r>
            <a:endParaRPr lang="fi-FI" sz="4000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814668" y="1354862"/>
            <a:ext cx="8404490" cy="1059205"/>
          </a:xfrm>
        </p:spPr>
        <p:txBody>
          <a:bodyPr/>
          <a:lstStyle/>
          <a:p>
            <a:pPr defTabSz="1105870"/>
            <a:r>
              <a:rPr lang="de-AT" sz="2441" dirty="0"/>
              <a:t>Alternative </a:t>
            </a:r>
            <a:r>
              <a:rPr lang="de-AT" sz="2441" dirty="0" err="1"/>
              <a:t>payment</a:t>
            </a:r>
            <a:r>
              <a:rPr lang="de-AT" sz="2441" dirty="0"/>
              <a:t> </a:t>
            </a:r>
            <a:r>
              <a:rPr lang="de-AT" sz="2441" dirty="0" err="1"/>
              <a:t>platform</a:t>
            </a:r>
            <a:r>
              <a:rPr lang="de-AT" sz="2441" dirty="0"/>
              <a:t> (APP)</a:t>
            </a:r>
          </a:p>
          <a:p>
            <a:pPr lvl="1" defTabSz="1105870"/>
            <a:r>
              <a:rPr lang="de-AT" sz="2000" dirty="0"/>
              <a:t>Key </a:t>
            </a:r>
            <a:r>
              <a:rPr lang="de-AT" sz="2000" dirty="0" err="1"/>
              <a:t>feature</a:t>
            </a:r>
            <a:r>
              <a:rPr lang="de-AT" sz="2000" dirty="0"/>
              <a:t> = Internal </a:t>
            </a:r>
            <a:r>
              <a:rPr lang="de-AT" sz="2000" dirty="0" err="1"/>
              <a:t>transactions</a:t>
            </a:r>
            <a:endParaRPr lang="de-AT" sz="2000" dirty="0"/>
          </a:p>
          <a:p>
            <a:pPr lvl="1" defTabSz="1105870"/>
            <a:endParaRPr lang="de-AT" sz="2359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CE73F-42F5-4342-B6AB-0714A089944B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22" name="Pyöristetty suorakulmio 21"/>
          <p:cNvSpPr/>
          <p:nvPr/>
        </p:nvSpPr>
        <p:spPr bwMode="auto">
          <a:xfrm>
            <a:off x="8266647" y="3242207"/>
            <a:ext cx="864000" cy="864000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2206" b="1" dirty="0">
                <a:solidFill>
                  <a:schemeClr val="tx1"/>
                </a:solidFill>
                <a:latin typeface="Arial" charset="0"/>
              </a:rPr>
              <a:t>D</a:t>
            </a:r>
            <a:endParaRPr lang="fi-FI" sz="1985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" name="Pyöristetty suorakulmio 25"/>
          <p:cNvSpPr/>
          <p:nvPr/>
        </p:nvSpPr>
        <p:spPr bwMode="auto">
          <a:xfrm>
            <a:off x="631378" y="3242207"/>
            <a:ext cx="864000" cy="864000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2206" b="1" dirty="0">
                <a:solidFill>
                  <a:schemeClr val="tx1"/>
                </a:solidFill>
                <a:latin typeface="Arial" charset="0"/>
              </a:rPr>
              <a:t>A</a:t>
            </a:r>
            <a:endParaRPr lang="fi-FI" sz="1985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Kuvaselitepilvi 1"/>
          <p:cNvSpPr/>
          <p:nvPr/>
        </p:nvSpPr>
        <p:spPr bwMode="auto">
          <a:xfrm>
            <a:off x="2666430" y="2486075"/>
            <a:ext cx="4176464" cy="2520280"/>
          </a:xfrm>
          <a:prstGeom prst="cloudCallout">
            <a:avLst/>
          </a:prstGeom>
          <a:solidFill>
            <a:schemeClr val="accent3">
              <a:lumMod val="9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3475813" y="3383722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/>
              <a:t>Internal</a:t>
            </a:r>
            <a:r>
              <a:rPr lang="fi-FI" b="1" dirty="0"/>
              <a:t> </a:t>
            </a:r>
            <a:r>
              <a:rPr lang="fi-FI" b="1" dirty="0" err="1"/>
              <a:t>transactions</a:t>
            </a:r>
            <a:endParaRPr lang="fi-FI" b="1" dirty="0"/>
          </a:p>
        </p:txBody>
      </p:sp>
      <p:pic>
        <p:nvPicPr>
          <p:cNvPr id="37" name="Kuva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813" y="5510411"/>
            <a:ext cx="613481" cy="827630"/>
          </a:xfrm>
          <a:prstGeom prst="rect">
            <a:avLst/>
          </a:prstGeom>
        </p:spPr>
      </p:pic>
      <p:sp>
        <p:nvSpPr>
          <p:cNvPr id="38" name="Tekstiruutu 37"/>
          <p:cNvSpPr txBox="1"/>
          <p:nvPr/>
        </p:nvSpPr>
        <p:spPr>
          <a:xfrm>
            <a:off x="2990770" y="6338041"/>
            <a:ext cx="1583565" cy="307756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ctr"/>
            <a:r>
              <a:rPr lang="fi-FI" sz="1400" b="1" dirty="0"/>
              <a:t>APP</a:t>
            </a:r>
          </a:p>
        </p:txBody>
      </p:sp>
      <p:cxnSp>
        <p:nvCxnSpPr>
          <p:cNvPr id="39" name="Suora nuoliyhdysviiva 38"/>
          <p:cNvCxnSpPr/>
          <p:nvPr/>
        </p:nvCxnSpPr>
        <p:spPr bwMode="auto">
          <a:xfrm flipH="1" flipV="1">
            <a:off x="6986910" y="3665247"/>
            <a:ext cx="1158650" cy="89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uora nuoliyhdysviiva 44"/>
          <p:cNvCxnSpPr/>
          <p:nvPr/>
        </p:nvCxnSpPr>
        <p:spPr bwMode="auto">
          <a:xfrm flipH="1">
            <a:off x="1579788" y="3665247"/>
            <a:ext cx="94262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Tekstiruutu 47"/>
          <p:cNvSpPr txBox="1"/>
          <p:nvPr/>
        </p:nvSpPr>
        <p:spPr>
          <a:xfrm>
            <a:off x="6862794" y="3692759"/>
            <a:ext cx="1583565" cy="276979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ctr"/>
            <a:r>
              <a:rPr lang="fi-FI" sz="1200" b="1" dirty="0" err="1"/>
              <a:t>Payment</a:t>
            </a:r>
            <a:r>
              <a:rPr lang="fi-FI" sz="1200" b="1" dirty="0"/>
              <a:t> in</a:t>
            </a:r>
          </a:p>
        </p:txBody>
      </p:sp>
      <p:sp>
        <p:nvSpPr>
          <p:cNvPr id="49" name="Tekstiruutu 48"/>
          <p:cNvSpPr txBox="1"/>
          <p:nvPr/>
        </p:nvSpPr>
        <p:spPr>
          <a:xfrm>
            <a:off x="1344718" y="3692759"/>
            <a:ext cx="1583565" cy="276979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ctr"/>
            <a:r>
              <a:rPr lang="fi-FI" sz="1200" b="1" dirty="0" err="1"/>
              <a:t>Payment</a:t>
            </a:r>
            <a:r>
              <a:rPr lang="fi-FI" sz="1200" b="1" dirty="0"/>
              <a:t> out</a:t>
            </a:r>
          </a:p>
        </p:txBody>
      </p:sp>
      <p:sp>
        <p:nvSpPr>
          <p:cNvPr id="15" name="Pyöristetty suorakulmio 21">
            <a:extLst>
              <a:ext uri="{FF2B5EF4-FFF2-40B4-BE49-F238E27FC236}">
                <a16:creationId xmlns:a16="http://schemas.microsoft.com/office/drawing/2014/main" id="{DFD9BB34-DDEF-4150-9E88-60421C9173A0}"/>
              </a:ext>
            </a:extLst>
          </p:cNvPr>
          <p:cNvSpPr/>
          <p:nvPr/>
        </p:nvSpPr>
        <p:spPr bwMode="auto">
          <a:xfrm>
            <a:off x="5801447" y="2887785"/>
            <a:ext cx="432048" cy="404380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2206" b="1" dirty="0">
                <a:solidFill>
                  <a:schemeClr val="tx1"/>
                </a:solidFill>
                <a:latin typeface="Arial" charset="0"/>
              </a:rPr>
              <a:t>F</a:t>
            </a:r>
            <a:endParaRPr lang="fi-FI" sz="1985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" name="Pyöristetty suorakulmio 21">
            <a:extLst>
              <a:ext uri="{FF2B5EF4-FFF2-40B4-BE49-F238E27FC236}">
                <a16:creationId xmlns:a16="http://schemas.microsoft.com/office/drawing/2014/main" id="{2E8AF826-45C2-4FA6-955E-C10192D6E543}"/>
              </a:ext>
            </a:extLst>
          </p:cNvPr>
          <p:cNvSpPr/>
          <p:nvPr/>
        </p:nvSpPr>
        <p:spPr bwMode="auto">
          <a:xfrm>
            <a:off x="5042694" y="3990713"/>
            <a:ext cx="432048" cy="404380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1985" b="1" dirty="0">
                <a:solidFill>
                  <a:schemeClr val="tx1"/>
                </a:solidFill>
                <a:latin typeface="Arial" charset="0"/>
              </a:rPr>
              <a:t>G</a:t>
            </a:r>
          </a:p>
        </p:txBody>
      </p:sp>
      <p:sp>
        <p:nvSpPr>
          <p:cNvPr id="17" name="Pyöristetty suorakulmio 21">
            <a:extLst>
              <a:ext uri="{FF2B5EF4-FFF2-40B4-BE49-F238E27FC236}">
                <a16:creationId xmlns:a16="http://schemas.microsoft.com/office/drawing/2014/main" id="{42CB9849-7974-414F-A708-F43EC32A631F}"/>
              </a:ext>
            </a:extLst>
          </p:cNvPr>
          <p:cNvSpPr/>
          <p:nvPr/>
        </p:nvSpPr>
        <p:spPr bwMode="auto">
          <a:xfrm>
            <a:off x="4233990" y="2973083"/>
            <a:ext cx="432048" cy="404380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1985" b="1" dirty="0">
                <a:solidFill>
                  <a:schemeClr val="tx1"/>
                </a:solidFill>
                <a:latin typeface="Arial" charset="0"/>
              </a:rPr>
              <a:t>H</a:t>
            </a:r>
          </a:p>
        </p:txBody>
      </p:sp>
      <p:sp>
        <p:nvSpPr>
          <p:cNvPr id="18" name="Pyöristetty suorakulmio 21">
            <a:extLst>
              <a:ext uri="{FF2B5EF4-FFF2-40B4-BE49-F238E27FC236}">
                <a16:creationId xmlns:a16="http://schemas.microsoft.com/office/drawing/2014/main" id="{EE7EDF4D-3CB0-425C-9548-263A722C881D}"/>
              </a:ext>
            </a:extLst>
          </p:cNvPr>
          <p:cNvSpPr/>
          <p:nvPr/>
        </p:nvSpPr>
        <p:spPr bwMode="auto">
          <a:xfrm>
            <a:off x="3566528" y="3990713"/>
            <a:ext cx="432048" cy="404380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1985" b="1" dirty="0">
                <a:solidFill>
                  <a:schemeClr val="tx1"/>
                </a:solidFill>
                <a:latin typeface="Arial" charset="0"/>
              </a:rPr>
              <a:t>C</a:t>
            </a:r>
          </a:p>
        </p:txBody>
      </p:sp>
      <p:cxnSp>
        <p:nvCxnSpPr>
          <p:cNvPr id="19" name="Suora nuoliyhdysviiva 18">
            <a:extLst>
              <a:ext uri="{FF2B5EF4-FFF2-40B4-BE49-F238E27FC236}">
                <a16:creationId xmlns:a16="http://schemas.microsoft.com/office/drawing/2014/main" id="{0A7D02C6-16EB-497E-93D9-47BA68D8501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336553" y="3275969"/>
            <a:ext cx="438570" cy="3959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uora nuoliyhdysviiva 20">
            <a:extLst>
              <a:ext uri="{FF2B5EF4-FFF2-40B4-BE49-F238E27FC236}">
                <a16:creationId xmlns:a16="http://schemas.microsoft.com/office/drawing/2014/main" id="{3931E5CE-6E7C-4275-83E9-A18CBD4548C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706514" y="3469020"/>
            <a:ext cx="343541" cy="4120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uora nuoliyhdysviiva 22">
            <a:extLst>
              <a:ext uri="{FF2B5EF4-FFF2-40B4-BE49-F238E27FC236}">
                <a16:creationId xmlns:a16="http://schemas.microsoft.com/office/drawing/2014/main" id="{0A8A9CDC-AE35-4AC3-BAEF-DE651A3416DE}"/>
              </a:ext>
            </a:extLst>
          </p:cNvPr>
          <p:cNvCxnSpPr>
            <a:cxnSpLocks/>
          </p:cNvCxnSpPr>
          <p:nvPr/>
        </p:nvCxnSpPr>
        <p:spPr bwMode="auto">
          <a:xfrm flipH="1">
            <a:off x="5474742" y="3321379"/>
            <a:ext cx="276285" cy="55969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uora nuoliyhdysviiva 26">
            <a:extLst>
              <a:ext uri="{FF2B5EF4-FFF2-40B4-BE49-F238E27FC236}">
                <a16:creationId xmlns:a16="http://schemas.microsoft.com/office/drawing/2014/main" id="{525FF764-1DB9-41F1-8332-2A1A97AE8A82}"/>
              </a:ext>
            </a:extLst>
          </p:cNvPr>
          <p:cNvCxnSpPr>
            <a:cxnSpLocks/>
          </p:cNvCxnSpPr>
          <p:nvPr/>
        </p:nvCxnSpPr>
        <p:spPr bwMode="auto">
          <a:xfrm flipH="1">
            <a:off x="3982846" y="3442921"/>
            <a:ext cx="218667" cy="4833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uora nuoliyhdysviiva 27">
            <a:extLst>
              <a:ext uri="{FF2B5EF4-FFF2-40B4-BE49-F238E27FC236}">
                <a16:creationId xmlns:a16="http://schemas.microsoft.com/office/drawing/2014/main" id="{6F70B433-2BAE-40F0-B18F-A78833AA199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790398" y="3665247"/>
            <a:ext cx="703910" cy="3476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3212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6" grpId="0" animBg="1"/>
      <p:bldP spid="17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kern="1200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Alternative</a:t>
            </a:r>
            <a:r>
              <a:rPr lang="fi-FI" sz="4000" kern="12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4000" kern="1200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payment</a:t>
            </a:r>
            <a:r>
              <a:rPr lang="fi-FI" sz="4000" kern="12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4000" kern="1200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platform</a:t>
            </a:r>
            <a:endParaRPr lang="fi-FI" sz="4000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1344718" y="1596937"/>
            <a:ext cx="8404490" cy="1059205"/>
          </a:xfrm>
        </p:spPr>
        <p:txBody>
          <a:bodyPr/>
          <a:lstStyle/>
          <a:p>
            <a:pPr defTabSz="1105870"/>
            <a:r>
              <a:rPr lang="de-AT" sz="2800" dirty="0"/>
              <a:t>APP = Alternative </a:t>
            </a:r>
            <a:r>
              <a:rPr lang="de-AT" sz="2800" dirty="0" err="1"/>
              <a:t>payment</a:t>
            </a:r>
            <a:r>
              <a:rPr lang="de-AT" sz="2800" dirty="0"/>
              <a:t> </a:t>
            </a:r>
            <a:r>
              <a:rPr lang="de-AT" sz="2800" dirty="0" err="1"/>
              <a:t>platform</a:t>
            </a:r>
            <a:endParaRPr lang="de-AT" sz="2800" dirty="0"/>
          </a:p>
          <a:p>
            <a:pPr lvl="1" defTabSz="1105870"/>
            <a:r>
              <a:rPr lang="de-AT" sz="2000" dirty="0"/>
              <a:t>Key </a:t>
            </a:r>
            <a:r>
              <a:rPr lang="de-AT" sz="2000" dirty="0" err="1"/>
              <a:t>feature</a:t>
            </a:r>
            <a:r>
              <a:rPr lang="de-AT" sz="2000" dirty="0"/>
              <a:t> = </a:t>
            </a:r>
            <a:r>
              <a:rPr lang="de-AT" sz="2000" dirty="0" err="1"/>
              <a:t>Payments</a:t>
            </a:r>
            <a:r>
              <a:rPr lang="de-AT" sz="2000" dirty="0"/>
              <a:t> </a:t>
            </a:r>
            <a:r>
              <a:rPr lang="de-AT" sz="2000" dirty="0" err="1"/>
              <a:t>within</a:t>
            </a:r>
            <a:r>
              <a:rPr lang="de-AT" sz="2000" dirty="0"/>
              <a:t> </a:t>
            </a:r>
            <a:r>
              <a:rPr lang="de-AT" sz="2000" dirty="0" err="1"/>
              <a:t>the</a:t>
            </a:r>
            <a:r>
              <a:rPr lang="de-AT" sz="2000" dirty="0"/>
              <a:t> </a:t>
            </a:r>
            <a:r>
              <a:rPr lang="de-AT" sz="2000" dirty="0" err="1"/>
              <a:t>system</a:t>
            </a:r>
            <a:endParaRPr lang="de-AT" sz="2000" dirty="0"/>
          </a:p>
          <a:p>
            <a:pPr lvl="1" defTabSz="1105870"/>
            <a:endParaRPr lang="de-AT" sz="2359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CE73F-42F5-4342-B6AB-0714A089944B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fi-FI">
              <a:solidFill>
                <a:srgbClr val="000000"/>
              </a:solidFill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245" y="3350171"/>
            <a:ext cx="613481" cy="827630"/>
          </a:xfrm>
          <a:prstGeom prst="rect">
            <a:avLst/>
          </a:prstGeom>
        </p:spPr>
      </p:pic>
      <p:sp>
        <p:nvSpPr>
          <p:cNvPr id="9" name="Tekstiruutu 8"/>
          <p:cNvSpPr txBox="1"/>
          <p:nvPr/>
        </p:nvSpPr>
        <p:spPr>
          <a:xfrm>
            <a:off x="4258944" y="4195956"/>
            <a:ext cx="1583565" cy="307756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ctr"/>
            <a:r>
              <a:rPr lang="fi-FI" sz="1400" b="1" dirty="0"/>
              <a:t>APP</a:t>
            </a:r>
          </a:p>
        </p:txBody>
      </p:sp>
      <p:pic>
        <p:nvPicPr>
          <p:cNvPr id="10" name="Picture 12" descr="C:\Users\forsten2m\Desktop\ban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27" y="2783888"/>
            <a:ext cx="797565" cy="79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uora nuoliyhdysviiva 2"/>
          <p:cNvCxnSpPr>
            <a:stCxn id="10" idx="1"/>
          </p:cNvCxnSpPr>
          <p:nvPr/>
        </p:nvCxnSpPr>
        <p:spPr bwMode="auto">
          <a:xfrm flipH="1">
            <a:off x="5483146" y="3180898"/>
            <a:ext cx="2473181" cy="5805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lgDash"/>
            <a:round/>
            <a:headEnd type="triangle"/>
            <a:tailEnd type="triangle"/>
          </a:ln>
          <a:effectLst/>
        </p:spPr>
      </p:cxnSp>
      <p:sp>
        <p:nvSpPr>
          <p:cNvPr id="15" name="Tekstiruutu 14"/>
          <p:cNvSpPr txBox="1"/>
          <p:nvPr/>
        </p:nvSpPr>
        <p:spPr>
          <a:xfrm>
            <a:off x="7563326" y="2466351"/>
            <a:ext cx="1583565" cy="307756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ctr"/>
            <a:r>
              <a:rPr lang="fi-FI" sz="1400" b="1" dirty="0" err="1"/>
              <a:t>Host</a:t>
            </a:r>
            <a:r>
              <a:rPr lang="fi-FI" sz="1400" b="1" dirty="0"/>
              <a:t> </a:t>
            </a:r>
            <a:r>
              <a:rPr lang="fi-FI" sz="1400" b="1" dirty="0" err="1"/>
              <a:t>bank</a:t>
            </a:r>
            <a:endParaRPr lang="fi-FI" sz="1400" b="1" dirty="0"/>
          </a:p>
        </p:txBody>
      </p:sp>
      <p:sp>
        <p:nvSpPr>
          <p:cNvPr id="18" name="Alanuoli 17"/>
          <p:cNvSpPr/>
          <p:nvPr/>
        </p:nvSpPr>
        <p:spPr bwMode="auto">
          <a:xfrm rot="5400000" flipV="1">
            <a:off x="4860758" y="5404797"/>
            <a:ext cx="420224" cy="1095781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endParaRPr lang="fi-FI" sz="1985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" name="Pyöristetty suorakulmio 18"/>
          <p:cNvSpPr/>
          <p:nvPr/>
        </p:nvSpPr>
        <p:spPr bwMode="auto">
          <a:xfrm>
            <a:off x="5749670" y="5520687"/>
            <a:ext cx="864000" cy="864000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2206" b="1" dirty="0">
                <a:solidFill>
                  <a:schemeClr val="tx1"/>
                </a:solidFill>
                <a:latin typeface="Arial" charset="0"/>
              </a:rPr>
              <a:t>C</a:t>
            </a:r>
            <a:endParaRPr lang="fi-FI" sz="1985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" name="Pyöristetty suorakulmio 19"/>
          <p:cNvSpPr/>
          <p:nvPr/>
        </p:nvSpPr>
        <p:spPr bwMode="auto">
          <a:xfrm>
            <a:off x="3489597" y="5520687"/>
            <a:ext cx="864000" cy="864000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1985" b="1" dirty="0">
                <a:solidFill>
                  <a:schemeClr val="tx1"/>
                </a:solidFill>
                <a:latin typeface="Arial" charset="0"/>
              </a:rPr>
              <a:t>B</a:t>
            </a:r>
          </a:p>
        </p:txBody>
      </p:sp>
      <p:sp>
        <p:nvSpPr>
          <p:cNvPr id="21" name="Alanuoli 20"/>
          <p:cNvSpPr/>
          <p:nvPr/>
        </p:nvSpPr>
        <p:spPr bwMode="auto">
          <a:xfrm rot="5400000" flipV="1">
            <a:off x="7063706" y="5449756"/>
            <a:ext cx="420224" cy="1005865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endParaRPr lang="fi-FI" sz="1985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" name="Pyöristetty suorakulmio 21"/>
          <p:cNvSpPr/>
          <p:nvPr/>
        </p:nvSpPr>
        <p:spPr bwMode="auto">
          <a:xfrm>
            <a:off x="7923110" y="5520687"/>
            <a:ext cx="864000" cy="864000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2206" b="1" dirty="0">
                <a:solidFill>
                  <a:schemeClr val="tx1"/>
                </a:solidFill>
                <a:latin typeface="Arial" charset="0"/>
              </a:rPr>
              <a:t>D</a:t>
            </a:r>
            <a:endParaRPr lang="fi-FI" sz="1985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Alanuoli 24"/>
          <p:cNvSpPr/>
          <p:nvPr/>
        </p:nvSpPr>
        <p:spPr bwMode="auto">
          <a:xfrm rot="5400000" flipV="1">
            <a:off x="2577874" y="5404797"/>
            <a:ext cx="420224" cy="1095781"/>
          </a:xfrm>
          <a:prstGeom prst="downArrow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endParaRPr lang="fi-FI" sz="1985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" name="Pyöristetty suorakulmio 25"/>
          <p:cNvSpPr/>
          <p:nvPr/>
        </p:nvSpPr>
        <p:spPr bwMode="auto">
          <a:xfrm>
            <a:off x="1227009" y="5582515"/>
            <a:ext cx="864000" cy="864000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2206" b="1" dirty="0">
                <a:solidFill>
                  <a:schemeClr val="tx1"/>
                </a:solidFill>
                <a:latin typeface="Arial" charset="0"/>
              </a:rPr>
              <a:t>A</a:t>
            </a:r>
            <a:endParaRPr lang="fi-FI" sz="1985" b="1" dirty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27" name="Suora nuoliyhdysviiva 26"/>
          <p:cNvCxnSpPr>
            <a:endCxn id="26" idx="0"/>
          </p:cNvCxnSpPr>
          <p:nvPr/>
        </p:nvCxnSpPr>
        <p:spPr bwMode="auto">
          <a:xfrm rot="10800000" flipV="1">
            <a:off x="1659009" y="2898377"/>
            <a:ext cx="6238232" cy="2684137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uora nuoliyhdysviiva 29"/>
          <p:cNvCxnSpPr>
            <a:stCxn id="22" idx="0"/>
            <a:endCxn id="10" idx="2"/>
          </p:cNvCxnSpPr>
          <p:nvPr/>
        </p:nvCxnSpPr>
        <p:spPr bwMode="auto">
          <a:xfrm flipV="1">
            <a:off x="8355110" y="3577908"/>
            <a:ext cx="0" cy="19427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kstiruutu 34"/>
          <p:cNvSpPr txBox="1"/>
          <p:nvPr/>
        </p:nvSpPr>
        <p:spPr>
          <a:xfrm>
            <a:off x="8355110" y="4388851"/>
            <a:ext cx="967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 err="1"/>
              <a:t>Payment</a:t>
            </a:r>
            <a:endParaRPr lang="fi-FI" sz="1400" b="1" dirty="0"/>
          </a:p>
        </p:txBody>
      </p:sp>
      <p:sp>
        <p:nvSpPr>
          <p:cNvPr id="36" name="Tekstiruutu 35"/>
          <p:cNvSpPr txBox="1"/>
          <p:nvPr/>
        </p:nvSpPr>
        <p:spPr>
          <a:xfrm>
            <a:off x="4702864" y="2620218"/>
            <a:ext cx="967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 err="1"/>
              <a:t>Payment</a:t>
            </a:r>
            <a:endParaRPr lang="fi-FI" sz="1400" b="1" dirty="0"/>
          </a:p>
        </p:txBody>
      </p:sp>
      <p:sp>
        <p:nvSpPr>
          <p:cNvPr id="85" name="Tekstiruutu 84"/>
          <p:cNvSpPr txBox="1"/>
          <p:nvPr/>
        </p:nvSpPr>
        <p:spPr>
          <a:xfrm rot="20731100">
            <a:off x="5931552" y="3496836"/>
            <a:ext cx="1787990" cy="307756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ctr"/>
            <a:r>
              <a:rPr lang="fi-FI" sz="1400" b="1" dirty="0"/>
              <a:t>APP </a:t>
            </a:r>
            <a:r>
              <a:rPr lang="fi-FI" sz="1400" b="1" dirty="0" err="1"/>
              <a:t>bank</a:t>
            </a:r>
            <a:r>
              <a:rPr lang="fi-FI" sz="1400" b="1" dirty="0"/>
              <a:t> </a:t>
            </a:r>
            <a:r>
              <a:rPr lang="fi-FI" sz="1400" b="1" dirty="0" err="1"/>
              <a:t>account</a:t>
            </a:r>
            <a:endParaRPr lang="fi-FI" sz="1400" b="1" dirty="0"/>
          </a:p>
        </p:txBody>
      </p:sp>
      <p:cxnSp>
        <p:nvCxnSpPr>
          <p:cNvPr id="102" name="Suora nuoliyhdysviiva 101"/>
          <p:cNvCxnSpPr>
            <a:stCxn id="120" idx="1"/>
            <a:endCxn id="119" idx="3"/>
          </p:cNvCxnSpPr>
          <p:nvPr/>
        </p:nvCxnSpPr>
        <p:spPr bwMode="auto">
          <a:xfrm flipH="1">
            <a:off x="4175050" y="5091464"/>
            <a:ext cx="173168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12" name="Tekstiruutu 111"/>
          <p:cNvSpPr txBox="1"/>
          <p:nvPr/>
        </p:nvSpPr>
        <p:spPr>
          <a:xfrm>
            <a:off x="4258944" y="4801384"/>
            <a:ext cx="1583565" cy="276979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ctr"/>
            <a:r>
              <a:rPr lang="fi-FI" sz="1200" b="1" dirty="0" err="1"/>
              <a:t>Internal</a:t>
            </a:r>
            <a:endParaRPr lang="fi-FI" sz="1200" b="1" dirty="0"/>
          </a:p>
        </p:txBody>
      </p:sp>
      <p:cxnSp>
        <p:nvCxnSpPr>
          <p:cNvPr id="113" name="Suora nuoliyhdysviiva 112"/>
          <p:cNvCxnSpPr>
            <a:endCxn id="120" idx="3"/>
          </p:cNvCxnSpPr>
          <p:nvPr/>
        </p:nvCxnSpPr>
        <p:spPr bwMode="auto">
          <a:xfrm flipH="1" flipV="1">
            <a:off x="6456601" y="5091464"/>
            <a:ext cx="1472881" cy="3972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14" name="Suora nuoliyhdysviiva 113"/>
          <p:cNvCxnSpPr>
            <a:stCxn id="119" idx="1"/>
          </p:cNvCxnSpPr>
          <p:nvPr/>
        </p:nvCxnSpPr>
        <p:spPr bwMode="auto">
          <a:xfrm flipH="1">
            <a:off x="2046436" y="5091464"/>
            <a:ext cx="1578752" cy="48557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15" name="Tekstiruutu 114"/>
          <p:cNvSpPr txBox="1"/>
          <p:nvPr/>
        </p:nvSpPr>
        <p:spPr>
          <a:xfrm rot="943180">
            <a:off x="6439144" y="5033371"/>
            <a:ext cx="1758917" cy="276979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ctr"/>
            <a:r>
              <a:rPr lang="fi-FI" sz="1200" b="1" dirty="0" err="1"/>
              <a:t>Incoming</a:t>
            </a:r>
            <a:r>
              <a:rPr lang="fi-FI" sz="1200" b="1" dirty="0"/>
              <a:t> </a:t>
            </a:r>
          </a:p>
        </p:txBody>
      </p:sp>
      <p:sp>
        <p:nvSpPr>
          <p:cNvPr id="116" name="Tekstiruutu 115"/>
          <p:cNvSpPr txBox="1"/>
          <p:nvPr/>
        </p:nvSpPr>
        <p:spPr>
          <a:xfrm rot="20559387">
            <a:off x="1914326" y="5046202"/>
            <a:ext cx="1758917" cy="276979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ctr"/>
            <a:r>
              <a:rPr lang="fi-FI" sz="1200" b="1" dirty="0" err="1"/>
              <a:t>Outgoing</a:t>
            </a:r>
            <a:r>
              <a:rPr lang="fi-FI" sz="1200" b="1" dirty="0"/>
              <a:t> </a:t>
            </a:r>
          </a:p>
        </p:txBody>
      </p:sp>
      <p:pic>
        <p:nvPicPr>
          <p:cNvPr id="119" name="Kuva 1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188" y="4816533"/>
            <a:ext cx="549862" cy="549862"/>
          </a:xfrm>
          <a:prstGeom prst="rect">
            <a:avLst/>
          </a:prstGeom>
        </p:spPr>
      </p:pic>
      <p:pic>
        <p:nvPicPr>
          <p:cNvPr id="120" name="Kuva 1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739" y="4816533"/>
            <a:ext cx="549862" cy="549862"/>
          </a:xfrm>
          <a:prstGeom prst="rect">
            <a:avLst/>
          </a:prstGeom>
        </p:spPr>
      </p:pic>
      <p:cxnSp>
        <p:nvCxnSpPr>
          <p:cNvPr id="130" name="Suora nuoliyhdysviiva 129"/>
          <p:cNvCxnSpPr>
            <a:endCxn id="119" idx="0"/>
          </p:cNvCxnSpPr>
          <p:nvPr/>
        </p:nvCxnSpPr>
        <p:spPr bwMode="auto">
          <a:xfrm flipH="1">
            <a:off x="3900119" y="4037085"/>
            <a:ext cx="758040" cy="7794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2" name="Suora nuoliyhdysviiva 131"/>
          <p:cNvCxnSpPr>
            <a:endCxn id="120" idx="0"/>
          </p:cNvCxnSpPr>
          <p:nvPr/>
        </p:nvCxnSpPr>
        <p:spPr bwMode="auto">
          <a:xfrm>
            <a:off x="5386704" y="3937384"/>
            <a:ext cx="794966" cy="87914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kstiruutu 31"/>
          <p:cNvSpPr txBox="1"/>
          <p:nvPr/>
        </p:nvSpPr>
        <p:spPr>
          <a:xfrm>
            <a:off x="1874342" y="6111242"/>
            <a:ext cx="1583565" cy="276979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ctr"/>
            <a:r>
              <a:rPr lang="fi-FI" sz="1200" b="1" dirty="0" err="1"/>
              <a:t>Sale</a:t>
            </a:r>
            <a:r>
              <a:rPr lang="fi-FI" sz="1200" b="1" dirty="0"/>
              <a:t> of </a:t>
            </a:r>
            <a:r>
              <a:rPr lang="fi-FI" sz="1200" b="1" dirty="0" err="1"/>
              <a:t>goods</a:t>
            </a:r>
            <a:endParaRPr lang="fi-FI" sz="1200" b="1" dirty="0"/>
          </a:p>
        </p:txBody>
      </p:sp>
      <p:sp>
        <p:nvSpPr>
          <p:cNvPr id="33" name="Tekstiruutu 32"/>
          <p:cNvSpPr txBox="1"/>
          <p:nvPr/>
        </p:nvSpPr>
        <p:spPr>
          <a:xfrm>
            <a:off x="4178598" y="6107708"/>
            <a:ext cx="1583565" cy="276979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ctr"/>
            <a:r>
              <a:rPr lang="fi-FI" sz="1200" b="1" dirty="0" err="1"/>
              <a:t>Sale</a:t>
            </a:r>
            <a:r>
              <a:rPr lang="fi-FI" sz="1200" b="1" dirty="0"/>
              <a:t> of </a:t>
            </a:r>
            <a:r>
              <a:rPr lang="fi-FI" sz="1200" b="1" dirty="0" err="1"/>
              <a:t>goods</a:t>
            </a:r>
            <a:endParaRPr lang="fi-FI" sz="1200" b="1" dirty="0"/>
          </a:p>
        </p:txBody>
      </p:sp>
      <p:sp>
        <p:nvSpPr>
          <p:cNvPr id="34" name="Tekstiruutu 33"/>
          <p:cNvSpPr txBox="1"/>
          <p:nvPr/>
        </p:nvSpPr>
        <p:spPr>
          <a:xfrm>
            <a:off x="6410846" y="6104587"/>
            <a:ext cx="1583565" cy="276979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ctr"/>
            <a:r>
              <a:rPr lang="fi-FI" sz="1200" b="1" dirty="0" err="1"/>
              <a:t>Sale</a:t>
            </a:r>
            <a:r>
              <a:rPr lang="fi-FI" sz="1200" b="1" dirty="0"/>
              <a:t> of </a:t>
            </a:r>
            <a:r>
              <a:rPr lang="fi-FI" sz="1200" b="1" dirty="0" err="1"/>
              <a:t>goods</a:t>
            </a:r>
            <a:endParaRPr lang="fi-FI" sz="1200" b="1" dirty="0"/>
          </a:p>
        </p:txBody>
      </p:sp>
    </p:spTree>
    <p:extLst>
      <p:ext uri="{BB962C8B-B14F-4D97-AF65-F5344CB8AC3E}">
        <p14:creationId xmlns:p14="http://schemas.microsoft.com/office/powerpoint/2010/main" val="147436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35" grpId="0"/>
      <p:bldP spid="36" grpId="0"/>
      <p:bldP spid="85" grpId="0"/>
      <p:bldP spid="112" grpId="0"/>
      <p:bldP spid="115" grpId="0"/>
      <p:bldP spid="1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A96F0D39-3D3E-313D-03D7-A08604666333}"/>
              </a:ext>
            </a:extLst>
          </p:cNvPr>
          <p:cNvSpPr/>
          <p:nvPr/>
        </p:nvSpPr>
        <p:spPr>
          <a:xfrm>
            <a:off x="841348" y="3555734"/>
            <a:ext cx="8136904" cy="1526470"/>
          </a:xfrm>
          <a:prstGeom prst="rect">
            <a:avLst/>
          </a:prstGeom>
          <a:pattFill prst="wdUpDiag">
            <a:fgClr>
              <a:srgbClr val="FFCC99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/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kern="1200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</a:t>
            </a:r>
            <a:r>
              <a:rPr lang="fi-FI" sz="4000" kern="12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APP</a:t>
            </a:r>
            <a:endParaRPr lang="fi-FI" sz="4000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634982" y="6734547"/>
            <a:ext cx="2101123" cy="504296"/>
          </a:xfrm>
        </p:spPr>
        <p:txBody>
          <a:bodyPr/>
          <a:lstStyle/>
          <a:p>
            <a:pPr>
              <a:defRPr/>
            </a:pPr>
            <a:fld id="{936CE73F-42F5-4342-B6AB-0714A089944B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Alanuoli 6"/>
          <p:cNvSpPr/>
          <p:nvPr/>
        </p:nvSpPr>
        <p:spPr bwMode="auto">
          <a:xfrm rot="5400000" flipV="1">
            <a:off x="4765858" y="3693195"/>
            <a:ext cx="420224" cy="1095781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endParaRPr lang="fi-FI" sz="1985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Pyöristetty suorakulmio 7"/>
          <p:cNvSpPr/>
          <p:nvPr/>
        </p:nvSpPr>
        <p:spPr bwMode="auto">
          <a:xfrm>
            <a:off x="5654770" y="3809085"/>
            <a:ext cx="864000" cy="864000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2206" b="1" dirty="0">
                <a:solidFill>
                  <a:schemeClr val="tx1"/>
                </a:solidFill>
                <a:latin typeface="Arial" charset="0"/>
              </a:rPr>
              <a:t>C</a:t>
            </a:r>
            <a:endParaRPr lang="fi-FI" sz="1985" b="1" dirty="0">
              <a:solidFill>
                <a:schemeClr val="tx1"/>
              </a:solidFill>
              <a:latin typeface="Arial" charset="0"/>
            </a:endParaRPr>
          </a:p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schemeClr val="tx1"/>
                </a:solidFill>
                <a:latin typeface="Arial" charset="0"/>
              </a:rPr>
              <a:t>(FI)</a:t>
            </a:r>
          </a:p>
        </p:txBody>
      </p:sp>
      <p:sp>
        <p:nvSpPr>
          <p:cNvPr id="9" name="Pyöristetty suorakulmio 8"/>
          <p:cNvSpPr/>
          <p:nvPr/>
        </p:nvSpPr>
        <p:spPr bwMode="auto">
          <a:xfrm>
            <a:off x="3394697" y="3809085"/>
            <a:ext cx="864000" cy="864000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1985" b="1" dirty="0">
                <a:solidFill>
                  <a:schemeClr val="tx1"/>
                </a:solidFill>
                <a:latin typeface="Arial" charset="0"/>
              </a:rPr>
              <a:t>B</a:t>
            </a:r>
          </a:p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schemeClr val="tx1"/>
                </a:solidFill>
                <a:latin typeface="Arial" charset="0"/>
              </a:rPr>
              <a:t>(FI)</a:t>
            </a:r>
          </a:p>
        </p:txBody>
      </p:sp>
      <p:sp>
        <p:nvSpPr>
          <p:cNvPr id="10" name="Alanuoli 9"/>
          <p:cNvSpPr/>
          <p:nvPr/>
        </p:nvSpPr>
        <p:spPr bwMode="auto">
          <a:xfrm rot="5400000" flipV="1">
            <a:off x="6968806" y="3738154"/>
            <a:ext cx="420224" cy="1005865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endParaRPr lang="fi-FI" sz="1985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Pyöristetty suorakulmio 10"/>
          <p:cNvSpPr/>
          <p:nvPr/>
        </p:nvSpPr>
        <p:spPr bwMode="auto">
          <a:xfrm>
            <a:off x="7828210" y="3809085"/>
            <a:ext cx="864000" cy="864000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2206" b="1" dirty="0">
                <a:solidFill>
                  <a:schemeClr val="tx1"/>
                </a:solidFill>
                <a:latin typeface="Arial" charset="0"/>
              </a:rPr>
              <a:t>D</a:t>
            </a:r>
            <a:endParaRPr lang="fi-FI" sz="1985" b="1" dirty="0">
              <a:solidFill>
                <a:schemeClr val="tx1"/>
              </a:solidFill>
              <a:latin typeface="Arial" charset="0"/>
            </a:endParaRPr>
          </a:p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schemeClr val="tx1"/>
                </a:solidFill>
                <a:latin typeface="Arial" charset="0"/>
              </a:rPr>
              <a:t>(FI)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4500089" y="4414670"/>
            <a:ext cx="962592" cy="461665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r>
              <a:rPr lang="fi-FI" sz="1200" dirty="0"/>
              <a:t>1 040 €  +</a:t>
            </a:r>
          </a:p>
          <a:p>
            <a:r>
              <a:rPr lang="fi-FI" sz="1200" dirty="0"/>
              <a:t>24 % VAT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6719259" y="4414670"/>
            <a:ext cx="962592" cy="461665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r>
              <a:rPr lang="fi-FI" sz="1200" dirty="0"/>
              <a:t>1 060 €  +</a:t>
            </a:r>
          </a:p>
          <a:p>
            <a:r>
              <a:rPr lang="fi-FI" sz="1200" dirty="0"/>
              <a:t>24 % VAT</a:t>
            </a:r>
          </a:p>
        </p:txBody>
      </p:sp>
      <p:sp>
        <p:nvSpPr>
          <p:cNvPr id="30" name="Alanuoli 29"/>
          <p:cNvSpPr/>
          <p:nvPr/>
        </p:nvSpPr>
        <p:spPr bwMode="auto">
          <a:xfrm rot="5400000" flipV="1">
            <a:off x="2482974" y="3693195"/>
            <a:ext cx="420224" cy="1095781"/>
          </a:xfrm>
          <a:prstGeom prst="dow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endParaRPr lang="fi-FI" sz="1985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" name="Pyöristetty suorakulmio 30"/>
          <p:cNvSpPr/>
          <p:nvPr/>
        </p:nvSpPr>
        <p:spPr bwMode="auto">
          <a:xfrm>
            <a:off x="1111813" y="1827165"/>
            <a:ext cx="864000" cy="86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1600" b="1" dirty="0">
                <a:solidFill>
                  <a:schemeClr val="tx1"/>
                </a:solidFill>
                <a:latin typeface="Arial" charset="0"/>
              </a:rPr>
              <a:t>Supplier</a:t>
            </a:r>
          </a:p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1600" b="1" dirty="0">
                <a:solidFill>
                  <a:schemeClr val="tx1"/>
                </a:solidFill>
                <a:latin typeface="Arial" charset="0"/>
              </a:rPr>
              <a:t>(GE)</a:t>
            </a:r>
          </a:p>
        </p:txBody>
      </p:sp>
      <p:sp>
        <p:nvSpPr>
          <p:cNvPr id="35" name="Tekstiruutu 34"/>
          <p:cNvSpPr txBox="1"/>
          <p:nvPr/>
        </p:nvSpPr>
        <p:spPr>
          <a:xfrm>
            <a:off x="2217205" y="4414670"/>
            <a:ext cx="962592" cy="646311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r>
              <a:rPr lang="fi-FI" sz="1200" dirty="0"/>
              <a:t>1 020 €  +</a:t>
            </a:r>
          </a:p>
          <a:p>
            <a:r>
              <a:rPr lang="fi-FI" sz="1200" dirty="0"/>
              <a:t>24 % VAT</a:t>
            </a:r>
          </a:p>
          <a:p>
            <a:r>
              <a:rPr lang="fi-FI" sz="1200" b="1" dirty="0" err="1"/>
              <a:t>Not</a:t>
            </a:r>
            <a:r>
              <a:rPr lang="fi-FI" sz="1200" b="1" dirty="0"/>
              <a:t> </a:t>
            </a:r>
            <a:r>
              <a:rPr lang="fi-FI" sz="1200" b="1" dirty="0" err="1"/>
              <a:t>paid</a:t>
            </a:r>
            <a:endParaRPr lang="fi-FI" sz="1200" b="1" dirty="0"/>
          </a:p>
        </p:txBody>
      </p:sp>
      <p:cxnSp>
        <p:nvCxnSpPr>
          <p:cNvPr id="39" name="Suora nuoliyhdysviiva 38"/>
          <p:cNvCxnSpPr/>
          <p:nvPr/>
        </p:nvCxnSpPr>
        <p:spPr bwMode="auto">
          <a:xfrm flipH="1">
            <a:off x="2145195" y="2270051"/>
            <a:ext cx="2152001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kstiruutu 41"/>
          <p:cNvSpPr txBox="1"/>
          <p:nvPr/>
        </p:nvSpPr>
        <p:spPr>
          <a:xfrm>
            <a:off x="2861121" y="1962274"/>
            <a:ext cx="967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Money</a:t>
            </a:r>
          </a:p>
        </p:txBody>
      </p:sp>
      <p:cxnSp>
        <p:nvCxnSpPr>
          <p:cNvPr id="43" name="Suora nuoliyhdysviiva 42"/>
          <p:cNvCxnSpPr/>
          <p:nvPr/>
        </p:nvCxnSpPr>
        <p:spPr bwMode="auto">
          <a:xfrm flipH="1" flipV="1">
            <a:off x="5503848" y="2291905"/>
            <a:ext cx="2324363" cy="145794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kstiruutu 44"/>
          <p:cNvSpPr txBox="1"/>
          <p:nvPr/>
        </p:nvSpPr>
        <p:spPr>
          <a:xfrm>
            <a:off x="6969958" y="2821033"/>
            <a:ext cx="967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Money</a:t>
            </a:r>
          </a:p>
        </p:txBody>
      </p:sp>
      <p:cxnSp>
        <p:nvCxnSpPr>
          <p:cNvPr id="58" name="Kulmayhdysviiva 57"/>
          <p:cNvCxnSpPr>
            <a:stCxn id="31" idx="1"/>
          </p:cNvCxnSpPr>
          <p:nvPr/>
        </p:nvCxnSpPr>
        <p:spPr bwMode="auto">
          <a:xfrm rot="10800000" flipH="1" flipV="1">
            <a:off x="1111812" y="2259164"/>
            <a:ext cx="7603289" cy="19019"/>
          </a:xfrm>
          <a:prstGeom prst="bentConnector5">
            <a:avLst>
              <a:gd name="adj1" fmla="val -8862"/>
              <a:gd name="adj2" fmla="val 19996409"/>
              <a:gd name="adj3" fmla="val 110434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62" name="Tekstiruutu 61"/>
          <p:cNvSpPr txBox="1"/>
          <p:nvPr/>
        </p:nvSpPr>
        <p:spPr>
          <a:xfrm>
            <a:off x="4244270" y="5778719"/>
            <a:ext cx="1463399" cy="307756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ctr"/>
            <a:r>
              <a:rPr lang="fi-FI" sz="1400" b="1" dirty="0" err="1"/>
              <a:t>Flow</a:t>
            </a:r>
            <a:r>
              <a:rPr lang="fi-FI" sz="1400" b="1" dirty="0"/>
              <a:t> of </a:t>
            </a:r>
            <a:r>
              <a:rPr lang="fi-FI" sz="1400" b="1" dirty="0" err="1"/>
              <a:t>goods</a:t>
            </a:r>
            <a:endParaRPr lang="fi-FI" sz="1400" b="1" dirty="0"/>
          </a:p>
        </p:txBody>
      </p:sp>
      <p:sp>
        <p:nvSpPr>
          <p:cNvPr id="68" name="Pyöristetty suorakulmio 67"/>
          <p:cNvSpPr/>
          <p:nvPr/>
        </p:nvSpPr>
        <p:spPr bwMode="auto">
          <a:xfrm>
            <a:off x="1132109" y="3870913"/>
            <a:ext cx="864000" cy="864000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2206" b="1" dirty="0">
                <a:solidFill>
                  <a:schemeClr val="tx1"/>
                </a:solidFill>
                <a:latin typeface="Arial" charset="0"/>
              </a:rPr>
              <a:t>A</a:t>
            </a:r>
            <a:endParaRPr lang="fi-FI" sz="1985" b="1" dirty="0">
              <a:solidFill>
                <a:schemeClr val="tx1"/>
              </a:solidFill>
              <a:latin typeface="Arial" charset="0"/>
            </a:endParaRPr>
          </a:p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schemeClr val="tx1"/>
                </a:solidFill>
                <a:latin typeface="Arial" charset="0"/>
              </a:rPr>
              <a:t>(FI)</a:t>
            </a:r>
          </a:p>
        </p:txBody>
      </p:sp>
      <p:sp>
        <p:nvSpPr>
          <p:cNvPr id="69" name="Pyöristetty suorakulmio 68"/>
          <p:cNvSpPr/>
          <p:nvPr/>
        </p:nvSpPr>
        <p:spPr bwMode="auto">
          <a:xfrm>
            <a:off x="7824575" y="1827165"/>
            <a:ext cx="864000" cy="864000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1600" b="1" dirty="0" err="1">
                <a:solidFill>
                  <a:schemeClr val="tx1"/>
                </a:solidFill>
                <a:latin typeface="Arial" charset="0"/>
              </a:rPr>
              <a:t>Buyer</a:t>
            </a:r>
            <a:endParaRPr lang="fi-FI" sz="1600" b="1" dirty="0">
              <a:solidFill>
                <a:schemeClr val="tx1"/>
              </a:solidFill>
              <a:latin typeface="Arial" charset="0"/>
            </a:endParaRPr>
          </a:p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schemeClr val="tx1"/>
                </a:solidFill>
                <a:latin typeface="Arial" charset="0"/>
              </a:rPr>
              <a:t>(FI)</a:t>
            </a:r>
          </a:p>
        </p:txBody>
      </p:sp>
      <p:sp>
        <p:nvSpPr>
          <p:cNvPr id="70" name="Alanuoli 69"/>
          <p:cNvSpPr/>
          <p:nvPr/>
        </p:nvSpPr>
        <p:spPr bwMode="auto">
          <a:xfrm rot="10800000" flipV="1">
            <a:off x="1351770" y="2804459"/>
            <a:ext cx="421200" cy="9720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endParaRPr lang="fi-FI" sz="1985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4" name="Alanuoli 73"/>
          <p:cNvSpPr/>
          <p:nvPr/>
        </p:nvSpPr>
        <p:spPr bwMode="auto">
          <a:xfrm flipV="1">
            <a:off x="8045975" y="2752628"/>
            <a:ext cx="421200" cy="9720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endParaRPr lang="fi-FI" sz="1985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5" name="Tekstiruutu 74"/>
          <p:cNvSpPr txBox="1"/>
          <p:nvPr/>
        </p:nvSpPr>
        <p:spPr>
          <a:xfrm>
            <a:off x="515515" y="2974530"/>
            <a:ext cx="962592" cy="461645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r>
              <a:rPr lang="fi-FI" sz="1200" dirty="0"/>
              <a:t>1 000 €  +</a:t>
            </a:r>
          </a:p>
          <a:p>
            <a:r>
              <a:rPr lang="fi-FI" sz="1200" dirty="0"/>
              <a:t>0 % VAT</a:t>
            </a:r>
          </a:p>
        </p:txBody>
      </p:sp>
      <p:cxnSp>
        <p:nvCxnSpPr>
          <p:cNvPr id="91" name="Suora nuoliyhdysviiva 90"/>
          <p:cNvCxnSpPr/>
          <p:nvPr/>
        </p:nvCxnSpPr>
        <p:spPr bwMode="auto">
          <a:xfrm flipH="1">
            <a:off x="7824575" y="2736182"/>
            <a:ext cx="1" cy="9383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kstiruutu 32"/>
          <p:cNvSpPr txBox="1"/>
          <p:nvPr/>
        </p:nvSpPr>
        <p:spPr>
          <a:xfrm>
            <a:off x="4244269" y="5006355"/>
            <a:ext cx="1463399" cy="307756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ctr"/>
            <a:r>
              <a:rPr lang="fi-FI" sz="1400" b="1" dirty="0" err="1"/>
              <a:t>Fraudsters</a:t>
            </a:r>
            <a:endParaRPr lang="fi-FI" sz="1400" b="1" dirty="0"/>
          </a:p>
        </p:txBody>
      </p:sp>
      <p:sp>
        <p:nvSpPr>
          <p:cNvPr id="34" name="Tekstiruutu 33"/>
          <p:cNvSpPr txBox="1"/>
          <p:nvPr/>
        </p:nvSpPr>
        <p:spPr>
          <a:xfrm>
            <a:off x="8419395" y="3017608"/>
            <a:ext cx="962592" cy="461665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r>
              <a:rPr lang="fi-FI" sz="1200" dirty="0"/>
              <a:t>1 080 €  +</a:t>
            </a:r>
          </a:p>
          <a:p>
            <a:r>
              <a:rPr lang="fi-FI" sz="1200" dirty="0"/>
              <a:t>24 % VAT</a:t>
            </a:r>
          </a:p>
        </p:txBody>
      </p:sp>
      <p:pic>
        <p:nvPicPr>
          <p:cNvPr id="5" name="Picture 12" descr="C:\Users\forsten2m\Desktop\bank.png">
            <a:extLst>
              <a:ext uri="{FF2B5EF4-FFF2-40B4-BE49-F238E27FC236}">
                <a16:creationId xmlns:a16="http://schemas.microsoft.com/office/drawing/2014/main" id="{44F7142E-E369-4506-DEBD-DB66347A9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206" y="1845848"/>
            <a:ext cx="797565" cy="79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CD847B2F-EBD2-5873-9A8B-A299359C26A0}"/>
              </a:ext>
            </a:extLst>
          </p:cNvPr>
          <p:cNvSpPr txBox="1"/>
          <p:nvPr/>
        </p:nvSpPr>
        <p:spPr>
          <a:xfrm>
            <a:off x="4071205" y="1528311"/>
            <a:ext cx="1583565" cy="307756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ctr"/>
            <a:r>
              <a:rPr lang="fi-FI" sz="1400" b="1" dirty="0"/>
              <a:t>APP </a:t>
            </a:r>
            <a:r>
              <a:rPr lang="fi-FI" sz="1400" b="1" dirty="0" err="1"/>
              <a:t>host</a:t>
            </a:r>
            <a:r>
              <a:rPr lang="fi-FI" sz="1400" b="1" dirty="0"/>
              <a:t> </a:t>
            </a:r>
            <a:r>
              <a:rPr lang="fi-FI" sz="1400" b="1" dirty="0" err="1"/>
              <a:t>bank</a:t>
            </a:r>
            <a:endParaRPr lang="fi-FI" sz="1400" b="1" dirty="0"/>
          </a:p>
        </p:txBody>
      </p:sp>
    </p:spTree>
    <p:extLst>
      <p:ext uri="{BB962C8B-B14F-4D97-AF65-F5344CB8AC3E}">
        <p14:creationId xmlns:p14="http://schemas.microsoft.com/office/powerpoint/2010/main" val="410916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  <p:bldP spid="62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20224" y="168098"/>
            <a:ext cx="8572580" cy="1260740"/>
          </a:xfrm>
        </p:spPr>
        <p:txBody>
          <a:bodyPr wrap="square" anchor="ctr">
            <a:normAutofit/>
          </a:bodyPr>
          <a:lstStyle/>
          <a:p>
            <a:r>
              <a:rPr lang="fi-FI" kern="1200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</a:t>
            </a:r>
            <a:r>
              <a:rPr lang="fi-FI" kern="12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kern="1200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fi-FI" kern="12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 APP</a:t>
            </a:r>
            <a:endParaRPr lang="fi-FI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648086" y="6723945"/>
            <a:ext cx="2101123" cy="504296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936CE73F-42F5-4342-B6AB-0714A089944B}" type="slidenum">
              <a:rPr lang="fi-FI" smtClean="0">
                <a:solidFill>
                  <a:srgbClr val="000000"/>
                </a:solidFill>
              </a:rPr>
              <a:pPr>
                <a:spcAft>
                  <a:spcPts val="600"/>
                </a:spcAft>
                <a:defRPr/>
              </a:pPr>
              <a:t>34</a:t>
            </a:fld>
            <a:endParaRPr lang="fi-FI">
              <a:solidFill>
                <a:srgbClr val="000000"/>
              </a:solidFill>
            </a:endParaRPr>
          </a:p>
        </p:txBody>
      </p:sp>
      <p:graphicFrame>
        <p:nvGraphicFramePr>
          <p:cNvPr id="10" name="Sisällön paikkamerkki 4">
            <a:extLst>
              <a:ext uri="{FF2B5EF4-FFF2-40B4-BE49-F238E27FC236}">
                <a16:creationId xmlns:a16="http://schemas.microsoft.com/office/drawing/2014/main" id="{3711E124-9BD7-5D00-DCF6-4FAEDA4C49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3515477"/>
              </p:ext>
            </p:extLst>
          </p:nvPr>
        </p:nvGraphicFramePr>
        <p:xfrm>
          <a:off x="650206" y="1333947"/>
          <a:ext cx="8404490" cy="5042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250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72359" y="2617330"/>
            <a:ext cx="8824715" cy="1596937"/>
          </a:xfrm>
        </p:spPr>
        <p:txBody>
          <a:bodyPr/>
          <a:lstStyle/>
          <a:p>
            <a:r>
              <a:rPr lang="fi-FI" sz="5000" dirty="0" err="1">
                <a:solidFill>
                  <a:srgbClr val="006600"/>
                </a:solidFill>
              </a:rPr>
              <a:t>Communication</a:t>
            </a:r>
            <a:endParaRPr lang="fi-FI" sz="5000" dirty="0">
              <a:solidFill>
                <a:srgbClr val="0066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D12CD-A54A-4233-B0D7-E67836D5AA0D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29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kern="1200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Burner</a:t>
            </a:r>
            <a:r>
              <a:rPr lang="fi-FI" sz="4000" kern="12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4000" kern="1200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apps</a:t>
            </a:r>
            <a:endParaRPr lang="fi-FI" sz="4000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1105870">
              <a:spcBef>
                <a:spcPts val="1200"/>
              </a:spcBef>
            </a:pPr>
            <a:endParaRPr lang="de-AT" sz="2800" dirty="0"/>
          </a:p>
          <a:p>
            <a:pPr defTabSz="1105870">
              <a:spcBef>
                <a:spcPts val="1200"/>
              </a:spcBef>
            </a:pPr>
            <a:endParaRPr lang="de-AT" sz="2800" dirty="0"/>
          </a:p>
          <a:p>
            <a:pPr defTabSz="1105870">
              <a:spcBef>
                <a:spcPts val="1200"/>
              </a:spcBef>
            </a:pPr>
            <a:r>
              <a:rPr lang="de-AT" sz="2800" dirty="0"/>
              <a:t>Key features</a:t>
            </a:r>
          </a:p>
          <a:p>
            <a:pPr lvl="1" defTabSz="1105870"/>
            <a:r>
              <a:rPr lang="de-AT" sz="2000" dirty="0"/>
              <a:t>Anonymity</a:t>
            </a:r>
          </a:p>
          <a:p>
            <a:pPr lvl="1" defTabSz="1105870"/>
            <a:r>
              <a:rPr lang="de-AT" sz="2000" dirty="0"/>
              <a:t>"Burner </a:t>
            </a:r>
            <a:r>
              <a:rPr lang="de-AT" sz="2000" dirty="0" err="1"/>
              <a:t>numbers</a:t>
            </a:r>
            <a:r>
              <a:rPr lang="de-AT" sz="2000" dirty="0"/>
              <a:t>“</a:t>
            </a:r>
          </a:p>
          <a:p>
            <a:pPr lvl="2" defTabSz="1105870"/>
            <a:r>
              <a:rPr lang="de-AT" sz="1800" dirty="0" err="1"/>
              <a:t>Some</a:t>
            </a:r>
            <a:r>
              <a:rPr lang="de-AT" sz="1800" dirty="0"/>
              <a:t> </a:t>
            </a:r>
            <a:r>
              <a:rPr lang="de-AT" sz="1800" dirty="0" err="1"/>
              <a:t>rely</a:t>
            </a:r>
            <a:r>
              <a:rPr lang="de-AT" sz="1800" dirty="0"/>
              <a:t> on </a:t>
            </a:r>
            <a:r>
              <a:rPr lang="de-AT" sz="1800" dirty="0" err="1"/>
              <a:t>data</a:t>
            </a:r>
            <a:r>
              <a:rPr lang="de-AT" sz="1800" dirty="0"/>
              <a:t> </a:t>
            </a:r>
            <a:r>
              <a:rPr lang="de-AT" sz="1800" dirty="0" err="1"/>
              <a:t>connection</a:t>
            </a:r>
            <a:endParaRPr lang="de-AT" sz="1800" dirty="0"/>
          </a:p>
          <a:p>
            <a:pPr lvl="1" defTabSz="1105870"/>
            <a:r>
              <a:rPr lang="de-AT" sz="2000" dirty="0"/>
              <a:t>Links </a:t>
            </a:r>
            <a:r>
              <a:rPr lang="de-AT" sz="2000" dirty="0" err="1"/>
              <a:t>to</a:t>
            </a:r>
            <a:r>
              <a:rPr lang="de-AT" sz="2000" dirty="0"/>
              <a:t> </a:t>
            </a:r>
            <a:r>
              <a:rPr lang="de-AT" sz="2000" dirty="0" err="1"/>
              <a:t>other</a:t>
            </a:r>
            <a:r>
              <a:rPr lang="de-AT" sz="2000" dirty="0"/>
              <a:t> </a:t>
            </a:r>
            <a:r>
              <a:rPr lang="de-AT" sz="2000" dirty="0" err="1"/>
              <a:t>apps</a:t>
            </a:r>
            <a:endParaRPr lang="de-AT" sz="2000" dirty="0"/>
          </a:p>
          <a:p>
            <a:pPr lvl="1" defTabSz="1105870"/>
            <a:r>
              <a:rPr lang="de-AT" sz="2000" dirty="0" err="1"/>
              <a:t>Masking</a:t>
            </a:r>
            <a:r>
              <a:rPr lang="de-AT" sz="2000" dirty="0"/>
              <a:t>/</a:t>
            </a:r>
            <a:r>
              <a:rPr lang="de-AT" sz="2000" dirty="0" err="1"/>
              <a:t>hiding</a:t>
            </a:r>
            <a:r>
              <a:rPr lang="de-AT" sz="2000" dirty="0"/>
              <a:t> </a:t>
            </a:r>
            <a:r>
              <a:rPr lang="de-AT" sz="2000" dirty="0" err="1"/>
              <a:t>the</a:t>
            </a:r>
            <a:r>
              <a:rPr lang="de-AT" sz="2000" dirty="0"/>
              <a:t> application</a:t>
            </a:r>
          </a:p>
          <a:p>
            <a:pPr lvl="1" defTabSz="1105870"/>
            <a:r>
              <a:rPr lang="de-AT" sz="2000" dirty="0" err="1"/>
              <a:t>Disquise</a:t>
            </a:r>
            <a:r>
              <a:rPr lang="de-AT" sz="2000" dirty="0"/>
              <a:t> </a:t>
            </a:r>
            <a:r>
              <a:rPr lang="de-AT" sz="2000" dirty="0" err="1"/>
              <a:t>messages</a:t>
            </a:r>
            <a:r>
              <a:rPr lang="de-AT" sz="2000" dirty="0"/>
              <a:t>/</a:t>
            </a:r>
            <a:r>
              <a:rPr lang="de-AT" sz="2000" dirty="0" err="1"/>
              <a:t>notifications</a:t>
            </a:r>
            <a:endParaRPr lang="de-AT" sz="2000" dirty="0"/>
          </a:p>
          <a:p>
            <a:pPr lvl="1" defTabSz="1105870"/>
            <a:r>
              <a:rPr lang="de-AT" sz="2000" dirty="0"/>
              <a:t>Personal </a:t>
            </a:r>
            <a:r>
              <a:rPr lang="de-AT" sz="2000" dirty="0" err="1"/>
              <a:t>encrypted</a:t>
            </a:r>
            <a:r>
              <a:rPr lang="de-AT" sz="2000" dirty="0"/>
              <a:t> </a:t>
            </a:r>
            <a:r>
              <a:rPr lang="de-AT" sz="2000" dirty="0" err="1"/>
              <a:t>data</a:t>
            </a:r>
            <a:r>
              <a:rPr lang="de-AT" sz="2000" dirty="0"/>
              <a:t> / </a:t>
            </a:r>
            <a:r>
              <a:rPr lang="de-AT" sz="2000" dirty="0" err="1"/>
              <a:t>Vaults</a:t>
            </a:r>
            <a:endParaRPr lang="de-AT" sz="2000" dirty="0"/>
          </a:p>
          <a:p>
            <a:pPr lvl="1" defTabSz="1105870"/>
            <a:r>
              <a:rPr lang="de-AT" sz="2000" dirty="0"/>
              <a:t>Self-</a:t>
            </a:r>
            <a:r>
              <a:rPr lang="de-AT" sz="2000" dirty="0" err="1"/>
              <a:t>destructing</a:t>
            </a:r>
            <a:r>
              <a:rPr lang="de-AT" sz="2000" dirty="0"/>
              <a:t> </a:t>
            </a:r>
            <a:r>
              <a:rPr lang="de-AT" sz="2000" dirty="0" err="1"/>
              <a:t>messages</a:t>
            </a:r>
            <a:endParaRPr lang="de-AT" sz="200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CE73F-42F5-4342-B6AB-0714A089944B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fi-FI">
              <a:solidFill>
                <a:srgbClr val="000000"/>
              </a:solidFill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886" y="3278163"/>
            <a:ext cx="2477909" cy="219011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2CAE7EAD-783A-78E9-3EEB-A66A4C782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246" y="1481699"/>
            <a:ext cx="808282" cy="7992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5DD37377-FA1E-302F-0014-99D005C1A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72" y="1517615"/>
            <a:ext cx="776102" cy="7992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61655BA-8C2F-ADFB-4AC5-FEC194EA89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184" y="1517615"/>
            <a:ext cx="714670" cy="7992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7EE8A493-246D-41FC-4FCE-02CF8140A5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717" y="1489406"/>
            <a:ext cx="724001" cy="800212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2BFBA359-4CA7-3D4C-B243-2467FB324635}"/>
              </a:ext>
            </a:extLst>
          </p:cNvPr>
          <p:cNvSpPr txBox="1"/>
          <p:nvPr/>
        </p:nvSpPr>
        <p:spPr>
          <a:xfrm>
            <a:off x="1730326" y="2289618"/>
            <a:ext cx="1179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/>
              <a:t>Hushed</a:t>
            </a:r>
            <a:endParaRPr lang="fi-FI" b="1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527F46D5-F4AB-707D-07BC-0DAFDD54767E}"/>
              </a:ext>
            </a:extLst>
          </p:cNvPr>
          <p:cNvSpPr txBox="1"/>
          <p:nvPr/>
        </p:nvSpPr>
        <p:spPr>
          <a:xfrm>
            <a:off x="2954462" y="2289618"/>
            <a:ext cx="1284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/>
              <a:t>CoverMe</a:t>
            </a:r>
            <a:endParaRPr lang="fi-FI" b="1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568A22B1-5A4E-D400-10A7-B653ECAD6666}"/>
              </a:ext>
            </a:extLst>
          </p:cNvPr>
          <p:cNvSpPr txBox="1"/>
          <p:nvPr/>
        </p:nvSpPr>
        <p:spPr>
          <a:xfrm>
            <a:off x="4394622" y="2280899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/>
              <a:t>Burner</a:t>
            </a:r>
            <a:endParaRPr lang="fi-FI" b="1" dirty="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6CA05001-1A4E-E052-6288-B00F0592B489}"/>
              </a:ext>
            </a:extLst>
          </p:cNvPr>
          <p:cNvSpPr txBox="1"/>
          <p:nvPr/>
        </p:nvSpPr>
        <p:spPr>
          <a:xfrm>
            <a:off x="5487448" y="2293550"/>
            <a:ext cx="1499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/>
              <a:t>TextMe</a:t>
            </a:r>
            <a:r>
              <a:rPr lang="fi-FI" b="1" dirty="0"/>
              <a:t> </a:t>
            </a:r>
            <a:r>
              <a:rPr lang="fi-FI" b="1" dirty="0" err="1"/>
              <a:t>Up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414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kern="12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Security and </a:t>
            </a:r>
            <a:r>
              <a:rPr lang="fi-FI" sz="4000" kern="1200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verification</a:t>
            </a:r>
            <a:endParaRPr lang="fi-FI" sz="4000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1105870"/>
            <a:r>
              <a:rPr lang="de-AT" sz="2800" dirty="0" err="1"/>
              <a:t>Accessing</a:t>
            </a:r>
            <a:r>
              <a:rPr lang="de-AT" sz="2800" dirty="0"/>
              <a:t> </a:t>
            </a:r>
            <a:r>
              <a:rPr lang="de-AT" sz="2800" dirty="0" err="1"/>
              <a:t>websites</a:t>
            </a:r>
            <a:r>
              <a:rPr lang="de-AT" sz="2800" dirty="0"/>
              <a:t> / </a:t>
            </a:r>
            <a:r>
              <a:rPr lang="de-AT" sz="2800" dirty="0" err="1"/>
              <a:t>forums</a:t>
            </a:r>
            <a:endParaRPr lang="de-AT" sz="2800" dirty="0"/>
          </a:p>
          <a:p>
            <a:pPr lvl="1" defTabSz="1105870"/>
            <a:r>
              <a:rPr lang="de-AT" sz="2000" dirty="0"/>
              <a:t>Open and </a:t>
            </a:r>
            <a:r>
              <a:rPr lang="de-AT" sz="2000" dirty="0" err="1"/>
              <a:t>closed</a:t>
            </a:r>
            <a:r>
              <a:rPr lang="de-AT" sz="2000" dirty="0"/>
              <a:t> </a:t>
            </a:r>
            <a:r>
              <a:rPr lang="de-AT" sz="2000" dirty="0" err="1"/>
              <a:t>sources</a:t>
            </a:r>
            <a:endParaRPr lang="de-AT" sz="2000" dirty="0"/>
          </a:p>
          <a:p>
            <a:pPr lvl="1" defTabSz="1105870"/>
            <a:r>
              <a:rPr lang="de-AT" sz="2000" dirty="0"/>
              <a:t>Terms </a:t>
            </a:r>
            <a:r>
              <a:rPr lang="de-AT" sz="2000" dirty="0" err="1"/>
              <a:t>of</a:t>
            </a:r>
            <a:r>
              <a:rPr lang="de-AT" sz="2000" dirty="0"/>
              <a:t> </a:t>
            </a:r>
            <a:r>
              <a:rPr lang="de-AT" sz="2000" dirty="0" err="1"/>
              <a:t>use</a:t>
            </a:r>
            <a:endParaRPr lang="de-AT" sz="2000" dirty="0"/>
          </a:p>
          <a:p>
            <a:pPr lvl="1" defTabSz="1105870"/>
            <a:r>
              <a:rPr lang="de-AT" sz="2000" dirty="0"/>
              <a:t>Personal </a:t>
            </a:r>
            <a:r>
              <a:rPr lang="de-AT" sz="2000" dirty="0" err="1"/>
              <a:t>devices</a:t>
            </a:r>
            <a:endParaRPr lang="de-AT" sz="2000" dirty="0"/>
          </a:p>
          <a:p>
            <a:pPr lvl="1" defTabSz="1105870"/>
            <a:r>
              <a:rPr lang="de-AT" sz="2000" dirty="0" err="1"/>
              <a:t>Is</a:t>
            </a:r>
            <a:r>
              <a:rPr lang="de-AT" sz="2000" dirty="0"/>
              <a:t> </a:t>
            </a:r>
            <a:r>
              <a:rPr lang="de-AT" sz="2000" dirty="0" err="1"/>
              <a:t>our</a:t>
            </a:r>
            <a:r>
              <a:rPr lang="de-AT" sz="2000" dirty="0"/>
              <a:t> </a:t>
            </a:r>
            <a:r>
              <a:rPr lang="de-AT" sz="2000" dirty="0" err="1"/>
              <a:t>connection</a:t>
            </a:r>
            <a:r>
              <a:rPr lang="de-AT" sz="2000" dirty="0"/>
              <a:t> </a:t>
            </a:r>
            <a:r>
              <a:rPr lang="de-AT" sz="2000" dirty="0" err="1"/>
              <a:t>secure</a:t>
            </a:r>
            <a:r>
              <a:rPr lang="de-AT" sz="2000" dirty="0"/>
              <a:t>?</a:t>
            </a:r>
          </a:p>
          <a:p>
            <a:pPr lvl="1" defTabSz="1105870"/>
            <a:r>
              <a:rPr lang="de-AT" sz="2000" dirty="0" err="1"/>
              <a:t>Risks</a:t>
            </a:r>
            <a:r>
              <a:rPr lang="de-AT" sz="2000" dirty="0"/>
              <a:t> and counter-</a:t>
            </a:r>
            <a:r>
              <a:rPr lang="de-AT" sz="2000" dirty="0" err="1"/>
              <a:t>surveillance</a:t>
            </a:r>
            <a:endParaRPr lang="de-AT" sz="2000" dirty="0"/>
          </a:p>
          <a:p>
            <a:pPr lvl="1" defTabSz="1105870"/>
            <a:r>
              <a:rPr lang="de-AT" sz="2000" dirty="0"/>
              <a:t>Value </a:t>
            </a:r>
            <a:r>
              <a:rPr lang="de-AT" sz="2000" dirty="0" err="1"/>
              <a:t>of</a:t>
            </a:r>
            <a:r>
              <a:rPr lang="de-AT" sz="2000" dirty="0"/>
              <a:t> OSINT</a:t>
            </a:r>
          </a:p>
          <a:p>
            <a:pPr defTabSz="1105870">
              <a:spcBef>
                <a:spcPts val="1200"/>
              </a:spcBef>
            </a:pPr>
            <a:r>
              <a:rPr lang="de-AT" sz="2800" dirty="0" err="1"/>
              <a:t>False</a:t>
            </a:r>
            <a:r>
              <a:rPr lang="de-AT" sz="2800" dirty="0"/>
              <a:t> </a:t>
            </a:r>
            <a:r>
              <a:rPr lang="de-AT" sz="2800" dirty="0" err="1"/>
              <a:t>leads</a:t>
            </a:r>
            <a:endParaRPr lang="de-AT" sz="2800" dirty="0"/>
          </a:p>
          <a:p>
            <a:pPr lvl="1" defTabSz="1105870"/>
            <a:r>
              <a:rPr lang="de-AT" sz="2000" dirty="0" err="1"/>
              <a:t>Credit</a:t>
            </a:r>
            <a:r>
              <a:rPr lang="de-AT" sz="2000" dirty="0"/>
              <a:t> </a:t>
            </a:r>
            <a:r>
              <a:rPr lang="de-AT" sz="2000" dirty="0" err="1"/>
              <a:t>cards</a:t>
            </a:r>
            <a:endParaRPr lang="de-AT" sz="2000" dirty="0"/>
          </a:p>
          <a:p>
            <a:pPr lvl="1" defTabSz="1105870"/>
            <a:r>
              <a:rPr lang="de-AT" sz="2000" dirty="0" err="1"/>
              <a:t>Phones</a:t>
            </a:r>
            <a:endParaRPr lang="de-AT" sz="2000" dirty="0"/>
          </a:p>
          <a:p>
            <a:pPr lvl="1" defTabSz="1105870"/>
            <a:endParaRPr lang="de-AT" sz="2000" dirty="0"/>
          </a:p>
          <a:p>
            <a:pPr lvl="1" defTabSz="1105870"/>
            <a:endParaRPr lang="de-AT" sz="200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CE73F-42F5-4342-B6AB-0714A089944B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fi-FI">
              <a:solidFill>
                <a:srgbClr val="000000"/>
              </a:solidFill>
            </a:endParaRPr>
          </a:p>
        </p:txBody>
      </p:sp>
      <p:pic>
        <p:nvPicPr>
          <p:cNvPr id="7" name="Kuva 6" descr="Esineiden Internet ääriviiva">
            <a:extLst>
              <a:ext uri="{FF2B5EF4-FFF2-40B4-BE49-F238E27FC236}">
                <a16:creationId xmlns:a16="http://schemas.microsoft.com/office/drawing/2014/main" id="{E1DA9E40-26BB-A9D8-B5AC-20E2BE4ED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66830" y="1910011"/>
            <a:ext cx="3265402" cy="326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3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20224" y="168098"/>
            <a:ext cx="8870942" cy="1260740"/>
          </a:xfrm>
        </p:spPr>
        <p:txBody>
          <a:bodyPr/>
          <a:lstStyle/>
          <a:p>
            <a:r>
              <a:rPr lang="fi-FI" sz="4000" kern="1200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Challenges</a:t>
            </a:r>
            <a:endParaRPr lang="fi-FI" sz="4000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CE73F-42F5-4342-B6AB-0714A089944B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Sisällön paikkamerkki 7"/>
          <p:cNvSpPr>
            <a:spLocks noGrp="1"/>
          </p:cNvSpPr>
          <p:nvPr>
            <p:ph idx="1"/>
          </p:nvPr>
        </p:nvSpPr>
        <p:spPr>
          <a:xfrm>
            <a:off x="1344718" y="1596937"/>
            <a:ext cx="8404490" cy="5042959"/>
          </a:xfrm>
        </p:spPr>
        <p:txBody>
          <a:bodyPr/>
          <a:lstStyle/>
          <a:p>
            <a:r>
              <a:rPr lang="en-US" sz="3200" dirty="0"/>
              <a:t>Domestic vs international means</a:t>
            </a:r>
          </a:p>
          <a:p>
            <a:r>
              <a:rPr lang="en-US" sz="3200" dirty="0"/>
              <a:t>Length of investigation</a:t>
            </a:r>
          </a:p>
          <a:p>
            <a:pPr lvl="1"/>
            <a:r>
              <a:rPr lang="en-US" sz="2759" dirty="0"/>
              <a:t>Adequate resources</a:t>
            </a:r>
          </a:p>
          <a:p>
            <a:pPr lvl="1"/>
            <a:r>
              <a:rPr lang="en-US" sz="2759" dirty="0"/>
              <a:t>Acceptable level damages?</a:t>
            </a:r>
          </a:p>
          <a:p>
            <a:r>
              <a:rPr lang="en-US" sz="3200" dirty="0"/>
              <a:t>Coordination</a:t>
            </a:r>
          </a:p>
          <a:p>
            <a:pPr lvl="1"/>
            <a:r>
              <a:rPr lang="en-US" sz="2800" dirty="0"/>
              <a:t>What, when and where?</a:t>
            </a:r>
          </a:p>
          <a:p>
            <a:pPr lvl="1"/>
            <a:r>
              <a:rPr lang="en-US" sz="2800" dirty="0"/>
              <a:t>Risk of exposure</a:t>
            </a:r>
          </a:p>
          <a:p>
            <a:pPr lvl="1"/>
            <a:r>
              <a:rPr lang="en-US" sz="2759" b="0" dirty="0"/>
              <a:t>Miscommunication</a:t>
            </a:r>
          </a:p>
          <a:p>
            <a:pPr lvl="1"/>
            <a:r>
              <a:rPr lang="en-US" sz="2800" dirty="0"/>
              <a:t>What is requested vs what we can provide</a:t>
            </a:r>
          </a:p>
          <a:p>
            <a:pPr lvl="1"/>
            <a:endParaRPr lang="en-US" sz="2759" b="0" dirty="0"/>
          </a:p>
          <a:p>
            <a:endParaRPr lang="en-US" sz="3200" b="0" dirty="0"/>
          </a:p>
        </p:txBody>
      </p:sp>
      <p:pic>
        <p:nvPicPr>
          <p:cNvPr id="3" name="Kuva 2" descr="Asiakaspalaute ääriviiva">
            <a:extLst>
              <a:ext uri="{FF2B5EF4-FFF2-40B4-BE49-F238E27FC236}">
                <a16:creationId xmlns:a16="http://schemas.microsoft.com/office/drawing/2014/main" id="{299056B3-CA1C-204A-073B-A6001D316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98878" y="2486075"/>
            <a:ext cx="302433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0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kern="1200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Challenges</a:t>
            </a:r>
            <a:endParaRPr lang="fi-FI" sz="4000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CE73F-42F5-4342-B6AB-0714A089944B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Sisällön paikkamerkki 7"/>
          <p:cNvSpPr>
            <a:spLocks noGrp="1"/>
          </p:cNvSpPr>
          <p:nvPr>
            <p:ph idx="1"/>
          </p:nvPr>
        </p:nvSpPr>
        <p:spPr>
          <a:xfrm>
            <a:off x="1344718" y="1596937"/>
            <a:ext cx="8404490" cy="5042959"/>
          </a:xfrm>
        </p:spPr>
        <p:txBody>
          <a:bodyPr/>
          <a:lstStyle/>
          <a:p>
            <a:r>
              <a:rPr lang="en-US" sz="3200" dirty="0"/>
              <a:t>Different priorities in joint investigations</a:t>
            </a:r>
          </a:p>
          <a:p>
            <a:pPr lvl="1"/>
            <a:r>
              <a:rPr lang="en-US" sz="2759" dirty="0"/>
              <a:t>Focus of the investigation</a:t>
            </a:r>
          </a:p>
          <a:p>
            <a:pPr lvl="1"/>
            <a:r>
              <a:rPr lang="en-US" sz="2759" dirty="0"/>
              <a:t>Acceptable outcome</a:t>
            </a:r>
          </a:p>
          <a:p>
            <a:pPr>
              <a:spcBef>
                <a:spcPts val="1200"/>
              </a:spcBef>
            </a:pPr>
            <a:r>
              <a:rPr lang="en-US" sz="3200" dirty="0"/>
              <a:t>Cooperation</a:t>
            </a:r>
          </a:p>
          <a:p>
            <a:pPr lvl="1"/>
            <a:r>
              <a:rPr lang="en-US" sz="2759" b="0" dirty="0"/>
              <a:t>Compliance vs </a:t>
            </a:r>
            <a:r>
              <a:rPr lang="en-US" sz="2759" dirty="0"/>
              <a:t>Cooperation</a:t>
            </a:r>
          </a:p>
          <a:p>
            <a:pPr lvl="1"/>
            <a:r>
              <a:rPr lang="en-US" sz="2759" dirty="0"/>
              <a:t>Quantity vs Quality</a:t>
            </a:r>
          </a:p>
          <a:p>
            <a:pPr lvl="1"/>
            <a:r>
              <a:rPr lang="en-US" sz="2759" dirty="0"/>
              <a:t>Obligation vs Commitment</a:t>
            </a:r>
          </a:p>
          <a:p>
            <a:pPr lvl="1"/>
            <a:r>
              <a:rPr lang="en-US" sz="2759" b="0" dirty="0"/>
              <a:t>Resources vs Requirements</a:t>
            </a:r>
          </a:p>
          <a:p>
            <a:endParaRPr lang="en-US" sz="3200" dirty="0"/>
          </a:p>
        </p:txBody>
      </p:sp>
      <p:pic>
        <p:nvPicPr>
          <p:cNvPr id="3" name="Kuva 2" descr="Yhteydet ääriviiva">
            <a:extLst>
              <a:ext uri="{FF2B5EF4-FFF2-40B4-BE49-F238E27FC236}">
                <a16:creationId xmlns:a16="http://schemas.microsoft.com/office/drawing/2014/main" id="{D0418B01-DFB3-F81F-2928-C3964B6C0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70886" y="2486075"/>
            <a:ext cx="3086014" cy="308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8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1105870"/>
            <a:r>
              <a:rPr lang="de-AT" sz="2800" dirty="0" err="1"/>
              <a:t>Missing</a:t>
            </a:r>
            <a:r>
              <a:rPr lang="de-AT" sz="2800" dirty="0"/>
              <a:t> Trader (MT): </a:t>
            </a:r>
          </a:p>
          <a:p>
            <a:pPr lvl="1" defTabSz="1105870"/>
            <a:r>
              <a:rPr lang="de-AT" sz="2000" dirty="0" err="1"/>
              <a:t>Used</a:t>
            </a:r>
            <a:r>
              <a:rPr lang="de-AT" sz="2000" dirty="0"/>
              <a:t> </a:t>
            </a:r>
            <a:r>
              <a:rPr lang="de-AT" sz="2000" dirty="0" err="1"/>
              <a:t>to</a:t>
            </a:r>
            <a:r>
              <a:rPr lang="de-AT" sz="2000" dirty="0"/>
              <a:t> </a:t>
            </a:r>
            <a:r>
              <a:rPr lang="de-AT" sz="2000" dirty="0" err="1"/>
              <a:t>create</a:t>
            </a:r>
            <a:r>
              <a:rPr lang="de-AT" sz="2000" dirty="0"/>
              <a:t> </a:t>
            </a:r>
            <a:r>
              <a:rPr lang="de-AT" sz="2000" dirty="0" err="1"/>
              <a:t>the</a:t>
            </a:r>
            <a:r>
              <a:rPr lang="de-AT" sz="2000" dirty="0"/>
              <a:t> </a:t>
            </a:r>
            <a:r>
              <a:rPr lang="de-AT" sz="2000" dirty="0" err="1"/>
              <a:t>appearance</a:t>
            </a:r>
            <a:r>
              <a:rPr lang="de-AT" sz="2000" dirty="0"/>
              <a:t> </a:t>
            </a:r>
            <a:r>
              <a:rPr lang="de-AT" sz="2000" dirty="0" err="1"/>
              <a:t>of</a:t>
            </a:r>
            <a:r>
              <a:rPr lang="de-AT" sz="2000" dirty="0"/>
              <a:t> real </a:t>
            </a:r>
            <a:r>
              <a:rPr lang="de-AT" sz="2000" dirty="0" err="1"/>
              <a:t>transactions</a:t>
            </a:r>
            <a:endParaRPr lang="de-AT" sz="2000" dirty="0"/>
          </a:p>
          <a:p>
            <a:pPr lvl="1" defTabSz="1105870"/>
            <a:r>
              <a:rPr lang="de-AT" sz="2000" dirty="0" err="1"/>
              <a:t>Does</a:t>
            </a:r>
            <a:r>
              <a:rPr lang="de-AT" sz="2000" dirty="0"/>
              <a:t> not </a:t>
            </a:r>
            <a:r>
              <a:rPr lang="de-AT" sz="2000" dirty="0" err="1"/>
              <a:t>fulfill</a:t>
            </a:r>
            <a:r>
              <a:rPr lang="de-AT" sz="2000" dirty="0"/>
              <a:t> </a:t>
            </a:r>
            <a:r>
              <a:rPr lang="de-AT" sz="2000" dirty="0" err="1"/>
              <a:t>any</a:t>
            </a:r>
            <a:r>
              <a:rPr lang="de-AT" sz="2000" dirty="0"/>
              <a:t> </a:t>
            </a:r>
            <a:r>
              <a:rPr lang="de-AT" sz="2000" dirty="0" err="1"/>
              <a:t>tax</a:t>
            </a:r>
            <a:r>
              <a:rPr lang="de-AT" sz="2000" dirty="0"/>
              <a:t> </a:t>
            </a:r>
            <a:r>
              <a:rPr lang="de-AT" sz="2000" dirty="0" err="1"/>
              <a:t>obligations</a:t>
            </a:r>
            <a:endParaRPr lang="de-AT" sz="2000" dirty="0"/>
          </a:p>
          <a:p>
            <a:pPr lvl="1" defTabSz="1105870"/>
            <a:r>
              <a:rPr lang="de-AT" sz="2000" dirty="0" err="1"/>
              <a:t>No</a:t>
            </a:r>
            <a:r>
              <a:rPr lang="de-AT" sz="2000" dirty="0"/>
              <a:t> </a:t>
            </a:r>
            <a:r>
              <a:rPr lang="de-AT" sz="2000" dirty="0" err="1"/>
              <a:t>response</a:t>
            </a:r>
            <a:r>
              <a:rPr lang="de-AT" sz="2000" dirty="0"/>
              <a:t> </a:t>
            </a:r>
            <a:r>
              <a:rPr lang="de-AT" sz="2000" dirty="0" err="1"/>
              <a:t>to</a:t>
            </a:r>
            <a:r>
              <a:rPr lang="de-AT" sz="2000" dirty="0"/>
              <a:t> </a:t>
            </a:r>
            <a:r>
              <a:rPr lang="de-AT" sz="2000" dirty="0" err="1"/>
              <a:t>inquiries</a:t>
            </a:r>
            <a:endParaRPr lang="de-AT" sz="2000" dirty="0"/>
          </a:p>
          <a:p>
            <a:pPr lvl="1" defTabSz="1105870"/>
            <a:r>
              <a:rPr lang="de-AT" sz="2000" dirty="0" err="1"/>
              <a:t>Can‘t</a:t>
            </a:r>
            <a:r>
              <a:rPr lang="de-AT" sz="2000" dirty="0"/>
              <a:t> </a:t>
            </a:r>
            <a:r>
              <a:rPr lang="de-AT" sz="2000" dirty="0" err="1"/>
              <a:t>be</a:t>
            </a:r>
            <a:r>
              <a:rPr lang="de-AT" sz="2000" dirty="0"/>
              <a:t> </a:t>
            </a:r>
            <a:r>
              <a:rPr lang="de-AT" sz="2000" dirty="0" err="1"/>
              <a:t>found</a:t>
            </a:r>
            <a:r>
              <a:rPr lang="de-AT" sz="2000" dirty="0"/>
              <a:t> </a:t>
            </a:r>
            <a:r>
              <a:rPr lang="de-AT" sz="2000" dirty="0" err="1"/>
              <a:t>physically</a:t>
            </a:r>
            <a:endParaRPr lang="de-AT" sz="2000" dirty="0"/>
          </a:p>
          <a:p>
            <a:pPr lvl="1" defTabSz="1105870"/>
            <a:r>
              <a:rPr lang="de-AT" sz="2000" dirty="0" err="1"/>
              <a:t>No</a:t>
            </a:r>
            <a:r>
              <a:rPr lang="de-AT" sz="2000" dirty="0"/>
              <a:t> </a:t>
            </a:r>
            <a:r>
              <a:rPr lang="de-AT" sz="2000" dirty="0" err="1"/>
              <a:t>clear</a:t>
            </a:r>
            <a:r>
              <a:rPr lang="de-AT" sz="2000" dirty="0"/>
              <a:t> </a:t>
            </a:r>
            <a:r>
              <a:rPr lang="de-AT" sz="2000" dirty="0" err="1"/>
              <a:t>commercial</a:t>
            </a:r>
            <a:r>
              <a:rPr lang="de-AT" sz="2000" dirty="0"/>
              <a:t> </a:t>
            </a:r>
            <a:r>
              <a:rPr lang="de-AT" sz="2000" dirty="0" err="1"/>
              <a:t>activity</a:t>
            </a:r>
            <a:endParaRPr lang="de-AT" sz="2000" dirty="0"/>
          </a:p>
          <a:p>
            <a:pPr lvl="1" defTabSz="1105870"/>
            <a:r>
              <a:rPr lang="de-AT" sz="2000" dirty="0"/>
              <a:t>Shadow </a:t>
            </a:r>
            <a:r>
              <a:rPr lang="de-AT" sz="2000" dirty="0" err="1"/>
              <a:t>persons</a:t>
            </a:r>
            <a:endParaRPr lang="de-AT" sz="2000" dirty="0"/>
          </a:p>
          <a:p>
            <a:pPr lvl="1" defTabSz="1105870"/>
            <a:r>
              <a:rPr lang="de-AT" sz="2000" dirty="0" err="1"/>
              <a:t>Provides</a:t>
            </a:r>
            <a:r>
              <a:rPr lang="de-AT" sz="2000" dirty="0"/>
              <a:t> </a:t>
            </a:r>
            <a:r>
              <a:rPr lang="de-AT" sz="2000" dirty="0" err="1"/>
              <a:t>deductible</a:t>
            </a:r>
            <a:r>
              <a:rPr lang="de-AT" sz="2000" dirty="0"/>
              <a:t> VAT </a:t>
            </a:r>
            <a:r>
              <a:rPr lang="de-AT" sz="2000" dirty="0" err="1"/>
              <a:t>to</a:t>
            </a:r>
            <a:r>
              <a:rPr lang="de-AT" sz="2000" dirty="0"/>
              <a:t> </a:t>
            </a:r>
            <a:r>
              <a:rPr lang="de-AT" sz="2000" dirty="0" err="1"/>
              <a:t>other</a:t>
            </a:r>
            <a:r>
              <a:rPr lang="de-AT" sz="2000" dirty="0"/>
              <a:t> </a:t>
            </a:r>
            <a:r>
              <a:rPr lang="de-AT" sz="2000" dirty="0" err="1"/>
              <a:t>companies</a:t>
            </a:r>
            <a:endParaRPr lang="de-AT" sz="2000" dirty="0"/>
          </a:p>
          <a:p>
            <a:pPr lvl="1" defTabSz="1105870"/>
            <a:r>
              <a:rPr lang="de-AT" sz="2000" dirty="0"/>
              <a:t>Easy </a:t>
            </a:r>
            <a:r>
              <a:rPr lang="de-AT" sz="2000" dirty="0" err="1"/>
              <a:t>to</a:t>
            </a:r>
            <a:r>
              <a:rPr lang="de-AT" sz="2000" dirty="0"/>
              <a:t> </a:t>
            </a:r>
            <a:r>
              <a:rPr lang="de-AT" sz="2000" dirty="0" err="1"/>
              <a:t>replace</a:t>
            </a:r>
            <a:endParaRPr lang="fi-FI" dirty="0"/>
          </a:p>
        </p:txBody>
      </p:sp>
      <p:sp>
        <p:nvSpPr>
          <p:cNvPr id="10" name="Otsikko 4"/>
          <p:cNvSpPr>
            <a:spLocks noGrp="1"/>
          </p:cNvSpPr>
          <p:nvPr>
            <p:ph type="title"/>
          </p:nvPr>
        </p:nvSpPr>
        <p:spPr>
          <a:xfrm>
            <a:off x="420224" y="168098"/>
            <a:ext cx="8572580" cy="1260740"/>
          </a:xfrm>
        </p:spPr>
        <p:txBody>
          <a:bodyPr/>
          <a:lstStyle/>
          <a:p>
            <a:r>
              <a:rPr lang="fi-FI" sz="4000" kern="1200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Positions</a:t>
            </a:r>
            <a:r>
              <a:rPr lang="fi-FI" sz="4000" kern="12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a </a:t>
            </a:r>
            <a:r>
              <a:rPr lang="fi-FI" sz="4000" kern="1200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carousel</a:t>
            </a:r>
            <a:r>
              <a:rPr lang="fi-FI" sz="4000" kern="12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1/3</a:t>
            </a:r>
            <a:endParaRPr lang="fi-FI" sz="4000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CE73F-42F5-4342-B6AB-0714A089944B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91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kern="1200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Challenges</a:t>
            </a:r>
            <a:endParaRPr lang="fi-FI" sz="4000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CE73F-42F5-4342-B6AB-0714A089944B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Sisällön paikkamerkki 7"/>
          <p:cNvSpPr>
            <a:spLocks noGrp="1"/>
          </p:cNvSpPr>
          <p:nvPr>
            <p:ph idx="1"/>
          </p:nvPr>
        </p:nvSpPr>
        <p:spPr>
          <a:xfrm>
            <a:off x="1344718" y="1596937"/>
            <a:ext cx="8404490" cy="5042959"/>
          </a:xfrm>
        </p:spPr>
        <p:txBody>
          <a:bodyPr/>
          <a:lstStyle/>
          <a:p>
            <a:r>
              <a:rPr lang="en-US" sz="3200" dirty="0"/>
              <a:t>Asset recovery</a:t>
            </a:r>
          </a:p>
          <a:p>
            <a:pPr lvl="1"/>
            <a:r>
              <a:rPr lang="en-US" sz="2759" b="0" dirty="0"/>
              <a:t>Multiple countries and jurisdictions</a:t>
            </a:r>
          </a:p>
          <a:p>
            <a:pPr lvl="1"/>
            <a:r>
              <a:rPr lang="en-US" sz="2759" dirty="0"/>
              <a:t>Identification of assets</a:t>
            </a:r>
          </a:p>
          <a:p>
            <a:pPr lvl="1"/>
            <a:r>
              <a:rPr lang="en-US" sz="2759" dirty="0"/>
              <a:t>Linking assets to the crime</a:t>
            </a:r>
          </a:p>
          <a:p>
            <a:pPr lvl="1"/>
            <a:r>
              <a:rPr lang="en-US" sz="2759" b="0" dirty="0"/>
              <a:t>Stage of asset recovery?</a:t>
            </a:r>
          </a:p>
          <a:p>
            <a:pPr lvl="2"/>
            <a:r>
              <a:rPr lang="en-US" sz="2000" dirty="0"/>
              <a:t>Pre-investigation, prosecution </a:t>
            </a:r>
            <a:r>
              <a:rPr lang="en-US" sz="2000" dirty="0" err="1"/>
              <a:t>etc</a:t>
            </a:r>
            <a:endParaRPr lang="en-US" sz="2000" dirty="0"/>
          </a:p>
          <a:p>
            <a:pPr lvl="1"/>
            <a:r>
              <a:rPr lang="en-US" sz="2760" dirty="0"/>
              <a:t>Preserving and managing assets</a:t>
            </a:r>
          </a:p>
          <a:p>
            <a:pPr lvl="1"/>
            <a:r>
              <a:rPr lang="en-US" sz="2760" dirty="0"/>
              <a:t>Time limits</a:t>
            </a:r>
          </a:p>
        </p:txBody>
      </p:sp>
      <p:pic>
        <p:nvPicPr>
          <p:cNvPr id="8" name="Kuva 7" descr="Lohkoketju tasaisella täytöllä">
            <a:extLst>
              <a:ext uri="{FF2B5EF4-FFF2-40B4-BE49-F238E27FC236}">
                <a16:creationId xmlns:a16="http://schemas.microsoft.com/office/drawing/2014/main" id="{97361DA0-9C81-4D8B-852B-494561CF6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46950" y="2507779"/>
            <a:ext cx="2210544" cy="221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4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kern="1200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Challenges</a:t>
            </a:r>
            <a:endParaRPr lang="fi-FI" sz="4000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CE73F-42F5-4342-B6AB-0714A089944B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Sisällön paikkamerkki 7"/>
          <p:cNvSpPr>
            <a:spLocks noGrp="1"/>
          </p:cNvSpPr>
          <p:nvPr>
            <p:ph idx="1"/>
          </p:nvPr>
        </p:nvSpPr>
        <p:spPr>
          <a:xfrm>
            <a:off x="1344718" y="1596937"/>
            <a:ext cx="8404490" cy="5042959"/>
          </a:xfrm>
        </p:spPr>
        <p:txBody>
          <a:bodyPr/>
          <a:lstStyle/>
          <a:p>
            <a:r>
              <a:rPr lang="en-US" sz="3200" dirty="0"/>
              <a:t>VAT is complex even to professionals</a:t>
            </a:r>
          </a:p>
          <a:p>
            <a:pPr lvl="1"/>
            <a:r>
              <a:rPr lang="en-US" sz="2759" dirty="0"/>
              <a:t>Margin tax scheme</a:t>
            </a:r>
          </a:p>
          <a:p>
            <a:pPr lvl="1"/>
            <a:r>
              <a:rPr lang="en-US" sz="2759" b="0" dirty="0"/>
              <a:t>Place of taxation</a:t>
            </a:r>
          </a:p>
          <a:p>
            <a:pPr lvl="1"/>
            <a:r>
              <a:rPr lang="en-US" sz="2759" dirty="0"/>
              <a:t>and many more...</a:t>
            </a:r>
            <a:endParaRPr lang="en-US" sz="2759" b="0" dirty="0"/>
          </a:p>
          <a:p>
            <a:pPr>
              <a:spcBef>
                <a:spcPts val="1200"/>
              </a:spcBef>
            </a:pPr>
            <a:r>
              <a:rPr lang="en-US" sz="3200" dirty="0"/>
              <a:t>Case presentation</a:t>
            </a:r>
          </a:p>
          <a:p>
            <a:pPr lvl="1"/>
            <a:r>
              <a:rPr lang="en-US" sz="2759" dirty="0"/>
              <a:t>Law enforcement</a:t>
            </a:r>
          </a:p>
          <a:p>
            <a:pPr lvl="1"/>
            <a:r>
              <a:rPr lang="en-US" sz="2759" b="0" dirty="0"/>
              <a:t>Prosecution</a:t>
            </a:r>
          </a:p>
          <a:p>
            <a:pPr lvl="1"/>
            <a:r>
              <a:rPr lang="en-US" sz="2759" dirty="0"/>
              <a:t>Judges</a:t>
            </a:r>
          </a:p>
          <a:p>
            <a:pPr lvl="1"/>
            <a:r>
              <a:rPr lang="en-US" sz="2759" b="0" dirty="0"/>
              <a:t>Keep it simple…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771" y="2371322"/>
            <a:ext cx="3136033" cy="349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3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12" kern="1200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</a:t>
            </a:r>
            <a:r>
              <a:rPr lang="fi-FI" sz="4412" kern="12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fi-FI" sz="4412" kern="1200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taxation</a:t>
            </a:r>
            <a:endParaRPr lang="fi-FI" sz="4412" kern="1200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244" y="2364045"/>
            <a:ext cx="1965678" cy="7031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defTabSz="756437">
              <a:defRPr/>
            </a:pPr>
            <a:r>
              <a:rPr lang="fi-FI" sz="1655" b="1" dirty="0">
                <a:solidFill>
                  <a:srgbClr val="333333"/>
                </a:solidFill>
                <a:latin typeface="Arial"/>
              </a:rPr>
              <a:t>Legislation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244" y="3132516"/>
            <a:ext cx="1965678" cy="7031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defTabSz="756437">
              <a:defRPr/>
            </a:pPr>
            <a:r>
              <a:rPr lang="fi-FI" sz="1655" b="1" dirty="0">
                <a:solidFill>
                  <a:srgbClr val="333333"/>
                </a:solidFill>
                <a:latin typeface="Arial"/>
              </a:rPr>
              <a:t>Services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244" y="3900988"/>
            <a:ext cx="1965678" cy="7031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defTabSz="756437">
              <a:defRPr/>
            </a:pPr>
            <a:r>
              <a:rPr lang="fi-FI" sz="1655" b="1" dirty="0">
                <a:solidFill>
                  <a:srgbClr val="333333"/>
                </a:solidFill>
                <a:latin typeface="Arial"/>
              </a:rPr>
              <a:t>Technology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0054" y="2364045"/>
            <a:ext cx="6703120" cy="7031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tIns="238238" rtlCol="0" anchor="ctr" anchorCtr="0">
            <a:noAutofit/>
          </a:bodyPr>
          <a:lstStyle/>
          <a:p>
            <a:pPr marL="182563" defTabSz="756437">
              <a:defRPr/>
            </a:pPr>
            <a:r>
              <a:rPr lang="fi-FI" sz="1324" dirty="0" err="1">
                <a:solidFill>
                  <a:srgbClr val="333333"/>
                </a:solidFill>
                <a:latin typeface="Arial"/>
              </a:rPr>
              <a:t>Legislation</a:t>
            </a:r>
            <a:r>
              <a:rPr lang="fi-FI" sz="1324" dirty="0">
                <a:solidFill>
                  <a:srgbClr val="333333"/>
                </a:solidFill>
                <a:latin typeface="Arial"/>
              </a:rPr>
              <a:t> for </a:t>
            </a:r>
            <a:r>
              <a:rPr lang="fi-FI" sz="1324" dirty="0" err="1">
                <a:solidFill>
                  <a:srgbClr val="333333"/>
                </a:solidFill>
                <a:latin typeface="Arial"/>
              </a:rPr>
              <a:t>more</a:t>
            </a:r>
            <a:r>
              <a:rPr lang="fi-FI" sz="1324" dirty="0">
                <a:solidFill>
                  <a:srgbClr val="333333"/>
                </a:solidFill>
                <a:latin typeface="Arial"/>
              </a:rPr>
              <a:t> </a:t>
            </a:r>
            <a:r>
              <a:rPr lang="fi-FI" sz="1324" dirty="0" err="1">
                <a:solidFill>
                  <a:srgbClr val="333333"/>
                </a:solidFill>
                <a:latin typeface="Arial"/>
              </a:rPr>
              <a:t>access</a:t>
            </a:r>
            <a:r>
              <a:rPr lang="fi-FI" sz="1324" dirty="0">
                <a:solidFill>
                  <a:srgbClr val="333333"/>
                </a:solidFill>
                <a:latin typeface="Arial"/>
              </a:rPr>
              <a:t> / </a:t>
            </a:r>
            <a:r>
              <a:rPr lang="fi-FI" sz="1324" dirty="0" err="1">
                <a:solidFill>
                  <a:srgbClr val="333333"/>
                </a:solidFill>
                <a:latin typeface="Arial"/>
              </a:rPr>
              <a:t>cooperation</a:t>
            </a:r>
            <a:r>
              <a:rPr lang="fi-FI" sz="1324" dirty="0">
                <a:solidFill>
                  <a:srgbClr val="333333"/>
                </a:solidFill>
                <a:latin typeface="Arial"/>
              </a:rPr>
              <a:t>. Need for </a:t>
            </a:r>
            <a:r>
              <a:rPr lang="fi-FI" sz="1324" dirty="0" err="1">
                <a:solidFill>
                  <a:srgbClr val="333333"/>
                </a:solidFill>
                <a:latin typeface="Arial"/>
              </a:rPr>
              <a:t>legislation</a:t>
            </a:r>
            <a:r>
              <a:rPr lang="fi-FI" sz="1324" dirty="0">
                <a:solidFill>
                  <a:srgbClr val="333333"/>
                </a:solidFill>
                <a:latin typeface="Arial"/>
              </a:rPr>
              <a:t> on </a:t>
            </a:r>
            <a:r>
              <a:rPr lang="fi-FI" sz="1324" dirty="0" err="1">
                <a:solidFill>
                  <a:srgbClr val="333333"/>
                </a:solidFill>
                <a:latin typeface="Arial"/>
              </a:rPr>
              <a:t>national</a:t>
            </a:r>
            <a:r>
              <a:rPr lang="fi-FI" sz="1324" dirty="0">
                <a:solidFill>
                  <a:srgbClr val="333333"/>
                </a:solidFill>
                <a:latin typeface="Arial"/>
              </a:rPr>
              <a:t> and </a:t>
            </a:r>
            <a:r>
              <a:rPr lang="fi-FI" sz="1324" dirty="0" err="1">
                <a:solidFill>
                  <a:srgbClr val="333333"/>
                </a:solidFill>
                <a:latin typeface="Arial"/>
              </a:rPr>
              <a:t>international</a:t>
            </a:r>
            <a:r>
              <a:rPr lang="fi-FI" sz="1324" dirty="0">
                <a:solidFill>
                  <a:srgbClr val="333333"/>
                </a:solidFill>
                <a:latin typeface="Arial"/>
              </a:rPr>
              <a:t> </a:t>
            </a:r>
            <a:r>
              <a:rPr lang="fi-FI" sz="1324" dirty="0" err="1">
                <a:solidFill>
                  <a:srgbClr val="333333"/>
                </a:solidFill>
                <a:latin typeface="Arial"/>
              </a:rPr>
              <a:t>level</a:t>
            </a:r>
            <a:r>
              <a:rPr lang="fi-FI" sz="1324" dirty="0">
                <a:solidFill>
                  <a:srgbClr val="333333"/>
                </a:solidFill>
                <a:latin typeface="Arial"/>
              </a:rPr>
              <a:t> (OECD)</a:t>
            </a:r>
          </a:p>
          <a:p>
            <a:pPr defTabSz="756437">
              <a:defRPr/>
            </a:pPr>
            <a:endParaRPr lang="fi-FI" sz="1324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0054" y="3132515"/>
            <a:ext cx="6703120" cy="7031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defTabSz="756437">
              <a:defRPr/>
            </a:pPr>
            <a:endParaRPr lang="fi-FI" sz="1324" dirty="0">
              <a:solidFill>
                <a:srgbClr val="333333"/>
              </a:solidFill>
              <a:latin typeface="Arial"/>
            </a:endParaRPr>
          </a:p>
          <a:p>
            <a:pPr marL="182563" defTabSz="756437">
              <a:defRPr/>
            </a:pPr>
            <a:r>
              <a:rPr lang="fi-FI" sz="1324" dirty="0">
                <a:solidFill>
                  <a:srgbClr val="333333"/>
                </a:solidFill>
                <a:latin typeface="Arial"/>
              </a:rPr>
              <a:t>Services to </a:t>
            </a:r>
            <a:r>
              <a:rPr lang="fi-FI" sz="1324" dirty="0" err="1">
                <a:solidFill>
                  <a:srgbClr val="333333"/>
                </a:solidFill>
                <a:latin typeface="Arial"/>
              </a:rPr>
              <a:t>make</a:t>
            </a:r>
            <a:r>
              <a:rPr lang="fi-FI" sz="1324" dirty="0">
                <a:solidFill>
                  <a:srgbClr val="333333"/>
                </a:solidFill>
                <a:latin typeface="Arial"/>
              </a:rPr>
              <a:t> </a:t>
            </a:r>
            <a:r>
              <a:rPr lang="fi-FI" sz="1324" dirty="0" err="1">
                <a:solidFill>
                  <a:srgbClr val="333333"/>
                </a:solidFill>
                <a:latin typeface="Arial"/>
              </a:rPr>
              <a:t>cooperation</a:t>
            </a:r>
            <a:r>
              <a:rPr lang="fi-FI" sz="1324" dirty="0">
                <a:solidFill>
                  <a:srgbClr val="333333"/>
                </a:solidFill>
                <a:latin typeface="Arial"/>
              </a:rPr>
              <a:t> </a:t>
            </a:r>
            <a:r>
              <a:rPr lang="fi-FI" sz="1324" dirty="0" err="1">
                <a:solidFill>
                  <a:srgbClr val="333333"/>
                </a:solidFill>
                <a:latin typeface="Arial"/>
              </a:rPr>
              <a:t>with</a:t>
            </a:r>
            <a:r>
              <a:rPr lang="fi-FI" sz="1324" dirty="0">
                <a:solidFill>
                  <a:srgbClr val="333333"/>
                </a:solidFill>
                <a:latin typeface="Arial"/>
              </a:rPr>
              <a:t> </a:t>
            </a:r>
            <a:r>
              <a:rPr lang="fi-FI" sz="1324" dirty="0" err="1">
                <a:solidFill>
                  <a:srgbClr val="333333"/>
                </a:solidFill>
                <a:latin typeface="Arial"/>
              </a:rPr>
              <a:t>Tax</a:t>
            </a:r>
            <a:r>
              <a:rPr lang="fi-FI" sz="1324" dirty="0">
                <a:solidFill>
                  <a:srgbClr val="333333"/>
                </a:solidFill>
                <a:latin typeface="Arial"/>
              </a:rPr>
              <a:t> </a:t>
            </a:r>
            <a:r>
              <a:rPr lang="fi-FI" sz="1324" dirty="0" err="1">
                <a:solidFill>
                  <a:srgbClr val="333333"/>
                </a:solidFill>
                <a:latin typeface="Arial"/>
              </a:rPr>
              <a:t>administrations</a:t>
            </a:r>
            <a:r>
              <a:rPr lang="fi-FI" sz="1324" dirty="0">
                <a:solidFill>
                  <a:srgbClr val="333333"/>
                </a:solidFill>
                <a:latin typeface="Arial"/>
              </a:rPr>
              <a:t> </a:t>
            </a:r>
            <a:r>
              <a:rPr lang="fi-FI" sz="1324" dirty="0" err="1">
                <a:solidFill>
                  <a:srgbClr val="333333"/>
                </a:solidFill>
                <a:latin typeface="Arial"/>
              </a:rPr>
              <a:t>easy</a:t>
            </a:r>
            <a:endParaRPr lang="fi-FI" sz="1324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0054" y="3897953"/>
            <a:ext cx="6703120" cy="7031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defTabSz="756437">
              <a:defRPr/>
            </a:pPr>
            <a:endParaRPr lang="fi-FI" sz="1324" dirty="0">
              <a:solidFill>
                <a:srgbClr val="333333"/>
              </a:solidFill>
              <a:latin typeface="Arial"/>
            </a:endParaRPr>
          </a:p>
          <a:p>
            <a:pPr marL="182563" defTabSz="756437">
              <a:defRPr/>
            </a:pPr>
            <a:r>
              <a:rPr lang="fi-FI" sz="1324" dirty="0" err="1">
                <a:solidFill>
                  <a:srgbClr val="333333"/>
                </a:solidFill>
                <a:latin typeface="Arial"/>
              </a:rPr>
              <a:t>Automated</a:t>
            </a:r>
            <a:r>
              <a:rPr lang="fi-FI" sz="1324" dirty="0">
                <a:solidFill>
                  <a:srgbClr val="333333"/>
                </a:solidFill>
                <a:latin typeface="Arial"/>
              </a:rPr>
              <a:t> </a:t>
            </a:r>
            <a:r>
              <a:rPr lang="fi-FI" sz="1324" dirty="0" err="1">
                <a:solidFill>
                  <a:srgbClr val="333333"/>
                </a:solidFill>
                <a:latin typeface="Arial"/>
              </a:rPr>
              <a:t>gathering</a:t>
            </a:r>
            <a:r>
              <a:rPr lang="fi-FI" sz="1324" dirty="0">
                <a:solidFill>
                  <a:srgbClr val="333333"/>
                </a:solidFill>
                <a:latin typeface="Arial"/>
              </a:rPr>
              <a:t> of </a:t>
            </a:r>
            <a:r>
              <a:rPr lang="fi-FI" sz="1324" dirty="0" err="1">
                <a:solidFill>
                  <a:srgbClr val="333333"/>
                </a:solidFill>
                <a:latin typeface="Arial"/>
              </a:rPr>
              <a:t>information</a:t>
            </a:r>
            <a:r>
              <a:rPr lang="fi-FI" sz="1324" dirty="0">
                <a:solidFill>
                  <a:srgbClr val="333333"/>
                </a:solidFill>
                <a:latin typeface="Arial"/>
              </a:rPr>
              <a:t>, </a:t>
            </a:r>
            <a:r>
              <a:rPr lang="fi-FI" sz="1324" dirty="0" err="1">
                <a:solidFill>
                  <a:srgbClr val="333333"/>
                </a:solidFill>
                <a:latin typeface="Arial"/>
              </a:rPr>
              <a:t>machine</a:t>
            </a:r>
            <a:r>
              <a:rPr lang="fi-FI" sz="1324" dirty="0">
                <a:solidFill>
                  <a:srgbClr val="333333"/>
                </a:solidFill>
                <a:latin typeface="Arial"/>
              </a:rPr>
              <a:t> </a:t>
            </a:r>
            <a:r>
              <a:rPr lang="fi-FI" sz="1324" dirty="0" err="1">
                <a:solidFill>
                  <a:srgbClr val="333333"/>
                </a:solidFill>
                <a:latin typeface="Arial"/>
              </a:rPr>
              <a:t>learning</a:t>
            </a:r>
            <a:r>
              <a:rPr lang="fi-FI" sz="1324" dirty="0">
                <a:solidFill>
                  <a:srgbClr val="333333"/>
                </a:solidFill>
                <a:latin typeface="Arial"/>
              </a:rPr>
              <a:t>, AI and </a:t>
            </a:r>
            <a:r>
              <a:rPr lang="fi-FI" sz="1324" dirty="0" err="1">
                <a:solidFill>
                  <a:srgbClr val="333333"/>
                </a:solidFill>
                <a:latin typeface="Arial"/>
              </a:rPr>
              <a:t>analytics</a:t>
            </a:r>
            <a:endParaRPr lang="fi-FI" sz="1324" dirty="0">
              <a:solidFill>
                <a:srgbClr val="333333"/>
              </a:solidFill>
              <a:latin typeface="Arial"/>
            </a:endParaRPr>
          </a:p>
          <a:p>
            <a:pPr defTabSz="756437">
              <a:defRPr/>
            </a:pPr>
            <a:endParaRPr lang="fi-FI" sz="1324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575244" y="4684001"/>
            <a:ext cx="1965678" cy="7031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defTabSz="756437">
              <a:defRPr/>
            </a:pPr>
            <a:r>
              <a:rPr lang="fi-FI" sz="1655" b="1" dirty="0" err="1">
                <a:solidFill>
                  <a:srgbClr val="333333"/>
                </a:solidFill>
                <a:latin typeface="Arial"/>
              </a:rPr>
              <a:t>Financing</a:t>
            </a:r>
            <a:endParaRPr lang="fi-FI" sz="1655" b="1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2660054" y="4680965"/>
            <a:ext cx="6703120" cy="7031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marL="182563" defTabSz="756437">
              <a:defRPr/>
            </a:pPr>
            <a:endParaRPr lang="fi-FI" sz="1324" dirty="0">
              <a:solidFill>
                <a:srgbClr val="333333"/>
              </a:solidFill>
              <a:latin typeface="Arial"/>
            </a:endParaRPr>
          </a:p>
          <a:p>
            <a:pPr marL="182563" defTabSz="756437">
              <a:defRPr/>
            </a:pPr>
            <a:r>
              <a:rPr lang="fi-FI" sz="1324" dirty="0">
                <a:solidFill>
                  <a:srgbClr val="333333"/>
                </a:solidFill>
                <a:latin typeface="Arial"/>
              </a:rPr>
              <a:t>Need to </a:t>
            </a:r>
            <a:r>
              <a:rPr lang="fi-FI" sz="1324" dirty="0" err="1">
                <a:solidFill>
                  <a:srgbClr val="333333"/>
                </a:solidFill>
                <a:latin typeface="Arial"/>
              </a:rPr>
              <a:t>secure</a:t>
            </a:r>
            <a:r>
              <a:rPr lang="fi-FI" sz="1324" dirty="0">
                <a:solidFill>
                  <a:srgbClr val="333333"/>
                </a:solidFill>
                <a:latin typeface="Arial"/>
              </a:rPr>
              <a:t> </a:t>
            </a:r>
            <a:r>
              <a:rPr lang="fi-FI" sz="1324" dirty="0" err="1">
                <a:solidFill>
                  <a:srgbClr val="333333"/>
                </a:solidFill>
                <a:latin typeface="Arial"/>
              </a:rPr>
              <a:t>financing</a:t>
            </a:r>
            <a:r>
              <a:rPr lang="fi-FI" sz="1324" dirty="0">
                <a:solidFill>
                  <a:srgbClr val="333333"/>
                </a:solidFill>
                <a:latin typeface="Arial"/>
              </a:rPr>
              <a:t> for </a:t>
            </a:r>
            <a:r>
              <a:rPr lang="fi-FI" sz="1324" dirty="0" err="1">
                <a:solidFill>
                  <a:srgbClr val="333333"/>
                </a:solidFill>
                <a:latin typeface="Arial"/>
              </a:rPr>
              <a:t>Tax</a:t>
            </a:r>
            <a:r>
              <a:rPr lang="fi-FI" sz="1324" dirty="0">
                <a:solidFill>
                  <a:srgbClr val="333333"/>
                </a:solidFill>
                <a:latin typeface="Arial"/>
              </a:rPr>
              <a:t> </a:t>
            </a:r>
            <a:r>
              <a:rPr lang="fi-FI" sz="1324" dirty="0" err="1">
                <a:solidFill>
                  <a:srgbClr val="333333"/>
                </a:solidFill>
                <a:latin typeface="Arial"/>
              </a:rPr>
              <a:t>administrations</a:t>
            </a:r>
            <a:r>
              <a:rPr lang="fi-FI" sz="1324" dirty="0">
                <a:solidFill>
                  <a:srgbClr val="333333"/>
                </a:solidFill>
                <a:latin typeface="Arial"/>
              </a:rPr>
              <a:t> to </a:t>
            </a:r>
            <a:r>
              <a:rPr lang="fi-FI" sz="1324" dirty="0" err="1">
                <a:solidFill>
                  <a:srgbClr val="333333"/>
                </a:solidFill>
                <a:latin typeface="Arial"/>
              </a:rPr>
              <a:t>meet</a:t>
            </a:r>
            <a:r>
              <a:rPr lang="fi-FI" sz="1324" dirty="0">
                <a:solidFill>
                  <a:srgbClr val="333333"/>
                </a:solidFill>
                <a:latin typeface="Arial"/>
              </a:rPr>
              <a:t> </a:t>
            </a:r>
            <a:r>
              <a:rPr lang="fi-FI" sz="1324" dirty="0" err="1">
                <a:solidFill>
                  <a:srgbClr val="333333"/>
                </a:solidFill>
                <a:latin typeface="Arial"/>
              </a:rPr>
              <a:t>the</a:t>
            </a:r>
            <a:r>
              <a:rPr lang="fi-FI" sz="1324" dirty="0">
                <a:solidFill>
                  <a:srgbClr val="333333"/>
                </a:solidFill>
                <a:latin typeface="Arial"/>
              </a:rPr>
              <a:t> </a:t>
            </a:r>
            <a:r>
              <a:rPr lang="fi-FI" sz="1324" dirty="0" err="1">
                <a:solidFill>
                  <a:srgbClr val="333333"/>
                </a:solidFill>
                <a:latin typeface="Arial"/>
              </a:rPr>
              <a:t>challenges</a:t>
            </a:r>
            <a:r>
              <a:rPr lang="fi-FI" sz="1324" dirty="0">
                <a:solidFill>
                  <a:srgbClr val="333333"/>
                </a:solidFill>
                <a:latin typeface="Arial"/>
              </a:rPr>
              <a:t> of </a:t>
            </a:r>
            <a:r>
              <a:rPr lang="fi-FI" sz="1324" dirty="0" err="1">
                <a:solidFill>
                  <a:srgbClr val="333333"/>
                </a:solidFill>
                <a:latin typeface="Arial"/>
              </a:rPr>
              <a:t>the</a:t>
            </a:r>
            <a:r>
              <a:rPr lang="fi-FI" sz="1324" dirty="0">
                <a:solidFill>
                  <a:srgbClr val="333333"/>
                </a:solidFill>
                <a:latin typeface="Arial"/>
              </a:rPr>
              <a:t> </a:t>
            </a:r>
            <a:r>
              <a:rPr lang="fi-FI" sz="1324" dirty="0" err="1">
                <a:solidFill>
                  <a:srgbClr val="333333"/>
                </a:solidFill>
                <a:latin typeface="Arial"/>
              </a:rPr>
              <a:t>future</a:t>
            </a:r>
            <a:endParaRPr lang="fi-FI" sz="1324" dirty="0">
              <a:solidFill>
                <a:srgbClr val="333333"/>
              </a:solidFill>
              <a:latin typeface="Arial"/>
            </a:endParaRPr>
          </a:p>
          <a:p>
            <a:pPr defTabSz="756437">
              <a:defRPr/>
            </a:pPr>
            <a:endParaRPr lang="fi-FI" sz="1324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CE73F-42F5-4342-B6AB-0714A089944B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41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12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</a:t>
            </a:r>
            <a:r>
              <a:rPr lang="fi-FI" sz="4412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4412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auditor</a:t>
            </a:r>
            <a:r>
              <a:rPr lang="fi-FI" sz="4412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fi-FI" sz="4412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investigator</a:t>
            </a:r>
            <a:endParaRPr lang="fi-FI" sz="4412" dirty="0">
              <a:solidFill>
                <a:srgbClr val="0066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647" dirty="0" err="1"/>
              <a:t>Requirements</a:t>
            </a:r>
            <a:r>
              <a:rPr lang="fi-FI" sz="2647" dirty="0"/>
              <a:t> of </a:t>
            </a:r>
            <a:r>
              <a:rPr lang="fi-FI" sz="2647" dirty="0" err="1"/>
              <a:t>the</a:t>
            </a:r>
            <a:r>
              <a:rPr lang="fi-FI" sz="2647" dirty="0"/>
              <a:t> </a:t>
            </a:r>
            <a:r>
              <a:rPr lang="fi-FI" sz="2647" dirty="0" err="1"/>
              <a:t>future</a:t>
            </a:r>
            <a:endParaRPr lang="fi-FI" sz="2647" dirty="0"/>
          </a:p>
          <a:p>
            <a:pPr lvl="1"/>
            <a:r>
              <a:rPr lang="fi-FI" sz="2427" dirty="0"/>
              <a:t>Data management and </a:t>
            </a:r>
            <a:r>
              <a:rPr lang="fi-FI" sz="2427" dirty="0" err="1"/>
              <a:t>analysis</a:t>
            </a:r>
            <a:endParaRPr lang="fi-FI" sz="2427" dirty="0"/>
          </a:p>
          <a:p>
            <a:pPr lvl="2"/>
            <a:r>
              <a:rPr lang="en-US" sz="1985" dirty="0"/>
              <a:t>Mixed skillset</a:t>
            </a:r>
          </a:p>
          <a:p>
            <a:pPr lvl="2"/>
            <a:r>
              <a:rPr lang="en-US" sz="1985" dirty="0"/>
              <a:t>What to apply and when</a:t>
            </a:r>
          </a:p>
          <a:p>
            <a:pPr lvl="1"/>
            <a:r>
              <a:rPr lang="en-US" sz="2427" dirty="0"/>
              <a:t>Technological literacy</a:t>
            </a:r>
          </a:p>
          <a:p>
            <a:pPr lvl="2"/>
            <a:r>
              <a:rPr lang="en-US" sz="1985" dirty="0"/>
              <a:t>Know your business</a:t>
            </a:r>
          </a:p>
          <a:p>
            <a:pPr lvl="2"/>
            <a:r>
              <a:rPr lang="en-US" sz="1985" dirty="0"/>
              <a:t>More </a:t>
            </a:r>
            <a:r>
              <a:rPr lang="en-US" sz="1985" dirty="0" err="1"/>
              <a:t>specialised</a:t>
            </a:r>
            <a:r>
              <a:rPr lang="en-US" sz="1985" dirty="0"/>
              <a:t> auditors?</a:t>
            </a:r>
            <a:endParaRPr lang="en-US" dirty="0"/>
          </a:p>
          <a:p>
            <a:r>
              <a:rPr lang="en-US" sz="2647" dirty="0"/>
              <a:t>More is required, not less</a:t>
            </a:r>
          </a:p>
          <a:p>
            <a:pPr lvl="2"/>
            <a:r>
              <a:rPr lang="en-US" sz="1985" dirty="0"/>
              <a:t>Accounting skills 2.0</a:t>
            </a:r>
          </a:p>
          <a:p>
            <a:pPr lvl="2"/>
            <a:r>
              <a:rPr lang="fi-FI" sz="1985" dirty="0"/>
              <a:t>VAT </a:t>
            </a:r>
            <a:r>
              <a:rPr lang="fi-FI" sz="1985" dirty="0" err="1"/>
              <a:t>frauds</a:t>
            </a:r>
            <a:r>
              <a:rPr lang="fi-FI" sz="1985" dirty="0"/>
              <a:t> of </a:t>
            </a:r>
            <a:r>
              <a:rPr lang="fi-FI" sz="1985" dirty="0" err="1"/>
              <a:t>the</a:t>
            </a:r>
            <a:r>
              <a:rPr lang="fi-FI" sz="1985" dirty="0"/>
              <a:t> </a:t>
            </a:r>
            <a:r>
              <a:rPr lang="fi-FI" sz="1985" dirty="0" err="1"/>
              <a:t>future</a:t>
            </a:r>
            <a:r>
              <a:rPr lang="fi-FI" sz="1985" dirty="0"/>
              <a:t>?</a:t>
            </a:r>
          </a:p>
          <a:p>
            <a:pPr lvl="3"/>
            <a:r>
              <a:rPr lang="fi-FI" sz="1544" dirty="0" err="1"/>
              <a:t>Bots</a:t>
            </a:r>
            <a:r>
              <a:rPr lang="fi-FI" sz="1544" dirty="0"/>
              <a:t>?</a:t>
            </a:r>
          </a:p>
          <a:p>
            <a:pPr lvl="3"/>
            <a:r>
              <a:rPr lang="fi-FI" sz="1544" dirty="0" err="1"/>
              <a:t>Hacks</a:t>
            </a:r>
            <a:r>
              <a:rPr lang="fi-FI" sz="1544" dirty="0"/>
              <a:t>?</a:t>
            </a:r>
          </a:p>
          <a:p>
            <a:pPr lvl="3"/>
            <a:endParaRPr lang="fi-FI" sz="1544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CE73F-42F5-4342-B6AB-0714A089944B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fi-FI">
              <a:solidFill>
                <a:srgbClr val="000000"/>
              </a:solidFill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 rotWithShape="1">
          <a:blip r:embed="rId2"/>
          <a:srcRect l="35261" r="35989"/>
          <a:stretch/>
        </p:blipFill>
        <p:spPr>
          <a:xfrm>
            <a:off x="7364848" y="2558959"/>
            <a:ext cx="1627956" cy="274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7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</a:t>
            </a:r>
            <a:r>
              <a:rPr lang="fi-FI" sz="44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fi-FI" sz="4400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databases</a:t>
            </a:r>
            <a:endParaRPr lang="fi-FI" sz="4400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68" dirty="0" err="1"/>
              <a:t>Accessability</a:t>
            </a:r>
            <a:r>
              <a:rPr lang="fi-FI" sz="2868" dirty="0"/>
              <a:t> &amp; </a:t>
            </a:r>
            <a:r>
              <a:rPr lang="fi-FI" sz="2868" dirty="0" err="1"/>
              <a:t>usability</a:t>
            </a:r>
            <a:endParaRPr lang="fi-FI" sz="2868" dirty="0"/>
          </a:p>
          <a:p>
            <a:pPr lvl="1"/>
            <a:r>
              <a:rPr lang="fi-FI" sz="2206" dirty="0" err="1"/>
              <a:t>Better</a:t>
            </a:r>
            <a:r>
              <a:rPr lang="fi-FI" sz="2206" dirty="0"/>
              <a:t> design</a:t>
            </a:r>
          </a:p>
          <a:p>
            <a:pPr lvl="1"/>
            <a:r>
              <a:rPr lang="fi-FI" sz="2206" dirty="0"/>
              <a:t>Advanced </a:t>
            </a:r>
            <a:r>
              <a:rPr lang="fi-FI" sz="2206" dirty="0" err="1"/>
              <a:t>usability</a:t>
            </a:r>
            <a:r>
              <a:rPr lang="fi-FI" sz="2206" dirty="0"/>
              <a:t> (</a:t>
            </a:r>
            <a:r>
              <a:rPr lang="fi-FI" sz="2206" dirty="0" err="1"/>
              <a:t>tax</a:t>
            </a:r>
            <a:r>
              <a:rPr lang="fi-FI" sz="2206" dirty="0"/>
              <a:t> </a:t>
            </a:r>
            <a:r>
              <a:rPr lang="fi-FI" sz="2206" dirty="0" err="1"/>
              <a:t>investigation</a:t>
            </a:r>
            <a:r>
              <a:rPr lang="fi-FI" sz="2206" dirty="0"/>
              <a:t> etc.)</a:t>
            </a:r>
          </a:p>
          <a:p>
            <a:pPr lvl="1"/>
            <a:r>
              <a:rPr lang="fi-FI" sz="2206" dirty="0"/>
              <a:t>More </a:t>
            </a:r>
            <a:r>
              <a:rPr lang="fi-FI" sz="2206" dirty="0" err="1"/>
              <a:t>access</a:t>
            </a:r>
            <a:r>
              <a:rPr lang="fi-FI" sz="2206" dirty="0"/>
              <a:t> to </a:t>
            </a:r>
            <a:r>
              <a:rPr lang="fi-FI" sz="2206" dirty="0" err="1"/>
              <a:t>different</a:t>
            </a:r>
            <a:r>
              <a:rPr lang="fi-FI" sz="2206" dirty="0"/>
              <a:t> </a:t>
            </a:r>
            <a:r>
              <a:rPr lang="fi-FI" sz="2206" dirty="0" err="1"/>
              <a:t>databases</a:t>
            </a:r>
            <a:endParaRPr lang="fi-FI" sz="2206" dirty="0"/>
          </a:p>
          <a:p>
            <a:pPr lvl="2"/>
            <a:r>
              <a:rPr lang="fi-FI" sz="2206" dirty="0" err="1"/>
              <a:t>Combining</a:t>
            </a:r>
            <a:r>
              <a:rPr lang="fi-FI" sz="2206" dirty="0"/>
              <a:t> </a:t>
            </a:r>
            <a:r>
              <a:rPr lang="fi-FI" sz="2206" dirty="0" err="1"/>
              <a:t>databases</a:t>
            </a:r>
            <a:endParaRPr lang="fi-FI" sz="2206" dirty="0"/>
          </a:p>
          <a:p>
            <a:pPr lvl="2"/>
            <a:r>
              <a:rPr lang="fi-FI" sz="2210" dirty="0" err="1"/>
              <a:t>Getting</a:t>
            </a:r>
            <a:r>
              <a:rPr lang="fi-FI" sz="2210" dirty="0"/>
              <a:t> </a:t>
            </a:r>
            <a:r>
              <a:rPr lang="fi-FI" sz="2210" dirty="0" err="1"/>
              <a:t>rid</a:t>
            </a:r>
            <a:r>
              <a:rPr lang="fi-FI" sz="2210" dirty="0"/>
              <a:t> of </a:t>
            </a:r>
            <a:r>
              <a:rPr lang="fi-FI" sz="2210" dirty="0" err="1"/>
              <a:t>fragmentation</a:t>
            </a:r>
            <a:endParaRPr lang="fi-FI" sz="2210" dirty="0"/>
          </a:p>
          <a:p>
            <a:pPr lvl="2"/>
            <a:r>
              <a:rPr lang="fi-FI" sz="2210" b="1" u="sng" dirty="0" err="1">
                <a:solidFill>
                  <a:srgbClr val="FF0000"/>
                </a:solidFill>
              </a:rPr>
              <a:t>Legislation</a:t>
            </a:r>
            <a:r>
              <a:rPr lang="fi-FI" sz="2210" b="1" u="sng" dirty="0">
                <a:solidFill>
                  <a:srgbClr val="FF0000"/>
                </a:solidFill>
              </a:rPr>
              <a:t> for </a:t>
            </a:r>
            <a:r>
              <a:rPr lang="fi-FI" sz="2210" b="1" u="sng" dirty="0" err="1">
                <a:solidFill>
                  <a:srgbClr val="FF0000"/>
                </a:solidFill>
              </a:rPr>
              <a:t>more</a:t>
            </a:r>
            <a:r>
              <a:rPr lang="fi-FI" sz="2210" b="1" u="sng" dirty="0">
                <a:solidFill>
                  <a:srgbClr val="FF0000"/>
                </a:solidFill>
              </a:rPr>
              <a:t> </a:t>
            </a:r>
            <a:r>
              <a:rPr lang="fi-FI" sz="2210" b="1" u="sng" dirty="0" err="1">
                <a:solidFill>
                  <a:srgbClr val="FF0000"/>
                </a:solidFill>
              </a:rPr>
              <a:t>access</a:t>
            </a:r>
            <a:r>
              <a:rPr lang="fi-FI" sz="2210" b="1" u="sng" dirty="0">
                <a:solidFill>
                  <a:srgbClr val="FF0000"/>
                </a:solidFill>
              </a:rPr>
              <a:t> </a:t>
            </a:r>
          </a:p>
          <a:p>
            <a:r>
              <a:rPr lang="fi-FI" sz="2868" dirty="0"/>
              <a:t>More </a:t>
            </a:r>
            <a:r>
              <a:rPr lang="fi-FI" sz="2868" dirty="0" err="1"/>
              <a:t>self</a:t>
            </a:r>
            <a:r>
              <a:rPr lang="fi-FI" sz="2868" dirty="0"/>
              <a:t> </a:t>
            </a:r>
            <a:r>
              <a:rPr lang="fi-FI" sz="2868" dirty="0" err="1"/>
              <a:t>created</a:t>
            </a:r>
            <a:r>
              <a:rPr lang="fi-FI" sz="2868" dirty="0"/>
              <a:t> </a:t>
            </a:r>
            <a:r>
              <a:rPr lang="fi-FI" sz="2868" dirty="0" err="1"/>
              <a:t>databases</a:t>
            </a:r>
            <a:endParaRPr lang="fi-FI" sz="2868" dirty="0"/>
          </a:p>
          <a:p>
            <a:pPr lvl="1"/>
            <a:r>
              <a:rPr lang="fi-FI" sz="2206" dirty="0" err="1"/>
              <a:t>Projects</a:t>
            </a:r>
            <a:r>
              <a:rPr lang="fi-FI" sz="2206" dirty="0"/>
              <a:t> for data </a:t>
            </a:r>
            <a:r>
              <a:rPr lang="fi-FI" sz="2206" dirty="0" err="1"/>
              <a:t>gathering</a:t>
            </a:r>
            <a:endParaRPr lang="fi-FI" sz="2206" dirty="0"/>
          </a:p>
          <a:p>
            <a:pPr lvl="1"/>
            <a:endParaRPr lang="fi-FI" sz="2427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CE73F-42F5-4342-B6AB-0714A089944B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41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72359" y="3193394"/>
            <a:ext cx="8824715" cy="1596937"/>
          </a:xfrm>
        </p:spPr>
        <p:txBody>
          <a:bodyPr/>
          <a:lstStyle/>
          <a:p>
            <a:pPr lvl="0" defTabSz="1008268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de-AT" sz="6900" kern="12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</a:t>
            </a:r>
            <a:r>
              <a:rPr lang="de-AT" sz="6900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br>
              <a:rPr lang="en-GB" sz="6900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D12CD-A54A-4233-B0D7-E67836D5AA0D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5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kern="1200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Positions</a:t>
            </a:r>
            <a:r>
              <a:rPr lang="fi-FI" sz="4000" kern="12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a </a:t>
            </a:r>
            <a:r>
              <a:rPr lang="fi-FI" sz="4000" kern="1200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carousel</a:t>
            </a:r>
            <a:r>
              <a:rPr lang="fi-FI" sz="4000" kern="12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2/3</a:t>
            </a:r>
            <a:endParaRPr lang="fi-FI" sz="4000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1105870"/>
            <a:r>
              <a:rPr lang="de-AT" sz="2800" dirty="0" err="1"/>
              <a:t>Defaulter</a:t>
            </a:r>
            <a:r>
              <a:rPr lang="de-AT" sz="2800" dirty="0"/>
              <a:t>: </a:t>
            </a:r>
          </a:p>
          <a:p>
            <a:pPr lvl="1" defTabSz="1105870"/>
            <a:r>
              <a:rPr lang="de-AT" sz="2000" dirty="0" err="1"/>
              <a:t>Declares</a:t>
            </a:r>
            <a:r>
              <a:rPr lang="de-AT" sz="2000" dirty="0"/>
              <a:t> but </a:t>
            </a:r>
            <a:r>
              <a:rPr lang="de-AT" sz="2000" dirty="0" err="1"/>
              <a:t>does</a:t>
            </a:r>
            <a:r>
              <a:rPr lang="de-AT" sz="2000" dirty="0"/>
              <a:t> not </a:t>
            </a:r>
            <a:r>
              <a:rPr lang="de-AT" sz="2000" dirty="0" err="1"/>
              <a:t>pay</a:t>
            </a:r>
            <a:r>
              <a:rPr lang="de-AT" sz="2000" dirty="0"/>
              <a:t> </a:t>
            </a:r>
            <a:r>
              <a:rPr lang="de-AT" sz="2000" dirty="0" err="1"/>
              <a:t>the</a:t>
            </a:r>
            <a:r>
              <a:rPr lang="de-AT" sz="2000" dirty="0"/>
              <a:t> VAT</a:t>
            </a:r>
          </a:p>
          <a:p>
            <a:pPr lvl="1" defTabSz="1105870"/>
            <a:r>
              <a:rPr lang="de-AT" sz="2000" dirty="0" err="1"/>
              <a:t>Fulfills</a:t>
            </a:r>
            <a:r>
              <a:rPr lang="de-AT" sz="2000" dirty="0"/>
              <a:t> </a:t>
            </a:r>
            <a:r>
              <a:rPr lang="de-AT" sz="2000" dirty="0" err="1"/>
              <a:t>some</a:t>
            </a:r>
            <a:r>
              <a:rPr lang="de-AT" sz="2000" dirty="0"/>
              <a:t> </a:t>
            </a:r>
            <a:r>
              <a:rPr lang="de-AT" sz="2000" dirty="0" err="1"/>
              <a:t>of</a:t>
            </a:r>
            <a:r>
              <a:rPr lang="de-AT" sz="2000" dirty="0"/>
              <a:t> </a:t>
            </a:r>
            <a:r>
              <a:rPr lang="de-AT" sz="2000" dirty="0" err="1"/>
              <a:t>the</a:t>
            </a:r>
            <a:r>
              <a:rPr lang="de-AT" sz="2000" dirty="0"/>
              <a:t> </a:t>
            </a:r>
            <a:r>
              <a:rPr lang="de-AT" sz="2000" dirty="0" err="1"/>
              <a:t>tax</a:t>
            </a:r>
            <a:r>
              <a:rPr lang="de-AT" sz="2000" dirty="0"/>
              <a:t> </a:t>
            </a:r>
            <a:r>
              <a:rPr lang="de-AT" sz="2000" dirty="0" err="1"/>
              <a:t>obligations</a:t>
            </a:r>
            <a:endParaRPr lang="de-AT" sz="2000" dirty="0"/>
          </a:p>
          <a:p>
            <a:pPr lvl="1" defTabSz="1105870"/>
            <a:r>
              <a:rPr lang="de-AT" sz="2000" dirty="0"/>
              <a:t>Can </a:t>
            </a:r>
            <a:r>
              <a:rPr lang="de-AT" sz="2000" dirty="0" err="1"/>
              <a:t>be</a:t>
            </a:r>
            <a:r>
              <a:rPr lang="de-AT" sz="2000" dirty="0"/>
              <a:t> </a:t>
            </a:r>
            <a:r>
              <a:rPr lang="de-AT" sz="2000" dirty="0" err="1"/>
              <a:t>harder</a:t>
            </a:r>
            <a:r>
              <a:rPr lang="de-AT" sz="2000" dirty="0"/>
              <a:t> </a:t>
            </a:r>
            <a:r>
              <a:rPr lang="de-AT" sz="2000" dirty="0" err="1"/>
              <a:t>to</a:t>
            </a:r>
            <a:r>
              <a:rPr lang="de-AT" sz="2000" dirty="0"/>
              <a:t> </a:t>
            </a:r>
            <a:r>
              <a:rPr lang="de-AT" sz="2000" dirty="0" err="1"/>
              <a:t>prove</a:t>
            </a:r>
            <a:r>
              <a:rPr lang="de-AT" sz="2000" dirty="0"/>
              <a:t> </a:t>
            </a:r>
            <a:r>
              <a:rPr lang="de-AT" sz="2000" dirty="0" err="1"/>
              <a:t>criminal</a:t>
            </a:r>
            <a:r>
              <a:rPr lang="de-AT" sz="2000" dirty="0"/>
              <a:t> </a:t>
            </a:r>
            <a:r>
              <a:rPr lang="de-AT" sz="2000" dirty="0" err="1"/>
              <a:t>intent</a:t>
            </a:r>
            <a:endParaRPr lang="de-AT" sz="2000" dirty="0"/>
          </a:p>
          <a:p>
            <a:pPr defTabSz="1105870"/>
            <a:r>
              <a:rPr lang="de-AT" sz="2800" dirty="0"/>
              <a:t>Broker: </a:t>
            </a:r>
          </a:p>
          <a:p>
            <a:pPr lvl="1" defTabSz="1105870"/>
            <a:r>
              <a:rPr lang="de-AT" sz="2000" dirty="0" err="1"/>
              <a:t>Highest</a:t>
            </a:r>
            <a:r>
              <a:rPr lang="de-AT" sz="2000" dirty="0"/>
              <a:t> </a:t>
            </a:r>
            <a:r>
              <a:rPr lang="de-AT" sz="2000" dirty="0" err="1"/>
              <a:t>profit</a:t>
            </a:r>
            <a:r>
              <a:rPr lang="de-AT" sz="2000" dirty="0"/>
              <a:t> </a:t>
            </a:r>
            <a:r>
              <a:rPr lang="de-AT" sz="2000" dirty="0" err="1"/>
              <a:t>margin</a:t>
            </a:r>
            <a:r>
              <a:rPr lang="de-AT" sz="2000" dirty="0"/>
              <a:t> in </a:t>
            </a:r>
            <a:r>
              <a:rPr lang="de-AT" sz="2000" dirty="0" err="1"/>
              <a:t>the</a:t>
            </a:r>
            <a:r>
              <a:rPr lang="de-AT" sz="2000" dirty="0"/>
              <a:t> </a:t>
            </a:r>
            <a:r>
              <a:rPr lang="de-AT" sz="2000" dirty="0" err="1"/>
              <a:t>chain</a:t>
            </a:r>
            <a:endParaRPr lang="de-AT" sz="2000" dirty="0"/>
          </a:p>
          <a:p>
            <a:pPr lvl="1" defTabSz="1105870"/>
            <a:r>
              <a:rPr lang="de-AT" sz="2000" dirty="0" err="1"/>
              <a:t>Is</a:t>
            </a:r>
            <a:r>
              <a:rPr lang="de-AT" sz="2000" dirty="0"/>
              <a:t> in </a:t>
            </a:r>
            <a:r>
              <a:rPr lang="de-AT" sz="2000" dirty="0" err="1"/>
              <a:t>the</a:t>
            </a:r>
            <a:r>
              <a:rPr lang="de-AT" sz="2000" dirty="0"/>
              <a:t> same </a:t>
            </a:r>
            <a:r>
              <a:rPr lang="de-AT" sz="2000" dirty="0" err="1"/>
              <a:t>country</a:t>
            </a:r>
            <a:r>
              <a:rPr lang="de-AT" sz="2000" dirty="0"/>
              <a:t> </a:t>
            </a:r>
            <a:r>
              <a:rPr lang="de-AT" sz="2000" dirty="0" err="1"/>
              <a:t>as</a:t>
            </a:r>
            <a:r>
              <a:rPr lang="de-AT" sz="2000" dirty="0"/>
              <a:t> </a:t>
            </a:r>
            <a:r>
              <a:rPr lang="de-AT" sz="2000" dirty="0" err="1"/>
              <a:t>the</a:t>
            </a:r>
            <a:r>
              <a:rPr lang="de-AT" sz="2000" dirty="0"/>
              <a:t> MT</a:t>
            </a:r>
          </a:p>
          <a:p>
            <a:pPr lvl="1" defTabSz="1105870"/>
            <a:r>
              <a:rPr lang="de-AT" sz="2000" dirty="0" err="1"/>
              <a:t>Makes</a:t>
            </a:r>
            <a:r>
              <a:rPr lang="de-AT" sz="2000" dirty="0"/>
              <a:t> </a:t>
            </a:r>
            <a:r>
              <a:rPr lang="de-AT" sz="2000" dirty="0" err="1"/>
              <a:t>purchases</a:t>
            </a:r>
            <a:r>
              <a:rPr lang="de-AT" sz="2000" dirty="0"/>
              <a:t> </a:t>
            </a:r>
            <a:r>
              <a:rPr lang="de-AT" sz="2000" dirty="0" err="1"/>
              <a:t>from</a:t>
            </a:r>
            <a:r>
              <a:rPr lang="de-AT" sz="2000" dirty="0"/>
              <a:t> a </a:t>
            </a:r>
            <a:r>
              <a:rPr lang="de-AT" sz="2000" dirty="0" err="1"/>
              <a:t>Buffer</a:t>
            </a:r>
            <a:endParaRPr lang="de-AT" sz="2000" dirty="0"/>
          </a:p>
          <a:p>
            <a:pPr lvl="1" defTabSz="1105870"/>
            <a:r>
              <a:rPr lang="de-AT" sz="2000" dirty="0" err="1"/>
              <a:t>Makes</a:t>
            </a:r>
            <a:r>
              <a:rPr lang="de-AT" sz="2000" dirty="0"/>
              <a:t> </a:t>
            </a:r>
            <a:r>
              <a:rPr lang="de-AT" sz="2000" dirty="0" err="1"/>
              <a:t>zero</a:t>
            </a:r>
            <a:r>
              <a:rPr lang="de-AT" sz="2000" dirty="0"/>
              <a:t> </a:t>
            </a:r>
            <a:r>
              <a:rPr lang="de-AT" sz="2000" dirty="0" err="1"/>
              <a:t>rated</a:t>
            </a:r>
            <a:r>
              <a:rPr lang="de-AT" sz="2000" dirty="0"/>
              <a:t> </a:t>
            </a:r>
            <a:r>
              <a:rPr lang="de-AT" sz="2000" dirty="0" err="1"/>
              <a:t>sales</a:t>
            </a:r>
            <a:r>
              <a:rPr lang="de-AT" sz="2000" dirty="0"/>
              <a:t> (</a:t>
            </a:r>
            <a:r>
              <a:rPr lang="de-AT" sz="2000" dirty="0" err="1"/>
              <a:t>exports</a:t>
            </a:r>
            <a:r>
              <a:rPr lang="de-AT" sz="2000" dirty="0"/>
              <a:t> etc.)</a:t>
            </a:r>
          </a:p>
          <a:p>
            <a:pPr lvl="1" defTabSz="1105870"/>
            <a:r>
              <a:rPr lang="de-AT" sz="2000" dirty="0"/>
              <a:t>Claims VAT </a:t>
            </a:r>
            <a:r>
              <a:rPr lang="de-AT" sz="2000" dirty="0" err="1"/>
              <a:t>refunds</a:t>
            </a:r>
            <a:r>
              <a:rPr lang="de-AT" sz="2000" dirty="0"/>
              <a:t> </a:t>
            </a:r>
          </a:p>
          <a:p>
            <a:pPr lvl="1" defTabSz="1105870"/>
            <a:r>
              <a:rPr lang="de-AT" sz="2000" dirty="0"/>
              <a:t>VAT not </a:t>
            </a:r>
            <a:r>
              <a:rPr lang="de-AT" sz="2000" dirty="0" err="1"/>
              <a:t>paid</a:t>
            </a:r>
            <a:r>
              <a:rPr lang="de-AT" sz="2000" dirty="0"/>
              <a:t> </a:t>
            </a:r>
            <a:r>
              <a:rPr lang="de-AT" sz="2000" dirty="0" err="1"/>
              <a:t>by</a:t>
            </a:r>
            <a:r>
              <a:rPr lang="de-AT" sz="2000" dirty="0"/>
              <a:t> MT </a:t>
            </a:r>
            <a:r>
              <a:rPr lang="de-AT" sz="2000" dirty="0" err="1"/>
              <a:t>or</a:t>
            </a:r>
            <a:r>
              <a:rPr lang="de-AT" sz="2000" dirty="0"/>
              <a:t> </a:t>
            </a:r>
            <a:r>
              <a:rPr lang="de-AT" sz="2000" dirty="0" err="1"/>
              <a:t>Defaulter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CE73F-42F5-4342-B6AB-0714A089944B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5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kern="1200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Positions</a:t>
            </a:r>
            <a:r>
              <a:rPr lang="fi-FI" sz="4000" kern="12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a </a:t>
            </a:r>
            <a:r>
              <a:rPr lang="fi-FI" sz="4000" kern="1200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carousel</a:t>
            </a:r>
            <a:r>
              <a:rPr lang="fi-FI" sz="4000" kern="12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3/3</a:t>
            </a:r>
            <a:endParaRPr lang="fi-FI" sz="4000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1105870"/>
            <a:r>
              <a:rPr lang="de-AT" sz="2800" dirty="0" err="1"/>
              <a:t>Buffer</a:t>
            </a:r>
            <a:r>
              <a:rPr lang="de-AT" sz="2800" dirty="0"/>
              <a:t>: </a:t>
            </a:r>
          </a:p>
          <a:p>
            <a:pPr lvl="1" defTabSz="1105870"/>
            <a:r>
              <a:rPr lang="de-AT" sz="2000" dirty="0" err="1"/>
              <a:t>Make</a:t>
            </a:r>
            <a:r>
              <a:rPr lang="de-AT" sz="2000" dirty="0"/>
              <a:t> </a:t>
            </a:r>
            <a:r>
              <a:rPr lang="de-AT" sz="2000" dirty="0" err="1"/>
              <a:t>investigations</a:t>
            </a:r>
            <a:r>
              <a:rPr lang="de-AT" sz="2000" dirty="0"/>
              <a:t> </a:t>
            </a:r>
            <a:r>
              <a:rPr lang="de-AT" sz="2000" dirty="0" err="1"/>
              <a:t>more</a:t>
            </a:r>
            <a:r>
              <a:rPr lang="de-AT" sz="2000" dirty="0"/>
              <a:t> </a:t>
            </a:r>
            <a:r>
              <a:rPr lang="de-AT" sz="2000" dirty="0" err="1"/>
              <a:t>difficult</a:t>
            </a:r>
            <a:endParaRPr lang="de-AT" sz="2000" dirty="0"/>
          </a:p>
          <a:p>
            <a:pPr lvl="1" defTabSz="1105870"/>
            <a:r>
              <a:rPr lang="de-AT" sz="2000" dirty="0"/>
              <a:t>Acts </a:t>
            </a:r>
            <a:r>
              <a:rPr lang="de-AT" sz="2000" dirty="0" err="1"/>
              <a:t>as</a:t>
            </a:r>
            <a:r>
              <a:rPr lang="de-AT" sz="2000" dirty="0"/>
              <a:t> a normal </a:t>
            </a:r>
            <a:r>
              <a:rPr lang="de-AT" sz="2000" dirty="0" err="1"/>
              <a:t>trader</a:t>
            </a:r>
            <a:r>
              <a:rPr lang="de-AT" sz="2000" dirty="0"/>
              <a:t> on a </a:t>
            </a:r>
            <a:r>
              <a:rPr lang="de-AT" sz="2000" dirty="0" err="1"/>
              <a:t>domestic</a:t>
            </a:r>
            <a:r>
              <a:rPr lang="de-AT" sz="2000" dirty="0"/>
              <a:t> </a:t>
            </a:r>
            <a:r>
              <a:rPr lang="de-AT" sz="2000" dirty="0" err="1"/>
              <a:t>market</a:t>
            </a:r>
            <a:endParaRPr lang="de-AT" sz="2000" dirty="0"/>
          </a:p>
          <a:p>
            <a:pPr lvl="1" defTabSz="1105870"/>
            <a:r>
              <a:rPr lang="de-AT" sz="2000" dirty="0" err="1"/>
              <a:t>Usually</a:t>
            </a:r>
            <a:r>
              <a:rPr lang="de-AT" sz="2000" dirty="0"/>
              <a:t> after a MT in </a:t>
            </a:r>
            <a:r>
              <a:rPr lang="de-AT" sz="2000" dirty="0" err="1"/>
              <a:t>the</a:t>
            </a:r>
            <a:r>
              <a:rPr lang="de-AT" sz="2000" dirty="0"/>
              <a:t> </a:t>
            </a:r>
            <a:r>
              <a:rPr lang="de-AT" sz="2000" dirty="0" err="1"/>
              <a:t>supply</a:t>
            </a:r>
            <a:r>
              <a:rPr lang="de-AT" sz="2000" dirty="0"/>
              <a:t> </a:t>
            </a:r>
            <a:r>
              <a:rPr lang="de-AT" sz="2000" dirty="0" err="1"/>
              <a:t>chain</a:t>
            </a:r>
            <a:endParaRPr lang="de-AT" sz="2000" dirty="0"/>
          </a:p>
          <a:p>
            <a:pPr lvl="1" defTabSz="1105870"/>
            <a:r>
              <a:rPr lang="de-AT" sz="2000" dirty="0" err="1"/>
              <a:t>Creates</a:t>
            </a:r>
            <a:r>
              <a:rPr lang="de-AT" sz="2000" dirty="0"/>
              <a:t> </a:t>
            </a:r>
            <a:r>
              <a:rPr lang="de-AT" sz="2000" dirty="0" err="1"/>
              <a:t>distance</a:t>
            </a:r>
            <a:r>
              <a:rPr lang="de-AT" sz="2000" dirty="0"/>
              <a:t> </a:t>
            </a:r>
            <a:r>
              <a:rPr lang="de-AT" sz="2000" dirty="0" err="1"/>
              <a:t>between</a:t>
            </a:r>
            <a:r>
              <a:rPr lang="de-AT" sz="2000" dirty="0"/>
              <a:t> MT </a:t>
            </a:r>
            <a:r>
              <a:rPr lang="de-AT" sz="2000" dirty="0" err="1"/>
              <a:t>and</a:t>
            </a:r>
            <a:r>
              <a:rPr lang="de-AT" sz="2000" dirty="0"/>
              <a:t> Broker</a:t>
            </a:r>
          </a:p>
          <a:p>
            <a:pPr lvl="1" defTabSz="1105870"/>
            <a:r>
              <a:rPr lang="de-AT" sz="2000" dirty="0" err="1"/>
              <a:t>Fulfills</a:t>
            </a:r>
            <a:r>
              <a:rPr lang="de-AT" sz="2000" dirty="0"/>
              <a:t> </a:t>
            </a:r>
            <a:r>
              <a:rPr lang="de-AT" sz="2000" dirty="0" err="1"/>
              <a:t>the</a:t>
            </a:r>
            <a:r>
              <a:rPr lang="de-AT" sz="2000" dirty="0"/>
              <a:t> </a:t>
            </a:r>
            <a:r>
              <a:rPr lang="de-AT" sz="2000" dirty="0" err="1"/>
              <a:t>tax</a:t>
            </a:r>
            <a:r>
              <a:rPr lang="de-AT" sz="2000" dirty="0"/>
              <a:t> </a:t>
            </a:r>
            <a:r>
              <a:rPr lang="de-AT" sz="2000" dirty="0" err="1"/>
              <a:t>obligations</a:t>
            </a:r>
            <a:endParaRPr lang="de-AT" sz="2000" dirty="0"/>
          </a:p>
          <a:p>
            <a:pPr lvl="1" defTabSz="1105870"/>
            <a:r>
              <a:rPr lang="de-AT" sz="2000" dirty="0" err="1"/>
              <a:t>Very</a:t>
            </a:r>
            <a:r>
              <a:rPr lang="de-AT" sz="2000" dirty="0"/>
              <a:t> </a:t>
            </a:r>
            <a:r>
              <a:rPr lang="de-AT" sz="2000" dirty="0" err="1"/>
              <a:t>low</a:t>
            </a:r>
            <a:r>
              <a:rPr lang="de-AT" sz="2000" dirty="0"/>
              <a:t> </a:t>
            </a:r>
            <a:r>
              <a:rPr lang="de-AT" sz="2000" dirty="0" err="1"/>
              <a:t>profit</a:t>
            </a:r>
            <a:r>
              <a:rPr lang="de-AT" sz="2000" dirty="0"/>
              <a:t> </a:t>
            </a:r>
            <a:r>
              <a:rPr lang="de-AT" sz="2000" dirty="0" err="1"/>
              <a:t>margin</a:t>
            </a:r>
            <a:endParaRPr lang="de-AT" sz="2000" dirty="0"/>
          </a:p>
          <a:p>
            <a:pPr lvl="1" defTabSz="1105870"/>
            <a:r>
              <a:rPr lang="de-AT" sz="2000" dirty="0"/>
              <a:t>Easy </a:t>
            </a:r>
            <a:r>
              <a:rPr lang="de-AT" sz="2000" dirty="0" err="1"/>
              <a:t>to</a:t>
            </a:r>
            <a:r>
              <a:rPr lang="de-AT" sz="2000" dirty="0"/>
              <a:t> </a:t>
            </a:r>
            <a:r>
              <a:rPr lang="de-AT" sz="2000" dirty="0" err="1"/>
              <a:t>replace</a:t>
            </a:r>
            <a:endParaRPr lang="de-AT" sz="2000" dirty="0"/>
          </a:p>
          <a:p>
            <a:pPr defTabSz="1105870">
              <a:spcBef>
                <a:spcPts val="1200"/>
              </a:spcBef>
            </a:pPr>
            <a:r>
              <a:rPr lang="de-AT" sz="2800" dirty="0"/>
              <a:t>In/Out </a:t>
            </a:r>
            <a:r>
              <a:rPr lang="de-AT" sz="2800" dirty="0" err="1"/>
              <a:t>Buffer</a:t>
            </a:r>
            <a:r>
              <a:rPr lang="de-AT" sz="2800" dirty="0"/>
              <a:t> - </a:t>
            </a:r>
            <a:r>
              <a:rPr lang="de-AT" sz="2800" dirty="0" err="1"/>
              <a:t>Conduit</a:t>
            </a:r>
            <a:endParaRPr lang="de-AT" sz="2800" dirty="0"/>
          </a:p>
          <a:p>
            <a:pPr lvl="1" defTabSz="1105870"/>
            <a:r>
              <a:rPr lang="de-AT" sz="2000" dirty="0"/>
              <a:t>Same </a:t>
            </a:r>
            <a:r>
              <a:rPr lang="de-AT" sz="2000" dirty="0" err="1"/>
              <a:t>characteristics</a:t>
            </a:r>
            <a:r>
              <a:rPr lang="de-AT" sz="2000" dirty="0"/>
              <a:t> </a:t>
            </a:r>
            <a:r>
              <a:rPr lang="de-AT" sz="2000" dirty="0" err="1"/>
              <a:t>as</a:t>
            </a:r>
            <a:r>
              <a:rPr lang="de-AT" sz="2000" dirty="0"/>
              <a:t> </a:t>
            </a:r>
            <a:r>
              <a:rPr lang="de-AT" sz="2000" dirty="0" err="1"/>
              <a:t>Buffer</a:t>
            </a:r>
            <a:endParaRPr lang="de-AT" sz="2000" dirty="0"/>
          </a:p>
          <a:p>
            <a:pPr lvl="1" defTabSz="1105870"/>
            <a:r>
              <a:rPr lang="de-AT" sz="2000" dirty="0"/>
              <a:t>Acts </a:t>
            </a:r>
            <a:r>
              <a:rPr lang="de-AT" sz="2000" dirty="0" err="1"/>
              <a:t>as</a:t>
            </a:r>
            <a:r>
              <a:rPr lang="de-AT" sz="2000" dirty="0"/>
              <a:t> a normal international </a:t>
            </a:r>
            <a:r>
              <a:rPr lang="de-AT" sz="2000" dirty="0" err="1"/>
              <a:t>trader</a:t>
            </a:r>
            <a:endParaRPr lang="de-AT" sz="2000" dirty="0"/>
          </a:p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CE73F-42F5-4342-B6AB-0714A089944B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25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443" y="2551342"/>
            <a:ext cx="3874945" cy="3134147"/>
          </a:xfrm>
          <a:prstGeom prst="rect">
            <a:avLst/>
          </a:prstGeom>
        </p:spPr>
      </p:pic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kern="1200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Problems</a:t>
            </a:r>
            <a:r>
              <a:rPr lang="fi-FI" sz="4000" kern="12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4000" kern="1200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fi-FI" sz="4000" kern="12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4000" kern="1200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definitions</a:t>
            </a:r>
            <a:endParaRPr lang="fi-FI" sz="4000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1105870"/>
            <a:r>
              <a:rPr lang="de-AT" sz="2800" dirty="0" err="1"/>
              <a:t>Definitions</a:t>
            </a:r>
            <a:endParaRPr lang="de-AT" sz="2800" dirty="0"/>
          </a:p>
          <a:p>
            <a:pPr lvl="1" defTabSz="1105870"/>
            <a:r>
              <a:rPr lang="de-AT" sz="2000" dirty="0"/>
              <a:t>Can </a:t>
            </a:r>
            <a:r>
              <a:rPr lang="de-AT" sz="2000" dirty="0" err="1"/>
              <a:t>vary</a:t>
            </a:r>
            <a:r>
              <a:rPr lang="de-AT" sz="2000" dirty="0"/>
              <a:t> </a:t>
            </a:r>
            <a:r>
              <a:rPr lang="de-AT" sz="2000" dirty="0" err="1"/>
              <a:t>from</a:t>
            </a:r>
            <a:r>
              <a:rPr lang="de-AT" sz="2000" dirty="0"/>
              <a:t> </a:t>
            </a:r>
            <a:r>
              <a:rPr lang="de-AT" sz="2000" dirty="0" err="1"/>
              <a:t>country</a:t>
            </a:r>
            <a:r>
              <a:rPr lang="de-AT" sz="2000" dirty="0"/>
              <a:t> </a:t>
            </a:r>
            <a:r>
              <a:rPr lang="de-AT" sz="2000" dirty="0" err="1"/>
              <a:t>to</a:t>
            </a:r>
            <a:r>
              <a:rPr lang="de-AT" sz="2000" dirty="0"/>
              <a:t> </a:t>
            </a:r>
            <a:r>
              <a:rPr lang="de-AT" sz="2000" dirty="0" err="1"/>
              <a:t>country</a:t>
            </a:r>
            <a:endParaRPr lang="de-AT" sz="2000" dirty="0"/>
          </a:p>
          <a:p>
            <a:pPr lvl="2" defTabSz="1105870"/>
            <a:r>
              <a:rPr lang="de-AT" sz="1600" dirty="0" err="1"/>
              <a:t>Carousel</a:t>
            </a:r>
            <a:r>
              <a:rPr lang="de-AT" sz="1600" dirty="0"/>
              <a:t> </a:t>
            </a:r>
            <a:r>
              <a:rPr lang="de-AT" sz="1600" dirty="0" err="1"/>
              <a:t>includes</a:t>
            </a:r>
            <a:r>
              <a:rPr lang="de-AT" sz="1600" dirty="0"/>
              <a:t> multiple countries</a:t>
            </a:r>
          </a:p>
          <a:p>
            <a:pPr lvl="1" defTabSz="1105870"/>
            <a:r>
              <a:rPr lang="de-AT" sz="2000" dirty="0" err="1"/>
              <a:t>Useful</a:t>
            </a:r>
            <a:r>
              <a:rPr lang="de-AT" sz="2000" dirty="0"/>
              <a:t> in a professional </a:t>
            </a:r>
            <a:r>
              <a:rPr lang="de-AT" sz="2000" dirty="0" err="1"/>
              <a:t>setting</a:t>
            </a:r>
            <a:endParaRPr lang="de-AT" sz="2000" dirty="0"/>
          </a:p>
          <a:p>
            <a:pPr lvl="2" defTabSz="1105870"/>
            <a:r>
              <a:rPr lang="de-AT" sz="1600" dirty="0"/>
              <a:t>Visual </a:t>
            </a:r>
            <a:r>
              <a:rPr lang="de-AT" sz="1600" dirty="0" err="1"/>
              <a:t>explanation</a:t>
            </a:r>
            <a:r>
              <a:rPr lang="de-AT" sz="1600" dirty="0"/>
              <a:t> </a:t>
            </a:r>
            <a:r>
              <a:rPr lang="de-AT" sz="1600" dirty="0" err="1"/>
              <a:t>of</a:t>
            </a:r>
            <a:r>
              <a:rPr lang="de-AT" sz="1600" dirty="0"/>
              <a:t> </a:t>
            </a:r>
            <a:r>
              <a:rPr lang="de-AT" sz="1600" dirty="0" err="1"/>
              <a:t>the</a:t>
            </a:r>
            <a:r>
              <a:rPr lang="de-AT" sz="1600" dirty="0"/>
              <a:t> </a:t>
            </a:r>
            <a:r>
              <a:rPr lang="de-AT" sz="1600" dirty="0" err="1"/>
              <a:t>carousel</a:t>
            </a:r>
            <a:r>
              <a:rPr lang="de-AT" sz="1600" dirty="0"/>
              <a:t> form</a:t>
            </a:r>
          </a:p>
          <a:p>
            <a:pPr lvl="2" defTabSz="1105870"/>
            <a:r>
              <a:rPr lang="de-AT" sz="1600" dirty="0" err="1"/>
              <a:t>Role</a:t>
            </a:r>
            <a:r>
              <a:rPr lang="de-AT" sz="1600" dirty="0"/>
              <a:t> </a:t>
            </a:r>
            <a:r>
              <a:rPr lang="de-AT" sz="1600" dirty="0" err="1"/>
              <a:t>of</a:t>
            </a:r>
            <a:r>
              <a:rPr lang="de-AT" sz="1600" dirty="0"/>
              <a:t> </a:t>
            </a:r>
            <a:r>
              <a:rPr lang="de-AT" sz="1600" dirty="0" err="1"/>
              <a:t>each</a:t>
            </a:r>
            <a:r>
              <a:rPr lang="de-AT" sz="1600" dirty="0"/>
              <a:t> </a:t>
            </a:r>
            <a:r>
              <a:rPr lang="de-AT" sz="1600" dirty="0" err="1"/>
              <a:t>country</a:t>
            </a:r>
            <a:r>
              <a:rPr lang="de-AT" sz="1600" dirty="0"/>
              <a:t> in </a:t>
            </a:r>
            <a:r>
              <a:rPr lang="de-AT" sz="1600" dirty="0" err="1"/>
              <a:t>the</a:t>
            </a:r>
            <a:r>
              <a:rPr lang="de-AT" sz="1600" dirty="0"/>
              <a:t> </a:t>
            </a:r>
            <a:r>
              <a:rPr lang="de-AT" sz="1600" dirty="0" err="1"/>
              <a:t>fraud</a:t>
            </a:r>
            <a:endParaRPr lang="de-AT" sz="1600" dirty="0"/>
          </a:p>
          <a:p>
            <a:pPr>
              <a:spcBef>
                <a:spcPts val="1200"/>
              </a:spcBef>
            </a:pPr>
            <a:r>
              <a:rPr lang="fi-FI" sz="2800" dirty="0"/>
              <a:t>In </a:t>
            </a:r>
            <a:r>
              <a:rPr lang="fi-FI" sz="2800" dirty="0" err="1"/>
              <a:t>exchanges</a:t>
            </a:r>
            <a:r>
              <a:rPr lang="fi-FI" sz="2800" dirty="0"/>
              <a:t> of </a:t>
            </a:r>
            <a:r>
              <a:rPr lang="fi-FI" sz="2800" dirty="0" err="1"/>
              <a:t>information</a:t>
            </a:r>
            <a:endParaRPr lang="fi-FI" sz="2800" dirty="0"/>
          </a:p>
          <a:p>
            <a:pPr lvl="1"/>
            <a:r>
              <a:rPr lang="fi-FI" sz="2000" dirty="0" err="1"/>
              <a:t>Should</a:t>
            </a:r>
            <a:r>
              <a:rPr lang="fi-FI" sz="2000" dirty="0"/>
              <a:t> </a:t>
            </a:r>
            <a:r>
              <a:rPr lang="fi-FI" sz="2000" dirty="0" err="1"/>
              <a:t>not</a:t>
            </a:r>
            <a:r>
              <a:rPr lang="fi-FI" sz="2000" dirty="0"/>
              <a:t> </a:t>
            </a:r>
            <a:r>
              <a:rPr lang="fi-FI" sz="2000" dirty="0" err="1"/>
              <a:t>replace</a:t>
            </a:r>
            <a:r>
              <a:rPr lang="fi-FI" sz="2000" dirty="0"/>
              <a:t> </a:t>
            </a:r>
            <a:r>
              <a:rPr lang="fi-FI" sz="2000" dirty="0" err="1"/>
              <a:t>written</a:t>
            </a:r>
            <a:r>
              <a:rPr lang="fi-FI" sz="2000" dirty="0"/>
              <a:t> </a:t>
            </a:r>
            <a:r>
              <a:rPr lang="fi-FI" sz="2000" dirty="0" err="1"/>
              <a:t>explanation</a:t>
            </a:r>
            <a:r>
              <a:rPr lang="fi-FI" sz="2000" dirty="0"/>
              <a:t> </a:t>
            </a:r>
          </a:p>
          <a:p>
            <a:pPr lvl="1"/>
            <a:r>
              <a:rPr lang="fi-FI" sz="2000" dirty="0"/>
              <a:t>Can </a:t>
            </a:r>
            <a:r>
              <a:rPr lang="fi-FI" sz="2000" dirty="0" err="1"/>
              <a:t>cause</a:t>
            </a:r>
            <a:r>
              <a:rPr lang="fi-FI" sz="2000" dirty="0"/>
              <a:t> </a:t>
            </a:r>
            <a:r>
              <a:rPr lang="fi-FI" sz="2000" dirty="0" err="1"/>
              <a:t>confusion</a:t>
            </a:r>
            <a:endParaRPr lang="fi-FI" sz="2000" dirty="0"/>
          </a:p>
          <a:p>
            <a:pPr lvl="2"/>
            <a:r>
              <a:rPr lang="fi-FI" sz="2000" dirty="0" err="1"/>
              <a:t>Do</a:t>
            </a:r>
            <a:r>
              <a:rPr lang="fi-FI" sz="2000" dirty="0"/>
              <a:t> </a:t>
            </a:r>
            <a:r>
              <a:rPr lang="fi-FI" sz="2000" dirty="0" err="1"/>
              <a:t>we</a:t>
            </a:r>
            <a:r>
              <a:rPr lang="fi-FI" sz="2000" dirty="0"/>
              <a:t> </a:t>
            </a:r>
            <a:r>
              <a:rPr lang="fi-FI" sz="2000" dirty="0" err="1"/>
              <a:t>agree</a:t>
            </a:r>
            <a:r>
              <a:rPr lang="fi-FI" sz="2000" dirty="0"/>
              <a:t> on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definitions</a:t>
            </a:r>
            <a:r>
              <a:rPr lang="fi-FI" sz="2000" dirty="0"/>
              <a:t>?</a:t>
            </a:r>
          </a:p>
          <a:p>
            <a:pPr lvl="2"/>
            <a:r>
              <a:rPr lang="fi-FI" sz="2000" dirty="0" err="1"/>
              <a:t>Do</a:t>
            </a:r>
            <a:r>
              <a:rPr lang="fi-FI" sz="2000" dirty="0"/>
              <a:t> </a:t>
            </a:r>
            <a:r>
              <a:rPr lang="fi-FI" sz="2000" dirty="0" err="1"/>
              <a:t>we</a:t>
            </a:r>
            <a:r>
              <a:rPr lang="fi-FI" sz="2000" dirty="0"/>
              <a:t> </a:t>
            </a:r>
            <a:r>
              <a:rPr lang="fi-FI" sz="2000" dirty="0" err="1"/>
              <a:t>need</a:t>
            </a:r>
            <a:r>
              <a:rPr lang="fi-FI" sz="2000" dirty="0"/>
              <a:t> to </a:t>
            </a:r>
            <a:r>
              <a:rPr lang="fi-FI" sz="2000" dirty="0" err="1"/>
              <a:t>clarify</a:t>
            </a:r>
            <a:r>
              <a:rPr lang="fi-FI" sz="2000" dirty="0"/>
              <a:t>?</a:t>
            </a:r>
          </a:p>
          <a:p>
            <a:pPr lvl="1"/>
            <a:r>
              <a:rPr lang="fi-FI" sz="2000" dirty="0" err="1"/>
              <a:t>Usability</a:t>
            </a:r>
            <a:r>
              <a:rPr lang="fi-FI" sz="2000" dirty="0"/>
              <a:t> in a </a:t>
            </a:r>
            <a:r>
              <a:rPr lang="fi-FI" sz="2000" dirty="0" err="1"/>
              <a:t>criminal</a:t>
            </a:r>
            <a:r>
              <a:rPr lang="fi-FI" sz="2000" dirty="0"/>
              <a:t> trial?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CE73F-42F5-4342-B6AB-0714A089944B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55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uorakulmio 27"/>
          <p:cNvSpPr/>
          <p:nvPr/>
        </p:nvSpPr>
        <p:spPr>
          <a:xfrm>
            <a:off x="3431412" y="4125036"/>
            <a:ext cx="5981617" cy="2328861"/>
          </a:xfrm>
          <a:prstGeom prst="rect">
            <a:avLst/>
          </a:prstGeom>
          <a:solidFill>
            <a:srgbClr val="E0E0E0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/>
            <a:endParaRPr lang="fi-FI"/>
          </a:p>
        </p:txBody>
      </p:sp>
      <p:sp>
        <p:nvSpPr>
          <p:cNvPr id="27" name="Suorakulmio 26"/>
          <p:cNvSpPr/>
          <p:nvPr/>
        </p:nvSpPr>
        <p:spPr>
          <a:xfrm>
            <a:off x="1047844" y="4170037"/>
            <a:ext cx="2445072" cy="2262974"/>
          </a:xfrm>
          <a:prstGeom prst="rect">
            <a:avLst/>
          </a:prstGeom>
          <a:solidFill>
            <a:srgbClr val="FFF5D5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/>
            <a:endParaRPr lang="fi-FI"/>
          </a:p>
        </p:txBody>
      </p:sp>
      <p:sp>
        <p:nvSpPr>
          <p:cNvPr id="26" name="Suorakulmio 25"/>
          <p:cNvSpPr/>
          <p:nvPr/>
        </p:nvSpPr>
        <p:spPr>
          <a:xfrm>
            <a:off x="1047844" y="1540223"/>
            <a:ext cx="8365186" cy="2637606"/>
          </a:xfrm>
          <a:prstGeom prst="rect">
            <a:avLst/>
          </a:prstGeom>
          <a:solidFill>
            <a:srgbClr val="DDEBFF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kern="12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 A Oy </a:t>
            </a:r>
            <a:r>
              <a:rPr lang="fi-FI" sz="4000" kern="1200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role</a:t>
            </a:r>
            <a:r>
              <a:rPr lang="fi-FI" sz="4000" kern="12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fi-FI" sz="4000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CE73F-42F5-4342-B6AB-0714A089944B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Pyöristetty suorakulmio 5"/>
          <p:cNvSpPr/>
          <p:nvPr/>
        </p:nvSpPr>
        <p:spPr bwMode="auto">
          <a:xfrm>
            <a:off x="4286290" y="2732308"/>
            <a:ext cx="1008539" cy="924494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1985" b="1" dirty="0">
                <a:solidFill>
                  <a:schemeClr val="tx1"/>
                </a:solidFill>
                <a:latin typeface="Arial" charset="0"/>
              </a:rPr>
              <a:t>A</a:t>
            </a:r>
          </a:p>
        </p:txBody>
      </p:sp>
      <p:cxnSp>
        <p:nvCxnSpPr>
          <p:cNvPr id="7" name="Suora yhdysviiva 6"/>
          <p:cNvCxnSpPr/>
          <p:nvPr/>
        </p:nvCxnSpPr>
        <p:spPr bwMode="auto">
          <a:xfrm>
            <a:off x="1176629" y="4161072"/>
            <a:ext cx="8236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8" name="Pyöristetty suorakulmio 7"/>
          <p:cNvSpPr/>
          <p:nvPr/>
        </p:nvSpPr>
        <p:spPr bwMode="auto">
          <a:xfrm>
            <a:off x="4336383" y="4902143"/>
            <a:ext cx="1008539" cy="92449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1985" b="1" dirty="0">
                <a:solidFill>
                  <a:schemeClr val="tx1"/>
                </a:solidFill>
                <a:latin typeface="Arial" charset="0"/>
              </a:rPr>
              <a:t>X</a:t>
            </a:r>
          </a:p>
        </p:txBody>
      </p:sp>
      <p:sp>
        <p:nvSpPr>
          <p:cNvPr id="9" name="Pyöristetty suorakulmio 8"/>
          <p:cNvSpPr/>
          <p:nvPr/>
        </p:nvSpPr>
        <p:spPr bwMode="auto">
          <a:xfrm>
            <a:off x="1589560" y="4902143"/>
            <a:ext cx="1008539" cy="924494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1765" b="1" dirty="0">
                <a:solidFill>
                  <a:schemeClr val="tx1"/>
                </a:solidFill>
                <a:latin typeface="Arial" charset="0"/>
              </a:rPr>
              <a:t>D</a:t>
            </a:r>
          </a:p>
        </p:txBody>
      </p:sp>
      <p:sp>
        <p:nvSpPr>
          <p:cNvPr id="10" name="Alanuoli 9"/>
          <p:cNvSpPr/>
          <p:nvPr/>
        </p:nvSpPr>
        <p:spPr bwMode="auto">
          <a:xfrm rot="5400000" flipV="1">
            <a:off x="5915095" y="2512125"/>
            <a:ext cx="420224" cy="136486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endParaRPr lang="fi-FI" sz="1985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Alanuoli 10"/>
          <p:cNvSpPr/>
          <p:nvPr/>
        </p:nvSpPr>
        <p:spPr bwMode="auto">
          <a:xfrm rot="14100672" flipV="1">
            <a:off x="3126807" y="3233659"/>
            <a:ext cx="420224" cy="190203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endParaRPr lang="fi-FI" sz="1985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Alanuoli 11"/>
          <p:cNvSpPr/>
          <p:nvPr/>
        </p:nvSpPr>
        <p:spPr bwMode="auto">
          <a:xfrm rot="18002285" flipV="1">
            <a:off x="6114626" y="3131097"/>
            <a:ext cx="420224" cy="213639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endParaRPr lang="fi-FI" sz="1985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" name="Pyöristetty suorakulmio 12"/>
          <p:cNvSpPr/>
          <p:nvPr/>
        </p:nvSpPr>
        <p:spPr bwMode="auto">
          <a:xfrm>
            <a:off x="1589560" y="2732308"/>
            <a:ext cx="1008539" cy="924494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2206" b="1" dirty="0">
                <a:solidFill>
                  <a:schemeClr val="tx1"/>
                </a:solidFill>
                <a:latin typeface="Arial" charset="0"/>
              </a:rPr>
              <a:t>B</a:t>
            </a:r>
            <a:endParaRPr lang="fi-FI" sz="1985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" name="Pyöristetty suorakulmio 13"/>
          <p:cNvSpPr/>
          <p:nvPr/>
        </p:nvSpPr>
        <p:spPr bwMode="auto">
          <a:xfrm>
            <a:off x="6891682" y="2732308"/>
            <a:ext cx="1008539" cy="924494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2206" b="1" dirty="0">
                <a:solidFill>
                  <a:schemeClr val="tx1"/>
                </a:solidFill>
                <a:latin typeface="Arial" charset="0"/>
              </a:rPr>
              <a:t>C</a:t>
            </a:r>
            <a:endParaRPr lang="fi-FI" sz="1985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" name="Alanuoli 14"/>
          <p:cNvSpPr/>
          <p:nvPr/>
        </p:nvSpPr>
        <p:spPr bwMode="auto">
          <a:xfrm rot="5400000" flipV="1">
            <a:off x="3239732" y="2512125"/>
            <a:ext cx="420224" cy="136486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endParaRPr lang="fi-FI" sz="1985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" name="Alanuoli 15"/>
          <p:cNvSpPr/>
          <p:nvPr/>
        </p:nvSpPr>
        <p:spPr bwMode="auto">
          <a:xfrm rot="5400000" flipV="1">
            <a:off x="3239733" y="4738664"/>
            <a:ext cx="420224" cy="136486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endParaRPr lang="fi-FI" sz="1985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Pyöristetty suorakulmio 16"/>
          <p:cNvSpPr/>
          <p:nvPr/>
        </p:nvSpPr>
        <p:spPr bwMode="auto">
          <a:xfrm>
            <a:off x="6891682" y="4902143"/>
            <a:ext cx="1008539" cy="92449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2206" b="1" dirty="0">
                <a:solidFill>
                  <a:schemeClr val="tx1"/>
                </a:solidFill>
                <a:latin typeface="Arial" charset="0"/>
              </a:rPr>
              <a:t>Z</a:t>
            </a:r>
            <a:endParaRPr lang="fi-FI" sz="1985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" name="Alanuoli 17"/>
          <p:cNvSpPr/>
          <p:nvPr/>
        </p:nvSpPr>
        <p:spPr bwMode="auto">
          <a:xfrm rot="5400000" flipV="1">
            <a:off x="5915095" y="4738664"/>
            <a:ext cx="420224" cy="136486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endParaRPr lang="fi-FI" sz="1985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" name="Kehänuoli 18"/>
          <p:cNvSpPr/>
          <p:nvPr/>
        </p:nvSpPr>
        <p:spPr bwMode="auto">
          <a:xfrm flipH="1">
            <a:off x="4591237" y="1729904"/>
            <a:ext cx="2994717" cy="929648"/>
          </a:xfrm>
          <a:custGeom>
            <a:avLst/>
            <a:gdLst>
              <a:gd name="connsiteX0" fmla="*/ 265051 w 3433594"/>
              <a:gd name="connsiteY0" fmla="*/ 1194677 h 2389353"/>
              <a:gd name="connsiteX1" fmla="*/ 1582917 w 3433594"/>
              <a:gd name="connsiteY1" fmla="*/ 269012 h 2389353"/>
              <a:gd name="connsiteX2" fmla="*/ 3035005 w 3433594"/>
              <a:gd name="connsiteY2" fmla="*/ 805222 h 2389353"/>
              <a:gd name="connsiteX3" fmla="*/ 3259768 w 3433594"/>
              <a:gd name="connsiteY3" fmla="*/ 805221 h 2389353"/>
              <a:gd name="connsiteX4" fmla="*/ 3019209 w 3433594"/>
              <a:gd name="connsiteY4" fmla="*/ 1194676 h 2389353"/>
              <a:gd name="connsiteX5" fmla="*/ 2430998 w 3433594"/>
              <a:gd name="connsiteY5" fmla="*/ 805221 h 2389353"/>
              <a:gd name="connsiteX6" fmla="*/ 2624004 w 3433594"/>
              <a:gd name="connsiteY6" fmla="*/ 805221 h 2389353"/>
              <a:gd name="connsiteX7" fmla="*/ 1587902 w 3433594"/>
              <a:gd name="connsiteY7" fmla="*/ 567675 h 2389353"/>
              <a:gd name="connsiteX8" fmla="*/ 563720 w 3433594"/>
              <a:gd name="connsiteY8" fmla="*/ 1194677 h 2389353"/>
              <a:gd name="connsiteX9" fmla="*/ 265051 w 3433594"/>
              <a:gd name="connsiteY9" fmla="*/ 1194677 h 2389353"/>
              <a:gd name="connsiteX0" fmla="*/ 0 w 2994717"/>
              <a:gd name="connsiteY0" fmla="*/ 929648 h 929648"/>
              <a:gd name="connsiteX1" fmla="*/ 1317866 w 2994717"/>
              <a:gd name="connsiteY1" fmla="*/ 3983 h 929648"/>
              <a:gd name="connsiteX2" fmla="*/ 2769954 w 2994717"/>
              <a:gd name="connsiteY2" fmla="*/ 540193 h 929648"/>
              <a:gd name="connsiteX3" fmla="*/ 2994717 w 2994717"/>
              <a:gd name="connsiteY3" fmla="*/ 540192 h 929648"/>
              <a:gd name="connsiteX4" fmla="*/ 2754158 w 2994717"/>
              <a:gd name="connsiteY4" fmla="*/ 929647 h 929648"/>
              <a:gd name="connsiteX5" fmla="*/ 2165947 w 2994717"/>
              <a:gd name="connsiteY5" fmla="*/ 540192 h 929648"/>
              <a:gd name="connsiteX6" fmla="*/ 2358953 w 2994717"/>
              <a:gd name="connsiteY6" fmla="*/ 540192 h 929648"/>
              <a:gd name="connsiteX7" fmla="*/ 1337481 w 2994717"/>
              <a:gd name="connsiteY7" fmla="*/ 251440 h 929648"/>
              <a:gd name="connsiteX8" fmla="*/ 298669 w 2994717"/>
              <a:gd name="connsiteY8" fmla="*/ 929648 h 929648"/>
              <a:gd name="connsiteX9" fmla="*/ 0 w 2994717"/>
              <a:gd name="connsiteY9" fmla="*/ 929648 h 929648"/>
              <a:gd name="connsiteX0" fmla="*/ 0 w 2994717"/>
              <a:gd name="connsiteY0" fmla="*/ 929648 h 929648"/>
              <a:gd name="connsiteX1" fmla="*/ 1317866 w 2994717"/>
              <a:gd name="connsiteY1" fmla="*/ 3983 h 929648"/>
              <a:gd name="connsiteX2" fmla="*/ 2769954 w 2994717"/>
              <a:gd name="connsiteY2" fmla="*/ 540193 h 929648"/>
              <a:gd name="connsiteX3" fmla="*/ 2994717 w 2994717"/>
              <a:gd name="connsiteY3" fmla="*/ 540192 h 929648"/>
              <a:gd name="connsiteX4" fmla="*/ 2754158 w 2994717"/>
              <a:gd name="connsiteY4" fmla="*/ 929647 h 929648"/>
              <a:gd name="connsiteX5" fmla="*/ 2165947 w 2994717"/>
              <a:gd name="connsiteY5" fmla="*/ 540192 h 929648"/>
              <a:gd name="connsiteX6" fmla="*/ 2358953 w 2994717"/>
              <a:gd name="connsiteY6" fmla="*/ 540192 h 929648"/>
              <a:gd name="connsiteX7" fmla="*/ 1366742 w 2994717"/>
              <a:gd name="connsiteY7" fmla="*/ 229495 h 929648"/>
              <a:gd name="connsiteX8" fmla="*/ 298669 w 2994717"/>
              <a:gd name="connsiteY8" fmla="*/ 929648 h 929648"/>
              <a:gd name="connsiteX9" fmla="*/ 0 w 2994717"/>
              <a:gd name="connsiteY9" fmla="*/ 929648 h 92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4717" h="929648">
                <a:moveTo>
                  <a:pt x="0" y="929648"/>
                </a:moveTo>
                <a:cubicBezTo>
                  <a:pt x="0" y="449445"/>
                  <a:pt x="571155" y="48268"/>
                  <a:pt x="1317866" y="3983"/>
                </a:cubicBezTo>
                <a:cubicBezTo>
                  <a:pt x="1930424" y="-32345"/>
                  <a:pt x="2512232" y="182498"/>
                  <a:pt x="2769954" y="540193"/>
                </a:cubicBezTo>
                <a:lnTo>
                  <a:pt x="2994717" y="540192"/>
                </a:lnTo>
                <a:lnTo>
                  <a:pt x="2754158" y="929647"/>
                </a:lnTo>
                <a:lnTo>
                  <a:pt x="2165947" y="540192"/>
                </a:lnTo>
                <a:lnTo>
                  <a:pt x="2358953" y="540192"/>
                </a:lnTo>
                <a:cubicBezTo>
                  <a:pt x="2112193" y="368082"/>
                  <a:pt x="1764013" y="205041"/>
                  <a:pt x="1366742" y="229495"/>
                </a:cubicBezTo>
                <a:cubicBezTo>
                  <a:pt x="783470" y="265397"/>
                  <a:pt x="298669" y="608472"/>
                  <a:pt x="298669" y="929648"/>
                </a:cubicBezTo>
                <a:lnTo>
                  <a:pt x="0" y="929648"/>
                </a:lnTo>
                <a:close/>
              </a:path>
            </a:pathLst>
          </a:cu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endParaRPr lang="fi-FI" sz="1985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" name="Alanuoli 19"/>
          <p:cNvSpPr/>
          <p:nvPr/>
        </p:nvSpPr>
        <p:spPr bwMode="auto">
          <a:xfrm rot="10800000" flipV="1">
            <a:off x="4547998" y="3758976"/>
            <a:ext cx="499554" cy="1061201"/>
          </a:xfrm>
          <a:prstGeom prst="dow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endParaRPr lang="fi-FI" sz="1985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" name="Tekstiruutu 20"/>
          <p:cNvSpPr txBox="1"/>
          <p:nvPr/>
        </p:nvSpPr>
        <p:spPr>
          <a:xfrm>
            <a:off x="1176629" y="4202444"/>
            <a:ext cx="1260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Germany</a:t>
            </a:r>
          </a:p>
        </p:txBody>
      </p:sp>
      <p:sp>
        <p:nvSpPr>
          <p:cNvPr id="22" name="Tekstiruutu 21"/>
          <p:cNvSpPr txBox="1"/>
          <p:nvPr/>
        </p:nvSpPr>
        <p:spPr>
          <a:xfrm>
            <a:off x="8152355" y="4202444"/>
            <a:ext cx="1074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Estonia</a:t>
            </a:r>
          </a:p>
        </p:txBody>
      </p:sp>
      <p:sp>
        <p:nvSpPr>
          <p:cNvPr id="23" name="Tekstiruutu 22"/>
          <p:cNvSpPr txBox="1"/>
          <p:nvPr/>
        </p:nvSpPr>
        <p:spPr>
          <a:xfrm>
            <a:off x="8152355" y="1609921"/>
            <a:ext cx="1074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Finland</a:t>
            </a:r>
          </a:p>
        </p:txBody>
      </p:sp>
      <p:cxnSp>
        <p:nvCxnSpPr>
          <p:cNvPr id="24" name="Suora yhdysviiva 23"/>
          <p:cNvCxnSpPr/>
          <p:nvPr/>
        </p:nvCxnSpPr>
        <p:spPr bwMode="auto">
          <a:xfrm flipH="1" flipV="1">
            <a:off x="3445841" y="4252274"/>
            <a:ext cx="4004" cy="221938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1863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C424F73E-3F48-31CF-74EE-8B8191A1410C}"/>
              </a:ext>
            </a:extLst>
          </p:cNvPr>
          <p:cNvSpPr/>
          <p:nvPr/>
        </p:nvSpPr>
        <p:spPr>
          <a:xfrm>
            <a:off x="686742" y="4314167"/>
            <a:ext cx="8343880" cy="2328861"/>
          </a:xfrm>
          <a:prstGeom prst="rect">
            <a:avLst/>
          </a:prstGeom>
          <a:solidFill>
            <a:srgbClr val="E0E0E0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/>
            <a:endParaRPr lang="fi-FI"/>
          </a:p>
        </p:txBody>
      </p:sp>
      <p:sp>
        <p:nvSpPr>
          <p:cNvPr id="7" name="Toimintopainike: Ohje 6">
            <a:hlinkClick r:id="" action="ppaction://noaction" highlightClick="1"/>
          </p:cNvPr>
          <p:cNvSpPr/>
          <p:nvPr/>
        </p:nvSpPr>
        <p:spPr bwMode="auto">
          <a:xfrm>
            <a:off x="3768984" y="4965437"/>
            <a:ext cx="1386904" cy="1559571"/>
          </a:xfrm>
          <a:prstGeom prst="actionButtonHelp">
            <a:avLst/>
          </a:prstGeom>
          <a:solidFill>
            <a:srgbClr val="E0E0E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1" name="Suora yhdysviiva 40"/>
          <p:cNvCxnSpPr/>
          <p:nvPr/>
        </p:nvCxnSpPr>
        <p:spPr bwMode="auto">
          <a:xfrm>
            <a:off x="794222" y="4358283"/>
            <a:ext cx="8236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</a:t>
            </a:r>
            <a:r>
              <a:rPr lang="fi-FI" sz="4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fi-FI" sz="4000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carousel</a:t>
            </a:r>
            <a:r>
              <a:rPr lang="fi-FI" sz="4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fi-FI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CE73F-42F5-4342-B6AB-0714A089944B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Pyöristetty suorakulmio 5"/>
          <p:cNvSpPr/>
          <p:nvPr/>
        </p:nvSpPr>
        <p:spPr bwMode="auto">
          <a:xfrm>
            <a:off x="3923000" y="3145757"/>
            <a:ext cx="1008539" cy="924494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1985" b="1" dirty="0">
                <a:solidFill>
                  <a:schemeClr val="tx1"/>
                </a:solidFill>
                <a:latin typeface="Arial" charset="0"/>
              </a:rPr>
              <a:t>A</a:t>
            </a:r>
          </a:p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schemeClr val="tx1"/>
                </a:solidFill>
                <a:latin typeface="Arial" charset="0"/>
              </a:rPr>
              <a:t>(</a:t>
            </a:r>
            <a:r>
              <a:rPr lang="fi-FI" sz="1400" b="1" dirty="0" err="1">
                <a:solidFill>
                  <a:schemeClr val="tx1"/>
                </a:solidFill>
                <a:latin typeface="Arial" charset="0"/>
              </a:rPr>
              <a:t>Buffer</a:t>
            </a:r>
            <a:r>
              <a:rPr lang="fi-FI" sz="1400" b="1" dirty="0">
                <a:solidFill>
                  <a:schemeClr val="tx1"/>
                </a:solidFill>
                <a:latin typeface="Arial" charset="0"/>
              </a:rPr>
              <a:t>)</a:t>
            </a:r>
          </a:p>
        </p:txBody>
      </p:sp>
      <p:sp>
        <p:nvSpPr>
          <p:cNvPr id="8" name="Pyöristetty suorakulmio 7"/>
          <p:cNvSpPr/>
          <p:nvPr/>
        </p:nvSpPr>
        <p:spPr bwMode="auto">
          <a:xfrm>
            <a:off x="1266028" y="5298089"/>
            <a:ext cx="1008539" cy="92449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1985" b="1" dirty="0">
                <a:solidFill>
                  <a:schemeClr val="tx1"/>
                </a:solidFill>
                <a:latin typeface="Arial" charset="0"/>
              </a:rPr>
              <a:t>X </a:t>
            </a:r>
          </a:p>
        </p:txBody>
      </p:sp>
      <p:sp>
        <p:nvSpPr>
          <p:cNvPr id="10" name="Alanuoli 9"/>
          <p:cNvSpPr/>
          <p:nvPr/>
        </p:nvSpPr>
        <p:spPr bwMode="auto">
          <a:xfrm rot="5400000" flipV="1">
            <a:off x="5551805" y="2925574"/>
            <a:ext cx="420224" cy="1364860"/>
          </a:xfrm>
          <a:prstGeom prst="downArrow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endParaRPr lang="fi-FI" sz="1985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" name="Pyöristetty suorakulmio 12"/>
          <p:cNvSpPr/>
          <p:nvPr/>
        </p:nvSpPr>
        <p:spPr bwMode="auto">
          <a:xfrm>
            <a:off x="1226270" y="3145757"/>
            <a:ext cx="1008539" cy="924494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2206" b="1" dirty="0">
                <a:solidFill>
                  <a:schemeClr val="tx1"/>
                </a:solidFill>
                <a:latin typeface="Arial" charset="0"/>
              </a:rPr>
              <a:t>B</a:t>
            </a:r>
            <a:endParaRPr lang="fi-FI" sz="1985" b="1" dirty="0">
              <a:solidFill>
                <a:schemeClr val="tx1"/>
              </a:solidFill>
              <a:latin typeface="Arial" charset="0"/>
            </a:endParaRPr>
          </a:p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schemeClr val="tx1"/>
                </a:solidFill>
                <a:latin typeface="Arial" charset="0"/>
              </a:rPr>
              <a:t>(MT)</a:t>
            </a:r>
          </a:p>
        </p:txBody>
      </p:sp>
      <p:sp>
        <p:nvSpPr>
          <p:cNvPr id="14" name="Pyöristetty suorakulmio 13"/>
          <p:cNvSpPr/>
          <p:nvPr/>
        </p:nvSpPr>
        <p:spPr bwMode="auto">
          <a:xfrm>
            <a:off x="6528392" y="3145757"/>
            <a:ext cx="1008539" cy="924494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2206" b="1" dirty="0">
                <a:solidFill>
                  <a:schemeClr val="tx1"/>
                </a:solidFill>
                <a:latin typeface="Arial" charset="0"/>
              </a:rPr>
              <a:t>C</a:t>
            </a:r>
            <a:endParaRPr lang="fi-FI" sz="1985" b="1" dirty="0">
              <a:solidFill>
                <a:schemeClr val="tx1"/>
              </a:solidFill>
              <a:latin typeface="Arial" charset="0"/>
            </a:endParaRPr>
          </a:p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schemeClr val="tx1"/>
                </a:solidFill>
                <a:latin typeface="Arial" charset="0"/>
              </a:rPr>
              <a:t>(</a:t>
            </a:r>
            <a:r>
              <a:rPr lang="fi-FI" sz="1400" b="1" dirty="0" err="1">
                <a:solidFill>
                  <a:schemeClr val="tx1"/>
                </a:solidFill>
                <a:latin typeface="Arial" charset="0"/>
              </a:rPr>
              <a:t>Broker</a:t>
            </a:r>
            <a:r>
              <a:rPr lang="fi-FI" sz="1400" b="1" dirty="0">
                <a:solidFill>
                  <a:schemeClr val="tx1"/>
                </a:solidFill>
                <a:latin typeface="Arial" charset="0"/>
              </a:rPr>
              <a:t>)</a:t>
            </a:r>
          </a:p>
        </p:txBody>
      </p:sp>
      <p:sp>
        <p:nvSpPr>
          <p:cNvPr id="15" name="Alanuoli 14"/>
          <p:cNvSpPr/>
          <p:nvPr/>
        </p:nvSpPr>
        <p:spPr bwMode="auto">
          <a:xfrm rot="5400000" flipV="1">
            <a:off x="2876442" y="2925574"/>
            <a:ext cx="420224" cy="1364860"/>
          </a:xfrm>
          <a:prstGeom prst="dow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endParaRPr lang="fi-FI" sz="1985" b="1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9" name="Picture 9" descr="C:\Users\forsten2m\Desktop\ta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804" y="858059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kstiruutu 29"/>
          <p:cNvSpPr txBox="1"/>
          <p:nvPr/>
        </p:nvSpPr>
        <p:spPr>
          <a:xfrm>
            <a:off x="8307004" y="61386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/>
              <a:t>Tax</a:t>
            </a:r>
            <a:r>
              <a:rPr lang="fi-FI" b="1" dirty="0"/>
              <a:t> </a:t>
            </a:r>
            <a:r>
              <a:rPr lang="fi-FI" b="1" dirty="0" err="1"/>
              <a:t>office</a:t>
            </a:r>
            <a:endParaRPr lang="fi-FI" b="1" dirty="0"/>
          </a:p>
        </p:txBody>
      </p:sp>
      <p:cxnSp>
        <p:nvCxnSpPr>
          <p:cNvPr id="31" name="Suora nuoliyhdysviiva 30"/>
          <p:cNvCxnSpPr/>
          <p:nvPr/>
        </p:nvCxnSpPr>
        <p:spPr bwMode="auto">
          <a:xfrm flipV="1">
            <a:off x="7121693" y="2037666"/>
            <a:ext cx="1185311" cy="94791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kstiruutu 31"/>
          <p:cNvSpPr txBox="1"/>
          <p:nvPr/>
        </p:nvSpPr>
        <p:spPr>
          <a:xfrm rot="19312987">
            <a:off x="6942534" y="2270741"/>
            <a:ext cx="124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 err="1"/>
              <a:t>Refund</a:t>
            </a:r>
            <a:r>
              <a:rPr lang="fi-FI" sz="1200" b="1" dirty="0"/>
              <a:t> </a:t>
            </a:r>
            <a:r>
              <a:rPr lang="fi-FI" sz="1200" b="1" dirty="0" err="1"/>
              <a:t>claims</a:t>
            </a:r>
            <a:endParaRPr lang="fi-FI" sz="1200" b="1" dirty="0"/>
          </a:p>
        </p:txBody>
      </p:sp>
      <p:sp>
        <p:nvSpPr>
          <p:cNvPr id="34" name="Pyöristetty suorakulmio 33"/>
          <p:cNvSpPr/>
          <p:nvPr/>
        </p:nvSpPr>
        <p:spPr bwMode="auto">
          <a:xfrm>
            <a:off x="6528390" y="5264801"/>
            <a:ext cx="1008539" cy="92449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r>
              <a:rPr lang="fi-FI" sz="1985" b="1" dirty="0">
                <a:solidFill>
                  <a:schemeClr val="tx1"/>
                </a:solidFill>
                <a:latin typeface="Arial" charset="0"/>
              </a:rPr>
              <a:t>G</a:t>
            </a:r>
          </a:p>
        </p:txBody>
      </p:sp>
      <p:sp>
        <p:nvSpPr>
          <p:cNvPr id="36" name="Alanuoli 35"/>
          <p:cNvSpPr/>
          <p:nvPr/>
        </p:nvSpPr>
        <p:spPr bwMode="auto">
          <a:xfrm flipV="1">
            <a:off x="1560186" y="4150306"/>
            <a:ext cx="420224" cy="992017"/>
          </a:xfrm>
          <a:prstGeom prst="downArrow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endParaRPr lang="fi-FI" sz="1985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7" name="Tekstiruutu 36"/>
          <p:cNvSpPr txBox="1"/>
          <p:nvPr/>
        </p:nvSpPr>
        <p:spPr>
          <a:xfrm>
            <a:off x="2569781" y="2985584"/>
            <a:ext cx="1033544" cy="49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24" dirty="0"/>
              <a:t>1 000 €  + 24 % VAT</a:t>
            </a:r>
          </a:p>
        </p:txBody>
      </p:sp>
      <p:sp>
        <p:nvSpPr>
          <p:cNvPr id="38" name="Tekstiruutu 37"/>
          <p:cNvSpPr txBox="1"/>
          <p:nvPr/>
        </p:nvSpPr>
        <p:spPr>
          <a:xfrm>
            <a:off x="5155888" y="2985584"/>
            <a:ext cx="1033544" cy="49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24" dirty="0"/>
              <a:t>1 100 €  + 24 % VAT</a:t>
            </a:r>
          </a:p>
        </p:txBody>
      </p:sp>
      <p:sp>
        <p:nvSpPr>
          <p:cNvPr id="39" name="Tekstiruutu 38"/>
          <p:cNvSpPr txBox="1"/>
          <p:nvPr/>
        </p:nvSpPr>
        <p:spPr>
          <a:xfrm>
            <a:off x="7130926" y="4434467"/>
            <a:ext cx="1033544" cy="49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24" dirty="0"/>
              <a:t>1 200 €  + 0 % VAT</a:t>
            </a:r>
          </a:p>
        </p:txBody>
      </p:sp>
      <p:sp>
        <p:nvSpPr>
          <p:cNvPr id="40" name="Tekstiruutu 39"/>
          <p:cNvSpPr txBox="1"/>
          <p:nvPr/>
        </p:nvSpPr>
        <p:spPr>
          <a:xfrm>
            <a:off x="1887352" y="4434467"/>
            <a:ext cx="1033544" cy="49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24" dirty="0"/>
              <a:t>1 000 €  + 0 % VAT</a:t>
            </a:r>
          </a:p>
        </p:txBody>
      </p:sp>
      <p:sp>
        <p:nvSpPr>
          <p:cNvPr id="42" name="Tekstiruutu 41"/>
          <p:cNvSpPr txBox="1"/>
          <p:nvPr/>
        </p:nvSpPr>
        <p:spPr>
          <a:xfrm>
            <a:off x="420224" y="1210033"/>
            <a:ext cx="4406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What</a:t>
            </a:r>
            <a:r>
              <a:rPr lang="fi-FI" dirty="0"/>
              <a:t> is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problem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fraudelent</a:t>
            </a:r>
            <a:r>
              <a:rPr lang="fi-FI" dirty="0"/>
              <a:t> </a:t>
            </a:r>
            <a:r>
              <a:rPr lang="fi-FI" dirty="0" err="1"/>
              <a:t>chain</a:t>
            </a:r>
            <a:r>
              <a:rPr lang="fi-FI" dirty="0"/>
              <a:t>?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794222" y="4358283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EE</a:t>
            </a:r>
          </a:p>
        </p:txBody>
      </p:sp>
      <p:sp>
        <p:nvSpPr>
          <p:cNvPr id="25" name="Tekstiruutu 24"/>
          <p:cNvSpPr txBox="1"/>
          <p:nvPr/>
        </p:nvSpPr>
        <p:spPr>
          <a:xfrm>
            <a:off x="794222" y="2590021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FI</a:t>
            </a:r>
          </a:p>
        </p:txBody>
      </p:sp>
      <p:sp>
        <p:nvSpPr>
          <p:cNvPr id="26" name="Alanuoli 25"/>
          <p:cNvSpPr/>
          <p:nvPr/>
        </p:nvSpPr>
        <p:spPr bwMode="auto">
          <a:xfrm rot="10800000" flipV="1">
            <a:off x="6822549" y="4158353"/>
            <a:ext cx="420224" cy="992017"/>
          </a:xfrm>
          <a:prstGeom prst="downArrow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endParaRPr lang="fi-FI" sz="1985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7" name="Alanuoli 26"/>
          <p:cNvSpPr/>
          <p:nvPr/>
        </p:nvSpPr>
        <p:spPr bwMode="auto">
          <a:xfrm rot="16200000" flipV="1">
            <a:off x="5515012" y="5077906"/>
            <a:ext cx="420224" cy="1364860"/>
          </a:xfrm>
          <a:prstGeom prst="downArrow">
            <a:avLst/>
          </a:prstGeom>
          <a:solidFill>
            <a:schemeClr val="bg1"/>
          </a:solidFill>
          <a:ln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endParaRPr lang="fi-FI" sz="1985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8" name="Alanuoli 27"/>
          <p:cNvSpPr/>
          <p:nvPr/>
        </p:nvSpPr>
        <p:spPr bwMode="auto">
          <a:xfrm rot="16200000" flipV="1">
            <a:off x="2854008" y="5048621"/>
            <a:ext cx="420224" cy="1364860"/>
          </a:xfrm>
          <a:prstGeom prst="downArrow">
            <a:avLst/>
          </a:prstGeom>
          <a:solidFill>
            <a:schemeClr val="bg1"/>
          </a:solidFill>
          <a:ln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9266" tIns="51618" rIns="99266" bIns="51618" numCol="1" rtlCol="0" anchor="ctr" anchorCtr="0" compatLnSpc="1">
            <a:prstTxWarp prst="textNoShape">
              <a:avLst/>
            </a:prstTxWarp>
          </a:bodyPr>
          <a:lstStyle/>
          <a:p>
            <a:pPr algn="ctr" defTabSz="1008583" fontAlgn="base">
              <a:spcBef>
                <a:spcPct val="0"/>
              </a:spcBef>
              <a:spcAft>
                <a:spcPct val="0"/>
              </a:spcAft>
            </a:pPr>
            <a:endParaRPr lang="fi-FI" sz="1985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Alanuoli 25">
            <a:extLst>
              <a:ext uri="{FF2B5EF4-FFF2-40B4-BE49-F238E27FC236}">
                <a16:creationId xmlns:a16="http://schemas.microsoft.com/office/drawing/2014/main" id="{C159470A-1204-1461-C43C-C9FED9A24ADA}"/>
              </a:ext>
            </a:extLst>
          </p:cNvPr>
          <p:cNvSpPr/>
          <p:nvPr/>
        </p:nvSpPr>
        <p:spPr bwMode="auto">
          <a:xfrm rot="13799069" flipV="1">
            <a:off x="7855955" y="1892236"/>
            <a:ext cx="286668" cy="1465791"/>
          </a:xfrm>
          <a:prstGeom prst="downArrow">
            <a:avLst/>
          </a:prstGeom>
          <a:solidFill>
            <a:schemeClr val="bg1"/>
          </a:solidFill>
          <a:ln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A4F2E90C-FE71-D332-2469-A7E656E98EB8}"/>
              </a:ext>
            </a:extLst>
          </p:cNvPr>
          <p:cNvSpPr txBox="1"/>
          <p:nvPr/>
        </p:nvSpPr>
        <p:spPr>
          <a:xfrm rot="19252339">
            <a:off x="7797572" y="2610226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err="1"/>
              <a:t>Refunds</a:t>
            </a:r>
            <a:endParaRPr lang="fi-FI" sz="1000" b="1" dirty="0"/>
          </a:p>
        </p:txBody>
      </p:sp>
    </p:spTree>
    <p:extLst>
      <p:ext uri="{BB962C8B-B14F-4D97-AF65-F5344CB8AC3E}">
        <p14:creationId xmlns:p14="http://schemas.microsoft.com/office/powerpoint/2010/main" val="417390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BMF Standardvorlage">
  <a:themeElements>
    <a:clrScheme name="BMF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1D31"/>
      </a:accent1>
      <a:accent2>
        <a:srgbClr val="000000"/>
      </a:accent2>
      <a:accent3>
        <a:srgbClr val="FFFFFF"/>
      </a:accent3>
      <a:accent4>
        <a:srgbClr val="5C171F"/>
      </a:accent4>
      <a:accent5>
        <a:srgbClr val="447B99"/>
      </a:accent5>
      <a:accent6>
        <a:srgbClr val="88B9D2"/>
      </a:accent6>
      <a:hlink>
        <a:srgbClr val="0000FF"/>
      </a:hlink>
      <a:folHlink>
        <a:srgbClr val="800080"/>
      </a:folHlink>
    </a:clrScheme>
    <a:fontScheme name="BMF">
      <a:majorFont>
        <a:latin typeface="Palatino Linotype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2500" dirty="0" smtClean="0">
            <a:solidFill>
              <a:srgbClr val="001D31"/>
            </a:solidFill>
            <a:latin typeface="Palatino Linotype" panose="02040502050505030304" pitchFamily="18" charset="0"/>
            <a:cs typeface="Palatino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Verohallinto">
  <a:themeElements>
    <a:clrScheme name="">
      <a:dk1>
        <a:srgbClr val="000000"/>
      </a:dk1>
      <a:lt1>
        <a:srgbClr val="FFFFFF"/>
      </a:lt1>
      <a:dk2>
        <a:srgbClr val="215134"/>
      </a:dk2>
      <a:lt2>
        <a:srgbClr val="CCCCCC"/>
      </a:lt2>
      <a:accent1>
        <a:srgbClr val="215134"/>
      </a:accent1>
      <a:accent2>
        <a:srgbClr val="D58B00"/>
      </a:accent2>
      <a:accent3>
        <a:srgbClr val="FFFFFF"/>
      </a:accent3>
      <a:accent4>
        <a:srgbClr val="000000"/>
      </a:accent4>
      <a:accent5>
        <a:srgbClr val="ABB3AE"/>
      </a:accent5>
      <a:accent6>
        <a:srgbClr val="C17D00"/>
      </a:accent6>
      <a:hlink>
        <a:srgbClr val="90A89A"/>
      </a:hlink>
      <a:folHlink>
        <a:srgbClr val="EAC580"/>
      </a:folHlink>
    </a:clrScheme>
    <a:fontScheme name="Verohallin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erohallint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ohallint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ohallint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ohallint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ohallint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ohallint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ohallint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2578</TotalTime>
  <Words>1991</Words>
  <Application>Microsoft Office PowerPoint</Application>
  <PresentationFormat>Mukautettu</PresentationFormat>
  <Paragraphs>594</Paragraphs>
  <Slides>45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45</vt:i4>
      </vt:variant>
    </vt:vector>
  </HeadingPairs>
  <TitlesOfParts>
    <vt:vector size="53" baseType="lpstr">
      <vt:lpstr>Arial</vt:lpstr>
      <vt:lpstr>Calibri</vt:lpstr>
      <vt:lpstr>Palatino Linotype</vt:lpstr>
      <vt:lpstr>Symbol</vt:lpstr>
      <vt:lpstr>Tahoma</vt:lpstr>
      <vt:lpstr>Wingdings</vt:lpstr>
      <vt:lpstr>BMF Standardvorlage</vt:lpstr>
      <vt:lpstr>Verohallinto</vt:lpstr>
      <vt:lpstr>PowerPoint-esitys</vt:lpstr>
      <vt:lpstr>PowerPoint-esitys</vt:lpstr>
      <vt:lpstr>Carousel Fraud</vt:lpstr>
      <vt:lpstr>Positions in a carousel 1/3</vt:lpstr>
      <vt:lpstr>Positions in a carousel 2/3</vt:lpstr>
      <vt:lpstr>Positions in a carousel 3/3</vt:lpstr>
      <vt:lpstr>Problems with definitions</vt:lpstr>
      <vt:lpstr>Company A Oy role?</vt:lpstr>
      <vt:lpstr>Why a carousel?</vt:lpstr>
      <vt:lpstr>PowerPoint-esitys</vt:lpstr>
      <vt:lpstr> Variation 1  </vt:lpstr>
      <vt:lpstr> Variation 2  </vt:lpstr>
      <vt:lpstr>PowerPoint-esitys</vt:lpstr>
      <vt:lpstr>PowerPoint-esitys</vt:lpstr>
      <vt:lpstr>PowerPoint-esitys</vt:lpstr>
      <vt:lpstr>PowerPoint-esitys</vt:lpstr>
      <vt:lpstr>Profit of the fraud</vt:lpstr>
      <vt:lpstr>PowerPoint-esitys</vt:lpstr>
      <vt:lpstr>Practical exercise</vt:lpstr>
      <vt:lpstr>Results</vt:lpstr>
      <vt:lpstr>Typical goods and services used</vt:lpstr>
      <vt:lpstr>Investigation - Problems and challenges </vt:lpstr>
      <vt:lpstr>Form</vt:lpstr>
      <vt:lpstr>Carousel form</vt:lpstr>
      <vt:lpstr>PowerPoint-esitys</vt:lpstr>
      <vt:lpstr>PowerPoint-esitys</vt:lpstr>
      <vt:lpstr>Complexity</vt:lpstr>
      <vt:lpstr>PowerPoint-esitys</vt:lpstr>
      <vt:lpstr>Money flow</vt:lpstr>
      <vt:lpstr>Third party payments</vt:lpstr>
      <vt:lpstr>Complexity - APP</vt:lpstr>
      <vt:lpstr>Alternative payment platform</vt:lpstr>
      <vt:lpstr>Example of APP</vt:lpstr>
      <vt:lpstr>Information from an APP</vt:lpstr>
      <vt:lpstr>Communication</vt:lpstr>
      <vt:lpstr>Burner apps</vt:lpstr>
      <vt:lpstr>Security and verification</vt:lpstr>
      <vt:lpstr>Challenges</vt:lpstr>
      <vt:lpstr>Challenges</vt:lpstr>
      <vt:lpstr>Challenges</vt:lpstr>
      <vt:lpstr>Challenges</vt:lpstr>
      <vt:lpstr>Future of taxation</vt:lpstr>
      <vt:lpstr>Future auditor/investigator</vt:lpstr>
      <vt:lpstr>Future of databases</vt:lpstr>
      <vt:lpstr>Questions? </vt:lpstr>
    </vt:vector>
  </TitlesOfParts>
  <Company>Vero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/>
  <cp:lastModifiedBy>Forsten Markus (Verotus/Helsinki)</cp:lastModifiedBy>
  <cp:revision>392</cp:revision>
  <dcterms:created xsi:type="dcterms:W3CDTF">2015-04-08T08:42:22Z</dcterms:created>
  <dcterms:modified xsi:type="dcterms:W3CDTF">2023-05-23T07:43:02Z</dcterms:modified>
</cp:coreProperties>
</file>