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4207" r:id="rId3"/>
  </p:sldMasterIdLst>
  <p:notesMasterIdLst>
    <p:notesMasterId r:id="rId20"/>
  </p:notesMasterIdLst>
  <p:handoutMasterIdLst>
    <p:handoutMasterId r:id="rId21"/>
  </p:handoutMasterIdLst>
  <p:sldIdLst>
    <p:sldId id="256" r:id="rId4"/>
    <p:sldId id="405" r:id="rId5"/>
    <p:sldId id="412" r:id="rId6"/>
    <p:sldId id="407" r:id="rId7"/>
    <p:sldId id="417" r:id="rId8"/>
    <p:sldId id="413" r:id="rId9"/>
    <p:sldId id="414" r:id="rId10"/>
    <p:sldId id="416" r:id="rId11"/>
    <p:sldId id="313" r:id="rId12"/>
    <p:sldId id="353" r:id="rId13"/>
    <p:sldId id="356" r:id="rId14"/>
    <p:sldId id="371" r:id="rId15"/>
    <p:sldId id="415" r:id="rId16"/>
    <p:sldId id="411" r:id="rId17"/>
    <p:sldId id="410" r:id="rId18"/>
    <p:sldId id="403" r:id="rId19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C3B61E-EC4F-4D5F-ABA6-2C20CDBF618D}">
          <p14:sldIdLst>
            <p14:sldId id="256"/>
            <p14:sldId id="405"/>
            <p14:sldId id="412"/>
            <p14:sldId id="407"/>
            <p14:sldId id="417"/>
            <p14:sldId id="413"/>
            <p14:sldId id="414"/>
            <p14:sldId id="416"/>
            <p14:sldId id="313"/>
            <p14:sldId id="353"/>
            <p14:sldId id="356"/>
            <p14:sldId id="371"/>
            <p14:sldId id="415"/>
            <p14:sldId id="411"/>
            <p14:sldId id="410"/>
            <p14:sldId id="4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0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E8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89486" autoAdjust="0"/>
  </p:normalViewPr>
  <p:slideViewPr>
    <p:cSldViewPr>
      <p:cViewPr varScale="1">
        <p:scale>
          <a:sx n="102" d="100"/>
          <a:sy n="102" d="100"/>
        </p:scale>
        <p:origin x="18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070" y="1622"/>
      </p:cViewPr>
      <p:guideLst>
        <p:guide orient="horz" pos="2920"/>
        <p:guide pos="2200"/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E95AB3-75FB-4B47-9BCA-C409B39C973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91EE34-7274-4349-9D29-B93961225914}">
      <dgm:prSet custT="1"/>
      <dgm:spPr/>
      <dgm:t>
        <a:bodyPr/>
        <a:lstStyle/>
        <a:p>
          <a:r>
            <a:rPr lang="en-US" sz="1800" dirty="0"/>
            <a:t>Is there a mechanism in place to secure necessary evidence and testimony for trial? </a:t>
          </a:r>
        </a:p>
      </dgm:t>
    </dgm:pt>
    <dgm:pt modelId="{AE275346-6BB0-4AE2-822F-397F066DBB69}" type="parTrans" cxnId="{89E3054F-EB4C-473E-A60D-38C15D62F181}">
      <dgm:prSet/>
      <dgm:spPr/>
      <dgm:t>
        <a:bodyPr/>
        <a:lstStyle/>
        <a:p>
          <a:endParaRPr lang="en-US"/>
        </a:p>
      </dgm:t>
    </dgm:pt>
    <dgm:pt modelId="{DF51AA3D-6F9F-4FAE-9325-5438F3FB729F}" type="sibTrans" cxnId="{89E3054F-EB4C-473E-A60D-38C15D62F181}">
      <dgm:prSet/>
      <dgm:spPr/>
      <dgm:t>
        <a:bodyPr/>
        <a:lstStyle/>
        <a:p>
          <a:endParaRPr lang="en-US"/>
        </a:p>
      </dgm:t>
    </dgm:pt>
    <dgm:pt modelId="{9D46BCB1-E20F-479C-B38B-FCE58DA5FFC4}">
      <dgm:prSet custT="1"/>
      <dgm:spPr/>
      <dgm:t>
        <a:bodyPr/>
        <a:lstStyle/>
        <a:p>
          <a:r>
            <a:rPr lang="en-US" sz="1800"/>
            <a:t>Is your evidence located in areas of geo-political, environmental, or personal risk?</a:t>
          </a:r>
        </a:p>
      </dgm:t>
    </dgm:pt>
    <dgm:pt modelId="{A8B848F8-B5A3-4AA0-85F7-CD7889F67B21}" type="parTrans" cxnId="{AC077A3A-F298-420E-9501-EF23AC1E4EE0}">
      <dgm:prSet/>
      <dgm:spPr/>
      <dgm:t>
        <a:bodyPr/>
        <a:lstStyle/>
        <a:p>
          <a:endParaRPr lang="en-US"/>
        </a:p>
      </dgm:t>
    </dgm:pt>
    <dgm:pt modelId="{536B2EE8-0C19-43A6-9C7E-0229724CFAD8}" type="sibTrans" cxnId="{AC077A3A-F298-420E-9501-EF23AC1E4EE0}">
      <dgm:prSet/>
      <dgm:spPr/>
      <dgm:t>
        <a:bodyPr/>
        <a:lstStyle/>
        <a:p>
          <a:endParaRPr lang="en-US"/>
        </a:p>
      </dgm:t>
    </dgm:pt>
    <dgm:pt modelId="{33A0F996-B970-4895-870E-953ED0C0B5FC}">
      <dgm:prSet custT="1"/>
      <dgm:spPr/>
      <dgm:t>
        <a:bodyPr/>
        <a:lstStyle/>
        <a:p>
          <a:r>
            <a:rPr lang="en-US" sz="1800"/>
            <a:t>Will critical foreign witnesses willingly show up for trial?</a:t>
          </a:r>
        </a:p>
      </dgm:t>
    </dgm:pt>
    <dgm:pt modelId="{BAB49051-34E3-4ECF-AE3D-18164D763AD4}" type="parTrans" cxnId="{29F4A7EB-9F32-4927-82E7-8F98F6B3E4ED}">
      <dgm:prSet/>
      <dgm:spPr/>
      <dgm:t>
        <a:bodyPr/>
        <a:lstStyle/>
        <a:p>
          <a:endParaRPr lang="en-US"/>
        </a:p>
      </dgm:t>
    </dgm:pt>
    <dgm:pt modelId="{8B5AD61D-93E5-4AF9-B8D4-D448D7225A05}" type="sibTrans" cxnId="{29F4A7EB-9F32-4927-82E7-8F98F6B3E4ED}">
      <dgm:prSet/>
      <dgm:spPr/>
      <dgm:t>
        <a:bodyPr/>
        <a:lstStyle/>
        <a:p>
          <a:endParaRPr lang="en-US"/>
        </a:p>
      </dgm:t>
    </dgm:pt>
    <dgm:pt modelId="{16DEDD6E-CD73-4E00-B8A2-8B78AB4AA73A}">
      <dgm:prSet custT="1"/>
      <dgm:spPr/>
      <dgm:t>
        <a:bodyPr/>
        <a:lstStyle/>
        <a:p>
          <a:r>
            <a:rPr lang="en-US" sz="1800" dirty="0"/>
            <a:t>Is there anything that would impact the viability of a criminal case? Reliance, age, extradition…</a:t>
          </a:r>
        </a:p>
      </dgm:t>
    </dgm:pt>
    <dgm:pt modelId="{96D2EE3E-6C7B-4B28-973B-BD5190049A0A}" type="parTrans" cxnId="{BA75FD54-241B-4333-ABB3-897031E4F788}">
      <dgm:prSet/>
      <dgm:spPr/>
      <dgm:t>
        <a:bodyPr/>
        <a:lstStyle/>
        <a:p>
          <a:endParaRPr lang="en-US"/>
        </a:p>
      </dgm:t>
    </dgm:pt>
    <dgm:pt modelId="{EE0ABE23-8401-4DC5-99CB-53E40B0D7D3A}" type="sibTrans" cxnId="{BA75FD54-241B-4333-ABB3-897031E4F788}">
      <dgm:prSet/>
      <dgm:spPr/>
      <dgm:t>
        <a:bodyPr/>
        <a:lstStyle/>
        <a:p>
          <a:endParaRPr lang="en-US"/>
        </a:p>
      </dgm:t>
    </dgm:pt>
    <dgm:pt modelId="{A0992814-C644-4C27-A9D3-0B0D4C3FA32E}">
      <dgm:prSet custT="1"/>
      <dgm:spPr/>
      <dgm:t>
        <a:bodyPr/>
        <a:lstStyle/>
        <a:p>
          <a:r>
            <a:rPr lang="en-US" sz="1800"/>
            <a:t>Can the foreign government be trusted with the information you supply them?</a:t>
          </a:r>
        </a:p>
      </dgm:t>
    </dgm:pt>
    <dgm:pt modelId="{21EF7ACC-FC54-47F4-9EF5-93351222C7ED}" type="parTrans" cxnId="{973DC2AB-1660-467D-B950-8855DCB2AB4B}">
      <dgm:prSet/>
      <dgm:spPr/>
      <dgm:t>
        <a:bodyPr/>
        <a:lstStyle/>
        <a:p>
          <a:endParaRPr lang="en-US"/>
        </a:p>
      </dgm:t>
    </dgm:pt>
    <dgm:pt modelId="{1870AEC0-4676-4857-8908-02E704394A43}" type="sibTrans" cxnId="{973DC2AB-1660-467D-B950-8855DCB2AB4B}">
      <dgm:prSet/>
      <dgm:spPr/>
      <dgm:t>
        <a:bodyPr/>
        <a:lstStyle/>
        <a:p>
          <a:endParaRPr lang="en-US"/>
        </a:p>
      </dgm:t>
    </dgm:pt>
    <dgm:pt modelId="{6CEEE69A-2C2C-405E-AD7B-EBC71C6E0A95}">
      <dgm:prSet custT="1"/>
      <dgm:spPr/>
      <dgm:t>
        <a:bodyPr/>
        <a:lstStyle/>
        <a:p>
          <a:r>
            <a:rPr lang="en-US" sz="1800" dirty="0"/>
            <a:t>Is it worth the time and cost?</a:t>
          </a:r>
          <a:r>
            <a:rPr lang="en-US" sz="1700" dirty="0"/>
            <a:t>	</a:t>
          </a:r>
        </a:p>
      </dgm:t>
    </dgm:pt>
    <dgm:pt modelId="{F62450C0-DE02-4AFB-9FB5-4A4023FE2A74}" type="parTrans" cxnId="{76FCACA0-1BE2-4A47-9E57-FFA566F5C817}">
      <dgm:prSet/>
      <dgm:spPr/>
      <dgm:t>
        <a:bodyPr/>
        <a:lstStyle/>
        <a:p>
          <a:endParaRPr lang="en-US"/>
        </a:p>
      </dgm:t>
    </dgm:pt>
    <dgm:pt modelId="{008A2AB6-FFFA-4183-B284-9EEDC7F13A12}" type="sibTrans" cxnId="{76FCACA0-1BE2-4A47-9E57-FFA566F5C817}">
      <dgm:prSet/>
      <dgm:spPr/>
      <dgm:t>
        <a:bodyPr/>
        <a:lstStyle/>
        <a:p>
          <a:endParaRPr lang="en-US"/>
        </a:p>
      </dgm:t>
    </dgm:pt>
    <dgm:pt modelId="{C61D5EC2-6C97-44D4-BB73-A8E9CBDF3E38}" type="pres">
      <dgm:prSet presAssocID="{2FE95AB3-75FB-4B47-9BCA-C409B39C9737}" presName="diagram" presStyleCnt="0">
        <dgm:presLayoutVars>
          <dgm:dir/>
          <dgm:resizeHandles val="exact"/>
        </dgm:presLayoutVars>
      </dgm:prSet>
      <dgm:spPr/>
    </dgm:pt>
    <dgm:pt modelId="{B20E65E5-03D2-4DD9-B189-4B71B7C7883C}" type="pres">
      <dgm:prSet presAssocID="{6191EE34-7274-4349-9D29-B93961225914}" presName="node" presStyleLbl="node1" presStyleIdx="0" presStyleCnt="6">
        <dgm:presLayoutVars>
          <dgm:bulletEnabled val="1"/>
        </dgm:presLayoutVars>
      </dgm:prSet>
      <dgm:spPr/>
    </dgm:pt>
    <dgm:pt modelId="{0519C2C6-9221-4CE0-86E8-4D825EC7FC4E}" type="pres">
      <dgm:prSet presAssocID="{DF51AA3D-6F9F-4FAE-9325-5438F3FB729F}" presName="sibTrans" presStyleCnt="0"/>
      <dgm:spPr/>
    </dgm:pt>
    <dgm:pt modelId="{A152A5BE-F366-4DA8-8E5D-082592DBA668}" type="pres">
      <dgm:prSet presAssocID="{9D46BCB1-E20F-479C-B38B-FCE58DA5FFC4}" presName="node" presStyleLbl="node1" presStyleIdx="1" presStyleCnt="6">
        <dgm:presLayoutVars>
          <dgm:bulletEnabled val="1"/>
        </dgm:presLayoutVars>
      </dgm:prSet>
      <dgm:spPr/>
    </dgm:pt>
    <dgm:pt modelId="{AC1DD7ED-7AA2-45FC-91DF-F518A6414683}" type="pres">
      <dgm:prSet presAssocID="{536B2EE8-0C19-43A6-9C7E-0229724CFAD8}" presName="sibTrans" presStyleCnt="0"/>
      <dgm:spPr/>
    </dgm:pt>
    <dgm:pt modelId="{933D52FD-1AF0-46A6-A0C9-3D5812D905F6}" type="pres">
      <dgm:prSet presAssocID="{33A0F996-B970-4895-870E-953ED0C0B5FC}" presName="node" presStyleLbl="node1" presStyleIdx="2" presStyleCnt="6">
        <dgm:presLayoutVars>
          <dgm:bulletEnabled val="1"/>
        </dgm:presLayoutVars>
      </dgm:prSet>
      <dgm:spPr/>
    </dgm:pt>
    <dgm:pt modelId="{77C397E4-9863-4938-8229-1928398D3D50}" type="pres">
      <dgm:prSet presAssocID="{8B5AD61D-93E5-4AF9-B8D4-D448D7225A05}" presName="sibTrans" presStyleCnt="0"/>
      <dgm:spPr/>
    </dgm:pt>
    <dgm:pt modelId="{54B1AA18-3BB2-4B86-9845-1CA169FA30D0}" type="pres">
      <dgm:prSet presAssocID="{16DEDD6E-CD73-4E00-B8A2-8B78AB4AA73A}" presName="node" presStyleLbl="node1" presStyleIdx="3" presStyleCnt="6" custScaleX="99893" custScaleY="100791">
        <dgm:presLayoutVars>
          <dgm:bulletEnabled val="1"/>
        </dgm:presLayoutVars>
      </dgm:prSet>
      <dgm:spPr/>
    </dgm:pt>
    <dgm:pt modelId="{CCA24E65-01EF-4583-944D-09A0381A8453}" type="pres">
      <dgm:prSet presAssocID="{EE0ABE23-8401-4DC5-99CB-53E40B0D7D3A}" presName="sibTrans" presStyleCnt="0"/>
      <dgm:spPr/>
    </dgm:pt>
    <dgm:pt modelId="{53DC2688-E44B-4C37-A0F4-F6A3F5BBF896}" type="pres">
      <dgm:prSet presAssocID="{A0992814-C644-4C27-A9D3-0B0D4C3FA32E}" presName="node" presStyleLbl="node1" presStyleIdx="4" presStyleCnt="6">
        <dgm:presLayoutVars>
          <dgm:bulletEnabled val="1"/>
        </dgm:presLayoutVars>
      </dgm:prSet>
      <dgm:spPr/>
    </dgm:pt>
    <dgm:pt modelId="{2C87F3C5-AD8C-4383-807D-7EACE067D3AB}" type="pres">
      <dgm:prSet presAssocID="{1870AEC0-4676-4857-8908-02E704394A43}" presName="sibTrans" presStyleCnt="0"/>
      <dgm:spPr/>
    </dgm:pt>
    <dgm:pt modelId="{264FE9EC-A4D5-4611-B08B-8437D1242103}" type="pres">
      <dgm:prSet presAssocID="{6CEEE69A-2C2C-405E-AD7B-EBC71C6E0A95}" presName="node" presStyleLbl="node1" presStyleIdx="5" presStyleCnt="6">
        <dgm:presLayoutVars>
          <dgm:bulletEnabled val="1"/>
        </dgm:presLayoutVars>
      </dgm:prSet>
      <dgm:spPr/>
    </dgm:pt>
  </dgm:ptLst>
  <dgm:cxnLst>
    <dgm:cxn modelId="{7CE3CD25-4349-4AF3-8F07-54F578A573CB}" type="presOf" srcId="{2FE95AB3-75FB-4B47-9BCA-C409B39C9737}" destId="{C61D5EC2-6C97-44D4-BB73-A8E9CBDF3E38}" srcOrd="0" destOrd="0" presId="urn:microsoft.com/office/officeart/2005/8/layout/default"/>
    <dgm:cxn modelId="{1D85E637-91E8-4F27-8D81-B935B959969D}" type="presOf" srcId="{6CEEE69A-2C2C-405E-AD7B-EBC71C6E0A95}" destId="{264FE9EC-A4D5-4611-B08B-8437D1242103}" srcOrd="0" destOrd="0" presId="urn:microsoft.com/office/officeart/2005/8/layout/default"/>
    <dgm:cxn modelId="{AC077A3A-F298-420E-9501-EF23AC1E4EE0}" srcId="{2FE95AB3-75FB-4B47-9BCA-C409B39C9737}" destId="{9D46BCB1-E20F-479C-B38B-FCE58DA5FFC4}" srcOrd="1" destOrd="0" parTransId="{A8B848F8-B5A3-4AA0-85F7-CD7889F67B21}" sibTransId="{536B2EE8-0C19-43A6-9C7E-0229724CFAD8}"/>
    <dgm:cxn modelId="{89E3054F-EB4C-473E-A60D-38C15D62F181}" srcId="{2FE95AB3-75FB-4B47-9BCA-C409B39C9737}" destId="{6191EE34-7274-4349-9D29-B93961225914}" srcOrd="0" destOrd="0" parTransId="{AE275346-6BB0-4AE2-822F-397F066DBB69}" sibTransId="{DF51AA3D-6F9F-4FAE-9325-5438F3FB729F}"/>
    <dgm:cxn modelId="{113E1974-4807-4C0E-AC83-6953DDAC1ADC}" type="presOf" srcId="{33A0F996-B970-4895-870E-953ED0C0B5FC}" destId="{933D52FD-1AF0-46A6-A0C9-3D5812D905F6}" srcOrd="0" destOrd="0" presId="urn:microsoft.com/office/officeart/2005/8/layout/default"/>
    <dgm:cxn modelId="{BA75FD54-241B-4333-ABB3-897031E4F788}" srcId="{2FE95AB3-75FB-4B47-9BCA-C409B39C9737}" destId="{16DEDD6E-CD73-4E00-B8A2-8B78AB4AA73A}" srcOrd="3" destOrd="0" parTransId="{96D2EE3E-6C7B-4B28-973B-BD5190049A0A}" sibTransId="{EE0ABE23-8401-4DC5-99CB-53E40B0D7D3A}"/>
    <dgm:cxn modelId="{76FCACA0-1BE2-4A47-9E57-FFA566F5C817}" srcId="{2FE95AB3-75FB-4B47-9BCA-C409B39C9737}" destId="{6CEEE69A-2C2C-405E-AD7B-EBC71C6E0A95}" srcOrd="5" destOrd="0" parTransId="{F62450C0-DE02-4AFB-9FB5-4A4023FE2A74}" sibTransId="{008A2AB6-FFFA-4183-B284-9EEDC7F13A12}"/>
    <dgm:cxn modelId="{973DC2AB-1660-467D-B950-8855DCB2AB4B}" srcId="{2FE95AB3-75FB-4B47-9BCA-C409B39C9737}" destId="{A0992814-C644-4C27-A9D3-0B0D4C3FA32E}" srcOrd="4" destOrd="0" parTransId="{21EF7ACC-FC54-47F4-9EF5-93351222C7ED}" sibTransId="{1870AEC0-4676-4857-8908-02E704394A43}"/>
    <dgm:cxn modelId="{5648DDD3-F207-4820-B3BC-A64C5655E025}" type="presOf" srcId="{9D46BCB1-E20F-479C-B38B-FCE58DA5FFC4}" destId="{A152A5BE-F366-4DA8-8E5D-082592DBA668}" srcOrd="0" destOrd="0" presId="urn:microsoft.com/office/officeart/2005/8/layout/default"/>
    <dgm:cxn modelId="{CCE150E1-F524-446D-A9D2-1273FE5BA618}" type="presOf" srcId="{A0992814-C644-4C27-A9D3-0B0D4C3FA32E}" destId="{53DC2688-E44B-4C37-A0F4-F6A3F5BBF896}" srcOrd="0" destOrd="0" presId="urn:microsoft.com/office/officeart/2005/8/layout/default"/>
    <dgm:cxn modelId="{31C285E1-BEDB-446D-B1A2-0A29A77EF367}" type="presOf" srcId="{6191EE34-7274-4349-9D29-B93961225914}" destId="{B20E65E5-03D2-4DD9-B189-4B71B7C7883C}" srcOrd="0" destOrd="0" presId="urn:microsoft.com/office/officeart/2005/8/layout/default"/>
    <dgm:cxn modelId="{29F4A7EB-9F32-4927-82E7-8F98F6B3E4ED}" srcId="{2FE95AB3-75FB-4B47-9BCA-C409B39C9737}" destId="{33A0F996-B970-4895-870E-953ED0C0B5FC}" srcOrd="2" destOrd="0" parTransId="{BAB49051-34E3-4ECF-AE3D-18164D763AD4}" sibTransId="{8B5AD61D-93E5-4AF9-B8D4-D448D7225A05}"/>
    <dgm:cxn modelId="{F55858F7-AFF8-41E1-A346-33D2CDE74A10}" type="presOf" srcId="{16DEDD6E-CD73-4E00-B8A2-8B78AB4AA73A}" destId="{54B1AA18-3BB2-4B86-9845-1CA169FA30D0}" srcOrd="0" destOrd="0" presId="urn:microsoft.com/office/officeart/2005/8/layout/default"/>
    <dgm:cxn modelId="{E91C7ABF-B113-4170-AF50-58BD965558F1}" type="presParOf" srcId="{C61D5EC2-6C97-44D4-BB73-A8E9CBDF3E38}" destId="{B20E65E5-03D2-4DD9-B189-4B71B7C7883C}" srcOrd="0" destOrd="0" presId="urn:microsoft.com/office/officeart/2005/8/layout/default"/>
    <dgm:cxn modelId="{7429D86E-C9EB-4385-A051-096341BB8153}" type="presParOf" srcId="{C61D5EC2-6C97-44D4-BB73-A8E9CBDF3E38}" destId="{0519C2C6-9221-4CE0-86E8-4D825EC7FC4E}" srcOrd="1" destOrd="0" presId="urn:microsoft.com/office/officeart/2005/8/layout/default"/>
    <dgm:cxn modelId="{F2C68373-A576-46B6-A64D-FF9531A8BF9F}" type="presParOf" srcId="{C61D5EC2-6C97-44D4-BB73-A8E9CBDF3E38}" destId="{A152A5BE-F366-4DA8-8E5D-082592DBA668}" srcOrd="2" destOrd="0" presId="urn:microsoft.com/office/officeart/2005/8/layout/default"/>
    <dgm:cxn modelId="{8C81B44F-7468-46E3-ADA4-59F9E5CF2296}" type="presParOf" srcId="{C61D5EC2-6C97-44D4-BB73-A8E9CBDF3E38}" destId="{AC1DD7ED-7AA2-45FC-91DF-F518A6414683}" srcOrd="3" destOrd="0" presId="urn:microsoft.com/office/officeart/2005/8/layout/default"/>
    <dgm:cxn modelId="{232D233A-01EF-473F-B93E-39E4D2E5E2F7}" type="presParOf" srcId="{C61D5EC2-6C97-44D4-BB73-A8E9CBDF3E38}" destId="{933D52FD-1AF0-46A6-A0C9-3D5812D905F6}" srcOrd="4" destOrd="0" presId="urn:microsoft.com/office/officeart/2005/8/layout/default"/>
    <dgm:cxn modelId="{25868F41-CAB1-4543-8D1C-91FD0412C53D}" type="presParOf" srcId="{C61D5EC2-6C97-44D4-BB73-A8E9CBDF3E38}" destId="{77C397E4-9863-4938-8229-1928398D3D50}" srcOrd="5" destOrd="0" presId="urn:microsoft.com/office/officeart/2005/8/layout/default"/>
    <dgm:cxn modelId="{9AFDE9BD-11FE-4401-8D1E-81C3B3602CAA}" type="presParOf" srcId="{C61D5EC2-6C97-44D4-BB73-A8E9CBDF3E38}" destId="{54B1AA18-3BB2-4B86-9845-1CA169FA30D0}" srcOrd="6" destOrd="0" presId="urn:microsoft.com/office/officeart/2005/8/layout/default"/>
    <dgm:cxn modelId="{6B57E451-D712-496F-A747-56E4921187DE}" type="presParOf" srcId="{C61D5EC2-6C97-44D4-BB73-A8E9CBDF3E38}" destId="{CCA24E65-01EF-4583-944D-09A0381A8453}" srcOrd="7" destOrd="0" presId="urn:microsoft.com/office/officeart/2005/8/layout/default"/>
    <dgm:cxn modelId="{1F2C6142-B310-495A-BA79-6A97BAC205EA}" type="presParOf" srcId="{C61D5EC2-6C97-44D4-BB73-A8E9CBDF3E38}" destId="{53DC2688-E44B-4C37-A0F4-F6A3F5BBF896}" srcOrd="8" destOrd="0" presId="urn:microsoft.com/office/officeart/2005/8/layout/default"/>
    <dgm:cxn modelId="{991A2DAB-F174-464B-BABC-9F42D53A5893}" type="presParOf" srcId="{C61D5EC2-6C97-44D4-BB73-A8E9CBDF3E38}" destId="{2C87F3C5-AD8C-4383-807D-7EACE067D3AB}" srcOrd="9" destOrd="0" presId="urn:microsoft.com/office/officeart/2005/8/layout/default"/>
    <dgm:cxn modelId="{B218C700-DBD9-4FBA-9240-8936195D622C}" type="presParOf" srcId="{C61D5EC2-6C97-44D4-BB73-A8E9CBDF3E38}" destId="{264FE9EC-A4D5-4611-B08B-8437D124210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95D4EF-3E80-46AA-AC8E-B1ED31A79980}" type="doc">
      <dgm:prSet loTypeId="urn:microsoft.com/office/officeart/2005/8/layout/pyramid2" loCatId="list" qsTypeId="urn:microsoft.com/office/officeart/2005/8/quickstyle/simple3" qsCatId="simple" csTypeId="urn:microsoft.com/office/officeart/2005/8/colors/accent6_4" csCatId="accent6" phldr="1"/>
      <dgm:spPr/>
    </dgm:pt>
    <dgm:pt modelId="{4171BD2D-6AD6-4AD2-9C62-68B47C58009E}">
      <dgm:prSet phldrT="[Text]" custT="1"/>
      <dgm:spPr/>
      <dgm:t>
        <a:bodyPr/>
        <a:lstStyle/>
        <a:p>
          <a:r>
            <a:rPr lang="en-US" sz="2000" b="1" dirty="0"/>
            <a:t>Email Search Warrant</a:t>
          </a:r>
        </a:p>
      </dgm:t>
    </dgm:pt>
    <dgm:pt modelId="{FFCD7397-A6A8-442B-B0DA-564C57EF1EF1}" type="parTrans" cxnId="{5207A655-F72B-405E-B0B9-973A309B335A}">
      <dgm:prSet/>
      <dgm:spPr/>
      <dgm:t>
        <a:bodyPr/>
        <a:lstStyle/>
        <a:p>
          <a:endParaRPr lang="en-US"/>
        </a:p>
      </dgm:t>
    </dgm:pt>
    <dgm:pt modelId="{F19EC2A5-316B-4006-94C2-CA95E5047996}" type="sibTrans" cxnId="{5207A655-F72B-405E-B0B9-973A309B335A}">
      <dgm:prSet/>
      <dgm:spPr/>
      <dgm:t>
        <a:bodyPr/>
        <a:lstStyle/>
        <a:p>
          <a:endParaRPr lang="en-US"/>
        </a:p>
      </dgm:t>
    </dgm:pt>
    <dgm:pt modelId="{74940346-9ACF-4DF5-9FE6-AD146BC510CF}">
      <dgm:prSet phldrT="[Text]" custT="1"/>
      <dgm:spPr/>
      <dgm:t>
        <a:bodyPr/>
        <a:lstStyle/>
        <a:p>
          <a:r>
            <a:rPr lang="en-US" sz="2000" b="1" dirty="0"/>
            <a:t>Online Books and Records</a:t>
          </a:r>
        </a:p>
      </dgm:t>
    </dgm:pt>
    <dgm:pt modelId="{AE12DD4F-9BDA-4F02-81B6-D874C1EC9E49}" type="parTrans" cxnId="{6C45CF2D-85D9-4017-AC4A-C54FA02C3B38}">
      <dgm:prSet/>
      <dgm:spPr/>
      <dgm:t>
        <a:bodyPr/>
        <a:lstStyle/>
        <a:p>
          <a:endParaRPr lang="en-US"/>
        </a:p>
      </dgm:t>
    </dgm:pt>
    <dgm:pt modelId="{7A4A6CAE-2BD7-4AE6-9DA5-649B4B0F5513}" type="sibTrans" cxnId="{6C45CF2D-85D9-4017-AC4A-C54FA02C3B38}">
      <dgm:prSet/>
      <dgm:spPr/>
      <dgm:t>
        <a:bodyPr/>
        <a:lstStyle/>
        <a:p>
          <a:endParaRPr lang="en-US"/>
        </a:p>
      </dgm:t>
    </dgm:pt>
    <dgm:pt modelId="{70F61949-6461-4D72-AC22-D562D6F0197C}">
      <dgm:prSet phldrT="[Text]" custT="1"/>
      <dgm:spPr/>
      <dgm:t>
        <a:bodyPr/>
        <a:lstStyle/>
        <a:p>
          <a:r>
            <a:rPr lang="en-US" sz="2000" b="1" dirty="0"/>
            <a:t>Correspondent Banks</a:t>
          </a:r>
        </a:p>
      </dgm:t>
    </dgm:pt>
    <dgm:pt modelId="{BFCCD552-B5CF-43F1-B57F-27EDADA3CD71}" type="parTrans" cxnId="{CE71B07C-1C07-49F0-9393-83DD23019360}">
      <dgm:prSet/>
      <dgm:spPr/>
      <dgm:t>
        <a:bodyPr/>
        <a:lstStyle/>
        <a:p>
          <a:endParaRPr lang="en-US"/>
        </a:p>
      </dgm:t>
    </dgm:pt>
    <dgm:pt modelId="{44BF6FC1-3A16-4CB1-ABD3-893ADF2C1A49}" type="sibTrans" cxnId="{CE71B07C-1C07-49F0-9393-83DD23019360}">
      <dgm:prSet/>
      <dgm:spPr/>
      <dgm:t>
        <a:bodyPr/>
        <a:lstStyle/>
        <a:p>
          <a:endParaRPr lang="en-US"/>
        </a:p>
      </dgm:t>
    </dgm:pt>
    <dgm:pt modelId="{62F303C4-9A86-4FF9-9194-7B0D046EB04C}">
      <dgm:prSet phldrT="[Text]" custT="1"/>
      <dgm:spPr/>
      <dgm:t>
        <a:bodyPr/>
        <a:lstStyle/>
        <a:p>
          <a:r>
            <a:rPr lang="en-US" sz="2000" b="1" dirty="0"/>
            <a:t>Media, Facebook, LinkedIn, YouTube</a:t>
          </a:r>
        </a:p>
      </dgm:t>
    </dgm:pt>
    <dgm:pt modelId="{1DFA3D2C-CB69-4180-B554-15DA0CDFF4C8}" type="parTrans" cxnId="{C1391E78-2567-4FB3-8190-28561377F870}">
      <dgm:prSet/>
      <dgm:spPr/>
      <dgm:t>
        <a:bodyPr/>
        <a:lstStyle/>
        <a:p>
          <a:endParaRPr lang="en-US"/>
        </a:p>
      </dgm:t>
    </dgm:pt>
    <dgm:pt modelId="{283140B5-0BC6-4264-A03E-7FD47A0DD405}" type="sibTrans" cxnId="{C1391E78-2567-4FB3-8190-28561377F870}">
      <dgm:prSet/>
      <dgm:spPr/>
      <dgm:t>
        <a:bodyPr/>
        <a:lstStyle/>
        <a:p>
          <a:endParaRPr lang="en-US"/>
        </a:p>
      </dgm:t>
    </dgm:pt>
    <dgm:pt modelId="{37CFF22E-DAB3-4E3A-AC37-11C44717B056}">
      <dgm:prSet phldrT="[Text]" custT="1"/>
      <dgm:spPr/>
      <dgm:t>
        <a:bodyPr/>
        <a:lstStyle/>
        <a:p>
          <a:r>
            <a:rPr lang="en-US" sz="2000" b="1" dirty="0"/>
            <a:t>Undercover Activities</a:t>
          </a:r>
        </a:p>
      </dgm:t>
    </dgm:pt>
    <dgm:pt modelId="{6928516D-23EC-4726-9D7D-67C1A5C5E0C0}" type="parTrans" cxnId="{9EDABB0B-FE78-424F-AF9C-127FF1BD776D}">
      <dgm:prSet/>
      <dgm:spPr/>
      <dgm:t>
        <a:bodyPr/>
        <a:lstStyle/>
        <a:p>
          <a:endParaRPr lang="en-US"/>
        </a:p>
      </dgm:t>
    </dgm:pt>
    <dgm:pt modelId="{8CF08BE9-7EC9-4FD5-ADDC-537E20505C35}" type="sibTrans" cxnId="{9EDABB0B-FE78-424F-AF9C-127FF1BD776D}">
      <dgm:prSet/>
      <dgm:spPr/>
      <dgm:t>
        <a:bodyPr/>
        <a:lstStyle/>
        <a:p>
          <a:endParaRPr lang="en-US"/>
        </a:p>
      </dgm:t>
    </dgm:pt>
    <dgm:pt modelId="{414DFB02-CF6A-4B99-8F65-F476FADA7FB6}" type="pres">
      <dgm:prSet presAssocID="{9595D4EF-3E80-46AA-AC8E-B1ED31A79980}" presName="compositeShape" presStyleCnt="0">
        <dgm:presLayoutVars>
          <dgm:dir/>
          <dgm:resizeHandles/>
        </dgm:presLayoutVars>
      </dgm:prSet>
      <dgm:spPr/>
    </dgm:pt>
    <dgm:pt modelId="{B8124A77-9CD2-4876-A0B5-4291000FFE51}" type="pres">
      <dgm:prSet presAssocID="{9595D4EF-3E80-46AA-AC8E-B1ED31A79980}" presName="pyramid" presStyleLbl="node1" presStyleIdx="0" presStyleCnt="1"/>
      <dgm:spPr/>
    </dgm:pt>
    <dgm:pt modelId="{44BE8344-C1C5-4320-8B9F-34B7DF487724}" type="pres">
      <dgm:prSet presAssocID="{9595D4EF-3E80-46AA-AC8E-B1ED31A79980}" presName="theList" presStyleCnt="0"/>
      <dgm:spPr/>
    </dgm:pt>
    <dgm:pt modelId="{A5B76E5F-CE05-437C-A95A-270198A1301A}" type="pres">
      <dgm:prSet presAssocID="{4171BD2D-6AD6-4AD2-9C62-68B47C58009E}" presName="aNode" presStyleLbl="fgAcc1" presStyleIdx="0" presStyleCnt="5" custLinFactY="31000" custLinFactNeighborY="100000">
        <dgm:presLayoutVars>
          <dgm:bulletEnabled val="1"/>
        </dgm:presLayoutVars>
      </dgm:prSet>
      <dgm:spPr/>
    </dgm:pt>
    <dgm:pt modelId="{17F010B1-4B52-43F7-A4E2-DC98E6F6C413}" type="pres">
      <dgm:prSet presAssocID="{4171BD2D-6AD6-4AD2-9C62-68B47C58009E}" presName="aSpace" presStyleCnt="0"/>
      <dgm:spPr/>
    </dgm:pt>
    <dgm:pt modelId="{1618BFD5-1057-4253-96A9-149C9BCC33BE}" type="pres">
      <dgm:prSet presAssocID="{74940346-9ACF-4DF5-9FE6-AD146BC510CF}" presName="aNode" presStyleLbl="fgAcc1" presStyleIdx="1" presStyleCnt="5" custLinFactY="31000" custLinFactNeighborY="100000">
        <dgm:presLayoutVars>
          <dgm:bulletEnabled val="1"/>
        </dgm:presLayoutVars>
      </dgm:prSet>
      <dgm:spPr/>
    </dgm:pt>
    <dgm:pt modelId="{54DB0C7B-8BC0-418F-A685-B4F3D3845541}" type="pres">
      <dgm:prSet presAssocID="{74940346-9ACF-4DF5-9FE6-AD146BC510CF}" presName="aSpace" presStyleCnt="0"/>
      <dgm:spPr/>
    </dgm:pt>
    <dgm:pt modelId="{1590017C-4963-4E99-BE04-4BBE4C517463}" type="pres">
      <dgm:prSet presAssocID="{70F61949-6461-4D72-AC22-D562D6F0197C}" presName="aNode" presStyleLbl="fgAcc1" presStyleIdx="2" presStyleCnt="5" custLinFactY="31000" custLinFactNeighborY="100000">
        <dgm:presLayoutVars>
          <dgm:bulletEnabled val="1"/>
        </dgm:presLayoutVars>
      </dgm:prSet>
      <dgm:spPr/>
    </dgm:pt>
    <dgm:pt modelId="{967E30EB-408C-4FDC-8042-C8E99AC74F74}" type="pres">
      <dgm:prSet presAssocID="{70F61949-6461-4D72-AC22-D562D6F0197C}" presName="aSpace" presStyleCnt="0"/>
      <dgm:spPr/>
    </dgm:pt>
    <dgm:pt modelId="{A8133EED-9BA1-466E-AD4C-B8ED4B84BFFC}" type="pres">
      <dgm:prSet presAssocID="{62F303C4-9A86-4FF9-9194-7B0D046EB04C}" presName="aNode" presStyleLbl="fgAcc1" presStyleIdx="3" presStyleCnt="5" custScaleY="126067" custLinFactY="31000" custLinFactNeighborY="100000">
        <dgm:presLayoutVars>
          <dgm:bulletEnabled val="1"/>
        </dgm:presLayoutVars>
      </dgm:prSet>
      <dgm:spPr/>
    </dgm:pt>
    <dgm:pt modelId="{147B45E2-1CF0-4BEC-81C9-D8E9A407C7F7}" type="pres">
      <dgm:prSet presAssocID="{62F303C4-9A86-4FF9-9194-7B0D046EB04C}" presName="aSpace" presStyleCnt="0"/>
      <dgm:spPr/>
    </dgm:pt>
    <dgm:pt modelId="{9939E0C0-4064-475F-ADBF-231F79D5D613}" type="pres">
      <dgm:prSet presAssocID="{37CFF22E-DAB3-4E3A-AC37-11C44717B056}" presName="aNode" presStyleLbl="fgAcc1" presStyleIdx="4" presStyleCnt="5" custLinFactY="40664" custLinFactNeighborX="-784" custLinFactNeighborY="100000">
        <dgm:presLayoutVars>
          <dgm:bulletEnabled val="1"/>
        </dgm:presLayoutVars>
      </dgm:prSet>
      <dgm:spPr/>
    </dgm:pt>
    <dgm:pt modelId="{3F1D663E-92EF-4C80-918E-F48B4ACC6ABE}" type="pres">
      <dgm:prSet presAssocID="{37CFF22E-DAB3-4E3A-AC37-11C44717B056}" presName="aSpace" presStyleCnt="0"/>
      <dgm:spPr/>
    </dgm:pt>
  </dgm:ptLst>
  <dgm:cxnLst>
    <dgm:cxn modelId="{9EDABB0B-FE78-424F-AF9C-127FF1BD776D}" srcId="{9595D4EF-3E80-46AA-AC8E-B1ED31A79980}" destId="{37CFF22E-DAB3-4E3A-AC37-11C44717B056}" srcOrd="4" destOrd="0" parTransId="{6928516D-23EC-4726-9D7D-67C1A5C5E0C0}" sibTransId="{8CF08BE9-7EC9-4FD5-ADDC-537E20505C35}"/>
    <dgm:cxn modelId="{973A8420-A2F7-4600-A138-F605F75F3B0D}" type="presOf" srcId="{62F303C4-9A86-4FF9-9194-7B0D046EB04C}" destId="{A8133EED-9BA1-466E-AD4C-B8ED4B84BFFC}" srcOrd="0" destOrd="0" presId="urn:microsoft.com/office/officeart/2005/8/layout/pyramid2"/>
    <dgm:cxn modelId="{6C45CF2D-85D9-4017-AC4A-C54FA02C3B38}" srcId="{9595D4EF-3E80-46AA-AC8E-B1ED31A79980}" destId="{74940346-9ACF-4DF5-9FE6-AD146BC510CF}" srcOrd="1" destOrd="0" parTransId="{AE12DD4F-9BDA-4F02-81B6-D874C1EC9E49}" sibTransId="{7A4A6CAE-2BD7-4AE6-9DA5-649B4B0F5513}"/>
    <dgm:cxn modelId="{2273E963-71B9-4EC3-BFF8-CC93191867F5}" type="presOf" srcId="{74940346-9ACF-4DF5-9FE6-AD146BC510CF}" destId="{1618BFD5-1057-4253-96A9-149C9BCC33BE}" srcOrd="0" destOrd="0" presId="urn:microsoft.com/office/officeart/2005/8/layout/pyramid2"/>
    <dgm:cxn modelId="{2116C664-1F84-4DF7-9BD2-2DBF1F5DCE60}" type="presOf" srcId="{9595D4EF-3E80-46AA-AC8E-B1ED31A79980}" destId="{414DFB02-CF6A-4B99-8F65-F476FADA7FB6}" srcOrd="0" destOrd="0" presId="urn:microsoft.com/office/officeart/2005/8/layout/pyramid2"/>
    <dgm:cxn modelId="{03D65F66-6784-40AF-BC4D-452EDAC99144}" type="presOf" srcId="{70F61949-6461-4D72-AC22-D562D6F0197C}" destId="{1590017C-4963-4E99-BE04-4BBE4C517463}" srcOrd="0" destOrd="0" presId="urn:microsoft.com/office/officeart/2005/8/layout/pyramid2"/>
    <dgm:cxn modelId="{5207A655-F72B-405E-B0B9-973A309B335A}" srcId="{9595D4EF-3E80-46AA-AC8E-B1ED31A79980}" destId="{4171BD2D-6AD6-4AD2-9C62-68B47C58009E}" srcOrd="0" destOrd="0" parTransId="{FFCD7397-A6A8-442B-B0DA-564C57EF1EF1}" sibTransId="{F19EC2A5-316B-4006-94C2-CA95E5047996}"/>
    <dgm:cxn modelId="{C1391E78-2567-4FB3-8190-28561377F870}" srcId="{9595D4EF-3E80-46AA-AC8E-B1ED31A79980}" destId="{62F303C4-9A86-4FF9-9194-7B0D046EB04C}" srcOrd="3" destOrd="0" parTransId="{1DFA3D2C-CB69-4180-B554-15DA0CDFF4C8}" sibTransId="{283140B5-0BC6-4264-A03E-7FD47A0DD405}"/>
    <dgm:cxn modelId="{CE71B07C-1C07-49F0-9393-83DD23019360}" srcId="{9595D4EF-3E80-46AA-AC8E-B1ED31A79980}" destId="{70F61949-6461-4D72-AC22-D562D6F0197C}" srcOrd="2" destOrd="0" parTransId="{BFCCD552-B5CF-43F1-B57F-27EDADA3CD71}" sibTransId="{44BF6FC1-3A16-4CB1-ABD3-893ADF2C1A49}"/>
    <dgm:cxn modelId="{D19437F1-5AFB-46F5-A5B8-89AB2C87079A}" type="presOf" srcId="{4171BD2D-6AD6-4AD2-9C62-68B47C58009E}" destId="{A5B76E5F-CE05-437C-A95A-270198A1301A}" srcOrd="0" destOrd="0" presId="urn:microsoft.com/office/officeart/2005/8/layout/pyramid2"/>
    <dgm:cxn modelId="{635786FB-24FE-433C-A02C-B2E7EF647210}" type="presOf" srcId="{37CFF22E-DAB3-4E3A-AC37-11C44717B056}" destId="{9939E0C0-4064-475F-ADBF-231F79D5D613}" srcOrd="0" destOrd="0" presId="urn:microsoft.com/office/officeart/2005/8/layout/pyramid2"/>
    <dgm:cxn modelId="{730EBCB9-DD57-4FE0-BB6C-A016DB63BE28}" type="presParOf" srcId="{414DFB02-CF6A-4B99-8F65-F476FADA7FB6}" destId="{B8124A77-9CD2-4876-A0B5-4291000FFE51}" srcOrd="0" destOrd="0" presId="urn:microsoft.com/office/officeart/2005/8/layout/pyramid2"/>
    <dgm:cxn modelId="{0C684AFC-7575-4C2B-A44E-2A1191387D74}" type="presParOf" srcId="{414DFB02-CF6A-4B99-8F65-F476FADA7FB6}" destId="{44BE8344-C1C5-4320-8B9F-34B7DF487724}" srcOrd="1" destOrd="0" presId="urn:microsoft.com/office/officeart/2005/8/layout/pyramid2"/>
    <dgm:cxn modelId="{57DD0284-9795-4FAF-9B75-AE707752C14E}" type="presParOf" srcId="{44BE8344-C1C5-4320-8B9F-34B7DF487724}" destId="{A5B76E5F-CE05-437C-A95A-270198A1301A}" srcOrd="0" destOrd="0" presId="urn:microsoft.com/office/officeart/2005/8/layout/pyramid2"/>
    <dgm:cxn modelId="{F63C4F35-73BD-43AC-9ACB-69787D47ABC0}" type="presParOf" srcId="{44BE8344-C1C5-4320-8B9F-34B7DF487724}" destId="{17F010B1-4B52-43F7-A4E2-DC98E6F6C413}" srcOrd="1" destOrd="0" presId="urn:microsoft.com/office/officeart/2005/8/layout/pyramid2"/>
    <dgm:cxn modelId="{C32EB85D-FAF6-4463-A36F-CDC0177A3D80}" type="presParOf" srcId="{44BE8344-C1C5-4320-8B9F-34B7DF487724}" destId="{1618BFD5-1057-4253-96A9-149C9BCC33BE}" srcOrd="2" destOrd="0" presId="urn:microsoft.com/office/officeart/2005/8/layout/pyramid2"/>
    <dgm:cxn modelId="{E689A561-3B7A-43E1-83A5-E5A5461A71F5}" type="presParOf" srcId="{44BE8344-C1C5-4320-8B9F-34B7DF487724}" destId="{54DB0C7B-8BC0-418F-A685-B4F3D3845541}" srcOrd="3" destOrd="0" presId="urn:microsoft.com/office/officeart/2005/8/layout/pyramid2"/>
    <dgm:cxn modelId="{C47F289D-A65E-4B17-A519-4EF045D63C7A}" type="presParOf" srcId="{44BE8344-C1C5-4320-8B9F-34B7DF487724}" destId="{1590017C-4963-4E99-BE04-4BBE4C517463}" srcOrd="4" destOrd="0" presId="urn:microsoft.com/office/officeart/2005/8/layout/pyramid2"/>
    <dgm:cxn modelId="{C8E34800-C112-4BFE-B1E6-062114B05B3C}" type="presParOf" srcId="{44BE8344-C1C5-4320-8B9F-34B7DF487724}" destId="{967E30EB-408C-4FDC-8042-C8E99AC74F74}" srcOrd="5" destOrd="0" presId="urn:microsoft.com/office/officeart/2005/8/layout/pyramid2"/>
    <dgm:cxn modelId="{0C601270-642F-4CE9-ACE6-DEFC836E6E94}" type="presParOf" srcId="{44BE8344-C1C5-4320-8B9F-34B7DF487724}" destId="{A8133EED-9BA1-466E-AD4C-B8ED4B84BFFC}" srcOrd="6" destOrd="0" presId="urn:microsoft.com/office/officeart/2005/8/layout/pyramid2"/>
    <dgm:cxn modelId="{6F236886-1068-447C-A433-F74F4B864FEB}" type="presParOf" srcId="{44BE8344-C1C5-4320-8B9F-34B7DF487724}" destId="{147B45E2-1CF0-4BEC-81C9-D8E9A407C7F7}" srcOrd="7" destOrd="0" presId="urn:microsoft.com/office/officeart/2005/8/layout/pyramid2"/>
    <dgm:cxn modelId="{606E317E-D0F9-4BB9-ADB9-AFA36561AB63}" type="presParOf" srcId="{44BE8344-C1C5-4320-8B9F-34B7DF487724}" destId="{9939E0C0-4064-475F-ADBF-231F79D5D613}" srcOrd="8" destOrd="0" presId="urn:microsoft.com/office/officeart/2005/8/layout/pyramid2"/>
    <dgm:cxn modelId="{76213C6F-1E9C-42A7-A5ED-D86EA90FAF47}" type="presParOf" srcId="{44BE8344-C1C5-4320-8B9F-34B7DF487724}" destId="{3F1D663E-92EF-4C80-918E-F48B4ACC6AB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E65E5-03D2-4DD9-B189-4B71B7C7883C}">
      <dsp:nvSpPr>
        <dsp:cNvPr id="0" name=""/>
        <dsp:cNvSpPr/>
      </dsp:nvSpPr>
      <dsp:spPr>
        <a:xfrm>
          <a:off x="0" y="211119"/>
          <a:ext cx="2283355" cy="13700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Is there a mechanism in place to secure necessary evidence and testimony for trial? </a:t>
          </a:r>
        </a:p>
      </dsp:txBody>
      <dsp:txXfrm>
        <a:off x="0" y="211119"/>
        <a:ext cx="2283355" cy="1370013"/>
      </dsp:txXfrm>
    </dsp:sp>
    <dsp:sp modelId="{A152A5BE-F366-4DA8-8E5D-082592DBA668}">
      <dsp:nvSpPr>
        <dsp:cNvPr id="0" name=""/>
        <dsp:cNvSpPr/>
      </dsp:nvSpPr>
      <dsp:spPr>
        <a:xfrm>
          <a:off x="2511691" y="211119"/>
          <a:ext cx="2283355" cy="13700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Is your evidence located in areas of geo-political, environmental, or personal risk?</a:t>
          </a:r>
        </a:p>
      </dsp:txBody>
      <dsp:txXfrm>
        <a:off x="2511691" y="211119"/>
        <a:ext cx="2283355" cy="1370013"/>
      </dsp:txXfrm>
    </dsp:sp>
    <dsp:sp modelId="{933D52FD-1AF0-46A6-A0C9-3D5812D905F6}">
      <dsp:nvSpPr>
        <dsp:cNvPr id="0" name=""/>
        <dsp:cNvSpPr/>
      </dsp:nvSpPr>
      <dsp:spPr>
        <a:xfrm>
          <a:off x="5023383" y="211119"/>
          <a:ext cx="2283355" cy="13700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Will critical foreign witnesses willingly show up for trial?</a:t>
          </a:r>
        </a:p>
      </dsp:txBody>
      <dsp:txXfrm>
        <a:off x="5023383" y="211119"/>
        <a:ext cx="2283355" cy="1370013"/>
      </dsp:txXfrm>
    </dsp:sp>
    <dsp:sp modelId="{54B1AA18-3BB2-4B86-9845-1CA169FA30D0}">
      <dsp:nvSpPr>
        <dsp:cNvPr id="0" name=""/>
        <dsp:cNvSpPr/>
      </dsp:nvSpPr>
      <dsp:spPr>
        <a:xfrm>
          <a:off x="1221" y="1809468"/>
          <a:ext cx="2280912" cy="13808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Is there anything that would impact the viability of a criminal case? Reliance, age, extradition…</a:t>
          </a:r>
        </a:p>
      </dsp:txBody>
      <dsp:txXfrm>
        <a:off x="1221" y="1809468"/>
        <a:ext cx="2280912" cy="1380850"/>
      </dsp:txXfrm>
    </dsp:sp>
    <dsp:sp modelId="{53DC2688-E44B-4C37-A0F4-F6A3F5BBF896}">
      <dsp:nvSpPr>
        <dsp:cNvPr id="0" name=""/>
        <dsp:cNvSpPr/>
      </dsp:nvSpPr>
      <dsp:spPr>
        <a:xfrm>
          <a:off x="2510469" y="1814886"/>
          <a:ext cx="2283355" cy="137001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Can the foreign government be trusted with the information you supply them?</a:t>
          </a:r>
        </a:p>
      </dsp:txBody>
      <dsp:txXfrm>
        <a:off x="2510469" y="1814886"/>
        <a:ext cx="2283355" cy="1370013"/>
      </dsp:txXfrm>
    </dsp:sp>
    <dsp:sp modelId="{264FE9EC-A4D5-4611-B08B-8437D1242103}">
      <dsp:nvSpPr>
        <dsp:cNvPr id="0" name=""/>
        <dsp:cNvSpPr/>
      </dsp:nvSpPr>
      <dsp:spPr>
        <a:xfrm>
          <a:off x="5022161" y="1814886"/>
          <a:ext cx="2283355" cy="13700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Is it worth the time and cost?</a:t>
          </a:r>
          <a:r>
            <a:rPr lang="en-US" sz="1700" kern="1200" dirty="0"/>
            <a:t>	</a:t>
          </a:r>
        </a:p>
      </dsp:txBody>
      <dsp:txXfrm>
        <a:off x="5022161" y="1814886"/>
        <a:ext cx="2283355" cy="13700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24A77-9CD2-4876-A0B5-4291000FFE51}">
      <dsp:nvSpPr>
        <dsp:cNvPr id="0" name=""/>
        <dsp:cNvSpPr/>
      </dsp:nvSpPr>
      <dsp:spPr>
        <a:xfrm>
          <a:off x="467994" y="0"/>
          <a:ext cx="5613400" cy="5613400"/>
        </a:xfrm>
        <a:prstGeom prst="triangl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5B76E5F-CE05-437C-A95A-270198A1301A}">
      <dsp:nvSpPr>
        <dsp:cNvPr id="0" name=""/>
        <dsp:cNvSpPr/>
      </dsp:nvSpPr>
      <dsp:spPr>
        <a:xfrm>
          <a:off x="3274694" y="895791"/>
          <a:ext cx="3648710" cy="7619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Email Search Warrant</a:t>
          </a:r>
        </a:p>
      </dsp:txBody>
      <dsp:txXfrm>
        <a:off x="3311891" y="932988"/>
        <a:ext cx="3574316" cy="687581"/>
      </dsp:txXfrm>
    </dsp:sp>
    <dsp:sp modelId="{1618BFD5-1057-4253-96A9-149C9BCC33BE}">
      <dsp:nvSpPr>
        <dsp:cNvPr id="0" name=""/>
        <dsp:cNvSpPr/>
      </dsp:nvSpPr>
      <dsp:spPr>
        <a:xfrm>
          <a:off x="3274694" y="1753014"/>
          <a:ext cx="3648710" cy="7619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shade val="50000"/>
              <a:hueOff val="-120777"/>
              <a:satOff val="8536"/>
              <a:lumOff val="151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Online Books and Records</a:t>
          </a:r>
        </a:p>
      </dsp:txBody>
      <dsp:txXfrm>
        <a:off x="3311891" y="1790211"/>
        <a:ext cx="3574316" cy="687581"/>
      </dsp:txXfrm>
    </dsp:sp>
    <dsp:sp modelId="{1590017C-4963-4E99-BE04-4BBE4C517463}">
      <dsp:nvSpPr>
        <dsp:cNvPr id="0" name=""/>
        <dsp:cNvSpPr/>
      </dsp:nvSpPr>
      <dsp:spPr>
        <a:xfrm>
          <a:off x="3274694" y="2610236"/>
          <a:ext cx="3648710" cy="7619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shade val="50000"/>
              <a:hueOff val="-241554"/>
              <a:satOff val="17072"/>
              <a:lumOff val="301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Correspondent Banks</a:t>
          </a:r>
        </a:p>
      </dsp:txBody>
      <dsp:txXfrm>
        <a:off x="3311891" y="2647433"/>
        <a:ext cx="3574316" cy="687581"/>
      </dsp:txXfrm>
    </dsp:sp>
    <dsp:sp modelId="{A8133EED-9BA1-466E-AD4C-B8ED4B84BFFC}">
      <dsp:nvSpPr>
        <dsp:cNvPr id="0" name=""/>
        <dsp:cNvSpPr/>
      </dsp:nvSpPr>
      <dsp:spPr>
        <a:xfrm>
          <a:off x="3274694" y="3467458"/>
          <a:ext cx="3648710" cy="9605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shade val="50000"/>
              <a:hueOff val="-241554"/>
              <a:satOff val="17072"/>
              <a:lumOff val="301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Media, Facebook, LinkedIn, YouTube</a:t>
          </a:r>
        </a:p>
      </dsp:txBody>
      <dsp:txXfrm>
        <a:off x="3321587" y="3514351"/>
        <a:ext cx="3554924" cy="866813"/>
      </dsp:txXfrm>
    </dsp:sp>
    <dsp:sp modelId="{9939E0C0-4064-475F-ADBF-231F79D5D613}">
      <dsp:nvSpPr>
        <dsp:cNvPr id="0" name=""/>
        <dsp:cNvSpPr/>
      </dsp:nvSpPr>
      <dsp:spPr>
        <a:xfrm>
          <a:off x="3246089" y="4596941"/>
          <a:ext cx="3648710" cy="7619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shade val="50000"/>
              <a:hueOff val="-120777"/>
              <a:satOff val="8536"/>
              <a:lumOff val="151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Undercover Activities</a:t>
          </a:r>
        </a:p>
      </dsp:txBody>
      <dsp:txXfrm>
        <a:off x="3283286" y="4634138"/>
        <a:ext cx="3574316" cy="687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763" cy="465455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7" y="0"/>
            <a:ext cx="3013763" cy="465455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>
              <a:defRPr sz="1200"/>
            </a:lvl1pPr>
          </a:lstStyle>
          <a:p>
            <a:fld id="{05422B8C-BF20-435C-B1B5-A70B77AF2403}" type="datetimeFigureOut">
              <a:rPr lang="en-US" smtClean="0"/>
              <a:t>05/22/2023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29"/>
            <a:ext cx="3013763" cy="465455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7" y="8842029"/>
            <a:ext cx="3013763" cy="465455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>
              <a:defRPr sz="1200"/>
            </a:lvl1pPr>
          </a:lstStyle>
          <a:p>
            <a:fld id="{97ADC9E0-0F1A-4C00-9F9B-21266E413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33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763" cy="465455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7" y="0"/>
            <a:ext cx="3013763" cy="465455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49895F-767C-4F55-9305-058115CB1852}" type="datetimeFigureOut">
              <a:rPr lang="en-US"/>
              <a:pPr>
                <a:defRPr/>
              </a:pPr>
              <a:t>05/22/2023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665" tIns="46333" rIns="92665" bIns="4633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29"/>
            <a:ext cx="3013763" cy="465455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7" y="8842029"/>
            <a:ext cx="3013763" cy="465455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04FE16-A586-485C-939E-CCA1FD9D37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07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4FE16-A586-485C-939E-CCA1FD9D37D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15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be to specific entities, transactions,</a:t>
            </a:r>
            <a:r>
              <a:rPr lang="en-US" baseline="0" dirty="0"/>
              <a:t> or bank accounts.</a:t>
            </a:r>
          </a:p>
          <a:p>
            <a:endParaRPr lang="en-US" baseline="0" dirty="0"/>
          </a:p>
          <a:p>
            <a:r>
              <a:rPr lang="en-US" baseline="0" dirty="0"/>
              <a:t>Need a search warrant for wherever the company is located.</a:t>
            </a:r>
          </a:p>
          <a:p>
            <a:endParaRPr lang="en-US" baseline="0" dirty="0"/>
          </a:p>
          <a:p>
            <a:r>
              <a:rPr lang="en-US" baseline="0" dirty="0"/>
              <a:t>Records may also be in the email search warrant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4FE16-A586-485C-939E-CCA1FD9D37D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75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to move different currencies around the world</a:t>
            </a:r>
          </a:p>
          <a:p>
            <a:endParaRPr lang="en-US" dirty="0"/>
          </a:p>
          <a:p>
            <a:r>
              <a:rPr lang="en-US" dirty="0"/>
              <a:t>Correspondent bank used from currency’s home country.  Ex: USD must go through the U.S.  </a:t>
            </a:r>
          </a:p>
          <a:p>
            <a:endParaRPr lang="en-US" dirty="0"/>
          </a:p>
          <a:p>
            <a:r>
              <a:rPr lang="en-US" dirty="0"/>
              <a:t>Can subpoena these records from your own country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04FE16-A586-485C-939E-CCA1FD9D37D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14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U.K. example during COVID</a:t>
            </a:r>
          </a:p>
          <a:p>
            <a:endParaRPr lang="en-US" dirty="0"/>
          </a:p>
          <a:p>
            <a:r>
              <a:rPr lang="en-US" dirty="0"/>
              <a:t>Walk through process/interview</a:t>
            </a:r>
          </a:p>
          <a:p>
            <a:endParaRPr lang="en-US" dirty="0"/>
          </a:p>
          <a:p>
            <a:r>
              <a:rPr lang="en-US" dirty="0"/>
              <a:t>May be frustrating, but rewarding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4FE16-A586-485C-939E-CCA1FD9D37D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61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Probably the most important thing you can do in a Professional Enablers investigation</a:t>
            </a:r>
          </a:p>
          <a:p>
            <a:endParaRPr lang="en-US" dirty="0"/>
          </a:p>
          <a:p>
            <a:r>
              <a:rPr lang="en-US" dirty="0"/>
              <a:t>Talk about the infiltrator, 3PML</a:t>
            </a:r>
          </a:p>
          <a:p>
            <a:endParaRPr lang="en-US" dirty="0"/>
          </a:p>
          <a:p>
            <a:r>
              <a:rPr lang="en-US" dirty="0"/>
              <a:t>Can be proactive</a:t>
            </a:r>
          </a:p>
          <a:p>
            <a:endParaRPr lang="en-US" dirty="0"/>
          </a:p>
          <a:p>
            <a:r>
              <a:rPr lang="en-US" dirty="0"/>
              <a:t>May be hard to infiltrate.  </a:t>
            </a:r>
          </a:p>
          <a:p>
            <a:endParaRPr lang="en-US" dirty="0"/>
          </a:p>
          <a:p>
            <a:r>
              <a:rPr lang="en-US" dirty="0"/>
              <a:t>Utilize whistleblower/develop whistleblowers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04FE16-A586-485C-939E-CCA1FD9D37D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73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60500" y="698500"/>
            <a:ext cx="4033838" cy="3025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1830" y="3878792"/>
            <a:ext cx="6491182" cy="5197580"/>
          </a:xfrm>
        </p:spPr>
        <p:txBody>
          <a:bodyPr>
            <a:noAutofit/>
          </a:bodyPr>
          <a:lstStyle/>
          <a:p>
            <a:r>
              <a:rPr lang="en-US" baseline="0" dirty="0"/>
              <a:t>Parallel investigations with civil to audit clients</a:t>
            </a:r>
          </a:p>
          <a:p>
            <a:endParaRPr lang="en-US" baseline="0" dirty="0"/>
          </a:p>
          <a:p>
            <a:r>
              <a:rPr lang="en-US" baseline="0" dirty="0"/>
              <a:t>Be creative</a:t>
            </a:r>
          </a:p>
          <a:p>
            <a:endParaRPr lang="en-US" baseline="0" dirty="0"/>
          </a:p>
          <a:p>
            <a:r>
              <a:rPr lang="en-US" baseline="0" dirty="0"/>
              <a:t>Develop possible non-tax crimes to assist with MLATs/gathering evidence</a:t>
            </a:r>
          </a:p>
          <a:p>
            <a:endParaRPr lang="en-US" baseline="0" dirty="0"/>
          </a:p>
          <a:p>
            <a:r>
              <a:rPr lang="en-US" baseline="0" dirty="0"/>
              <a:t>Don’t give up!!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4FE16-A586-485C-939E-CCA1FD9D37D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0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Professionals who use their skills and knowledge of the law to actively promote, market and facilitate the commission of crimes by their clients.  </a:t>
            </a:r>
          </a:p>
          <a:p>
            <a:endParaRPr lang="en-US" dirty="0"/>
          </a:p>
          <a:p>
            <a:r>
              <a:rPr lang="en-US" dirty="0"/>
              <a:t>May not know what crime their client is committing, just facilitate the crime</a:t>
            </a:r>
          </a:p>
          <a:p>
            <a:endParaRPr lang="en-US" dirty="0"/>
          </a:p>
          <a:p>
            <a:r>
              <a:rPr lang="en-US" dirty="0"/>
              <a:t>Clients may have reliance defense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04FE16-A586-485C-939E-CCA1FD9D37D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47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investigate them?</a:t>
            </a:r>
          </a:p>
          <a:p>
            <a:endParaRPr lang="en-US" dirty="0"/>
          </a:p>
          <a:p>
            <a:r>
              <a:rPr lang="en-US" dirty="0"/>
              <a:t>First step is to identify them and their clients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04FE16-A586-485C-939E-CCA1FD9D37D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81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is behind the smoke screen?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04FE16-A586-485C-939E-CCA1FD9D37D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05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 down the Constellation into separate pieces and target the corporate service companies.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04FE16-A586-485C-939E-CCA1FD9D37D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80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one but the Nominee Shareholder may know the actual UBO</a:t>
            </a:r>
          </a:p>
          <a:p>
            <a:endParaRPr lang="en-US" dirty="0"/>
          </a:p>
          <a:p>
            <a:r>
              <a:rPr lang="en-US" dirty="0"/>
              <a:t>Investigators must target those records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04FE16-A586-485C-939E-CCA1FD9D37D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81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Where</a:t>
            </a:r>
            <a:r>
              <a:rPr lang="en-US" baseline="0" dirty="0"/>
              <a:t> possible, obtain informal information first</a:t>
            </a:r>
          </a:p>
          <a:p>
            <a:endParaRPr lang="en-US" baseline="0" dirty="0"/>
          </a:p>
          <a:p>
            <a:r>
              <a:rPr lang="en-US" baseline="0" dirty="0"/>
              <a:t>Understand that there will be delays in receiving information</a:t>
            </a:r>
          </a:p>
          <a:p>
            <a:endParaRPr lang="en-US" baseline="0" dirty="0"/>
          </a:p>
          <a:p>
            <a:r>
              <a:rPr lang="en-US" baseline="0" dirty="0"/>
              <a:t>Consider/plan for costs and time involved in translating documents</a:t>
            </a:r>
          </a:p>
          <a:p>
            <a:endParaRPr lang="en-US" baseline="0" dirty="0"/>
          </a:p>
          <a:p>
            <a:r>
              <a:rPr lang="en-US" sz="1200" dirty="0">
                <a:latin typeface="Bookman Old Style" panose="02050604050505020204" pitchFamily="18" charset="0"/>
              </a:rPr>
              <a:t>Immediately EGMONT any foreign lead.  Then, follow up with a formal request.</a:t>
            </a:r>
          </a:p>
          <a:p>
            <a:r>
              <a:rPr lang="en-US" sz="1200" dirty="0">
                <a:latin typeface="Bookman Old Style" panose="02050604050505020204" pitchFamily="18" charset="0"/>
              </a:rPr>
              <a:t>Always ask for interviews to be conducted, and for you to participate in them.</a:t>
            </a:r>
          </a:p>
          <a:p>
            <a:r>
              <a:rPr lang="en-US" sz="1200" dirty="0">
                <a:latin typeface="Bookman Old Style" panose="02050604050505020204" pitchFamily="18" charset="0"/>
              </a:rPr>
              <a:t>Keep asking for information, no matter how mundane. </a:t>
            </a:r>
          </a:p>
          <a:p>
            <a:r>
              <a:rPr lang="en-US" sz="1200" dirty="0">
                <a:latin typeface="Bookman Old Style" panose="02050604050505020204" pitchFamily="18" charset="0"/>
              </a:rPr>
              <a:t>Assume that the foreign government will give the witnesses or subjects your request.  </a:t>
            </a:r>
          </a:p>
          <a:p>
            <a:r>
              <a:rPr lang="en-US" sz="1200" dirty="0">
                <a:latin typeface="Bookman Old Style" panose="02050604050505020204" pitchFamily="18" charset="0"/>
              </a:rPr>
              <a:t>Sometimes foreign countries “do their own thing”</a:t>
            </a:r>
          </a:p>
          <a:p>
            <a:r>
              <a:rPr lang="en-US" sz="1200" dirty="0">
                <a:latin typeface="Bookman Old Style" panose="02050604050505020204" pitchFamily="18" charset="0"/>
              </a:rPr>
              <a:t>Translation of Documents: IRS resources, FBI, CPB, Department of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4FE16-A586-485C-939E-CCA1FD9D37D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38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May need MLAT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4FE16-A586-485C-939E-CCA1FD9D37D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95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Bookman Old Style" panose="02050604050505020204" pitchFamily="18" charset="0"/>
              </a:rPr>
              <a:t>Answer: A gold mine of U.S. accessible evidence detailing significant foreign activities.  All you need to do is write a search affidavit. Make it a priority.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04FE16-A586-485C-939E-CCA1FD9D37D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9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6" name="Picture 9" descr="9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200400"/>
            <a:ext cx="10890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5E72C-76C5-48BE-8265-A43AE9EE78C3}" type="datetimeFigureOut">
              <a:rPr lang="en-US"/>
              <a:pPr>
                <a:defRPr/>
              </a:pPr>
              <a:t>05/22/2023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6E1EC-4E8C-43AF-A380-8A39F66E6E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991B0-B7F0-47D6-B41D-2F101E63A76D}" type="datetimeFigureOut">
              <a:rPr lang="en-US"/>
              <a:pPr>
                <a:defRPr/>
              </a:pPr>
              <a:t>05/22/2023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68B57-B486-404D-BB71-3CDB939F55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F1999-64F0-4D9F-8FBA-B5B5C896C689}" type="datetimeFigureOut">
              <a:rPr lang="en-US"/>
              <a:pPr>
                <a:defRPr/>
              </a:pPr>
              <a:t>05/22/2023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80422-14C7-4E24-8371-1E6C386D04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262DD-A1C0-415B-9A0A-785B634DF801}" type="slidenum">
              <a:rPr lang="en-US"/>
              <a:pPr>
                <a:defRPr/>
              </a:pPr>
              <a:t>‹#›</a:t>
            </a:fld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6998A-417A-4998-81E4-296702ED3719}" type="slidenum">
              <a:rPr lang="en-US"/>
              <a:pPr>
                <a:defRPr/>
              </a:pPr>
              <a:t>‹#›</a:t>
            </a:fld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E37C-464A-4E60-964C-5D34781A46DD}" type="slidenum">
              <a:rPr lang="en-US"/>
              <a:pPr>
                <a:defRPr/>
              </a:pPr>
              <a:t>‹#›</a:t>
            </a:fld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13687-462F-49AC-A262-C610225B0156}" type="slidenum">
              <a:rPr lang="en-US"/>
              <a:pPr>
                <a:defRPr/>
              </a:pPr>
              <a:t>‹#›</a:t>
            </a:fld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FF353-216F-4482-B55D-6637B37E92E9}" type="slidenum">
              <a:rPr lang="en-US"/>
              <a:pPr>
                <a:defRPr/>
              </a:pPr>
              <a:t>‹#›</a:t>
            </a:fld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B973E-8CB5-4A7A-BABE-3A388F6CE484}" type="slidenum">
              <a:rPr lang="en-US"/>
              <a:pPr>
                <a:defRPr/>
              </a:pPr>
              <a:t>‹#›</a:t>
            </a:fld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53C44-F457-4AA7-9C8A-981CA16A5B1C}" type="slidenum">
              <a:rPr lang="en-US"/>
              <a:pPr>
                <a:defRPr/>
              </a:pPr>
              <a:t>‹#›</a:t>
            </a:fld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E7DCC-923A-4DC2-8290-CCCCA6C6D3AD}" type="slidenum">
              <a:rPr lang="en-US"/>
              <a:pPr>
                <a:defRPr/>
              </a:pPr>
              <a:t>‹#›</a:t>
            </a:fld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24CB8-EB52-4E84-9AF1-D38D625D4FD5}" type="datetimeFigureOut">
              <a:rPr lang="en-US"/>
              <a:pPr>
                <a:defRPr/>
              </a:pPr>
              <a:t>05/22/2023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1AC33-23A9-440B-AD62-4D26585CAD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FD9BF-76DE-4678-B947-FD9EF95BC424}" type="slidenum">
              <a:rPr lang="en-US"/>
              <a:pPr>
                <a:defRPr/>
              </a:pPr>
              <a:t>‹#›</a:t>
            </a:fld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D04B4-C682-477C-BABC-183064016196}" type="slidenum">
              <a:rPr lang="en-US"/>
              <a:pPr>
                <a:defRPr/>
              </a:pPr>
              <a:t>‹#›</a:t>
            </a:fld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0600"/>
            <a:ext cx="194310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0600"/>
            <a:ext cx="567690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64D35-0EA0-409D-8374-5DA27D3DE707}" type="slidenum">
              <a:rPr lang="en-US"/>
              <a:pPr>
                <a:defRPr/>
              </a:pPr>
              <a:t>‹#›</a:t>
            </a:fld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E9D262DD-A1C0-415B-9A0A-785B634DF801}" type="slidenum">
              <a:rPr lang="en-US" smtClean="0"/>
              <a:pPr>
                <a:defRPr/>
              </a:pPr>
              <a:t>‹#›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033204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fld id="{C12357C2-4EF3-4A73-B7AE-35DFCB3A1A71}" type="datetimeFigureOut">
              <a:rPr lang="en-US" smtClean="0"/>
              <a:pPr>
                <a:defRPr/>
              </a:pPr>
              <a:t>05/22/2023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E65ADBE4-267C-41CF-8233-EF10D47EDD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97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357C2-4EF3-4A73-B7AE-35DFCB3A1A71}" type="datetimeFigureOut">
              <a:rPr lang="en-US" smtClean="0"/>
              <a:pPr>
                <a:defRPr/>
              </a:pPr>
              <a:t>05/22/2023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E65ADBE4-267C-41CF-8233-EF10D47EDD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08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357C2-4EF3-4A73-B7AE-35DFCB3A1A71}" type="datetimeFigureOut">
              <a:rPr lang="en-US" smtClean="0"/>
              <a:pPr>
                <a:defRPr/>
              </a:pPr>
              <a:t>05/22/2023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ADBE4-267C-41CF-8233-EF10D47EDD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89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357C2-4EF3-4A73-B7AE-35DFCB3A1A71}" type="datetimeFigureOut">
              <a:rPr lang="en-US" smtClean="0"/>
              <a:pPr>
                <a:defRPr/>
              </a:pPr>
              <a:t>05/22/2023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ADBE4-267C-41CF-8233-EF10D47EDD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36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357C2-4EF3-4A73-B7AE-35DFCB3A1A71}" type="datetimeFigureOut">
              <a:rPr lang="en-US" smtClean="0"/>
              <a:pPr>
                <a:defRPr/>
              </a:pPr>
              <a:t>05/22/2023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ADBE4-267C-41CF-8233-EF10D47EDD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70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357C2-4EF3-4A73-B7AE-35DFCB3A1A71}" type="datetimeFigureOut">
              <a:rPr lang="en-US" smtClean="0"/>
              <a:pPr>
                <a:defRPr/>
              </a:pPr>
              <a:t>05/22/2023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ADBE4-267C-41CF-8233-EF10D47EDD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4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F63E5-A38F-4472-8E74-5BFCD3E3FAE4}" type="datetimeFigureOut">
              <a:rPr lang="en-US"/>
              <a:pPr>
                <a:defRPr/>
              </a:pPr>
              <a:t>05/22/2023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5E011-ABDE-4CA2-9D37-B2D3CF19AF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357C2-4EF3-4A73-B7AE-35DFCB3A1A71}" type="datetimeFigureOut">
              <a:rPr lang="en-US" smtClean="0"/>
              <a:pPr>
                <a:defRPr/>
              </a:pPr>
              <a:t>05/22/2023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ADBE4-267C-41CF-8233-EF10D47EDD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02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357C2-4EF3-4A73-B7AE-35DFCB3A1A71}" type="datetimeFigureOut">
              <a:rPr lang="en-US" smtClean="0"/>
              <a:pPr>
                <a:defRPr/>
              </a:pPr>
              <a:t>05/22/2023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ADBE4-267C-41CF-8233-EF10D47EDD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630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357C2-4EF3-4A73-B7AE-35DFCB3A1A71}" type="datetimeFigureOut">
              <a:rPr lang="en-US" smtClean="0"/>
              <a:pPr>
                <a:defRPr/>
              </a:pPr>
              <a:t>05/22/2023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ADBE4-267C-41CF-8233-EF10D47EDD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25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357C2-4EF3-4A73-B7AE-35DFCB3A1A71}" type="datetimeFigureOut">
              <a:rPr lang="en-US" smtClean="0"/>
              <a:pPr>
                <a:defRPr/>
              </a:pPr>
              <a:t>05/22/2023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ADBE4-267C-41CF-8233-EF10D47EDD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420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357C2-4EF3-4A73-B7AE-35DFCB3A1A71}" type="datetimeFigureOut">
              <a:rPr lang="en-US" smtClean="0"/>
              <a:pPr>
                <a:defRPr/>
              </a:pPr>
              <a:t>05/22/2023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ADBE4-267C-41CF-8233-EF10D47EDD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962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357C2-4EF3-4A73-B7AE-35DFCB3A1A71}" type="datetimeFigureOut">
              <a:rPr lang="en-US" smtClean="0"/>
              <a:pPr>
                <a:defRPr/>
              </a:pPr>
              <a:t>05/22/2023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ADBE4-267C-41CF-8233-EF10D47EDD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7703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357C2-4EF3-4A73-B7AE-35DFCB3A1A71}" type="datetimeFigureOut">
              <a:rPr lang="en-US" smtClean="0"/>
              <a:pPr>
                <a:defRPr/>
              </a:pPr>
              <a:t>05/22/2023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ADBE4-267C-41CF-8233-EF10D47EDD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455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357C2-4EF3-4A73-B7AE-35DFCB3A1A71}" type="datetimeFigureOut">
              <a:rPr lang="en-US" smtClean="0"/>
              <a:pPr>
                <a:defRPr/>
              </a:pPr>
              <a:t>05/22/2023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ADBE4-267C-41CF-8233-EF10D47EDD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1247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357C2-4EF3-4A73-B7AE-35DFCB3A1A71}" type="datetimeFigureOut">
              <a:rPr lang="en-US" smtClean="0"/>
              <a:pPr>
                <a:defRPr/>
              </a:pPr>
              <a:t>05/22/2023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ADBE4-267C-41CF-8233-EF10D47EDD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279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357C2-4EF3-4A73-B7AE-35DFCB3A1A71}" type="datetimeFigureOut">
              <a:rPr lang="en-US" smtClean="0"/>
              <a:pPr>
                <a:defRPr/>
              </a:pPr>
              <a:t>05/22/2023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ADBE4-267C-41CF-8233-EF10D47EDD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8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4E92A-9113-4D7D-B888-FB1DDA6BBB21}" type="datetimeFigureOut">
              <a:rPr lang="en-US"/>
              <a:pPr>
                <a:defRPr/>
              </a:pPr>
              <a:t>05/22/2023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D41FF-CF08-494A-AC04-4E1F02F697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48DA8-7D8D-4407-B1FB-D35982400E4A}" type="datetimeFigureOut">
              <a:rPr lang="en-US"/>
              <a:pPr>
                <a:defRPr/>
              </a:pPr>
              <a:t>05/22/2023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5AD6E-A4CF-4A00-AC96-BDAB821A8B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AD37B-CCA3-4FD8-9F80-DF1D2BD2B17F}" type="datetimeFigureOut">
              <a:rPr lang="en-US"/>
              <a:pPr>
                <a:defRPr/>
              </a:pPr>
              <a:t>05/22/2023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A0522-AB88-406C-A54D-1707A630C9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EA74B-4C47-49C0-9978-0B2A4BC2B309}" type="datetimeFigureOut">
              <a:rPr lang="en-US"/>
              <a:pPr>
                <a:defRPr/>
              </a:pPr>
              <a:t>05/22/2023</a:t>
            </a:fld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97A81-B8FC-464E-9C6E-88077C4E31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5D01B-3C32-4609-B892-CB8C27EFC031}" type="datetimeFigureOut">
              <a:rPr lang="en-US"/>
              <a:pPr>
                <a:defRPr/>
              </a:pPr>
              <a:t>05/22/2023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FEF06-C657-41C4-9EF1-759AC030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CE034-9AD4-445D-800C-EE3B04846186}" type="datetimeFigureOut">
              <a:rPr lang="en-US"/>
              <a:pPr>
                <a:defRPr/>
              </a:pPr>
              <a:t>05/22/2023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B30A2-6A83-45AB-A581-3813241DD2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C12357C2-4EF3-4A73-B7AE-35DFCB3A1A71}" type="datetimeFigureOut">
              <a:rPr lang="en-US"/>
              <a:pPr>
                <a:defRPr/>
              </a:pPr>
              <a:t>05/22/2023</a:t>
            </a:fld>
            <a:endParaRPr lang="en-US" dirty="0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E65ADBE4-267C-41CF-8233-EF10D47EDD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8" descr="99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00" y="381000"/>
            <a:ext cx="769938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0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3F6FC43-F8B5-44F7-8A5C-B96A2ADE71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419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5181600" y="228600"/>
            <a:ext cx="2819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The New IRS - CI </a:t>
            </a:r>
          </a:p>
          <a:p>
            <a:pPr algn="ctr"/>
            <a:r>
              <a:rPr lang="en-US" sz="1400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Restructured &amp; Reorganized</a:t>
            </a:r>
          </a:p>
          <a:p>
            <a:pPr algn="ctr"/>
            <a:r>
              <a:rPr lang="en-US" sz="1400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4038600" y="0"/>
            <a:ext cx="5105400" cy="8382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12357C2-4EF3-4A73-B7AE-35DFCB3A1A71}" type="datetimeFigureOut">
              <a:rPr lang="en-US" smtClean="0"/>
              <a:pPr>
                <a:defRPr/>
              </a:pPr>
              <a:t>05/22/2023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65ADBE4-267C-41CF-8233-EF10D47EDD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8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  <p:sldLayoutId id="2147484220" r:id="rId13"/>
    <p:sldLayoutId id="2147484221" r:id="rId14"/>
    <p:sldLayoutId id="2147484222" r:id="rId15"/>
    <p:sldLayoutId id="2147484223" r:id="rId16"/>
    <p:sldLayoutId id="21474842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cid:d5582749-fcfa-4635-9741-99f4226320ed@namprd09.prod.outlook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cid:9b2265ee-8ee4-4cc3-bd20-d259edce3b1f@namprd09.prod.outlook.com" TargetMode="Externa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8.xml"/><Relationship Id="rId1" Type="http://schemas.openxmlformats.org/officeDocument/2006/relationships/video" Target="https://www.youtube.com/embed/ez6xH-su2xI?feature=oembed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990601" y="4114799"/>
            <a:ext cx="7238999" cy="9906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Gulim" panose="020B0600000101010101" pitchFamily="34" charset="-127"/>
              </a:rPr>
              <a:t>INTERNATIONAL TAX and FINANCIAL CRIMES</a:t>
            </a:r>
            <a:b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Gulim" panose="020B0600000101010101" pitchFamily="34" charset="-127"/>
              </a:rPr>
            </a:b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533400" y="5715002"/>
            <a:ext cx="7772400" cy="83819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COMBATING PROFESSIONAL ENABLERS </a:t>
            </a: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and CHALLENGES FACED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914400" y="5562600"/>
            <a:ext cx="7543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2" descr="C:\Users\5KDCB\AppData\Local\Microsoft\Windows\Temporary Internet Files\Content.IE5\37QOYJ50\CI Badge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038" y="302686"/>
            <a:ext cx="2561924" cy="35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48492087"/>
              </p:ext>
            </p:extLst>
          </p:nvPr>
        </p:nvGraphicFramePr>
        <p:xfrm>
          <a:off x="838200" y="685800"/>
          <a:ext cx="7391400" cy="561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 rot="16200000">
            <a:off x="-126046" y="3707452"/>
            <a:ext cx="76948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Other Investigative Methods</a:t>
            </a:r>
          </a:p>
        </p:txBody>
      </p:sp>
    </p:spTree>
    <p:extLst>
      <p:ext uri="{BB962C8B-B14F-4D97-AF65-F5344CB8AC3E}">
        <p14:creationId xmlns:p14="http://schemas.microsoft.com/office/powerpoint/2010/main" val="304666150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59138C-74A1-445B-848C-3608AE871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FD7409-66D7-4C9C-B528-E79EB64A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5592" y="0"/>
            <a:ext cx="3761187" cy="6862763"/>
            <a:chOff x="2928938" y="-4763"/>
            <a:chExt cx="5014912" cy="6862763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7990EF0-5F6F-4FE3-AA65-8968AF2DF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D78F7598-94C7-46E9-8B2A-CB44A0F25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9D2CBB1-072D-4875-B7D7-CADB0ABF3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58F600B4-EE22-4BA5-A764-9D80C335C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1E8DAD02-2B30-48A9-ACE0-2E9193091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F8F76B12-142C-41AF-B239-F414ABCFA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25F4217-4021-45A0-812B-398F9A7A9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696" y="667808"/>
            <a:ext cx="8170607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276" y="1261872"/>
            <a:ext cx="2359152" cy="4334256"/>
          </a:xfrm>
        </p:spPr>
        <p:txBody>
          <a:bodyPr>
            <a:normAutofit/>
          </a:bodyPr>
          <a:lstStyle/>
          <a:p>
            <a:pPr algn="r"/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Email Search Warrant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86F4EBC-E415-40E4-A8BA-BA66F0B63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55949" y="1261873"/>
            <a:ext cx="4463259" cy="44494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>
                <a:latin typeface="Bookman Old Style" panose="02050604050505020204" pitchFamily="18" charset="0"/>
              </a:rPr>
              <a:t>What do you have when:</a:t>
            </a:r>
          </a:p>
          <a:p>
            <a:pPr>
              <a:lnSpc>
                <a:spcPct val="90000"/>
              </a:lnSpc>
            </a:pPr>
            <a:endParaRPr lang="en-US" sz="1700" dirty="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700" dirty="0">
                <a:latin typeface="Bookman Old Style" panose="02050604050505020204" pitchFamily="18" charset="0"/>
              </a:rPr>
              <a:t>1.The subject lives in Dubai, banks in the Seychelles, has business operations in Pakistan and has accountants in Hong Kong, and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latin typeface="Bookman Old Style" panose="02050604050505020204" pitchFamily="18" charset="0"/>
              </a:rPr>
              <a:t>2. uses a Gmail account for email communications?</a:t>
            </a:r>
          </a:p>
          <a:p>
            <a:pPr lvl="1">
              <a:lnSpc>
                <a:spcPct val="90000"/>
              </a:lnSpc>
            </a:pPr>
            <a:endParaRPr lang="en-US" sz="1700" dirty="0">
              <a:latin typeface="Bookman Old Style" panose="02050604050505020204" pitchFamily="18" charset="0"/>
            </a:endParaRPr>
          </a:p>
          <a:p>
            <a:pPr marL="393192" lvl="1" indent="0">
              <a:lnSpc>
                <a:spcPct val="90000"/>
              </a:lnSpc>
              <a:buNone/>
            </a:pPr>
            <a:endParaRPr lang="en-US" sz="1700" dirty="0">
              <a:latin typeface="Bookman Old Style" panose="02050604050505020204" pitchFamily="18" charset="0"/>
            </a:endParaRPr>
          </a:p>
          <a:p>
            <a:pPr marL="393192" lvl="1" indent="0">
              <a:lnSpc>
                <a:spcPct val="90000"/>
              </a:lnSpc>
              <a:buNone/>
            </a:pPr>
            <a:endParaRPr lang="en-US" sz="17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15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7368" y="762000"/>
            <a:ext cx="53511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Online Books &amp; Records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03" y="1568737"/>
            <a:ext cx="5715000" cy="3238500"/>
          </a:xfrm>
        </p:spPr>
      </p:pic>
      <p:sp>
        <p:nvSpPr>
          <p:cNvPr id="3" name="TextBox 2"/>
          <p:cNvSpPr txBox="1"/>
          <p:nvPr/>
        </p:nvSpPr>
        <p:spPr>
          <a:xfrm>
            <a:off x="2133600" y="50292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Companies’ backup files or actual accounting records online in the United States/overseas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Intuit and other companies can “clone” company file</a:t>
            </a:r>
          </a:p>
        </p:txBody>
      </p:sp>
    </p:spTree>
    <p:extLst>
      <p:ext uri="{BB962C8B-B14F-4D97-AF65-F5344CB8AC3E}">
        <p14:creationId xmlns:p14="http://schemas.microsoft.com/office/powerpoint/2010/main" val="423069913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D63AA-3A86-969B-E016-FCE71B1D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42999"/>
          </a:xfrm>
        </p:spPr>
        <p:txBody>
          <a:bodyPr/>
          <a:lstStyle/>
          <a:p>
            <a:r>
              <a:rPr lang="en-US"/>
              <a:t>Correspondent Banks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33C39-8B08-805A-684F-C16E33542E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21"/>
          <a:stretch/>
        </p:blipFill>
        <p:spPr>
          <a:xfrm>
            <a:off x="609600" y="2209800"/>
            <a:ext cx="8382000" cy="22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6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53603" y="762000"/>
            <a:ext cx="54120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Physical Search Warrant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847370-B27B-984B-C6A7-C9ABC72F5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14" y="1676400"/>
            <a:ext cx="6279835" cy="42624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792212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3234" y="685800"/>
            <a:ext cx="4310833" cy="1752599"/>
          </a:xfrm>
        </p:spPr>
        <p:txBody>
          <a:bodyPr>
            <a:normAutofit/>
          </a:bodyPr>
          <a:lstStyle/>
          <a:p>
            <a:r>
              <a:rPr lang="en-US" dirty="0"/>
              <a:t>Undercover Activities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3233" y="2666999"/>
            <a:ext cx="4310833" cy="3124201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dirty="0"/>
              <a:t>Infiltration is the key</a:t>
            </a:r>
          </a:p>
          <a:p>
            <a:pPr marL="109728" indent="0">
              <a:buNone/>
            </a:pPr>
            <a:r>
              <a:rPr lang="en-US" dirty="0"/>
              <a:t>UC activities can be conducted abroad.</a:t>
            </a:r>
          </a:p>
          <a:p>
            <a:pPr marL="109728" indent="0">
              <a:buNone/>
            </a:pPr>
            <a:r>
              <a:rPr lang="en-US" dirty="0"/>
              <a:t>J5 Initiative offers a clear opportunity for UC activities: U.S., Holland, UK, Australia, and Canada</a:t>
            </a:r>
          </a:p>
          <a:p>
            <a:pPr marL="109728" indent="0">
              <a:buNone/>
            </a:pPr>
            <a:r>
              <a:rPr lang="en-US" dirty="0"/>
              <a:t>Real-time vs. Historical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4106635-727C-BD61-C2F2-96572A25B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0250" y="645285"/>
            <a:ext cx="2571472" cy="2520043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232CDB14-1D5F-5010-96C1-546490964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4707" y="3620603"/>
            <a:ext cx="2962559" cy="2063210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213106A-F2B7-2F62-C811-6FC9FEC59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6DDFA8B-828F-44B9-7022-EFD3E81AF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2671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9565" y="221635"/>
            <a:ext cx="5844870" cy="107721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Additional Items To Consider</a:t>
            </a:r>
          </a:p>
          <a:p>
            <a:pPr algn="ctr"/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7772400" cy="26622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Border Searches – Consider requesting Border Authority search subject upon exit or entry; no warrant generally required.</a:t>
            </a:r>
          </a:p>
          <a:p>
            <a:endParaRPr lang="en-US" sz="9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US Citizens and foreign citizens on U.S. soil must still comply with a U.S. subpoena.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Material Witness Arrest Warrant – Arrest witness to secure testimony. </a:t>
            </a:r>
          </a:p>
          <a:p>
            <a:endParaRPr lang="en-US" sz="9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Interpol Red Notice/Extradition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DFBE2F-DD95-4B26-C9F5-15CAB937C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125" y="4343400"/>
            <a:ext cx="3488676" cy="1905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7B3366-D680-A3E2-85D0-BF553AED3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135814"/>
            <a:ext cx="35814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61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17698" y="-12875"/>
            <a:ext cx="1953297" cy="6890194"/>
            <a:chOff x="2199787" y="-12875"/>
            <a:chExt cx="2679011" cy="6890194"/>
          </a:xfrm>
        </p:grpSpPr>
        <p:sp useBgFill="1">
          <p:nvSpPr>
            <p:cNvPr id="11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2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70459" y="0"/>
            <a:ext cx="1827609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D8CECB3-F03F-8954-CE7B-E445FE645D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92" r="34179"/>
          <a:stretch/>
        </p:blipFill>
        <p:spPr>
          <a:xfrm>
            <a:off x="20" y="10"/>
            <a:ext cx="2594352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82900" y="990601"/>
            <a:ext cx="5744367" cy="4800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b="1" dirty="0">
                <a:latin typeface="Bookman Old Style" panose="02050604050505020204" pitchFamily="18" charset="0"/>
              </a:rPr>
              <a:t>International Tax and Financial Crimes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Bookman Old Style" panose="02050604050505020204" pitchFamily="18" charset="0"/>
              </a:rPr>
              <a:t>Managed out of Washington, D.C.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Bookman Old Style" panose="02050604050505020204" pitchFamily="18" charset="0"/>
              </a:rPr>
              <a:t>Currently 12 Special Agents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Bookman Old Style" panose="02050604050505020204" pitchFamily="18" charset="0"/>
              </a:rPr>
              <a:t>Focus is on criminal international tax cases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3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800" u="sng" dirty="0">
                <a:latin typeface="Bookman Old Style" panose="02050604050505020204" pitchFamily="18" charset="0"/>
              </a:rPr>
              <a:t>Focus Areas</a:t>
            </a:r>
          </a:p>
          <a:p>
            <a:pPr marL="850392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600" dirty="0">
                <a:latin typeface="Bookman Old Style" panose="02050604050505020204" pitchFamily="18" charset="0"/>
              </a:rPr>
              <a:t>U.S. Citizens residing abroad</a:t>
            </a:r>
          </a:p>
          <a:p>
            <a:pPr marL="850392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600" dirty="0">
                <a:latin typeface="Bookman Old Style" panose="02050604050505020204" pitchFamily="18" charset="0"/>
              </a:rPr>
              <a:t>Multi-national corporations</a:t>
            </a:r>
          </a:p>
          <a:p>
            <a:pPr marL="850392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600" dirty="0">
                <a:latin typeface="Bookman Old Style" panose="02050604050505020204" pitchFamily="18" charset="0"/>
              </a:rPr>
              <a:t>Offshore Compliance Initiative/Expatriation</a:t>
            </a:r>
          </a:p>
          <a:p>
            <a:pPr marL="850392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600" dirty="0">
                <a:latin typeface="Bookman Old Style" panose="02050604050505020204" pitchFamily="18" charset="0"/>
              </a:rPr>
              <a:t>FATCA</a:t>
            </a:r>
          </a:p>
          <a:p>
            <a:pPr marL="850392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600" b="1" u="sng" dirty="0">
                <a:latin typeface="Bookman Old Style" panose="02050604050505020204" pitchFamily="18" charset="0"/>
              </a:rPr>
              <a:t>PROFESSIONAL ENABLERS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13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7237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84043-40E6-88F3-2602-4ABA0162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066799"/>
          </a:xfrm>
        </p:spPr>
        <p:txBody>
          <a:bodyPr>
            <a:normAutofit fontScale="90000"/>
          </a:bodyPr>
          <a:lstStyle/>
          <a:p>
            <a:r>
              <a:rPr lang="en-US" sz="4400" b="1" u="sng" dirty="0"/>
              <a:t>Professional Enablers</a:t>
            </a:r>
            <a:br>
              <a:rPr lang="en-US" dirty="0"/>
            </a:br>
            <a:r>
              <a:rPr lang="en-US" sz="2700" dirty="0"/>
              <a:t>Come in many different shapes and sizes</a:t>
            </a:r>
          </a:p>
        </p:txBody>
      </p:sp>
      <p:pic>
        <p:nvPicPr>
          <p:cNvPr id="5" name="Online Media 4" title="Saul explains money laundering - subtitle">
            <a:hlinkClick r:id="" action="ppaction://media"/>
            <a:extLst>
              <a:ext uri="{FF2B5EF4-FFF2-40B4-BE49-F238E27FC236}">
                <a16:creationId xmlns:a16="http://schemas.microsoft.com/office/drawing/2014/main" id="{9D0EE673-FBCF-EFAC-B78A-7617634BC34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09628" y="1752600"/>
            <a:ext cx="741769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2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0529" y="685800"/>
            <a:ext cx="7306739" cy="17525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>
                <a:effectLst/>
                <a:latin typeface="Bookman Old Style" panose="02050604050505020204" pitchFamily="18" charset="0"/>
              </a:rPr>
              <a:t>“All the problems of a domestic case,</a:t>
            </a:r>
            <a:br>
              <a:rPr lang="en-US" b="0">
                <a:effectLst/>
                <a:latin typeface="Bookman Old Style" panose="02050604050505020204" pitchFamily="18" charset="0"/>
              </a:rPr>
            </a:br>
            <a:r>
              <a:rPr lang="en-US" b="0">
                <a:effectLst/>
                <a:latin typeface="Bookman Old Style" panose="02050604050505020204" pitchFamily="18" charset="0"/>
              </a:rPr>
              <a:t>and that’s the good news”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6CAB4CCA-0224-9B56-E8BD-D58882D2F7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538474"/>
              </p:ext>
            </p:extLst>
          </p:nvPr>
        </p:nvGraphicFramePr>
        <p:xfrm>
          <a:off x="1320528" y="2694562"/>
          <a:ext cx="7306739" cy="340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056307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681DF40-19E9-44F1-A30A-33AC0A704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B5A56C18-147A-4566-B13D-C49A40E3D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FFEA641-7F0D-41D1-A13F-A5A8F7667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4D7FF27C-9183-425B-8BAB-7FC5A5B4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A8EF86AB-80F9-40E7-8DC2-DB7FAB5AF8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3BFC2A5D-0701-4890-A2EC-70C2CC287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AA343A51-8CD2-4C41-803E-B3604A310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1AEDC9-ED2A-FE8D-78B8-C076E7D8B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233" y="685800"/>
            <a:ext cx="4336297" cy="1752599"/>
          </a:xfrm>
        </p:spPr>
        <p:txBody>
          <a:bodyPr>
            <a:normAutofit/>
          </a:bodyPr>
          <a:lstStyle/>
          <a:p>
            <a:r>
              <a:rPr lang="en-US" dirty="0"/>
              <a:t>Case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C2742-438D-CEC7-269E-339B600A0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232" y="2666999"/>
            <a:ext cx="4336298" cy="3124201"/>
          </a:xfrm>
        </p:spPr>
        <p:txBody>
          <a:bodyPr>
            <a:normAutofit/>
          </a:bodyPr>
          <a:lstStyle/>
          <a:p>
            <a:r>
              <a:rPr lang="en-US" dirty="0"/>
              <a:t>General Investigations</a:t>
            </a:r>
          </a:p>
          <a:p>
            <a:r>
              <a:rPr lang="en-US" dirty="0"/>
              <a:t>Other Agencies/Referrals</a:t>
            </a:r>
          </a:p>
          <a:p>
            <a:r>
              <a:rPr lang="en-US" dirty="0"/>
              <a:t>Data Analysis</a:t>
            </a:r>
          </a:p>
          <a:p>
            <a:r>
              <a:rPr lang="en-US" dirty="0"/>
              <a:t>Informants/Sources</a:t>
            </a:r>
          </a:p>
          <a:p>
            <a:r>
              <a:rPr lang="en-US" dirty="0"/>
              <a:t>Undercover Activity</a:t>
            </a:r>
          </a:p>
          <a:p>
            <a:r>
              <a:rPr lang="en-US" dirty="0"/>
              <a:t>Spin-offs</a:t>
            </a:r>
          </a:p>
        </p:txBody>
      </p:sp>
      <p:sp>
        <p:nvSpPr>
          <p:cNvPr id="30" name="Rounded Rectangle 16">
            <a:extLst>
              <a:ext uri="{FF2B5EF4-FFF2-40B4-BE49-F238E27FC236}">
                <a16:creationId xmlns:a16="http://schemas.microsoft.com/office/drawing/2014/main" id="{DB4E7E40-6469-444C-A3D7-A32F553AA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2877" y="648931"/>
            <a:ext cx="2934390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A87115-D3C6-41EE-FF67-5885760E79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38447" b="9967"/>
          <a:stretch/>
        </p:blipFill>
        <p:spPr>
          <a:xfrm>
            <a:off x="5963694" y="1834561"/>
            <a:ext cx="2420226" cy="29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4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7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29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0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1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2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3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4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1F186B6-5B08-CEFE-B2FA-CC045FCFE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49" y="4625788"/>
            <a:ext cx="5560217" cy="835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800"/>
              <a:t>THE SHELL GAME</a:t>
            </a:r>
          </a:p>
        </p:txBody>
      </p:sp>
      <p:pic>
        <p:nvPicPr>
          <p:cNvPr id="4" name="Picture 3" descr="A seashell on a beach&#10;&#10;Description automatically generated">
            <a:extLst>
              <a:ext uri="{FF2B5EF4-FFF2-40B4-BE49-F238E27FC236}">
                <a16:creationId xmlns:a16="http://schemas.microsoft.com/office/drawing/2014/main" id="{3CD5D2EB-0A0E-B8E6-567B-F9C24839EF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12"/>
          <a:stretch/>
        </p:blipFill>
        <p:spPr>
          <a:xfrm>
            <a:off x="2975882" y="608014"/>
            <a:ext cx="5615666" cy="372843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13545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27D22E8-2F58-113E-A63F-652386B2E3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13042" r="1195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9BF3AB-1252-7F06-0FD3-3D4DD48CED9C}"/>
              </a:ext>
            </a:extLst>
          </p:cNvPr>
          <p:cNvSpPr txBox="1"/>
          <p:nvPr/>
        </p:nvSpPr>
        <p:spPr>
          <a:xfrm>
            <a:off x="2196300" y="685800"/>
            <a:ext cx="6430967" cy="518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spcAft>
                <a:spcPts val="600"/>
              </a:spcAft>
            </a:pPr>
            <a:r>
              <a:rPr lang="en-US" sz="3600" b="1" u="sng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Constellation of Entities</a:t>
            </a:r>
          </a:p>
          <a:p>
            <a:pPr marL="571500" indent="-57150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Incorporated in Malta</a:t>
            </a:r>
          </a:p>
          <a:p>
            <a:pPr marL="571500" indent="-57150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Nominee Director in Cyprus</a:t>
            </a:r>
          </a:p>
          <a:p>
            <a:pPr marL="571500" indent="-57150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Nominee Shareholder in U.K.</a:t>
            </a:r>
          </a:p>
          <a:p>
            <a:pPr marL="571500" indent="-57150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Bank account in Singapore</a:t>
            </a:r>
          </a:p>
          <a:p>
            <a:pPr marL="571500" indent="-57150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Beneficial owner is a trust owned by several other trusts.</a:t>
            </a:r>
          </a:p>
          <a:p>
            <a:pPr marL="571500" indent="-57150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Who is the UBO?? How do we get records??</a:t>
            </a:r>
            <a:r>
              <a:rPr lang="en-US" sz="36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</a:p>
          <a:p>
            <a:pPr marL="571500" indent="-57150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A3EF779-83DD-4EB0-9F4C-7304381A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772C8C0C-10E0-4305-95B6-F0A11F0AD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30ACEC"/>
            </a:solidFill>
            <a:ln>
              <a:noFill/>
            </a:ln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ED6F480D-2F2A-4E97-B196-39B35C4BF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65ACA5CB-4926-4AA1-8B0D-0A8C294D3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1FC1EC6E-AED1-4539-B157-05226499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30ACEC">
                <a:lumMod val="50000"/>
              </a:srgb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F5C22045-92BD-4CA1-A655-5ADD00283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ACEC">
                <a:lumMod val="75000"/>
              </a:srgbClr>
            </a:solidFill>
            <a:ln>
              <a:noFill/>
            </a:ln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F130A56D-449A-4985-94CD-B749D51FF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21837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65B30C-427F-449E-B039-E288E85D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9F47D947-83F7-46E3-872B-0777122A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60C7B45B-6634-46FA-862D-B86F1C3C5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C7504CC0-DD94-4ED9-ADC9-6FE7AEA33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64268326-B6DD-4E00-9788-6C319279A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92C7B3DE-DB23-4AAC-B142-C803C0C0A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1EEF04DC-4E0D-4127-A98D-EA81C3B2D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84966D2-3C9B-4F47-8231-1DEC33D3B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049" y="321734"/>
            <a:ext cx="8305651" cy="6214533"/>
          </a:xfrm>
          <a:custGeom>
            <a:avLst/>
            <a:gdLst>
              <a:gd name="connsiteX0" fmla="*/ 815396 w 11074201"/>
              <a:gd name="connsiteY0" fmla="*/ 0 h 6214533"/>
              <a:gd name="connsiteX1" fmla="*/ 11074201 w 11074201"/>
              <a:gd name="connsiteY1" fmla="*/ 0 h 6214533"/>
              <a:gd name="connsiteX2" fmla="*/ 11074201 w 11074201"/>
              <a:gd name="connsiteY2" fmla="*/ 6214533 h 6214533"/>
              <a:gd name="connsiteX3" fmla="*/ 1498193 w 11074201"/>
              <a:gd name="connsiteY3" fmla="*/ 6214533 h 6214533"/>
              <a:gd name="connsiteX4" fmla="*/ 0 w 11074201"/>
              <a:gd name="connsiteY4" fmla="*/ 4992543 h 6214533"/>
              <a:gd name="connsiteX5" fmla="*/ 433971 w 11074201"/>
              <a:gd name="connsiteY5" fmla="*/ 2335405 h 621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201" h="6214533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9A246A-63A7-4684-E166-0D726DDDF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57590" y="974724"/>
            <a:ext cx="5814866" cy="48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71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9511" y="762000"/>
            <a:ext cx="77668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Securing Information and Evidence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381000" y="2209800"/>
            <a:ext cx="4267200" cy="1752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  <a:ea typeface="Segoe UI Symbol" panose="020B0502040204020203" pitchFamily="34" charset="0"/>
                <a:cs typeface="Vani" panose="020B0502040204020203" pitchFamily="34" charset="0"/>
              </a:rPr>
              <a:t>Formal Requests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211914" y="2601320"/>
            <a:ext cx="3474885" cy="9695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Bookman Old Style" panose="02050604050505020204" pitchFamily="18" charset="0"/>
                <a:ea typeface="Segoe UI Symbol" panose="020B0502040204020203" pitchFamily="34" charset="0"/>
              </a:rPr>
              <a:t>Court Evidence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Bookman Old Style" panose="02050604050505020204" pitchFamily="18" charset="0"/>
                <a:ea typeface="Segoe UI Symbol" panose="020B0502040204020203" pitchFamily="34" charset="0"/>
              </a:rPr>
              <a:t>MLAT, TIEA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299824" y="4495800"/>
            <a:ext cx="4267200" cy="1752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  <a:ea typeface="Segoe UI Symbol" panose="020B0502040204020203" pitchFamily="34" charset="0"/>
                <a:cs typeface="Vani" panose="020B0502040204020203" pitchFamily="34" charset="0"/>
              </a:rPr>
              <a:t>Informal</a:t>
            </a:r>
            <a:r>
              <a:rPr lang="en-US" sz="2400" b="1" dirty="0">
                <a:solidFill>
                  <a:sysClr val="windowText" lastClr="000000"/>
                </a:solidFill>
                <a:latin typeface="Bookman Old Style" panose="02050604050505020204" pitchFamily="18" charset="0"/>
                <a:ea typeface="Segoe UI Symbol" panose="020B0502040204020203" pitchFamily="34" charset="0"/>
                <a:cs typeface="Vani" panose="020B0502040204020203" pitchFamily="34" charset="0"/>
              </a:rPr>
              <a:t> Requests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latin typeface="Bookman Old Style" panose="02050604050505020204" pitchFamily="18" charset="0"/>
              <a:ea typeface="Segoe UI Symbol" panose="020B0502040204020203" pitchFamily="34" charset="0"/>
              <a:cs typeface="Vani" panose="020B050204020402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200542" y="4507740"/>
            <a:ext cx="3486258" cy="21978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Bookman Old Style" panose="02050604050505020204" pitchFamily="18" charset="0"/>
                <a:ea typeface="Segoe UI Symbol" panose="020B0502040204020203" pitchFamily="34" charset="0"/>
              </a:rPr>
              <a:t>Leads, Intelligence, FIUs, Attachés</a:t>
            </a:r>
          </a:p>
          <a:p>
            <a:endParaRPr lang="en-US" dirty="0">
              <a:latin typeface="Bookman Old Style" panose="02050604050505020204" pitchFamily="18" charset="0"/>
              <a:ea typeface="Segoe UI Symbol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Bookman Old Style" panose="02050604050505020204" pitchFamily="18" charset="0"/>
                <a:ea typeface="Segoe UI Symbol" panose="020B0502040204020203" pitchFamily="34" charset="0"/>
              </a:rPr>
              <a:t>Court evidence where no treaty exists. For ex: a cooperative foreign witness</a:t>
            </a:r>
          </a:p>
        </p:txBody>
      </p:sp>
    </p:spTree>
    <p:extLst>
      <p:ext uri="{BB962C8B-B14F-4D97-AF65-F5344CB8AC3E}">
        <p14:creationId xmlns:p14="http://schemas.microsoft.com/office/powerpoint/2010/main" val="4048395627"/>
      </p:ext>
    </p:extLst>
  </p:cSld>
  <p:clrMapOvr>
    <a:masterClrMapping/>
  </p:clrMapOvr>
  <p:transition spd="slow">
    <p:push dir="u"/>
  </p:transition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T_Template_-_CI_Banner_Design">
  <a:themeElements>
    <a:clrScheme name="PPT_Template_-_CI_Banner_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T_Template_-_CI_Banner_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PT_Template_-_CI_Banner_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-_CI_Banner_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-_CI_Banner_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-_CI_Banner_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-_CI_Banner_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-_CI_Banner_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-_CI_Banner_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International-Operations-PPT-Final-06172011</Template>
  <TotalTime>3201</TotalTime>
  <Words>852</Words>
  <Application>Microsoft Office PowerPoint</Application>
  <PresentationFormat>On-screen Show (4:3)</PresentationFormat>
  <Paragraphs>149</Paragraphs>
  <Slides>16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Bookman Old Style</vt:lpstr>
      <vt:lpstr>Calibri</vt:lpstr>
      <vt:lpstr>Century Gothic</vt:lpstr>
      <vt:lpstr>Corbel</vt:lpstr>
      <vt:lpstr>Segoe UI Symbol</vt:lpstr>
      <vt:lpstr>Times New Roman</vt:lpstr>
      <vt:lpstr>Wingdings</vt:lpstr>
      <vt:lpstr>Network</vt:lpstr>
      <vt:lpstr>PPT_Template_-_CI_Banner_Design</vt:lpstr>
      <vt:lpstr>Parallax</vt:lpstr>
      <vt:lpstr>INTERNATIONAL TAX and FINANCIAL CRIMES </vt:lpstr>
      <vt:lpstr>PowerPoint Presentation</vt:lpstr>
      <vt:lpstr>Professional Enablers Come in many different shapes and sizes</vt:lpstr>
      <vt:lpstr>“All the problems of a domestic case, and that’s the good news”</vt:lpstr>
      <vt:lpstr>Case Development</vt:lpstr>
      <vt:lpstr>THE SHELL GAME</vt:lpstr>
      <vt:lpstr>PowerPoint Presentation</vt:lpstr>
      <vt:lpstr>PowerPoint Presentation</vt:lpstr>
      <vt:lpstr>PowerPoint Presentation</vt:lpstr>
      <vt:lpstr>PowerPoint Presentation</vt:lpstr>
      <vt:lpstr>Email Search Warrant</vt:lpstr>
      <vt:lpstr>PowerPoint Presentation</vt:lpstr>
      <vt:lpstr>Correspondent Banks</vt:lpstr>
      <vt:lpstr>PowerPoint Presentation</vt:lpstr>
      <vt:lpstr>Undercover Activities</vt:lpstr>
      <vt:lpstr>PowerPoint Presentation</vt:lpstr>
    </vt:vector>
  </TitlesOfParts>
  <Company>Internal Revenue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Operations</dc:title>
  <dc:creator>DMHarper, HQ Senior Analyst, GFC</dc:creator>
  <cp:lastModifiedBy>Bott Rebekah J</cp:lastModifiedBy>
  <cp:revision>303</cp:revision>
  <cp:lastPrinted>2018-09-10T17:39:09Z</cp:lastPrinted>
  <dcterms:created xsi:type="dcterms:W3CDTF">2011-07-08T12:33:15Z</dcterms:created>
  <dcterms:modified xsi:type="dcterms:W3CDTF">2023-05-22T15:33:28Z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-1746533580</vt:i4>
  </property>
  <property fmtid="{D5CDD505-2E9C-101B-9397-08002B2CF9AE}" pid="4" name="_EmailSubject">
    <vt:lpwstr>[EXT]Fwd: Programme Schedule</vt:lpwstr>
  </property>
  <property fmtid="{D5CDD505-2E9C-101B-9397-08002B2CF9AE}" pid="5" name="_AuthorEmail">
    <vt:lpwstr>Rebekah.Bott@ci.irs.gov</vt:lpwstr>
  </property>
  <property fmtid="{D5CDD505-2E9C-101B-9397-08002B2CF9AE}" pid="6" name="_AuthorEmailDisplayName">
    <vt:lpwstr>Bott Rebekah J</vt:lpwstr>
  </property>
  <property fmtid="{D5CDD505-2E9C-101B-9397-08002B2CF9AE}" pid="7" name="_PreviousAdHocReviewCycleID">
    <vt:i4>1279748361</vt:i4>
  </property>
</Properties>
</file>