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8"/>
  </p:notesMasterIdLst>
  <p:sldIdLst>
    <p:sldId id="583" r:id="rId2"/>
    <p:sldId id="3244" r:id="rId3"/>
    <p:sldId id="3245" r:id="rId4"/>
    <p:sldId id="3225" r:id="rId5"/>
    <p:sldId id="3263" r:id="rId6"/>
    <p:sldId id="3266" r:id="rId7"/>
    <p:sldId id="3247" r:id="rId8"/>
    <p:sldId id="3267" r:id="rId9"/>
    <p:sldId id="3269" r:id="rId10"/>
    <p:sldId id="3268" r:id="rId11"/>
    <p:sldId id="3275" r:id="rId12"/>
    <p:sldId id="3265" r:id="rId13"/>
    <p:sldId id="3270" r:id="rId14"/>
    <p:sldId id="3276" r:id="rId15"/>
    <p:sldId id="3273" r:id="rId16"/>
    <p:sldId id="3274"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 Detterer" initials="JD" lastIdx="17" clrIdx="0">
    <p:extLst>
      <p:ext uri="{19B8F6BF-5375-455C-9EA6-DF929625EA0E}">
        <p15:presenceInfo xmlns:p15="http://schemas.microsoft.com/office/powerpoint/2012/main" userId="Jes Detterer" providerId="None"/>
      </p:ext>
    </p:extLst>
  </p:cmAuthor>
  <p:cmAuthor id="2" name="Trent Jakubowski" initials="TJ" lastIdx="8" clrIdx="1">
    <p:extLst>
      <p:ext uri="{19B8F6BF-5375-455C-9EA6-DF929625EA0E}">
        <p15:presenceInfo xmlns:p15="http://schemas.microsoft.com/office/powerpoint/2012/main" userId="S::Trent.Jakubowski@ato.gov.au::48af22a8-a45d-4b25-bfc1-05d2342aa739" providerId="AD"/>
      </p:ext>
    </p:extLst>
  </p:cmAuthor>
  <p:cmAuthor id="3" name="Sarah Taylor" initials="ST" lastIdx="12" clrIdx="2">
    <p:extLst>
      <p:ext uri="{19B8F6BF-5375-455C-9EA6-DF929625EA0E}">
        <p15:presenceInfo xmlns:p15="http://schemas.microsoft.com/office/powerpoint/2012/main" userId="S::Sarah.Taylor@ato.gov.au::a45444ec-c3f7-45b5-b82b-4a4287c13b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FFF"/>
    <a:srgbClr val="EBF1FF"/>
    <a:srgbClr val="E7F0F1"/>
    <a:srgbClr val="F3F6FF"/>
    <a:srgbClr val="D8E6E7"/>
    <a:srgbClr val="FFCC99"/>
    <a:srgbClr val="FFCC66"/>
    <a:srgbClr val="E1FFFF"/>
    <a:srgbClr val="C4DADB"/>
    <a:srgbClr val="BAD5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8" autoAdjust="0"/>
    <p:restoredTop sz="47589" autoAdjust="0"/>
  </p:normalViewPr>
  <p:slideViewPr>
    <p:cSldViewPr snapToGrid="0">
      <p:cViewPr varScale="1">
        <p:scale>
          <a:sx n="110" d="100"/>
          <a:sy n="110" d="100"/>
        </p:scale>
        <p:origin x="165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4.xml.rels><?xml version="1.0" encoding="UTF-8" standalone="yes"?>
<Relationships xmlns="http://schemas.openxmlformats.org/package/2006/relationships"><Relationship Id="rId2" Type="http://schemas.openxmlformats.org/officeDocument/2006/relationships/image" Target="../media/image83.svg"/><Relationship Id="rId1" Type="http://schemas.openxmlformats.org/officeDocument/2006/relationships/image" Target="../media/image82.pn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D3B957-B2FB-4B9A-A1A3-052C66361C62}" type="doc">
      <dgm:prSet loTypeId="urn:microsoft.com/office/officeart/2005/8/layout/rings+Icon" loCatId="relationship" qsTypeId="urn:microsoft.com/office/officeart/2005/8/quickstyle/3d3" qsCatId="3D" csTypeId="urn:microsoft.com/office/officeart/2005/8/colors/accent6_2" csCatId="accent6" phldr="1"/>
      <dgm:spPr/>
      <dgm:t>
        <a:bodyPr/>
        <a:lstStyle/>
        <a:p>
          <a:endParaRPr lang="en-AU"/>
        </a:p>
      </dgm:t>
    </dgm:pt>
    <dgm:pt modelId="{202134AE-EA6D-46DD-9229-009B0DB765CA}">
      <dgm:prSet phldrT="[Text]" custT="1"/>
      <dgm:spPr/>
      <dgm:t>
        <a:bodyPr/>
        <a:lstStyle/>
        <a:p>
          <a:pPr marL="0" indent="0"/>
          <a:endParaRPr lang="en-AU" sz="1600" dirty="0">
            <a:latin typeface="Century Gothic" panose="020B0502020202020204" pitchFamily="34" charset="0"/>
          </a:endParaRPr>
        </a:p>
        <a:p>
          <a:pPr marL="0" indent="0"/>
          <a:r>
            <a:rPr lang="en-AU" sz="1600" dirty="0">
              <a:latin typeface="Century Gothic" panose="020B0502020202020204" pitchFamily="34" charset="0"/>
            </a:rPr>
            <a:t>Money Laundering</a:t>
          </a:r>
        </a:p>
      </dgm:t>
    </dgm:pt>
    <dgm:pt modelId="{3FC11F95-B014-4BE8-B5CA-99AA5295490C}" type="parTrans" cxnId="{221AB4B4-94BE-4303-A15E-9F4868FAC434}">
      <dgm:prSet/>
      <dgm:spPr/>
      <dgm:t>
        <a:bodyPr/>
        <a:lstStyle/>
        <a:p>
          <a:endParaRPr lang="en-AU" sz="1600">
            <a:latin typeface="Century Gothic" panose="020B0502020202020204" pitchFamily="34" charset="0"/>
          </a:endParaRPr>
        </a:p>
      </dgm:t>
    </dgm:pt>
    <dgm:pt modelId="{076F830D-19FF-4E6A-8FC6-248FA6F9E224}" type="sibTrans" cxnId="{221AB4B4-94BE-4303-A15E-9F4868FAC434}">
      <dgm:prSet/>
      <dgm:spPr/>
      <dgm:t>
        <a:bodyPr/>
        <a:lstStyle/>
        <a:p>
          <a:endParaRPr lang="en-AU" sz="1600">
            <a:latin typeface="Century Gothic" panose="020B0502020202020204" pitchFamily="34" charset="0"/>
          </a:endParaRPr>
        </a:p>
      </dgm:t>
    </dgm:pt>
    <dgm:pt modelId="{4B48E6F6-3086-47BC-92DC-966129108CEB}">
      <dgm:prSet phldrT="[Text]" custT="1"/>
      <dgm:spPr>
        <a:solidFill>
          <a:schemeClr val="accent5">
            <a:alpha val="50000"/>
          </a:schemeClr>
        </a:solidFill>
      </dgm:spPr>
      <dgm:t>
        <a:bodyPr/>
        <a:lstStyle/>
        <a:p>
          <a:pPr marL="0" indent="0"/>
          <a:r>
            <a:rPr lang="en-AU" sz="1600" dirty="0">
              <a:latin typeface="Century Gothic" panose="020B0502020202020204" pitchFamily="34" charset="0"/>
            </a:rPr>
            <a:t>Technology</a:t>
          </a:r>
        </a:p>
        <a:p>
          <a:pPr marL="0" indent="0"/>
          <a:endParaRPr lang="en-AU" sz="1600" dirty="0">
            <a:latin typeface="Century Gothic" panose="020B0502020202020204" pitchFamily="34" charset="0"/>
          </a:endParaRPr>
        </a:p>
      </dgm:t>
    </dgm:pt>
    <dgm:pt modelId="{E46E755F-AEB1-4AA9-90F4-669BE86769ED}" type="parTrans" cxnId="{0F36EC17-432C-4A1C-B9DE-408E94D3AF20}">
      <dgm:prSet/>
      <dgm:spPr/>
      <dgm:t>
        <a:bodyPr/>
        <a:lstStyle/>
        <a:p>
          <a:endParaRPr lang="en-AU" sz="1600">
            <a:latin typeface="Century Gothic" panose="020B0502020202020204" pitchFamily="34" charset="0"/>
          </a:endParaRPr>
        </a:p>
      </dgm:t>
    </dgm:pt>
    <dgm:pt modelId="{C9230112-3A62-4347-BB66-DFCBA0DE5BC4}" type="sibTrans" cxnId="{0F36EC17-432C-4A1C-B9DE-408E94D3AF20}">
      <dgm:prSet/>
      <dgm:spPr/>
      <dgm:t>
        <a:bodyPr/>
        <a:lstStyle/>
        <a:p>
          <a:endParaRPr lang="en-AU" sz="1600">
            <a:latin typeface="Century Gothic" panose="020B0502020202020204" pitchFamily="34" charset="0"/>
          </a:endParaRPr>
        </a:p>
      </dgm:t>
    </dgm:pt>
    <dgm:pt modelId="{6456AE6C-B5F0-43EE-97F9-2C565E79F428}">
      <dgm:prSet phldrT="[Text]" custT="1"/>
      <dgm:spPr>
        <a:solidFill>
          <a:schemeClr val="accent3">
            <a:alpha val="50000"/>
          </a:schemeClr>
        </a:solidFill>
      </dgm:spPr>
      <dgm:t>
        <a:bodyPr/>
        <a:lstStyle/>
        <a:p>
          <a:pPr marL="0" indent="0"/>
          <a:endParaRPr lang="en-AU" sz="1600" dirty="0">
            <a:latin typeface="Century Gothic" panose="020B0502020202020204" pitchFamily="34" charset="0"/>
          </a:endParaRPr>
        </a:p>
        <a:p>
          <a:pPr marL="0" indent="0"/>
          <a:r>
            <a:rPr lang="en-AU" sz="1600" dirty="0">
              <a:latin typeface="Century Gothic" panose="020B0502020202020204" pitchFamily="34" charset="0"/>
            </a:rPr>
            <a:t>Identity Crime</a:t>
          </a:r>
        </a:p>
      </dgm:t>
    </dgm:pt>
    <dgm:pt modelId="{CD196398-87F7-452A-B98D-743DC137328D}" type="parTrans" cxnId="{37AC7FD4-B9A8-48E9-88F3-863F653978C9}">
      <dgm:prSet/>
      <dgm:spPr/>
      <dgm:t>
        <a:bodyPr/>
        <a:lstStyle/>
        <a:p>
          <a:endParaRPr lang="en-AU" sz="1600">
            <a:latin typeface="Century Gothic" panose="020B0502020202020204" pitchFamily="34" charset="0"/>
          </a:endParaRPr>
        </a:p>
      </dgm:t>
    </dgm:pt>
    <dgm:pt modelId="{99DE8BB0-325A-498D-851C-131B5C1362D2}" type="sibTrans" cxnId="{37AC7FD4-B9A8-48E9-88F3-863F653978C9}">
      <dgm:prSet/>
      <dgm:spPr/>
      <dgm:t>
        <a:bodyPr/>
        <a:lstStyle/>
        <a:p>
          <a:endParaRPr lang="en-AU" sz="1600">
            <a:latin typeface="Century Gothic" panose="020B0502020202020204" pitchFamily="34" charset="0"/>
          </a:endParaRPr>
        </a:p>
      </dgm:t>
    </dgm:pt>
    <dgm:pt modelId="{FEF2BCD1-15B1-4D43-A67B-761A99B5480B}">
      <dgm:prSet phldrT="[Text]" custT="1"/>
      <dgm:spPr>
        <a:solidFill>
          <a:schemeClr val="accent2">
            <a:alpha val="50000"/>
          </a:schemeClr>
        </a:solidFill>
      </dgm:spPr>
      <dgm:t>
        <a:bodyPr/>
        <a:lstStyle/>
        <a:p>
          <a:pPr marL="0" indent="0"/>
          <a:r>
            <a:rPr lang="en-AU" sz="1600" dirty="0">
              <a:latin typeface="Century Gothic" panose="020B0502020202020204" pitchFamily="34" charset="0"/>
            </a:rPr>
            <a:t>Professional Enablers</a:t>
          </a:r>
        </a:p>
        <a:p>
          <a:pPr marL="0" indent="0"/>
          <a:endParaRPr lang="en-AU" sz="1600" dirty="0">
            <a:latin typeface="Century Gothic" panose="020B0502020202020204" pitchFamily="34" charset="0"/>
          </a:endParaRPr>
        </a:p>
      </dgm:t>
    </dgm:pt>
    <dgm:pt modelId="{2D1D1963-EA99-473C-B695-A7E3798CC5B9}" type="parTrans" cxnId="{C479D225-AF47-4862-B193-2EF1C749DB63}">
      <dgm:prSet/>
      <dgm:spPr/>
      <dgm:t>
        <a:bodyPr/>
        <a:lstStyle/>
        <a:p>
          <a:endParaRPr lang="en-AU" sz="1600">
            <a:latin typeface="Century Gothic" panose="020B0502020202020204" pitchFamily="34" charset="0"/>
          </a:endParaRPr>
        </a:p>
      </dgm:t>
    </dgm:pt>
    <dgm:pt modelId="{ABF5DCB6-3F6A-4053-89BC-583565958D12}" type="sibTrans" cxnId="{C479D225-AF47-4862-B193-2EF1C749DB63}">
      <dgm:prSet/>
      <dgm:spPr/>
      <dgm:t>
        <a:bodyPr/>
        <a:lstStyle/>
        <a:p>
          <a:endParaRPr lang="en-AU" sz="1600">
            <a:latin typeface="Century Gothic" panose="020B0502020202020204" pitchFamily="34" charset="0"/>
          </a:endParaRPr>
        </a:p>
      </dgm:t>
    </dgm:pt>
    <dgm:pt modelId="{54F7D82D-D9A7-4C21-8D51-E68B9C78F2A0}">
      <dgm:prSet custT="1"/>
      <dgm:spPr>
        <a:solidFill>
          <a:schemeClr val="accent1">
            <a:lumMod val="75000"/>
            <a:alpha val="50000"/>
          </a:schemeClr>
        </a:solidFill>
      </dgm:spPr>
      <dgm:t>
        <a:bodyPr/>
        <a:lstStyle/>
        <a:p>
          <a:pPr marL="0" indent="0"/>
          <a:endParaRPr lang="en-AU" sz="1600" dirty="0">
            <a:latin typeface="Century Gothic" panose="020B0502020202020204" pitchFamily="34" charset="0"/>
          </a:endParaRPr>
        </a:p>
        <a:p>
          <a:pPr marL="0" indent="0"/>
          <a:r>
            <a:rPr lang="en-AU" sz="1600" dirty="0">
              <a:latin typeface="Century Gothic" panose="020B0502020202020204" pitchFamily="34" charset="0"/>
            </a:rPr>
            <a:t>Illegal Phoenix Activity</a:t>
          </a:r>
        </a:p>
      </dgm:t>
    </dgm:pt>
    <dgm:pt modelId="{DD392AC3-6369-49E6-8955-591FCD64D6C1}" type="parTrans" cxnId="{948529BA-2EAA-454E-80DF-E963A76FB494}">
      <dgm:prSet/>
      <dgm:spPr/>
      <dgm:t>
        <a:bodyPr/>
        <a:lstStyle/>
        <a:p>
          <a:endParaRPr lang="en-AU" sz="1600">
            <a:latin typeface="Century Gothic" panose="020B0502020202020204" pitchFamily="34" charset="0"/>
          </a:endParaRPr>
        </a:p>
      </dgm:t>
    </dgm:pt>
    <dgm:pt modelId="{BAD16308-0C0D-40E2-973F-58A49719FF9A}" type="sibTrans" cxnId="{948529BA-2EAA-454E-80DF-E963A76FB494}">
      <dgm:prSet/>
      <dgm:spPr/>
      <dgm:t>
        <a:bodyPr/>
        <a:lstStyle/>
        <a:p>
          <a:endParaRPr lang="en-AU" sz="1600">
            <a:latin typeface="Century Gothic" panose="020B0502020202020204" pitchFamily="34" charset="0"/>
          </a:endParaRPr>
        </a:p>
      </dgm:t>
    </dgm:pt>
    <dgm:pt modelId="{F0BF2E10-A1F0-4CB3-98E0-4F4604DF2C62}" type="pres">
      <dgm:prSet presAssocID="{E0D3B957-B2FB-4B9A-A1A3-052C66361C62}" presName="Name0" presStyleCnt="0">
        <dgm:presLayoutVars>
          <dgm:chMax val="7"/>
          <dgm:dir/>
          <dgm:resizeHandles val="exact"/>
        </dgm:presLayoutVars>
      </dgm:prSet>
      <dgm:spPr/>
    </dgm:pt>
    <dgm:pt modelId="{847E1AA0-2FCB-4157-8294-FC5D768D1F02}" type="pres">
      <dgm:prSet presAssocID="{E0D3B957-B2FB-4B9A-A1A3-052C66361C62}" presName="ellipse1" presStyleLbl="vennNode1" presStyleIdx="0" presStyleCnt="5">
        <dgm:presLayoutVars>
          <dgm:bulletEnabled val="1"/>
        </dgm:presLayoutVars>
      </dgm:prSet>
      <dgm:spPr/>
    </dgm:pt>
    <dgm:pt modelId="{38EE0926-2A49-4CC6-9A0D-24B0F8817E3F}" type="pres">
      <dgm:prSet presAssocID="{E0D3B957-B2FB-4B9A-A1A3-052C66361C62}" presName="ellipse2" presStyleLbl="vennNode1" presStyleIdx="1" presStyleCnt="5">
        <dgm:presLayoutVars>
          <dgm:bulletEnabled val="1"/>
        </dgm:presLayoutVars>
      </dgm:prSet>
      <dgm:spPr/>
    </dgm:pt>
    <dgm:pt modelId="{7C94E4C1-45CB-4DE4-BC72-F33DFC72A5E3}" type="pres">
      <dgm:prSet presAssocID="{E0D3B957-B2FB-4B9A-A1A3-052C66361C62}" presName="ellipse3" presStyleLbl="vennNode1" presStyleIdx="2" presStyleCnt="5">
        <dgm:presLayoutVars>
          <dgm:bulletEnabled val="1"/>
        </dgm:presLayoutVars>
      </dgm:prSet>
      <dgm:spPr/>
    </dgm:pt>
    <dgm:pt modelId="{4E305A5C-3B1A-47EB-8EF0-7ED0D2A8C3A2}" type="pres">
      <dgm:prSet presAssocID="{E0D3B957-B2FB-4B9A-A1A3-052C66361C62}" presName="ellipse4" presStyleLbl="vennNode1" presStyleIdx="3" presStyleCnt="5">
        <dgm:presLayoutVars>
          <dgm:bulletEnabled val="1"/>
        </dgm:presLayoutVars>
      </dgm:prSet>
      <dgm:spPr/>
    </dgm:pt>
    <dgm:pt modelId="{87547948-C0B4-4C33-A73A-BDA97DB13E06}" type="pres">
      <dgm:prSet presAssocID="{E0D3B957-B2FB-4B9A-A1A3-052C66361C62}" presName="ellipse5" presStyleLbl="vennNode1" presStyleIdx="4" presStyleCnt="5">
        <dgm:presLayoutVars>
          <dgm:bulletEnabled val="1"/>
        </dgm:presLayoutVars>
      </dgm:prSet>
      <dgm:spPr/>
    </dgm:pt>
  </dgm:ptLst>
  <dgm:cxnLst>
    <dgm:cxn modelId="{591C0D0A-700A-4032-A00D-3F61D89ADF51}" type="presOf" srcId="{4B48E6F6-3086-47BC-92DC-966129108CEB}" destId="{38EE0926-2A49-4CC6-9A0D-24B0F8817E3F}" srcOrd="0" destOrd="0" presId="urn:microsoft.com/office/officeart/2005/8/layout/rings+Icon"/>
    <dgm:cxn modelId="{0F36EC17-432C-4A1C-B9DE-408E94D3AF20}" srcId="{E0D3B957-B2FB-4B9A-A1A3-052C66361C62}" destId="{4B48E6F6-3086-47BC-92DC-966129108CEB}" srcOrd="1" destOrd="0" parTransId="{E46E755F-AEB1-4AA9-90F4-669BE86769ED}" sibTransId="{C9230112-3A62-4347-BB66-DFCBA0DE5BC4}"/>
    <dgm:cxn modelId="{C479D225-AF47-4862-B193-2EF1C749DB63}" srcId="{E0D3B957-B2FB-4B9A-A1A3-052C66361C62}" destId="{FEF2BCD1-15B1-4D43-A67B-761A99B5480B}" srcOrd="3" destOrd="0" parTransId="{2D1D1963-EA99-473C-B695-A7E3798CC5B9}" sibTransId="{ABF5DCB6-3F6A-4053-89BC-583565958D12}"/>
    <dgm:cxn modelId="{7BC39C5E-EAB9-477D-B6ED-C1433264AFAD}" type="presOf" srcId="{6456AE6C-B5F0-43EE-97F9-2C565E79F428}" destId="{7C94E4C1-45CB-4DE4-BC72-F33DFC72A5E3}" srcOrd="0" destOrd="0" presId="urn:microsoft.com/office/officeart/2005/8/layout/rings+Icon"/>
    <dgm:cxn modelId="{96746745-DC94-43F3-A8E6-166E6ADF429A}" type="presOf" srcId="{E0D3B957-B2FB-4B9A-A1A3-052C66361C62}" destId="{F0BF2E10-A1F0-4CB3-98E0-4F4604DF2C62}" srcOrd="0" destOrd="0" presId="urn:microsoft.com/office/officeart/2005/8/layout/rings+Icon"/>
    <dgm:cxn modelId="{B66E0848-87C8-4EF9-A96D-2A0E9CF5BE20}" type="presOf" srcId="{FEF2BCD1-15B1-4D43-A67B-761A99B5480B}" destId="{4E305A5C-3B1A-47EB-8EF0-7ED0D2A8C3A2}" srcOrd="0" destOrd="0" presId="urn:microsoft.com/office/officeart/2005/8/layout/rings+Icon"/>
    <dgm:cxn modelId="{BE75B44B-97AA-4436-BE44-53B11EA24B80}" type="presOf" srcId="{202134AE-EA6D-46DD-9229-009B0DB765CA}" destId="{847E1AA0-2FCB-4157-8294-FC5D768D1F02}" srcOrd="0" destOrd="0" presId="urn:microsoft.com/office/officeart/2005/8/layout/rings+Icon"/>
    <dgm:cxn modelId="{401E164F-F158-4837-880B-D1C38F1E4AD1}" type="presOf" srcId="{54F7D82D-D9A7-4C21-8D51-E68B9C78F2A0}" destId="{87547948-C0B4-4C33-A73A-BDA97DB13E06}" srcOrd="0" destOrd="0" presId="urn:microsoft.com/office/officeart/2005/8/layout/rings+Icon"/>
    <dgm:cxn modelId="{221AB4B4-94BE-4303-A15E-9F4868FAC434}" srcId="{E0D3B957-B2FB-4B9A-A1A3-052C66361C62}" destId="{202134AE-EA6D-46DD-9229-009B0DB765CA}" srcOrd="0" destOrd="0" parTransId="{3FC11F95-B014-4BE8-B5CA-99AA5295490C}" sibTransId="{076F830D-19FF-4E6A-8FC6-248FA6F9E224}"/>
    <dgm:cxn modelId="{948529BA-2EAA-454E-80DF-E963A76FB494}" srcId="{E0D3B957-B2FB-4B9A-A1A3-052C66361C62}" destId="{54F7D82D-D9A7-4C21-8D51-E68B9C78F2A0}" srcOrd="4" destOrd="0" parTransId="{DD392AC3-6369-49E6-8955-591FCD64D6C1}" sibTransId="{BAD16308-0C0D-40E2-973F-58A49719FF9A}"/>
    <dgm:cxn modelId="{37AC7FD4-B9A8-48E9-88F3-863F653978C9}" srcId="{E0D3B957-B2FB-4B9A-A1A3-052C66361C62}" destId="{6456AE6C-B5F0-43EE-97F9-2C565E79F428}" srcOrd="2" destOrd="0" parTransId="{CD196398-87F7-452A-B98D-743DC137328D}" sibTransId="{99DE8BB0-325A-498D-851C-131B5C1362D2}"/>
    <dgm:cxn modelId="{48361876-ED6A-4AB3-ACEE-630DB9F5303C}" type="presParOf" srcId="{F0BF2E10-A1F0-4CB3-98E0-4F4604DF2C62}" destId="{847E1AA0-2FCB-4157-8294-FC5D768D1F02}" srcOrd="0" destOrd="0" presId="urn:microsoft.com/office/officeart/2005/8/layout/rings+Icon"/>
    <dgm:cxn modelId="{22B2409C-FA20-4F36-83BC-A9E61FDC0958}" type="presParOf" srcId="{F0BF2E10-A1F0-4CB3-98E0-4F4604DF2C62}" destId="{38EE0926-2A49-4CC6-9A0D-24B0F8817E3F}" srcOrd="1" destOrd="0" presId="urn:microsoft.com/office/officeart/2005/8/layout/rings+Icon"/>
    <dgm:cxn modelId="{2DFF1A18-F5E4-491C-B155-35B6C69ADCCF}" type="presParOf" srcId="{F0BF2E10-A1F0-4CB3-98E0-4F4604DF2C62}" destId="{7C94E4C1-45CB-4DE4-BC72-F33DFC72A5E3}" srcOrd="2" destOrd="0" presId="urn:microsoft.com/office/officeart/2005/8/layout/rings+Icon"/>
    <dgm:cxn modelId="{9727AD90-AF7F-43FA-820A-42EBA4E6C456}" type="presParOf" srcId="{F0BF2E10-A1F0-4CB3-98E0-4F4604DF2C62}" destId="{4E305A5C-3B1A-47EB-8EF0-7ED0D2A8C3A2}" srcOrd="3" destOrd="0" presId="urn:microsoft.com/office/officeart/2005/8/layout/rings+Icon"/>
    <dgm:cxn modelId="{C2479DA5-E76E-443E-8260-6F01C4A9B88F}" type="presParOf" srcId="{F0BF2E10-A1F0-4CB3-98E0-4F4604DF2C62}" destId="{87547948-C0B4-4C33-A73A-BDA97DB13E06}" srcOrd="4" destOrd="0" presId="urn:microsoft.com/office/officeart/2005/8/layout/rings+Icon"/>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6A95FE-4FE4-4075-9AAA-6B3A4977E6AC}" type="doc">
      <dgm:prSet loTypeId="urn:microsoft.com/office/officeart/2005/8/layout/venn3" loCatId="relationship" qsTypeId="urn:microsoft.com/office/officeart/2005/8/quickstyle/3d3" qsCatId="3D" csTypeId="urn:microsoft.com/office/officeart/2005/8/colors/colorful2" csCatId="colorful" phldr="1"/>
      <dgm:spPr/>
      <dgm:t>
        <a:bodyPr/>
        <a:lstStyle/>
        <a:p>
          <a:endParaRPr lang="en-AU"/>
        </a:p>
      </dgm:t>
    </dgm:pt>
    <dgm:pt modelId="{53982D53-CF1F-44B5-982A-939B6C60E029}">
      <dgm:prSet phldrT="[Text]" custT="1"/>
      <dgm:spPr/>
      <dgm:t>
        <a:bodyPr/>
        <a:lstStyle/>
        <a:p>
          <a:pPr>
            <a:buFont typeface="+mj-lt"/>
            <a:buAutoNum type="arabicPeriod"/>
          </a:pPr>
          <a:r>
            <a:rPr lang="en-AU" sz="1800" dirty="0">
              <a:latin typeface="Century Gothic" panose="020B0502020202020204" pitchFamily="34" charset="0"/>
            </a:rPr>
            <a:t>Establishing a false business</a:t>
          </a:r>
        </a:p>
      </dgm:t>
    </dgm:pt>
    <dgm:pt modelId="{7F2D8A8E-F31A-4981-8D3D-672963E62388}" type="parTrans" cxnId="{B2908D5C-8462-4DF5-B348-A6EE4D64D376}">
      <dgm:prSet/>
      <dgm:spPr/>
      <dgm:t>
        <a:bodyPr/>
        <a:lstStyle/>
        <a:p>
          <a:endParaRPr lang="en-AU" sz="1400">
            <a:latin typeface="Century Gothic" panose="020B0502020202020204" pitchFamily="34" charset="0"/>
          </a:endParaRPr>
        </a:p>
      </dgm:t>
    </dgm:pt>
    <dgm:pt modelId="{35B21BF4-DAA0-4008-9B4C-5320807323B1}" type="sibTrans" cxnId="{B2908D5C-8462-4DF5-B348-A6EE4D64D376}">
      <dgm:prSet/>
      <dgm:spPr/>
      <dgm:t>
        <a:bodyPr/>
        <a:lstStyle/>
        <a:p>
          <a:endParaRPr lang="en-AU" sz="1400">
            <a:latin typeface="Century Gothic" panose="020B0502020202020204" pitchFamily="34" charset="0"/>
          </a:endParaRPr>
        </a:p>
      </dgm:t>
    </dgm:pt>
    <dgm:pt modelId="{8C4A1ADB-E729-4C41-8805-04C14B6C03BA}">
      <dgm:prSet phldrT="[Text]" custT="1"/>
      <dgm:spPr/>
      <dgm:t>
        <a:bodyPr/>
        <a:lstStyle/>
        <a:p>
          <a:pPr>
            <a:buFont typeface="+mj-lt"/>
            <a:buAutoNum type="arabicPeriod"/>
          </a:pPr>
          <a:r>
            <a:rPr lang="en-AU" sz="1800" dirty="0">
              <a:latin typeface="Century Gothic" panose="020B0502020202020204" pitchFamily="34" charset="0"/>
            </a:rPr>
            <a:t>Taking over another business</a:t>
          </a:r>
        </a:p>
      </dgm:t>
    </dgm:pt>
    <dgm:pt modelId="{AF9A1881-33CB-4C8A-A933-90F0A787218C}" type="parTrans" cxnId="{589FEA0A-8F34-4385-9E18-BD525D84F58B}">
      <dgm:prSet/>
      <dgm:spPr/>
      <dgm:t>
        <a:bodyPr/>
        <a:lstStyle/>
        <a:p>
          <a:endParaRPr lang="en-AU" sz="1400">
            <a:latin typeface="Century Gothic" panose="020B0502020202020204" pitchFamily="34" charset="0"/>
          </a:endParaRPr>
        </a:p>
      </dgm:t>
    </dgm:pt>
    <dgm:pt modelId="{EBB4230A-DEEB-419B-A54F-4B1BB77A8B92}" type="sibTrans" cxnId="{589FEA0A-8F34-4385-9E18-BD525D84F58B}">
      <dgm:prSet/>
      <dgm:spPr/>
      <dgm:t>
        <a:bodyPr/>
        <a:lstStyle/>
        <a:p>
          <a:endParaRPr lang="en-AU" sz="1400">
            <a:latin typeface="Century Gothic" panose="020B0502020202020204" pitchFamily="34" charset="0"/>
          </a:endParaRPr>
        </a:p>
      </dgm:t>
    </dgm:pt>
    <dgm:pt modelId="{FC16A6B2-CEA1-41EA-8282-48EB228A231E}">
      <dgm:prSet phldrT="[Text]" custT="1"/>
      <dgm:spPr/>
      <dgm:t>
        <a:bodyPr/>
        <a:lstStyle/>
        <a:p>
          <a:pPr>
            <a:buFont typeface="+mj-lt"/>
            <a:buAutoNum type="arabicPeriod"/>
          </a:pPr>
          <a:r>
            <a:rPr lang="en-AU" sz="1800" dirty="0">
              <a:latin typeface="Century Gothic" panose="020B0502020202020204" pitchFamily="34" charset="0"/>
            </a:rPr>
            <a:t>Tax Agents inflate VAT refunds</a:t>
          </a:r>
        </a:p>
      </dgm:t>
    </dgm:pt>
    <dgm:pt modelId="{E6F29B1F-814B-400D-90D7-2A379C8FEC07}" type="parTrans" cxnId="{3B5A70F2-FE85-40A5-8EFC-81FE73106994}">
      <dgm:prSet/>
      <dgm:spPr/>
      <dgm:t>
        <a:bodyPr/>
        <a:lstStyle/>
        <a:p>
          <a:endParaRPr lang="en-AU" sz="1400">
            <a:latin typeface="Century Gothic" panose="020B0502020202020204" pitchFamily="34" charset="0"/>
          </a:endParaRPr>
        </a:p>
      </dgm:t>
    </dgm:pt>
    <dgm:pt modelId="{5976B30B-9431-4F69-B2C5-5BB2A14D0323}" type="sibTrans" cxnId="{3B5A70F2-FE85-40A5-8EFC-81FE73106994}">
      <dgm:prSet/>
      <dgm:spPr/>
      <dgm:t>
        <a:bodyPr/>
        <a:lstStyle/>
        <a:p>
          <a:endParaRPr lang="en-AU" sz="1400">
            <a:latin typeface="Century Gothic" panose="020B0502020202020204" pitchFamily="34" charset="0"/>
          </a:endParaRPr>
        </a:p>
      </dgm:t>
    </dgm:pt>
    <dgm:pt modelId="{DB4C3EEF-2A46-40AE-8A6B-12F9DDD50752}">
      <dgm:prSet phldrT="[Text]" custT="1"/>
      <dgm:spPr/>
      <dgm:t>
        <a:bodyPr/>
        <a:lstStyle/>
        <a:p>
          <a:pPr>
            <a:buNone/>
          </a:pPr>
          <a:r>
            <a:rPr lang="en-AU" sz="1800" dirty="0">
              <a:latin typeface="Century Gothic" panose="020B0502020202020204" pitchFamily="34" charset="0"/>
            </a:rPr>
            <a:t>Setting up false bank accounts</a:t>
          </a:r>
        </a:p>
      </dgm:t>
    </dgm:pt>
    <dgm:pt modelId="{F5259D6A-EFEA-4402-A297-BD277982EA24}" type="parTrans" cxnId="{27D82D6F-648B-4B90-8408-81B073C53660}">
      <dgm:prSet/>
      <dgm:spPr/>
      <dgm:t>
        <a:bodyPr/>
        <a:lstStyle/>
        <a:p>
          <a:endParaRPr lang="en-AU" sz="1400">
            <a:latin typeface="Century Gothic" panose="020B0502020202020204" pitchFamily="34" charset="0"/>
          </a:endParaRPr>
        </a:p>
      </dgm:t>
    </dgm:pt>
    <dgm:pt modelId="{62D78627-4600-4A40-A5B0-050C76EC2AB9}" type="sibTrans" cxnId="{27D82D6F-648B-4B90-8408-81B073C53660}">
      <dgm:prSet/>
      <dgm:spPr/>
      <dgm:t>
        <a:bodyPr/>
        <a:lstStyle/>
        <a:p>
          <a:endParaRPr lang="en-AU" sz="1400">
            <a:latin typeface="Century Gothic" panose="020B0502020202020204" pitchFamily="34" charset="0"/>
          </a:endParaRPr>
        </a:p>
      </dgm:t>
    </dgm:pt>
    <dgm:pt modelId="{D1DE5842-FF99-4524-9C0F-0B0EDC77F334}" type="pres">
      <dgm:prSet presAssocID="{406A95FE-4FE4-4075-9AAA-6B3A4977E6AC}" presName="Name0" presStyleCnt="0">
        <dgm:presLayoutVars>
          <dgm:dir/>
          <dgm:resizeHandles val="exact"/>
        </dgm:presLayoutVars>
      </dgm:prSet>
      <dgm:spPr/>
    </dgm:pt>
    <dgm:pt modelId="{26EE18C0-A581-478D-9CD9-35BB771B809E}" type="pres">
      <dgm:prSet presAssocID="{53982D53-CF1F-44B5-982A-939B6C60E029}" presName="Name5" presStyleLbl="vennNode1" presStyleIdx="0" presStyleCnt="4">
        <dgm:presLayoutVars>
          <dgm:bulletEnabled val="1"/>
        </dgm:presLayoutVars>
      </dgm:prSet>
      <dgm:spPr/>
    </dgm:pt>
    <dgm:pt modelId="{33A2DB30-76CF-41F2-8F8F-3DB331F03DF5}" type="pres">
      <dgm:prSet presAssocID="{35B21BF4-DAA0-4008-9B4C-5320807323B1}" presName="space" presStyleCnt="0"/>
      <dgm:spPr/>
    </dgm:pt>
    <dgm:pt modelId="{AFE12378-C313-4EC7-8012-2EB241C244C4}" type="pres">
      <dgm:prSet presAssocID="{8C4A1ADB-E729-4C41-8805-04C14B6C03BA}" presName="Name5" presStyleLbl="vennNode1" presStyleIdx="1" presStyleCnt="4">
        <dgm:presLayoutVars>
          <dgm:bulletEnabled val="1"/>
        </dgm:presLayoutVars>
      </dgm:prSet>
      <dgm:spPr/>
    </dgm:pt>
    <dgm:pt modelId="{C245F5CC-23AF-4820-9677-741E25C30DE4}" type="pres">
      <dgm:prSet presAssocID="{EBB4230A-DEEB-419B-A54F-4B1BB77A8B92}" presName="space" presStyleCnt="0"/>
      <dgm:spPr/>
    </dgm:pt>
    <dgm:pt modelId="{A3167EA6-6AA7-4873-8BAE-EFCF588DB28D}" type="pres">
      <dgm:prSet presAssocID="{FC16A6B2-CEA1-41EA-8282-48EB228A231E}" presName="Name5" presStyleLbl="vennNode1" presStyleIdx="2" presStyleCnt="4">
        <dgm:presLayoutVars>
          <dgm:bulletEnabled val="1"/>
        </dgm:presLayoutVars>
      </dgm:prSet>
      <dgm:spPr/>
    </dgm:pt>
    <dgm:pt modelId="{720B4A7E-4813-458B-97BF-F3996126B688}" type="pres">
      <dgm:prSet presAssocID="{5976B30B-9431-4F69-B2C5-5BB2A14D0323}" presName="space" presStyleCnt="0"/>
      <dgm:spPr/>
    </dgm:pt>
    <dgm:pt modelId="{8F69A79A-A409-495B-B50B-F29D27846BFD}" type="pres">
      <dgm:prSet presAssocID="{DB4C3EEF-2A46-40AE-8A6B-12F9DDD50752}" presName="Name5" presStyleLbl="vennNode1" presStyleIdx="3" presStyleCnt="4">
        <dgm:presLayoutVars>
          <dgm:bulletEnabled val="1"/>
        </dgm:presLayoutVars>
      </dgm:prSet>
      <dgm:spPr/>
    </dgm:pt>
  </dgm:ptLst>
  <dgm:cxnLst>
    <dgm:cxn modelId="{589FEA0A-8F34-4385-9E18-BD525D84F58B}" srcId="{406A95FE-4FE4-4075-9AAA-6B3A4977E6AC}" destId="{8C4A1ADB-E729-4C41-8805-04C14B6C03BA}" srcOrd="1" destOrd="0" parTransId="{AF9A1881-33CB-4C8A-A933-90F0A787218C}" sibTransId="{EBB4230A-DEEB-419B-A54F-4B1BB77A8B92}"/>
    <dgm:cxn modelId="{B2908D5C-8462-4DF5-B348-A6EE4D64D376}" srcId="{406A95FE-4FE4-4075-9AAA-6B3A4977E6AC}" destId="{53982D53-CF1F-44B5-982A-939B6C60E029}" srcOrd="0" destOrd="0" parTransId="{7F2D8A8E-F31A-4981-8D3D-672963E62388}" sibTransId="{35B21BF4-DAA0-4008-9B4C-5320807323B1}"/>
    <dgm:cxn modelId="{66B50F5F-194B-4AF9-891E-0A9C947B71D9}" type="presOf" srcId="{DB4C3EEF-2A46-40AE-8A6B-12F9DDD50752}" destId="{8F69A79A-A409-495B-B50B-F29D27846BFD}" srcOrd="0" destOrd="0" presId="urn:microsoft.com/office/officeart/2005/8/layout/venn3"/>
    <dgm:cxn modelId="{27D82D6F-648B-4B90-8408-81B073C53660}" srcId="{406A95FE-4FE4-4075-9AAA-6B3A4977E6AC}" destId="{DB4C3EEF-2A46-40AE-8A6B-12F9DDD50752}" srcOrd="3" destOrd="0" parTransId="{F5259D6A-EFEA-4402-A297-BD277982EA24}" sibTransId="{62D78627-4600-4A40-A5B0-050C76EC2AB9}"/>
    <dgm:cxn modelId="{509EF798-0608-41F5-87FA-2B91B9F93967}" type="presOf" srcId="{53982D53-CF1F-44B5-982A-939B6C60E029}" destId="{26EE18C0-A581-478D-9CD9-35BB771B809E}" srcOrd="0" destOrd="0" presId="urn:microsoft.com/office/officeart/2005/8/layout/venn3"/>
    <dgm:cxn modelId="{AF8724A9-4146-4DD2-B7F6-59D28BB11361}" type="presOf" srcId="{FC16A6B2-CEA1-41EA-8282-48EB228A231E}" destId="{A3167EA6-6AA7-4873-8BAE-EFCF588DB28D}" srcOrd="0" destOrd="0" presId="urn:microsoft.com/office/officeart/2005/8/layout/venn3"/>
    <dgm:cxn modelId="{507CA4BD-3745-405F-947D-A00E1E453EB4}" type="presOf" srcId="{8C4A1ADB-E729-4C41-8805-04C14B6C03BA}" destId="{AFE12378-C313-4EC7-8012-2EB241C244C4}" srcOrd="0" destOrd="0" presId="urn:microsoft.com/office/officeart/2005/8/layout/venn3"/>
    <dgm:cxn modelId="{3B5A70F2-FE85-40A5-8EFC-81FE73106994}" srcId="{406A95FE-4FE4-4075-9AAA-6B3A4977E6AC}" destId="{FC16A6B2-CEA1-41EA-8282-48EB228A231E}" srcOrd="2" destOrd="0" parTransId="{E6F29B1F-814B-400D-90D7-2A379C8FEC07}" sibTransId="{5976B30B-9431-4F69-B2C5-5BB2A14D0323}"/>
    <dgm:cxn modelId="{C384C8FE-F391-437C-9DF9-82EBCAA9F0D9}" type="presOf" srcId="{406A95FE-4FE4-4075-9AAA-6B3A4977E6AC}" destId="{D1DE5842-FF99-4524-9C0F-0B0EDC77F334}" srcOrd="0" destOrd="0" presId="urn:microsoft.com/office/officeart/2005/8/layout/venn3"/>
    <dgm:cxn modelId="{11A8EBA6-E472-4406-BB97-1578A96B989A}" type="presParOf" srcId="{D1DE5842-FF99-4524-9C0F-0B0EDC77F334}" destId="{26EE18C0-A581-478D-9CD9-35BB771B809E}" srcOrd="0" destOrd="0" presId="urn:microsoft.com/office/officeart/2005/8/layout/venn3"/>
    <dgm:cxn modelId="{DE6103EF-E779-49AD-BC77-48632E680B28}" type="presParOf" srcId="{D1DE5842-FF99-4524-9C0F-0B0EDC77F334}" destId="{33A2DB30-76CF-41F2-8F8F-3DB331F03DF5}" srcOrd="1" destOrd="0" presId="urn:microsoft.com/office/officeart/2005/8/layout/venn3"/>
    <dgm:cxn modelId="{6D6D4E22-CF1D-4F8F-8FD1-1CEF8EC97ACE}" type="presParOf" srcId="{D1DE5842-FF99-4524-9C0F-0B0EDC77F334}" destId="{AFE12378-C313-4EC7-8012-2EB241C244C4}" srcOrd="2" destOrd="0" presId="urn:microsoft.com/office/officeart/2005/8/layout/venn3"/>
    <dgm:cxn modelId="{784BC80C-E23A-4CBD-9F5C-E54D21D0390C}" type="presParOf" srcId="{D1DE5842-FF99-4524-9C0F-0B0EDC77F334}" destId="{C245F5CC-23AF-4820-9677-741E25C30DE4}" srcOrd="3" destOrd="0" presId="urn:microsoft.com/office/officeart/2005/8/layout/venn3"/>
    <dgm:cxn modelId="{CD130550-F45C-4D37-B5DD-76229030EB2E}" type="presParOf" srcId="{D1DE5842-FF99-4524-9C0F-0B0EDC77F334}" destId="{A3167EA6-6AA7-4873-8BAE-EFCF588DB28D}" srcOrd="4" destOrd="0" presId="urn:microsoft.com/office/officeart/2005/8/layout/venn3"/>
    <dgm:cxn modelId="{87D3D1DD-58B1-4EBD-B898-160AFA3A1979}" type="presParOf" srcId="{D1DE5842-FF99-4524-9C0F-0B0EDC77F334}" destId="{720B4A7E-4813-458B-97BF-F3996126B688}" srcOrd="5" destOrd="0" presId="urn:microsoft.com/office/officeart/2005/8/layout/venn3"/>
    <dgm:cxn modelId="{8B74783F-7670-4168-9CAC-F69C3AB2BC2A}" type="presParOf" srcId="{D1DE5842-FF99-4524-9C0F-0B0EDC77F334}" destId="{8F69A79A-A409-495B-B50B-F29D27846BFD}"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D56619-23EA-4F15-8D12-5444D2AECD86}" type="doc">
      <dgm:prSet loTypeId="urn:microsoft.com/office/officeart/2009/3/layout/CircleRelationship" loCatId="relationship" qsTypeId="urn:microsoft.com/office/officeart/2005/8/quickstyle/simple5" qsCatId="simple" csTypeId="urn:microsoft.com/office/officeart/2005/8/colors/accent0_2" csCatId="mainScheme" phldr="1"/>
      <dgm:spPr/>
      <dgm:t>
        <a:bodyPr/>
        <a:lstStyle/>
        <a:p>
          <a:endParaRPr lang="en-AU"/>
        </a:p>
      </dgm:t>
    </dgm:pt>
    <dgm:pt modelId="{0B237F52-98B5-431A-AC3A-886680C2DAC4}">
      <dgm:prSet phldrT="[Text]" custT="1"/>
      <dgm:spPr/>
      <dgm:t>
        <a:bodyPr/>
        <a:lstStyle/>
        <a:p>
          <a:pPr algn="ctr"/>
          <a:endParaRPr lang="en-AU" sz="1400" dirty="0">
            <a:latin typeface="Century Gothic" panose="020B0502020202020204" pitchFamily="34" charset="0"/>
          </a:endParaRPr>
        </a:p>
        <a:p>
          <a:pPr algn="ctr"/>
          <a:endParaRPr lang="en-AU" sz="1400" dirty="0">
            <a:latin typeface="Century Gothic" panose="020B0502020202020204" pitchFamily="34" charset="0"/>
          </a:endParaRPr>
        </a:p>
        <a:p>
          <a:pPr algn="ctr"/>
          <a:endParaRPr lang="en-AU" sz="1400" dirty="0">
            <a:latin typeface="Century Gothic" panose="020B0502020202020204" pitchFamily="34" charset="0"/>
          </a:endParaRPr>
        </a:p>
        <a:p>
          <a:pPr algn="ctr"/>
          <a:r>
            <a:rPr lang="en-AU" sz="1400" dirty="0">
              <a:latin typeface="Century Gothic" panose="020B0502020202020204" pitchFamily="34" charset="0"/>
            </a:rPr>
            <a:t> Cyber identity theft commonly occurs through…</a:t>
          </a:r>
        </a:p>
      </dgm:t>
    </dgm:pt>
    <dgm:pt modelId="{4A312CA4-FDAE-4F9E-9D69-B9B3B7C5A3D7}" type="parTrans" cxnId="{22EEFD91-C1EC-40D5-9D43-C66A54C8D052}">
      <dgm:prSet/>
      <dgm:spPr/>
      <dgm:t>
        <a:bodyPr/>
        <a:lstStyle/>
        <a:p>
          <a:pPr algn="ctr"/>
          <a:endParaRPr lang="en-AU">
            <a:latin typeface="Century Gothic" panose="020B0502020202020204" pitchFamily="34" charset="0"/>
          </a:endParaRPr>
        </a:p>
      </dgm:t>
    </dgm:pt>
    <dgm:pt modelId="{D3278E42-F6D0-49B8-A5F7-8CC44762203F}" type="sibTrans" cxnId="{22EEFD91-C1EC-40D5-9D43-C66A54C8D052}">
      <dgm:prSet/>
      <dgm:spPr/>
      <dgm:t>
        <a:bodyPr/>
        <a:lstStyle/>
        <a:p>
          <a:pPr algn="ctr"/>
          <a:endParaRPr lang="en-AU">
            <a:latin typeface="Century Gothic" panose="020B0502020202020204" pitchFamily="34" charset="0"/>
          </a:endParaRPr>
        </a:p>
      </dgm:t>
    </dgm:pt>
    <dgm:pt modelId="{1227E96F-AE06-47C6-9C44-DD91119A34C4}">
      <dgm:prSet phldrT="[Text]"/>
      <dgm:spPr/>
      <dgm:t>
        <a:bodyPr/>
        <a:lstStyle/>
        <a:p>
          <a:pPr algn="ctr"/>
          <a:r>
            <a:rPr lang="en-AU" dirty="0">
              <a:latin typeface="Century Gothic" panose="020B0502020202020204" pitchFamily="34" charset="0"/>
            </a:rPr>
            <a:t>‘Phishing’ activities</a:t>
          </a:r>
        </a:p>
        <a:p>
          <a:pPr algn="ctr"/>
          <a:endParaRPr lang="en-AU" dirty="0">
            <a:latin typeface="Century Gothic" panose="020B0502020202020204" pitchFamily="34" charset="0"/>
          </a:endParaRPr>
        </a:p>
        <a:p>
          <a:pPr algn="ctr"/>
          <a:r>
            <a:rPr lang="en-AU" dirty="0">
              <a:latin typeface="Century Gothic" panose="020B0502020202020204" pitchFamily="34" charset="0"/>
            </a:rPr>
            <a:t> </a:t>
          </a:r>
        </a:p>
      </dgm:t>
    </dgm:pt>
    <dgm:pt modelId="{4F063E3C-37F9-4736-9705-E0FBD204204F}" type="parTrans" cxnId="{7256CFE5-9A5C-4B97-97C8-AF490B215557}">
      <dgm:prSet/>
      <dgm:spPr/>
      <dgm:t>
        <a:bodyPr/>
        <a:lstStyle/>
        <a:p>
          <a:pPr algn="ctr"/>
          <a:endParaRPr lang="en-AU">
            <a:latin typeface="Century Gothic" panose="020B0502020202020204" pitchFamily="34" charset="0"/>
          </a:endParaRPr>
        </a:p>
      </dgm:t>
    </dgm:pt>
    <dgm:pt modelId="{C0822219-759E-4E52-9D93-DD1AFFD94811}" type="sibTrans" cxnId="{7256CFE5-9A5C-4B97-97C8-AF490B215557}">
      <dgm:prSet/>
      <dgm:spPr/>
      <dgm:t>
        <a:bodyPr/>
        <a:lstStyle/>
        <a:p>
          <a:pPr algn="ctr"/>
          <a:endParaRPr lang="en-AU">
            <a:latin typeface="Century Gothic" panose="020B0502020202020204" pitchFamily="34" charset="0"/>
          </a:endParaRPr>
        </a:p>
      </dgm:t>
    </dgm:pt>
    <dgm:pt modelId="{2FADE0FF-1942-4A32-86E0-2E62D7C22864}">
      <dgm:prSet/>
      <dgm:spPr/>
      <dgm:t>
        <a:bodyPr/>
        <a:lstStyle/>
        <a:p>
          <a:pPr algn="ctr"/>
          <a:r>
            <a:rPr lang="en-AU" dirty="0">
              <a:latin typeface="Century Gothic" panose="020B0502020202020204" pitchFamily="34" charset="0"/>
            </a:rPr>
            <a:t>Information on social media</a:t>
          </a:r>
        </a:p>
        <a:p>
          <a:pPr algn="ctr"/>
          <a:endParaRPr lang="en-AU" dirty="0">
            <a:latin typeface="Century Gothic" panose="020B0502020202020204" pitchFamily="34" charset="0"/>
          </a:endParaRPr>
        </a:p>
      </dgm:t>
    </dgm:pt>
    <dgm:pt modelId="{799107C0-3134-4809-A68B-ABC8C0B3D43E}" type="parTrans" cxnId="{F50C2A1F-E19D-427E-93D7-971A0502F488}">
      <dgm:prSet/>
      <dgm:spPr/>
      <dgm:t>
        <a:bodyPr/>
        <a:lstStyle/>
        <a:p>
          <a:pPr algn="ctr"/>
          <a:endParaRPr lang="en-AU">
            <a:latin typeface="Century Gothic" panose="020B0502020202020204" pitchFamily="34" charset="0"/>
          </a:endParaRPr>
        </a:p>
      </dgm:t>
    </dgm:pt>
    <dgm:pt modelId="{EB0CBB64-2A51-4733-B9CF-7595036B931C}" type="sibTrans" cxnId="{F50C2A1F-E19D-427E-93D7-971A0502F488}">
      <dgm:prSet/>
      <dgm:spPr/>
      <dgm:t>
        <a:bodyPr/>
        <a:lstStyle/>
        <a:p>
          <a:pPr algn="ctr"/>
          <a:endParaRPr lang="en-AU">
            <a:latin typeface="Century Gothic" panose="020B0502020202020204" pitchFamily="34" charset="0"/>
          </a:endParaRPr>
        </a:p>
      </dgm:t>
    </dgm:pt>
    <dgm:pt modelId="{49F0C914-5310-49DB-9622-6EEA0F09285B}">
      <dgm:prSet/>
      <dgm:spPr/>
      <dgm:t>
        <a:bodyPr/>
        <a:lstStyle/>
        <a:p>
          <a:pPr algn="ctr"/>
          <a:r>
            <a:rPr lang="en-AU" dirty="0">
              <a:latin typeface="Century Gothic" panose="020B0502020202020204" pitchFamily="34" charset="0"/>
            </a:rPr>
            <a:t>Data breaches</a:t>
          </a:r>
        </a:p>
        <a:p>
          <a:pPr algn="ctr"/>
          <a:endParaRPr lang="en-AU" dirty="0">
            <a:latin typeface="Century Gothic" panose="020B0502020202020204" pitchFamily="34" charset="0"/>
          </a:endParaRPr>
        </a:p>
        <a:p>
          <a:pPr algn="ctr"/>
          <a:endParaRPr lang="en-AU" dirty="0">
            <a:latin typeface="Century Gothic" panose="020B0502020202020204" pitchFamily="34" charset="0"/>
          </a:endParaRPr>
        </a:p>
      </dgm:t>
    </dgm:pt>
    <dgm:pt modelId="{50885241-2764-4D79-B6F8-11C87FE8FDD4}" type="parTrans" cxnId="{6BC50366-39AD-43B3-87D4-A4EE9CAC20A8}">
      <dgm:prSet/>
      <dgm:spPr/>
      <dgm:t>
        <a:bodyPr/>
        <a:lstStyle/>
        <a:p>
          <a:pPr algn="ctr"/>
          <a:endParaRPr lang="en-AU">
            <a:latin typeface="Century Gothic" panose="020B0502020202020204" pitchFamily="34" charset="0"/>
          </a:endParaRPr>
        </a:p>
      </dgm:t>
    </dgm:pt>
    <dgm:pt modelId="{0F6D4D59-34F5-4DCC-A462-9A740FCFAEC3}" type="sibTrans" cxnId="{6BC50366-39AD-43B3-87D4-A4EE9CAC20A8}">
      <dgm:prSet/>
      <dgm:spPr/>
      <dgm:t>
        <a:bodyPr/>
        <a:lstStyle/>
        <a:p>
          <a:pPr algn="ctr"/>
          <a:endParaRPr lang="en-AU">
            <a:latin typeface="Century Gothic" panose="020B0502020202020204" pitchFamily="34" charset="0"/>
          </a:endParaRPr>
        </a:p>
      </dgm:t>
    </dgm:pt>
    <dgm:pt modelId="{E41F362B-55F6-449B-A9E1-A97E4064BAC0}">
      <dgm:prSet/>
      <dgm:spPr/>
      <dgm:t>
        <a:bodyPr/>
        <a:lstStyle/>
        <a:p>
          <a:pPr algn="ctr">
            <a:buFont typeface="Calibri" panose="020F0502020204030204" pitchFamily="34" charset="0"/>
            <a:buNone/>
          </a:pPr>
          <a:r>
            <a:rPr lang="en-AU" dirty="0">
              <a:latin typeface="Century Gothic" panose="020B0502020202020204" pitchFamily="34" charset="0"/>
            </a:rPr>
            <a:t>Hacking online accounts</a:t>
          </a:r>
        </a:p>
        <a:p>
          <a:pPr algn="ctr">
            <a:buFont typeface="Calibri" panose="020F0502020204030204" pitchFamily="34" charset="0"/>
            <a:buNone/>
          </a:pPr>
          <a:endParaRPr lang="en-AU" dirty="0">
            <a:latin typeface="Century Gothic" panose="020B0502020202020204" pitchFamily="34" charset="0"/>
          </a:endParaRPr>
        </a:p>
        <a:p>
          <a:pPr algn="ctr">
            <a:buFont typeface="Calibri" panose="020F0502020204030204" pitchFamily="34" charset="0"/>
            <a:buNone/>
          </a:pPr>
          <a:r>
            <a:rPr lang="en-AU" dirty="0">
              <a:latin typeface="Century Gothic" panose="020B0502020202020204" pitchFamily="34" charset="0"/>
            </a:rPr>
            <a:t> </a:t>
          </a:r>
        </a:p>
      </dgm:t>
    </dgm:pt>
    <dgm:pt modelId="{9F65CA28-CC52-4300-B3E0-3254182C980F}" type="parTrans" cxnId="{E10297A4-C3AD-4A4B-85BA-2951E2B3B4BC}">
      <dgm:prSet/>
      <dgm:spPr/>
      <dgm:t>
        <a:bodyPr/>
        <a:lstStyle/>
        <a:p>
          <a:pPr algn="ctr"/>
          <a:endParaRPr lang="en-AU">
            <a:latin typeface="Century Gothic" panose="020B0502020202020204" pitchFamily="34" charset="0"/>
          </a:endParaRPr>
        </a:p>
      </dgm:t>
    </dgm:pt>
    <dgm:pt modelId="{C5B533CE-163C-4A45-A550-7BA631ED5AF7}" type="sibTrans" cxnId="{E10297A4-C3AD-4A4B-85BA-2951E2B3B4BC}">
      <dgm:prSet/>
      <dgm:spPr/>
      <dgm:t>
        <a:bodyPr/>
        <a:lstStyle/>
        <a:p>
          <a:pPr algn="ctr"/>
          <a:endParaRPr lang="en-AU">
            <a:latin typeface="Century Gothic" panose="020B0502020202020204" pitchFamily="34" charset="0"/>
          </a:endParaRPr>
        </a:p>
      </dgm:t>
    </dgm:pt>
    <dgm:pt modelId="{F57E940E-3BBF-4482-9F2D-D35D89E7843C}" type="pres">
      <dgm:prSet presAssocID="{C1D56619-23EA-4F15-8D12-5444D2AECD86}" presName="Name0" presStyleCnt="0">
        <dgm:presLayoutVars>
          <dgm:chMax val="1"/>
          <dgm:chPref val="1"/>
        </dgm:presLayoutVars>
      </dgm:prSet>
      <dgm:spPr/>
    </dgm:pt>
    <dgm:pt modelId="{722885AA-5B5E-4D40-83A0-4E1F300EF905}" type="pres">
      <dgm:prSet presAssocID="{0B237F52-98B5-431A-AC3A-886680C2DAC4}" presName="Parent" presStyleLbl="node0" presStyleIdx="0" presStyleCnt="1">
        <dgm:presLayoutVars>
          <dgm:chMax val="5"/>
          <dgm:chPref val="5"/>
        </dgm:presLayoutVars>
      </dgm:prSet>
      <dgm:spPr/>
    </dgm:pt>
    <dgm:pt modelId="{E82BBE9A-39EA-4516-9C07-9D6CEF52A2AB}" type="pres">
      <dgm:prSet presAssocID="{0B237F52-98B5-431A-AC3A-886680C2DAC4}" presName="Accent1" presStyleLbl="node1" presStyleIdx="0" presStyleCnt="17"/>
      <dgm:spPr/>
    </dgm:pt>
    <dgm:pt modelId="{316C0812-9CD8-4D78-83CD-63A6BFE5BC2B}" type="pres">
      <dgm:prSet presAssocID="{0B237F52-98B5-431A-AC3A-886680C2DAC4}" presName="Accent2" presStyleLbl="node1" presStyleIdx="1" presStyleCnt="17"/>
      <dgm:spPr/>
    </dgm:pt>
    <dgm:pt modelId="{8D2853FB-2207-4E31-9A3B-ED6620D49159}" type="pres">
      <dgm:prSet presAssocID="{0B237F52-98B5-431A-AC3A-886680C2DAC4}" presName="Accent3" presStyleLbl="node1" presStyleIdx="2" presStyleCnt="17"/>
      <dgm:spPr/>
    </dgm:pt>
    <dgm:pt modelId="{43578F38-DF1C-4346-83F0-843CB51759FF}" type="pres">
      <dgm:prSet presAssocID="{0B237F52-98B5-431A-AC3A-886680C2DAC4}" presName="Accent4" presStyleLbl="node1" presStyleIdx="3" presStyleCnt="17"/>
      <dgm:spPr/>
    </dgm:pt>
    <dgm:pt modelId="{3B047600-6FA1-4470-A454-A8864A1C07E6}" type="pres">
      <dgm:prSet presAssocID="{0B237F52-98B5-431A-AC3A-886680C2DAC4}" presName="Accent5" presStyleLbl="node1" presStyleIdx="4" presStyleCnt="17"/>
      <dgm:spPr/>
    </dgm:pt>
    <dgm:pt modelId="{2ABADD24-7DCF-4C2D-9F7B-81D873D018C8}" type="pres">
      <dgm:prSet presAssocID="{0B237F52-98B5-431A-AC3A-886680C2DAC4}" presName="Accent6" presStyleLbl="node1" presStyleIdx="5" presStyleCnt="17"/>
      <dgm:spPr/>
    </dgm:pt>
    <dgm:pt modelId="{A66F74D8-87B1-4880-BC61-FA208A663042}" type="pres">
      <dgm:prSet presAssocID="{1227E96F-AE06-47C6-9C44-DD91119A34C4}" presName="Child1" presStyleLbl="node1" presStyleIdx="6" presStyleCnt="17">
        <dgm:presLayoutVars>
          <dgm:chMax val="0"/>
          <dgm:chPref val="0"/>
        </dgm:presLayoutVars>
      </dgm:prSet>
      <dgm:spPr/>
    </dgm:pt>
    <dgm:pt modelId="{2F95F590-D1C0-4CE0-91F0-9C9DB67093E2}" type="pres">
      <dgm:prSet presAssocID="{1227E96F-AE06-47C6-9C44-DD91119A34C4}" presName="Accent7" presStyleCnt="0"/>
      <dgm:spPr/>
    </dgm:pt>
    <dgm:pt modelId="{AF93655F-C672-4A4A-A2F9-EDB3CEC05E44}" type="pres">
      <dgm:prSet presAssocID="{1227E96F-AE06-47C6-9C44-DD91119A34C4}" presName="AccentHold1" presStyleLbl="node1" presStyleIdx="7" presStyleCnt="17"/>
      <dgm:spPr/>
    </dgm:pt>
    <dgm:pt modelId="{540BBDDC-F1E3-4F4F-9150-5F9DFACD9D7D}" type="pres">
      <dgm:prSet presAssocID="{1227E96F-AE06-47C6-9C44-DD91119A34C4}" presName="Accent8" presStyleCnt="0"/>
      <dgm:spPr/>
    </dgm:pt>
    <dgm:pt modelId="{88AAF02F-D593-4C2F-B4EE-6FB50CD46558}" type="pres">
      <dgm:prSet presAssocID="{1227E96F-AE06-47C6-9C44-DD91119A34C4}" presName="AccentHold2" presStyleLbl="node1" presStyleIdx="8" presStyleCnt="17"/>
      <dgm:spPr/>
    </dgm:pt>
    <dgm:pt modelId="{C6374C86-9A8B-4765-88F7-AABD2B13EE73}" type="pres">
      <dgm:prSet presAssocID="{2FADE0FF-1942-4A32-86E0-2E62D7C22864}" presName="Child2" presStyleLbl="node1" presStyleIdx="9" presStyleCnt="17">
        <dgm:presLayoutVars>
          <dgm:chMax val="0"/>
          <dgm:chPref val="0"/>
        </dgm:presLayoutVars>
      </dgm:prSet>
      <dgm:spPr/>
    </dgm:pt>
    <dgm:pt modelId="{858B3E3D-E6E4-43D5-BE7B-84203E1B6F42}" type="pres">
      <dgm:prSet presAssocID="{2FADE0FF-1942-4A32-86E0-2E62D7C22864}" presName="Accent9" presStyleCnt="0"/>
      <dgm:spPr/>
    </dgm:pt>
    <dgm:pt modelId="{8DB210B4-0C86-4895-88A5-DB4B55E79B30}" type="pres">
      <dgm:prSet presAssocID="{2FADE0FF-1942-4A32-86E0-2E62D7C22864}" presName="AccentHold1" presStyleLbl="node1" presStyleIdx="10" presStyleCnt="17"/>
      <dgm:spPr/>
    </dgm:pt>
    <dgm:pt modelId="{02134378-8092-463F-9101-03D5E734C957}" type="pres">
      <dgm:prSet presAssocID="{2FADE0FF-1942-4A32-86E0-2E62D7C22864}" presName="Accent10" presStyleCnt="0"/>
      <dgm:spPr/>
    </dgm:pt>
    <dgm:pt modelId="{0293FD6B-4A40-4CDE-ACB7-90CC53C011CA}" type="pres">
      <dgm:prSet presAssocID="{2FADE0FF-1942-4A32-86E0-2E62D7C22864}" presName="AccentHold2" presStyleLbl="node1" presStyleIdx="11" presStyleCnt="17"/>
      <dgm:spPr/>
    </dgm:pt>
    <dgm:pt modelId="{501410F4-4A95-4CE5-8E7B-AD4278BDE4A2}" type="pres">
      <dgm:prSet presAssocID="{2FADE0FF-1942-4A32-86E0-2E62D7C22864}" presName="Accent11" presStyleCnt="0"/>
      <dgm:spPr/>
    </dgm:pt>
    <dgm:pt modelId="{0AF3692E-077B-4605-8F17-C148D85E3B6F}" type="pres">
      <dgm:prSet presAssocID="{2FADE0FF-1942-4A32-86E0-2E62D7C22864}" presName="AccentHold3" presStyleLbl="node1" presStyleIdx="12" presStyleCnt="17"/>
      <dgm:spPr/>
    </dgm:pt>
    <dgm:pt modelId="{370EF30F-E963-4D5F-9D91-5FEDF7059D96}" type="pres">
      <dgm:prSet presAssocID="{E41F362B-55F6-449B-A9E1-A97E4064BAC0}" presName="Child3" presStyleLbl="node1" presStyleIdx="13" presStyleCnt="17">
        <dgm:presLayoutVars>
          <dgm:chMax val="0"/>
          <dgm:chPref val="0"/>
        </dgm:presLayoutVars>
      </dgm:prSet>
      <dgm:spPr/>
    </dgm:pt>
    <dgm:pt modelId="{3E030F54-9732-4C10-A3B1-836851129CC3}" type="pres">
      <dgm:prSet presAssocID="{E41F362B-55F6-449B-A9E1-A97E4064BAC0}" presName="Accent12" presStyleCnt="0"/>
      <dgm:spPr/>
    </dgm:pt>
    <dgm:pt modelId="{B3EF507F-705E-4865-ACED-0303FE738416}" type="pres">
      <dgm:prSet presAssocID="{E41F362B-55F6-449B-A9E1-A97E4064BAC0}" presName="AccentHold1" presStyleLbl="node1" presStyleIdx="14" presStyleCnt="17"/>
      <dgm:spPr/>
    </dgm:pt>
    <dgm:pt modelId="{6DE9ED9D-7282-47A2-98EE-7755D8B947FD}" type="pres">
      <dgm:prSet presAssocID="{49F0C914-5310-49DB-9622-6EEA0F09285B}" presName="Child4" presStyleLbl="node1" presStyleIdx="15" presStyleCnt="17">
        <dgm:presLayoutVars>
          <dgm:chMax val="0"/>
          <dgm:chPref val="0"/>
        </dgm:presLayoutVars>
      </dgm:prSet>
      <dgm:spPr/>
    </dgm:pt>
    <dgm:pt modelId="{1B412878-561F-499B-8007-861E6EFA90A1}" type="pres">
      <dgm:prSet presAssocID="{49F0C914-5310-49DB-9622-6EEA0F09285B}" presName="Accent13" presStyleCnt="0"/>
      <dgm:spPr/>
    </dgm:pt>
    <dgm:pt modelId="{6A7F3A41-F355-4F99-975D-1E0D191CC8E1}" type="pres">
      <dgm:prSet presAssocID="{49F0C914-5310-49DB-9622-6EEA0F09285B}" presName="AccentHold1" presStyleLbl="node1" presStyleIdx="16" presStyleCnt="17"/>
      <dgm:spPr/>
    </dgm:pt>
  </dgm:ptLst>
  <dgm:cxnLst>
    <dgm:cxn modelId="{F50C2A1F-E19D-427E-93D7-971A0502F488}" srcId="{0B237F52-98B5-431A-AC3A-886680C2DAC4}" destId="{2FADE0FF-1942-4A32-86E0-2E62D7C22864}" srcOrd="1" destOrd="0" parTransId="{799107C0-3134-4809-A68B-ABC8C0B3D43E}" sibTransId="{EB0CBB64-2A51-4733-B9CF-7595036B931C}"/>
    <dgm:cxn modelId="{6BC50366-39AD-43B3-87D4-A4EE9CAC20A8}" srcId="{0B237F52-98B5-431A-AC3A-886680C2DAC4}" destId="{49F0C914-5310-49DB-9622-6EEA0F09285B}" srcOrd="3" destOrd="0" parTransId="{50885241-2764-4D79-B6F8-11C87FE8FDD4}" sibTransId="{0F6D4D59-34F5-4DCC-A462-9A740FCFAEC3}"/>
    <dgm:cxn modelId="{6C22CE77-62BD-4B32-9C13-C5D2EDEC8042}" type="presOf" srcId="{E41F362B-55F6-449B-A9E1-A97E4064BAC0}" destId="{370EF30F-E963-4D5F-9D91-5FEDF7059D96}" srcOrd="0" destOrd="0" presId="urn:microsoft.com/office/officeart/2009/3/layout/CircleRelationship"/>
    <dgm:cxn modelId="{22EEFD91-C1EC-40D5-9D43-C66A54C8D052}" srcId="{C1D56619-23EA-4F15-8D12-5444D2AECD86}" destId="{0B237F52-98B5-431A-AC3A-886680C2DAC4}" srcOrd="0" destOrd="0" parTransId="{4A312CA4-FDAE-4F9E-9D69-B9B3B7C5A3D7}" sibTransId="{D3278E42-F6D0-49B8-A5F7-8CC44762203F}"/>
    <dgm:cxn modelId="{54B0FFA2-9E49-4EDF-B25A-6C196253D6E5}" type="presOf" srcId="{2FADE0FF-1942-4A32-86E0-2E62D7C22864}" destId="{C6374C86-9A8B-4765-88F7-AABD2B13EE73}" srcOrd="0" destOrd="0" presId="urn:microsoft.com/office/officeart/2009/3/layout/CircleRelationship"/>
    <dgm:cxn modelId="{E10297A4-C3AD-4A4B-85BA-2951E2B3B4BC}" srcId="{0B237F52-98B5-431A-AC3A-886680C2DAC4}" destId="{E41F362B-55F6-449B-A9E1-A97E4064BAC0}" srcOrd="2" destOrd="0" parTransId="{9F65CA28-CC52-4300-B3E0-3254182C980F}" sibTransId="{C5B533CE-163C-4A45-A550-7BA631ED5AF7}"/>
    <dgm:cxn modelId="{6EB3ECB4-0D01-48E3-B4F4-7AADF8352249}" type="presOf" srcId="{C1D56619-23EA-4F15-8D12-5444D2AECD86}" destId="{F57E940E-3BBF-4482-9F2D-D35D89E7843C}" srcOrd="0" destOrd="0" presId="urn:microsoft.com/office/officeart/2009/3/layout/CircleRelationship"/>
    <dgm:cxn modelId="{F7E6D8CF-CB47-4105-ACCC-942B4D11FBBB}" type="presOf" srcId="{0B237F52-98B5-431A-AC3A-886680C2DAC4}" destId="{722885AA-5B5E-4D40-83A0-4E1F300EF905}" srcOrd="0" destOrd="0" presId="urn:microsoft.com/office/officeart/2009/3/layout/CircleRelationship"/>
    <dgm:cxn modelId="{82329EE5-62AC-4D30-BF21-077E2F757CA8}" type="presOf" srcId="{1227E96F-AE06-47C6-9C44-DD91119A34C4}" destId="{A66F74D8-87B1-4880-BC61-FA208A663042}" srcOrd="0" destOrd="0" presId="urn:microsoft.com/office/officeart/2009/3/layout/CircleRelationship"/>
    <dgm:cxn modelId="{7256CFE5-9A5C-4B97-97C8-AF490B215557}" srcId="{0B237F52-98B5-431A-AC3A-886680C2DAC4}" destId="{1227E96F-AE06-47C6-9C44-DD91119A34C4}" srcOrd="0" destOrd="0" parTransId="{4F063E3C-37F9-4736-9705-E0FBD204204F}" sibTransId="{C0822219-759E-4E52-9D93-DD1AFFD94811}"/>
    <dgm:cxn modelId="{96FADAFE-752D-4F07-9647-30E1FDFA3831}" type="presOf" srcId="{49F0C914-5310-49DB-9622-6EEA0F09285B}" destId="{6DE9ED9D-7282-47A2-98EE-7755D8B947FD}" srcOrd="0" destOrd="0" presId="urn:microsoft.com/office/officeart/2009/3/layout/CircleRelationship"/>
    <dgm:cxn modelId="{D047A940-A8BB-4A31-8004-6A7E47894BFC}" type="presParOf" srcId="{F57E940E-3BBF-4482-9F2D-D35D89E7843C}" destId="{722885AA-5B5E-4D40-83A0-4E1F300EF905}" srcOrd="0" destOrd="0" presId="urn:microsoft.com/office/officeart/2009/3/layout/CircleRelationship"/>
    <dgm:cxn modelId="{D6364FD8-19E7-4868-B4BC-85624CA8B244}" type="presParOf" srcId="{F57E940E-3BBF-4482-9F2D-D35D89E7843C}" destId="{E82BBE9A-39EA-4516-9C07-9D6CEF52A2AB}" srcOrd="1" destOrd="0" presId="urn:microsoft.com/office/officeart/2009/3/layout/CircleRelationship"/>
    <dgm:cxn modelId="{B8359260-1563-402C-A5EC-FFFC5A767315}" type="presParOf" srcId="{F57E940E-3BBF-4482-9F2D-D35D89E7843C}" destId="{316C0812-9CD8-4D78-83CD-63A6BFE5BC2B}" srcOrd="2" destOrd="0" presId="urn:microsoft.com/office/officeart/2009/3/layout/CircleRelationship"/>
    <dgm:cxn modelId="{847EA8B7-8368-4DC6-BC62-02E2B47A751A}" type="presParOf" srcId="{F57E940E-3BBF-4482-9F2D-D35D89E7843C}" destId="{8D2853FB-2207-4E31-9A3B-ED6620D49159}" srcOrd="3" destOrd="0" presId="urn:microsoft.com/office/officeart/2009/3/layout/CircleRelationship"/>
    <dgm:cxn modelId="{1878A537-5DE0-4228-BA0A-2C3DAE589103}" type="presParOf" srcId="{F57E940E-3BBF-4482-9F2D-D35D89E7843C}" destId="{43578F38-DF1C-4346-83F0-843CB51759FF}" srcOrd="4" destOrd="0" presId="urn:microsoft.com/office/officeart/2009/3/layout/CircleRelationship"/>
    <dgm:cxn modelId="{A3400D8A-CDD8-454A-9C40-5F32A16EDCFB}" type="presParOf" srcId="{F57E940E-3BBF-4482-9F2D-D35D89E7843C}" destId="{3B047600-6FA1-4470-A454-A8864A1C07E6}" srcOrd="5" destOrd="0" presId="urn:microsoft.com/office/officeart/2009/3/layout/CircleRelationship"/>
    <dgm:cxn modelId="{427F0640-AD88-4DBF-B274-DC69EF2D4351}" type="presParOf" srcId="{F57E940E-3BBF-4482-9F2D-D35D89E7843C}" destId="{2ABADD24-7DCF-4C2D-9F7B-81D873D018C8}" srcOrd="6" destOrd="0" presId="urn:microsoft.com/office/officeart/2009/3/layout/CircleRelationship"/>
    <dgm:cxn modelId="{9AEBD4BB-E1A0-4BC5-AC7B-99C716B69D60}" type="presParOf" srcId="{F57E940E-3BBF-4482-9F2D-D35D89E7843C}" destId="{A66F74D8-87B1-4880-BC61-FA208A663042}" srcOrd="7" destOrd="0" presId="urn:microsoft.com/office/officeart/2009/3/layout/CircleRelationship"/>
    <dgm:cxn modelId="{22C48DE1-4613-4D6B-88C5-805170E679F3}" type="presParOf" srcId="{F57E940E-3BBF-4482-9F2D-D35D89E7843C}" destId="{2F95F590-D1C0-4CE0-91F0-9C9DB67093E2}" srcOrd="8" destOrd="0" presId="urn:microsoft.com/office/officeart/2009/3/layout/CircleRelationship"/>
    <dgm:cxn modelId="{2841920E-7A04-465F-863B-639BCBE45CCC}" type="presParOf" srcId="{2F95F590-D1C0-4CE0-91F0-9C9DB67093E2}" destId="{AF93655F-C672-4A4A-A2F9-EDB3CEC05E44}" srcOrd="0" destOrd="0" presId="urn:microsoft.com/office/officeart/2009/3/layout/CircleRelationship"/>
    <dgm:cxn modelId="{81C4331D-5992-4B09-B810-8AEEA0414073}" type="presParOf" srcId="{F57E940E-3BBF-4482-9F2D-D35D89E7843C}" destId="{540BBDDC-F1E3-4F4F-9150-5F9DFACD9D7D}" srcOrd="9" destOrd="0" presId="urn:microsoft.com/office/officeart/2009/3/layout/CircleRelationship"/>
    <dgm:cxn modelId="{32C12983-51D0-48AC-BDDC-FB750E9CE5B4}" type="presParOf" srcId="{540BBDDC-F1E3-4F4F-9150-5F9DFACD9D7D}" destId="{88AAF02F-D593-4C2F-B4EE-6FB50CD46558}" srcOrd="0" destOrd="0" presId="urn:microsoft.com/office/officeart/2009/3/layout/CircleRelationship"/>
    <dgm:cxn modelId="{C9C851DA-C6DD-457C-8DDF-CB7B26C6C600}" type="presParOf" srcId="{F57E940E-3BBF-4482-9F2D-D35D89E7843C}" destId="{C6374C86-9A8B-4765-88F7-AABD2B13EE73}" srcOrd="10" destOrd="0" presId="urn:microsoft.com/office/officeart/2009/3/layout/CircleRelationship"/>
    <dgm:cxn modelId="{8AC060FE-BFC3-491C-B61D-ECDE33032D66}" type="presParOf" srcId="{F57E940E-3BBF-4482-9F2D-D35D89E7843C}" destId="{858B3E3D-E6E4-43D5-BE7B-84203E1B6F42}" srcOrd="11" destOrd="0" presId="urn:microsoft.com/office/officeart/2009/3/layout/CircleRelationship"/>
    <dgm:cxn modelId="{362A9F06-BA8B-4EE5-AAEE-8C1225A77510}" type="presParOf" srcId="{858B3E3D-E6E4-43D5-BE7B-84203E1B6F42}" destId="{8DB210B4-0C86-4895-88A5-DB4B55E79B30}" srcOrd="0" destOrd="0" presId="urn:microsoft.com/office/officeart/2009/3/layout/CircleRelationship"/>
    <dgm:cxn modelId="{83BB561A-BBBE-4F2D-8410-9D5B027A45C0}" type="presParOf" srcId="{F57E940E-3BBF-4482-9F2D-D35D89E7843C}" destId="{02134378-8092-463F-9101-03D5E734C957}" srcOrd="12" destOrd="0" presId="urn:microsoft.com/office/officeart/2009/3/layout/CircleRelationship"/>
    <dgm:cxn modelId="{5305DA4F-D682-4CB9-A996-9C6EBC1F0875}" type="presParOf" srcId="{02134378-8092-463F-9101-03D5E734C957}" destId="{0293FD6B-4A40-4CDE-ACB7-90CC53C011CA}" srcOrd="0" destOrd="0" presId="urn:microsoft.com/office/officeart/2009/3/layout/CircleRelationship"/>
    <dgm:cxn modelId="{5C1515E0-47E9-4B26-85C2-021C52E59D95}" type="presParOf" srcId="{F57E940E-3BBF-4482-9F2D-D35D89E7843C}" destId="{501410F4-4A95-4CE5-8E7B-AD4278BDE4A2}" srcOrd="13" destOrd="0" presId="urn:microsoft.com/office/officeart/2009/3/layout/CircleRelationship"/>
    <dgm:cxn modelId="{507BF6AE-994D-4E9F-9451-0C1C1B695134}" type="presParOf" srcId="{501410F4-4A95-4CE5-8E7B-AD4278BDE4A2}" destId="{0AF3692E-077B-4605-8F17-C148D85E3B6F}" srcOrd="0" destOrd="0" presId="urn:microsoft.com/office/officeart/2009/3/layout/CircleRelationship"/>
    <dgm:cxn modelId="{B7B39ACC-7C2F-4FB3-A8A8-E6143BBAE882}" type="presParOf" srcId="{F57E940E-3BBF-4482-9F2D-D35D89E7843C}" destId="{370EF30F-E963-4D5F-9D91-5FEDF7059D96}" srcOrd="14" destOrd="0" presId="urn:microsoft.com/office/officeart/2009/3/layout/CircleRelationship"/>
    <dgm:cxn modelId="{A16AAED3-5E87-4B7A-B29F-8773939D4F70}" type="presParOf" srcId="{F57E940E-3BBF-4482-9F2D-D35D89E7843C}" destId="{3E030F54-9732-4C10-A3B1-836851129CC3}" srcOrd="15" destOrd="0" presId="urn:microsoft.com/office/officeart/2009/3/layout/CircleRelationship"/>
    <dgm:cxn modelId="{7843202C-D8E3-4F38-9C9F-244DD9732155}" type="presParOf" srcId="{3E030F54-9732-4C10-A3B1-836851129CC3}" destId="{B3EF507F-705E-4865-ACED-0303FE738416}" srcOrd="0" destOrd="0" presId="urn:microsoft.com/office/officeart/2009/3/layout/CircleRelationship"/>
    <dgm:cxn modelId="{10EA1197-71A2-4DD4-9B7A-93CCA6CB166D}" type="presParOf" srcId="{F57E940E-3BBF-4482-9F2D-D35D89E7843C}" destId="{6DE9ED9D-7282-47A2-98EE-7755D8B947FD}" srcOrd="16" destOrd="0" presId="urn:microsoft.com/office/officeart/2009/3/layout/CircleRelationship"/>
    <dgm:cxn modelId="{B2964276-1269-4CF3-92CE-100D28F69CE7}" type="presParOf" srcId="{F57E940E-3BBF-4482-9F2D-D35D89E7843C}" destId="{1B412878-561F-499B-8007-861E6EFA90A1}" srcOrd="17" destOrd="0" presId="urn:microsoft.com/office/officeart/2009/3/layout/CircleRelationship"/>
    <dgm:cxn modelId="{E3CE6F33-EB3F-44C2-8544-33850113C81C}" type="presParOf" srcId="{1B412878-561F-499B-8007-861E6EFA90A1}" destId="{6A7F3A41-F355-4F99-975D-1E0D191CC8E1}" srcOrd="0" destOrd="0" presId="urn:microsoft.com/office/officeart/2009/3/layout/CircleRelationship"/>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0800C7-CD41-4C77-97C5-AC5507991276}" type="doc">
      <dgm:prSet loTypeId="urn:microsoft.com/office/officeart/2005/8/layout/hProcess4" loCatId="process" qsTypeId="urn:microsoft.com/office/officeart/2005/8/quickstyle/simple1" qsCatId="simple" csTypeId="urn:microsoft.com/office/officeart/2005/8/colors/colorful2" csCatId="colorful" phldr="1"/>
      <dgm:spPr/>
      <dgm:t>
        <a:bodyPr/>
        <a:lstStyle/>
        <a:p>
          <a:endParaRPr lang="en-AU"/>
        </a:p>
      </dgm:t>
    </dgm:pt>
    <dgm:pt modelId="{05802EC8-CCD7-4E58-9CA5-836670B4078A}">
      <dgm:prSet phldrT="[Text]" custT="1"/>
      <dgm:spPr/>
      <dgm:t>
        <a:bodyPr/>
        <a:lstStyle/>
        <a:p>
          <a:r>
            <a:rPr lang="en-AU" sz="1800" dirty="0">
              <a:latin typeface="Century Gothic" panose="020B0502020202020204" pitchFamily="34" charset="0"/>
            </a:rPr>
            <a:t>    DETECT</a:t>
          </a:r>
        </a:p>
      </dgm:t>
    </dgm:pt>
    <dgm:pt modelId="{1854CD24-E12B-4133-ABE1-54E576428534}" type="parTrans" cxnId="{3359819F-0131-4BC5-974C-4CA5D2E2632A}">
      <dgm:prSet/>
      <dgm:spPr/>
      <dgm:t>
        <a:bodyPr/>
        <a:lstStyle/>
        <a:p>
          <a:endParaRPr lang="en-AU" sz="1200">
            <a:latin typeface="Century Gothic" panose="020B0502020202020204" pitchFamily="34" charset="0"/>
          </a:endParaRPr>
        </a:p>
      </dgm:t>
    </dgm:pt>
    <dgm:pt modelId="{69FAA5E3-54F7-4ED7-BC22-F452DC060C0B}" type="sibTrans" cxnId="{3359819F-0131-4BC5-974C-4CA5D2E2632A}">
      <dgm:prSet/>
      <dgm:spPr/>
      <dgm:t>
        <a:bodyPr/>
        <a:lstStyle/>
        <a:p>
          <a:endParaRPr lang="en-AU" sz="1200">
            <a:latin typeface="Century Gothic" panose="020B0502020202020204" pitchFamily="34" charset="0"/>
          </a:endParaRPr>
        </a:p>
      </dgm:t>
    </dgm:pt>
    <dgm:pt modelId="{3AC2A416-38C7-45C0-A81A-9A5D4267AF45}">
      <dgm:prSet phldrT="[Text]" custT="1"/>
      <dgm:spPr/>
      <dgm:t>
        <a:bodyPr/>
        <a:lstStyle/>
        <a:p>
          <a:r>
            <a:rPr lang="en-AU" sz="1000" dirty="0">
              <a:latin typeface="Century Gothic" panose="020B0502020202020204" pitchFamily="34" charset="0"/>
            </a:rPr>
            <a:t>We use intelligent systems to automatically detect tax returns suspected of being lodged using another person’s identity.</a:t>
          </a:r>
        </a:p>
      </dgm:t>
    </dgm:pt>
    <dgm:pt modelId="{73F8AE49-25A7-4493-8C6F-F78609FBA49A}" type="parTrans" cxnId="{38251701-7A7F-437C-AFAB-53B1B248E373}">
      <dgm:prSet/>
      <dgm:spPr/>
      <dgm:t>
        <a:bodyPr/>
        <a:lstStyle/>
        <a:p>
          <a:endParaRPr lang="en-AU" sz="1200">
            <a:latin typeface="Century Gothic" panose="020B0502020202020204" pitchFamily="34" charset="0"/>
          </a:endParaRPr>
        </a:p>
      </dgm:t>
    </dgm:pt>
    <dgm:pt modelId="{A20D42AE-57FD-4D06-B4A3-856079FF0F98}" type="sibTrans" cxnId="{38251701-7A7F-437C-AFAB-53B1B248E373}">
      <dgm:prSet/>
      <dgm:spPr/>
      <dgm:t>
        <a:bodyPr/>
        <a:lstStyle/>
        <a:p>
          <a:endParaRPr lang="en-AU" sz="1200">
            <a:latin typeface="Century Gothic" panose="020B0502020202020204" pitchFamily="34" charset="0"/>
          </a:endParaRPr>
        </a:p>
      </dgm:t>
    </dgm:pt>
    <dgm:pt modelId="{56B15606-438E-4E89-ADDF-FFAB0AEB47CF}">
      <dgm:prSet phldrT="[Text]" custT="1"/>
      <dgm:spPr/>
      <dgm:t>
        <a:bodyPr/>
        <a:lstStyle/>
        <a:p>
          <a:r>
            <a:rPr lang="en-AU" sz="1800" dirty="0">
              <a:latin typeface="Century Gothic" panose="020B0502020202020204" pitchFamily="34" charset="0"/>
            </a:rPr>
            <a:t>       PARTNER</a:t>
          </a:r>
        </a:p>
      </dgm:t>
    </dgm:pt>
    <dgm:pt modelId="{CC07297A-56FD-4E5F-8CD3-F2069D5A0908}" type="parTrans" cxnId="{9C1C6D55-D870-4717-937C-3B4F1AC8E7AA}">
      <dgm:prSet/>
      <dgm:spPr/>
      <dgm:t>
        <a:bodyPr/>
        <a:lstStyle/>
        <a:p>
          <a:endParaRPr lang="en-AU" sz="1200">
            <a:latin typeface="Century Gothic" panose="020B0502020202020204" pitchFamily="34" charset="0"/>
          </a:endParaRPr>
        </a:p>
      </dgm:t>
    </dgm:pt>
    <dgm:pt modelId="{9C33886E-9857-4E83-A6E1-115E51C2FF37}" type="sibTrans" cxnId="{9C1C6D55-D870-4717-937C-3B4F1AC8E7AA}">
      <dgm:prSet/>
      <dgm:spPr/>
      <dgm:t>
        <a:bodyPr/>
        <a:lstStyle/>
        <a:p>
          <a:endParaRPr lang="en-AU" sz="1200">
            <a:latin typeface="Century Gothic" panose="020B0502020202020204" pitchFamily="34" charset="0"/>
          </a:endParaRPr>
        </a:p>
      </dgm:t>
    </dgm:pt>
    <dgm:pt modelId="{38A58D44-371D-4207-818D-AE40E547654E}">
      <dgm:prSet phldrT="[Text]" custT="1"/>
      <dgm:spPr/>
      <dgm:t>
        <a:bodyPr/>
        <a:lstStyle/>
        <a:p>
          <a:r>
            <a:rPr lang="en-AU" sz="1000" dirty="0">
              <a:latin typeface="Century Gothic" panose="020B0502020202020204" pitchFamily="34" charset="0"/>
            </a:rPr>
            <a:t>We are a partner agency in a whole-of-government approach to reducing identity crime.</a:t>
          </a:r>
        </a:p>
      </dgm:t>
    </dgm:pt>
    <dgm:pt modelId="{8D46C6AC-4F6C-4DD5-867F-D4985BBEDB2D}" type="parTrans" cxnId="{9AC47BA6-1A7F-449F-8619-AC5A3691BC99}">
      <dgm:prSet/>
      <dgm:spPr/>
      <dgm:t>
        <a:bodyPr/>
        <a:lstStyle/>
        <a:p>
          <a:endParaRPr lang="en-AU" sz="1200">
            <a:latin typeface="Century Gothic" panose="020B0502020202020204" pitchFamily="34" charset="0"/>
          </a:endParaRPr>
        </a:p>
      </dgm:t>
    </dgm:pt>
    <dgm:pt modelId="{5898E71E-629B-4CA4-BA3E-44FB0E8279B8}" type="sibTrans" cxnId="{9AC47BA6-1A7F-449F-8619-AC5A3691BC99}">
      <dgm:prSet/>
      <dgm:spPr/>
      <dgm:t>
        <a:bodyPr/>
        <a:lstStyle/>
        <a:p>
          <a:endParaRPr lang="en-AU" sz="1200">
            <a:latin typeface="Century Gothic" panose="020B0502020202020204" pitchFamily="34" charset="0"/>
          </a:endParaRPr>
        </a:p>
      </dgm:t>
    </dgm:pt>
    <dgm:pt modelId="{C8F3A148-AF7E-4542-86D0-DB7DF4C0D1BF}">
      <dgm:prSet phldrT="[Text]" custT="1"/>
      <dgm:spPr/>
      <dgm:t>
        <a:bodyPr/>
        <a:lstStyle/>
        <a:p>
          <a:r>
            <a:rPr lang="en-AU" sz="1800" dirty="0">
              <a:latin typeface="Century Gothic" panose="020B0502020202020204" pitchFamily="34" charset="0"/>
            </a:rPr>
            <a:t>       EDUCATE</a:t>
          </a:r>
        </a:p>
      </dgm:t>
    </dgm:pt>
    <dgm:pt modelId="{3A224513-A7D8-4F60-A794-B8FF44D936B7}" type="parTrans" cxnId="{625F46BA-C936-4CBD-ADE5-940F85A5F6FA}">
      <dgm:prSet/>
      <dgm:spPr/>
      <dgm:t>
        <a:bodyPr/>
        <a:lstStyle/>
        <a:p>
          <a:endParaRPr lang="en-AU" sz="1200">
            <a:latin typeface="Century Gothic" panose="020B0502020202020204" pitchFamily="34" charset="0"/>
          </a:endParaRPr>
        </a:p>
      </dgm:t>
    </dgm:pt>
    <dgm:pt modelId="{38DDA7C7-E82B-4709-AD5D-9E612D2E6F97}" type="sibTrans" cxnId="{625F46BA-C936-4CBD-ADE5-940F85A5F6FA}">
      <dgm:prSet/>
      <dgm:spPr/>
      <dgm:t>
        <a:bodyPr/>
        <a:lstStyle/>
        <a:p>
          <a:endParaRPr lang="en-AU" sz="1200">
            <a:latin typeface="Century Gothic" panose="020B0502020202020204" pitchFamily="34" charset="0"/>
          </a:endParaRPr>
        </a:p>
      </dgm:t>
    </dgm:pt>
    <dgm:pt modelId="{731C1895-0E2F-4B94-B201-1005D4B86429}">
      <dgm:prSet phldrT="[Text]" custT="1"/>
      <dgm:spPr/>
      <dgm:t>
        <a:bodyPr/>
        <a:lstStyle/>
        <a:p>
          <a:r>
            <a:rPr lang="en-AU" sz="1000" dirty="0">
              <a:latin typeface="Century Gothic" panose="020B0502020202020204" pitchFamily="34" charset="0"/>
            </a:rPr>
            <a:t>We provide education to the general public to assist in preventing identity crime.</a:t>
          </a:r>
        </a:p>
      </dgm:t>
    </dgm:pt>
    <dgm:pt modelId="{C1DC9954-79EA-448D-89AD-DE60454EEE1C}" type="parTrans" cxnId="{8EEA4114-C377-463D-B8BD-C467F69CCDCF}">
      <dgm:prSet/>
      <dgm:spPr/>
      <dgm:t>
        <a:bodyPr/>
        <a:lstStyle/>
        <a:p>
          <a:endParaRPr lang="en-AU" sz="1200">
            <a:latin typeface="Century Gothic" panose="020B0502020202020204" pitchFamily="34" charset="0"/>
          </a:endParaRPr>
        </a:p>
      </dgm:t>
    </dgm:pt>
    <dgm:pt modelId="{9D64E355-2AA3-4C39-A9A2-58909500362D}" type="sibTrans" cxnId="{8EEA4114-C377-463D-B8BD-C467F69CCDCF}">
      <dgm:prSet/>
      <dgm:spPr/>
      <dgm:t>
        <a:bodyPr/>
        <a:lstStyle/>
        <a:p>
          <a:endParaRPr lang="en-AU" sz="1200">
            <a:latin typeface="Century Gothic" panose="020B0502020202020204" pitchFamily="34" charset="0"/>
          </a:endParaRPr>
        </a:p>
      </dgm:t>
    </dgm:pt>
    <dgm:pt modelId="{15B1CD02-A9A6-44D8-969B-1A585E30C9A4}">
      <dgm:prSet custT="1"/>
      <dgm:spPr/>
      <dgm:t>
        <a:bodyPr/>
        <a:lstStyle/>
        <a:p>
          <a:r>
            <a:rPr lang="en-AU" sz="1800" dirty="0">
              <a:latin typeface="Century Gothic" panose="020B0502020202020204" pitchFamily="34" charset="0"/>
            </a:rPr>
            <a:t>      SUPPORT</a:t>
          </a:r>
        </a:p>
      </dgm:t>
    </dgm:pt>
    <dgm:pt modelId="{2173D07C-E9E7-40F8-8E1A-7B7EE7F5E9E5}" type="parTrans" cxnId="{43DBABB3-F762-4A47-BF7F-BAD938148099}">
      <dgm:prSet/>
      <dgm:spPr/>
      <dgm:t>
        <a:bodyPr/>
        <a:lstStyle/>
        <a:p>
          <a:endParaRPr lang="en-AU" sz="1200">
            <a:latin typeface="Century Gothic" panose="020B0502020202020204" pitchFamily="34" charset="0"/>
          </a:endParaRPr>
        </a:p>
      </dgm:t>
    </dgm:pt>
    <dgm:pt modelId="{4DC27538-9E2B-46DF-98F4-32456B7F2793}" type="sibTrans" cxnId="{43DBABB3-F762-4A47-BF7F-BAD938148099}">
      <dgm:prSet/>
      <dgm:spPr/>
      <dgm:t>
        <a:bodyPr/>
        <a:lstStyle/>
        <a:p>
          <a:endParaRPr lang="en-AU" sz="1200">
            <a:latin typeface="Century Gothic" panose="020B0502020202020204" pitchFamily="34" charset="0"/>
          </a:endParaRPr>
        </a:p>
      </dgm:t>
    </dgm:pt>
    <dgm:pt modelId="{F57EE111-0C29-400A-96DD-50AABF3A35A6}" type="pres">
      <dgm:prSet presAssocID="{B50800C7-CD41-4C77-97C5-AC5507991276}" presName="Name0" presStyleCnt="0">
        <dgm:presLayoutVars>
          <dgm:dir/>
          <dgm:animLvl val="lvl"/>
          <dgm:resizeHandles val="exact"/>
        </dgm:presLayoutVars>
      </dgm:prSet>
      <dgm:spPr/>
    </dgm:pt>
    <dgm:pt modelId="{67DEB29A-D6C7-400F-8A55-7E1B6855AF70}" type="pres">
      <dgm:prSet presAssocID="{B50800C7-CD41-4C77-97C5-AC5507991276}" presName="tSp" presStyleCnt="0"/>
      <dgm:spPr/>
    </dgm:pt>
    <dgm:pt modelId="{0F942370-15F9-457D-A2CC-AE80ABBEC3F3}" type="pres">
      <dgm:prSet presAssocID="{B50800C7-CD41-4C77-97C5-AC5507991276}" presName="bSp" presStyleCnt="0"/>
      <dgm:spPr/>
    </dgm:pt>
    <dgm:pt modelId="{813C05CC-4491-4248-A9A6-21E217D99E57}" type="pres">
      <dgm:prSet presAssocID="{B50800C7-CD41-4C77-97C5-AC5507991276}" presName="process" presStyleCnt="0"/>
      <dgm:spPr/>
    </dgm:pt>
    <dgm:pt modelId="{FA5AE7FB-FF0C-4EBF-93BA-021A1A4423FD}" type="pres">
      <dgm:prSet presAssocID="{05802EC8-CCD7-4E58-9CA5-836670B4078A}" presName="composite1" presStyleCnt="0"/>
      <dgm:spPr/>
    </dgm:pt>
    <dgm:pt modelId="{F979E407-3F58-4FE4-8DFE-D22F9A64B48C}" type="pres">
      <dgm:prSet presAssocID="{05802EC8-CCD7-4E58-9CA5-836670B4078A}" presName="dummyNode1" presStyleLbl="node1" presStyleIdx="0" presStyleCnt="4"/>
      <dgm:spPr/>
    </dgm:pt>
    <dgm:pt modelId="{052AA51F-2740-45E9-A0C1-C3F3C0366A60}" type="pres">
      <dgm:prSet presAssocID="{05802EC8-CCD7-4E58-9CA5-836670B4078A}" presName="childNode1" presStyleLbl="bgAcc1" presStyleIdx="0" presStyleCnt="4">
        <dgm:presLayoutVars>
          <dgm:bulletEnabled val="1"/>
        </dgm:presLayoutVars>
      </dgm:prSet>
      <dgm:spPr/>
    </dgm:pt>
    <dgm:pt modelId="{BD312D81-111F-4DBB-86BF-6ECCE302878A}" type="pres">
      <dgm:prSet presAssocID="{05802EC8-CCD7-4E58-9CA5-836670B4078A}" presName="childNode1tx" presStyleLbl="bgAcc1" presStyleIdx="0" presStyleCnt="4">
        <dgm:presLayoutVars>
          <dgm:bulletEnabled val="1"/>
        </dgm:presLayoutVars>
      </dgm:prSet>
      <dgm:spPr/>
    </dgm:pt>
    <dgm:pt modelId="{47DAD70A-5E8C-49F1-9F58-7B740DC7BE63}" type="pres">
      <dgm:prSet presAssocID="{05802EC8-CCD7-4E58-9CA5-836670B4078A}" presName="parentNode1" presStyleLbl="node1" presStyleIdx="0" presStyleCnt="4">
        <dgm:presLayoutVars>
          <dgm:chMax val="1"/>
          <dgm:bulletEnabled val="1"/>
        </dgm:presLayoutVars>
      </dgm:prSet>
      <dgm:spPr/>
    </dgm:pt>
    <dgm:pt modelId="{2429FB84-CFA8-467F-984B-F96AC5D92C79}" type="pres">
      <dgm:prSet presAssocID="{05802EC8-CCD7-4E58-9CA5-836670B4078A}" presName="connSite1" presStyleCnt="0"/>
      <dgm:spPr/>
    </dgm:pt>
    <dgm:pt modelId="{B68BF233-8292-4489-B9F2-AF5D9A2896DA}" type="pres">
      <dgm:prSet presAssocID="{69FAA5E3-54F7-4ED7-BC22-F452DC060C0B}" presName="Name9" presStyleLbl="sibTrans2D1" presStyleIdx="0" presStyleCnt="3"/>
      <dgm:spPr/>
    </dgm:pt>
    <dgm:pt modelId="{DFC783A4-B0E3-4B0F-AF81-4ACD279E338F}" type="pres">
      <dgm:prSet presAssocID="{56B15606-438E-4E89-ADDF-FFAB0AEB47CF}" presName="composite2" presStyleCnt="0"/>
      <dgm:spPr/>
    </dgm:pt>
    <dgm:pt modelId="{AC6C637B-AEB8-4B66-81BE-93F94A2C386A}" type="pres">
      <dgm:prSet presAssocID="{56B15606-438E-4E89-ADDF-FFAB0AEB47CF}" presName="dummyNode2" presStyleLbl="node1" presStyleIdx="0" presStyleCnt="4"/>
      <dgm:spPr/>
    </dgm:pt>
    <dgm:pt modelId="{4353F98D-70FB-4DF5-9562-10C65E63319D}" type="pres">
      <dgm:prSet presAssocID="{56B15606-438E-4E89-ADDF-FFAB0AEB47CF}" presName="childNode2" presStyleLbl="bgAcc1" presStyleIdx="1" presStyleCnt="4">
        <dgm:presLayoutVars>
          <dgm:bulletEnabled val="1"/>
        </dgm:presLayoutVars>
      </dgm:prSet>
      <dgm:spPr/>
    </dgm:pt>
    <dgm:pt modelId="{6D47F193-6C73-493B-B36C-F9B10D32C819}" type="pres">
      <dgm:prSet presAssocID="{56B15606-438E-4E89-ADDF-FFAB0AEB47CF}" presName="childNode2tx" presStyleLbl="bgAcc1" presStyleIdx="1" presStyleCnt="4">
        <dgm:presLayoutVars>
          <dgm:bulletEnabled val="1"/>
        </dgm:presLayoutVars>
      </dgm:prSet>
      <dgm:spPr/>
    </dgm:pt>
    <dgm:pt modelId="{5A98CF88-BDE5-402C-B55B-B9416C6783A4}" type="pres">
      <dgm:prSet presAssocID="{56B15606-438E-4E89-ADDF-FFAB0AEB47CF}" presName="parentNode2" presStyleLbl="node1" presStyleIdx="1" presStyleCnt="4">
        <dgm:presLayoutVars>
          <dgm:chMax val="0"/>
          <dgm:bulletEnabled val="1"/>
        </dgm:presLayoutVars>
      </dgm:prSet>
      <dgm:spPr/>
    </dgm:pt>
    <dgm:pt modelId="{04FBA6A9-C63F-4971-A4CB-D3DB48486EEA}" type="pres">
      <dgm:prSet presAssocID="{56B15606-438E-4E89-ADDF-FFAB0AEB47CF}" presName="connSite2" presStyleCnt="0"/>
      <dgm:spPr/>
    </dgm:pt>
    <dgm:pt modelId="{4A66A4D0-4478-4C69-8FE7-B1BC3D46081B}" type="pres">
      <dgm:prSet presAssocID="{9C33886E-9857-4E83-A6E1-115E51C2FF37}" presName="Name18" presStyleLbl="sibTrans2D1" presStyleIdx="1" presStyleCnt="3"/>
      <dgm:spPr/>
    </dgm:pt>
    <dgm:pt modelId="{C53DB7A4-44D6-42F2-8EFA-94BA6A1B3962}" type="pres">
      <dgm:prSet presAssocID="{15B1CD02-A9A6-44D8-969B-1A585E30C9A4}" presName="composite1" presStyleCnt="0"/>
      <dgm:spPr/>
    </dgm:pt>
    <dgm:pt modelId="{E9A7B5C1-080A-447A-99D3-458E0984EE69}" type="pres">
      <dgm:prSet presAssocID="{15B1CD02-A9A6-44D8-969B-1A585E30C9A4}" presName="dummyNode1" presStyleLbl="node1" presStyleIdx="1" presStyleCnt="4"/>
      <dgm:spPr/>
    </dgm:pt>
    <dgm:pt modelId="{155613AB-BFD1-4C15-8700-7EA92972C344}" type="pres">
      <dgm:prSet presAssocID="{15B1CD02-A9A6-44D8-969B-1A585E30C9A4}" presName="childNode1" presStyleLbl="bgAcc1" presStyleIdx="2" presStyleCnt="4">
        <dgm:presLayoutVars>
          <dgm:bulletEnabled val="1"/>
        </dgm:presLayoutVars>
      </dgm:prSet>
      <dgm:spPr/>
    </dgm:pt>
    <dgm:pt modelId="{0C16E828-F424-4690-B5E4-3DF2B73BDBD0}" type="pres">
      <dgm:prSet presAssocID="{15B1CD02-A9A6-44D8-969B-1A585E30C9A4}" presName="childNode1tx" presStyleLbl="bgAcc1" presStyleIdx="2" presStyleCnt="4">
        <dgm:presLayoutVars>
          <dgm:bulletEnabled val="1"/>
        </dgm:presLayoutVars>
      </dgm:prSet>
      <dgm:spPr/>
    </dgm:pt>
    <dgm:pt modelId="{B8F633FD-D956-42B5-9F7A-A76A5BDC2B89}" type="pres">
      <dgm:prSet presAssocID="{15B1CD02-A9A6-44D8-969B-1A585E30C9A4}" presName="parentNode1" presStyleLbl="node1" presStyleIdx="2" presStyleCnt="4">
        <dgm:presLayoutVars>
          <dgm:chMax val="1"/>
          <dgm:bulletEnabled val="1"/>
        </dgm:presLayoutVars>
      </dgm:prSet>
      <dgm:spPr/>
    </dgm:pt>
    <dgm:pt modelId="{3EC9B412-8F39-4170-BA63-5F53E18219ED}" type="pres">
      <dgm:prSet presAssocID="{15B1CD02-A9A6-44D8-969B-1A585E30C9A4}" presName="connSite1" presStyleCnt="0"/>
      <dgm:spPr/>
    </dgm:pt>
    <dgm:pt modelId="{EBC1C927-BF55-474B-A984-1547C33DD23E}" type="pres">
      <dgm:prSet presAssocID="{4DC27538-9E2B-46DF-98F4-32456B7F2793}" presName="Name9" presStyleLbl="sibTrans2D1" presStyleIdx="2" presStyleCnt="3"/>
      <dgm:spPr/>
    </dgm:pt>
    <dgm:pt modelId="{037C3743-ECD8-4428-90F9-40F74AB223B4}" type="pres">
      <dgm:prSet presAssocID="{C8F3A148-AF7E-4542-86D0-DB7DF4C0D1BF}" presName="composite2" presStyleCnt="0"/>
      <dgm:spPr/>
    </dgm:pt>
    <dgm:pt modelId="{44510D59-BEE1-4517-9C31-9FD96AE3A8AA}" type="pres">
      <dgm:prSet presAssocID="{C8F3A148-AF7E-4542-86D0-DB7DF4C0D1BF}" presName="dummyNode2" presStyleLbl="node1" presStyleIdx="2" presStyleCnt="4"/>
      <dgm:spPr/>
    </dgm:pt>
    <dgm:pt modelId="{BF203061-A0F5-4C81-95FF-059BE2D6D575}" type="pres">
      <dgm:prSet presAssocID="{C8F3A148-AF7E-4542-86D0-DB7DF4C0D1BF}" presName="childNode2" presStyleLbl="bgAcc1" presStyleIdx="3" presStyleCnt="4">
        <dgm:presLayoutVars>
          <dgm:bulletEnabled val="1"/>
        </dgm:presLayoutVars>
      </dgm:prSet>
      <dgm:spPr/>
    </dgm:pt>
    <dgm:pt modelId="{C0820C4F-B9A4-4D29-837D-BF9E7CED8043}" type="pres">
      <dgm:prSet presAssocID="{C8F3A148-AF7E-4542-86D0-DB7DF4C0D1BF}" presName="childNode2tx" presStyleLbl="bgAcc1" presStyleIdx="3" presStyleCnt="4">
        <dgm:presLayoutVars>
          <dgm:bulletEnabled val="1"/>
        </dgm:presLayoutVars>
      </dgm:prSet>
      <dgm:spPr/>
    </dgm:pt>
    <dgm:pt modelId="{36230D05-F0CB-4E62-AC6F-AF9D099CE07F}" type="pres">
      <dgm:prSet presAssocID="{C8F3A148-AF7E-4542-86D0-DB7DF4C0D1BF}" presName="parentNode2" presStyleLbl="node1" presStyleIdx="3" presStyleCnt="4">
        <dgm:presLayoutVars>
          <dgm:chMax val="0"/>
          <dgm:bulletEnabled val="1"/>
        </dgm:presLayoutVars>
      </dgm:prSet>
      <dgm:spPr/>
    </dgm:pt>
    <dgm:pt modelId="{D8119358-EC2E-434F-84D7-B03A6CE43CC9}" type="pres">
      <dgm:prSet presAssocID="{C8F3A148-AF7E-4542-86D0-DB7DF4C0D1BF}" presName="connSite2" presStyleCnt="0"/>
      <dgm:spPr/>
    </dgm:pt>
  </dgm:ptLst>
  <dgm:cxnLst>
    <dgm:cxn modelId="{38251701-7A7F-437C-AFAB-53B1B248E373}" srcId="{05802EC8-CCD7-4E58-9CA5-836670B4078A}" destId="{3AC2A416-38C7-45C0-A81A-9A5D4267AF45}" srcOrd="0" destOrd="0" parTransId="{73F8AE49-25A7-4493-8C6F-F78609FBA49A}" sibTransId="{A20D42AE-57FD-4D06-B4A3-856079FF0F98}"/>
    <dgm:cxn modelId="{8EEA4114-C377-463D-B8BD-C467F69CCDCF}" srcId="{C8F3A148-AF7E-4542-86D0-DB7DF4C0D1BF}" destId="{731C1895-0E2F-4B94-B201-1005D4B86429}" srcOrd="0" destOrd="0" parTransId="{C1DC9954-79EA-448D-89AD-DE60454EEE1C}" sibTransId="{9D64E355-2AA3-4C39-A9A2-58909500362D}"/>
    <dgm:cxn modelId="{0D8B3B18-5300-4842-B426-31A13C0E384D}" type="presOf" srcId="{C8F3A148-AF7E-4542-86D0-DB7DF4C0D1BF}" destId="{36230D05-F0CB-4E62-AC6F-AF9D099CE07F}" srcOrd="0" destOrd="0" presId="urn:microsoft.com/office/officeart/2005/8/layout/hProcess4"/>
    <dgm:cxn modelId="{F8E21B36-06C5-4C8B-B550-62F2CCA0AE62}" type="presOf" srcId="{38A58D44-371D-4207-818D-AE40E547654E}" destId="{4353F98D-70FB-4DF5-9562-10C65E63319D}" srcOrd="0" destOrd="0" presId="urn:microsoft.com/office/officeart/2005/8/layout/hProcess4"/>
    <dgm:cxn modelId="{67399A49-229C-4B40-978C-AECFD0452ABB}" type="presOf" srcId="{3AC2A416-38C7-45C0-A81A-9A5D4267AF45}" destId="{BD312D81-111F-4DBB-86BF-6ECCE302878A}" srcOrd="1" destOrd="0" presId="urn:microsoft.com/office/officeart/2005/8/layout/hProcess4"/>
    <dgm:cxn modelId="{E1D52D4E-DAE9-43A6-97E1-5AD453EADFDE}" type="presOf" srcId="{56B15606-438E-4E89-ADDF-FFAB0AEB47CF}" destId="{5A98CF88-BDE5-402C-B55B-B9416C6783A4}" srcOrd="0" destOrd="0" presId="urn:microsoft.com/office/officeart/2005/8/layout/hProcess4"/>
    <dgm:cxn modelId="{9C1C6D55-D870-4717-937C-3B4F1AC8E7AA}" srcId="{B50800C7-CD41-4C77-97C5-AC5507991276}" destId="{56B15606-438E-4E89-ADDF-FFAB0AEB47CF}" srcOrd="1" destOrd="0" parTransId="{CC07297A-56FD-4E5F-8CD3-F2069D5A0908}" sibTransId="{9C33886E-9857-4E83-A6E1-115E51C2FF37}"/>
    <dgm:cxn modelId="{1B83F68A-6B18-4E21-ADE1-FF381D0B3BEA}" type="presOf" srcId="{38A58D44-371D-4207-818D-AE40E547654E}" destId="{6D47F193-6C73-493B-B36C-F9B10D32C819}" srcOrd="1" destOrd="0" presId="urn:microsoft.com/office/officeart/2005/8/layout/hProcess4"/>
    <dgm:cxn modelId="{3359819F-0131-4BC5-974C-4CA5D2E2632A}" srcId="{B50800C7-CD41-4C77-97C5-AC5507991276}" destId="{05802EC8-CCD7-4E58-9CA5-836670B4078A}" srcOrd="0" destOrd="0" parTransId="{1854CD24-E12B-4133-ABE1-54E576428534}" sibTransId="{69FAA5E3-54F7-4ED7-BC22-F452DC060C0B}"/>
    <dgm:cxn modelId="{1E38B0A0-9763-4B83-BAC8-AE844A5C7090}" type="presOf" srcId="{69FAA5E3-54F7-4ED7-BC22-F452DC060C0B}" destId="{B68BF233-8292-4489-B9F2-AF5D9A2896DA}" srcOrd="0" destOrd="0" presId="urn:microsoft.com/office/officeart/2005/8/layout/hProcess4"/>
    <dgm:cxn modelId="{51F77EA3-3931-4CDA-B4A1-694C95FD77F1}" type="presOf" srcId="{3AC2A416-38C7-45C0-A81A-9A5D4267AF45}" destId="{052AA51F-2740-45E9-A0C1-C3F3C0366A60}" srcOrd="0" destOrd="0" presId="urn:microsoft.com/office/officeart/2005/8/layout/hProcess4"/>
    <dgm:cxn modelId="{9AC47BA6-1A7F-449F-8619-AC5A3691BC99}" srcId="{56B15606-438E-4E89-ADDF-FFAB0AEB47CF}" destId="{38A58D44-371D-4207-818D-AE40E547654E}" srcOrd="0" destOrd="0" parTransId="{8D46C6AC-4F6C-4DD5-867F-D4985BBEDB2D}" sibTransId="{5898E71E-629B-4CA4-BA3E-44FB0E8279B8}"/>
    <dgm:cxn modelId="{7DCBF6A9-3FCC-466A-80D3-DD5ABF895A18}" type="presOf" srcId="{15B1CD02-A9A6-44D8-969B-1A585E30C9A4}" destId="{B8F633FD-D956-42B5-9F7A-A76A5BDC2B89}" srcOrd="0" destOrd="0" presId="urn:microsoft.com/office/officeart/2005/8/layout/hProcess4"/>
    <dgm:cxn modelId="{9F7403B0-8C43-4504-8122-4CBA67A8CDC4}" type="presOf" srcId="{4DC27538-9E2B-46DF-98F4-32456B7F2793}" destId="{EBC1C927-BF55-474B-A984-1547C33DD23E}" srcOrd="0" destOrd="0" presId="urn:microsoft.com/office/officeart/2005/8/layout/hProcess4"/>
    <dgm:cxn modelId="{43DBABB3-F762-4A47-BF7F-BAD938148099}" srcId="{B50800C7-CD41-4C77-97C5-AC5507991276}" destId="{15B1CD02-A9A6-44D8-969B-1A585E30C9A4}" srcOrd="2" destOrd="0" parTransId="{2173D07C-E9E7-40F8-8E1A-7B7EE7F5E9E5}" sibTransId="{4DC27538-9E2B-46DF-98F4-32456B7F2793}"/>
    <dgm:cxn modelId="{625F46BA-C936-4CBD-ADE5-940F85A5F6FA}" srcId="{B50800C7-CD41-4C77-97C5-AC5507991276}" destId="{C8F3A148-AF7E-4542-86D0-DB7DF4C0D1BF}" srcOrd="3" destOrd="0" parTransId="{3A224513-A7D8-4F60-A794-B8FF44D936B7}" sibTransId="{38DDA7C7-E82B-4709-AD5D-9E612D2E6F97}"/>
    <dgm:cxn modelId="{9A1C50BD-4672-473F-A79A-54F56E5C9BCF}" type="presOf" srcId="{731C1895-0E2F-4B94-B201-1005D4B86429}" destId="{BF203061-A0F5-4C81-95FF-059BE2D6D575}" srcOrd="0" destOrd="0" presId="urn:microsoft.com/office/officeart/2005/8/layout/hProcess4"/>
    <dgm:cxn modelId="{122528C1-7E3E-44AF-95BF-D37C1BC9181A}" type="presOf" srcId="{9C33886E-9857-4E83-A6E1-115E51C2FF37}" destId="{4A66A4D0-4478-4C69-8FE7-B1BC3D46081B}" srcOrd="0" destOrd="0" presId="urn:microsoft.com/office/officeart/2005/8/layout/hProcess4"/>
    <dgm:cxn modelId="{05C371D3-092E-40A2-8057-14239589DF65}" type="presOf" srcId="{731C1895-0E2F-4B94-B201-1005D4B86429}" destId="{C0820C4F-B9A4-4D29-837D-BF9E7CED8043}" srcOrd="1" destOrd="0" presId="urn:microsoft.com/office/officeart/2005/8/layout/hProcess4"/>
    <dgm:cxn modelId="{276CC8D9-9DA7-4042-B471-FF377F383DBD}" type="presOf" srcId="{05802EC8-CCD7-4E58-9CA5-836670B4078A}" destId="{47DAD70A-5E8C-49F1-9F58-7B740DC7BE63}" srcOrd="0" destOrd="0" presId="urn:microsoft.com/office/officeart/2005/8/layout/hProcess4"/>
    <dgm:cxn modelId="{126742E0-8712-40F7-AB7D-AC373A5C84DA}" type="presOf" srcId="{B50800C7-CD41-4C77-97C5-AC5507991276}" destId="{F57EE111-0C29-400A-96DD-50AABF3A35A6}" srcOrd="0" destOrd="0" presId="urn:microsoft.com/office/officeart/2005/8/layout/hProcess4"/>
    <dgm:cxn modelId="{F40DA922-A751-497D-9084-5849B6007C30}" type="presParOf" srcId="{F57EE111-0C29-400A-96DD-50AABF3A35A6}" destId="{67DEB29A-D6C7-400F-8A55-7E1B6855AF70}" srcOrd="0" destOrd="0" presId="urn:microsoft.com/office/officeart/2005/8/layout/hProcess4"/>
    <dgm:cxn modelId="{49DEA51E-E974-4D50-AC0E-AB952DB8CFB3}" type="presParOf" srcId="{F57EE111-0C29-400A-96DD-50AABF3A35A6}" destId="{0F942370-15F9-457D-A2CC-AE80ABBEC3F3}" srcOrd="1" destOrd="0" presId="urn:microsoft.com/office/officeart/2005/8/layout/hProcess4"/>
    <dgm:cxn modelId="{7A7A9756-AACE-4AA6-8859-F2722714AA34}" type="presParOf" srcId="{F57EE111-0C29-400A-96DD-50AABF3A35A6}" destId="{813C05CC-4491-4248-A9A6-21E217D99E57}" srcOrd="2" destOrd="0" presId="urn:microsoft.com/office/officeart/2005/8/layout/hProcess4"/>
    <dgm:cxn modelId="{143C762E-C515-40B4-A249-2E6CAAEA16A4}" type="presParOf" srcId="{813C05CC-4491-4248-A9A6-21E217D99E57}" destId="{FA5AE7FB-FF0C-4EBF-93BA-021A1A4423FD}" srcOrd="0" destOrd="0" presId="urn:microsoft.com/office/officeart/2005/8/layout/hProcess4"/>
    <dgm:cxn modelId="{AE0BA17E-1F08-4EDB-93BB-6F69456C8912}" type="presParOf" srcId="{FA5AE7FB-FF0C-4EBF-93BA-021A1A4423FD}" destId="{F979E407-3F58-4FE4-8DFE-D22F9A64B48C}" srcOrd="0" destOrd="0" presId="urn:microsoft.com/office/officeart/2005/8/layout/hProcess4"/>
    <dgm:cxn modelId="{CD60FDAA-3667-466A-AC74-841DB0AEE821}" type="presParOf" srcId="{FA5AE7FB-FF0C-4EBF-93BA-021A1A4423FD}" destId="{052AA51F-2740-45E9-A0C1-C3F3C0366A60}" srcOrd="1" destOrd="0" presId="urn:microsoft.com/office/officeart/2005/8/layout/hProcess4"/>
    <dgm:cxn modelId="{AD1ADF03-0FEA-4BAA-A9B4-9F7DE20F60D6}" type="presParOf" srcId="{FA5AE7FB-FF0C-4EBF-93BA-021A1A4423FD}" destId="{BD312D81-111F-4DBB-86BF-6ECCE302878A}" srcOrd="2" destOrd="0" presId="urn:microsoft.com/office/officeart/2005/8/layout/hProcess4"/>
    <dgm:cxn modelId="{B3EB7097-5A57-41BD-B1DC-3FB295ACADA1}" type="presParOf" srcId="{FA5AE7FB-FF0C-4EBF-93BA-021A1A4423FD}" destId="{47DAD70A-5E8C-49F1-9F58-7B740DC7BE63}" srcOrd="3" destOrd="0" presId="urn:microsoft.com/office/officeart/2005/8/layout/hProcess4"/>
    <dgm:cxn modelId="{BF8713FE-34CF-4D5C-8343-565C97E95B8E}" type="presParOf" srcId="{FA5AE7FB-FF0C-4EBF-93BA-021A1A4423FD}" destId="{2429FB84-CFA8-467F-984B-F96AC5D92C79}" srcOrd="4" destOrd="0" presId="urn:microsoft.com/office/officeart/2005/8/layout/hProcess4"/>
    <dgm:cxn modelId="{EC8F771A-3F3C-440A-9BE1-7F74EFCD75FC}" type="presParOf" srcId="{813C05CC-4491-4248-A9A6-21E217D99E57}" destId="{B68BF233-8292-4489-B9F2-AF5D9A2896DA}" srcOrd="1" destOrd="0" presId="urn:microsoft.com/office/officeart/2005/8/layout/hProcess4"/>
    <dgm:cxn modelId="{7F8DBB55-11BE-40FA-8D75-17AC0A27A398}" type="presParOf" srcId="{813C05CC-4491-4248-A9A6-21E217D99E57}" destId="{DFC783A4-B0E3-4B0F-AF81-4ACD279E338F}" srcOrd="2" destOrd="0" presId="urn:microsoft.com/office/officeart/2005/8/layout/hProcess4"/>
    <dgm:cxn modelId="{1F8F30C7-C420-42DF-8AD8-77D4CC455546}" type="presParOf" srcId="{DFC783A4-B0E3-4B0F-AF81-4ACD279E338F}" destId="{AC6C637B-AEB8-4B66-81BE-93F94A2C386A}" srcOrd="0" destOrd="0" presId="urn:microsoft.com/office/officeart/2005/8/layout/hProcess4"/>
    <dgm:cxn modelId="{CC304AED-F5ED-4801-B216-256AEE74B751}" type="presParOf" srcId="{DFC783A4-B0E3-4B0F-AF81-4ACD279E338F}" destId="{4353F98D-70FB-4DF5-9562-10C65E63319D}" srcOrd="1" destOrd="0" presId="urn:microsoft.com/office/officeart/2005/8/layout/hProcess4"/>
    <dgm:cxn modelId="{D9120894-BE11-44D8-9403-AB1014EA9AC3}" type="presParOf" srcId="{DFC783A4-B0E3-4B0F-AF81-4ACD279E338F}" destId="{6D47F193-6C73-493B-B36C-F9B10D32C819}" srcOrd="2" destOrd="0" presId="urn:microsoft.com/office/officeart/2005/8/layout/hProcess4"/>
    <dgm:cxn modelId="{C1BCA5BF-EC3A-49C3-9B02-0CA4E5F42163}" type="presParOf" srcId="{DFC783A4-B0E3-4B0F-AF81-4ACD279E338F}" destId="{5A98CF88-BDE5-402C-B55B-B9416C6783A4}" srcOrd="3" destOrd="0" presId="urn:microsoft.com/office/officeart/2005/8/layout/hProcess4"/>
    <dgm:cxn modelId="{B186DC14-8833-467D-9743-DC574B64A985}" type="presParOf" srcId="{DFC783A4-B0E3-4B0F-AF81-4ACD279E338F}" destId="{04FBA6A9-C63F-4971-A4CB-D3DB48486EEA}" srcOrd="4" destOrd="0" presId="urn:microsoft.com/office/officeart/2005/8/layout/hProcess4"/>
    <dgm:cxn modelId="{C335E14F-E13C-4665-A8BD-8F8914040D44}" type="presParOf" srcId="{813C05CC-4491-4248-A9A6-21E217D99E57}" destId="{4A66A4D0-4478-4C69-8FE7-B1BC3D46081B}" srcOrd="3" destOrd="0" presId="urn:microsoft.com/office/officeart/2005/8/layout/hProcess4"/>
    <dgm:cxn modelId="{6C476C6C-83B7-432F-BF58-3EB384F4A54D}" type="presParOf" srcId="{813C05CC-4491-4248-A9A6-21E217D99E57}" destId="{C53DB7A4-44D6-42F2-8EFA-94BA6A1B3962}" srcOrd="4" destOrd="0" presId="urn:microsoft.com/office/officeart/2005/8/layout/hProcess4"/>
    <dgm:cxn modelId="{5796E4C0-A86E-446F-8075-5BE1C571531C}" type="presParOf" srcId="{C53DB7A4-44D6-42F2-8EFA-94BA6A1B3962}" destId="{E9A7B5C1-080A-447A-99D3-458E0984EE69}" srcOrd="0" destOrd="0" presId="urn:microsoft.com/office/officeart/2005/8/layout/hProcess4"/>
    <dgm:cxn modelId="{D4A2A07A-877A-4C52-BA9B-54E7B07DBA5D}" type="presParOf" srcId="{C53DB7A4-44D6-42F2-8EFA-94BA6A1B3962}" destId="{155613AB-BFD1-4C15-8700-7EA92972C344}" srcOrd="1" destOrd="0" presId="urn:microsoft.com/office/officeart/2005/8/layout/hProcess4"/>
    <dgm:cxn modelId="{15BE4652-736B-4237-A09B-AA0B865A737D}" type="presParOf" srcId="{C53DB7A4-44D6-42F2-8EFA-94BA6A1B3962}" destId="{0C16E828-F424-4690-B5E4-3DF2B73BDBD0}" srcOrd="2" destOrd="0" presId="urn:microsoft.com/office/officeart/2005/8/layout/hProcess4"/>
    <dgm:cxn modelId="{EED01002-5501-492E-B57F-5D3A1F660316}" type="presParOf" srcId="{C53DB7A4-44D6-42F2-8EFA-94BA6A1B3962}" destId="{B8F633FD-D956-42B5-9F7A-A76A5BDC2B89}" srcOrd="3" destOrd="0" presId="urn:microsoft.com/office/officeart/2005/8/layout/hProcess4"/>
    <dgm:cxn modelId="{C9DB0DA0-E75C-4794-89EE-42182F1CB6DF}" type="presParOf" srcId="{C53DB7A4-44D6-42F2-8EFA-94BA6A1B3962}" destId="{3EC9B412-8F39-4170-BA63-5F53E18219ED}" srcOrd="4" destOrd="0" presId="urn:microsoft.com/office/officeart/2005/8/layout/hProcess4"/>
    <dgm:cxn modelId="{584F00DA-C42C-4C6D-B86C-50CF8AAA5872}" type="presParOf" srcId="{813C05CC-4491-4248-A9A6-21E217D99E57}" destId="{EBC1C927-BF55-474B-A984-1547C33DD23E}" srcOrd="5" destOrd="0" presId="urn:microsoft.com/office/officeart/2005/8/layout/hProcess4"/>
    <dgm:cxn modelId="{7A26C021-78A1-49DB-AE88-D413C2F0BCEA}" type="presParOf" srcId="{813C05CC-4491-4248-A9A6-21E217D99E57}" destId="{037C3743-ECD8-4428-90F9-40F74AB223B4}" srcOrd="6" destOrd="0" presId="urn:microsoft.com/office/officeart/2005/8/layout/hProcess4"/>
    <dgm:cxn modelId="{FF7B85BA-6D48-4199-BC7E-E30524A3A79B}" type="presParOf" srcId="{037C3743-ECD8-4428-90F9-40F74AB223B4}" destId="{44510D59-BEE1-4517-9C31-9FD96AE3A8AA}" srcOrd="0" destOrd="0" presId="urn:microsoft.com/office/officeart/2005/8/layout/hProcess4"/>
    <dgm:cxn modelId="{D792103C-1863-45ED-875F-210413C5BCB9}" type="presParOf" srcId="{037C3743-ECD8-4428-90F9-40F74AB223B4}" destId="{BF203061-A0F5-4C81-95FF-059BE2D6D575}" srcOrd="1" destOrd="0" presId="urn:microsoft.com/office/officeart/2005/8/layout/hProcess4"/>
    <dgm:cxn modelId="{61399439-5686-4469-8FF0-EFC6193B1108}" type="presParOf" srcId="{037C3743-ECD8-4428-90F9-40F74AB223B4}" destId="{C0820C4F-B9A4-4D29-837D-BF9E7CED8043}" srcOrd="2" destOrd="0" presId="urn:microsoft.com/office/officeart/2005/8/layout/hProcess4"/>
    <dgm:cxn modelId="{C7EB8A52-8BE5-467C-BF20-FA5C35C4AC25}" type="presParOf" srcId="{037C3743-ECD8-4428-90F9-40F74AB223B4}" destId="{36230D05-F0CB-4E62-AC6F-AF9D099CE07F}" srcOrd="3" destOrd="0" presId="urn:microsoft.com/office/officeart/2005/8/layout/hProcess4"/>
    <dgm:cxn modelId="{DF6C53F1-5FBA-4ED2-9368-57E9CFAFB886}" type="presParOf" srcId="{037C3743-ECD8-4428-90F9-40F74AB223B4}" destId="{D8119358-EC2E-434F-84D7-B03A6CE43CC9}" srcOrd="4" destOrd="0" presId="urn:microsoft.com/office/officeart/2005/8/layout/hProcess4"/>
  </dgm:cxnLst>
  <dgm:bg>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5AD4C0-2B58-4401-A375-58841E00CEC4}" type="doc">
      <dgm:prSet loTypeId="urn:microsoft.com/office/officeart/2008/layout/VerticalCurvedList" loCatId="list" qsTypeId="urn:microsoft.com/office/officeart/2005/8/quickstyle/simple1" qsCatId="simple" csTypeId="urn:microsoft.com/office/officeart/2005/8/colors/accent5_3" csCatId="accent5" phldr="1"/>
      <dgm:spPr/>
      <dgm:t>
        <a:bodyPr/>
        <a:lstStyle/>
        <a:p>
          <a:endParaRPr lang="en-AU"/>
        </a:p>
      </dgm:t>
    </dgm:pt>
    <dgm:pt modelId="{48052307-3724-4310-990C-36A515079819}">
      <dgm:prSet phldrT="[Text]" custT="1"/>
      <dgm:spPr/>
      <dgm:t>
        <a:bodyPr/>
        <a:lstStyle/>
        <a:p>
          <a:r>
            <a:rPr lang="en-AU" sz="1400" dirty="0">
              <a:latin typeface="Century Gothic" panose="020B0502020202020204" pitchFamily="34" charset="0"/>
            </a:rPr>
            <a:t>1. Is identity crime an issue in your work?</a:t>
          </a:r>
        </a:p>
      </dgm:t>
    </dgm:pt>
    <dgm:pt modelId="{B4985DCD-F0A2-4168-B0C5-BEF5DDAFE048}" type="parTrans" cxnId="{7D9E133A-9B02-4826-ADC2-8C35BF5B9EE5}">
      <dgm:prSet/>
      <dgm:spPr/>
      <dgm:t>
        <a:bodyPr/>
        <a:lstStyle/>
        <a:p>
          <a:endParaRPr lang="en-AU" sz="1100">
            <a:latin typeface="Century Gothic" panose="020B0502020202020204" pitchFamily="34" charset="0"/>
          </a:endParaRPr>
        </a:p>
      </dgm:t>
    </dgm:pt>
    <dgm:pt modelId="{5A6EEBFC-7C0B-415F-B823-E9473FAFC40C}" type="sibTrans" cxnId="{7D9E133A-9B02-4826-ADC2-8C35BF5B9EE5}">
      <dgm:prSet/>
      <dgm:spPr/>
      <dgm:t>
        <a:bodyPr/>
        <a:lstStyle/>
        <a:p>
          <a:endParaRPr lang="en-AU" sz="1100">
            <a:latin typeface="Century Gothic" panose="020B0502020202020204" pitchFamily="34" charset="0"/>
          </a:endParaRPr>
        </a:p>
      </dgm:t>
    </dgm:pt>
    <dgm:pt modelId="{DE69CDCE-347A-4DD6-9898-1A94D6E53EB7}">
      <dgm:prSet phldrT="[Text]" custT="1"/>
      <dgm:spPr/>
      <dgm:t>
        <a:bodyPr/>
        <a:lstStyle/>
        <a:p>
          <a:r>
            <a:rPr lang="en-AU" sz="1400" dirty="0">
              <a:latin typeface="Century Gothic" panose="020B0502020202020204" pitchFamily="34" charset="0"/>
            </a:rPr>
            <a:t>2. What evidence would you gather to prove who is behind identity crime?</a:t>
          </a:r>
        </a:p>
      </dgm:t>
    </dgm:pt>
    <dgm:pt modelId="{AC721259-AE3D-4B8E-AE53-6788980675F6}" type="parTrans" cxnId="{592C3CE8-C02B-4BFF-A252-FD4EF372582E}">
      <dgm:prSet/>
      <dgm:spPr/>
      <dgm:t>
        <a:bodyPr/>
        <a:lstStyle/>
        <a:p>
          <a:endParaRPr lang="en-AU" sz="1100">
            <a:latin typeface="Century Gothic" panose="020B0502020202020204" pitchFamily="34" charset="0"/>
          </a:endParaRPr>
        </a:p>
      </dgm:t>
    </dgm:pt>
    <dgm:pt modelId="{77DA1C17-9C6C-42A2-9840-D0E9E34EEE99}" type="sibTrans" cxnId="{592C3CE8-C02B-4BFF-A252-FD4EF372582E}">
      <dgm:prSet/>
      <dgm:spPr/>
      <dgm:t>
        <a:bodyPr/>
        <a:lstStyle/>
        <a:p>
          <a:endParaRPr lang="en-AU" sz="1100">
            <a:latin typeface="Century Gothic" panose="020B0502020202020204" pitchFamily="34" charset="0"/>
          </a:endParaRPr>
        </a:p>
      </dgm:t>
    </dgm:pt>
    <dgm:pt modelId="{226912C0-C846-4843-9533-F837E9D50C86}">
      <dgm:prSet custT="1"/>
      <dgm:spPr>
        <a:solidFill>
          <a:schemeClr val="accent4"/>
        </a:solidFill>
      </dgm:spPr>
      <dgm:t>
        <a:bodyPr/>
        <a:lstStyle/>
        <a:p>
          <a:r>
            <a:rPr lang="en-AU" sz="1400" kern="1200" dirty="0">
              <a:latin typeface="Century Gothic" panose="020B0502020202020204" pitchFamily="34" charset="0"/>
              <a:ea typeface="+mn-ea"/>
              <a:cs typeface="+mn-cs"/>
            </a:rPr>
            <a:t>3. Discuss </a:t>
          </a:r>
          <a:r>
            <a:rPr lang="en-AU" sz="1400" kern="1200" dirty="0">
              <a:latin typeface="Century Gothic" panose="020B0502020202020204" pitchFamily="34" charset="0"/>
            </a:rPr>
            <a:t>how your jurisdictions respond to identity crime. Are there any criminal charges in your jurisdiction? How should such a crime be prosecuted? </a:t>
          </a:r>
          <a:endParaRPr lang="en-AU" sz="1400" kern="1200" dirty="0">
            <a:latin typeface="Century Gothic" panose="020B0502020202020204" pitchFamily="34" charset="0"/>
            <a:ea typeface="+mn-ea"/>
            <a:cs typeface="+mn-cs"/>
          </a:endParaRPr>
        </a:p>
      </dgm:t>
    </dgm:pt>
    <dgm:pt modelId="{F0E98FD3-4B4A-4DF8-8D0B-F60A3BEEA488}" type="parTrans" cxnId="{3A356D37-FF09-4193-ADED-391FB21FE385}">
      <dgm:prSet/>
      <dgm:spPr/>
      <dgm:t>
        <a:bodyPr/>
        <a:lstStyle/>
        <a:p>
          <a:endParaRPr lang="en-AU">
            <a:latin typeface="Century Gothic" panose="020B0502020202020204" pitchFamily="34" charset="0"/>
          </a:endParaRPr>
        </a:p>
      </dgm:t>
    </dgm:pt>
    <dgm:pt modelId="{2E4BBD9C-20A2-4097-8020-BF65AB145B41}" type="sibTrans" cxnId="{3A356D37-FF09-4193-ADED-391FB21FE385}">
      <dgm:prSet/>
      <dgm:spPr/>
      <dgm:t>
        <a:bodyPr/>
        <a:lstStyle/>
        <a:p>
          <a:endParaRPr lang="en-AU">
            <a:latin typeface="Century Gothic" panose="020B0502020202020204" pitchFamily="34" charset="0"/>
          </a:endParaRPr>
        </a:p>
      </dgm:t>
    </dgm:pt>
    <dgm:pt modelId="{8AA194DC-D304-4651-BD41-ACAFC09FBF59}" type="pres">
      <dgm:prSet presAssocID="{6A5AD4C0-2B58-4401-A375-58841E00CEC4}" presName="Name0" presStyleCnt="0">
        <dgm:presLayoutVars>
          <dgm:chMax val="7"/>
          <dgm:chPref val="7"/>
          <dgm:dir/>
        </dgm:presLayoutVars>
      </dgm:prSet>
      <dgm:spPr/>
    </dgm:pt>
    <dgm:pt modelId="{7B6C1D9D-FB1F-44B4-8663-F344F14BD937}" type="pres">
      <dgm:prSet presAssocID="{6A5AD4C0-2B58-4401-A375-58841E00CEC4}" presName="Name1" presStyleCnt="0"/>
      <dgm:spPr/>
    </dgm:pt>
    <dgm:pt modelId="{69B07CC8-5890-4D0A-9256-3504356C6977}" type="pres">
      <dgm:prSet presAssocID="{6A5AD4C0-2B58-4401-A375-58841E00CEC4}" presName="cycle" presStyleCnt="0"/>
      <dgm:spPr/>
    </dgm:pt>
    <dgm:pt modelId="{55A4B8CE-3D0E-400F-9FEF-1CDE6803A85A}" type="pres">
      <dgm:prSet presAssocID="{6A5AD4C0-2B58-4401-A375-58841E00CEC4}" presName="srcNode" presStyleLbl="node1" presStyleIdx="0" presStyleCnt="3"/>
      <dgm:spPr/>
    </dgm:pt>
    <dgm:pt modelId="{00EB138D-00E2-4EE6-AD4B-8CD3CF039C54}" type="pres">
      <dgm:prSet presAssocID="{6A5AD4C0-2B58-4401-A375-58841E00CEC4}" presName="conn" presStyleLbl="parChTrans1D2" presStyleIdx="0" presStyleCnt="1"/>
      <dgm:spPr/>
    </dgm:pt>
    <dgm:pt modelId="{0BC9034F-BC82-4F5D-AF01-2CB51EBFF3F2}" type="pres">
      <dgm:prSet presAssocID="{6A5AD4C0-2B58-4401-A375-58841E00CEC4}" presName="extraNode" presStyleLbl="node1" presStyleIdx="0" presStyleCnt="3"/>
      <dgm:spPr/>
    </dgm:pt>
    <dgm:pt modelId="{6D8C7421-1681-4C13-A70A-577EEC5B6071}" type="pres">
      <dgm:prSet presAssocID="{6A5AD4C0-2B58-4401-A375-58841E00CEC4}" presName="dstNode" presStyleLbl="node1" presStyleIdx="0" presStyleCnt="3"/>
      <dgm:spPr/>
    </dgm:pt>
    <dgm:pt modelId="{392DE783-93E3-4CD7-A1FD-655E543048AA}" type="pres">
      <dgm:prSet presAssocID="{48052307-3724-4310-990C-36A515079819}" presName="text_1" presStyleLbl="node1" presStyleIdx="0" presStyleCnt="3">
        <dgm:presLayoutVars>
          <dgm:bulletEnabled val="1"/>
        </dgm:presLayoutVars>
      </dgm:prSet>
      <dgm:spPr/>
    </dgm:pt>
    <dgm:pt modelId="{1A825214-52AD-4863-9637-AEFDFF85A158}" type="pres">
      <dgm:prSet presAssocID="{48052307-3724-4310-990C-36A515079819}" presName="accent_1" presStyleCnt="0"/>
      <dgm:spPr/>
    </dgm:pt>
    <dgm:pt modelId="{BE75ECA8-E19A-458B-8F00-8FAA3AB8D6BC}" type="pres">
      <dgm:prSet presAssocID="{48052307-3724-4310-990C-36A515079819}" presName="accentRepeatNode" presStyleLbl="solidFgAcc1" presStyleIdx="0" presStyleCnt="3"/>
      <dgm:spPr/>
    </dgm:pt>
    <dgm:pt modelId="{59E1ED0A-1725-4645-8588-772732A1DBF7}" type="pres">
      <dgm:prSet presAssocID="{DE69CDCE-347A-4DD6-9898-1A94D6E53EB7}" presName="text_2" presStyleLbl="node1" presStyleIdx="1" presStyleCnt="3">
        <dgm:presLayoutVars>
          <dgm:bulletEnabled val="1"/>
        </dgm:presLayoutVars>
      </dgm:prSet>
      <dgm:spPr/>
    </dgm:pt>
    <dgm:pt modelId="{BA9D9BC4-6996-4594-B0DF-3861CD159462}" type="pres">
      <dgm:prSet presAssocID="{DE69CDCE-347A-4DD6-9898-1A94D6E53EB7}" presName="accent_2" presStyleCnt="0"/>
      <dgm:spPr/>
    </dgm:pt>
    <dgm:pt modelId="{2D494737-8663-4E91-90AA-9AF9281E980C}" type="pres">
      <dgm:prSet presAssocID="{DE69CDCE-347A-4DD6-9898-1A94D6E53EB7}" presName="accentRepeatNode" presStyleLbl="solidFgAcc1" presStyleIdx="1" presStyleCnt="3"/>
      <dgm:spPr/>
    </dgm:pt>
    <dgm:pt modelId="{F0314D24-FBB4-4329-8530-22A2B2D4B748}" type="pres">
      <dgm:prSet presAssocID="{226912C0-C846-4843-9533-F837E9D50C86}" presName="text_3" presStyleLbl="node1" presStyleIdx="2" presStyleCnt="3" custLinFactNeighborX="119" custLinFactNeighborY="-4851">
        <dgm:presLayoutVars>
          <dgm:bulletEnabled val="1"/>
        </dgm:presLayoutVars>
      </dgm:prSet>
      <dgm:spPr/>
    </dgm:pt>
    <dgm:pt modelId="{F044F721-591B-42F1-BCCE-62433A2388D7}" type="pres">
      <dgm:prSet presAssocID="{226912C0-C846-4843-9533-F837E9D50C86}" presName="accent_3" presStyleCnt="0"/>
      <dgm:spPr/>
    </dgm:pt>
    <dgm:pt modelId="{2A1800E6-1A63-4E70-A1D9-350C7B54EB35}" type="pres">
      <dgm:prSet presAssocID="{226912C0-C846-4843-9533-F837E9D50C86}" presName="accentRepeatNode" presStyleLbl="solidFgAcc1" presStyleIdx="2" presStyleCnt="3"/>
      <dgm:spPr/>
    </dgm:pt>
  </dgm:ptLst>
  <dgm:cxnLst>
    <dgm:cxn modelId="{FBBAA927-412B-473F-9B7A-6086E853E84E}" type="presOf" srcId="{6A5AD4C0-2B58-4401-A375-58841E00CEC4}" destId="{8AA194DC-D304-4651-BD41-ACAFC09FBF59}" srcOrd="0" destOrd="0" presId="urn:microsoft.com/office/officeart/2008/layout/VerticalCurvedList"/>
    <dgm:cxn modelId="{3A356D37-FF09-4193-ADED-391FB21FE385}" srcId="{6A5AD4C0-2B58-4401-A375-58841E00CEC4}" destId="{226912C0-C846-4843-9533-F837E9D50C86}" srcOrd="2" destOrd="0" parTransId="{F0E98FD3-4B4A-4DF8-8D0B-F60A3BEEA488}" sibTransId="{2E4BBD9C-20A2-4097-8020-BF65AB145B41}"/>
    <dgm:cxn modelId="{7D9E133A-9B02-4826-ADC2-8C35BF5B9EE5}" srcId="{6A5AD4C0-2B58-4401-A375-58841E00CEC4}" destId="{48052307-3724-4310-990C-36A515079819}" srcOrd="0" destOrd="0" parTransId="{B4985DCD-F0A2-4168-B0C5-BEF5DDAFE048}" sibTransId="{5A6EEBFC-7C0B-415F-B823-E9473FAFC40C}"/>
    <dgm:cxn modelId="{C78A559A-EF16-41CD-91EE-C037052C0978}" type="presOf" srcId="{226912C0-C846-4843-9533-F837E9D50C86}" destId="{F0314D24-FBB4-4329-8530-22A2B2D4B748}" srcOrd="0" destOrd="0" presId="urn:microsoft.com/office/officeart/2008/layout/VerticalCurvedList"/>
    <dgm:cxn modelId="{72563AB5-D7D4-4AF5-82BD-2606A9F845F9}" type="presOf" srcId="{5A6EEBFC-7C0B-415F-B823-E9473FAFC40C}" destId="{00EB138D-00E2-4EE6-AD4B-8CD3CF039C54}" srcOrd="0" destOrd="0" presId="urn:microsoft.com/office/officeart/2008/layout/VerticalCurvedList"/>
    <dgm:cxn modelId="{C1E206BF-DEB2-4331-8188-231F98ACA593}" type="presOf" srcId="{DE69CDCE-347A-4DD6-9898-1A94D6E53EB7}" destId="{59E1ED0A-1725-4645-8588-772732A1DBF7}" srcOrd="0" destOrd="0" presId="urn:microsoft.com/office/officeart/2008/layout/VerticalCurvedList"/>
    <dgm:cxn modelId="{592C3CE8-C02B-4BFF-A252-FD4EF372582E}" srcId="{6A5AD4C0-2B58-4401-A375-58841E00CEC4}" destId="{DE69CDCE-347A-4DD6-9898-1A94D6E53EB7}" srcOrd="1" destOrd="0" parTransId="{AC721259-AE3D-4B8E-AE53-6788980675F6}" sibTransId="{77DA1C17-9C6C-42A2-9840-D0E9E34EEE99}"/>
    <dgm:cxn modelId="{EB0CA2EF-8B52-462D-BAC7-6EA3B2D05CA7}" type="presOf" srcId="{48052307-3724-4310-990C-36A515079819}" destId="{392DE783-93E3-4CD7-A1FD-655E543048AA}" srcOrd="0" destOrd="0" presId="urn:microsoft.com/office/officeart/2008/layout/VerticalCurvedList"/>
    <dgm:cxn modelId="{E745EBF2-003F-4C89-B491-4F4FD9BC3C42}" type="presParOf" srcId="{8AA194DC-D304-4651-BD41-ACAFC09FBF59}" destId="{7B6C1D9D-FB1F-44B4-8663-F344F14BD937}" srcOrd="0" destOrd="0" presId="urn:microsoft.com/office/officeart/2008/layout/VerticalCurvedList"/>
    <dgm:cxn modelId="{3FDC2093-03DD-4A58-9499-54038BA1E25D}" type="presParOf" srcId="{7B6C1D9D-FB1F-44B4-8663-F344F14BD937}" destId="{69B07CC8-5890-4D0A-9256-3504356C6977}" srcOrd="0" destOrd="0" presId="urn:microsoft.com/office/officeart/2008/layout/VerticalCurvedList"/>
    <dgm:cxn modelId="{ADD8EA2B-DC76-456A-B59A-989730F29797}" type="presParOf" srcId="{69B07CC8-5890-4D0A-9256-3504356C6977}" destId="{55A4B8CE-3D0E-400F-9FEF-1CDE6803A85A}" srcOrd="0" destOrd="0" presId="urn:microsoft.com/office/officeart/2008/layout/VerticalCurvedList"/>
    <dgm:cxn modelId="{4E42C4C2-8873-4799-BD3E-6B73E8EA1185}" type="presParOf" srcId="{69B07CC8-5890-4D0A-9256-3504356C6977}" destId="{00EB138D-00E2-4EE6-AD4B-8CD3CF039C54}" srcOrd="1" destOrd="0" presId="urn:microsoft.com/office/officeart/2008/layout/VerticalCurvedList"/>
    <dgm:cxn modelId="{263CC453-8E80-4C6F-9A62-C2CCF4FF5B54}" type="presParOf" srcId="{69B07CC8-5890-4D0A-9256-3504356C6977}" destId="{0BC9034F-BC82-4F5D-AF01-2CB51EBFF3F2}" srcOrd="2" destOrd="0" presId="urn:microsoft.com/office/officeart/2008/layout/VerticalCurvedList"/>
    <dgm:cxn modelId="{EA0204F0-74A6-49D0-92D6-D0E12AE96939}" type="presParOf" srcId="{69B07CC8-5890-4D0A-9256-3504356C6977}" destId="{6D8C7421-1681-4C13-A70A-577EEC5B6071}" srcOrd="3" destOrd="0" presId="urn:microsoft.com/office/officeart/2008/layout/VerticalCurvedList"/>
    <dgm:cxn modelId="{353189E3-BBCE-416B-B78F-D503E9B49DE7}" type="presParOf" srcId="{7B6C1D9D-FB1F-44B4-8663-F344F14BD937}" destId="{392DE783-93E3-4CD7-A1FD-655E543048AA}" srcOrd="1" destOrd="0" presId="urn:microsoft.com/office/officeart/2008/layout/VerticalCurvedList"/>
    <dgm:cxn modelId="{69D9239D-243A-4FAE-B4E0-8F35252ED191}" type="presParOf" srcId="{7B6C1D9D-FB1F-44B4-8663-F344F14BD937}" destId="{1A825214-52AD-4863-9637-AEFDFF85A158}" srcOrd="2" destOrd="0" presId="urn:microsoft.com/office/officeart/2008/layout/VerticalCurvedList"/>
    <dgm:cxn modelId="{8B05D82D-D5D6-46AC-B54A-5A5BDDE08333}" type="presParOf" srcId="{1A825214-52AD-4863-9637-AEFDFF85A158}" destId="{BE75ECA8-E19A-458B-8F00-8FAA3AB8D6BC}" srcOrd="0" destOrd="0" presId="urn:microsoft.com/office/officeart/2008/layout/VerticalCurvedList"/>
    <dgm:cxn modelId="{8A714CCC-C324-4608-9CC7-0268EEE9A780}" type="presParOf" srcId="{7B6C1D9D-FB1F-44B4-8663-F344F14BD937}" destId="{59E1ED0A-1725-4645-8588-772732A1DBF7}" srcOrd="3" destOrd="0" presId="urn:microsoft.com/office/officeart/2008/layout/VerticalCurvedList"/>
    <dgm:cxn modelId="{E0E5F640-35DB-4802-8172-3AB9FF118BB0}" type="presParOf" srcId="{7B6C1D9D-FB1F-44B4-8663-F344F14BD937}" destId="{BA9D9BC4-6996-4594-B0DF-3861CD159462}" srcOrd="4" destOrd="0" presId="urn:microsoft.com/office/officeart/2008/layout/VerticalCurvedList"/>
    <dgm:cxn modelId="{ED65951D-BB74-4EAD-84DF-AEE6B1473281}" type="presParOf" srcId="{BA9D9BC4-6996-4594-B0DF-3861CD159462}" destId="{2D494737-8663-4E91-90AA-9AF9281E980C}" srcOrd="0" destOrd="0" presId="urn:microsoft.com/office/officeart/2008/layout/VerticalCurvedList"/>
    <dgm:cxn modelId="{D79922EE-19CB-43EF-9A62-2BCFCDF22D23}" type="presParOf" srcId="{7B6C1D9D-FB1F-44B4-8663-F344F14BD937}" destId="{F0314D24-FBB4-4329-8530-22A2B2D4B748}" srcOrd="5" destOrd="0" presId="urn:microsoft.com/office/officeart/2008/layout/VerticalCurvedList"/>
    <dgm:cxn modelId="{55DDB3FF-F5AD-4A2E-8C46-6F50850F7A5B}" type="presParOf" srcId="{7B6C1D9D-FB1F-44B4-8663-F344F14BD937}" destId="{F044F721-591B-42F1-BCCE-62433A2388D7}" srcOrd="6" destOrd="0" presId="urn:microsoft.com/office/officeart/2008/layout/VerticalCurvedList"/>
    <dgm:cxn modelId="{439024BD-C16D-4A65-97A7-7250CDB483CB}" type="presParOf" srcId="{F044F721-591B-42F1-BCCE-62433A2388D7}" destId="{2A1800E6-1A63-4E70-A1D9-350C7B54EB35}"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E1AA0-2FCB-4157-8294-FC5D768D1F02}">
      <dsp:nvSpPr>
        <dsp:cNvPr id="0" name=""/>
        <dsp:cNvSpPr/>
      </dsp:nvSpPr>
      <dsp:spPr>
        <a:xfrm>
          <a:off x="388627" y="0"/>
          <a:ext cx="2548664" cy="2548658"/>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AU" sz="1600" kern="1200" dirty="0">
            <a:latin typeface="Century Gothic" panose="020B0502020202020204" pitchFamily="34" charset="0"/>
          </a:endParaRPr>
        </a:p>
        <a:p>
          <a:pPr marL="0" lvl="0" indent="0" algn="ctr" defTabSz="711200">
            <a:lnSpc>
              <a:spcPct val="90000"/>
            </a:lnSpc>
            <a:spcBef>
              <a:spcPct val="0"/>
            </a:spcBef>
            <a:spcAft>
              <a:spcPct val="35000"/>
            </a:spcAft>
            <a:buNone/>
          </a:pPr>
          <a:r>
            <a:rPr lang="en-AU" sz="1600" kern="1200" dirty="0">
              <a:latin typeface="Century Gothic" panose="020B0502020202020204" pitchFamily="34" charset="0"/>
            </a:rPr>
            <a:t>Money Laundering</a:t>
          </a:r>
        </a:p>
      </dsp:txBody>
      <dsp:txXfrm>
        <a:off x="761870" y="373242"/>
        <a:ext cx="1802178" cy="1802174"/>
      </dsp:txXfrm>
    </dsp:sp>
    <dsp:sp modelId="{38EE0926-2A49-4CC6-9A0D-24B0F8817E3F}">
      <dsp:nvSpPr>
        <dsp:cNvPr id="0" name=""/>
        <dsp:cNvSpPr/>
      </dsp:nvSpPr>
      <dsp:spPr>
        <a:xfrm>
          <a:off x="1699190" y="1699813"/>
          <a:ext cx="2548664" cy="2548658"/>
        </a:xfrm>
        <a:prstGeom prst="ellipse">
          <a:avLst/>
        </a:prstGeom>
        <a:solidFill>
          <a:schemeClr val="accent5">
            <a:alpha val="5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Century Gothic" panose="020B0502020202020204" pitchFamily="34" charset="0"/>
            </a:rPr>
            <a:t>Technology</a:t>
          </a:r>
        </a:p>
        <a:p>
          <a:pPr marL="0" lvl="0" indent="0" algn="ctr" defTabSz="711200">
            <a:lnSpc>
              <a:spcPct val="90000"/>
            </a:lnSpc>
            <a:spcBef>
              <a:spcPct val="0"/>
            </a:spcBef>
            <a:spcAft>
              <a:spcPct val="35000"/>
            </a:spcAft>
            <a:buNone/>
          </a:pPr>
          <a:endParaRPr lang="en-AU" sz="1600" kern="1200" dirty="0">
            <a:latin typeface="Century Gothic" panose="020B0502020202020204" pitchFamily="34" charset="0"/>
          </a:endParaRPr>
        </a:p>
      </dsp:txBody>
      <dsp:txXfrm>
        <a:off x="2072433" y="2073055"/>
        <a:ext cx="1802178" cy="1802174"/>
      </dsp:txXfrm>
    </dsp:sp>
    <dsp:sp modelId="{7C94E4C1-45CB-4DE4-BC72-F33DFC72A5E3}">
      <dsp:nvSpPr>
        <dsp:cNvPr id="0" name=""/>
        <dsp:cNvSpPr/>
      </dsp:nvSpPr>
      <dsp:spPr>
        <a:xfrm>
          <a:off x="3010533" y="0"/>
          <a:ext cx="2548664" cy="2548658"/>
        </a:xfrm>
        <a:prstGeom prst="ellipse">
          <a:avLst/>
        </a:prstGeom>
        <a:solidFill>
          <a:schemeClr val="accent3">
            <a:alpha val="5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AU" sz="1600" kern="1200" dirty="0">
            <a:latin typeface="Century Gothic" panose="020B0502020202020204" pitchFamily="34" charset="0"/>
          </a:endParaRPr>
        </a:p>
        <a:p>
          <a:pPr marL="0" lvl="0" indent="0" algn="ctr" defTabSz="711200">
            <a:lnSpc>
              <a:spcPct val="90000"/>
            </a:lnSpc>
            <a:spcBef>
              <a:spcPct val="0"/>
            </a:spcBef>
            <a:spcAft>
              <a:spcPct val="35000"/>
            </a:spcAft>
            <a:buNone/>
          </a:pPr>
          <a:r>
            <a:rPr lang="en-AU" sz="1600" kern="1200" dirty="0">
              <a:latin typeface="Century Gothic" panose="020B0502020202020204" pitchFamily="34" charset="0"/>
            </a:rPr>
            <a:t>Identity Crime</a:t>
          </a:r>
        </a:p>
      </dsp:txBody>
      <dsp:txXfrm>
        <a:off x="3383776" y="373242"/>
        <a:ext cx="1802178" cy="1802174"/>
      </dsp:txXfrm>
    </dsp:sp>
    <dsp:sp modelId="{4E305A5C-3B1A-47EB-8EF0-7ED0D2A8C3A2}">
      <dsp:nvSpPr>
        <dsp:cNvPr id="0" name=""/>
        <dsp:cNvSpPr/>
      </dsp:nvSpPr>
      <dsp:spPr>
        <a:xfrm>
          <a:off x="4321096" y="1699813"/>
          <a:ext cx="2548664" cy="2548658"/>
        </a:xfrm>
        <a:prstGeom prst="ellipse">
          <a:avLst/>
        </a:prstGeom>
        <a:solidFill>
          <a:schemeClr val="accent2">
            <a:alpha val="5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Century Gothic" panose="020B0502020202020204" pitchFamily="34" charset="0"/>
            </a:rPr>
            <a:t>Professional Enablers</a:t>
          </a:r>
        </a:p>
        <a:p>
          <a:pPr marL="0" lvl="0" indent="0" algn="ctr" defTabSz="711200">
            <a:lnSpc>
              <a:spcPct val="90000"/>
            </a:lnSpc>
            <a:spcBef>
              <a:spcPct val="0"/>
            </a:spcBef>
            <a:spcAft>
              <a:spcPct val="35000"/>
            </a:spcAft>
            <a:buNone/>
          </a:pPr>
          <a:endParaRPr lang="en-AU" sz="1600" kern="1200" dirty="0">
            <a:latin typeface="Century Gothic" panose="020B0502020202020204" pitchFamily="34" charset="0"/>
          </a:endParaRPr>
        </a:p>
      </dsp:txBody>
      <dsp:txXfrm>
        <a:off x="4694339" y="2073055"/>
        <a:ext cx="1802178" cy="1802174"/>
      </dsp:txXfrm>
    </dsp:sp>
    <dsp:sp modelId="{87547948-C0B4-4C33-A73A-BDA97DB13E06}">
      <dsp:nvSpPr>
        <dsp:cNvPr id="0" name=""/>
        <dsp:cNvSpPr/>
      </dsp:nvSpPr>
      <dsp:spPr>
        <a:xfrm>
          <a:off x="5631660" y="0"/>
          <a:ext cx="2548664" cy="2548658"/>
        </a:xfrm>
        <a:prstGeom prst="ellipse">
          <a:avLst/>
        </a:prstGeom>
        <a:solidFill>
          <a:schemeClr val="accent1">
            <a:lumMod val="75000"/>
            <a:alpha val="5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AU" sz="1600" kern="1200" dirty="0">
            <a:latin typeface="Century Gothic" panose="020B0502020202020204" pitchFamily="34" charset="0"/>
          </a:endParaRPr>
        </a:p>
        <a:p>
          <a:pPr marL="0" lvl="0" indent="0" algn="ctr" defTabSz="711200">
            <a:lnSpc>
              <a:spcPct val="90000"/>
            </a:lnSpc>
            <a:spcBef>
              <a:spcPct val="0"/>
            </a:spcBef>
            <a:spcAft>
              <a:spcPct val="35000"/>
            </a:spcAft>
            <a:buNone/>
          </a:pPr>
          <a:r>
            <a:rPr lang="en-AU" sz="1600" kern="1200" dirty="0">
              <a:latin typeface="Century Gothic" panose="020B0502020202020204" pitchFamily="34" charset="0"/>
            </a:rPr>
            <a:t>Illegal Phoenix Activity</a:t>
          </a:r>
        </a:p>
      </dsp:txBody>
      <dsp:txXfrm>
        <a:off x="6004903" y="373242"/>
        <a:ext cx="1802178" cy="18021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E18C0-A581-478D-9CD9-35BB771B809E}">
      <dsp:nvSpPr>
        <dsp:cNvPr id="0" name=""/>
        <dsp:cNvSpPr/>
      </dsp:nvSpPr>
      <dsp:spPr>
        <a:xfrm>
          <a:off x="2109" y="807721"/>
          <a:ext cx="2116641" cy="2116641"/>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16486" tIns="22860" rIns="116486" bIns="22860" numCol="1" spcCol="1270" anchor="ctr" anchorCtr="0">
          <a:noAutofit/>
        </a:bodyPr>
        <a:lstStyle/>
        <a:p>
          <a:pPr marL="0" lvl="0" indent="0" algn="ctr" defTabSz="800100">
            <a:lnSpc>
              <a:spcPct val="90000"/>
            </a:lnSpc>
            <a:spcBef>
              <a:spcPct val="0"/>
            </a:spcBef>
            <a:spcAft>
              <a:spcPct val="35000"/>
            </a:spcAft>
            <a:buFont typeface="+mj-lt"/>
            <a:buNone/>
          </a:pPr>
          <a:r>
            <a:rPr lang="en-AU" sz="1800" kern="1200" dirty="0">
              <a:latin typeface="Century Gothic" panose="020B0502020202020204" pitchFamily="34" charset="0"/>
            </a:rPr>
            <a:t>Establishing a false business</a:t>
          </a:r>
        </a:p>
      </dsp:txBody>
      <dsp:txXfrm>
        <a:off x="312084" y="1117696"/>
        <a:ext cx="1496691" cy="1496691"/>
      </dsp:txXfrm>
    </dsp:sp>
    <dsp:sp modelId="{AFE12378-C313-4EC7-8012-2EB241C244C4}">
      <dsp:nvSpPr>
        <dsp:cNvPr id="0" name=""/>
        <dsp:cNvSpPr/>
      </dsp:nvSpPr>
      <dsp:spPr>
        <a:xfrm>
          <a:off x="1695422" y="807721"/>
          <a:ext cx="2116641" cy="2116641"/>
        </a:xfrm>
        <a:prstGeom prst="ellipse">
          <a:avLst/>
        </a:prstGeom>
        <a:solidFill>
          <a:schemeClr val="accent2">
            <a:alpha val="50000"/>
            <a:hueOff val="791027"/>
            <a:satOff val="0"/>
            <a:lumOff val="7124"/>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16486" tIns="22860" rIns="116486" bIns="22860" numCol="1" spcCol="1270" anchor="ctr" anchorCtr="0">
          <a:noAutofit/>
        </a:bodyPr>
        <a:lstStyle/>
        <a:p>
          <a:pPr marL="0" lvl="0" indent="0" algn="ctr" defTabSz="800100">
            <a:lnSpc>
              <a:spcPct val="90000"/>
            </a:lnSpc>
            <a:spcBef>
              <a:spcPct val="0"/>
            </a:spcBef>
            <a:spcAft>
              <a:spcPct val="35000"/>
            </a:spcAft>
            <a:buFont typeface="+mj-lt"/>
            <a:buNone/>
          </a:pPr>
          <a:r>
            <a:rPr lang="en-AU" sz="1800" kern="1200" dirty="0">
              <a:latin typeface="Century Gothic" panose="020B0502020202020204" pitchFamily="34" charset="0"/>
            </a:rPr>
            <a:t>Taking over another business</a:t>
          </a:r>
        </a:p>
      </dsp:txBody>
      <dsp:txXfrm>
        <a:off x="2005397" y="1117696"/>
        <a:ext cx="1496691" cy="1496691"/>
      </dsp:txXfrm>
    </dsp:sp>
    <dsp:sp modelId="{A3167EA6-6AA7-4873-8BAE-EFCF588DB28D}">
      <dsp:nvSpPr>
        <dsp:cNvPr id="0" name=""/>
        <dsp:cNvSpPr/>
      </dsp:nvSpPr>
      <dsp:spPr>
        <a:xfrm>
          <a:off x="3388735" y="807721"/>
          <a:ext cx="2116641" cy="2116641"/>
        </a:xfrm>
        <a:prstGeom prst="ellipse">
          <a:avLst/>
        </a:prstGeom>
        <a:solidFill>
          <a:schemeClr val="accent2">
            <a:alpha val="50000"/>
            <a:hueOff val="1582054"/>
            <a:satOff val="0"/>
            <a:lumOff val="14249"/>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16486" tIns="22860" rIns="116486" bIns="22860" numCol="1" spcCol="1270" anchor="ctr" anchorCtr="0">
          <a:noAutofit/>
        </a:bodyPr>
        <a:lstStyle/>
        <a:p>
          <a:pPr marL="0" lvl="0" indent="0" algn="ctr" defTabSz="800100">
            <a:lnSpc>
              <a:spcPct val="90000"/>
            </a:lnSpc>
            <a:spcBef>
              <a:spcPct val="0"/>
            </a:spcBef>
            <a:spcAft>
              <a:spcPct val="35000"/>
            </a:spcAft>
            <a:buFont typeface="+mj-lt"/>
            <a:buNone/>
          </a:pPr>
          <a:r>
            <a:rPr lang="en-AU" sz="1800" kern="1200" dirty="0">
              <a:latin typeface="Century Gothic" panose="020B0502020202020204" pitchFamily="34" charset="0"/>
            </a:rPr>
            <a:t>Tax Agents inflate VAT refunds</a:t>
          </a:r>
        </a:p>
      </dsp:txBody>
      <dsp:txXfrm>
        <a:off x="3698710" y="1117696"/>
        <a:ext cx="1496691" cy="1496691"/>
      </dsp:txXfrm>
    </dsp:sp>
    <dsp:sp modelId="{8F69A79A-A409-495B-B50B-F29D27846BFD}">
      <dsp:nvSpPr>
        <dsp:cNvPr id="0" name=""/>
        <dsp:cNvSpPr/>
      </dsp:nvSpPr>
      <dsp:spPr>
        <a:xfrm>
          <a:off x="5082048" y="807721"/>
          <a:ext cx="2116641" cy="2116641"/>
        </a:xfrm>
        <a:prstGeom prst="ellipse">
          <a:avLst/>
        </a:prstGeom>
        <a:solidFill>
          <a:schemeClr val="accent2">
            <a:alpha val="50000"/>
            <a:hueOff val="2373082"/>
            <a:satOff val="0"/>
            <a:lumOff val="21373"/>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16486" tIns="22860" rIns="116486" bIns="22860" numCol="1" spcCol="1270" anchor="ctr" anchorCtr="0">
          <a:noAutofit/>
        </a:bodyPr>
        <a:lstStyle/>
        <a:p>
          <a:pPr marL="0" lvl="0" indent="0" algn="ctr" defTabSz="800100">
            <a:lnSpc>
              <a:spcPct val="90000"/>
            </a:lnSpc>
            <a:spcBef>
              <a:spcPct val="0"/>
            </a:spcBef>
            <a:spcAft>
              <a:spcPct val="35000"/>
            </a:spcAft>
            <a:buNone/>
          </a:pPr>
          <a:r>
            <a:rPr lang="en-AU" sz="1800" kern="1200" dirty="0">
              <a:latin typeface="Century Gothic" panose="020B0502020202020204" pitchFamily="34" charset="0"/>
            </a:rPr>
            <a:t>Setting up false bank accounts</a:t>
          </a:r>
        </a:p>
      </dsp:txBody>
      <dsp:txXfrm>
        <a:off x="5392023" y="1117696"/>
        <a:ext cx="1496691" cy="14966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885AA-5B5E-4D40-83A0-4E1F300EF905}">
      <dsp:nvSpPr>
        <dsp:cNvPr id="0" name=""/>
        <dsp:cNvSpPr/>
      </dsp:nvSpPr>
      <dsp:spPr>
        <a:xfrm>
          <a:off x="2069689" y="146916"/>
          <a:ext cx="3218064" cy="3218238"/>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AU" sz="1400" kern="1200" dirty="0">
            <a:latin typeface="Century Gothic" panose="020B0502020202020204" pitchFamily="34" charset="0"/>
          </a:endParaRPr>
        </a:p>
        <a:p>
          <a:pPr marL="0" lvl="0" indent="0" algn="ctr" defTabSz="622300">
            <a:lnSpc>
              <a:spcPct val="90000"/>
            </a:lnSpc>
            <a:spcBef>
              <a:spcPct val="0"/>
            </a:spcBef>
            <a:spcAft>
              <a:spcPct val="35000"/>
            </a:spcAft>
            <a:buNone/>
          </a:pPr>
          <a:endParaRPr lang="en-AU" sz="1400" kern="1200" dirty="0">
            <a:latin typeface="Century Gothic" panose="020B0502020202020204" pitchFamily="34" charset="0"/>
          </a:endParaRPr>
        </a:p>
        <a:p>
          <a:pPr marL="0" lvl="0" indent="0" algn="ctr" defTabSz="622300">
            <a:lnSpc>
              <a:spcPct val="90000"/>
            </a:lnSpc>
            <a:spcBef>
              <a:spcPct val="0"/>
            </a:spcBef>
            <a:spcAft>
              <a:spcPct val="35000"/>
            </a:spcAft>
            <a:buNone/>
          </a:pPr>
          <a:endParaRPr lang="en-AU" sz="1400" kern="1200" dirty="0">
            <a:latin typeface="Century Gothic" panose="020B0502020202020204" pitchFamily="34" charset="0"/>
          </a:endParaRPr>
        </a:p>
        <a:p>
          <a:pPr marL="0" lvl="0" indent="0" algn="ctr" defTabSz="622300">
            <a:lnSpc>
              <a:spcPct val="90000"/>
            </a:lnSpc>
            <a:spcBef>
              <a:spcPct val="0"/>
            </a:spcBef>
            <a:spcAft>
              <a:spcPct val="35000"/>
            </a:spcAft>
            <a:buNone/>
          </a:pPr>
          <a:r>
            <a:rPr lang="en-AU" sz="1400" kern="1200" dirty="0">
              <a:latin typeface="Century Gothic" panose="020B0502020202020204" pitchFamily="34" charset="0"/>
            </a:rPr>
            <a:t> Cyber identity theft commonly occurs through…</a:t>
          </a:r>
        </a:p>
      </dsp:txBody>
      <dsp:txXfrm>
        <a:off x="2540964" y="618216"/>
        <a:ext cx="2275514" cy="2275638"/>
      </dsp:txXfrm>
    </dsp:sp>
    <dsp:sp modelId="{E82BBE9A-39EA-4516-9C07-9D6CEF52A2AB}">
      <dsp:nvSpPr>
        <dsp:cNvPr id="0" name=""/>
        <dsp:cNvSpPr/>
      </dsp:nvSpPr>
      <dsp:spPr>
        <a:xfrm>
          <a:off x="3906131" y="0"/>
          <a:ext cx="357782" cy="358168"/>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16C0812-9CD8-4D78-83CD-63A6BFE5BC2B}">
      <dsp:nvSpPr>
        <dsp:cNvPr id="0" name=""/>
        <dsp:cNvSpPr/>
      </dsp:nvSpPr>
      <dsp:spPr>
        <a:xfrm>
          <a:off x="3059202" y="3126055"/>
          <a:ext cx="259425" cy="259264"/>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D2853FB-2207-4E31-9A3B-ED6620D49159}">
      <dsp:nvSpPr>
        <dsp:cNvPr id="0" name=""/>
        <dsp:cNvSpPr/>
      </dsp:nvSpPr>
      <dsp:spPr>
        <a:xfrm>
          <a:off x="5495029" y="1452840"/>
          <a:ext cx="259425" cy="259264"/>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3578F38-DF1C-4346-83F0-843CB51759FF}">
      <dsp:nvSpPr>
        <dsp:cNvPr id="0" name=""/>
        <dsp:cNvSpPr/>
      </dsp:nvSpPr>
      <dsp:spPr>
        <a:xfrm>
          <a:off x="4255332" y="3401643"/>
          <a:ext cx="357782" cy="358168"/>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B047600-6FA1-4470-A454-A8864A1C07E6}">
      <dsp:nvSpPr>
        <dsp:cNvPr id="0" name=""/>
        <dsp:cNvSpPr/>
      </dsp:nvSpPr>
      <dsp:spPr>
        <a:xfrm>
          <a:off x="3131815" y="508446"/>
          <a:ext cx="259425" cy="259264"/>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ABADD24-7DCF-4C2D-9F7B-81D873D018C8}">
      <dsp:nvSpPr>
        <dsp:cNvPr id="0" name=""/>
        <dsp:cNvSpPr/>
      </dsp:nvSpPr>
      <dsp:spPr>
        <a:xfrm>
          <a:off x="2315252" y="1992974"/>
          <a:ext cx="259425" cy="259264"/>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66F74D8-87B1-4880-BC61-FA208A663042}">
      <dsp:nvSpPr>
        <dsp:cNvPr id="0" name=""/>
        <dsp:cNvSpPr/>
      </dsp:nvSpPr>
      <dsp:spPr>
        <a:xfrm>
          <a:off x="1063672" y="727380"/>
          <a:ext cx="1308349" cy="1308324"/>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kern="1200" dirty="0">
              <a:latin typeface="Century Gothic" panose="020B0502020202020204" pitchFamily="34" charset="0"/>
            </a:rPr>
            <a:t>‘Phishing’ activities</a:t>
          </a:r>
        </a:p>
        <a:p>
          <a:pPr marL="0" lvl="0" indent="0" algn="ctr" defTabSz="444500">
            <a:lnSpc>
              <a:spcPct val="90000"/>
            </a:lnSpc>
            <a:spcBef>
              <a:spcPct val="0"/>
            </a:spcBef>
            <a:spcAft>
              <a:spcPct val="35000"/>
            </a:spcAft>
            <a:buNone/>
          </a:pPr>
          <a:endParaRPr lang="en-AU" sz="1000" kern="1200" dirty="0">
            <a:latin typeface="Century Gothic" panose="020B0502020202020204" pitchFamily="34" charset="0"/>
          </a:endParaRPr>
        </a:p>
        <a:p>
          <a:pPr marL="0" lvl="0" indent="0" algn="ctr" defTabSz="444500">
            <a:lnSpc>
              <a:spcPct val="90000"/>
            </a:lnSpc>
            <a:spcBef>
              <a:spcPct val="0"/>
            </a:spcBef>
            <a:spcAft>
              <a:spcPct val="35000"/>
            </a:spcAft>
            <a:buNone/>
          </a:pPr>
          <a:r>
            <a:rPr lang="en-AU" sz="1000" kern="1200" dirty="0">
              <a:latin typeface="Century Gothic" panose="020B0502020202020204" pitchFamily="34" charset="0"/>
            </a:rPr>
            <a:t> </a:t>
          </a:r>
        </a:p>
      </dsp:txBody>
      <dsp:txXfrm>
        <a:off x="1255275" y="918980"/>
        <a:ext cx="925143" cy="925124"/>
      </dsp:txXfrm>
    </dsp:sp>
    <dsp:sp modelId="{AF93655F-C672-4A4A-A2F9-EDB3CEC05E44}">
      <dsp:nvSpPr>
        <dsp:cNvPr id="0" name=""/>
        <dsp:cNvSpPr/>
      </dsp:nvSpPr>
      <dsp:spPr>
        <a:xfrm>
          <a:off x="3544387" y="519968"/>
          <a:ext cx="357782" cy="358168"/>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8AAF02F-D593-4C2F-B4EE-6FB50CD46558}">
      <dsp:nvSpPr>
        <dsp:cNvPr id="0" name=""/>
        <dsp:cNvSpPr/>
      </dsp:nvSpPr>
      <dsp:spPr>
        <a:xfrm>
          <a:off x="1187114" y="2418840"/>
          <a:ext cx="646913" cy="647200"/>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374C86-9A8B-4765-88F7-AABD2B13EE73}">
      <dsp:nvSpPr>
        <dsp:cNvPr id="0" name=""/>
        <dsp:cNvSpPr/>
      </dsp:nvSpPr>
      <dsp:spPr>
        <a:xfrm>
          <a:off x="5618471" y="111867"/>
          <a:ext cx="1308349" cy="1308324"/>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kern="1200" dirty="0">
              <a:latin typeface="Century Gothic" panose="020B0502020202020204" pitchFamily="34" charset="0"/>
            </a:rPr>
            <a:t>Information on social media</a:t>
          </a:r>
        </a:p>
        <a:p>
          <a:pPr marL="0" lvl="0" indent="0" algn="ctr" defTabSz="444500">
            <a:lnSpc>
              <a:spcPct val="90000"/>
            </a:lnSpc>
            <a:spcBef>
              <a:spcPct val="0"/>
            </a:spcBef>
            <a:spcAft>
              <a:spcPct val="35000"/>
            </a:spcAft>
            <a:buNone/>
          </a:pPr>
          <a:endParaRPr lang="en-AU" sz="1000" kern="1200" dirty="0">
            <a:latin typeface="Century Gothic" panose="020B0502020202020204" pitchFamily="34" charset="0"/>
          </a:endParaRPr>
        </a:p>
      </dsp:txBody>
      <dsp:txXfrm>
        <a:off x="5810074" y="303467"/>
        <a:ext cx="925143" cy="925124"/>
      </dsp:txXfrm>
    </dsp:sp>
    <dsp:sp modelId="{8DB210B4-0C86-4895-88A5-DB4B55E79B30}">
      <dsp:nvSpPr>
        <dsp:cNvPr id="0" name=""/>
        <dsp:cNvSpPr/>
      </dsp:nvSpPr>
      <dsp:spPr>
        <a:xfrm>
          <a:off x="5034269" y="1015451"/>
          <a:ext cx="357782" cy="358168"/>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293FD6B-4A40-4CDE-ACB7-90CC53C011CA}">
      <dsp:nvSpPr>
        <dsp:cNvPr id="0" name=""/>
        <dsp:cNvSpPr/>
      </dsp:nvSpPr>
      <dsp:spPr>
        <a:xfrm>
          <a:off x="940891" y="3188951"/>
          <a:ext cx="259425" cy="259264"/>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AF3692E-077B-4605-8F17-C148D85E3B6F}">
      <dsp:nvSpPr>
        <dsp:cNvPr id="0" name=""/>
        <dsp:cNvSpPr/>
      </dsp:nvSpPr>
      <dsp:spPr>
        <a:xfrm>
          <a:off x="3525904" y="2819739"/>
          <a:ext cx="259425" cy="259264"/>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70EF30F-E963-4D5F-9D91-5FEDF7059D96}">
      <dsp:nvSpPr>
        <dsp:cNvPr id="0" name=""/>
        <dsp:cNvSpPr/>
      </dsp:nvSpPr>
      <dsp:spPr>
        <a:xfrm>
          <a:off x="6233699" y="2373228"/>
          <a:ext cx="1308349" cy="1308324"/>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Font typeface="Calibri" panose="020F0502020204030204" pitchFamily="34" charset="0"/>
            <a:buNone/>
          </a:pPr>
          <a:r>
            <a:rPr lang="en-AU" sz="1000" kern="1200" dirty="0">
              <a:latin typeface="Century Gothic" panose="020B0502020202020204" pitchFamily="34" charset="0"/>
            </a:rPr>
            <a:t>Hacking online accounts</a:t>
          </a:r>
        </a:p>
        <a:p>
          <a:pPr marL="0" lvl="0" indent="0" algn="ctr" defTabSz="444500">
            <a:lnSpc>
              <a:spcPct val="90000"/>
            </a:lnSpc>
            <a:spcBef>
              <a:spcPct val="0"/>
            </a:spcBef>
            <a:spcAft>
              <a:spcPct val="35000"/>
            </a:spcAft>
            <a:buFont typeface="Calibri" panose="020F0502020204030204" pitchFamily="34" charset="0"/>
            <a:buNone/>
          </a:pPr>
          <a:endParaRPr lang="en-AU" sz="1000" kern="1200" dirty="0">
            <a:latin typeface="Century Gothic" panose="020B0502020202020204" pitchFamily="34" charset="0"/>
          </a:endParaRPr>
        </a:p>
        <a:p>
          <a:pPr marL="0" lvl="0" indent="0" algn="ctr" defTabSz="444500">
            <a:lnSpc>
              <a:spcPct val="90000"/>
            </a:lnSpc>
            <a:spcBef>
              <a:spcPct val="0"/>
            </a:spcBef>
            <a:spcAft>
              <a:spcPct val="35000"/>
            </a:spcAft>
            <a:buFont typeface="Calibri" panose="020F0502020204030204" pitchFamily="34" charset="0"/>
            <a:buNone/>
          </a:pPr>
          <a:r>
            <a:rPr lang="en-AU" sz="1000" kern="1200" dirty="0">
              <a:latin typeface="Century Gothic" panose="020B0502020202020204" pitchFamily="34" charset="0"/>
            </a:rPr>
            <a:t> </a:t>
          </a:r>
        </a:p>
      </dsp:txBody>
      <dsp:txXfrm>
        <a:off x="6425302" y="2564828"/>
        <a:ext cx="925143" cy="925124"/>
      </dsp:txXfrm>
    </dsp:sp>
    <dsp:sp modelId="{B3EF507F-705E-4865-ACED-0303FE738416}">
      <dsp:nvSpPr>
        <dsp:cNvPr id="0" name=""/>
        <dsp:cNvSpPr/>
      </dsp:nvSpPr>
      <dsp:spPr>
        <a:xfrm>
          <a:off x="5864694" y="2327617"/>
          <a:ext cx="259425" cy="259264"/>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DE9ED9D-7282-47A2-98EE-7755D8B947FD}">
      <dsp:nvSpPr>
        <dsp:cNvPr id="0" name=""/>
        <dsp:cNvSpPr/>
      </dsp:nvSpPr>
      <dsp:spPr>
        <a:xfrm>
          <a:off x="2478300" y="3492866"/>
          <a:ext cx="1308349" cy="1308324"/>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kern="1200" dirty="0">
              <a:latin typeface="Century Gothic" panose="020B0502020202020204" pitchFamily="34" charset="0"/>
            </a:rPr>
            <a:t>Data breaches</a:t>
          </a:r>
        </a:p>
        <a:p>
          <a:pPr marL="0" lvl="0" indent="0" algn="ctr" defTabSz="444500">
            <a:lnSpc>
              <a:spcPct val="90000"/>
            </a:lnSpc>
            <a:spcBef>
              <a:spcPct val="0"/>
            </a:spcBef>
            <a:spcAft>
              <a:spcPct val="35000"/>
            </a:spcAft>
            <a:buNone/>
          </a:pPr>
          <a:endParaRPr lang="en-AU" sz="1000" kern="1200" dirty="0">
            <a:latin typeface="Century Gothic" panose="020B0502020202020204" pitchFamily="34" charset="0"/>
          </a:endParaRPr>
        </a:p>
        <a:p>
          <a:pPr marL="0" lvl="0" indent="0" algn="ctr" defTabSz="444500">
            <a:lnSpc>
              <a:spcPct val="90000"/>
            </a:lnSpc>
            <a:spcBef>
              <a:spcPct val="0"/>
            </a:spcBef>
            <a:spcAft>
              <a:spcPct val="35000"/>
            </a:spcAft>
            <a:buNone/>
          </a:pPr>
          <a:endParaRPr lang="en-AU" sz="1000" kern="1200" dirty="0">
            <a:latin typeface="Century Gothic" panose="020B0502020202020204" pitchFamily="34" charset="0"/>
          </a:endParaRPr>
        </a:p>
      </dsp:txBody>
      <dsp:txXfrm>
        <a:off x="2669903" y="3684466"/>
        <a:ext cx="925143" cy="925124"/>
      </dsp:txXfrm>
    </dsp:sp>
    <dsp:sp modelId="{6A7F3A41-F355-4F99-975D-1E0D191CC8E1}">
      <dsp:nvSpPr>
        <dsp:cNvPr id="0" name=""/>
        <dsp:cNvSpPr/>
      </dsp:nvSpPr>
      <dsp:spPr>
        <a:xfrm>
          <a:off x="3646705" y="3448695"/>
          <a:ext cx="259425" cy="259264"/>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AA51F-2740-45E9-A0C1-C3F3C0366A60}">
      <dsp:nvSpPr>
        <dsp:cNvPr id="0" name=""/>
        <dsp:cNvSpPr/>
      </dsp:nvSpPr>
      <dsp:spPr>
        <a:xfrm>
          <a:off x="1698" y="1319277"/>
          <a:ext cx="1790791" cy="147702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Century Gothic" panose="020B0502020202020204" pitchFamily="34" charset="0"/>
            </a:rPr>
            <a:t>We use intelligent systems to automatically detect tax returns suspected of being lodged using another person’s identity.</a:t>
          </a:r>
        </a:p>
      </dsp:txBody>
      <dsp:txXfrm>
        <a:off x="35689" y="1353268"/>
        <a:ext cx="1722809" cy="1092540"/>
      </dsp:txXfrm>
    </dsp:sp>
    <dsp:sp modelId="{B68BF233-8292-4489-B9F2-AF5D9A2896DA}">
      <dsp:nvSpPr>
        <dsp:cNvPr id="0" name=""/>
        <dsp:cNvSpPr/>
      </dsp:nvSpPr>
      <dsp:spPr>
        <a:xfrm>
          <a:off x="998717" y="1637448"/>
          <a:ext cx="2024564" cy="2024564"/>
        </a:xfrm>
        <a:prstGeom prst="leftCircularArrow">
          <a:avLst>
            <a:gd name="adj1" fmla="val 3398"/>
            <a:gd name="adj2" fmla="val 420576"/>
            <a:gd name="adj3" fmla="val 2196087"/>
            <a:gd name="adj4" fmla="val 9024489"/>
            <a:gd name="adj5" fmla="val 3964"/>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DAD70A-5E8C-49F1-9F58-7B740DC7BE63}">
      <dsp:nvSpPr>
        <dsp:cNvPr id="0" name=""/>
        <dsp:cNvSpPr/>
      </dsp:nvSpPr>
      <dsp:spPr>
        <a:xfrm>
          <a:off x="399651" y="2479800"/>
          <a:ext cx="1591814" cy="63301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AU" sz="1800" kern="1200" dirty="0">
              <a:latin typeface="Century Gothic" panose="020B0502020202020204" pitchFamily="34" charset="0"/>
            </a:rPr>
            <a:t>    DETECT</a:t>
          </a:r>
        </a:p>
      </dsp:txBody>
      <dsp:txXfrm>
        <a:off x="418191" y="2498340"/>
        <a:ext cx="1554734" cy="595932"/>
      </dsp:txXfrm>
    </dsp:sp>
    <dsp:sp modelId="{4353F98D-70FB-4DF5-9562-10C65E63319D}">
      <dsp:nvSpPr>
        <dsp:cNvPr id="0" name=""/>
        <dsp:cNvSpPr/>
      </dsp:nvSpPr>
      <dsp:spPr>
        <a:xfrm>
          <a:off x="2319050" y="1319277"/>
          <a:ext cx="1790791" cy="147702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791027"/>
              <a:satOff val="0"/>
              <a:lumOff val="71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Century Gothic" panose="020B0502020202020204" pitchFamily="34" charset="0"/>
            </a:rPr>
            <a:t>We are a partner agency in a whole-of-government approach to reducing identity crime.</a:t>
          </a:r>
        </a:p>
      </dsp:txBody>
      <dsp:txXfrm>
        <a:off x="2353041" y="1669774"/>
        <a:ext cx="1722809" cy="1092540"/>
      </dsp:txXfrm>
    </dsp:sp>
    <dsp:sp modelId="{4A66A4D0-4478-4C69-8FE7-B1BC3D46081B}">
      <dsp:nvSpPr>
        <dsp:cNvPr id="0" name=""/>
        <dsp:cNvSpPr/>
      </dsp:nvSpPr>
      <dsp:spPr>
        <a:xfrm>
          <a:off x="3301146" y="395657"/>
          <a:ext cx="2253388" cy="2253388"/>
        </a:xfrm>
        <a:prstGeom prst="circularArrow">
          <a:avLst>
            <a:gd name="adj1" fmla="val 3053"/>
            <a:gd name="adj2" fmla="val 374795"/>
            <a:gd name="adj3" fmla="val 19449694"/>
            <a:gd name="adj4" fmla="val 12575511"/>
            <a:gd name="adj5" fmla="val 3562"/>
          </a:avLst>
        </a:prstGeom>
        <a:solidFill>
          <a:schemeClr val="accent2">
            <a:hueOff val="1186541"/>
            <a:satOff val="0"/>
            <a:lumOff val="1068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98CF88-BDE5-402C-B55B-B9416C6783A4}">
      <dsp:nvSpPr>
        <dsp:cNvPr id="0" name=""/>
        <dsp:cNvSpPr/>
      </dsp:nvSpPr>
      <dsp:spPr>
        <a:xfrm>
          <a:off x="2717003" y="1002771"/>
          <a:ext cx="1591814" cy="633012"/>
        </a:xfrm>
        <a:prstGeom prst="roundRect">
          <a:avLst>
            <a:gd name="adj" fmla="val 10000"/>
          </a:avLst>
        </a:prstGeom>
        <a:solidFill>
          <a:schemeClr val="accent2">
            <a:hueOff val="791027"/>
            <a:satOff val="0"/>
            <a:lumOff val="71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AU" sz="1800" kern="1200" dirty="0">
              <a:latin typeface="Century Gothic" panose="020B0502020202020204" pitchFamily="34" charset="0"/>
            </a:rPr>
            <a:t>       PARTNER</a:t>
          </a:r>
        </a:p>
      </dsp:txBody>
      <dsp:txXfrm>
        <a:off x="2735543" y="1021311"/>
        <a:ext cx="1554734" cy="595932"/>
      </dsp:txXfrm>
    </dsp:sp>
    <dsp:sp modelId="{155613AB-BFD1-4C15-8700-7EA92972C344}">
      <dsp:nvSpPr>
        <dsp:cNvPr id="0" name=""/>
        <dsp:cNvSpPr/>
      </dsp:nvSpPr>
      <dsp:spPr>
        <a:xfrm>
          <a:off x="4636402" y="1319277"/>
          <a:ext cx="1790791" cy="147702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582054"/>
              <a:satOff val="0"/>
              <a:lumOff val="14249"/>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C1C927-BF55-474B-A984-1547C33DD23E}">
      <dsp:nvSpPr>
        <dsp:cNvPr id="0" name=""/>
        <dsp:cNvSpPr/>
      </dsp:nvSpPr>
      <dsp:spPr>
        <a:xfrm>
          <a:off x="5633421" y="1637448"/>
          <a:ext cx="2024564" cy="2024564"/>
        </a:xfrm>
        <a:prstGeom prst="leftCircularArrow">
          <a:avLst>
            <a:gd name="adj1" fmla="val 3398"/>
            <a:gd name="adj2" fmla="val 420576"/>
            <a:gd name="adj3" fmla="val 2196087"/>
            <a:gd name="adj4" fmla="val 9024489"/>
            <a:gd name="adj5" fmla="val 3964"/>
          </a:avLst>
        </a:prstGeom>
        <a:solidFill>
          <a:schemeClr val="accent2">
            <a:hueOff val="2373082"/>
            <a:satOff val="0"/>
            <a:lumOff val="2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F633FD-D956-42B5-9F7A-A76A5BDC2B89}">
      <dsp:nvSpPr>
        <dsp:cNvPr id="0" name=""/>
        <dsp:cNvSpPr/>
      </dsp:nvSpPr>
      <dsp:spPr>
        <a:xfrm>
          <a:off x="5034356" y="2479800"/>
          <a:ext cx="1591814" cy="633012"/>
        </a:xfrm>
        <a:prstGeom prst="roundRect">
          <a:avLst>
            <a:gd name="adj" fmla="val 10000"/>
          </a:avLst>
        </a:prstGeom>
        <a:solidFill>
          <a:schemeClr val="accent2">
            <a:hueOff val="1582054"/>
            <a:satOff val="0"/>
            <a:lumOff val="142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AU" sz="1800" kern="1200" dirty="0">
              <a:latin typeface="Century Gothic" panose="020B0502020202020204" pitchFamily="34" charset="0"/>
            </a:rPr>
            <a:t>      SUPPORT</a:t>
          </a:r>
        </a:p>
      </dsp:txBody>
      <dsp:txXfrm>
        <a:off x="5052896" y="2498340"/>
        <a:ext cx="1554734" cy="595932"/>
      </dsp:txXfrm>
    </dsp:sp>
    <dsp:sp modelId="{BF203061-A0F5-4C81-95FF-059BE2D6D575}">
      <dsp:nvSpPr>
        <dsp:cNvPr id="0" name=""/>
        <dsp:cNvSpPr/>
      </dsp:nvSpPr>
      <dsp:spPr>
        <a:xfrm>
          <a:off x="6953754" y="1319277"/>
          <a:ext cx="1790791" cy="147702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2373082"/>
              <a:satOff val="0"/>
              <a:lumOff val="2137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Century Gothic" panose="020B0502020202020204" pitchFamily="34" charset="0"/>
            </a:rPr>
            <a:t>We provide education to the general public to assist in preventing identity crime.</a:t>
          </a:r>
        </a:p>
      </dsp:txBody>
      <dsp:txXfrm>
        <a:off x="6987745" y="1669774"/>
        <a:ext cx="1722809" cy="1092540"/>
      </dsp:txXfrm>
    </dsp:sp>
    <dsp:sp modelId="{36230D05-F0CB-4E62-AC6F-AF9D099CE07F}">
      <dsp:nvSpPr>
        <dsp:cNvPr id="0" name=""/>
        <dsp:cNvSpPr/>
      </dsp:nvSpPr>
      <dsp:spPr>
        <a:xfrm>
          <a:off x="7351708" y="1002771"/>
          <a:ext cx="1591814" cy="633012"/>
        </a:xfrm>
        <a:prstGeom prst="roundRect">
          <a:avLst>
            <a:gd name="adj" fmla="val 10000"/>
          </a:avLst>
        </a:prstGeom>
        <a:solidFill>
          <a:schemeClr val="accent2">
            <a:hueOff val="2373082"/>
            <a:satOff val="0"/>
            <a:lumOff val="2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AU" sz="1800" kern="1200" dirty="0">
              <a:latin typeface="Century Gothic" panose="020B0502020202020204" pitchFamily="34" charset="0"/>
            </a:rPr>
            <a:t>       EDUCATE</a:t>
          </a:r>
        </a:p>
      </dsp:txBody>
      <dsp:txXfrm>
        <a:off x="7370248" y="1021311"/>
        <a:ext cx="1554734" cy="5959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B138D-00E2-4EE6-AD4B-8CD3CF039C54}">
      <dsp:nvSpPr>
        <dsp:cNvPr id="0" name=""/>
        <dsp:cNvSpPr/>
      </dsp:nvSpPr>
      <dsp:spPr>
        <a:xfrm>
          <a:off x="-4689747" y="-718913"/>
          <a:ext cx="5586158" cy="5586158"/>
        </a:xfrm>
        <a:prstGeom prst="blockArc">
          <a:avLst>
            <a:gd name="adj1" fmla="val 18900000"/>
            <a:gd name="adj2" fmla="val 2700000"/>
            <a:gd name="adj3" fmla="val 387"/>
          </a:avLst>
        </a:pr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2DE783-93E3-4CD7-A1FD-655E543048AA}">
      <dsp:nvSpPr>
        <dsp:cNvPr id="0" name=""/>
        <dsp:cNvSpPr/>
      </dsp:nvSpPr>
      <dsp:spPr>
        <a:xfrm>
          <a:off x="576516" y="414833"/>
          <a:ext cx="8155364" cy="829666"/>
        </a:xfrm>
        <a:prstGeom prst="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8548" tIns="35560" rIns="35560" bIns="35560" numCol="1" spcCol="1270" anchor="ctr" anchorCtr="0">
          <a:noAutofit/>
        </a:bodyPr>
        <a:lstStyle/>
        <a:p>
          <a:pPr marL="0" lvl="0" indent="0" algn="l" defTabSz="622300">
            <a:lnSpc>
              <a:spcPct val="90000"/>
            </a:lnSpc>
            <a:spcBef>
              <a:spcPct val="0"/>
            </a:spcBef>
            <a:spcAft>
              <a:spcPct val="35000"/>
            </a:spcAft>
            <a:buNone/>
          </a:pPr>
          <a:r>
            <a:rPr lang="en-AU" sz="1400" kern="1200" dirty="0">
              <a:latin typeface="Century Gothic" panose="020B0502020202020204" pitchFamily="34" charset="0"/>
            </a:rPr>
            <a:t>1. Is identity crime an issue in your work?</a:t>
          </a:r>
        </a:p>
      </dsp:txBody>
      <dsp:txXfrm>
        <a:off x="576516" y="414833"/>
        <a:ext cx="8155364" cy="829666"/>
      </dsp:txXfrm>
    </dsp:sp>
    <dsp:sp modelId="{BE75ECA8-E19A-458B-8F00-8FAA3AB8D6BC}">
      <dsp:nvSpPr>
        <dsp:cNvPr id="0" name=""/>
        <dsp:cNvSpPr/>
      </dsp:nvSpPr>
      <dsp:spPr>
        <a:xfrm>
          <a:off x="57975" y="311124"/>
          <a:ext cx="1037083" cy="1037083"/>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E1ED0A-1725-4645-8588-772732A1DBF7}">
      <dsp:nvSpPr>
        <dsp:cNvPr id="0" name=""/>
        <dsp:cNvSpPr/>
      </dsp:nvSpPr>
      <dsp:spPr>
        <a:xfrm>
          <a:off x="878100" y="1659332"/>
          <a:ext cx="7853780" cy="829666"/>
        </a:xfrm>
        <a:prstGeom prst="rect">
          <a:avLst/>
        </a:prstGeom>
        <a:solidFill>
          <a:schemeClr val="accent5">
            <a:shade val="80000"/>
            <a:hueOff val="365567"/>
            <a:satOff val="-48019"/>
            <a:lumOff val="243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8548" tIns="35560" rIns="35560" bIns="35560" numCol="1" spcCol="1270" anchor="ctr" anchorCtr="0">
          <a:noAutofit/>
        </a:bodyPr>
        <a:lstStyle/>
        <a:p>
          <a:pPr marL="0" lvl="0" indent="0" algn="l" defTabSz="622300">
            <a:lnSpc>
              <a:spcPct val="90000"/>
            </a:lnSpc>
            <a:spcBef>
              <a:spcPct val="0"/>
            </a:spcBef>
            <a:spcAft>
              <a:spcPct val="35000"/>
            </a:spcAft>
            <a:buNone/>
          </a:pPr>
          <a:r>
            <a:rPr lang="en-AU" sz="1400" kern="1200" dirty="0">
              <a:latin typeface="Century Gothic" panose="020B0502020202020204" pitchFamily="34" charset="0"/>
            </a:rPr>
            <a:t>2. What evidence would you gather to prove who is behind identity crime?</a:t>
          </a:r>
        </a:p>
      </dsp:txBody>
      <dsp:txXfrm>
        <a:off x="878100" y="1659332"/>
        <a:ext cx="7853780" cy="829666"/>
      </dsp:txXfrm>
    </dsp:sp>
    <dsp:sp modelId="{2D494737-8663-4E91-90AA-9AF9281E980C}">
      <dsp:nvSpPr>
        <dsp:cNvPr id="0" name=""/>
        <dsp:cNvSpPr/>
      </dsp:nvSpPr>
      <dsp:spPr>
        <a:xfrm>
          <a:off x="359559" y="1555624"/>
          <a:ext cx="1037083" cy="1037083"/>
        </a:xfrm>
        <a:prstGeom prst="ellipse">
          <a:avLst/>
        </a:prstGeom>
        <a:solidFill>
          <a:schemeClr val="lt1">
            <a:hueOff val="0"/>
            <a:satOff val="0"/>
            <a:lumOff val="0"/>
            <a:alphaOff val="0"/>
          </a:schemeClr>
        </a:solidFill>
        <a:ln w="12700" cap="flat" cmpd="sng" algn="ctr">
          <a:solidFill>
            <a:schemeClr val="accent5">
              <a:shade val="80000"/>
              <a:hueOff val="365567"/>
              <a:satOff val="-48019"/>
              <a:lumOff val="2430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314D24-FBB4-4329-8530-22A2B2D4B748}">
      <dsp:nvSpPr>
        <dsp:cNvPr id="0" name=""/>
        <dsp:cNvSpPr/>
      </dsp:nvSpPr>
      <dsp:spPr>
        <a:xfrm>
          <a:off x="586221" y="2863585"/>
          <a:ext cx="8155364" cy="829666"/>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8548" tIns="35560" rIns="35560" bIns="35560" numCol="1" spcCol="1270" anchor="ctr" anchorCtr="0">
          <a:noAutofit/>
        </a:bodyPr>
        <a:lstStyle/>
        <a:p>
          <a:pPr marL="0" lvl="0" indent="0" algn="l" defTabSz="622300">
            <a:lnSpc>
              <a:spcPct val="90000"/>
            </a:lnSpc>
            <a:spcBef>
              <a:spcPct val="0"/>
            </a:spcBef>
            <a:spcAft>
              <a:spcPct val="35000"/>
            </a:spcAft>
            <a:buNone/>
          </a:pPr>
          <a:r>
            <a:rPr lang="en-AU" sz="1400" kern="1200" dirty="0">
              <a:latin typeface="Century Gothic" panose="020B0502020202020204" pitchFamily="34" charset="0"/>
              <a:ea typeface="+mn-ea"/>
              <a:cs typeface="+mn-cs"/>
            </a:rPr>
            <a:t>3. Discuss </a:t>
          </a:r>
          <a:r>
            <a:rPr lang="en-AU" sz="1400" kern="1200" dirty="0">
              <a:latin typeface="Century Gothic" panose="020B0502020202020204" pitchFamily="34" charset="0"/>
            </a:rPr>
            <a:t>how your jurisdictions respond to identity crime. Are there any criminal charges in your jurisdiction? How should such a crime be prosecuted? </a:t>
          </a:r>
          <a:endParaRPr lang="en-AU" sz="1400" kern="1200" dirty="0">
            <a:latin typeface="Century Gothic" panose="020B0502020202020204" pitchFamily="34" charset="0"/>
            <a:ea typeface="+mn-ea"/>
            <a:cs typeface="+mn-cs"/>
          </a:endParaRPr>
        </a:p>
      </dsp:txBody>
      <dsp:txXfrm>
        <a:off x="586221" y="2863585"/>
        <a:ext cx="8155364" cy="829666"/>
      </dsp:txXfrm>
    </dsp:sp>
    <dsp:sp modelId="{2A1800E6-1A63-4E70-A1D9-350C7B54EB35}">
      <dsp:nvSpPr>
        <dsp:cNvPr id="0" name=""/>
        <dsp:cNvSpPr/>
      </dsp:nvSpPr>
      <dsp:spPr>
        <a:xfrm>
          <a:off x="57975" y="2800124"/>
          <a:ext cx="1037083" cy="1037083"/>
        </a:xfrm>
        <a:prstGeom prst="ellipse">
          <a:avLst/>
        </a:prstGeom>
        <a:solidFill>
          <a:schemeClr val="lt1">
            <a:hueOff val="0"/>
            <a:satOff val="0"/>
            <a:lumOff val="0"/>
            <a:alphaOff val="0"/>
          </a:schemeClr>
        </a:solidFill>
        <a:ln w="12700" cap="flat" cmpd="sng" algn="ctr">
          <a:solidFill>
            <a:schemeClr val="accent5">
              <a:shade val="80000"/>
              <a:hueOff val="731134"/>
              <a:satOff val="-96038"/>
              <a:lumOff val="48599"/>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018D3A-2845-40A3-8E40-CAC8C0EE511C}" type="datetimeFigureOut">
              <a:rPr lang="en-AU" smtClean="0"/>
              <a:t>3/05/2023</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386121-0782-472C-A2D5-274C6306BCE1}" type="slidenum">
              <a:rPr lang="en-AU" smtClean="0"/>
              <a:t>‹#›</a:t>
            </a:fld>
            <a:endParaRPr lang="en-AU"/>
          </a:p>
        </p:txBody>
      </p:sp>
    </p:spTree>
    <p:extLst>
      <p:ext uri="{BB962C8B-B14F-4D97-AF65-F5344CB8AC3E}">
        <p14:creationId xmlns:p14="http://schemas.microsoft.com/office/powerpoint/2010/main" val="3793880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2</a:t>
            </a:fld>
            <a:endParaRPr lang="en-AU"/>
          </a:p>
        </p:txBody>
      </p:sp>
    </p:spTree>
    <p:extLst>
      <p:ext uri="{BB962C8B-B14F-4D97-AF65-F5344CB8AC3E}">
        <p14:creationId xmlns:p14="http://schemas.microsoft.com/office/powerpoint/2010/main" val="1149874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11</a:t>
            </a:fld>
            <a:endParaRPr lang="en-AU"/>
          </a:p>
        </p:txBody>
      </p:sp>
    </p:spTree>
    <p:extLst>
      <p:ext uri="{BB962C8B-B14F-4D97-AF65-F5344CB8AC3E}">
        <p14:creationId xmlns:p14="http://schemas.microsoft.com/office/powerpoint/2010/main" val="2523033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12</a:t>
            </a:fld>
            <a:endParaRPr lang="en-AU"/>
          </a:p>
        </p:txBody>
      </p:sp>
    </p:spTree>
    <p:extLst>
      <p:ext uri="{BB962C8B-B14F-4D97-AF65-F5344CB8AC3E}">
        <p14:creationId xmlns:p14="http://schemas.microsoft.com/office/powerpoint/2010/main" val="3514718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13</a:t>
            </a:fld>
            <a:endParaRPr lang="en-AU"/>
          </a:p>
        </p:txBody>
      </p:sp>
    </p:spTree>
    <p:extLst>
      <p:ext uri="{BB962C8B-B14F-4D97-AF65-F5344CB8AC3E}">
        <p14:creationId xmlns:p14="http://schemas.microsoft.com/office/powerpoint/2010/main" val="427235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sz="12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3CDC50D-9E8E-4BC2-A735-4AF793B59BAE}" type="slidenum">
              <a:rPr lang="en-AU" smtClean="0"/>
              <a:t>14</a:t>
            </a:fld>
            <a:endParaRPr lang="en-AU"/>
          </a:p>
        </p:txBody>
      </p:sp>
    </p:spTree>
    <p:extLst>
      <p:ext uri="{BB962C8B-B14F-4D97-AF65-F5344CB8AC3E}">
        <p14:creationId xmlns:p14="http://schemas.microsoft.com/office/powerpoint/2010/main" val="1444030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15</a:t>
            </a:fld>
            <a:endParaRPr lang="en-AU"/>
          </a:p>
        </p:txBody>
      </p:sp>
    </p:spTree>
    <p:extLst>
      <p:ext uri="{BB962C8B-B14F-4D97-AF65-F5344CB8AC3E}">
        <p14:creationId xmlns:p14="http://schemas.microsoft.com/office/powerpoint/2010/main" val="3877109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dirty="0"/>
              <a:t>Key enablers have a unique role in facilitating serious and organised crime. </a:t>
            </a:r>
          </a:p>
          <a:p>
            <a:pPr algn="l"/>
            <a:endParaRPr lang="en-AU" dirty="0"/>
          </a:p>
          <a:p>
            <a:pPr algn="l"/>
            <a:r>
              <a:rPr lang="en-AU" dirty="0"/>
              <a:t>Activities such as money laundering and identity crime contribute to the effectiveness of other types of organised crime. While not all of the above enablers are present in every illicit market, two or more enablers may be used concurrently within the same criminal enterprise. </a:t>
            </a:r>
          </a:p>
          <a:p>
            <a:pPr algn="l"/>
            <a:endParaRPr lang="en-AU" dirty="0"/>
          </a:p>
          <a:p>
            <a:pPr algn="l"/>
            <a:r>
              <a:rPr lang="en-AU" dirty="0"/>
              <a:t>Enablers are integral to the business of serious and organised crime groups. Law enforcement, regulatory, legislative or policy actions against enabling activities have the potential to disrupt criminal networks across multiple illicit markets or to severely hinder their activities. For example, increased law enforcement and regulatory capability to identify and prosecute professional facilitators would have a significant impact on all criminal groups relying on the expert advice and knowledge provided by such facilitators to perpetrate or conceal criminal activity. Similarly, reduced ability of crime groups to realise their illicit proceeds or conceal their illicit wealth through targeting of money laundering would be likely to affect future illicit activity by serious and organised crime groups.</a:t>
            </a:r>
            <a:endParaRPr lang="en-AU" b="0" i="0" dirty="0">
              <a:solidFill>
                <a:srgbClr val="313131"/>
              </a:solidFill>
              <a:effectLst/>
              <a:latin typeface="-apple-system"/>
            </a:endParaRPr>
          </a:p>
        </p:txBody>
      </p:sp>
      <p:sp>
        <p:nvSpPr>
          <p:cNvPr id="4" name="Slide Number Placeholder 3"/>
          <p:cNvSpPr>
            <a:spLocks noGrp="1"/>
          </p:cNvSpPr>
          <p:nvPr>
            <p:ph type="sldNum" sz="quarter" idx="5"/>
          </p:nvPr>
        </p:nvSpPr>
        <p:spPr/>
        <p:txBody>
          <a:bodyPr/>
          <a:lstStyle/>
          <a:p>
            <a:fld id="{C3CDC50D-9E8E-4BC2-A735-4AF793B59BAE}" type="slidenum">
              <a:rPr lang="en-AU" smtClean="0"/>
              <a:t>3</a:t>
            </a:fld>
            <a:endParaRPr lang="en-AU"/>
          </a:p>
        </p:txBody>
      </p:sp>
    </p:spTree>
    <p:extLst>
      <p:ext uri="{BB962C8B-B14F-4D97-AF65-F5344CB8AC3E}">
        <p14:creationId xmlns:p14="http://schemas.microsoft.com/office/powerpoint/2010/main" val="1350547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4</a:t>
            </a:fld>
            <a:endParaRPr lang="en-AU"/>
          </a:p>
        </p:txBody>
      </p:sp>
    </p:spTree>
    <p:extLst>
      <p:ext uri="{BB962C8B-B14F-4D97-AF65-F5344CB8AC3E}">
        <p14:creationId xmlns:p14="http://schemas.microsoft.com/office/powerpoint/2010/main" val="414485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11162" marR="0" lvl="0" indent="-342900" algn="l" defTabSz="914400" rtl="0" eaLnBrk="1" fontAlgn="auto" latinLnBrk="0" hangingPunct="1">
              <a:lnSpc>
                <a:spcPct val="100000"/>
              </a:lnSpc>
              <a:spcBef>
                <a:spcPts val="0"/>
              </a:spcBef>
              <a:spcAft>
                <a:spcPts val="0"/>
              </a:spcAft>
              <a:buClrTx/>
              <a:buSzTx/>
              <a:buFontTx/>
              <a:buNone/>
              <a:tabLst/>
              <a:defRPr/>
            </a:pPr>
            <a:r>
              <a:rPr lang="en-AU" dirty="0"/>
              <a:t>Identity crime continues to be one of the most common types of crime committed in Australia, and acts as an enabler of significant criminal activities including money laundering, financial crimes, drug trafficking and fraud. The true extent of identity crime is difficult to quantify due to under-reporting, discrepancies in cross-jurisdictional reporting, and instances where identify theft is undetected. There is a growing trend towards the commission of identity crime online through the production and sale of identity documentation and fraudulent use of personal identifying information. </a:t>
            </a:r>
          </a:p>
          <a:p>
            <a:pPr marL="411162" marR="0" lvl="0" indent="-342900" algn="l" defTabSz="914400" rtl="0" eaLnBrk="1" fontAlgn="auto" latinLnBrk="0" hangingPunct="1">
              <a:lnSpc>
                <a:spcPct val="100000"/>
              </a:lnSpc>
              <a:spcBef>
                <a:spcPts val="0"/>
              </a:spcBef>
              <a:spcAft>
                <a:spcPts val="0"/>
              </a:spcAft>
              <a:buClrTx/>
              <a:buSzTx/>
              <a:buFontTx/>
              <a:buNone/>
              <a:tabLst/>
              <a:defRPr/>
            </a:pPr>
            <a:endParaRPr lang="en-AU" dirty="0"/>
          </a:p>
          <a:p>
            <a:pPr marL="411162" marR="0" lvl="0" indent="-342900" algn="l" defTabSz="914400" rtl="0" eaLnBrk="1" fontAlgn="auto" latinLnBrk="0" hangingPunct="1">
              <a:lnSpc>
                <a:spcPct val="100000"/>
              </a:lnSpc>
              <a:spcBef>
                <a:spcPts val="0"/>
              </a:spcBef>
              <a:spcAft>
                <a:spcPts val="0"/>
              </a:spcAft>
              <a:buClrTx/>
              <a:buSzTx/>
              <a:buFontTx/>
              <a:buNone/>
              <a:tabLst/>
              <a:defRPr/>
            </a:pPr>
            <a:r>
              <a:rPr lang="en-AU" dirty="0"/>
              <a:t>As well as enabling crime, it is also a crime in its own right, carried out by serious and organised crime groups and cybercriminals. </a:t>
            </a:r>
          </a:p>
          <a:p>
            <a:pPr marL="411162" marR="0" lvl="0" indent="-342900" algn="l" defTabSz="914400" rtl="0" eaLnBrk="1" fontAlgn="auto" latinLnBrk="0" hangingPunct="1">
              <a:lnSpc>
                <a:spcPct val="100000"/>
              </a:lnSpc>
              <a:spcBef>
                <a:spcPts val="0"/>
              </a:spcBef>
              <a:spcAft>
                <a:spcPts val="0"/>
              </a:spcAft>
              <a:buClrTx/>
              <a:buSzTx/>
              <a:buFontTx/>
              <a:buNone/>
              <a:tabLst/>
              <a:defRPr/>
            </a:pPr>
            <a:endParaRPr lang="en-AU" dirty="0"/>
          </a:p>
          <a:p>
            <a:pPr marL="411162" marR="0" lvl="0" indent="-342900" algn="l" defTabSz="914400" rtl="0" eaLnBrk="1" fontAlgn="auto" latinLnBrk="0" hangingPunct="1">
              <a:lnSpc>
                <a:spcPct val="100000"/>
              </a:lnSpc>
              <a:spcBef>
                <a:spcPts val="0"/>
              </a:spcBef>
              <a:spcAft>
                <a:spcPts val="0"/>
              </a:spcAft>
              <a:buClrTx/>
              <a:buSzTx/>
              <a:buFontTx/>
              <a:buNone/>
              <a:tabLst/>
              <a:defRPr/>
            </a:pPr>
            <a:r>
              <a:rPr lang="en-AU" dirty="0"/>
              <a:t>PII is a valuable commodity, traded and sold by criminals to serious and organised crime groups with a view to facilitating other financial crimes. </a:t>
            </a:r>
          </a:p>
          <a:p>
            <a:pPr marL="411162" marR="0" lvl="0" indent="-342900" algn="l" defTabSz="914400" rtl="0" eaLnBrk="1" fontAlgn="auto" latinLnBrk="0" hangingPunct="1">
              <a:lnSpc>
                <a:spcPct val="100000"/>
              </a:lnSpc>
              <a:spcBef>
                <a:spcPts val="0"/>
              </a:spcBef>
              <a:spcAft>
                <a:spcPts val="0"/>
              </a:spcAft>
              <a:buClrTx/>
              <a:buSzTx/>
              <a:buFontTx/>
              <a:buNone/>
              <a:tabLst/>
              <a:defRPr/>
            </a:pPr>
            <a:endParaRPr lang="en-AU" dirty="0"/>
          </a:p>
          <a:p>
            <a:pPr marL="411162" marR="0" lvl="0" indent="-342900" algn="l" defTabSz="914400" rtl="0" eaLnBrk="1" fontAlgn="auto" latinLnBrk="0" hangingPunct="1">
              <a:lnSpc>
                <a:spcPct val="100000"/>
              </a:lnSpc>
              <a:spcBef>
                <a:spcPts val="0"/>
              </a:spcBef>
              <a:spcAft>
                <a:spcPts val="0"/>
              </a:spcAft>
              <a:buClrTx/>
              <a:buSzTx/>
              <a:buFontTx/>
              <a:buNone/>
              <a:tabLst/>
              <a:defRPr/>
            </a:pPr>
            <a:r>
              <a:rPr lang="en-AU" dirty="0"/>
              <a:t>Phishing refers to identity theft tactics surrounding email and internet use. Social engineering is the use of deception to manipulate individuals into revealing PII that may be used for fraudulent purposes.</a:t>
            </a:r>
          </a:p>
          <a:p>
            <a:pPr marL="411162" marR="0" lvl="0" indent="-342900" algn="l" defTabSz="914400" rtl="0" eaLnBrk="1" fontAlgn="auto" latinLnBrk="0" hangingPunct="1">
              <a:lnSpc>
                <a:spcPct val="100000"/>
              </a:lnSpc>
              <a:spcBef>
                <a:spcPts val="0"/>
              </a:spcBef>
              <a:spcAft>
                <a:spcPts val="0"/>
              </a:spcAft>
              <a:buClrTx/>
              <a:buSzTx/>
              <a:buFontTx/>
              <a:buNone/>
              <a:tabLst/>
              <a:defRPr/>
            </a:pPr>
            <a:endParaRPr lang="en-AU" dirty="0"/>
          </a:p>
          <a:p>
            <a:pPr marL="411162" marR="0" lvl="0" indent="-342900" algn="l" defTabSz="914400" rtl="0" eaLnBrk="1" fontAlgn="auto" latinLnBrk="0" hangingPunct="1">
              <a:lnSpc>
                <a:spcPct val="100000"/>
              </a:lnSpc>
              <a:spcBef>
                <a:spcPts val="0"/>
              </a:spcBef>
              <a:spcAft>
                <a:spcPts val="0"/>
              </a:spcAft>
              <a:buClrTx/>
              <a:buSzTx/>
              <a:buFontTx/>
              <a:buNone/>
              <a:tabLst/>
              <a:defRPr/>
            </a:pPr>
            <a:r>
              <a:rPr lang="en-AU" dirty="0"/>
              <a:t>Identity crime will likely increase in frequency as the volume of PII stored online increases. As more financial services are provided online, there is a requirement for more personal identifiers, such as personal identification numbers, passwords, access codes and security questions, to be created and stored. These personal identifiers are of value to criminal entities and will continue to be harvested, sold and used in fraud and to access systems for other criminal purposes. Identity takeover is likely to emerge as the primary identity crime methodology used to facilitate financial crime, rather than identity creation. As government agencies and private institutions increase services offered online, it is likely that new identity crime enabled financial crime methodologies will be observed.</a:t>
            </a:r>
          </a:p>
          <a:p>
            <a:pPr marL="411162" marR="0" lvl="0" indent="-342900" algn="l" defTabSz="914400" rtl="0" eaLnBrk="1" fontAlgn="auto" latinLnBrk="0" hangingPunct="1">
              <a:lnSpc>
                <a:spcPct val="100000"/>
              </a:lnSpc>
              <a:spcBef>
                <a:spcPts val="0"/>
              </a:spcBef>
              <a:spcAft>
                <a:spcPts val="0"/>
              </a:spcAft>
              <a:buClrTx/>
              <a:buSzTx/>
              <a:buFontTx/>
              <a:buNone/>
              <a:tabLst/>
              <a:defRPr/>
            </a:pPr>
            <a:endParaRPr lang="en-AU" dirty="0"/>
          </a:p>
          <a:p>
            <a:pPr marL="411162" indent="-342900"/>
            <a:r>
              <a:rPr lang="en-AU" dirty="0"/>
              <a:t>Refunds fraud Is characterised by the submission of false income tax returns or activity statements</a:t>
            </a:r>
          </a:p>
          <a:p>
            <a:pPr marL="411162" indent="-342900"/>
            <a:r>
              <a:rPr lang="en-AU" dirty="0"/>
              <a:t>It is with the intention of fraudulently obtaining refunds</a:t>
            </a:r>
          </a:p>
          <a:p>
            <a:pPr marL="411162" marR="0" lvl="0" indent="-342900" algn="l" defTabSz="914400" rtl="0" eaLnBrk="1" fontAlgn="auto" latinLnBrk="0" hangingPunct="1">
              <a:lnSpc>
                <a:spcPct val="100000"/>
              </a:lnSpc>
              <a:spcBef>
                <a:spcPts val="0"/>
              </a:spcBef>
              <a:spcAft>
                <a:spcPts val="0"/>
              </a:spcAft>
              <a:buClrTx/>
              <a:buSzTx/>
              <a:buFontTx/>
              <a:buNone/>
              <a:tabLst/>
              <a:defRPr/>
            </a:pPr>
            <a:endParaRPr lang="en-AU" dirty="0"/>
          </a:p>
          <a:p>
            <a:pPr marL="411162" marR="0" lvl="0" indent="-342900" algn="l" defTabSz="914400" rtl="0" eaLnBrk="1" fontAlgn="auto" latinLnBrk="0" hangingPunct="1">
              <a:lnSpc>
                <a:spcPct val="100000"/>
              </a:lnSpc>
              <a:spcBef>
                <a:spcPts val="0"/>
              </a:spcBef>
              <a:spcAft>
                <a:spcPts val="0"/>
              </a:spcAft>
              <a:buClrTx/>
              <a:buSzTx/>
              <a:buFontTx/>
              <a:buNone/>
              <a:tabLst/>
              <a:defRPr/>
            </a:pPr>
            <a:endParaRPr lang="en-AU" dirty="0"/>
          </a:p>
          <a:p>
            <a:pPr marL="411162" marR="0" lvl="0" indent="-342900" algn="l" defTabSz="914400" rtl="0" eaLnBrk="1" fontAlgn="auto" latinLnBrk="0" hangingPunct="1">
              <a:lnSpc>
                <a:spcPct val="100000"/>
              </a:lnSpc>
              <a:spcBef>
                <a:spcPts val="0"/>
              </a:spcBef>
              <a:spcAft>
                <a:spcPts val="0"/>
              </a:spcAft>
              <a:buClrTx/>
              <a:buSzTx/>
              <a:buFontTx/>
              <a:buNone/>
              <a:tabLst/>
              <a:defRPr/>
            </a:pPr>
            <a:endParaRPr lang="en-AU" dirty="0"/>
          </a:p>
          <a:p>
            <a:pPr marL="411162" marR="0" lvl="0" indent="-34290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5</a:t>
            </a:fld>
            <a:endParaRPr lang="en-AU"/>
          </a:p>
        </p:txBody>
      </p:sp>
    </p:spTree>
    <p:extLst>
      <p:ext uri="{BB962C8B-B14F-4D97-AF65-F5344CB8AC3E}">
        <p14:creationId xmlns:p14="http://schemas.microsoft.com/office/powerpoint/2010/main" val="3405681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6</a:t>
            </a:fld>
            <a:endParaRPr lang="en-AU"/>
          </a:p>
        </p:txBody>
      </p:sp>
    </p:spTree>
    <p:extLst>
      <p:ext uri="{BB962C8B-B14F-4D97-AF65-F5344CB8AC3E}">
        <p14:creationId xmlns:p14="http://schemas.microsoft.com/office/powerpoint/2010/main" val="7127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7</a:t>
            </a:fld>
            <a:endParaRPr lang="en-AU"/>
          </a:p>
        </p:txBody>
      </p:sp>
    </p:spTree>
    <p:extLst>
      <p:ext uri="{BB962C8B-B14F-4D97-AF65-F5344CB8AC3E}">
        <p14:creationId xmlns:p14="http://schemas.microsoft.com/office/powerpoint/2010/main" val="3771684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8</a:t>
            </a:fld>
            <a:endParaRPr lang="en-AU"/>
          </a:p>
        </p:txBody>
      </p:sp>
    </p:spTree>
    <p:extLst>
      <p:ext uri="{BB962C8B-B14F-4D97-AF65-F5344CB8AC3E}">
        <p14:creationId xmlns:p14="http://schemas.microsoft.com/office/powerpoint/2010/main" val="2571096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9</a:t>
            </a:fld>
            <a:endParaRPr lang="en-AU"/>
          </a:p>
        </p:txBody>
      </p:sp>
    </p:spTree>
    <p:extLst>
      <p:ext uri="{BB962C8B-B14F-4D97-AF65-F5344CB8AC3E}">
        <p14:creationId xmlns:p14="http://schemas.microsoft.com/office/powerpoint/2010/main" val="1283125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10</a:t>
            </a:fld>
            <a:endParaRPr lang="en-AU"/>
          </a:p>
        </p:txBody>
      </p:sp>
    </p:spTree>
    <p:extLst>
      <p:ext uri="{BB962C8B-B14F-4D97-AF65-F5344CB8AC3E}">
        <p14:creationId xmlns:p14="http://schemas.microsoft.com/office/powerpoint/2010/main" val="424124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0ACD79-9871-4FEA-BF87-640F79621DBF}" type="datetimeFigureOut">
              <a:rPr lang="en-AU" smtClean="0"/>
              <a:t>3/05/2023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533893-9EB6-4109-B561-F96115CF4A4A}" type="slidenum">
              <a:rPr lang="en-AU" smtClean="0"/>
              <a:t>‹#›</a:t>
            </a:fld>
            <a:endParaRPr lang="en-AU"/>
          </a:p>
        </p:txBody>
      </p:sp>
    </p:spTree>
    <p:extLst>
      <p:ext uri="{BB962C8B-B14F-4D97-AF65-F5344CB8AC3E}">
        <p14:creationId xmlns:p14="http://schemas.microsoft.com/office/powerpoint/2010/main" val="3585378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0ACD79-9871-4FEA-BF87-640F79621DBF}" type="datetimeFigureOut">
              <a:rPr lang="en-AU" smtClean="0"/>
              <a:t>3/05/2023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533893-9EB6-4109-B561-F96115CF4A4A}" type="slidenum">
              <a:rPr lang="en-AU" smtClean="0"/>
              <a:t>‹#›</a:t>
            </a:fld>
            <a:endParaRPr lang="en-AU"/>
          </a:p>
        </p:txBody>
      </p:sp>
    </p:spTree>
    <p:extLst>
      <p:ext uri="{BB962C8B-B14F-4D97-AF65-F5344CB8AC3E}">
        <p14:creationId xmlns:p14="http://schemas.microsoft.com/office/powerpoint/2010/main" val="413317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0ACD79-9871-4FEA-BF87-640F79621DBF}" type="datetimeFigureOut">
              <a:rPr lang="en-AU" smtClean="0"/>
              <a:t>3/05/2023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533893-9EB6-4109-B561-F96115CF4A4A}" type="slidenum">
              <a:rPr lang="en-AU" smtClean="0"/>
              <a:t>‹#›</a:t>
            </a:fld>
            <a:endParaRPr lang="en-AU"/>
          </a:p>
        </p:txBody>
      </p:sp>
    </p:spTree>
    <p:extLst>
      <p:ext uri="{BB962C8B-B14F-4D97-AF65-F5344CB8AC3E}">
        <p14:creationId xmlns:p14="http://schemas.microsoft.com/office/powerpoint/2010/main" val="1469949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764" y="1695199"/>
            <a:ext cx="7974623" cy="651129"/>
          </a:xfrm>
        </p:spPr>
        <p:txBody>
          <a:bodyPr anchor="t">
            <a:noAutofit/>
          </a:bodyPr>
          <a:lstStyle>
            <a:lvl1pPr algn="l">
              <a:defRPr sz="2700" b="0" cap="none"/>
            </a:lvl1pPr>
          </a:lstStyle>
          <a:p>
            <a:r>
              <a:rPr lang="en-AU" dirty="0"/>
              <a:t>Click to edit title</a:t>
            </a:r>
            <a:endParaRPr lang="en-US" dirty="0"/>
          </a:p>
        </p:txBody>
      </p:sp>
      <p:sp>
        <p:nvSpPr>
          <p:cNvPr id="3" name="Text Placeholder 2"/>
          <p:cNvSpPr>
            <a:spLocks noGrp="1"/>
          </p:cNvSpPr>
          <p:nvPr>
            <p:ph type="body" idx="1"/>
          </p:nvPr>
        </p:nvSpPr>
        <p:spPr>
          <a:xfrm>
            <a:off x="581764" y="2503496"/>
            <a:ext cx="7974623" cy="608850"/>
          </a:xfrm>
        </p:spPr>
        <p:txBody>
          <a:bodyPr lIns="0" tIns="0" rIns="0" bIns="0" anchor="t" anchorCtr="0"/>
          <a:lstStyle>
            <a:lvl1pPr marL="0" indent="0">
              <a:buNone/>
              <a:defRPr sz="1725">
                <a:solidFill>
                  <a:srgbClr val="385CC4"/>
                </a:solidFill>
              </a:defRPr>
            </a:lvl1pPr>
            <a:lvl2pPr marL="402151" indent="0">
              <a:buNone/>
              <a:defRPr sz="1576">
                <a:solidFill>
                  <a:schemeClr val="tx1">
                    <a:tint val="75000"/>
                  </a:schemeClr>
                </a:solidFill>
              </a:defRPr>
            </a:lvl2pPr>
            <a:lvl3pPr marL="804302" indent="0">
              <a:buNone/>
              <a:defRPr sz="1425">
                <a:solidFill>
                  <a:schemeClr val="tx1">
                    <a:tint val="75000"/>
                  </a:schemeClr>
                </a:solidFill>
              </a:defRPr>
            </a:lvl3pPr>
            <a:lvl4pPr marL="1206453" indent="0">
              <a:buNone/>
              <a:defRPr sz="1200">
                <a:solidFill>
                  <a:schemeClr val="tx1">
                    <a:tint val="75000"/>
                  </a:schemeClr>
                </a:solidFill>
              </a:defRPr>
            </a:lvl4pPr>
            <a:lvl5pPr marL="1608604" indent="0">
              <a:buNone/>
              <a:defRPr sz="1200">
                <a:solidFill>
                  <a:schemeClr val="tx1">
                    <a:tint val="75000"/>
                  </a:schemeClr>
                </a:solidFill>
              </a:defRPr>
            </a:lvl5pPr>
            <a:lvl6pPr marL="2010754" indent="0">
              <a:buNone/>
              <a:defRPr sz="1200">
                <a:solidFill>
                  <a:schemeClr val="tx1">
                    <a:tint val="75000"/>
                  </a:schemeClr>
                </a:solidFill>
              </a:defRPr>
            </a:lvl6pPr>
            <a:lvl7pPr marL="2412905" indent="0">
              <a:buNone/>
              <a:defRPr sz="1200">
                <a:solidFill>
                  <a:schemeClr val="tx1">
                    <a:tint val="75000"/>
                  </a:schemeClr>
                </a:solidFill>
              </a:defRPr>
            </a:lvl7pPr>
            <a:lvl8pPr marL="2815055" indent="0">
              <a:buNone/>
              <a:defRPr sz="1200">
                <a:solidFill>
                  <a:schemeClr val="tx1">
                    <a:tint val="75000"/>
                  </a:schemeClr>
                </a:solidFill>
              </a:defRPr>
            </a:lvl8pPr>
            <a:lvl9pPr marL="3217205" indent="0">
              <a:buNone/>
              <a:defRPr sz="1200">
                <a:solidFill>
                  <a:schemeClr val="tx1">
                    <a:tint val="75000"/>
                  </a:schemeClr>
                </a:solidFill>
              </a:defRPr>
            </a:lvl9pPr>
          </a:lstStyle>
          <a:p>
            <a:pPr lvl="0"/>
            <a:r>
              <a:rPr lang="en-US"/>
              <a:t>Click to edit Master text styles</a:t>
            </a:r>
          </a:p>
        </p:txBody>
      </p:sp>
      <p:sp>
        <p:nvSpPr>
          <p:cNvPr id="7" name="Content Placeholder 2"/>
          <p:cNvSpPr>
            <a:spLocks noGrp="1"/>
          </p:cNvSpPr>
          <p:nvPr>
            <p:ph idx="14" hasCustomPrompt="1"/>
          </p:nvPr>
        </p:nvSpPr>
        <p:spPr>
          <a:xfrm>
            <a:off x="581761" y="6337284"/>
            <a:ext cx="3970147" cy="360000"/>
          </a:xfrm>
        </p:spPr>
        <p:txBody>
          <a:bodyPr anchor="ctr">
            <a:normAutofit/>
          </a:bodyPr>
          <a:lstStyle>
            <a:lvl1pPr marL="0" marR="0" indent="0" algn="l" defTabSz="402151" rtl="0" eaLnBrk="1" fontAlgn="auto" latinLnBrk="0" hangingPunct="1">
              <a:lnSpc>
                <a:spcPts val="1232"/>
              </a:lnSpc>
              <a:spcBef>
                <a:spcPts val="264"/>
              </a:spcBef>
              <a:spcAft>
                <a:spcPts val="264"/>
              </a:spcAft>
              <a:buClrTx/>
              <a:buSzTx/>
              <a:buFontTx/>
              <a:buNone/>
              <a:tabLst/>
              <a:defRPr lang="en-US" sz="599" dirty="0" smtClean="0"/>
            </a:lvl1pPr>
          </a:lstStyle>
          <a:p>
            <a:r>
              <a:rPr lang="en-US" sz="599" dirty="0">
                <a:latin typeface="+mn-lt"/>
              </a:rPr>
              <a:t>FOR OFFICIAL USE ONLY – Individuals data and analytics strategy - February 2019</a:t>
            </a:r>
          </a:p>
        </p:txBody>
      </p:sp>
    </p:spTree>
    <p:extLst>
      <p:ext uri="{BB962C8B-B14F-4D97-AF65-F5344CB8AC3E}">
        <p14:creationId xmlns:p14="http://schemas.microsoft.com/office/powerpoint/2010/main" val="2452280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0ACD79-9871-4FEA-BF87-640F79621DBF}" type="datetimeFigureOut">
              <a:rPr lang="en-AU" smtClean="0"/>
              <a:t>3/05/2023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533893-9EB6-4109-B561-F96115CF4A4A}" type="slidenum">
              <a:rPr lang="en-AU" smtClean="0"/>
              <a:t>‹#›</a:t>
            </a:fld>
            <a:endParaRPr lang="en-AU"/>
          </a:p>
        </p:txBody>
      </p:sp>
    </p:spTree>
    <p:extLst>
      <p:ext uri="{BB962C8B-B14F-4D97-AF65-F5344CB8AC3E}">
        <p14:creationId xmlns:p14="http://schemas.microsoft.com/office/powerpoint/2010/main" val="3360659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0ACD79-9871-4FEA-BF87-640F79621DBF}" type="datetimeFigureOut">
              <a:rPr lang="en-AU" smtClean="0"/>
              <a:t>3/05/2023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533893-9EB6-4109-B561-F96115CF4A4A}" type="slidenum">
              <a:rPr lang="en-AU" smtClean="0"/>
              <a:t>‹#›</a:t>
            </a:fld>
            <a:endParaRPr lang="en-AU"/>
          </a:p>
        </p:txBody>
      </p:sp>
    </p:spTree>
    <p:extLst>
      <p:ext uri="{BB962C8B-B14F-4D97-AF65-F5344CB8AC3E}">
        <p14:creationId xmlns:p14="http://schemas.microsoft.com/office/powerpoint/2010/main" val="2708808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0ACD79-9871-4FEA-BF87-640F79621DBF}" type="datetimeFigureOut">
              <a:rPr lang="en-AU" smtClean="0"/>
              <a:t>3/05/2023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0533893-9EB6-4109-B561-F96115CF4A4A}" type="slidenum">
              <a:rPr lang="en-AU" smtClean="0"/>
              <a:t>‹#›</a:t>
            </a:fld>
            <a:endParaRPr lang="en-AU"/>
          </a:p>
        </p:txBody>
      </p:sp>
    </p:spTree>
    <p:extLst>
      <p:ext uri="{BB962C8B-B14F-4D97-AF65-F5344CB8AC3E}">
        <p14:creationId xmlns:p14="http://schemas.microsoft.com/office/powerpoint/2010/main" val="225059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0ACD79-9871-4FEA-BF87-640F79621DBF}" type="datetimeFigureOut">
              <a:rPr lang="en-AU" smtClean="0"/>
              <a:t>3/05/2023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0533893-9EB6-4109-B561-F96115CF4A4A}" type="slidenum">
              <a:rPr lang="en-AU" smtClean="0"/>
              <a:t>‹#›</a:t>
            </a:fld>
            <a:endParaRPr lang="en-AU"/>
          </a:p>
        </p:txBody>
      </p:sp>
    </p:spTree>
    <p:extLst>
      <p:ext uri="{BB962C8B-B14F-4D97-AF65-F5344CB8AC3E}">
        <p14:creationId xmlns:p14="http://schemas.microsoft.com/office/powerpoint/2010/main" val="1202223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0ACD79-9871-4FEA-BF87-640F79621DBF}" type="datetimeFigureOut">
              <a:rPr lang="en-AU" smtClean="0"/>
              <a:t>3/05/2023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0533893-9EB6-4109-B561-F96115CF4A4A}" type="slidenum">
              <a:rPr lang="en-AU" smtClean="0"/>
              <a:t>‹#›</a:t>
            </a:fld>
            <a:endParaRPr lang="en-AU"/>
          </a:p>
        </p:txBody>
      </p:sp>
    </p:spTree>
    <p:extLst>
      <p:ext uri="{BB962C8B-B14F-4D97-AF65-F5344CB8AC3E}">
        <p14:creationId xmlns:p14="http://schemas.microsoft.com/office/powerpoint/2010/main" val="738796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0ACD79-9871-4FEA-BF87-640F79621DBF}" type="datetimeFigureOut">
              <a:rPr lang="en-AU" smtClean="0"/>
              <a:t>3/05/2023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0533893-9EB6-4109-B561-F96115CF4A4A}" type="slidenum">
              <a:rPr lang="en-AU" smtClean="0"/>
              <a:t>‹#›</a:t>
            </a:fld>
            <a:endParaRPr lang="en-AU"/>
          </a:p>
        </p:txBody>
      </p:sp>
    </p:spTree>
    <p:extLst>
      <p:ext uri="{BB962C8B-B14F-4D97-AF65-F5344CB8AC3E}">
        <p14:creationId xmlns:p14="http://schemas.microsoft.com/office/powerpoint/2010/main" val="2625122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0ACD79-9871-4FEA-BF87-640F79621DBF}" type="datetimeFigureOut">
              <a:rPr lang="en-AU" smtClean="0"/>
              <a:t>3/05/2023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0533893-9EB6-4109-B561-F96115CF4A4A}" type="slidenum">
              <a:rPr lang="en-AU" smtClean="0"/>
              <a:t>‹#›</a:t>
            </a:fld>
            <a:endParaRPr lang="en-AU"/>
          </a:p>
        </p:txBody>
      </p:sp>
    </p:spTree>
    <p:extLst>
      <p:ext uri="{BB962C8B-B14F-4D97-AF65-F5344CB8AC3E}">
        <p14:creationId xmlns:p14="http://schemas.microsoft.com/office/powerpoint/2010/main" val="778130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0ACD79-9871-4FEA-BF87-640F79621DBF}" type="datetimeFigureOut">
              <a:rPr lang="en-AU" smtClean="0"/>
              <a:t>3/05/2023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0533893-9EB6-4109-B561-F96115CF4A4A}" type="slidenum">
              <a:rPr lang="en-AU" smtClean="0"/>
              <a:t>‹#›</a:t>
            </a:fld>
            <a:endParaRPr lang="en-AU"/>
          </a:p>
        </p:txBody>
      </p:sp>
    </p:spTree>
    <p:extLst>
      <p:ext uri="{BB962C8B-B14F-4D97-AF65-F5344CB8AC3E}">
        <p14:creationId xmlns:p14="http://schemas.microsoft.com/office/powerpoint/2010/main" val="14931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0ACD79-9871-4FEA-BF87-640F79621DBF}" type="datetimeFigureOut">
              <a:rPr lang="en-AU" smtClean="0"/>
              <a:t>3/05/2023</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33893-9EB6-4109-B561-F96115CF4A4A}" type="slidenum">
              <a:rPr lang="en-AU" smtClean="0"/>
              <a:t>‹#›</a:t>
            </a:fld>
            <a:endParaRPr lang="en-AU"/>
          </a:p>
        </p:txBody>
      </p:sp>
    </p:spTree>
    <p:extLst>
      <p:ext uri="{BB962C8B-B14F-4D97-AF65-F5344CB8AC3E}">
        <p14:creationId xmlns:p14="http://schemas.microsoft.com/office/powerpoint/2010/main" val="264560038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4.xml"/><Relationship Id="rId13" Type="http://schemas.openxmlformats.org/officeDocument/2006/relationships/image" Target="../media/image85.png"/><Relationship Id="rId18" Type="http://schemas.openxmlformats.org/officeDocument/2006/relationships/image" Target="../media/image90.svg"/><Relationship Id="rId3" Type="http://schemas.openxmlformats.org/officeDocument/2006/relationships/image" Target="../media/image1.png"/><Relationship Id="rId7" Type="http://schemas.openxmlformats.org/officeDocument/2006/relationships/diagramLayout" Target="../diagrams/layout4.xml"/><Relationship Id="rId12" Type="http://schemas.openxmlformats.org/officeDocument/2006/relationships/image" Target="../media/image84.svg"/><Relationship Id="rId17" Type="http://schemas.openxmlformats.org/officeDocument/2006/relationships/image" Target="../media/image89.png"/><Relationship Id="rId2" Type="http://schemas.openxmlformats.org/officeDocument/2006/relationships/notesSlide" Target="../notesSlides/notesSlide9.xml"/><Relationship Id="rId16" Type="http://schemas.openxmlformats.org/officeDocument/2006/relationships/image" Target="../media/image88.svg"/><Relationship Id="rId1" Type="http://schemas.openxmlformats.org/officeDocument/2006/relationships/slideLayout" Target="../slideLayouts/slideLayout7.xml"/><Relationship Id="rId6" Type="http://schemas.openxmlformats.org/officeDocument/2006/relationships/diagramData" Target="../diagrams/data4.xml"/><Relationship Id="rId11" Type="http://schemas.openxmlformats.org/officeDocument/2006/relationships/image" Target="../media/image82.png"/><Relationship Id="rId5" Type="http://schemas.openxmlformats.org/officeDocument/2006/relationships/image" Target="../media/image2.png"/><Relationship Id="rId15" Type="http://schemas.openxmlformats.org/officeDocument/2006/relationships/image" Target="../media/image87.png"/><Relationship Id="rId10" Type="http://schemas.microsoft.com/office/2007/relationships/diagramDrawing" Target="../diagrams/drawing4.xml"/><Relationship Id="rId19" Type="http://schemas.openxmlformats.org/officeDocument/2006/relationships/hyperlink" Target="https://www.ato.gov.au/General/Other-languages/In-detail/Information-in-other-languages/Identity-crime/" TargetMode="External"/><Relationship Id="rId4" Type="http://schemas.microsoft.com/office/2007/relationships/hdphoto" Target="../media/hdphoto1.wdp"/><Relationship Id="rId9" Type="http://schemas.openxmlformats.org/officeDocument/2006/relationships/diagramColors" Target="../diagrams/colors4.xml"/><Relationship Id="rId14" Type="http://schemas.openxmlformats.org/officeDocument/2006/relationships/image" Target="../media/image86.svg"/></Relationships>
</file>

<file path=ppt/slides/_rels/slide11.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1.png"/><Relationship Id="rId7" Type="http://schemas.openxmlformats.org/officeDocument/2006/relationships/image" Target="../media/image9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1.png"/><Relationship Id="rId5" Type="http://schemas.openxmlformats.org/officeDocument/2006/relationships/image" Target="../media/image2.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4.png"/><Relationship Id="rId5" Type="http://schemas.openxmlformats.org/officeDocument/2006/relationships/image" Target="../media/image2.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95.jpeg"/><Relationship Id="rId5" Type="http://schemas.openxmlformats.org/officeDocument/2006/relationships/image" Target="../media/image2.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6.png"/><Relationship Id="rId7"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97.png"/><Relationship Id="rId5" Type="http://schemas.openxmlformats.org/officeDocument/2006/relationships/hyperlink" Target="https://www.abc.net.au/news/2020-02-14/vulnerable-australians-targeted-in-huge-tax-evasion-scam/11785194"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1.png"/><Relationship Id="rId7" Type="http://schemas.openxmlformats.org/officeDocument/2006/relationships/diagramLayout" Target="../diagrams/layout5.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Data" Target="../diagrams/data5.xml"/><Relationship Id="rId5" Type="http://schemas.openxmlformats.org/officeDocument/2006/relationships/image" Target="../media/image2.png"/><Relationship Id="rId10" Type="http://schemas.microsoft.com/office/2007/relationships/diagramDrawing" Target="../diagrams/drawing5.xml"/><Relationship Id="rId4" Type="http://schemas.microsoft.com/office/2007/relationships/hdphoto" Target="../media/hdphoto1.wdp"/><Relationship Id="rId9" Type="http://schemas.openxmlformats.org/officeDocument/2006/relationships/diagramColors" Target="../diagrams/colors5.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image" Target="../media/image1.png"/><Relationship Id="rId7" Type="http://schemas.openxmlformats.org/officeDocument/2006/relationships/image" Target="../media/image4.svg"/><Relationship Id="rId12" Type="http://schemas.openxmlformats.org/officeDocument/2006/relationships/image" Target="../media/image9.png"/><Relationship Id="rId17" Type="http://schemas.openxmlformats.org/officeDocument/2006/relationships/image" Target="../media/image14.sv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png"/><Relationship Id="rId15" Type="http://schemas.openxmlformats.org/officeDocument/2006/relationships/image" Target="../media/image12.svg"/><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6.svg"/><Relationship Id="rId1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2.png"/><Relationship Id="rId7" Type="http://schemas.openxmlformats.org/officeDocument/2006/relationships/diagramColors" Target="../diagrams/colors1.xml"/><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notesSlide" Target="../notesSlides/notesSlide2.xml"/><Relationship Id="rId16" Type="http://schemas.openxmlformats.org/officeDocument/2006/relationships/image" Target="../media/image22.svg"/><Relationship Id="rId20" Type="http://schemas.microsoft.com/office/2007/relationships/hdphoto" Target="../media/hdphoto1.wdp"/><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17.png"/><Relationship Id="rId5" Type="http://schemas.openxmlformats.org/officeDocument/2006/relationships/diagramLayout" Target="../diagrams/layout1.xml"/><Relationship Id="rId15" Type="http://schemas.openxmlformats.org/officeDocument/2006/relationships/image" Target="../media/image21.png"/><Relationship Id="rId10" Type="http://schemas.openxmlformats.org/officeDocument/2006/relationships/image" Target="../media/image16.svg"/><Relationship Id="rId19" Type="http://schemas.openxmlformats.org/officeDocument/2006/relationships/image" Target="../media/image1.png"/><Relationship Id="rId4" Type="http://schemas.openxmlformats.org/officeDocument/2006/relationships/diagramData" Target="../diagrams/data1.xml"/><Relationship Id="rId9" Type="http://schemas.openxmlformats.org/officeDocument/2006/relationships/image" Target="../media/image15.png"/><Relationship Id="rId14" Type="http://schemas.openxmlformats.org/officeDocument/2006/relationships/image" Target="../media/image20.sv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svg"/><Relationship Id="rId3" Type="http://schemas.openxmlformats.org/officeDocument/2006/relationships/image" Target="../media/image1.png"/><Relationship Id="rId7" Type="http://schemas.openxmlformats.org/officeDocument/2006/relationships/image" Target="../media/image26.svg"/><Relationship Id="rId12"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8.svg"/><Relationship Id="rId5" Type="http://schemas.openxmlformats.org/officeDocument/2006/relationships/image" Target="../media/image2.png"/><Relationship Id="rId15" Type="http://schemas.openxmlformats.org/officeDocument/2006/relationships/image" Target="../media/image32.svg"/><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28.svg"/><Relationship Id="rId14"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png"/><Relationship Id="rId5" Type="http://schemas.openxmlformats.org/officeDocument/2006/relationships/diagramQuickStyle" Target="../diagrams/quickStyle2.xml"/><Relationship Id="rId10" Type="http://schemas.openxmlformats.org/officeDocument/2006/relationships/image" Target="../media/image34.svg"/><Relationship Id="rId4" Type="http://schemas.openxmlformats.org/officeDocument/2006/relationships/diagramLayout" Target="../diagrams/layout2.xml"/><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18" Type="http://schemas.openxmlformats.org/officeDocument/2006/relationships/image" Target="../media/image47.svg"/><Relationship Id="rId26" Type="http://schemas.openxmlformats.org/officeDocument/2006/relationships/image" Target="../media/image55.svg"/><Relationship Id="rId3" Type="http://schemas.openxmlformats.org/officeDocument/2006/relationships/image" Target="../media/image35.png"/><Relationship Id="rId21" Type="http://schemas.openxmlformats.org/officeDocument/2006/relationships/image" Target="../media/image50.png"/><Relationship Id="rId34" Type="http://schemas.openxmlformats.org/officeDocument/2006/relationships/image" Target="../media/image61.png"/><Relationship Id="rId7" Type="http://schemas.openxmlformats.org/officeDocument/2006/relationships/image" Target="../media/image36.png"/><Relationship Id="rId12" Type="http://schemas.openxmlformats.org/officeDocument/2006/relationships/image" Target="../media/image41.svg"/><Relationship Id="rId17" Type="http://schemas.openxmlformats.org/officeDocument/2006/relationships/image" Target="../media/image46.png"/><Relationship Id="rId25" Type="http://schemas.openxmlformats.org/officeDocument/2006/relationships/image" Target="../media/image54.png"/><Relationship Id="rId33" Type="http://schemas.openxmlformats.org/officeDocument/2006/relationships/image" Target="../media/image60.png"/><Relationship Id="rId38" Type="http://schemas.openxmlformats.org/officeDocument/2006/relationships/image" Target="../media/image63.png"/><Relationship Id="rId2" Type="http://schemas.openxmlformats.org/officeDocument/2006/relationships/notesSlide" Target="../notesSlides/notesSlide5.xml"/><Relationship Id="rId16" Type="http://schemas.openxmlformats.org/officeDocument/2006/relationships/image" Target="../media/image45.svg"/><Relationship Id="rId20" Type="http://schemas.openxmlformats.org/officeDocument/2006/relationships/image" Target="../media/image49.svg"/><Relationship Id="rId29"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40.png"/><Relationship Id="rId24" Type="http://schemas.openxmlformats.org/officeDocument/2006/relationships/image" Target="../media/image53.svg"/><Relationship Id="rId32" Type="http://schemas.openxmlformats.org/officeDocument/2006/relationships/image" Target="../media/image4.svg"/><Relationship Id="rId37" Type="http://schemas.openxmlformats.org/officeDocument/2006/relationships/image" Target="../media/image32.svg"/><Relationship Id="rId5" Type="http://schemas.microsoft.com/office/2007/relationships/hdphoto" Target="../media/hdphoto1.wdp"/><Relationship Id="rId15" Type="http://schemas.openxmlformats.org/officeDocument/2006/relationships/image" Target="../media/image44.png"/><Relationship Id="rId23" Type="http://schemas.openxmlformats.org/officeDocument/2006/relationships/image" Target="../media/image52.png"/><Relationship Id="rId28" Type="http://schemas.openxmlformats.org/officeDocument/2006/relationships/image" Target="../media/image57.svg"/><Relationship Id="rId36" Type="http://schemas.openxmlformats.org/officeDocument/2006/relationships/image" Target="../media/image31.png"/><Relationship Id="rId10" Type="http://schemas.openxmlformats.org/officeDocument/2006/relationships/image" Target="../media/image39.svg"/><Relationship Id="rId19" Type="http://schemas.openxmlformats.org/officeDocument/2006/relationships/image" Target="../media/image48.png"/><Relationship Id="rId31"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38.png"/><Relationship Id="rId14" Type="http://schemas.openxmlformats.org/officeDocument/2006/relationships/image" Target="../media/image43.svg"/><Relationship Id="rId22" Type="http://schemas.openxmlformats.org/officeDocument/2006/relationships/image" Target="../media/image51.svg"/><Relationship Id="rId27" Type="http://schemas.openxmlformats.org/officeDocument/2006/relationships/image" Target="../media/image56.png"/><Relationship Id="rId30" Type="http://schemas.openxmlformats.org/officeDocument/2006/relationships/image" Target="../media/image59.svg"/><Relationship Id="rId35" Type="http://schemas.openxmlformats.org/officeDocument/2006/relationships/image" Target="../media/image62.sv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3.xml"/><Relationship Id="rId13" Type="http://schemas.openxmlformats.org/officeDocument/2006/relationships/image" Target="../media/image66.png"/><Relationship Id="rId18" Type="http://schemas.openxmlformats.org/officeDocument/2006/relationships/image" Target="../media/image71.svg"/><Relationship Id="rId3" Type="http://schemas.openxmlformats.org/officeDocument/2006/relationships/image" Target="../media/image1.png"/><Relationship Id="rId21" Type="http://schemas.openxmlformats.org/officeDocument/2006/relationships/image" Target="../media/image74.png"/><Relationship Id="rId7" Type="http://schemas.openxmlformats.org/officeDocument/2006/relationships/diagramLayout" Target="../diagrams/layout3.xml"/><Relationship Id="rId12" Type="http://schemas.openxmlformats.org/officeDocument/2006/relationships/image" Target="../media/image65.svg"/><Relationship Id="rId17" Type="http://schemas.openxmlformats.org/officeDocument/2006/relationships/image" Target="../media/image70.png"/><Relationship Id="rId2" Type="http://schemas.openxmlformats.org/officeDocument/2006/relationships/notesSlide" Target="../notesSlides/notesSlide6.xml"/><Relationship Id="rId16" Type="http://schemas.openxmlformats.org/officeDocument/2006/relationships/image" Target="../media/image69.svg"/><Relationship Id="rId20" Type="http://schemas.openxmlformats.org/officeDocument/2006/relationships/image" Target="../media/image73.svg"/><Relationship Id="rId1" Type="http://schemas.openxmlformats.org/officeDocument/2006/relationships/slideLayout" Target="../slideLayouts/slideLayout7.xml"/><Relationship Id="rId6" Type="http://schemas.openxmlformats.org/officeDocument/2006/relationships/diagramData" Target="../diagrams/data3.xml"/><Relationship Id="rId11" Type="http://schemas.openxmlformats.org/officeDocument/2006/relationships/image" Target="../media/image64.png"/><Relationship Id="rId24" Type="http://schemas.openxmlformats.org/officeDocument/2006/relationships/image" Target="../media/image77.svg"/><Relationship Id="rId5" Type="http://schemas.openxmlformats.org/officeDocument/2006/relationships/image" Target="../media/image2.png"/><Relationship Id="rId15" Type="http://schemas.openxmlformats.org/officeDocument/2006/relationships/image" Target="../media/image68.png"/><Relationship Id="rId23" Type="http://schemas.openxmlformats.org/officeDocument/2006/relationships/image" Target="../media/image76.png"/><Relationship Id="rId10" Type="http://schemas.microsoft.com/office/2007/relationships/diagramDrawing" Target="../diagrams/drawing3.xml"/><Relationship Id="rId19" Type="http://schemas.openxmlformats.org/officeDocument/2006/relationships/image" Target="../media/image72.png"/><Relationship Id="rId4" Type="http://schemas.microsoft.com/office/2007/relationships/hdphoto" Target="../media/hdphoto1.wdp"/><Relationship Id="rId9" Type="http://schemas.openxmlformats.org/officeDocument/2006/relationships/diagramColors" Target="../diagrams/colors3.xml"/><Relationship Id="rId14" Type="http://schemas.openxmlformats.org/officeDocument/2006/relationships/image" Target="../media/image67.svg"/><Relationship Id="rId22" Type="http://schemas.openxmlformats.org/officeDocument/2006/relationships/image" Target="../media/image75.svg"/></Relationships>
</file>

<file path=ppt/slides/_rels/slide8.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1.png"/><Relationship Id="rId7" Type="http://schemas.openxmlformats.org/officeDocument/2006/relationships/image" Target="../media/image7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www.afp.gov.au/news-media/media-releases/sydney-man-sentenced-defrauding-ato-more-3-million" TargetMode="External"/><Relationship Id="rId5" Type="http://schemas.openxmlformats.org/officeDocument/2006/relationships/image" Target="../media/image2.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1.png"/><Relationship Id="rId7" Type="http://schemas.openxmlformats.org/officeDocument/2006/relationships/image" Target="../media/image8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www.ato.gov.au/Media-centre/Media-releases/GST-fraudster-sentenced-over-multi-million-dollar-scheme/" TargetMode="External"/><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117BC308-74E9-4D57-9906-D3E3B9A40A8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228143" y="4281265"/>
            <a:ext cx="8707593" cy="373362"/>
          </a:xfrm>
          <a:prstGeom prst="rect">
            <a:avLst/>
          </a:prstGeom>
        </p:spPr>
      </p:pic>
      <p:pic>
        <p:nvPicPr>
          <p:cNvPr id="8" name="Picture 7">
            <a:extLst>
              <a:ext uri="{FF2B5EF4-FFF2-40B4-BE49-F238E27FC236}">
                <a16:creationId xmlns:a16="http://schemas.microsoft.com/office/drawing/2014/main" id="{EBEABE7F-8E67-444E-86A5-BBB658459884}"/>
              </a:ext>
            </a:extLst>
          </p:cNvPr>
          <p:cNvPicPr>
            <a:picLocks noChangeAspect="1"/>
          </p:cNvPicPr>
          <p:nvPr/>
        </p:nvPicPr>
        <p:blipFill>
          <a:blip r:embed="rId4">
            <a:grayscl/>
            <a:alphaModFix amt="50000"/>
          </a:blip>
          <a:stretch>
            <a:fillRect/>
          </a:stretch>
        </p:blipFill>
        <p:spPr>
          <a:xfrm>
            <a:off x="6798825" y="179283"/>
            <a:ext cx="2160240" cy="519448"/>
          </a:xfrm>
          <a:prstGeom prst="rect">
            <a:avLst/>
          </a:prstGeom>
        </p:spPr>
      </p:pic>
      <p:sp>
        <p:nvSpPr>
          <p:cNvPr id="9" name="Title 4">
            <a:extLst>
              <a:ext uri="{FF2B5EF4-FFF2-40B4-BE49-F238E27FC236}">
                <a16:creationId xmlns:a16="http://schemas.microsoft.com/office/drawing/2014/main" id="{9B3A5F53-DEEF-4FFA-BC2F-5955E31B9F59}"/>
              </a:ext>
            </a:extLst>
          </p:cNvPr>
          <p:cNvSpPr txBox="1">
            <a:spLocks/>
          </p:cNvSpPr>
          <p:nvPr/>
        </p:nvSpPr>
        <p:spPr>
          <a:xfrm>
            <a:off x="158487" y="3159819"/>
            <a:ext cx="8769644" cy="51944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700" b="0" kern="1200" cap="none">
                <a:solidFill>
                  <a:schemeClr val="tx1"/>
                </a:solidFill>
                <a:latin typeface="+mj-lt"/>
                <a:ea typeface="+mj-ea"/>
                <a:cs typeface="+mj-cs"/>
              </a:defRPr>
            </a:lvl1pPr>
          </a:lstStyle>
          <a:p>
            <a:r>
              <a:rPr lang="en-AU" sz="2000" dirty="0">
                <a:solidFill>
                  <a:schemeClr val="tx2"/>
                </a:solidFill>
              </a:rPr>
              <a:t>OECD INTERNATIONAL ACADEMY FOR TAX CRIME INVESTIGATION</a:t>
            </a:r>
            <a:br>
              <a:rPr lang="en-AU" sz="1800" dirty="0">
                <a:solidFill>
                  <a:schemeClr val="tx2"/>
                </a:solidFill>
                <a:latin typeface="Century Gothic" panose="020B0502020202020204" pitchFamily="34" charset="0"/>
              </a:rPr>
            </a:br>
            <a:r>
              <a:rPr lang="en-AU" sz="1600" dirty="0">
                <a:solidFill>
                  <a:schemeClr val="accent3"/>
                </a:solidFill>
              </a:rPr>
              <a:t>VAT/GST FRAUD INVESTIGATIONS PROGRAMME</a:t>
            </a:r>
            <a:endParaRPr lang="en-AU" sz="1600" dirty="0">
              <a:solidFill>
                <a:schemeClr val="accent3"/>
              </a:solidFill>
              <a:latin typeface="Century Gothic" panose="020B0502020202020204" pitchFamily="34" charset="0"/>
            </a:endParaRPr>
          </a:p>
        </p:txBody>
      </p:sp>
      <p:sp>
        <p:nvSpPr>
          <p:cNvPr id="10" name="Text Placeholder 5">
            <a:extLst>
              <a:ext uri="{FF2B5EF4-FFF2-40B4-BE49-F238E27FC236}">
                <a16:creationId xmlns:a16="http://schemas.microsoft.com/office/drawing/2014/main" id="{63429217-D81D-40C8-B578-61FE00AE996E}"/>
              </a:ext>
            </a:extLst>
          </p:cNvPr>
          <p:cNvSpPr txBox="1">
            <a:spLocks/>
          </p:cNvSpPr>
          <p:nvPr/>
        </p:nvSpPr>
        <p:spPr>
          <a:xfrm>
            <a:off x="228142" y="3932373"/>
            <a:ext cx="8232290" cy="37336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725" kern="1200">
                <a:solidFill>
                  <a:srgbClr val="385CC4"/>
                </a:solidFill>
                <a:latin typeface="+mn-lt"/>
                <a:ea typeface="+mn-ea"/>
                <a:cs typeface="+mn-cs"/>
              </a:defRPr>
            </a:lvl1pPr>
            <a:lvl2pPr marL="402151" indent="0" algn="l" defTabSz="914400" rtl="0" eaLnBrk="1" latinLnBrk="0" hangingPunct="1">
              <a:lnSpc>
                <a:spcPct val="90000"/>
              </a:lnSpc>
              <a:spcBef>
                <a:spcPts val="500"/>
              </a:spcBef>
              <a:buFont typeface="Arial" panose="020B0604020202020204" pitchFamily="34" charset="0"/>
              <a:buNone/>
              <a:defRPr sz="1576" kern="1200">
                <a:solidFill>
                  <a:schemeClr val="tx1">
                    <a:tint val="75000"/>
                  </a:schemeClr>
                </a:solidFill>
                <a:latin typeface="+mn-lt"/>
                <a:ea typeface="+mn-ea"/>
                <a:cs typeface="+mn-cs"/>
              </a:defRPr>
            </a:lvl2pPr>
            <a:lvl3pPr marL="804302" indent="0" algn="l" defTabSz="914400" rtl="0" eaLnBrk="1" latinLnBrk="0" hangingPunct="1">
              <a:lnSpc>
                <a:spcPct val="90000"/>
              </a:lnSpc>
              <a:spcBef>
                <a:spcPts val="500"/>
              </a:spcBef>
              <a:buFont typeface="Arial" panose="020B0604020202020204" pitchFamily="34" charset="0"/>
              <a:buNone/>
              <a:defRPr sz="1425" kern="1200">
                <a:solidFill>
                  <a:schemeClr val="tx1">
                    <a:tint val="75000"/>
                  </a:schemeClr>
                </a:solidFill>
                <a:latin typeface="+mn-lt"/>
                <a:ea typeface="+mn-ea"/>
                <a:cs typeface="+mn-cs"/>
              </a:defRPr>
            </a:lvl3pPr>
            <a:lvl4pPr marL="1206453"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4pPr>
            <a:lvl5pPr marL="1608604"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5pPr>
            <a:lvl6pPr marL="2010754"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6pPr>
            <a:lvl7pPr marL="2412905"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7pPr>
            <a:lvl8pPr marL="2815055"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8pPr>
            <a:lvl9pPr marL="3217205"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9pPr>
          </a:lstStyle>
          <a:p>
            <a:r>
              <a:rPr lang="en-AU" sz="2400" dirty="0">
                <a:solidFill>
                  <a:schemeClr val="accent2">
                    <a:lumMod val="75000"/>
                  </a:schemeClr>
                </a:solidFill>
                <a:latin typeface="Century Gothic" panose="020B0502020202020204" pitchFamily="34" charset="0"/>
              </a:rPr>
              <a:t>VAT REFUND FRAUD &amp; IDENTITY CRIME</a:t>
            </a:r>
          </a:p>
        </p:txBody>
      </p:sp>
      <p:sp>
        <p:nvSpPr>
          <p:cNvPr id="12" name="TextBox 11">
            <a:extLst>
              <a:ext uri="{FF2B5EF4-FFF2-40B4-BE49-F238E27FC236}">
                <a16:creationId xmlns:a16="http://schemas.microsoft.com/office/drawing/2014/main" id="{C77D78E3-AAF2-431B-8961-FCF311C95D10}"/>
              </a:ext>
            </a:extLst>
          </p:cNvPr>
          <p:cNvSpPr txBox="1"/>
          <p:nvPr/>
        </p:nvSpPr>
        <p:spPr>
          <a:xfrm>
            <a:off x="5269325" y="4654877"/>
            <a:ext cx="3695163" cy="646331"/>
          </a:xfrm>
          <a:prstGeom prst="rect">
            <a:avLst/>
          </a:prstGeom>
          <a:noFill/>
        </p:spPr>
        <p:txBody>
          <a:bodyPr wrap="square" rtlCol="0">
            <a:spAutoFit/>
          </a:bodyPr>
          <a:lstStyle/>
          <a:p>
            <a:pPr algn="r"/>
            <a:r>
              <a:rPr lang="en-AU" sz="1400" dirty="0">
                <a:solidFill>
                  <a:schemeClr val="tx2"/>
                </a:solidFill>
                <a:latin typeface="Century Gothic" panose="020B0502020202020204" pitchFamily="34" charset="0"/>
              </a:rPr>
              <a:t>JES DETTERER</a:t>
            </a:r>
          </a:p>
          <a:p>
            <a:pPr algn="r"/>
            <a:r>
              <a:rPr lang="en-AU" sz="1100" dirty="0">
                <a:solidFill>
                  <a:schemeClr val="tx2"/>
                </a:solidFill>
                <a:latin typeface="Century Gothic" panose="020B0502020202020204" pitchFamily="34" charset="0"/>
              </a:rPr>
              <a:t>MAY 2023</a:t>
            </a:r>
          </a:p>
          <a:p>
            <a:pPr algn="r"/>
            <a:endParaRPr lang="en-AU" sz="1100" dirty="0">
              <a:solidFill>
                <a:schemeClr val="tx2"/>
              </a:solidFill>
              <a:latin typeface="Century Gothic" panose="020B0502020202020204" pitchFamily="34" charset="0"/>
            </a:endParaRPr>
          </a:p>
        </p:txBody>
      </p:sp>
      <p:sp>
        <p:nvSpPr>
          <p:cNvPr id="17" name="TextBox 1">
            <a:extLst>
              <a:ext uri="{FF2B5EF4-FFF2-40B4-BE49-F238E27FC236}">
                <a16:creationId xmlns:a16="http://schemas.microsoft.com/office/drawing/2014/main" id="{CA8D9EB5-CFF9-4379-91E0-4D0CED2DF174}"/>
              </a:ext>
            </a:extLst>
          </p:cNvPr>
          <p:cNvSpPr txBox="1"/>
          <p:nvPr/>
        </p:nvSpPr>
        <p:spPr>
          <a:xfrm>
            <a:off x="0" y="6671799"/>
            <a:ext cx="9144000" cy="21358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788" dirty="0">
                <a:solidFill>
                  <a:schemeClr val="tx1">
                    <a:lumMod val="50000"/>
                    <a:lumOff val="50000"/>
                  </a:schemeClr>
                </a:solidFill>
                <a:latin typeface="Century Gothic" panose="020B0502020202020204" pitchFamily="34" charset="0"/>
              </a:rPr>
              <a:t>OFFICIAL | EXTERNAL</a:t>
            </a:r>
          </a:p>
        </p:txBody>
      </p:sp>
    </p:spTree>
    <p:extLst>
      <p:ext uri="{BB962C8B-B14F-4D97-AF65-F5344CB8AC3E}">
        <p14:creationId xmlns:p14="http://schemas.microsoft.com/office/powerpoint/2010/main" val="114624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F8036C-A071-486C-A725-F3E430D9F411}"/>
              </a:ext>
            </a:extLst>
          </p:cNvPr>
          <p:cNvSpPr txBox="1"/>
          <p:nvPr/>
        </p:nvSpPr>
        <p:spPr>
          <a:xfrm>
            <a:off x="111402" y="591667"/>
            <a:ext cx="8933209" cy="843051"/>
          </a:xfrm>
          <a:prstGeom prst="rect">
            <a:avLst/>
          </a:prstGeom>
          <a:noFill/>
        </p:spPr>
        <p:txBody>
          <a:bodyPr wrap="square" rtlCol="0">
            <a:spAutoFit/>
          </a:bodyPr>
          <a:lstStyle/>
          <a:p>
            <a:pPr marL="128588" indent="-128588">
              <a:lnSpc>
                <a:spcPct val="107000"/>
              </a:lnSpc>
              <a:spcAft>
                <a:spcPts val="600"/>
              </a:spcAft>
              <a:buFont typeface="Arial" panose="020B0604020202020204" pitchFamily="34" charset="0"/>
              <a:buChar char="˃"/>
            </a:pPr>
            <a:r>
              <a:rPr lang="en-AU" sz="1400" dirty="0">
                <a:latin typeface="Century Gothic" panose="020B0502020202020204" pitchFamily="34" charset="0"/>
                <a:ea typeface="Calibri" panose="020F0502020204030204" pitchFamily="34" charset="0"/>
                <a:cs typeface="Times New Roman" panose="02020603050405020304" pitchFamily="18" charset="0"/>
              </a:rPr>
              <a:t>The case studies highlight how the ATO responds to identity crime in terms of criminal investigations and prosecutions.</a:t>
            </a:r>
          </a:p>
          <a:p>
            <a:pPr marL="128588" indent="-128588">
              <a:lnSpc>
                <a:spcPct val="107000"/>
              </a:lnSpc>
              <a:spcAft>
                <a:spcPts val="600"/>
              </a:spcAft>
              <a:buFont typeface="Arial" panose="020B0604020202020204" pitchFamily="34" charset="0"/>
              <a:buChar char="˃"/>
            </a:pPr>
            <a:r>
              <a:rPr lang="en-AU" sz="1400" dirty="0">
                <a:latin typeface="Century Gothic" panose="020B0502020202020204" pitchFamily="34" charset="0"/>
                <a:ea typeface="Calibri" panose="020F0502020204030204" pitchFamily="34" charset="0"/>
                <a:cs typeface="Times New Roman" panose="02020603050405020304" pitchFamily="18" charset="0"/>
              </a:rPr>
              <a:t>However, there are a number of other ways we prevent, detect  and respond to identity crime:</a:t>
            </a:r>
            <a:r>
              <a:rPr lang="en-AU" sz="1400" dirty="0">
                <a:latin typeface="Century Gothic" panose="020B0502020202020204" pitchFamily="34" charset="0"/>
              </a:rPr>
              <a:t> </a:t>
            </a:r>
          </a:p>
        </p:txBody>
      </p:sp>
      <p:pic>
        <p:nvPicPr>
          <p:cNvPr id="16" name="Picture 15">
            <a:extLst>
              <a:ext uri="{FF2B5EF4-FFF2-40B4-BE49-F238E27FC236}">
                <a16:creationId xmlns:a16="http://schemas.microsoft.com/office/drawing/2014/main" id="{4C6C24EC-8153-4F83-B7EC-5ADF9ADFBA9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11400" y="450117"/>
            <a:ext cx="8933210" cy="94619"/>
          </a:xfrm>
          <a:prstGeom prst="rect">
            <a:avLst/>
          </a:prstGeom>
        </p:spPr>
      </p:pic>
      <p:sp>
        <p:nvSpPr>
          <p:cNvPr id="17" name="TextBox 4">
            <a:extLst>
              <a:ext uri="{FF2B5EF4-FFF2-40B4-BE49-F238E27FC236}">
                <a16:creationId xmlns:a16="http://schemas.microsoft.com/office/drawing/2014/main" id="{ECC2CC05-7683-4506-9EB1-4A6892291EAF}"/>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IDENTITY CRIME| </a:t>
            </a:r>
            <a:r>
              <a:rPr lang="en-AU" sz="2000" dirty="0">
                <a:solidFill>
                  <a:schemeClr val="accent6"/>
                </a:solidFill>
                <a:latin typeface="Century Gothic" panose="020B0502020202020204" pitchFamily="34" charset="0"/>
              </a:rPr>
              <a:t>ATO APPROACH TO IDENTITY CRIME</a:t>
            </a:r>
          </a:p>
        </p:txBody>
      </p:sp>
      <p:pic>
        <p:nvPicPr>
          <p:cNvPr id="18" name="Picture 17">
            <a:extLst>
              <a:ext uri="{FF2B5EF4-FFF2-40B4-BE49-F238E27FC236}">
                <a16:creationId xmlns:a16="http://schemas.microsoft.com/office/drawing/2014/main" id="{BE68CB81-C5F1-49E1-A780-2AB01532DD39}"/>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19" name="TextBox 1">
            <a:extLst>
              <a:ext uri="{FF2B5EF4-FFF2-40B4-BE49-F238E27FC236}">
                <a16:creationId xmlns:a16="http://schemas.microsoft.com/office/drawing/2014/main" id="{365AD29E-B641-4E12-A050-022996C9EB46}"/>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graphicFrame>
        <p:nvGraphicFramePr>
          <p:cNvPr id="15" name="Diagram 14">
            <a:extLst>
              <a:ext uri="{FF2B5EF4-FFF2-40B4-BE49-F238E27FC236}">
                <a16:creationId xmlns:a16="http://schemas.microsoft.com/office/drawing/2014/main" id="{38760D8B-DCC6-42B3-9C33-D3126B5C6A20}"/>
              </a:ext>
            </a:extLst>
          </p:cNvPr>
          <p:cNvGraphicFramePr/>
          <p:nvPr>
            <p:extLst>
              <p:ext uri="{D42A27DB-BD31-4B8C-83A1-F6EECF244321}">
                <p14:modId xmlns:p14="http://schemas.microsoft.com/office/powerpoint/2010/main" val="3658354165"/>
              </p:ext>
            </p:extLst>
          </p:nvPr>
        </p:nvGraphicFramePr>
        <p:xfrm>
          <a:off x="99389" y="1865603"/>
          <a:ext cx="8945221" cy="411558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20" name="Group 19">
            <a:extLst>
              <a:ext uri="{FF2B5EF4-FFF2-40B4-BE49-F238E27FC236}">
                <a16:creationId xmlns:a16="http://schemas.microsoft.com/office/drawing/2014/main" id="{A87EBC67-CC4C-48E6-8DB4-02625A362028}"/>
              </a:ext>
            </a:extLst>
          </p:cNvPr>
          <p:cNvGrpSpPr/>
          <p:nvPr/>
        </p:nvGrpSpPr>
        <p:grpSpPr>
          <a:xfrm>
            <a:off x="4979506" y="2604673"/>
            <a:ext cx="1520687" cy="1793141"/>
            <a:chOff x="3154039" y="1080141"/>
            <a:chExt cx="2068407" cy="3320585"/>
          </a:xfrm>
        </p:grpSpPr>
        <p:sp>
          <p:nvSpPr>
            <p:cNvPr id="21" name="Rectangle 20">
              <a:extLst>
                <a:ext uri="{FF2B5EF4-FFF2-40B4-BE49-F238E27FC236}">
                  <a16:creationId xmlns:a16="http://schemas.microsoft.com/office/drawing/2014/main" id="{0A618A63-0E89-496E-B60C-BD70E4E5070E}"/>
                </a:ext>
              </a:extLst>
            </p:cNvPr>
            <p:cNvSpPr/>
            <p:nvPr/>
          </p:nvSpPr>
          <p:spPr>
            <a:xfrm>
              <a:off x="3259083" y="1238262"/>
              <a:ext cx="1963363" cy="3162464"/>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2" name="TextBox 21">
              <a:extLst>
                <a:ext uri="{FF2B5EF4-FFF2-40B4-BE49-F238E27FC236}">
                  <a16:creationId xmlns:a16="http://schemas.microsoft.com/office/drawing/2014/main" id="{FD32889E-D24C-4ACA-A96F-2DE6DB008D0B}"/>
                </a:ext>
              </a:extLst>
            </p:cNvPr>
            <p:cNvSpPr txBox="1"/>
            <p:nvPr/>
          </p:nvSpPr>
          <p:spPr>
            <a:xfrm>
              <a:off x="3154039" y="1080141"/>
              <a:ext cx="2068407" cy="332058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167164" rIns="0" bIns="0" numCol="1" spcCol="1270" anchor="t" anchorCtr="0">
              <a:noAutofit/>
            </a:bodyPr>
            <a:lstStyle/>
            <a:p>
              <a:pPr defTabSz="2166938">
                <a:lnSpc>
                  <a:spcPct val="90000"/>
                </a:lnSpc>
                <a:spcBef>
                  <a:spcPct val="0"/>
                </a:spcBef>
                <a:spcAft>
                  <a:spcPct val="35000"/>
                </a:spcAft>
              </a:pPr>
              <a:endParaRPr lang="en-AU" sz="600" dirty="0">
                <a:solidFill>
                  <a:schemeClr val="tx1"/>
                </a:solidFill>
                <a:latin typeface="Century Gothic" panose="020B0502020202020204" pitchFamily="34" charset="0"/>
              </a:endParaRPr>
            </a:p>
            <a:p>
              <a:pPr defTabSz="2166938">
                <a:lnSpc>
                  <a:spcPct val="90000"/>
                </a:lnSpc>
                <a:spcBef>
                  <a:spcPct val="0"/>
                </a:spcBef>
                <a:spcAft>
                  <a:spcPct val="35000"/>
                </a:spcAft>
              </a:pPr>
              <a:endParaRPr lang="en-AU" sz="600" dirty="0">
                <a:solidFill>
                  <a:schemeClr val="tx1"/>
                </a:solidFill>
                <a:latin typeface="Century Gothic" panose="020B0502020202020204" pitchFamily="34" charset="0"/>
              </a:endParaRPr>
            </a:p>
            <a:p>
              <a:pPr defTabSz="2166938">
                <a:lnSpc>
                  <a:spcPct val="90000"/>
                </a:lnSpc>
                <a:spcBef>
                  <a:spcPct val="0"/>
                </a:spcBef>
                <a:spcAft>
                  <a:spcPct val="35000"/>
                </a:spcAft>
              </a:pPr>
              <a:endParaRPr lang="en-AU" sz="600" dirty="0">
                <a:solidFill>
                  <a:schemeClr val="tx1"/>
                </a:solidFill>
                <a:latin typeface="Century Gothic" panose="020B0502020202020204" pitchFamily="34" charset="0"/>
              </a:endParaRPr>
            </a:p>
            <a:p>
              <a:pPr defTabSz="2166938">
                <a:lnSpc>
                  <a:spcPct val="90000"/>
                </a:lnSpc>
                <a:spcBef>
                  <a:spcPct val="0"/>
                </a:spcBef>
                <a:spcAft>
                  <a:spcPct val="35000"/>
                </a:spcAft>
              </a:pPr>
              <a:endParaRPr lang="en-AU" sz="600" dirty="0">
                <a:solidFill>
                  <a:schemeClr val="tx1"/>
                </a:solidFill>
                <a:latin typeface="Century Gothic" panose="020B0502020202020204" pitchFamily="34" charset="0"/>
              </a:endParaRPr>
            </a:p>
            <a:p>
              <a:pPr defTabSz="2166938">
                <a:lnSpc>
                  <a:spcPct val="90000"/>
                </a:lnSpc>
                <a:spcBef>
                  <a:spcPct val="0"/>
                </a:spcBef>
                <a:spcAft>
                  <a:spcPct val="35000"/>
                </a:spcAft>
              </a:pPr>
              <a:endParaRPr lang="en-AU" sz="600" dirty="0">
                <a:solidFill>
                  <a:schemeClr val="tx1"/>
                </a:solidFill>
                <a:latin typeface="Century Gothic" panose="020B0502020202020204" pitchFamily="34" charset="0"/>
              </a:endParaRPr>
            </a:p>
            <a:p>
              <a:pPr marL="171450" indent="-171450" defTabSz="2166938">
                <a:lnSpc>
                  <a:spcPct val="90000"/>
                </a:lnSpc>
                <a:spcBef>
                  <a:spcPct val="0"/>
                </a:spcBef>
                <a:spcAft>
                  <a:spcPct val="35000"/>
                </a:spcAft>
                <a:buFont typeface="Arial" panose="020B0604020202020204" pitchFamily="34" charset="0"/>
                <a:buChar char="•"/>
              </a:pPr>
              <a:r>
                <a:rPr lang="en-AU" sz="1000" dirty="0">
                  <a:solidFill>
                    <a:schemeClr val="tx1"/>
                  </a:solidFill>
                  <a:latin typeface="Century Gothic" panose="020B0502020202020204" pitchFamily="34" charset="0"/>
                </a:rPr>
                <a:t>Our Client Identity Support Centre supports taxpayers who have had their identity’s stolen. </a:t>
              </a:r>
            </a:p>
          </p:txBody>
        </p:sp>
      </p:grpSp>
      <p:pic>
        <p:nvPicPr>
          <p:cNvPr id="23" name="Graphic 22" descr="Server with solid fill">
            <a:extLst>
              <a:ext uri="{FF2B5EF4-FFF2-40B4-BE49-F238E27FC236}">
                <a16:creationId xmlns:a16="http://schemas.microsoft.com/office/drawing/2014/main" id="{CCF55636-1468-4696-9098-A99FA862634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576511" y="4485780"/>
            <a:ext cx="380646" cy="380646"/>
          </a:xfrm>
          <a:prstGeom prst="rect">
            <a:avLst/>
          </a:prstGeom>
        </p:spPr>
      </p:pic>
      <p:pic>
        <p:nvPicPr>
          <p:cNvPr id="24" name="Graphic 23" descr="Remote work with solid fill">
            <a:extLst>
              <a:ext uri="{FF2B5EF4-FFF2-40B4-BE49-F238E27FC236}">
                <a16:creationId xmlns:a16="http://schemas.microsoft.com/office/drawing/2014/main" id="{96ACBAF5-1A6A-4951-9A6C-B994287932A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892916" y="3007766"/>
            <a:ext cx="380646" cy="380646"/>
          </a:xfrm>
          <a:prstGeom prst="rect">
            <a:avLst/>
          </a:prstGeom>
        </p:spPr>
      </p:pic>
      <p:pic>
        <p:nvPicPr>
          <p:cNvPr id="25" name="Graphic 24" descr="Telephone with solid fill">
            <a:extLst>
              <a:ext uri="{FF2B5EF4-FFF2-40B4-BE49-F238E27FC236}">
                <a16:creationId xmlns:a16="http://schemas.microsoft.com/office/drawing/2014/main" id="{020C97DE-B609-42AB-BE03-A78138B7C2E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5198686" y="4483201"/>
            <a:ext cx="380647" cy="380647"/>
          </a:xfrm>
          <a:prstGeom prst="rect">
            <a:avLst/>
          </a:prstGeom>
        </p:spPr>
      </p:pic>
      <p:pic>
        <p:nvPicPr>
          <p:cNvPr id="26" name="Graphic 25" descr="Classroom with solid fill">
            <a:extLst>
              <a:ext uri="{FF2B5EF4-FFF2-40B4-BE49-F238E27FC236}">
                <a16:creationId xmlns:a16="http://schemas.microsoft.com/office/drawing/2014/main" id="{459CBBEE-E73D-413E-953A-866DC351518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7562296" y="2994531"/>
            <a:ext cx="380646" cy="380646"/>
          </a:xfrm>
          <a:prstGeom prst="rect">
            <a:avLst/>
          </a:prstGeom>
        </p:spPr>
      </p:pic>
      <p:sp>
        <p:nvSpPr>
          <p:cNvPr id="27" name="TextBox 26">
            <a:extLst>
              <a:ext uri="{FF2B5EF4-FFF2-40B4-BE49-F238E27FC236}">
                <a16:creationId xmlns:a16="http://schemas.microsoft.com/office/drawing/2014/main" id="{99D9D1FA-E620-4481-BB14-936C2501AD0D}"/>
              </a:ext>
            </a:extLst>
          </p:cNvPr>
          <p:cNvSpPr txBox="1"/>
          <p:nvPr/>
        </p:nvSpPr>
        <p:spPr>
          <a:xfrm>
            <a:off x="7095458" y="4236940"/>
            <a:ext cx="1842661" cy="369332"/>
          </a:xfrm>
          <a:prstGeom prst="rect">
            <a:avLst/>
          </a:prstGeom>
          <a:noFill/>
        </p:spPr>
        <p:txBody>
          <a:bodyPr wrap="square">
            <a:spAutoFit/>
          </a:bodyPr>
          <a:lstStyle/>
          <a:p>
            <a:r>
              <a:rPr lang="en-AU" sz="900" dirty="0">
                <a:latin typeface="Century Gothic" panose="020B0502020202020204" pitchFamily="34" charset="0"/>
                <a:hlinkClick r:id="rId19"/>
              </a:rPr>
              <a:t>Identity crime | Australian Taxation Office (ato.gov.au)</a:t>
            </a:r>
            <a:endParaRPr lang="en-AU" sz="900" dirty="0">
              <a:latin typeface="Century Gothic" panose="020B0502020202020204" pitchFamily="34" charset="0"/>
            </a:endParaRPr>
          </a:p>
        </p:txBody>
      </p:sp>
    </p:spTree>
    <p:extLst>
      <p:ext uri="{BB962C8B-B14F-4D97-AF65-F5344CB8AC3E}">
        <p14:creationId xmlns:p14="http://schemas.microsoft.com/office/powerpoint/2010/main" val="3980579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F8036C-A071-486C-A725-F3E430D9F411}"/>
              </a:ext>
            </a:extLst>
          </p:cNvPr>
          <p:cNvSpPr txBox="1"/>
          <p:nvPr/>
        </p:nvSpPr>
        <p:spPr>
          <a:xfrm>
            <a:off x="111402" y="591667"/>
            <a:ext cx="8933209" cy="954107"/>
          </a:xfrm>
          <a:prstGeom prst="rect">
            <a:avLst/>
          </a:prstGeom>
          <a:noFill/>
        </p:spPr>
        <p:txBody>
          <a:bodyPr wrap="square" rtlCol="0">
            <a:spAutoFit/>
          </a:bodyPr>
          <a:lstStyle/>
          <a:p>
            <a:r>
              <a:rPr lang="en-AU" sz="1400" dirty="0">
                <a:latin typeface="Century Gothic" panose="020B0502020202020204" pitchFamily="34" charset="0"/>
              </a:rPr>
              <a:t>MyGov ID is a unique digital identity that allows people to prove who they are online and securely sign into government online services. </a:t>
            </a:r>
          </a:p>
          <a:p>
            <a:endParaRPr lang="en-AU" sz="1400" dirty="0">
              <a:latin typeface="Century Gothic" panose="020B0502020202020204" pitchFamily="34" charset="0"/>
            </a:endParaRPr>
          </a:p>
          <a:p>
            <a:r>
              <a:rPr lang="en-AU" sz="1400" dirty="0">
                <a:latin typeface="Century Gothic" panose="020B0502020202020204" pitchFamily="34" charset="0"/>
              </a:rPr>
              <a:t>There are three identity strengths, basic, standard and strong. </a:t>
            </a:r>
          </a:p>
        </p:txBody>
      </p:sp>
      <p:pic>
        <p:nvPicPr>
          <p:cNvPr id="16" name="Picture 15">
            <a:extLst>
              <a:ext uri="{FF2B5EF4-FFF2-40B4-BE49-F238E27FC236}">
                <a16:creationId xmlns:a16="http://schemas.microsoft.com/office/drawing/2014/main" id="{4C6C24EC-8153-4F83-B7EC-5ADF9ADFBA9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11400" y="450117"/>
            <a:ext cx="8933210" cy="94619"/>
          </a:xfrm>
          <a:prstGeom prst="rect">
            <a:avLst/>
          </a:prstGeom>
        </p:spPr>
      </p:pic>
      <p:sp>
        <p:nvSpPr>
          <p:cNvPr id="17" name="TextBox 4">
            <a:extLst>
              <a:ext uri="{FF2B5EF4-FFF2-40B4-BE49-F238E27FC236}">
                <a16:creationId xmlns:a16="http://schemas.microsoft.com/office/drawing/2014/main" id="{ECC2CC05-7683-4506-9EB1-4A6892291EAF}"/>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IDENTITY CRIME| </a:t>
            </a:r>
            <a:r>
              <a:rPr lang="en-AU" sz="2000" dirty="0">
                <a:solidFill>
                  <a:schemeClr val="accent6"/>
                </a:solidFill>
                <a:latin typeface="Century Gothic" panose="020B0502020202020204" pitchFamily="34" charset="0"/>
              </a:rPr>
              <a:t>MYGOV ID</a:t>
            </a:r>
          </a:p>
        </p:txBody>
      </p:sp>
      <p:pic>
        <p:nvPicPr>
          <p:cNvPr id="18" name="Picture 17">
            <a:extLst>
              <a:ext uri="{FF2B5EF4-FFF2-40B4-BE49-F238E27FC236}">
                <a16:creationId xmlns:a16="http://schemas.microsoft.com/office/drawing/2014/main" id="{BE68CB81-C5F1-49E1-A780-2AB01532DD39}"/>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19" name="TextBox 1">
            <a:extLst>
              <a:ext uri="{FF2B5EF4-FFF2-40B4-BE49-F238E27FC236}">
                <a16:creationId xmlns:a16="http://schemas.microsoft.com/office/drawing/2014/main" id="{365AD29E-B641-4E12-A050-022996C9EB46}"/>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pic>
        <p:nvPicPr>
          <p:cNvPr id="4" name="Picture 3">
            <a:extLst>
              <a:ext uri="{FF2B5EF4-FFF2-40B4-BE49-F238E27FC236}">
                <a16:creationId xmlns:a16="http://schemas.microsoft.com/office/drawing/2014/main" id="{4CC40F4B-F4C1-4B3E-8ECA-28C2ED597699}"/>
              </a:ext>
            </a:extLst>
          </p:cNvPr>
          <p:cNvPicPr>
            <a:picLocks noChangeAspect="1"/>
          </p:cNvPicPr>
          <p:nvPr/>
        </p:nvPicPr>
        <p:blipFill>
          <a:blip r:embed="rId6"/>
          <a:stretch>
            <a:fillRect/>
          </a:stretch>
        </p:blipFill>
        <p:spPr>
          <a:xfrm>
            <a:off x="4571998" y="4338506"/>
            <a:ext cx="3954623" cy="2140334"/>
          </a:xfrm>
          <a:prstGeom prst="rect">
            <a:avLst/>
          </a:prstGeom>
        </p:spPr>
      </p:pic>
      <p:pic>
        <p:nvPicPr>
          <p:cNvPr id="6" name="Picture 5">
            <a:extLst>
              <a:ext uri="{FF2B5EF4-FFF2-40B4-BE49-F238E27FC236}">
                <a16:creationId xmlns:a16="http://schemas.microsoft.com/office/drawing/2014/main" id="{8A40B3DD-9FA1-46DB-8788-BF60BC2A63C0}"/>
              </a:ext>
            </a:extLst>
          </p:cNvPr>
          <p:cNvPicPr>
            <a:picLocks noChangeAspect="1"/>
          </p:cNvPicPr>
          <p:nvPr/>
        </p:nvPicPr>
        <p:blipFill>
          <a:blip r:embed="rId7"/>
          <a:stretch>
            <a:fillRect/>
          </a:stretch>
        </p:blipFill>
        <p:spPr>
          <a:xfrm>
            <a:off x="617378" y="2604807"/>
            <a:ext cx="2809875" cy="3267075"/>
          </a:xfrm>
          <a:prstGeom prst="rect">
            <a:avLst/>
          </a:prstGeom>
        </p:spPr>
      </p:pic>
      <p:pic>
        <p:nvPicPr>
          <p:cNvPr id="8" name="Picture 7">
            <a:extLst>
              <a:ext uri="{FF2B5EF4-FFF2-40B4-BE49-F238E27FC236}">
                <a16:creationId xmlns:a16="http://schemas.microsoft.com/office/drawing/2014/main" id="{D81C4D5E-3008-4CEF-9C66-FC8E3C234466}"/>
              </a:ext>
            </a:extLst>
          </p:cNvPr>
          <p:cNvPicPr>
            <a:picLocks noChangeAspect="1"/>
          </p:cNvPicPr>
          <p:nvPr/>
        </p:nvPicPr>
        <p:blipFill>
          <a:blip r:embed="rId8"/>
          <a:stretch>
            <a:fillRect/>
          </a:stretch>
        </p:blipFill>
        <p:spPr>
          <a:xfrm>
            <a:off x="4571999" y="1994564"/>
            <a:ext cx="3954623" cy="2162936"/>
          </a:xfrm>
          <a:prstGeom prst="rect">
            <a:avLst/>
          </a:prstGeom>
        </p:spPr>
      </p:pic>
    </p:spTree>
    <p:extLst>
      <p:ext uri="{BB962C8B-B14F-4D97-AF65-F5344CB8AC3E}">
        <p14:creationId xmlns:p14="http://schemas.microsoft.com/office/powerpoint/2010/main" val="4238603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F8036C-A071-486C-A725-F3E430D9F411}"/>
              </a:ext>
            </a:extLst>
          </p:cNvPr>
          <p:cNvSpPr txBox="1"/>
          <p:nvPr/>
        </p:nvSpPr>
        <p:spPr>
          <a:xfrm>
            <a:off x="111402" y="591667"/>
            <a:ext cx="8933209" cy="1384995"/>
          </a:xfrm>
          <a:prstGeom prst="rect">
            <a:avLst/>
          </a:prstGeom>
          <a:noFill/>
        </p:spPr>
        <p:txBody>
          <a:bodyPr wrap="square" rtlCol="0">
            <a:spAutoFit/>
          </a:bodyPr>
          <a:lstStyle/>
          <a:p>
            <a:r>
              <a:rPr lang="en-AU" sz="1400" dirty="0">
                <a:latin typeface="Century Gothic" panose="020B0502020202020204" pitchFamily="34" charset="0"/>
              </a:rPr>
              <a:t>Identity theft and fraud can occur to taxpayers and registered agents. Criminals may pose as:</a:t>
            </a:r>
          </a:p>
          <a:p>
            <a:pPr marL="285750" indent="-285750">
              <a:buFont typeface="Century Gothic" panose="020B0502020202020204" pitchFamily="34" charset="0"/>
              <a:buChar char="&gt;"/>
            </a:pPr>
            <a:r>
              <a:rPr lang="en-AU" sz="1400" dirty="0">
                <a:latin typeface="Century Gothic" panose="020B0502020202020204" pitchFamily="34" charset="0"/>
              </a:rPr>
              <a:t>taxpayers and engage an agent to help them (unknowingly) commit fraud </a:t>
            </a:r>
          </a:p>
          <a:p>
            <a:pPr marL="285750" indent="-285750">
              <a:buFont typeface="Century Gothic" panose="020B0502020202020204" pitchFamily="34" charset="0"/>
              <a:buChar char="&gt;"/>
            </a:pPr>
            <a:r>
              <a:rPr lang="en-AU" sz="1400" dirty="0">
                <a:latin typeface="Century Gothic" panose="020B0502020202020204" pitchFamily="34" charset="0"/>
              </a:rPr>
              <a:t>agents to gain access to client information and services available on our digital platforms. </a:t>
            </a:r>
          </a:p>
          <a:p>
            <a:pPr marL="285750" indent="-285750">
              <a:buFont typeface="Wingdings" panose="05000000000000000000" pitchFamily="2" charset="2"/>
              <a:buChar char="Ø"/>
            </a:pPr>
            <a:endParaRPr lang="en-AU" sz="1400" dirty="0">
              <a:latin typeface="Century Gothic" panose="020B0502020202020204" pitchFamily="34" charset="0"/>
            </a:endParaRPr>
          </a:p>
          <a:p>
            <a:r>
              <a:rPr lang="en-AU" sz="1400" dirty="0">
                <a:latin typeface="Century Gothic" panose="020B0502020202020204" pitchFamily="34" charset="0"/>
              </a:rPr>
              <a:t>The ATO is currently rolling out a new client-agent linking program to strengthen its front-end controls and protect tax agents &amp; clients against fraud and identity theft after a successful pilot in 2022. </a:t>
            </a:r>
          </a:p>
        </p:txBody>
      </p:sp>
      <p:pic>
        <p:nvPicPr>
          <p:cNvPr id="16" name="Picture 15">
            <a:extLst>
              <a:ext uri="{FF2B5EF4-FFF2-40B4-BE49-F238E27FC236}">
                <a16:creationId xmlns:a16="http://schemas.microsoft.com/office/drawing/2014/main" id="{4C6C24EC-8153-4F83-B7EC-5ADF9ADFBA9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11400" y="450117"/>
            <a:ext cx="8933210" cy="94619"/>
          </a:xfrm>
          <a:prstGeom prst="rect">
            <a:avLst/>
          </a:prstGeom>
        </p:spPr>
      </p:pic>
      <p:sp>
        <p:nvSpPr>
          <p:cNvPr id="17" name="TextBox 4">
            <a:extLst>
              <a:ext uri="{FF2B5EF4-FFF2-40B4-BE49-F238E27FC236}">
                <a16:creationId xmlns:a16="http://schemas.microsoft.com/office/drawing/2014/main" id="{ECC2CC05-7683-4506-9EB1-4A6892291EAF}"/>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IDENTITY CRIME| </a:t>
            </a:r>
            <a:r>
              <a:rPr lang="en-AU" sz="2000" dirty="0">
                <a:solidFill>
                  <a:schemeClr val="accent6"/>
                </a:solidFill>
                <a:latin typeface="Century Gothic" panose="020B0502020202020204" pitchFamily="34" charset="0"/>
              </a:rPr>
              <a:t>TAX AGENTS</a:t>
            </a:r>
          </a:p>
        </p:txBody>
      </p:sp>
      <p:pic>
        <p:nvPicPr>
          <p:cNvPr id="18" name="Picture 17">
            <a:extLst>
              <a:ext uri="{FF2B5EF4-FFF2-40B4-BE49-F238E27FC236}">
                <a16:creationId xmlns:a16="http://schemas.microsoft.com/office/drawing/2014/main" id="{BE68CB81-C5F1-49E1-A780-2AB01532DD39}"/>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19" name="TextBox 1">
            <a:extLst>
              <a:ext uri="{FF2B5EF4-FFF2-40B4-BE49-F238E27FC236}">
                <a16:creationId xmlns:a16="http://schemas.microsoft.com/office/drawing/2014/main" id="{365AD29E-B641-4E12-A050-022996C9EB46}"/>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pic>
        <p:nvPicPr>
          <p:cNvPr id="5" name="Picture 4">
            <a:extLst>
              <a:ext uri="{FF2B5EF4-FFF2-40B4-BE49-F238E27FC236}">
                <a16:creationId xmlns:a16="http://schemas.microsoft.com/office/drawing/2014/main" id="{5631A41F-2A62-41DA-A55A-3D1FB4037113}"/>
              </a:ext>
            </a:extLst>
          </p:cNvPr>
          <p:cNvPicPr>
            <a:picLocks noChangeAspect="1"/>
          </p:cNvPicPr>
          <p:nvPr/>
        </p:nvPicPr>
        <p:blipFill>
          <a:blip r:embed="rId6"/>
          <a:stretch>
            <a:fillRect/>
          </a:stretch>
        </p:blipFill>
        <p:spPr>
          <a:xfrm>
            <a:off x="1506388" y="2127380"/>
            <a:ext cx="6131224" cy="4280503"/>
          </a:xfrm>
          <a:prstGeom prst="rect">
            <a:avLst/>
          </a:prstGeom>
        </p:spPr>
      </p:pic>
    </p:spTree>
    <p:extLst>
      <p:ext uri="{BB962C8B-B14F-4D97-AF65-F5344CB8AC3E}">
        <p14:creationId xmlns:p14="http://schemas.microsoft.com/office/powerpoint/2010/main" val="794125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F8036C-A071-486C-A725-F3E430D9F411}"/>
              </a:ext>
            </a:extLst>
          </p:cNvPr>
          <p:cNvSpPr txBox="1"/>
          <p:nvPr/>
        </p:nvSpPr>
        <p:spPr>
          <a:xfrm>
            <a:off x="111402" y="591667"/>
            <a:ext cx="8933209" cy="2031325"/>
          </a:xfrm>
          <a:prstGeom prst="rect">
            <a:avLst/>
          </a:prstGeom>
          <a:noFill/>
        </p:spPr>
        <p:txBody>
          <a:bodyPr wrap="square" rtlCol="0">
            <a:spAutoFit/>
          </a:bodyPr>
          <a:lstStyle/>
          <a:p>
            <a:r>
              <a:rPr lang="en-AU" sz="1400" dirty="0">
                <a:latin typeface="Century Gothic" panose="020B0502020202020204" pitchFamily="34" charset="0"/>
              </a:rPr>
              <a:t>A director identification number (director ID) is a unique identifier anyone who is a director of a company keeps forever. </a:t>
            </a:r>
          </a:p>
          <a:p>
            <a:endParaRPr lang="en-AU" sz="1400" dirty="0">
              <a:latin typeface="Century Gothic" panose="020B0502020202020204" pitchFamily="34" charset="0"/>
            </a:endParaRPr>
          </a:p>
          <a:p>
            <a:r>
              <a:rPr lang="en-AU" sz="1400" dirty="0">
                <a:latin typeface="Century Gothic" panose="020B0502020202020204" pitchFamily="34" charset="0"/>
              </a:rPr>
              <a:t>All directors are required by law to verify their identity with the ATO before receiving a director ID. This is important because it will help to:</a:t>
            </a:r>
          </a:p>
          <a:p>
            <a:pPr marL="285750" indent="-285750">
              <a:buFont typeface="Century Gothic" panose="020B0502020202020204" pitchFamily="34" charset="0"/>
              <a:buChar char="&gt;"/>
            </a:pPr>
            <a:r>
              <a:rPr lang="en-AU" sz="1400" dirty="0">
                <a:latin typeface="Century Gothic" panose="020B0502020202020204" pitchFamily="34" charset="0"/>
              </a:rPr>
              <a:t>prevent the use of false or fraudulent director identities,</a:t>
            </a:r>
          </a:p>
          <a:p>
            <a:pPr marL="285750" indent="-285750">
              <a:buFont typeface="Century Gothic" panose="020B0502020202020204" pitchFamily="34" charset="0"/>
              <a:buChar char="&gt;"/>
            </a:pPr>
            <a:r>
              <a:rPr lang="en-AU" sz="1400" dirty="0">
                <a:latin typeface="Century Gothic" panose="020B0502020202020204" pitchFamily="34" charset="0"/>
              </a:rPr>
              <a:t>make it easier for external administrators and regulators to trace directors’ relationships with companies over time; and</a:t>
            </a:r>
          </a:p>
          <a:p>
            <a:pPr marL="285750" indent="-285750">
              <a:buFont typeface="Century Gothic" panose="020B0502020202020204" pitchFamily="34" charset="0"/>
              <a:buChar char="&gt;"/>
            </a:pPr>
            <a:r>
              <a:rPr lang="en-AU" sz="1400" dirty="0">
                <a:latin typeface="Century Gothic" panose="020B0502020202020204" pitchFamily="34" charset="0"/>
              </a:rPr>
              <a:t>identify and eliminate director involvement in unlawful activity, such as illegal phoenix activity. </a:t>
            </a:r>
          </a:p>
        </p:txBody>
      </p:sp>
      <p:pic>
        <p:nvPicPr>
          <p:cNvPr id="16" name="Picture 15">
            <a:extLst>
              <a:ext uri="{FF2B5EF4-FFF2-40B4-BE49-F238E27FC236}">
                <a16:creationId xmlns:a16="http://schemas.microsoft.com/office/drawing/2014/main" id="{4C6C24EC-8153-4F83-B7EC-5ADF9ADFBA9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11400" y="450117"/>
            <a:ext cx="8933210" cy="94619"/>
          </a:xfrm>
          <a:prstGeom prst="rect">
            <a:avLst/>
          </a:prstGeom>
        </p:spPr>
      </p:pic>
      <p:sp>
        <p:nvSpPr>
          <p:cNvPr id="17" name="TextBox 4">
            <a:extLst>
              <a:ext uri="{FF2B5EF4-FFF2-40B4-BE49-F238E27FC236}">
                <a16:creationId xmlns:a16="http://schemas.microsoft.com/office/drawing/2014/main" id="{ECC2CC05-7683-4506-9EB1-4A6892291EAF}"/>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IDENTITY CRIME| </a:t>
            </a:r>
            <a:r>
              <a:rPr lang="en-AU" sz="2000" dirty="0">
                <a:solidFill>
                  <a:schemeClr val="accent6"/>
                </a:solidFill>
                <a:latin typeface="Century Gothic" panose="020B0502020202020204" pitchFamily="34" charset="0"/>
              </a:rPr>
              <a:t>DIRECTOR ID</a:t>
            </a:r>
          </a:p>
        </p:txBody>
      </p:sp>
      <p:pic>
        <p:nvPicPr>
          <p:cNvPr id="18" name="Picture 17">
            <a:extLst>
              <a:ext uri="{FF2B5EF4-FFF2-40B4-BE49-F238E27FC236}">
                <a16:creationId xmlns:a16="http://schemas.microsoft.com/office/drawing/2014/main" id="{BE68CB81-C5F1-49E1-A780-2AB01532DD39}"/>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19" name="TextBox 1">
            <a:extLst>
              <a:ext uri="{FF2B5EF4-FFF2-40B4-BE49-F238E27FC236}">
                <a16:creationId xmlns:a16="http://schemas.microsoft.com/office/drawing/2014/main" id="{365AD29E-B641-4E12-A050-022996C9EB46}"/>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pic>
        <p:nvPicPr>
          <p:cNvPr id="1026" name="Picture 2" descr="Director of a company? Everything you need to know about director ID | ATO  Community">
            <a:extLst>
              <a:ext uri="{FF2B5EF4-FFF2-40B4-BE49-F238E27FC236}">
                <a16:creationId xmlns:a16="http://schemas.microsoft.com/office/drawing/2014/main" id="{8FDDE993-4FEA-4BFA-966B-0E6726514E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3584" y="3658918"/>
            <a:ext cx="6016831" cy="183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047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6E8CDD-4908-4CFD-83EC-9159165DCB0F}"/>
              </a:ext>
            </a:extLst>
          </p:cNvPr>
          <p:cNvPicPr>
            <a:picLocks noChangeAspect="1"/>
          </p:cNvPicPr>
          <p:nvPr/>
        </p:nvPicPr>
        <p:blipFill>
          <a:blip r:embed="rId3"/>
          <a:stretch>
            <a:fillRect/>
          </a:stretch>
        </p:blipFill>
        <p:spPr>
          <a:xfrm>
            <a:off x="287676" y="697441"/>
            <a:ext cx="4097187" cy="3698849"/>
          </a:xfrm>
          <a:prstGeom prst="rect">
            <a:avLst/>
          </a:prstGeom>
        </p:spPr>
      </p:pic>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4">
            <a:grayscl/>
            <a:alphaModFix amt="50000"/>
          </a:blip>
          <a:stretch>
            <a:fillRect/>
          </a:stretch>
        </p:blipFill>
        <p:spPr>
          <a:xfrm>
            <a:off x="7562296" y="44733"/>
            <a:ext cx="1474200" cy="354484"/>
          </a:xfrm>
          <a:prstGeom prst="rect">
            <a:avLst/>
          </a:prstGeom>
        </p:spPr>
      </p:pic>
      <p:sp>
        <p:nvSpPr>
          <p:cNvPr id="10" name="TextBox 9">
            <a:extLst>
              <a:ext uri="{FF2B5EF4-FFF2-40B4-BE49-F238E27FC236}">
                <a16:creationId xmlns:a16="http://schemas.microsoft.com/office/drawing/2014/main" id="{BCEB80B4-34FD-45DC-9B90-1913E1A66D7A}"/>
              </a:ext>
            </a:extLst>
          </p:cNvPr>
          <p:cNvSpPr txBox="1"/>
          <p:nvPr/>
        </p:nvSpPr>
        <p:spPr>
          <a:xfrm>
            <a:off x="289879" y="5807005"/>
            <a:ext cx="8564241" cy="246221"/>
          </a:xfrm>
          <a:prstGeom prst="rect">
            <a:avLst/>
          </a:prstGeom>
          <a:noFill/>
        </p:spPr>
        <p:txBody>
          <a:bodyPr wrap="square">
            <a:spAutoFit/>
          </a:bodyPr>
          <a:lstStyle/>
          <a:p>
            <a:pPr algn="l"/>
            <a:r>
              <a:rPr lang="en-AU" sz="1000" dirty="0">
                <a:latin typeface="Century Gothic" panose="020B0502020202020204" pitchFamily="34" charset="0"/>
                <a:hlinkClick r:id="rId5"/>
              </a:rPr>
              <a:t>The multi-million-dollar 'dummy director' scam using vulnerable Australians to rip off the tax office - ABC News</a:t>
            </a:r>
            <a:endParaRPr lang="en-AU" sz="1000" b="0" i="0" dirty="0">
              <a:solidFill>
                <a:srgbClr val="313131"/>
              </a:solidFill>
              <a:effectLst/>
              <a:latin typeface="Century Gothic" panose="020B0502020202020204" pitchFamily="34" charset="0"/>
            </a:endParaRPr>
          </a:p>
        </p:txBody>
      </p:sp>
      <p:sp>
        <p:nvSpPr>
          <p:cNvPr id="22" name="TextBox 21">
            <a:extLst>
              <a:ext uri="{FF2B5EF4-FFF2-40B4-BE49-F238E27FC236}">
                <a16:creationId xmlns:a16="http://schemas.microsoft.com/office/drawing/2014/main" id="{BEF634CD-BA26-4048-A8C0-17E546CDA43F}"/>
              </a:ext>
            </a:extLst>
          </p:cNvPr>
          <p:cNvSpPr txBox="1"/>
          <p:nvPr/>
        </p:nvSpPr>
        <p:spPr>
          <a:xfrm>
            <a:off x="4824536" y="4388911"/>
            <a:ext cx="4031788" cy="1384995"/>
          </a:xfrm>
          <a:prstGeom prst="rect">
            <a:avLst/>
          </a:prstGeom>
          <a:noFill/>
        </p:spPr>
        <p:txBody>
          <a:bodyPr wrap="square">
            <a:spAutoFit/>
          </a:bodyPr>
          <a:lstStyle/>
          <a:p>
            <a:r>
              <a:rPr lang="en-AU" sz="1200" dirty="0">
                <a:solidFill>
                  <a:srgbClr val="000000"/>
                </a:solidFill>
                <a:latin typeface="Century Gothic" panose="020B0502020202020204" pitchFamily="34" charset="0"/>
              </a:rPr>
              <a:t>Lisa </a:t>
            </a:r>
            <a:r>
              <a:rPr lang="en-AU" sz="1200" b="0" i="0" dirty="0">
                <a:solidFill>
                  <a:srgbClr val="000000"/>
                </a:solidFill>
                <a:effectLst/>
                <a:latin typeface="Century Gothic" panose="020B0502020202020204" pitchFamily="34" charset="0"/>
              </a:rPr>
              <a:t>said her life was "a mess" a few years ago when she got caught up in the scheme. She was couch surfing around the western suburbs of Melbourne when a friend introduced her to an accountant named Jesus. Ms Baker said he signed her on as a director of a company in exchange for a few hundred dollars.</a:t>
            </a:r>
            <a:endParaRPr lang="en-AU" sz="1200" dirty="0">
              <a:latin typeface="Century Gothic" panose="020B0502020202020204" pitchFamily="34" charset="0"/>
            </a:endParaRPr>
          </a:p>
        </p:txBody>
      </p:sp>
      <p:sp>
        <p:nvSpPr>
          <p:cNvPr id="23" name="TextBox 22">
            <a:extLst>
              <a:ext uri="{FF2B5EF4-FFF2-40B4-BE49-F238E27FC236}">
                <a16:creationId xmlns:a16="http://schemas.microsoft.com/office/drawing/2014/main" id="{2342A27A-E2DC-4B4F-AB75-BE3637607EBC}"/>
              </a:ext>
            </a:extLst>
          </p:cNvPr>
          <p:cNvSpPr txBox="1"/>
          <p:nvPr/>
        </p:nvSpPr>
        <p:spPr>
          <a:xfrm>
            <a:off x="287676" y="4388911"/>
            <a:ext cx="4068300" cy="1384995"/>
          </a:xfrm>
          <a:prstGeom prst="rect">
            <a:avLst/>
          </a:prstGeom>
          <a:noFill/>
        </p:spPr>
        <p:txBody>
          <a:bodyPr wrap="square">
            <a:spAutoFit/>
          </a:bodyPr>
          <a:lstStyle/>
          <a:p>
            <a:r>
              <a:rPr lang="en-AU" sz="1200" b="0" i="0" dirty="0">
                <a:solidFill>
                  <a:srgbClr val="000000"/>
                </a:solidFill>
                <a:effectLst/>
                <a:latin typeface="Century Gothic" panose="020B0502020202020204" pitchFamily="34" charset="0"/>
              </a:rPr>
              <a:t>Peter carried out weeks of electrical work on new apartment buildings in Melbourne. Before </a:t>
            </a:r>
            <a:r>
              <a:rPr lang="en-AU" sz="1200" b="0" i="0" dirty="0" err="1">
                <a:solidFill>
                  <a:srgbClr val="000000"/>
                </a:solidFill>
                <a:effectLst/>
                <a:latin typeface="Century Gothic" panose="020B0502020202020204" pitchFamily="34" charset="0"/>
              </a:rPr>
              <a:t>Imagebuild</a:t>
            </a:r>
            <a:r>
              <a:rPr lang="en-AU" sz="1200" b="0" i="0" dirty="0">
                <a:solidFill>
                  <a:srgbClr val="000000"/>
                </a:solidFill>
                <a:effectLst/>
                <a:latin typeface="Century Gothic" panose="020B0502020202020204" pitchFamily="34" charset="0"/>
              </a:rPr>
              <a:t> paid Peter the half </a:t>
            </a:r>
            <a:r>
              <a:rPr lang="en-AU" sz="1200" b="0" i="0" dirty="0" err="1">
                <a:solidFill>
                  <a:srgbClr val="000000"/>
                </a:solidFill>
                <a:effectLst/>
                <a:latin typeface="Century Gothic" panose="020B0502020202020204" pitchFamily="34" charset="0"/>
              </a:rPr>
              <a:t>milion</a:t>
            </a:r>
            <a:r>
              <a:rPr lang="en-AU" sz="1200" b="0" i="0" dirty="0">
                <a:solidFill>
                  <a:srgbClr val="000000"/>
                </a:solidFill>
                <a:effectLst/>
                <a:latin typeface="Century Gothic" panose="020B0502020202020204" pitchFamily="34" charset="0"/>
              </a:rPr>
              <a:t> he was owed, the company was liquidated. When he took the builder to court, he was told it wasn't </a:t>
            </a:r>
            <a:r>
              <a:rPr lang="en-AU" sz="1200" b="0" i="0" dirty="0" err="1">
                <a:solidFill>
                  <a:srgbClr val="000000"/>
                </a:solidFill>
                <a:effectLst/>
                <a:latin typeface="Century Gothic" panose="020B0502020202020204" pitchFamily="34" charset="0"/>
              </a:rPr>
              <a:t>Imagebuild</a:t>
            </a:r>
            <a:r>
              <a:rPr lang="en-AU" sz="1200" b="0" i="0" dirty="0">
                <a:solidFill>
                  <a:srgbClr val="000000"/>
                </a:solidFill>
                <a:effectLst/>
                <a:latin typeface="Century Gothic" panose="020B0502020202020204" pitchFamily="34" charset="0"/>
              </a:rPr>
              <a:t> who owed him money — it was a twin company whose director was a woman named Lisa.</a:t>
            </a:r>
            <a:endParaRPr lang="en-AU" sz="1200" dirty="0">
              <a:latin typeface="Century Gothic" panose="020B0502020202020204" pitchFamily="34" charset="0"/>
            </a:endParaRPr>
          </a:p>
        </p:txBody>
      </p:sp>
      <p:pic>
        <p:nvPicPr>
          <p:cNvPr id="14" name="Picture 13">
            <a:extLst>
              <a:ext uri="{FF2B5EF4-FFF2-40B4-BE49-F238E27FC236}">
                <a16:creationId xmlns:a16="http://schemas.microsoft.com/office/drawing/2014/main" id="{61A15F87-CBE3-4ED6-B830-44003768D89E}"/>
              </a:ext>
            </a:extLst>
          </p:cNvPr>
          <p:cNvPicPr>
            <a:picLocks noChangeAspect="1"/>
          </p:cNvPicPr>
          <p:nvPr/>
        </p:nvPicPr>
        <p:blipFill>
          <a:blip r:embed="rId6"/>
          <a:stretch>
            <a:fillRect/>
          </a:stretch>
        </p:blipFill>
        <p:spPr>
          <a:xfrm>
            <a:off x="4759139" y="701174"/>
            <a:ext cx="4094981" cy="3663930"/>
          </a:xfrm>
          <a:prstGeom prst="rect">
            <a:avLst/>
          </a:prstGeom>
        </p:spPr>
      </p:pic>
      <p:sp>
        <p:nvSpPr>
          <p:cNvPr id="11" name="TextBox 1">
            <a:extLst>
              <a:ext uri="{FF2B5EF4-FFF2-40B4-BE49-F238E27FC236}">
                <a16:creationId xmlns:a16="http://schemas.microsoft.com/office/drawing/2014/main" id="{57C34086-C851-46A5-8E08-2BFF8A133203}"/>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
        <p:nvSpPr>
          <p:cNvPr id="12" name="TextBox 4">
            <a:extLst>
              <a:ext uri="{FF2B5EF4-FFF2-40B4-BE49-F238E27FC236}">
                <a16:creationId xmlns:a16="http://schemas.microsoft.com/office/drawing/2014/main" id="{9C2ADDF1-5BAE-481E-9FE2-D825AEDD086C}"/>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IDENTITY CRIME| </a:t>
            </a:r>
            <a:r>
              <a:rPr lang="en-AU" sz="2000" dirty="0">
                <a:solidFill>
                  <a:schemeClr val="accent6"/>
                </a:solidFill>
                <a:latin typeface="Century Gothic" panose="020B0502020202020204" pitchFamily="34" charset="0"/>
              </a:rPr>
              <a:t>MEDIA REPORT</a:t>
            </a:r>
          </a:p>
        </p:txBody>
      </p:sp>
      <p:pic>
        <p:nvPicPr>
          <p:cNvPr id="13" name="Picture 12">
            <a:extLst>
              <a:ext uri="{FF2B5EF4-FFF2-40B4-BE49-F238E27FC236}">
                <a16:creationId xmlns:a16="http://schemas.microsoft.com/office/drawing/2014/main" id="{D4370852-F8EC-4222-8FCD-B4A2E6CCAB52}"/>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11200"/>
                    </a14:imgEffect>
                  </a14:imgLayer>
                </a14:imgProps>
              </a:ext>
            </a:extLst>
          </a:blip>
          <a:stretch>
            <a:fillRect/>
          </a:stretch>
        </p:blipFill>
        <p:spPr>
          <a:xfrm>
            <a:off x="111400" y="450117"/>
            <a:ext cx="8933210" cy="94619"/>
          </a:xfrm>
          <a:prstGeom prst="rect">
            <a:avLst/>
          </a:prstGeom>
        </p:spPr>
      </p:pic>
    </p:spTree>
    <p:extLst>
      <p:ext uri="{BB962C8B-B14F-4D97-AF65-F5344CB8AC3E}">
        <p14:creationId xmlns:p14="http://schemas.microsoft.com/office/powerpoint/2010/main" val="3293229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F8036C-A071-486C-A725-F3E430D9F411}"/>
              </a:ext>
            </a:extLst>
          </p:cNvPr>
          <p:cNvSpPr txBox="1"/>
          <p:nvPr/>
        </p:nvSpPr>
        <p:spPr>
          <a:xfrm>
            <a:off x="111401" y="587708"/>
            <a:ext cx="8933209" cy="523220"/>
          </a:xfrm>
          <a:prstGeom prst="rect">
            <a:avLst/>
          </a:prstGeom>
          <a:noFill/>
        </p:spPr>
        <p:txBody>
          <a:bodyPr wrap="square" rtlCol="0">
            <a:spAutoFit/>
          </a:bodyPr>
          <a:lstStyle/>
          <a:p>
            <a:r>
              <a:rPr lang="en-AU" sz="1400" dirty="0">
                <a:latin typeface="Century Gothic" panose="020B0502020202020204" pitchFamily="34" charset="0"/>
              </a:rPr>
              <a:t>Working in your groups, complete the following activities: </a:t>
            </a:r>
          </a:p>
          <a:p>
            <a:r>
              <a:rPr lang="en-AU" sz="1400" dirty="0">
                <a:latin typeface="Century Gothic" panose="020B0502020202020204" pitchFamily="34" charset="0"/>
              </a:rPr>
              <a:t> </a:t>
            </a:r>
          </a:p>
        </p:txBody>
      </p:sp>
      <p:pic>
        <p:nvPicPr>
          <p:cNvPr id="16" name="Picture 15">
            <a:extLst>
              <a:ext uri="{FF2B5EF4-FFF2-40B4-BE49-F238E27FC236}">
                <a16:creationId xmlns:a16="http://schemas.microsoft.com/office/drawing/2014/main" id="{4C6C24EC-8153-4F83-B7EC-5ADF9ADFBA9E}"/>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11400" y="450117"/>
            <a:ext cx="8933210" cy="94619"/>
          </a:xfrm>
          <a:prstGeom prst="rect">
            <a:avLst/>
          </a:prstGeom>
        </p:spPr>
      </p:pic>
      <p:sp>
        <p:nvSpPr>
          <p:cNvPr id="17" name="TextBox 4">
            <a:extLst>
              <a:ext uri="{FF2B5EF4-FFF2-40B4-BE49-F238E27FC236}">
                <a16:creationId xmlns:a16="http://schemas.microsoft.com/office/drawing/2014/main" id="{ECC2CC05-7683-4506-9EB1-4A6892291EAF}"/>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tx2"/>
                </a:solidFill>
                <a:latin typeface="Century Gothic" panose="020B0502020202020204" pitchFamily="34" charset="0"/>
              </a:rPr>
              <a:t>GROUP ACTIVITY| </a:t>
            </a:r>
            <a:r>
              <a:rPr lang="en-AU" sz="2000" dirty="0">
                <a:solidFill>
                  <a:schemeClr val="accent4"/>
                </a:solidFill>
                <a:latin typeface="Century Gothic" panose="020B0502020202020204" pitchFamily="34" charset="0"/>
              </a:rPr>
              <a:t>IDENTITY CRIME</a:t>
            </a:r>
          </a:p>
        </p:txBody>
      </p:sp>
      <p:pic>
        <p:nvPicPr>
          <p:cNvPr id="18" name="Picture 17">
            <a:extLst>
              <a:ext uri="{FF2B5EF4-FFF2-40B4-BE49-F238E27FC236}">
                <a16:creationId xmlns:a16="http://schemas.microsoft.com/office/drawing/2014/main" id="{BE68CB81-C5F1-49E1-A780-2AB01532DD39}"/>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19" name="TextBox 1">
            <a:extLst>
              <a:ext uri="{FF2B5EF4-FFF2-40B4-BE49-F238E27FC236}">
                <a16:creationId xmlns:a16="http://schemas.microsoft.com/office/drawing/2014/main" id="{365AD29E-B641-4E12-A050-022996C9EB46}"/>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graphicFrame>
        <p:nvGraphicFramePr>
          <p:cNvPr id="8" name="Diagram 7">
            <a:extLst>
              <a:ext uri="{FF2B5EF4-FFF2-40B4-BE49-F238E27FC236}">
                <a16:creationId xmlns:a16="http://schemas.microsoft.com/office/drawing/2014/main" id="{7A1F59E6-DF82-49EC-850C-1C0A703A29F7}"/>
              </a:ext>
            </a:extLst>
          </p:cNvPr>
          <p:cNvGraphicFramePr/>
          <p:nvPr>
            <p:extLst>
              <p:ext uri="{D42A27DB-BD31-4B8C-83A1-F6EECF244321}">
                <p14:modId xmlns:p14="http://schemas.microsoft.com/office/powerpoint/2010/main" val="1216840769"/>
              </p:ext>
            </p:extLst>
          </p:nvPr>
        </p:nvGraphicFramePr>
        <p:xfrm>
          <a:off x="169333" y="1554012"/>
          <a:ext cx="8788400" cy="41483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978439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117BC308-74E9-4D57-9906-D3E3B9A40A8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228143" y="4281265"/>
            <a:ext cx="8707593" cy="373362"/>
          </a:xfrm>
          <a:prstGeom prst="rect">
            <a:avLst/>
          </a:prstGeom>
        </p:spPr>
      </p:pic>
      <p:pic>
        <p:nvPicPr>
          <p:cNvPr id="8" name="Picture 7">
            <a:extLst>
              <a:ext uri="{FF2B5EF4-FFF2-40B4-BE49-F238E27FC236}">
                <a16:creationId xmlns:a16="http://schemas.microsoft.com/office/drawing/2014/main" id="{EBEABE7F-8E67-444E-86A5-BBB658459884}"/>
              </a:ext>
            </a:extLst>
          </p:cNvPr>
          <p:cNvPicPr>
            <a:picLocks noChangeAspect="1"/>
          </p:cNvPicPr>
          <p:nvPr/>
        </p:nvPicPr>
        <p:blipFill>
          <a:blip r:embed="rId4">
            <a:grayscl/>
            <a:alphaModFix amt="50000"/>
          </a:blip>
          <a:stretch>
            <a:fillRect/>
          </a:stretch>
        </p:blipFill>
        <p:spPr>
          <a:xfrm>
            <a:off x="6798825" y="179283"/>
            <a:ext cx="2160240" cy="519448"/>
          </a:xfrm>
          <a:prstGeom prst="rect">
            <a:avLst/>
          </a:prstGeom>
        </p:spPr>
      </p:pic>
      <p:sp>
        <p:nvSpPr>
          <p:cNvPr id="11" name="TextBox 1">
            <a:extLst>
              <a:ext uri="{FF2B5EF4-FFF2-40B4-BE49-F238E27FC236}">
                <a16:creationId xmlns:a16="http://schemas.microsoft.com/office/drawing/2014/main" id="{FC1478BF-0AAD-41AD-B803-89D2DC92BD77}"/>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1633702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BDC28D3-2184-4178-AEDC-55FB77C5C6C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11400" y="450117"/>
            <a:ext cx="8933210" cy="94619"/>
          </a:xfrm>
          <a:prstGeom prst="rect">
            <a:avLst/>
          </a:prstGeom>
        </p:spPr>
      </p:pic>
      <p:graphicFrame>
        <p:nvGraphicFramePr>
          <p:cNvPr id="2" name="Table 3">
            <a:extLst>
              <a:ext uri="{FF2B5EF4-FFF2-40B4-BE49-F238E27FC236}">
                <a16:creationId xmlns:a16="http://schemas.microsoft.com/office/drawing/2014/main" id="{B1718E60-DB17-4053-A41C-F684491B353A}"/>
              </a:ext>
            </a:extLst>
          </p:cNvPr>
          <p:cNvGraphicFramePr>
            <a:graphicFrameLocks noGrp="1"/>
          </p:cNvGraphicFramePr>
          <p:nvPr>
            <p:extLst>
              <p:ext uri="{D42A27DB-BD31-4B8C-83A1-F6EECF244321}">
                <p14:modId xmlns:p14="http://schemas.microsoft.com/office/powerpoint/2010/main" val="3302656163"/>
              </p:ext>
            </p:extLst>
          </p:nvPr>
        </p:nvGraphicFramePr>
        <p:xfrm>
          <a:off x="251520" y="980728"/>
          <a:ext cx="8784976" cy="4750056"/>
        </p:xfrm>
        <a:graphic>
          <a:graphicData uri="http://schemas.openxmlformats.org/drawingml/2006/table">
            <a:tbl>
              <a:tblPr firstRow="1" bandRow="1">
                <a:tableStyleId>{2D5ABB26-0587-4C30-8999-92F81FD0307C}</a:tableStyleId>
              </a:tblPr>
              <a:tblGrid>
                <a:gridCol w="1008112">
                  <a:extLst>
                    <a:ext uri="{9D8B030D-6E8A-4147-A177-3AD203B41FA5}">
                      <a16:colId xmlns:a16="http://schemas.microsoft.com/office/drawing/2014/main" val="2055957080"/>
                    </a:ext>
                  </a:extLst>
                </a:gridCol>
                <a:gridCol w="7776864">
                  <a:extLst>
                    <a:ext uri="{9D8B030D-6E8A-4147-A177-3AD203B41FA5}">
                      <a16:colId xmlns:a16="http://schemas.microsoft.com/office/drawing/2014/main" val="4073926671"/>
                    </a:ext>
                  </a:extLst>
                </a:gridCol>
              </a:tblGrid>
              <a:tr h="1134954">
                <a:tc>
                  <a:txBody>
                    <a:bodyPr/>
                    <a:lstStyle/>
                    <a:p>
                      <a:endParaRPr lang="en-AU" sz="1800" dirty="0">
                        <a:latin typeface="Century Gothic" panose="020B0502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AU" sz="1800" dirty="0">
                          <a:latin typeface="Century Gothic" panose="020B0502020202020204" pitchFamily="34" charset="0"/>
                        </a:rPr>
                        <a:t>1. What is identity crime</a:t>
                      </a:r>
                    </a:p>
                  </a:txBody>
                  <a:tcPr/>
                </a:tc>
                <a:extLst>
                  <a:ext uri="{0D108BD9-81ED-4DB2-BD59-A6C34878D82A}">
                    <a16:rowId xmlns:a16="http://schemas.microsoft.com/office/drawing/2014/main" val="4095470560"/>
                  </a:ext>
                </a:extLst>
              </a:tr>
              <a:tr h="3615102">
                <a:tc>
                  <a:txBody>
                    <a:bodyPr/>
                    <a:lstStyle/>
                    <a:p>
                      <a:endParaRPr lang="en-AU" sz="1800" dirty="0">
                        <a:latin typeface="Century Gothic" panose="020B0502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AU" sz="1800" dirty="0">
                          <a:latin typeface="Century Gothic" panose="020B0502020202020204" pitchFamily="34" charset="0"/>
                        </a:rPr>
                        <a:t>2. Growth in cyber identity theft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AU" sz="1800" dirty="0">
                          <a:latin typeface="Century Gothic" panose="020B0502020202020204" pitchFamily="34" charset="0"/>
                        </a:rPr>
                        <a:t>3. Case studies: GST refund fraud &amp; identity crime in Australia</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AU" sz="1800" dirty="0">
                          <a:latin typeface="Century Gothic" panose="020B0502020202020204" pitchFamily="34" charset="0"/>
                        </a:rPr>
                        <a:t>4. The ATO approach to combatting identity crime</a:t>
                      </a:r>
                    </a:p>
                  </a:txBody>
                  <a:tcPr/>
                </a:tc>
                <a:extLst>
                  <a:ext uri="{0D108BD9-81ED-4DB2-BD59-A6C34878D82A}">
                    <a16:rowId xmlns:a16="http://schemas.microsoft.com/office/drawing/2014/main" val="682803721"/>
                  </a:ext>
                </a:extLst>
              </a:tr>
            </a:tbl>
          </a:graphicData>
        </a:graphic>
      </p:graphicFrame>
      <p:sp>
        <p:nvSpPr>
          <p:cNvPr id="6" name="TextBox 4">
            <a:extLst>
              <a:ext uri="{FF2B5EF4-FFF2-40B4-BE49-F238E27FC236}">
                <a16:creationId xmlns:a16="http://schemas.microsoft.com/office/drawing/2014/main" id="{F014C15E-F8BE-4051-9DC3-57A42A2CE0DB}"/>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IDENTITY CRIME| </a:t>
            </a:r>
            <a:r>
              <a:rPr lang="en-AU" sz="2000" dirty="0">
                <a:solidFill>
                  <a:schemeClr val="accent6"/>
                </a:solidFill>
                <a:latin typeface="Century Gothic" panose="020B0502020202020204" pitchFamily="34" charset="0"/>
              </a:rPr>
              <a:t>LEARNING OUTCOMES</a:t>
            </a:r>
          </a:p>
        </p:txBody>
      </p:sp>
      <p:sp>
        <p:nvSpPr>
          <p:cNvPr id="7" name="TextBox 1">
            <a:extLst>
              <a:ext uri="{FF2B5EF4-FFF2-40B4-BE49-F238E27FC236}">
                <a16:creationId xmlns:a16="http://schemas.microsoft.com/office/drawing/2014/main" id="{5719269F-D6C4-4DA3-95A9-3FA08F40B71C}"/>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pic>
        <p:nvPicPr>
          <p:cNvPr id="13" name="Graphic 12" descr="Laptop with solid fill">
            <a:extLst>
              <a:ext uri="{FF2B5EF4-FFF2-40B4-BE49-F238E27FC236}">
                <a16:creationId xmlns:a16="http://schemas.microsoft.com/office/drawing/2014/main" id="{D7D85518-8625-4DAB-8F91-BF948D7F288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310229" y="2133102"/>
            <a:ext cx="914400" cy="914400"/>
          </a:xfrm>
          <a:prstGeom prst="rect">
            <a:avLst/>
          </a:prstGeom>
        </p:spPr>
      </p:pic>
      <p:pic>
        <p:nvPicPr>
          <p:cNvPr id="15" name="Graphic 14" descr="Koala with solid fill">
            <a:extLst>
              <a:ext uri="{FF2B5EF4-FFF2-40B4-BE49-F238E27FC236}">
                <a16:creationId xmlns:a16="http://schemas.microsoft.com/office/drawing/2014/main" id="{1AEC5C08-B2F4-44E4-A5E2-63D1BB2613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282520" y="3241203"/>
            <a:ext cx="914400" cy="914400"/>
          </a:xfrm>
          <a:prstGeom prst="rect">
            <a:avLst/>
          </a:prstGeom>
        </p:spPr>
      </p:pic>
      <p:sp>
        <p:nvSpPr>
          <p:cNvPr id="12" name="TextBox 11">
            <a:extLst>
              <a:ext uri="{FF2B5EF4-FFF2-40B4-BE49-F238E27FC236}">
                <a16:creationId xmlns:a16="http://schemas.microsoft.com/office/drawing/2014/main" id="{8AF066F6-9D61-4EF3-B271-19341EB12834}"/>
              </a:ext>
            </a:extLst>
          </p:cNvPr>
          <p:cNvSpPr txBox="1"/>
          <p:nvPr/>
        </p:nvSpPr>
        <p:spPr>
          <a:xfrm>
            <a:off x="72008" y="683404"/>
            <a:ext cx="4572000" cy="369332"/>
          </a:xfrm>
          <a:prstGeom prst="rect">
            <a:avLst/>
          </a:prstGeom>
          <a:noFill/>
        </p:spPr>
        <p:txBody>
          <a:bodyPr wrap="square">
            <a:spAutoFit/>
          </a:bodyPr>
          <a:lstStyle/>
          <a:p>
            <a:r>
              <a:rPr lang="en-AU" sz="1800" dirty="0">
                <a:latin typeface="Century Gothic" panose="020B0502020202020204" pitchFamily="34" charset="0"/>
              </a:rPr>
              <a:t>Participants will </a:t>
            </a:r>
            <a:r>
              <a:rPr lang="en-AU" dirty="0">
                <a:latin typeface="Century Gothic" panose="020B0502020202020204" pitchFamily="34" charset="0"/>
              </a:rPr>
              <a:t>learn about</a:t>
            </a:r>
            <a:r>
              <a:rPr lang="en-AU" sz="1800" dirty="0">
                <a:latin typeface="Century Gothic" panose="020B0502020202020204" pitchFamily="34" charset="0"/>
              </a:rPr>
              <a:t>:</a:t>
            </a:r>
            <a:endParaRPr lang="en-AU" dirty="0"/>
          </a:p>
        </p:txBody>
      </p:sp>
      <p:pic>
        <p:nvPicPr>
          <p:cNvPr id="18" name="Graphic 17" descr="Eye Scan with solid fill">
            <a:extLst>
              <a:ext uri="{FF2B5EF4-FFF2-40B4-BE49-F238E27FC236}">
                <a16:creationId xmlns:a16="http://schemas.microsoft.com/office/drawing/2014/main" id="{F26C170D-A5AF-4BBF-99B5-0337D98C1AF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374699" y="1124230"/>
            <a:ext cx="822221" cy="822221"/>
          </a:xfrm>
          <a:prstGeom prst="rect">
            <a:avLst/>
          </a:prstGeom>
        </p:spPr>
      </p:pic>
      <p:pic>
        <p:nvPicPr>
          <p:cNvPr id="4" name="Graphic 3" descr="Party mask with solid fill">
            <a:extLst>
              <a:ext uri="{FF2B5EF4-FFF2-40B4-BE49-F238E27FC236}">
                <a16:creationId xmlns:a16="http://schemas.microsoft.com/office/drawing/2014/main" id="{6E02CF6E-2BF8-4A8C-A224-81FB326DB2E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21094383">
            <a:off x="497841" y="3308142"/>
            <a:ext cx="469443" cy="469443"/>
          </a:xfrm>
          <a:prstGeom prst="rect">
            <a:avLst/>
          </a:prstGeom>
        </p:spPr>
      </p:pic>
      <p:pic>
        <p:nvPicPr>
          <p:cNvPr id="19" name="Graphic 18" descr="Lightbulb and pencil with solid fill">
            <a:extLst>
              <a:ext uri="{FF2B5EF4-FFF2-40B4-BE49-F238E27FC236}">
                <a16:creationId xmlns:a16="http://schemas.microsoft.com/office/drawing/2014/main" id="{2A815482-F8B5-44BD-8237-DE1501EA9F0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387083" y="4393557"/>
            <a:ext cx="812937" cy="812937"/>
          </a:xfrm>
          <a:prstGeom prst="rect">
            <a:avLst/>
          </a:prstGeom>
        </p:spPr>
      </p:pic>
      <p:pic>
        <p:nvPicPr>
          <p:cNvPr id="16" name="Graphic 15" descr="Robber with solid fill">
            <a:extLst>
              <a:ext uri="{FF2B5EF4-FFF2-40B4-BE49-F238E27FC236}">
                <a16:creationId xmlns:a16="http://schemas.microsoft.com/office/drawing/2014/main" id="{182329D0-F8E2-4209-A372-2181617A440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47823" y="2432674"/>
            <a:ext cx="227533" cy="227533"/>
          </a:xfrm>
          <a:prstGeom prst="rect">
            <a:avLst/>
          </a:prstGeom>
        </p:spPr>
      </p:pic>
    </p:spTree>
    <p:extLst>
      <p:ext uri="{BB962C8B-B14F-4D97-AF65-F5344CB8AC3E}">
        <p14:creationId xmlns:p14="http://schemas.microsoft.com/office/powerpoint/2010/main" val="2352186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3">
            <a:grayscl/>
            <a:alphaModFix amt="50000"/>
          </a:blip>
          <a:stretch>
            <a:fillRect/>
          </a:stretch>
        </p:blipFill>
        <p:spPr>
          <a:xfrm>
            <a:off x="7562296" y="44733"/>
            <a:ext cx="1474200" cy="354484"/>
          </a:xfrm>
          <a:prstGeom prst="rect">
            <a:avLst/>
          </a:prstGeom>
        </p:spPr>
      </p:pic>
      <p:sp>
        <p:nvSpPr>
          <p:cNvPr id="12" name="TextBox 11">
            <a:extLst>
              <a:ext uri="{FF2B5EF4-FFF2-40B4-BE49-F238E27FC236}">
                <a16:creationId xmlns:a16="http://schemas.microsoft.com/office/drawing/2014/main" id="{FF94E808-8074-4842-9CEB-82F7994AFE75}"/>
              </a:ext>
            </a:extLst>
          </p:cNvPr>
          <p:cNvSpPr txBox="1"/>
          <p:nvPr/>
        </p:nvSpPr>
        <p:spPr>
          <a:xfrm>
            <a:off x="148534" y="599486"/>
            <a:ext cx="8887962" cy="923330"/>
          </a:xfrm>
          <a:prstGeom prst="rect">
            <a:avLst/>
          </a:prstGeom>
          <a:noFill/>
        </p:spPr>
        <p:txBody>
          <a:bodyPr wrap="square" rtlCol="0">
            <a:spAutoFit/>
          </a:bodyPr>
          <a:lstStyle/>
          <a:p>
            <a:r>
              <a:rPr lang="en-AU" dirty="0">
                <a:latin typeface="Century Gothic" panose="020B0502020202020204" pitchFamily="34" charset="0"/>
              </a:rPr>
              <a:t>Enablers facilitate serious and organised crimes. Understanding the role and characteristics of enablers assists investigators plan investigations, follow the money, and gather admissible evidence. </a:t>
            </a:r>
          </a:p>
        </p:txBody>
      </p:sp>
      <p:graphicFrame>
        <p:nvGraphicFramePr>
          <p:cNvPr id="4" name="Diagram 3">
            <a:extLst>
              <a:ext uri="{FF2B5EF4-FFF2-40B4-BE49-F238E27FC236}">
                <a16:creationId xmlns:a16="http://schemas.microsoft.com/office/drawing/2014/main" id="{5DA824D5-5AB5-46A0-9EC0-7E063279165C}"/>
              </a:ext>
            </a:extLst>
          </p:cNvPr>
          <p:cNvGraphicFramePr/>
          <p:nvPr>
            <p:extLst>
              <p:ext uri="{D42A27DB-BD31-4B8C-83A1-F6EECF244321}">
                <p14:modId xmlns:p14="http://schemas.microsoft.com/office/powerpoint/2010/main" val="33843234"/>
              </p:ext>
            </p:extLst>
          </p:nvPr>
        </p:nvGraphicFramePr>
        <p:xfrm>
          <a:off x="323528" y="2060848"/>
          <a:ext cx="8568952" cy="42484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1" name="Graphic 20" descr="Washing Machine with solid fill">
            <a:extLst>
              <a:ext uri="{FF2B5EF4-FFF2-40B4-BE49-F238E27FC236}">
                <a16:creationId xmlns:a16="http://schemas.microsoft.com/office/drawing/2014/main" id="{7FB90464-7283-47AD-814D-9A329891DD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47664" y="2275945"/>
            <a:ext cx="914400" cy="914400"/>
          </a:xfrm>
          <a:prstGeom prst="rect">
            <a:avLst/>
          </a:prstGeom>
        </p:spPr>
      </p:pic>
      <p:pic>
        <p:nvPicPr>
          <p:cNvPr id="22" name="Graphic 21" descr="Robot with solid fill">
            <a:extLst>
              <a:ext uri="{FF2B5EF4-FFF2-40B4-BE49-F238E27FC236}">
                <a16:creationId xmlns:a16="http://schemas.microsoft.com/office/drawing/2014/main" id="{05BBF699-E85C-46FE-AEA6-26D3320A010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843808" y="5163255"/>
            <a:ext cx="914400" cy="914400"/>
          </a:xfrm>
          <a:prstGeom prst="rect">
            <a:avLst/>
          </a:prstGeom>
        </p:spPr>
      </p:pic>
      <p:pic>
        <p:nvPicPr>
          <p:cNvPr id="23" name="Graphic 22" descr="Eye Scan with solid fill">
            <a:extLst>
              <a:ext uri="{FF2B5EF4-FFF2-40B4-BE49-F238E27FC236}">
                <a16:creationId xmlns:a16="http://schemas.microsoft.com/office/drawing/2014/main" id="{F474ADDE-0608-4FED-98B1-C54DE5A74DA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4150804" y="2275945"/>
            <a:ext cx="914400" cy="914400"/>
          </a:xfrm>
          <a:prstGeom prst="rect">
            <a:avLst/>
          </a:prstGeom>
        </p:spPr>
      </p:pic>
      <p:pic>
        <p:nvPicPr>
          <p:cNvPr id="24" name="Graphic 23" descr="Office worker male with solid fill">
            <a:extLst>
              <a:ext uri="{FF2B5EF4-FFF2-40B4-BE49-F238E27FC236}">
                <a16:creationId xmlns:a16="http://schemas.microsoft.com/office/drawing/2014/main" id="{D0417F2F-EED0-4CAF-8F79-60D1CA65A3D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5462668" y="5163255"/>
            <a:ext cx="914400" cy="914400"/>
          </a:xfrm>
          <a:prstGeom prst="rect">
            <a:avLst/>
          </a:prstGeom>
        </p:spPr>
      </p:pic>
      <p:pic>
        <p:nvPicPr>
          <p:cNvPr id="25" name="Graphic 24" descr="Fire with solid fill">
            <a:extLst>
              <a:ext uri="{FF2B5EF4-FFF2-40B4-BE49-F238E27FC236}">
                <a16:creationId xmlns:a16="http://schemas.microsoft.com/office/drawing/2014/main" id="{BD1CA6B4-3891-4CE4-948A-7ACB384F71D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6753944" y="2275945"/>
            <a:ext cx="914400" cy="914400"/>
          </a:xfrm>
          <a:prstGeom prst="rect">
            <a:avLst/>
          </a:prstGeom>
        </p:spPr>
      </p:pic>
      <p:sp>
        <p:nvSpPr>
          <p:cNvPr id="13" name="TextBox 1">
            <a:extLst>
              <a:ext uri="{FF2B5EF4-FFF2-40B4-BE49-F238E27FC236}">
                <a16:creationId xmlns:a16="http://schemas.microsoft.com/office/drawing/2014/main" id="{6C7C1793-1B2C-4BD3-A2A6-6AE2239273DB}"/>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pic>
        <p:nvPicPr>
          <p:cNvPr id="14" name="Picture 13">
            <a:extLst>
              <a:ext uri="{FF2B5EF4-FFF2-40B4-BE49-F238E27FC236}">
                <a16:creationId xmlns:a16="http://schemas.microsoft.com/office/drawing/2014/main" id="{75FD0CBB-0DEE-4474-BFCF-ECA1E9CED6F6}"/>
              </a:ext>
            </a:extLst>
          </p:cNvPr>
          <p:cNvPicPr>
            <a:picLocks noChangeAspect="1"/>
          </p:cNvPicPr>
          <p:nvPr/>
        </p:nvPicPr>
        <p:blipFill>
          <a:blip r:embed="rId19">
            <a:extLst>
              <a:ext uri="{BEBA8EAE-BF5A-486C-A8C5-ECC9F3942E4B}">
                <a14:imgProps xmlns:a14="http://schemas.microsoft.com/office/drawing/2010/main">
                  <a14:imgLayer r:embed="rId20">
                    <a14:imgEffect>
                      <a14:colorTemperature colorTemp="11200"/>
                    </a14:imgEffect>
                  </a14:imgLayer>
                </a14:imgProps>
              </a:ext>
            </a:extLst>
          </a:blip>
          <a:stretch>
            <a:fillRect/>
          </a:stretch>
        </p:blipFill>
        <p:spPr>
          <a:xfrm>
            <a:off x="111400" y="450117"/>
            <a:ext cx="8933210" cy="94619"/>
          </a:xfrm>
          <a:prstGeom prst="rect">
            <a:avLst/>
          </a:prstGeom>
        </p:spPr>
      </p:pic>
      <p:sp>
        <p:nvSpPr>
          <p:cNvPr id="15" name="TextBox 4">
            <a:extLst>
              <a:ext uri="{FF2B5EF4-FFF2-40B4-BE49-F238E27FC236}">
                <a16:creationId xmlns:a16="http://schemas.microsoft.com/office/drawing/2014/main" id="{D7B9D812-0AC7-46DD-BEE4-5C4A4EA2C2CD}"/>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FINANCIAL CRIME ENABLERS| </a:t>
            </a:r>
            <a:r>
              <a:rPr lang="en-AU" sz="2000" dirty="0">
                <a:solidFill>
                  <a:schemeClr val="accent6"/>
                </a:solidFill>
                <a:latin typeface="Century Gothic" panose="020B0502020202020204" pitchFamily="34" charset="0"/>
              </a:rPr>
              <a:t>OVERVIEW</a:t>
            </a:r>
          </a:p>
        </p:txBody>
      </p:sp>
    </p:spTree>
    <p:extLst>
      <p:ext uri="{BB962C8B-B14F-4D97-AF65-F5344CB8AC3E}">
        <p14:creationId xmlns:p14="http://schemas.microsoft.com/office/powerpoint/2010/main" val="848721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C6C24EC-8153-4F83-B7EC-5ADF9ADFBA9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11400" y="450117"/>
            <a:ext cx="8933210" cy="94619"/>
          </a:xfrm>
          <a:prstGeom prst="rect">
            <a:avLst/>
          </a:prstGeom>
        </p:spPr>
      </p:pic>
      <p:sp>
        <p:nvSpPr>
          <p:cNvPr id="17" name="TextBox 4">
            <a:extLst>
              <a:ext uri="{FF2B5EF4-FFF2-40B4-BE49-F238E27FC236}">
                <a16:creationId xmlns:a16="http://schemas.microsoft.com/office/drawing/2014/main" id="{ECC2CC05-7683-4506-9EB1-4A6892291EAF}"/>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IDENTITY CRIME| </a:t>
            </a:r>
            <a:r>
              <a:rPr lang="en-AU" sz="2000" dirty="0">
                <a:solidFill>
                  <a:schemeClr val="accent6"/>
                </a:solidFill>
                <a:latin typeface="Century Gothic" panose="020B0502020202020204" pitchFamily="34" charset="0"/>
              </a:rPr>
              <a:t>OVERVIEW</a:t>
            </a:r>
          </a:p>
        </p:txBody>
      </p:sp>
      <p:pic>
        <p:nvPicPr>
          <p:cNvPr id="18" name="Picture 17">
            <a:extLst>
              <a:ext uri="{FF2B5EF4-FFF2-40B4-BE49-F238E27FC236}">
                <a16:creationId xmlns:a16="http://schemas.microsoft.com/office/drawing/2014/main" id="{BE68CB81-C5F1-49E1-A780-2AB01532DD39}"/>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19" name="TextBox 1">
            <a:extLst>
              <a:ext uri="{FF2B5EF4-FFF2-40B4-BE49-F238E27FC236}">
                <a16:creationId xmlns:a16="http://schemas.microsoft.com/office/drawing/2014/main" id="{365AD29E-B641-4E12-A050-022996C9EB46}"/>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
        <p:nvSpPr>
          <p:cNvPr id="20" name="Rectangle: Rounded Corners 19">
            <a:extLst>
              <a:ext uri="{FF2B5EF4-FFF2-40B4-BE49-F238E27FC236}">
                <a16:creationId xmlns:a16="http://schemas.microsoft.com/office/drawing/2014/main" id="{DDAB944B-6579-4278-B37D-ACD0B67A443C}"/>
              </a:ext>
            </a:extLst>
          </p:cNvPr>
          <p:cNvSpPr/>
          <p:nvPr/>
        </p:nvSpPr>
        <p:spPr>
          <a:xfrm>
            <a:off x="3383654" y="4965606"/>
            <a:ext cx="2376691" cy="1524774"/>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AU" sz="1050" b="1" dirty="0">
              <a:solidFill>
                <a:schemeClr val="tx1"/>
              </a:solidFill>
              <a:latin typeface="Century Gothic" panose="020B0502020202020204" pitchFamily="34" charset="0"/>
            </a:endParaRPr>
          </a:p>
          <a:p>
            <a:pPr lvl="0" algn="ctr"/>
            <a:endParaRPr lang="en-AU" sz="1050" b="1" dirty="0">
              <a:solidFill>
                <a:schemeClr val="tx1"/>
              </a:solidFill>
              <a:latin typeface="Century Gothic" panose="020B0502020202020204" pitchFamily="34" charset="0"/>
            </a:endParaRPr>
          </a:p>
          <a:p>
            <a:pPr lvl="0" algn="ctr"/>
            <a:endParaRPr lang="en-AU" sz="1050" b="1" dirty="0">
              <a:solidFill>
                <a:schemeClr val="tx1"/>
              </a:solidFill>
              <a:latin typeface="Century Gothic" panose="020B0502020202020204" pitchFamily="34" charset="0"/>
            </a:endParaRPr>
          </a:p>
          <a:p>
            <a:pPr lvl="0" algn="ctr"/>
            <a:r>
              <a:rPr lang="en-AU" sz="1050" b="1" dirty="0">
                <a:solidFill>
                  <a:schemeClr val="tx1"/>
                </a:solidFill>
                <a:latin typeface="Century Gothic" panose="020B0502020202020204" pitchFamily="34" charset="0"/>
              </a:rPr>
              <a:t>Identity Manipulation</a:t>
            </a:r>
            <a:r>
              <a:rPr lang="en-AU" sz="1050" dirty="0">
                <a:solidFill>
                  <a:schemeClr val="tx1"/>
                </a:solidFill>
                <a:latin typeface="Century Gothic" panose="020B0502020202020204" pitchFamily="34" charset="0"/>
              </a:rPr>
              <a:t>: The alteration of one’s own identity</a:t>
            </a:r>
          </a:p>
        </p:txBody>
      </p:sp>
      <p:sp>
        <p:nvSpPr>
          <p:cNvPr id="21" name="Rectangle: Rounded Corners 20">
            <a:extLst>
              <a:ext uri="{FF2B5EF4-FFF2-40B4-BE49-F238E27FC236}">
                <a16:creationId xmlns:a16="http://schemas.microsoft.com/office/drawing/2014/main" id="{FF1F7A43-F2D5-4A79-8942-EDD40C8B9C44}"/>
              </a:ext>
            </a:extLst>
          </p:cNvPr>
          <p:cNvSpPr/>
          <p:nvPr/>
        </p:nvSpPr>
        <p:spPr>
          <a:xfrm>
            <a:off x="6419505" y="2848933"/>
            <a:ext cx="2376691" cy="1524774"/>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AU" sz="1050" b="1" dirty="0">
              <a:solidFill>
                <a:schemeClr val="tx1"/>
              </a:solidFill>
              <a:latin typeface="Century Gothic" panose="020B0502020202020204" pitchFamily="34" charset="0"/>
            </a:endParaRPr>
          </a:p>
          <a:p>
            <a:pPr lvl="0" algn="ctr"/>
            <a:endParaRPr lang="en-AU" sz="1050" b="1" dirty="0">
              <a:solidFill>
                <a:schemeClr val="tx1"/>
              </a:solidFill>
              <a:latin typeface="Century Gothic" panose="020B0502020202020204" pitchFamily="34" charset="0"/>
            </a:endParaRPr>
          </a:p>
          <a:p>
            <a:pPr lvl="0" algn="ctr"/>
            <a:endParaRPr lang="en-AU" sz="1050" b="1" dirty="0">
              <a:solidFill>
                <a:schemeClr val="tx1"/>
              </a:solidFill>
              <a:latin typeface="Century Gothic" panose="020B0502020202020204" pitchFamily="34" charset="0"/>
            </a:endParaRPr>
          </a:p>
          <a:p>
            <a:pPr lvl="0" algn="ctr"/>
            <a:r>
              <a:rPr lang="en-AU" sz="1050" b="1" dirty="0">
                <a:solidFill>
                  <a:schemeClr val="tx1"/>
                </a:solidFill>
                <a:latin typeface="Century Gothic" panose="020B0502020202020204" pitchFamily="34" charset="0"/>
              </a:rPr>
              <a:t>Identity Theft</a:t>
            </a:r>
            <a:r>
              <a:rPr lang="en-AU" sz="1050" dirty="0">
                <a:solidFill>
                  <a:schemeClr val="tx1"/>
                </a:solidFill>
                <a:latin typeface="Century Gothic" panose="020B0502020202020204" pitchFamily="34" charset="0"/>
              </a:rPr>
              <a:t>: The theft or assumption of a pre-existing identity, with or without consent</a:t>
            </a:r>
          </a:p>
        </p:txBody>
      </p:sp>
      <p:sp>
        <p:nvSpPr>
          <p:cNvPr id="22" name="Rectangle: Rounded Corners 21">
            <a:extLst>
              <a:ext uri="{FF2B5EF4-FFF2-40B4-BE49-F238E27FC236}">
                <a16:creationId xmlns:a16="http://schemas.microsoft.com/office/drawing/2014/main" id="{F76E83E1-07CD-4E39-856A-21C2EDCCCEE4}"/>
              </a:ext>
            </a:extLst>
          </p:cNvPr>
          <p:cNvSpPr/>
          <p:nvPr/>
        </p:nvSpPr>
        <p:spPr>
          <a:xfrm>
            <a:off x="369097" y="2848933"/>
            <a:ext cx="2376691" cy="1524774"/>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AU" sz="1050" b="1" dirty="0">
              <a:solidFill>
                <a:schemeClr val="tx1"/>
              </a:solidFill>
              <a:latin typeface="Century Gothic" panose="020B0502020202020204" pitchFamily="34" charset="0"/>
            </a:endParaRPr>
          </a:p>
          <a:p>
            <a:pPr lvl="0" algn="ctr"/>
            <a:endParaRPr lang="en-AU" sz="1050" b="1" dirty="0">
              <a:solidFill>
                <a:schemeClr val="tx1"/>
              </a:solidFill>
              <a:latin typeface="Century Gothic" panose="020B0502020202020204" pitchFamily="34" charset="0"/>
            </a:endParaRPr>
          </a:p>
          <a:p>
            <a:pPr lvl="0" algn="ctr"/>
            <a:endParaRPr lang="en-AU" sz="1050" b="1" dirty="0">
              <a:solidFill>
                <a:schemeClr val="tx1"/>
              </a:solidFill>
              <a:latin typeface="Century Gothic" panose="020B0502020202020204" pitchFamily="34" charset="0"/>
            </a:endParaRPr>
          </a:p>
          <a:p>
            <a:pPr lvl="0" algn="ctr"/>
            <a:r>
              <a:rPr lang="en-AU" sz="1050" b="1" dirty="0">
                <a:solidFill>
                  <a:schemeClr val="tx1"/>
                </a:solidFill>
                <a:latin typeface="Century Gothic" panose="020B0502020202020204" pitchFamily="34" charset="0"/>
              </a:rPr>
              <a:t>Identity Fabrication</a:t>
            </a:r>
            <a:r>
              <a:rPr lang="en-AU" sz="1050" dirty="0">
                <a:solidFill>
                  <a:schemeClr val="tx1"/>
                </a:solidFill>
                <a:latin typeface="Century Gothic" panose="020B0502020202020204" pitchFamily="34" charset="0"/>
              </a:rPr>
              <a:t>: The creation of a fictitious identity</a:t>
            </a:r>
          </a:p>
          <a:p>
            <a:pPr lvl="0" algn="ctr"/>
            <a:endParaRPr lang="en-AU" sz="1050" dirty="0">
              <a:solidFill>
                <a:schemeClr val="tx1"/>
              </a:solidFill>
            </a:endParaRPr>
          </a:p>
        </p:txBody>
      </p:sp>
      <p:sp>
        <p:nvSpPr>
          <p:cNvPr id="23" name="Rectangle: Rounded Corners 22">
            <a:extLst>
              <a:ext uri="{FF2B5EF4-FFF2-40B4-BE49-F238E27FC236}">
                <a16:creationId xmlns:a16="http://schemas.microsoft.com/office/drawing/2014/main" id="{1120B215-ECC3-45C0-BF20-090848FC7047}"/>
              </a:ext>
            </a:extLst>
          </p:cNvPr>
          <p:cNvSpPr/>
          <p:nvPr/>
        </p:nvSpPr>
        <p:spPr>
          <a:xfrm>
            <a:off x="3394301" y="2848933"/>
            <a:ext cx="2376691" cy="1524774"/>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AU" sz="1050" dirty="0">
              <a:latin typeface="Century Gothic" panose="020B0502020202020204" pitchFamily="34" charset="0"/>
            </a:endParaRPr>
          </a:p>
          <a:p>
            <a:pPr lvl="0" algn="ctr"/>
            <a:endParaRPr lang="en-AU" sz="1050" dirty="0">
              <a:latin typeface="Century Gothic" panose="020B0502020202020204" pitchFamily="34" charset="0"/>
            </a:endParaRPr>
          </a:p>
          <a:p>
            <a:pPr lvl="0" algn="ctr"/>
            <a:endParaRPr lang="en-AU" sz="1050" dirty="0">
              <a:latin typeface="Century Gothic" panose="020B0502020202020204" pitchFamily="34" charset="0"/>
            </a:endParaRPr>
          </a:p>
          <a:p>
            <a:pPr lvl="0" algn="ctr"/>
            <a:endParaRPr lang="en-AU" sz="1050" b="1" dirty="0">
              <a:solidFill>
                <a:schemeClr val="tx1"/>
              </a:solidFill>
              <a:latin typeface="Century Gothic" panose="020B0502020202020204" pitchFamily="34" charset="0"/>
            </a:endParaRPr>
          </a:p>
          <a:p>
            <a:pPr lvl="0" algn="ctr"/>
            <a:r>
              <a:rPr lang="en-AU" sz="1050" b="1" dirty="0">
                <a:solidFill>
                  <a:schemeClr val="tx1"/>
                </a:solidFill>
                <a:latin typeface="Century Gothic" panose="020B0502020202020204" pitchFamily="34" charset="0"/>
              </a:rPr>
              <a:t>Identity Crime</a:t>
            </a:r>
            <a:r>
              <a:rPr lang="en-AU" sz="1050" dirty="0">
                <a:solidFill>
                  <a:schemeClr val="tx1"/>
                </a:solidFill>
                <a:latin typeface="Century Gothic" panose="020B0502020202020204" pitchFamily="34" charset="0"/>
              </a:rPr>
              <a:t>: A generic term to describe activities/offences in which a perpetrator uses a fabricated, manipulated or stolen identity.</a:t>
            </a:r>
            <a:endParaRPr lang="en-AU" sz="1050" dirty="0">
              <a:solidFill>
                <a:schemeClr val="tx1"/>
              </a:solidFill>
            </a:endParaRPr>
          </a:p>
        </p:txBody>
      </p:sp>
      <p:sp>
        <p:nvSpPr>
          <p:cNvPr id="24" name="Rectangle: Rounded Corners 23">
            <a:extLst>
              <a:ext uri="{FF2B5EF4-FFF2-40B4-BE49-F238E27FC236}">
                <a16:creationId xmlns:a16="http://schemas.microsoft.com/office/drawing/2014/main" id="{926ECF90-917A-4BC0-94B6-9AA9E5E5CEDC}"/>
              </a:ext>
            </a:extLst>
          </p:cNvPr>
          <p:cNvSpPr/>
          <p:nvPr/>
        </p:nvSpPr>
        <p:spPr>
          <a:xfrm>
            <a:off x="3399364" y="739074"/>
            <a:ext cx="2376691" cy="1524774"/>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AU" sz="1050" dirty="0">
              <a:latin typeface="Century Gothic" panose="020B0502020202020204" pitchFamily="34" charset="0"/>
            </a:endParaRPr>
          </a:p>
          <a:p>
            <a:pPr lvl="0" algn="ctr"/>
            <a:endParaRPr lang="en-AU" sz="1050" dirty="0">
              <a:latin typeface="Century Gothic" panose="020B0502020202020204" pitchFamily="34" charset="0"/>
            </a:endParaRPr>
          </a:p>
          <a:p>
            <a:pPr lvl="0" algn="ctr"/>
            <a:endParaRPr lang="en-AU" sz="1050" dirty="0">
              <a:latin typeface="Century Gothic" panose="020B0502020202020204" pitchFamily="34" charset="0"/>
            </a:endParaRPr>
          </a:p>
          <a:p>
            <a:pPr lvl="0" algn="ctr"/>
            <a:endParaRPr lang="en-AU" sz="1050" dirty="0">
              <a:solidFill>
                <a:schemeClr val="tx1"/>
              </a:solidFill>
              <a:latin typeface="Century Gothic" panose="020B0502020202020204" pitchFamily="34" charset="0"/>
            </a:endParaRPr>
          </a:p>
          <a:p>
            <a:pPr lvl="0" algn="ctr"/>
            <a:r>
              <a:rPr lang="en-AU" sz="1050" dirty="0">
                <a:solidFill>
                  <a:schemeClr val="tx1"/>
                </a:solidFill>
                <a:latin typeface="Century Gothic" panose="020B0502020202020204" pitchFamily="34" charset="0"/>
              </a:rPr>
              <a:t>The term </a:t>
            </a:r>
            <a:r>
              <a:rPr lang="en-AU" sz="1050" b="1" dirty="0">
                <a:solidFill>
                  <a:schemeClr val="tx1"/>
                </a:solidFill>
                <a:latin typeface="Century Gothic" panose="020B0502020202020204" pitchFamily="34" charset="0"/>
              </a:rPr>
              <a:t>identity </a:t>
            </a:r>
            <a:r>
              <a:rPr lang="en-AU" sz="1050" dirty="0">
                <a:solidFill>
                  <a:schemeClr val="tx1"/>
                </a:solidFill>
                <a:latin typeface="Century Gothic" panose="020B0502020202020204" pitchFamily="34" charset="0"/>
              </a:rPr>
              <a:t>encompasses the identity of natural persons (living or deceased) and the identities of body corporate.</a:t>
            </a:r>
            <a:endParaRPr lang="en-AU" sz="1050" dirty="0">
              <a:solidFill>
                <a:schemeClr val="tx1"/>
              </a:solidFill>
            </a:endParaRPr>
          </a:p>
        </p:txBody>
      </p:sp>
      <p:sp>
        <p:nvSpPr>
          <p:cNvPr id="25" name="Arrow: Right 24">
            <a:extLst>
              <a:ext uri="{FF2B5EF4-FFF2-40B4-BE49-F238E27FC236}">
                <a16:creationId xmlns:a16="http://schemas.microsoft.com/office/drawing/2014/main" id="{D2D3B86E-917B-4A28-A805-7A5C76FFDAE2}"/>
              </a:ext>
            </a:extLst>
          </p:cNvPr>
          <p:cNvSpPr/>
          <p:nvPr/>
        </p:nvSpPr>
        <p:spPr>
          <a:xfrm rot="10800000">
            <a:off x="2892598" y="3428621"/>
            <a:ext cx="338666" cy="4148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6" name="Arrow: Right 25">
            <a:extLst>
              <a:ext uri="{FF2B5EF4-FFF2-40B4-BE49-F238E27FC236}">
                <a16:creationId xmlns:a16="http://schemas.microsoft.com/office/drawing/2014/main" id="{BCF0F6A0-E86E-4235-AC64-8C3C31650534}"/>
              </a:ext>
            </a:extLst>
          </p:cNvPr>
          <p:cNvSpPr/>
          <p:nvPr/>
        </p:nvSpPr>
        <p:spPr>
          <a:xfrm>
            <a:off x="5922584" y="3428622"/>
            <a:ext cx="338666" cy="4148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7" name="Arrow: Right 26">
            <a:extLst>
              <a:ext uri="{FF2B5EF4-FFF2-40B4-BE49-F238E27FC236}">
                <a16:creationId xmlns:a16="http://schemas.microsoft.com/office/drawing/2014/main" id="{16E1F5B5-0572-4214-9E2B-50472AE19D6E}"/>
              </a:ext>
            </a:extLst>
          </p:cNvPr>
          <p:cNvSpPr/>
          <p:nvPr/>
        </p:nvSpPr>
        <p:spPr>
          <a:xfrm rot="5400000">
            <a:off x="4424384" y="4460884"/>
            <a:ext cx="338666" cy="4148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8" name="Arrow: Right 27">
            <a:extLst>
              <a:ext uri="{FF2B5EF4-FFF2-40B4-BE49-F238E27FC236}">
                <a16:creationId xmlns:a16="http://schemas.microsoft.com/office/drawing/2014/main" id="{046A3520-7770-455B-B97E-56CE92697AD6}"/>
              </a:ext>
            </a:extLst>
          </p:cNvPr>
          <p:cNvSpPr/>
          <p:nvPr/>
        </p:nvSpPr>
        <p:spPr>
          <a:xfrm rot="5400000">
            <a:off x="4424384" y="2356868"/>
            <a:ext cx="338666" cy="4148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29" name="Graphic 28" descr="Butterfly with solid fill">
            <a:extLst>
              <a:ext uri="{FF2B5EF4-FFF2-40B4-BE49-F238E27FC236}">
                <a16:creationId xmlns:a16="http://schemas.microsoft.com/office/drawing/2014/main" id="{81D6CD37-4865-4F7B-85CB-B60E219B82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297826" y="5102218"/>
            <a:ext cx="550335" cy="550335"/>
          </a:xfrm>
          <a:prstGeom prst="rect">
            <a:avLst/>
          </a:prstGeom>
        </p:spPr>
      </p:pic>
      <p:pic>
        <p:nvPicPr>
          <p:cNvPr id="30" name="Graphic 29" descr="Pilot female with solid fill">
            <a:extLst>
              <a:ext uri="{FF2B5EF4-FFF2-40B4-BE49-F238E27FC236}">
                <a16:creationId xmlns:a16="http://schemas.microsoft.com/office/drawing/2014/main" id="{77283D6B-9A88-49B9-A65C-F60B13BEBD5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05589" y="2975130"/>
            <a:ext cx="532822" cy="532822"/>
          </a:xfrm>
          <a:prstGeom prst="rect">
            <a:avLst/>
          </a:prstGeom>
        </p:spPr>
      </p:pic>
      <p:pic>
        <p:nvPicPr>
          <p:cNvPr id="31" name="Graphic 30" descr="Eye Scan with solid fill">
            <a:extLst>
              <a:ext uri="{FF2B5EF4-FFF2-40B4-BE49-F238E27FC236}">
                <a16:creationId xmlns:a16="http://schemas.microsoft.com/office/drawing/2014/main" id="{74AE1AE2-94A5-4724-896C-EA8933C6759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229100" y="814731"/>
            <a:ext cx="685800" cy="685800"/>
          </a:xfrm>
          <a:prstGeom prst="rect">
            <a:avLst/>
          </a:prstGeom>
        </p:spPr>
      </p:pic>
      <p:pic>
        <p:nvPicPr>
          <p:cNvPr id="32" name="Graphic 31" descr="Robber with solid fill">
            <a:extLst>
              <a:ext uri="{FF2B5EF4-FFF2-40B4-BE49-F238E27FC236}">
                <a16:creationId xmlns:a16="http://schemas.microsoft.com/office/drawing/2014/main" id="{A7864C0B-9759-4C0B-B5AC-D6945C68E48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308911" y="2975130"/>
            <a:ext cx="506769" cy="506769"/>
          </a:xfrm>
          <a:prstGeom prst="rect">
            <a:avLst/>
          </a:prstGeom>
        </p:spPr>
      </p:pic>
      <p:pic>
        <p:nvPicPr>
          <p:cNvPr id="33" name="Graphic 32" descr="Puppet with solid fill">
            <a:extLst>
              <a:ext uri="{FF2B5EF4-FFF2-40B4-BE49-F238E27FC236}">
                <a16:creationId xmlns:a16="http://schemas.microsoft.com/office/drawing/2014/main" id="{4FABD27E-59A4-45A3-9E58-EB91309B0FF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91031" y="2975130"/>
            <a:ext cx="532822" cy="532822"/>
          </a:xfrm>
          <a:prstGeom prst="rect">
            <a:avLst/>
          </a:prstGeom>
        </p:spPr>
      </p:pic>
    </p:spTree>
    <p:extLst>
      <p:ext uri="{BB962C8B-B14F-4D97-AF65-F5344CB8AC3E}">
        <p14:creationId xmlns:p14="http://schemas.microsoft.com/office/powerpoint/2010/main" val="3477589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B115D9E8-9308-4570-960C-B7D19943908E}"/>
              </a:ext>
            </a:extLst>
          </p:cNvPr>
          <p:cNvGraphicFramePr/>
          <p:nvPr>
            <p:extLst>
              <p:ext uri="{D42A27DB-BD31-4B8C-83A1-F6EECF244321}">
                <p14:modId xmlns:p14="http://schemas.microsoft.com/office/powerpoint/2010/main" val="3644739430"/>
              </p:ext>
            </p:extLst>
          </p:nvPr>
        </p:nvGraphicFramePr>
        <p:xfrm>
          <a:off x="964380" y="3346402"/>
          <a:ext cx="7200800" cy="3732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Rounded Corners 5">
            <a:extLst>
              <a:ext uri="{FF2B5EF4-FFF2-40B4-BE49-F238E27FC236}">
                <a16:creationId xmlns:a16="http://schemas.microsoft.com/office/drawing/2014/main" id="{C3018A06-7C89-4011-BBBD-1D813E58742F}"/>
              </a:ext>
            </a:extLst>
          </p:cNvPr>
          <p:cNvSpPr/>
          <p:nvPr/>
        </p:nvSpPr>
        <p:spPr>
          <a:xfrm>
            <a:off x="611560" y="846581"/>
            <a:ext cx="7920880" cy="2400667"/>
          </a:xfrm>
          <a:prstGeom prst="roundRect">
            <a:avLst/>
          </a:prstGeom>
          <a:solidFill>
            <a:schemeClr val="accent3">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985838" indent="-285750"/>
            <a:r>
              <a:rPr lang="en-AU" b="1" dirty="0">
                <a:solidFill>
                  <a:schemeClr val="tx1"/>
                </a:solidFill>
                <a:latin typeface="Century Gothic" panose="020B0502020202020204" pitchFamily="34" charset="0"/>
              </a:rPr>
              <a:t>Key Observations:</a:t>
            </a:r>
          </a:p>
          <a:p>
            <a:pPr marL="985838" indent="-285750">
              <a:buFont typeface="Arial" panose="020B0604020202020204" pitchFamily="34" charset="0"/>
              <a:buChar char="•"/>
            </a:pPr>
            <a:r>
              <a:rPr lang="en-AU" dirty="0">
                <a:solidFill>
                  <a:schemeClr val="tx1"/>
                </a:solidFill>
                <a:latin typeface="Century Gothic" panose="020B0502020202020204" pitchFamily="34" charset="0"/>
              </a:rPr>
              <a:t>The theft, and subsequent on-selling, of personal identifying information is a highly lucrative crime that can enable other serious financial crimes such as VAT/GST refund fraud.</a:t>
            </a:r>
          </a:p>
          <a:p>
            <a:pPr marL="985838" indent="-285750">
              <a:buFont typeface="Arial" panose="020B0604020202020204" pitchFamily="34" charset="0"/>
              <a:buChar char="•"/>
            </a:pPr>
            <a:r>
              <a:rPr lang="en-AU" dirty="0">
                <a:solidFill>
                  <a:schemeClr val="tx1"/>
                </a:solidFill>
                <a:latin typeface="Century Gothic" panose="020B0502020202020204" pitchFamily="34" charset="0"/>
              </a:rPr>
              <a:t>Identity crime particularly the harvesting of personal identifying information, continues to increase as this data is increasingly stored online.</a:t>
            </a:r>
          </a:p>
        </p:txBody>
      </p:sp>
      <p:pic>
        <p:nvPicPr>
          <p:cNvPr id="4" name="Picture 3">
            <a:extLst>
              <a:ext uri="{FF2B5EF4-FFF2-40B4-BE49-F238E27FC236}">
                <a16:creationId xmlns:a16="http://schemas.microsoft.com/office/drawing/2014/main" id="{5CE5359E-E553-4121-848B-65835A191FC4}"/>
              </a:ext>
            </a:extLst>
          </p:cNvPr>
          <p:cNvPicPr>
            <a:picLocks noChangeAspect="1"/>
          </p:cNvPicPr>
          <p:nvPr/>
        </p:nvPicPr>
        <p:blipFill>
          <a:blip r:embed="rId8">
            <a:grayscl/>
            <a:alphaModFix amt="50000"/>
          </a:blip>
          <a:stretch>
            <a:fillRect/>
          </a:stretch>
        </p:blipFill>
        <p:spPr>
          <a:xfrm>
            <a:off x="7562296" y="44733"/>
            <a:ext cx="1474200" cy="354484"/>
          </a:xfrm>
          <a:prstGeom prst="rect">
            <a:avLst/>
          </a:prstGeom>
        </p:spPr>
      </p:pic>
      <p:pic>
        <p:nvPicPr>
          <p:cNvPr id="7" name="Graphic 6" descr="Old Key with solid fill">
            <a:extLst>
              <a:ext uri="{FF2B5EF4-FFF2-40B4-BE49-F238E27FC236}">
                <a16:creationId xmlns:a16="http://schemas.microsoft.com/office/drawing/2014/main" id="{9511C524-631C-42BB-8979-A2D6CBDE051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0424" y="980727"/>
            <a:ext cx="745232" cy="745232"/>
          </a:xfrm>
          <a:prstGeom prst="rect">
            <a:avLst/>
          </a:prstGeom>
        </p:spPr>
      </p:pic>
      <p:sp>
        <p:nvSpPr>
          <p:cNvPr id="12" name="TextBox 11">
            <a:extLst>
              <a:ext uri="{FF2B5EF4-FFF2-40B4-BE49-F238E27FC236}">
                <a16:creationId xmlns:a16="http://schemas.microsoft.com/office/drawing/2014/main" id="{2B58C96F-C5E3-478B-88C9-C2A5B7CA055A}"/>
              </a:ext>
            </a:extLst>
          </p:cNvPr>
          <p:cNvSpPr txBox="1"/>
          <p:nvPr/>
        </p:nvSpPr>
        <p:spPr>
          <a:xfrm>
            <a:off x="611560" y="3610752"/>
            <a:ext cx="7848872" cy="369332"/>
          </a:xfrm>
          <a:prstGeom prst="rect">
            <a:avLst/>
          </a:prstGeom>
          <a:noFill/>
        </p:spPr>
        <p:txBody>
          <a:bodyPr wrap="square">
            <a:spAutoFit/>
          </a:bodyPr>
          <a:lstStyle/>
          <a:p>
            <a:r>
              <a:rPr lang="en-AU" sz="1800" dirty="0">
                <a:effectLst/>
                <a:latin typeface="Century Gothic" panose="020B0502020202020204" pitchFamily="34" charset="0"/>
                <a:ea typeface="Calibri" panose="020F0502020204030204" pitchFamily="34" charset="0"/>
                <a:cs typeface="Times New Roman" panose="02020603050405020304" pitchFamily="18" charset="0"/>
              </a:rPr>
              <a:t>Some of the ways identity crime can enable VAT/GST fraud include:</a:t>
            </a:r>
            <a:endParaRPr lang="en-AU" dirty="0">
              <a:latin typeface="Century Gothic" panose="020B0502020202020204" pitchFamily="34" charset="0"/>
            </a:endParaRPr>
          </a:p>
        </p:txBody>
      </p:sp>
      <p:sp>
        <p:nvSpPr>
          <p:cNvPr id="13" name="TextBox 1">
            <a:extLst>
              <a:ext uri="{FF2B5EF4-FFF2-40B4-BE49-F238E27FC236}">
                <a16:creationId xmlns:a16="http://schemas.microsoft.com/office/drawing/2014/main" id="{6A777BA4-5E88-4E94-983D-630D6ACF7A81}"/>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
        <p:nvSpPr>
          <p:cNvPr id="14" name="TextBox 4">
            <a:extLst>
              <a:ext uri="{FF2B5EF4-FFF2-40B4-BE49-F238E27FC236}">
                <a16:creationId xmlns:a16="http://schemas.microsoft.com/office/drawing/2014/main" id="{73E936C6-9B79-4FC7-B3B9-81B53238132A}"/>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IDENTITY CRIME| </a:t>
            </a:r>
            <a:r>
              <a:rPr lang="en-AU" sz="2000" dirty="0">
                <a:solidFill>
                  <a:schemeClr val="accent6"/>
                </a:solidFill>
                <a:latin typeface="Century Gothic" panose="020B0502020202020204" pitchFamily="34" charset="0"/>
              </a:rPr>
              <a:t>KEY OBSERVATIONS</a:t>
            </a:r>
          </a:p>
        </p:txBody>
      </p:sp>
      <p:pic>
        <p:nvPicPr>
          <p:cNvPr id="15" name="Picture 14">
            <a:extLst>
              <a:ext uri="{FF2B5EF4-FFF2-40B4-BE49-F238E27FC236}">
                <a16:creationId xmlns:a16="http://schemas.microsoft.com/office/drawing/2014/main" id="{7EF52158-3D87-40B9-A571-E31E88609FF3}"/>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11200"/>
                    </a14:imgEffect>
                  </a14:imgLayer>
                </a14:imgProps>
              </a:ext>
            </a:extLst>
          </a:blip>
          <a:stretch>
            <a:fillRect/>
          </a:stretch>
        </p:blipFill>
        <p:spPr>
          <a:xfrm>
            <a:off x="111400" y="450117"/>
            <a:ext cx="8933210" cy="94619"/>
          </a:xfrm>
          <a:prstGeom prst="rect">
            <a:avLst/>
          </a:prstGeom>
        </p:spPr>
      </p:pic>
    </p:spTree>
    <p:extLst>
      <p:ext uri="{BB962C8B-B14F-4D97-AF65-F5344CB8AC3E}">
        <p14:creationId xmlns:p14="http://schemas.microsoft.com/office/powerpoint/2010/main" val="4276506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72BAC521-752E-4E21-8672-FF340E576BEF}"/>
              </a:ext>
            </a:extLst>
          </p:cNvPr>
          <p:cNvSpPr txBox="1"/>
          <p:nvPr/>
        </p:nvSpPr>
        <p:spPr>
          <a:xfrm>
            <a:off x="6668335" y="2469346"/>
            <a:ext cx="1329403" cy="507831"/>
          </a:xfrm>
          <a:prstGeom prst="rect">
            <a:avLst/>
          </a:prstGeom>
          <a:noFill/>
        </p:spPr>
        <p:txBody>
          <a:bodyPr wrap="square" rtlCol="0">
            <a:spAutoFit/>
          </a:bodyPr>
          <a:lstStyle/>
          <a:p>
            <a:pPr algn="ctr"/>
            <a:r>
              <a:rPr lang="en-AU" sz="900" dirty="0">
                <a:latin typeface="Century Gothic" panose="020B0502020202020204" pitchFamily="34" charset="0"/>
              </a:rPr>
              <a:t>Registers company using compromised identity as director</a:t>
            </a:r>
          </a:p>
        </p:txBody>
      </p:sp>
      <p:sp>
        <p:nvSpPr>
          <p:cNvPr id="47" name="TextBox 46">
            <a:extLst>
              <a:ext uri="{FF2B5EF4-FFF2-40B4-BE49-F238E27FC236}">
                <a16:creationId xmlns:a16="http://schemas.microsoft.com/office/drawing/2014/main" id="{A3109878-F1ED-4CA9-8721-8D1D84F6F8EE}"/>
              </a:ext>
            </a:extLst>
          </p:cNvPr>
          <p:cNvSpPr txBox="1"/>
          <p:nvPr/>
        </p:nvSpPr>
        <p:spPr>
          <a:xfrm>
            <a:off x="4607302" y="2603982"/>
            <a:ext cx="1402679" cy="369332"/>
          </a:xfrm>
          <a:prstGeom prst="rect">
            <a:avLst/>
          </a:prstGeom>
          <a:noFill/>
        </p:spPr>
        <p:txBody>
          <a:bodyPr wrap="square" rtlCol="0">
            <a:spAutoFit/>
          </a:bodyPr>
          <a:lstStyle/>
          <a:p>
            <a:pPr algn="ctr"/>
            <a:r>
              <a:rPr lang="en-AU" sz="900" dirty="0">
                <a:latin typeface="Century Gothic" panose="020B0502020202020204" pitchFamily="34" charset="0"/>
              </a:rPr>
              <a:t>Perpetrator accesses ASIC portal</a:t>
            </a:r>
          </a:p>
        </p:txBody>
      </p:sp>
      <p:sp>
        <p:nvSpPr>
          <p:cNvPr id="55" name="TextBox 54">
            <a:extLst>
              <a:ext uri="{FF2B5EF4-FFF2-40B4-BE49-F238E27FC236}">
                <a16:creationId xmlns:a16="http://schemas.microsoft.com/office/drawing/2014/main" id="{8A778066-BAF3-43A1-8430-BAFDBD79FE9F}"/>
              </a:ext>
            </a:extLst>
          </p:cNvPr>
          <p:cNvSpPr txBox="1"/>
          <p:nvPr/>
        </p:nvSpPr>
        <p:spPr>
          <a:xfrm>
            <a:off x="4640992" y="5565354"/>
            <a:ext cx="1337843" cy="230832"/>
          </a:xfrm>
          <a:prstGeom prst="rect">
            <a:avLst/>
          </a:prstGeom>
          <a:noFill/>
        </p:spPr>
        <p:txBody>
          <a:bodyPr wrap="square" rtlCol="0">
            <a:spAutoFit/>
          </a:bodyPr>
          <a:lstStyle/>
          <a:p>
            <a:pPr algn="ctr"/>
            <a:r>
              <a:rPr lang="en-AU" sz="900" dirty="0">
                <a:latin typeface="Century Gothic" panose="020B0502020202020204" pitchFamily="34" charset="0"/>
              </a:rPr>
              <a:t>Lodges BAS</a:t>
            </a:r>
          </a:p>
        </p:txBody>
      </p:sp>
      <p:pic>
        <p:nvPicPr>
          <p:cNvPr id="3" name="Picture 2">
            <a:extLst>
              <a:ext uri="{FF2B5EF4-FFF2-40B4-BE49-F238E27FC236}">
                <a16:creationId xmlns:a16="http://schemas.microsoft.com/office/drawing/2014/main" id="{B48214B7-AFD0-4E94-AEB3-750E24F95B04}"/>
              </a:ext>
            </a:extLst>
          </p:cNvPr>
          <p:cNvPicPr>
            <a:picLocks noChangeAspect="1"/>
          </p:cNvPicPr>
          <p:nvPr/>
        </p:nvPicPr>
        <p:blipFill>
          <a:blip r:embed="rId3">
            <a:duotone>
              <a:schemeClr val="accent3">
                <a:shade val="45000"/>
                <a:satMod val="135000"/>
              </a:schemeClr>
              <a:prstClr val="white"/>
            </a:duotone>
          </a:blip>
          <a:stretch>
            <a:fillRect/>
          </a:stretch>
        </p:blipFill>
        <p:spPr>
          <a:xfrm>
            <a:off x="2056741" y="2744107"/>
            <a:ext cx="425904" cy="571785"/>
          </a:xfrm>
          <a:prstGeom prst="rect">
            <a:avLst/>
          </a:prstGeom>
        </p:spPr>
      </p:pic>
      <p:pic>
        <p:nvPicPr>
          <p:cNvPr id="16" name="Picture 15">
            <a:extLst>
              <a:ext uri="{FF2B5EF4-FFF2-40B4-BE49-F238E27FC236}">
                <a16:creationId xmlns:a16="http://schemas.microsoft.com/office/drawing/2014/main" id="{4C6C24EC-8153-4F83-B7EC-5ADF9ADFBA9E}"/>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111400" y="450117"/>
            <a:ext cx="8933210" cy="94619"/>
          </a:xfrm>
          <a:prstGeom prst="rect">
            <a:avLst/>
          </a:prstGeom>
        </p:spPr>
      </p:pic>
      <p:sp>
        <p:nvSpPr>
          <p:cNvPr id="17" name="TextBox 4">
            <a:extLst>
              <a:ext uri="{FF2B5EF4-FFF2-40B4-BE49-F238E27FC236}">
                <a16:creationId xmlns:a16="http://schemas.microsoft.com/office/drawing/2014/main" id="{ECC2CC05-7683-4506-9EB1-4A6892291EAF}"/>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IDENTITY CRIME| </a:t>
            </a:r>
            <a:r>
              <a:rPr lang="en-AU" sz="2000" dirty="0">
                <a:solidFill>
                  <a:schemeClr val="accent6"/>
                </a:solidFill>
                <a:latin typeface="Century Gothic" panose="020B0502020202020204" pitchFamily="34" charset="0"/>
              </a:rPr>
              <a:t>EXAMPLE</a:t>
            </a:r>
          </a:p>
        </p:txBody>
      </p:sp>
      <p:pic>
        <p:nvPicPr>
          <p:cNvPr id="18" name="Picture 17">
            <a:extLst>
              <a:ext uri="{FF2B5EF4-FFF2-40B4-BE49-F238E27FC236}">
                <a16:creationId xmlns:a16="http://schemas.microsoft.com/office/drawing/2014/main" id="{BE68CB81-C5F1-49E1-A780-2AB01532DD39}"/>
              </a:ext>
            </a:extLst>
          </p:cNvPr>
          <p:cNvPicPr>
            <a:picLocks noChangeAspect="1"/>
          </p:cNvPicPr>
          <p:nvPr/>
        </p:nvPicPr>
        <p:blipFill>
          <a:blip r:embed="rId6">
            <a:grayscl/>
            <a:alphaModFix amt="50000"/>
          </a:blip>
          <a:stretch>
            <a:fillRect/>
          </a:stretch>
        </p:blipFill>
        <p:spPr>
          <a:xfrm>
            <a:off x="7562296" y="44733"/>
            <a:ext cx="1474200" cy="354484"/>
          </a:xfrm>
          <a:prstGeom prst="rect">
            <a:avLst/>
          </a:prstGeom>
        </p:spPr>
      </p:pic>
      <p:sp>
        <p:nvSpPr>
          <p:cNvPr id="19" name="TextBox 1">
            <a:extLst>
              <a:ext uri="{FF2B5EF4-FFF2-40B4-BE49-F238E27FC236}">
                <a16:creationId xmlns:a16="http://schemas.microsoft.com/office/drawing/2014/main" id="{365AD29E-B641-4E12-A050-022996C9EB46}"/>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pic>
        <p:nvPicPr>
          <p:cNvPr id="7" name="Graphic 6" descr="Bank with solid fill">
            <a:extLst>
              <a:ext uri="{FF2B5EF4-FFF2-40B4-BE49-F238E27FC236}">
                <a16:creationId xmlns:a16="http://schemas.microsoft.com/office/drawing/2014/main" id="{A8DF490A-0BD1-4F77-9988-8AFA7C8704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997738" y="3982753"/>
            <a:ext cx="685800" cy="685800"/>
          </a:xfrm>
          <a:prstGeom prst="rect">
            <a:avLst/>
          </a:prstGeom>
        </p:spPr>
      </p:pic>
      <p:pic>
        <p:nvPicPr>
          <p:cNvPr id="9" name="Graphic 8" descr="Programmer male with solid fill">
            <a:extLst>
              <a:ext uri="{FF2B5EF4-FFF2-40B4-BE49-F238E27FC236}">
                <a16:creationId xmlns:a16="http://schemas.microsoft.com/office/drawing/2014/main" id="{F7667E3F-3B66-469C-8085-F1D54DF2D6D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58222" y="3774692"/>
            <a:ext cx="497986" cy="497986"/>
          </a:xfrm>
          <a:prstGeom prst="rect">
            <a:avLst/>
          </a:prstGeom>
        </p:spPr>
      </p:pic>
      <p:pic>
        <p:nvPicPr>
          <p:cNvPr id="10" name="Graphic 9" descr="Folder outline">
            <a:extLst>
              <a:ext uri="{FF2B5EF4-FFF2-40B4-BE49-F238E27FC236}">
                <a16:creationId xmlns:a16="http://schemas.microsoft.com/office/drawing/2014/main" id="{7DB85265-2E46-4026-BA39-F2F52E1A984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5974090" y="1111875"/>
            <a:ext cx="685800" cy="685800"/>
          </a:xfrm>
          <a:prstGeom prst="rect">
            <a:avLst/>
          </a:prstGeom>
        </p:spPr>
      </p:pic>
      <p:pic>
        <p:nvPicPr>
          <p:cNvPr id="11" name="Graphic 10" descr="Lock with solid fill">
            <a:extLst>
              <a:ext uri="{FF2B5EF4-FFF2-40B4-BE49-F238E27FC236}">
                <a16:creationId xmlns:a16="http://schemas.microsoft.com/office/drawing/2014/main" id="{289345BD-24D6-436D-B167-0AC73142943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6191212" y="1339883"/>
            <a:ext cx="273326" cy="273326"/>
          </a:xfrm>
          <a:prstGeom prst="rect">
            <a:avLst/>
          </a:prstGeom>
        </p:spPr>
      </p:pic>
      <p:pic>
        <p:nvPicPr>
          <p:cNvPr id="12" name="Graphic 11" descr="Worried face with solid fill with solid fill">
            <a:extLst>
              <a:ext uri="{FF2B5EF4-FFF2-40B4-BE49-F238E27FC236}">
                <a16:creationId xmlns:a16="http://schemas.microsoft.com/office/drawing/2014/main" id="{2AB8FA5B-CF44-4020-8E02-C90E4B9837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997738" y="1110728"/>
            <a:ext cx="685800" cy="685800"/>
          </a:xfrm>
          <a:prstGeom prst="rect">
            <a:avLst/>
          </a:prstGeom>
        </p:spPr>
      </p:pic>
      <p:pic>
        <p:nvPicPr>
          <p:cNvPr id="13" name="Graphic 12" descr="Programmer male with solid fill">
            <a:extLst>
              <a:ext uri="{FF2B5EF4-FFF2-40B4-BE49-F238E27FC236}">
                <a16:creationId xmlns:a16="http://schemas.microsoft.com/office/drawing/2014/main" id="{07EB9AA8-3CC0-4D20-A423-F82DEF76623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950441" y="2609832"/>
            <a:ext cx="685800" cy="685800"/>
          </a:xfrm>
          <a:prstGeom prst="rect">
            <a:avLst/>
          </a:prstGeom>
        </p:spPr>
      </p:pic>
      <p:pic>
        <p:nvPicPr>
          <p:cNvPr id="14" name="Graphic 13" descr="Puppet with solid fill">
            <a:extLst>
              <a:ext uri="{FF2B5EF4-FFF2-40B4-BE49-F238E27FC236}">
                <a16:creationId xmlns:a16="http://schemas.microsoft.com/office/drawing/2014/main" id="{2BA673B6-7266-4DD0-97D3-A909DC96BBB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049898" y="4299818"/>
            <a:ext cx="497986" cy="497986"/>
          </a:xfrm>
          <a:prstGeom prst="rect">
            <a:avLst/>
          </a:prstGeom>
        </p:spPr>
      </p:pic>
      <p:pic>
        <p:nvPicPr>
          <p:cNvPr id="15" name="Graphic 14" descr="Board Of Directors with solid fill">
            <a:extLst>
              <a:ext uri="{FF2B5EF4-FFF2-40B4-BE49-F238E27FC236}">
                <a16:creationId xmlns:a16="http://schemas.microsoft.com/office/drawing/2014/main" id="{DDFAD7F7-F22E-40FF-8470-1FBE52F8BDF2}"/>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926793" y="1110728"/>
            <a:ext cx="685800" cy="685800"/>
          </a:xfrm>
          <a:prstGeom prst="rect">
            <a:avLst/>
          </a:prstGeom>
        </p:spPr>
      </p:pic>
      <p:pic>
        <p:nvPicPr>
          <p:cNvPr id="20" name="Graphic 19" descr="Puppet with solid fill">
            <a:extLst>
              <a:ext uri="{FF2B5EF4-FFF2-40B4-BE49-F238E27FC236}">
                <a16:creationId xmlns:a16="http://schemas.microsoft.com/office/drawing/2014/main" id="{5E28A98F-98C7-42DE-9E95-7D1B00BFB4C9}"/>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997738" y="2606391"/>
            <a:ext cx="685800" cy="685800"/>
          </a:xfrm>
          <a:prstGeom prst="rect">
            <a:avLst/>
          </a:prstGeom>
        </p:spPr>
      </p:pic>
      <p:pic>
        <p:nvPicPr>
          <p:cNvPr id="21" name="Graphic 20" descr="Programmer male with solid fill">
            <a:extLst>
              <a:ext uri="{FF2B5EF4-FFF2-40B4-BE49-F238E27FC236}">
                <a16:creationId xmlns:a16="http://schemas.microsoft.com/office/drawing/2014/main" id="{81E7357F-89DC-48AC-848E-0F3A3FA8893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50441" y="1110728"/>
            <a:ext cx="685800" cy="685800"/>
          </a:xfrm>
          <a:prstGeom prst="rect">
            <a:avLst/>
          </a:prstGeom>
        </p:spPr>
      </p:pic>
      <p:pic>
        <p:nvPicPr>
          <p:cNvPr id="22" name="Graphic 21" descr="Internet Banking with solid fill">
            <a:extLst>
              <a:ext uri="{FF2B5EF4-FFF2-40B4-BE49-F238E27FC236}">
                <a16:creationId xmlns:a16="http://schemas.microsoft.com/office/drawing/2014/main" id="{ACB03329-B60B-4F74-BCBF-44C97AE9946C}"/>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7997738" y="5427840"/>
            <a:ext cx="685800" cy="685800"/>
          </a:xfrm>
          <a:prstGeom prst="rect">
            <a:avLst/>
          </a:prstGeom>
        </p:spPr>
      </p:pic>
      <p:pic>
        <p:nvPicPr>
          <p:cNvPr id="23" name="Graphic 22" descr="Board Of Directors with solid fill">
            <a:extLst>
              <a:ext uri="{FF2B5EF4-FFF2-40B4-BE49-F238E27FC236}">
                <a16:creationId xmlns:a16="http://schemas.microsoft.com/office/drawing/2014/main" id="{BDD45A49-ED53-4378-80F4-5930A8AC4DB4}"/>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950441" y="5427840"/>
            <a:ext cx="685800" cy="685800"/>
          </a:xfrm>
          <a:prstGeom prst="rect">
            <a:avLst/>
          </a:prstGeom>
        </p:spPr>
      </p:pic>
      <p:pic>
        <p:nvPicPr>
          <p:cNvPr id="24" name="Graphic 23" descr="Document with solid fill">
            <a:extLst>
              <a:ext uri="{FF2B5EF4-FFF2-40B4-BE49-F238E27FC236}">
                <a16:creationId xmlns:a16="http://schemas.microsoft.com/office/drawing/2014/main" id="{7822977B-EA60-46EE-BA4D-231F24181AC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974090" y="5427840"/>
            <a:ext cx="685800" cy="685800"/>
          </a:xfrm>
          <a:prstGeom prst="rect">
            <a:avLst/>
          </a:prstGeom>
        </p:spPr>
      </p:pic>
      <p:pic>
        <p:nvPicPr>
          <p:cNvPr id="25" name="Graphic 24" descr="Laptop with solid fill">
            <a:extLst>
              <a:ext uri="{FF2B5EF4-FFF2-40B4-BE49-F238E27FC236}">
                <a16:creationId xmlns:a16="http://schemas.microsoft.com/office/drawing/2014/main" id="{3F00F670-E44B-408A-B5AB-2827DA12660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974089" y="3981830"/>
            <a:ext cx="685800" cy="685800"/>
          </a:xfrm>
          <a:prstGeom prst="rect">
            <a:avLst/>
          </a:prstGeom>
        </p:spPr>
      </p:pic>
      <p:pic>
        <p:nvPicPr>
          <p:cNvPr id="26" name="Picture 25">
            <a:extLst>
              <a:ext uri="{FF2B5EF4-FFF2-40B4-BE49-F238E27FC236}">
                <a16:creationId xmlns:a16="http://schemas.microsoft.com/office/drawing/2014/main" id="{AED66017-66C7-4AF9-95D5-2C28CBE1B7B6}"/>
              </a:ext>
            </a:extLst>
          </p:cNvPr>
          <p:cNvPicPr>
            <a:picLocks noChangeAspect="1"/>
          </p:cNvPicPr>
          <p:nvPr/>
        </p:nvPicPr>
        <p:blipFill>
          <a:blip r:embed="rId33"/>
          <a:stretch>
            <a:fillRect/>
          </a:stretch>
        </p:blipFill>
        <p:spPr>
          <a:xfrm>
            <a:off x="1946334" y="3979420"/>
            <a:ext cx="654086" cy="685800"/>
          </a:xfrm>
          <a:prstGeom prst="rect">
            <a:avLst/>
          </a:prstGeom>
        </p:spPr>
      </p:pic>
      <p:pic>
        <p:nvPicPr>
          <p:cNvPr id="27" name="Picture 26">
            <a:extLst>
              <a:ext uri="{FF2B5EF4-FFF2-40B4-BE49-F238E27FC236}">
                <a16:creationId xmlns:a16="http://schemas.microsoft.com/office/drawing/2014/main" id="{ABCCBA02-9974-4C73-AF49-4AC71B364599}"/>
              </a:ext>
            </a:extLst>
          </p:cNvPr>
          <p:cNvPicPr>
            <a:picLocks noChangeAspect="1"/>
          </p:cNvPicPr>
          <p:nvPr/>
        </p:nvPicPr>
        <p:blipFill>
          <a:blip r:embed="rId33"/>
          <a:stretch>
            <a:fillRect/>
          </a:stretch>
        </p:blipFill>
        <p:spPr>
          <a:xfrm>
            <a:off x="6226653" y="4195483"/>
            <a:ext cx="181631" cy="190437"/>
          </a:xfrm>
          <a:prstGeom prst="rect">
            <a:avLst/>
          </a:prstGeom>
        </p:spPr>
      </p:pic>
      <p:cxnSp>
        <p:nvCxnSpPr>
          <p:cNvPr id="28" name="Straight Arrow Connector 27">
            <a:extLst>
              <a:ext uri="{FF2B5EF4-FFF2-40B4-BE49-F238E27FC236}">
                <a16:creationId xmlns:a16="http://schemas.microsoft.com/office/drawing/2014/main" id="{9BAF2CA1-F055-40A4-9404-51D12CA8A68B}"/>
              </a:ext>
            </a:extLst>
          </p:cNvPr>
          <p:cNvCxnSpPr>
            <a:cxnSpLocks/>
            <a:stCxn id="15" idx="3"/>
            <a:endCxn id="21" idx="1"/>
          </p:cNvCxnSpPr>
          <p:nvPr/>
        </p:nvCxnSpPr>
        <p:spPr>
          <a:xfrm>
            <a:off x="2612592" y="1453628"/>
            <a:ext cx="1337849" cy="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672EB26-57C1-469A-8352-CF6C6202C535}"/>
              </a:ext>
            </a:extLst>
          </p:cNvPr>
          <p:cNvCxnSpPr>
            <a:cxnSpLocks/>
            <a:endCxn id="13" idx="1"/>
          </p:cNvCxnSpPr>
          <p:nvPr/>
        </p:nvCxnSpPr>
        <p:spPr>
          <a:xfrm>
            <a:off x="2612592" y="2949291"/>
            <a:ext cx="1337849" cy="3442"/>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D1E1284-CE2C-4C9E-B216-F0EA7FC297DC}"/>
              </a:ext>
            </a:extLst>
          </p:cNvPr>
          <p:cNvCxnSpPr>
            <a:cxnSpLocks/>
            <a:endCxn id="10" idx="1"/>
          </p:cNvCxnSpPr>
          <p:nvPr/>
        </p:nvCxnSpPr>
        <p:spPr>
          <a:xfrm flipV="1">
            <a:off x="4652621" y="1454775"/>
            <a:ext cx="1321469" cy="268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7D9637E-BB9E-43CC-AC67-753D2D859B46}"/>
              </a:ext>
            </a:extLst>
          </p:cNvPr>
          <p:cNvCxnSpPr>
            <a:cxnSpLocks/>
            <a:stCxn id="10" idx="3"/>
            <a:endCxn id="12" idx="1"/>
          </p:cNvCxnSpPr>
          <p:nvPr/>
        </p:nvCxnSpPr>
        <p:spPr>
          <a:xfrm flipV="1">
            <a:off x="6659889" y="1453627"/>
            <a:ext cx="1337849" cy="114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0EE2FA7-86E4-4800-97D8-4A6A31BF1A41}"/>
              </a:ext>
            </a:extLst>
          </p:cNvPr>
          <p:cNvCxnSpPr>
            <a:cxnSpLocks/>
            <a:stCxn id="13" idx="3"/>
          </p:cNvCxnSpPr>
          <p:nvPr/>
        </p:nvCxnSpPr>
        <p:spPr>
          <a:xfrm flipV="1">
            <a:off x="4636241" y="2949291"/>
            <a:ext cx="1337849" cy="3442"/>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64422B8-CE03-4806-B67C-9A175746B2FC}"/>
              </a:ext>
            </a:extLst>
          </p:cNvPr>
          <p:cNvCxnSpPr>
            <a:cxnSpLocks/>
            <a:endCxn id="25" idx="1"/>
          </p:cNvCxnSpPr>
          <p:nvPr/>
        </p:nvCxnSpPr>
        <p:spPr>
          <a:xfrm>
            <a:off x="4611829" y="4322321"/>
            <a:ext cx="1362260" cy="241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0B46C7D-A64B-4E02-B9CE-2D73B180F5AD}"/>
              </a:ext>
            </a:extLst>
          </p:cNvPr>
          <p:cNvCxnSpPr>
            <a:cxnSpLocks/>
            <a:stCxn id="23" idx="3"/>
            <a:endCxn id="24" idx="1"/>
          </p:cNvCxnSpPr>
          <p:nvPr/>
        </p:nvCxnSpPr>
        <p:spPr>
          <a:xfrm>
            <a:off x="4636241" y="5770740"/>
            <a:ext cx="1337849" cy="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E478ED4-D05A-409E-BD7C-A46B2D7333C5}"/>
              </a:ext>
            </a:extLst>
          </p:cNvPr>
          <p:cNvCxnSpPr>
            <a:cxnSpLocks/>
            <a:endCxn id="20" idx="1"/>
          </p:cNvCxnSpPr>
          <p:nvPr/>
        </p:nvCxnSpPr>
        <p:spPr>
          <a:xfrm>
            <a:off x="6659889" y="2949291"/>
            <a:ext cx="1337849"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916A2DD-4363-4F87-8CCD-E7023A852383}"/>
              </a:ext>
            </a:extLst>
          </p:cNvPr>
          <p:cNvCxnSpPr>
            <a:cxnSpLocks/>
            <a:stCxn id="25" idx="3"/>
            <a:endCxn id="7" idx="1"/>
          </p:cNvCxnSpPr>
          <p:nvPr/>
        </p:nvCxnSpPr>
        <p:spPr>
          <a:xfrm>
            <a:off x="6659889" y="4324730"/>
            <a:ext cx="1337849" cy="923"/>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07D1CCD-130C-44B8-9600-3C1F19E216D0}"/>
              </a:ext>
            </a:extLst>
          </p:cNvPr>
          <p:cNvCxnSpPr>
            <a:cxnSpLocks/>
            <a:stCxn id="24" idx="3"/>
            <a:endCxn id="22" idx="1"/>
          </p:cNvCxnSpPr>
          <p:nvPr/>
        </p:nvCxnSpPr>
        <p:spPr>
          <a:xfrm>
            <a:off x="6659889" y="5770740"/>
            <a:ext cx="1337849" cy="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3FB4926-083E-4769-A967-9DC1E0CEE007}"/>
              </a:ext>
            </a:extLst>
          </p:cNvPr>
          <p:cNvCxnSpPr>
            <a:cxnSpLocks/>
            <a:stCxn id="22" idx="0"/>
          </p:cNvCxnSpPr>
          <p:nvPr/>
        </p:nvCxnSpPr>
        <p:spPr>
          <a:xfrm flipV="1">
            <a:off x="8340638" y="5084181"/>
            <a:ext cx="0" cy="343659"/>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or: Curved 38">
            <a:extLst>
              <a:ext uri="{FF2B5EF4-FFF2-40B4-BE49-F238E27FC236}">
                <a16:creationId xmlns:a16="http://schemas.microsoft.com/office/drawing/2014/main" id="{3BDD1688-C77C-4FAF-A311-D01392DD10B3}"/>
              </a:ext>
            </a:extLst>
          </p:cNvPr>
          <p:cNvCxnSpPr>
            <a:cxnSpLocks/>
            <a:stCxn id="23" idx="0"/>
            <a:endCxn id="7" idx="2"/>
          </p:cNvCxnSpPr>
          <p:nvPr/>
        </p:nvCxnSpPr>
        <p:spPr>
          <a:xfrm rot="5400000" flipH="1" flipV="1">
            <a:off x="5937346" y="3024549"/>
            <a:ext cx="759287" cy="4047297"/>
          </a:xfrm>
          <a:prstGeom prst="curvedConnector3">
            <a:avLst>
              <a:gd name="adj1" fmla="val 50000"/>
            </a:avLst>
          </a:prstGeom>
          <a:ln>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E8B4577-2269-4838-BC87-E4A933BCF081}"/>
              </a:ext>
            </a:extLst>
          </p:cNvPr>
          <p:cNvCxnSpPr>
            <a:cxnSpLocks/>
            <a:stCxn id="15" idx="2"/>
          </p:cNvCxnSpPr>
          <p:nvPr/>
        </p:nvCxnSpPr>
        <p:spPr>
          <a:xfrm>
            <a:off x="2269693" y="1796528"/>
            <a:ext cx="0" cy="809863"/>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0689682-9063-4777-8207-B35B4CFBB3AE}"/>
              </a:ext>
            </a:extLst>
          </p:cNvPr>
          <p:cNvCxnSpPr>
            <a:cxnSpLocks/>
            <a:endCxn id="26" idx="0"/>
          </p:cNvCxnSpPr>
          <p:nvPr/>
        </p:nvCxnSpPr>
        <p:spPr>
          <a:xfrm>
            <a:off x="2269693" y="3442609"/>
            <a:ext cx="3685" cy="536812"/>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EDB34E93-26C7-46F9-B00B-DDC3CC978EEF}"/>
              </a:ext>
            </a:extLst>
          </p:cNvPr>
          <p:cNvSpPr txBox="1"/>
          <p:nvPr/>
        </p:nvSpPr>
        <p:spPr>
          <a:xfrm>
            <a:off x="340420" y="1335031"/>
            <a:ext cx="1492716" cy="300082"/>
          </a:xfrm>
          <a:prstGeom prst="rect">
            <a:avLst/>
          </a:prstGeom>
          <a:noFill/>
        </p:spPr>
        <p:txBody>
          <a:bodyPr wrap="none" rtlCol="0">
            <a:spAutoFit/>
          </a:bodyPr>
          <a:lstStyle/>
          <a:p>
            <a:r>
              <a:rPr lang="en-AU" sz="1350" dirty="0">
                <a:latin typeface="Century Gothic" panose="020B0502020202020204" pitchFamily="34" charset="0"/>
              </a:rPr>
              <a:t>ORGANISATION</a:t>
            </a:r>
          </a:p>
        </p:txBody>
      </p:sp>
      <p:sp>
        <p:nvSpPr>
          <p:cNvPr id="43" name="TextBox 42">
            <a:extLst>
              <a:ext uri="{FF2B5EF4-FFF2-40B4-BE49-F238E27FC236}">
                <a16:creationId xmlns:a16="http://schemas.microsoft.com/office/drawing/2014/main" id="{23FEBD4D-95E1-404B-A222-39B244DE87BD}"/>
              </a:ext>
            </a:extLst>
          </p:cNvPr>
          <p:cNvSpPr txBox="1"/>
          <p:nvPr/>
        </p:nvSpPr>
        <p:spPr>
          <a:xfrm>
            <a:off x="797275" y="2796841"/>
            <a:ext cx="579005" cy="300082"/>
          </a:xfrm>
          <a:prstGeom prst="rect">
            <a:avLst/>
          </a:prstGeom>
          <a:noFill/>
        </p:spPr>
        <p:txBody>
          <a:bodyPr wrap="none" rtlCol="0">
            <a:spAutoFit/>
          </a:bodyPr>
          <a:lstStyle/>
          <a:p>
            <a:r>
              <a:rPr lang="en-AU" sz="1350" dirty="0">
                <a:latin typeface="Century Gothic" panose="020B0502020202020204" pitchFamily="34" charset="0"/>
              </a:rPr>
              <a:t>ASIC</a:t>
            </a:r>
          </a:p>
        </p:txBody>
      </p:sp>
      <p:sp>
        <p:nvSpPr>
          <p:cNvPr id="44" name="TextBox 43">
            <a:extLst>
              <a:ext uri="{FF2B5EF4-FFF2-40B4-BE49-F238E27FC236}">
                <a16:creationId xmlns:a16="http://schemas.microsoft.com/office/drawing/2014/main" id="{6136BB9E-B7F8-453D-95A0-624CE058C8D9}"/>
              </a:ext>
            </a:extLst>
          </p:cNvPr>
          <p:cNvSpPr txBox="1"/>
          <p:nvPr/>
        </p:nvSpPr>
        <p:spPr>
          <a:xfrm>
            <a:off x="775357" y="4108610"/>
            <a:ext cx="579006" cy="300082"/>
          </a:xfrm>
          <a:prstGeom prst="rect">
            <a:avLst/>
          </a:prstGeom>
          <a:noFill/>
        </p:spPr>
        <p:txBody>
          <a:bodyPr wrap="square" rtlCol="0">
            <a:spAutoFit/>
          </a:bodyPr>
          <a:lstStyle/>
          <a:p>
            <a:r>
              <a:rPr lang="en-AU" sz="1350" dirty="0">
                <a:latin typeface="Century Gothic" panose="020B0502020202020204" pitchFamily="34" charset="0"/>
              </a:rPr>
              <a:t>ATO</a:t>
            </a:r>
          </a:p>
        </p:txBody>
      </p:sp>
      <p:sp>
        <p:nvSpPr>
          <p:cNvPr id="45" name="TextBox 44">
            <a:extLst>
              <a:ext uri="{FF2B5EF4-FFF2-40B4-BE49-F238E27FC236}">
                <a16:creationId xmlns:a16="http://schemas.microsoft.com/office/drawing/2014/main" id="{C35F4662-F1AD-4B3C-8684-74F9E7CFBDAC}"/>
              </a:ext>
            </a:extLst>
          </p:cNvPr>
          <p:cNvSpPr txBox="1"/>
          <p:nvPr/>
        </p:nvSpPr>
        <p:spPr>
          <a:xfrm>
            <a:off x="4675774" y="1107848"/>
            <a:ext cx="1240971" cy="369332"/>
          </a:xfrm>
          <a:prstGeom prst="rect">
            <a:avLst/>
          </a:prstGeom>
          <a:noFill/>
        </p:spPr>
        <p:txBody>
          <a:bodyPr wrap="square" rtlCol="0">
            <a:spAutoFit/>
          </a:bodyPr>
          <a:lstStyle/>
          <a:p>
            <a:pPr algn="ctr"/>
            <a:r>
              <a:rPr lang="en-AU" sz="900" dirty="0">
                <a:latin typeface="Century Gothic" panose="020B0502020202020204" pitchFamily="34" charset="0"/>
              </a:rPr>
              <a:t>Perpetrator Steals employee records</a:t>
            </a:r>
          </a:p>
        </p:txBody>
      </p:sp>
      <p:sp>
        <p:nvSpPr>
          <p:cNvPr id="46" name="TextBox 45">
            <a:extLst>
              <a:ext uri="{FF2B5EF4-FFF2-40B4-BE49-F238E27FC236}">
                <a16:creationId xmlns:a16="http://schemas.microsoft.com/office/drawing/2014/main" id="{3D7F544A-57EC-4443-A34E-344A4A12D448}"/>
              </a:ext>
            </a:extLst>
          </p:cNvPr>
          <p:cNvSpPr txBox="1"/>
          <p:nvPr/>
        </p:nvSpPr>
        <p:spPr>
          <a:xfrm>
            <a:off x="6703120" y="1112351"/>
            <a:ext cx="1240971" cy="369332"/>
          </a:xfrm>
          <a:prstGeom prst="rect">
            <a:avLst/>
          </a:prstGeom>
          <a:noFill/>
        </p:spPr>
        <p:txBody>
          <a:bodyPr wrap="square" rtlCol="0">
            <a:spAutoFit/>
          </a:bodyPr>
          <a:lstStyle/>
          <a:p>
            <a:pPr algn="ctr"/>
            <a:r>
              <a:rPr lang="en-AU" sz="900" dirty="0">
                <a:latin typeface="Century Gothic" panose="020B0502020202020204" pitchFamily="34" charset="0"/>
              </a:rPr>
              <a:t>Identities are compromised</a:t>
            </a:r>
          </a:p>
        </p:txBody>
      </p:sp>
      <p:pic>
        <p:nvPicPr>
          <p:cNvPr id="48" name="Graphic 47" descr="Laptop with solid fill">
            <a:extLst>
              <a:ext uri="{FF2B5EF4-FFF2-40B4-BE49-F238E27FC236}">
                <a16:creationId xmlns:a16="http://schemas.microsoft.com/office/drawing/2014/main" id="{DC4D9422-FEBB-4B41-BF5B-7546F23F14CA}"/>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5959981" y="2603982"/>
            <a:ext cx="685800" cy="685800"/>
          </a:xfrm>
          <a:prstGeom prst="rect">
            <a:avLst/>
          </a:prstGeom>
        </p:spPr>
      </p:pic>
      <p:cxnSp>
        <p:nvCxnSpPr>
          <p:cNvPr id="51" name="Straight Arrow Connector 50">
            <a:extLst>
              <a:ext uri="{FF2B5EF4-FFF2-40B4-BE49-F238E27FC236}">
                <a16:creationId xmlns:a16="http://schemas.microsoft.com/office/drawing/2014/main" id="{D0757C49-7D57-434B-ADAB-9162EB130614}"/>
              </a:ext>
            </a:extLst>
          </p:cNvPr>
          <p:cNvCxnSpPr>
            <a:cxnSpLocks/>
          </p:cNvCxnSpPr>
          <p:nvPr/>
        </p:nvCxnSpPr>
        <p:spPr>
          <a:xfrm flipV="1">
            <a:off x="2619529" y="4341235"/>
            <a:ext cx="1316016" cy="5445"/>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EF2B3747-D872-4B28-9EAB-088CE6B9DD24}"/>
              </a:ext>
            </a:extLst>
          </p:cNvPr>
          <p:cNvSpPr txBox="1"/>
          <p:nvPr/>
        </p:nvSpPr>
        <p:spPr>
          <a:xfrm>
            <a:off x="4626082" y="3971941"/>
            <a:ext cx="1337843" cy="369332"/>
          </a:xfrm>
          <a:prstGeom prst="rect">
            <a:avLst/>
          </a:prstGeom>
          <a:noFill/>
        </p:spPr>
        <p:txBody>
          <a:bodyPr wrap="square" rtlCol="0">
            <a:spAutoFit/>
          </a:bodyPr>
          <a:lstStyle/>
          <a:p>
            <a:pPr algn="ctr"/>
            <a:r>
              <a:rPr lang="en-AU" sz="900" dirty="0">
                <a:latin typeface="Century Gothic" panose="020B0502020202020204" pitchFamily="34" charset="0"/>
              </a:rPr>
              <a:t>Perpetrator accesses ATO portal</a:t>
            </a:r>
          </a:p>
        </p:txBody>
      </p:sp>
      <p:sp>
        <p:nvSpPr>
          <p:cNvPr id="53" name="TextBox 52">
            <a:extLst>
              <a:ext uri="{FF2B5EF4-FFF2-40B4-BE49-F238E27FC236}">
                <a16:creationId xmlns:a16="http://schemas.microsoft.com/office/drawing/2014/main" id="{78CA0744-E5A8-4A17-BC49-6D405F1828D7}"/>
              </a:ext>
            </a:extLst>
          </p:cNvPr>
          <p:cNvSpPr txBox="1"/>
          <p:nvPr/>
        </p:nvSpPr>
        <p:spPr>
          <a:xfrm>
            <a:off x="6519488" y="3847705"/>
            <a:ext cx="1580770" cy="507831"/>
          </a:xfrm>
          <a:prstGeom prst="rect">
            <a:avLst/>
          </a:prstGeom>
          <a:noFill/>
        </p:spPr>
        <p:txBody>
          <a:bodyPr wrap="square" rtlCol="0">
            <a:spAutoFit/>
          </a:bodyPr>
          <a:lstStyle/>
          <a:p>
            <a:pPr algn="ctr"/>
            <a:r>
              <a:rPr lang="en-AU" sz="900" dirty="0">
                <a:latin typeface="Century Gothic" panose="020B0502020202020204" pitchFamily="34" charset="0"/>
              </a:rPr>
              <a:t>Updates bank account details (fraudulent bank account)</a:t>
            </a:r>
          </a:p>
        </p:txBody>
      </p:sp>
      <p:pic>
        <p:nvPicPr>
          <p:cNvPr id="54" name="Graphic 53" descr="Puppet with solid fill">
            <a:extLst>
              <a:ext uri="{FF2B5EF4-FFF2-40B4-BE49-F238E27FC236}">
                <a16:creationId xmlns:a16="http://schemas.microsoft.com/office/drawing/2014/main" id="{3A0302B8-28D9-4070-BF44-03C61ED47D04}"/>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4147459" y="5631006"/>
            <a:ext cx="271886" cy="271886"/>
          </a:xfrm>
          <a:prstGeom prst="rect">
            <a:avLst/>
          </a:prstGeom>
        </p:spPr>
      </p:pic>
      <p:sp>
        <p:nvSpPr>
          <p:cNvPr id="56" name="TextBox 55">
            <a:extLst>
              <a:ext uri="{FF2B5EF4-FFF2-40B4-BE49-F238E27FC236}">
                <a16:creationId xmlns:a16="http://schemas.microsoft.com/office/drawing/2014/main" id="{3C0592E1-C3FE-4984-BE51-64BE5994A667}"/>
              </a:ext>
            </a:extLst>
          </p:cNvPr>
          <p:cNvSpPr txBox="1"/>
          <p:nvPr/>
        </p:nvSpPr>
        <p:spPr>
          <a:xfrm>
            <a:off x="6628817" y="5565354"/>
            <a:ext cx="1337843" cy="230832"/>
          </a:xfrm>
          <a:prstGeom prst="rect">
            <a:avLst/>
          </a:prstGeom>
          <a:noFill/>
        </p:spPr>
        <p:txBody>
          <a:bodyPr wrap="square" rtlCol="0">
            <a:spAutoFit/>
          </a:bodyPr>
          <a:lstStyle/>
          <a:p>
            <a:pPr algn="ctr"/>
            <a:r>
              <a:rPr lang="en-AU" sz="900" dirty="0">
                <a:latin typeface="Century Gothic" panose="020B0502020202020204" pitchFamily="34" charset="0"/>
              </a:rPr>
              <a:t>Receives GST refund</a:t>
            </a:r>
          </a:p>
        </p:txBody>
      </p:sp>
      <p:sp>
        <p:nvSpPr>
          <p:cNvPr id="57" name="TextBox 56">
            <a:extLst>
              <a:ext uri="{FF2B5EF4-FFF2-40B4-BE49-F238E27FC236}">
                <a16:creationId xmlns:a16="http://schemas.microsoft.com/office/drawing/2014/main" id="{AC7E28C7-49AC-4099-A589-5386FC58AF68}"/>
              </a:ext>
            </a:extLst>
          </p:cNvPr>
          <p:cNvSpPr txBox="1"/>
          <p:nvPr/>
        </p:nvSpPr>
        <p:spPr>
          <a:xfrm>
            <a:off x="232294" y="5484874"/>
            <a:ext cx="1492717" cy="507831"/>
          </a:xfrm>
          <a:prstGeom prst="rect">
            <a:avLst/>
          </a:prstGeom>
          <a:noFill/>
        </p:spPr>
        <p:txBody>
          <a:bodyPr wrap="none" rtlCol="0">
            <a:spAutoFit/>
          </a:bodyPr>
          <a:lstStyle/>
          <a:p>
            <a:pPr algn="ctr"/>
            <a:r>
              <a:rPr lang="en-AU" sz="1350" dirty="0">
                <a:latin typeface="Century Gothic" panose="020B0502020202020204" pitchFamily="34" charset="0"/>
              </a:rPr>
              <a:t>VICTIM</a:t>
            </a:r>
          </a:p>
          <a:p>
            <a:pPr algn="ctr"/>
            <a:r>
              <a:rPr lang="en-AU" sz="1350" dirty="0">
                <a:latin typeface="Century Gothic" panose="020B0502020202020204" pitchFamily="34" charset="0"/>
              </a:rPr>
              <a:t>ORGANISATION</a:t>
            </a:r>
          </a:p>
        </p:txBody>
      </p:sp>
      <p:pic>
        <p:nvPicPr>
          <p:cNvPr id="5" name="Picture 4">
            <a:extLst>
              <a:ext uri="{FF2B5EF4-FFF2-40B4-BE49-F238E27FC236}">
                <a16:creationId xmlns:a16="http://schemas.microsoft.com/office/drawing/2014/main" id="{7F32F3BF-D484-4414-82A7-05AE7E6236A5}"/>
              </a:ext>
            </a:extLst>
          </p:cNvPr>
          <p:cNvPicPr>
            <a:picLocks noChangeAspect="1"/>
          </p:cNvPicPr>
          <p:nvPr/>
        </p:nvPicPr>
        <p:blipFill>
          <a:blip r:embed="rId38">
            <a:duotone>
              <a:schemeClr val="accent3">
                <a:shade val="45000"/>
                <a:satMod val="135000"/>
              </a:schemeClr>
              <a:prstClr val="white"/>
            </a:duotone>
          </a:blip>
          <a:stretch>
            <a:fillRect/>
          </a:stretch>
        </p:blipFill>
        <p:spPr>
          <a:xfrm>
            <a:off x="6207374" y="2820607"/>
            <a:ext cx="191014" cy="189290"/>
          </a:xfrm>
          <a:prstGeom prst="rect">
            <a:avLst/>
          </a:prstGeom>
        </p:spPr>
      </p:pic>
    </p:spTree>
    <p:extLst>
      <p:ext uri="{BB962C8B-B14F-4D97-AF65-F5344CB8AC3E}">
        <p14:creationId xmlns:p14="http://schemas.microsoft.com/office/powerpoint/2010/main" val="263659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C6C24EC-8153-4F83-B7EC-5ADF9ADFBA9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11400" y="450117"/>
            <a:ext cx="8933210" cy="94619"/>
          </a:xfrm>
          <a:prstGeom prst="rect">
            <a:avLst/>
          </a:prstGeom>
        </p:spPr>
      </p:pic>
      <p:sp>
        <p:nvSpPr>
          <p:cNvPr id="17" name="TextBox 4">
            <a:extLst>
              <a:ext uri="{FF2B5EF4-FFF2-40B4-BE49-F238E27FC236}">
                <a16:creationId xmlns:a16="http://schemas.microsoft.com/office/drawing/2014/main" id="{ECC2CC05-7683-4506-9EB1-4A6892291EAF}"/>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IDENTITY CRIME| </a:t>
            </a:r>
            <a:r>
              <a:rPr lang="en-AU" sz="2000" dirty="0">
                <a:solidFill>
                  <a:schemeClr val="accent6"/>
                </a:solidFill>
                <a:latin typeface="Century Gothic" panose="020B0502020202020204" pitchFamily="34" charset="0"/>
              </a:rPr>
              <a:t>CYBER IDENTITY THEFT</a:t>
            </a:r>
          </a:p>
        </p:txBody>
      </p:sp>
      <p:pic>
        <p:nvPicPr>
          <p:cNvPr id="18" name="Picture 17">
            <a:extLst>
              <a:ext uri="{FF2B5EF4-FFF2-40B4-BE49-F238E27FC236}">
                <a16:creationId xmlns:a16="http://schemas.microsoft.com/office/drawing/2014/main" id="{BE68CB81-C5F1-49E1-A780-2AB01532DD39}"/>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19" name="TextBox 1">
            <a:extLst>
              <a:ext uri="{FF2B5EF4-FFF2-40B4-BE49-F238E27FC236}">
                <a16:creationId xmlns:a16="http://schemas.microsoft.com/office/drawing/2014/main" id="{365AD29E-B641-4E12-A050-022996C9EB46}"/>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graphicFrame>
        <p:nvGraphicFramePr>
          <p:cNvPr id="3" name="Diagram 2">
            <a:extLst>
              <a:ext uri="{FF2B5EF4-FFF2-40B4-BE49-F238E27FC236}">
                <a16:creationId xmlns:a16="http://schemas.microsoft.com/office/drawing/2014/main" id="{6BD2AF0F-9AD1-464D-869D-93DFBB8872EC}"/>
              </a:ext>
            </a:extLst>
          </p:cNvPr>
          <p:cNvGraphicFramePr/>
          <p:nvPr>
            <p:extLst>
              <p:ext uri="{D42A27DB-BD31-4B8C-83A1-F6EECF244321}">
                <p14:modId xmlns:p14="http://schemas.microsoft.com/office/powerpoint/2010/main" val="784557622"/>
              </p:ext>
            </p:extLst>
          </p:nvPr>
        </p:nvGraphicFramePr>
        <p:xfrm>
          <a:off x="-217723" y="1760342"/>
          <a:ext cx="8482940" cy="480119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 name="Graphic 4" descr="Fishing with solid fill">
            <a:extLst>
              <a:ext uri="{FF2B5EF4-FFF2-40B4-BE49-F238E27FC236}">
                <a16:creationId xmlns:a16="http://schemas.microsoft.com/office/drawing/2014/main" id="{4B29C3B7-8D26-42D0-933D-522DF6DF00A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95446" y="3049260"/>
            <a:ext cx="457200" cy="457200"/>
          </a:xfrm>
          <a:prstGeom prst="rect">
            <a:avLst/>
          </a:prstGeom>
        </p:spPr>
      </p:pic>
      <p:pic>
        <p:nvPicPr>
          <p:cNvPr id="10" name="Graphic 9" descr="Lock with solid fill">
            <a:extLst>
              <a:ext uri="{FF2B5EF4-FFF2-40B4-BE49-F238E27FC236}">
                <a16:creationId xmlns:a16="http://schemas.microsoft.com/office/drawing/2014/main" id="{C3F6234A-EC70-49E2-9F68-BD345D2A2D8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2669965" y="5864872"/>
            <a:ext cx="457200" cy="457200"/>
          </a:xfrm>
          <a:prstGeom prst="rect">
            <a:avLst/>
          </a:prstGeom>
        </p:spPr>
      </p:pic>
      <p:pic>
        <p:nvPicPr>
          <p:cNvPr id="11" name="Graphic 10" descr="Programmer male with solid fill">
            <a:extLst>
              <a:ext uri="{FF2B5EF4-FFF2-40B4-BE49-F238E27FC236}">
                <a16:creationId xmlns:a16="http://schemas.microsoft.com/office/drawing/2014/main" id="{DFABB8A4-979B-4FC6-A60A-839A492D9BA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6442753" y="4837052"/>
            <a:ext cx="457200" cy="457200"/>
          </a:xfrm>
          <a:prstGeom prst="rect">
            <a:avLst/>
          </a:prstGeom>
        </p:spPr>
      </p:pic>
      <p:pic>
        <p:nvPicPr>
          <p:cNvPr id="12" name="Graphic 11" descr="Influencer with solid fill">
            <a:extLst>
              <a:ext uri="{FF2B5EF4-FFF2-40B4-BE49-F238E27FC236}">
                <a16:creationId xmlns:a16="http://schemas.microsoft.com/office/drawing/2014/main" id="{D5B0DB7F-F181-483C-A444-B0738E67D81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5845824" y="2593769"/>
            <a:ext cx="457200" cy="457200"/>
          </a:xfrm>
          <a:prstGeom prst="rect">
            <a:avLst/>
          </a:prstGeom>
        </p:spPr>
      </p:pic>
      <p:sp>
        <p:nvSpPr>
          <p:cNvPr id="14" name="TextBox 13">
            <a:extLst>
              <a:ext uri="{FF2B5EF4-FFF2-40B4-BE49-F238E27FC236}">
                <a16:creationId xmlns:a16="http://schemas.microsoft.com/office/drawing/2014/main" id="{521C37A1-E9EC-4C05-AE91-7BB4D323EEDB}"/>
              </a:ext>
            </a:extLst>
          </p:cNvPr>
          <p:cNvSpPr txBox="1"/>
          <p:nvPr/>
        </p:nvSpPr>
        <p:spPr>
          <a:xfrm>
            <a:off x="130652" y="560014"/>
            <a:ext cx="8882696" cy="120032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lvl="0"/>
            <a:r>
              <a:rPr lang="en-AU" sz="1200" dirty="0">
                <a:solidFill>
                  <a:schemeClr val="accent5"/>
                </a:solidFill>
                <a:latin typeface="Century Gothic" panose="020B0502020202020204" pitchFamily="34" charset="0"/>
              </a:rPr>
              <a:t>The risk of cyber identity theft is increasing which potentially results in an increase in VAT refund fraud (or other types of tax fraud): </a:t>
            </a:r>
          </a:p>
          <a:p>
            <a:pPr lvl="0"/>
            <a:r>
              <a:rPr lang="en-AU" sz="1200" dirty="0">
                <a:solidFill>
                  <a:schemeClr val="accent5"/>
                </a:solidFill>
                <a:latin typeface="Century Gothic" panose="020B0502020202020204" pitchFamily="34" charset="0"/>
              </a:rPr>
              <a:t>&gt; In 2021-22, the Australian Cyber Security Centre (ACSC) reported an </a:t>
            </a:r>
            <a:r>
              <a:rPr lang="en-AU" sz="1200" b="1" dirty="0">
                <a:solidFill>
                  <a:schemeClr val="accent5"/>
                </a:solidFill>
                <a:latin typeface="Century Gothic" panose="020B0502020202020204" pitchFamily="34" charset="0"/>
              </a:rPr>
              <a:t>increase of nearly 13% </a:t>
            </a:r>
            <a:r>
              <a:rPr lang="en-AU" sz="1200" dirty="0">
                <a:solidFill>
                  <a:schemeClr val="accent5"/>
                </a:solidFill>
                <a:latin typeface="Century Gothic" panose="020B0502020202020204" pitchFamily="34" charset="0"/>
              </a:rPr>
              <a:t>in cybercrimes from the previous financial year.</a:t>
            </a:r>
            <a:r>
              <a:rPr lang="en-AU" sz="1200" baseline="30000" dirty="0">
                <a:solidFill>
                  <a:schemeClr val="accent5"/>
                </a:solidFill>
                <a:latin typeface="Century Gothic" panose="020B0502020202020204" pitchFamily="34" charset="0"/>
              </a:rPr>
              <a:t> </a:t>
            </a:r>
            <a:endParaRPr lang="en-AU" sz="1200" dirty="0">
              <a:solidFill>
                <a:schemeClr val="accent5"/>
              </a:solidFill>
              <a:latin typeface="Century Gothic" panose="020B0502020202020204" pitchFamily="34" charset="0"/>
            </a:endParaRPr>
          </a:p>
          <a:p>
            <a:pPr lvl="0"/>
            <a:r>
              <a:rPr lang="en-AU" sz="1200" dirty="0">
                <a:solidFill>
                  <a:schemeClr val="accent5"/>
                </a:solidFill>
                <a:latin typeface="Century Gothic" panose="020B0502020202020204" pitchFamily="34" charset="0"/>
              </a:rPr>
              <a:t>&gt; In July to December 2022, Office of the Australian Information Commissioner (OAIC) reported a </a:t>
            </a:r>
            <a:r>
              <a:rPr lang="en-AU" sz="1200" b="1" dirty="0">
                <a:solidFill>
                  <a:schemeClr val="accent5"/>
                </a:solidFill>
                <a:latin typeface="Century Gothic" panose="020B0502020202020204" pitchFamily="34" charset="0"/>
              </a:rPr>
              <a:t>41% increase in data breaches</a:t>
            </a:r>
            <a:r>
              <a:rPr lang="en-AU" sz="1200" dirty="0">
                <a:solidFill>
                  <a:schemeClr val="accent5"/>
                </a:solidFill>
                <a:latin typeface="Century Gothic" panose="020B0502020202020204" pitchFamily="34" charset="0"/>
              </a:rPr>
              <a:t> resulting from malicious or criminal attacks. </a:t>
            </a:r>
          </a:p>
        </p:txBody>
      </p:sp>
      <p:pic>
        <p:nvPicPr>
          <p:cNvPr id="9" name="Graphic 8" descr="Laptop with solid fill">
            <a:extLst>
              <a:ext uri="{FF2B5EF4-FFF2-40B4-BE49-F238E27FC236}">
                <a16:creationId xmlns:a16="http://schemas.microsoft.com/office/drawing/2014/main" id="{EDD02F79-BA54-469B-A5B6-92A7BB8F38A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a:off x="2998523" y="2593769"/>
            <a:ext cx="914400" cy="914400"/>
          </a:xfrm>
          <a:prstGeom prst="rect">
            <a:avLst/>
          </a:prstGeom>
        </p:spPr>
      </p:pic>
      <p:pic>
        <p:nvPicPr>
          <p:cNvPr id="20" name="Graphic 19" descr="Robber with solid fill">
            <a:extLst>
              <a:ext uri="{FF2B5EF4-FFF2-40B4-BE49-F238E27FC236}">
                <a16:creationId xmlns:a16="http://schemas.microsoft.com/office/drawing/2014/main" id="{07E39996-F534-4793-961A-8F727D10140E}"/>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324241" y="2866190"/>
            <a:ext cx="294641" cy="294641"/>
          </a:xfrm>
          <a:prstGeom prst="rect">
            <a:avLst/>
          </a:prstGeom>
        </p:spPr>
      </p:pic>
      <p:grpSp>
        <p:nvGrpSpPr>
          <p:cNvPr id="21" name="Group 20">
            <a:extLst>
              <a:ext uri="{FF2B5EF4-FFF2-40B4-BE49-F238E27FC236}">
                <a16:creationId xmlns:a16="http://schemas.microsoft.com/office/drawing/2014/main" id="{3D63B9A6-004B-48E3-B859-1122FA7A31DF}"/>
              </a:ext>
            </a:extLst>
          </p:cNvPr>
          <p:cNvGrpSpPr/>
          <p:nvPr/>
        </p:nvGrpSpPr>
        <p:grpSpPr>
          <a:xfrm>
            <a:off x="6960916" y="2593769"/>
            <a:ext cx="1335425" cy="1335400"/>
            <a:chOff x="997908" y="742433"/>
            <a:chExt cx="1335425" cy="1335400"/>
          </a:xfrm>
        </p:grpSpPr>
        <p:sp>
          <p:nvSpPr>
            <p:cNvPr id="22" name="Oval 21">
              <a:extLst>
                <a:ext uri="{FF2B5EF4-FFF2-40B4-BE49-F238E27FC236}">
                  <a16:creationId xmlns:a16="http://schemas.microsoft.com/office/drawing/2014/main" id="{3EC875E4-4C43-40B8-8CE3-A5B4A5528F22}"/>
                </a:ext>
              </a:extLst>
            </p:cNvPr>
            <p:cNvSpPr/>
            <p:nvPr/>
          </p:nvSpPr>
          <p:spPr>
            <a:xfrm>
              <a:off x="997908" y="742433"/>
              <a:ext cx="1335425" cy="1335400"/>
            </a:xfrm>
            <a:prstGeom prst="ellipse">
              <a:avLst/>
            </a:prstGeom>
          </p:spPr>
          <p:style>
            <a:lnRef idx="0">
              <a:schemeClr val="dk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2">
                <a:hueOff val="0"/>
                <a:satOff val="0"/>
                <a:lumOff val="0"/>
                <a:alphaOff val="0"/>
              </a:schemeClr>
            </a:fontRef>
          </p:style>
        </p:sp>
        <p:sp>
          <p:nvSpPr>
            <p:cNvPr id="23" name="Oval 4">
              <a:extLst>
                <a:ext uri="{FF2B5EF4-FFF2-40B4-BE49-F238E27FC236}">
                  <a16:creationId xmlns:a16="http://schemas.microsoft.com/office/drawing/2014/main" id="{D2CF3B06-1A30-46FD-B644-4FBB8FCE9D0D}"/>
                </a:ext>
              </a:extLst>
            </p:cNvPr>
            <p:cNvSpPr txBox="1"/>
            <p:nvPr/>
          </p:nvSpPr>
          <p:spPr>
            <a:xfrm>
              <a:off x="1193476" y="937998"/>
              <a:ext cx="944289" cy="94427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kern="1200" dirty="0">
                  <a:latin typeface="Century Gothic" panose="020B0502020202020204" pitchFamily="34" charset="0"/>
                </a:rPr>
                <a:t>Fake </a:t>
              </a:r>
              <a:r>
                <a:rPr lang="en-AU" sz="1000" dirty="0">
                  <a:latin typeface="Century Gothic" panose="020B0502020202020204" pitchFamily="34" charset="0"/>
                </a:rPr>
                <a:t>job adverts</a:t>
              </a:r>
              <a:endParaRPr lang="en-AU" sz="1000" kern="1200" dirty="0">
                <a:latin typeface="Century Gothic" panose="020B0502020202020204" pitchFamily="34" charset="0"/>
              </a:endParaRPr>
            </a:p>
            <a:p>
              <a:pPr marL="0" lvl="0" indent="0" algn="ctr" defTabSz="444500">
                <a:lnSpc>
                  <a:spcPct val="90000"/>
                </a:lnSpc>
                <a:spcBef>
                  <a:spcPct val="0"/>
                </a:spcBef>
                <a:spcAft>
                  <a:spcPct val="35000"/>
                </a:spcAft>
                <a:buNone/>
              </a:pPr>
              <a:endParaRPr lang="en-AU" sz="1000" kern="1200" dirty="0">
                <a:latin typeface="Century Gothic" panose="020B0502020202020204" pitchFamily="34" charset="0"/>
              </a:endParaRPr>
            </a:p>
            <a:p>
              <a:pPr marL="0" lvl="0" indent="0" algn="ctr" defTabSz="444500">
                <a:lnSpc>
                  <a:spcPct val="90000"/>
                </a:lnSpc>
                <a:spcBef>
                  <a:spcPct val="0"/>
                </a:spcBef>
                <a:spcAft>
                  <a:spcPct val="35000"/>
                </a:spcAft>
                <a:buNone/>
              </a:pPr>
              <a:r>
                <a:rPr lang="en-AU" sz="1000" kern="1200" dirty="0">
                  <a:latin typeface="Century Gothic" panose="020B0502020202020204" pitchFamily="34" charset="0"/>
                </a:rPr>
                <a:t> </a:t>
              </a:r>
            </a:p>
          </p:txBody>
        </p:sp>
      </p:grpSp>
      <p:pic>
        <p:nvPicPr>
          <p:cNvPr id="15" name="Graphic 14" descr="Newspaper with solid fill">
            <a:extLst>
              <a:ext uri="{FF2B5EF4-FFF2-40B4-BE49-F238E27FC236}">
                <a16:creationId xmlns:a16="http://schemas.microsoft.com/office/drawing/2014/main" id="{2A6E2807-BF49-4520-AEC2-5F5F82695C13}"/>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7400028" y="3268942"/>
            <a:ext cx="457200" cy="457200"/>
          </a:xfrm>
          <a:prstGeom prst="rect">
            <a:avLst/>
          </a:prstGeom>
        </p:spPr>
      </p:pic>
    </p:spTree>
    <p:extLst>
      <p:ext uri="{BB962C8B-B14F-4D97-AF65-F5344CB8AC3E}">
        <p14:creationId xmlns:p14="http://schemas.microsoft.com/office/powerpoint/2010/main" val="1950837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F8036C-A071-486C-A725-F3E430D9F411}"/>
              </a:ext>
            </a:extLst>
          </p:cNvPr>
          <p:cNvSpPr txBox="1"/>
          <p:nvPr/>
        </p:nvSpPr>
        <p:spPr>
          <a:xfrm>
            <a:off x="111402" y="591667"/>
            <a:ext cx="8933209" cy="2677656"/>
          </a:xfrm>
          <a:prstGeom prst="rect">
            <a:avLst/>
          </a:prstGeom>
          <a:noFill/>
        </p:spPr>
        <p:txBody>
          <a:bodyPr wrap="square" rtlCol="0">
            <a:spAutoFit/>
          </a:bodyPr>
          <a:lstStyle/>
          <a:p>
            <a:r>
              <a:rPr lang="en-AU" sz="1400" dirty="0">
                <a:latin typeface="Century Gothic" panose="020B0502020202020204" pitchFamily="34" charset="0"/>
              </a:rPr>
              <a:t>A man has been sentenced to one year and ten months imprisonment for defrauding the Australian Tax Office (ATO) of more than $3 million in GST refunds.</a:t>
            </a:r>
          </a:p>
          <a:p>
            <a:endParaRPr lang="en-AU" sz="1400" dirty="0">
              <a:latin typeface="Century Gothic" panose="020B0502020202020204" pitchFamily="34" charset="0"/>
            </a:endParaRPr>
          </a:p>
          <a:p>
            <a:r>
              <a:rPr lang="en-AU" sz="1400" dirty="0">
                <a:latin typeface="Century Gothic" panose="020B0502020202020204" pitchFamily="34" charset="0"/>
              </a:rPr>
              <a:t>The man, 39, pleaded guilty in October 2022 to two counts of dealing in the proceeds of crime and the sentence imposed in March 2023 by the Parramatta District Court.</a:t>
            </a:r>
          </a:p>
          <a:p>
            <a:endParaRPr lang="en-AU" sz="1400" dirty="0">
              <a:latin typeface="Century Gothic" panose="020B0502020202020204" pitchFamily="34" charset="0"/>
            </a:endParaRPr>
          </a:p>
          <a:p>
            <a:r>
              <a:rPr lang="en-AU" sz="1400" dirty="0">
                <a:latin typeface="Century Gothic" panose="020B0502020202020204" pitchFamily="34" charset="0"/>
              </a:rPr>
              <a:t>A joint AFP and ATO Serious Financial Crime Taskforce (SFCT) investigation began in 2021 into fraudulent Business Activity Statement (BAS) refunds lodged under multiple companies identified by the ATO.</a:t>
            </a:r>
          </a:p>
          <a:p>
            <a:endParaRPr lang="en-AU" sz="1400" dirty="0">
              <a:latin typeface="Century Gothic" panose="020B0502020202020204" pitchFamily="34" charset="0"/>
            </a:endParaRPr>
          </a:p>
          <a:p>
            <a:r>
              <a:rPr lang="en-AU" sz="1400" dirty="0">
                <a:latin typeface="Century Gothic" panose="020B0502020202020204" pitchFamily="34" charset="0"/>
              </a:rPr>
              <a:t>Further enquiries revealed the bank account details associated with those companies had been changed to ones controlled by the man.</a:t>
            </a:r>
          </a:p>
        </p:txBody>
      </p:sp>
      <p:pic>
        <p:nvPicPr>
          <p:cNvPr id="16" name="Picture 15">
            <a:extLst>
              <a:ext uri="{FF2B5EF4-FFF2-40B4-BE49-F238E27FC236}">
                <a16:creationId xmlns:a16="http://schemas.microsoft.com/office/drawing/2014/main" id="{4C6C24EC-8153-4F83-B7EC-5ADF9ADFBA9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11400" y="450117"/>
            <a:ext cx="8933210" cy="94619"/>
          </a:xfrm>
          <a:prstGeom prst="rect">
            <a:avLst/>
          </a:prstGeom>
        </p:spPr>
      </p:pic>
      <p:sp>
        <p:nvSpPr>
          <p:cNvPr id="17" name="TextBox 4">
            <a:extLst>
              <a:ext uri="{FF2B5EF4-FFF2-40B4-BE49-F238E27FC236}">
                <a16:creationId xmlns:a16="http://schemas.microsoft.com/office/drawing/2014/main" id="{ECC2CC05-7683-4506-9EB1-4A6892291EAF}"/>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IDENTITY CRIME| </a:t>
            </a:r>
            <a:r>
              <a:rPr lang="en-AU" sz="2000" dirty="0">
                <a:solidFill>
                  <a:schemeClr val="accent6"/>
                </a:solidFill>
                <a:latin typeface="Century Gothic" panose="020B0502020202020204" pitchFamily="34" charset="0"/>
              </a:rPr>
              <a:t>CASE STUDY 1</a:t>
            </a:r>
          </a:p>
        </p:txBody>
      </p:sp>
      <p:pic>
        <p:nvPicPr>
          <p:cNvPr id="18" name="Picture 17">
            <a:extLst>
              <a:ext uri="{FF2B5EF4-FFF2-40B4-BE49-F238E27FC236}">
                <a16:creationId xmlns:a16="http://schemas.microsoft.com/office/drawing/2014/main" id="{BE68CB81-C5F1-49E1-A780-2AB01532DD39}"/>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19" name="TextBox 1">
            <a:extLst>
              <a:ext uri="{FF2B5EF4-FFF2-40B4-BE49-F238E27FC236}">
                <a16:creationId xmlns:a16="http://schemas.microsoft.com/office/drawing/2014/main" id="{365AD29E-B641-4E12-A050-022996C9EB46}"/>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
        <p:nvSpPr>
          <p:cNvPr id="8" name="TextBox 7">
            <a:extLst>
              <a:ext uri="{FF2B5EF4-FFF2-40B4-BE49-F238E27FC236}">
                <a16:creationId xmlns:a16="http://schemas.microsoft.com/office/drawing/2014/main" id="{F20877F7-EC89-457E-81A6-468321756C05}"/>
              </a:ext>
            </a:extLst>
          </p:cNvPr>
          <p:cNvSpPr txBox="1"/>
          <p:nvPr/>
        </p:nvSpPr>
        <p:spPr>
          <a:xfrm>
            <a:off x="1293219" y="3261250"/>
            <a:ext cx="6596743" cy="230832"/>
          </a:xfrm>
          <a:prstGeom prst="rect">
            <a:avLst/>
          </a:prstGeom>
          <a:noFill/>
        </p:spPr>
        <p:txBody>
          <a:bodyPr wrap="square">
            <a:spAutoFit/>
          </a:bodyPr>
          <a:lstStyle/>
          <a:p>
            <a:r>
              <a:rPr lang="en-AU" sz="900" dirty="0">
                <a:latin typeface="Century Gothic" panose="020B0502020202020204" pitchFamily="34" charset="0"/>
                <a:hlinkClick r:id="rId6"/>
              </a:rPr>
              <a:t>Sydney man sentenced for defrauding the ATO of more than $3 million | Australian Federal Police (afp.gov.au)</a:t>
            </a:r>
            <a:endParaRPr lang="en-AU" sz="900" dirty="0">
              <a:latin typeface="Century Gothic" panose="020B0502020202020204" pitchFamily="34" charset="0"/>
            </a:endParaRPr>
          </a:p>
        </p:txBody>
      </p:sp>
      <p:pic>
        <p:nvPicPr>
          <p:cNvPr id="7" name="Graphic 6" descr="Scales of justice with solid fill">
            <a:extLst>
              <a:ext uri="{FF2B5EF4-FFF2-40B4-BE49-F238E27FC236}">
                <a16:creationId xmlns:a16="http://schemas.microsoft.com/office/drawing/2014/main" id="{3B1A4B55-F30B-4C36-B0D5-7F5E2A05A6A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16240" y="5613828"/>
            <a:ext cx="914400" cy="914400"/>
          </a:xfrm>
          <a:prstGeom prst="rect">
            <a:avLst/>
          </a:prstGeom>
        </p:spPr>
      </p:pic>
    </p:spTree>
    <p:extLst>
      <p:ext uri="{BB962C8B-B14F-4D97-AF65-F5344CB8AC3E}">
        <p14:creationId xmlns:p14="http://schemas.microsoft.com/office/powerpoint/2010/main" val="2616383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F8036C-A071-486C-A725-F3E430D9F411}"/>
              </a:ext>
            </a:extLst>
          </p:cNvPr>
          <p:cNvSpPr txBox="1"/>
          <p:nvPr/>
        </p:nvSpPr>
        <p:spPr>
          <a:xfrm>
            <a:off x="111402" y="591667"/>
            <a:ext cx="8933209" cy="3532249"/>
          </a:xfrm>
          <a:prstGeom prst="rect">
            <a:avLst/>
          </a:prstGeom>
          <a:noFill/>
        </p:spPr>
        <p:txBody>
          <a:bodyPr wrap="square" rtlCol="0">
            <a:spAutoFit/>
          </a:bodyPr>
          <a:lstStyle/>
          <a:p>
            <a:pPr lvl="0">
              <a:lnSpc>
                <a:spcPct val="107000"/>
              </a:lnSpc>
            </a:pPr>
            <a:r>
              <a:rPr lang="en-AU" sz="1400" dirty="0">
                <a:latin typeface="Century Gothic" panose="020B0502020202020204" pitchFamily="34" charset="0"/>
              </a:rPr>
              <a:t>A 38-year-old fraud syndicate member who conspired to defraud the Commonwealth of more than $5 million through Goods and Services Tax (GST) refunds, has been sentenced to 5 years imprisonment with a non-parole period of 3 years. </a:t>
            </a:r>
          </a:p>
          <a:p>
            <a:pPr lvl="0">
              <a:lnSpc>
                <a:spcPct val="107000"/>
              </a:lnSpc>
            </a:pPr>
            <a:endParaRPr lang="en-AU" sz="1400" dirty="0">
              <a:latin typeface="Century Gothic" panose="020B0502020202020204" pitchFamily="34" charset="0"/>
            </a:endParaRPr>
          </a:p>
          <a:p>
            <a:pPr lvl="0">
              <a:lnSpc>
                <a:spcPct val="107000"/>
              </a:lnSpc>
            </a:pPr>
            <a:r>
              <a:rPr lang="en-AU" sz="1400" dirty="0">
                <a:latin typeface="Century Gothic" panose="020B0502020202020204" pitchFamily="34" charset="0"/>
              </a:rPr>
              <a:t>The offenders conspired to defraud the Commonwealth through an intricate money laundering and fraudulent tax claim scheme involving hundreds of stolen identities, shell companies, bank accounts and false returns. </a:t>
            </a:r>
          </a:p>
          <a:p>
            <a:pPr lvl="0">
              <a:lnSpc>
                <a:spcPct val="107000"/>
              </a:lnSpc>
            </a:pPr>
            <a:endParaRPr lang="en-AU" sz="1400" dirty="0">
              <a:latin typeface="Century Gothic" panose="020B0502020202020204" pitchFamily="34" charset="0"/>
            </a:endParaRPr>
          </a:p>
          <a:p>
            <a:pPr lvl="0">
              <a:lnSpc>
                <a:spcPct val="107000"/>
              </a:lnSpc>
            </a:pPr>
            <a:r>
              <a:rPr lang="en-AU" sz="1400" dirty="0">
                <a:latin typeface="Century Gothic" panose="020B0502020202020204" pitchFamily="34" charset="0"/>
              </a:rPr>
              <a:t>The scheme was uncovered by a taxpayer when they conducted an internet search and discovered their personal details located in a spreadsheet titled ‘wolf2012’. The taxpayer reported what they had found to both the police and the ATO. </a:t>
            </a:r>
          </a:p>
          <a:p>
            <a:pPr lvl="0">
              <a:lnSpc>
                <a:spcPct val="107000"/>
              </a:lnSpc>
            </a:pPr>
            <a:endParaRPr lang="en-AU" sz="1400" dirty="0">
              <a:latin typeface="Century Gothic" panose="020B0502020202020204" pitchFamily="34" charset="0"/>
            </a:endParaRPr>
          </a:p>
          <a:p>
            <a:pPr lvl="0">
              <a:lnSpc>
                <a:spcPct val="107000"/>
              </a:lnSpc>
            </a:pPr>
            <a:r>
              <a:rPr lang="en-AU" sz="1400" dirty="0">
                <a:latin typeface="Century Gothic" panose="020B0502020202020204" pitchFamily="34" charset="0"/>
              </a:rPr>
              <a:t>The man pleaded guilty to conspiracy with the intention of dishonestly obtaining a gain from the Commonwealth. He was sentenced to five years imprisonment, with a non-parole period of three years, bringing the eight-year long joint investigation to a close. </a:t>
            </a:r>
          </a:p>
        </p:txBody>
      </p:sp>
      <p:pic>
        <p:nvPicPr>
          <p:cNvPr id="16" name="Picture 15">
            <a:extLst>
              <a:ext uri="{FF2B5EF4-FFF2-40B4-BE49-F238E27FC236}">
                <a16:creationId xmlns:a16="http://schemas.microsoft.com/office/drawing/2014/main" id="{4C6C24EC-8153-4F83-B7EC-5ADF9ADFBA9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11400" y="450117"/>
            <a:ext cx="8933210" cy="94619"/>
          </a:xfrm>
          <a:prstGeom prst="rect">
            <a:avLst/>
          </a:prstGeom>
        </p:spPr>
      </p:pic>
      <p:sp>
        <p:nvSpPr>
          <p:cNvPr id="17" name="TextBox 4">
            <a:extLst>
              <a:ext uri="{FF2B5EF4-FFF2-40B4-BE49-F238E27FC236}">
                <a16:creationId xmlns:a16="http://schemas.microsoft.com/office/drawing/2014/main" id="{ECC2CC05-7683-4506-9EB1-4A6892291EAF}"/>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IDENTITY CRIME| </a:t>
            </a:r>
            <a:r>
              <a:rPr lang="en-AU" sz="2000" dirty="0">
                <a:solidFill>
                  <a:schemeClr val="accent6"/>
                </a:solidFill>
                <a:latin typeface="Century Gothic" panose="020B0502020202020204" pitchFamily="34" charset="0"/>
              </a:rPr>
              <a:t>CASE STUDY 2</a:t>
            </a:r>
          </a:p>
        </p:txBody>
      </p:sp>
      <p:pic>
        <p:nvPicPr>
          <p:cNvPr id="18" name="Picture 17">
            <a:extLst>
              <a:ext uri="{FF2B5EF4-FFF2-40B4-BE49-F238E27FC236}">
                <a16:creationId xmlns:a16="http://schemas.microsoft.com/office/drawing/2014/main" id="{BE68CB81-C5F1-49E1-A780-2AB01532DD39}"/>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19" name="TextBox 1">
            <a:extLst>
              <a:ext uri="{FF2B5EF4-FFF2-40B4-BE49-F238E27FC236}">
                <a16:creationId xmlns:a16="http://schemas.microsoft.com/office/drawing/2014/main" id="{365AD29E-B641-4E12-A050-022996C9EB46}"/>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
        <p:nvSpPr>
          <p:cNvPr id="10" name="TextBox 9">
            <a:extLst>
              <a:ext uri="{FF2B5EF4-FFF2-40B4-BE49-F238E27FC236}">
                <a16:creationId xmlns:a16="http://schemas.microsoft.com/office/drawing/2014/main" id="{338EAFB1-5B4F-44EA-B073-AE2B39B85BA2}"/>
              </a:ext>
            </a:extLst>
          </p:cNvPr>
          <p:cNvSpPr txBox="1"/>
          <p:nvPr/>
        </p:nvSpPr>
        <p:spPr>
          <a:xfrm>
            <a:off x="1624139" y="4111551"/>
            <a:ext cx="5987143" cy="230832"/>
          </a:xfrm>
          <a:prstGeom prst="rect">
            <a:avLst/>
          </a:prstGeom>
          <a:noFill/>
        </p:spPr>
        <p:txBody>
          <a:bodyPr wrap="square">
            <a:spAutoFit/>
          </a:bodyPr>
          <a:lstStyle/>
          <a:p>
            <a:r>
              <a:rPr lang="en-AU" sz="900" dirty="0">
                <a:latin typeface="Century Gothic" panose="020B0502020202020204" pitchFamily="34" charset="0"/>
                <a:hlinkClick r:id="rId6"/>
              </a:rPr>
              <a:t>GST fraudster sentenced over multi-million dollar scheme | Australian Taxation Office (ato.gov.au)</a:t>
            </a:r>
            <a:endParaRPr lang="en-AU" sz="900" dirty="0">
              <a:latin typeface="Century Gothic" panose="020B0502020202020204" pitchFamily="34" charset="0"/>
            </a:endParaRPr>
          </a:p>
        </p:txBody>
      </p:sp>
      <p:pic>
        <p:nvPicPr>
          <p:cNvPr id="11" name="Graphic 10" descr="Siren with solid fill">
            <a:extLst>
              <a:ext uri="{FF2B5EF4-FFF2-40B4-BE49-F238E27FC236}">
                <a16:creationId xmlns:a16="http://schemas.microsoft.com/office/drawing/2014/main" id="{DF02280E-1FFA-4A43-9E55-40EE2CD5658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016240" y="5613828"/>
            <a:ext cx="914400" cy="914400"/>
          </a:xfrm>
          <a:prstGeom prst="rect">
            <a:avLst/>
          </a:prstGeom>
        </p:spPr>
      </p:pic>
    </p:spTree>
    <p:extLst>
      <p:ext uri="{BB962C8B-B14F-4D97-AF65-F5344CB8AC3E}">
        <p14:creationId xmlns:p14="http://schemas.microsoft.com/office/powerpoint/2010/main" val="418347718"/>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1A51"/>
      </a:dk2>
      <a:lt2>
        <a:srgbClr val="E1E1E1"/>
      </a:lt2>
      <a:accent1>
        <a:srgbClr val="385CC4"/>
      </a:accent1>
      <a:accent2>
        <a:srgbClr val="00C8D2"/>
      </a:accent2>
      <a:accent3>
        <a:srgbClr val="4078FF"/>
      </a:accent3>
      <a:accent4>
        <a:srgbClr val="666666"/>
      </a:accent4>
      <a:accent5>
        <a:srgbClr val="002341"/>
      </a:accent5>
      <a:accent6>
        <a:srgbClr val="0E8387"/>
      </a:accent6>
      <a:hlink>
        <a:srgbClr val="0000FF"/>
      </a:hlink>
      <a:folHlink>
        <a:srgbClr val="59008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18013</TotalTime>
  <Words>2021</Words>
  <Application>Microsoft Office PowerPoint</Application>
  <PresentationFormat>On-screen Show (4:3)</PresentationFormat>
  <Paragraphs>204</Paragraphs>
  <Slides>16</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-apple-system</vt:lpstr>
      <vt:lpstr>Arial</vt:lpstr>
      <vt:lpstr>Calibri</vt:lpstr>
      <vt:lpstr>Calibri Light</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 Detterer</dc:creator>
  <cp:lastModifiedBy>Jes Detterer</cp:lastModifiedBy>
  <cp:revision>723</cp:revision>
  <dcterms:created xsi:type="dcterms:W3CDTF">2021-10-21T22:52:30Z</dcterms:created>
  <dcterms:modified xsi:type="dcterms:W3CDTF">2023-05-03T12:29:40Z</dcterms:modified>
</cp:coreProperties>
</file>