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6"/>
  </p:notesMasterIdLst>
  <p:sldIdLst>
    <p:sldId id="259" r:id="rId2"/>
    <p:sldId id="291" r:id="rId3"/>
    <p:sldId id="292" r:id="rId4"/>
    <p:sldId id="256" r:id="rId5"/>
    <p:sldId id="280" r:id="rId6"/>
    <p:sldId id="281" r:id="rId7"/>
    <p:sldId id="282" r:id="rId8"/>
    <p:sldId id="287" r:id="rId9"/>
    <p:sldId id="283" r:id="rId10"/>
    <p:sldId id="285" r:id="rId11"/>
    <p:sldId id="284" r:id="rId12"/>
    <p:sldId id="286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59920-B82F-4D8C-BA0B-D9E1D670F63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645A7-1C77-40B8-9669-B012FC9D2AAC}">
      <dgm:prSet phldrT="[Text]"/>
      <dgm:spPr/>
      <dgm:t>
        <a:bodyPr/>
        <a:lstStyle/>
        <a:p>
          <a:r>
            <a:rPr lang="en-US" dirty="0"/>
            <a:t>Purchase NM LLC - $5,000</a:t>
          </a:r>
        </a:p>
      </dgm:t>
    </dgm:pt>
    <dgm:pt modelId="{9C978F9E-D515-4B0F-83ED-2A25C55BD899}" type="parTrans" cxnId="{4B72A5FB-10FA-450E-9889-9190A0558507}">
      <dgm:prSet/>
      <dgm:spPr/>
      <dgm:t>
        <a:bodyPr/>
        <a:lstStyle/>
        <a:p>
          <a:endParaRPr lang="en-US"/>
        </a:p>
      </dgm:t>
    </dgm:pt>
    <dgm:pt modelId="{1EAC9B41-0970-4A79-A7C4-304E7BD570AF}" type="sibTrans" cxnId="{4B72A5FB-10FA-450E-9889-9190A0558507}">
      <dgm:prSet/>
      <dgm:spPr/>
      <dgm:t>
        <a:bodyPr/>
        <a:lstStyle/>
        <a:p>
          <a:endParaRPr lang="en-US"/>
        </a:p>
      </dgm:t>
    </dgm:pt>
    <dgm:pt modelId="{45BB2206-F986-4118-8D39-1E2D03A96F97}">
      <dgm:prSet phldrT="[Text]"/>
      <dgm:spPr/>
      <dgm:t>
        <a:bodyPr/>
        <a:lstStyle/>
        <a:p>
          <a:r>
            <a:rPr lang="en-US" dirty="0"/>
            <a:t>Anonymity = tax-free living</a:t>
          </a:r>
        </a:p>
      </dgm:t>
    </dgm:pt>
    <dgm:pt modelId="{A496B739-C70E-4C58-BCB1-8DCF1236570D}" type="parTrans" cxnId="{61B70D25-04BF-4174-A743-04E2BB846E4F}">
      <dgm:prSet/>
      <dgm:spPr/>
      <dgm:t>
        <a:bodyPr/>
        <a:lstStyle/>
        <a:p>
          <a:endParaRPr lang="en-US"/>
        </a:p>
      </dgm:t>
    </dgm:pt>
    <dgm:pt modelId="{22B4DCB9-607A-40DF-80B2-622CF5B6FED1}" type="sibTrans" cxnId="{61B70D25-04BF-4174-A743-04E2BB846E4F}">
      <dgm:prSet/>
      <dgm:spPr/>
      <dgm:t>
        <a:bodyPr/>
        <a:lstStyle/>
        <a:p>
          <a:endParaRPr lang="en-US"/>
        </a:p>
      </dgm:t>
    </dgm:pt>
    <dgm:pt modelId="{22FF5796-6EE6-4269-8895-DED58B5A631A}">
      <dgm:prSet phldrT="[Text]"/>
      <dgm:spPr/>
      <dgm:t>
        <a:bodyPr/>
        <a:lstStyle/>
        <a:p>
          <a:r>
            <a:rPr lang="en-US" dirty="0"/>
            <a:t>Move retirement $$ out of tax system</a:t>
          </a:r>
        </a:p>
      </dgm:t>
    </dgm:pt>
    <dgm:pt modelId="{4F2A5D12-49C5-449C-A144-0F4DC63D0D09}" type="parTrans" cxnId="{51898A9E-5497-40A7-A1CC-1871FC5F77A9}">
      <dgm:prSet/>
      <dgm:spPr/>
      <dgm:t>
        <a:bodyPr/>
        <a:lstStyle/>
        <a:p>
          <a:endParaRPr lang="en-US"/>
        </a:p>
      </dgm:t>
    </dgm:pt>
    <dgm:pt modelId="{8A43D3CE-2128-4A95-94B4-2B4AEC846B80}" type="sibTrans" cxnId="{51898A9E-5497-40A7-A1CC-1871FC5F77A9}">
      <dgm:prSet/>
      <dgm:spPr/>
      <dgm:t>
        <a:bodyPr/>
        <a:lstStyle/>
        <a:p>
          <a:endParaRPr lang="en-US"/>
        </a:p>
      </dgm:t>
    </dgm:pt>
    <dgm:pt modelId="{EA965313-D552-401B-AA29-A8ED21DB3BD6}">
      <dgm:prSet phldrT="[Text]"/>
      <dgm:spPr/>
      <dgm:t>
        <a:bodyPr/>
        <a:lstStyle/>
        <a:p>
          <a:r>
            <a:rPr lang="en-US" dirty="0"/>
            <a:t>Purchase fractional shares in Mexican Property </a:t>
          </a:r>
        </a:p>
      </dgm:t>
    </dgm:pt>
    <dgm:pt modelId="{6699B21D-47BA-4530-AD5D-156C6B25A4A7}" type="parTrans" cxnId="{F37E0327-23B3-43F7-875C-BEE29498E878}">
      <dgm:prSet/>
      <dgm:spPr/>
      <dgm:t>
        <a:bodyPr/>
        <a:lstStyle/>
        <a:p>
          <a:endParaRPr lang="en-US"/>
        </a:p>
      </dgm:t>
    </dgm:pt>
    <dgm:pt modelId="{ECC60782-39D3-4EB1-9E1F-40F40E5208D8}" type="sibTrans" cxnId="{F37E0327-23B3-43F7-875C-BEE29498E878}">
      <dgm:prSet/>
      <dgm:spPr/>
      <dgm:t>
        <a:bodyPr/>
        <a:lstStyle/>
        <a:p>
          <a:endParaRPr lang="en-US"/>
        </a:p>
      </dgm:t>
    </dgm:pt>
    <dgm:pt modelId="{E053E18D-813F-4AF4-942B-9AA922C3D66E}">
      <dgm:prSet phldrT="[Text]"/>
      <dgm:spPr/>
      <dgm:t>
        <a:bodyPr/>
        <a:lstStyle/>
        <a:p>
          <a:r>
            <a:rPr lang="en-US" dirty="0"/>
            <a:t>Minimum $100k investment</a:t>
          </a:r>
        </a:p>
      </dgm:t>
    </dgm:pt>
    <dgm:pt modelId="{3C3AD7B3-F320-402D-8487-D91DD28A9EB4}" type="parTrans" cxnId="{3C28C026-F693-4520-8602-35D6F2B4F625}">
      <dgm:prSet/>
      <dgm:spPr/>
      <dgm:t>
        <a:bodyPr/>
        <a:lstStyle/>
        <a:p>
          <a:endParaRPr lang="en-US"/>
        </a:p>
      </dgm:t>
    </dgm:pt>
    <dgm:pt modelId="{5F23BD4F-A39C-4BD0-B6EE-9B51DC334C0F}" type="sibTrans" cxnId="{3C28C026-F693-4520-8602-35D6F2B4F625}">
      <dgm:prSet/>
      <dgm:spPr/>
      <dgm:t>
        <a:bodyPr/>
        <a:lstStyle/>
        <a:p>
          <a:endParaRPr lang="en-US"/>
        </a:p>
      </dgm:t>
    </dgm:pt>
    <dgm:pt modelId="{9C34967A-28D1-4788-B3E0-4DD2BFB351CF}">
      <dgm:prSet phldrT="[Text]"/>
      <dgm:spPr/>
      <dgm:t>
        <a:bodyPr/>
        <a:lstStyle/>
        <a:p>
          <a:r>
            <a:rPr lang="en-US" dirty="0"/>
            <a:t>Live happy in Mexico</a:t>
          </a:r>
        </a:p>
      </dgm:t>
    </dgm:pt>
    <dgm:pt modelId="{976C7B80-9194-44E2-95D8-61334E658C62}" type="parTrans" cxnId="{D8D58B7F-31F8-41D4-BB47-A85374B880A0}">
      <dgm:prSet/>
      <dgm:spPr/>
      <dgm:t>
        <a:bodyPr/>
        <a:lstStyle/>
        <a:p>
          <a:endParaRPr lang="en-US"/>
        </a:p>
      </dgm:t>
    </dgm:pt>
    <dgm:pt modelId="{7F27B9E9-F6F7-4E04-B9B6-FAEB2F8113CE}" type="sibTrans" cxnId="{D8D58B7F-31F8-41D4-BB47-A85374B880A0}">
      <dgm:prSet/>
      <dgm:spPr/>
      <dgm:t>
        <a:bodyPr/>
        <a:lstStyle/>
        <a:p>
          <a:endParaRPr lang="en-US"/>
        </a:p>
      </dgm:t>
    </dgm:pt>
    <dgm:pt modelId="{02BAA3C8-6AFA-4B17-81E1-5FD7DDC9A731}" type="pres">
      <dgm:prSet presAssocID="{04759920-B82F-4D8C-BA0B-D9E1D670F633}" presName="cycle" presStyleCnt="0">
        <dgm:presLayoutVars>
          <dgm:dir/>
          <dgm:resizeHandles val="exact"/>
        </dgm:presLayoutVars>
      </dgm:prSet>
      <dgm:spPr/>
    </dgm:pt>
    <dgm:pt modelId="{2ED2792F-51CA-4816-935C-B0C1D231A45C}" type="pres">
      <dgm:prSet presAssocID="{36B645A7-1C77-40B8-9669-B012FC9D2AAC}" presName="node" presStyleLbl="node1" presStyleIdx="0" presStyleCnt="6">
        <dgm:presLayoutVars>
          <dgm:bulletEnabled val="1"/>
        </dgm:presLayoutVars>
      </dgm:prSet>
      <dgm:spPr/>
    </dgm:pt>
    <dgm:pt modelId="{79CF4324-9F47-4B17-850E-BB26CED926ED}" type="pres">
      <dgm:prSet presAssocID="{1EAC9B41-0970-4A79-A7C4-304E7BD570AF}" presName="sibTrans" presStyleLbl="sibTrans2D1" presStyleIdx="0" presStyleCnt="6"/>
      <dgm:spPr/>
    </dgm:pt>
    <dgm:pt modelId="{8B4EFE6A-4AC5-4FA5-9FF5-08D02BEE63BE}" type="pres">
      <dgm:prSet presAssocID="{1EAC9B41-0970-4A79-A7C4-304E7BD570AF}" presName="connectorText" presStyleLbl="sibTrans2D1" presStyleIdx="0" presStyleCnt="6"/>
      <dgm:spPr/>
    </dgm:pt>
    <dgm:pt modelId="{612E1483-7AD5-42BB-ADDD-D8C20393664D}" type="pres">
      <dgm:prSet presAssocID="{45BB2206-F986-4118-8D39-1E2D03A96F97}" presName="node" presStyleLbl="node1" presStyleIdx="1" presStyleCnt="6">
        <dgm:presLayoutVars>
          <dgm:bulletEnabled val="1"/>
        </dgm:presLayoutVars>
      </dgm:prSet>
      <dgm:spPr/>
    </dgm:pt>
    <dgm:pt modelId="{953AC21F-E0B6-4AAC-BA66-757AF13D9ABE}" type="pres">
      <dgm:prSet presAssocID="{22B4DCB9-607A-40DF-80B2-622CF5B6FED1}" presName="sibTrans" presStyleLbl="sibTrans2D1" presStyleIdx="1" presStyleCnt="6"/>
      <dgm:spPr/>
    </dgm:pt>
    <dgm:pt modelId="{0D552694-A36E-402F-B3BA-6DCA35BCA926}" type="pres">
      <dgm:prSet presAssocID="{22B4DCB9-607A-40DF-80B2-622CF5B6FED1}" presName="connectorText" presStyleLbl="sibTrans2D1" presStyleIdx="1" presStyleCnt="6"/>
      <dgm:spPr/>
    </dgm:pt>
    <dgm:pt modelId="{7EE34911-A1A7-457B-BE6F-4D36B07D8522}" type="pres">
      <dgm:prSet presAssocID="{22FF5796-6EE6-4269-8895-DED58B5A631A}" presName="node" presStyleLbl="node1" presStyleIdx="2" presStyleCnt="6">
        <dgm:presLayoutVars>
          <dgm:bulletEnabled val="1"/>
        </dgm:presLayoutVars>
      </dgm:prSet>
      <dgm:spPr/>
    </dgm:pt>
    <dgm:pt modelId="{BC8EFA11-4B75-4E3A-8DDC-76D27CCD2139}" type="pres">
      <dgm:prSet presAssocID="{8A43D3CE-2128-4A95-94B4-2B4AEC846B80}" presName="sibTrans" presStyleLbl="sibTrans2D1" presStyleIdx="2" presStyleCnt="6"/>
      <dgm:spPr/>
    </dgm:pt>
    <dgm:pt modelId="{94200347-237B-469C-88E7-DC716AFE855C}" type="pres">
      <dgm:prSet presAssocID="{8A43D3CE-2128-4A95-94B4-2B4AEC846B80}" presName="connectorText" presStyleLbl="sibTrans2D1" presStyleIdx="2" presStyleCnt="6"/>
      <dgm:spPr/>
    </dgm:pt>
    <dgm:pt modelId="{D9A9337B-A124-406C-812E-8068A0753B0C}" type="pres">
      <dgm:prSet presAssocID="{EA965313-D552-401B-AA29-A8ED21DB3BD6}" presName="node" presStyleLbl="node1" presStyleIdx="3" presStyleCnt="6">
        <dgm:presLayoutVars>
          <dgm:bulletEnabled val="1"/>
        </dgm:presLayoutVars>
      </dgm:prSet>
      <dgm:spPr/>
    </dgm:pt>
    <dgm:pt modelId="{C31D570E-A650-41FD-8A6B-582BCA517CE0}" type="pres">
      <dgm:prSet presAssocID="{ECC60782-39D3-4EB1-9E1F-40F40E5208D8}" presName="sibTrans" presStyleLbl="sibTrans2D1" presStyleIdx="3" presStyleCnt="6"/>
      <dgm:spPr/>
    </dgm:pt>
    <dgm:pt modelId="{D03516C3-2C6B-4EB4-9A0D-65B1B763BA4C}" type="pres">
      <dgm:prSet presAssocID="{ECC60782-39D3-4EB1-9E1F-40F40E5208D8}" presName="connectorText" presStyleLbl="sibTrans2D1" presStyleIdx="3" presStyleCnt="6"/>
      <dgm:spPr/>
    </dgm:pt>
    <dgm:pt modelId="{49475280-0C79-48FB-8C64-B9B3CCACA873}" type="pres">
      <dgm:prSet presAssocID="{E053E18D-813F-4AF4-942B-9AA922C3D66E}" presName="node" presStyleLbl="node1" presStyleIdx="4" presStyleCnt="6">
        <dgm:presLayoutVars>
          <dgm:bulletEnabled val="1"/>
        </dgm:presLayoutVars>
      </dgm:prSet>
      <dgm:spPr/>
    </dgm:pt>
    <dgm:pt modelId="{4D6CCE84-5068-438A-A42E-589EE0E3FEA7}" type="pres">
      <dgm:prSet presAssocID="{5F23BD4F-A39C-4BD0-B6EE-9B51DC334C0F}" presName="sibTrans" presStyleLbl="sibTrans2D1" presStyleIdx="4" presStyleCnt="6"/>
      <dgm:spPr/>
    </dgm:pt>
    <dgm:pt modelId="{F29F35DC-E849-45BD-AA7D-A417B8229DC0}" type="pres">
      <dgm:prSet presAssocID="{5F23BD4F-A39C-4BD0-B6EE-9B51DC334C0F}" presName="connectorText" presStyleLbl="sibTrans2D1" presStyleIdx="4" presStyleCnt="6"/>
      <dgm:spPr/>
    </dgm:pt>
    <dgm:pt modelId="{3DC0C5C4-DD81-4A7F-B7AB-3AC8BC710A50}" type="pres">
      <dgm:prSet presAssocID="{9C34967A-28D1-4788-B3E0-4DD2BFB351CF}" presName="node" presStyleLbl="node1" presStyleIdx="5" presStyleCnt="6">
        <dgm:presLayoutVars>
          <dgm:bulletEnabled val="1"/>
        </dgm:presLayoutVars>
      </dgm:prSet>
      <dgm:spPr/>
    </dgm:pt>
    <dgm:pt modelId="{1D0E4FBD-0EBD-4CD5-BA1B-7684DD5C1376}" type="pres">
      <dgm:prSet presAssocID="{7F27B9E9-F6F7-4E04-B9B6-FAEB2F8113CE}" presName="sibTrans" presStyleLbl="sibTrans2D1" presStyleIdx="5" presStyleCnt="6"/>
      <dgm:spPr/>
    </dgm:pt>
    <dgm:pt modelId="{68A16FED-6A00-4D3A-9399-1104DF02308C}" type="pres">
      <dgm:prSet presAssocID="{7F27B9E9-F6F7-4E04-B9B6-FAEB2F8113CE}" presName="connectorText" presStyleLbl="sibTrans2D1" presStyleIdx="5" presStyleCnt="6"/>
      <dgm:spPr/>
    </dgm:pt>
  </dgm:ptLst>
  <dgm:cxnLst>
    <dgm:cxn modelId="{99290E0F-3BD0-492A-BE49-D7969BFD8A16}" type="presOf" srcId="{22B4DCB9-607A-40DF-80B2-622CF5B6FED1}" destId="{953AC21F-E0B6-4AAC-BA66-757AF13D9ABE}" srcOrd="0" destOrd="0" presId="urn:microsoft.com/office/officeart/2005/8/layout/cycle2"/>
    <dgm:cxn modelId="{61B70D25-04BF-4174-A743-04E2BB846E4F}" srcId="{04759920-B82F-4D8C-BA0B-D9E1D670F633}" destId="{45BB2206-F986-4118-8D39-1E2D03A96F97}" srcOrd="1" destOrd="0" parTransId="{A496B739-C70E-4C58-BCB1-8DCF1236570D}" sibTransId="{22B4DCB9-607A-40DF-80B2-622CF5B6FED1}"/>
    <dgm:cxn modelId="{3C28C026-F693-4520-8602-35D6F2B4F625}" srcId="{04759920-B82F-4D8C-BA0B-D9E1D670F633}" destId="{E053E18D-813F-4AF4-942B-9AA922C3D66E}" srcOrd="4" destOrd="0" parTransId="{3C3AD7B3-F320-402D-8487-D91DD28A9EB4}" sibTransId="{5F23BD4F-A39C-4BD0-B6EE-9B51DC334C0F}"/>
    <dgm:cxn modelId="{F37E0327-23B3-43F7-875C-BEE29498E878}" srcId="{04759920-B82F-4D8C-BA0B-D9E1D670F633}" destId="{EA965313-D552-401B-AA29-A8ED21DB3BD6}" srcOrd="3" destOrd="0" parTransId="{6699B21D-47BA-4530-AD5D-156C6B25A4A7}" sibTransId="{ECC60782-39D3-4EB1-9E1F-40F40E5208D8}"/>
    <dgm:cxn modelId="{704CDF33-0E6C-47A2-8AA5-6C0B4C2FFB56}" type="presOf" srcId="{36B645A7-1C77-40B8-9669-B012FC9D2AAC}" destId="{2ED2792F-51CA-4816-935C-B0C1D231A45C}" srcOrd="0" destOrd="0" presId="urn:microsoft.com/office/officeart/2005/8/layout/cycle2"/>
    <dgm:cxn modelId="{F48FD940-31EC-42DB-8970-EEA32F9AA273}" type="presOf" srcId="{8A43D3CE-2128-4A95-94B4-2B4AEC846B80}" destId="{BC8EFA11-4B75-4E3A-8DDC-76D27CCD2139}" srcOrd="0" destOrd="0" presId="urn:microsoft.com/office/officeart/2005/8/layout/cycle2"/>
    <dgm:cxn modelId="{A77D9D5D-02FA-4AB2-A615-09F63B786DA8}" type="presOf" srcId="{45BB2206-F986-4118-8D39-1E2D03A96F97}" destId="{612E1483-7AD5-42BB-ADDD-D8C20393664D}" srcOrd="0" destOrd="0" presId="urn:microsoft.com/office/officeart/2005/8/layout/cycle2"/>
    <dgm:cxn modelId="{0C998B45-388D-4E9F-860E-DF5FD5465970}" type="presOf" srcId="{5F23BD4F-A39C-4BD0-B6EE-9B51DC334C0F}" destId="{F29F35DC-E849-45BD-AA7D-A417B8229DC0}" srcOrd="1" destOrd="0" presId="urn:microsoft.com/office/officeart/2005/8/layout/cycle2"/>
    <dgm:cxn modelId="{6E92C868-05AA-476D-85AD-6F3CC0A352E1}" type="presOf" srcId="{8A43D3CE-2128-4A95-94B4-2B4AEC846B80}" destId="{94200347-237B-469C-88E7-DC716AFE855C}" srcOrd="1" destOrd="0" presId="urn:microsoft.com/office/officeart/2005/8/layout/cycle2"/>
    <dgm:cxn modelId="{2C532174-8171-4767-9002-59A874C768B0}" type="presOf" srcId="{7F27B9E9-F6F7-4E04-B9B6-FAEB2F8113CE}" destId="{68A16FED-6A00-4D3A-9399-1104DF02308C}" srcOrd="1" destOrd="0" presId="urn:microsoft.com/office/officeart/2005/8/layout/cycle2"/>
    <dgm:cxn modelId="{44BEEE75-538C-4639-9446-86DE1EFDCB21}" type="presOf" srcId="{E053E18D-813F-4AF4-942B-9AA922C3D66E}" destId="{49475280-0C79-48FB-8C64-B9B3CCACA873}" srcOrd="0" destOrd="0" presId="urn:microsoft.com/office/officeart/2005/8/layout/cycle2"/>
    <dgm:cxn modelId="{8696707C-C18E-411A-82C5-61EEC3C53C62}" type="presOf" srcId="{22FF5796-6EE6-4269-8895-DED58B5A631A}" destId="{7EE34911-A1A7-457B-BE6F-4D36B07D8522}" srcOrd="0" destOrd="0" presId="urn:microsoft.com/office/officeart/2005/8/layout/cycle2"/>
    <dgm:cxn modelId="{D8D58B7F-31F8-41D4-BB47-A85374B880A0}" srcId="{04759920-B82F-4D8C-BA0B-D9E1D670F633}" destId="{9C34967A-28D1-4788-B3E0-4DD2BFB351CF}" srcOrd="5" destOrd="0" parTransId="{976C7B80-9194-44E2-95D8-61334E658C62}" sibTransId="{7F27B9E9-F6F7-4E04-B9B6-FAEB2F8113CE}"/>
    <dgm:cxn modelId="{D3CFE084-6F22-4537-A566-7D782D4703DE}" type="presOf" srcId="{22B4DCB9-607A-40DF-80B2-622CF5B6FED1}" destId="{0D552694-A36E-402F-B3BA-6DCA35BCA926}" srcOrd="1" destOrd="0" presId="urn:microsoft.com/office/officeart/2005/8/layout/cycle2"/>
    <dgm:cxn modelId="{FD71678E-8C59-4F6B-A4DA-6C1C29D7ED06}" type="presOf" srcId="{5F23BD4F-A39C-4BD0-B6EE-9B51DC334C0F}" destId="{4D6CCE84-5068-438A-A42E-589EE0E3FEA7}" srcOrd="0" destOrd="0" presId="urn:microsoft.com/office/officeart/2005/8/layout/cycle2"/>
    <dgm:cxn modelId="{51898A9E-5497-40A7-A1CC-1871FC5F77A9}" srcId="{04759920-B82F-4D8C-BA0B-D9E1D670F633}" destId="{22FF5796-6EE6-4269-8895-DED58B5A631A}" srcOrd="2" destOrd="0" parTransId="{4F2A5D12-49C5-449C-A144-0F4DC63D0D09}" sibTransId="{8A43D3CE-2128-4A95-94B4-2B4AEC846B80}"/>
    <dgm:cxn modelId="{847005A8-EA5D-4883-9337-6F5783BC3264}" type="presOf" srcId="{EA965313-D552-401B-AA29-A8ED21DB3BD6}" destId="{D9A9337B-A124-406C-812E-8068A0753B0C}" srcOrd="0" destOrd="0" presId="urn:microsoft.com/office/officeart/2005/8/layout/cycle2"/>
    <dgm:cxn modelId="{FA494AAF-AB67-4F4E-959B-C6A00031C9B0}" type="presOf" srcId="{1EAC9B41-0970-4A79-A7C4-304E7BD570AF}" destId="{8B4EFE6A-4AC5-4FA5-9FF5-08D02BEE63BE}" srcOrd="1" destOrd="0" presId="urn:microsoft.com/office/officeart/2005/8/layout/cycle2"/>
    <dgm:cxn modelId="{DD897BCC-7BDB-4FC2-8FFD-9AD2E3F593F3}" type="presOf" srcId="{1EAC9B41-0970-4A79-A7C4-304E7BD570AF}" destId="{79CF4324-9F47-4B17-850E-BB26CED926ED}" srcOrd="0" destOrd="0" presId="urn:microsoft.com/office/officeart/2005/8/layout/cycle2"/>
    <dgm:cxn modelId="{6B8366DF-44A3-46CE-94CD-148327A35B03}" type="presOf" srcId="{04759920-B82F-4D8C-BA0B-D9E1D670F633}" destId="{02BAA3C8-6AFA-4B17-81E1-5FD7DDC9A731}" srcOrd="0" destOrd="0" presId="urn:microsoft.com/office/officeart/2005/8/layout/cycle2"/>
    <dgm:cxn modelId="{9B71D1E3-C7EE-47C6-8E77-191AB692644F}" type="presOf" srcId="{9C34967A-28D1-4788-B3E0-4DD2BFB351CF}" destId="{3DC0C5C4-DD81-4A7F-B7AB-3AC8BC710A50}" srcOrd="0" destOrd="0" presId="urn:microsoft.com/office/officeart/2005/8/layout/cycle2"/>
    <dgm:cxn modelId="{137A4DED-A617-4BE9-AB46-84E5FA629B72}" type="presOf" srcId="{7F27B9E9-F6F7-4E04-B9B6-FAEB2F8113CE}" destId="{1D0E4FBD-0EBD-4CD5-BA1B-7684DD5C1376}" srcOrd="0" destOrd="0" presId="urn:microsoft.com/office/officeart/2005/8/layout/cycle2"/>
    <dgm:cxn modelId="{E569BCF3-EB55-4AFD-B1F0-25243F4AA6C2}" type="presOf" srcId="{ECC60782-39D3-4EB1-9E1F-40F40E5208D8}" destId="{D03516C3-2C6B-4EB4-9A0D-65B1B763BA4C}" srcOrd="1" destOrd="0" presId="urn:microsoft.com/office/officeart/2005/8/layout/cycle2"/>
    <dgm:cxn modelId="{57E573F7-6A0A-40B8-B741-5419CC12661C}" type="presOf" srcId="{ECC60782-39D3-4EB1-9E1F-40F40E5208D8}" destId="{C31D570E-A650-41FD-8A6B-582BCA517CE0}" srcOrd="0" destOrd="0" presId="urn:microsoft.com/office/officeart/2005/8/layout/cycle2"/>
    <dgm:cxn modelId="{4B72A5FB-10FA-450E-9889-9190A0558507}" srcId="{04759920-B82F-4D8C-BA0B-D9E1D670F633}" destId="{36B645A7-1C77-40B8-9669-B012FC9D2AAC}" srcOrd="0" destOrd="0" parTransId="{9C978F9E-D515-4B0F-83ED-2A25C55BD899}" sibTransId="{1EAC9B41-0970-4A79-A7C4-304E7BD570AF}"/>
    <dgm:cxn modelId="{2E102BF7-CF31-44F3-9C6E-CA1AE58CEC44}" type="presParOf" srcId="{02BAA3C8-6AFA-4B17-81E1-5FD7DDC9A731}" destId="{2ED2792F-51CA-4816-935C-B0C1D231A45C}" srcOrd="0" destOrd="0" presId="urn:microsoft.com/office/officeart/2005/8/layout/cycle2"/>
    <dgm:cxn modelId="{7BC0B9C9-E1AD-4B9D-9228-ABE4D81B1997}" type="presParOf" srcId="{02BAA3C8-6AFA-4B17-81E1-5FD7DDC9A731}" destId="{79CF4324-9F47-4B17-850E-BB26CED926ED}" srcOrd="1" destOrd="0" presId="urn:microsoft.com/office/officeart/2005/8/layout/cycle2"/>
    <dgm:cxn modelId="{2533AADC-088A-449D-B94D-C1F93E9715C6}" type="presParOf" srcId="{79CF4324-9F47-4B17-850E-BB26CED926ED}" destId="{8B4EFE6A-4AC5-4FA5-9FF5-08D02BEE63BE}" srcOrd="0" destOrd="0" presId="urn:microsoft.com/office/officeart/2005/8/layout/cycle2"/>
    <dgm:cxn modelId="{72FD47E4-4E16-4912-81C0-E407E97BF11A}" type="presParOf" srcId="{02BAA3C8-6AFA-4B17-81E1-5FD7DDC9A731}" destId="{612E1483-7AD5-42BB-ADDD-D8C20393664D}" srcOrd="2" destOrd="0" presId="urn:microsoft.com/office/officeart/2005/8/layout/cycle2"/>
    <dgm:cxn modelId="{E61AC458-C23F-45F4-9350-55D528E81C62}" type="presParOf" srcId="{02BAA3C8-6AFA-4B17-81E1-5FD7DDC9A731}" destId="{953AC21F-E0B6-4AAC-BA66-757AF13D9ABE}" srcOrd="3" destOrd="0" presId="urn:microsoft.com/office/officeart/2005/8/layout/cycle2"/>
    <dgm:cxn modelId="{978A5D65-C9AA-43DB-AF38-3CF4B856FC00}" type="presParOf" srcId="{953AC21F-E0B6-4AAC-BA66-757AF13D9ABE}" destId="{0D552694-A36E-402F-B3BA-6DCA35BCA926}" srcOrd="0" destOrd="0" presId="urn:microsoft.com/office/officeart/2005/8/layout/cycle2"/>
    <dgm:cxn modelId="{2B8461FC-8DD6-4533-B84F-9780B68E88C7}" type="presParOf" srcId="{02BAA3C8-6AFA-4B17-81E1-5FD7DDC9A731}" destId="{7EE34911-A1A7-457B-BE6F-4D36B07D8522}" srcOrd="4" destOrd="0" presId="urn:microsoft.com/office/officeart/2005/8/layout/cycle2"/>
    <dgm:cxn modelId="{6B25C9C8-C0F9-4406-B90F-212B51723019}" type="presParOf" srcId="{02BAA3C8-6AFA-4B17-81E1-5FD7DDC9A731}" destId="{BC8EFA11-4B75-4E3A-8DDC-76D27CCD2139}" srcOrd="5" destOrd="0" presId="urn:microsoft.com/office/officeart/2005/8/layout/cycle2"/>
    <dgm:cxn modelId="{84396832-ADFB-4B8C-A35B-CA9DFB0611A4}" type="presParOf" srcId="{BC8EFA11-4B75-4E3A-8DDC-76D27CCD2139}" destId="{94200347-237B-469C-88E7-DC716AFE855C}" srcOrd="0" destOrd="0" presId="urn:microsoft.com/office/officeart/2005/8/layout/cycle2"/>
    <dgm:cxn modelId="{B55D1E37-2563-4392-B7DC-E3D99D5F3E11}" type="presParOf" srcId="{02BAA3C8-6AFA-4B17-81E1-5FD7DDC9A731}" destId="{D9A9337B-A124-406C-812E-8068A0753B0C}" srcOrd="6" destOrd="0" presId="urn:microsoft.com/office/officeart/2005/8/layout/cycle2"/>
    <dgm:cxn modelId="{419F9A1C-8A8D-44E3-BC45-41DF534D6651}" type="presParOf" srcId="{02BAA3C8-6AFA-4B17-81E1-5FD7DDC9A731}" destId="{C31D570E-A650-41FD-8A6B-582BCA517CE0}" srcOrd="7" destOrd="0" presId="urn:microsoft.com/office/officeart/2005/8/layout/cycle2"/>
    <dgm:cxn modelId="{6F93EDD9-9976-4C56-B569-C1B4E331623E}" type="presParOf" srcId="{C31D570E-A650-41FD-8A6B-582BCA517CE0}" destId="{D03516C3-2C6B-4EB4-9A0D-65B1B763BA4C}" srcOrd="0" destOrd="0" presId="urn:microsoft.com/office/officeart/2005/8/layout/cycle2"/>
    <dgm:cxn modelId="{71A1CEEF-0AB3-449A-93F6-A3C92BCBA740}" type="presParOf" srcId="{02BAA3C8-6AFA-4B17-81E1-5FD7DDC9A731}" destId="{49475280-0C79-48FB-8C64-B9B3CCACA873}" srcOrd="8" destOrd="0" presId="urn:microsoft.com/office/officeart/2005/8/layout/cycle2"/>
    <dgm:cxn modelId="{A7D740E6-0F99-433B-AE81-AD35D7FCEA8B}" type="presParOf" srcId="{02BAA3C8-6AFA-4B17-81E1-5FD7DDC9A731}" destId="{4D6CCE84-5068-438A-A42E-589EE0E3FEA7}" srcOrd="9" destOrd="0" presId="urn:microsoft.com/office/officeart/2005/8/layout/cycle2"/>
    <dgm:cxn modelId="{5C56AF3B-0E1B-4DE8-A8A9-A3F9108D1803}" type="presParOf" srcId="{4D6CCE84-5068-438A-A42E-589EE0E3FEA7}" destId="{F29F35DC-E849-45BD-AA7D-A417B8229DC0}" srcOrd="0" destOrd="0" presId="urn:microsoft.com/office/officeart/2005/8/layout/cycle2"/>
    <dgm:cxn modelId="{59D6AE80-5914-4EB1-95FD-1A08EAF908BA}" type="presParOf" srcId="{02BAA3C8-6AFA-4B17-81E1-5FD7DDC9A731}" destId="{3DC0C5C4-DD81-4A7F-B7AB-3AC8BC710A50}" srcOrd="10" destOrd="0" presId="urn:microsoft.com/office/officeart/2005/8/layout/cycle2"/>
    <dgm:cxn modelId="{EA990779-03A0-41CD-B2F0-C0A99C7734B2}" type="presParOf" srcId="{02BAA3C8-6AFA-4B17-81E1-5FD7DDC9A731}" destId="{1D0E4FBD-0EBD-4CD5-BA1B-7684DD5C1376}" srcOrd="11" destOrd="0" presId="urn:microsoft.com/office/officeart/2005/8/layout/cycle2"/>
    <dgm:cxn modelId="{981BA664-6294-4EE6-832B-3C3A55ACE556}" type="presParOf" srcId="{1D0E4FBD-0EBD-4CD5-BA1B-7684DD5C1376}" destId="{68A16FED-6A00-4D3A-9399-1104DF0230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792F-51CA-4816-935C-B0C1D231A45C}">
      <dsp:nvSpPr>
        <dsp:cNvPr id="0" name=""/>
        <dsp:cNvSpPr/>
      </dsp:nvSpPr>
      <dsp:spPr>
        <a:xfrm>
          <a:off x="4929977" y="1915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Purchase NM LLC - $5,000</a:t>
          </a:r>
        </a:p>
      </dsp:txBody>
      <dsp:txXfrm>
        <a:off x="5161976" y="233914"/>
        <a:ext cx="1120188" cy="1120188"/>
      </dsp:txXfrm>
    </dsp:sp>
    <dsp:sp modelId="{79CF4324-9F47-4B17-850E-BB26CED926ED}">
      <dsp:nvSpPr>
        <dsp:cNvPr id="0" name=""/>
        <dsp:cNvSpPr/>
      </dsp:nvSpPr>
      <dsp:spPr>
        <a:xfrm rot="1800000">
          <a:off x="6531119" y="1115250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539575" y="1190624"/>
        <a:ext cx="294545" cy="320798"/>
      </dsp:txXfrm>
    </dsp:sp>
    <dsp:sp modelId="{612E1483-7AD5-42BB-ADDD-D8C20393664D}">
      <dsp:nvSpPr>
        <dsp:cNvPr id="0" name=""/>
        <dsp:cNvSpPr/>
      </dsp:nvSpPr>
      <dsp:spPr>
        <a:xfrm>
          <a:off x="6989481" y="1190970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Anonymity = tax-free living</a:t>
          </a:r>
        </a:p>
      </dsp:txBody>
      <dsp:txXfrm>
        <a:off x="7221480" y="1422969"/>
        <a:ext cx="1120188" cy="1120188"/>
      </dsp:txXfrm>
    </dsp:sp>
    <dsp:sp modelId="{953AC21F-E0B6-4AAC-BA66-757AF13D9ABE}">
      <dsp:nvSpPr>
        <dsp:cNvPr id="0" name=""/>
        <dsp:cNvSpPr/>
      </dsp:nvSpPr>
      <dsp:spPr>
        <a:xfrm rot="5400000">
          <a:off x="7571184" y="2892878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634301" y="2936693"/>
        <a:ext cx="294545" cy="320798"/>
      </dsp:txXfrm>
    </dsp:sp>
    <dsp:sp modelId="{7EE34911-A1A7-457B-BE6F-4D36B07D8522}">
      <dsp:nvSpPr>
        <dsp:cNvPr id="0" name=""/>
        <dsp:cNvSpPr/>
      </dsp:nvSpPr>
      <dsp:spPr>
        <a:xfrm>
          <a:off x="6989481" y="3569080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retirement $$ out of tax system</a:t>
          </a:r>
        </a:p>
      </dsp:txBody>
      <dsp:txXfrm>
        <a:off x="7221480" y="3801079"/>
        <a:ext cx="1120188" cy="1120188"/>
      </dsp:txXfrm>
    </dsp:sp>
    <dsp:sp modelId="{BC8EFA11-4B75-4E3A-8DDC-76D27CCD2139}">
      <dsp:nvSpPr>
        <dsp:cNvPr id="0" name=""/>
        <dsp:cNvSpPr/>
      </dsp:nvSpPr>
      <dsp:spPr>
        <a:xfrm rot="9000000">
          <a:off x="6551746" y="4682415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6669524" y="4757789"/>
        <a:ext cx="294545" cy="320798"/>
      </dsp:txXfrm>
    </dsp:sp>
    <dsp:sp modelId="{D9A9337B-A124-406C-812E-8068A0753B0C}">
      <dsp:nvSpPr>
        <dsp:cNvPr id="0" name=""/>
        <dsp:cNvSpPr/>
      </dsp:nvSpPr>
      <dsp:spPr>
        <a:xfrm>
          <a:off x="4929977" y="4758136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Purchase fractional shares in Mexican Property </a:t>
          </a:r>
        </a:p>
      </dsp:txBody>
      <dsp:txXfrm>
        <a:off x="5161976" y="4990135"/>
        <a:ext cx="1120188" cy="1120188"/>
      </dsp:txXfrm>
    </dsp:sp>
    <dsp:sp modelId="{C31D570E-A650-41FD-8A6B-582BCA517CE0}">
      <dsp:nvSpPr>
        <dsp:cNvPr id="0" name=""/>
        <dsp:cNvSpPr/>
      </dsp:nvSpPr>
      <dsp:spPr>
        <a:xfrm rot="12600000">
          <a:off x="4492241" y="4694324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610019" y="4832815"/>
        <a:ext cx="294545" cy="320798"/>
      </dsp:txXfrm>
    </dsp:sp>
    <dsp:sp modelId="{49475280-0C79-48FB-8C64-B9B3CCACA873}">
      <dsp:nvSpPr>
        <dsp:cNvPr id="0" name=""/>
        <dsp:cNvSpPr/>
      </dsp:nvSpPr>
      <dsp:spPr>
        <a:xfrm>
          <a:off x="2870473" y="3569080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Minimum $100k investment</a:t>
          </a:r>
        </a:p>
      </dsp:txBody>
      <dsp:txXfrm>
        <a:off x="3102472" y="3801079"/>
        <a:ext cx="1120188" cy="1120188"/>
      </dsp:txXfrm>
    </dsp:sp>
    <dsp:sp modelId="{4D6CCE84-5068-438A-A42E-589EE0E3FEA7}">
      <dsp:nvSpPr>
        <dsp:cNvPr id="0" name=""/>
        <dsp:cNvSpPr/>
      </dsp:nvSpPr>
      <dsp:spPr>
        <a:xfrm rot="16200000">
          <a:off x="3452176" y="2916696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515293" y="3086745"/>
        <a:ext cx="294545" cy="320798"/>
      </dsp:txXfrm>
    </dsp:sp>
    <dsp:sp modelId="{3DC0C5C4-DD81-4A7F-B7AB-3AC8BC710A50}">
      <dsp:nvSpPr>
        <dsp:cNvPr id="0" name=""/>
        <dsp:cNvSpPr/>
      </dsp:nvSpPr>
      <dsp:spPr>
        <a:xfrm>
          <a:off x="2870473" y="1190970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Live happy in Mexico</a:t>
          </a:r>
        </a:p>
      </dsp:txBody>
      <dsp:txXfrm>
        <a:off x="3102472" y="1422969"/>
        <a:ext cx="1120188" cy="1120188"/>
      </dsp:txXfrm>
    </dsp:sp>
    <dsp:sp modelId="{1D0E4FBD-0EBD-4CD5-BA1B-7684DD5C1376}">
      <dsp:nvSpPr>
        <dsp:cNvPr id="0" name=""/>
        <dsp:cNvSpPr/>
      </dsp:nvSpPr>
      <dsp:spPr>
        <a:xfrm rot="19800000">
          <a:off x="4471615" y="1127159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80071" y="1265650"/>
        <a:ext cx="294545" cy="320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F5219-8746-49B9-8231-8AD493DE887F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0C919-8721-41AE-B123-E8D0C9D9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1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general investigations of Attorneys, tax accountants, financial advisors; pick an industry</a:t>
            </a:r>
          </a:p>
          <a:p>
            <a:endParaRPr lang="en-US" dirty="0"/>
          </a:p>
          <a:p>
            <a:r>
              <a:rPr lang="en-US" dirty="0"/>
              <a:t>Find data sources to run anomalies (companies registered to professional, companies registered to a particular address)</a:t>
            </a:r>
          </a:p>
          <a:p>
            <a:endParaRPr lang="en-US" dirty="0"/>
          </a:p>
          <a:p>
            <a:r>
              <a:rPr lang="en-US" dirty="0"/>
              <a:t>Develop sources, attend seminars, perform an undercover at a seminar</a:t>
            </a:r>
          </a:p>
          <a:p>
            <a:endParaRPr lang="en-US" dirty="0"/>
          </a:p>
          <a:p>
            <a:r>
              <a:rPr lang="en-US" dirty="0"/>
              <a:t>Outreach to other agencies, make them aware of the situation.</a:t>
            </a:r>
          </a:p>
          <a:p>
            <a:endParaRPr lang="en-US" dirty="0"/>
          </a:p>
          <a:p>
            <a:r>
              <a:rPr lang="en-US" dirty="0"/>
              <a:t>Follow-up on spin-offs, use target to develop other targets</a:t>
            </a:r>
          </a:p>
          <a:p>
            <a:endParaRPr lang="en-US" dirty="0"/>
          </a:p>
          <a:p>
            <a:r>
              <a:rPr lang="en-US" dirty="0"/>
              <a:t>FINCEN will have database of UBOs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0C919-8721-41AE-B123-E8D0C9D945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0C919-8721-41AE-B123-E8D0C9D945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Bank Education on Know-your-customer rules/BSA Regulations</a:t>
            </a:r>
          </a:p>
          <a:p>
            <a:endParaRPr lang="en-US" dirty="0"/>
          </a:p>
          <a:p>
            <a:r>
              <a:rPr lang="en-US" dirty="0"/>
              <a:t>Stricter regulations on NM LLCs</a:t>
            </a:r>
          </a:p>
          <a:p>
            <a:endParaRPr lang="en-US" dirty="0"/>
          </a:p>
          <a:p>
            <a:r>
              <a:rPr lang="en-US" dirty="0"/>
              <a:t>Holding clients accountable for their part</a:t>
            </a:r>
          </a:p>
          <a:p>
            <a:endParaRPr lang="en-US" dirty="0"/>
          </a:p>
          <a:p>
            <a:r>
              <a:rPr lang="en-US" dirty="0"/>
              <a:t>Requiring a physical address for a registrant</a:t>
            </a:r>
          </a:p>
          <a:p>
            <a:endParaRPr lang="en-US" dirty="0"/>
          </a:p>
          <a:p>
            <a:r>
              <a:rPr lang="en-US" dirty="0"/>
              <a:t>Identifying Registered Agent/Proof of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0C919-8721-41AE-B123-E8D0C9D94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952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126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0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6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4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5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CDB9-16B3-4371-B38B-29E532276DB2}" type="datetimeFigureOut">
              <a:rPr lang="en-US" smtClean="0"/>
              <a:t>05/23/2023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3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chemeClr val="bg1"/>
                </a:solidFill>
                <a:latin typeface="FilsonProMedium"/>
                <a:cs typeface="FilsonProMedium"/>
              </a:defRPr>
            </a:lvl1pPr>
          </a:lstStyle>
          <a:p>
            <a:pPr marL="38100">
              <a:spcBef>
                <a:spcPts val="190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190"/>
                </a:spcBef>
              </a:pPr>
              <a:t>1</a:t>
            </a:fld>
            <a:endParaRPr spc="12" dirty="0"/>
          </a:p>
        </p:txBody>
      </p:sp>
      <p:sp>
        <p:nvSpPr>
          <p:cNvPr id="9" name="object 9"/>
          <p:cNvSpPr txBox="1"/>
          <p:nvPr/>
        </p:nvSpPr>
        <p:spPr>
          <a:xfrm>
            <a:off x="11903567" y="6688632"/>
            <a:ext cx="26955" cy="6999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394" dirty="0">
                <a:solidFill>
                  <a:srgbClr val="FFFFFF"/>
                </a:solidFill>
                <a:latin typeface="FilsonProRegular"/>
                <a:cs typeface="FilsonProRegular"/>
              </a:rPr>
              <a:t>|</a:t>
            </a:r>
            <a:endParaRPr sz="394">
              <a:latin typeface="FilsonProRegular"/>
              <a:cs typeface="FilsonProRegular"/>
            </a:endParaRPr>
          </a:p>
        </p:txBody>
      </p:sp>
      <p:pic>
        <p:nvPicPr>
          <p:cNvPr id="2" name="Picture 3" descr="C:\Users\aacook54\AppData\Local\Microsoft\Windows\Temporary Internet Files\Content.IE5\L9TVAIJC\CI Badge.tiff">
            <a:extLst>
              <a:ext uri="{FF2B5EF4-FFF2-40B4-BE49-F238E27FC236}">
                <a16:creationId xmlns:a16="http://schemas.microsoft.com/office/drawing/2014/main" id="{E2CC5091-D82C-B7FE-00C2-82E49811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90" y="1979987"/>
            <a:ext cx="2910564" cy="363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AAE6-C62D-7465-A4B6-19FB88F88831}"/>
              </a:ext>
            </a:extLst>
          </p:cNvPr>
          <p:cNvSpPr txBox="1"/>
          <p:nvPr/>
        </p:nvSpPr>
        <p:spPr>
          <a:xfrm>
            <a:off x="2584056" y="133328"/>
            <a:ext cx="65590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Measuring the Threat of Professional Enablers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C1A1B3E-66B1-5E29-FD5B-553606B840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36" y="2262931"/>
            <a:ext cx="2057400" cy="28689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3228EB5-DBA2-D8B3-61FE-34B59F3A84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1" y="2390412"/>
            <a:ext cx="3451018" cy="22963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18261E-DD23-FCC0-9722-4E3F5F0C7215}"/>
              </a:ext>
            </a:extLst>
          </p:cNvPr>
          <p:cNvSpPr txBox="1"/>
          <p:nvPr/>
        </p:nvSpPr>
        <p:spPr>
          <a:xfrm>
            <a:off x="2222206" y="6103089"/>
            <a:ext cx="726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8A2BCB-3BB8-E579-31D4-C1B6898D8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230797"/>
              </p:ext>
            </p:extLst>
          </p:nvPr>
        </p:nvGraphicFramePr>
        <p:xfrm>
          <a:off x="414779" y="226244"/>
          <a:ext cx="11444141" cy="634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8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0C3ABB-4F26-ADC6-F346-935471CC859C}"/>
              </a:ext>
            </a:extLst>
          </p:cNvPr>
          <p:cNvSpPr txBox="1"/>
          <p:nvPr/>
        </p:nvSpPr>
        <p:spPr>
          <a:xfrm>
            <a:off x="5119394" y="142861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25ED6-5FC5-6268-ADBE-1B03FEF09BB0}"/>
              </a:ext>
            </a:extLst>
          </p:cNvPr>
          <p:cNvSpPr txBox="1"/>
          <p:nvPr/>
        </p:nvSpPr>
        <p:spPr>
          <a:xfrm>
            <a:off x="3858085" y="5501386"/>
            <a:ext cx="4868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All a Ponzi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86DDB-DF48-3CBB-70A5-4CF3FA0CF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11"/>
          <a:stretch/>
        </p:blipFill>
        <p:spPr>
          <a:xfrm>
            <a:off x="3190356" y="937352"/>
            <a:ext cx="6204098" cy="4477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003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2780DFF-3AF5-4F60-B2A3-AA766AD8B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C79324C-CB0A-40CA-AE77-7CFA131A7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E6F32A9-AD07-4A53-BA89-05D8AC1EB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F108F4A-C3A5-42B2-9D7B-10D92D15C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254BB4A-F14E-4DE6-94AE-370119897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7BE596F-4E67-44BA-99D0-37A64771F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A48CE8A-2735-4764-AF04-D7679A305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058C06C-28D8-4334-83E0-AEA77C4AF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30C5090-5A77-4DFC-8CDA-D6E2576AC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7EC1ECF-618E-4B07-B823-11316CE52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C8B4CFB-E7F6-4A2B-AA5B-CB910D23A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BEADD2C-CA66-41C5-8622-31212959D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CE06860-DDC5-4FC7-97D7-795F9CA9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A041F5-FB91-4FE3-8309-30F32C6A4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7D7CDD7-7A0A-4EBD-A35A-5C77175F6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535804A-BB84-44EB-9712-B96D7AEB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EA058FC-BE7B-40CC-A63E-8E646238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E8271EE-FB1E-459E-8E94-991CB5383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928D4994-0177-4E02-B988-4786CF3B7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A3FF466-04BF-4F8D-88E1-98C1A2CC7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513E60D-9026-4A28-8D6E-03593D3A4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9D0D017-FE95-4B99-AD82-BE697DF1B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99ACBF5-2856-4022-AA4D-9E8F3998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A150E2E-4FA2-4D3C-9FDD-E0ECFC801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0FF753A-252D-49AB-AE93-D92EBB4B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689818-FACD-466B-B41E-51BA779D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7041BDD-619A-42E7-9D5B-D932A5FDF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241A2EF5-5ECE-4EA6-A93F-1E2E86A89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5B3B3-A57A-D4E6-19B0-7F7D9BB90645}"/>
              </a:ext>
            </a:extLst>
          </p:cNvPr>
          <p:cNvSpPr txBox="1"/>
          <p:nvPr/>
        </p:nvSpPr>
        <p:spPr>
          <a:xfrm>
            <a:off x="1683956" y="2133600"/>
            <a:ext cx="409730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/>
              <a:t>Wire Fraud/Mail Fraud/Aiding and Abetting/Tax Charges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/>
              <a:t>Prison Sentences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/>
              <a:t>Everyone lost at the 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52DAA-3AF5-A1F6-084F-3B244A449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3" r="-2" b="215"/>
          <a:stretch/>
        </p:blipFill>
        <p:spPr>
          <a:xfrm>
            <a:off x="6091918" y="10"/>
            <a:ext cx="6100081" cy="3383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686E1-5417-244E-086D-9CBDCE942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r="-5" b="-5"/>
          <a:stretch/>
        </p:blipFill>
        <p:spPr>
          <a:xfrm>
            <a:off x="6091919" y="3474721"/>
            <a:ext cx="3004319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28130-7138-7FC1-3B40-1E80EE7CD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72" r="37784" b="2"/>
          <a:stretch/>
        </p:blipFill>
        <p:spPr>
          <a:xfrm>
            <a:off x="9187677" y="3474720"/>
            <a:ext cx="3004322" cy="33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8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3AE312C-9DC3-9FF3-D75F-17528B99F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240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80D5A-1E00-C829-4BF5-34F1DD5E3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59" r="-1" b="19451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73A9D-A24C-D137-1A7F-CC5359A98A0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571500"/>
            <a:r>
              <a:rPr lang="en-US" sz="2800" dirty="0"/>
              <a:t>Spin-off Cases</a:t>
            </a:r>
          </a:p>
          <a:p>
            <a:pPr marL="571500" indent="-571500"/>
            <a:r>
              <a:rPr lang="en-US" sz="2800" dirty="0"/>
              <a:t>Lessons Learned</a:t>
            </a:r>
          </a:p>
          <a:p>
            <a:pPr marL="571500" indent="-571500"/>
            <a:r>
              <a:rPr lang="en-US" sz="2800" dirty="0"/>
              <a:t>Challenges</a:t>
            </a:r>
          </a:p>
          <a:p>
            <a:pPr marL="571500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5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D72FD-CADD-739B-E1BF-72E01810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42" y="1179381"/>
            <a:ext cx="5108891" cy="4499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31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89C07-024D-7A9B-FB47-D8E777B3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b="1"/>
              <a:t>How do you find Professional Enablers?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E93F-E584-0707-8B41-F8987612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US" sz="2200" dirty="0"/>
              <a:t>General Investigations</a:t>
            </a:r>
          </a:p>
          <a:p>
            <a:r>
              <a:rPr lang="en-US" sz="2200" dirty="0"/>
              <a:t>Informants/Sources</a:t>
            </a:r>
          </a:p>
          <a:p>
            <a:r>
              <a:rPr lang="en-US" sz="2200" dirty="0"/>
              <a:t>Other Agencies/Referrals</a:t>
            </a:r>
          </a:p>
          <a:p>
            <a:r>
              <a:rPr lang="en-US" sz="2200" dirty="0"/>
              <a:t>Data Analysis</a:t>
            </a:r>
          </a:p>
          <a:p>
            <a:r>
              <a:rPr lang="en-US" sz="2200" dirty="0"/>
              <a:t>FINCEN</a:t>
            </a:r>
          </a:p>
          <a:p>
            <a:r>
              <a:rPr lang="en-US" sz="2200" dirty="0"/>
              <a:t>Undercover Activity</a:t>
            </a:r>
          </a:p>
          <a:p>
            <a:r>
              <a:rPr lang="en-US" sz="2200" dirty="0"/>
              <a:t>Spin-offs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9C15D-1B23-AC90-BB46-CFBB76B8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1570145"/>
            <a:ext cx="5451627" cy="3397668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2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4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3" name="Group 4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4" name="Group 6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3CAC8D-F0D9-C37D-1B1E-E973CE6D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b="1" dirty="0"/>
              <a:t>How do you Measure the Threat?</a:t>
            </a:r>
          </a:p>
        </p:txBody>
      </p:sp>
      <p:sp>
        <p:nvSpPr>
          <p:cNvPr id="85" name="Rectangle 7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85196-504C-670B-F21B-0D5A6E2C8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1" r="-1" b="-1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2EB9E7-3545-2480-AD0F-484E7649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sz="2200" dirty="0"/>
              <a:t>Understand the scope </a:t>
            </a:r>
          </a:p>
          <a:p>
            <a:r>
              <a:rPr lang="en-US" sz="2200" dirty="0"/>
              <a:t>Understand the problem</a:t>
            </a:r>
          </a:p>
          <a:p>
            <a:r>
              <a:rPr lang="en-US" sz="2200" dirty="0"/>
              <a:t>Analyze data sets</a:t>
            </a:r>
          </a:p>
          <a:p>
            <a:r>
              <a:rPr lang="en-US" sz="2200" dirty="0"/>
              <a:t>Share information among agencies</a:t>
            </a:r>
          </a:p>
          <a:p>
            <a:r>
              <a:rPr lang="en-US" sz="2200" dirty="0"/>
              <a:t>Focus on a goal</a:t>
            </a:r>
          </a:p>
        </p:txBody>
      </p:sp>
    </p:spTree>
    <p:extLst>
      <p:ext uri="{BB962C8B-B14F-4D97-AF65-F5344CB8AC3E}">
        <p14:creationId xmlns:p14="http://schemas.microsoft.com/office/powerpoint/2010/main" val="357198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409B4-7AD1-252B-77BC-3479C7352F9E}"/>
              </a:ext>
            </a:extLst>
          </p:cNvPr>
          <p:cNvSpPr txBox="1"/>
          <p:nvPr/>
        </p:nvSpPr>
        <p:spPr>
          <a:xfrm>
            <a:off x="414779" y="546754"/>
            <a:ext cx="4939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all started with an informant…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AD00A3-DF13-903C-CB1A-7F60A99DFA37}"/>
              </a:ext>
            </a:extLst>
          </p:cNvPr>
          <p:cNvCxnSpPr/>
          <p:nvPr/>
        </p:nvCxnSpPr>
        <p:spPr>
          <a:xfrm>
            <a:off x="5669400" y="4054240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325EE6-4717-BE36-69E5-76D721DA64A5}"/>
              </a:ext>
            </a:extLst>
          </p:cNvPr>
          <p:cNvSpPr txBox="1"/>
          <p:nvPr/>
        </p:nvSpPr>
        <p:spPr>
          <a:xfrm>
            <a:off x="7816392" y="5582239"/>
            <a:ext cx="3939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And a thumb drive.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A7F6E-EE59-9F2C-2A02-241A8CD19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34" y="1959613"/>
            <a:ext cx="4534249" cy="3400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7F301-D382-2E0B-769B-3DD83CE24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392" y="3462555"/>
            <a:ext cx="3631487" cy="1897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7564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2780DFF-3AF5-4F60-B2A3-AA766AD8B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C79324C-CB0A-40CA-AE77-7CFA131A7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E6F32A9-AD07-4A53-BA89-05D8AC1EB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F108F4A-C3A5-42B2-9D7B-10D92D15C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254BB4A-F14E-4DE6-94AE-370119897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7BE596F-4E67-44BA-99D0-37A64771F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A48CE8A-2735-4764-AF04-D7679A305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058C06C-28D8-4334-83E0-AEA77C4AF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30C5090-5A77-4DFC-8CDA-D6E2576AC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7EC1ECF-618E-4B07-B823-11316CE52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C8B4CFB-E7F6-4A2B-AA5B-CB910D23A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BEADD2C-CA66-41C5-8622-31212959D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CE06860-DDC5-4FC7-97D7-795F9CA9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A041F5-FB91-4FE3-8309-30F32C6A4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7D7CDD7-7A0A-4EBD-A35A-5C77175F6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535804A-BB84-44EB-9712-B96D7AEB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EA058FC-BE7B-40CC-A63E-8E646238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E8271EE-FB1E-459E-8E94-991CB5383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928D4994-0177-4E02-B988-4786CF3B7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A3FF466-04BF-4F8D-88E1-98C1A2CC7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513E60D-9026-4A28-8D6E-03593D3A4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9D0D017-FE95-4B99-AD82-BE697DF1B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99ACBF5-2856-4022-AA4D-9E8F3998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A150E2E-4FA2-4D3C-9FDD-E0ECFC801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0FF753A-252D-49AB-AE93-D92EBB4B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689818-FACD-466B-B41E-51BA779D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7041BDD-619A-42E7-9D5B-D932A5FDF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241A2EF5-5ECE-4EA6-A93F-1E2E86A89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C783856-8461-4835-BA44-920E6C869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E661FD-4AC2-4B06-96AD-4CFA2ECAC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075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A332A-7AE8-CC3C-CC7F-9840F42AC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5" r="2" b="10652"/>
          <a:stretch/>
        </p:blipFill>
        <p:spPr>
          <a:xfrm>
            <a:off x="8229598" y="10"/>
            <a:ext cx="3962402" cy="2254042"/>
          </a:xfrm>
          <a:prstGeom prst="rect">
            <a:avLst/>
          </a:prstGeom>
        </p:spPr>
      </p:pic>
      <p:sp>
        <p:nvSpPr>
          <p:cNvPr id="48" name="Freeform 5">
            <a:extLst>
              <a:ext uri="{FF2B5EF4-FFF2-40B4-BE49-F238E27FC236}">
                <a16:creationId xmlns:a16="http://schemas.microsoft.com/office/drawing/2014/main" id="{0777AFAE-D40D-4FF8-B7D3-D653BD138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73A81-927D-EA95-F9D0-E09DC9194549}"/>
              </a:ext>
            </a:extLst>
          </p:cNvPr>
          <p:cNvSpPr txBox="1"/>
          <p:nvPr/>
        </p:nvSpPr>
        <p:spPr>
          <a:xfrm>
            <a:off x="541866" y="2032000"/>
            <a:ext cx="7145867" cy="387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EFFFF"/>
                </a:solidFill>
              </a:rPr>
              <a:t>No list of members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EFFFF"/>
                </a:solidFill>
              </a:rPr>
              <a:t>No annual report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EFFFF"/>
                </a:solidFill>
              </a:rPr>
              <a:t>No identity check for Registered Agent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EFFFF"/>
                </a:solidFill>
              </a:rPr>
              <a:t>Registered Agent opens bank account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EFFFF"/>
                </a:solidFill>
              </a:rPr>
              <a:t>Who are these people????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5A8EE-FBE1-EC23-48EB-3F617EECA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2" r="16315" b="-2"/>
          <a:stretch/>
        </p:blipFill>
        <p:spPr>
          <a:xfrm>
            <a:off x="8229598" y="2252669"/>
            <a:ext cx="3962402" cy="233934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2D03238-5937-49EC-890A-BD6EC642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32648" y="2254053"/>
            <a:ext cx="3959352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199DF79-EFE5-F4B1-BBFA-930AE4C60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6" b="18207"/>
          <a:stretch/>
        </p:blipFill>
        <p:spPr>
          <a:xfrm>
            <a:off x="8229598" y="4594782"/>
            <a:ext cx="3962402" cy="2263218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1742E55-F170-46B9-AE1D-139B2C1EE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32648" y="4594782"/>
            <a:ext cx="3959352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8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0CBDEC8-83E3-8BEC-0589-4A034D2506AF}"/>
              </a:ext>
            </a:extLst>
          </p:cNvPr>
          <p:cNvSpPr/>
          <p:nvPr/>
        </p:nvSpPr>
        <p:spPr>
          <a:xfrm>
            <a:off x="204651" y="2369890"/>
            <a:ext cx="2230749" cy="2327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P.O. Box </a:t>
            </a:r>
            <a:r>
              <a:rPr lang="en-US" dirty="0"/>
              <a:t>Address</a:t>
            </a: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EC7F92CD-CC94-4189-DA06-2485F9CCBA23}"/>
              </a:ext>
            </a:extLst>
          </p:cNvPr>
          <p:cNvSpPr/>
          <p:nvPr/>
        </p:nvSpPr>
        <p:spPr>
          <a:xfrm>
            <a:off x="2468164" y="3116564"/>
            <a:ext cx="624862" cy="7636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31AC698E-53E7-5DC5-36CA-8F4ECA4CB248}"/>
              </a:ext>
            </a:extLst>
          </p:cNvPr>
          <p:cNvSpPr/>
          <p:nvPr/>
        </p:nvSpPr>
        <p:spPr>
          <a:xfrm>
            <a:off x="8574833" y="3250210"/>
            <a:ext cx="690059" cy="77516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29B7B6-68A9-AB09-121A-F186CE414A1C}"/>
              </a:ext>
            </a:extLst>
          </p:cNvPr>
          <p:cNvSpPr/>
          <p:nvPr/>
        </p:nvSpPr>
        <p:spPr>
          <a:xfrm>
            <a:off x="9310137" y="2369890"/>
            <a:ext cx="2677212" cy="253581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Day of Action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E0D38E-9560-DE3A-F3E7-FDDC8DF6A673}"/>
              </a:ext>
            </a:extLst>
          </p:cNvPr>
          <p:cNvSpPr/>
          <p:nvPr/>
        </p:nvSpPr>
        <p:spPr>
          <a:xfrm>
            <a:off x="3110245" y="2514365"/>
            <a:ext cx="2331778" cy="2135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PATIENCE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B079C85D-7CA0-9D07-D248-8D8442EB23BE}"/>
              </a:ext>
            </a:extLst>
          </p:cNvPr>
          <p:cNvSpPr/>
          <p:nvPr/>
        </p:nvSpPr>
        <p:spPr>
          <a:xfrm>
            <a:off x="5487268" y="3170456"/>
            <a:ext cx="679327" cy="709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DC018B-1C2C-D2A7-FF52-6544829649CC}"/>
              </a:ext>
            </a:extLst>
          </p:cNvPr>
          <p:cNvSpPr/>
          <p:nvPr/>
        </p:nvSpPr>
        <p:spPr>
          <a:xfrm>
            <a:off x="6238083" y="2467527"/>
            <a:ext cx="2230749" cy="2229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Several different investigative techniques</a:t>
            </a:r>
          </a:p>
        </p:txBody>
      </p:sp>
    </p:spTree>
    <p:extLst>
      <p:ext uri="{BB962C8B-B14F-4D97-AF65-F5344CB8AC3E}">
        <p14:creationId xmlns:p14="http://schemas.microsoft.com/office/powerpoint/2010/main" val="11627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4C5DC-1DA8-B487-F82A-2E4000FF6608}"/>
              </a:ext>
            </a:extLst>
          </p:cNvPr>
          <p:cNvSpPr txBox="1"/>
          <p:nvPr/>
        </p:nvSpPr>
        <p:spPr>
          <a:xfrm>
            <a:off x="6241311" y="1659285"/>
            <a:ext cx="52737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30+ Interviews of clients around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physical search warrants of professional enablers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Parallel tax audits from IRS Civil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 Subject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28B57-C59F-D3B3-6BAC-580D249A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14" y="449226"/>
            <a:ext cx="4015564" cy="3011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C3E5E-B27B-CA88-6FDD-C5A833FE8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814" y="3694813"/>
            <a:ext cx="4015563" cy="30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5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35547-C8E7-197A-94FA-1C1AC04FC1D1}"/>
              </a:ext>
            </a:extLst>
          </p:cNvPr>
          <p:cNvSpPr txBox="1"/>
          <p:nvPr/>
        </p:nvSpPr>
        <p:spPr>
          <a:xfrm>
            <a:off x="540279" y="1795849"/>
            <a:ext cx="3778870" cy="3114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u="sng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Puerto Peñasco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59F7A-40DD-BA08-2BBC-54354E48F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9091" r="1916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58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2780DFF-3AF5-4F60-B2A3-AA766AD8B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79324C-CB0A-40CA-AE77-7CFA131A7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E6F32A9-AD07-4A53-BA89-05D8AC1EB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F108F4A-C3A5-42B2-9D7B-10D92D15C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254BB4A-F14E-4DE6-94AE-370119897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7BE596F-4E67-44BA-99D0-37A64771F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A48CE8A-2735-4764-AF04-D7679A305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58C06C-28D8-4334-83E0-AEA77C4AF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30C5090-5A77-4DFC-8CDA-D6E2576AC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EC1ECF-618E-4B07-B823-11316CE52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C8B4CFB-E7F6-4A2B-AA5B-CB910D23A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EBEADD2C-CA66-41C5-8622-31212959D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CE06860-DDC5-4FC7-97D7-795F9CA9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A041F5-FB91-4FE3-8309-30F32C6A4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17D7CDD7-7A0A-4EBD-A35A-5C77175F6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3535804A-BB84-44EB-9712-B96D7AEB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2EA058FC-BE7B-40CC-A63E-8E646238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0E8271EE-FB1E-459E-8E94-991CB5383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928D4994-0177-4E02-B988-4786CF3B7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3A3FF466-04BF-4F8D-88E1-98C1A2CC7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2513E60D-9026-4A28-8D6E-03593D3A4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49D0D017-FE95-4B99-AD82-BE697DF1B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299ACBF5-2856-4022-AA4D-9E8F3998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6A150E2E-4FA2-4D3C-9FDD-E0ECFC801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00FF753A-252D-49AB-AE93-D92EBB4B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F689818-FACD-466B-B41E-51BA779D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7041BDD-619A-42E7-9D5B-D932A5FDF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439A26EA-7B06-4DFE-8108-86B3ED144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76A384-71E8-40F1-ABC7-D17AAAFA9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12195387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9DF13-3A74-F350-AFB3-4A66B484E650}"/>
              </a:ext>
            </a:extLst>
          </p:cNvPr>
          <p:cNvSpPr txBox="1"/>
          <p:nvPr/>
        </p:nvSpPr>
        <p:spPr>
          <a:xfrm>
            <a:off x="1386438" y="3675529"/>
            <a:ext cx="6251490" cy="1769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Why not spend your tax savings here??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8A942-6F5A-253D-C067-0F74D0749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r="10727" b="3"/>
          <a:stretch/>
        </p:blipFill>
        <p:spPr>
          <a:xfrm>
            <a:off x="1" y="10"/>
            <a:ext cx="4060419" cy="3415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325D9-929E-7ADC-7708-96E2D8CC9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27895" b="-1"/>
          <a:stretch/>
        </p:blipFill>
        <p:spPr>
          <a:xfrm>
            <a:off x="8127829" y="10"/>
            <a:ext cx="4064170" cy="3415980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CE683F7-3C14-437D-B517-5C204FAB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40738"/>
            <a:ext cx="1230970" cy="778589"/>
          </a:xfrm>
          <a:custGeom>
            <a:avLst/>
            <a:gdLst>
              <a:gd name="connsiteX0" fmla="*/ 0 w 1230970"/>
              <a:gd name="connsiteY0" fmla="*/ 0 h 778589"/>
              <a:gd name="connsiteX1" fmla="*/ 56510 w 1230970"/>
              <a:gd name="connsiteY1" fmla="*/ 0 h 778589"/>
              <a:gd name="connsiteX2" fmla="*/ 834671 w 1230970"/>
              <a:gd name="connsiteY2" fmla="*/ 0 h 778589"/>
              <a:gd name="connsiteX3" fmla="*/ 862811 w 1230970"/>
              <a:gd name="connsiteY3" fmla="*/ 9381 h 778589"/>
              <a:gd name="connsiteX4" fmla="*/ 867501 w 1230970"/>
              <a:gd name="connsiteY4" fmla="*/ 14071 h 778589"/>
              <a:gd name="connsiteX5" fmla="*/ 1223935 w 1230970"/>
              <a:gd name="connsiteY5" fmla="*/ 365843 h 778589"/>
              <a:gd name="connsiteX6" fmla="*/ 1223935 w 1230970"/>
              <a:gd name="connsiteY6" fmla="*/ 408056 h 778589"/>
              <a:gd name="connsiteX7" fmla="*/ 867501 w 1230970"/>
              <a:gd name="connsiteY7" fmla="*/ 764518 h 778589"/>
              <a:gd name="connsiteX8" fmla="*/ 862811 w 1230970"/>
              <a:gd name="connsiteY8" fmla="*/ 769209 h 778589"/>
              <a:gd name="connsiteX9" fmla="*/ 834671 w 1230970"/>
              <a:gd name="connsiteY9" fmla="*/ 778589 h 778589"/>
              <a:gd name="connsiteX10" fmla="*/ 0 w 1230970"/>
              <a:gd name="connsiteY10" fmla="*/ 778589 h 7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0970" h="778589">
                <a:moveTo>
                  <a:pt x="0" y="0"/>
                </a:moveTo>
                <a:lnTo>
                  <a:pt x="56510" y="0"/>
                </a:lnTo>
                <a:cubicBezTo>
                  <a:pt x="245793" y="0"/>
                  <a:pt x="498169" y="0"/>
                  <a:pt x="834671" y="0"/>
                </a:cubicBezTo>
                <a:cubicBezTo>
                  <a:pt x="848741" y="0"/>
                  <a:pt x="858121" y="4691"/>
                  <a:pt x="862811" y="9381"/>
                </a:cubicBezTo>
                <a:cubicBezTo>
                  <a:pt x="862811" y="9381"/>
                  <a:pt x="867501" y="9381"/>
                  <a:pt x="867501" y="14071"/>
                </a:cubicBezTo>
                <a:cubicBezTo>
                  <a:pt x="867501" y="14071"/>
                  <a:pt x="867501" y="14071"/>
                  <a:pt x="1223935" y="365843"/>
                </a:cubicBezTo>
                <a:cubicBezTo>
                  <a:pt x="1233315" y="379914"/>
                  <a:pt x="1233315" y="398675"/>
                  <a:pt x="1223935" y="408056"/>
                </a:cubicBezTo>
                <a:cubicBezTo>
                  <a:pt x="1223935" y="408056"/>
                  <a:pt x="1223935" y="408056"/>
                  <a:pt x="867501" y="764518"/>
                </a:cubicBezTo>
                <a:cubicBezTo>
                  <a:pt x="867501" y="764518"/>
                  <a:pt x="862811" y="764518"/>
                  <a:pt x="862811" y="769209"/>
                </a:cubicBezTo>
                <a:cubicBezTo>
                  <a:pt x="858121" y="773899"/>
                  <a:pt x="848741" y="778589"/>
                  <a:pt x="834671" y="778589"/>
                </a:cubicBezTo>
                <a:lnTo>
                  <a:pt x="0" y="778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1ADB8-E983-E989-5BBB-9135FA6D1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9" r="17720" b="1"/>
          <a:stretch/>
        </p:blipFill>
        <p:spPr>
          <a:xfrm>
            <a:off x="8134966" y="3429305"/>
            <a:ext cx="4054323" cy="342869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55CDA8F-EAE8-40F8-95DC-43202F0A9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12188952" cy="0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36D5B64-7B86-4D7F-6126-BEBB3D994C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4590" b="2"/>
          <a:stretch/>
        </p:blipFill>
        <p:spPr>
          <a:xfrm>
            <a:off x="4067033" y="10"/>
            <a:ext cx="4057932" cy="3415673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CCE3297-88A0-4543-ADF6-B4F01BDBF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9752" y="0"/>
            <a:ext cx="0" cy="3419856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176213D-B053-46D9-9642-ED8E2F046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0139" y="0"/>
            <a:ext cx="0" cy="6857694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17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362</TotalTime>
  <Words>310</Words>
  <Application>Microsoft Office PowerPoint</Application>
  <PresentationFormat>Widescreen</PresentationFormat>
  <Paragraphs>73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FilsonProMedium</vt:lpstr>
      <vt:lpstr>FilsonProRegular</vt:lpstr>
      <vt:lpstr>Wingdings 3</vt:lpstr>
      <vt:lpstr>Wisp</vt:lpstr>
      <vt:lpstr>PowerPoint Presentation</vt:lpstr>
      <vt:lpstr>How do you find Professional Enablers?</vt:lpstr>
      <vt:lpstr>How do you Measure the Threat?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Cook</dc:creator>
  <cp:lastModifiedBy>Bott Rebekah J</cp:lastModifiedBy>
  <cp:revision>9</cp:revision>
  <dcterms:created xsi:type="dcterms:W3CDTF">2023-05-08T05:49:34Z</dcterms:created>
  <dcterms:modified xsi:type="dcterms:W3CDTF">2023-05-23T14:53:06Z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-420326716</vt:i4>
  </property>
  <property fmtid="{D5CDD505-2E9C-101B-9397-08002B2CF9AE}" pid="3" name="_NewReviewCycle">
    <vt:lpwstr/>
  </property>
  <property fmtid="{D5CDD505-2E9C-101B-9397-08002B2CF9AE}" pid="4" name="_EmailSubject">
    <vt:lpwstr>[EXT]Fwd: Programme Schedule</vt:lpwstr>
  </property>
  <property fmtid="{D5CDD505-2E9C-101B-9397-08002B2CF9AE}" pid="5" name="_AuthorEmail">
    <vt:lpwstr>Rebekah.Bott@ci.irs.gov</vt:lpwstr>
  </property>
  <property fmtid="{D5CDD505-2E9C-101B-9397-08002B2CF9AE}" pid="6" name="_AuthorEmailDisplayName">
    <vt:lpwstr>Bott Rebekah J</vt:lpwstr>
  </property>
</Properties>
</file>