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3274" r:id="rId2"/>
    <p:sldId id="3244" r:id="rId3"/>
    <p:sldId id="3269" r:id="rId4"/>
    <p:sldId id="3266" r:id="rId5"/>
    <p:sldId id="3245" r:id="rId6"/>
    <p:sldId id="3246" r:id="rId7"/>
    <p:sldId id="3267" r:id="rId8"/>
    <p:sldId id="3247" r:id="rId9"/>
    <p:sldId id="3265" r:id="rId10"/>
    <p:sldId id="3271" r:id="rId11"/>
    <p:sldId id="3273" r:id="rId12"/>
    <p:sldId id="3275" r:id="rId13"/>
    <p:sldId id="3270" r:id="rId14"/>
    <p:sldId id="3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 Detterer" initials="JD" lastIdx="2" clrIdx="0">
    <p:extLst>
      <p:ext uri="{19B8F6BF-5375-455C-9EA6-DF929625EA0E}">
        <p15:presenceInfo xmlns:p15="http://schemas.microsoft.com/office/powerpoint/2012/main" userId="Jes Dette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4F6"/>
    <a:srgbClr val="A9E1D6"/>
    <a:srgbClr val="DAE3F3"/>
    <a:srgbClr val="E98B8A"/>
    <a:srgbClr val="C7282F"/>
    <a:srgbClr val="96A9B1"/>
    <a:srgbClr val="D5D7D8"/>
    <a:srgbClr val="5D7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84887" autoAdjust="0"/>
  </p:normalViewPr>
  <p:slideViewPr>
    <p:cSldViewPr>
      <p:cViewPr varScale="1">
        <p:scale>
          <a:sx n="136" d="100"/>
          <a:sy n="136" d="100"/>
        </p:scale>
        <p:origin x="2348" y="84"/>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BBE6E-9D3C-4F46-89FB-77E3B877765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AU"/>
        </a:p>
      </dgm:t>
    </dgm:pt>
    <dgm:pt modelId="{D65FB235-84B3-4FD6-BF7F-A34505516FE8}">
      <dgm:prSet phldrT="[Text]" custT="1"/>
      <dgm:spPr/>
      <dgm:t>
        <a:bodyPr/>
        <a:lstStyle/>
        <a:p>
          <a:pPr marL="893763" indent="0" algn="l"/>
          <a:r>
            <a:rPr lang="en-AU" sz="1600" b="1" dirty="0">
              <a:latin typeface="Century Gothic" panose="020B0502020202020204" pitchFamily="34" charset="0"/>
            </a:rPr>
            <a:t>As at 31 December 2022...</a:t>
          </a:r>
        </a:p>
      </dgm:t>
    </dgm:pt>
    <dgm:pt modelId="{9E0E79AB-69E1-4361-BF87-B1093A1DF31D}" type="parTrans" cxnId="{82B30E03-E18F-4E6C-908E-A5FEDD36E6FE}">
      <dgm:prSet/>
      <dgm:spPr/>
      <dgm:t>
        <a:bodyPr/>
        <a:lstStyle/>
        <a:p>
          <a:endParaRPr lang="en-AU" sz="1600">
            <a:latin typeface="Century Gothic" panose="020B0502020202020204" pitchFamily="34" charset="0"/>
          </a:endParaRPr>
        </a:p>
      </dgm:t>
    </dgm:pt>
    <dgm:pt modelId="{35BA9480-867E-413D-B416-2E9CCBEDE490}" type="sibTrans" cxnId="{82B30E03-E18F-4E6C-908E-A5FEDD36E6FE}">
      <dgm:prSet/>
      <dgm:spPr/>
      <dgm:t>
        <a:bodyPr/>
        <a:lstStyle/>
        <a:p>
          <a:endParaRPr lang="en-AU" sz="1600">
            <a:latin typeface="Century Gothic" panose="020B0502020202020204" pitchFamily="34" charset="0"/>
          </a:endParaRPr>
        </a:p>
      </dgm:t>
    </dgm:pt>
    <dgm:pt modelId="{BABF36E7-067E-464C-AF71-C5FE7DD32E0F}">
      <dgm:prSet phldrT="[Text]" custT="1"/>
      <dgm:spPr/>
      <dgm:t>
        <a:bodyPr/>
        <a:lstStyle/>
        <a:p>
          <a:pPr marL="1079500" indent="0" algn="l"/>
          <a:r>
            <a:rPr lang="en-AU" sz="1600" dirty="0">
              <a:latin typeface="Century Gothic" panose="020B0502020202020204" pitchFamily="34" charset="0"/>
            </a:rPr>
            <a:t>Compliance action on more than </a:t>
          </a:r>
          <a:r>
            <a:rPr lang="en-AU" sz="1600" b="1" dirty="0">
              <a:latin typeface="Century Gothic" panose="020B0502020202020204" pitchFamily="34" charset="0"/>
            </a:rPr>
            <a:t>53,000 clients</a:t>
          </a:r>
        </a:p>
      </dgm:t>
    </dgm:pt>
    <dgm:pt modelId="{98ACF5E5-076B-48B2-B8AB-284C7CC26832}" type="parTrans" cxnId="{9E464CAD-698D-4F40-A6C8-511B1B945859}">
      <dgm:prSet/>
      <dgm:spPr/>
      <dgm:t>
        <a:bodyPr/>
        <a:lstStyle/>
        <a:p>
          <a:endParaRPr lang="en-AU" sz="1600">
            <a:latin typeface="Century Gothic" panose="020B0502020202020204" pitchFamily="34" charset="0"/>
          </a:endParaRPr>
        </a:p>
      </dgm:t>
    </dgm:pt>
    <dgm:pt modelId="{1EE505A9-8CE7-4352-B182-90642B02F75B}" type="sibTrans" cxnId="{9E464CAD-698D-4F40-A6C8-511B1B945859}">
      <dgm:prSet/>
      <dgm:spPr/>
      <dgm:t>
        <a:bodyPr/>
        <a:lstStyle/>
        <a:p>
          <a:endParaRPr lang="en-AU" sz="1600">
            <a:latin typeface="Century Gothic" panose="020B0502020202020204" pitchFamily="34" charset="0"/>
          </a:endParaRPr>
        </a:p>
      </dgm:t>
    </dgm:pt>
    <dgm:pt modelId="{42888F59-911C-4443-975B-1EBCC81DF41C}">
      <dgm:prSet phldrT="[Text]" custT="1"/>
      <dgm:spPr/>
      <dgm:t>
        <a:bodyPr/>
        <a:lstStyle/>
        <a:p>
          <a:pPr marL="985838" indent="0" algn="l"/>
          <a:r>
            <a:rPr lang="en-AU" sz="1600" dirty="0">
              <a:latin typeface="Century Gothic" panose="020B0502020202020204" pitchFamily="34" charset="0"/>
            </a:rPr>
            <a:t>Stopped </a:t>
          </a:r>
          <a:r>
            <a:rPr lang="en-AU" sz="1600" b="1" dirty="0">
              <a:latin typeface="Century Gothic" panose="020B0502020202020204" pitchFamily="34" charset="0"/>
            </a:rPr>
            <a:t>$2.5 billion </a:t>
          </a:r>
          <a:r>
            <a:rPr lang="en-AU" sz="1600" dirty="0">
              <a:latin typeface="Century Gothic" panose="020B0502020202020204" pitchFamily="34" charset="0"/>
            </a:rPr>
            <a:t>in fraudulent refunds</a:t>
          </a:r>
        </a:p>
      </dgm:t>
    </dgm:pt>
    <dgm:pt modelId="{E5C0542C-9BC9-4DEC-9A9A-96F35466A386}" type="parTrans" cxnId="{C184B150-C1D7-4BE4-983E-D0D65EE9518D}">
      <dgm:prSet/>
      <dgm:spPr/>
      <dgm:t>
        <a:bodyPr/>
        <a:lstStyle/>
        <a:p>
          <a:endParaRPr lang="en-AU" sz="1600">
            <a:latin typeface="Century Gothic" panose="020B0502020202020204" pitchFamily="34" charset="0"/>
          </a:endParaRPr>
        </a:p>
      </dgm:t>
    </dgm:pt>
    <dgm:pt modelId="{FE30FBA5-4C22-4B25-8E27-A5674C24CBCE}" type="sibTrans" cxnId="{C184B150-C1D7-4BE4-983E-D0D65EE9518D}">
      <dgm:prSet/>
      <dgm:spPr/>
      <dgm:t>
        <a:bodyPr/>
        <a:lstStyle/>
        <a:p>
          <a:endParaRPr lang="en-AU" sz="1600">
            <a:latin typeface="Century Gothic" panose="020B0502020202020204" pitchFamily="34" charset="0"/>
          </a:endParaRPr>
        </a:p>
      </dgm:t>
    </dgm:pt>
    <dgm:pt modelId="{EAC0F83A-3E04-4F7C-B130-389231ED2CB8}" type="pres">
      <dgm:prSet presAssocID="{4CDBBE6E-9D3C-4F46-89FB-77E3B877765A}" presName="Name0" presStyleCnt="0">
        <dgm:presLayoutVars>
          <dgm:dir/>
          <dgm:resizeHandles val="exact"/>
        </dgm:presLayoutVars>
      </dgm:prSet>
      <dgm:spPr/>
    </dgm:pt>
    <dgm:pt modelId="{5B3D9589-A7FD-4A1D-96E3-9DE84830A009}" type="pres">
      <dgm:prSet presAssocID="{4CDBBE6E-9D3C-4F46-89FB-77E3B877765A}" presName="cycle" presStyleCnt="0"/>
      <dgm:spPr/>
    </dgm:pt>
    <dgm:pt modelId="{E4279272-3A6C-47DA-B98D-F44EB1364CDA}" type="pres">
      <dgm:prSet presAssocID="{D65FB235-84B3-4FD6-BF7F-A34505516FE8}" presName="nodeFirstNode" presStyleLbl="node1" presStyleIdx="0" presStyleCnt="3">
        <dgm:presLayoutVars>
          <dgm:bulletEnabled val="1"/>
        </dgm:presLayoutVars>
      </dgm:prSet>
      <dgm:spPr/>
    </dgm:pt>
    <dgm:pt modelId="{40237674-718E-40C0-88B2-C793FBFAB80D}" type="pres">
      <dgm:prSet presAssocID="{35BA9480-867E-413D-B416-2E9CCBEDE490}" presName="sibTransFirstNode" presStyleLbl="bgShp" presStyleIdx="0" presStyleCnt="1"/>
      <dgm:spPr/>
    </dgm:pt>
    <dgm:pt modelId="{52F24C40-C469-49C8-B46E-38BD2FCBF310}" type="pres">
      <dgm:prSet presAssocID="{BABF36E7-067E-464C-AF71-C5FE7DD32E0F}" presName="nodeFollowingNodes" presStyleLbl="node1" presStyleIdx="1" presStyleCnt="3">
        <dgm:presLayoutVars>
          <dgm:bulletEnabled val="1"/>
        </dgm:presLayoutVars>
      </dgm:prSet>
      <dgm:spPr/>
    </dgm:pt>
    <dgm:pt modelId="{DC84A912-C040-489A-ACD8-F9324BAED5F7}" type="pres">
      <dgm:prSet presAssocID="{42888F59-911C-4443-975B-1EBCC81DF41C}" presName="nodeFollowingNodes" presStyleLbl="node1" presStyleIdx="2" presStyleCnt="3">
        <dgm:presLayoutVars>
          <dgm:bulletEnabled val="1"/>
        </dgm:presLayoutVars>
      </dgm:prSet>
      <dgm:spPr/>
    </dgm:pt>
  </dgm:ptLst>
  <dgm:cxnLst>
    <dgm:cxn modelId="{82B30E03-E18F-4E6C-908E-A5FEDD36E6FE}" srcId="{4CDBBE6E-9D3C-4F46-89FB-77E3B877765A}" destId="{D65FB235-84B3-4FD6-BF7F-A34505516FE8}" srcOrd="0" destOrd="0" parTransId="{9E0E79AB-69E1-4361-BF87-B1093A1DF31D}" sibTransId="{35BA9480-867E-413D-B416-2E9CCBEDE490}"/>
    <dgm:cxn modelId="{E9A3D633-B1F5-43B8-A0F8-E720B440B68A}" type="presOf" srcId="{D65FB235-84B3-4FD6-BF7F-A34505516FE8}" destId="{E4279272-3A6C-47DA-B98D-F44EB1364CDA}" srcOrd="0" destOrd="0" presId="urn:microsoft.com/office/officeart/2005/8/layout/cycle3"/>
    <dgm:cxn modelId="{074C7B35-E19E-4992-9325-B9B4EE751233}" type="presOf" srcId="{42888F59-911C-4443-975B-1EBCC81DF41C}" destId="{DC84A912-C040-489A-ACD8-F9324BAED5F7}" srcOrd="0" destOrd="0" presId="urn:microsoft.com/office/officeart/2005/8/layout/cycle3"/>
    <dgm:cxn modelId="{3283AA3F-4785-44E0-996C-FEF2D0265C1F}" type="presOf" srcId="{35BA9480-867E-413D-B416-2E9CCBEDE490}" destId="{40237674-718E-40C0-88B2-C793FBFAB80D}" srcOrd="0" destOrd="0" presId="urn:microsoft.com/office/officeart/2005/8/layout/cycle3"/>
    <dgm:cxn modelId="{C184B150-C1D7-4BE4-983E-D0D65EE9518D}" srcId="{4CDBBE6E-9D3C-4F46-89FB-77E3B877765A}" destId="{42888F59-911C-4443-975B-1EBCC81DF41C}" srcOrd="2" destOrd="0" parTransId="{E5C0542C-9BC9-4DEC-9A9A-96F35466A386}" sibTransId="{FE30FBA5-4C22-4B25-8E27-A5674C24CBCE}"/>
    <dgm:cxn modelId="{FAA6FF56-5485-4344-9CBA-CFC69D9E6106}" type="presOf" srcId="{4CDBBE6E-9D3C-4F46-89FB-77E3B877765A}" destId="{EAC0F83A-3E04-4F7C-B130-389231ED2CB8}" srcOrd="0" destOrd="0" presId="urn:microsoft.com/office/officeart/2005/8/layout/cycle3"/>
    <dgm:cxn modelId="{9E464CAD-698D-4F40-A6C8-511B1B945859}" srcId="{4CDBBE6E-9D3C-4F46-89FB-77E3B877765A}" destId="{BABF36E7-067E-464C-AF71-C5FE7DD32E0F}" srcOrd="1" destOrd="0" parTransId="{98ACF5E5-076B-48B2-B8AB-284C7CC26832}" sibTransId="{1EE505A9-8CE7-4352-B182-90642B02F75B}"/>
    <dgm:cxn modelId="{AF7500F2-3E46-4CCA-B132-959E9030FD42}" type="presOf" srcId="{BABF36E7-067E-464C-AF71-C5FE7DD32E0F}" destId="{52F24C40-C469-49C8-B46E-38BD2FCBF310}" srcOrd="0" destOrd="0" presId="urn:microsoft.com/office/officeart/2005/8/layout/cycle3"/>
    <dgm:cxn modelId="{87BBBCBB-4B41-412D-BFA4-AEBB58B83624}" type="presParOf" srcId="{EAC0F83A-3E04-4F7C-B130-389231ED2CB8}" destId="{5B3D9589-A7FD-4A1D-96E3-9DE84830A009}" srcOrd="0" destOrd="0" presId="urn:microsoft.com/office/officeart/2005/8/layout/cycle3"/>
    <dgm:cxn modelId="{18CB32CB-079F-41FA-B0CD-DC1515FA61F0}" type="presParOf" srcId="{5B3D9589-A7FD-4A1D-96E3-9DE84830A009}" destId="{E4279272-3A6C-47DA-B98D-F44EB1364CDA}" srcOrd="0" destOrd="0" presId="urn:microsoft.com/office/officeart/2005/8/layout/cycle3"/>
    <dgm:cxn modelId="{B748593E-351D-4572-B41E-37D647A9384E}" type="presParOf" srcId="{5B3D9589-A7FD-4A1D-96E3-9DE84830A009}" destId="{40237674-718E-40C0-88B2-C793FBFAB80D}" srcOrd="1" destOrd="0" presId="urn:microsoft.com/office/officeart/2005/8/layout/cycle3"/>
    <dgm:cxn modelId="{ADE632B3-B319-4BFF-A6BA-E0C38D8FEFEA}" type="presParOf" srcId="{5B3D9589-A7FD-4A1D-96E3-9DE84830A009}" destId="{52F24C40-C469-49C8-B46E-38BD2FCBF310}" srcOrd="2" destOrd="0" presId="urn:microsoft.com/office/officeart/2005/8/layout/cycle3"/>
    <dgm:cxn modelId="{42C36284-CECB-4077-AE2C-3BE81B068C24}" type="presParOf" srcId="{5B3D9589-A7FD-4A1D-96E3-9DE84830A009}" destId="{DC84A912-C040-489A-ACD8-F9324BAED5F7}" srcOrd="3"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47651E-408F-43CB-89AB-4DACFAD6680A}" type="doc">
      <dgm:prSet loTypeId="urn:microsoft.com/office/officeart/2005/8/layout/cycle5" loCatId="cycle" qsTypeId="urn:microsoft.com/office/officeart/2005/8/quickstyle/simple1" qsCatId="simple" csTypeId="urn:microsoft.com/office/officeart/2005/8/colors/accent4_1" csCatId="accent4" phldr="1"/>
      <dgm:spPr/>
      <dgm:t>
        <a:bodyPr/>
        <a:lstStyle/>
        <a:p>
          <a:endParaRPr lang="en-AU"/>
        </a:p>
      </dgm:t>
    </dgm:pt>
    <dgm:pt modelId="{75B555E3-4F01-44B3-B3EB-3CA9337904FD}">
      <dgm:prSet phldrT="[Text]"/>
      <dgm:spPr/>
      <dgm:t>
        <a:bodyPr/>
        <a:lstStyle/>
        <a:p>
          <a:r>
            <a:rPr lang="en-AU" dirty="0">
              <a:latin typeface="Century Gothic" panose="020B0502020202020204" pitchFamily="34" charset="0"/>
            </a:rPr>
            <a:t>Streamlined treatments</a:t>
          </a:r>
        </a:p>
      </dgm:t>
    </dgm:pt>
    <dgm:pt modelId="{641C1C29-8F11-400F-A2B8-7A424BDEA4EC}" type="parTrans" cxnId="{E657975C-9064-4E6C-AF77-FEA45AF5456D}">
      <dgm:prSet/>
      <dgm:spPr/>
      <dgm:t>
        <a:bodyPr/>
        <a:lstStyle/>
        <a:p>
          <a:endParaRPr lang="en-AU">
            <a:latin typeface="Century Gothic" panose="020B0502020202020204" pitchFamily="34" charset="0"/>
          </a:endParaRPr>
        </a:p>
      </dgm:t>
    </dgm:pt>
    <dgm:pt modelId="{D3C9AFB6-F3D4-47A3-B9ED-3AB9615B8F58}" type="sibTrans" cxnId="{E657975C-9064-4E6C-AF77-FEA45AF5456D}">
      <dgm:prSet/>
      <dgm:spPr/>
      <dgm:t>
        <a:bodyPr/>
        <a:lstStyle/>
        <a:p>
          <a:endParaRPr lang="en-AU">
            <a:latin typeface="Century Gothic" panose="020B0502020202020204" pitchFamily="34" charset="0"/>
          </a:endParaRPr>
        </a:p>
      </dgm:t>
    </dgm:pt>
    <dgm:pt modelId="{9CACB21A-8425-4240-9D7F-D882B5F38430}">
      <dgm:prSet phldrT="[Text]"/>
      <dgm:spPr/>
      <dgm:t>
        <a:bodyPr/>
        <a:lstStyle/>
        <a:p>
          <a:r>
            <a:rPr lang="en-AU" dirty="0">
              <a:latin typeface="Century Gothic" panose="020B0502020202020204" pitchFamily="34" charset="0"/>
            </a:rPr>
            <a:t>Referrals to the ACIC</a:t>
          </a:r>
        </a:p>
      </dgm:t>
    </dgm:pt>
    <dgm:pt modelId="{52AE9A20-F2AB-46C8-9D82-148267EE9E9A}" type="parTrans" cxnId="{B62B5E15-E010-41C3-86C0-CBF8D62D3F8C}">
      <dgm:prSet/>
      <dgm:spPr/>
      <dgm:t>
        <a:bodyPr/>
        <a:lstStyle/>
        <a:p>
          <a:endParaRPr lang="en-AU">
            <a:latin typeface="Century Gothic" panose="020B0502020202020204" pitchFamily="34" charset="0"/>
          </a:endParaRPr>
        </a:p>
      </dgm:t>
    </dgm:pt>
    <dgm:pt modelId="{57240E14-363B-41A0-8A01-E8A83F21FBB9}" type="sibTrans" cxnId="{B62B5E15-E010-41C3-86C0-CBF8D62D3F8C}">
      <dgm:prSet/>
      <dgm:spPr/>
      <dgm:t>
        <a:bodyPr/>
        <a:lstStyle/>
        <a:p>
          <a:endParaRPr lang="en-AU">
            <a:latin typeface="Century Gothic" panose="020B0502020202020204" pitchFamily="34" charset="0"/>
          </a:endParaRPr>
        </a:p>
      </dgm:t>
    </dgm:pt>
    <dgm:pt modelId="{8B4D3C20-E367-41D9-A4E2-A74A47562FBA}">
      <dgm:prSet phldrT="[Text]"/>
      <dgm:spPr/>
      <dgm:t>
        <a:bodyPr/>
        <a:lstStyle/>
        <a:p>
          <a:r>
            <a:rPr lang="en-AU" dirty="0">
              <a:latin typeface="Century Gothic" panose="020B0502020202020204" pitchFamily="34" charset="0"/>
            </a:rPr>
            <a:t>Working with State Law Enforcement Agencies</a:t>
          </a:r>
        </a:p>
      </dgm:t>
    </dgm:pt>
    <dgm:pt modelId="{50507CAD-64FB-4585-AFC8-EED58F659F79}" type="parTrans" cxnId="{0711C3A8-C8F8-449E-95B8-9F101986F2C3}">
      <dgm:prSet/>
      <dgm:spPr/>
      <dgm:t>
        <a:bodyPr/>
        <a:lstStyle/>
        <a:p>
          <a:endParaRPr lang="en-AU">
            <a:latin typeface="Century Gothic" panose="020B0502020202020204" pitchFamily="34" charset="0"/>
          </a:endParaRPr>
        </a:p>
      </dgm:t>
    </dgm:pt>
    <dgm:pt modelId="{F0866C22-4D2D-473C-814B-1EFCF33C6436}" type="sibTrans" cxnId="{0711C3A8-C8F8-449E-95B8-9F101986F2C3}">
      <dgm:prSet/>
      <dgm:spPr/>
      <dgm:t>
        <a:bodyPr/>
        <a:lstStyle/>
        <a:p>
          <a:endParaRPr lang="en-AU">
            <a:latin typeface="Century Gothic" panose="020B0502020202020204" pitchFamily="34" charset="0"/>
          </a:endParaRPr>
        </a:p>
      </dgm:t>
    </dgm:pt>
    <dgm:pt modelId="{FA622CA9-97E1-418F-B4BB-55C64F064710}">
      <dgm:prSet phldrT="[Text]"/>
      <dgm:spPr/>
      <dgm:t>
        <a:bodyPr/>
        <a:lstStyle/>
        <a:p>
          <a:r>
            <a:rPr lang="en-AU" dirty="0">
              <a:latin typeface="Century Gothic" panose="020B0502020202020204" pitchFamily="34" charset="0"/>
            </a:rPr>
            <a:t>Warning Letters for recovery of monies</a:t>
          </a:r>
        </a:p>
      </dgm:t>
    </dgm:pt>
    <dgm:pt modelId="{84F61896-E2AE-4502-BD53-0A7013B81C67}" type="parTrans" cxnId="{7599C00A-BBC2-4023-9869-D4CE4F88207D}">
      <dgm:prSet/>
      <dgm:spPr/>
      <dgm:t>
        <a:bodyPr/>
        <a:lstStyle/>
        <a:p>
          <a:endParaRPr lang="en-AU">
            <a:latin typeface="Century Gothic" panose="020B0502020202020204" pitchFamily="34" charset="0"/>
          </a:endParaRPr>
        </a:p>
      </dgm:t>
    </dgm:pt>
    <dgm:pt modelId="{A67B49F8-E55F-4FC9-8E1A-6F9A62B9CA65}" type="sibTrans" cxnId="{7599C00A-BBC2-4023-9869-D4CE4F88207D}">
      <dgm:prSet/>
      <dgm:spPr/>
      <dgm:t>
        <a:bodyPr/>
        <a:lstStyle/>
        <a:p>
          <a:endParaRPr lang="en-AU">
            <a:latin typeface="Century Gothic" panose="020B0502020202020204" pitchFamily="34" charset="0"/>
          </a:endParaRPr>
        </a:p>
      </dgm:t>
    </dgm:pt>
    <dgm:pt modelId="{7D63DA79-587C-46DF-B57E-2A8175C46CF2}">
      <dgm:prSet phldrT="[Text]"/>
      <dgm:spPr/>
      <dgm:t>
        <a:bodyPr/>
        <a:lstStyle/>
        <a:p>
          <a:r>
            <a:rPr lang="en-AU" dirty="0">
              <a:latin typeface="Century Gothic" panose="020B0502020202020204" pitchFamily="34" charset="0"/>
            </a:rPr>
            <a:t>Partnering with social media platforms</a:t>
          </a:r>
        </a:p>
      </dgm:t>
    </dgm:pt>
    <dgm:pt modelId="{0C56F7A6-7981-46D0-90F1-0D9C4BAD45A6}" type="parTrans" cxnId="{8B736364-39CA-4650-BD15-52C639814611}">
      <dgm:prSet/>
      <dgm:spPr/>
      <dgm:t>
        <a:bodyPr/>
        <a:lstStyle/>
        <a:p>
          <a:endParaRPr lang="en-AU">
            <a:latin typeface="Century Gothic" panose="020B0502020202020204" pitchFamily="34" charset="0"/>
          </a:endParaRPr>
        </a:p>
      </dgm:t>
    </dgm:pt>
    <dgm:pt modelId="{60497F74-5B9A-46D1-B83C-D39DB338F6BB}" type="sibTrans" cxnId="{8B736364-39CA-4650-BD15-52C639814611}">
      <dgm:prSet/>
      <dgm:spPr/>
      <dgm:t>
        <a:bodyPr/>
        <a:lstStyle/>
        <a:p>
          <a:endParaRPr lang="en-AU">
            <a:latin typeface="Century Gothic" panose="020B0502020202020204" pitchFamily="34" charset="0"/>
          </a:endParaRPr>
        </a:p>
      </dgm:t>
    </dgm:pt>
    <dgm:pt modelId="{A46C84DC-B209-4584-B94E-9201690BA702}" type="pres">
      <dgm:prSet presAssocID="{CC47651E-408F-43CB-89AB-4DACFAD6680A}" presName="cycle" presStyleCnt="0">
        <dgm:presLayoutVars>
          <dgm:dir/>
          <dgm:resizeHandles val="exact"/>
        </dgm:presLayoutVars>
      </dgm:prSet>
      <dgm:spPr/>
    </dgm:pt>
    <dgm:pt modelId="{EE9DCE97-3B32-44F3-B326-B068D6CA60B6}" type="pres">
      <dgm:prSet presAssocID="{75B555E3-4F01-44B3-B3EB-3CA9337904FD}" presName="node" presStyleLbl="node1" presStyleIdx="0" presStyleCnt="5">
        <dgm:presLayoutVars>
          <dgm:bulletEnabled val="1"/>
        </dgm:presLayoutVars>
      </dgm:prSet>
      <dgm:spPr/>
    </dgm:pt>
    <dgm:pt modelId="{7F7907EE-A716-4F2D-8758-9DF5635BA73A}" type="pres">
      <dgm:prSet presAssocID="{75B555E3-4F01-44B3-B3EB-3CA9337904FD}" presName="spNode" presStyleCnt="0"/>
      <dgm:spPr/>
    </dgm:pt>
    <dgm:pt modelId="{6C2EA2AE-2364-418E-AD0E-F1879E448BDC}" type="pres">
      <dgm:prSet presAssocID="{D3C9AFB6-F3D4-47A3-B9ED-3AB9615B8F58}" presName="sibTrans" presStyleLbl="sibTrans1D1" presStyleIdx="0" presStyleCnt="5"/>
      <dgm:spPr/>
    </dgm:pt>
    <dgm:pt modelId="{96461D24-E22D-4B49-852A-5D0EF35E1D5A}" type="pres">
      <dgm:prSet presAssocID="{9CACB21A-8425-4240-9D7F-D882B5F38430}" presName="node" presStyleLbl="node1" presStyleIdx="1" presStyleCnt="5">
        <dgm:presLayoutVars>
          <dgm:bulletEnabled val="1"/>
        </dgm:presLayoutVars>
      </dgm:prSet>
      <dgm:spPr/>
    </dgm:pt>
    <dgm:pt modelId="{F1566349-444C-40AD-A8CC-A243B8C48FCE}" type="pres">
      <dgm:prSet presAssocID="{9CACB21A-8425-4240-9D7F-D882B5F38430}" presName="spNode" presStyleCnt="0"/>
      <dgm:spPr/>
    </dgm:pt>
    <dgm:pt modelId="{1A551E98-A801-48CF-A544-0B9E5235EA93}" type="pres">
      <dgm:prSet presAssocID="{57240E14-363B-41A0-8A01-E8A83F21FBB9}" presName="sibTrans" presStyleLbl="sibTrans1D1" presStyleIdx="1" presStyleCnt="5"/>
      <dgm:spPr/>
    </dgm:pt>
    <dgm:pt modelId="{25674447-501E-4C58-94AF-B5CEDBA48B7C}" type="pres">
      <dgm:prSet presAssocID="{8B4D3C20-E367-41D9-A4E2-A74A47562FBA}" presName="node" presStyleLbl="node1" presStyleIdx="2" presStyleCnt="5">
        <dgm:presLayoutVars>
          <dgm:bulletEnabled val="1"/>
        </dgm:presLayoutVars>
      </dgm:prSet>
      <dgm:spPr/>
    </dgm:pt>
    <dgm:pt modelId="{E392626F-B9B6-4D14-821A-59EF87084D0C}" type="pres">
      <dgm:prSet presAssocID="{8B4D3C20-E367-41D9-A4E2-A74A47562FBA}" presName="spNode" presStyleCnt="0"/>
      <dgm:spPr/>
    </dgm:pt>
    <dgm:pt modelId="{D109BEE1-FD93-46F9-AF04-80B09DAEC8A0}" type="pres">
      <dgm:prSet presAssocID="{F0866C22-4D2D-473C-814B-1EFCF33C6436}" presName="sibTrans" presStyleLbl="sibTrans1D1" presStyleIdx="2" presStyleCnt="5"/>
      <dgm:spPr/>
    </dgm:pt>
    <dgm:pt modelId="{4C6CEDA1-882F-4EBB-84B3-A3D2B8AB9585}" type="pres">
      <dgm:prSet presAssocID="{FA622CA9-97E1-418F-B4BB-55C64F064710}" presName="node" presStyleLbl="node1" presStyleIdx="3" presStyleCnt="5">
        <dgm:presLayoutVars>
          <dgm:bulletEnabled val="1"/>
        </dgm:presLayoutVars>
      </dgm:prSet>
      <dgm:spPr/>
    </dgm:pt>
    <dgm:pt modelId="{77BBEB8C-5BFB-448F-AD04-E9F698E4E1D9}" type="pres">
      <dgm:prSet presAssocID="{FA622CA9-97E1-418F-B4BB-55C64F064710}" presName="spNode" presStyleCnt="0"/>
      <dgm:spPr/>
    </dgm:pt>
    <dgm:pt modelId="{4A31171C-43E6-4E65-A6C7-FD78F5F9A27D}" type="pres">
      <dgm:prSet presAssocID="{A67B49F8-E55F-4FC9-8E1A-6F9A62B9CA65}" presName="sibTrans" presStyleLbl="sibTrans1D1" presStyleIdx="3" presStyleCnt="5"/>
      <dgm:spPr/>
    </dgm:pt>
    <dgm:pt modelId="{CB910F51-35CC-4281-988E-57D2EC2B841D}" type="pres">
      <dgm:prSet presAssocID="{7D63DA79-587C-46DF-B57E-2A8175C46CF2}" presName="node" presStyleLbl="node1" presStyleIdx="4" presStyleCnt="5">
        <dgm:presLayoutVars>
          <dgm:bulletEnabled val="1"/>
        </dgm:presLayoutVars>
      </dgm:prSet>
      <dgm:spPr/>
    </dgm:pt>
    <dgm:pt modelId="{C45E07F8-E2A0-4C6D-8DD5-66C2EBA8F844}" type="pres">
      <dgm:prSet presAssocID="{7D63DA79-587C-46DF-B57E-2A8175C46CF2}" presName="spNode" presStyleCnt="0"/>
      <dgm:spPr/>
    </dgm:pt>
    <dgm:pt modelId="{E171435E-4904-4B6A-86DA-EA7B3DF39C79}" type="pres">
      <dgm:prSet presAssocID="{60497F74-5B9A-46D1-B83C-D39DB338F6BB}" presName="sibTrans" presStyleLbl="sibTrans1D1" presStyleIdx="4" presStyleCnt="5"/>
      <dgm:spPr/>
    </dgm:pt>
  </dgm:ptLst>
  <dgm:cxnLst>
    <dgm:cxn modelId="{7599C00A-BBC2-4023-9869-D4CE4F88207D}" srcId="{CC47651E-408F-43CB-89AB-4DACFAD6680A}" destId="{FA622CA9-97E1-418F-B4BB-55C64F064710}" srcOrd="3" destOrd="0" parTransId="{84F61896-E2AE-4502-BD53-0A7013B81C67}" sibTransId="{A67B49F8-E55F-4FC9-8E1A-6F9A62B9CA65}"/>
    <dgm:cxn modelId="{B62B5E15-E010-41C3-86C0-CBF8D62D3F8C}" srcId="{CC47651E-408F-43CB-89AB-4DACFAD6680A}" destId="{9CACB21A-8425-4240-9D7F-D882B5F38430}" srcOrd="1" destOrd="0" parTransId="{52AE9A20-F2AB-46C8-9D82-148267EE9E9A}" sibTransId="{57240E14-363B-41A0-8A01-E8A83F21FBB9}"/>
    <dgm:cxn modelId="{F82EFE17-D389-41E2-ADB1-FFEB7DD6A7F2}" type="presOf" srcId="{7D63DA79-587C-46DF-B57E-2A8175C46CF2}" destId="{CB910F51-35CC-4281-988E-57D2EC2B841D}" srcOrd="0" destOrd="0" presId="urn:microsoft.com/office/officeart/2005/8/layout/cycle5"/>
    <dgm:cxn modelId="{12E4293E-4ADF-4BD8-B814-5556B908443A}" type="presOf" srcId="{8B4D3C20-E367-41D9-A4E2-A74A47562FBA}" destId="{25674447-501E-4C58-94AF-B5CEDBA48B7C}" srcOrd="0" destOrd="0" presId="urn:microsoft.com/office/officeart/2005/8/layout/cycle5"/>
    <dgm:cxn modelId="{FF7CAB5B-7411-439D-A594-1C8FCE71A65B}" type="presOf" srcId="{75B555E3-4F01-44B3-B3EB-3CA9337904FD}" destId="{EE9DCE97-3B32-44F3-B326-B068D6CA60B6}" srcOrd="0" destOrd="0" presId="urn:microsoft.com/office/officeart/2005/8/layout/cycle5"/>
    <dgm:cxn modelId="{E657975C-9064-4E6C-AF77-FEA45AF5456D}" srcId="{CC47651E-408F-43CB-89AB-4DACFAD6680A}" destId="{75B555E3-4F01-44B3-B3EB-3CA9337904FD}" srcOrd="0" destOrd="0" parTransId="{641C1C29-8F11-400F-A2B8-7A424BDEA4EC}" sibTransId="{D3C9AFB6-F3D4-47A3-B9ED-3AB9615B8F58}"/>
    <dgm:cxn modelId="{8B736364-39CA-4650-BD15-52C639814611}" srcId="{CC47651E-408F-43CB-89AB-4DACFAD6680A}" destId="{7D63DA79-587C-46DF-B57E-2A8175C46CF2}" srcOrd="4" destOrd="0" parTransId="{0C56F7A6-7981-46D0-90F1-0D9C4BAD45A6}" sibTransId="{60497F74-5B9A-46D1-B83C-D39DB338F6BB}"/>
    <dgm:cxn modelId="{8E989E65-0487-4057-A66F-527C5B1CD145}" type="presOf" srcId="{F0866C22-4D2D-473C-814B-1EFCF33C6436}" destId="{D109BEE1-FD93-46F9-AF04-80B09DAEC8A0}" srcOrd="0" destOrd="0" presId="urn:microsoft.com/office/officeart/2005/8/layout/cycle5"/>
    <dgm:cxn modelId="{8569B76F-4AB4-4A51-84C2-57C18E0C8560}" type="presOf" srcId="{57240E14-363B-41A0-8A01-E8A83F21FBB9}" destId="{1A551E98-A801-48CF-A544-0B9E5235EA93}" srcOrd="0" destOrd="0" presId="urn:microsoft.com/office/officeart/2005/8/layout/cycle5"/>
    <dgm:cxn modelId="{8BF87EA6-79D3-47F1-8942-E73D1244FDC1}" type="presOf" srcId="{CC47651E-408F-43CB-89AB-4DACFAD6680A}" destId="{A46C84DC-B209-4584-B94E-9201690BA702}" srcOrd="0" destOrd="0" presId="urn:microsoft.com/office/officeart/2005/8/layout/cycle5"/>
    <dgm:cxn modelId="{0711C3A8-C8F8-449E-95B8-9F101986F2C3}" srcId="{CC47651E-408F-43CB-89AB-4DACFAD6680A}" destId="{8B4D3C20-E367-41D9-A4E2-A74A47562FBA}" srcOrd="2" destOrd="0" parTransId="{50507CAD-64FB-4585-AFC8-EED58F659F79}" sibTransId="{F0866C22-4D2D-473C-814B-1EFCF33C6436}"/>
    <dgm:cxn modelId="{E66435B6-341A-450E-8723-565B1C36EE48}" type="presOf" srcId="{D3C9AFB6-F3D4-47A3-B9ED-3AB9615B8F58}" destId="{6C2EA2AE-2364-418E-AD0E-F1879E448BDC}" srcOrd="0" destOrd="0" presId="urn:microsoft.com/office/officeart/2005/8/layout/cycle5"/>
    <dgm:cxn modelId="{366900B9-745A-4F6C-9E5B-425D6A779A28}" type="presOf" srcId="{60497F74-5B9A-46D1-B83C-D39DB338F6BB}" destId="{E171435E-4904-4B6A-86DA-EA7B3DF39C79}" srcOrd="0" destOrd="0" presId="urn:microsoft.com/office/officeart/2005/8/layout/cycle5"/>
    <dgm:cxn modelId="{3146EFBD-CD0E-460C-B860-6D2CF8C2BBA0}" type="presOf" srcId="{A67B49F8-E55F-4FC9-8E1A-6F9A62B9CA65}" destId="{4A31171C-43E6-4E65-A6C7-FD78F5F9A27D}" srcOrd="0" destOrd="0" presId="urn:microsoft.com/office/officeart/2005/8/layout/cycle5"/>
    <dgm:cxn modelId="{240ACDDB-38A0-436C-BD14-EF841A2D7868}" type="presOf" srcId="{FA622CA9-97E1-418F-B4BB-55C64F064710}" destId="{4C6CEDA1-882F-4EBB-84B3-A3D2B8AB9585}" srcOrd="0" destOrd="0" presId="urn:microsoft.com/office/officeart/2005/8/layout/cycle5"/>
    <dgm:cxn modelId="{0B8D23E0-118C-4B7B-86E0-987B1ABB1BEF}" type="presOf" srcId="{9CACB21A-8425-4240-9D7F-D882B5F38430}" destId="{96461D24-E22D-4B49-852A-5D0EF35E1D5A}" srcOrd="0" destOrd="0" presId="urn:microsoft.com/office/officeart/2005/8/layout/cycle5"/>
    <dgm:cxn modelId="{92963FD8-09B4-4257-AF49-2906C15A7889}" type="presParOf" srcId="{A46C84DC-B209-4584-B94E-9201690BA702}" destId="{EE9DCE97-3B32-44F3-B326-B068D6CA60B6}" srcOrd="0" destOrd="0" presId="urn:microsoft.com/office/officeart/2005/8/layout/cycle5"/>
    <dgm:cxn modelId="{0CC33522-661C-4112-A58A-8D63E0E526C0}" type="presParOf" srcId="{A46C84DC-B209-4584-B94E-9201690BA702}" destId="{7F7907EE-A716-4F2D-8758-9DF5635BA73A}" srcOrd="1" destOrd="0" presId="urn:microsoft.com/office/officeart/2005/8/layout/cycle5"/>
    <dgm:cxn modelId="{CE1DC33F-1A3E-4B63-BD13-C382D5B3BB89}" type="presParOf" srcId="{A46C84DC-B209-4584-B94E-9201690BA702}" destId="{6C2EA2AE-2364-418E-AD0E-F1879E448BDC}" srcOrd="2" destOrd="0" presId="urn:microsoft.com/office/officeart/2005/8/layout/cycle5"/>
    <dgm:cxn modelId="{53866324-91D9-4D31-9957-288A42354064}" type="presParOf" srcId="{A46C84DC-B209-4584-B94E-9201690BA702}" destId="{96461D24-E22D-4B49-852A-5D0EF35E1D5A}" srcOrd="3" destOrd="0" presId="urn:microsoft.com/office/officeart/2005/8/layout/cycle5"/>
    <dgm:cxn modelId="{3D64ED1A-66AD-4658-8467-6CC68D5AF440}" type="presParOf" srcId="{A46C84DC-B209-4584-B94E-9201690BA702}" destId="{F1566349-444C-40AD-A8CC-A243B8C48FCE}" srcOrd="4" destOrd="0" presId="urn:microsoft.com/office/officeart/2005/8/layout/cycle5"/>
    <dgm:cxn modelId="{1E5FF0FB-6B8E-4379-8103-C322E9FD60F4}" type="presParOf" srcId="{A46C84DC-B209-4584-B94E-9201690BA702}" destId="{1A551E98-A801-48CF-A544-0B9E5235EA93}" srcOrd="5" destOrd="0" presId="urn:microsoft.com/office/officeart/2005/8/layout/cycle5"/>
    <dgm:cxn modelId="{A369EFA2-43D7-4CD4-865D-45FC3157DCBD}" type="presParOf" srcId="{A46C84DC-B209-4584-B94E-9201690BA702}" destId="{25674447-501E-4C58-94AF-B5CEDBA48B7C}" srcOrd="6" destOrd="0" presId="urn:microsoft.com/office/officeart/2005/8/layout/cycle5"/>
    <dgm:cxn modelId="{6D6F404F-B5B9-4BD3-A48E-DD0724F15BBC}" type="presParOf" srcId="{A46C84DC-B209-4584-B94E-9201690BA702}" destId="{E392626F-B9B6-4D14-821A-59EF87084D0C}" srcOrd="7" destOrd="0" presId="urn:microsoft.com/office/officeart/2005/8/layout/cycle5"/>
    <dgm:cxn modelId="{A19D1008-541B-4025-8FC5-B82A90AEB124}" type="presParOf" srcId="{A46C84DC-B209-4584-B94E-9201690BA702}" destId="{D109BEE1-FD93-46F9-AF04-80B09DAEC8A0}" srcOrd="8" destOrd="0" presId="urn:microsoft.com/office/officeart/2005/8/layout/cycle5"/>
    <dgm:cxn modelId="{844CF08A-2B0E-441D-9873-0E82183505AC}" type="presParOf" srcId="{A46C84DC-B209-4584-B94E-9201690BA702}" destId="{4C6CEDA1-882F-4EBB-84B3-A3D2B8AB9585}" srcOrd="9" destOrd="0" presId="urn:microsoft.com/office/officeart/2005/8/layout/cycle5"/>
    <dgm:cxn modelId="{89E22AFE-EB11-48C0-AA0F-83537CDFB1E6}" type="presParOf" srcId="{A46C84DC-B209-4584-B94E-9201690BA702}" destId="{77BBEB8C-5BFB-448F-AD04-E9F698E4E1D9}" srcOrd="10" destOrd="0" presId="urn:microsoft.com/office/officeart/2005/8/layout/cycle5"/>
    <dgm:cxn modelId="{B1476B39-8C93-4EFF-BC18-EB8FDBBF5493}" type="presParOf" srcId="{A46C84DC-B209-4584-B94E-9201690BA702}" destId="{4A31171C-43E6-4E65-A6C7-FD78F5F9A27D}" srcOrd="11" destOrd="0" presId="urn:microsoft.com/office/officeart/2005/8/layout/cycle5"/>
    <dgm:cxn modelId="{7EA9A13C-A066-48DA-9D93-CCC8CC3FCA0C}" type="presParOf" srcId="{A46C84DC-B209-4584-B94E-9201690BA702}" destId="{CB910F51-35CC-4281-988E-57D2EC2B841D}" srcOrd="12" destOrd="0" presId="urn:microsoft.com/office/officeart/2005/8/layout/cycle5"/>
    <dgm:cxn modelId="{B1CE905D-5007-44F4-A6BA-A4B6DD124AAD}" type="presParOf" srcId="{A46C84DC-B209-4584-B94E-9201690BA702}" destId="{C45E07F8-E2A0-4C6D-8DD5-66C2EBA8F844}" srcOrd="13" destOrd="0" presId="urn:microsoft.com/office/officeart/2005/8/layout/cycle5"/>
    <dgm:cxn modelId="{21214DD5-E71E-47A2-80D6-E472F4B06AC9}" type="presParOf" srcId="{A46C84DC-B209-4584-B94E-9201690BA702}" destId="{E171435E-4904-4B6A-86DA-EA7B3DF39C7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8A2B9-1D06-42FD-A364-56917B7B8124}" type="doc">
      <dgm:prSet loTypeId="urn:diagrams.loki3.com/BracketList" loCatId="list" qsTypeId="urn:microsoft.com/office/officeart/2005/8/quickstyle/simple1" qsCatId="simple" csTypeId="urn:microsoft.com/office/officeart/2005/8/colors/accent1_1" csCatId="accent1" phldr="1"/>
      <dgm:spPr/>
    </dgm:pt>
    <dgm:pt modelId="{8EC77F2A-2C88-4B36-B258-A41DCFCE51CE}">
      <dgm:prSet phldrT="[Text]"/>
      <dgm:spPr/>
      <dgm:t>
        <a:bodyPr/>
        <a:lstStyle/>
        <a:p>
          <a:r>
            <a:rPr lang="en-AU" dirty="0">
              <a:latin typeface="Century Gothic" panose="020B0502020202020204" pitchFamily="34" charset="0"/>
            </a:rPr>
            <a:t>Typology - Simple refund fraud</a:t>
          </a:r>
        </a:p>
      </dgm:t>
    </dgm:pt>
    <dgm:pt modelId="{12B97CBD-39EB-490B-BE47-EC968C05504A}" type="parTrans" cxnId="{544F4E4B-05DC-4347-975D-4816EACBD4A1}">
      <dgm:prSet/>
      <dgm:spPr/>
      <dgm:t>
        <a:bodyPr/>
        <a:lstStyle/>
        <a:p>
          <a:endParaRPr lang="en-AU"/>
        </a:p>
      </dgm:t>
    </dgm:pt>
    <dgm:pt modelId="{A86528BC-7C8F-4D45-BD86-673B9301A36C}" type="sibTrans" cxnId="{544F4E4B-05DC-4347-975D-4816EACBD4A1}">
      <dgm:prSet/>
      <dgm:spPr/>
      <dgm:t>
        <a:bodyPr/>
        <a:lstStyle/>
        <a:p>
          <a:endParaRPr lang="en-AU"/>
        </a:p>
      </dgm:t>
    </dgm:pt>
    <dgm:pt modelId="{D5C6BB5D-5235-4566-9576-1FA7435CB813}">
      <dgm:prSet phldrT="[Text]"/>
      <dgm:spPr/>
      <dgm:t>
        <a:bodyPr/>
        <a:lstStyle/>
        <a:p>
          <a:r>
            <a:rPr lang="en-AU" dirty="0">
              <a:latin typeface="Century Gothic" panose="020B0502020202020204" pitchFamily="34" charset="0"/>
            </a:rPr>
            <a:t>Mostly committed by individuals</a:t>
          </a:r>
        </a:p>
      </dgm:t>
    </dgm:pt>
    <dgm:pt modelId="{76BD2EF1-B821-44AE-B569-2468472C5BE9}" type="parTrans" cxnId="{BAAF6756-0D56-4A2B-81D6-8CD7D100B0E7}">
      <dgm:prSet/>
      <dgm:spPr/>
      <dgm:t>
        <a:bodyPr/>
        <a:lstStyle/>
        <a:p>
          <a:endParaRPr lang="en-AU"/>
        </a:p>
      </dgm:t>
    </dgm:pt>
    <dgm:pt modelId="{53FEFAB1-AE69-4BBD-81A6-408F7AC52EED}" type="sibTrans" cxnId="{BAAF6756-0D56-4A2B-81D6-8CD7D100B0E7}">
      <dgm:prSet/>
      <dgm:spPr/>
      <dgm:t>
        <a:bodyPr/>
        <a:lstStyle/>
        <a:p>
          <a:endParaRPr lang="en-AU"/>
        </a:p>
      </dgm:t>
    </dgm:pt>
    <dgm:pt modelId="{53CEDB0E-D46B-4A1E-9D46-89699A83C7A2}">
      <dgm:prSet phldrT="[Text]"/>
      <dgm:spPr/>
      <dgm:t>
        <a:bodyPr/>
        <a:lstStyle/>
        <a:p>
          <a:r>
            <a:rPr lang="en-AU" dirty="0">
              <a:latin typeface="Century Gothic" panose="020B0502020202020204" pitchFamily="34" charset="0"/>
            </a:rPr>
            <a:t>Goods or services (and everything else) is fabricated</a:t>
          </a:r>
        </a:p>
      </dgm:t>
    </dgm:pt>
    <dgm:pt modelId="{3424CD0F-84C4-4004-AE55-72CB1DCDC1A9}" type="parTrans" cxnId="{7521CD6E-4FF1-43C3-8310-1C10E6F394D1}">
      <dgm:prSet/>
      <dgm:spPr/>
      <dgm:t>
        <a:bodyPr/>
        <a:lstStyle/>
        <a:p>
          <a:endParaRPr lang="en-AU"/>
        </a:p>
      </dgm:t>
    </dgm:pt>
    <dgm:pt modelId="{49B7CBD3-5CC3-4548-A095-FD988D486448}" type="sibTrans" cxnId="{7521CD6E-4FF1-43C3-8310-1C10E6F394D1}">
      <dgm:prSet/>
      <dgm:spPr/>
      <dgm:t>
        <a:bodyPr/>
        <a:lstStyle/>
        <a:p>
          <a:endParaRPr lang="en-AU"/>
        </a:p>
      </dgm:t>
    </dgm:pt>
    <dgm:pt modelId="{AB64ED5D-96DB-4E92-9E4D-803402099713}">
      <dgm:prSet phldrT="[Text]"/>
      <dgm:spPr/>
      <dgm:t>
        <a:bodyPr/>
        <a:lstStyle/>
        <a:p>
          <a:r>
            <a:rPr lang="en-AU" dirty="0">
              <a:latin typeface="Century Gothic" panose="020B0502020202020204" pitchFamily="34" charset="0"/>
            </a:rPr>
            <a:t>Cash withdrawn as refund received</a:t>
          </a:r>
        </a:p>
      </dgm:t>
    </dgm:pt>
    <dgm:pt modelId="{2F2AD872-8765-495B-B709-1D8BB4CEBA67}" type="parTrans" cxnId="{EF927CAF-C3E5-497B-B585-D851C4A0D927}">
      <dgm:prSet/>
      <dgm:spPr/>
      <dgm:t>
        <a:bodyPr/>
        <a:lstStyle/>
        <a:p>
          <a:endParaRPr lang="en-AU"/>
        </a:p>
      </dgm:t>
    </dgm:pt>
    <dgm:pt modelId="{E311883E-4703-4218-959F-263C79730FC5}" type="sibTrans" cxnId="{EF927CAF-C3E5-497B-B585-D851C4A0D927}">
      <dgm:prSet/>
      <dgm:spPr/>
      <dgm:t>
        <a:bodyPr/>
        <a:lstStyle/>
        <a:p>
          <a:endParaRPr lang="en-AU"/>
        </a:p>
      </dgm:t>
    </dgm:pt>
    <dgm:pt modelId="{3EA31B91-9717-4ABC-BE8D-0D5473762AD7}">
      <dgm:prSet phldrT="[Text]"/>
      <dgm:spPr/>
      <dgm:t>
        <a:bodyPr/>
        <a:lstStyle/>
        <a:p>
          <a:r>
            <a:rPr lang="en-AU" dirty="0">
              <a:latin typeface="Century Gothic" panose="020B0502020202020204" pitchFamily="34" charset="0"/>
            </a:rPr>
            <a:t>Little response to detailed inquiries</a:t>
          </a:r>
        </a:p>
      </dgm:t>
    </dgm:pt>
    <dgm:pt modelId="{2704BE83-0FC3-4B3B-B273-558844E24DC4}" type="parTrans" cxnId="{53EEF7BF-4491-4E05-B040-D174C4AC9516}">
      <dgm:prSet/>
      <dgm:spPr/>
      <dgm:t>
        <a:bodyPr/>
        <a:lstStyle/>
        <a:p>
          <a:endParaRPr lang="en-AU"/>
        </a:p>
      </dgm:t>
    </dgm:pt>
    <dgm:pt modelId="{D550437E-4729-4D84-BF89-D85E52DD4B50}" type="sibTrans" cxnId="{53EEF7BF-4491-4E05-B040-D174C4AC9516}">
      <dgm:prSet/>
      <dgm:spPr/>
      <dgm:t>
        <a:bodyPr/>
        <a:lstStyle/>
        <a:p>
          <a:endParaRPr lang="en-AU"/>
        </a:p>
      </dgm:t>
    </dgm:pt>
    <dgm:pt modelId="{D90B3A76-9CAF-42A2-AA4E-D0B4F442C8F3}">
      <dgm:prSet/>
      <dgm:spPr/>
      <dgm:t>
        <a:bodyPr/>
        <a:lstStyle/>
        <a:p>
          <a:r>
            <a:rPr lang="en-AU" dirty="0">
              <a:latin typeface="Century Gothic" panose="020B0502020202020204" pitchFamily="34" charset="0"/>
            </a:rPr>
            <a:t>No assets, employees, business premises etc.</a:t>
          </a:r>
        </a:p>
      </dgm:t>
    </dgm:pt>
    <dgm:pt modelId="{9365ACC3-3723-4EB8-AC5D-EDD8B2992246}" type="parTrans" cxnId="{94BAE7AE-3CEC-4686-A673-535910416209}">
      <dgm:prSet/>
      <dgm:spPr/>
      <dgm:t>
        <a:bodyPr/>
        <a:lstStyle/>
        <a:p>
          <a:endParaRPr lang="en-AU"/>
        </a:p>
      </dgm:t>
    </dgm:pt>
    <dgm:pt modelId="{41CE901D-3464-46A3-BB99-F4EB005C2549}" type="sibTrans" cxnId="{94BAE7AE-3CEC-4686-A673-535910416209}">
      <dgm:prSet/>
      <dgm:spPr/>
      <dgm:t>
        <a:bodyPr/>
        <a:lstStyle/>
        <a:p>
          <a:endParaRPr lang="en-AU"/>
        </a:p>
      </dgm:t>
    </dgm:pt>
    <dgm:pt modelId="{A6226076-B998-49D3-B65E-195317DA2BBB}">
      <dgm:prSet/>
      <dgm:spPr/>
      <dgm:t>
        <a:bodyPr/>
        <a:lstStyle/>
        <a:p>
          <a:r>
            <a:rPr lang="en-AU" dirty="0">
              <a:latin typeface="Century Gothic" panose="020B0502020202020204" pitchFamily="34" charset="0"/>
            </a:rPr>
            <a:t>Can involve identity theft and/or coercion</a:t>
          </a:r>
        </a:p>
      </dgm:t>
    </dgm:pt>
    <dgm:pt modelId="{77E856F7-8E72-4970-A973-55A831B9F78E}" type="sibTrans" cxnId="{8DBF738F-B1A4-4153-AFCA-C6CBD5B58E4F}">
      <dgm:prSet/>
      <dgm:spPr/>
      <dgm:t>
        <a:bodyPr/>
        <a:lstStyle/>
        <a:p>
          <a:endParaRPr lang="en-AU"/>
        </a:p>
      </dgm:t>
    </dgm:pt>
    <dgm:pt modelId="{4E14EFB5-E698-4E09-A357-F87F12DEE52E}" type="parTrans" cxnId="{8DBF738F-B1A4-4153-AFCA-C6CBD5B58E4F}">
      <dgm:prSet/>
      <dgm:spPr/>
      <dgm:t>
        <a:bodyPr/>
        <a:lstStyle/>
        <a:p>
          <a:endParaRPr lang="en-AU"/>
        </a:p>
      </dgm:t>
    </dgm:pt>
    <dgm:pt modelId="{80FA8EB2-E455-42E6-985A-45F56EDA8C40}" type="pres">
      <dgm:prSet presAssocID="{09B8A2B9-1D06-42FD-A364-56917B7B8124}" presName="Name0" presStyleCnt="0">
        <dgm:presLayoutVars>
          <dgm:dir/>
          <dgm:animLvl val="lvl"/>
          <dgm:resizeHandles val="exact"/>
        </dgm:presLayoutVars>
      </dgm:prSet>
      <dgm:spPr/>
    </dgm:pt>
    <dgm:pt modelId="{3CF3F67B-7FF9-4683-9547-B6328967AC70}" type="pres">
      <dgm:prSet presAssocID="{8EC77F2A-2C88-4B36-B258-A41DCFCE51CE}" presName="linNode" presStyleCnt="0"/>
      <dgm:spPr/>
    </dgm:pt>
    <dgm:pt modelId="{87D790BB-9828-4713-9FAD-570EB0E0CBB8}" type="pres">
      <dgm:prSet presAssocID="{8EC77F2A-2C88-4B36-B258-A41DCFCE51CE}" presName="parTx" presStyleLbl="revTx" presStyleIdx="0" presStyleCnt="1">
        <dgm:presLayoutVars>
          <dgm:chMax val="1"/>
          <dgm:bulletEnabled val="1"/>
        </dgm:presLayoutVars>
      </dgm:prSet>
      <dgm:spPr/>
    </dgm:pt>
    <dgm:pt modelId="{0A2B43BB-9501-453F-B838-14D8E6E09D97}" type="pres">
      <dgm:prSet presAssocID="{8EC77F2A-2C88-4B36-B258-A41DCFCE51CE}" presName="bracket" presStyleLbl="parChTrans1D1" presStyleIdx="0" presStyleCnt="1"/>
      <dgm:spPr/>
    </dgm:pt>
    <dgm:pt modelId="{22898E03-0616-4994-B7AB-125B988900DD}" type="pres">
      <dgm:prSet presAssocID="{8EC77F2A-2C88-4B36-B258-A41DCFCE51CE}" presName="spH" presStyleCnt="0"/>
      <dgm:spPr/>
    </dgm:pt>
    <dgm:pt modelId="{9E16F072-0682-49C5-9CA5-9D7511B35307}" type="pres">
      <dgm:prSet presAssocID="{8EC77F2A-2C88-4B36-B258-A41DCFCE51CE}" presName="desTx" presStyleLbl="node1" presStyleIdx="0" presStyleCnt="1" custLinFactNeighborX="2444" custLinFactNeighborY="3372">
        <dgm:presLayoutVars>
          <dgm:bulletEnabled val="1"/>
        </dgm:presLayoutVars>
      </dgm:prSet>
      <dgm:spPr/>
    </dgm:pt>
  </dgm:ptLst>
  <dgm:cxnLst>
    <dgm:cxn modelId="{9EFA3127-C7C9-4CBE-A742-5CCFD58BAA46}" type="presOf" srcId="{D90B3A76-9CAF-42A2-AA4E-D0B4F442C8F3}" destId="{9E16F072-0682-49C5-9CA5-9D7511B35307}" srcOrd="0" destOrd="4" presId="urn:diagrams.loki3.com/BracketList"/>
    <dgm:cxn modelId="{16D0E430-AA84-4A0A-9DFC-40571DCD4201}" type="presOf" srcId="{D5C6BB5D-5235-4566-9576-1FA7435CB813}" destId="{9E16F072-0682-49C5-9CA5-9D7511B35307}" srcOrd="0" destOrd="0" presId="urn:diagrams.loki3.com/BracketList"/>
    <dgm:cxn modelId="{2933095E-87EA-4154-911B-D47809777510}" type="presOf" srcId="{53CEDB0E-D46B-4A1E-9D46-89699A83C7A2}" destId="{9E16F072-0682-49C5-9CA5-9D7511B35307}" srcOrd="0" destOrd="1" presId="urn:diagrams.loki3.com/BracketList"/>
    <dgm:cxn modelId="{544F4E4B-05DC-4347-975D-4816EACBD4A1}" srcId="{09B8A2B9-1D06-42FD-A364-56917B7B8124}" destId="{8EC77F2A-2C88-4B36-B258-A41DCFCE51CE}" srcOrd="0" destOrd="0" parTransId="{12B97CBD-39EB-490B-BE47-EC968C05504A}" sibTransId="{A86528BC-7C8F-4D45-BD86-673B9301A36C}"/>
    <dgm:cxn modelId="{7521CD6E-4FF1-43C3-8310-1C10E6F394D1}" srcId="{8EC77F2A-2C88-4B36-B258-A41DCFCE51CE}" destId="{53CEDB0E-D46B-4A1E-9D46-89699A83C7A2}" srcOrd="1" destOrd="0" parTransId="{3424CD0F-84C4-4004-AE55-72CB1DCDC1A9}" sibTransId="{49B7CBD3-5CC3-4548-A095-FD988D486448}"/>
    <dgm:cxn modelId="{A171B050-BA00-40CA-B2AA-B64501016943}" type="presOf" srcId="{09B8A2B9-1D06-42FD-A364-56917B7B8124}" destId="{80FA8EB2-E455-42E6-985A-45F56EDA8C40}" srcOrd="0" destOrd="0" presId="urn:diagrams.loki3.com/BracketList"/>
    <dgm:cxn modelId="{BAAF6756-0D56-4A2B-81D6-8CD7D100B0E7}" srcId="{8EC77F2A-2C88-4B36-B258-A41DCFCE51CE}" destId="{D5C6BB5D-5235-4566-9576-1FA7435CB813}" srcOrd="0" destOrd="0" parTransId="{76BD2EF1-B821-44AE-B569-2468472C5BE9}" sibTransId="{53FEFAB1-AE69-4BBD-81A6-408F7AC52EED}"/>
    <dgm:cxn modelId="{2E6C2083-2CE0-495B-9BB3-4A9B04615753}" type="presOf" srcId="{A6226076-B998-49D3-B65E-195317DA2BBB}" destId="{9E16F072-0682-49C5-9CA5-9D7511B35307}" srcOrd="0" destOrd="5" presId="urn:diagrams.loki3.com/BracketList"/>
    <dgm:cxn modelId="{B994FD86-AA25-4AF8-8FAE-0F9D63D096B2}" type="presOf" srcId="{3EA31B91-9717-4ABC-BE8D-0D5473762AD7}" destId="{9E16F072-0682-49C5-9CA5-9D7511B35307}" srcOrd="0" destOrd="3" presId="urn:diagrams.loki3.com/BracketList"/>
    <dgm:cxn modelId="{8DBF738F-B1A4-4153-AFCA-C6CBD5B58E4F}" srcId="{8EC77F2A-2C88-4B36-B258-A41DCFCE51CE}" destId="{A6226076-B998-49D3-B65E-195317DA2BBB}" srcOrd="5" destOrd="0" parTransId="{4E14EFB5-E698-4E09-A357-F87F12DEE52E}" sibTransId="{77E856F7-8E72-4970-A973-55A831B9F78E}"/>
    <dgm:cxn modelId="{94BAE7AE-3CEC-4686-A673-535910416209}" srcId="{8EC77F2A-2C88-4B36-B258-A41DCFCE51CE}" destId="{D90B3A76-9CAF-42A2-AA4E-D0B4F442C8F3}" srcOrd="4" destOrd="0" parTransId="{9365ACC3-3723-4EB8-AC5D-EDD8B2992246}" sibTransId="{41CE901D-3464-46A3-BB99-F4EB005C2549}"/>
    <dgm:cxn modelId="{EF927CAF-C3E5-497B-B585-D851C4A0D927}" srcId="{8EC77F2A-2C88-4B36-B258-A41DCFCE51CE}" destId="{AB64ED5D-96DB-4E92-9E4D-803402099713}" srcOrd="2" destOrd="0" parTransId="{2F2AD872-8765-495B-B709-1D8BB4CEBA67}" sibTransId="{E311883E-4703-4218-959F-263C79730FC5}"/>
    <dgm:cxn modelId="{53EEF7BF-4491-4E05-B040-D174C4AC9516}" srcId="{8EC77F2A-2C88-4B36-B258-A41DCFCE51CE}" destId="{3EA31B91-9717-4ABC-BE8D-0D5473762AD7}" srcOrd="3" destOrd="0" parTransId="{2704BE83-0FC3-4B3B-B273-558844E24DC4}" sibTransId="{D550437E-4729-4D84-BF89-D85E52DD4B50}"/>
    <dgm:cxn modelId="{3C7544C5-3D9D-4585-88E0-83C78D741D3B}" type="presOf" srcId="{8EC77F2A-2C88-4B36-B258-A41DCFCE51CE}" destId="{87D790BB-9828-4713-9FAD-570EB0E0CBB8}" srcOrd="0" destOrd="0" presId="urn:diagrams.loki3.com/BracketList"/>
    <dgm:cxn modelId="{70CE90E1-4962-4D28-8FB4-C69936C8842E}" type="presOf" srcId="{AB64ED5D-96DB-4E92-9E4D-803402099713}" destId="{9E16F072-0682-49C5-9CA5-9D7511B35307}" srcOrd="0" destOrd="2" presId="urn:diagrams.loki3.com/BracketList"/>
    <dgm:cxn modelId="{661A24FC-F4DD-46D5-A1AF-5D73236FA043}" type="presParOf" srcId="{80FA8EB2-E455-42E6-985A-45F56EDA8C40}" destId="{3CF3F67B-7FF9-4683-9547-B6328967AC70}" srcOrd="0" destOrd="0" presId="urn:diagrams.loki3.com/BracketList"/>
    <dgm:cxn modelId="{B059F7DE-EC81-4D8F-BF23-D43F726EC89C}" type="presParOf" srcId="{3CF3F67B-7FF9-4683-9547-B6328967AC70}" destId="{87D790BB-9828-4713-9FAD-570EB0E0CBB8}" srcOrd="0" destOrd="0" presId="urn:diagrams.loki3.com/BracketList"/>
    <dgm:cxn modelId="{F43FB890-0F1A-4DB3-BE0C-13EB452F25A8}" type="presParOf" srcId="{3CF3F67B-7FF9-4683-9547-B6328967AC70}" destId="{0A2B43BB-9501-453F-B838-14D8E6E09D97}" srcOrd="1" destOrd="0" presId="urn:diagrams.loki3.com/BracketList"/>
    <dgm:cxn modelId="{5C736B33-C975-44C3-AC59-CC6F7FBEEB1B}" type="presParOf" srcId="{3CF3F67B-7FF9-4683-9547-B6328967AC70}" destId="{22898E03-0616-4994-B7AB-125B988900DD}" srcOrd="2" destOrd="0" presId="urn:diagrams.loki3.com/BracketList"/>
    <dgm:cxn modelId="{7A931733-1487-4843-A864-8F12DE2F735E}" type="presParOf" srcId="{3CF3F67B-7FF9-4683-9547-B6328967AC70}" destId="{9E16F072-0682-49C5-9CA5-9D7511B35307}" srcOrd="3" destOrd="0" presId="urn:diagrams.loki3.com/Bracke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5E693-E2C1-4678-94D7-38346C254238}" type="doc">
      <dgm:prSet loTypeId="urn:microsoft.com/office/officeart/2005/8/layout/hProcess9" loCatId="process" qsTypeId="urn:microsoft.com/office/officeart/2005/8/quickstyle/simple1" qsCatId="simple" csTypeId="urn:microsoft.com/office/officeart/2005/8/colors/colorful1" csCatId="colorful" phldr="1"/>
      <dgm:spPr/>
    </dgm:pt>
    <dgm:pt modelId="{34B77A61-0CBC-4A0D-82CC-B7AFDB26B99C}">
      <dgm:prSet phldrT="[Text]" custT="1"/>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Prevent</a:t>
          </a:r>
        </a:p>
      </dgm:t>
    </dgm:pt>
    <dgm:pt modelId="{5B3CE2AC-0910-455B-B888-E370BE61109D}" type="parTrans" cxnId="{CA1634E6-7477-470D-9C94-3630B6A6AF39}">
      <dgm:prSet/>
      <dgm:spPr/>
      <dgm:t>
        <a:bodyPr/>
        <a:lstStyle/>
        <a:p>
          <a:endParaRPr lang="en-AU" sz="1800">
            <a:latin typeface="Century Gothic" panose="020B0502020202020204" pitchFamily="34" charset="0"/>
          </a:endParaRPr>
        </a:p>
      </dgm:t>
    </dgm:pt>
    <dgm:pt modelId="{B45B2F41-BCF2-49AF-8434-478C8EFC5C52}" type="sibTrans" cxnId="{CA1634E6-7477-470D-9C94-3630B6A6AF39}">
      <dgm:prSet/>
      <dgm:spPr/>
      <dgm:t>
        <a:bodyPr/>
        <a:lstStyle/>
        <a:p>
          <a:endParaRPr lang="en-AU" sz="1800">
            <a:latin typeface="Century Gothic" panose="020B0502020202020204" pitchFamily="34" charset="0"/>
          </a:endParaRPr>
        </a:p>
      </dgm:t>
    </dgm:pt>
    <dgm:pt modelId="{C9942CA5-6461-47B7-A24E-F5FF10715C5C}">
      <dgm:prSet phldrT="[Text]" custT="1"/>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Detect</a:t>
          </a:r>
        </a:p>
      </dgm:t>
    </dgm:pt>
    <dgm:pt modelId="{B4C25C5C-EB37-49B5-87AA-FA34687E5FB6}" type="parTrans" cxnId="{7972BB77-D252-40DC-8FDE-914897C398E9}">
      <dgm:prSet/>
      <dgm:spPr/>
      <dgm:t>
        <a:bodyPr/>
        <a:lstStyle/>
        <a:p>
          <a:endParaRPr lang="en-AU" sz="1800">
            <a:latin typeface="Century Gothic" panose="020B0502020202020204" pitchFamily="34" charset="0"/>
          </a:endParaRPr>
        </a:p>
      </dgm:t>
    </dgm:pt>
    <dgm:pt modelId="{F1CE420A-2D68-4BEA-994C-E9A0D10550AB}" type="sibTrans" cxnId="{7972BB77-D252-40DC-8FDE-914897C398E9}">
      <dgm:prSet/>
      <dgm:spPr/>
      <dgm:t>
        <a:bodyPr/>
        <a:lstStyle/>
        <a:p>
          <a:endParaRPr lang="en-AU" sz="1800">
            <a:latin typeface="Century Gothic" panose="020B0502020202020204" pitchFamily="34" charset="0"/>
          </a:endParaRPr>
        </a:p>
      </dgm:t>
    </dgm:pt>
    <dgm:pt modelId="{74C1818B-1F48-4AAE-8CBE-0FF3B65FBE97}">
      <dgm:prSet phldrT="[Text]" custT="1"/>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Respond</a:t>
          </a:r>
        </a:p>
      </dgm:t>
    </dgm:pt>
    <dgm:pt modelId="{E2A5CF6D-FE92-4CFB-837C-28B24C8B6168}" type="parTrans" cxnId="{C1DE14DC-AE42-4BA1-B9AA-8716FC0721F0}">
      <dgm:prSet/>
      <dgm:spPr/>
      <dgm:t>
        <a:bodyPr/>
        <a:lstStyle/>
        <a:p>
          <a:endParaRPr lang="en-AU" sz="1800">
            <a:latin typeface="Century Gothic" panose="020B0502020202020204" pitchFamily="34" charset="0"/>
          </a:endParaRPr>
        </a:p>
      </dgm:t>
    </dgm:pt>
    <dgm:pt modelId="{8EC05A1E-E157-43F4-A883-8CBE94D1899A}" type="sibTrans" cxnId="{C1DE14DC-AE42-4BA1-B9AA-8716FC0721F0}">
      <dgm:prSet/>
      <dgm:spPr/>
      <dgm:t>
        <a:bodyPr/>
        <a:lstStyle/>
        <a:p>
          <a:endParaRPr lang="en-AU" sz="1800">
            <a:latin typeface="Century Gothic" panose="020B0502020202020204" pitchFamily="34" charset="0"/>
          </a:endParaRPr>
        </a:p>
      </dgm:t>
    </dgm:pt>
    <dgm:pt modelId="{F13F846E-9937-4147-821A-7CD0DBA42D43}" type="pres">
      <dgm:prSet presAssocID="{BA85E693-E2C1-4678-94D7-38346C254238}" presName="CompostProcess" presStyleCnt="0">
        <dgm:presLayoutVars>
          <dgm:dir/>
          <dgm:resizeHandles val="exact"/>
        </dgm:presLayoutVars>
      </dgm:prSet>
      <dgm:spPr/>
    </dgm:pt>
    <dgm:pt modelId="{CD6D4294-C814-40D2-83A9-8D8D7DDEDDB1}" type="pres">
      <dgm:prSet presAssocID="{BA85E693-E2C1-4678-94D7-38346C254238}" presName="arrow" presStyleLbl="bgShp" presStyleIdx="0" presStyleCnt="1"/>
      <dgm:spPr/>
    </dgm:pt>
    <dgm:pt modelId="{DF878B8C-2A77-42C4-8DB3-E3ADD02F62E9}" type="pres">
      <dgm:prSet presAssocID="{BA85E693-E2C1-4678-94D7-38346C254238}" presName="linearProcess" presStyleCnt="0"/>
      <dgm:spPr/>
    </dgm:pt>
    <dgm:pt modelId="{1B091346-EEB0-4EF3-B045-F11B59C1DF9F}" type="pres">
      <dgm:prSet presAssocID="{34B77A61-0CBC-4A0D-82CC-B7AFDB26B99C}" presName="textNode" presStyleLbl="node1" presStyleIdx="0" presStyleCnt="3">
        <dgm:presLayoutVars>
          <dgm:bulletEnabled val="1"/>
        </dgm:presLayoutVars>
      </dgm:prSet>
      <dgm:spPr/>
    </dgm:pt>
    <dgm:pt modelId="{1DA2098E-EBAE-4971-9327-8701343DF39C}" type="pres">
      <dgm:prSet presAssocID="{B45B2F41-BCF2-49AF-8434-478C8EFC5C52}" presName="sibTrans" presStyleCnt="0"/>
      <dgm:spPr/>
    </dgm:pt>
    <dgm:pt modelId="{22E49846-6ED9-4E9D-B349-7EB67813A866}" type="pres">
      <dgm:prSet presAssocID="{C9942CA5-6461-47B7-A24E-F5FF10715C5C}" presName="textNode" presStyleLbl="node1" presStyleIdx="1" presStyleCnt="3">
        <dgm:presLayoutVars>
          <dgm:bulletEnabled val="1"/>
        </dgm:presLayoutVars>
      </dgm:prSet>
      <dgm:spPr/>
    </dgm:pt>
    <dgm:pt modelId="{B6CBE0DE-403A-41B8-939D-7585B180B6BD}" type="pres">
      <dgm:prSet presAssocID="{F1CE420A-2D68-4BEA-994C-E9A0D10550AB}" presName="sibTrans" presStyleCnt="0"/>
      <dgm:spPr/>
    </dgm:pt>
    <dgm:pt modelId="{4F651B91-D981-4944-8172-4883A778520D}" type="pres">
      <dgm:prSet presAssocID="{74C1818B-1F48-4AAE-8CBE-0FF3B65FBE97}" presName="textNode" presStyleLbl="node1" presStyleIdx="2" presStyleCnt="3">
        <dgm:presLayoutVars>
          <dgm:bulletEnabled val="1"/>
        </dgm:presLayoutVars>
      </dgm:prSet>
      <dgm:spPr/>
    </dgm:pt>
  </dgm:ptLst>
  <dgm:cxnLst>
    <dgm:cxn modelId="{DE4E6201-D5A1-4AFA-92E1-05BAE106C66C}" type="presOf" srcId="{34B77A61-0CBC-4A0D-82CC-B7AFDB26B99C}" destId="{1B091346-EEB0-4EF3-B045-F11B59C1DF9F}" srcOrd="0" destOrd="0" presId="urn:microsoft.com/office/officeart/2005/8/layout/hProcess9"/>
    <dgm:cxn modelId="{6DB9643F-A16F-47DC-B73D-F55098792E41}" type="presOf" srcId="{BA85E693-E2C1-4678-94D7-38346C254238}" destId="{F13F846E-9937-4147-821A-7CD0DBA42D43}" srcOrd="0" destOrd="0" presId="urn:microsoft.com/office/officeart/2005/8/layout/hProcess9"/>
    <dgm:cxn modelId="{7972BB77-D252-40DC-8FDE-914897C398E9}" srcId="{BA85E693-E2C1-4678-94D7-38346C254238}" destId="{C9942CA5-6461-47B7-A24E-F5FF10715C5C}" srcOrd="1" destOrd="0" parTransId="{B4C25C5C-EB37-49B5-87AA-FA34687E5FB6}" sibTransId="{F1CE420A-2D68-4BEA-994C-E9A0D10550AB}"/>
    <dgm:cxn modelId="{C1DE14DC-AE42-4BA1-B9AA-8716FC0721F0}" srcId="{BA85E693-E2C1-4678-94D7-38346C254238}" destId="{74C1818B-1F48-4AAE-8CBE-0FF3B65FBE97}" srcOrd="2" destOrd="0" parTransId="{E2A5CF6D-FE92-4CFB-837C-28B24C8B6168}" sibTransId="{8EC05A1E-E157-43F4-A883-8CBE94D1899A}"/>
    <dgm:cxn modelId="{CA1634E6-7477-470D-9C94-3630B6A6AF39}" srcId="{BA85E693-E2C1-4678-94D7-38346C254238}" destId="{34B77A61-0CBC-4A0D-82CC-B7AFDB26B99C}" srcOrd="0" destOrd="0" parTransId="{5B3CE2AC-0910-455B-B888-E370BE61109D}" sibTransId="{B45B2F41-BCF2-49AF-8434-478C8EFC5C52}"/>
    <dgm:cxn modelId="{6722F1EF-A4AB-4F8B-806D-CB95DA4F717B}" type="presOf" srcId="{74C1818B-1F48-4AAE-8CBE-0FF3B65FBE97}" destId="{4F651B91-D981-4944-8172-4883A778520D}" srcOrd="0" destOrd="0" presId="urn:microsoft.com/office/officeart/2005/8/layout/hProcess9"/>
    <dgm:cxn modelId="{A35407F0-1A01-4415-9A79-807BE30D1341}" type="presOf" srcId="{C9942CA5-6461-47B7-A24E-F5FF10715C5C}" destId="{22E49846-6ED9-4E9D-B349-7EB67813A866}" srcOrd="0" destOrd="0" presId="urn:microsoft.com/office/officeart/2005/8/layout/hProcess9"/>
    <dgm:cxn modelId="{2E2B776D-7E8F-481C-8ABE-2040E7CB1FEC}" type="presParOf" srcId="{F13F846E-9937-4147-821A-7CD0DBA42D43}" destId="{CD6D4294-C814-40D2-83A9-8D8D7DDEDDB1}" srcOrd="0" destOrd="0" presId="urn:microsoft.com/office/officeart/2005/8/layout/hProcess9"/>
    <dgm:cxn modelId="{0C7DA270-39F2-48B5-B5EB-AB4D2E23687B}" type="presParOf" srcId="{F13F846E-9937-4147-821A-7CD0DBA42D43}" destId="{DF878B8C-2A77-42C4-8DB3-E3ADD02F62E9}" srcOrd="1" destOrd="0" presId="urn:microsoft.com/office/officeart/2005/8/layout/hProcess9"/>
    <dgm:cxn modelId="{F1866C47-BABA-4FDB-A5D6-8F3B4BAECA4A}" type="presParOf" srcId="{DF878B8C-2A77-42C4-8DB3-E3ADD02F62E9}" destId="{1B091346-EEB0-4EF3-B045-F11B59C1DF9F}" srcOrd="0" destOrd="0" presId="urn:microsoft.com/office/officeart/2005/8/layout/hProcess9"/>
    <dgm:cxn modelId="{F0559973-00F9-4A69-BA16-C070995F7B34}" type="presParOf" srcId="{DF878B8C-2A77-42C4-8DB3-E3ADD02F62E9}" destId="{1DA2098E-EBAE-4971-9327-8701343DF39C}" srcOrd="1" destOrd="0" presId="urn:microsoft.com/office/officeart/2005/8/layout/hProcess9"/>
    <dgm:cxn modelId="{4662FA47-1865-4894-988F-E2B99862C700}" type="presParOf" srcId="{DF878B8C-2A77-42C4-8DB3-E3ADD02F62E9}" destId="{22E49846-6ED9-4E9D-B349-7EB67813A866}" srcOrd="2" destOrd="0" presId="urn:microsoft.com/office/officeart/2005/8/layout/hProcess9"/>
    <dgm:cxn modelId="{FBFFFD99-7AB8-4B7E-9F74-D13506594D16}" type="presParOf" srcId="{DF878B8C-2A77-42C4-8DB3-E3ADD02F62E9}" destId="{B6CBE0DE-403A-41B8-939D-7585B180B6BD}" srcOrd="3" destOrd="0" presId="urn:microsoft.com/office/officeart/2005/8/layout/hProcess9"/>
    <dgm:cxn modelId="{1EBF9380-22B1-4481-9AFF-DD73838E9731}" type="presParOf" srcId="{DF878B8C-2A77-42C4-8DB3-E3ADD02F62E9}" destId="{4F651B91-D981-4944-8172-4883A778520D}"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3063BB-7217-45CF-A222-2AF3822AF4E2}"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AU"/>
        </a:p>
      </dgm:t>
    </dgm:pt>
    <dgm:pt modelId="{B5B7A69F-4E77-4690-AC87-752ED3912F05}">
      <dgm:prSet phldrT="[Text]" custT="1"/>
      <dgm:spPr/>
      <dgm:t>
        <a:bodyPr/>
        <a:lstStyle/>
        <a:p>
          <a:r>
            <a:rPr lang="en-AU" sz="1400" dirty="0">
              <a:latin typeface="Century Gothic" panose="020B0502020202020204" pitchFamily="34" charset="0"/>
            </a:rPr>
            <a:t>Client education &amp; comms</a:t>
          </a:r>
        </a:p>
      </dgm:t>
    </dgm:pt>
    <dgm:pt modelId="{97154118-E703-4101-9C7F-886D50562993}" type="parTrans" cxnId="{797C3C4B-BEB0-4923-BE3A-BC843BC5DCA8}">
      <dgm:prSet/>
      <dgm:spPr/>
      <dgm:t>
        <a:bodyPr/>
        <a:lstStyle/>
        <a:p>
          <a:endParaRPr lang="en-AU" sz="1100">
            <a:latin typeface="Century Gothic" panose="020B0502020202020204" pitchFamily="34" charset="0"/>
          </a:endParaRPr>
        </a:p>
      </dgm:t>
    </dgm:pt>
    <dgm:pt modelId="{9C63A0BC-9266-453D-9138-8F9F9BF024F9}" type="sibTrans" cxnId="{797C3C4B-BEB0-4923-BE3A-BC843BC5DCA8}">
      <dgm:prSet/>
      <dgm:spPr/>
      <dgm:t>
        <a:bodyPr/>
        <a:lstStyle/>
        <a:p>
          <a:endParaRPr lang="en-AU" sz="1100">
            <a:latin typeface="Century Gothic" panose="020B0502020202020204" pitchFamily="34" charset="0"/>
          </a:endParaRPr>
        </a:p>
      </dgm:t>
    </dgm:pt>
    <dgm:pt modelId="{BAD620F7-CBCA-4775-B7EC-3CEC18AB2B98}">
      <dgm:prSet phldrT="[Text]" custT="1"/>
      <dgm:spPr/>
      <dgm:t>
        <a:bodyPr/>
        <a:lstStyle/>
        <a:p>
          <a:r>
            <a:rPr lang="en-AU" sz="1400" dirty="0">
              <a:latin typeface="Century Gothic" panose="020B0502020202020204" pitchFamily="34" charset="0"/>
            </a:rPr>
            <a:t>System integrity</a:t>
          </a:r>
        </a:p>
      </dgm:t>
    </dgm:pt>
    <dgm:pt modelId="{34F988CD-AAFD-48E0-B887-1AC2A692FE92}" type="parTrans" cxnId="{413C5883-EB22-4CDC-B7CC-DA300B3BBCD0}">
      <dgm:prSet/>
      <dgm:spPr/>
      <dgm:t>
        <a:bodyPr/>
        <a:lstStyle/>
        <a:p>
          <a:endParaRPr lang="en-AU" sz="1100">
            <a:latin typeface="Century Gothic" panose="020B0502020202020204" pitchFamily="34" charset="0"/>
          </a:endParaRPr>
        </a:p>
      </dgm:t>
    </dgm:pt>
    <dgm:pt modelId="{5714B526-9070-4966-B6B7-D8FB1BB187AB}" type="sibTrans" cxnId="{413C5883-EB22-4CDC-B7CC-DA300B3BBCD0}">
      <dgm:prSet/>
      <dgm:spPr/>
      <dgm:t>
        <a:bodyPr/>
        <a:lstStyle/>
        <a:p>
          <a:endParaRPr lang="en-AU" sz="1100">
            <a:latin typeface="Century Gothic" panose="020B0502020202020204" pitchFamily="34" charset="0"/>
          </a:endParaRPr>
        </a:p>
      </dgm:t>
    </dgm:pt>
    <dgm:pt modelId="{3BCE2939-32FC-48D9-BDD7-299B87896159}">
      <dgm:prSet custT="1"/>
      <dgm:spPr/>
      <dgm:t>
        <a:bodyPr/>
        <a:lstStyle/>
        <a:p>
          <a:r>
            <a:rPr lang="en-AU" sz="1400" dirty="0">
              <a:latin typeface="Century Gothic" panose="020B0502020202020204" pitchFamily="34" charset="0"/>
            </a:rPr>
            <a:t>Implementing a strategy</a:t>
          </a:r>
        </a:p>
      </dgm:t>
    </dgm:pt>
    <dgm:pt modelId="{300BC26D-D0B2-4215-84F7-4719075DB630}" type="parTrans" cxnId="{DD2F1480-C6B3-4E7B-9169-E7032DB33771}">
      <dgm:prSet/>
      <dgm:spPr/>
      <dgm:t>
        <a:bodyPr/>
        <a:lstStyle/>
        <a:p>
          <a:endParaRPr lang="en-AU"/>
        </a:p>
      </dgm:t>
    </dgm:pt>
    <dgm:pt modelId="{CA5C9605-31FA-44C0-8FAB-02479AD349F5}" type="sibTrans" cxnId="{DD2F1480-C6B3-4E7B-9169-E7032DB33771}">
      <dgm:prSet/>
      <dgm:spPr/>
      <dgm:t>
        <a:bodyPr/>
        <a:lstStyle/>
        <a:p>
          <a:endParaRPr lang="en-AU"/>
        </a:p>
      </dgm:t>
    </dgm:pt>
    <dgm:pt modelId="{BA64435A-5110-4710-B44E-C9C4CF351FC5}" type="pres">
      <dgm:prSet presAssocID="{4C3063BB-7217-45CF-A222-2AF3822AF4E2}" presName="cycle" presStyleCnt="0">
        <dgm:presLayoutVars>
          <dgm:dir/>
          <dgm:resizeHandles val="exact"/>
        </dgm:presLayoutVars>
      </dgm:prSet>
      <dgm:spPr/>
    </dgm:pt>
    <dgm:pt modelId="{F4E9832F-93F8-405C-870E-2BFF5804CD00}" type="pres">
      <dgm:prSet presAssocID="{3BCE2939-32FC-48D9-BDD7-299B87896159}" presName="node" presStyleLbl="node1" presStyleIdx="0" presStyleCnt="3">
        <dgm:presLayoutVars>
          <dgm:bulletEnabled val="1"/>
        </dgm:presLayoutVars>
      </dgm:prSet>
      <dgm:spPr/>
    </dgm:pt>
    <dgm:pt modelId="{C11433EF-FD8F-49A3-860D-8E6E57BEE373}" type="pres">
      <dgm:prSet presAssocID="{3BCE2939-32FC-48D9-BDD7-299B87896159}" presName="spNode" presStyleCnt="0"/>
      <dgm:spPr/>
    </dgm:pt>
    <dgm:pt modelId="{F75314E9-E1C6-4FB5-BE26-6CC78EF28986}" type="pres">
      <dgm:prSet presAssocID="{CA5C9605-31FA-44C0-8FAB-02479AD349F5}" presName="sibTrans" presStyleLbl="sibTrans1D1" presStyleIdx="0" presStyleCnt="3"/>
      <dgm:spPr/>
    </dgm:pt>
    <dgm:pt modelId="{C4C3EB3D-701C-4BDB-ADB5-DF4AB4B21D6D}" type="pres">
      <dgm:prSet presAssocID="{B5B7A69F-4E77-4690-AC87-752ED3912F05}" presName="node" presStyleLbl="node1" presStyleIdx="1" presStyleCnt="3">
        <dgm:presLayoutVars>
          <dgm:bulletEnabled val="1"/>
        </dgm:presLayoutVars>
      </dgm:prSet>
      <dgm:spPr/>
    </dgm:pt>
    <dgm:pt modelId="{D9A934ED-1BF0-4F83-92C3-C74EF64F34B9}" type="pres">
      <dgm:prSet presAssocID="{B5B7A69F-4E77-4690-AC87-752ED3912F05}" presName="spNode" presStyleCnt="0"/>
      <dgm:spPr/>
    </dgm:pt>
    <dgm:pt modelId="{D1FA1DA2-E695-4F9A-BCBB-50FED03135F5}" type="pres">
      <dgm:prSet presAssocID="{9C63A0BC-9266-453D-9138-8F9F9BF024F9}" presName="sibTrans" presStyleLbl="sibTrans1D1" presStyleIdx="1" presStyleCnt="3"/>
      <dgm:spPr/>
    </dgm:pt>
    <dgm:pt modelId="{5D10C284-EC4F-460B-943E-3BFA22936F23}" type="pres">
      <dgm:prSet presAssocID="{BAD620F7-CBCA-4775-B7EC-3CEC18AB2B98}" presName="node" presStyleLbl="node1" presStyleIdx="2" presStyleCnt="3">
        <dgm:presLayoutVars>
          <dgm:bulletEnabled val="1"/>
        </dgm:presLayoutVars>
      </dgm:prSet>
      <dgm:spPr/>
    </dgm:pt>
    <dgm:pt modelId="{C7548DD2-3F8F-4400-B4C7-1FF031028432}" type="pres">
      <dgm:prSet presAssocID="{BAD620F7-CBCA-4775-B7EC-3CEC18AB2B98}" presName="spNode" presStyleCnt="0"/>
      <dgm:spPr/>
    </dgm:pt>
    <dgm:pt modelId="{A99A0FC5-E7E0-49E0-86A5-93DA3E018B71}" type="pres">
      <dgm:prSet presAssocID="{5714B526-9070-4966-B6B7-D8FB1BB187AB}" presName="sibTrans" presStyleLbl="sibTrans1D1" presStyleIdx="2" presStyleCnt="3"/>
      <dgm:spPr/>
    </dgm:pt>
  </dgm:ptLst>
  <dgm:cxnLst>
    <dgm:cxn modelId="{8F09960B-56C7-4DD2-B05D-9F8C82EE41F3}" type="presOf" srcId="{BAD620F7-CBCA-4775-B7EC-3CEC18AB2B98}" destId="{5D10C284-EC4F-460B-943E-3BFA22936F23}" srcOrd="0" destOrd="0" presId="urn:microsoft.com/office/officeart/2005/8/layout/cycle6"/>
    <dgm:cxn modelId="{3EA2D717-E60E-40D9-BB1F-B05C22EAB1FB}" type="presOf" srcId="{4C3063BB-7217-45CF-A222-2AF3822AF4E2}" destId="{BA64435A-5110-4710-B44E-C9C4CF351FC5}" srcOrd="0" destOrd="0" presId="urn:microsoft.com/office/officeart/2005/8/layout/cycle6"/>
    <dgm:cxn modelId="{6DD7DF69-8243-4063-B170-D7E11821FC56}" type="presOf" srcId="{5714B526-9070-4966-B6B7-D8FB1BB187AB}" destId="{A99A0FC5-E7E0-49E0-86A5-93DA3E018B71}" srcOrd="0" destOrd="0" presId="urn:microsoft.com/office/officeart/2005/8/layout/cycle6"/>
    <dgm:cxn modelId="{797C3C4B-BEB0-4923-BE3A-BC843BC5DCA8}" srcId="{4C3063BB-7217-45CF-A222-2AF3822AF4E2}" destId="{B5B7A69F-4E77-4690-AC87-752ED3912F05}" srcOrd="1" destOrd="0" parTransId="{97154118-E703-4101-9C7F-886D50562993}" sibTransId="{9C63A0BC-9266-453D-9138-8F9F9BF024F9}"/>
    <dgm:cxn modelId="{DD2F1480-C6B3-4E7B-9169-E7032DB33771}" srcId="{4C3063BB-7217-45CF-A222-2AF3822AF4E2}" destId="{3BCE2939-32FC-48D9-BDD7-299B87896159}" srcOrd="0" destOrd="0" parTransId="{300BC26D-D0B2-4215-84F7-4719075DB630}" sibTransId="{CA5C9605-31FA-44C0-8FAB-02479AD349F5}"/>
    <dgm:cxn modelId="{413C5883-EB22-4CDC-B7CC-DA300B3BBCD0}" srcId="{4C3063BB-7217-45CF-A222-2AF3822AF4E2}" destId="{BAD620F7-CBCA-4775-B7EC-3CEC18AB2B98}" srcOrd="2" destOrd="0" parTransId="{34F988CD-AAFD-48E0-B887-1AC2A692FE92}" sibTransId="{5714B526-9070-4966-B6B7-D8FB1BB187AB}"/>
    <dgm:cxn modelId="{BA506C9A-DC29-4480-9F48-D1784BFC2997}" type="presOf" srcId="{3BCE2939-32FC-48D9-BDD7-299B87896159}" destId="{F4E9832F-93F8-405C-870E-2BFF5804CD00}" srcOrd="0" destOrd="0" presId="urn:microsoft.com/office/officeart/2005/8/layout/cycle6"/>
    <dgm:cxn modelId="{24AB61BD-D9A3-4689-9707-2E41435D9A72}" type="presOf" srcId="{B5B7A69F-4E77-4690-AC87-752ED3912F05}" destId="{C4C3EB3D-701C-4BDB-ADB5-DF4AB4B21D6D}" srcOrd="0" destOrd="0" presId="urn:microsoft.com/office/officeart/2005/8/layout/cycle6"/>
    <dgm:cxn modelId="{0013CCBF-EB32-4257-B3A7-CE3B56D4EB2E}" type="presOf" srcId="{9C63A0BC-9266-453D-9138-8F9F9BF024F9}" destId="{D1FA1DA2-E695-4F9A-BCBB-50FED03135F5}" srcOrd="0" destOrd="0" presId="urn:microsoft.com/office/officeart/2005/8/layout/cycle6"/>
    <dgm:cxn modelId="{FCB037C1-A54E-4C90-B63F-129DB4B210B8}" type="presOf" srcId="{CA5C9605-31FA-44C0-8FAB-02479AD349F5}" destId="{F75314E9-E1C6-4FB5-BE26-6CC78EF28986}" srcOrd="0" destOrd="0" presId="urn:microsoft.com/office/officeart/2005/8/layout/cycle6"/>
    <dgm:cxn modelId="{8F349937-24D4-46DC-86E5-015F38464627}" type="presParOf" srcId="{BA64435A-5110-4710-B44E-C9C4CF351FC5}" destId="{F4E9832F-93F8-405C-870E-2BFF5804CD00}" srcOrd="0" destOrd="0" presId="urn:microsoft.com/office/officeart/2005/8/layout/cycle6"/>
    <dgm:cxn modelId="{FF92C973-586C-431F-A76B-831842CE36F4}" type="presParOf" srcId="{BA64435A-5110-4710-B44E-C9C4CF351FC5}" destId="{C11433EF-FD8F-49A3-860D-8E6E57BEE373}" srcOrd="1" destOrd="0" presId="urn:microsoft.com/office/officeart/2005/8/layout/cycle6"/>
    <dgm:cxn modelId="{6317BDED-7E3E-4131-927F-1108AE1AC807}" type="presParOf" srcId="{BA64435A-5110-4710-B44E-C9C4CF351FC5}" destId="{F75314E9-E1C6-4FB5-BE26-6CC78EF28986}" srcOrd="2" destOrd="0" presId="urn:microsoft.com/office/officeart/2005/8/layout/cycle6"/>
    <dgm:cxn modelId="{080950CC-7479-425C-845D-35040523B9E6}" type="presParOf" srcId="{BA64435A-5110-4710-B44E-C9C4CF351FC5}" destId="{C4C3EB3D-701C-4BDB-ADB5-DF4AB4B21D6D}" srcOrd="3" destOrd="0" presId="urn:microsoft.com/office/officeart/2005/8/layout/cycle6"/>
    <dgm:cxn modelId="{6766CC1D-9639-4D44-9E93-7A8B1F9AF55A}" type="presParOf" srcId="{BA64435A-5110-4710-B44E-C9C4CF351FC5}" destId="{D9A934ED-1BF0-4F83-92C3-C74EF64F34B9}" srcOrd="4" destOrd="0" presId="urn:microsoft.com/office/officeart/2005/8/layout/cycle6"/>
    <dgm:cxn modelId="{6E1B78AE-9857-41F1-B58E-89DDE2F72E50}" type="presParOf" srcId="{BA64435A-5110-4710-B44E-C9C4CF351FC5}" destId="{D1FA1DA2-E695-4F9A-BCBB-50FED03135F5}" srcOrd="5" destOrd="0" presId="urn:microsoft.com/office/officeart/2005/8/layout/cycle6"/>
    <dgm:cxn modelId="{BBE70A6D-E765-4B50-B03B-76667AFFD2E8}" type="presParOf" srcId="{BA64435A-5110-4710-B44E-C9C4CF351FC5}" destId="{5D10C284-EC4F-460B-943E-3BFA22936F23}" srcOrd="6" destOrd="0" presId="urn:microsoft.com/office/officeart/2005/8/layout/cycle6"/>
    <dgm:cxn modelId="{A93FA31A-430D-4AEC-AA58-DC523A0EB256}" type="presParOf" srcId="{BA64435A-5110-4710-B44E-C9C4CF351FC5}" destId="{C7548DD2-3F8F-4400-B4C7-1FF031028432}" srcOrd="7" destOrd="0" presId="urn:microsoft.com/office/officeart/2005/8/layout/cycle6"/>
    <dgm:cxn modelId="{D3FD7DF8-7A71-4962-925A-6C3C37F1A27A}" type="presParOf" srcId="{BA64435A-5110-4710-B44E-C9C4CF351FC5}" destId="{A99A0FC5-E7E0-49E0-86A5-93DA3E018B71}" srcOrd="8"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F1A6D1-571C-4BB3-A11A-A0D9212253EE}" type="doc">
      <dgm:prSet loTypeId="urn:microsoft.com/office/officeart/2005/8/layout/pyramid1" loCatId="pyramid" qsTypeId="urn:microsoft.com/office/officeart/2005/8/quickstyle/simple1" qsCatId="simple" csTypeId="urn:microsoft.com/office/officeart/2005/8/colors/colorful1" csCatId="colorful" phldr="1"/>
      <dgm:spPr/>
    </dgm:pt>
    <dgm:pt modelId="{C6E073CC-BC7F-4EB2-A1DA-1ADDA17489BD}">
      <dgm:prSet phldrT="[Text]"/>
      <dgm:spPr>
        <a:solidFill>
          <a:schemeClr val="accent4"/>
        </a:solidFill>
      </dgm:spPr>
      <dgm:t>
        <a:bodyPr/>
        <a:lstStyle/>
        <a:p>
          <a:r>
            <a:rPr lang="en-AU" dirty="0">
              <a:latin typeface="Century Gothic" panose="020B0502020202020204" pitchFamily="34" charset="0"/>
            </a:rPr>
            <a:t>Respond</a:t>
          </a:r>
        </a:p>
      </dgm:t>
    </dgm:pt>
    <dgm:pt modelId="{FF7D139B-6E3C-4E68-BD34-0A80D8478282}" type="parTrans" cxnId="{A7FEB17C-1FA8-4E0A-A13B-6162712096A1}">
      <dgm:prSet/>
      <dgm:spPr/>
      <dgm:t>
        <a:bodyPr/>
        <a:lstStyle/>
        <a:p>
          <a:endParaRPr lang="en-AU">
            <a:latin typeface="Century Gothic" panose="020B0502020202020204" pitchFamily="34" charset="0"/>
          </a:endParaRPr>
        </a:p>
      </dgm:t>
    </dgm:pt>
    <dgm:pt modelId="{CCD7F42E-AF2B-4F82-8720-DA55BB6DB42E}" type="sibTrans" cxnId="{A7FEB17C-1FA8-4E0A-A13B-6162712096A1}">
      <dgm:prSet/>
      <dgm:spPr/>
      <dgm:t>
        <a:bodyPr/>
        <a:lstStyle/>
        <a:p>
          <a:endParaRPr lang="en-AU">
            <a:latin typeface="Century Gothic" panose="020B0502020202020204" pitchFamily="34" charset="0"/>
          </a:endParaRPr>
        </a:p>
      </dgm:t>
    </dgm:pt>
    <dgm:pt modelId="{1B99AA36-C37F-4D3D-8FBD-0749D9DF6688}">
      <dgm:prSet phldrT="[Text]"/>
      <dgm:spPr/>
      <dgm:t>
        <a:bodyPr/>
        <a:lstStyle/>
        <a:p>
          <a:r>
            <a:rPr lang="en-AU" dirty="0">
              <a:latin typeface="Century Gothic" panose="020B0502020202020204" pitchFamily="34" charset="0"/>
            </a:rPr>
            <a:t>Detect</a:t>
          </a:r>
        </a:p>
      </dgm:t>
    </dgm:pt>
    <dgm:pt modelId="{4D49B2BD-36CD-4CAD-9302-7DF2B5A4ECE2}" type="parTrans" cxnId="{BD6C0552-EADD-4574-838B-6A89A42C0E6C}">
      <dgm:prSet/>
      <dgm:spPr/>
      <dgm:t>
        <a:bodyPr/>
        <a:lstStyle/>
        <a:p>
          <a:endParaRPr lang="en-AU">
            <a:latin typeface="Century Gothic" panose="020B0502020202020204" pitchFamily="34" charset="0"/>
          </a:endParaRPr>
        </a:p>
      </dgm:t>
    </dgm:pt>
    <dgm:pt modelId="{34861026-7725-4AB3-BA13-39572E7E56D2}" type="sibTrans" cxnId="{BD6C0552-EADD-4574-838B-6A89A42C0E6C}">
      <dgm:prSet/>
      <dgm:spPr/>
      <dgm:t>
        <a:bodyPr/>
        <a:lstStyle/>
        <a:p>
          <a:endParaRPr lang="en-AU">
            <a:latin typeface="Century Gothic" panose="020B0502020202020204" pitchFamily="34" charset="0"/>
          </a:endParaRPr>
        </a:p>
      </dgm:t>
    </dgm:pt>
    <dgm:pt modelId="{6D719597-07F6-48E4-B9B9-015732AB7417}">
      <dgm:prSet phldrT="[Text]"/>
      <dgm:spPr>
        <a:solidFill>
          <a:schemeClr val="accent2"/>
        </a:solidFill>
      </dgm:spPr>
      <dgm:t>
        <a:bodyPr/>
        <a:lstStyle/>
        <a:p>
          <a:r>
            <a:rPr lang="en-AU" dirty="0">
              <a:latin typeface="Century Gothic" panose="020B0502020202020204" pitchFamily="34" charset="0"/>
            </a:rPr>
            <a:t>Prevent</a:t>
          </a:r>
        </a:p>
      </dgm:t>
    </dgm:pt>
    <dgm:pt modelId="{9B975C11-06FA-486D-9219-365FB5DE1329}" type="sibTrans" cxnId="{6DC25C11-3BA2-4F94-A340-6EF2F882692E}">
      <dgm:prSet/>
      <dgm:spPr/>
      <dgm:t>
        <a:bodyPr/>
        <a:lstStyle/>
        <a:p>
          <a:endParaRPr lang="en-AU">
            <a:latin typeface="Century Gothic" panose="020B0502020202020204" pitchFamily="34" charset="0"/>
          </a:endParaRPr>
        </a:p>
      </dgm:t>
    </dgm:pt>
    <dgm:pt modelId="{265738D7-20A9-47E8-A93C-94B549B05542}" type="parTrans" cxnId="{6DC25C11-3BA2-4F94-A340-6EF2F882692E}">
      <dgm:prSet/>
      <dgm:spPr/>
      <dgm:t>
        <a:bodyPr/>
        <a:lstStyle/>
        <a:p>
          <a:endParaRPr lang="en-AU">
            <a:latin typeface="Century Gothic" panose="020B0502020202020204" pitchFamily="34" charset="0"/>
          </a:endParaRPr>
        </a:p>
      </dgm:t>
    </dgm:pt>
    <dgm:pt modelId="{628B505E-702A-446C-8555-2CD8CAE30696}" type="pres">
      <dgm:prSet presAssocID="{9CF1A6D1-571C-4BB3-A11A-A0D9212253EE}" presName="Name0" presStyleCnt="0">
        <dgm:presLayoutVars>
          <dgm:dir/>
          <dgm:animLvl val="lvl"/>
          <dgm:resizeHandles val="exact"/>
        </dgm:presLayoutVars>
      </dgm:prSet>
      <dgm:spPr/>
    </dgm:pt>
    <dgm:pt modelId="{96588E6A-D022-4999-8EEC-DD7CF33E6894}" type="pres">
      <dgm:prSet presAssocID="{C6E073CC-BC7F-4EB2-A1DA-1ADDA17489BD}" presName="Name8" presStyleCnt="0"/>
      <dgm:spPr/>
    </dgm:pt>
    <dgm:pt modelId="{F71E6AE4-B7B2-4FCC-916A-BED8A8BA361B}" type="pres">
      <dgm:prSet presAssocID="{C6E073CC-BC7F-4EB2-A1DA-1ADDA17489BD}" presName="level" presStyleLbl="node1" presStyleIdx="0" presStyleCnt="3">
        <dgm:presLayoutVars>
          <dgm:chMax val="1"/>
          <dgm:bulletEnabled val="1"/>
        </dgm:presLayoutVars>
      </dgm:prSet>
      <dgm:spPr/>
    </dgm:pt>
    <dgm:pt modelId="{07F983C3-19D7-4A3A-A1AB-B5FF23715377}" type="pres">
      <dgm:prSet presAssocID="{C6E073CC-BC7F-4EB2-A1DA-1ADDA17489BD}" presName="levelTx" presStyleLbl="revTx" presStyleIdx="0" presStyleCnt="0">
        <dgm:presLayoutVars>
          <dgm:chMax val="1"/>
          <dgm:bulletEnabled val="1"/>
        </dgm:presLayoutVars>
      </dgm:prSet>
      <dgm:spPr/>
    </dgm:pt>
    <dgm:pt modelId="{53A92FC3-BF54-4C33-A92E-BFC7E95E20AF}" type="pres">
      <dgm:prSet presAssocID="{1B99AA36-C37F-4D3D-8FBD-0749D9DF6688}" presName="Name8" presStyleCnt="0"/>
      <dgm:spPr/>
    </dgm:pt>
    <dgm:pt modelId="{DD079256-020C-4D29-B8DC-9C227F301DB0}" type="pres">
      <dgm:prSet presAssocID="{1B99AA36-C37F-4D3D-8FBD-0749D9DF6688}" presName="level" presStyleLbl="node1" presStyleIdx="1" presStyleCnt="3" custLinFactNeighborX="0" custLinFactNeighborY="0">
        <dgm:presLayoutVars>
          <dgm:chMax val="1"/>
          <dgm:bulletEnabled val="1"/>
        </dgm:presLayoutVars>
      </dgm:prSet>
      <dgm:spPr/>
    </dgm:pt>
    <dgm:pt modelId="{9DE0F46E-7243-4692-B43F-FE7A5389E281}" type="pres">
      <dgm:prSet presAssocID="{1B99AA36-C37F-4D3D-8FBD-0749D9DF6688}" presName="levelTx" presStyleLbl="revTx" presStyleIdx="0" presStyleCnt="0">
        <dgm:presLayoutVars>
          <dgm:chMax val="1"/>
          <dgm:bulletEnabled val="1"/>
        </dgm:presLayoutVars>
      </dgm:prSet>
      <dgm:spPr/>
    </dgm:pt>
    <dgm:pt modelId="{4F6FA7E8-28CE-4A96-A2B6-F5240AE25A78}" type="pres">
      <dgm:prSet presAssocID="{6D719597-07F6-48E4-B9B9-015732AB7417}" presName="Name8" presStyleCnt="0"/>
      <dgm:spPr/>
    </dgm:pt>
    <dgm:pt modelId="{8A08D826-0F94-4D1D-AC4E-D1C395808AD2}" type="pres">
      <dgm:prSet presAssocID="{6D719597-07F6-48E4-B9B9-015732AB7417}" presName="level" presStyleLbl="node1" presStyleIdx="2" presStyleCnt="3">
        <dgm:presLayoutVars>
          <dgm:chMax val="1"/>
          <dgm:bulletEnabled val="1"/>
        </dgm:presLayoutVars>
      </dgm:prSet>
      <dgm:spPr/>
    </dgm:pt>
    <dgm:pt modelId="{D95AC8D7-B94A-428D-91C6-D4BEDEB75380}" type="pres">
      <dgm:prSet presAssocID="{6D719597-07F6-48E4-B9B9-015732AB7417}" presName="levelTx" presStyleLbl="revTx" presStyleIdx="0" presStyleCnt="0">
        <dgm:presLayoutVars>
          <dgm:chMax val="1"/>
          <dgm:bulletEnabled val="1"/>
        </dgm:presLayoutVars>
      </dgm:prSet>
      <dgm:spPr/>
    </dgm:pt>
  </dgm:ptLst>
  <dgm:cxnLst>
    <dgm:cxn modelId="{F3593711-825E-4351-90DA-4D5273D96378}" type="presOf" srcId="{6D719597-07F6-48E4-B9B9-015732AB7417}" destId="{8A08D826-0F94-4D1D-AC4E-D1C395808AD2}" srcOrd="0" destOrd="0" presId="urn:microsoft.com/office/officeart/2005/8/layout/pyramid1"/>
    <dgm:cxn modelId="{6DC25C11-3BA2-4F94-A340-6EF2F882692E}" srcId="{9CF1A6D1-571C-4BB3-A11A-A0D9212253EE}" destId="{6D719597-07F6-48E4-B9B9-015732AB7417}" srcOrd="2" destOrd="0" parTransId="{265738D7-20A9-47E8-A93C-94B549B05542}" sibTransId="{9B975C11-06FA-486D-9219-365FB5DE1329}"/>
    <dgm:cxn modelId="{6AE8CF23-035E-4231-B0E9-059B4D7AD3C2}" type="presOf" srcId="{9CF1A6D1-571C-4BB3-A11A-A0D9212253EE}" destId="{628B505E-702A-446C-8555-2CD8CAE30696}" srcOrd="0" destOrd="0" presId="urn:microsoft.com/office/officeart/2005/8/layout/pyramid1"/>
    <dgm:cxn modelId="{FB05CE3F-C20B-4186-B426-A57AFB0FDAC3}" type="presOf" srcId="{1B99AA36-C37F-4D3D-8FBD-0749D9DF6688}" destId="{9DE0F46E-7243-4692-B43F-FE7A5389E281}" srcOrd="1" destOrd="0" presId="urn:microsoft.com/office/officeart/2005/8/layout/pyramid1"/>
    <dgm:cxn modelId="{9BE6746D-F23F-4D00-8CEE-1116FAA3BBA2}" type="presOf" srcId="{6D719597-07F6-48E4-B9B9-015732AB7417}" destId="{D95AC8D7-B94A-428D-91C6-D4BEDEB75380}" srcOrd="1" destOrd="0" presId="urn:microsoft.com/office/officeart/2005/8/layout/pyramid1"/>
    <dgm:cxn modelId="{BD6C0552-EADD-4574-838B-6A89A42C0E6C}" srcId="{9CF1A6D1-571C-4BB3-A11A-A0D9212253EE}" destId="{1B99AA36-C37F-4D3D-8FBD-0749D9DF6688}" srcOrd="1" destOrd="0" parTransId="{4D49B2BD-36CD-4CAD-9302-7DF2B5A4ECE2}" sibTransId="{34861026-7725-4AB3-BA13-39572E7E56D2}"/>
    <dgm:cxn modelId="{A7FEB17C-1FA8-4E0A-A13B-6162712096A1}" srcId="{9CF1A6D1-571C-4BB3-A11A-A0D9212253EE}" destId="{C6E073CC-BC7F-4EB2-A1DA-1ADDA17489BD}" srcOrd="0" destOrd="0" parTransId="{FF7D139B-6E3C-4E68-BD34-0A80D8478282}" sibTransId="{CCD7F42E-AF2B-4F82-8720-DA55BB6DB42E}"/>
    <dgm:cxn modelId="{AD6E22AC-BAD5-4F63-A478-B3190548891E}" type="presOf" srcId="{C6E073CC-BC7F-4EB2-A1DA-1ADDA17489BD}" destId="{07F983C3-19D7-4A3A-A1AB-B5FF23715377}" srcOrd="1" destOrd="0" presId="urn:microsoft.com/office/officeart/2005/8/layout/pyramid1"/>
    <dgm:cxn modelId="{11F602E8-754F-442B-9AD6-742D28DC8997}" type="presOf" srcId="{C6E073CC-BC7F-4EB2-A1DA-1ADDA17489BD}" destId="{F71E6AE4-B7B2-4FCC-916A-BED8A8BA361B}" srcOrd="0" destOrd="0" presId="urn:microsoft.com/office/officeart/2005/8/layout/pyramid1"/>
    <dgm:cxn modelId="{4D2198F8-2CD4-488E-B0C7-CC7B60398D8C}" type="presOf" srcId="{1B99AA36-C37F-4D3D-8FBD-0749D9DF6688}" destId="{DD079256-020C-4D29-B8DC-9C227F301DB0}" srcOrd="0" destOrd="0" presId="urn:microsoft.com/office/officeart/2005/8/layout/pyramid1"/>
    <dgm:cxn modelId="{F3654314-F15A-4312-B8C7-88A98E0F4544}" type="presParOf" srcId="{628B505E-702A-446C-8555-2CD8CAE30696}" destId="{96588E6A-D022-4999-8EEC-DD7CF33E6894}" srcOrd="0" destOrd="0" presId="urn:microsoft.com/office/officeart/2005/8/layout/pyramid1"/>
    <dgm:cxn modelId="{DCC099E9-510F-4E77-8C5D-8AB8A6B873E0}" type="presParOf" srcId="{96588E6A-D022-4999-8EEC-DD7CF33E6894}" destId="{F71E6AE4-B7B2-4FCC-916A-BED8A8BA361B}" srcOrd="0" destOrd="0" presId="urn:microsoft.com/office/officeart/2005/8/layout/pyramid1"/>
    <dgm:cxn modelId="{1C1FB46F-4330-445D-A67E-1E50BB438FDC}" type="presParOf" srcId="{96588E6A-D022-4999-8EEC-DD7CF33E6894}" destId="{07F983C3-19D7-4A3A-A1AB-B5FF23715377}" srcOrd="1" destOrd="0" presId="urn:microsoft.com/office/officeart/2005/8/layout/pyramid1"/>
    <dgm:cxn modelId="{A150417F-8907-4E32-AE84-066995475EE7}" type="presParOf" srcId="{628B505E-702A-446C-8555-2CD8CAE30696}" destId="{53A92FC3-BF54-4C33-A92E-BFC7E95E20AF}" srcOrd="1" destOrd="0" presId="urn:microsoft.com/office/officeart/2005/8/layout/pyramid1"/>
    <dgm:cxn modelId="{9DA922B8-513E-4A75-A333-8FA13D4ED752}" type="presParOf" srcId="{53A92FC3-BF54-4C33-A92E-BFC7E95E20AF}" destId="{DD079256-020C-4D29-B8DC-9C227F301DB0}" srcOrd="0" destOrd="0" presId="urn:microsoft.com/office/officeart/2005/8/layout/pyramid1"/>
    <dgm:cxn modelId="{C09D14A0-4BB4-4A30-8199-F7D88797FE1A}" type="presParOf" srcId="{53A92FC3-BF54-4C33-A92E-BFC7E95E20AF}" destId="{9DE0F46E-7243-4692-B43F-FE7A5389E281}" srcOrd="1" destOrd="0" presId="urn:microsoft.com/office/officeart/2005/8/layout/pyramid1"/>
    <dgm:cxn modelId="{9850A8DE-8097-408F-B61E-DB1D43EAC457}" type="presParOf" srcId="{628B505E-702A-446C-8555-2CD8CAE30696}" destId="{4F6FA7E8-28CE-4A96-A2B6-F5240AE25A78}" srcOrd="2" destOrd="0" presId="urn:microsoft.com/office/officeart/2005/8/layout/pyramid1"/>
    <dgm:cxn modelId="{7ACFC1A7-DAB8-4EF6-BA63-3E90446798C8}" type="presParOf" srcId="{4F6FA7E8-28CE-4A96-A2B6-F5240AE25A78}" destId="{8A08D826-0F94-4D1D-AC4E-D1C395808AD2}" srcOrd="0" destOrd="0" presId="urn:microsoft.com/office/officeart/2005/8/layout/pyramid1"/>
    <dgm:cxn modelId="{60C0CF2D-1866-432E-AEDD-0890DEAEF805}" type="presParOf" srcId="{4F6FA7E8-28CE-4A96-A2B6-F5240AE25A78}" destId="{D95AC8D7-B94A-428D-91C6-D4BEDEB75380}"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B3C9D8-2281-4D75-B374-22ECED355754}" type="doc">
      <dgm:prSet loTypeId="urn:microsoft.com/office/officeart/2005/8/layout/venn1" loCatId="relationship" qsTypeId="urn:microsoft.com/office/officeart/2005/8/quickstyle/simple1" qsCatId="simple" csTypeId="urn:microsoft.com/office/officeart/2005/8/colors/accent2_2" csCatId="accent2" phldr="1"/>
      <dgm:spPr/>
    </dgm:pt>
    <dgm:pt modelId="{91BE0FE4-D377-415E-85BB-7D0BD756AEE7}">
      <dgm:prSet phldrT="[Text]" custT="1"/>
      <dgm:spPr/>
      <dgm:t>
        <a:bodyPr/>
        <a:lstStyle/>
        <a:p>
          <a:endParaRPr lang="en-AU" sz="2800" dirty="0">
            <a:latin typeface="Century Gothic" panose="020B0502020202020204" pitchFamily="34" charset="0"/>
          </a:endParaRPr>
        </a:p>
        <a:p>
          <a:endParaRPr lang="en-AU" sz="2800" dirty="0">
            <a:latin typeface="Century Gothic" panose="020B0502020202020204" pitchFamily="34" charset="0"/>
          </a:endParaRPr>
        </a:p>
        <a:p>
          <a:r>
            <a:rPr lang="en-AU" sz="2800" dirty="0">
              <a:latin typeface="Century Gothic" panose="020B0502020202020204" pitchFamily="34" charset="0"/>
            </a:rPr>
            <a:t>Customer Service</a:t>
          </a:r>
        </a:p>
      </dgm:t>
    </dgm:pt>
    <dgm:pt modelId="{5730E68B-D57E-4C7E-BC9F-21B3A9C4A3E7}" type="parTrans" cxnId="{C486C9E3-1C10-4459-A849-AE38AE8B272B}">
      <dgm:prSet/>
      <dgm:spPr/>
      <dgm:t>
        <a:bodyPr/>
        <a:lstStyle/>
        <a:p>
          <a:endParaRPr lang="en-AU" sz="1600">
            <a:latin typeface="Century Gothic" panose="020B0502020202020204" pitchFamily="34" charset="0"/>
          </a:endParaRPr>
        </a:p>
      </dgm:t>
    </dgm:pt>
    <dgm:pt modelId="{95DA29E5-4AB7-4F62-8E67-177264B2A140}" type="sibTrans" cxnId="{C486C9E3-1C10-4459-A849-AE38AE8B272B}">
      <dgm:prSet/>
      <dgm:spPr/>
      <dgm:t>
        <a:bodyPr/>
        <a:lstStyle/>
        <a:p>
          <a:endParaRPr lang="en-AU" sz="1600">
            <a:latin typeface="Century Gothic" panose="020B0502020202020204" pitchFamily="34" charset="0"/>
          </a:endParaRPr>
        </a:p>
      </dgm:t>
    </dgm:pt>
    <dgm:pt modelId="{14FBB0B9-2094-4D1E-B195-71F47CFC713B}">
      <dgm:prSet phldrT="[Text]" custT="1"/>
      <dgm:spPr>
        <a:solidFill>
          <a:schemeClr val="accent3">
            <a:alpha val="50000"/>
          </a:schemeClr>
        </a:solidFill>
      </dgm:spPr>
      <dgm:t>
        <a:bodyPr/>
        <a:lstStyle/>
        <a:p>
          <a:endParaRPr lang="en-AU" sz="2800" dirty="0">
            <a:latin typeface="Century Gothic" panose="020B0502020202020204" pitchFamily="34" charset="0"/>
          </a:endParaRPr>
        </a:p>
        <a:p>
          <a:endParaRPr lang="en-AU" sz="2800" dirty="0">
            <a:latin typeface="Century Gothic" panose="020B0502020202020204" pitchFamily="34" charset="0"/>
          </a:endParaRPr>
        </a:p>
        <a:p>
          <a:r>
            <a:rPr lang="en-AU" sz="2800" dirty="0">
              <a:latin typeface="Century Gothic" panose="020B0502020202020204" pitchFamily="34" charset="0"/>
            </a:rPr>
            <a:t>Anti-fraud measures</a:t>
          </a:r>
        </a:p>
      </dgm:t>
    </dgm:pt>
    <dgm:pt modelId="{D40D011A-2A78-43CE-A43F-B8D46AE583C1}" type="parTrans" cxnId="{666B0F94-5A04-4C38-93D2-C7D73B9B04AF}">
      <dgm:prSet/>
      <dgm:spPr/>
      <dgm:t>
        <a:bodyPr/>
        <a:lstStyle/>
        <a:p>
          <a:endParaRPr lang="en-AU" sz="1600">
            <a:latin typeface="Century Gothic" panose="020B0502020202020204" pitchFamily="34" charset="0"/>
          </a:endParaRPr>
        </a:p>
      </dgm:t>
    </dgm:pt>
    <dgm:pt modelId="{E968DF10-CF07-41DC-AFD8-524BE90293BC}" type="sibTrans" cxnId="{666B0F94-5A04-4C38-93D2-C7D73B9B04AF}">
      <dgm:prSet/>
      <dgm:spPr/>
      <dgm:t>
        <a:bodyPr/>
        <a:lstStyle/>
        <a:p>
          <a:endParaRPr lang="en-AU" sz="1600">
            <a:latin typeface="Century Gothic" panose="020B0502020202020204" pitchFamily="34" charset="0"/>
          </a:endParaRPr>
        </a:p>
      </dgm:t>
    </dgm:pt>
    <dgm:pt modelId="{C7B523A4-9EEB-4CEA-BFAE-B74DA987BDD2}" type="pres">
      <dgm:prSet presAssocID="{FAB3C9D8-2281-4D75-B374-22ECED355754}" presName="compositeShape" presStyleCnt="0">
        <dgm:presLayoutVars>
          <dgm:chMax val="7"/>
          <dgm:dir/>
          <dgm:resizeHandles val="exact"/>
        </dgm:presLayoutVars>
      </dgm:prSet>
      <dgm:spPr/>
    </dgm:pt>
    <dgm:pt modelId="{8DF7DAE0-F4FB-4029-9B8B-EA948DD7AD09}" type="pres">
      <dgm:prSet presAssocID="{91BE0FE4-D377-415E-85BB-7D0BD756AEE7}" presName="circ1" presStyleLbl="vennNode1" presStyleIdx="0" presStyleCnt="2"/>
      <dgm:spPr/>
    </dgm:pt>
    <dgm:pt modelId="{1B191810-91C5-4D0D-A1C7-64C377DAAEA2}" type="pres">
      <dgm:prSet presAssocID="{91BE0FE4-D377-415E-85BB-7D0BD756AEE7}" presName="circ1Tx" presStyleLbl="revTx" presStyleIdx="0" presStyleCnt="0">
        <dgm:presLayoutVars>
          <dgm:chMax val="0"/>
          <dgm:chPref val="0"/>
          <dgm:bulletEnabled val="1"/>
        </dgm:presLayoutVars>
      </dgm:prSet>
      <dgm:spPr/>
    </dgm:pt>
    <dgm:pt modelId="{038FAF05-EB43-42D9-966C-AA186D1524C8}" type="pres">
      <dgm:prSet presAssocID="{14FBB0B9-2094-4D1E-B195-71F47CFC713B}" presName="circ2" presStyleLbl="vennNode1" presStyleIdx="1" presStyleCnt="2"/>
      <dgm:spPr/>
    </dgm:pt>
    <dgm:pt modelId="{4FA1A3F9-1B57-4790-B524-B9FA5B772DDF}" type="pres">
      <dgm:prSet presAssocID="{14FBB0B9-2094-4D1E-B195-71F47CFC713B}" presName="circ2Tx" presStyleLbl="revTx" presStyleIdx="0" presStyleCnt="0">
        <dgm:presLayoutVars>
          <dgm:chMax val="0"/>
          <dgm:chPref val="0"/>
          <dgm:bulletEnabled val="1"/>
        </dgm:presLayoutVars>
      </dgm:prSet>
      <dgm:spPr/>
    </dgm:pt>
  </dgm:ptLst>
  <dgm:cxnLst>
    <dgm:cxn modelId="{17F9F408-CC45-46C9-ABA3-DB42319A58F1}" type="presOf" srcId="{14FBB0B9-2094-4D1E-B195-71F47CFC713B}" destId="{038FAF05-EB43-42D9-966C-AA186D1524C8}" srcOrd="0" destOrd="0" presId="urn:microsoft.com/office/officeart/2005/8/layout/venn1"/>
    <dgm:cxn modelId="{6417AF1F-17FD-4B0A-891E-64BC0C60F07B}" type="presOf" srcId="{FAB3C9D8-2281-4D75-B374-22ECED355754}" destId="{C7B523A4-9EEB-4CEA-BFAE-B74DA987BDD2}" srcOrd="0" destOrd="0" presId="urn:microsoft.com/office/officeart/2005/8/layout/venn1"/>
    <dgm:cxn modelId="{7EC6A632-F38E-4FAD-B7F9-6EB3DC54BDD4}" type="presOf" srcId="{91BE0FE4-D377-415E-85BB-7D0BD756AEE7}" destId="{1B191810-91C5-4D0D-A1C7-64C377DAAEA2}" srcOrd="1" destOrd="0" presId="urn:microsoft.com/office/officeart/2005/8/layout/venn1"/>
    <dgm:cxn modelId="{FEFE3E6C-05AD-4D46-97DA-C986263A6E80}" type="presOf" srcId="{14FBB0B9-2094-4D1E-B195-71F47CFC713B}" destId="{4FA1A3F9-1B57-4790-B524-B9FA5B772DDF}" srcOrd="1" destOrd="0" presId="urn:microsoft.com/office/officeart/2005/8/layout/venn1"/>
    <dgm:cxn modelId="{F003CD87-271D-4326-8D4E-0424461459A9}" type="presOf" srcId="{91BE0FE4-D377-415E-85BB-7D0BD756AEE7}" destId="{8DF7DAE0-F4FB-4029-9B8B-EA948DD7AD09}" srcOrd="0" destOrd="0" presId="urn:microsoft.com/office/officeart/2005/8/layout/venn1"/>
    <dgm:cxn modelId="{666B0F94-5A04-4C38-93D2-C7D73B9B04AF}" srcId="{FAB3C9D8-2281-4D75-B374-22ECED355754}" destId="{14FBB0B9-2094-4D1E-B195-71F47CFC713B}" srcOrd="1" destOrd="0" parTransId="{D40D011A-2A78-43CE-A43F-B8D46AE583C1}" sibTransId="{E968DF10-CF07-41DC-AFD8-524BE90293BC}"/>
    <dgm:cxn modelId="{C486C9E3-1C10-4459-A849-AE38AE8B272B}" srcId="{FAB3C9D8-2281-4D75-B374-22ECED355754}" destId="{91BE0FE4-D377-415E-85BB-7D0BD756AEE7}" srcOrd="0" destOrd="0" parTransId="{5730E68B-D57E-4C7E-BC9F-21B3A9C4A3E7}" sibTransId="{95DA29E5-4AB7-4F62-8E67-177264B2A140}"/>
    <dgm:cxn modelId="{E559FF75-912C-47CE-887B-B14F86ABBE7F}" type="presParOf" srcId="{C7B523A4-9EEB-4CEA-BFAE-B74DA987BDD2}" destId="{8DF7DAE0-F4FB-4029-9B8B-EA948DD7AD09}" srcOrd="0" destOrd="0" presId="urn:microsoft.com/office/officeart/2005/8/layout/venn1"/>
    <dgm:cxn modelId="{70EA361A-0DC1-4C1E-85DB-6FB07D120E91}" type="presParOf" srcId="{C7B523A4-9EEB-4CEA-BFAE-B74DA987BDD2}" destId="{1B191810-91C5-4D0D-A1C7-64C377DAAEA2}" srcOrd="1" destOrd="0" presId="urn:microsoft.com/office/officeart/2005/8/layout/venn1"/>
    <dgm:cxn modelId="{114FD759-BB5A-45C1-9550-745F034C99FF}" type="presParOf" srcId="{C7B523A4-9EEB-4CEA-BFAE-B74DA987BDD2}" destId="{038FAF05-EB43-42D9-966C-AA186D1524C8}" srcOrd="2" destOrd="0" presId="urn:microsoft.com/office/officeart/2005/8/layout/venn1"/>
    <dgm:cxn modelId="{D91FDE06-4F52-4723-B2CE-B545BF198670}" type="presParOf" srcId="{C7B523A4-9EEB-4CEA-BFAE-B74DA987BDD2}" destId="{4FA1A3F9-1B57-4790-B524-B9FA5B772DDF}"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B8DBED-FB0F-4549-A092-C9A2A64B99A6}" type="doc">
      <dgm:prSet loTypeId="urn:microsoft.com/office/officeart/2005/8/layout/process1" loCatId="process" qsTypeId="urn:microsoft.com/office/officeart/2005/8/quickstyle/simple1" qsCatId="simple" csTypeId="urn:microsoft.com/office/officeart/2005/8/colors/colorful1" csCatId="colorful" phldr="1"/>
      <dgm:spPr/>
    </dgm:pt>
    <dgm:pt modelId="{A0E473BC-042A-4020-BFEB-692DDA2DE5FD}">
      <dgm:prSet phldrT="[Text]"/>
      <dgm:spPr/>
      <dgm:t>
        <a:bodyPr/>
        <a:lstStyle/>
        <a:p>
          <a:r>
            <a:rPr lang="en-AU" dirty="0">
              <a:latin typeface="Century Gothic" panose="020B0502020202020204" pitchFamily="34" charset="0"/>
            </a:rPr>
            <a:t>Registry Control (VAT)</a:t>
          </a:r>
        </a:p>
      </dgm:t>
    </dgm:pt>
    <dgm:pt modelId="{DD855F7B-6968-41BC-BBB1-0571D16DBC79}" type="parTrans" cxnId="{09037D6E-A15C-449F-9CBB-639015E3F6DA}">
      <dgm:prSet/>
      <dgm:spPr/>
      <dgm:t>
        <a:bodyPr/>
        <a:lstStyle/>
        <a:p>
          <a:endParaRPr lang="en-AU">
            <a:latin typeface="Century Gothic" panose="020B0502020202020204" pitchFamily="34" charset="0"/>
          </a:endParaRPr>
        </a:p>
      </dgm:t>
    </dgm:pt>
    <dgm:pt modelId="{8B40C15D-6C6E-4365-A096-B4A113C7C545}" type="sibTrans" cxnId="{09037D6E-A15C-449F-9CBB-639015E3F6DA}">
      <dgm:prSet/>
      <dgm:spPr/>
      <dgm:t>
        <a:bodyPr/>
        <a:lstStyle/>
        <a:p>
          <a:endParaRPr lang="en-AU">
            <a:latin typeface="Century Gothic" panose="020B0502020202020204" pitchFamily="34" charset="0"/>
          </a:endParaRPr>
        </a:p>
      </dgm:t>
    </dgm:pt>
    <dgm:pt modelId="{024C4A72-9983-4A93-8AD1-0A0417073ADA}">
      <dgm:prSet phldrT="[Text]"/>
      <dgm:spPr/>
      <dgm:t>
        <a:bodyPr/>
        <a:lstStyle/>
        <a:p>
          <a:r>
            <a:rPr lang="en-AU" dirty="0">
              <a:latin typeface="Century Gothic" panose="020B0502020202020204" pitchFamily="34" charset="0"/>
            </a:rPr>
            <a:t>VAT Control (refund)</a:t>
          </a:r>
        </a:p>
      </dgm:t>
    </dgm:pt>
    <dgm:pt modelId="{6AD3A200-E079-4DA1-9764-373BF20DDB12}" type="parTrans" cxnId="{EF784328-3EAE-4370-B4A8-FBE545745469}">
      <dgm:prSet/>
      <dgm:spPr/>
      <dgm:t>
        <a:bodyPr/>
        <a:lstStyle/>
        <a:p>
          <a:endParaRPr lang="en-AU">
            <a:latin typeface="Century Gothic" panose="020B0502020202020204" pitchFamily="34" charset="0"/>
          </a:endParaRPr>
        </a:p>
      </dgm:t>
    </dgm:pt>
    <dgm:pt modelId="{2873BD41-D19F-47D9-91AD-B57CB87DFAFB}" type="sibTrans" cxnId="{EF784328-3EAE-4370-B4A8-FBE545745469}">
      <dgm:prSet/>
      <dgm:spPr>
        <a:noFill/>
        <a:ln>
          <a:solidFill>
            <a:schemeClr val="accent3"/>
          </a:solidFill>
          <a:prstDash val="dash"/>
        </a:ln>
      </dgm:spPr>
      <dgm:t>
        <a:bodyPr/>
        <a:lstStyle/>
        <a:p>
          <a:endParaRPr lang="en-AU">
            <a:latin typeface="Century Gothic" panose="020B0502020202020204" pitchFamily="34" charset="0"/>
          </a:endParaRPr>
        </a:p>
      </dgm:t>
    </dgm:pt>
    <dgm:pt modelId="{093ECDC3-5165-4E36-A121-25C5FA0DE033}">
      <dgm:prSet phldrT="[Text]" custT="1"/>
      <dgm:spPr>
        <a:noFill/>
        <a:ln>
          <a:solidFill>
            <a:schemeClr val="accent4"/>
          </a:solidFill>
          <a:prstDash val="dash"/>
        </a:ln>
      </dgm:spPr>
      <dgm:t>
        <a:bodyPr/>
        <a:lstStyle/>
        <a:p>
          <a:r>
            <a:rPr lang="en-AU" sz="2200" dirty="0">
              <a:solidFill>
                <a:schemeClr val="tx1"/>
              </a:solidFill>
              <a:latin typeface="Century Gothic" panose="020B0502020202020204" pitchFamily="34" charset="0"/>
            </a:rPr>
            <a:t>Tax Audit</a:t>
          </a:r>
        </a:p>
        <a:p>
          <a:r>
            <a:rPr lang="en-AU" sz="1600" dirty="0">
              <a:solidFill>
                <a:schemeClr val="tx1"/>
              </a:solidFill>
              <a:latin typeface="Century Gothic" panose="020B0502020202020204" pitchFamily="34" charset="0"/>
            </a:rPr>
            <a:t>(if selected) </a:t>
          </a:r>
        </a:p>
      </dgm:t>
    </dgm:pt>
    <dgm:pt modelId="{880AF0B1-207C-48E3-9BA7-0AA35B12D93F}" type="parTrans" cxnId="{028666AE-B37A-4BE8-8D22-17EDA52B4271}">
      <dgm:prSet/>
      <dgm:spPr/>
      <dgm:t>
        <a:bodyPr/>
        <a:lstStyle/>
        <a:p>
          <a:endParaRPr lang="en-AU">
            <a:latin typeface="Century Gothic" panose="020B0502020202020204" pitchFamily="34" charset="0"/>
          </a:endParaRPr>
        </a:p>
      </dgm:t>
    </dgm:pt>
    <dgm:pt modelId="{9D2F2644-C7AA-455D-8914-75E0ABE40CFE}" type="sibTrans" cxnId="{028666AE-B37A-4BE8-8D22-17EDA52B4271}">
      <dgm:prSet/>
      <dgm:spPr/>
      <dgm:t>
        <a:bodyPr/>
        <a:lstStyle/>
        <a:p>
          <a:endParaRPr lang="en-AU">
            <a:latin typeface="Century Gothic" panose="020B0502020202020204" pitchFamily="34" charset="0"/>
          </a:endParaRPr>
        </a:p>
      </dgm:t>
    </dgm:pt>
    <dgm:pt modelId="{AD30551B-75F0-43BC-A94F-94DF648C3BAB}" type="pres">
      <dgm:prSet presAssocID="{11B8DBED-FB0F-4549-A092-C9A2A64B99A6}" presName="Name0" presStyleCnt="0">
        <dgm:presLayoutVars>
          <dgm:dir/>
          <dgm:resizeHandles val="exact"/>
        </dgm:presLayoutVars>
      </dgm:prSet>
      <dgm:spPr/>
    </dgm:pt>
    <dgm:pt modelId="{0B8CB634-8DA6-4495-9D96-54FC70697EC2}" type="pres">
      <dgm:prSet presAssocID="{A0E473BC-042A-4020-BFEB-692DDA2DE5FD}" presName="node" presStyleLbl="node1" presStyleIdx="0" presStyleCnt="3">
        <dgm:presLayoutVars>
          <dgm:bulletEnabled val="1"/>
        </dgm:presLayoutVars>
      </dgm:prSet>
      <dgm:spPr/>
    </dgm:pt>
    <dgm:pt modelId="{E5B460DB-8A3C-482F-B25D-4F9DA6D178BF}" type="pres">
      <dgm:prSet presAssocID="{8B40C15D-6C6E-4365-A096-B4A113C7C545}" presName="sibTrans" presStyleLbl="sibTrans2D1" presStyleIdx="0" presStyleCnt="2"/>
      <dgm:spPr/>
    </dgm:pt>
    <dgm:pt modelId="{1214E4FA-EC48-4B23-8F8E-98316AB91EB2}" type="pres">
      <dgm:prSet presAssocID="{8B40C15D-6C6E-4365-A096-B4A113C7C545}" presName="connectorText" presStyleLbl="sibTrans2D1" presStyleIdx="0" presStyleCnt="2"/>
      <dgm:spPr/>
    </dgm:pt>
    <dgm:pt modelId="{51F5A836-91DF-43A5-A2DD-39FC58D00FC8}" type="pres">
      <dgm:prSet presAssocID="{024C4A72-9983-4A93-8AD1-0A0417073ADA}" presName="node" presStyleLbl="node1" presStyleIdx="1" presStyleCnt="3">
        <dgm:presLayoutVars>
          <dgm:bulletEnabled val="1"/>
        </dgm:presLayoutVars>
      </dgm:prSet>
      <dgm:spPr/>
    </dgm:pt>
    <dgm:pt modelId="{5C5DFBE3-50C9-48B8-9FDF-FDF184C30FA7}" type="pres">
      <dgm:prSet presAssocID="{2873BD41-D19F-47D9-91AD-B57CB87DFAFB}" presName="sibTrans" presStyleLbl="sibTrans2D1" presStyleIdx="1" presStyleCnt="2"/>
      <dgm:spPr/>
    </dgm:pt>
    <dgm:pt modelId="{A3B6F2E6-262A-4145-A23D-937193AAC5DB}" type="pres">
      <dgm:prSet presAssocID="{2873BD41-D19F-47D9-91AD-B57CB87DFAFB}" presName="connectorText" presStyleLbl="sibTrans2D1" presStyleIdx="1" presStyleCnt="2"/>
      <dgm:spPr/>
    </dgm:pt>
    <dgm:pt modelId="{154FAE7E-C22C-4DC0-976F-C4073A13AE48}" type="pres">
      <dgm:prSet presAssocID="{093ECDC3-5165-4E36-A121-25C5FA0DE033}" presName="node" presStyleLbl="node1" presStyleIdx="2" presStyleCnt="3">
        <dgm:presLayoutVars>
          <dgm:bulletEnabled val="1"/>
        </dgm:presLayoutVars>
      </dgm:prSet>
      <dgm:spPr/>
    </dgm:pt>
  </dgm:ptLst>
  <dgm:cxnLst>
    <dgm:cxn modelId="{F8F03900-6449-4386-9E64-FA2DF1521312}" type="presOf" srcId="{11B8DBED-FB0F-4549-A092-C9A2A64B99A6}" destId="{AD30551B-75F0-43BC-A94F-94DF648C3BAB}" srcOrd="0" destOrd="0" presId="urn:microsoft.com/office/officeart/2005/8/layout/process1"/>
    <dgm:cxn modelId="{EF784328-3EAE-4370-B4A8-FBE545745469}" srcId="{11B8DBED-FB0F-4549-A092-C9A2A64B99A6}" destId="{024C4A72-9983-4A93-8AD1-0A0417073ADA}" srcOrd="1" destOrd="0" parTransId="{6AD3A200-E079-4DA1-9764-373BF20DDB12}" sibTransId="{2873BD41-D19F-47D9-91AD-B57CB87DFAFB}"/>
    <dgm:cxn modelId="{BB731E2B-D6DB-48CE-AF83-17D5AE24931B}" type="presOf" srcId="{093ECDC3-5165-4E36-A121-25C5FA0DE033}" destId="{154FAE7E-C22C-4DC0-976F-C4073A13AE48}" srcOrd="0" destOrd="0" presId="urn:microsoft.com/office/officeart/2005/8/layout/process1"/>
    <dgm:cxn modelId="{31271738-1A50-491C-9BA5-3ABF71F528AA}" type="presOf" srcId="{8B40C15D-6C6E-4365-A096-B4A113C7C545}" destId="{E5B460DB-8A3C-482F-B25D-4F9DA6D178BF}" srcOrd="0" destOrd="0" presId="urn:microsoft.com/office/officeart/2005/8/layout/process1"/>
    <dgm:cxn modelId="{1FB4DC3E-0595-46DA-BC22-1FC16A4A7A05}" type="presOf" srcId="{8B40C15D-6C6E-4365-A096-B4A113C7C545}" destId="{1214E4FA-EC48-4B23-8F8E-98316AB91EB2}" srcOrd="1" destOrd="0" presId="urn:microsoft.com/office/officeart/2005/8/layout/process1"/>
    <dgm:cxn modelId="{09037D6E-A15C-449F-9CBB-639015E3F6DA}" srcId="{11B8DBED-FB0F-4549-A092-C9A2A64B99A6}" destId="{A0E473BC-042A-4020-BFEB-692DDA2DE5FD}" srcOrd="0" destOrd="0" parTransId="{DD855F7B-6968-41BC-BBB1-0571D16DBC79}" sibTransId="{8B40C15D-6C6E-4365-A096-B4A113C7C545}"/>
    <dgm:cxn modelId="{9319E784-90D2-433A-8E73-EFCF3ADF3A16}" type="presOf" srcId="{2873BD41-D19F-47D9-91AD-B57CB87DFAFB}" destId="{5C5DFBE3-50C9-48B8-9FDF-FDF184C30FA7}" srcOrd="0" destOrd="0" presId="urn:microsoft.com/office/officeart/2005/8/layout/process1"/>
    <dgm:cxn modelId="{333EA28D-CC6D-486E-B99D-A43ED196C544}" type="presOf" srcId="{024C4A72-9983-4A93-8AD1-0A0417073ADA}" destId="{51F5A836-91DF-43A5-A2DD-39FC58D00FC8}" srcOrd="0" destOrd="0" presId="urn:microsoft.com/office/officeart/2005/8/layout/process1"/>
    <dgm:cxn modelId="{3643D1A7-64AF-4999-8CF5-D39F844A4476}" type="presOf" srcId="{A0E473BC-042A-4020-BFEB-692DDA2DE5FD}" destId="{0B8CB634-8DA6-4495-9D96-54FC70697EC2}" srcOrd="0" destOrd="0" presId="urn:microsoft.com/office/officeart/2005/8/layout/process1"/>
    <dgm:cxn modelId="{9C6120AA-E05E-447D-A218-7C0537D9FC2B}" type="presOf" srcId="{2873BD41-D19F-47D9-91AD-B57CB87DFAFB}" destId="{A3B6F2E6-262A-4145-A23D-937193AAC5DB}" srcOrd="1" destOrd="0" presId="urn:microsoft.com/office/officeart/2005/8/layout/process1"/>
    <dgm:cxn modelId="{028666AE-B37A-4BE8-8D22-17EDA52B4271}" srcId="{11B8DBED-FB0F-4549-A092-C9A2A64B99A6}" destId="{093ECDC3-5165-4E36-A121-25C5FA0DE033}" srcOrd="2" destOrd="0" parTransId="{880AF0B1-207C-48E3-9BA7-0AA35B12D93F}" sibTransId="{9D2F2644-C7AA-455D-8914-75E0ABE40CFE}"/>
    <dgm:cxn modelId="{FBA62BB1-7FDD-4B16-B12D-1FF5A882C2A6}" type="presParOf" srcId="{AD30551B-75F0-43BC-A94F-94DF648C3BAB}" destId="{0B8CB634-8DA6-4495-9D96-54FC70697EC2}" srcOrd="0" destOrd="0" presId="urn:microsoft.com/office/officeart/2005/8/layout/process1"/>
    <dgm:cxn modelId="{612B1C12-B24E-41BE-B5A3-B730609D54DC}" type="presParOf" srcId="{AD30551B-75F0-43BC-A94F-94DF648C3BAB}" destId="{E5B460DB-8A3C-482F-B25D-4F9DA6D178BF}" srcOrd="1" destOrd="0" presId="urn:microsoft.com/office/officeart/2005/8/layout/process1"/>
    <dgm:cxn modelId="{A2486241-0F35-4BEE-B7E9-A78E8B61E35D}" type="presParOf" srcId="{E5B460DB-8A3C-482F-B25D-4F9DA6D178BF}" destId="{1214E4FA-EC48-4B23-8F8E-98316AB91EB2}" srcOrd="0" destOrd="0" presId="urn:microsoft.com/office/officeart/2005/8/layout/process1"/>
    <dgm:cxn modelId="{08C396D6-528B-4A17-8E5A-23006B0A5B66}" type="presParOf" srcId="{AD30551B-75F0-43BC-A94F-94DF648C3BAB}" destId="{51F5A836-91DF-43A5-A2DD-39FC58D00FC8}" srcOrd="2" destOrd="0" presId="urn:microsoft.com/office/officeart/2005/8/layout/process1"/>
    <dgm:cxn modelId="{921781EC-EE53-48B7-9270-79F5E352C3AF}" type="presParOf" srcId="{AD30551B-75F0-43BC-A94F-94DF648C3BAB}" destId="{5C5DFBE3-50C9-48B8-9FDF-FDF184C30FA7}" srcOrd="3" destOrd="0" presId="urn:microsoft.com/office/officeart/2005/8/layout/process1"/>
    <dgm:cxn modelId="{CB047470-6803-43D5-B883-6D0C3D9F9B3F}" type="presParOf" srcId="{5C5DFBE3-50C9-48B8-9FDF-FDF184C30FA7}" destId="{A3B6F2E6-262A-4145-A23D-937193AAC5DB}" srcOrd="0" destOrd="0" presId="urn:microsoft.com/office/officeart/2005/8/layout/process1"/>
    <dgm:cxn modelId="{744406A3-E600-448E-8370-827E6EC1C3D2}" type="presParOf" srcId="{AD30551B-75F0-43BC-A94F-94DF648C3BAB}" destId="{154FAE7E-C22C-4DC0-976F-C4073A13AE48}" srcOrd="4"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DA0F3F-5603-4DE5-8CE7-EFB37B8404A3}"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endParaRPr lang="en-AU"/>
        </a:p>
      </dgm:t>
    </dgm:pt>
    <dgm:pt modelId="{47B2B6CC-F5FD-4A45-84B4-EC6787D90CAB}">
      <dgm:prSet phldrT="[Text]" custT="1"/>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Organisational awareness &amp; coordinated approach</a:t>
          </a:r>
        </a:p>
      </dgm:t>
    </dgm:pt>
    <dgm:pt modelId="{17C1E985-FDAD-424F-B688-B5B45E1E4BDE}" type="parTrans" cxnId="{7EDC8F27-C544-4503-B340-E4A9E248B208}">
      <dgm:prSet/>
      <dgm:spPr/>
      <dgm:t>
        <a:bodyPr/>
        <a:lstStyle/>
        <a:p>
          <a:endParaRPr lang="en-AU" sz="1800">
            <a:latin typeface="Century Gothic" panose="020B0502020202020204" pitchFamily="34" charset="0"/>
          </a:endParaRPr>
        </a:p>
      </dgm:t>
    </dgm:pt>
    <dgm:pt modelId="{D2B4A0A7-8FCC-47CF-9919-0C996FED4299}" type="sibTrans" cxnId="{7EDC8F27-C544-4503-B340-E4A9E248B208}">
      <dgm:prSet/>
      <dgm:spPr/>
      <dgm:t>
        <a:bodyPr/>
        <a:lstStyle/>
        <a:p>
          <a:endParaRPr lang="en-AU" sz="1800">
            <a:latin typeface="Century Gothic" panose="020B0502020202020204" pitchFamily="34" charset="0"/>
          </a:endParaRPr>
        </a:p>
      </dgm:t>
    </dgm:pt>
    <dgm:pt modelId="{CC2A8F62-97B5-407D-859F-EFE4818D3ED2}">
      <dgm:prSet phldrT="[Text]" custT="1"/>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Payment suspension</a:t>
          </a:r>
        </a:p>
      </dgm:t>
    </dgm:pt>
    <dgm:pt modelId="{07CA20E7-6B2A-4D2A-B70F-6556EFC87091}" type="parTrans" cxnId="{F69941DB-E76F-452F-A858-1334D940A749}">
      <dgm:prSet/>
      <dgm:spPr/>
      <dgm:t>
        <a:bodyPr/>
        <a:lstStyle/>
        <a:p>
          <a:endParaRPr lang="en-AU" sz="1800">
            <a:latin typeface="Century Gothic" panose="020B0502020202020204" pitchFamily="34" charset="0"/>
          </a:endParaRPr>
        </a:p>
      </dgm:t>
    </dgm:pt>
    <dgm:pt modelId="{3BD08263-3ABA-4A91-8861-C7DBAEA74969}" type="sibTrans" cxnId="{F69941DB-E76F-452F-A858-1334D940A749}">
      <dgm:prSet/>
      <dgm:spPr/>
      <dgm:t>
        <a:bodyPr/>
        <a:lstStyle/>
        <a:p>
          <a:endParaRPr lang="en-AU" sz="1800">
            <a:latin typeface="Century Gothic" panose="020B0502020202020204" pitchFamily="34" charset="0"/>
          </a:endParaRPr>
        </a:p>
      </dgm:t>
    </dgm:pt>
    <dgm:pt modelId="{F0E8C6D4-7577-419B-AF77-17F7F1B94C1E}">
      <dgm:prSet phldrT="[Text]" custT="1"/>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Development of VAT fraud indicators and typologies</a:t>
          </a:r>
        </a:p>
      </dgm:t>
    </dgm:pt>
    <dgm:pt modelId="{79E8F5A7-4701-4178-A216-65738CBE0BA0}" type="parTrans" cxnId="{3CDFF09A-A9A5-4414-A581-EA289EB4ABC8}">
      <dgm:prSet/>
      <dgm:spPr/>
      <dgm:t>
        <a:bodyPr/>
        <a:lstStyle/>
        <a:p>
          <a:endParaRPr lang="en-AU" sz="1800">
            <a:latin typeface="Century Gothic" panose="020B0502020202020204" pitchFamily="34" charset="0"/>
          </a:endParaRPr>
        </a:p>
      </dgm:t>
    </dgm:pt>
    <dgm:pt modelId="{CB6FFCCE-5C78-4A66-B9AB-9A76845A6248}" type="sibTrans" cxnId="{3CDFF09A-A9A5-4414-A581-EA289EB4ABC8}">
      <dgm:prSet/>
      <dgm:spPr/>
      <dgm:t>
        <a:bodyPr/>
        <a:lstStyle/>
        <a:p>
          <a:endParaRPr lang="en-AU" sz="1800">
            <a:latin typeface="Century Gothic" panose="020B0502020202020204" pitchFamily="34" charset="0"/>
          </a:endParaRPr>
        </a:p>
      </dgm:t>
    </dgm:pt>
    <dgm:pt modelId="{0CDC8A85-CE9D-4BAE-A8DA-4CDA258CBE5E}">
      <dgm:prSet phldrT="[Text]" custT="1"/>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Data sources, modelling and analytics for identifying VAT fraud</a:t>
          </a:r>
        </a:p>
      </dgm:t>
    </dgm:pt>
    <dgm:pt modelId="{8EEC22A2-03C1-4C6F-9804-31450623E7FF}" type="parTrans" cxnId="{FE1BB236-94C6-4855-830C-491B474EFF7F}">
      <dgm:prSet/>
      <dgm:spPr/>
      <dgm:t>
        <a:bodyPr/>
        <a:lstStyle/>
        <a:p>
          <a:endParaRPr lang="en-AU" sz="1800">
            <a:latin typeface="Century Gothic" panose="020B0502020202020204" pitchFamily="34" charset="0"/>
          </a:endParaRPr>
        </a:p>
      </dgm:t>
    </dgm:pt>
    <dgm:pt modelId="{655C2D17-8821-4A76-8A3C-D647B2BEF104}" type="sibTrans" cxnId="{FE1BB236-94C6-4855-830C-491B474EFF7F}">
      <dgm:prSet/>
      <dgm:spPr/>
      <dgm:t>
        <a:bodyPr/>
        <a:lstStyle/>
        <a:p>
          <a:endParaRPr lang="en-AU" sz="1800">
            <a:latin typeface="Century Gothic" panose="020B0502020202020204" pitchFamily="34" charset="0"/>
          </a:endParaRPr>
        </a:p>
      </dgm:t>
    </dgm:pt>
    <dgm:pt modelId="{859CA698-F8E2-45AA-BFA3-B55253F15D29}" type="pres">
      <dgm:prSet presAssocID="{4ADA0F3F-5603-4DE5-8CE7-EFB37B8404A3}" presName="matrix" presStyleCnt="0">
        <dgm:presLayoutVars>
          <dgm:chMax val="1"/>
          <dgm:dir/>
          <dgm:resizeHandles val="exact"/>
        </dgm:presLayoutVars>
      </dgm:prSet>
      <dgm:spPr/>
    </dgm:pt>
    <dgm:pt modelId="{22086F4B-8944-49E3-93E2-423660837EFD}" type="pres">
      <dgm:prSet presAssocID="{4ADA0F3F-5603-4DE5-8CE7-EFB37B8404A3}" presName="diamond" presStyleLbl="bgShp" presStyleIdx="0" presStyleCnt="1"/>
      <dgm:spPr/>
    </dgm:pt>
    <dgm:pt modelId="{6799B9DC-836F-4F8C-AB04-AC9E60CC092C}" type="pres">
      <dgm:prSet presAssocID="{4ADA0F3F-5603-4DE5-8CE7-EFB37B8404A3}" presName="quad1" presStyleLbl="node1" presStyleIdx="0" presStyleCnt="4">
        <dgm:presLayoutVars>
          <dgm:chMax val="0"/>
          <dgm:chPref val="0"/>
          <dgm:bulletEnabled val="1"/>
        </dgm:presLayoutVars>
      </dgm:prSet>
      <dgm:spPr/>
    </dgm:pt>
    <dgm:pt modelId="{98AF137F-C3DF-46E4-A3F5-5D5CA22602EE}" type="pres">
      <dgm:prSet presAssocID="{4ADA0F3F-5603-4DE5-8CE7-EFB37B8404A3}" presName="quad2" presStyleLbl="node1" presStyleIdx="1" presStyleCnt="4">
        <dgm:presLayoutVars>
          <dgm:chMax val="0"/>
          <dgm:chPref val="0"/>
          <dgm:bulletEnabled val="1"/>
        </dgm:presLayoutVars>
      </dgm:prSet>
      <dgm:spPr/>
    </dgm:pt>
    <dgm:pt modelId="{644119DA-A7B5-4E93-B9DA-470A6A303EC0}" type="pres">
      <dgm:prSet presAssocID="{4ADA0F3F-5603-4DE5-8CE7-EFB37B8404A3}" presName="quad3" presStyleLbl="node1" presStyleIdx="2" presStyleCnt="4">
        <dgm:presLayoutVars>
          <dgm:chMax val="0"/>
          <dgm:chPref val="0"/>
          <dgm:bulletEnabled val="1"/>
        </dgm:presLayoutVars>
      </dgm:prSet>
      <dgm:spPr/>
    </dgm:pt>
    <dgm:pt modelId="{CA1AB176-EA35-48AC-A63D-7372BAE58888}" type="pres">
      <dgm:prSet presAssocID="{4ADA0F3F-5603-4DE5-8CE7-EFB37B8404A3}" presName="quad4" presStyleLbl="node1" presStyleIdx="3" presStyleCnt="4">
        <dgm:presLayoutVars>
          <dgm:chMax val="0"/>
          <dgm:chPref val="0"/>
          <dgm:bulletEnabled val="1"/>
        </dgm:presLayoutVars>
      </dgm:prSet>
      <dgm:spPr/>
    </dgm:pt>
  </dgm:ptLst>
  <dgm:cxnLst>
    <dgm:cxn modelId="{9371230F-B98D-45EE-8415-B56A0FEC31AA}" type="presOf" srcId="{0CDC8A85-CE9D-4BAE-A8DA-4CDA258CBE5E}" destId="{CA1AB176-EA35-48AC-A63D-7372BAE58888}" srcOrd="0" destOrd="0" presId="urn:microsoft.com/office/officeart/2005/8/layout/matrix3"/>
    <dgm:cxn modelId="{363F6C12-1F24-437B-AD60-12E4B33852BE}" type="presOf" srcId="{CC2A8F62-97B5-407D-859F-EFE4818D3ED2}" destId="{98AF137F-C3DF-46E4-A3F5-5D5CA22602EE}" srcOrd="0" destOrd="0" presId="urn:microsoft.com/office/officeart/2005/8/layout/matrix3"/>
    <dgm:cxn modelId="{7EDC8F27-C544-4503-B340-E4A9E248B208}" srcId="{4ADA0F3F-5603-4DE5-8CE7-EFB37B8404A3}" destId="{47B2B6CC-F5FD-4A45-84B4-EC6787D90CAB}" srcOrd="0" destOrd="0" parTransId="{17C1E985-FDAD-424F-B688-B5B45E1E4BDE}" sibTransId="{D2B4A0A7-8FCC-47CF-9919-0C996FED4299}"/>
    <dgm:cxn modelId="{FE1BB236-94C6-4855-830C-491B474EFF7F}" srcId="{4ADA0F3F-5603-4DE5-8CE7-EFB37B8404A3}" destId="{0CDC8A85-CE9D-4BAE-A8DA-4CDA258CBE5E}" srcOrd="3" destOrd="0" parTransId="{8EEC22A2-03C1-4C6F-9804-31450623E7FF}" sibTransId="{655C2D17-8821-4A76-8A3C-D647B2BEF104}"/>
    <dgm:cxn modelId="{16559E62-3452-4D21-BB93-B587B54BF157}" type="presOf" srcId="{4ADA0F3F-5603-4DE5-8CE7-EFB37B8404A3}" destId="{859CA698-F8E2-45AA-BFA3-B55253F15D29}" srcOrd="0" destOrd="0" presId="urn:microsoft.com/office/officeart/2005/8/layout/matrix3"/>
    <dgm:cxn modelId="{3CDFF09A-A9A5-4414-A581-EA289EB4ABC8}" srcId="{4ADA0F3F-5603-4DE5-8CE7-EFB37B8404A3}" destId="{F0E8C6D4-7577-419B-AF77-17F7F1B94C1E}" srcOrd="2" destOrd="0" parTransId="{79E8F5A7-4701-4178-A216-65738CBE0BA0}" sibTransId="{CB6FFCCE-5C78-4A66-B9AB-9A76845A6248}"/>
    <dgm:cxn modelId="{69595ABC-90EF-4EBE-AE0A-96E1C8BE8EF0}" type="presOf" srcId="{47B2B6CC-F5FD-4A45-84B4-EC6787D90CAB}" destId="{6799B9DC-836F-4F8C-AB04-AC9E60CC092C}" srcOrd="0" destOrd="0" presId="urn:microsoft.com/office/officeart/2005/8/layout/matrix3"/>
    <dgm:cxn modelId="{F69941DB-E76F-452F-A858-1334D940A749}" srcId="{4ADA0F3F-5603-4DE5-8CE7-EFB37B8404A3}" destId="{CC2A8F62-97B5-407D-859F-EFE4818D3ED2}" srcOrd="1" destOrd="0" parTransId="{07CA20E7-6B2A-4D2A-B70F-6556EFC87091}" sibTransId="{3BD08263-3ABA-4A91-8861-C7DBAEA74969}"/>
    <dgm:cxn modelId="{FB761FF9-64CC-4893-A680-227D783871EF}" type="presOf" srcId="{F0E8C6D4-7577-419B-AF77-17F7F1B94C1E}" destId="{644119DA-A7B5-4E93-B9DA-470A6A303EC0}" srcOrd="0" destOrd="0" presId="urn:microsoft.com/office/officeart/2005/8/layout/matrix3"/>
    <dgm:cxn modelId="{B34451C5-8084-4D96-BD63-38A99B36D3DB}" type="presParOf" srcId="{859CA698-F8E2-45AA-BFA3-B55253F15D29}" destId="{22086F4B-8944-49E3-93E2-423660837EFD}" srcOrd="0" destOrd="0" presId="urn:microsoft.com/office/officeart/2005/8/layout/matrix3"/>
    <dgm:cxn modelId="{6F816CBC-A8BF-4257-B9C7-8E7470987C3C}" type="presParOf" srcId="{859CA698-F8E2-45AA-BFA3-B55253F15D29}" destId="{6799B9DC-836F-4F8C-AB04-AC9E60CC092C}" srcOrd="1" destOrd="0" presId="urn:microsoft.com/office/officeart/2005/8/layout/matrix3"/>
    <dgm:cxn modelId="{8F8EBFA2-8DB5-4FAC-A713-4BDA7CD2B036}" type="presParOf" srcId="{859CA698-F8E2-45AA-BFA3-B55253F15D29}" destId="{98AF137F-C3DF-46E4-A3F5-5D5CA22602EE}" srcOrd="2" destOrd="0" presId="urn:microsoft.com/office/officeart/2005/8/layout/matrix3"/>
    <dgm:cxn modelId="{6E1211DA-91C6-4822-8FDD-1FE23256EF95}" type="presParOf" srcId="{859CA698-F8E2-45AA-BFA3-B55253F15D29}" destId="{644119DA-A7B5-4E93-B9DA-470A6A303EC0}" srcOrd="3" destOrd="0" presId="urn:microsoft.com/office/officeart/2005/8/layout/matrix3"/>
    <dgm:cxn modelId="{74D6DA56-455E-4E77-904A-4C4DD0533DBE}" type="presParOf" srcId="{859CA698-F8E2-45AA-BFA3-B55253F15D29}" destId="{CA1AB176-EA35-48AC-A63D-7372BAE58888}" srcOrd="4" destOrd="0" presId="urn:microsoft.com/office/officeart/2005/8/layout/matrix3"/>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D00366-E012-4AD4-A617-32D11BE399AB}"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AU"/>
        </a:p>
      </dgm:t>
    </dgm:pt>
    <dgm:pt modelId="{CFCDEE7F-4C5A-4460-9DFD-FAECA02039DF}">
      <dgm:prSet phldrT="[Text]" custT="1"/>
      <dgm:spPr/>
      <dgm:t>
        <a:bodyPr/>
        <a:lstStyle/>
        <a:p>
          <a:pPr marL="266700" indent="0" algn="ctr"/>
          <a:r>
            <a:rPr lang="en-AU" sz="1600" b="0" dirty="0">
              <a:latin typeface="Century Gothic" panose="020B0502020202020204" pitchFamily="34" charset="0"/>
            </a:rPr>
            <a:t>Working with:</a:t>
          </a:r>
        </a:p>
        <a:p>
          <a:pPr marL="266700" indent="0" algn="l"/>
          <a:r>
            <a:rPr lang="en-AU" sz="1600" b="0" dirty="0">
              <a:latin typeface="Century Gothic" panose="020B0502020202020204" pitchFamily="34" charset="0"/>
            </a:rPr>
            <a:t>&gt; Law Enforcement Agencies</a:t>
          </a:r>
        </a:p>
        <a:p>
          <a:pPr marL="266700" indent="0" algn="l"/>
          <a:r>
            <a:rPr lang="en-AU" sz="1600" b="0" dirty="0">
              <a:latin typeface="Century Gothic" panose="020B0502020202020204" pitchFamily="34" charset="0"/>
            </a:rPr>
            <a:t>&gt; Intelligence Agencies</a:t>
          </a:r>
        </a:p>
        <a:p>
          <a:pPr marL="266700" indent="0" algn="l"/>
          <a:r>
            <a:rPr lang="en-AU" sz="1600" b="0" dirty="0">
              <a:latin typeface="Century Gothic" panose="020B0502020202020204" pitchFamily="34" charset="0"/>
            </a:rPr>
            <a:t>&gt; Financial Institutions</a:t>
          </a:r>
        </a:p>
        <a:p>
          <a:pPr marL="266700" indent="0" algn="l"/>
          <a:r>
            <a:rPr lang="en-AU" sz="1600" b="0" dirty="0">
              <a:latin typeface="Century Gothic" panose="020B0502020202020204" pitchFamily="34" charset="0"/>
            </a:rPr>
            <a:t>&gt; Social media platforms</a:t>
          </a:r>
        </a:p>
      </dgm:t>
    </dgm:pt>
    <dgm:pt modelId="{D4E75BA6-7144-4ABE-BB5D-EA1EBC1C51E4}" type="parTrans" cxnId="{193970FE-CD48-428F-B037-BE1AC37CBD41}">
      <dgm:prSet/>
      <dgm:spPr/>
      <dgm:t>
        <a:bodyPr/>
        <a:lstStyle/>
        <a:p>
          <a:endParaRPr lang="en-AU" sz="1800" b="0">
            <a:solidFill>
              <a:schemeClr val="tx1"/>
            </a:solidFill>
            <a:latin typeface="Century Gothic" panose="020B0502020202020204" pitchFamily="34" charset="0"/>
          </a:endParaRPr>
        </a:p>
      </dgm:t>
    </dgm:pt>
    <dgm:pt modelId="{9CFC4EF2-91FF-4FA1-8A5B-99CB6C7D171B}" type="sibTrans" cxnId="{193970FE-CD48-428F-B037-BE1AC37CBD41}">
      <dgm:prSet/>
      <dgm:spPr/>
      <dgm:t>
        <a:bodyPr/>
        <a:lstStyle/>
        <a:p>
          <a:endParaRPr lang="en-AU" sz="1800" b="0">
            <a:solidFill>
              <a:schemeClr val="tx1"/>
            </a:solidFill>
            <a:latin typeface="Century Gothic" panose="020B0502020202020204" pitchFamily="34" charset="0"/>
          </a:endParaRPr>
        </a:p>
      </dgm:t>
    </dgm:pt>
    <dgm:pt modelId="{15A93B73-D910-45AD-AAFB-06C7B8C18D99}">
      <dgm:prSet phldrT="[Text]" custT="1"/>
      <dgm:spPr/>
      <dgm:t>
        <a:bodyPr/>
        <a:lstStyle/>
        <a:p>
          <a:endParaRPr lang="en-AU" sz="1600" b="0" dirty="0">
            <a:latin typeface="Century Gothic" panose="020B0502020202020204" pitchFamily="34" charset="0"/>
          </a:endParaRPr>
        </a:p>
        <a:p>
          <a:endParaRPr lang="en-AU" sz="1600" b="0" dirty="0">
            <a:latin typeface="Century Gothic" panose="020B0502020202020204" pitchFamily="34" charset="0"/>
          </a:endParaRPr>
        </a:p>
        <a:p>
          <a:r>
            <a:rPr lang="en-AU" sz="1600" b="0" dirty="0">
              <a:latin typeface="Century Gothic" panose="020B0502020202020204" pitchFamily="34" charset="0"/>
            </a:rPr>
            <a:t>Community </a:t>
          </a:r>
        </a:p>
        <a:p>
          <a:r>
            <a:rPr lang="en-AU" sz="1600" b="0" dirty="0">
              <a:latin typeface="Century Gothic" panose="020B0502020202020204" pitchFamily="34" charset="0"/>
            </a:rPr>
            <a:t>Tip-offs</a:t>
          </a:r>
        </a:p>
      </dgm:t>
    </dgm:pt>
    <dgm:pt modelId="{8952E7A3-BC55-418C-B69D-CAF961CCBDA0}" type="parTrans" cxnId="{AC5E82E7-816D-471D-9D04-249162050653}">
      <dgm:prSet/>
      <dgm:spPr/>
      <dgm:t>
        <a:bodyPr/>
        <a:lstStyle/>
        <a:p>
          <a:endParaRPr lang="en-AU" sz="1800" b="0">
            <a:solidFill>
              <a:schemeClr val="tx1"/>
            </a:solidFill>
            <a:latin typeface="Century Gothic" panose="020B0502020202020204" pitchFamily="34" charset="0"/>
          </a:endParaRPr>
        </a:p>
      </dgm:t>
    </dgm:pt>
    <dgm:pt modelId="{A4A79763-178A-4F27-9AE0-B84968647B3D}" type="sibTrans" cxnId="{AC5E82E7-816D-471D-9D04-249162050653}">
      <dgm:prSet/>
      <dgm:spPr/>
      <dgm:t>
        <a:bodyPr/>
        <a:lstStyle/>
        <a:p>
          <a:endParaRPr lang="en-AU" sz="1800" b="0">
            <a:solidFill>
              <a:schemeClr val="tx1"/>
            </a:solidFill>
            <a:latin typeface="Century Gothic" panose="020B0502020202020204" pitchFamily="34" charset="0"/>
          </a:endParaRPr>
        </a:p>
      </dgm:t>
    </dgm:pt>
    <dgm:pt modelId="{3FB11F28-9C0B-4A18-A940-C07FA1611C37}">
      <dgm:prSet phldrT="[Text]" custT="1"/>
      <dgm:spPr/>
      <dgm:t>
        <a:bodyPr/>
        <a:lstStyle/>
        <a:p>
          <a:endParaRPr lang="en-AU" sz="1400" b="0" dirty="0">
            <a:latin typeface="Century Gothic" panose="020B0502020202020204" pitchFamily="34" charset="0"/>
          </a:endParaRPr>
        </a:p>
      </dgm:t>
    </dgm:pt>
    <dgm:pt modelId="{6D90B856-00FE-435E-81C5-B9C72AAB248A}" type="parTrans" cxnId="{3D93791C-2874-4010-85BB-816BA2C6D324}">
      <dgm:prSet/>
      <dgm:spPr/>
      <dgm:t>
        <a:bodyPr/>
        <a:lstStyle/>
        <a:p>
          <a:endParaRPr lang="en-AU" sz="1800" b="0">
            <a:solidFill>
              <a:schemeClr val="tx1"/>
            </a:solidFill>
            <a:latin typeface="Century Gothic" panose="020B0502020202020204" pitchFamily="34" charset="0"/>
          </a:endParaRPr>
        </a:p>
      </dgm:t>
    </dgm:pt>
    <dgm:pt modelId="{B365D774-8779-41C4-A35C-14496163190E}" type="sibTrans" cxnId="{3D93791C-2874-4010-85BB-816BA2C6D324}">
      <dgm:prSet/>
      <dgm:spPr/>
      <dgm:t>
        <a:bodyPr/>
        <a:lstStyle/>
        <a:p>
          <a:endParaRPr lang="en-AU" sz="1800" b="0">
            <a:solidFill>
              <a:schemeClr val="tx1"/>
            </a:solidFill>
            <a:latin typeface="Century Gothic" panose="020B0502020202020204" pitchFamily="34" charset="0"/>
          </a:endParaRPr>
        </a:p>
      </dgm:t>
    </dgm:pt>
    <dgm:pt modelId="{51A28EB7-F544-446B-8D6F-87C0CEE58375}" type="pres">
      <dgm:prSet presAssocID="{BED00366-E012-4AD4-A617-32D11BE399AB}" presName="Name0" presStyleCnt="0">
        <dgm:presLayoutVars>
          <dgm:chMax val="1"/>
          <dgm:chPref val="1"/>
        </dgm:presLayoutVars>
      </dgm:prSet>
      <dgm:spPr/>
    </dgm:pt>
    <dgm:pt modelId="{334B840B-B728-47AB-A4DB-F7448F0890DA}" type="pres">
      <dgm:prSet presAssocID="{CFCDEE7F-4C5A-4460-9DFD-FAECA02039DF}" presName="Parent" presStyleLbl="node0" presStyleIdx="0" presStyleCnt="1">
        <dgm:presLayoutVars>
          <dgm:chMax val="5"/>
          <dgm:chPref val="5"/>
        </dgm:presLayoutVars>
      </dgm:prSet>
      <dgm:spPr/>
    </dgm:pt>
    <dgm:pt modelId="{113F6613-3628-46D1-95BF-1E8075A96EEF}" type="pres">
      <dgm:prSet presAssocID="{CFCDEE7F-4C5A-4460-9DFD-FAECA02039DF}" presName="Accent1" presStyleLbl="node1" presStyleIdx="0" presStyleCnt="13"/>
      <dgm:spPr/>
    </dgm:pt>
    <dgm:pt modelId="{ACDB7157-6CDD-4B68-9B41-1B2BFC67F6A7}" type="pres">
      <dgm:prSet presAssocID="{CFCDEE7F-4C5A-4460-9DFD-FAECA02039DF}" presName="Accent2" presStyleLbl="node1" presStyleIdx="1" presStyleCnt="13"/>
      <dgm:spPr/>
    </dgm:pt>
    <dgm:pt modelId="{B1BD89D3-D44E-478F-A459-F76A836D56D8}" type="pres">
      <dgm:prSet presAssocID="{CFCDEE7F-4C5A-4460-9DFD-FAECA02039DF}" presName="Accent3" presStyleLbl="node1" presStyleIdx="2" presStyleCnt="13"/>
      <dgm:spPr/>
    </dgm:pt>
    <dgm:pt modelId="{EAFBC16A-278E-4F28-A21C-513B3A182F27}" type="pres">
      <dgm:prSet presAssocID="{CFCDEE7F-4C5A-4460-9DFD-FAECA02039DF}" presName="Accent4" presStyleLbl="node1" presStyleIdx="3" presStyleCnt="13"/>
      <dgm:spPr/>
    </dgm:pt>
    <dgm:pt modelId="{8101A313-C459-450A-9DD7-DEBEDD172B93}" type="pres">
      <dgm:prSet presAssocID="{CFCDEE7F-4C5A-4460-9DFD-FAECA02039DF}" presName="Accent5" presStyleLbl="node1" presStyleIdx="4" presStyleCnt="13"/>
      <dgm:spPr/>
    </dgm:pt>
    <dgm:pt modelId="{14F69AC3-7354-4909-98A9-AF4CB57C21DB}" type="pres">
      <dgm:prSet presAssocID="{CFCDEE7F-4C5A-4460-9DFD-FAECA02039DF}" presName="Accent6" presStyleLbl="node1" presStyleIdx="5" presStyleCnt="13"/>
      <dgm:spPr/>
    </dgm:pt>
    <dgm:pt modelId="{C30097B6-1BA7-4CCF-AB71-D2650F9A49CA}" type="pres">
      <dgm:prSet presAssocID="{15A93B73-D910-45AD-AAFB-06C7B8C18D99}" presName="Child1" presStyleLbl="node1" presStyleIdx="6" presStyleCnt="13">
        <dgm:presLayoutVars>
          <dgm:chMax val="0"/>
          <dgm:chPref val="0"/>
        </dgm:presLayoutVars>
      </dgm:prSet>
      <dgm:spPr/>
    </dgm:pt>
    <dgm:pt modelId="{F8E900EA-394A-49C5-A6AC-E88CCE98E7C8}" type="pres">
      <dgm:prSet presAssocID="{15A93B73-D910-45AD-AAFB-06C7B8C18D99}" presName="Accent7" presStyleCnt="0"/>
      <dgm:spPr/>
    </dgm:pt>
    <dgm:pt modelId="{3CE8E977-7FDE-4DE5-A331-78B8E0F9C636}" type="pres">
      <dgm:prSet presAssocID="{15A93B73-D910-45AD-AAFB-06C7B8C18D99}" presName="AccentHold1" presStyleLbl="node1" presStyleIdx="7" presStyleCnt="13"/>
      <dgm:spPr/>
    </dgm:pt>
    <dgm:pt modelId="{FBF1E55F-1D90-478F-AFEE-B11E44514B1D}" type="pres">
      <dgm:prSet presAssocID="{15A93B73-D910-45AD-AAFB-06C7B8C18D99}" presName="Accent8" presStyleCnt="0"/>
      <dgm:spPr/>
    </dgm:pt>
    <dgm:pt modelId="{764D62EE-8468-4450-B790-BDAAE6C7BFB7}" type="pres">
      <dgm:prSet presAssocID="{15A93B73-D910-45AD-AAFB-06C7B8C18D99}" presName="AccentHold2" presStyleLbl="node1" presStyleIdx="8" presStyleCnt="13"/>
      <dgm:spPr/>
    </dgm:pt>
    <dgm:pt modelId="{D7475D2C-55BA-4114-9EEA-5DE25BDDE747}" type="pres">
      <dgm:prSet presAssocID="{3FB11F28-9C0B-4A18-A940-C07FA1611C37}" presName="Child2" presStyleLbl="node1" presStyleIdx="9" presStyleCnt="13">
        <dgm:presLayoutVars>
          <dgm:chMax val="0"/>
          <dgm:chPref val="0"/>
        </dgm:presLayoutVars>
      </dgm:prSet>
      <dgm:spPr/>
    </dgm:pt>
    <dgm:pt modelId="{2C9357E8-536C-43BE-BE16-EBAB628A9592}" type="pres">
      <dgm:prSet presAssocID="{3FB11F28-9C0B-4A18-A940-C07FA1611C37}" presName="Accent9" presStyleCnt="0"/>
      <dgm:spPr/>
    </dgm:pt>
    <dgm:pt modelId="{2F13B42D-AACB-437B-90B0-749997E2EB3C}" type="pres">
      <dgm:prSet presAssocID="{3FB11F28-9C0B-4A18-A940-C07FA1611C37}" presName="AccentHold1" presStyleLbl="node1" presStyleIdx="10" presStyleCnt="13"/>
      <dgm:spPr/>
    </dgm:pt>
    <dgm:pt modelId="{C265BD76-4F78-4D3C-984B-DAD334C91B6D}" type="pres">
      <dgm:prSet presAssocID="{3FB11F28-9C0B-4A18-A940-C07FA1611C37}" presName="Accent10" presStyleCnt="0"/>
      <dgm:spPr/>
    </dgm:pt>
    <dgm:pt modelId="{78EC480A-A635-483E-B460-ACD2532862B9}" type="pres">
      <dgm:prSet presAssocID="{3FB11F28-9C0B-4A18-A940-C07FA1611C37}" presName="AccentHold2" presStyleLbl="node1" presStyleIdx="11" presStyleCnt="13"/>
      <dgm:spPr/>
    </dgm:pt>
    <dgm:pt modelId="{4E8116FB-6113-4250-8F34-6426FEFE398F}" type="pres">
      <dgm:prSet presAssocID="{3FB11F28-9C0B-4A18-A940-C07FA1611C37}" presName="Accent11" presStyleCnt="0"/>
      <dgm:spPr/>
    </dgm:pt>
    <dgm:pt modelId="{75B64447-A309-4E99-9D1B-A1DBB1DAE661}" type="pres">
      <dgm:prSet presAssocID="{3FB11F28-9C0B-4A18-A940-C07FA1611C37}" presName="AccentHold3" presStyleLbl="node1" presStyleIdx="12" presStyleCnt="13"/>
      <dgm:spPr/>
    </dgm:pt>
  </dgm:ptLst>
  <dgm:cxnLst>
    <dgm:cxn modelId="{A4251410-C7A6-4CF1-A3A6-F71D9DE0738B}" type="presOf" srcId="{15A93B73-D910-45AD-AAFB-06C7B8C18D99}" destId="{C30097B6-1BA7-4CCF-AB71-D2650F9A49CA}" srcOrd="0" destOrd="0" presId="urn:microsoft.com/office/officeart/2009/3/layout/CircleRelationship"/>
    <dgm:cxn modelId="{3D93791C-2874-4010-85BB-816BA2C6D324}" srcId="{CFCDEE7F-4C5A-4460-9DFD-FAECA02039DF}" destId="{3FB11F28-9C0B-4A18-A940-C07FA1611C37}" srcOrd="1" destOrd="0" parTransId="{6D90B856-00FE-435E-81C5-B9C72AAB248A}" sibTransId="{B365D774-8779-41C4-A35C-14496163190E}"/>
    <dgm:cxn modelId="{62D28142-689E-4D11-95D4-D8C2F58FAEDA}" type="presOf" srcId="{3FB11F28-9C0B-4A18-A940-C07FA1611C37}" destId="{D7475D2C-55BA-4114-9EEA-5DE25BDDE747}" srcOrd="0" destOrd="0" presId="urn:microsoft.com/office/officeart/2009/3/layout/CircleRelationship"/>
    <dgm:cxn modelId="{10F75FD0-A749-4CDF-98B7-29A39849EB51}" type="presOf" srcId="{CFCDEE7F-4C5A-4460-9DFD-FAECA02039DF}" destId="{334B840B-B728-47AB-A4DB-F7448F0890DA}" srcOrd="0" destOrd="0" presId="urn:microsoft.com/office/officeart/2009/3/layout/CircleRelationship"/>
    <dgm:cxn modelId="{AC5E82E7-816D-471D-9D04-249162050653}" srcId="{CFCDEE7F-4C5A-4460-9DFD-FAECA02039DF}" destId="{15A93B73-D910-45AD-AAFB-06C7B8C18D99}" srcOrd="0" destOrd="0" parTransId="{8952E7A3-BC55-418C-B69D-CAF961CCBDA0}" sibTransId="{A4A79763-178A-4F27-9AE0-B84968647B3D}"/>
    <dgm:cxn modelId="{E686ADF9-ADA8-4ABA-95E6-F399327FAF5E}" type="presOf" srcId="{BED00366-E012-4AD4-A617-32D11BE399AB}" destId="{51A28EB7-F544-446B-8D6F-87C0CEE58375}" srcOrd="0" destOrd="0" presId="urn:microsoft.com/office/officeart/2009/3/layout/CircleRelationship"/>
    <dgm:cxn modelId="{193970FE-CD48-428F-B037-BE1AC37CBD41}" srcId="{BED00366-E012-4AD4-A617-32D11BE399AB}" destId="{CFCDEE7F-4C5A-4460-9DFD-FAECA02039DF}" srcOrd="0" destOrd="0" parTransId="{D4E75BA6-7144-4ABE-BB5D-EA1EBC1C51E4}" sibTransId="{9CFC4EF2-91FF-4FA1-8A5B-99CB6C7D171B}"/>
    <dgm:cxn modelId="{F55B80A5-21B0-4CF8-A831-59F92042A267}" type="presParOf" srcId="{51A28EB7-F544-446B-8D6F-87C0CEE58375}" destId="{334B840B-B728-47AB-A4DB-F7448F0890DA}" srcOrd="0" destOrd="0" presId="urn:microsoft.com/office/officeart/2009/3/layout/CircleRelationship"/>
    <dgm:cxn modelId="{10DD700C-EAA3-4E56-803E-D6728E06F086}" type="presParOf" srcId="{51A28EB7-F544-446B-8D6F-87C0CEE58375}" destId="{113F6613-3628-46D1-95BF-1E8075A96EEF}" srcOrd="1" destOrd="0" presId="urn:microsoft.com/office/officeart/2009/3/layout/CircleRelationship"/>
    <dgm:cxn modelId="{C1100EC9-881D-4E54-AE79-F6387D881565}" type="presParOf" srcId="{51A28EB7-F544-446B-8D6F-87C0CEE58375}" destId="{ACDB7157-6CDD-4B68-9B41-1B2BFC67F6A7}" srcOrd="2" destOrd="0" presId="urn:microsoft.com/office/officeart/2009/3/layout/CircleRelationship"/>
    <dgm:cxn modelId="{2D083BAB-F4B4-4119-B923-0D8D5385E692}" type="presParOf" srcId="{51A28EB7-F544-446B-8D6F-87C0CEE58375}" destId="{B1BD89D3-D44E-478F-A459-F76A836D56D8}" srcOrd="3" destOrd="0" presId="urn:microsoft.com/office/officeart/2009/3/layout/CircleRelationship"/>
    <dgm:cxn modelId="{E75181D3-ACE3-4452-879F-6DA615A97A98}" type="presParOf" srcId="{51A28EB7-F544-446B-8D6F-87C0CEE58375}" destId="{EAFBC16A-278E-4F28-A21C-513B3A182F27}" srcOrd="4" destOrd="0" presId="urn:microsoft.com/office/officeart/2009/3/layout/CircleRelationship"/>
    <dgm:cxn modelId="{1E5E90B8-FB0A-434F-BEF9-927A36A7E673}" type="presParOf" srcId="{51A28EB7-F544-446B-8D6F-87C0CEE58375}" destId="{8101A313-C459-450A-9DD7-DEBEDD172B93}" srcOrd="5" destOrd="0" presId="urn:microsoft.com/office/officeart/2009/3/layout/CircleRelationship"/>
    <dgm:cxn modelId="{76550F96-1C54-4EAB-B9DB-D4A4A475495B}" type="presParOf" srcId="{51A28EB7-F544-446B-8D6F-87C0CEE58375}" destId="{14F69AC3-7354-4909-98A9-AF4CB57C21DB}" srcOrd="6" destOrd="0" presId="urn:microsoft.com/office/officeart/2009/3/layout/CircleRelationship"/>
    <dgm:cxn modelId="{71202D5E-8191-4F60-92BC-336B34E889BD}" type="presParOf" srcId="{51A28EB7-F544-446B-8D6F-87C0CEE58375}" destId="{C30097B6-1BA7-4CCF-AB71-D2650F9A49CA}" srcOrd="7" destOrd="0" presId="urn:microsoft.com/office/officeart/2009/3/layout/CircleRelationship"/>
    <dgm:cxn modelId="{1F21C2B0-91D7-4615-AD21-6890567105A9}" type="presParOf" srcId="{51A28EB7-F544-446B-8D6F-87C0CEE58375}" destId="{F8E900EA-394A-49C5-A6AC-E88CCE98E7C8}" srcOrd="8" destOrd="0" presId="urn:microsoft.com/office/officeart/2009/3/layout/CircleRelationship"/>
    <dgm:cxn modelId="{9994D181-6688-42F3-A96E-14DA8F29E573}" type="presParOf" srcId="{F8E900EA-394A-49C5-A6AC-E88CCE98E7C8}" destId="{3CE8E977-7FDE-4DE5-A331-78B8E0F9C636}" srcOrd="0" destOrd="0" presId="urn:microsoft.com/office/officeart/2009/3/layout/CircleRelationship"/>
    <dgm:cxn modelId="{A624F580-EFAE-4A67-A646-1498F6C017F0}" type="presParOf" srcId="{51A28EB7-F544-446B-8D6F-87C0CEE58375}" destId="{FBF1E55F-1D90-478F-AFEE-B11E44514B1D}" srcOrd="9" destOrd="0" presId="urn:microsoft.com/office/officeart/2009/3/layout/CircleRelationship"/>
    <dgm:cxn modelId="{80C51255-A2B9-45F0-903A-DFFE1CE738B4}" type="presParOf" srcId="{FBF1E55F-1D90-478F-AFEE-B11E44514B1D}" destId="{764D62EE-8468-4450-B790-BDAAE6C7BFB7}" srcOrd="0" destOrd="0" presId="urn:microsoft.com/office/officeart/2009/3/layout/CircleRelationship"/>
    <dgm:cxn modelId="{1E84EF6B-BA96-42A5-977A-E9555B715C1E}" type="presParOf" srcId="{51A28EB7-F544-446B-8D6F-87C0CEE58375}" destId="{D7475D2C-55BA-4114-9EEA-5DE25BDDE747}" srcOrd="10" destOrd="0" presId="urn:microsoft.com/office/officeart/2009/3/layout/CircleRelationship"/>
    <dgm:cxn modelId="{C4BB5ADE-42CE-4FB6-BD83-46C70360A329}" type="presParOf" srcId="{51A28EB7-F544-446B-8D6F-87C0CEE58375}" destId="{2C9357E8-536C-43BE-BE16-EBAB628A9592}" srcOrd="11" destOrd="0" presId="urn:microsoft.com/office/officeart/2009/3/layout/CircleRelationship"/>
    <dgm:cxn modelId="{F321CCC9-159E-4132-8780-2941FC3F4B6F}" type="presParOf" srcId="{2C9357E8-536C-43BE-BE16-EBAB628A9592}" destId="{2F13B42D-AACB-437B-90B0-749997E2EB3C}" srcOrd="0" destOrd="0" presId="urn:microsoft.com/office/officeart/2009/3/layout/CircleRelationship"/>
    <dgm:cxn modelId="{556252AF-C208-443C-B7F5-37C08D56F028}" type="presParOf" srcId="{51A28EB7-F544-446B-8D6F-87C0CEE58375}" destId="{C265BD76-4F78-4D3C-984B-DAD334C91B6D}" srcOrd="12" destOrd="0" presId="urn:microsoft.com/office/officeart/2009/3/layout/CircleRelationship"/>
    <dgm:cxn modelId="{808F7F0B-3583-4965-AA31-E8D72B91E660}" type="presParOf" srcId="{C265BD76-4F78-4D3C-984B-DAD334C91B6D}" destId="{78EC480A-A635-483E-B460-ACD2532862B9}" srcOrd="0" destOrd="0" presId="urn:microsoft.com/office/officeart/2009/3/layout/CircleRelationship"/>
    <dgm:cxn modelId="{801B5A1D-1E45-4DE8-86B2-B2CD876344AE}" type="presParOf" srcId="{51A28EB7-F544-446B-8D6F-87C0CEE58375}" destId="{4E8116FB-6113-4250-8F34-6426FEFE398F}" srcOrd="13" destOrd="0" presId="urn:microsoft.com/office/officeart/2009/3/layout/CircleRelationship"/>
    <dgm:cxn modelId="{FD3377DC-E2E0-4C60-8F59-9E7F1EAF4591}" type="presParOf" srcId="{4E8116FB-6113-4250-8F34-6426FEFE398F}" destId="{75B64447-A309-4E99-9D1B-A1DBB1DAE661}" srcOrd="0" destOrd="0" presId="urn:microsoft.com/office/officeart/2009/3/layout/CircleRelationship"/>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7674-718E-40C0-88B2-C793FBFAB80D}">
      <dsp:nvSpPr>
        <dsp:cNvPr id="0" name=""/>
        <dsp:cNvSpPr/>
      </dsp:nvSpPr>
      <dsp:spPr>
        <a:xfrm>
          <a:off x="1125850" y="-205729"/>
          <a:ext cx="3868978" cy="3868978"/>
        </a:xfrm>
        <a:prstGeom prst="circularArrow">
          <a:avLst>
            <a:gd name="adj1" fmla="val 5689"/>
            <a:gd name="adj2" fmla="val 340510"/>
            <a:gd name="adj3" fmla="val 12472879"/>
            <a:gd name="adj4" fmla="val 18233364"/>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279272-3A6C-47DA-B98D-F44EB1364CDA}">
      <dsp:nvSpPr>
        <dsp:cNvPr id="0" name=""/>
        <dsp:cNvSpPr/>
      </dsp:nvSpPr>
      <dsp:spPr>
        <a:xfrm>
          <a:off x="1713969" y="1125"/>
          <a:ext cx="2692740" cy="1346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893763" lvl="0" indent="0" algn="l" defTabSz="711200">
            <a:lnSpc>
              <a:spcPct val="90000"/>
            </a:lnSpc>
            <a:spcBef>
              <a:spcPct val="0"/>
            </a:spcBef>
            <a:spcAft>
              <a:spcPct val="35000"/>
            </a:spcAft>
            <a:buNone/>
          </a:pPr>
          <a:r>
            <a:rPr lang="en-AU" sz="1600" b="1" kern="1200" dirty="0">
              <a:latin typeface="Century Gothic" panose="020B0502020202020204" pitchFamily="34" charset="0"/>
            </a:rPr>
            <a:t>As at 31 December 2022...</a:t>
          </a:r>
        </a:p>
      </dsp:txBody>
      <dsp:txXfrm>
        <a:off x="1779693" y="66849"/>
        <a:ext cx="2561292" cy="1214922"/>
      </dsp:txXfrm>
    </dsp:sp>
    <dsp:sp modelId="{52F24C40-C469-49C8-B46E-38BD2FCBF310}">
      <dsp:nvSpPr>
        <dsp:cNvPr id="0" name=""/>
        <dsp:cNvSpPr/>
      </dsp:nvSpPr>
      <dsp:spPr>
        <a:xfrm>
          <a:off x="3180330" y="2540936"/>
          <a:ext cx="2692740" cy="1346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079500" lvl="0" indent="0" algn="l" defTabSz="711200">
            <a:lnSpc>
              <a:spcPct val="90000"/>
            </a:lnSpc>
            <a:spcBef>
              <a:spcPct val="0"/>
            </a:spcBef>
            <a:spcAft>
              <a:spcPct val="35000"/>
            </a:spcAft>
            <a:buNone/>
          </a:pPr>
          <a:r>
            <a:rPr lang="en-AU" sz="1600" kern="1200" dirty="0">
              <a:latin typeface="Century Gothic" panose="020B0502020202020204" pitchFamily="34" charset="0"/>
            </a:rPr>
            <a:t>Compliance action on more than </a:t>
          </a:r>
          <a:r>
            <a:rPr lang="en-AU" sz="1600" b="1" kern="1200" dirty="0">
              <a:latin typeface="Century Gothic" panose="020B0502020202020204" pitchFamily="34" charset="0"/>
            </a:rPr>
            <a:t>53,000 clients</a:t>
          </a:r>
        </a:p>
      </dsp:txBody>
      <dsp:txXfrm>
        <a:off x="3246054" y="2606660"/>
        <a:ext cx="2561292" cy="1214922"/>
      </dsp:txXfrm>
    </dsp:sp>
    <dsp:sp modelId="{DC84A912-C040-489A-ACD8-F9324BAED5F7}">
      <dsp:nvSpPr>
        <dsp:cNvPr id="0" name=""/>
        <dsp:cNvSpPr/>
      </dsp:nvSpPr>
      <dsp:spPr>
        <a:xfrm>
          <a:off x="247609" y="2540936"/>
          <a:ext cx="2692740" cy="1346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985838" lvl="0" indent="0" algn="l" defTabSz="711200">
            <a:lnSpc>
              <a:spcPct val="90000"/>
            </a:lnSpc>
            <a:spcBef>
              <a:spcPct val="0"/>
            </a:spcBef>
            <a:spcAft>
              <a:spcPct val="35000"/>
            </a:spcAft>
            <a:buNone/>
          </a:pPr>
          <a:r>
            <a:rPr lang="en-AU" sz="1600" kern="1200" dirty="0">
              <a:latin typeface="Century Gothic" panose="020B0502020202020204" pitchFamily="34" charset="0"/>
            </a:rPr>
            <a:t>Stopped </a:t>
          </a:r>
          <a:r>
            <a:rPr lang="en-AU" sz="1600" b="1" kern="1200" dirty="0">
              <a:latin typeface="Century Gothic" panose="020B0502020202020204" pitchFamily="34" charset="0"/>
            </a:rPr>
            <a:t>$2.5 billion </a:t>
          </a:r>
          <a:r>
            <a:rPr lang="en-AU" sz="1600" kern="1200" dirty="0">
              <a:latin typeface="Century Gothic" panose="020B0502020202020204" pitchFamily="34" charset="0"/>
            </a:rPr>
            <a:t>in fraudulent refunds</a:t>
          </a:r>
        </a:p>
      </dsp:txBody>
      <dsp:txXfrm>
        <a:off x="313333" y="2606660"/>
        <a:ext cx="2561292" cy="12149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DCE97-3B32-44F3-B326-B068D6CA60B6}">
      <dsp:nvSpPr>
        <dsp:cNvPr id="0" name=""/>
        <dsp:cNvSpPr/>
      </dsp:nvSpPr>
      <dsp:spPr>
        <a:xfrm>
          <a:off x="2519782" y="1451"/>
          <a:ext cx="1551130" cy="100823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Streamlined treatments</a:t>
          </a:r>
        </a:p>
      </dsp:txBody>
      <dsp:txXfrm>
        <a:off x="2569000" y="50669"/>
        <a:ext cx="1452694" cy="909798"/>
      </dsp:txXfrm>
    </dsp:sp>
    <dsp:sp modelId="{6C2EA2AE-2364-418E-AD0E-F1879E448BDC}">
      <dsp:nvSpPr>
        <dsp:cNvPr id="0" name=""/>
        <dsp:cNvSpPr/>
      </dsp:nvSpPr>
      <dsp:spPr>
        <a:xfrm>
          <a:off x="1280739" y="505568"/>
          <a:ext cx="4029217" cy="4029217"/>
        </a:xfrm>
        <a:custGeom>
          <a:avLst/>
          <a:gdLst/>
          <a:ahLst/>
          <a:cxnLst/>
          <a:rect l="0" t="0" r="0" b="0"/>
          <a:pathLst>
            <a:path>
              <a:moveTo>
                <a:pt x="2998037" y="256337"/>
              </a:moveTo>
              <a:arcTo wR="2014608" hR="2014608" stAng="17953139" swAng="121200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6461D24-E22D-4B49-852A-5D0EF35E1D5A}">
      <dsp:nvSpPr>
        <dsp:cNvPr id="0" name=""/>
        <dsp:cNvSpPr/>
      </dsp:nvSpPr>
      <dsp:spPr>
        <a:xfrm>
          <a:off x="4435789" y="1393511"/>
          <a:ext cx="1551130" cy="100823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Referrals to the ACIC</a:t>
          </a:r>
        </a:p>
      </dsp:txBody>
      <dsp:txXfrm>
        <a:off x="4485007" y="1442729"/>
        <a:ext cx="1452694" cy="909798"/>
      </dsp:txXfrm>
    </dsp:sp>
    <dsp:sp modelId="{1A551E98-A801-48CF-A544-0B9E5235EA93}">
      <dsp:nvSpPr>
        <dsp:cNvPr id="0" name=""/>
        <dsp:cNvSpPr/>
      </dsp:nvSpPr>
      <dsp:spPr>
        <a:xfrm>
          <a:off x="1280739" y="505568"/>
          <a:ext cx="4029217" cy="4029217"/>
        </a:xfrm>
        <a:custGeom>
          <a:avLst/>
          <a:gdLst/>
          <a:ahLst/>
          <a:cxnLst/>
          <a:rect l="0" t="0" r="0" b="0"/>
          <a:pathLst>
            <a:path>
              <a:moveTo>
                <a:pt x="4024390" y="2153975"/>
              </a:moveTo>
              <a:arcTo wR="2014608" hR="2014608" stAng="21838007" swAng="1360090"/>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5674447-501E-4C58-94AF-B5CEDBA48B7C}">
      <dsp:nvSpPr>
        <dsp:cNvPr id="0" name=""/>
        <dsp:cNvSpPr/>
      </dsp:nvSpPr>
      <dsp:spPr>
        <a:xfrm>
          <a:off x="3703939" y="3645912"/>
          <a:ext cx="1551130" cy="100823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Working with State Law Enforcement Agencies</a:t>
          </a:r>
        </a:p>
      </dsp:txBody>
      <dsp:txXfrm>
        <a:off x="3753157" y="3695130"/>
        <a:ext cx="1452694" cy="909798"/>
      </dsp:txXfrm>
    </dsp:sp>
    <dsp:sp modelId="{D109BEE1-FD93-46F9-AF04-80B09DAEC8A0}">
      <dsp:nvSpPr>
        <dsp:cNvPr id="0" name=""/>
        <dsp:cNvSpPr/>
      </dsp:nvSpPr>
      <dsp:spPr>
        <a:xfrm>
          <a:off x="1280739" y="505568"/>
          <a:ext cx="4029217" cy="4029217"/>
        </a:xfrm>
        <a:custGeom>
          <a:avLst/>
          <a:gdLst/>
          <a:ahLst/>
          <a:cxnLst/>
          <a:rect l="0" t="0" r="0" b="0"/>
          <a:pathLst>
            <a:path>
              <a:moveTo>
                <a:pt x="2261992" y="4013970"/>
              </a:moveTo>
              <a:arcTo wR="2014608" hR="2014608" stAng="4976794" swAng="846411"/>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C6CEDA1-882F-4EBB-84B3-A3D2B8AB9585}">
      <dsp:nvSpPr>
        <dsp:cNvPr id="0" name=""/>
        <dsp:cNvSpPr/>
      </dsp:nvSpPr>
      <dsp:spPr>
        <a:xfrm>
          <a:off x="1335625" y="3645912"/>
          <a:ext cx="1551130" cy="100823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Warning Letters for recovery of monies</a:t>
          </a:r>
        </a:p>
      </dsp:txBody>
      <dsp:txXfrm>
        <a:off x="1384843" y="3695130"/>
        <a:ext cx="1452694" cy="909798"/>
      </dsp:txXfrm>
    </dsp:sp>
    <dsp:sp modelId="{4A31171C-43E6-4E65-A6C7-FD78F5F9A27D}">
      <dsp:nvSpPr>
        <dsp:cNvPr id="0" name=""/>
        <dsp:cNvSpPr/>
      </dsp:nvSpPr>
      <dsp:spPr>
        <a:xfrm>
          <a:off x="1280739" y="505568"/>
          <a:ext cx="4029217" cy="4029217"/>
        </a:xfrm>
        <a:custGeom>
          <a:avLst/>
          <a:gdLst/>
          <a:ahLst/>
          <a:cxnLst/>
          <a:rect l="0" t="0" r="0" b="0"/>
          <a:pathLst>
            <a:path>
              <a:moveTo>
                <a:pt x="213788" y="2917766"/>
              </a:moveTo>
              <a:arcTo wR="2014608" hR="2014608" stAng="9201902" swAng="1360090"/>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B910F51-35CC-4281-988E-57D2EC2B841D}">
      <dsp:nvSpPr>
        <dsp:cNvPr id="0" name=""/>
        <dsp:cNvSpPr/>
      </dsp:nvSpPr>
      <dsp:spPr>
        <a:xfrm>
          <a:off x="603776" y="1393511"/>
          <a:ext cx="1551130" cy="100823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Partnering with social media platforms</a:t>
          </a:r>
        </a:p>
      </dsp:txBody>
      <dsp:txXfrm>
        <a:off x="652994" y="1442729"/>
        <a:ext cx="1452694" cy="909798"/>
      </dsp:txXfrm>
    </dsp:sp>
    <dsp:sp modelId="{E171435E-4904-4B6A-86DA-EA7B3DF39C79}">
      <dsp:nvSpPr>
        <dsp:cNvPr id="0" name=""/>
        <dsp:cNvSpPr/>
      </dsp:nvSpPr>
      <dsp:spPr>
        <a:xfrm>
          <a:off x="1280739" y="505568"/>
          <a:ext cx="4029217" cy="4029217"/>
        </a:xfrm>
        <a:custGeom>
          <a:avLst/>
          <a:gdLst/>
          <a:ahLst/>
          <a:cxnLst/>
          <a:rect l="0" t="0" r="0" b="0"/>
          <a:pathLst>
            <a:path>
              <a:moveTo>
                <a:pt x="484536" y="704064"/>
              </a:moveTo>
              <a:arcTo wR="2014608" hR="2014608" stAng="13234852" swAng="121200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790BB-9828-4713-9FAD-570EB0E0CBB8}">
      <dsp:nvSpPr>
        <dsp:cNvPr id="0" name=""/>
        <dsp:cNvSpPr/>
      </dsp:nvSpPr>
      <dsp:spPr>
        <a:xfrm>
          <a:off x="4219" y="627537"/>
          <a:ext cx="2158130"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AU" sz="1800" kern="1200" dirty="0">
              <a:latin typeface="Century Gothic" panose="020B0502020202020204" pitchFamily="34" charset="0"/>
            </a:rPr>
            <a:t>Typology - Simple refund fraud</a:t>
          </a:r>
        </a:p>
      </dsp:txBody>
      <dsp:txXfrm>
        <a:off x="4219" y="627537"/>
        <a:ext cx="2158130" cy="868725"/>
      </dsp:txXfrm>
    </dsp:sp>
    <dsp:sp modelId="{0A2B43BB-9501-453F-B838-14D8E6E09D97}">
      <dsp:nvSpPr>
        <dsp:cNvPr id="0" name=""/>
        <dsp:cNvSpPr/>
      </dsp:nvSpPr>
      <dsp:spPr>
        <a:xfrm>
          <a:off x="2162349" y="3141"/>
          <a:ext cx="431626" cy="211751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16F072-0682-49C5-9CA5-9D7511B35307}">
      <dsp:nvSpPr>
        <dsp:cNvPr id="0" name=""/>
        <dsp:cNvSpPr/>
      </dsp:nvSpPr>
      <dsp:spPr>
        <a:xfrm>
          <a:off x="2770845" y="6282"/>
          <a:ext cx="5870114" cy="211751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AU" sz="1800" kern="1200" dirty="0">
              <a:latin typeface="Century Gothic" panose="020B0502020202020204" pitchFamily="34" charset="0"/>
            </a:rPr>
            <a:t>Mostly committed by individuals</a:t>
          </a:r>
        </a:p>
        <a:p>
          <a:pPr marL="171450" lvl="1" indent="-171450" algn="l" defTabSz="800100">
            <a:lnSpc>
              <a:spcPct val="90000"/>
            </a:lnSpc>
            <a:spcBef>
              <a:spcPct val="0"/>
            </a:spcBef>
            <a:spcAft>
              <a:spcPct val="15000"/>
            </a:spcAft>
            <a:buChar char="•"/>
          </a:pPr>
          <a:r>
            <a:rPr lang="en-AU" sz="1800" kern="1200" dirty="0">
              <a:latin typeface="Century Gothic" panose="020B0502020202020204" pitchFamily="34" charset="0"/>
            </a:rPr>
            <a:t>Goods or services (and everything else) is fabricated</a:t>
          </a:r>
        </a:p>
        <a:p>
          <a:pPr marL="171450" lvl="1" indent="-171450" algn="l" defTabSz="800100">
            <a:lnSpc>
              <a:spcPct val="90000"/>
            </a:lnSpc>
            <a:spcBef>
              <a:spcPct val="0"/>
            </a:spcBef>
            <a:spcAft>
              <a:spcPct val="15000"/>
            </a:spcAft>
            <a:buChar char="•"/>
          </a:pPr>
          <a:r>
            <a:rPr lang="en-AU" sz="1800" kern="1200" dirty="0">
              <a:latin typeface="Century Gothic" panose="020B0502020202020204" pitchFamily="34" charset="0"/>
            </a:rPr>
            <a:t>Cash withdrawn as refund received</a:t>
          </a:r>
        </a:p>
        <a:p>
          <a:pPr marL="171450" lvl="1" indent="-171450" algn="l" defTabSz="800100">
            <a:lnSpc>
              <a:spcPct val="90000"/>
            </a:lnSpc>
            <a:spcBef>
              <a:spcPct val="0"/>
            </a:spcBef>
            <a:spcAft>
              <a:spcPct val="15000"/>
            </a:spcAft>
            <a:buChar char="•"/>
          </a:pPr>
          <a:r>
            <a:rPr lang="en-AU" sz="1800" kern="1200" dirty="0">
              <a:latin typeface="Century Gothic" panose="020B0502020202020204" pitchFamily="34" charset="0"/>
            </a:rPr>
            <a:t>Little response to detailed inquiries</a:t>
          </a:r>
        </a:p>
        <a:p>
          <a:pPr marL="171450" lvl="1" indent="-171450" algn="l" defTabSz="800100">
            <a:lnSpc>
              <a:spcPct val="90000"/>
            </a:lnSpc>
            <a:spcBef>
              <a:spcPct val="0"/>
            </a:spcBef>
            <a:spcAft>
              <a:spcPct val="15000"/>
            </a:spcAft>
            <a:buChar char="•"/>
          </a:pPr>
          <a:r>
            <a:rPr lang="en-AU" sz="1800" kern="1200" dirty="0">
              <a:latin typeface="Century Gothic" panose="020B0502020202020204" pitchFamily="34" charset="0"/>
            </a:rPr>
            <a:t>No assets, employees, business premises etc.</a:t>
          </a:r>
        </a:p>
        <a:p>
          <a:pPr marL="171450" lvl="1" indent="-171450" algn="l" defTabSz="800100">
            <a:lnSpc>
              <a:spcPct val="90000"/>
            </a:lnSpc>
            <a:spcBef>
              <a:spcPct val="0"/>
            </a:spcBef>
            <a:spcAft>
              <a:spcPct val="15000"/>
            </a:spcAft>
            <a:buChar char="•"/>
          </a:pPr>
          <a:r>
            <a:rPr lang="en-AU" sz="1800" kern="1200" dirty="0">
              <a:latin typeface="Century Gothic" panose="020B0502020202020204" pitchFamily="34" charset="0"/>
            </a:rPr>
            <a:t>Can involve identity theft and/or coercion</a:t>
          </a:r>
        </a:p>
      </dsp:txBody>
      <dsp:txXfrm>
        <a:off x="2770845" y="6282"/>
        <a:ext cx="5870114" cy="2117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D4294-C814-40D2-83A9-8D8D7DDEDDB1}">
      <dsp:nvSpPr>
        <dsp:cNvPr id="0" name=""/>
        <dsp:cNvSpPr/>
      </dsp:nvSpPr>
      <dsp:spPr>
        <a:xfrm>
          <a:off x="457199" y="0"/>
          <a:ext cx="5181600" cy="381642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91346-EEB0-4EF3-B045-F11B59C1DF9F}">
      <dsp:nvSpPr>
        <dsp:cNvPr id="0" name=""/>
        <dsp:cNvSpPr/>
      </dsp:nvSpPr>
      <dsp:spPr>
        <a:xfrm>
          <a:off x="0" y="1144927"/>
          <a:ext cx="1828800" cy="15265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Prevent</a:t>
          </a:r>
        </a:p>
      </dsp:txBody>
      <dsp:txXfrm>
        <a:off x="74521" y="1219448"/>
        <a:ext cx="1679758" cy="1377527"/>
      </dsp:txXfrm>
    </dsp:sp>
    <dsp:sp modelId="{22E49846-6ED9-4E9D-B349-7EB67813A866}">
      <dsp:nvSpPr>
        <dsp:cNvPr id="0" name=""/>
        <dsp:cNvSpPr/>
      </dsp:nvSpPr>
      <dsp:spPr>
        <a:xfrm>
          <a:off x="2133600" y="1144927"/>
          <a:ext cx="1828800" cy="152656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Detect</a:t>
          </a:r>
        </a:p>
      </dsp:txBody>
      <dsp:txXfrm>
        <a:off x="2208121" y="1219448"/>
        <a:ext cx="1679758" cy="1377527"/>
      </dsp:txXfrm>
    </dsp:sp>
    <dsp:sp modelId="{4F651B91-D981-4944-8172-4883A778520D}">
      <dsp:nvSpPr>
        <dsp:cNvPr id="0" name=""/>
        <dsp:cNvSpPr/>
      </dsp:nvSpPr>
      <dsp:spPr>
        <a:xfrm>
          <a:off x="4267200" y="1144927"/>
          <a:ext cx="1828800" cy="152656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Respond</a:t>
          </a:r>
        </a:p>
      </dsp:txBody>
      <dsp:txXfrm>
        <a:off x="4341721" y="1219448"/>
        <a:ext cx="1679758" cy="1377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9832F-93F8-405C-870E-2BFF5804CD00}">
      <dsp:nvSpPr>
        <dsp:cNvPr id="0" name=""/>
        <dsp:cNvSpPr/>
      </dsp:nvSpPr>
      <dsp:spPr>
        <a:xfrm>
          <a:off x="2116335" y="1372"/>
          <a:ext cx="1863328" cy="12111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Implementing a strategy</a:t>
          </a:r>
        </a:p>
      </dsp:txBody>
      <dsp:txXfrm>
        <a:off x="2175459" y="60496"/>
        <a:ext cx="1745080" cy="1092915"/>
      </dsp:txXfrm>
    </dsp:sp>
    <dsp:sp modelId="{F75314E9-E1C6-4FB5-BE26-6CC78EF28986}">
      <dsp:nvSpPr>
        <dsp:cNvPr id="0" name=""/>
        <dsp:cNvSpPr/>
      </dsp:nvSpPr>
      <dsp:spPr>
        <a:xfrm>
          <a:off x="1431963" y="606954"/>
          <a:ext cx="3232073" cy="3232073"/>
        </a:xfrm>
        <a:custGeom>
          <a:avLst/>
          <a:gdLst/>
          <a:ahLst/>
          <a:cxnLst/>
          <a:rect l="0" t="0" r="0" b="0"/>
          <a:pathLst>
            <a:path>
              <a:moveTo>
                <a:pt x="2561250" y="305256"/>
              </a:moveTo>
              <a:arcTo wR="1616036" hR="1616036" stAng="18347740" swAng="364862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4C3EB3D-701C-4BDB-ADB5-DF4AB4B21D6D}">
      <dsp:nvSpPr>
        <dsp:cNvPr id="0" name=""/>
        <dsp:cNvSpPr/>
      </dsp:nvSpPr>
      <dsp:spPr>
        <a:xfrm>
          <a:off x="3515864" y="2425427"/>
          <a:ext cx="1863328" cy="12111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Client education &amp; comms</a:t>
          </a:r>
        </a:p>
      </dsp:txBody>
      <dsp:txXfrm>
        <a:off x="3574988" y="2484551"/>
        <a:ext cx="1745080" cy="1092915"/>
      </dsp:txXfrm>
    </dsp:sp>
    <dsp:sp modelId="{D1FA1DA2-E695-4F9A-BCBB-50FED03135F5}">
      <dsp:nvSpPr>
        <dsp:cNvPr id="0" name=""/>
        <dsp:cNvSpPr/>
      </dsp:nvSpPr>
      <dsp:spPr>
        <a:xfrm>
          <a:off x="1431963" y="606954"/>
          <a:ext cx="3232073" cy="3232073"/>
        </a:xfrm>
        <a:custGeom>
          <a:avLst/>
          <a:gdLst/>
          <a:ahLst/>
          <a:cxnLst/>
          <a:rect l="0" t="0" r="0" b="0"/>
          <a:pathLst>
            <a:path>
              <a:moveTo>
                <a:pt x="2385440" y="3037160"/>
              </a:moveTo>
              <a:arcTo wR="1616036" hR="1616036" stAng="3694120" swAng="341176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10C284-EC4F-460B-943E-3BFA22936F23}">
      <dsp:nvSpPr>
        <dsp:cNvPr id="0" name=""/>
        <dsp:cNvSpPr/>
      </dsp:nvSpPr>
      <dsp:spPr>
        <a:xfrm>
          <a:off x="716807" y="2425427"/>
          <a:ext cx="1863328" cy="12111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System integrity</a:t>
          </a:r>
        </a:p>
      </dsp:txBody>
      <dsp:txXfrm>
        <a:off x="775931" y="2484551"/>
        <a:ext cx="1745080" cy="1092915"/>
      </dsp:txXfrm>
    </dsp:sp>
    <dsp:sp modelId="{A99A0FC5-E7E0-49E0-86A5-93DA3E018B71}">
      <dsp:nvSpPr>
        <dsp:cNvPr id="0" name=""/>
        <dsp:cNvSpPr/>
      </dsp:nvSpPr>
      <dsp:spPr>
        <a:xfrm>
          <a:off x="1431963" y="606954"/>
          <a:ext cx="3232073" cy="3232073"/>
        </a:xfrm>
        <a:custGeom>
          <a:avLst/>
          <a:gdLst/>
          <a:ahLst/>
          <a:cxnLst/>
          <a:rect l="0" t="0" r="0" b="0"/>
          <a:pathLst>
            <a:path>
              <a:moveTo>
                <a:pt x="10729" y="1801950"/>
              </a:moveTo>
              <a:arcTo wR="1616036" hR="1616036" stAng="10403635" swAng="364862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E6AE4-B7B2-4FCC-916A-BED8A8BA361B}">
      <dsp:nvSpPr>
        <dsp:cNvPr id="0" name=""/>
        <dsp:cNvSpPr/>
      </dsp:nvSpPr>
      <dsp:spPr>
        <a:xfrm>
          <a:off x="1560173" y="0"/>
          <a:ext cx="1560173" cy="1570771"/>
        </a:xfrm>
        <a:prstGeom prst="trapezoid">
          <a:avLst>
            <a:gd name="adj" fmla="val 5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AU" sz="2700" kern="1200" dirty="0">
              <a:latin typeface="Century Gothic" panose="020B0502020202020204" pitchFamily="34" charset="0"/>
            </a:rPr>
            <a:t>Respond</a:t>
          </a:r>
        </a:p>
      </dsp:txBody>
      <dsp:txXfrm>
        <a:off x="1560173" y="0"/>
        <a:ext cx="1560173" cy="1570771"/>
      </dsp:txXfrm>
    </dsp:sp>
    <dsp:sp modelId="{DD079256-020C-4D29-B8DC-9C227F301DB0}">
      <dsp:nvSpPr>
        <dsp:cNvPr id="0" name=""/>
        <dsp:cNvSpPr/>
      </dsp:nvSpPr>
      <dsp:spPr>
        <a:xfrm>
          <a:off x="780086" y="1570771"/>
          <a:ext cx="3120346" cy="1570771"/>
        </a:xfrm>
        <a:prstGeom prst="trapezoid">
          <a:avLst>
            <a:gd name="adj" fmla="val 4966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AU" sz="2700" kern="1200" dirty="0">
              <a:latin typeface="Century Gothic" panose="020B0502020202020204" pitchFamily="34" charset="0"/>
            </a:rPr>
            <a:t>Detect</a:t>
          </a:r>
        </a:p>
      </dsp:txBody>
      <dsp:txXfrm>
        <a:off x="1326147" y="1570771"/>
        <a:ext cx="2028225" cy="1570771"/>
      </dsp:txXfrm>
    </dsp:sp>
    <dsp:sp modelId="{8A08D826-0F94-4D1D-AC4E-D1C395808AD2}">
      <dsp:nvSpPr>
        <dsp:cNvPr id="0" name=""/>
        <dsp:cNvSpPr/>
      </dsp:nvSpPr>
      <dsp:spPr>
        <a:xfrm>
          <a:off x="0" y="3141542"/>
          <a:ext cx="4680520" cy="1570771"/>
        </a:xfrm>
        <a:prstGeom prst="trapezoid">
          <a:avLst>
            <a:gd name="adj" fmla="val 49663"/>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AU" sz="2700" kern="1200" dirty="0">
              <a:latin typeface="Century Gothic" panose="020B0502020202020204" pitchFamily="34" charset="0"/>
            </a:rPr>
            <a:t>Prevent</a:t>
          </a:r>
        </a:p>
      </dsp:txBody>
      <dsp:txXfrm>
        <a:off x="819090" y="3141542"/>
        <a:ext cx="3042338" cy="15707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7DAE0-F4FB-4029-9B8B-EA948DD7AD09}">
      <dsp:nvSpPr>
        <dsp:cNvPr id="0" name=""/>
        <dsp:cNvSpPr/>
      </dsp:nvSpPr>
      <dsp:spPr>
        <a:xfrm>
          <a:off x="137159" y="340360"/>
          <a:ext cx="3383280" cy="338327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AU" sz="2800" kern="1200" dirty="0">
            <a:latin typeface="Century Gothic" panose="020B0502020202020204" pitchFamily="34" charset="0"/>
          </a:endParaRPr>
        </a:p>
        <a:p>
          <a:pPr marL="0" lvl="0" indent="0" algn="ctr" defTabSz="1244600">
            <a:lnSpc>
              <a:spcPct val="90000"/>
            </a:lnSpc>
            <a:spcBef>
              <a:spcPct val="0"/>
            </a:spcBef>
            <a:spcAft>
              <a:spcPct val="35000"/>
            </a:spcAft>
            <a:buNone/>
          </a:pPr>
          <a:endParaRPr lang="en-AU" sz="2800" kern="1200" dirty="0">
            <a:latin typeface="Century Gothic" panose="020B0502020202020204" pitchFamily="34" charset="0"/>
          </a:endParaRPr>
        </a:p>
        <a:p>
          <a:pPr marL="0" lvl="0" indent="0" algn="ctr" defTabSz="1244600">
            <a:lnSpc>
              <a:spcPct val="90000"/>
            </a:lnSpc>
            <a:spcBef>
              <a:spcPct val="0"/>
            </a:spcBef>
            <a:spcAft>
              <a:spcPct val="35000"/>
            </a:spcAft>
            <a:buNone/>
          </a:pPr>
          <a:r>
            <a:rPr lang="en-AU" sz="2800" kern="1200" dirty="0">
              <a:latin typeface="Century Gothic" panose="020B0502020202020204" pitchFamily="34" charset="0"/>
            </a:rPr>
            <a:t>Customer Service</a:t>
          </a:r>
        </a:p>
      </dsp:txBody>
      <dsp:txXfrm>
        <a:off x="609599" y="739321"/>
        <a:ext cx="1950720" cy="2585357"/>
      </dsp:txXfrm>
    </dsp:sp>
    <dsp:sp modelId="{038FAF05-EB43-42D9-966C-AA186D1524C8}">
      <dsp:nvSpPr>
        <dsp:cNvPr id="0" name=""/>
        <dsp:cNvSpPr/>
      </dsp:nvSpPr>
      <dsp:spPr>
        <a:xfrm>
          <a:off x="2575559" y="340360"/>
          <a:ext cx="3383280" cy="3383279"/>
        </a:xfrm>
        <a:prstGeom prst="ellipse">
          <a:avLst/>
        </a:prstGeom>
        <a:solidFill>
          <a:schemeClr val="accent3">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AU" sz="2800" kern="1200" dirty="0">
            <a:latin typeface="Century Gothic" panose="020B0502020202020204" pitchFamily="34" charset="0"/>
          </a:endParaRPr>
        </a:p>
        <a:p>
          <a:pPr marL="0" lvl="0" indent="0" algn="ctr" defTabSz="1244600">
            <a:lnSpc>
              <a:spcPct val="90000"/>
            </a:lnSpc>
            <a:spcBef>
              <a:spcPct val="0"/>
            </a:spcBef>
            <a:spcAft>
              <a:spcPct val="35000"/>
            </a:spcAft>
            <a:buNone/>
          </a:pPr>
          <a:endParaRPr lang="en-AU" sz="2800" kern="1200" dirty="0">
            <a:latin typeface="Century Gothic" panose="020B0502020202020204" pitchFamily="34" charset="0"/>
          </a:endParaRPr>
        </a:p>
        <a:p>
          <a:pPr marL="0" lvl="0" indent="0" algn="ctr" defTabSz="1244600">
            <a:lnSpc>
              <a:spcPct val="90000"/>
            </a:lnSpc>
            <a:spcBef>
              <a:spcPct val="0"/>
            </a:spcBef>
            <a:spcAft>
              <a:spcPct val="35000"/>
            </a:spcAft>
            <a:buNone/>
          </a:pPr>
          <a:r>
            <a:rPr lang="en-AU" sz="2800" kern="1200" dirty="0">
              <a:latin typeface="Century Gothic" panose="020B0502020202020204" pitchFamily="34" charset="0"/>
            </a:rPr>
            <a:t>Anti-fraud measures</a:t>
          </a:r>
        </a:p>
      </dsp:txBody>
      <dsp:txXfrm>
        <a:off x="3535680" y="739321"/>
        <a:ext cx="1950720" cy="25853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CB634-8DA6-4495-9D96-54FC70697EC2}">
      <dsp:nvSpPr>
        <dsp:cNvPr id="0" name=""/>
        <dsp:cNvSpPr/>
      </dsp:nvSpPr>
      <dsp:spPr>
        <a:xfrm>
          <a:off x="6708" y="658605"/>
          <a:ext cx="2005113" cy="12030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latin typeface="Century Gothic" panose="020B0502020202020204" pitchFamily="34" charset="0"/>
            </a:rPr>
            <a:t>Registry Control (VAT)</a:t>
          </a:r>
        </a:p>
      </dsp:txBody>
      <dsp:txXfrm>
        <a:off x="41945" y="693842"/>
        <a:ext cx="1934639" cy="1132594"/>
      </dsp:txXfrm>
    </dsp:sp>
    <dsp:sp modelId="{E5B460DB-8A3C-482F-B25D-4F9DA6D178BF}">
      <dsp:nvSpPr>
        <dsp:cNvPr id="0" name=""/>
        <dsp:cNvSpPr/>
      </dsp:nvSpPr>
      <dsp:spPr>
        <a:xfrm>
          <a:off x="2212333" y="1011505"/>
          <a:ext cx="425084" cy="49726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latin typeface="Century Gothic" panose="020B0502020202020204" pitchFamily="34" charset="0"/>
          </a:endParaRPr>
        </a:p>
      </dsp:txBody>
      <dsp:txXfrm>
        <a:off x="2212333" y="1110959"/>
        <a:ext cx="297559" cy="298360"/>
      </dsp:txXfrm>
    </dsp:sp>
    <dsp:sp modelId="{51F5A836-91DF-43A5-A2DD-39FC58D00FC8}">
      <dsp:nvSpPr>
        <dsp:cNvPr id="0" name=""/>
        <dsp:cNvSpPr/>
      </dsp:nvSpPr>
      <dsp:spPr>
        <a:xfrm>
          <a:off x="2813867" y="658605"/>
          <a:ext cx="2005113" cy="12030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latin typeface="Century Gothic" panose="020B0502020202020204" pitchFamily="34" charset="0"/>
            </a:rPr>
            <a:t>VAT Control (refund)</a:t>
          </a:r>
        </a:p>
      </dsp:txBody>
      <dsp:txXfrm>
        <a:off x="2849104" y="693842"/>
        <a:ext cx="1934639" cy="1132594"/>
      </dsp:txXfrm>
    </dsp:sp>
    <dsp:sp modelId="{5C5DFBE3-50C9-48B8-9FDF-FDF184C30FA7}">
      <dsp:nvSpPr>
        <dsp:cNvPr id="0" name=""/>
        <dsp:cNvSpPr/>
      </dsp:nvSpPr>
      <dsp:spPr>
        <a:xfrm>
          <a:off x="5019492" y="1011505"/>
          <a:ext cx="425084" cy="497268"/>
        </a:xfrm>
        <a:prstGeom prst="rightArrow">
          <a:avLst>
            <a:gd name="adj1" fmla="val 60000"/>
            <a:gd name="adj2" fmla="val 50000"/>
          </a:avLst>
        </a:prstGeom>
        <a:noFill/>
        <a:ln>
          <a:solidFill>
            <a:schemeClr val="accent3"/>
          </a:solidFill>
          <a:prstDash val="dash"/>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latin typeface="Century Gothic" panose="020B0502020202020204" pitchFamily="34" charset="0"/>
          </a:endParaRPr>
        </a:p>
      </dsp:txBody>
      <dsp:txXfrm>
        <a:off x="5019492" y="1110959"/>
        <a:ext cx="297559" cy="298360"/>
      </dsp:txXfrm>
    </dsp:sp>
    <dsp:sp modelId="{154FAE7E-C22C-4DC0-976F-C4073A13AE48}">
      <dsp:nvSpPr>
        <dsp:cNvPr id="0" name=""/>
        <dsp:cNvSpPr/>
      </dsp:nvSpPr>
      <dsp:spPr>
        <a:xfrm>
          <a:off x="5621026" y="658605"/>
          <a:ext cx="2005113" cy="1203068"/>
        </a:xfrm>
        <a:prstGeom prst="roundRect">
          <a:avLst>
            <a:gd name="adj" fmla="val 10000"/>
          </a:avLst>
        </a:prstGeom>
        <a:noFill/>
        <a:ln w="12700" cap="flat" cmpd="sng" algn="ctr">
          <a:solidFill>
            <a:schemeClr val="accent4"/>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solidFill>
                <a:schemeClr val="tx1"/>
              </a:solidFill>
              <a:latin typeface="Century Gothic" panose="020B0502020202020204" pitchFamily="34" charset="0"/>
            </a:rPr>
            <a:t>Tax Audit</a:t>
          </a:r>
        </a:p>
        <a:p>
          <a:pPr marL="0" lvl="0" indent="0" algn="ctr" defTabSz="977900">
            <a:lnSpc>
              <a:spcPct val="90000"/>
            </a:lnSpc>
            <a:spcBef>
              <a:spcPct val="0"/>
            </a:spcBef>
            <a:spcAft>
              <a:spcPct val="35000"/>
            </a:spcAft>
            <a:buNone/>
          </a:pPr>
          <a:r>
            <a:rPr lang="en-AU" sz="1600" kern="1200" dirty="0">
              <a:solidFill>
                <a:schemeClr val="tx1"/>
              </a:solidFill>
              <a:latin typeface="Century Gothic" panose="020B0502020202020204" pitchFamily="34" charset="0"/>
            </a:rPr>
            <a:t>(if selected) </a:t>
          </a:r>
        </a:p>
      </dsp:txBody>
      <dsp:txXfrm>
        <a:off x="5656263" y="693842"/>
        <a:ext cx="1934639" cy="11325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86F4B-8944-49E3-93E2-423660837EFD}">
      <dsp:nvSpPr>
        <dsp:cNvPr id="0" name=""/>
        <dsp:cNvSpPr/>
      </dsp:nvSpPr>
      <dsp:spPr>
        <a:xfrm>
          <a:off x="1208326" y="0"/>
          <a:ext cx="5720251" cy="5720251"/>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9B9DC-836F-4F8C-AB04-AC9E60CC092C}">
      <dsp:nvSpPr>
        <dsp:cNvPr id="0" name=""/>
        <dsp:cNvSpPr/>
      </dsp:nvSpPr>
      <dsp:spPr>
        <a:xfrm>
          <a:off x="1751750" y="543423"/>
          <a:ext cx="2230897" cy="22308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Organisational awareness &amp; coordinated approach</a:t>
          </a:r>
        </a:p>
      </dsp:txBody>
      <dsp:txXfrm>
        <a:off x="1860653" y="652326"/>
        <a:ext cx="2013091" cy="2013091"/>
      </dsp:txXfrm>
    </dsp:sp>
    <dsp:sp modelId="{98AF137F-C3DF-46E4-A3F5-5D5CA22602EE}">
      <dsp:nvSpPr>
        <dsp:cNvPr id="0" name=""/>
        <dsp:cNvSpPr/>
      </dsp:nvSpPr>
      <dsp:spPr>
        <a:xfrm>
          <a:off x="4154255" y="543423"/>
          <a:ext cx="2230897" cy="22308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Payment suspension</a:t>
          </a:r>
        </a:p>
      </dsp:txBody>
      <dsp:txXfrm>
        <a:off x="4263158" y="652326"/>
        <a:ext cx="2013091" cy="2013091"/>
      </dsp:txXfrm>
    </dsp:sp>
    <dsp:sp modelId="{644119DA-A7B5-4E93-B9DA-470A6A303EC0}">
      <dsp:nvSpPr>
        <dsp:cNvPr id="0" name=""/>
        <dsp:cNvSpPr/>
      </dsp:nvSpPr>
      <dsp:spPr>
        <a:xfrm>
          <a:off x="1751750" y="2945929"/>
          <a:ext cx="2230897" cy="22308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Development of VAT fraud indicators and typologies</a:t>
          </a:r>
        </a:p>
      </dsp:txBody>
      <dsp:txXfrm>
        <a:off x="1860653" y="3054832"/>
        <a:ext cx="2013091" cy="2013091"/>
      </dsp:txXfrm>
    </dsp:sp>
    <dsp:sp modelId="{CA1AB176-EA35-48AC-A63D-7372BAE58888}">
      <dsp:nvSpPr>
        <dsp:cNvPr id="0" name=""/>
        <dsp:cNvSpPr/>
      </dsp:nvSpPr>
      <dsp:spPr>
        <a:xfrm>
          <a:off x="4154255" y="2945929"/>
          <a:ext cx="2230897" cy="22308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Data sources, modelling and analytics for identifying VAT fraud</a:t>
          </a:r>
        </a:p>
      </dsp:txBody>
      <dsp:txXfrm>
        <a:off x="4263158" y="3054832"/>
        <a:ext cx="2013091" cy="20130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B840B-B728-47AB-A4DB-F7448F0890DA}">
      <dsp:nvSpPr>
        <dsp:cNvPr id="0" name=""/>
        <dsp:cNvSpPr/>
      </dsp:nvSpPr>
      <dsp:spPr>
        <a:xfrm>
          <a:off x="1656846" y="337871"/>
          <a:ext cx="4723681" cy="47235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266700" lvl="0" indent="0" algn="ctr" defTabSz="711200">
            <a:lnSpc>
              <a:spcPct val="90000"/>
            </a:lnSpc>
            <a:spcBef>
              <a:spcPct val="0"/>
            </a:spcBef>
            <a:spcAft>
              <a:spcPct val="35000"/>
            </a:spcAft>
            <a:buNone/>
          </a:pPr>
          <a:r>
            <a:rPr lang="en-AU" sz="1600" b="0" kern="1200" dirty="0">
              <a:latin typeface="Century Gothic" panose="020B0502020202020204" pitchFamily="34" charset="0"/>
            </a:rPr>
            <a:t>Working with:</a:t>
          </a:r>
        </a:p>
        <a:p>
          <a:pPr marL="266700" lvl="0" indent="0" algn="l" defTabSz="711200">
            <a:lnSpc>
              <a:spcPct val="90000"/>
            </a:lnSpc>
            <a:spcBef>
              <a:spcPct val="0"/>
            </a:spcBef>
            <a:spcAft>
              <a:spcPct val="35000"/>
            </a:spcAft>
            <a:buNone/>
          </a:pPr>
          <a:r>
            <a:rPr lang="en-AU" sz="1600" b="0" kern="1200" dirty="0">
              <a:latin typeface="Century Gothic" panose="020B0502020202020204" pitchFamily="34" charset="0"/>
            </a:rPr>
            <a:t>&gt; Law Enforcement Agencies</a:t>
          </a:r>
        </a:p>
        <a:p>
          <a:pPr marL="266700" lvl="0" indent="0" algn="l" defTabSz="711200">
            <a:lnSpc>
              <a:spcPct val="90000"/>
            </a:lnSpc>
            <a:spcBef>
              <a:spcPct val="0"/>
            </a:spcBef>
            <a:spcAft>
              <a:spcPct val="35000"/>
            </a:spcAft>
            <a:buNone/>
          </a:pPr>
          <a:r>
            <a:rPr lang="en-AU" sz="1600" b="0" kern="1200" dirty="0">
              <a:latin typeface="Century Gothic" panose="020B0502020202020204" pitchFamily="34" charset="0"/>
            </a:rPr>
            <a:t>&gt; Intelligence Agencies</a:t>
          </a:r>
        </a:p>
        <a:p>
          <a:pPr marL="266700" lvl="0" indent="0" algn="l" defTabSz="711200">
            <a:lnSpc>
              <a:spcPct val="90000"/>
            </a:lnSpc>
            <a:spcBef>
              <a:spcPct val="0"/>
            </a:spcBef>
            <a:spcAft>
              <a:spcPct val="35000"/>
            </a:spcAft>
            <a:buNone/>
          </a:pPr>
          <a:r>
            <a:rPr lang="en-AU" sz="1600" b="0" kern="1200" dirty="0">
              <a:latin typeface="Century Gothic" panose="020B0502020202020204" pitchFamily="34" charset="0"/>
            </a:rPr>
            <a:t>&gt; Financial Institutions</a:t>
          </a:r>
        </a:p>
        <a:p>
          <a:pPr marL="266700" lvl="0" indent="0" algn="l" defTabSz="711200">
            <a:lnSpc>
              <a:spcPct val="90000"/>
            </a:lnSpc>
            <a:spcBef>
              <a:spcPct val="0"/>
            </a:spcBef>
            <a:spcAft>
              <a:spcPct val="35000"/>
            </a:spcAft>
            <a:buNone/>
          </a:pPr>
          <a:r>
            <a:rPr lang="en-AU" sz="1600" b="0" kern="1200" dirty="0">
              <a:latin typeface="Century Gothic" panose="020B0502020202020204" pitchFamily="34" charset="0"/>
            </a:rPr>
            <a:t>&gt; Social media platforms</a:t>
          </a:r>
        </a:p>
      </dsp:txBody>
      <dsp:txXfrm>
        <a:off x="2348613" y="1029623"/>
        <a:ext cx="3340147" cy="3340076"/>
      </dsp:txXfrm>
    </dsp:sp>
    <dsp:sp modelId="{113F6613-3628-46D1-95BF-1E8075A96EEF}">
      <dsp:nvSpPr>
        <dsp:cNvPr id="0" name=""/>
        <dsp:cNvSpPr/>
      </dsp:nvSpPr>
      <dsp:spPr>
        <a:xfrm>
          <a:off x="4352077" y="122661"/>
          <a:ext cx="525341" cy="5253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B7157-6CDD-4B68-9B41-1B2BFC67F6A7}">
      <dsp:nvSpPr>
        <dsp:cNvPr id="0" name=""/>
        <dsp:cNvSpPr/>
      </dsp:nvSpPr>
      <dsp:spPr>
        <a:xfrm>
          <a:off x="3108124" y="4710493"/>
          <a:ext cx="380389" cy="38075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D89D3-D44E-478F-A459-F76A836D56D8}">
      <dsp:nvSpPr>
        <dsp:cNvPr id="0" name=""/>
        <dsp:cNvSpPr/>
      </dsp:nvSpPr>
      <dsp:spPr>
        <a:xfrm>
          <a:off x="6684488" y="2254894"/>
          <a:ext cx="380389" cy="3807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BC16A-278E-4F28-A21C-513B3A182F27}">
      <dsp:nvSpPr>
        <dsp:cNvPr id="0" name=""/>
        <dsp:cNvSpPr/>
      </dsp:nvSpPr>
      <dsp:spPr>
        <a:xfrm>
          <a:off x="4864241" y="5115529"/>
          <a:ext cx="525341" cy="52533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1A313-C459-450A-9DD7-DEBEDD172B93}">
      <dsp:nvSpPr>
        <dsp:cNvPr id="0" name=""/>
        <dsp:cNvSpPr/>
      </dsp:nvSpPr>
      <dsp:spPr>
        <a:xfrm>
          <a:off x="3216179" y="869274"/>
          <a:ext cx="380389" cy="38075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F69AC3-7354-4909-98A9-AF4CB57C21DB}">
      <dsp:nvSpPr>
        <dsp:cNvPr id="0" name=""/>
        <dsp:cNvSpPr/>
      </dsp:nvSpPr>
      <dsp:spPr>
        <a:xfrm>
          <a:off x="2017030" y="3047308"/>
          <a:ext cx="380389" cy="38075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097B6-1BA7-4CCF-AB71-D2650F9A49CA}">
      <dsp:nvSpPr>
        <dsp:cNvPr id="0" name=""/>
        <dsp:cNvSpPr/>
      </dsp:nvSpPr>
      <dsp:spPr>
        <a:xfrm>
          <a:off x="180970" y="1190433"/>
          <a:ext cx="1920395" cy="191978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AU" sz="1600" b="0" kern="1200" dirty="0">
            <a:latin typeface="Century Gothic" panose="020B0502020202020204" pitchFamily="34" charset="0"/>
          </a:endParaRPr>
        </a:p>
        <a:p>
          <a:pPr marL="0" lvl="0" indent="0" algn="ctr" defTabSz="711200">
            <a:lnSpc>
              <a:spcPct val="90000"/>
            </a:lnSpc>
            <a:spcBef>
              <a:spcPct val="0"/>
            </a:spcBef>
            <a:spcAft>
              <a:spcPct val="35000"/>
            </a:spcAft>
            <a:buNone/>
          </a:pPr>
          <a:endParaRPr lang="en-AU" sz="1600" b="0" kern="1200" dirty="0">
            <a:latin typeface="Century Gothic" panose="020B0502020202020204" pitchFamily="34" charset="0"/>
          </a:endParaRPr>
        </a:p>
        <a:p>
          <a:pPr marL="0" lvl="0" indent="0" algn="ctr" defTabSz="711200">
            <a:lnSpc>
              <a:spcPct val="90000"/>
            </a:lnSpc>
            <a:spcBef>
              <a:spcPct val="0"/>
            </a:spcBef>
            <a:spcAft>
              <a:spcPct val="35000"/>
            </a:spcAft>
            <a:buNone/>
          </a:pPr>
          <a:r>
            <a:rPr lang="en-AU" sz="1600" b="0" kern="1200" dirty="0">
              <a:latin typeface="Century Gothic" panose="020B0502020202020204" pitchFamily="34" charset="0"/>
            </a:rPr>
            <a:t>Community </a:t>
          </a:r>
        </a:p>
        <a:p>
          <a:pPr marL="0" lvl="0" indent="0" algn="ctr" defTabSz="711200">
            <a:lnSpc>
              <a:spcPct val="90000"/>
            </a:lnSpc>
            <a:spcBef>
              <a:spcPct val="0"/>
            </a:spcBef>
            <a:spcAft>
              <a:spcPct val="35000"/>
            </a:spcAft>
            <a:buNone/>
          </a:pPr>
          <a:r>
            <a:rPr lang="en-AU" sz="1600" b="0" kern="1200" dirty="0">
              <a:latin typeface="Century Gothic" panose="020B0502020202020204" pitchFamily="34" charset="0"/>
            </a:rPr>
            <a:t>Tip-offs</a:t>
          </a:r>
        </a:p>
      </dsp:txBody>
      <dsp:txXfrm>
        <a:off x="462205" y="1471579"/>
        <a:ext cx="1357925" cy="1357490"/>
      </dsp:txXfrm>
    </dsp:sp>
    <dsp:sp modelId="{3CE8E977-7FDE-4DE5-A331-78B8E0F9C636}">
      <dsp:nvSpPr>
        <dsp:cNvPr id="0" name=""/>
        <dsp:cNvSpPr/>
      </dsp:nvSpPr>
      <dsp:spPr>
        <a:xfrm>
          <a:off x="3820586" y="885828"/>
          <a:ext cx="525341" cy="52533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D62EE-8468-4450-B790-BDAAE6C7BFB7}">
      <dsp:nvSpPr>
        <dsp:cNvPr id="0" name=""/>
        <dsp:cNvSpPr/>
      </dsp:nvSpPr>
      <dsp:spPr>
        <a:xfrm>
          <a:off x="361062" y="3673072"/>
          <a:ext cx="949655" cy="94968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75D2C-55BA-4114-9EEA-5DE25BDDE747}">
      <dsp:nvSpPr>
        <dsp:cNvPr id="0" name=""/>
        <dsp:cNvSpPr/>
      </dsp:nvSpPr>
      <dsp:spPr>
        <a:xfrm>
          <a:off x="6864580" y="287103"/>
          <a:ext cx="1920395" cy="191978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AU" sz="1400" b="0" kern="1200" dirty="0">
            <a:latin typeface="Century Gothic" panose="020B0502020202020204" pitchFamily="34" charset="0"/>
          </a:endParaRPr>
        </a:p>
      </dsp:txBody>
      <dsp:txXfrm>
        <a:off x="7145815" y="568249"/>
        <a:ext cx="1357925" cy="1357490"/>
      </dsp:txXfrm>
    </dsp:sp>
    <dsp:sp modelId="{2F13B42D-AACB-437B-90B0-749997E2EB3C}">
      <dsp:nvSpPr>
        <dsp:cNvPr id="0" name=""/>
        <dsp:cNvSpPr/>
      </dsp:nvSpPr>
      <dsp:spPr>
        <a:xfrm>
          <a:off x="6008045" y="1612575"/>
          <a:ext cx="525341" cy="5253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C480A-A635-483E-B460-ACD2532862B9}">
      <dsp:nvSpPr>
        <dsp:cNvPr id="0" name=""/>
        <dsp:cNvSpPr/>
      </dsp:nvSpPr>
      <dsp:spPr>
        <a:xfrm>
          <a:off x="0" y="4803199"/>
          <a:ext cx="380389" cy="38075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64447-A309-4E99-9D1B-A1DBB1DAE661}">
      <dsp:nvSpPr>
        <dsp:cNvPr id="0" name=""/>
        <dsp:cNvSpPr/>
      </dsp:nvSpPr>
      <dsp:spPr>
        <a:xfrm>
          <a:off x="3793352" y="4261312"/>
          <a:ext cx="380389" cy="3807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28759-D818-4731-95A5-EB4E203B2441}" type="datetimeFigureOut">
              <a:rPr lang="en-AU" smtClean="0"/>
              <a:t>11/05/2023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DC50D-9E8E-4BC2-A735-4AF793B59BAE}" type="slidenum">
              <a:rPr lang="en-AU" smtClean="0"/>
              <a:t>‹#›</a:t>
            </a:fld>
            <a:endParaRPr lang="en-AU"/>
          </a:p>
        </p:txBody>
      </p:sp>
    </p:spTree>
    <p:extLst>
      <p:ext uri="{BB962C8B-B14F-4D97-AF65-F5344CB8AC3E}">
        <p14:creationId xmlns:p14="http://schemas.microsoft.com/office/powerpoint/2010/main" val="153801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a:t>
            </a:fld>
            <a:endParaRPr lang="en-AU"/>
          </a:p>
        </p:txBody>
      </p:sp>
    </p:spTree>
    <p:extLst>
      <p:ext uri="{BB962C8B-B14F-4D97-AF65-F5344CB8AC3E}">
        <p14:creationId xmlns:p14="http://schemas.microsoft.com/office/powerpoint/2010/main" val="130223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10</a:t>
            </a:fld>
            <a:endParaRPr lang="en-AU"/>
          </a:p>
        </p:txBody>
      </p:sp>
    </p:spTree>
    <p:extLst>
      <p:ext uri="{BB962C8B-B14F-4D97-AF65-F5344CB8AC3E}">
        <p14:creationId xmlns:p14="http://schemas.microsoft.com/office/powerpoint/2010/main" val="364607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11</a:t>
            </a:fld>
            <a:endParaRPr lang="en-AU"/>
          </a:p>
        </p:txBody>
      </p:sp>
    </p:spTree>
    <p:extLst>
      <p:ext uri="{BB962C8B-B14F-4D97-AF65-F5344CB8AC3E}">
        <p14:creationId xmlns:p14="http://schemas.microsoft.com/office/powerpoint/2010/main" val="2100022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solidFill>
                <a:schemeClr val="accent1">
                  <a:lumMod val="75000"/>
                </a:schemeClr>
              </a:solidFill>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12</a:t>
            </a:fld>
            <a:endParaRPr lang="en-AU"/>
          </a:p>
        </p:txBody>
      </p:sp>
    </p:spTree>
    <p:extLst>
      <p:ext uri="{BB962C8B-B14F-4D97-AF65-F5344CB8AC3E}">
        <p14:creationId xmlns:p14="http://schemas.microsoft.com/office/powerpoint/2010/main" val="47523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14</a:t>
            </a:fld>
            <a:endParaRPr lang="en-AU"/>
          </a:p>
        </p:txBody>
      </p:sp>
    </p:spTree>
    <p:extLst>
      <p:ext uri="{BB962C8B-B14F-4D97-AF65-F5344CB8AC3E}">
        <p14:creationId xmlns:p14="http://schemas.microsoft.com/office/powerpoint/2010/main" val="268620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a:t>
            </a:fld>
            <a:endParaRPr lang="en-AU"/>
          </a:p>
        </p:txBody>
      </p:sp>
    </p:spTree>
    <p:extLst>
      <p:ext uri="{BB962C8B-B14F-4D97-AF65-F5344CB8AC3E}">
        <p14:creationId xmlns:p14="http://schemas.microsoft.com/office/powerpoint/2010/main" val="114987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solidFill>
                <a:schemeClr val="accent1">
                  <a:lumMod val="75000"/>
                </a:schemeClr>
              </a:solidFill>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3</a:t>
            </a:fld>
            <a:endParaRPr lang="en-AU"/>
          </a:p>
        </p:txBody>
      </p:sp>
    </p:spTree>
    <p:extLst>
      <p:ext uri="{BB962C8B-B14F-4D97-AF65-F5344CB8AC3E}">
        <p14:creationId xmlns:p14="http://schemas.microsoft.com/office/powerpoint/2010/main" val="47523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4</a:t>
            </a:fld>
            <a:endParaRPr lang="en-AU"/>
          </a:p>
        </p:txBody>
      </p:sp>
    </p:spTree>
    <p:extLst>
      <p:ext uri="{BB962C8B-B14F-4D97-AF65-F5344CB8AC3E}">
        <p14:creationId xmlns:p14="http://schemas.microsoft.com/office/powerpoint/2010/main" val="367235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5</a:t>
            </a:fld>
            <a:endParaRPr lang="en-AU"/>
          </a:p>
        </p:txBody>
      </p:sp>
    </p:spTree>
    <p:extLst>
      <p:ext uri="{BB962C8B-B14F-4D97-AF65-F5344CB8AC3E}">
        <p14:creationId xmlns:p14="http://schemas.microsoft.com/office/powerpoint/2010/main" val="95847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6</a:t>
            </a:fld>
            <a:endParaRPr lang="en-AU"/>
          </a:p>
        </p:txBody>
      </p:sp>
    </p:spTree>
    <p:extLst>
      <p:ext uri="{BB962C8B-B14F-4D97-AF65-F5344CB8AC3E}">
        <p14:creationId xmlns:p14="http://schemas.microsoft.com/office/powerpoint/2010/main" val="397662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7</a:t>
            </a:fld>
            <a:endParaRPr lang="en-AU"/>
          </a:p>
        </p:txBody>
      </p:sp>
    </p:spTree>
    <p:extLst>
      <p:ext uri="{BB962C8B-B14F-4D97-AF65-F5344CB8AC3E}">
        <p14:creationId xmlns:p14="http://schemas.microsoft.com/office/powerpoint/2010/main" val="90004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8</a:t>
            </a:fld>
            <a:endParaRPr lang="en-AU"/>
          </a:p>
        </p:txBody>
      </p:sp>
    </p:spTree>
    <p:extLst>
      <p:ext uri="{BB962C8B-B14F-4D97-AF65-F5344CB8AC3E}">
        <p14:creationId xmlns:p14="http://schemas.microsoft.com/office/powerpoint/2010/main" val="267195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9</a:t>
            </a:fld>
            <a:endParaRPr lang="en-AU"/>
          </a:p>
        </p:txBody>
      </p:sp>
    </p:spTree>
    <p:extLst>
      <p:ext uri="{BB962C8B-B14F-4D97-AF65-F5344CB8AC3E}">
        <p14:creationId xmlns:p14="http://schemas.microsoft.com/office/powerpoint/2010/main" val="224038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F6B5-559F-4038-8781-FFA59AF8234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476BE29E-62F8-4A48-8E5A-563198498CD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60D345-6B72-433F-B893-F6C2C0799ABC}"/>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5" name="Footer Placeholder 4">
            <a:extLst>
              <a:ext uri="{FF2B5EF4-FFF2-40B4-BE49-F238E27FC236}">
                <a16:creationId xmlns:a16="http://schemas.microsoft.com/office/drawing/2014/main" id="{8E4CC664-AEA1-4E79-893B-19323A6AF4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29FDEF-18F5-4D88-8BB3-D5F3C4DC9606}"/>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29295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F1B3-681F-4888-A59B-014DE391349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5B4A3F6-9539-4576-A000-63213105C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DE8FE5C-623F-402D-9FD7-20BD196EE959}"/>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5" name="Footer Placeholder 4">
            <a:extLst>
              <a:ext uri="{FF2B5EF4-FFF2-40B4-BE49-F238E27FC236}">
                <a16:creationId xmlns:a16="http://schemas.microsoft.com/office/drawing/2014/main" id="{E7B02FFF-50D4-4027-B1E9-58947A2EC94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A7518A-F0ED-4997-9A63-E61C7AB6D5A7}"/>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41880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02CFA-AFB7-40E3-810E-CC680A9502F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361AEA-0233-4DDA-9E90-688E203753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18E3BB-5B8A-4596-B640-589EEB99D623}"/>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5" name="Footer Placeholder 4">
            <a:extLst>
              <a:ext uri="{FF2B5EF4-FFF2-40B4-BE49-F238E27FC236}">
                <a16:creationId xmlns:a16="http://schemas.microsoft.com/office/drawing/2014/main" id="{CB6F20F5-5CDF-4A5E-98BF-76FFF38999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74EB90-8347-4ECF-A273-EF9D28D90FD6}"/>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74867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763" y="1695199"/>
            <a:ext cx="7974623" cy="651129"/>
          </a:xfrm>
        </p:spPr>
        <p:txBody>
          <a:bodyPr anchor="t">
            <a:noAutofit/>
          </a:bodyPr>
          <a:lstStyle>
            <a:lvl1pPr algn="l">
              <a:defRPr sz="2700" b="0" cap="none"/>
            </a:lvl1pPr>
          </a:lstStyle>
          <a:p>
            <a:r>
              <a:rPr lang="en-AU" dirty="0"/>
              <a:t>Click to edit title</a:t>
            </a:r>
            <a:endParaRPr lang="en-US" dirty="0"/>
          </a:p>
        </p:txBody>
      </p:sp>
      <p:sp>
        <p:nvSpPr>
          <p:cNvPr id="3" name="Text Placeholder 2"/>
          <p:cNvSpPr>
            <a:spLocks noGrp="1"/>
          </p:cNvSpPr>
          <p:nvPr>
            <p:ph type="body" idx="1"/>
          </p:nvPr>
        </p:nvSpPr>
        <p:spPr>
          <a:xfrm>
            <a:off x="581763" y="2503496"/>
            <a:ext cx="7974623" cy="608850"/>
          </a:xfrm>
        </p:spPr>
        <p:txBody>
          <a:bodyPr lIns="0" tIns="0" rIns="0" bIns="0" anchor="t" anchorCtr="0"/>
          <a:lstStyle>
            <a:lvl1pPr marL="0" indent="0">
              <a:buNone/>
              <a:defRPr sz="1725">
                <a:solidFill>
                  <a:srgbClr val="385CC4"/>
                </a:solidFill>
              </a:defRPr>
            </a:lvl1pPr>
            <a:lvl2pPr marL="402161" indent="0">
              <a:buNone/>
              <a:defRPr sz="1576">
                <a:solidFill>
                  <a:schemeClr val="tx1">
                    <a:tint val="75000"/>
                  </a:schemeClr>
                </a:solidFill>
              </a:defRPr>
            </a:lvl2pPr>
            <a:lvl3pPr marL="804322" indent="0">
              <a:buNone/>
              <a:defRPr sz="1425">
                <a:solidFill>
                  <a:schemeClr val="tx1">
                    <a:tint val="75000"/>
                  </a:schemeClr>
                </a:solidFill>
              </a:defRPr>
            </a:lvl3pPr>
            <a:lvl4pPr marL="1206483" indent="0">
              <a:buNone/>
              <a:defRPr sz="1200">
                <a:solidFill>
                  <a:schemeClr val="tx1">
                    <a:tint val="75000"/>
                  </a:schemeClr>
                </a:solidFill>
              </a:defRPr>
            </a:lvl4pPr>
            <a:lvl5pPr marL="1608644" indent="0">
              <a:buNone/>
              <a:defRPr sz="1200">
                <a:solidFill>
                  <a:schemeClr val="tx1">
                    <a:tint val="75000"/>
                  </a:schemeClr>
                </a:solidFill>
              </a:defRPr>
            </a:lvl5pPr>
            <a:lvl6pPr marL="2010804" indent="0">
              <a:buNone/>
              <a:defRPr sz="1200">
                <a:solidFill>
                  <a:schemeClr val="tx1">
                    <a:tint val="75000"/>
                  </a:schemeClr>
                </a:solidFill>
              </a:defRPr>
            </a:lvl6pPr>
            <a:lvl7pPr marL="2412965" indent="0">
              <a:buNone/>
              <a:defRPr sz="1200">
                <a:solidFill>
                  <a:schemeClr val="tx1">
                    <a:tint val="75000"/>
                  </a:schemeClr>
                </a:solidFill>
              </a:defRPr>
            </a:lvl7pPr>
            <a:lvl8pPr marL="2815126" indent="0">
              <a:buNone/>
              <a:defRPr sz="1200">
                <a:solidFill>
                  <a:schemeClr val="tx1">
                    <a:tint val="75000"/>
                  </a:schemeClr>
                </a:solidFill>
              </a:defRPr>
            </a:lvl8pPr>
            <a:lvl9pPr marL="3217286" indent="0">
              <a:buNone/>
              <a:defRPr sz="1200">
                <a:solidFill>
                  <a:schemeClr val="tx1">
                    <a:tint val="75000"/>
                  </a:schemeClr>
                </a:solidFill>
              </a:defRPr>
            </a:lvl9pPr>
          </a:lstStyle>
          <a:p>
            <a:pPr lvl="0"/>
            <a:r>
              <a:rPr lang="en-US"/>
              <a:t>Click to edit Master text styles</a:t>
            </a:r>
          </a:p>
        </p:txBody>
      </p:sp>
      <p:sp>
        <p:nvSpPr>
          <p:cNvPr id="7" name="Content Placeholder 2"/>
          <p:cNvSpPr>
            <a:spLocks noGrp="1"/>
          </p:cNvSpPr>
          <p:nvPr>
            <p:ph idx="14" hasCustomPrompt="1"/>
          </p:nvPr>
        </p:nvSpPr>
        <p:spPr>
          <a:xfrm>
            <a:off x="581760" y="6337284"/>
            <a:ext cx="3970147" cy="360000"/>
          </a:xfrm>
        </p:spPr>
        <p:txBody>
          <a:bodyPr anchor="ctr">
            <a:normAutofit/>
          </a:bodyPr>
          <a:lstStyle>
            <a:lvl1pPr marL="0" marR="0" indent="0" algn="l" defTabSz="402161" rtl="0" eaLnBrk="1" fontAlgn="auto" latinLnBrk="0" hangingPunct="1">
              <a:lnSpc>
                <a:spcPts val="1232"/>
              </a:lnSpc>
              <a:spcBef>
                <a:spcPts val="264"/>
              </a:spcBef>
              <a:spcAft>
                <a:spcPts val="264"/>
              </a:spcAft>
              <a:buClrTx/>
              <a:buSzTx/>
              <a:buFontTx/>
              <a:buNone/>
              <a:tabLst/>
              <a:defRPr lang="en-US" sz="599" dirty="0" smtClean="0"/>
            </a:lvl1pPr>
          </a:lstStyle>
          <a:p>
            <a:r>
              <a:rPr lang="en-US" sz="599" dirty="0">
                <a:latin typeface="+mn-lt"/>
              </a:rPr>
              <a:t>FOR OFFICIAL USE ONLY – Individuals data and analytics strategy - February 2019</a:t>
            </a:r>
          </a:p>
        </p:txBody>
      </p:sp>
    </p:spTree>
    <p:extLst>
      <p:ext uri="{BB962C8B-B14F-4D97-AF65-F5344CB8AC3E}">
        <p14:creationId xmlns:p14="http://schemas.microsoft.com/office/powerpoint/2010/main" val="115601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1D2A-8AFA-4E3F-B87D-EEA975D617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2861093-D943-4432-8144-C6657473CB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4A76CD-6689-4BB3-949B-6AC31DFBA712}"/>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5" name="Footer Placeholder 4">
            <a:extLst>
              <a:ext uri="{FF2B5EF4-FFF2-40B4-BE49-F238E27FC236}">
                <a16:creationId xmlns:a16="http://schemas.microsoft.com/office/drawing/2014/main" id="{776B1A91-62E5-4471-A3FB-D78D8656398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1162BB-2024-4B4A-8611-B4CFDFABCB5A}"/>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29145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6ECE-4A33-4F80-A92F-361FC9506BD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C835CBC-F471-4FF5-832A-7CDBB5B5CC3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5F85B2-5AA0-46CE-AAD1-55131DC962C6}"/>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5" name="Footer Placeholder 4">
            <a:extLst>
              <a:ext uri="{FF2B5EF4-FFF2-40B4-BE49-F238E27FC236}">
                <a16:creationId xmlns:a16="http://schemas.microsoft.com/office/drawing/2014/main" id="{A2FFDBE0-CE7A-48D4-BCF0-EF9286F217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4998F8-BB4D-465E-93DC-A68DF110CAD2}"/>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79770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0380-7971-44A8-9E07-951A3CB71F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B1E900-7ADD-42BF-85D2-BA8B93A5FCE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5B49464-2900-4A0B-B3BC-0EE60CF126B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7849FE3-9461-4AE1-9396-FAEEB4292C33}"/>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6" name="Footer Placeholder 5">
            <a:extLst>
              <a:ext uri="{FF2B5EF4-FFF2-40B4-BE49-F238E27FC236}">
                <a16:creationId xmlns:a16="http://schemas.microsoft.com/office/drawing/2014/main" id="{F3C2CA08-9B31-40A9-BD2A-5CDB129217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1BF7FB-E75B-425E-9942-1C3D25C3A090}"/>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2372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328D-CBA9-4B95-B486-60A76618565D}"/>
              </a:ext>
            </a:extLst>
          </p:cNvPr>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ABA23D-5198-4BB3-A21E-3614775EA9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3F62F-D718-4A1C-AEF7-5E090BBCBEF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E99CF76-8258-455F-AC54-77B17789F0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3258BC-3178-499C-8CF7-E8B8290FF0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69077D5-7C8D-4791-B9CC-26E0E9EE65C7}"/>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8" name="Footer Placeholder 7">
            <a:extLst>
              <a:ext uri="{FF2B5EF4-FFF2-40B4-BE49-F238E27FC236}">
                <a16:creationId xmlns:a16="http://schemas.microsoft.com/office/drawing/2014/main" id="{340A5D46-6EBA-4DC9-AC5B-EBCB3492B4A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AD1DD77-34F1-48EF-98C8-E0C67088C446}"/>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42954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F8C5-8C48-4DAE-8109-4B126B5507D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3026434-6627-457B-9E5A-CF44FF0A143B}"/>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4" name="Footer Placeholder 3">
            <a:extLst>
              <a:ext uri="{FF2B5EF4-FFF2-40B4-BE49-F238E27FC236}">
                <a16:creationId xmlns:a16="http://schemas.microsoft.com/office/drawing/2014/main" id="{AA5B65BD-42F7-4A6E-87AA-ED98F03C7F8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F1BE947-7398-45BF-B50C-C3405DF7C01A}"/>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11062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30639-0592-4F4B-B0B3-A3CF2077F531}"/>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3" name="Footer Placeholder 2">
            <a:extLst>
              <a:ext uri="{FF2B5EF4-FFF2-40B4-BE49-F238E27FC236}">
                <a16:creationId xmlns:a16="http://schemas.microsoft.com/office/drawing/2014/main" id="{BDE13A35-41EA-47F0-9AC6-424AC7BB293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51878FD-7598-4F98-85B2-CD01E7911CB8}"/>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212985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F36D-DA76-4E7D-8EC0-D954203771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8934665-43E5-46E6-A952-A53E5062ED4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7A03411-95F9-4203-B3BF-257A6F7A76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A2A8F2-D696-4285-9928-BC6DB8C706D2}"/>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6" name="Footer Placeholder 5">
            <a:extLst>
              <a:ext uri="{FF2B5EF4-FFF2-40B4-BE49-F238E27FC236}">
                <a16:creationId xmlns:a16="http://schemas.microsoft.com/office/drawing/2014/main" id="{0D9F8BDB-A6BA-4DF5-9F6B-B3CEB02349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090545A-A5FE-465C-B628-12460DF707CC}"/>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94507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3EDC-72DB-422E-93E0-E89653B2742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F2803FE-934F-4ABB-A9A5-2AB60DF64F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2FB1905E-8D39-4098-B330-DA9F3C0B08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8BDC639-E929-4064-A0C1-5AB0E3557EAA}"/>
              </a:ext>
            </a:extLst>
          </p:cNvPr>
          <p:cNvSpPr>
            <a:spLocks noGrp="1"/>
          </p:cNvSpPr>
          <p:nvPr>
            <p:ph type="dt" sz="half" idx="10"/>
          </p:nvPr>
        </p:nvSpPr>
        <p:spPr/>
        <p:txBody>
          <a:bodyPr/>
          <a:lstStyle/>
          <a:p>
            <a:fld id="{D3AAC9FC-04DF-440E-B2C8-B9CC615CFA49}" type="datetimeFigureOut">
              <a:rPr lang="en-AU" smtClean="0"/>
              <a:t>11/05/2023</a:t>
            </a:fld>
            <a:endParaRPr lang="en-AU"/>
          </a:p>
        </p:txBody>
      </p:sp>
      <p:sp>
        <p:nvSpPr>
          <p:cNvPr id="6" name="Footer Placeholder 5">
            <a:extLst>
              <a:ext uri="{FF2B5EF4-FFF2-40B4-BE49-F238E27FC236}">
                <a16:creationId xmlns:a16="http://schemas.microsoft.com/office/drawing/2014/main" id="{E29B0B07-0FBD-455B-8831-7F9B5C86759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9EB13F1-A82D-4A2C-BCD2-22A3A96F4EA0}"/>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98372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A88B35-9E57-4063-8F8C-08D3208BFEE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94ADCFF-BB67-4029-8708-E63E8E548D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F0743B-90D8-447A-BDFB-BEE22F0977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3AAC9FC-04DF-440E-B2C8-B9CC615CFA49}" type="datetimeFigureOut">
              <a:rPr lang="en-AU" smtClean="0"/>
              <a:t>11/05/2023</a:t>
            </a:fld>
            <a:endParaRPr lang="en-AU"/>
          </a:p>
        </p:txBody>
      </p:sp>
      <p:sp>
        <p:nvSpPr>
          <p:cNvPr id="5" name="Footer Placeholder 4">
            <a:extLst>
              <a:ext uri="{FF2B5EF4-FFF2-40B4-BE49-F238E27FC236}">
                <a16:creationId xmlns:a16="http://schemas.microsoft.com/office/drawing/2014/main" id="{7181BDD6-359A-4588-8974-C82C9F3D0D9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6361C63-030D-4EA4-84CE-D7FBBD4AA51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2E600D-4961-447F-B4C6-1870260EDBAD}" type="slidenum">
              <a:rPr lang="en-AU" smtClean="0"/>
              <a:t>‹#›</a:t>
            </a:fld>
            <a:endParaRPr lang="en-AU"/>
          </a:p>
        </p:txBody>
      </p:sp>
    </p:spTree>
    <p:extLst>
      <p:ext uri="{BB962C8B-B14F-4D97-AF65-F5344CB8AC3E}">
        <p14:creationId xmlns:p14="http://schemas.microsoft.com/office/powerpoint/2010/main" val="1205249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1.png"/><Relationship Id="rId7" Type="http://schemas.openxmlformats.org/officeDocument/2006/relationships/diagramLayout" Target="../diagrams/layout8.xml"/><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image" Target="../media/image28.png"/><Relationship Id="rId5" Type="http://schemas.openxmlformats.org/officeDocument/2006/relationships/image" Target="../media/image2.png"/><Relationship Id="rId15" Type="http://schemas.openxmlformats.org/officeDocument/2006/relationships/image" Target="../media/image32.png"/><Relationship Id="rId10" Type="http://schemas.microsoft.com/office/2007/relationships/diagramDrawing" Target="../diagrams/drawing8.xml"/><Relationship Id="rId19" Type="http://schemas.openxmlformats.org/officeDocument/2006/relationships/image" Target="../media/image36.png"/><Relationship Id="rId4" Type="http://schemas.microsoft.com/office/2007/relationships/hdphoto" Target="../media/hdphoto1.wdp"/><Relationship Id="rId9" Type="http://schemas.openxmlformats.org/officeDocument/2006/relationships/diagramColors" Target="../diagrams/colors8.xml"/><Relationship Id="rId14"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2.png"/><Relationship Id="rId21" Type="http://schemas.openxmlformats.org/officeDocument/2006/relationships/image" Target="../media/image48.png"/><Relationship Id="rId7" Type="http://schemas.openxmlformats.org/officeDocument/2006/relationships/diagramLayout" Target="../diagrams/layout9.xml"/><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notesSlide" Target="../notesSlides/notesSlide11.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diagramData" Target="../diagrams/data9.xml"/><Relationship Id="rId11" Type="http://schemas.openxmlformats.org/officeDocument/2006/relationships/image" Target="../media/image38.png"/><Relationship Id="rId5" Type="http://schemas.microsoft.com/office/2007/relationships/hdphoto" Target="../media/hdphoto1.wdp"/><Relationship Id="rId15" Type="http://schemas.openxmlformats.org/officeDocument/2006/relationships/image" Target="../media/image42.png"/><Relationship Id="rId10" Type="http://schemas.microsoft.com/office/2007/relationships/diagramDrawing" Target="../diagrams/drawing9.xml"/><Relationship Id="rId19" Type="http://schemas.openxmlformats.org/officeDocument/2006/relationships/image" Target="../media/image46.png"/><Relationship Id="rId4" Type="http://schemas.openxmlformats.org/officeDocument/2006/relationships/image" Target="../media/image1.png"/><Relationship Id="rId9" Type="http://schemas.openxmlformats.org/officeDocument/2006/relationships/diagramColors" Target="../diagrams/colors9.xml"/><Relationship Id="rId14" Type="http://schemas.openxmlformats.org/officeDocument/2006/relationships/image" Target="../media/image41.svg"/><Relationship Id="rId22" Type="http://schemas.openxmlformats.org/officeDocument/2006/relationships/image" Target="../media/image49.sv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51.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image" Target="../media/image50.png"/><Relationship Id="rId5" Type="http://schemas.openxmlformats.org/officeDocument/2006/relationships/diagramQuickStyle" Target="../diagrams/quickStyle10.xml"/><Relationship Id="rId10" Type="http://schemas.openxmlformats.org/officeDocument/2006/relationships/image" Target="../media/image2.png"/><Relationship Id="rId4" Type="http://schemas.openxmlformats.org/officeDocument/2006/relationships/diagramLayout" Target="../diagrams/layout10.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jpe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diagramLayout" Target="../diagrams/layout1.xml"/><Relationship Id="rId12" Type="http://schemas.openxmlformats.org/officeDocument/2006/relationships/image" Target="../media/image8.svg"/><Relationship Id="rId2" Type="http://schemas.openxmlformats.org/officeDocument/2006/relationships/notesSlide" Target="../notesSlides/notesSlide3.xml"/><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1.pn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 Id="rId1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png"/><Relationship Id="rId7" Type="http://schemas.openxmlformats.org/officeDocument/2006/relationships/image" Target="../media/image14.svg"/><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diagramColors" Target="../diagrams/colors2.xml"/><Relationship Id="rId5" Type="http://schemas.openxmlformats.org/officeDocument/2006/relationships/image" Target="../media/image2.png"/><Relationship Id="rId10" Type="http://schemas.openxmlformats.org/officeDocument/2006/relationships/diagramQuickStyle" Target="../diagrams/quickStyle2.xml"/><Relationship Id="rId4" Type="http://schemas.microsoft.com/office/2007/relationships/hdphoto" Target="../media/hdphoto1.wdp"/><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diagramLayout" Target="../diagrams/layout3.xml"/><Relationship Id="rId12" Type="http://schemas.openxmlformats.org/officeDocument/2006/relationships/image" Target="../media/image16.svg"/><Relationship Id="rId2" Type="http://schemas.openxmlformats.org/officeDocument/2006/relationships/notesSlide" Target="../notesSlides/notesSlide5.xml"/><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15.png"/><Relationship Id="rId5" Type="http://schemas.openxmlformats.org/officeDocument/2006/relationships/image" Target="../media/image2.png"/><Relationship Id="rId15" Type="http://schemas.openxmlformats.org/officeDocument/2006/relationships/image" Target="../media/image19.png"/><Relationship Id="rId10" Type="http://schemas.microsoft.com/office/2007/relationships/diagramDrawing" Target="../diagrams/drawing3.xml"/><Relationship Id="rId4" Type="http://schemas.microsoft.com/office/2007/relationships/hdphoto" Target="../media/hdphoto1.wdp"/><Relationship Id="rId9" Type="http://schemas.openxmlformats.org/officeDocument/2006/relationships/diagramColors" Target="../diagrams/colors3.xml"/><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12"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21.png"/><Relationship Id="rId5" Type="http://schemas.openxmlformats.org/officeDocument/2006/relationships/image" Target="../media/image2.png"/><Relationship Id="rId10" Type="http://schemas.microsoft.com/office/2007/relationships/diagramDrawing" Target="../diagrams/drawing4.xml"/><Relationship Id="rId4" Type="http://schemas.microsoft.com/office/2007/relationships/hdphoto" Target="../media/hdphoto1.wdp"/><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png"/><Relationship Id="rId7" Type="http://schemas.openxmlformats.org/officeDocument/2006/relationships/image" Target="../media/image22.svg"/><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diagramColors" Target="../diagrams/colors5.xml"/><Relationship Id="rId5" Type="http://schemas.openxmlformats.org/officeDocument/2006/relationships/image" Target="../media/image2.png"/><Relationship Id="rId10" Type="http://schemas.openxmlformats.org/officeDocument/2006/relationships/diagramQuickStyle" Target="../diagrams/quickStyle5.xml"/><Relationship Id="rId4" Type="http://schemas.microsoft.com/office/2007/relationships/hdphoto" Target="../media/hdphoto1.wdp"/><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QuickStyle" Target="../diagrams/quickStyle7.xml"/><Relationship Id="rId18" Type="http://schemas.openxmlformats.org/officeDocument/2006/relationships/image" Target="../media/image26.png"/><Relationship Id="rId3" Type="http://schemas.openxmlformats.org/officeDocument/2006/relationships/diagramData" Target="../diagrams/data6.xml"/><Relationship Id="rId21" Type="http://schemas.openxmlformats.org/officeDocument/2006/relationships/image" Target="../media/image22.svg"/><Relationship Id="rId7" Type="http://schemas.microsoft.com/office/2007/relationships/diagramDrawing" Target="../diagrams/drawing6.xml"/><Relationship Id="rId12" Type="http://schemas.openxmlformats.org/officeDocument/2006/relationships/diagramLayout" Target="../diagrams/layout7.xml"/><Relationship Id="rId17" Type="http://schemas.openxmlformats.org/officeDocument/2006/relationships/image" Target="../media/image25.sv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Data" Target="../diagrams/data7.xml"/><Relationship Id="rId5" Type="http://schemas.openxmlformats.org/officeDocument/2006/relationships/diagramQuickStyle" Target="../diagrams/quickStyle6.xml"/><Relationship Id="rId15" Type="http://schemas.microsoft.com/office/2007/relationships/diagramDrawing" Target="../diagrams/drawing7.xml"/><Relationship Id="rId10" Type="http://schemas.openxmlformats.org/officeDocument/2006/relationships/image" Target="../media/image2.png"/><Relationship Id="rId19" Type="http://schemas.openxmlformats.org/officeDocument/2006/relationships/image" Target="../media/image27.svg"/><Relationship Id="rId4" Type="http://schemas.openxmlformats.org/officeDocument/2006/relationships/diagramLayout" Target="../diagrams/layout6.xml"/><Relationship Id="rId9" Type="http://schemas.microsoft.com/office/2007/relationships/hdphoto" Target="../media/hdphoto1.wdp"/><Relationship Id="rId14"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487" y="3159819"/>
            <a:ext cx="8769644" cy="519448"/>
          </a:xfrm>
        </p:spPr>
        <p:txBody>
          <a:bodyPr/>
          <a:lstStyle/>
          <a:p>
            <a:r>
              <a:rPr lang="en-AU" sz="2000" dirty="0"/>
              <a:t>OECD INTERNATIONAL ACADEMY FOR TAX CRIME INVESTIGATION</a:t>
            </a:r>
            <a:br>
              <a:rPr lang="en-AU" sz="1800" dirty="0">
                <a:solidFill>
                  <a:schemeClr val="tx2"/>
                </a:solidFill>
                <a:latin typeface="Century Gothic" panose="020B0502020202020204" pitchFamily="34" charset="0"/>
              </a:rPr>
            </a:br>
            <a:r>
              <a:rPr lang="en-AU" sz="1600" dirty="0"/>
              <a:t>VAT/GST FRAUD INVESTIGATIONS PROGRAMME</a:t>
            </a:r>
            <a:endParaRPr lang="en-AU" sz="1600" dirty="0">
              <a:solidFill>
                <a:schemeClr val="tx1">
                  <a:lumMod val="50000"/>
                  <a:lumOff val="50000"/>
                </a:schemeClr>
              </a:solidFill>
              <a:latin typeface="Century Gothic" panose="020B0502020202020204" pitchFamily="34" charset="0"/>
            </a:endParaRPr>
          </a:p>
        </p:txBody>
      </p:sp>
      <p:sp>
        <p:nvSpPr>
          <p:cNvPr id="6" name="Text Placeholder 5"/>
          <p:cNvSpPr>
            <a:spLocks noGrp="1"/>
          </p:cNvSpPr>
          <p:nvPr>
            <p:ph type="body" idx="1"/>
          </p:nvPr>
        </p:nvSpPr>
        <p:spPr>
          <a:xfrm>
            <a:off x="228142" y="3932373"/>
            <a:ext cx="8232290" cy="373362"/>
          </a:xfrm>
        </p:spPr>
        <p:txBody>
          <a:bodyPr>
            <a:noAutofit/>
          </a:bodyPr>
          <a:lstStyle/>
          <a:p>
            <a:r>
              <a:rPr lang="en-AU" sz="2400" dirty="0">
                <a:solidFill>
                  <a:schemeClr val="accent1"/>
                </a:solidFill>
                <a:latin typeface="Century Gothic" panose="020B0502020202020204" pitchFamily="34" charset="0"/>
              </a:rPr>
              <a:t>VAT REFUND FRAUD – OPERATION PROTEGO</a:t>
            </a:r>
          </a:p>
        </p:txBody>
      </p:sp>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sp>
        <p:nvSpPr>
          <p:cNvPr id="24" name="TextBox 1">
            <a:extLst>
              <a:ext uri="{FF2B5EF4-FFF2-40B4-BE49-F238E27FC236}">
                <a16:creationId xmlns:a16="http://schemas.microsoft.com/office/drawing/2014/main" id="{D15A97EA-313A-4A57-A03B-2F4660C2C0C4}"/>
              </a:ext>
            </a:extLst>
          </p:cNvPr>
          <p:cNvSpPr txBox="1"/>
          <p:nvPr/>
        </p:nvSpPr>
        <p:spPr>
          <a:xfrm>
            <a:off x="0" y="6671799"/>
            <a:ext cx="9144000" cy="2135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788" dirty="0">
                <a:solidFill>
                  <a:schemeClr val="tx1">
                    <a:lumMod val="50000"/>
                    <a:lumOff val="50000"/>
                  </a:schemeClr>
                </a:solidFill>
                <a:latin typeface="Century Gothic" panose="020B0502020202020204" pitchFamily="34" charset="0"/>
              </a:rPr>
              <a:t>OFFICIAL | EXTERNAL</a:t>
            </a:r>
          </a:p>
        </p:txBody>
      </p:sp>
      <p:sp>
        <p:nvSpPr>
          <p:cNvPr id="10" name="TextBox 9">
            <a:extLst>
              <a:ext uri="{FF2B5EF4-FFF2-40B4-BE49-F238E27FC236}">
                <a16:creationId xmlns:a16="http://schemas.microsoft.com/office/drawing/2014/main" id="{6DF7F8F4-A85C-4E1E-9D35-06AA5CB72582}"/>
              </a:ext>
            </a:extLst>
          </p:cNvPr>
          <p:cNvSpPr txBox="1"/>
          <p:nvPr/>
        </p:nvSpPr>
        <p:spPr>
          <a:xfrm>
            <a:off x="5269325" y="4654877"/>
            <a:ext cx="3695163" cy="646331"/>
          </a:xfrm>
          <a:prstGeom prst="rect">
            <a:avLst/>
          </a:prstGeom>
          <a:noFill/>
        </p:spPr>
        <p:txBody>
          <a:bodyPr wrap="square" rtlCol="0">
            <a:spAutoFit/>
          </a:bodyPr>
          <a:lstStyle/>
          <a:p>
            <a:pPr algn="r"/>
            <a:r>
              <a:rPr lang="en-AU" sz="1400" dirty="0">
                <a:solidFill>
                  <a:schemeClr val="tx2"/>
                </a:solidFill>
                <a:latin typeface="Century Gothic" panose="020B0502020202020204" pitchFamily="34" charset="0"/>
              </a:rPr>
              <a:t>JES DETTERER</a:t>
            </a:r>
          </a:p>
          <a:p>
            <a:pPr algn="r"/>
            <a:r>
              <a:rPr lang="en-AU" sz="1100" dirty="0">
                <a:solidFill>
                  <a:schemeClr val="tx2"/>
                </a:solidFill>
                <a:latin typeface="Century Gothic" panose="020B0502020202020204" pitchFamily="34" charset="0"/>
              </a:rPr>
              <a:t>MAY 2023</a:t>
            </a:r>
          </a:p>
          <a:p>
            <a:pPr algn="r"/>
            <a:endParaRPr lang="en-AU" sz="1100" dirty="0">
              <a:solidFill>
                <a:schemeClr val="tx2"/>
              </a:solidFill>
              <a:latin typeface="Century Gothic" panose="020B0502020202020204" pitchFamily="34" charset="0"/>
            </a:endParaRPr>
          </a:p>
        </p:txBody>
      </p:sp>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Tree>
    <p:extLst>
      <p:ext uri="{BB962C8B-B14F-4D97-AF65-F5344CB8AC3E}">
        <p14:creationId xmlns:p14="http://schemas.microsoft.com/office/powerpoint/2010/main" val="169416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DETECT| </a:t>
            </a:r>
            <a:r>
              <a:rPr lang="en-AU" sz="2000" dirty="0">
                <a:solidFill>
                  <a:schemeClr val="accent2"/>
                </a:solidFill>
                <a:latin typeface="Century Gothic" panose="020B0502020202020204" pitchFamily="34" charset="0"/>
              </a:rPr>
              <a:t>OVERVIEW</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graphicFrame>
        <p:nvGraphicFramePr>
          <p:cNvPr id="10" name="Diagram 9">
            <a:extLst>
              <a:ext uri="{FF2B5EF4-FFF2-40B4-BE49-F238E27FC236}">
                <a16:creationId xmlns:a16="http://schemas.microsoft.com/office/drawing/2014/main" id="{88C89FDA-5E1A-4FDD-9DEF-C77B8AFD333E}"/>
              </a:ext>
            </a:extLst>
          </p:cNvPr>
          <p:cNvGraphicFramePr/>
          <p:nvPr>
            <p:extLst>
              <p:ext uri="{D42A27DB-BD31-4B8C-83A1-F6EECF244321}">
                <p14:modId xmlns:p14="http://schemas.microsoft.com/office/powerpoint/2010/main" val="521682846"/>
              </p:ext>
            </p:extLst>
          </p:nvPr>
        </p:nvGraphicFramePr>
        <p:xfrm>
          <a:off x="611560" y="764703"/>
          <a:ext cx="8136904" cy="57202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Graphic 10" descr="Marketing with solid fill">
            <a:extLst>
              <a:ext uri="{FF2B5EF4-FFF2-40B4-BE49-F238E27FC236}">
                <a16:creationId xmlns:a16="http://schemas.microsoft.com/office/drawing/2014/main" id="{0010749F-EF85-4651-BA6E-A981609F7A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151779" y="1527087"/>
            <a:ext cx="672758" cy="672758"/>
          </a:xfrm>
          <a:prstGeom prst="rect">
            <a:avLst/>
          </a:prstGeom>
        </p:spPr>
      </p:pic>
      <p:pic>
        <p:nvPicPr>
          <p:cNvPr id="14" name="Graphic 13" descr="Flag1 with solid fill">
            <a:extLst>
              <a:ext uri="{FF2B5EF4-FFF2-40B4-BE49-F238E27FC236}">
                <a16:creationId xmlns:a16="http://schemas.microsoft.com/office/drawing/2014/main" id="{E7F4E081-FB26-4B10-A717-E26DAA358B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151779" y="3933056"/>
            <a:ext cx="672758" cy="672758"/>
          </a:xfrm>
          <a:prstGeom prst="rect">
            <a:avLst/>
          </a:prstGeom>
        </p:spPr>
      </p:pic>
      <p:pic>
        <p:nvPicPr>
          <p:cNvPr id="16" name="Graphic 15" descr="Statistics with solid fill">
            <a:extLst>
              <a:ext uri="{FF2B5EF4-FFF2-40B4-BE49-F238E27FC236}">
                <a16:creationId xmlns:a16="http://schemas.microsoft.com/office/drawing/2014/main" id="{D6FF1D9C-5B2C-49F9-8500-5B4C3F3F74A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556917" y="3861048"/>
            <a:ext cx="672758" cy="672758"/>
          </a:xfrm>
          <a:prstGeom prst="rect">
            <a:avLst/>
          </a:prstGeom>
        </p:spPr>
      </p:pic>
      <p:pic>
        <p:nvPicPr>
          <p:cNvPr id="4" name="Graphic 3" descr="Hand with solid fill">
            <a:extLst>
              <a:ext uri="{FF2B5EF4-FFF2-40B4-BE49-F238E27FC236}">
                <a16:creationId xmlns:a16="http://schemas.microsoft.com/office/drawing/2014/main" id="{55694736-81D6-4ECA-8B37-269EC5AB4C4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5436096" y="1527087"/>
            <a:ext cx="914400" cy="914400"/>
          </a:xfrm>
          <a:prstGeom prst="rect">
            <a:avLst/>
          </a:prstGeom>
        </p:spPr>
      </p:pic>
      <p:pic>
        <p:nvPicPr>
          <p:cNvPr id="17" name="Graphic 16" descr="Magnifying glass with solid fill">
            <a:extLst>
              <a:ext uri="{FF2B5EF4-FFF2-40B4-BE49-F238E27FC236}">
                <a16:creationId xmlns:a16="http://schemas.microsoft.com/office/drawing/2014/main" id="{A6BA34F4-053D-40C4-9B1E-7BEC0648026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8050088" y="5710099"/>
            <a:ext cx="914400" cy="914400"/>
          </a:xfrm>
          <a:prstGeom prst="rect">
            <a:avLst/>
          </a:prstGeom>
        </p:spPr>
      </p:pic>
      <p:sp>
        <p:nvSpPr>
          <p:cNvPr id="12" name="TextBox 1">
            <a:extLst>
              <a:ext uri="{FF2B5EF4-FFF2-40B4-BE49-F238E27FC236}">
                <a16:creationId xmlns:a16="http://schemas.microsoft.com/office/drawing/2014/main" id="{1A16A4A7-A249-4A52-95E6-0428C6293167}"/>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22789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890375ED-C879-49F4-B711-8E41DDDC24E7}"/>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OPERATION PROTEGO | </a:t>
            </a:r>
            <a:r>
              <a:rPr lang="en-AU" sz="2000" dirty="0">
                <a:solidFill>
                  <a:schemeClr val="accent2"/>
                </a:solidFill>
                <a:latin typeface="Century Gothic" panose="020B0502020202020204" pitchFamily="34" charset="0"/>
              </a:rPr>
              <a:t>RISK DETECTION</a:t>
            </a:r>
          </a:p>
        </p:txBody>
      </p:sp>
      <p:pic>
        <p:nvPicPr>
          <p:cNvPr id="4" name="Picture 3">
            <a:extLst>
              <a:ext uri="{FF2B5EF4-FFF2-40B4-BE49-F238E27FC236}">
                <a16:creationId xmlns:a16="http://schemas.microsoft.com/office/drawing/2014/main" id="{F8D1D240-76C0-4E53-BC80-F208A1263876}"/>
              </a:ext>
            </a:extLst>
          </p:cNvPr>
          <p:cNvPicPr>
            <a:picLocks noChangeAspect="1"/>
          </p:cNvPicPr>
          <p:nvPr/>
        </p:nvPicPr>
        <p:blipFill>
          <a:blip r:embed="rId3">
            <a:grayscl/>
            <a:alphaModFix amt="50000"/>
          </a:blip>
          <a:stretch>
            <a:fillRect/>
          </a:stretch>
        </p:blipFill>
        <p:spPr>
          <a:xfrm>
            <a:off x="7562296" y="44733"/>
            <a:ext cx="1474200" cy="354484"/>
          </a:xfrm>
          <a:prstGeom prst="rect">
            <a:avLst/>
          </a:prstGeom>
        </p:spPr>
      </p:pic>
      <p:pic>
        <p:nvPicPr>
          <p:cNvPr id="7" name="Picture 6">
            <a:extLst>
              <a:ext uri="{FF2B5EF4-FFF2-40B4-BE49-F238E27FC236}">
                <a16:creationId xmlns:a16="http://schemas.microsoft.com/office/drawing/2014/main" id="{8DD21448-971A-4E66-8115-E5A252E6C13D}"/>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48534" y="444142"/>
            <a:ext cx="8887962" cy="94619"/>
          </a:xfrm>
          <a:prstGeom prst="rect">
            <a:avLst/>
          </a:prstGeom>
        </p:spPr>
      </p:pic>
      <p:graphicFrame>
        <p:nvGraphicFramePr>
          <p:cNvPr id="5" name="Diagram 4">
            <a:extLst>
              <a:ext uri="{FF2B5EF4-FFF2-40B4-BE49-F238E27FC236}">
                <a16:creationId xmlns:a16="http://schemas.microsoft.com/office/drawing/2014/main" id="{E204BA7E-FDE5-48BE-BCC6-77B1EA2E749D}"/>
              </a:ext>
            </a:extLst>
          </p:cNvPr>
          <p:cNvGraphicFramePr/>
          <p:nvPr>
            <p:extLst>
              <p:ext uri="{D42A27DB-BD31-4B8C-83A1-F6EECF244321}">
                <p14:modId xmlns:p14="http://schemas.microsoft.com/office/powerpoint/2010/main" val="2921695900"/>
              </p:ext>
            </p:extLst>
          </p:nvPr>
        </p:nvGraphicFramePr>
        <p:xfrm>
          <a:off x="251520" y="764704"/>
          <a:ext cx="8784976" cy="57635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a:extLst>
              <a:ext uri="{FF2B5EF4-FFF2-40B4-BE49-F238E27FC236}">
                <a16:creationId xmlns:a16="http://schemas.microsoft.com/office/drawing/2014/main" id="{1B4EB7FC-0C65-46A0-8F3A-E09AB3D7EB92}"/>
              </a:ext>
            </a:extLst>
          </p:cNvPr>
          <p:cNvSpPr txBox="1"/>
          <p:nvPr/>
        </p:nvSpPr>
        <p:spPr>
          <a:xfrm>
            <a:off x="7303584" y="1764105"/>
            <a:ext cx="1590499" cy="830997"/>
          </a:xfrm>
          <a:prstGeom prst="rect">
            <a:avLst/>
          </a:prstGeom>
          <a:noFill/>
        </p:spPr>
        <p:txBody>
          <a:bodyPr wrap="none" rtlCol="0">
            <a:spAutoFit/>
          </a:bodyPr>
          <a:lstStyle/>
          <a:p>
            <a:pPr algn="ctr"/>
            <a:endParaRPr lang="en-AU" sz="1600" dirty="0">
              <a:solidFill>
                <a:schemeClr val="bg1"/>
              </a:solidFill>
              <a:latin typeface="Century Gothic" panose="020B0502020202020204" pitchFamily="34" charset="0"/>
            </a:endParaRPr>
          </a:p>
          <a:p>
            <a:pPr algn="ctr"/>
            <a:r>
              <a:rPr lang="en-AU" sz="1600" dirty="0">
                <a:solidFill>
                  <a:schemeClr val="bg1"/>
                </a:solidFill>
                <a:latin typeface="Century Gothic" panose="020B0502020202020204" pitchFamily="34" charset="0"/>
              </a:rPr>
              <a:t>Sophisticated </a:t>
            </a:r>
          </a:p>
          <a:p>
            <a:pPr algn="ctr"/>
            <a:r>
              <a:rPr lang="en-AU" sz="1600" dirty="0">
                <a:solidFill>
                  <a:schemeClr val="bg1"/>
                </a:solidFill>
                <a:latin typeface="Century Gothic" panose="020B0502020202020204" pitchFamily="34" charset="0"/>
              </a:rPr>
              <a:t>Risk Model</a:t>
            </a:r>
          </a:p>
        </p:txBody>
      </p:sp>
      <p:pic>
        <p:nvPicPr>
          <p:cNvPr id="10" name="Graphic 9" descr="Online Network with solid fill">
            <a:extLst>
              <a:ext uri="{FF2B5EF4-FFF2-40B4-BE49-F238E27FC236}">
                <a16:creationId xmlns:a16="http://schemas.microsoft.com/office/drawing/2014/main" id="{7A493B4D-1CD1-4A49-B508-26B84994350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7584" y="4653136"/>
            <a:ext cx="529208" cy="529208"/>
          </a:xfrm>
          <a:prstGeom prst="rect">
            <a:avLst/>
          </a:prstGeom>
        </p:spPr>
      </p:pic>
      <p:pic>
        <p:nvPicPr>
          <p:cNvPr id="12" name="Graphic 11" descr="Speaker phone with solid fill">
            <a:extLst>
              <a:ext uri="{FF2B5EF4-FFF2-40B4-BE49-F238E27FC236}">
                <a16:creationId xmlns:a16="http://schemas.microsoft.com/office/drawing/2014/main" id="{4EE7AD46-CEAC-435F-A624-8D597ABB8EE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0748" y="2179603"/>
            <a:ext cx="792088" cy="792088"/>
          </a:xfrm>
          <a:prstGeom prst="rect">
            <a:avLst/>
          </a:prstGeom>
        </p:spPr>
      </p:pic>
      <p:pic>
        <p:nvPicPr>
          <p:cNvPr id="14" name="Graphic 13" descr="Radioactive with solid fill">
            <a:extLst>
              <a:ext uri="{FF2B5EF4-FFF2-40B4-BE49-F238E27FC236}">
                <a16:creationId xmlns:a16="http://schemas.microsoft.com/office/drawing/2014/main" id="{1015FE30-44C7-4DFB-95F8-6FD6B628E5B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02789" y="1268760"/>
            <a:ext cx="792088" cy="792088"/>
          </a:xfrm>
          <a:prstGeom prst="rect">
            <a:avLst/>
          </a:prstGeom>
        </p:spPr>
      </p:pic>
      <p:pic>
        <p:nvPicPr>
          <p:cNvPr id="16" name="Graphic 15" descr="Bank with solid fill">
            <a:extLst>
              <a:ext uri="{FF2B5EF4-FFF2-40B4-BE49-F238E27FC236}">
                <a16:creationId xmlns:a16="http://schemas.microsoft.com/office/drawing/2014/main" id="{C456F12E-2E32-431A-B353-1167872B8D9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29426" y="2420888"/>
            <a:ext cx="402814" cy="402814"/>
          </a:xfrm>
          <a:prstGeom prst="rect">
            <a:avLst/>
          </a:prstGeom>
        </p:spPr>
      </p:pic>
      <p:pic>
        <p:nvPicPr>
          <p:cNvPr id="18" name="Graphic 17" descr="Gavel with solid fill">
            <a:extLst>
              <a:ext uri="{FF2B5EF4-FFF2-40B4-BE49-F238E27FC236}">
                <a16:creationId xmlns:a16="http://schemas.microsoft.com/office/drawing/2014/main" id="{88877848-1186-4E39-AEED-AE635947C469}"/>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139952" y="1698931"/>
            <a:ext cx="361917" cy="361917"/>
          </a:xfrm>
          <a:prstGeom prst="rect">
            <a:avLst/>
          </a:prstGeom>
        </p:spPr>
      </p:pic>
      <p:pic>
        <p:nvPicPr>
          <p:cNvPr id="20" name="Graphic 19" descr="Head with gears with solid fill">
            <a:extLst>
              <a:ext uri="{FF2B5EF4-FFF2-40B4-BE49-F238E27FC236}">
                <a16:creationId xmlns:a16="http://schemas.microsoft.com/office/drawing/2014/main" id="{EB3128DF-98F8-49E1-B099-601EF52C141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94920" y="5949280"/>
            <a:ext cx="385192" cy="385192"/>
          </a:xfrm>
          <a:prstGeom prst="rect">
            <a:avLst/>
          </a:prstGeom>
        </p:spPr>
      </p:pic>
      <p:sp>
        <p:nvSpPr>
          <p:cNvPr id="15" name="TextBox 1">
            <a:extLst>
              <a:ext uri="{FF2B5EF4-FFF2-40B4-BE49-F238E27FC236}">
                <a16:creationId xmlns:a16="http://schemas.microsoft.com/office/drawing/2014/main" id="{5C509BD5-E783-4056-911F-8115F51916D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50650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27008A9-FEA6-4B9A-8249-555C394BAA2D}"/>
              </a:ext>
            </a:extLst>
          </p:cNvPr>
          <p:cNvGraphicFramePr/>
          <p:nvPr>
            <p:extLst>
              <p:ext uri="{D42A27DB-BD31-4B8C-83A1-F6EECF244321}">
                <p14:modId xmlns:p14="http://schemas.microsoft.com/office/powerpoint/2010/main" val="1947185023"/>
              </p:ext>
            </p:extLst>
          </p:nvPr>
        </p:nvGraphicFramePr>
        <p:xfrm>
          <a:off x="1187624" y="1551941"/>
          <a:ext cx="6590696" cy="4722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RESPOND| </a:t>
            </a:r>
            <a:r>
              <a:rPr lang="en-AU" sz="2000" dirty="0">
                <a:solidFill>
                  <a:schemeClr val="accent2"/>
                </a:solidFill>
                <a:latin typeface="Century Gothic" panose="020B0502020202020204" pitchFamily="34" charset="0"/>
              </a:rPr>
              <a:t>OVERVIEW</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pic>
        <p:nvPicPr>
          <p:cNvPr id="18" name="Graphic 17" descr="Share with solid fill">
            <a:extLst>
              <a:ext uri="{FF2B5EF4-FFF2-40B4-BE49-F238E27FC236}">
                <a16:creationId xmlns:a16="http://schemas.microsoft.com/office/drawing/2014/main" id="{EFF94269-7A31-4E59-9DD0-62B773B7C0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114800" y="3440848"/>
            <a:ext cx="914400" cy="914400"/>
          </a:xfrm>
          <a:prstGeom prst="rect">
            <a:avLst/>
          </a:prstGeom>
        </p:spPr>
      </p:pic>
      <p:sp>
        <p:nvSpPr>
          <p:cNvPr id="21" name="TextBox 20">
            <a:extLst>
              <a:ext uri="{FF2B5EF4-FFF2-40B4-BE49-F238E27FC236}">
                <a16:creationId xmlns:a16="http://schemas.microsoft.com/office/drawing/2014/main" id="{27E178AA-681F-4041-8485-49888DE4BF0E}"/>
              </a:ext>
            </a:extLst>
          </p:cNvPr>
          <p:cNvSpPr txBox="1"/>
          <p:nvPr/>
        </p:nvSpPr>
        <p:spPr>
          <a:xfrm>
            <a:off x="148534" y="583686"/>
            <a:ext cx="8887962" cy="923330"/>
          </a:xfrm>
          <a:prstGeom prst="rect">
            <a:avLst/>
          </a:prstGeom>
          <a:noFill/>
        </p:spPr>
        <p:txBody>
          <a:bodyPr wrap="square">
            <a:spAutoFit/>
          </a:bodyPr>
          <a:lstStyle/>
          <a:p>
            <a:pPr marL="285750" indent="-285750">
              <a:buFont typeface="Century Gothic" panose="020B0502020202020204" pitchFamily="34" charset="0"/>
              <a:buChar char="&gt;"/>
            </a:pPr>
            <a:r>
              <a:rPr lang="en-AU" dirty="0">
                <a:latin typeface="Century Gothic" panose="020B0502020202020204" pitchFamily="34" charset="0"/>
              </a:rPr>
              <a:t>Respond refers to the actions that we take to disrupt the fraud after it has been detected and includes assessment, investigation, referral, prosecution and recovery. </a:t>
            </a:r>
          </a:p>
        </p:txBody>
      </p:sp>
      <p:sp>
        <p:nvSpPr>
          <p:cNvPr id="10" name="TextBox 1">
            <a:extLst>
              <a:ext uri="{FF2B5EF4-FFF2-40B4-BE49-F238E27FC236}">
                <a16:creationId xmlns:a16="http://schemas.microsoft.com/office/drawing/2014/main" id="{FBEF9355-27E6-4EE9-8A01-C1EF5292F552}"/>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07938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D50A09-FEC4-4D2D-B692-E8443CA9D994}"/>
              </a:ext>
            </a:extLst>
          </p:cNvPr>
          <p:cNvPicPr>
            <a:picLocks noChangeAspect="1"/>
          </p:cNvPicPr>
          <p:nvPr/>
        </p:nvPicPr>
        <p:blipFill>
          <a:blip r:embed="rId2"/>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181823BB-2BEE-44FA-8648-0580861DBF21}"/>
              </a:ext>
            </a:extLst>
          </p:cNvPr>
          <p:cNvSpPr/>
          <p:nvPr/>
        </p:nvSpPr>
        <p:spPr>
          <a:xfrm>
            <a:off x="5220072" y="4149080"/>
            <a:ext cx="3793604" cy="2592288"/>
          </a:xfrm>
          <a:prstGeom prst="rect">
            <a:avLst/>
          </a:prstGeom>
          <a:ln w="571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lvl="0" indent="-342900" defTabSz="955675">
              <a:lnSpc>
                <a:spcPct val="107000"/>
              </a:lnSpc>
              <a:spcAft>
                <a:spcPts val="800"/>
              </a:spcAft>
              <a:buClr>
                <a:srgbClr val="CCF4F6"/>
              </a:buClr>
              <a:buFont typeface="Calibri" panose="020F0502020204030204" pitchFamily="34" charset="0"/>
              <a:buChar char="&gt;"/>
            </a:pPr>
            <a:endParaRPr lang="en-AU"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8F2977F-2E3D-4E14-A45B-4837DEFD4219}"/>
              </a:ext>
            </a:extLst>
          </p:cNvPr>
          <p:cNvSpPr txBox="1"/>
          <p:nvPr/>
        </p:nvSpPr>
        <p:spPr>
          <a:xfrm>
            <a:off x="5364089" y="4222536"/>
            <a:ext cx="3456384" cy="2446824"/>
          </a:xfrm>
          <a:prstGeom prst="rect">
            <a:avLst/>
          </a:prstGeom>
          <a:noFill/>
        </p:spPr>
        <p:txBody>
          <a:bodyPr wrap="square" rtlCol="0">
            <a:spAutoFit/>
          </a:bodyPr>
          <a:lstStyle/>
          <a:p>
            <a:r>
              <a:rPr lang="en-AU" sz="17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E</a:t>
            </a:r>
            <a:r>
              <a:rPr lang="en-AU"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nforcement activity has been undertaken across Australia by the ATO-led </a:t>
            </a:r>
            <a:r>
              <a:rPr lang="en-AU" sz="17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Serious Financial Crime Taskforce (SFCT)</a:t>
            </a:r>
            <a:r>
              <a:rPr lang="en-AU"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including the execution of search warrants for those suspected of promoting on social media and the issuing of warning letters. </a:t>
            </a:r>
          </a:p>
        </p:txBody>
      </p:sp>
    </p:spTree>
    <p:extLst>
      <p:ext uri="{BB962C8B-B14F-4D97-AF65-F5344CB8AC3E}">
        <p14:creationId xmlns:p14="http://schemas.microsoft.com/office/powerpoint/2010/main" val="53426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890375ED-C879-49F4-B711-8E41DDDC24E7}"/>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OPERATION PROTEGO | </a:t>
            </a:r>
            <a:r>
              <a:rPr lang="en-AU" sz="2000" dirty="0">
                <a:solidFill>
                  <a:schemeClr val="accent2"/>
                </a:solidFill>
                <a:latin typeface="Century Gothic" panose="020B0502020202020204" pitchFamily="34" charset="0"/>
              </a:rPr>
              <a:t>ENFORCEMENT ACTIVITY</a:t>
            </a:r>
          </a:p>
        </p:txBody>
      </p:sp>
      <p:pic>
        <p:nvPicPr>
          <p:cNvPr id="4" name="Picture 3">
            <a:extLst>
              <a:ext uri="{FF2B5EF4-FFF2-40B4-BE49-F238E27FC236}">
                <a16:creationId xmlns:a16="http://schemas.microsoft.com/office/drawing/2014/main" id="{F8D1D240-76C0-4E53-BC80-F208A1263876}"/>
              </a:ext>
            </a:extLst>
          </p:cNvPr>
          <p:cNvPicPr>
            <a:picLocks noChangeAspect="1"/>
          </p:cNvPicPr>
          <p:nvPr/>
        </p:nvPicPr>
        <p:blipFill>
          <a:blip r:embed="rId3">
            <a:grayscl/>
            <a:alphaModFix amt="50000"/>
          </a:blip>
          <a:stretch>
            <a:fillRect/>
          </a:stretch>
        </p:blipFill>
        <p:spPr>
          <a:xfrm>
            <a:off x="7562296" y="44733"/>
            <a:ext cx="1474200" cy="354484"/>
          </a:xfrm>
          <a:prstGeom prst="rect">
            <a:avLst/>
          </a:prstGeom>
        </p:spPr>
      </p:pic>
      <p:pic>
        <p:nvPicPr>
          <p:cNvPr id="7" name="Picture 6">
            <a:extLst>
              <a:ext uri="{FF2B5EF4-FFF2-40B4-BE49-F238E27FC236}">
                <a16:creationId xmlns:a16="http://schemas.microsoft.com/office/drawing/2014/main" id="{8DD21448-971A-4E66-8115-E5A252E6C13D}"/>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48534" y="444142"/>
            <a:ext cx="8887962" cy="94619"/>
          </a:xfrm>
          <a:prstGeom prst="rect">
            <a:avLst/>
          </a:prstGeom>
        </p:spPr>
      </p:pic>
      <p:sp>
        <p:nvSpPr>
          <p:cNvPr id="8" name="TextBox 7">
            <a:extLst>
              <a:ext uri="{FF2B5EF4-FFF2-40B4-BE49-F238E27FC236}">
                <a16:creationId xmlns:a16="http://schemas.microsoft.com/office/drawing/2014/main" id="{54B706A8-8062-4532-8CC0-E0C231BA12D7}"/>
              </a:ext>
            </a:extLst>
          </p:cNvPr>
          <p:cNvSpPr txBox="1"/>
          <p:nvPr/>
        </p:nvSpPr>
        <p:spPr>
          <a:xfrm>
            <a:off x="148534" y="583686"/>
            <a:ext cx="3703386" cy="2585323"/>
          </a:xfrm>
          <a:prstGeom prst="rect">
            <a:avLst/>
          </a:prstGeom>
          <a:noFill/>
        </p:spPr>
        <p:txBody>
          <a:bodyPr wrap="square">
            <a:spAutoFit/>
          </a:bodyPr>
          <a:lstStyle/>
          <a:p>
            <a:pPr marL="285750" indent="-285750">
              <a:buFont typeface="Arial" panose="020B0604020202020204" pitchFamily="34" charset="0"/>
              <a:buChar char="•"/>
            </a:pPr>
            <a:r>
              <a:rPr lang="en-AU" dirty="0">
                <a:latin typeface="Century Gothic" panose="020B0502020202020204" pitchFamily="34" charset="0"/>
              </a:rPr>
              <a:t>2 individuals have been sentenced to jail time for their crimes so far.</a:t>
            </a:r>
          </a:p>
          <a:p>
            <a:pPr marL="285750" indent="-285750">
              <a:buFont typeface="Arial" panose="020B0604020202020204" pitchFamily="34" charset="0"/>
              <a:buChar char="•"/>
            </a:pPr>
            <a:r>
              <a:rPr lang="en-AU" dirty="0">
                <a:latin typeface="Century Gothic" panose="020B0502020202020204" pitchFamily="34" charset="0"/>
              </a:rPr>
              <a:t>This follows 87 earlier arrests across the country, with many more to come. </a:t>
            </a:r>
          </a:p>
          <a:p>
            <a:pPr marL="285750" indent="-285750">
              <a:buFont typeface="Arial" panose="020B0604020202020204" pitchFamily="34" charset="0"/>
              <a:buChar char="•"/>
            </a:pPr>
            <a:r>
              <a:rPr lang="en-AU" dirty="0">
                <a:latin typeface="Century Gothic" panose="020B0502020202020204" pitchFamily="34" charset="0"/>
              </a:rPr>
              <a:t>It is expected more charges will be laid over coming months.</a:t>
            </a:r>
          </a:p>
        </p:txBody>
      </p:sp>
      <p:pic>
        <p:nvPicPr>
          <p:cNvPr id="1026" name="Picture 2">
            <a:extLst>
              <a:ext uri="{FF2B5EF4-FFF2-40B4-BE49-F238E27FC236}">
                <a16:creationId xmlns:a16="http://schemas.microsoft.com/office/drawing/2014/main" id="{9DDDD426-CCAD-4B3D-8E40-2D49DDDBFA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799343"/>
            <a:ext cx="4173430" cy="5564574"/>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a:extLst>
              <a:ext uri="{FF2B5EF4-FFF2-40B4-BE49-F238E27FC236}">
                <a16:creationId xmlns:a16="http://schemas.microsoft.com/office/drawing/2014/main" id="{B2556898-E4B5-47AD-8CEE-B8F0B4B27A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406" y="4201911"/>
            <a:ext cx="3805562" cy="2141289"/>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1">
            <a:extLst>
              <a:ext uri="{FF2B5EF4-FFF2-40B4-BE49-F238E27FC236}">
                <a16:creationId xmlns:a16="http://schemas.microsoft.com/office/drawing/2014/main" id="{C2E5B495-1377-4903-93A9-8A6B6BA20B4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76486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B1718E60-DB17-4053-A41C-F684491B353A}"/>
              </a:ext>
            </a:extLst>
          </p:cNvPr>
          <p:cNvGraphicFramePr>
            <a:graphicFrameLocks noGrp="1"/>
          </p:cNvGraphicFramePr>
          <p:nvPr>
            <p:extLst>
              <p:ext uri="{D42A27DB-BD31-4B8C-83A1-F6EECF244321}">
                <p14:modId xmlns:p14="http://schemas.microsoft.com/office/powerpoint/2010/main" val="1525187032"/>
              </p:ext>
            </p:extLst>
          </p:nvPr>
        </p:nvGraphicFramePr>
        <p:xfrm>
          <a:off x="251520" y="980728"/>
          <a:ext cx="8784976" cy="8365158"/>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2055957080"/>
                    </a:ext>
                  </a:extLst>
                </a:gridCol>
                <a:gridCol w="7776864">
                  <a:extLst>
                    <a:ext uri="{9D8B030D-6E8A-4147-A177-3AD203B41FA5}">
                      <a16:colId xmlns:a16="http://schemas.microsoft.com/office/drawing/2014/main" val="4073926671"/>
                    </a:ext>
                  </a:extLst>
                </a:gridCol>
              </a:tblGrid>
              <a:tr h="1134954">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1. Operation </a:t>
                      </a:r>
                      <a:r>
                        <a:rPr lang="en-AU" sz="1800" dirty="0" err="1">
                          <a:latin typeface="Century Gothic" panose="020B0502020202020204" pitchFamily="34" charset="0"/>
                        </a:rPr>
                        <a:t>Protego</a:t>
                      </a:r>
                      <a:r>
                        <a:rPr lang="en-AU" sz="1800" dirty="0">
                          <a:latin typeface="Century Gothic" panose="020B0502020202020204" pitchFamily="34" charset="0"/>
                        </a:rPr>
                        <a:t> typology (simple VAT refund fraud)</a:t>
                      </a:r>
                    </a:p>
                  </a:txBody>
                  <a:tcPr/>
                </a:tc>
                <a:extLst>
                  <a:ext uri="{0D108BD9-81ED-4DB2-BD59-A6C34878D82A}">
                    <a16:rowId xmlns:a16="http://schemas.microsoft.com/office/drawing/2014/main" val="4095470560"/>
                  </a:ext>
                </a:extLst>
              </a:tr>
              <a:tr h="3615102">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2. Application of the ATO External Fraud &amp; Corruption Control Plan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txBody>
                  <a:tcPr/>
                </a:tc>
                <a:extLst>
                  <a:ext uri="{0D108BD9-81ED-4DB2-BD59-A6C34878D82A}">
                    <a16:rowId xmlns:a16="http://schemas.microsoft.com/office/drawing/2014/main" val="682803721"/>
                  </a:ext>
                </a:extLst>
              </a:tr>
              <a:tr h="3615102">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txBody>
                  <a:tcPr/>
                </a:tc>
                <a:extLst>
                  <a:ext uri="{0D108BD9-81ED-4DB2-BD59-A6C34878D82A}">
                    <a16:rowId xmlns:a16="http://schemas.microsoft.com/office/drawing/2014/main" val="3410708842"/>
                  </a:ext>
                </a:extLst>
              </a:tr>
            </a:tbl>
          </a:graphicData>
        </a:graphic>
      </p:graphicFrame>
      <p:sp>
        <p:nvSpPr>
          <p:cNvPr id="7" name="TextBox 1">
            <a:extLst>
              <a:ext uri="{FF2B5EF4-FFF2-40B4-BE49-F238E27FC236}">
                <a16:creationId xmlns:a16="http://schemas.microsoft.com/office/drawing/2014/main" id="{5719269F-D6C4-4DA3-95A9-3FA08F40B71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3">
            <a:grayscl/>
            <a:alphaModFix amt="50000"/>
          </a:blip>
          <a:stretch>
            <a:fillRect/>
          </a:stretch>
        </p:blipFill>
        <p:spPr>
          <a:xfrm>
            <a:off x="7562296" y="44733"/>
            <a:ext cx="1474200" cy="354484"/>
          </a:xfrm>
          <a:prstGeom prst="rect">
            <a:avLst/>
          </a:prstGeom>
        </p:spPr>
      </p:pic>
      <p:pic>
        <p:nvPicPr>
          <p:cNvPr id="13" name="Graphic 12" descr="Tic Tac Toe with solid fill">
            <a:extLst>
              <a:ext uri="{FF2B5EF4-FFF2-40B4-BE49-F238E27FC236}">
                <a16:creationId xmlns:a16="http://schemas.microsoft.com/office/drawing/2014/main" id="{D7D85518-8625-4DAB-8F91-BF948D7F28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2520" y="2140867"/>
            <a:ext cx="914400" cy="914400"/>
          </a:xfrm>
          <a:prstGeom prst="rect">
            <a:avLst/>
          </a:prstGeom>
        </p:spPr>
      </p:pic>
      <p:sp>
        <p:nvSpPr>
          <p:cNvPr id="12" name="TextBox 11">
            <a:extLst>
              <a:ext uri="{FF2B5EF4-FFF2-40B4-BE49-F238E27FC236}">
                <a16:creationId xmlns:a16="http://schemas.microsoft.com/office/drawing/2014/main" id="{8AF066F6-9D61-4EF3-B271-19341EB12834}"/>
              </a:ext>
            </a:extLst>
          </p:cNvPr>
          <p:cNvSpPr txBox="1"/>
          <p:nvPr/>
        </p:nvSpPr>
        <p:spPr>
          <a:xfrm>
            <a:off x="72008" y="683404"/>
            <a:ext cx="4572000" cy="369332"/>
          </a:xfrm>
          <a:prstGeom prst="rect">
            <a:avLst/>
          </a:prstGeom>
          <a:noFill/>
        </p:spPr>
        <p:txBody>
          <a:bodyPr wrap="square">
            <a:spAutoFit/>
          </a:bodyPr>
          <a:lstStyle/>
          <a:p>
            <a:r>
              <a:rPr lang="en-AU" sz="1800" dirty="0">
                <a:latin typeface="Century Gothic" panose="020B0502020202020204" pitchFamily="34" charset="0"/>
              </a:rPr>
              <a:t>Participants will </a:t>
            </a:r>
            <a:r>
              <a:rPr lang="en-AU" dirty="0">
                <a:latin typeface="Century Gothic" panose="020B0502020202020204" pitchFamily="34" charset="0"/>
              </a:rPr>
              <a:t>learn about</a:t>
            </a:r>
            <a:r>
              <a:rPr lang="en-AU" sz="1800" dirty="0">
                <a:latin typeface="Century Gothic" panose="020B0502020202020204" pitchFamily="34" charset="0"/>
              </a:rPr>
              <a:t>:</a:t>
            </a:r>
            <a:endParaRPr lang="en-AU" dirty="0"/>
          </a:p>
        </p:txBody>
      </p:sp>
      <p:pic>
        <p:nvPicPr>
          <p:cNvPr id="18" name="Graphic 17" descr="Medieval Armor with solid fill">
            <a:extLst>
              <a:ext uri="{FF2B5EF4-FFF2-40B4-BE49-F238E27FC236}">
                <a16:creationId xmlns:a16="http://schemas.microsoft.com/office/drawing/2014/main" id="{F26C170D-A5AF-4BBF-99B5-0337D98C1A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82520" y="1124744"/>
            <a:ext cx="914400" cy="914400"/>
          </a:xfrm>
          <a:prstGeom prst="rect">
            <a:avLst/>
          </a:prstGeom>
        </p:spPr>
      </p:pic>
      <p:sp>
        <p:nvSpPr>
          <p:cNvPr id="11" name="TextBox 4">
            <a:extLst>
              <a:ext uri="{FF2B5EF4-FFF2-40B4-BE49-F238E27FC236}">
                <a16:creationId xmlns:a16="http://schemas.microsoft.com/office/drawing/2014/main" id="{C432D7ED-F04B-4B7F-952A-FD0B02F9C7F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OPERATION PROTEGO| </a:t>
            </a:r>
            <a:r>
              <a:rPr lang="en-AU" sz="2000" dirty="0">
                <a:solidFill>
                  <a:schemeClr val="accent2"/>
                </a:solidFill>
                <a:latin typeface="Century Gothic" panose="020B0502020202020204" pitchFamily="34" charset="0"/>
              </a:rPr>
              <a:t>LEARNING OUTCOMES</a:t>
            </a:r>
          </a:p>
        </p:txBody>
      </p:sp>
      <p:pic>
        <p:nvPicPr>
          <p:cNvPr id="16" name="Picture 15">
            <a:extLst>
              <a:ext uri="{FF2B5EF4-FFF2-40B4-BE49-F238E27FC236}">
                <a16:creationId xmlns:a16="http://schemas.microsoft.com/office/drawing/2014/main" id="{9BD2444F-D419-42D9-BC4C-BCBEB57E7ED8}"/>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spTree>
    <p:extLst>
      <p:ext uri="{BB962C8B-B14F-4D97-AF65-F5344CB8AC3E}">
        <p14:creationId xmlns:p14="http://schemas.microsoft.com/office/powerpoint/2010/main" val="235218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OPERATION PROTEGO| </a:t>
            </a:r>
            <a:r>
              <a:rPr lang="en-AU" sz="2000" dirty="0">
                <a:solidFill>
                  <a:schemeClr val="accent2"/>
                </a:solidFill>
                <a:latin typeface="Century Gothic" panose="020B0502020202020204" pitchFamily="34" charset="0"/>
              </a:rPr>
              <a:t>OVERVIEW</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21" name="TextBox 20">
            <a:extLst>
              <a:ext uri="{FF2B5EF4-FFF2-40B4-BE49-F238E27FC236}">
                <a16:creationId xmlns:a16="http://schemas.microsoft.com/office/drawing/2014/main" id="{27E178AA-681F-4041-8485-49888DE4BF0E}"/>
              </a:ext>
            </a:extLst>
          </p:cNvPr>
          <p:cNvSpPr txBox="1"/>
          <p:nvPr/>
        </p:nvSpPr>
        <p:spPr>
          <a:xfrm>
            <a:off x="148534" y="583686"/>
            <a:ext cx="8887962" cy="923330"/>
          </a:xfrm>
          <a:prstGeom prst="rect">
            <a:avLst/>
          </a:prstGeom>
          <a:noFill/>
        </p:spPr>
        <p:txBody>
          <a:bodyPr wrap="square">
            <a:spAutoFit/>
          </a:bodyPr>
          <a:lstStyle/>
          <a:p>
            <a:pPr marL="285750" indent="-285750">
              <a:buFont typeface="Century Gothic" panose="020B0502020202020204" pitchFamily="34" charset="0"/>
              <a:buChar char="&gt;"/>
            </a:pPr>
            <a:r>
              <a:rPr lang="en-AU" dirty="0">
                <a:latin typeface="Century Gothic" panose="020B0502020202020204" pitchFamily="34" charset="0"/>
              </a:rPr>
              <a:t>Operation </a:t>
            </a:r>
            <a:r>
              <a:rPr lang="en-AU" dirty="0" err="1">
                <a:latin typeface="Century Gothic" panose="020B0502020202020204" pitchFamily="34" charset="0"/>
              </a:rPr>
              <a:t>Protego</a:t>
            </a:r>
            <a:r>
              <a:rPr lang="en-AU" dirty="0">
                <a:latin typeface="Century Gothic" panose="020B0502020202020204" pitchFamily="34" charset="0"/>
              </a:rPr>
              <a:t> is the Australia’s biggest VAT/GST fraud to date. </a:t>
            </a:r>
          </a:p>
          <a:p>
            <a:pPr marL="285750" indent="-285750">
              <a:buFont typeface="Century Gothic" panose="020B0502020202020204" pitchFamily="34" charset="0"/>
              <a:buChar char="&gt;"/>
            </a:pPr>
            <a:r>
              <a:rPr lang="en-AU" dirty="0">
                <a:latin typeface="Century Gothic" panose="020B0502020202020204" pitchFamily="34" charset="0"/>
              </a:rPr>
              <a:t>It involves individuals who invent fake businesses to get a refund. </a:t>
            </a:r>
          </a:p>
          <a:p>
            <a:pPr marL="285750" indent="-285750">
              <a:buFont typeface="Century Gothic" panose="020B0502020202020204" pitchFamily="34" charset="0"/>
              <a:buChar char="&gt;"/>
            </a:pPr>
            <a:r>
              <a:rPr lang="en-AU" dirty="0">
                <a:latin typeface="Century Gothic" panose="020B0502020202020204" pitchFamily="34" charset="0"/>
              </a:rPr>
              <a:t>Promotors of the scheme used social media to recruit participants. </a:t>
            </a:r>
          </a:p>
        </p:txBody>
      </p:sp>
      <p:graphicFrame>
        <p:nvGraphicFramePr>
          <p:cNvPr id="2" name="Diagram 1">
            <a:extLst>
              <a:ext uri="{FF2B5EF4-FFF2-40B4-BE49-F238E27FC236}">
                <a16:creationId xmlns:a16="http://schemas.microsoft.com/office/drawing/2014/main" id="{F425460E-C90C-4180-AC3D-410D9A53106F}"/>
              </a:ext>
            </a:extLst>
          </p:cNvPr>
          <p:cNvGraphicFramePr/>
          <p:nvPr>
            <p:extLst>
              <p:ext uri="{D42A27DB-BD31-4B8C-83A1-F6EECF244321}">
                <p14:modId xmlns:p14="http://schemas.microsoft.com/office/powerpoint/2010/main" val="1771144341"/>
              </p:ext>
            </p:extLst>
          </p:nvPr>
        </p:nvGraphicFramePr>
        <p:xfrm>
          <a:off x="1547664" y="1988840"/>
          <a:ext cx="6120680" cy="38884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Graphic 3" descr="Clapper board with solid fill">
            <a:extLst>
              <a:ext uri="{FF2B5EF4-FFF2-40B4-BE49-F238E27FC236}">
                <a16:creationId xmlns:a16="http://schemas.microsoft.com/office/drawing/2014/main" id="{B2567CE2-8BF2-4C2E-8642-F5341C9360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4048" y="4866353"/>
            <a:ext cx="673224" cy="673224"/>
          </a:xfrm>
          <a:prstGeom prst="rect">
            <a:avLst/>
          </a:prstGeom>
        </p:spPr>
      </p:pic>
      <p:pic>
        <p:nvPicPr>
          <p:cNvPr id="10" name="Graphic 9" descr="Stop with solid fill">
            <a:extLst>
              <a:ext uri="{FF2B5EF4-FFF2-40B4-BE49-F238E27FC236}">
                <a16:creationId xmlns:a16="http://schemas.microsoft.com/office/drawing/2014/main" id="{1ADC944F-7B04-453C-8FED-28EC65EF4A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051720" y="4866432"/>
            <a:ext cx="673224" cy="673224"/>
          </a:xfrm>
          <a:prstGeom prst="rect">
            <a:avLst/>
          </a:prstGeom>
        </p:spPr>
      </p:pic>
      <p:pic>
        <p:nvPicPr>
          <p:cNvPr id="11" name="Graphic 10" descr="Daily calendar with solid fill">
            <a:extLst>
              <a:ext uri="{FF2B5EF4-FFF2-40B4-BE49-F238E27FC236}">
                <a16:creationId xmlns:a16="http://schemas.microsoft.com/office/drawing/2014/main" id="{3C0C8553-3F3B-444E-AE4F-965DE1047F6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491880" y="2276872"/>
            <a:ext cx="673224" cy="673224"/>
          </a:xfrm>
          <a:prstGeom prst="rect">
            <a:avLst/>
          </a:prstGeom>
        </p:spPr>
      </p:pic>
      <p:sp>
        <p:nvSpPr>
          <p:cNvPr id="12" name="TextBox 1">
            <a:extLst>
              <a:ext uri="{FF2B5EF4-FFF2-40B4-BE49-F238E27FC236}">
                <a16:creationId xmlns:a16="http://schemas.microsoft.com/office/drawing/2014/main" id="{04E6DF56-0D18-4177-B7A4-57F7A84F5AF9}"/>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03575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VAT REFUNDS| </a:t>
            </a:r>
            <a:r>
              <a:rPr lang="en-AU" sz="2000" dirty="0">
                <a:solidFill>
                  <a:schemeClr val="accent2"/>
                </a:solidFill>
                <a:latin typeface="Century Gothic" panose="020B0502020202020204" pitchFamily="34" charset="0"/>
              </a:rPr>
              <a:t>TYPOLOGY</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3" name="Graphic 12" descr="Tax with solid fill">
            <a:extLst>
              <a:ext uri="{FF2B5EF4-FFF2-40B4-BE49-F238E27FC236}">
                <a16:creationId xmlns:a16="http://schemas.microsoft.com/office/drawing/2014/main" id="{EF086492-8DB1-41A7-BA60-059E86E5F3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3712" y="4581128"/>
            <a:ext cx="914400" cy="914400"/>
          </a:xfrm>
          <a:prstGeom prst="rect">
            <a:avLst/>
          </a:prstGeom>
        </p:spPr>
      </p:pic>
      <p:sp>
        <p:nvSpPr>
          <p:cNvPr id="14" name="Rectangle: Rounded Corners 13">
            <a:extLst>
              <a:ext uri="{FF2B5EF4-FFF2-40B4-BE49-F238E27FC236}">
                <a16:creationId xmlns:a16="http://schemas.microsoft.com/office/drawing/2014/main" id="{325CDEEF-8C97-4276-BC31-4656111D5C97}"/>
              </a:ext>
            </a:extLst>
          </p:cNvPr>
          <p:cNvSpPr/>
          <p:nvPr/>
        </p:nvSpPr>
        <p:spPr>
          <a:xfrm>
            <a:off x="1841268" y="4606280"/>
            <a:ext cx="126014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Individual</a:t>
            </a:r>
          </a:p>
        </p:txBody>
      </p:sp>
      <p:cxnSp>
        <p:nvCxnSpPr>
          <p:cNvPr id="19" name="Straight Arrow Connector 18">
            <a:extLst>
              <a:ext uri="{FF2B5EF4-FFF2-40B4-BE49-F238E27FC236}">
                <a16:creationId xmlns:a16="http://schemas.microsoft.com/office/drawing/2014/main" id="{4270687A-CAA9-4A22-B292-EB5C76C800F3}"/>
              </a:ext>
            </a:extLst>
          </p:cNvPr>
          <p:cNvCxnSpPr>
            <a:cxnSpLocks/>
            <a:stCxn id="14" idx="3"/>
            <a:endCxn id="13" idx="1"/>
          </p:cNvCxnSpPr>
          <p:nvPr/>
        </p:nvCxnSpPr>
        <p:spPr>
          <a:xfrm>
            <a:off x="3101408" y="5038328"/>
            <a:ext cx="2772304"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Arrow: Right 29">
            <a:extLst>
              <a:ext uri="{FF2B5EF4-FFF2-40B4-BE49-F238E27FC236}">
                <a16:creationId xmlns:a16="http://schemas.microsoft.com/office/drawing/2014/main" id="{AA9B1459-AF51-483B-8F9B-C9D9DDDBC486}"/>
              </a:ext>
            </a:extLst>
          </p:cNvPr>
          <p:cNvSpPr/>
          <p:nvPr/>
        </p:nvSpPr>
        <p:spPr>
          <a:xfrm rot="10800000">
            <a:off x="3209416" y="5135621"/>
            <a:ext cx="2556289" cy="165585"/>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483125EB-12DF-42D9-AE51-0162E3B50725}"/>
              </a:ext>
            </a:extLst>
          </p:cNvPr>
          <p:cNvSpPr txBox="1"/>
          <p:nvPr/>
        </p:nvSpPr>
        <p:spPr>
          <a:xfrm>
            <a:off x="3497452" y="4571836"/>
            <a:ext cx="1976823" cy="369332"/>
          </a:xfrm>
          <a:prstGeom prst="rect">
            <a:avLst/>
          </a:prstGeom>
          <a:noFill/>
        </p:spPr>
        <p:txBody>
          <a:bodyPr wrap="none" rtlCol="0">
            <a:spAutoFit/>
          </a:bodyPr>
          <a:lstStyle/>
          <a:p>
            <a:r>
              <a:rPr lang="en-AU" dirty="0">
                <a:latin typeface="Century Gothic" panose="020B0502020202020204" pitchFamily="34" charset="0"/>
              </a:rPr>
              <a:t>Refund claimed</a:t>
            </a:r>
          </a:p>
        </p:txBody>
      </p:sp>
      <p:sp>
        <p:nvSpPr>
          <p:cNvPr id="34" name="TextBox 33">
            <a:extLst>
              <a:ext uri="{FF2B5EF4-FFF2-40B4-BE49-F238E27FC236}">
                <a16:creationId xmlns:a16="http://schemas.microsoft.com/office/drawing/2014/main" id="{27E3972A-3BD1-43C6-86C1-51501B33AF83}"/>
              </a:ext>
            </a:extLst>
          </p:cNvPr>
          <p:cNvSpPr txBox="1"/>
          <p:nvPr/>
        </p:nvSpPr>
        <p:spPr>
          <a:xfrm>
            <a:off x="3726388" y="5363924"/>
            <a:ext cx="1571264" cy="369332"/>
          </a:xfrm>
          <a:prstGeom prst="rect">
            <a:avLst/>
          </a:prstGeom>
          <a:noFill/>
        </p:spPr>
        <p:txBody>
          <a:bodyPr wrap="none" rtlCol="0">
            <a:spAutoFit/>
          </a:bodyPr>
          <a:lstStyle/>
          <a:p>
            <a:r>
              <a:rPr lang="en-AU" dirty="0">
                <a:latin typeface="Century Gothic" panose="020B0502020202020204" pitchFamily="34" charset="0"/>
              </a:rPr>
              <a:t>Refund paid</a:t>
            </a:r>
          </a:p>
        </p:txBody>
      </p:sp>
      <p:sp>
        <p:nvSpPr>
          <p:cNvPr id="35" name="TextBox 34">
            <a:extLst>
              <a:ext uri="{FF2B5EF4-FFF2-40B4-BE49-F238E27FC236}">
                <a16:creationId xmlns:a16="http://schemas.microsoft.com/office/drawing/2014/main" id="{C34D531A-36E4-45B0-8FF5-BE3A728B0528}"/>
              </a:ext>
            </a:extLst>
          </p:cNvPr>
          <p:cNvSpPr txBox="1"/>
          <p:nvPr/>
        </p:nvSpPr>
        <p:spPr>
          <a:xfrm>
            <a:off x="6750725" y="4798893"/>
            <a:ext cx="989627" cy="646331"/>
          </a:xfrm>
          <a:prstGeom prst="rect">
            <a:avLst/>
          </a:prstGeom>
          <a:noFill/>
        </p:spPr>
        <p:txBody>
          <a:bodyPr wrap="square" rtlCol="0">
            <a:spAutoFit/>
          </a:bodyPr>
          <a:lstStyle/>
          <a:p>
            <a:r>
              <a:rPr lang="en-AU" dirty="0">
                <a:latin typeface="Century Gothic" panose="020B0502020202020204" pitchFamily="34" charset="0"/>
              </a:rPr>
              <a:t>Tax Office</a:t>
            </a:r>
          </a:p>
        </p:txBody>
      </p:sp>
      <p:graphicFrame>
        <p:nvGraphicFramePr>
          <p:cNvPr id="36" name="Diagram 35">
            <a:extLst>
              <a:ext uri="{FF2B5EF4-FFF2-40B4-BE49-F238E27FC236}">
                <a16:creationId xmlns:a16="http://schemas.microsoft.com/office/drawing/2014/main" id="{ABE1CEA7-4090-49C2-AB29-54A22DA5B587}"/>
              </a:ext>
            </a:extLst>
          </p:cNvPr>
          <p:cNvGraphicFramePr/>
          <p:nvPr>
            <p:extLst>
              <p:ext uri="{D42A27DB-BD31-4B8C-83A1-F6EECF244321}">
                <p14:modId xmlns:p14="http://schemas.microsoft.com/office/powerpoint/2010/main" val="3278441683"/>
              </p:ext>
            </p:extLst>
          </p:nvPr>
        </p:nvGraphicFramePr>
        <p:xfrm>
          <a:off x="-108520" y="1124745"/>
          <a:ext cx="8640960" cy="2123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
            <a:extLst>
              <a:ext uri="{FF2B5EF4-FFF2-40B4-BE49-F238E27FC236}">
                <a16:creationId xmlns:a16="http://schemas.microsoft.com/office/drawing/2014/main" id="{982AF6BD-4B5A-413C-BA39-DDAC442FBDF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42096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VAT FRAUD| </a:t>
            </a:r>
            <a:r>
              <a:rPr lang="en-AU" sz="2000" dirty="0">
                <a:solidFill>
                  <a:schemeClr val="accent2"/>
                </a:solidFill>
                <a:latin typeface="Century Gothic" panose="020B0502020202020204" pitchFamily="34" charset="0"/>
              </a:rPr>
              <a:t>PREVENT, DETECT &amp; RESPOND</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8AF066F6-9D61-4EF3-B271-19341EB12834}"/>
              </a:ext>
            </a:extLst>
          </p:cNvPr>
          <p:cNvSpPr txBox="1"/>
          <p:nvPr/>
        </p:nvSpPr>
        <p:spPr>
          <a:xfrm>
            <a:off x="179512" y="583686"/>
            <a:ext cx="8887962" cy="646331"/>
          </a:xfrm>
          <a:prstGeom prst="rect">
            <a:avLst/>
          </a:prstGeom>
          <a:noFill/>
        </p:spPr>
        <p:txBody>
          <a:bodyPr wrap="square">
            <a:spAutoFit/>
          </a:bodyPr>
          <a:lstStyle/>
          <a:p>
            <a:pPr marL="285750" indent="-285750">
              <a:buFont typeface="Century Gothic" panose="020B0502020202020204" pitchFamily="34" charset="0"/>
              <a:buChar char="&gt;"/>
            </a:pPr>
            <a:r>
              <a:rPr lang="en-AU" dirty="0">
                <a:latin typeface="Century Gothic" panose="020B0502020202020204" pitchFamily="34" charset="0"/>
              </a:rPr>
              <a:t>The ATO Fraud and Corruption Control Plan outlines the approach to managing fraud risks.</a:t>
            </a:r>
          </a:p>
        </p:txBody>
      </p:sp>
      <p:graphicFrame>
        <p:nvGraphicFramePr>
          <p:cNvPr id="10" name="Diagram 9">
            <a:extLst>
              <a:ext uri="{FF2B5EF4-FFF2-40B4-BE49-F238E27FC236}">
                <a16:creationId xmlns:a16="http://schemas.microsoft.com/office/drawing/2014/main" id="{A895FE04-3AB3-4A9F-AD10-5D414A013912}"/>
              </a:ext>
            </a:extLst>
          </p:cNvPr>
          <p:cNvGraphicFramePr/>
          <p:nvPr/>
        </p:nvGraphicFramePr>
        <p:xfrm>
          <a:off x="1524000" y="2204864"/>
          <a:ext cx="6096000" cy="3816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Graphic 10" descr="Magnifying glass with solid fill">
            <a:extLst>
              <a:ext uri="{FF2B5EF4-FFF2-40B4-BE49-F238E27FC236}">
                <a16:creationId xmlns:a16="http://schemas.microsoft.com/office/drawing/2014/main" id="{E6F34E81-F823-4E50-9104-650161C621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135315" y="3429000"/>
            <a:ext cx="914400" cy="914400"/>
          </a:xfrm>
          <a:prstGeom prst="rect">
            <a:avLst/>
          </a:prstGeom>
        </p:spPr>
      </p:pic>
      <p:pic>
        <p:nvPicPr>
          <p:cNvPr id="13" name="Graphic 12" descr="Construction worker male with solid fill">
            <a:extLst>
              <a:ext uri="{FF2B5EF4-FFF2-40B4-BE49-F238E27FC236}">
                <a16:creationId xmlns:a16="http://schemas.microsoft.com/office/drawing/2014/main" id="{28093555-C618-418A-AD85-C5A7544FD4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979712" y="3429000"/>
            <a:ext cx="914400" cy="914400"/>
          </a:xfrm>
          <a:prstGeom prst="rect">
            <a:avLst/>
          </a:prstGeom>
        </p:spPr>
      </p:pic>
      <p:pic>
        <p:nvPicPr>
          <p:cNvPr id="14" name="Graphic 13" descr="Share with solid fill">
            <a:extLst>
              <a:ext uri="{FF2B5EF4-FFF2-40B4-BE49-F238E27FC236}">
                <a16:creationId xmlns:a16="http://schemas.microsoft.com/office/drawing/2014/main" id="{F673A209-EDE0-4D0A-B4AB-A8F6D51D394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314733" y="3429000"/>
            <a:ext cx="914400" cy="914400"/>
          </a:xfrm>
          <a:prstGeom prst="rect">
            <a:avLst/>
          </a:prstGeom>
        </p:spPr>
      </p:pic>
      <p:sp>
        <p:nvSpPr>
          <p:cNvPr id="15" name="TextBox 1">
            <a:extLst>
              <a:ext uri="{FF2B5EF4-FFF2-40B4-BE49-F238E27FC236}">
                <a16:creationId xmlns:a16="http://schemas.microsoft.com/office/drawing/2014/main" id="{8D0F9649-07F8-49D8-9671-6D728266B000}"/>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95425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PREVENT| </a:t>
            </a:r>
            <a:r>
              <a:rPr lang="en-AU" sz="2000" dirty="0">
                <a:solidFill>
                  <a:schemeClr val="accent2"/>
                </a:solidFill>
                <a:latin typeface="Century Gothic" panose="020B0502020202020204" pitchFamily="34" charset="0"/>
              </a:rPr>
              <a:t>OVERVIEW</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8AF066F6-9D61-4EF3-B271-19341EB12834}"/>
              </a:ext>
            </a:extLst>
          </p:cNvPr>
          <p:cNvSpPr txBox="1"/>
          <p:nvPr/>
        </p:nvSpPr>
        <p:spPr>
          <a:xfrm>
            <a:off x="179512" y="583686"/>
            <a:ext cx="8887962" cy="1477328"/>
          </a:xfrm>
          <a:prstGeom prst="rect">
            <a:avLst/>
          </a:prstGeom>
          <a:noFill/>
        </p:spPr>
        <p:txBody>
          <a:bodyPr wrap="square">
            <a:spAutoFit/>
          </a:bodyPr>
          <a:lstStyle/>
          <a:p>
            <a:pPr marL="285750" indent="-285750">
              <a:buFont typeface="Century Gothic" panose="020B0502020202020204" pitchFamily="34" charset="0"/>
              <a:buChar char="&gt;"/>
            </a:pPr>
            <a:r>
              <a:rPr lang="en-AU" dirty="0">
                <a:latin typeface="Century Gothic" panose="020B0502020202020204" pitchFamily="34" charset="0"/>
              </a:rPr>
              <a:t>Preventative strategies are the first line of defence and include proactive measures designed to help reduce the risk of fraud occurring. </a:t>
            </a:r>
          </a:p>
          <a:p>
            <a:pPr marL="285750" indent="-285750">
              <a:buFont typeface="Century Gothic" panose="020B0502020202020204" pitchFamily="34" charset="0"/>
              <a:buChar char="&gt;"/>
            </a:pPr>
            <a:r>
              <a:rPr lang="en-AU" dirty="0">
                <a:latin typeface="Century Gothic" panose="020B0502020202020204" pitchFamily="34" charset="0"/>
              </a:rPr>
              <a:t>Their aim is to educate and put in place systems and protocols such that syndicates are unable to set up the procedures required in order to substantiate and be successful with respect to VAT Fraud</a:t>
            </a:r>
          </a:p>
        </p:txBody>
      </p:sp>
      <p:graphicFrame>
        <p:nvGraphicFramePr>
          <p:cNvPr id="2" name="Diagram 1">
            <a:extLst>
              <a:ext uri="{FF2B5EF4-FFF2-40B4-BE49-F238E27FC236}">
                <a16:creationId xmlns:a16="http://schemas.microsoft.com/office/drawing/2014/main" id="{395AA41E-9853-4722-A3BA-998791C4A8F5}"/>
              </a:ext>
            </a:extLst>
          </p:cNvPr>
          <p:cNvGraphicFramePr/>
          <p:nvPr>
            <p:extLst>
              <p:ext uri="{D42A27DB-BD31-4B8C-83A1-F6EECF244321}">
                <p14:modId xmlns:p14="http://schemas.microsoft.com/office/powerpoint/2010/main" val="2564465163"/>
              </p:ext>
            </p:extLst>
          </p:nvPr>
        </p:nvGraphicFramePr>
        <p:xfrm>
          <a:off x="1428328" y="2317328"/>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 name="Graphic 14" descr="Construction worker male with solid fill">
            <a:extLst>
              <a:ext uri="{FF2B5EF4-FFF2-40B4-BE49-F238E27FC236}">
                <a16:creationId xmlns:a16="http://schemas.microsoft.com/office/drawing/2014/main" id="{DF92C605-D35F-4C1B-A9D5-86E04AF68D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019128" y="3892128"/>
            <a:ext cx="914400" cy="914400"/>
          </a:xfrm>
          <a:prstGeom prst="rect">
            <a:avLst/>
          </a:prstGeom>
        </p:spPr>
      </p:pic>
      <p:sp>
        <p:nvSpPr>
          <p:cNvPr id="10" name="TextBox 1">
            <a:extLst>
              <a:ext uri="{FF2B5EF4-FFF2-40B4-BE49-F238E27FC236}">
                <a16:creationId xmlns:a16="http://schemas.microsoft.com/office/drawing/2014/main" id="{052A86EF-EBF0-46B1-A591-C69F16DF86D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56903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PREVENT| </a:t>
            </a:r>
            <a:r>
              <a:rPr lang="en-AU" sz="2000" dirty="0">
                <a:solidFill>
                  <a:schemeClr val="accent2"/>
                </a:solidFill>
                <a:latin typeface="Century Gothic" panose="020B0502020202020204" pitchFamily="34" charset="0"/>
              </a:rPr>
              <a:t>IMPLEMENT A STRATEGY</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5" name="Graphic 14" descr="Construction worker male with solid fill">
            <a:extLst>
              <a:ext uri="{FF2B5EF4-FFF2-40B4-BE49-F238E27FC236}">
                <a16:creationId xmlns:a16="http://schemas.microsoft.com/office/drawing/2014/main" id="{DF92C605-D35F-4C1B-A9D5-86E04AF68D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18891" y="5837057"/>
            <a:ext cx="914400" cy="914400"/>
          </a:xfrm>
          <a:prstGeom prst="rect">
            <a:avLst/>
          </a:prstGeom>
        </p:spPr>
      </p:pic>
      <p:sp>
        <p:nvSpPr>
          <p:cNvPr id="11" name="TextBox 1">
            <a:extLst>
              <a:ext uri="{FF2B5EF4-FFF2-40B4-BE49-F238E27FC236}">
                <a16:creationId xmlns:a16="http://schemas.microsoft.com/office/drawing/2014/main" id="{62CE1882-A300-49EE-800F-8266771AF12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2" name="Diagram 1">
            <a:extLst>
              <a:ext uri="{FF2B5EF4-FFF2-40B4-BE49-F238E27FC236}">
                <a16:creationId xmlns:a16="http://schemas.microsoft.com/office/drawing/2014/main" id="{A81F95A2-C1EE-4359-99DE-5A0ABB7E784A}"/>
              </a:ext>
            </a:extLst>
          </p:cNvPr>
          <p:cNvGraphicFramePr/>
          <p:nvPr>
            <p:extLst>
              <p:ext uri="{D42A27DB-BD31-4B8C-83A1-F6EECF244321}">
                <p14:modId xmlns:p14="http://schemas.microsoft.com/office/powerpoint/2010/main" val="3603013023"/>
              </p:ext>
            </p:extLst>
          </p:nvPr>
        </p:nvGraphicFramePr>
        <p:xfrm>
          <a:off x="2123728" y="980728"/>
          <a:ext cx="4680520" cy="47123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EC392338-14BE-4FA5-99B2-98D9E7424256}"/>
              </a:ext>
            </a:extLst>
          </p:cNvPr>
          <p:cNvSpPr txBox="1"/>
          <p:nvPr/>
        </p:nvSpPr>
        <p:spPr>
          <a:xfrm>
            <a:off x="395536" y="1070441"/>
            <a:ext cx="2088232" cy="3600986"/>
          </a:xfrm>
          <a:prstGeom prst="rect">
            <a:avLst/>
          </a:prstGeom>
          <a:noFill/>
        </p:spPr>
        <p:txBody>
          <a:bodyPr wrap="square" rtlCol="0">
            <a:spAutoFit/>
          </a:bodyPr>
          <a:lstStyle/>
          <a:p>
            <a:r>
              <a:rPr lang="en-AU" sz="1200" b="1" dirty="0">
                <a:latin typeface="Century Gothic" panose="020B0502020202020204" pitchFamily="34" charset="0"/>
              </a:rPr>
              <a:t>CRIMINAL</a:t>
            </a:r>
          </a:p>
          <a:p>
            <a:pPr marL="285750" indent="-285750">
              <a:buFont typeface="Arial" panose="020B0604020202020204" pitchFamily="34" charset="0"/>
              <a:buChar char="•"/>
            </a:pPr>
            <a:r>
              <a:rPr lang="en-AU" sz="1200" dirty="0">
                <a:latin typeface="Century Gothic" panose="020B0502020202020204" pitchFamily="34" charset="0"/>
              </a:rPr>
              <a:t>Conduct investigations</a:t>
            </a:r>
          </a:p>
          <a:p>
            <a:pPr marL="285750" indent="-285750">
              <a:buFont typeface="Arial" panose="020B0604020202020204" pitchFamily="34" charset="0"/>
              <a:buChar char="•"/>
            </a:pPr>
            <a:r>
              <a:rPr lang="en-AU" sz="1200" dirty="0">
                <a:latin typeface="Century Gothic" panose="020B0502020202020204" pitchFamily="34" charset="0"/>
              </a:rPr>
              <a:t>Work with other agencies to prosecute offences</a:t>
            </a:r>
          </a:p>
          <a:p>
            <a:pPr marL="285750" indent="-285750">
              <a:buFont typeface="Arial" panose="020B0604020202020204" pitchFamily="34" charset="0"/>
              <a:buChar char="•"/>
            </a:pPr>
            <a:endParaRPr lang="en-AU" sz="1200" dirty="0">
              <a:latin typeface="Century Gothic" panose="020B0502020202020204" pitchFamily="34" charset="0"/>
            </a:endParaRPr>
          </a:p>
          <a:p>
            <a:pPr marL="285750" indent="-285750">
              <a:buFont typeface="Arial" panose="020B0604020202020204" pitchFamily="34" charset="0"/>
              <a:buChar char="•"/>
            </a:pPr>
            <a:endParaRPr lang="en-AU" sz="1200" dirty="0">
              <a:latin typeface="Century Gothic" panose="020B0502020202020204" pitchFamily="34" charset="0"/>
            </a:endParaRPr>
          </a:p>
          <a:p>
            <a:endParaRPr lang="en-AU" sz="1200" dirty="0">
              <a:latin typeface="Century Gothic" panose="020B0502020202020204" pitchFamily="34" charset="0"/>
            </a:endParaRPr>
          </a:p>
          <a:p>
            <a:pPr marL="285750" indent="-285750">
              <a:buFont typeface="Arial" panose="020B0604020202020204" pitchFamily="34" charset="0"/>
              <a:buChar char="•"/>
            </a:pPr>
            <a:r>
              <a:rPr lang="en-AU" sz="1200" dirty="0">
                <a:latin typeface="Century Gothic" panose="020B0502020202020204" pitchFamily="34" charset="0"/>
              </a:rPr>
              <a:t>Educate other agencies on fraud typologies</a:t>
            </a:r>
          </a:p>
          <a:p>
            <a:pPr marL="285750" indent="-285750">
              <a:buFont typeface="Arial" panose="020B0604020202020204" pitchFamily="34" charset="0"/>
              <a:buChar char="•"/>
            </a:pPr>
            <a:endParaRPr lang="en-AU" sz="1200" dirty="0">
              <a:latin typeface="Century Gothic" panose="020B0502020202020204" pitchFamily="34" charset="0"/>
            </a:endParaRPr>
          </a:p>
          <a:p>
            <a:pPr marL="285750" indent="-285750">
              <a:buFont typeface="Arial" panose="020B0604020202020204" pitchFamily="34" charset="0"/>
              <a:buChar char="•"/>
            </a:pPr>
            <a:endParaRPr lang="en-AU" sz="1200" dirty="0">
              <a:latin typeface="Century Gothic" panose="020B0502020202020204" pitchFamily="34" charset="0"/>
            </a:endParaRPr>
          </a:p>
          <a:p>
            <a:pPr marL="285750" indent="-285750">
              <a:buFont typeface="Arial" panose="020B0604020202020204" pitchFamily="34" charset="0"/>
              <a:buChar char="•"/>
            </a:pPr>
            <a:endParaRPr lang="en-AU" sz="1200" dirty="0">
              <a:latin typeface="Century Gothic" panose="020B0502020202020204" pitchFamily="34" charset="0"/>
            </a:endParaRPr>
          </a:p>
          <a:p>
            <a:endParaRPr lang="en-AU" sz="1200" dirty="0">
              <a:latin typeface="Century Gothic" panose="020B0502020202020204" pitchFamily="34" charset="0"/>
            </a:endParaRPr>
          </a:p>
          <a:p>
            <a:endParaRPr lang="en-AU" sz="1200" dirty="0">
              <a:latin typeface="Century Gothic" panose="020B0502020202020204" pitchFamily="34" charset="0"/>
            </a:endParaRPr>
          </a:p>
          <a:p>
            <a:pPr marL="285750" indent="-285750">
              <a:buFont typeface="Arial" panose="020B0604020202020204" pitchFamily="34" charset="0"/>
              <a:buChar char="•"/>
            </a:pPr>
            <a:r>
              <a:rPr lang="en-AU" sz="1200" dirty="0">
                <a:latin typeface="Century Gothic" panose="020B0502020202020204" pitchFamily="34" charset="0"/>
              </a:rPr>
              <a:t>Media releases on fraud cases</a:t>
            </a:r>
          </a:p>
        </p:txBody>
      </p:sp>
      <p:sp>
        <p:nvSpPr>
          <p:cNvPr id="12" name="TextBox 11">
            <a:extLst>
              <a:ext uri="{FF2B5EF4-FFF2-40B4-BE49-F238E27FC236}">
                <a16:creationId xmlns:a16="http://schemas.microsoft.com/office/drawing/2014/main" id="{17AD0F7E-A78F-4833-9742-774397F591E9}"/>
              </a:ext>
            </a:extLst>
          </p:cNvPr>
          <p:cNvSpPr txBox="1"/>
          <p:nvPr/>
        </p:nvSpPr>
        <p:spPr>
          <a:xfrm>
            <a:off x="6804248" y="1070441"/>
            <a:ext cx="2088232" cy="4339650"/>
          </a:xfrm>
          <a:prstGeom prst="rect">
            <a:avLst/>
          </a:prstGeom>
          <a:noFill/>
        </p:spPr>
        <p:txBody>
          <a:bodyPr wrap="square" rtlCol="0">
            <a:spAutoFit/>
          </a:bodyPr>
          <a:lstStyle/>
          <a:p>
            <a:r>
              <a:rPr lang="en-AU" sz="1200" b="1" dirty="0">
                <a:latin typeface="Century Gothic" panose="020B0502020202020204" pitchFamily="34" charset="0"/>
              </a:rPr>
              <a:t>CIVIL</a:t>
            </a:r>
          </a:p>
          <a:p>
            <a:pPr marL="285750" indent="-285750">
              <a:buFont typeface="Arial" panose="020B0604020202020204" pitchFamily="34" charset="0"/>
              <a:buChar char="•"/>
            </a:pPr>
            <a:r>
              <a:rPr lang="en-AU" sz="1200" dirty="0">
                <a:latin typeface="Century Gothic" panose="020B0502020202020204" pitchFamily="34" charset="0"/>
              </a:rPr>
              <a:t>Review entitlements</a:t>
            </a:r>
          </a:p>
          <a:p>
            <a:pPr marL="285750" indent="-285750">
              <a:buFont typeface="Arial" panose="020B0604020202020204" pitchFamily="34" charset="0"/>
              <a:buChar char="•"/>
            </a:pPr>
            <a:r>
              <a:rPr lang="en-AU" sz="1200" dirty="0">
                <a:latin typeface="Century Gothic" panose="020B0502020202020204" pitchFamily="34" charset="0"/>
              </a:rPr>
              <a:t>Deregister entities</a:t>
            </a:r>
          </a:p>
          <a:p>
            <a:pPr marL="285750" indent="-285750">
              <a:buFont typeface="Arial" panose="020B0604020202020204" pitchFamily="34" charset="0"/>
              <a:buChar char="•"/>
            </a:pPr>
            <a:r>
              <a:rPr lang="en-AU" sz="1200" dirty="0">
                <a:latin typeface="Century Gothic" panose="020B0502020202020204" pitchFamily="34" charset="0"/>
              </a:rPr>
              <a:t>Work with external organisations</a:t>
            </a:r>
          </a:p>
          <a:p>
            <a:endParaRPr lang="en-AU" sz="1200" dirty="0">
              <a:latin typeface="Century Gothic" panose="020B0502020202020204" pitchFamily="34" charset="0"/>
            </a:endParaRPr>
          </a:p>
          <a:p>
            <a:endParaRPr lang="en-AU" sz="1200" dirty="0">
              <a:latin typeface="Century Gothic" panose="020B0502020202020204" pitchFamily="34" charset="0"/>
            </a:endParaRPr>
          </a:p>
          <a:p>
            <a:endParaRPr lang="en-AU" sz="1200" dirty="0">
              <a:latin typeface="Century Gothic" panose="020B0502020202020204" pitchFamily="34" charset="0"/>
            </a:endParaRPr>
          </a:p>
          <a:p>
            <a:pPr marL="285750" indent="-285750">
              <a:buFont typeface="Arial" panose="020B0604020202020204" pitchFamily="34" charset="0"/>
              <a:buChar char="•"/>
            </a:pPr>
            <a:r>
              <a:rPr lang="en-AU" sz="1200" dirty="0">
                <a:latin typeface="Century Gothic" panose="020B0502020202020204" pitchFamily="34" charset="0"/>
              </a:rPr>
              <a:t>Apply analytics to detect fraud</a:t>
            </a:r>
          </a:p>
          <a:p>
            <a:pPr marL="285750" indent="-285750">
              <a:buFont typeface="Arial" panose="020B0604020202020204" pitchFamily="34" charset="0"/>
              <a:buChar char="•"/>
            </a:pPr>
            <a:r>
              <a:rPr lang="en-AU" sz="1200" dirty="0">
                <a:latin typeface="Century Gothic" panose="020B0502020202020204" pitchFamily="34" charset="0"/>
              </a:rPr>
              <a:t>Create typologies library</a:t>
            </a:r>
          </a:p>
          <a:p>
            <a:pPr marL="285750" indent="-285750">
              <a:buFont typeface="Arial" panose="020B0604020202020204" pitchFamily="34" charset="0"/>
              <a:buChar char="•"/>
            </a:pPr>
            <a:r>
              <a:rPr lang="en-AU" sz="1200" dirty="0">
                <a:latin typeface="Century Gothic" panose="020B0502020202020204" pitchFamily="34" charset="0"/>
              </a:rPr>
              <a:t>Payment suspension</a:t>
            </a:r>
          </a:p>
          <a:p>
            <a:pPr marL="285750" indent="-285750">
              <a:buFont typeface="Arial" panose="020B0604020202020204" pitchFamily="34" charset="0"/>
              <a:buChar char="•"/>
            </a:pPr>
            <a:endParaRPr lang="en-AU" sz="1200" dirty="0">
              <a:latin typeface="Century Gothic" panose="020B0502020202020204" pitchFamily="34" charset="0"/>
            </a:endParaRPr>
          </a:p>
          <a:p>
            <a:pPr marL="285750" indent="-285750">
              <a:buFont typeface="Arial" panose="020B0604020202020204" pitchFamily="34" charset="0"/>
              <a:buChar char="•"/>
            </a:pPr>
            <a:endParaRPr lang="en-AU" sz="1200" dirty="0">
              <a:latin typeface="Century Gothic" panose="020B0502020202020204" pitchFamily="34" charset="0"/>
            </a:endParaRPr>
          </a:p>
          <a:p>
            <a:endParaRPr lang="en-AU" sz="1200" dirty="0">
              <a:latin typeface="Century Gothic" panose="020B0502020202020204" pitchFamily="34" charset="0"/>
            </a:endParaRPr>
          </a:p>
          <a:p>
            <a:pPr marL="285750" indent="-285750">
              <a:buFont typeface="Arial" panose="020B0604020202020204" pitchFamily="34" charset="0"/>
              <a:buChar char="•"/>
            </a:pPr>
            <a:endParaRPr lang="en-AU" sz="1200" dirty="0">
              <a:latin typeface="Century Gothic" panose="020B0502020202020204" pitchFamily="34" charset="0"/>
            </a:endParaRPr>
          </a:p>
          <a:p>
            <a:pPr marL="285750" indent="-285750">
              <a:buFont typeface="Arial" panose="020B0604020202020204" pitchFamily="34" charset="0"/>
              <a:buChar char="•"/>
            </a:pPr>
            <a:r>
              <a:rPr lang="en-AU" sz="1200" dirty="0">
                <a:latin typeface="Century Gothic" panose="020B0502020202020204" pitchFamily="34" charset="0"/>
              </a:rPr>
              <a:t>Taxpayer education</a:t>
            </a:r>
          </a:p>
          <a:p>
            <a:pPr marL="285750" indent="-285750">
              <a:buFont typeface="Arial" panose="020B0604020202020204" pitchFamily="34" charset="0"/>
              <a:buChar char="•"/>
            </a:pPr>
            <a:r>
              <a:rPr lang="en-AU" sz="1200" dirty="0">
                <a:latin typeface="Century Gothic" panose="020B0502020202020204" pitchFamily="34" charset="0"/>
              </a:rPr>
              <a:t>Tighten GST registration checks</a:t>
            </a:r>
          </a:p>
          <a:p>
            <a:pPr marL="285750" indent="-285750">
              <a:buFont typeface="Arial" panose="020B0604020202020204" pitchFamily="34" charset="0"/>
              <a:buChar char="•"/>
            </a:pPr>
            <a:r>
              <a:rPr lang="en-AU" sz="1200" dirty="0">
                <a:latin typeface="Century Gothic" panose="020B0502020202020204" pitchFamily="34" charset="0"/>
              </a:rPr>
              <a:t>Introduce new legislation</a:t>
            </a:r>
          </a:p>
          <a:p>
            <a:pPr marL="285750" indent="-285750">
              <a:buFont typeface="Arial" panose="020B0604020202020204" pitchFamily="34" charset="0"/>
              <a:buChar char="•"/>
            </a:pPr>
            <a:endParaRPr lang="en-AU" sz="1200" dirty="0">
              <a:latin typeface="Century Gothic" panose="020B0502020202020204" pitchFamily="34" charset="0"/>
            </a:endParaRPr>
          </a:p>
        </p:txBody>
      </p:sp>
    </p:spTree>
    <p:extLst>
      <p:ext uri="{BB962C8B-B14F-4D97-AF65-F5344CB8AC3E}">
        <p14:creationId xmlns:p14="http://schemas.microsoft.com/office/powerpoint/2010/main" val="148048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PREVENT| </a:t>
            </a:r>
            <a:r>
              <a:rPr lang="en-AU" sz="2000" dirty="0">
                <a:solidFill>
                  <a:schemeClr val="accent2"/>
                </a:solidFill>
                <a:latin typeface="Century Gothic" panose="020B0502020202020204" pitchFamily="34" charset="0"/>
              </a:rPr>
              <a:t>EDUCATION &amp; COMMUNICATION</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8AF066F6-9D61-4EF3-B271-19341EB12834}"/>
              </a:ext>
            </a:extLst>
          </p:cNvPr>
          <p:cNvSpPr txBox="1"/>
          <p:nvPr/>
        </p:nvSpPr>
        <p:spPr>
          <a:xfrm>
            <a:off x="179512" y="583686"/>
            <a:ext cx="8887962" cy="1477328"/>
          </a:xfrm>
          <a:prstGeom prst="rect">
            <a:avLst/>
          </a:prstGeom>
          <a:noFill/>
        </p:spPr>
        <p:txBody>
          <a:bodyPr wrap="square">
            <a:spAutoFit/>
          </a:bodyPr>
          <a:lstStyle/>
          <a:p>
            <a:pPr marL="285750" indent="-285750">
              <a:buFont typeface="Century Gothic" panose="020B0502020202020204" pitchFamily="34" charset="0"/>
              <a:buChar char="&gt;"/>
            </a:pPr>
            <a:r>
              <a:rPr lang="en-AU" dirty="0">
                <a:latin typeface="Century Gothic" panose="020B0502020202020204" pitchFamily="34" charset="0"/>
              </a:rPr>
              <a:t>Education and communication are the cornerstone of a preventative strategy</a:t>
            </a:r>
          </a:p>
          <a:p>
            <a:pPr marL="285750" indent="-285750">
              <a:buFont typeface="Century Gothic" panose="020B0502020202020204" pitchFamily="34" charset="0"/>
              <a:buChar char="&gt;"/>
            </a:pPr>
            <a:r>
              <a:rPr lang="en-AU" dirty="0">
                <a:latin typeface="Century Gothic" panose="020B0502020202020204" pitchFamily="34" charset="0"/>
              </a:rPr>
              <a:t>Active education of members of the public, business communities and Tax Agents on arrangements can help prevent people from being unknowingly drawn into schemes</a:t>
            </a:r>
          </a:p>
        </p:txBody>
      </p:sp>
      <p:pic>
        <p:nvPicPr>
          <p:cNvPr id="10" name="Picture 9">
            <a:extLst>
              <a:ext uri="{FF2B5EF4-FFF2-40B4-BE49-F238E27FC236}">
                <a16:creationId xmlns:a16="http://schemas.microsoft.com/office/drawing/2014/main" id="{B50C95FB-A187-416E-ADC5-3B1BBBB27229}"/>
              </a:ext>
            </a:extLst>
          </p:cNvPr>
          <p:cNvPicPr>
            <a:picLocks noChangeAspect="1"/>
          </p:cNvPicPr>
          <p:nvPr/>
        </p:nvPicPr>
        <p:blipFill>
          <a:blip r:embed="rId6"/>
          <a:stretch>
            <a:fillRect/>
          </a:stretch>
        </p:blipFill>
        <p:spPr>
          <a:xfrm>
            <a:off x="3066972" y="2105939"/>
            <a:ext cx="3113041" cy="4381557"/>
          </a:xfrm>
          <a:prstGeom prst="rect">
            <a:avLst/>
          </a:prstGeom>
        </p:spPr>
      </p:pic>
      <p:pic>
        <p:nvPicPr>
          <p:cNvPr id="13" name="Graphic 12" descr="Construction worker male with solid fill">
            <a:extLst>
              <a:ext uri="{FF2B5EF4-FFF2-40B4-BE49-F238E27FC236}">
                <a16:creationId xmlns:a16="http://schemas.microsoft.com/office/drawing/2014/main" id="{4650E7CC-8BA8-424D-AF2F-A83709862E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118891" y="5837057"/>
            <a:ext cx="914400" cy="914400"/>
          </a:xfrm>
          <a:prstGeom prst="rect">
            <a:avLst/>
          </a:prstGeom>
        </p:spPr>
      </p:pic>
      <p:sp>
        <p:nvSpPr>
          <p:cNvPr id="11" name="TextBox 1">
            <a:extLst>
              <a:ext uri="{FF2B5EF4-FFF2-40B4-BE49-F238E27FC236}">
                <a16:creationId xmlns:a16="http://schemas.microsoft.com/office/drawing/2014/main" id="{89F44A7D-9292-4CD2-BFD4-C5EA7AA49EED}"/>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41559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4B434C48-485F-49B1-9319-2A13D6FCC0FB}"/>
              </a:ext>
            </a:extLst>
          </p:cNvPr>
          <p:cNvGraphicFramePr/>
          <p:nvPr/>
        </p:nvGraphicFramePr>
        <p:xfrm>
          <a:off x="1475656" y="28213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PREVENT| </a:t>
            </a:r>
            <a:r>
              <a:rPr lang="en-AU" sz="2000" dirty="0">
                <a:solidFill>
                  <a:schemeClr val="accent2"/>
                </a:solidFill>
                <a:latin typeface="Century Gothic" panose="020B0502020202020204" pitchFamily="34" charset="0"/>
              </a:rPr>
              <a:t>SYSTEM INTEGRITY</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sp>
        <p:nvSpPr>
          <p:cNvPr id="20" name="TextBox 19">
            <a:extLst>
              <a:ext uri="{FF2B5EF4-FFF2-40B4-BE49-F238E27FC236}">
                <a16:creationId xmlns:a16="http://schemas.microsoft.com/office/drawing/2014/main" id="{169ECAFB-8F9B-4DC7-83C0-595CEEB22A8D}"/>
              </a:ext>
            </a:extLst>
          </p:cNvPr>
          <p:cNvSpPr txBox="1"/>
          <p:nvPr/>
        </p:nvSpPr>
        <p:spPr>
          <a:xfrm>
            <a:off x="148534" y="583686"/>
            <a:ext cx="8887962" cy="369332"/>
          </a:xfrm>
          <a:prstGeom prst="rect">
            <a:avLst/>
          </a:prstGeom>
          <a:noFill/>
        </p:spPr>
        <p:txBody>
          <a:bodyPr wrap="square">
            <a:spAutoFit/>
          </a:bodyPr>
          <a:lstStyle/>
          <a:p>
            <a:pPr algn="l"/>
            <a:r>
              <a:rPr lang="en-AU" dirty="0">
                <a:solidFill>
                  <a:srgbClr val="000000"/>
                </a:solidFill>
                <a:latin typeface="Century Gothic" panose="020B0502020202020204" pitchFamily="34" charset="0"/>
              </a:rPr>
              <a:t>Fraudster needs to get through</a:t>
            </a:r>
            <a:r>
              <a:rPr lang="en-AU" sz="1800" b="0" i="0" u="none" strike="noStrike" baseline="0" dirty="0">
                <a:solidFill>
                  <a:srgbClr val="000000"/>
                </a:solidFill>
                <a:latin typeface="Century Gothic" panose="020B0502020202020204" pitchFamily="34" charset="0"/>
              </a:rPr>
              <a:t>:</a:t>
            </a:r>
          </a:p>
        </p:txBody>
      </p:sp>
      <p:graphicFrame>
        <p:nvGraphicFramePr>
          <p:cNvPr id="4" name="Diagram 3">
            <a:extLst>
              <a:ext uri="{FF2B5EF4-FFF2-40B4-BE49-F238E27FC236}">
                <a16:creationId xmlns:a16="http://schemas.microsoft.com/office/drawing/2014/main" id="{37D4ADFE-B997-4031-AC1A-D409D7CF389B}"/>
              </a:ext>
            </a:extLst>
          </p:cNvPr>
          <p:cNvGraphicFramePr/>
          <p:nvPr/>
        </p:nvGraphicFramePr>
        <p:xfrm>
          <a:off x="827584" y="404664"/>
          <a:ext cx="7632848" cy="252028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TextBox 10">
            <a:extLst>
              <a:ext uri="{FF2B5EF4-FFF2-40B4-BE49-F238E27FC236}">
                <a16:creationId xmlns:a16="http://schemas.microsoft.com/office/drawing/2014/main" id="{B50628B7-F0A4-49DF-BC20-60E738169D02}"/>
              </a:ext>
            </a:extLst>
          </p:cNvPr>
          <p:cNvSpPr txBox="1"/>
          <p:nvPr/>
        </p:nvSpPr>
        <p:spPr>
          <a:xfrm>
            <a:off x="179512" y="2771636"/>
            <a:ext cx="2494594" cy="369332"/>
          </a:xfrm>
          <a:prstGeom prst="rect">
            <a:avLst/>
          </a:prstGeom>
          <a:noFill/>
        </p:spPr>
        <p:txBody>
          <a:bodyPr wrap="none" rtlCol="0">
            <a:spAutoFit/>
          </a:bodyPr>
          <a:lstStyle/>
          <a:p>
            <a:r>
              <a:rPr lang="en-AU" dirty="0">
                <a:latin typeface="Century Gothic" panose="020B0502020202020204" pitchFamily="34" charset="0"/>
              </a:rPr>
              <a:t>Conflicting interests?</a:t>
            </a:r>
          </a:p>
        </p:txBody>
      </p:sp>
      <p:pic>
        <p:nvPicPr>
          <p:cNvPr id="28" name="Graphic 27" descr="Rating 3 Star with solid fill">
            <a:extLst>
              <a:ext uri="{FF2B5EF4-FFF2-40B4-BE49-F238E27FC236}">
                <a16:creationId xmlns:a16="http://schemas.microsoft.com/office/drawing/2014/main" id="{91FE3F5A-D570-4686-ACD2-C6946287D96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2507432" y="3573016"/>
            <a:ext cx="1152128" cy="1152128"/>
          </a:xfrm>
          <a:prstGeom prst="rect">
            <a:avLst/>
          </a:prstGeom>
        </p:spPr>
      </p:pic>
      <p:pic>
        <p:nvPicPr>
          <p:cNvPr id="29" name="Graphic 28" descr="Key with solid fill">
            <a:extLst>
              <a:ext uri="{FF2B5EF4-FFF2-40B4-BE49-F238E27FC236}">
                <a16:creationId xmlns:a16="http://schemas.microsoft.com/office/drawing/2014/main" id="{91684CD1-596E-40F1-A0DC-6DC9CC1E58E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5459760" y="3573016"/>
            <a:ext cx="1152128" cy="1152128"/>
          </a:xfrm>
          <a:prstGeom prst="rect">
            <a:avLst/>
          </a:prstGeom>
        </p:spPr>
      </p:pic>
      <p:pic>
        <p:nvPicPr>
          <p:cNvPr id="12" name="Graphic 11" descr="Construction worker male with solid fill">
            <a:extLst>
              <a:ext uri="{FF2B5EF4-FFF2-40B4-BE49-F238E27FC236}">
                <a16:creationId xmlns:a16="http://schemas.microsoft.com/office/drawing/2014/main" id="{652E6E02-15AE-45F6-AC41-D4352583D74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8118891" y="5837057"/>
            <a:ext cx="914400" cy="914400"/>
          </a:xfrm>
          <a:prstGeom prst="rect">
            <a:avLst/>
          </a:prstGeom>
        </p:spPr>
      </p:pic>
      <p:sp>
        <p:nvSpPr>
          <p:cNvPr id="13" name="TextBox 1">
            <a:extLst>
              <a:ext uri="{FF2B5EF4-FFF2-40B4-BE49-F238E27FC236}">
                <a16:creationId xmlns:a16="http://schemas.microsoft.com/office/drawing/2014/main" id="{A4805D61-EDD3-4C97-BDA9-10C990EFA901}"/>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721366305"/>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57373"/>
      </a:accent1>
      <a:accent2>
        <a:srgbClr val="72A2AC"/>
      </a:accent2>
      <a:accent3>
        <a:srgbClr val="CB9573"/>
      </a:accent3>
      <a:accent4>
        <a:srgbClr val="E0B876"/>
      </a:accent4>
      <a:accent5>
        <a:srgbClr val="EF7B4F"/>
      </a:accent5>
      <a:accent6>
        <a:srgbClr val="BF3F2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5605</TotalTime>
  <Words>716</Words>
  <Application>Microsoft Office PowerPoint</Application>
  <PresentationFormat>On-screen Show (4:3)</PresentationFormat>
  <Paragraphs>163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OECD INTERNATIONAL ACADEMY FOR TAX CRIME INVESTIGATION VAT/GST FRAUD INVESTIGATIONS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DETECTION AND PERSONA</dc:title>
  <dc:creator>Agnew</dc:creator>
  <cp:lastModifiedBy>Jes Detterer</cp:lastModifiedBy>
  <cp:revision>354</cp:revision>
  <dcterms:created xsi:type="dcterms:W3CDTF">2022-12-16T03:17:57Z</dcterms:created>
  <dcterms:modified xsi:type="dcterms:W3CDTF">2023-05-10T23:35:52Z</dcterms:modified>
</cp:coreProperties>
</file>