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sldIdLst>
    <p:sldId id="583" r:id="rId2"/>
    <p:sldId id="3244" r:id="rId3"/>
    <p:sldId id="3225" r:id="rId4"/>
    <p:sldId id="3249" r:id="rId5"/>
    <p:sldId id="3226" r:id="rId6"/>
    <p:sldId id="3228" r:id="rId7"/>
    <p:sldId id="3229" r:id="rId8"/>
    <p:sldId id="3245" r:id="rId9"/>
    <p:sldId id="3208" r:id="rId10"/>
    <p:sldId id="3230" r:id="rId11"/>
    <p:sldId id="3231" r:id="rId12"/>
    <p:sldId id="3251" r:id="rId13"/>
    <p:sldId id="3253" r:id="rId14"/>
    <p:sldId id="3252" r:id="rId15"/>
    <p:sldId id="3254" r:id="rId16"/>
    <p:sldId id="3247" r:id="rId17"/>
    <p:sldId id="3248" r:id="rId18"/>
    <p:sldId id="3238" r:id="rId19"/>
    <p:sldId id="3232" r:id="rId20"/>
    <p:sldId id="3255" r:id="rId21"/>
    <p:sldId id="3233" r:id="rId22"/>
    <p:sldId id="3234" r:id="rId23"/>
    <p:sldId id="3235" r:id="rId24"/>
    <p:sldId id="3274" r:id="rId25"/>
    <p:sldId id="58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 Detterer" initials="JD" lastIdx="17" clrIdx="0">
    <p:extLst>
      <p:ext uri="{19B8F6BF-5375-455C-9EA6-DF929625EA0E}">
        <p15:presenceInfo xmlns:p15="http://schemas.microsoft.com/office/powerpoint/2012/main" userId="Jes Detterer" providerId="None"/>
      </p:ext>
    </p:extLst>
  </p:cmAuthor>
  <p:cmAuthor id="2" name="Trent Jakubowski" initials="TJ" lastIdx="8" clrIdx="1">
    <p:extLst>
      <p:ext uri="{19B8F6BF-5375-455C-9EA6-DF929625EA0E}">
        <p15:presenceInfo xmlns:p15="http://schemas.microsoft.com/office/powerpoint/2012/main" userId="S::Trent.Jakubowski@ato.gov.au::48af22a8-a45d-4b25-bfc1-05d2342aa739" providerId="AD"/>
      </p:ext>
    </p:extLst>
  </p:cmAuthor>
  <p:cmAuthor id="3" name="Sarah Taylor" initials="ST" lastIdx="12" clrIdx="2">
    <p:extLst>
      <p:ext uri="{19B8F6BF-5375-455C-9EA6-DF929625EA0E}">
        <p15:presenceInfo xmlns:p15="http://schemas.microsoft.com/office/powerpoint/2012/main" userId="S::Sarah.Taylor@ato.gov.au::a45444ec-c3f7-45b5-b82b-4a4287c13b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FFF"/>
    <a:srgbClr val="EBF1FF"/>
    <a:srgbClr val="E7F0F1"/>
    <a:srgbClr val="F3F6FF"/>
    <a:srgbClr val="D8E6E7"/>
    <a:srgbClr val="FFCC99"/>
    <a:srgbClr val="FFCC66"/>
    <a:srgbClr val="E1FFFF"/>
    <a:srgbClr val="C4DADB"/>
    <a:srgbClr val="BAD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47589" autoAdjust="0"/>
  </p:normalViewPr>
  <p:slideViewPr>
    <p:cSldViewPr snapToGrid="0">
      <p:cViewPr varScale="1">
        <p:scale>
          <a:sx n="103" d="100"/>
          <a:sy n="103" d="100"/>
        </p:scale>
        <p:origin x="2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Individuals in business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10-4769-9EED-BAFE24A33936}"/>
              </c:ext>
            </c:extLst>
          </c:dPt>
          <c:dPt>
            <c:idx val="1"/>
            <c:bubble3D val="0"/>
            <c:explosion val="9"/>
            <c:spPr>
              <a:solidFill>
                <a:schemeClr val="accent2"/>
              </a:solidFill>
              <a:ln w="19050">
                <a:solidFill>
                  <a:schemeClr val="lt1"/>
                </a:solidFill>
              </a:ln>
              <a:effectLst/>
            </c:spPr>
            <c:extLst>
              <c:ext xmlns:c16="http://schemas.microsoft.com/office/drawing/2014/chart" uri="{C3380CC4-5D6E-409C-BE32-E72D297353CC}">
                <c16:uniqueId val="{00000003-0910-4769-9EED-BAFE24A33936}"/>
              </c:ext>
            </c:extLst>
          </c:dPt>
          <c:dPt>
            <c:idx val="2"/>
            <c:bubble3D val="0"/>
            <c:explosion val="9"/>
            <c:spPr>
              <a:solidFill>
                <a:schemeClr val="accent3"/>
              </a:solidFill>
              <a:ln w="19050">
                <a:solidFill>
                  <a:schemeClr val="lt1"/>
                </a:solidFill>
              </a:ln>
              <a:effectLst/>
            </c:spPr>
            <c:extLst>
              <c:ext xmlns:c16="http://schemas.microsoft.com/office/drawing/2014/chart" uri="{C3380CC4-5D6E-409C-BE32-E72D297353CC}">
                <c16:uniqueId val="{00000005-0910-4769-9EED-BAFE24A339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10-4769-9EED-BAFE24A33936}"/>
              </c:ext>
            </c:extLst>
          </c:dPt>
          <c:cat>
            <c:strRef>
              <c:f>Sheet1!$A$2:$A$5</c:f>
              <c:strCache>
                <c:ptCount val="3"/>
                <c:pt idx="0">
                  <c:v>r/p little intervention</c:v>
                </c:pt>
                <c:pt idx="1">
                  <c:v>shadow economy</c:v>
                </c:pt>
                <c:pt idx="2">
                  <c:v>other</c:v>
                </c:pt>
              </c:strCache>
            </c:strRef>
          </c:cat>
          <c:val>
            <c:numRef>
              <c:f>Sheet1!$B$2:$B$5</c:f>
              <c:numCache>
                <c:formatCode>0.0%</c:formatCode>
                <c:ptCount val="4"/>
                <c:pt idx="0">
                  <c:v>0.93</c:v>
                </c:pt>
                <c:pt idx="1">
                  <c:v>2.5999999999999999E-2</c:v>
                </c:pt>
                <c:pt idx="2">
                  <c:v>4.3999999999999997E-2</c:v>
                </c:pt>
              </c:numCache>
            </c:numRef>
          </c:val>
          <c:extLst>
            <c:ext xmlns:c16="http://schemas.microsoft.com/office/drawing/2014/chart" uri="{C3380CC4-5D6E-409C-BE32-E72D297353CC}">
              <c16:uniqueId val="{00000008-0910-4769-9EED-BAFE24A33936}"/>
            </c:ext>
          </c:extLst>
        </c:ser>
        <c:dLbls>
          <c:showLegendKey val="0"/>
          <c:showVal val="0"/>
          <c:showCatName val="0"/>
          <c:showSerName val="0"/>
          <c:showPercent val="0"/>
          <c:showBubbleSize val="0"/>
          <c:showLeaderLines val="1"/>
        </c:dLbls>
        <c:firstSliceAng val="92"/>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Individuals in business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9B-48B5-8228-72CEEA98215E}"/>
              </c:ext>
            </c:extLst>
          </c:dPt>
          <c:dPt>
            <c:idx val="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3-AD9B-48B5-8228-72CEEA98215E}"/>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AD9B-48B5-8228-72CEEA98215E}"/>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AD9B-48B5-8228-72CEEA98215E}"/>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9-AD9B-48B5-8228-72CEEA98215E}"/>
              </c:ext>
            </c:extLst>
          </c:dPt>
          <c:dPt>
            <c:idx val="5"/>
            <c:bubble3D val="0"/>
            <c:spPr>
              <a:solidFill>
                <a:srgbClr val="002341"/>
              </a:solidFill>
              <a:ln w="19050">
                <a:solidFill>
                  <a:schemeClr val="lt1"/>
                </a:solidFill>
              </a:ln>
              <a:effectLst/>
            </c:spPr>
            <c:extLst>
              <c:ext xmlns:c16="http://schemas.microsoft.com/office/drawing/2014/chart" uri="{C3380CC4-5D6E-409C-BE32-E72D297353CC}">
                <c16:uniqueId val="{0000000B-AD9B-48B5-8228-72CEEA98215E}"/>
              </c:ext>
            </c:extLst>
          </c:dPt>
          <c:dPt>
            <c:idx val="6"/>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0D-AD9B-48B5-8228-72CEEA98215E}"/>
              </c:ext>
            </c:extLst>
          </c:dPt>
          <c:cat>
            <c:strRef>
              <c:f>Sheet1!$A$2:$A$8</c:f>
              <c:strCache>
                <c:ptCount val="7"/>
                <c:pt idx="0">
                  <c:v>Other</c:v>
                </c:pt>
                <c:pt idx="1">
                  <c:v>HW</c:v>
                </c:pt>
                <c:pt idx="2">
                  <c:v>Excise</c:v>
                </c:pt>
                <c:pt idx="3">
                  <c:v>Large</c:v>
                </c:pt>
                <c:pt idx="4">
                  <c:v>GST</c:v>
                </c:pt>
                <c:pt idx="5">
                  <c:v>SB</c:v>
                </c:pt>
                <c:pt idx="6">
                  <c:v>INB</c:v>
                </c:pt>
              </c:strCache>
            </c:strRef>
          </c:cat>
          <c:val>
            <c:numRef>
              <c:f>Sheet1!$B$2:$B$8</c:f>
              <c:numCache>
                <c:formatCode>0.0%</c:formatCode>
                <c:ptCount val="7"/>
                <c:pt idx="0">
                  <c:v>3.8922155688622756E-2</c:v>
                </c:pt>
                <c:pt idx="1">
                  <c:v>5.089820359281437E-2</c:v>
                </c:pt>
                <c:pt idx="2">
                  <c:v>7.7844311377245512E-2</c:v>
                </c:pt>
                <c:pt idx="3">
                  <c:v>7.7844311377245512E-2</c:v>
                </c:pt>
                <c:pt idx="4">
                  <c:v>0.125748502994012</c:v>
                </c:pt>
                <c:pt idx="5">
                  <c:v>0.35628742514970063</c:v>
                </c:pt>
                <c:pt idx="6">
                  <c:v>0.26946107784431139</c:v>
                </c:pt>
              </c:numCache>
            </c:numRef>
          </c:val>
          <c:extLst>
            <c:ext xmlns:c16="http://schemas.microsoft.com/office/drawing/2014/chart" uri="{C3380CC4-5D6E-409C-BE32-E72D297353CC}">
              <c16:uniqueId val="{0000000E-AD9B-48B5-8228-72CEEA98215E}"/>
            </c:ext>
          </c:extLst>
        </c:ser>
        <c:dLbls>
          <c:showLegendKey val="0"/>
          <c:showVal val="0"/>
          <c:showCatName val="0"/>
          <c:showSerName val="0"/>
          <c:showPercent val="0"/>
          <c:showBubbleSize val="0"/>
          <c:showLeaderLines val="1"/>
        </c:dLbls>
        <c:firstSliceAng val="292"/>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38AFC-6164-4705-A2C8-76C8F0231020}" type="doc">
      <dgm:prSet loTypeId="urn:microsoft.com/office/officeart/2005/8/layout/process1" loCatId="process" qsTypeId="urn:microsoft.com/office/officeart/2005/8/quickstyle/simple1" qsCatId="simple" csTypeId="urn:microsoft.com/office/officeart/2005/8/colors/colorful2" csCatId="colorful" phldr="1"/>
      <dgm:spPr/>
    </dgm:pt>
    <dgm:pt modelId="{6D02822B-2C58-450A-8944-98E77F98A6D7}">
      <dgm:prSet phldrT="[Text]"/>
      <dgm:spPr/>
      <dgm:t>
        <a:bodyPr/>
        <a:lstStyle/>
        <a:p>
          <a:pPr>
            <a:buFont typeface="Arial" panose="020B0604020202020204" pitchFamily="34" charset="0"/>
            <a:buChar char="•"/>
          </a:pPr>
          <a:r>
            <a:rPr lang="en-AU" b="0" i="0" dirty="0">
              <a:effectLst/>
              <a:latin typeface="Century Gothic" panose="020B0502020202020204" pitchFamily="34" charset="0"/>
            </a:rPr>
            <a:t>non-reporting of GST</a:t>
          </a:r>
          <a:endParaRPr lang="en-AU" dirty="0"/>
        </a:p>
      </dgm:t>
    </dgm:pt>
    <dgm:pt modelId="{3A6ADB01-FEFD-4286-AFC5-BAAE3FCE02B2}" type="parTrans" cxnId="{9BD1DEBF-5709-427C-8B93-54346D2D444D}">
      <dgm:prSet/>
      <dgm:spPr/>
      <dgm:t>
        <a:bodyPr/>
        <a:lstStyle/>
        <a:p>
          <a:endParaRPr lang="en-AU"/>
        </a:p>
      </dgm:t>
    </dgm:pt>
    <dgm:pt modelId="{467A2ABA-6DAA-4F46-BD7A-4348FECDC413}" type="sibTrans" cxnId="{9BD1DEBF-5709-427C-8B93-54346D2D444D}">
      <dgm:prSet/>
      <dgm:spPr/>
      <dgm:t>
        <a:bodyPr/>
        <a:lstStyle/>
        <a:p>
          <a:endParaRPr lang="en-AU"/>
        </a:p>
      </dgm:t>
    </dgm:pt>
    <dgm:pt modelId="{AFE10E78-CB4E-4149-A736-C97C26787F1F}">
      <dgm:prSet phldrT="[Text]"/>
      <dgm:spPr/>
      <dgm:t>
        <a:bodyPr/>
        <a:lstStyle/>
        <a:p>
          <a:pPr>
            <a:buFont typeface="Arial" panose="020B0604020202020204" pitchFamily="34" charset="0"/>
            <a:buChar char="•"/>
          </a:pPr>
          <a:r>
            <a:rPr lang="en-AU" b="0" i="0" dirty="0">
              <a:effectLst/>
              <a:latin typeface="Century Gothic" panose="020B0502020202020204" pitchFamily="34" charset="0"/>
            </a:rPr>
            <a:t>under-reporting of GST</a:t>
          </a:r>
          <a:endParaRPr lang="en-AU" dirty="0"/>
        </a:p>
      </dgm:t>
    </dgm:pt>
    <dgm:pt modelId="{AC7C3C38-32C2-45BA-BA3B-C26449A13C66}" type="parTrans" cxnId="{1794F290-E1D6-4F27-8111-339DA69A6052}">
      <dgm:prSet/>
      <dgm:spPr/>
      <dgm:t>
        <a:bodyPr/>
        <a:lstStyle/>
        <a:p>
          <a:endParaRPr lang="en-AU"/>
        </a:p>
      </dgm:t>
    </dgm:pt>
    <dgm:pt modelId="{50434431-14D9-422A-BB76-28402208F968}" type="sibTrans" cxnId="{1794F290-E1D6-4F27-8111-339DA69A6052}">
      <dgm:prSet/>
      <dgm:spPr/>
      <dgm:t>
        <a:bodyPr/>
        <a:lstStyle/>
        <a:p>
          <a:endParaRPr lang="en-AU"/>
        </a:p>
      </dgm:t>
    </dgm:pt>
    <dgm:pt modelId="{EF275129-E292-44B4-A901-00992168BC51}">
      <dgm:prSet phldrT="[Text]"/>
      <dgm:spPr/>
      <dgm:t>
        <a:bodyPr/>
        <a:lstStyle/>
        <a:p>
          <a:pPr>
            <a:buFont typeface="Arial" panose="020B0604020202020204" pitchFamily="34" charset="0"/>
            <a:buChar char="•"/>
          </a:pPr>
          <a:r>
            <a:rPr lang="en-AU" b="0" i="0" dirty="0">
              <a:effectLst/>
              <a:latin typeface="Century Gothic" panose="020B0502020202020204" pitchFamily="34" charset="0"/>
            </a:rPr>
            <a:t>over-claiming of refunds</a:t>
          </a:r>
          <a:endParaRPr lang="en-AU" dirty="0"/>
        </a:p>
      </dgm:t>
    </dgm:pt>
    <dgm:pt modelId="{717324D5-88E6-4F98-B2EE-7842E266483A}" type="parTrans" cxnId="{9FF6BF1C-9503-4CC9-BCD0-C2B9560F9B24}">
      <dgm:prSet/>
      <dgm:spPr/>
      <dgm:t>
        <a:bodyPr/>
        <a:lstStyle/>
        <a:p>
          <a:endParaRPr lang="en-AU"/>
        </a:p>
      </dgm:t>
    </dgm:pt>
    <dgm:pt modelId="{C3AE9EB1-1BA2-40EB-BEB8-05FFB3D1D127}" type="sibTrans" cxnId="{9FF6BF1C-9503-4CC9-BCD0-C2B9560F9B24}">
      <dgm:prSet/>
      <dgm:spPr/>
      <dgm:t>
        <a:bodyPr/>
        <a:lstStyle/>
        <a:p>
          <a:endParaRPr lang="en-AU"/>
        </a:p>
      </dgm:t>
    </dgm:pt>
    <dgm:pt modelId="{9E1AFA73-2770-455A-8741-EFD8805E819F}">
      <dgm:prSet/>
      <dgm:spPr/>
      <dgm:t>
        <a:bodyPr/>
        <a:lstStyle/>
        <a:p>
          <a:r>
            <a:rPr lang="en-AU" b="0" i="0" dirty="0">
              <a:effectLst/>
              <a:latin typeface="Century Gothic" panose="020B0502020202020204" pitchFamily="34" charset="0"/>
            </a:rPr>
            <a:t>non-payment of GST liabilities</a:t>
          </a:r>
          <a:endParaRPr lang="en-AU" dirty="0"/>
        </a:p>
      </dgm:t>
    </dgm:pt>
    <dgm:pt modelId="{A6655FF4-7A15-4910-8FEC-3E497D5822A8}" type="parTrans" cxnId="{BE0461F8-AE83-4152-8698-6B2605415BDD}">
      <dgm:prSet/>
      <dgm:spPr/>
      <dgm:t>
        <a:bodyPr/>
        <a:lstStyle/>
        <a:p>
          <a:endParaRPr lang="en-AU"/>
        </a:p>
      </dgm:t>
    </dgm:pt>
    <dgm:pt modelId="{A8B298FD-0974-43DD-937B-E133F3C1A237}" type="sibTrans" cxnId="{BE0461F8-AE83-4152-8698-6B2605415BDD}">
      <dgm:prSet/>
      <dgm:spPr/>
      <dgm:t>
        <a:bodyPr/>
        <a:lstStyle/>
        <a:p>
          <a:endParaRPr lang="en-AU"/>
        </a:p>
      </dgm:t>
    </dgm:pt>
    <dgm:pt modelId="{4433FFFF-7247-48EB-8856-3491C53503E9}" type="pres">
      <dgm:prSet presAssocID="{29B38AFC-6164-4705-A2C8-76C8F0231020}" presName="Name0" presStyleCnt="0">
        <dgm:presLayoutVars>
          <dgm:dir/>
          <dgm:resizeHandles val="exact"/>
        </dgm:presLayoutVars>
      </dgm:prSet>
      <dgm:spPr/>
    </dgm:pt>
    <dgm:pt modelId="{840CF1F8-65AD-498C-8DFB-0054A86D37C0}" type="pres">
      <dgm:prSet presAssocID="{6D02822B-2C58-450A-8944-98E77F98A6D7}" presName="node" presStyleLbl="node1" presStyleIdx="0" presStyleCnt="4">
        <dgm:presLayoutVars>
          <dgm:bulletEnabled val="1"/>
        </dgm:presLayoutVars>
      </dgm:prSet>
      <dgm:spPr/>
    </dgm:pt>
    <dgm:pt modelId="{5B1868B5-D9BD-4A71-AC35-2D15FAB7B05E}" type="pres">
      <dgm:prSet presAssocID="{467A2ABA-6DAA-4F46-BD7A-4348FECDC413}" presName="sibTrans" presStyleLbl="sibTrans2D1" presStyleIdx="0" presStyleCnt="3"/>
      <dgm:spPr/>
    </dgm:pt>
    <dgm:pt modelId="{5030DDC1-F1CD-4967-A5B8-19362CED05AA}" type="pres">
      <dgm:prSet presAssocID="{467A2ABA-6DAA-4F46-BD7A-4348FECDC413}" presName="connectorText" presStyleLbl="sibTrans2D1" presStyleIdx="0" presStyleCnt="3"/>
      <dgm:spPr/>
    </dgm:pt>
    <dgm:pt modelId="{E79110AB-0A3C-4A27-8FB1-0C543C491796}" type="pres">
      <dgm:prSet presAssocID="{AFE10E78-CB4E-4149-A736-C97C26787F1F}" presName="node" presStyleLbl="node1" presStyleIdx="1" presStyleCnt="4">
        <dgm:presLayoutVars>
          <dgm:bulletEnabled val="1"/>
        </dgm:presLayoutVars>
      </dgm:prSet>
      <dgm:spPr/>
    </dgm:pt>
    <dgm:pt modelId="{764F58E5-5C8E-4D72-9CBE-4EDA9701A631}" type="pres">
      <dgm:prSet presAssocID="{50434431-14D9-422A-BB76-28402208F968}" presName="sibTrans" presStyleLbl="sibTrans2D1" presStyleIdx="1" presStyleCnt="3"/>
      <dgm:spPr/>
    </dgm:pt>
    <dgm:pt modelId="{81DAABFB-ED5A-4459-94FB-474AB061E0EE}" type="pres">
      <dgm:prSet presAssocID="{50434431-14D9-422A-BB76-28402208F968}" presName="connectorText" presStyleLbl="sibTrans2D1" presStyleIdx="1" presStyleCnt="3"/>
      <dgm:spPr/>
    </dgm:pt>
    <dgm:pt modelId="{81544EE8-1CB9-439E-AD5F-397F29497142}" type="pres">
      <dgm:prSet presAssocID="{EF275129-E292-44B4-A901-00992168BC51}" presName="node" presStyleLbl="node1" presStyleIdx="2" presStyleCnt="4">
        <dgm:presLayoutVars>
          <dgm:bulletEnabled val="1"/>
        </dgm:presLayoutVars>
      </dgm:prSet>
      <dgm:spPr/>
    </dgm:pt>
    <dgm:pt modelId="{69FDF8EC-77A6-4937-9CD8-EAA6D1EAC07F}" type="pres">
      <dgm:prSet presAssocID="{C3AE9EB1-1BA2-40EB-BEB8-05FFB3D1D127}" presName="sibTrans" presStyleLbl="sibTrans2D1" presStyleIdx="2" presStyleCnt="3"/>
      <dgm:spPr/>
    </dgm:pt>
    <dgm:pt modelId="{404652A4-740E-4D27-9023-A5DFE6BB033E}" type="pres">
      <dgm:prSet presAssocID="{C3AE9EB1-1BA2-40EB-BEB8-05FFB3D1D127}" presName="connectorText" presStyleLbl="sibTrans2D1" presStyleIdx="2" presStyleCnt="3"/>
      <dgm:spPr/>
    </dgm:pt>
    <dgm:pt modelId="{37EEF639-C0C7-436D-97EE-B4327A6776D2}" type="pres">
      <dgm:prSet presAssocID="{9E1AFA73-2770-455A-8741-EFD8805E819F}" presName="node" presStyleLbl="node1" presStyleIdx="3" presStyleCnt="4">
        <dgm:presLayoutVars>
          <dgm:bulletEnabled val="1"/>
        </dgm:presLayoutVars>
      </dgm:prSet>
      <dgm:spPr/>
    </dgm:pt>
  </dgm:ptLst>
  <dgm:cxnLst>
    <dgm:cxn modelId="{89219218-F6FE-4ACA-8EB7-D0F36EBF9576}" type="presOf" srcId="{9E1AFA73-2770-455A-8741-EFD8805E819F}" destId="{37EEF639-C0C7-436D-97EE-B4327A6776D2}" srcOrd="0" destOrd="0" presId="urn:microsoft.com/office/officeart/2005/8/layout/process1"/>
    <dgm:cxn modelId="{9FF6BF1C-9503-4CC9-BCD0-C2B9560F9B24}" srcId="{29B38AFC-6164-4705-A2C8-76C8F0231020}" destId="{EF275129-E292-44B4-A901-00992168BC51}" srcOrd="2" destOrd="0" parTransId="{717324D5-88E6-4F98-B2EE-7842E266483A}" sibTransId="{C3AE9EB1-1BA2-40EB-BEB8-05FFB3D1D127}"/>
    <dgm:cxn modelId="{6C4B5031-D5F5-4C56-97BD-53815DCD63F1}" type="presOf" srcId="{AFE10E78-CB4E-4149-A736-C97C26787F1F}" destId="{E79110AB-0A3C-4A27-8FB1-0C543C491796}" srcOrd="0" destOrd="0" presId="urn:microsoft.com/office/officeart/2005/8/layout/process1"/>
    <dgm:cxn modelId="{638E4764-0EDF-4338-A879-6A0D9304BD95}" type="presOf" srcId="{467A2ABA-6DAA-4F46-BD7A-4348FECDC413}" destId="{5B1868B5-D9BD-4A71-AC35-2D15FAB7B05E}" srcOrd="0" destOrd="0" presId="urn:microsoft.com/office/officeart/2005/8/layout/process1"/>
    <dgm:cxn modelId="{39F6A169-38BA-4922-B5CF-C111F826794C}" type="presOf" srcId="{29B38AFC-6164-4705-A2C8-76C8F0231020}" destId="{4433FFFF-7247-48EB-8856-3491C53503E9}" srcOrd="0" destOrd="0" presId="urn:microsoft.com/office/officeart/2005/8/layout/process1"/>
    <dgm:cxn modelId="{E44D736E-96C9-43EA-BD51-45CDE97837AF}" type="presOf" srcId="{6D02822B-2C58-450A-8944-98E77F98A6D7}" destId="{840CF1F8-65AD-498C-8DFB-0054A86D37C0}" srcOrd="0" destOrd="0" presId="urn:microsoft.com/office/officeart/2005/8/layout/process1"/>
    <dgm:cxn modelId="{2FD82A77-F4DF-4247-8165-69BC5872F578}" type="presOf" srcId="{EF275129-E292-44B4-A901-00992168BC51}" destId="{81544EE8-1CB9-439E-AD5F-397F29497142}" srcOrd="0" destOrd="0" presId="urn:microsoft.com/office/officeart/2005/8/layout/process1"/>
    <dgm:cxn modelId="{6981B87E-8882-4D77-A4C2-B7957DB51E37}" type="presOf" srcId="{C3AE9EB1-1BA2-40EB-BEB8-05FFB3D1D127}" destId="{404652A4-740E-4D27-9023-A5DFE6BB033E}" srcOrd="1" destOrd="0" presId="urn:microsoft.com/office/officeart/2005/8/layout/process1"/>
    <dgm:cxn modelId="{1794F290-E1D6-4F27-8111-339DA69A6052}" srcId="{29B38AFC-6164-4705-A2C8-76C8F0231020}" destId="{AFE10E78-CB4E-4149-A736-C97C26787F1F}" srcOrd="1" destOrd="0" parTransId="{AC7C3C38-32C2-45BA-BA3B-C26449A13C66}" sibTransId="{50434431-14D9-422A-BB76-28402208F968}"/>
    <dgm:cxn modelId="{420820B4-040C-433B-8EC0-090F4EC2939E}" type="presOf" srcId="{50434431-14D9-422A-BB76-28402208F968}" destId="{81DAABFB-ED5A-4459-94FB-474AB061E0EE}" srcOrd="1" destOrd="0" presId="urn:microsoft.com/office/officeart/2005/8/layout/process1"/>
    <dgm:cxn modelId="{9BD1DEBF-5709-427C-8B93-54346D2D444D}" srcId="{29B38AFC-6164-4705-A2C8-76C8F0231020}" destId="{6D02822B-2C58-450A-8944-98E77F98A6D7}" srcOrd="0" destOrd="0" parTransId="{3A6ADB01-FEFD-4286-AFC5-BAAE3FCE02B2}" sibTransId="{467A2ABA-6DAA-4F46-BD7A-4348FECDC413}"/>
    <dgm:cxn modelId="{594B49D1-5C29-4A7C-B71D-A8917C1754A4}" type="presOf" srcId="{C3AE9EB1-1BA2-40EB-BEB8-05FFB3D1D127}" destId="{69FDF8EC-77A6-4937-9CD8-EAA6D1EAC07F}" srcOrd="0" destOrd="0" presId="urn:microsoft.com/office/officeart/2005/8/layout/process1"/>
    <dgm:cxn modelId="{2171A7DC-55CF-4755-9806-4904FD11D8B9}" type="presOf" srcId="{50434431-14D9-422A-BB76-28402208F968}" destId="{764F58E5-5C8E-4D72-9CBE-4EDA9701A631}" srcOrd="0" destOrd="0" presId="urn:microsoft.com/office/officeart/2005/8/layout/process1"/>
    <dgm:cxn modelId="{910437DE-21F2-4E78-A59E-FD19D4DC7BFA}" type="presOf" srcId="{467A2ABA-6DAA-4F46-BD7A-4348FECDC413}" destId="{5030DDC1-F1CD-4967-A5B8-19362CED05AA}" srcOrd="1" destOrd="0" presId="urn:microsoft.com/office/officeart/2005/8/layout/process1"/>
    <dgm:cxn modelId="{BE0461F8-AE83-4152-8698-6B2605415BDD}" srcId="{29B38AFC-6164-4705-A2C8-76C8F0231020}" destId="{9E1AFA73-2770-455A-8741-EFD8805E819F}" srcOrd="3" destOrd="0" parTransId="{A6655FF4-7A15-4910-8FEC-3E497D5822A8}" sibTransId="{A8B298FD-0974-43DD-937B-E133F3C1A237}"/>
    <dgm:cxn modelId="{87C889DE-2507-4098-A92C-5FF1BAC1AC1B}" type="presParOf" srcId="{4433FFFF-7247-48EB-8856-3491C53503E9}" destId="{840CF1F8-65AD-498C-8DFB-0054A86D37C0}" srcOrd="0" destOrd="0" presId="urn:microsoft.com/office/officeart/2005/8/layout/process1"/>
    <dgm:cxn modelId="{299CF3AE-1E90-48EB-B508-18D72A6035E9}" type="presParOf" srcId="{4433FFFF-7247-48EB-8856-3491C53503E9}" destId="{5B1868B5-D9BD-4A71-AC35-2D15FAB7B05E}" srcOrd="1" destOrd="0" presId="urn:microsoft.com/office/officeart/2005/8/layout/process1"/>
    <dgm:cxn modelId="{85B4EB11-5530-4B11-B6BE-A04636DFC3E2}" type="presParOf" srcId="{5B1868B5-D9BD-4A71-AC35-2D15FAB7B05E}" destId="{5030DDC1-F1CD-4967-A5B8-19362CED05AA}" srcOrd="0" destOrd="0" presId="urn:microsoft.com/office/officeart/2005/8/layout/process1"/>
    <dgm:cxn modelId="{6BD1A4B4-53F1-43D6-9C03-A7C891BC605E}" type="presParOf" srcId="{4433FFFF-7247-48EB-8856-3491C53503E9}" destId="{E79110AB-0A3C-4A27-8FB1-0C543C491796}" srcOrd="2" destOrd="0" presId="urn:microsoft.com/office/officeart/2005/8/layout/process1"/>
    <dgm:cxn modelId="{921BDF2C-BBA5-43AA-AFFD-21E7BDBA2C1D}" type="presParOf" srcId="{4433FFFF-7247-48EB-8856-3491C53503E9}" destId="{764F58E5-5C8E-4D72-9CBE-4EDA9701A631}" srcOrd="3" destOrd="0" presId="urn:microsoft.com/office/officeart/2005/8/layout/process1"/>
    <dgm:cxn modelId="{AC215E73-BCFF-4A1F-A9E9-1D4D29DC1953}" type="presParOf" srcId="{764F58E5-5C8E-4D72-9CBE-4EDA9701A631}" destId="{81DAABFB-ED5A-4459-94FB-474AB061E0EE}" srcOrd="0" destOrd="0" presId="urn:microsoft.com/office/officeart/2005/8/layout/process1"/>
    <dgm:cxn modelId="{F7C4F1CE-F53B-488D-AB19-918F5D40F502}" type="presParOf" srcId="{4433FFFF-7247-48EB-8856-3491C53503E9}" destId="{81544EE8-1CB9-439E-AD5F-397F29497142}" srcOrd="4" destOrd="0" presId="urn:microsoft.com/office/officeart/2005/8/layout/process1"/>
    <dgm:cxn modelId="{D714E3FA-7A7C-446A-B4B7-4BD8A7E99447}" type="presParOf" srcId="{4433FFFF-7247-48EB-8856-3491C53503E9}" destId="{69FDF8EC-77A6-4937-9CD8-EAA6D1EAC07F}" srcOrd="5" destOrd="0" presId="urn:microsoft.com/office/officeart/2005/8/layout/process1"/>
    <dgm:cxn modelId="{2F55DDF0-E54D-44E1-BDBF-457A575D689A}" type="presParOf" srcId="{69FDF8EC-77A6-4937-9CD8-EAA6D1EAC07F}" destId="{404652A4-740E-4D27-9023-A5DFE6BB033E}" srcOrd="0" destOrd="0" presId="urn:microsoft.com/office/officeart/2005/8/layout/process1"/>
    <dgm:cxn modelId="{D2BC3F9C-81EE-48F3-B0C3-DD18D3A360CD}" type="presParOf" srcId="{4433FFFF-7247-48EB-8856-3491C53503E9}" destId="{37EEF639-C0C7-436D-97EE-B4327A6776D2}"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Do you measure the tax gap in your jurisdiction?</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Do you know roughly what it is?</a:t>
          </a: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2"/>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2"/>
      <dgm:spPr/>
    </dgm:pt>
    <dgm:pt modelId="{6D8C7421-1681-4C13-A70A-577EEC5B6071}" type="pres">
      <dgm:prSet presAssocID="{6A5AD4C0-2B58-4401-A375-58841E00CEC4}" presName="dstNode" presStyleLbl="node1" presStyleIdx="0" presStyleCnt="2"/>
      <dgm:spPr/>
    </dgm:pt>
    <dgm:pt modelId="{392DE783-93E3-4CD7-A1FD-655E543048AA}" type="pres">
      <dgm:prSet presAssocID="{48052307-3724-4310-990C-36A515079819}" presName="text_1" presStyleLbl="node1" presStyleIdx="0" presStyleCnt="2">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2"/>
      <dgm:spPr/>
    </dgm:pt>
    <dgm:pt modelId="{59E1ED0A-1725-4645-8588-772732A1DBF7}" type="pres">
      <dgm:prSet presAssocID="{DE69CDCE-347A-4DD6-9898-1A94D6E53EB7}" presName="text_2" presStyleLbl="node1" presStyleIdx="1" presStyleCnt="2">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2"/>
      <dgm:spPr/>
    </dgm:pt>
  </dgm:ptLst>
  <dgm:cxnLst>
    <dgm:cxn modelId="{FBBAA927-412B-473F-9B7A-6086E853E84E}" type="presOf" srcId="{6A5AD4C0-2B58-4401-A375-58841E00CEC4}" destId="{8AA194DC-D304-4651-BD41-ACAFC09FBF59}" srcOrd="0" destOrd="0" presId="urn:microsoft.com/office/officeart/2008/layout/VerticalCurvedList"/>
    <dgm:cxn modelId="{7D9E133A-9B02-4826-ADC2-8C35BF5B9EE5}" srcId="{6A5AD4C0-2B58-4401-A375-58841E00CEC4}" destId="{48052307-3724-4310-990C-36A515079819}" srcOrd="0" destOrd="0" parTransId="{B4985DCD-F0A2-4168-B0C5-BEF5DDAFE048}" sibTransId="{5A6EEBFC-7C0B-415F-B823-E9473FAFC40C}"/>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C74D16-7142-46DB-A01A-586D6D97C8BC}"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en-AU"/>
        </a:p>
      </dgm:t>
    </dgm:pt>
    <dgm:pt modelId="{CB45AD9E-D8E2-4157-A387-C8B98407C624}">
      <dgm:prSet phldrT="[Text]" custT="1"/>
      <dgm:spPr/>
      <dgm:t>
        <a:bodyPr/>
        <a:lstStyle/>
        <a:p>
          <a:pPr>
            <a:buFont typeface="Arial" panose="020B0604020202020204" pitchFamily="34" charset="0"/>
            <a:buChar char="•"/>
          </a:pPr>
          <a:r>
            <a:rPr lang="en-AU" sz="1200" dirty="0">
              <a:latin typeface="Century Gothic" panose="020B0502020202020204" pitchFamily="34" charset="0"/>
              <a:cs typeface="Arial" panose="020B0604020202020204" pitchFamily="34" charset="0"/>
            </a:rPr>
            <a:t>Raised over $2.6 billion in additional revenue</a:t>
          </a:r>
          <a:endParaRPr lang="en-AU" sz="1200" dirty="0">
            <a:latin typeface="Century Gothic" panose="020B0502020202020204" pitchFamily="34" charset="0"/>
          </a:endParaRPr>
        </a:p>
      </dgm:t>
    </dgm:pt>
    <dgm:pt modelId="{AE7E5727-FE05-4FF9-ACCC-35D3D3444CA5}" type="parTrans" cxnId="{5C7D25BA-229D-456A-8AD8-2D257BC2EFD1}">
      <dgm:prSet/>
      <dgm:spPr/>
      <dgm:t>
        <a:bodyPr/>
        <a:lstStyle/>
        <a:p>
          <a:endParaRPr lang="en-AU" sz="1200">
            <a:latin typeface="Century Gothic" panose="020B0502020202020204" pitchFamily="34" charset="0"/>
          </a:endParaRPr>
        </a:p>
      </dgm:t>
    </dgm:pt>
    <dgm:pt modelId="{27F0E14E-44D9-4FD4-9CC6-784DF7BBA983}" type="sibTrans" cxnId="{5C7D25BA-229D-456A-8AD8-2D257BC2EFD1}">
      <dgm:prSet/>
      <dgm:spPr/>
      <dgm:t>
        <a:bodyPr/>
        <a:lstStyle/>
        <a:p>
          <a:endParaRPr lang="en-AU" sz="1200">
            <a:latin typeface="Century Gothic" panose="020B0502020202020204" pitchFamily="34" charset="0"/>
          </a:endParaRPr>
        </a:p>
      </dgm:t>
    </dgm:pt>
    <dgm:pt modelId="{2D0E7A38-15F2-411E-BAEA-2C0290917EB7}">
      <dgm:prSet phldrT="[Text]" custT="1"/>
      <dgm:spPr/>
      <dgm:t>
        <a:bodyPr/>
        <a:lstStyle/>
        <a:p>
          <a:r>
            <a:rPr lang="en-AU" sz="1200" dirty="0">
              <a:latin typeface="Century Gothic" panose="020B0502020202020204" pitchFamily="34" charset="0"/>
            </a:rPr>
            <a:t>Seized and destroyed more then 600 tonnes of illicit tobacco</a:t>
          </a:r>
        </a:p>
      </dgm:t>
    </dgm:pt>
    <dgm:pt modelId="{C2684113-D814-4D1D-9016-335B340E3BE3}" type="parTrans" cxnId="{BBDE0F2B-5641-4E3E-B10B-B5C74FD0C8C5}">
      <dgm:prSet/>
      <dgm:spPr/>
      <dgm:t>
        <a:bodyPr/>
        <a:lstStyle/>
        <a:p>
          <a:endParaRPr lang="en-AU" sz="1200">
            <a:latin typeface="Century Gothic" panose="020B0502020202020204" pitchFamily="34" charset="0"/>
          </a:endParaRPr>
        </a:p>
      </dgm:t>
    </dgm:pt>
    <dgm:pt modelId="{943897D5-4F5F-45E7-BE6B-96A42979303B}" type="sibTrans" cxnId="{BBDE0F2B-5641-4E3E-B10B-B5C74FD0C8C5}">
      <dgm:prSet/>
      <dgm:spPr/>
      <dgm:t>
        <a:bodyPr/>
        <a:lstStyle/>
        <a:p>
          <a:endParaRPr lang="en-AU" sz="1200">
            <a:latin typeface="Century Gothic" panose="020B0502020202020204" pitchFamily="34" charset="0"/>
          </a:endParaRPr>
        </a:p>
      </dgm:t>
    </dgm:pt>
    <dgm:pt modelId="{46E4E934-8D10-432C-BE8F-F3C1BA6099AE}">
      <dgm:prSet phldrT="[Text]" custT="1"/>
      <dgm:spPr/>
      <dgm:t>
        <a:bodyPr/>
        <a:lstStyle/>
        <a:p>
          <a:r>
            <a:rPr lang="en-AU" sz="1200" dirty="0">
              <a:latin typeface="Century Gothic" panose="020B0502020202020204" pitchFamily="34" charset="0"/>
            </a:rPr>
            <a:t>Identifying electronic sales suppression tools</a:t>
          </a:r>
        </a:p>
      </dgm:t>
    </dgm:pt>
    <dgm:pt modelId="{A37C5593-CCF3-4558-95E4-C09F6A7E1977}" type="parTrans" cxnId="{4827405B-9895-4D8C-9DC3-EEA902BA94EA}">
      <dgm:prSet/>
      <dgm:spPr/>
      <dgm:t>
        <a:bodyPr/>
        <a:lstStyle/>
        <a:p>
          <a:endParaRPr lang="en-AU" sz="1200">
            <a:latin typeface="Century Gothic" panose="020B0502020202020204" pitchFamily="34" charset="0"/>
          </a:endParaRPr>
        </a:p>
      </dgm:t>
    </dgm:pt>
    <dgm:pt modelId="{91016894-2F8D-4C5B-A839-BEAA37C84612}" type="sibTrans" cxnId="{4827405B-9895-4D8C-9DC3-EEA902BA94EA}">
      <dgm:prSet/>
      <dgm:spPr/>
      <dgm:t>
        <a:bodyPr/>
        <a:lstStyle/>
        <a:p>
          <a:endParaRPr lang="en-AU" sz="1200">
            <a:latin typeface="Century Gothic" panose="020B0502020202020204" pitchFamily="34" charset="0"/>
          </a:endParaRPr>
        </a:p>
      </dgm:t>
    </dgm:pt>
    <dgm:pt modelId="{10161B01-AE79-42B2-8C8B-755FCE05B7C8}">
      <dgm:prSet phldrT="[Text]" custT="1"/>
      <dgm:spPr/>
      <dgm:t>
        <a:bodyPr/>
        <a:lstStyle/>
        <a:p>
          <a:r>
            <a:rPr lang="en-AU" sz="1200" dirty="0">
              <a:latin typeface="Century Gothic" panose="020B0502020202020204" pitchFamily="34" charset="0"/>
            </a:rPr>
            <a:t>Working with tax practitioners</a:t>
          </a:r>
        </a:p>
      </dgm:t>
    </dgm:pt>
    <dgm:pt modelId="{33E2C97E-E37A-4F25-9B1D-6597E56C6F81}" type="parTrans" cxnId="{C6DC6BDD-F9A9-4BD3-BE1C-E99BB82F344F}">
      <dgm:prSet/>
      <dgm:spPr/>
      <dgm:t>
        <a:bodyPr/>
        <a:lstStyle/>
        <a:p>
          <a:endParaRPr lang="en-AU" sz="1200">
            <a:latin typeface="Century Gothic" panose="020B0502020202020204" pitchFamily="34" charset="0"/>
          </a:endParaRPr>
        </a:p>
      </dgm:t>
    </dgm:pt>
    <dgm:pt modelId="{4A087AD0-5A41-4E72-9F1C-93E60CDE9F58}" type="sibTrans" cxnId="{C6DC6BDD-F9A9-4BD3-BE1C-E99BB82F344F}">
      <dgm:prSet/>
      <dgm:spPr/>
      <dgm:t>
        <a:bodyPr/>
        <a:lstStyle/>
        <a:p>
          <a:endParaRPr lang="en-AU" sz="1200">
            <a:latin typeface="Century Gothic" panose="020B0502020202020204" pitchFamily="34" charset="0"/>
          </a:endParaRPr>
        </a:p>
      </dgm:t>
    </dgm:pt>
    <dgm:pt modelId="{97BD1E85-31CF-4906-BB45-E7A57B48E90B}">
      <dgm:prSet phldrT="[Text]" custT="1"/>
      <dgm:spPr/>
      <dgm:t>
        <a:bodyPr/>
        <a:lstStyle/>
        <a:p>
          <a:r>
            <a:rPr lang="en-AU" sz="1200" dirty="0">
              <a:latin typeface="Century Gothic" panose="020B0502020202020204" pitchFamily="34" charset="0"/>
            </a:rPr>
            <a:t>Protecting the rights of employees</a:t>
          </a:r>
        </a:p>
      </dgm:t>
    </dgm:pt>
    <dgm:pt modelId="{F4DBDFF4-751B-4DA6-BE62-18677FD9254B}" type="parTrans" cxnId="{65105262-3C78-4A0E-A1AF-C7421B5F3FCE}">
      <dgm:prSet/>
      <dgm:spPr/>
      <dgm:t>
        <a:bodyPr/>
        <a:lstStyle/>
        <a:p>
          <a:endParaRPr lang="en-AU" sz="1200">
            <a:latin typeface="Century Gothic" panose="020B0502020202020204" pitchFamily="34" charset="0"/>
          </a:endParaRPr>
        </a:p>
      </dgm:t>
    </dgm:pt>
    <dgm:pt modelId="{0AA9977A-935E-4F26-950E-59DFE9D2C767}" type="sibTrans" cxnId="{65105262-3C78-4A0E-A1AF-C7421B5F3FCE}">
      <dgm:prSet/>
      <dgm:spPr/>
      <dgm:t>
        <a:bodyPr/>
        <a:lstStyle/>
        <a:p>
          <a:endParaRPr lang="en-AU" sz="1200">
            <a:latin typeface="Century Gothic" panose="020B0502020202020204" pitchFamily="34" charset="0"/>
          </a:endParaRPr>
        </a:p>
      </dgm:t>
    </dgm:pt>
    <dgm:pt modelId="{0374E880-8FBD-4043-AAC0-80AD4E148A0A}">
      <dgm:prSet custT="1"/>
      <dgm:spPr/>
      <dgm:t>
        <a:bodyPr/>
        <a:lstStyle/>
        <a:p>
          <a:r>
            <a:rPr lang="en-AU" sz="1200" dirty="0">
              <a:latin typeface="Century Gothic" panose="020B0502020202020204" pitchFamily="34" charset="0"/>
            </a:rPr>
            <a:t>Business visits to 5,100 businesses in 22 high risk locations</a:t>
          </a:r>
        </a:p>
      </dgm:t>
    </dgm:pt>
    <dgm:pt modelId="{B062C7AC-6118-41CC-A9AD-81992A74DA30}" type="parTrans" cxnId="{D70E5299-7B67-4B30-A010-02778F8613DC}">
      <dgm:prSet/>
      <dgm:spPr/>
      <dgm:t>
        <a:bodyPr/>
        <a:lstStyle/>
        <a:p>
          <a:endParaRPr lang="en-AU" sz="1200">
            <a:latin typeface="Century Gothic" panose="020B0502020202020204" pitchFamily="34" charset="0"/>
          </a:endParaRPr>
        </a:p>
      </dgm:t>
    </dgm:pt>
    <dgm:pt modelId="{0428219F-E687-4C7E-B8E0-AFFA8C857C25}" type="sibTrans" cxnId="{D70E5299-7B67-4B30-A010-02778F8613DC}">
      <dgm:prSet/>
      <dgm:spPr/>
      <dgm:t>
        <a:bodyPr/>
        <a:lstStyle/>
        <a:p>
          <a:endParaRPr lang="en-AU" sz="1200">
            <a:latin typeface="Century Gothic" panose="020B0502020202020204" pitchFamily="34" charset="0"/>
          </a:endParaRPr>
        </a:p>
      </dgm:t>
    </dgm:pt>
    <dgm:pt modelId="{B2D6E1AE-466E-4770-805F-FE6A5E33F6ED}" type="pres">
      <dgm:prSet presAssocID="{AEC74D16-7142-46DB-A01A-586D6D97C8BC}" presName="cycle" presStyleCnt="0">
        <dgm:presLayoutVars>
          <dgm:dir/>
          <dgm:resizeHandles val="exact"/>
        </dgm:presLayoutVars>
      </dgm:prSet>
      <dgm:spPr/>
    </dgm:pt>
    <dgm:pt modelId="{D9EE9701-E58E-4FDE-8943-D29C4448FC42}" type="pres">
      <dgm:prSet presAssocID="{CB45AD9E-D8E2-4157-A387-C8B98407C624}" presName="node" presStyleLbl="node1" presStyleIdx="0" presStyleCnt="6">
        <dgm:presLayoutVars>
          <dgm:bulletEnabled val="1"/>
        </dgm:presLayoutVars>
      </dgm:prSet>
      <dgm:spPr/>
    </dgm:pt>
    <dgm:pt modelId="{C2D30A30-3BB1-4DF9-B599-A65C84A69F85}" type="pres">
      <dgm:prSet presAssocID="{CB45AD9E-D8E2-4157-A387-C8B98407C624}" presName="spNode" presStyleCnt="0"/>
      <dgm:spPr/>
    </dgm:pt>
    <dgm:pt modelId="{A33FC69B-FBA3-43F3-8151-63ABFC60EF88}" type="pres">
      <dgm:prSet presAssocID="{27F0E14E-44D9-4FD4-9CC6-784DF7BBA983}" presName="sibTrans" presStyleLbl="sibTrans1D1" presStyleIdx="0" presStyleCnt="6"/>
      <dgm:spPr/>
    </dgm:pt>
    <dgm:pt modelId="{4ACF554B-8AFB-40B0-BC1A-7E61A18FE0ED}" type="pres">
      <dgm:prSet presAssocID="{0374E880-8FBD-4043-AAC0-80AD4E148A0A}" presName="node" presStyleLbl="node1" presStyleIdx="1" presStyleCnt="6">
        <dgm:presLayoutVars>
          <dgm:bulletEnabled val="1"/>
        </dgm:presLayoutVars>
      </dgm:prSet>
      <dgm:spPr/>
    </dgm:pt>
    <dgm:pt modelId="{9669F268-5807-417F-BC4D-6E32222329BD}" type="pres">
      <dgm:prSet presAssocID="{0374E880-8FBD-4043-AAC0-80AD4E148A0A}" presName="spNode" presStyleCnt="0"/>
      <dgm:spPr/>
    </dgm:pt>
    <dgm:pt modelId="{F05ED232-8E54-4DE7-9946-06D8E817D81B}" type="pres">
      <dgm:prSet presAssocID="{0428219F-E687-4C7E-B8E0-AFFA8C857C25}" presName="sibTrans" presStyleLbl="sibTrans1D1" presStyleIdx="1" presStyleCnt="6"/>
      <dgm:spPr/>
    </dgm:pt>
    <dgm:pt modelId="{B781E814-FB4F-4161-90FC-9F30B6F3F3DF}" type="pres">
      <dgm:prSet presAssocID="{2D0E7A38-15F2-411E-BAEA-2C0290917EB7}" presName="node" presStyleLbl="node1" presStyleIdx="2" presStyleCnt="6">
        <dgm:presLayoutVars>
          <dgm:bulletEnabled val="1"/>
        </dgm:presLayoutVars>
      </dgm:prSet>
      <dgm:spPr/>
    </dgm:pt>
    <dgm:pt modelId="{1950CCC9-F1D0-4E71-8925-4313411E6F5B}" type="pres">
      <dgm:prSet presAssocID="{2D0E7A38-15F2-411E-BAEA-2C0290917EB7}" presName="spNode" presStyleCnt="0"/>
      <dgm:spPr/>
    </dgm:pt>
    <dgm:pt modelId="{202100A5-F85B-4393-9451-A07A6BA69620}" type="pres">
      <dgm:prSet presAssocID="{943897D5-4F5F-45E7-BE6B-96A42979303B}" presName="sibTrans" presStyleLbl="sibTrans1D1" presStyleIdx="2" presStyleCnt="6"/>
      <dgm:spPr/>
    </dgm:pt>
    <dgm:pt modelId="{CC262944-36B5-43CE-9A1E-97BA4ACA4003}" type="pres">
      <dgm:prSet presAssocID="{46E4E934-8D10-432C-BE8F-F3C1BA6099AE}" presName="node" presStyleLbl="node1" presStyleIdx="3" presStyleCnt="6">
        <dgm:presLayoutVars>
          <dgm:bulletEnabled val="1"/>
        </dgm:presLayoutVars>
      </dgm:prSet>
      <dgm:spPr/>
    </dgm:pt>
    <dgm:pt modelId="{F24F7AD6-24DA-4A96-8511-29033E36B9C0}" type="pres">
      <dgm:prSet presAssocID="{46E4E934-8D10-432C-BE8F-F3C1BA6099AE}" presName="spNode" presStyleCnt="0"/>
      <dgm:spPr/>
    </dgm:pt>
    <dgm:pt modelId="{FBAAE58B-23D7-4BB3-81B5-FDA64205917E}" type="pres">
      <dgm:prSet presAssocID="{91016894-2F8D-4C5B-A839-BEAA37C84612}" presName="sibTrans" presStyleLbl="sibTrans1D1" presStyleIdx="3" presStyleCnt="6"/>
      <dgm:spPr/>
    </dgm:pt>
    <dgm:pt modelId="{CE02A007-3FD8-45BD-A6E7-C929CBFB9B33}" type="pres">
      <dgm:prSet presAssocID="{10161B01-AE79-42B2-8C8B-755FCE05B7C8}" presName="node" presStyleLbl="node1" presStyleIdx="4" presStyleCnt="6">
        <dgm:presLayoutVars>
          <dgm:bulletEnabled val="1"/>
        </dgm:presLayoutVars>
      </dgm:prSet>
      <dgm:spPr/>
    </dgm:pt>
    <dgm:pt modelId="{8E574410-0073-4D1E-8B49-E5C0F9F9467D}" type="pres">
      <dgm:prSet presAssocID="{10161B01-AE79-42B2-8C8B-755FCE05B7C8}" presName="spNode" presStyleCnt="0"/>
      <dgm:spPr/>
    </dgm:pt>
    <dgm:pt modelId="{361DA137-358C-456E-9CFA-FEF04328007E}" type="pres">
      <dgm:prSet presAssocID="{4A087AD0-5A41-4E72-9F1C-93E60CDE9F58}" presName="sibTrans" presStyleLbl="sibTrans1D1" presStyleIdx="4" presStyleCnt="6"/>
      <dgm:spPr/>
    </dgm:pt>
    <dgm:pt modelId="{E4350E9E-9E45-4C49-B9E2-60A2B56C8D9A}" type="pres">
      <dgm:prSet presAssocID="{97BD1E85-31CF-4906-BB45-E7A57B48E90B}" presName="node" presStyleLbl="node1" presStyleIdx="5" presStyleCnt="6">
        <dgm:presLayoutVars>
          <dgm:bulletEnabled val="1"/>
        </dgm:presLayoutVars>
      </dgm:prSet>
      <dgm:spPr/>
    </dgm:pt>
    <dgm:pt modelId="{60B9AA97-4527-40FF-AAF1-A0BB3830320E}" type="pres">
      <dgm:prSet presAssocID="{97BD1E85-31CF-4906-BB45-E7A57B48E90B}" presName="spNode" presStyleCnt="0"/>
      <dgm:spPr/>
    </dgm:pt>
    <dgm:pt modelId="{2008CD5A-0406-442F-B059-38F9E8278301}" type="pres">
      <dgm:prSet presAssocID="{0AA9977A-935E-4F26-950E-59DFE9D2C767}" presName="sibTrans" presStyleLbl="sibTrans1D1" presStyleIdx="5" presStyleCnt="6"/>
      <dgm:spPr/>
    </dgm:pt>
  </dgm:ptLst>
  <dgm:cxnLst>
    <dgm:cxn modelId="{C39CE804-51CC-44DE-9C5F-2471906CAB51}" type="presOf" srcId="{0374E880-8FBD-4043-AAC0-80AD4E148A0A}" destId="{4ACF554B-8AFB-40B0-BC1A-7E61A18FE0ED}" srcOrd="0" destOrd="0" presId="urn:microsoft.com/office/officeart/2005/8/layout/cycle6"/>
    <dgm:cxn modelId="{22B4981A-71B6-483A-BE22-539EBC134F8C}" type="presOf" srcId="{0AA9977A-935E-4F26-950E-59DFE9D2C767}" destId="{2008CD5A-0406-442F-B059-38F9E8278301}" srcOrd="0" destOrd="0" presId="urn:microsoft.com/office/officeart/2005/8/layout/cycle6"/>
    <dgm:cxn modelId="{BBDE0F2B-5641-4E3E-B10B-B5C74FD0C8C5}" srcId="{AEC74D16-7142-46DB-A01A-586D6D97C8BC}" destId="{2D0E7A38-15F2-411E-BAEA-2C0290917EB7}" srcOrd="2" destOrd="0" parTransId="{C2684113-D814-4D1D-9016-335B340E3BE3}" sibTransId="{943897D5-4F5F-45E7-BE6B-96A42979303B}"/>
    <dgm:cxn modelId="{4827405B-9895-4D8C-9DC3-EEA902BA94EA}" srcId="{AEC74D16-7142-46DB-A01A-586D6D97C8BC}" destId="{46E4E934-8D10-432C-BE8F-F3C1BA6099AE}" srcOrd="3" destOrd="0" parTransId="{A37C5593-CCF3-4558-95E4-C09F6A7E1977}" sibTransId="{91016894-2F8D-4C5B-A839-BEAA37C84612}"/>
    <dgm:cxn modelId="{75CB455F-F881-4778-BAC5-28E1915983E6}" type="presOf" srcId="{CB45AD9E-D8E2-4157-A387-C8B98407C624}" destId="{D9EE9701-E58E-4FDE-8943-D29C4448FC42}" srcOrd="0" destOrd="0" presId="urn:microsoft.com/office/officeart/2005/8/layout/cycle6"/>
    <dgm:cxn modelId="{65105262-3C78-4A0E-A1AF-C7421B5F3FCE}" srcId="{AEC74D16-7142-46DB-A01A-586D6D97C8BC}" destId="{97BD1E85-31CF-4906-BB45-E7A57B48E90B}" srcOrd="5" destOrd="0" parTransId="{F4DBDFF4-751B-4DA6-BE62-18677FD9254B}" sibTransId="{0AA9977A-935E-4F26-950E-59DFE9D2C767}"/>
    <dgm:cxn modelId="{CC37EE4A-8CD3-413D-B5DE-CB34839822FE}" type="presOf" srcId="{943897D5-4F5F-45E7-BE6B-96A42979303B}" destId="{202100A5-F85B-4393-9451-A07A6BA69620}" srcOrd="0" destOrd="0" presId="urn:microsoft.com/office/officeart/2005/8/layout/cycle6"/>
    <dgm:cxn modelId="{6AA6F06B-4EBC-4ECD-9318-4E803C92C265}" type="presOf" srcId="{0428219F-E687-4C7E-B8E0-AFFA8C857C25}" destId="{F05ED232-8E54-4DE7-9946-06D8E817D81B}" srcOrd="0" destOrd="0" presId="urn:microsoft.com/office/officeart/2005/8/layout/cycle6"/>
    <dgm:cxn modelId="{9275FE6F-CBB7-4DCF-BEDA-D2E713A54278}" type="presOf" srcId="{91016894-2F8D-4C5B-A839-BEAA37C84612}" destId="{FBAAE58B-23D7-4BB3-81B5-FDA64205917E}" srcOrd="0" destOrd="0" presId="urn:microsoft.com/office/officeart/2005/8/layout/cycle6"/>
    <dgm:cxn modelId="{A3FA1756-2657-4265-A2D0-17393FF9C536}" type="presOf" srcId="{4A087AD0-5A41-4E72-9F1C-93E60CDE9F58}" destId="{361DA137-358C-456E-9CFA-FEF04328007E}" srcOrd="0" destOrd="0" presId="urn:microsoft.com/office/officeart/2005/8/layout/cycle6"/>
    <dgm:cxn modelId="{57C53F7C-C822-4303-8A2A-CB3FF5C38A93}" type="presOf" srcId="{AEC74D16-7142-46DB-A01A-586D6D97C8BC}" destId="{B2D6E1AE-466E-4770-805F-FE6A5E33F6ED}" srcOrd="0" destOrd="0" presId="urn:microsoft.com/office/officeart/2005/8/layout/cycle6"/>
    <dgm:cxn modelId="{CA262F97-FC1D-409A-9354-0787B8C96BBD}" type="presOf" srcId="{2D0E7A38-15F2-411E-BAEA-2C0290917EB7}" destId="{B781E814-FB4F-4161-90FC-9F30B6F3F3DF}" srcOrd="0" destOrd="0" presId="urn:microsoft.com/office/officeart/2005/8/layout/cycle6"/>
    <dgm:cxn modelId="{D70E5299-7B67-4B30-A010-02778F8613DC}" srcId="{AEC74D16-7142-46DB-A01A-586D6D97C8BC}" destId="{0374E880-8FBD-4043-AAC0-80AD4E148A0A}" srcOrd="1" destOrd="0" parTransId="{B062C7AC-6118-41CC-A9AD-81992A74DA30}" sibTransId="{0428219F-E687-4C7E-B8E0-AFFA8C857C25}"/>
    <dgm:cxn modelId="{5C7D25BA-229D-456A-8AD8-2D257BC2EFD1}" srcId="{AEC74D16-7142-46DB-A01A-586D6D97C8BC}" destId="{CB45AD9E-D8E2-4157-A387-C8B98407C624}" srcOrd="0" destOrd="0" parTransId="{AE7E5727-FE05-4FF9-ACCC-35D3D3444CA5}" sibTransId="{27F0E14E-44D9-4FD4-9CC6-784DF7BBA983}"/>
    <dgm:cxn modelId="{0D5B6BD4-B023-4B01-9183-176FDC139F2C}" type="presOf" srcId="{46E4E934-8D10-432C-BE8F-F3C1BA6099AE}" destId="{CC262944-36B5-43CE-9A1E-97BA4ACA4003}" srcOrd="0" destOrd="0" presId="urn:microsoft.com/office/officeart/2005/8/layout/cycle6"/>
    <dgm:cxn modelId="{68B902D7-6AFE-463E-9037-575256390854}" type="presOf" srcId="{97BD1E85-31CF-4906-BB45-E7A57B48E90B}" destId="{E4350E9E-9E45-4C49-B9E2-60A2B56C8D9A}" srcOrd="0" destOrd="0" presId="urn:microsoft.com/office/officeart/2005/8/layout/cycle6"/>
    <dgm:cxn modelId="{272D14DA-BD91-46E7-9BC4-DE99644FC41C}" type="presOf" srcId="{10161B01-AE79-42B2-8C8B-755FCE05B7C8}" destId="{CE02A007-3FD8-45BD-A6E7-C929CBFB9B33}" srcOrd="0" destOrd="0" presId="urn:microsoft.com/office/officeart/2005/8/layout/cycle6"/>
    <dgm:cxn modelId="{C6DC6BDD-F9A9-4BD3-BE1C-E99BB82F344F}" srcId="{AEC74D16-7142-46DB-A01A-586D6D97C8BC}" destId="{10161B01-AE79-42B2-8C8B-755FCE05B7C8}" srcOrd="4" destOrd="0" parTransId="{33E2C97E-E37A-4F25-9B1D-6597E56C6F81}" sibTransId="{4A087AD0-5A41-4E72-9F1C-93E60CDE9F58}"/>
    <dgm:cxn modelId="{0BD6BEF6-986D-4661-BC6E-1A25C157FF12}" type="presOf" srcId="{27F0E14E-44D9-4FD4-9CC6-784DF7BBA983}" destId="{A33FC69B-FBA3-43F3-8151-63ABFC60EF88}" srcOrd="0" destOrd="0" presId="urn:microsoft.com/office/officeart/2005/8/layout/cycle6"/>
    <dgm:cxn modelId="{F82B151B-F7EC-4807-8820-FDCE2D1EEB51}" type="presParOf" srcId="{B2D6E1AE-466E-4770-805F-FE6A5E33F6ED}" destId="{D9EE9701-E58E-4FDE-8943-D29C4448FC42}" srcOrd="0" destOrd="0" presId="urn:microsoft.com/office/officeart/2005/8/layout/cycle6"/>
    <dgm:cxn modelId="{5AE3FD4C-4F1F-4A71-8580-B2BD4734824A}" type="presParOf" srcId="{B2D6E1AE-466E-4770-805F-FE6A5E33F6ED}" destId="{C2D30A30-3BB1-4DF9-B599-A65C84A69F85}" srcOrd="1" destOrd="0" presId="urn:microsoft.com/office/officeart/2005/8/layout/cycle6"/>
    <dgm:cxn modelId="{28C39832-54D1-48CF-A3B6-7FB60AED3C8B}" type="presParOf" srcId="{B2D6E1AE-466E-4770-805F-FE6A5E33F6ED}" destId="{A33FC69B-FBA3-43F3-8151-63ABFC60EF88}" srcOrd="2" destOrd="0" presId="urn:microsoft.com/office/officeart/2005/8/layout/cycle6"/>
    <dgm:cxn modelId="{0FAACA04-1B09-428B-A72B-FB4BEBCF62A9}" type="presParOf" srcId="{B2D6E1AE-466E-4770-805F-FE6A5E33F6ED}" destId="{4ACF554B-8AFB-40B0-BC1A-7E61A18FE0ED}" srcOrd="3" destOrd="0" presId="urn:microsoft.com/office/officeart/2005/8/layout/cycle6"/>
    <dgm:cxn modelId="{2D647E32-1004-4266-A915-662063946395}" type="presParOf" srcId="{B2D6E1AE-466E-4770-805F-FE6A5E33F6ED}" destId="{9669F268-5807-417F-BC4D-6E32222329BD}" srcOrd="4" destOrd="0" presId="urn:microsoft.com/office/officeart/2005/8/layout/cycle6"/>
    <dgm:cxn modelId="{024CF61F-4097-4ED9-BEFA-D50F23B20E46}" type="presParOf" srcId="{B2D6E1AE-466E-4770-805F-FE6A5E33F6ED}" destId="{F05ED232-8E54-4DE7-9946-06D8E817D81B}" srcOrd="5" destOrd="0" presId="urn:microsoft.com/office/officeart/2005/8/layout/cycle6"/>
    <dgm:cxn modelId="{6BBCEFE8-6B8D-4F0F-BB9E-AA78DEA89CD5}" type="presParOf" srcId="{B2D6E1AE-466E-4770-805F-FE6A5E33F6ED}" destId="{B781E814-FB4F-4161-90FC-9F30B6F3F3DF}" srcOrd="6" destOrd="0" presId="urn:microsoft.com/office/officeart/2005/8/layout/cycle6"/>
    <dgm:cxn modelId="{91CF71CB-7BA4-4166-A682-0C594AF1E073}" type="presParOf" srcId="{B2D6E1AE-466E-4770-805F-FE6A5E33F6ED}" destId="{1950CCC9-F1D0-4E71-8925-4313411E6F5B}" srcOrd="7" destOrd="0" presId="urn:microsoft.com/office/officeart/2005/8/layout/cycle6"/>
    <dgm:cxn modelId="{04DD7F57-37BA-4711-87F3-75C7E21DF1DA}" type="presParOf" srcId="{B2D6E1AE-466E-4770-805F-FE6A5E33F6ED}" destId="{202100A5-F85B-4393-9451-A07A6BA69620}" srcOrd="8" destOrd="0" presId="urn:microsoft.com/office/officeart/2005/8/layout/cycle6"/>
    <dgm:cxn modelId="{629F2869-FB86-4882-9274-1544581CC3CF}" type="presParOf" srcId="{B2D6E1AE-466E-4770-805F-FE6A5E33F6ED}" destId="{CC262944-36B5-43CE-9A1E-97BA4ACA4003}" srcOrd="9" destOrd="0" presId="urn:microsoft.com/office/officeart/2005/8/layout/cycle6"/>
    <dgm:cxn modelId="{FEF4414C-1A38-4959-B469-88B01D20CF13}" type="presParOf" srcId="{B2D6E1AE-466E-4770-805F-FE6A5E33F6ED}" destId="{F24F7AD6-24DA-4A96-8511-29033E36B9C0}" srcOrd="10" destOrd="0" presId="urn:microsoft.com/office/officeart/2005/8/layout/cycle6"/>
    <dgm:cxn modelId="{2E364F5D-6AAD-49CA-83F7-204E8F83E537}" type="presParOf" srcId="{B2D6E1AE-466E-4770-805F-FE6A5E33F6ED}" destId="{FBAAE58B-23D7-4BB3-81B5-FDA64205917E}" srcOrd="11" destOrd="0" presId="urn:microsoft.com/office/officeart/2005/8/layout/cycle6"/>
    <dgm:cxn modelId="{5CE40AFE-A224-4A2E-BF92-759F9D0C6A6F}" type="presParOf" srcId="{B2D6E1AE-466E-4770-805F-FE6A5E33F6ED}" destId="{CE02A007-3FD8-45BD-A6E7-C929CBFB9B33}" srcOrd="12" destOrd="0" presId="urn:microsoft.com/office/officeart/2005/8/layout/cycle6"/>
    <dgm:cxn modelId="{FFC8DF0B-68C9-4C02-A25E-A55AA036BEDA}" type="presParOf" srcId="{B2D6E1AE-466E-4770-805F-FE6A5E33F6ED}" destId="{8E574410-0073-4D1E-8B49-E5C0F9F9467D}" srcOrd="13" destOrd="0" presId="urn:microsoft.com/office/officeart/2005/8/layout/cycle6"/>
    <dgm:cxn modelId="{F7FB2B08-59D7-4589-8C67-CE991CDD3832}" type="presParOf" srcId="{B2D6E1AE-466E-4770-805F-FE6A5E33F6ED}" destId="{361DA137-358C-456E-9CFA-FEF04328007E}" srcOrd="14" destOrd="0" presId="urn:microsoft.com/office/officeart/2005/8/layout/cycle6"/>
    <dgm:cxn modelId="{DC3FE1E1-688B-49C1-9B1B-F80E7F6788BB}" type="presParOf" srcId="{B2D6E1AE-466E-4770-805F-FE6A5E33F6ED}" destId="{E4350E9E-9E45-4C49-B9E2-60A2B56C8D9A}" srcOrd="15" destOrd="0" presId="urn:microsoft.com/office/officeart/2005/8/layout/cycle6"/>
    <dgm:cxn modelId="{F5872A8A-BB98-4559-AD43-724C45C89340}" type="presParOf" srcId="{B2D6E1AE-466E-4770-805F-FE6A5E33F6ED}" destId="{60B9AA97-4527-40FF-AAF1-A0BB3830320E}" srcOrd="16" destOrd="0" presId="urn:microsoft.com/office/officeart/2005/8/layout/cycle6"/>
    <dgm:cxn modelId="{27AF6AB9-0EA6-4D09-B011-7581C7799BAA}" type="presParOf" srcId="{B2D6E1AE-466E-4770-805F-FE6A5E33F6ED}" destId="{2008CD5A-0406-442F-B059-38F9E8278301}" srcOrd="17"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D2D9C-E6DC-4196-9191-273A18572CB8}" type="doc">
      <dgm:prSet loTypeId="urn:microsoft.com/office/officeart/2005/8/layout/rings+Icon" loCatId="relationship" qsTypeId="urn:microsoft.com/office/officeart/2005/8/quickstyle/3d3" qsCatId="3D" csTypeId="urn:microsoft.com/office/officeart/2005/8/colors/colorful1" csCatId="colorful" phldr="1"/>
      <dgm:spPr/>
    </dgm:pt>
    <dgm:pt modelId="{610BB481-0732-466B-9D37-1B21048BC10B}">
      <dgm:prSet phldrT="[Text]"/>
      <dgm:spPr/>
      <dgm:t>
        <a:bodyPr/>
        <a:lstStyle/>
        <a:p>
          <a:pPr>
            <a:buFont typeface="Arial" panose="020B0604020202020204" pitchFamily="34" charset="0"/>
            <a:buChar char="•"/>
          </a:pPr>
          <a:r>
            <a:rPr lang="en-AU" dirty="0">
              <a:latin typeface="Century Gothic" panose="020B0502020202020204" pitchFamily="34" charset="0"/>
            </a:rPr>
            <a:t>Unreported sales, omitted income or overstated expenses</a:t>
          </a:r>
          <a:endParaRPr lang="en-AU" dirty="0"/>
        </a:p>
      </dgm:t>
    </dgm:pt>
    <dgm:pt modelId="{9266647F-A1DF-4A76-B7CB-871E0A577E72}" type="parTrans" cxnId="{A3959339-9270-496B-8CD7-61A1EDE08483}">
      <dgm:prSet/>
      <dgm:spPr/>
      <dgm:t>
        <a:bodyPr/>
        <a:lstStyle/>
        <a:p>
          <a:endParaRPr lang="en-AU"/>
        </a:p>
      </dgm:t>
    </dgm:pt>
    <dgm:pt modelId="{86A3B1A6-69C9-4F46-9244-5DC2BAD9197C}" type="sibTrans" cxnId="{A3959339-9270-496B-8CD7-61A1EDE08483}">
      <dgm:prSet/>
      <dgm:spPr/>
      <dgm:t>
        <a:bodyPr/>
        <a:lstStyle/>
        <a:p>
          <a:endParaRPr lang="en-AU"/>
        </a:p>
      </dgm:t>
    </dgm:pt>
    <dgm:pt modelId="{8FC4761E-09FC-4286-9BDD-2A735720A494}">
      <dgm:prSet/>
      <dgm:spPr/>
      <dgm:t>
        <a:bodyPr/>
        <a:lstStyle/>
        <a:p>
          <a:r>
            <a:rPr lang="en-AU" dirty="0">
              <a:latin typeface="Century Gothic" panose="020B0502020202020204" pitchFamily="34" charset="0"/>
            </a:rPr>
            <a:t>Lack of record keeping knowledge</a:t>
          </a:r>
        </a:p>
      </dgm:t>
    </dgm:pt>
    <dgm:pt modelId="{86F28A6F-9530-4041-BB44-F544BD2EC45B}" type="parTrans" cxnId="{17EF5085-2F06-4B5F-930D-1EBBD8B3B74B}">
      <dgm:prSet/>
      <dgm:spPr/>
      <dgm:t>
        <a:bodyPr/>
        <a:lstStyle/>
        <a:p>
          <a:endParaRPr lang="en-AU"/>
        </a:p>
      </dgm:t>
    </dgm:pt>
    <dgm:pt modelId="{3C5B499F-DE24-4A05-A9E6-DBAB569F9DF6}" type="sibTrans" cxnId="{17EF5085-2F06-4B5F-930D-1EBBD8B3B74B}">
      <dgm:prSet/>
      <dgm:spPr/>
      <dgm:t>
        <a:bodyPr/>
        <a:lstStyle/>
        <a:p>
          <a:endParaRPr lang="en-AU"/>
        </a:p>
      </dgm:t>
    </dgm:pt>
    <dgm:pt modelId="{1ACE6033-9489-452A-987B-F1E8ABE6D9FE}">
      <dgm:prSet/>
      <dgm:spPr/>
      <dgm:t>
        <a:bodyPr/>
        <a:lstStyle/>
        <a:p>
          <a:r>
            <a:rPr lang="en-AU" dirty="0">
              <a:latin typeface="Century Gothic" panose="020B0502020202020204" pitchFamily="34" charset="0"/>
            </a:rPr>
            <a:t>Discrepancies between VAT/GST &amp; income tax</a:t>
          </a:r>
        </a:p>
      </dgm:t>
    </dgm:pt>
    <dgm:pt modelId="{111A64A1-9940-4F61-A744-755441F424A8}" type="parTrans" cxnId="{C49B1103-FCA3-4BFC-97A9-9421F7EC6922}">
      <dgm:prSet/>
      <dgm:spPr/>
      <dgm:t>
        <a:bodyPr/>
        <a:lstStyle/>
        <a:p>
          <a:endParaRPr lang="en-AU"/>
        </a:p>
      </dgm:t>
    </dgm:pt>
    <dgm:pt modelId="{968A14B5-3663-4654-A7EF-1E1914F039B4}" type="sibTrans" cxnId="{C49B1103-FCA3-4BFC-97A9-9421F7EC6922}">
      <dgm:prSet/>
      <dgm:spPr/>
      <dgm:t>
        <a:bodyPr/>
        <a:lstStyle/>
        <a:p>
          <a:endParaRPr lang="en-AU"/>
        </a:p>
      </dgm:t>
    </dgm:pt>
    <dgm:pt modelId="{024DC27F-883F-4EC7-B8A1-9C6DDE885497}">
      <dgm:prSet/>
      <dgm:spPr/>
      <dgm:t>
        <a:bodyPr/>
        <a:lstStyle/>
        <a:p>
          <a:r>
            <a:rPr lang="en-AU" dirty="0">
              <a:latin typeface="Century Gothic" panose="020B0502020202020204" pitchFamily="34" charset="0"/>
            </a:rPr>
            <a:t>Businesses that are operating outside the tax system</a:t>
          </a:r>
        </a:p>
      </dgm:t>
    </dgm:pt>
    <dgm:pt modelId="{68B7F384-90F4-444C-BA84-56DB86790FAC}" type="parTrans" cxnId="{C734C1D2-59A5-4AF8-9DAC-C5CC5433D3D6}">
      <dgm:prSet/>
      <dgm:spPr/>
      <dgm:t>
        <a:bodyPr/>
        <a:lstStyle/>
        <a:p>
          <a:endParaRPr lang="en-AU"/>
        </a:p>
      </dgm:t>
    </dgm:pt>
    <dgm:pt modelId="{0D5E4009-9D06-4EB2-B2D0-CD3339FF138B}" type="sibTrans" cxnId="{C734C1D2-59A5-4AF8-9DAC-C5CC5433D3D6}">
      <dgm:prSet/>
      <dgm:spPr/>
      <dgm:t>
        <a:bodyPr/>
        <a:lstStyle/>
        <a:p>
          <a:endParaRPr lang="en-AU"/>
        </a:p>
      </dgm:t>
    </dgm:pt>
    <dgm:pt modelId="{6CC4AF2A-9B65-43D8-80A2-AA52B4350316}">
      <dgm:prSet/>
      <dgm:spPr/>
      <dgm:t>
        <a:bodyPr/>
        <a:lstStyle/>
        <a:p>
          <a:r>
            <a:rPr lang="en-AU" dirty="0">
              <a:latin typeface="Century Gothic" panose="020B0502020202020204" pitchFamily="34" charset="0"/>
            </a:rPr>
            <a:t>When lifestyle and assets don't match up</a:t>
          </a:r>
        </a:p>
      </dgm:t>
    </dgm:pt>
    <dgm:pt modelId="{4B6FE3E8-1915-42E5-8C87-08A69C3E1AD2}" type="parTrans" cxnId="{2A2A917B-2181-42B6-B3B6-778E1E851927}">
      <dgm:prSet/>
      <dgm:spPr/>
      <dgm:t>
        <a:bodyPr/>
        <a:lstStyle/>
        <a:p>
          <a:endParaRPr lang="en-AU"/>
        </a:p>
      </dgm:t>
    </dgm:pt>
    <dgm:pt modelId="{7AF825FC-A3EB-435F-936A-84209547F301}" type="sibTrans" cxnId="{2A2A917B-2181-42B6-B3B6-778E1E851927}">
      <dgm:prSet/>
      <dgm:spPr/>
      <dgm:t>
        <a:bodyPr/>
        <a:lstStyle/>
        <a:p>
          <a:endParaRPr lang="en-AU"/>
        </a:p>
      </dgm:t>
    </dgm:pt>
    <dgm:pt modelId="{9EA4D116-CBBA-4C39-92CE-65986E4DD947}">
      <dgm:prSet/>
      <dgm:spPr/>
      <dgm:t>
        <a:bodyPr/>
        <a:lstStyle/>
        <a:p>
          <a:r>
            <a:rPr lang="en-AU" dirty="0">
              <a:latin typeface="Century Gothic" panose="020B0502020202020204" pitchFamily="34" charset="0"/>
            </a:rPr>
            <a:t>Businesses reporting outside of the business benchmarks</a:t>
          </a:r>
        </a:p>
      </dgm:t>
    </dgm:pt>
    <dgm:pt modelId="{37305FEC-048D-46AC-9915-A86A9D36D995}" type="parTrans" cxnId="{090A8397-8D4A-499F-87BB-0F3AF742335F}">
      <dgm:prSet/>
      <dgm:spPr/>
      <dgm:t>
        <a:bodyPr/>
        <a:lstStyle/>
        <a:p>
          <a:endParaRPr lang="en-AU"/>
        </a:p>
      </dgm:t>
    </dgm:pt>
    <dgm:pt modelId="{FD718DA4-9952-4B3E-AD54-19DF88E631AE}" type="sibTrans" cxnId="{090A8397-8D4A-499F-87BB-0F3AF742335F}">
      <dgm:prSet/>
      <dgm:spPr/>
      <dgm:t>
        <a:bodyPr/>
        <a:lstStyle/>
        <a:p>
          <a:endParaRPr lang="en-AU"/>
        </a:p>
      </dgm:t>
    </dgm:pt>
    <dgm:pt modelId="{7F7888DD-13F3-4878-809C-0BD264777F7F}">
      <dgm:prSet/>
      <dgm:spPr/>
      <dgm:t>
        <a:bodyPr/>
        <a:lstStyle/>
        <a:p>
          <a:r>
            <a:rPr lang="en-AU" dirty="0">
              <a:latin typeface="Century Gothic" panose="020B0502020202020204" pitchFamily="34" charset="0"/>
            </a:rPr>
            <a:t>Not complying with employer obligations</a:t>
          </a:r>
        </a:p>
      </dgm:t>
    </dgm:pt>
    <dgm:pt modelId="{3ACAE360-EF6F-4534-BDB8-733DF18074E1}" type="parTrans" cxnId="{698E1AE7-4FD9-4035-8E96-5EBE5F49831F}">
      <dgm:prSet/>
      <dgm:spPr/>
      <dgm:t>
        <a:bodyPr/>
        <a:lstStyle/>
        <a:p>
          <a:endParaRPr lang="en-AU"/>
        </a:p>
      </dgm:t>
    </dgm:pt>
    <dgm:pt modelId="{9C63EEE8-26D1-4007-A27F-AAD89712D013}" type="sibTrans" cxnId="{698E1AE7-4FD9-4035-8E96-5EBE5F49831F}">
      <dgm:prSet/>
      <dgm:spPr/>
      <dgm:t>
        <a:bodyPr/>
        <a:lstStyle/>
        <a:p>
          <a:endParaRPr lang="en-AU"/>
        </a:p>
      </dgm:t>
    </dgm:pt>
    <dgm:pt modelId="{2F073A30-107D-4E5E-8B05-EEA4C3EFB7C7}" type="pres">
      <dgm:prSet presAssocID="{8E6D2D9C-E6DC-4196-9191-273A18572CB8}" presName="Name0" presStyleCnt="0">
        <dgm:presLayoutVars>
          <dgm:chMax val="7"/>
          <dgm:dir/>
          <dgm:resizeHandles val="exact"/>
        </dgm:presLayoutVars>
      </dgm:prSet>
      <dgm:spPr/>
    </dgm:pt>
    <dgm:pt modelId="{89A64A9E-BF98-4303-B8C1-FB8471E9EA78}" type="pres">
      <dgm:prSet presAssocID="{8E6D2D9C-E6DC-4196-9191-273A18572CB8}" presName="ellipse1" presStyleLbl="vennNode1" presStyleIdx="0" presStyleCnt="7">
        <dgm:presLayoutVars>
          <dgm:bulletEnabled val="1"/>
        </dgm:presLayoutVars>
      </dgm:prSet>
      <dgm:spPr/>
    </dgm:pt>
    <dgm:pt modelId="{4463DA2C-1587-47C7-9155-2AACF5CDA752}" type="pres">
      <dgm:prSet presAssocID="{8E6D2D9C-E6DC-4196-9191-273A18572CB8}" presName="ellipse2" presStyleLbl="vennNode1" presStyleIdx="1" presStyleCnt="7">
        <dgm:presLayoutVars>
          <dgm:bulletEnabled val="1"/>
        </dgm:presLayoutVars>
      </dgm:prSet>
      <dgm:spPr/>
    </dgm:pt>
    <dgm:pt modelId="{6A2094EF-081A-47BF-85B8-8D15949BD5B6}" type="pres">
      <dgm:prSet presAssocID="{8E6D2D9C-E6DC-4196-9191-273A18572CB8}" presName="ellipse3" presStyleLbl="vennNode1" presStyleIdx="2" presStyleCnt="7">
        <dgm:presLayoutVars>
          <dgm:bulletEnabled val="1"/>
        </dgm:presLayoutVars>
      </dgm:prSet>
      <dgm:spPr/>
    </dgm:pt>
    <dgm:pt modelId="{C78457FF-1AAE-4BBF-92FC-FB1D2B340F75}" type="pres">
      <dgm:prSet presAssocID="{8E6D2D9C-E6DC-4196-9191-273A18572CB8}" presName="ellipse4" presStyleLbl="vennNode1" presStyleIdx="3" presStyleCnt="7">
        <dgm:presLayoutVars>
          <dgm:bulletEnabled val="1"/>
        </dgm:presLayoutVars>
      </dgm:prSet>
      <dgm:spPr/>
    </dgm:pt>
    <dgm:pt modelId="{33982D5F-8430-4188-96A2-B9EB6E19B00B}" type="pres">
      <dgm:prSet presAssocID="{8E6D2D9C-E6DC-4196-9191-273A18572CB8}" presName="ellipse5" presStyleLbl="vennNode1" presStyleIdx="4" presStyleCnt="7">
        <dgm:presLayoutVars>
          <dgm:bulletEnabled val="1"/>
        </dgm:presLayoutVars>
      </dgm:prSet>
      <dgm:spPr/>
    </dgm:pt>
    <dgm:pt modelId="{026720F8-0D58-4BAB-9B87-AEC78268A427}" type="pres">
      <dgm:prSet presAssocID="{8E6D2D9C-E6DC-4196-9191-273A18572CB8}" presName="ellipse6" presStyleLbl="vennNode1" presStyleIdx="5" presStyleCnt="7">
        <dgm:presLayoutVars>
          <dgm:bulletEnabled val="1"/>
        </dgm:presLayoutVars>
      </dgm:prSet>
      <dgm:spPr/>
    </dgm:pt>
    <dgm:pt modelId="{E202734F-2620-437F-AC1B-4D09F7E8B108}" type="pres">
      <dgm:prSet presAssocID="{8E6D2D9C-E6DC-4196-9191-273A18572CB8}" presName="ellipse7" presStyleLbl="vennNode1" presStyleIdx="6" presStyleCnt="7">
        <dgm:presLayoutVars>
          <dgm:bulletEnabled val="1"/>
        </dgm:presLayoutVars>
      </dgm:prSet>
      <dgm:spPr/>
    </dgm:pt>
  </dgm:ptLst>
  <dgm:cxnLst>
    <dgm:cxn modelId="{C49B1103-FCA3-4BFC-97A9-9421F7EC6922}" srcId="{8E6D2D9C-E6DC-4196-9191-273A18572CB8}" destId="{1ACE6033-9489-452A-987B-F1E8ABE6D9FE}" srcOrd="2" destOrd="0" parTransId="{111A64A1-9940-4F61-A744-755441F424A8}" sibTransId="{968A14B5-3663-4654-A7EF-1E1914F039B4}"/>
    <dgm:cxn modelId="{EFB8AC33-0C16-47A2-ACB7-0C668319B9CA}" type="presOf" srcId="{6CC4AF2A-9B65-43D8-80A2-AA52B4350316}" destId="{33982D5F-8430-4188-96A2-B9EB6E19B00B}" srcOrd="0" destOrd="0" presId="urn:microsoft.com/office/officeart/2005/8/layout/rings+Icon"/>
    <dgm:cxn modelId="{A3959339-9270-496B-8CD7-61A1EDE08483}" srcId="{8E6D2D9C-E6DC-4196-9191-273A18572CB8}" destId="{610BB481-0732-466B-9D37-1B21048BC10B}" srcOrd="0" destOrd="0" parTransId="{9266647F-A1DF-4A76-B7CB-871E0A577E72}" sibTransId="{86A3B1A6-69C9-4F46-9244-5DC2BAD9197C}"/>
    <dgm:cxn modelId="{49A65663-2327-40EC-8027-760B6CAF7748}" type="presOf" srcId="{9EA4D116-CBBA-4C39-92CE-65986E4DD947}" destId="{026720F8-0D58-4BAB-9B87-AEC78268A427}" srcOrd="0" destOrd="0" presId="urn:microsoft.com/office/officeart/2005/8/layout/rings+Icon"/>
    <dgm:cxn modelId="{2A2A917B-2181-42B6-B3B6-778E1E851927}" srcId="{8E6D2D9C-E6DC-4196-9191-273A18572CB8}" destId="{6CC4AF2A-9B65-43D8-80A2-AA52B4350316}" srcOrd="4" destOrd="0" parTransId="{4B6FE3E8-1915-42E5-8C87-08A69C3E1AD2}" sibTransId="{7AF825FC-A3EB-435F-936A-84209547F301}"/>
    <dgm:cxn modelId="{17EF5085-2F06-4B5F-930D-1EBBD8B3B74B}" srcId="{8E6D2D9C-E6DC-4196-9191-273A18572CB8}" destId="{8FC4761E-09FC-4286-9BDD-2A735720A494}" srcOrd="1" destOrd="0" parTransId="{86F28A6F-9530-4041-BB44-F544BD2EC45B}" sibTransId="{3C5B499F-DE24-4A05-A9E6-DBAB569F9DF6}"/>
    <dgm:cxn modelId="{5EB1CA91-A8EE-4D32-B462-4DAEE0E8FF57}" type="presOf" srcId="{024DC27F-883F-4EC7-B8A1-9C6DDE885497}" destId="{C78457FF-1AAE-4BBF-92FC-FB1D2B340F75}" srcOrd="0" destOrd="0" presId="urn:microsoft.com/office/officeart/2005/8/layout/rings+Icon"/>
    <dgm:cxn modelId="{090A8397-8D4A-499F-87BB-0F3AF742335F}" srcId="{8E6D2D9C-E6DC-4196-9191-273A18572CB8}" destId="{9EA4D116-CBBA-4C39-92CE-65986E4DD947}" srcOrd="5" destOrd="0" parTransId="{37305FEC-048D-46AC-9915-A86A9D36D995}" sibTransId="{FD718DA4-9952-4B3E-AD54-19DF88E631AE}"/>
    <dgm:cxn modelId="{34F4919A-7EAC-493D-817D-656E5AA1B887}" type="presOf" srcId="{8E6D2D9C-E6DC-4196-9191-273A18572CB8}" destId="{2F073A30-107D-4E5E-8B05-EEA4C3EFB7C7}" srcOrd="0" destOrd="0" presId="urn:microsoft.com/office/officeart/2005/8/layout/rings+Icon"/>
    <dgm:cxn modelId="{1B8D7EA8-F53A-43A1-A322-491497246B48}" type="presOf" srcId="{8FC4761E-09FC-4286-9BDD-2A735720A494}" destId="{4463DA2C-1587-47C7-9155-2AACF5CDA752}" srcOrd="0" destOrd="0" presId="urn:microsoft.com/office/officeart/2005/8/layout/rings+Icon"/>
    <dgm:cxn modelId="{21915BC5-DA76-4548-BBDD-A557CE3AFA29}" type="presOf" srcId="{1ACE6033-9489-452A-987B-F1E8ABE6D9FE}" destId="{6A2094EF-081A-47BF-85B8-8D15949BD5B6}" srcOrd="0" destOrd="0" presId="urn:microsoft.com/office/officeart/2005/8/layout/rings+Icon"/>
    <dgm:cxn modelId="{C734C1D2-59A5-4AF8-9DAC-C5CC5433D3D6}" srcId="{8E6D2D9C-E6DC-4196-9191-273A18572CB8}" destId="{024DC27F-883F-4EC7-B8A1-9C6DDE885497}" srcOrd="3" destOrd="0" parTransId="{68B7F384-90F4-444C-BA84-56DB86790FAC}" sibTransId="{0D5E4009-9D06-4EB2-B2D0-CD3339FF138B}"/>
    <dgm:cxn modelId="{A82CCEE5-98B9-42D0-BF8E-6FE9ECB735BE}" type="presOf" srcId="{7F7888DD-13F3-4878-809C-0BD264777F7F}" destId="{E202734F-2620-437F-AC1B-4D09F7E8B108}" srcOrd="0" destOrd="0" presId="urn:microsoft.com/office/officeart/2005/8/layout/rings+Icon"/>
    <dgm:cxn modelId="{698E1AE7-4FD9-4035-8E96-5EBE5F49831F}" srcId="{8E6D2D9C-E6DC-4196-9191-273A18572CB8}" destId="{7F7888DD-13F3-4878-809C-0BD264777F7F}" srcOrd="6" destOrd="0" parTransId="{3ACAE360-EF6F-4534-BDB8-733DF18074E1}" sibTransId="{9C63EEE8-26D1-4007-A27F-AAD89712D013}"/>
    <dgm:cxn modelId="{3C77FCF4-9AAA-465E-BACD-A06716E90B7B}" type="presOf" srcId="{610BB481-0732-466B-9D37-1B21048BC10B}" destId="{89A64A9E-BF98-4303-B8C1-FB8471E9EA78}" srcOrd="0" destOrd="0" presId="urn:microsoft.com/office/officeart/2005/8/layout/rings+Icon"/>
    <dgm:cxn modelId="{4E5229A5-9F9B-4398-97BA-C835007B4253}" type="presParOf" srcId="{2F073A30-107D-4E5E-8B05-EEA4C3EFB7C7}" destId="{89A64A9E-BF98-4303-B8C1-FB8471E9EA78}" srcOrd="0" destOrd="0" presId="urn:microsoft.com/office/officeart/2005/8/layout/rings+Icon"/>
    <dgm:cxn modelId="{3A675438-CF9A-4427-8E66-18C36ECC6EAA}" type="presParOf" srcId="{2F073A30-107D-4E5E-8B05-EEA4C3EFB7C7}" destId="{4463DA2C-1587-47C7-9155-2AACF5CDA752}" srcOrd="1" destOrd="0" presId="urn:microsoft.com/office/officeart/2005/8/layout/rings+Icon"/>
    <dgm:cxn modelId="{77C693C3-45AB-4973-9EF1-AC0C2E17C865}" type="presParOf" srcId="{2F073A30-107D-4E5E-8B05-EEA4C3EFB7C7}" destId="{6A2094EF-081A-47BF-85B8-8D15949BD5B6}" srcOrd="2" destOrd="0" presId="urn:microsoft.com/office/officeart/2005/8/layout/rings+Icon"/>
    <dgm:cxn modelId="{FAFFFC74-4E84-4996-BA08-DE7C87B19AB7}" type="presParOf" srcId="{2F073A30-107D-4E5E-8B05-EEA4C3EFB7C7}" destId="{C78457FF-1AAE-4BBF-92FC-FB1D2B340F75}" srcOrd="3" destOrd="0" presId="urn:microsoft.com/office/officeart/2005/8/layout/rings+Icon"/>
    <dgm:cxn modelId="{9C13D363-C5D9-4D3B-8EDB-2A2D9AEF1B85}" type="presParOf" srcId="{2F073A30-107D-4E5E-8B05-EEA4C3EFB7C7}" destId="{33982D5F-8430-4188-96A2-B9EB6E19B00B}" srcOrd="4" destOrd="0" presId="urn:microsoft.com/office/officeart/2005/8/layout/rings+Icon"/>
    <dgm:cxn modelId="{34FE2A5D-5200-4D69-954F-1D5218B2F4E1}" type="presParOf" srcId="{2F073A30-107D-4E5E-8B05-EEA4C3EFB7C7}" destId="{026720F8-0D58-4BAB-9B87-AEC78268A427}" srcOrd="5" destOrd="0" presId="urn:microsoft.com/office/officeart/2005/8/layout/rings+Icon"/>
    <dgm:cxn modelId="{82C9B297-B43B-4A20-AD72-66F8A7516D8C}" type="presParOf" srcId="{2F073A30-107D-4E5E-8B05-EEA4C3EFB7C7}" destId="{E202734F-2620-437F-AC1B-4D09F7E8B108}"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C74D16-7142-46DB-A01A-586D6D97C8BC}" type="doc">
      <dgm:prSet loTypeId="urn:microsoft.com/office/officeart/2005/8/layout/cycle6" loCatId="cycle" qsTypeId="urn:microsoft.com/office/officeart/2005/8/quickstyle/simple1" qsCatId="simple" csTypeId="urn:microsoft.com/office/officeart/2005/8/colors/accent2_1" csCatId="accent2" phldr="1"/>
      <dgm:spPr/>
      <dgm:t>
        <a:bodyPr/>
        <a:lstStyle/>
        <a:p>
          <a:endParaRPr lang="en-AU"/>
        </a:p>
      </dgm:t>
    </dgm:pt>
    <dgm:pt modelId="{CB45AD9E-D8E2-4157-A387-C8B98407C624}">
      <dgm:prSet phldrT="[Text]" custT="1"/>
      <dgm:spPr/>
      <dgm:t>
        <a:bodyPr/>
        <a:lstStyle/>
        <a:p>
          <a:pPr>
            <a:buFont typeface="Arial" panose="020B0604020202020204" pitchFamily="34" charset="0"/>
            <a:buChar char="•"/>
          </a:pPr>
          <a:r>
            <a:rPr lang="en-AU" sz="1000" dirty="0">
              <a:latin typeface="Century Gothic" panose="020B0502020202020204" pitchFamily="34" charset="0"/>
              <a:cs typeface="Arial" panose="020B0604020202020204" pitchFamily="34" charset="0"/>
            </a:rPr>
            <a:t>Acquired new data</a:t>
          </a:r>
          <a:endParaRPr lang="en-AU" sz="1000" dirty="0">
            <a:latin typeface="Century Gothic" panose="020B0502020202020204" pitchFamily="34" charset="0"/>
          </a:endParaRPr>
        </a:p>
      </dgm:t>
    </dgm:pt>
    <dgm:pt modelId="{AE7E5727-FE05-4FF9-ACCC-35D3D3444CA5}" type="parTrans" cxnId="{5C7D25BA-229D-456A-8AD8-2D257BC2EFD1}">
      <dgm:prSet/>
      <dgm:spPr/>
      <dgm:t>
        <a:bodyPr/>
        <a:lstStyle/>
        <a:p>
          <a:endParaRPr lang="en-AU" sz="1000">
            <a:latin typeface="Century Gothic" panose="020B0502020202020204" pitchFamily="34" charset="0"/>
          </a:endParaRPr>
        </a:p>
      </dgm:t>
    </dgm:pt>
    <dgm:pt modelId="{27F0E14E-44D9-4FD4-9CC6-784DF7BBA983}" type="sibTrans" cxnId="{5C7D25BA-229D-456A-8AD8-2D257BC2EFD1}">
      <dgm:prSet/>
      <dgm:spPr/>
      <dgm:t>
        <a:bodyPr/>
        <a:lstStyle/>
        <a:p>
          <a:endParaRPr lang="en-AU" sz="1000">
            <a:latin typeface="Century Gothic" panose="020B0502020202020204" pitchFamily="34" charset="0"/>
          </a:endParaRPr>
        </a:p>
      </dgm:t>
    </dgm:pt>
    <dgm:pt modelId="{10161B01-AE79-42B2-8C8B-755FCE05B7C8}">
      <dgm:prSet phldrT="[Text]" custT="1"/>
      <dgm:spPr/>
      <dgm:t>
        <a:bodyPr/>
        <a:lstStyle/>
        <a:p>
          <a:r>
            <a:rPr lang="en-AU" sz="1000" dirty="0">
              <a:latin typeface="Century Gothic" panose="020B0502020202020204" pitchFamily="34" charset="0"/>
            </a:rPr>
            <a:t>Improve how we capture, use and share community tip-offs: Tax Integrity Centre (TIC)</a:t>
          </a:r>
        </a:p>
      </dgm:t>
    </dgm:pt>
    <dgm:pt modelId="{33E2C97E-E37A-4F25-9B1D-6597E56C6F81}" type="parTrans" cxnId="{C6DC6BDD-F9A9-4BD3-BE1C-E99BB82F344F}">
      <dgm:prSet/>
      <dgm:spPr/>
      <dgm:t>
        <a:bodyPr/>
        <a:lstStyle/>
        <a:p>
          <a:endParaRPr lang="en-AU" sz="1000">
            <a:latin typeface="Century Gothic" panose="020B0502020202020204" pitchFamily="34" charset="0"/>
          </a:endParaRPr>
        </a:p>
      </dgm:t>
    </dgm:pt>
    <dgm:pt modelId="{4A087AD0-5A41-4E72-9F1C-93E60CDE9F58}" type="sibTrans" cxnId="{C6DC6BDD-F9A9-4BD3-BE1C-E99BB82F344F}">
      <dgm:prSet/>
      <dgm:spPr/>
      <dgm:t>
        <a:bodyPr/>
        <a:lstStyle/>
        <a:p>
          <a:endParaRPr lang="en-AU" sz="1000">
            <a:latin typeface="Century Gothic" panose="020B0502020202020204" pitchFamily="34" charset="0"/>
          </a:endParaRPr>
        </a:p>
      </dgm:t>
    </dgm:pt>
    <dgm:pt modelId="{97BD1E85-31CF-4906-BB45-E7A57B48E90B}">
      <dgm:prSet phldrT="[Text]" custT="1"/>
      <dgm:spPr/>
      <dgm:t>
        <a:bodyPr/>
        <a:lstStyle/>
        <a:p>
          <a:r>
            <a:rPr lang="en-AU" sz="1000" dirty="0">
              <a:latin typeface="Century Gothic" panose="020B0502020202020204" pitchFamily="34" charset="0"/>
            </a:rPr>
            <a:t>Built better analytical models to target shadow economy populations</a:t>
          </a:r>
        </a:p>
      </dgm:t>
    </dgm:pt>
    <dgm:pt modelId="{F4DBDFF4-751B-4DA6-BE62-18677FD9254B}" type="parTrans" cxnId="{65105262-3C78-4A0E-A1AF-C7421B5F3FCE}">
      <dgm:prSet/>
      <dgm:spPr/>
      <dgm:t>
        <a:bodyPr/>
        <a:lstStyle/>
        <a:p>
          <a:endParaRPr lang="en-AU" sz="1000">
            <a:latin typeface="Century Gothic" panose="020B0502020202020204" pitchFamily="34" charset="0"/>
          </a:endParaRPr>
        </a:p>
      </dgm:t>
    </dgm:pt>
    <dgm:pt modelId="{0AA9977A-935E-4F26-950E-59DFE9D2C767}" type="sibTrans" cxnId="{65105262-3C78-4A0E-A1AF-C7421B5F3FCE}">
      <dgm:prSet/>
      <dgm:spPr/>
      <dgm:t>
        <a:bodyPr/>
        <a:lstStyle/>
        <a:p>
          <a:endParaRPr lang="en-AU" sz="1000">
            <a:latin typeface="Century Gothic" panose="020B0502020202020204" pitchFamily="34" charset="0"/>
          </a:endParaRPr>
        </a:p>
      </dgm:t>
    </dgm:pt>
    <dgm:pt modelId="{B2D6E1AE-466E-4770-805F-FE6A5E33F6ED}" type="pres">
      <dgm:prSet presAssocID="{AEC74D16-7142-46DB-A01A-586D6D97C8BC}" presName="cycle" presStyleCnt="0">
        <dgm:presLayoutVars>
          <dgm:dir/>
          <dgm:resizeHandles val="exact"/>
        </dgm:presLayoutVars>
      </dgm:prSet>
      <dgm:spPr/>
    </dgm:pt>
    <dgm:pt modelId="{D9EE9701-E58E-4FDE-8943-D29C4448FC42}" type="pres">
      <dgm:prSet presAssocID="{CB45AD9E-D8E2-4157-A387-C8B98407C624}" presName="node" presStyleLbl="node1" presStyleIdx="0" presStyleCnt="3" custScaleX="73071" custScaleY="74164">
        <dgm:presLayoutVars>
          <dgm:bulletEnabled val="1"/>
        </dgm:presLayoutVars>
      </dgm:prSet>
      <dgm:spPr/>
    </dgm:pt>
    <dgm:pt modelId="{C2D30A30-3BB1-4DF9-B599-A65C84A69F85}" type="pres">
      <dgm:prSet presAssocID="{CB45AD9E-D8E2-4157-A387-C8B98407C624}" presName="spNode" presStyleCnt="0"/>
      <dgm:spPr/>
    </dgm:pt>
    <dgm:pt modelId="{A33FC69B-FBA3-43F3-8151-63ABFC60EF88}" type="pres">
      <dgm:prSet presAssocID="{27F0E14E-44D9-4FD4-9CC6-784DF7BBA983}" presName="sibTrans" presStyleLbl="sibTrans1D1" presStyleIdx="0" presStyleCnt="3"/>
      <dgm:spPr/>
    </dgm:pt>
    <dgm:pt modelId="{CE02A007-3FD8-45BD-A6E7-C929CBFB9B33}" type="pres">
      <dgm:prSet presAssocID="{10161B01-AE79-42B2-8C8B-755FCE05B7C8}" presName="node" presStyleLbl="node1" presStyleIdx="1" presStyleCnt="3" custScaleX="73071" custScaleY="74164">
        <dgm:presLayoutVars>
          <dgm:bulletEnabled val="1"/>
        </dgm:presLayoutVars>
      </dgm:prSet>
      <dgm:spPr/>
    </dgm:pt>
    <dgm:pt modelId="{8E574410-0073-4D1E-8B49-E5C0F9F9467D}" type="pres">
      <dgm:prSet presAssocID="{10161B01-AE79-42B2-8C8B-755FCE05B7C8}" presName="spNode" presStyleCnt="0"/>
      <dgm:spPr/>
    </dgm:pt>
    <dgm:pt modelId="{361DA137-358C-456E-9CFA-FEF04328007E}" type="pres">
      <dgm:prSet presAssocID="{4A087AD0-5A41-4E72-9F1C-93E60CDE9F58}" presName="sibTrans" presStyleLbl="sibTrans1D1" presStyleIdx="1" presStyleCnt="3"/>
      <dgm:spPr/>
    </dgm:pt>
    <dgm:pt modelId="{E4350E9E-9E45-4C49-B9E2-60A2B56C8D9A}" type="pres">
      <dgm:prSet presAssocID="{97BD1E85-31CF-4906-BB45-E7A57B48E90B}" presName="node" presStyleLbl="node1" presStyleIdx="2" presStyleCnt="3" custScaleX="73071" custScaleY="74164">
        <dgm:presLayoutVars>
          <dgm:bulletEnabled val="1"/>
        </dgm:presLayoutVars>
      </dgm:prSet>
      <dgm:spPr/>
    </dgm:pt>
    <dgm:pt modelId="{60B9AA97-4527-40FF-AAF1-A0BB3830320E}" type="pres">
      <dgm:prSet presAssocID="{97BD1E85-31CF-4906-BB45-E7A57B48E90B}" presName="spNode" presStyleCnt="0"/>
      <dgm:spPr/>
    </dgm:pt>
    <dgm:pt modelId="{2008CD5A-0406-442F-B059-38F9E8278301}" type="pres">
      <dgm:prSet presAssocID="{0AA9977A-935E-4F26-950E-59DFE9D2C767}" presName="sibTrans" presStyleLbl="sibTrans1D1" presStyleIdx="2" presStyleCnt="3"/>
      <dgm:spPr/>
    </dgm:pt>
  </dgm:ptLst>
  <dgm:cxnLst>
    <dgm:cxn modelId="{22B4981A-71B6-483A-BE22-539EBC134F8C}" type="presOf" srcId="{0AA9977A-935E-4F26-950E-59DFE9D2C767}" destId="{2008CD5A-0406-442F-B059-38F9E8278301}" srcOrd="0" destOrd="0" presId="urn:microsoft.com/office/officeart/2005/8/layout/cycle6"/>
    <dgm:cxn modelId="{75CB455F-F881-4778-BAC5-28E1915983E6}" type="presOf" srcId="{CB45AD9E-D8E2-4157-A387-C8B98407C624}" destId="{D9EE9701-E58E-4FDE-8943-D29C4448FC42}" srcOrd="0" destOrd="0" presId="urn:microsoft.com/office/officeart/2005/8/layout/cycle6"/>
    <dgm:cxn modelId="{65105262-3C78-4A0E-A1AF-C7421B5F3FCE}" srcId="{AEC74D16-7142-46DB-A01A-586D6D97C8BC}" destId="{97BD1E85-31CF-4906-BB45-E7A57B48E90B}" srcOrd="2" destOrd="0" parTransId="{F4DBDFF4-751B-4DA6-BE62-18677FD9254B}" sibTransId="{0AA9977A-935E-4F26-950E-59DFE9D2C767}"/>
    <dgm:cxn modelId="{A3FA1756-2657-4265-A2D0-17393FF9C536}" type="presOf" srcId="{4A087AD0-5A41-4E72-9F1C-93E60CDE9F58}" destId="{361DA137-358C-456E-9CFA-FEF04328007E}" srcOrd="0" destOrd="0" presId="urn:microsoft.com/office/officeart/2005/8/layout/cycle6"/>
    <dgm:cxn modelId="{57C53F7C-C822-4303-8A2A-CB3FF5C38A93}" type="presOf" srcId="{AEC74D16-7142-46DB-A01A-586D6D97C8BC}" destId="{B2D6E1AE-466E-4770-805F-FE6A5E33F6ED}" srcOrd="0" destOrd="0" presId="urn:microsoft.com/office/officeart/2005/8/layout/cycle6"/>
    <dgm:cxn modelId="{5C7D25BA-229D-456A-8AD8-2D257BC2EFD1}" srcId="{AEC74D16-7142-46DB-A01A-586D6D97C8BC}" destId="{CB45AD9E-D8E2-4157-A387-C8B98407C624}" srcOrd="0" destOrd="0" parTransId="{AE7E5727-FE05-4FF9-ACCC-35D3D3444CA5}" sibTransId="{27F0E14E-44D9-4FD4-9CC6-784DF7BBA983}"/>
    <dgm:cxn modelId="{68B902D7-6AFE-463E-9037-575256390854}" type="presOf" srcId="{97BD1E85-31CF-4906-BB45-E7A57B48E90B}" destId="{E4350E9E-9E45-4C49-B9E2-60A2B56C8D9A}" srcOrd="0" destOrd="0" presId="urn:microsoft.com/office/officeart/2005/8/layout/cycle6"/>
    <dgm:cxn modelId="{272D14DA-BD91-46E7-9BC4-DE99644FC41C}" type="presOf" srcId="{10161B01-AE79-42B2-8C8B-755FCE05B7C8}" destId="{CE02A007-3FD8-45BD-A6E7-C929CBFB9B33}" srcOrd="0" destOrd="0" presId="urn:microsoft.com/office/officeart/2005/8/layout/cycle6"/>
    <dgm:cxn modelId="{C6DC6BDD-F9A9-4BD3-BE1C-E99BB82F344F}" srcId="{AEC74D16-7142-46DB-A01A-586D6D97C8BC}" destId="{10161B01-AE79-42B2-8C8B-755FCE05B7C8}" srcOrd="1" destOrd="0" parTransId="{33E2C97E-E37A-4F25-9B1D-6597E56C6F81}" sibTransId="{4A087AD0-5A41-4E72-9F1C-93E60CDE9F58}"/>
    <dgm:cxn modelId="{0BD6BEF6-986D-4661-BC6E-1A25C157FF12}" type="presOf" srcId="{27F0E14E-44D9-4FD4-9CC6-784DF7BBA983}" destId="{A33FC69B-FBA3-43F3-8151-63ABFC60EF88}" srcOrd="0" destOrd="0" presId="urn:microsoft.com/office/officeart/2005/8/layout/cycle6"/>
    <dgm:cxn modelId="{F82B151B-F7EC-4807-8820-FDCE2D1EEB51}" type="presParOf" srcId="{B2D6E1AE-466E-4770-805F-FE6A5E33F6ED}" destId="{D9EE9701-E58E-4FDE-8943-D29C4448FC42}" srcOrd="0" destOrd="0" presId="urn:microsoft.com/office/officeart/2005/8/layout/cycle6"/>
    <dgm:cxn modelId="{5AE3FD4C-4F1F-4A71-8580-B2BD4734824A}" type="presParOf" srcId="{B2D6E1AE-466E-4770-805F-FE6A5E33F6ED}" destId="{C2D30A30-3BB1-4DF9-B599-A65C84A69F85}" srcOrd="1" destOrd="0" presId="urn:microsoft.com/office/officeart/2005/8/layout/cycle6"/>
    <dgm:cxn modelId="{28C39832-54D1-48CF-A3B6-7FB60AED3C8B}" type="presParOf" srcId="{B2D6E1AE-466E-4770-805F-FE6A5E33F6ED}" destId="{A33FC69B-FBA3-43F3-8151-63ABFC60EF88}" srcOrd="2" destOrd="0" presId="urn:microsoft.com/office/officeart/2005/8/layout/cycle6"/>
    <dgm:cxn modelId="{5CE40AFE-A224-4A2E-BF92-759F9D0C6A6F}" type="presParOf" srcId="{B2D6E1AE-466E-4770-805F-FE6A5E33F6ED}" destId="{CE02A007-3FD8-45BD-A6E7-C929CBFB9B33}" srcOrd="3" destOrd="0" presId="urn:microsoft.com/office/officeart/2005/8/layout/cycle6"/>
    <dgm:cxn modelId="{FFC8DF0B-68C9-4C02-A25E-A55AA036BEDA}" type="presParOf" srcId="{B2D6E1AE-466E-4770-805F-FE6A5E33F6ED}" destId="{8E574410-0073-4D1E-8B49-E5C0F9F9467D}" srcOrd="4" destOrd="0" presId="urn:microsoft.com/office/officeart/2005/8/layout/cycle6"/>
    <dgm:cxn modelId="{F7FB2B08-59D7-4589-8C67-CE991CDD3832}" type="presParOf" srcId="{B2D6E1AE-466E-4770-805F-FE6A5E33F6ED}" destId="{361DA137-358C-456E-9CFA-FEF04328007E}" srcOrd="5" destOrd="0" presId="urn:microsoft.com/office/officeart/2005/8/layout/cycle6"/>
    <dgm:cxn modelId="{DC3FE1E1-688B-49C1-9B1B-F80E7F6788BB}" type="presParOf" srcId="{B2D6E1AE-466E-4770-805F-FE6A5E33F6ED}" destId="{E4350E9E-9E45-4C49-B9E2-60A2B56C8D9A}" srcOrd="6" destOrd="0" presId="urn:microsoft.com/office/officeart/2005/8/layout/cycle6"/>
    <dgm:cxn modelId="{F5872A8A-BB98-4559-AD43-724C45C89340}" type="presParOf" srcId="{B2D6E1AE-466E-4770-805F-FE6A5E33F6ED}" destId="{60B9AA97-4527-40FF-AAF1-A0BB3830320E}" srcOrd="7" destOrd="0" presId="urn:microsoft.com/office/officeart/2005/8/layout/cycle6"/>
    <dgm:cxn modelId="{27AF6AB9-0EA6-4D09-B011-7581C7799BAA}" type="presParOf" srcId="{B2D6E1AE-466E-4770-805F-FE6A5E33F6ED}" destId="{2008CD5A-0406-442F-B059-38F9E8278301}"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C74D16-7142-46DB-A01A-586D6D97C8BC}" type="doc">
      <dgm:prSet loTypeId="urn:microsoft.com/office/officeart/2005/8/layout/cycle6" loCatId="cycle" qsTypeId="urn:microsoft.com/office/officeart/2005/8/quickstyle/simple1" qsCatId="simple" csTypeId="urn:microsoft.com/office/officeart/2005/8/colors/accent6_1" csCatId="accent6" phldr="1"/>
      <dgm:spPr/>
      <dgm:t>
        <a:bodyPr/>
        <a:lstStyle/>
        <a:p>
          <a:endParaRPr lang="en-AU"/>
        </a:p>
      </dgm:t>
    </dgm:pt>
    <dgm:pt modelId="{CB45AD9E-D8E2-4157-A387-C8B98407C624}">
      <dgm:prSet phldrT="[Text]" custT="1"/>
      <dgm:spPr/>
      <dgm:t>
        <a:bodyPr/>
        <a:lstStyle/>
        <a:p>
          <a:pPr>
            <a:buFont typeface="Arial" panose="020B0604020202020204" pitchFamily="34" charset="0"/>
            <a:buChar char="•"/>
          </a:pPr>
          <a:r>
            <a:rPr lang="en-AU" sz="1200" dirty="0">
              <a:latin typeface="Century Gothic" panose="020B0502020202020204" pitchFamily="34" charset="0"/>
              <a:cs typeface="Arial" panose="020B0604020202020204" pitchFamily="34" charset="0"/>
            </a:rPr>
            <a:t>Developed and released Digital Cash Flow Coaching Kit for small business</a:t>
          </a:r>
          <a:endParaRPr lang="en-AU" sz="1200" dirty="0">
            <a:latin typeface="Century Gothic" panose="020B0502020202020204" pitchFamily="34" charset="0"/>
          </a:endParaRPr>
        </a:p>
      </dgm:t>
    </dgm:pt>
    <dgm:pt modelId="{AE7E5727-FE05-4FF9-ACCC-35D3D3444CA5}" type="parTrans" cxnId="{5C7D25BA-229D-456A-8AD8-2D257BC2EFD1}">
      <dgm:prSet/>
      <dgm:spPr/>
      <dgm:t>
        <a:bodyPr/>
        <a:lstStyle/>
        <a:p>
          <a:endParaRPr lang="en-AU" sz="1200">
            <a:latin typeface="Century Gothic" panose="020B0502020202020204" pitchFamily="34" charset="0"/>
          </a:endParaRPr>
        </a:p>
      </dgm:t>
    </dgm:pt>
    <dgm:pt modelId="{27F0E14E-44D9-4FD4-9CC6-784DF7BBA983}" type="sibTrans" cxnId="{5C7D25BA-229D-456A-8AD8-2D257BC2EFD1}">
      <dgm:prSet/>
      <dgm:spPr/>
      <dgm:t>
        <a:bodyPr/>
        <a:lstStyle/>
        <a:p>
          <a:endParaRPr lang="en-AU" sz="1200">
            <a:latin typeface="Century Gothic" panose="020B0502020202020204" pitchFamily="34" charset="0"/>
          </a:endParaRPr>
        </a:p>
      </dgm:t>
    </dgm:pt>
    <dgm:pt modelId="{2D0E7A38-15F2-411E-BAEA-2C0290917EB7}">
      <dgm:prSet phldrT="[Text]" custT="1"/>
      <dgm:spPr/>
      <dgm:t>
        <a:bodyPr/>
        <a:lstStyle/>
        <a:p>
          <a:r>
            <a:rPr lang="en-AU" sz="1200" dirty="0">
              <a:latin typeface="Century Gothic" panose="020B0502020202020204" pitchFamily="34" charset="0"/>
            </a:rPr>
            <a:t>Educating future generations and new migrants</a:t>
          </a:r>
        </a:p>
      </dgm:t>
    </dgm:pt>
    <dgm:pt modelId="{C2684113-D814-4D1D-9016-335B340E3BE3}" type="parTrans" cxnId="{BBDE0F2B-5641-4E3E-B10B-B5C74FD0C8C5}">
      <dgm:prSet/>
      <dgm:spPr/>
      <dgm:t>
        <a:bodyPr/>
        <a:lstStyle/>
        <a:p>
          <a:endParaRPr lang="en-AU" sz="1200">
            <a:latin typeface="Century Gothic" panose="020B0502020202020204" pitchFamily="34" charset="0"/>
          </a:endParaRPr>
        </a:p>
      </dgm:t>
    </dgm:pt>
    <dgm:pt modelId="{943897D5-4F5F-45E7-BE6B-96A42979303B}" type="sibTrans" cxnId="{BBDE0F2B-5641-4E3E-B10B-B5C74FD0C8C5}">
      <dgm:prSet/>
      <dgm:spPr/>
      <dgm:t>
        <a:bodyPr/>
        <a:lstStyle/>
        <a:p>
          <a:endParaRPr lang="en-AU" sz="1200">
            <a:latin typeface="Century Gothic" panose="020B0502020202020204" pitchFamily="34" charset="0"/>
          </a:endParaRPr>
        </a:p>
      </dgm:t>
    </dgm:pt>
    <dgm:pt modelId="{46E4E934-8D10-432C-BE8F-F3C1BA6099AE}">
      <dgm:prSet phldrT="[Text]" custT="1"/>
      <dgm:spPr/>
      <dgm:t>
        <a:bodyPr/>
        <a:lstStyle/>
        <a:p>
          <a:r>
            <a:rPr lang="en-AU" sz="1100" dirty="0">
              <a:latin typeface="Century Gothic" panose="020B0502020202020204" pitchFamily="34" charset="0"/>
            </a:rPr>
            <a:t>&gt; We have made over 950 presentations to schools and youth audiences</a:t>
          </a:r>
        </a:p>
      </dgm:t>
    </dgm:pt>
    <dgm:pt modelId="{A37C5593-CCF3-4558-95E4-C09F6A7E1977}" type="parTrans" cxnId="{4827405B-9895-4D8C-9DC3-EEA902BA94EA}">
      <dgm:prSet/>
      <dgm:spPr/>
      <dgm:t>
        <a:bodyPr/>
        <a:lstStyle/>
        <a:p>
          <a:endParaRPr lang="en-AU" sz="1200">
            <a:latin typeface="Century Gothic" panose="020B0502020202020204" pitchFamily="34" charset="0"/>
          </a:endParaRPr>
        </a:p>
      </dgm:t>
    </dgm:pt>
    <dgm:pt modelId="{91016894-2F8D-4C5B-A839-BEAA37C84612}" type="sibTrans" cxnId="{4827405B-9895-4D8C-9DC3-EEA902BA94EA}">
      <dgm:prSet/>
      <dgm:spPr/>
      <dgm:t>
        <a:bodyPr/>
        <a:lstStyle/>
        <a:p>
          <a:endParaRPr lang="en-AU" sz="1200">
            <a:latin typeface="Century Gothic" panose="020B0502020202020204" pitchFamily="34" charset="0"/>
          </a:endParaRPr>
        </a:p>
      </dgm:t>
    </dgm:pt>
    <dgm:pt modelId="{10161B01-AE79-42B2-8C8B-755FCE05B7C8}">
      <dgm:prSet phldrT="[Text]" custT="1"/>
      <dgm:spPr/>
      <dgm:t>
        <a:bodyPr/>
        <a:lstStyle/>
        <a:p>
          <a:r>
            <a:rPr lang="en-AU" sz="1200" dirty="0">
              <a:latin typeface="Century Gothic" panose="020B0502020202020204" pitchFamily="34" charset="0"/>
            </a:rPr>
            <a:t>&gt; </a:t>
          </a:r>
          <a:r>
            <a:rPr lang="en-AU" sz="1100" dirty="0">
              <a:latin typeface="Century Gothic" panose="020B0502020202020204" pitchFamily="34" charset="0"/>
            </a:rPr>
            <a:t>We also connected with migrant communities with more than 730 presentations reaching over 26,500 people</a:t>
          </a:r>
          <a:endParaRPr lang="en-AU" sz="1200" dirty="0">
            <a:latin typeface="Century Gothic" panose="020B0502020202020204" pitchFamily="34" charset="0"/>
          </a:endParaRPr>
        </a:p>
      </dgm:t>
    </dgm:pt>
    <dgm:pt modelId="{33E2C97E-E37A-4F25-9B1D-6597E56C6F81}" type="parTrans" cxnId="{C6DC6BDD-F9A9-4BD3-BE1C-E99BB82F344F}">
      <dgm:prSet/>
      <dgm:spPr/>
      <dgm:t>
        <a:bodyPr/>
        <a:lstStyle/>
        <a:p>
          <a:endParaRPr lang="en-AU" sz="1200">
            <a:latin typeface="Century Gothic" panose="020B0502020202020204" pitchFamily="34" charset="0"/>
          </a:endParaRPr>
        </a:p>
      </dgm:t>
    </dgm:pt>
    <dgm:pt modelId="{4A087AD0-5A41-4E72-9F1C-93E60CDE9F58}" type="sibTrans" cxnId="{C6DC6BDD-F9A9-4BD3-BE1C-E99BB82F344F}">
      <dgm:prSet/>
      <dgm:spPr/>
      <dgm:t>
        <a:bodyPr/>
        <a:lstStyle/>
        <a:p>
          <a:endParaRPr lang="en-AU" sz="1200">
            <a:latin typeface="Century Gothic" panose="020B0502020202020204" pitchFamily="34" charset="0"/>
          </a:endParaRPr>
        </a:p>
      </dgm:t>
    </dgm:pt>
    <dgm:pt modelId="{97BD1E85-31CF-4906-BB45-E7A57B48E90B}">
      <dgm:prSet phldrT="[Text]" custT="1"/>
      <dgm:spPr/>
      <dgm:t>
        <a:bodyPr/>
        <a:lstStyle/>
        <a:p>
          <a:r>
            <a:rPr lang="en-AU" sz="1200" dirty="0">
              <a:latin typeface="Century Gothic" panose="020B0502020202020204" pitchFamily="34" charset="0"/>
            </a:rPr>
            <a:t>Working to have tax and super in school curriculum</a:t>
          </a:r>
        </a:p>
      </dgm:t>
    </dgm:pt>
    <dgm:pt modelId="{F4DBDFF4-751B-4DA6-BE62-18677FD9254B}" type="parTrans" cxnId="{65105262-3C78-4A0E-A1AF-C7421B5F3FCE}">
      <dgm:prSet/>
      <dgm:spPr/>
      <dgm:t>
        <a:bodyPr/>
        <a:lstStyle/>
        <a:p>
          <a:endParaRPr lang="en-AU" sz="1200">
            <a:latin typeface="Century Gothic" panose="020B0502020202020204" pitchFamily="34" charset="0"/>
          </a:endParaRPr>
        </a:p>
      </dgm:t>
    </dgm:pt>
    <dgm:pt modelId="{0AA9977A-935E-4F26-950E-59DFE9D2C767}" type="sibTrans" cxnId="{65105262-3C78-4A0E-A1AF-C7421B5F3FCE}">
      <dgm:prSet/>
      <dgm:spPr/>
      <dgm:t>
        <a:bodyPr/>
        <a:lstStyle/>
        <a:p>
          <a:endParaRPr lang="en-AU" sz="1200">
            <a:latin typeface="Century Gothic" panose="020B0502020202020204" pitchFamily="34" charset="0"/>
          </a:endParaRPr>
        </a:p>
      </dgm:t>
    </dgm:pt>
    <dgm:pt modelId="{B2D6E1AE-466E-4770-805F-FE6A5E33F6ED}" type="pres">
      <dgm:prSet presAssocID="{AEC74D16-7142-46DB-A01A-586D6D97C8BC}" presName="cycle" presStyleCnt="0">
        <dgm:presLayoutVars>
          <dgm:dir/>
          <dgm:resizeHandles val="exact"/>
        </dgm:presLayoutVars>
      </dgm:prSet>
      <dgm:spPr/>
    </dgm:pt>
    <dgm:pt modelId="{D9EE9701-E58E-4FDE-8943-D29C4448FC42}" type="pres">
      <dgm:prSet presAssocID="{CB45AD9E-D8E2-4157-A387-C8B98407C624}" presName="node" presStyleLbl="node1" presStyleIdx="0" presStyleCnt="5">
        <dgm:presLayoutVars>
          <dgm:bulletEnabled val="1"/>
        </dgm:presLayoutVars>
      </dgm:prSet>
      <dgm:spPr/>
    </dgm:pt>
    <dgm:pt modelId="{C2D30A30-3BB1-4DF9-B599-A65C84A69F85}" type="pres">
      <dgm:prSet presAssocID="{CB45AD9E-D8E2-4157-A387-C8B98407C624}" presName="spNode" presStyleCnt="0"/>
      <dgm:spPr/>
    </dgm:pt>
    <dgm:pt modelId="{A33FC69B-FBA3-43F3-8151-63ABFC60EF88}" type="pres">
      <dgm:prSet presAssocID="{27F0E14E-44D9-4FD4-9CC6-784DF7BBA983}" presName="sibTrans" presStyleLbl="sibTrans1D1" presStyleIdx="0" presStyleCnt="5"/>
      <dgm:spPr/>
    </dgm:pt>
    <dgm:pt modelId="{B781E814-FB4F-4161-90FC-9F30B6F3F3DF}" type="pres">
      <dgm:prSet presAssocID="{2D0E7A38-15F2-411E-BAEA-2C0290917EB7}" presName="node" presStyleLbl="node1" presStyleIdx="1" presStyleCnt="5">
        <dgm:presLayoutVars>
          <dgm:bulletEnabled val="1"/>
        </dgm:presLayoutVars>
      </dgm:prSet>
      <dgm:spPr/>
    </dgm:pt>
    <dgm:pt modelId="{1950CCC9-F1D0-4E71-8925-4313411E6F5B}" type="pres">
      <dgm:prSet presAssocID="{2D0E7A38-15F2-411E-BAEA-2C0290917EB7}" presName="spNode" presStyleCnt="0"/>
      <dgm:spPr/>
    </dgm:pt>
    <dgm:pt modelId="{202100A5-F85B-4393-9451-A07A6BA69620}" type="pres">
      <dgm:prSet presAssocID="{943897D5-4F5F-45E7-BE6B-96A42979303B}" presName="sibTrans" presStyleLbl="sibTrans1D1" presStyleIdx="1" presStyleCnt="5"/>
      <dgm:spPr/>
    </dgm:pt>
    <dgm:pt modelId="{CC262944-36B5-43CE-9A1E-97BA4ACA4003}" type="pres">
      <dgm:prSet presAssocID="{46E4E934-8D10-432C-BE8F-F3C1BA6099AE}" presName="node" presStyleLbl="node1" presStyleIdx="2" presStyleCnt="5">
        <dgm:presLayoutVars>
          <dgm:bulletEnabled val="1"/>
        </dgm:presLayoutVars>
      </dgm:prSet>
      <dgm:spPr/>
    </dgm:pt>
    <dgm:pt modelId="{F24F7AD6-24DA-4A96-8511-29033E36B9C0}" type="pres">
      <dgm:prSet presAssocID="{46E4E934-8D10-432C-BE8F-F3C1BA6099AE}" presName="spNode" presStyleCnt="0"/>
      <dgm:spPr/>
    </dgm:pt>
    <dgm:pt modelId="{FBAAE58B-23D7-4BB3-81B5-FDA64205917E}" type="pres">
      <dgm:prSet presAssocID="{91016894-2F8D-4C5B-A839-BEAA37C84612}" presName="sibTrans" presStyleLbl="sibTrans1D1" presStyleIdx="2" presStyleCnt="5"/>
      <dgm:spPr/>
    </dgm:pt>
    <dgm:pt modelId="{CE02A007-3FD8-45BD-A6E7-C929CBFB9B33}" type="pres">
      <dgm:prSet presAssocID="{10161B01-AE79-42B2-8C8B-755FCE05B7C8}" presName="node" presStyleLbl="node1" presStyleIdx="3" presStyleCnt="5">
        <dgm:presLayoutVars>
          <dgm:bulletEnabled val="1"/>
        </dgm:presLayoutVars>
      </dgm:prSet>
      <dgm:spPr/>
    </dgm:pt>
    <dgm:pt modelId="{8E574410-0073-4D1E-8B49-E5C0F9F9467D}" type="pres">
      <dgm:prSet presAssocID="{10161B01-AE79-42B2-8C8B-755FCE05B7C8}" presName="spNode" presStyleCnt="0"/>
      <dgm:spPr/>
    </dgm:pt>
    <dgm:pt modelId="{361DA137-358C-456E-9CFA-FEF04328007E}" type="pres">
      <dgm:prSet presAssocID="{4A087AD0-5A41-4E72-9F1C-93E60CDE9F58}" presName="sibTrans" presStyleLbl="sibTrans1D1" presStyleIdx="3" presStyleCnt="5"/>
      <dgm:spPr/>
    </dgm:pt>
    <dgm:pt modelId="{E4350E9E-9E45-4C49-B9E2-60A2B56C8D9A}" type="pres">
      <dgm:prSet presAssocID="{97BD1E85-31CF-4906-BB45-E7A57B48E90B}" presName="node" presStyleLbl="node1" presStyleIdx="4" presStyleCnt="5">
        <dgm:presLayoutVars>
          <dgm:bulletEnabled val="1"/>
        </dgm:presLayoutVars>
      </dgm:prSet>
      <dgm:spPr/>
    </dgm:pt>
    <dgm:pt modelId="{60B9AA97-4527-40FF-AAF1-A0BB3830320E}" type="pres">
      <dgm:prSet presAssocID="{97BD1E85-31CF-4906-BB45-E7A57B48E90B}" presName="spNode" presStyleCnt="0"/>
      <dgm:spPr/>
    </dgm:pt>
    <dgm:pt modelId="{2008CD5A-0406-442F-B059-38F9E8278301}" type="pres">
      <dgm:prSet presAssocID="{0AA9977A-935E-4F26-950E-59DFE9D2C767}" presName="sibTrans" presStyleLbl="sibTrans1D1" presStyleIdx="4" presStyleCnt="5"/>
      <dgm:spPr/>
    </dgm:pt>
  </dgm:ptLst>
  <dgm:cxnLst>
    <dgm:cxn modelId="{22B4981A-71B6-483A-BE22-539EBC134F8C}" type="presOf" srcId="{0AA9977A-935E-4F26-950E-59DFE9D2C767}" destId="{2008CD5A-0406-442F-B059-38F9E8278301}" srcOrd="0" destOrd="0" presId="urn:microsoft.com/office/officeart/2005/8/layout/cycle6"/>
    <dgm:cxn modelId="{BBDE0F2B-5641-4E3E-B10B-B5C74FD0C8C5}" srcId="{AEC74D16-7142-46DB-A01A-586D6D97C8BC}" destId="{2D0E7A38-15F2-411E-BAEA-2C0290917EB7}" srcOrd="1" destOrd="0" parTransId="{C2684113-D814-4D1D-9016-335B340E3BE3}" sibTransId="{943897D5-4F5F-45E7-BE6B-96A42979303B}"/>
    <dgm:cxn modelId="{4827405B-9895-4D8C-9DC3-EEA902BA94EA}" srcId="{AEC74D16-7142-46DB-A01A-586D6D97C8BC}" destId="{46E4E934-8D10-432C-BE8F-F3C1BA6099AE}" srcOrd="2" destOrd="0" parTransId="{A37C5593-CCF3-4558-95E4-C09F6A7E1977}" sibTransId="{91016894-2F8D-4C5B-A839-BEAA37C84612}"/>
    <dgm:cxn modelId="{75CB455F-F881-4778-BAC5-28E1915983E6}" type="presOf" srcId="{CB45AD9E-D8E2-4157-A387-C8B98407C624}" destId="{D9EE9701-E58E-4FDE-8943-D29C4448FC42}" srcOrd="0" destOrd="0" presId="urn:microsoft.com/office/officeart/2005/8/layout/cycle6"/>
    <dgm:cxn modelId="{65105262-3C78-4A0E-A1AF-C7421B5F3FCE}" srcId="{AEC74D16-7142-46DB-A01A-586D6D97C8BC}" destId="{97BD1E85-31CF-4906-BB45-E7A57B48E90B}" srcOrd="4" destOrd="0" parTransId="{F4DBDFF4-751B-4DA6-BE62-18677FD9254B}" sibTransId="{0AA9977A-935E-4F26-950E-59DFE9D2C767}"/>
    <dgm:cxn modelId="{CC37EE4A-8CD3-413D-B5DE-CB34839822FE}" type="presOf" srcId="{943897D5-4F5F-45E7-BE6B-96A42979303B}" destId="{202100A5-F85B-4393-9451-A07A6BA69620}" srcOrd="0" destOrd="0" presId="urn:microsoft.com/office/officeart/2005/8/layout/cycle6"/>
    <dgm:cxn modelId="{9275FE6F-CBB7-4DCF-BEDA-D2E713A54278}" type="presOf" srcId="{91016894-2F8D-4C5B-A839-BEAA37C84612}" destId="{FBAAE58B-23D7-4BB3-81B5-FDA64205917E}" srcOrd="0" destOrd="0" presId="urn:microsoft.com/office/officeart/2005/8/layout/cycle6"/>
    <dgm:cxn modelId="{A3FA1756-2657-4265-A2D0-17393FF9C536}" type="presOf" srcId="{4A087AD0-5A41-4E72-9F1C-93E60CDE9F58}" destId="{361DA137-358C-456E-9CFA-FEF04328007E}" srcOrd="0" destOrd="0" presId="urn:microsoft.com/office/officeart/2005/8/layout/cycle6"/>
    <dgm:cxn modelId="{57C53F7C-C822-4303-8A2A-CB3FF5C38A93}" type="presOf" srcId="{AEC74D16-7142-46DB-A01A-586D6D97C8BC}" destId="{B2D6E1AE-466E-4770-805F-FE6A5E33F6ED}" srcOrd="0" destOrd="0" presId="urn:microsoft.com/office/officeart/2005/8/layout/cycle6"/>
    <dgm:cxn modelId="{CA262F97-FC1D-409A-9354-0787B8C96BBD}" type="presOf" srcId="{2D0E7A38-15F2-411E-BAEA-2C0290917EB7}" destId="{B781E814-FB4F-4161-90FC-9F30B6F3F3DF}" srcOrd="0" destOrd="0" presId="urn:microsoft.com/office/officeart/2005/8/layout/cycle6"/>
    <dgm:cxn modelId="{5C7D25BA-229D-456A-8AD8-2D257BC2EFD1}" srcId="{AEC74D16-7142-46DB-A01A-586D6D97C8BC}" destId="{CB45AD9E-D8E2-4157-A387-C8B98407C624}" srcOrd="0" destOrd="0" parTransId="{AE7E5727-FE05-4FF9-ACCC-35D3D3444CA5}" sibTransId="{27F0E14E-44D9-4FD4-9CC6-784DF7BBA983}"/>
    <dgm:cxn modelId="{0D5B6BD4-B023-4B01-9183-176FDC139F2C}" type="presOf" srcId="{46E4E934-8D10-432C-BE8F-F3C1BA6099AE}" destId="{CC262944-36B5-43CE-9A1E-97BA4ACA4003}" srcOrd="0" destOrd="0" presId="urn:microsoft.com/office/officeart/2005/8/layout/cycle6"/>
    <dgm:cxn modelId="{68B902D7-6AFE-463E-9037-575256390854}" type="presOf" srcId="{97BD1E85-31CF-4906-BB45-E7A57B48E90B}" destId="{E4350E9E-9E45-4C49-B9E2-60A2B56C8D9A}" srcOrd="0" destOrd="0" presId="urn:microsoft.com/office/officeart/2005/8/layout/cycle6"/>
    <dgm:cxn modelId="{272D14DA-BD91-46E7-9BC4-DE99644FC41C}" type="presOf" srcId="{10161B01-AE79-42B2-8C8B-755FCE05B7C8}" destId="{CE02A007-3FD8-45BD-A6E7-C929CBFB9B33}" srcOrd="0" destOrd="0" presId="urn:microsoft.com/office/officeart/2005/8/layout/cycle6"/>
    <dgm:cxn modelId="{C6DC6BDD-F9A9-4BD3-BE1C-E99BB82F344F}" srcId="{AEC74D16-7142-46DB-A01A-586D6D97C8BC}" destId="{10161B01-AE79-42B2-8C8B-755FCE05B7C8}" srcOrd="3" destOrd="0" parTransId="{33E2C97E-E37A-4F25-9B1D-6597E56C6F81}" sibTransId="{4A087AD0-5A41-4E72-9F1C-93E60CDE9F58}"/>
    <dgm:cxn modelId="{0BD6BEF6-986D-4661-BC6E-1A25C157FF12}" type="presOf" srcId="{27F0E14E-44D9-4FD4-9CC6-784DF7BBA983}" destId="{A33FC69B-FBA3-43F3-8151-63ABFC60EF88}" srcOrd="0" destOrd="0" presId="urn:microsoft.com/office/officeart/2005/8/layout/cycle6"/>
    <dgm:cxn modelId="{F82B151B-F7EC-4807-8820-FDCE2D1EEB51}" type="presParOf" srcId="{B2D6E1AE-466E-4770-805F-FE6A5E33F6ED}" destId="{D9EE9701-E58E-4FDE-8943-D29C4448FC42}" srcOrd="0" destOrd="0" presId="urn:microsoft.com/office/officeart/2005/8/layout/cycle6"/>
    <dgm:cxn modelId="{5AE3FD4C-4F1F-4A71-8580-B2BD4734824A}" type="presParOf" srcId="{B2D6E1AE-466E-4770-805F-FE6A5E33F6ED}" destId="{C2D30A30-3BB1-4DF9-B599-A65C84A69F85}" srcOrd="1" destOrd="0" presId="urn:microsoft.com/office/officeart/2005/8/layout/cycle6"/>
    <dgm:cxn modelId="{28C39832-54D1-48CF-A3B6-7FB60AED3C8B}" type="presParOf" srcId="{B2D6E1AE-466E-4770-805F-FE6A5E33F6ED}" destId="{A33FC69B-FBA3-43F3-8151-63ABFC60EF88}" srcOrd="2" destOrd="0" presId="urn:microsoft.com/office/officeart/2005/8/layout/cycle6"/>
    <dgm:cxn modelId="{6BBCEFE8-6B8D-4F0F-BB9E-AA78DEA89CD5}" type="presParOf" srcId="{B2D6E1AE-466E-4770-805F-FE6A5E33F6ED}" destId="{B781E814-FB4F-4161-90FC-9F30B6F3F3DF}" srcOrd="3" destOrd="0" presId="urn:microsoft.com/office/officeart/2005/8/layout/cycle6"/>
    <dgm:cxn modelId="{91CF71CB-7BA4-4166-A682-0C594AF1E073}" type="presParOf" srcId="{B2D6E1AE-466E-4770-805F-FE6A5E33F6ED}" destId="{1950CCC9-F1D0-4E71-8925-4313411E6F5B}" srcOrd="4" destOrd="0" presId="urn:microsoft.com/office/officeart/2005/8/layout/cycle6"/>
    <dgm:cxn modelId="{04DD7F57-37BA-4711-87F3-75C7E21DF1DA}" type="presParOf" srcId="{B2D6E1AE-466E-4770-805F-FE6A5E33F6ED}" destId="{202100A5-F85B-4393-9451-A07A6BA69620}" srcOrd="5" destOrd="0" presId="urn:microsoft.com/office/officeart/2005/8/layout/cycle6"/>
    <dgm:cxn modelId="{629F2869-FB86-4882-9274-1544581CC3CF}" type="presParOf" srcId="{B2D6E1AE-466E-4770-805F-FE6A5E33F6ED}" destId="{CC262944-36B5-43CE-9A1E-97BA4ACA4003}" srcOrd="6" destOrd="0" presId="urn:microsoft.com/office/officeart/2005/8/layout/cycle6"/>
    <dgm:cxn modelId="{FEF4414C-1A38-4959-B469-88B01D20CF13}" type="presParOf" srcId="{B2D6E1AE-466E-4770-805F-FE6A5E33F6ED}" destId="{F24F7AD6-24DA-4A96-8511-29033E36B9C0}" srcOrd="7" destOrd="0" presId="urn:microsoft.com/office/officeart/2005/8/layout/cycle6"/>
    <dgm:cxn modelId="{2E364F5D-6AAD-49CA-83F7-204E8F83E537}" type="presParOf" srcId="{B2D6E1AE-466E-4770-805F-FE6A5E33F6ED}" destId="{FBAAE58B-23D7-4BB3-81B5-FDA64205917E}" srcOrd="8" destOrd="0" presId="urn:microsoft.com/office/officeart/2005/8/layout/cycle6"/>
    <dgm:cxn modelId="{5CE40AFE-A224-4A2E-BF92-759F9D0C6A6F}" type="presParOf" srcId="{B2D6E1AE-466E-4770-805F-FE6A5E33F6ED}" destId="{CE02A007-3FD8-45BD-A6E7-C929CBFB9B33}" srcOrd="9" destOrd="0" presId="urn:microsoft.com/office/officeart/2005/8/layout/cycle6"/>
    <dgm:cxn modelId="{FFC8DF0B-68C9-4C02-A25E-A55AA036BEDA}" type="presParOf" srcId="{B2D6E1AE-466E-4770-805F-FE6A5E33F6ED}" destId="{8E574410-0073-4D1E-8B49-E5C0F9F9467D}" srcOrd="10" destOrd="0" presId="urn:microsoft.com/office/officeart/2005/8/layout/cycle6"/>
    <dgm:cxn modelId="{F7FB2B08-59D7-4589-8C67-CE991CDD3832}" type="presParOf" srcId="{B2D6E1AE-466E-4770-805F-FE6A5E33F6ED}" destId="{361DA137-358C-456E-9CFA-FEF04328007E}" srcOrd="11" destOrd="0" presId="urn:microsoft.com/office/officeart/2005/8/layout/cycle6"/>
    <dgm:cxn modelId="{DC3FE1E1-688B-49C1-9B1B-F80E7F6788BB}" type="presParOf" srcId="{B2D6E1AE-466E-4770-805F-FE6A5E33F6ED}" destId="{E4350E9E-9E45-4C49-B9E2-60A2B56C8D9A}" srcOrd="12" destOrd="0" presId="urn:microsoft.com/office/officeart/2005/8/layout/cycle6"/>
    <dgm:cxn modelId="{F5872A8A-BB98-4559-AD43-724C45C89340}" type="presParOf" srcId="{B2D6E1AE-466E-4770-805F-FE6A5E33F6ED}" destId="{60B9AA97-4527-40FF-AAF1-A0BB3830320E}" srcOrd="13" destOrd="0" presId="urn:microsoft.com/office/officeart/2005/8/layout/cycle6"/>
    <dgm:cxn modelId="{27AF6AB9-0EA6-4D09-B011-7581C7799BAA}" type="presParOf" srcId="{B2D6E1AE-466E-4770-805F-FE6A5E33F6ED}" destId="{2008CD5A-0406-442F-B059-38F9E8278301}"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C74D16-7142-46DB-A01A-586D6D97C8BC}" type="doc">
      <dgm:prSet loTypeId="urn:microsoft.com/office/officeart/2005/8/layout/cycle6" loCatId="cycle" qsTypeId="urn:microsoft.com/office/officeart/2005/8/quickstyle/simple1" qsCatId="simple" csTypeId="urn:microsoft.com/office/officeart/2005/8/colors/accent4_1" csCatId="accent4" phldr="1"/>
      <dgm:spPr/>
      <dgm:t>
        <a:bodyPr/>
        <a:lstStyle/>
        <a:p>
          <a:endParaRPr lang="en-AU"/>
        </a:p>
      </dgm:t>
    </dgm:pt>
    <dgm:pt modelId="{CB45AD9E-D8E2-4157-A387-C8B98407C624}">
      <dgm:prSet phldrT="[Text]" custT="1"/>
      <dgm:spPr/>
      <dgm:t>
        <a:bodyPr/>
        <a:lstStyle/>
        <a:p>
          <a:pPr>
            <a:buFont typeface="Arial" panose="020B0604020202020204" pitchFamily="34" charset="0"/>
            <a:buChar char="•"/>
          </a:pPr>
          <a:r>
            <a:rPr lang="en-AU" sz="1200" dirty="0">
              <a:latin typeface="Century Gothic" panose="020B0502020202020204" pitchFamily="34" charset="0"/>
              <a:cs typeface="Arial" panose="020B0604020202020204" pitchFamily="34" charset="0"/>
            </a:rPr>
            <a:t>Banning electronic sales suppression technology</a:t>
          </a:r>
          <a:endParaRPr lang="en-AU" sz="1200" dirty="0">
            <a:latin typeface="Century Gothic" panose="020B0502020202020204" pitchFamily="34" charset="0"/>
          </a:endParaRPr>
        </a:p>
      </dgm:t>
    </dgm:pt>
    <dgm:pt modelId="{AE7E5727-FE05-4FF9-ACCC-35D3D3444CA5}" type="parTrans" cxnId="{5C7D25BA-229D-456A-8AD8-2D257BC2EFD1}">
      <dgm:prSet/>
      <dgm:spPr/>
      <dgm:t>
        <a:bodyPr/>
        <a:lstStyle/>
        <a:p>
          <a:endParaRPr lang="en-AU" sz="1200">
            <a:latin typeface="Century Gothic" panose="020B0502020202020204" pitchFamily="34" charset="0"/>
          </a:endParaRPr>
        </a:p>
      </dgm:t>
    </dgm:pt>
    <dgm:pt modelId="{27F0E14E-44D9-4FD4-9CC6-784DF7BBA983}" type="sibTrans" cxnId="{5C7D25BA-229D-456A-8AD8-2D257BC2EFD1}">
      <dgm:prSet/>
      <dgm:spPr/>
      <dgm:t>
        <a:bodyPr/>
        <a:lstStyle/>
        <a:p>
          <a:endParaRPr lang="en-AU" sz="1200">
            <a:latin typeface="Century Gothic" panose="020B0502020202020204" pitchFamily="34" charset="0"/>
          </a:endParaRPr>
        </a:p>
      </dgm:t>
    </dgm:pt>
    <dgm:pt modelId="{2D0E7A38-15F2-411E-BAEA-2C0290917EB7}">
      <dgm:prSet phldrT="[Text]" custT="1"/>
      <dgm:spPr/>
      <dgm:t>
        <a:bodyPr/>
        <a:lstStyle/>
        <a:p>
          <a:r>
            <a:rPr lang="en-AU" sz="1200" dirty="0">
              <a:latin typeface="Century Gothic" panose="020B0502020202020204" pitchFamily="34" charset="0"/>
            </a:rPr>
            <a:t>Extended the successful Taxable Payments Reporting System to new services </a:t>
          </a:r>
        </a:p>
      </dgm:t>
    </dgm:pt>
    <dgm:pt modelId="{C2684113-D814-4D1D-9016-335B340E3BE3}" type="parTrans" cxnId="{BBDE0F2B-5641-4E3E-B10B-B5C74FD0C8C5}">
      <dgm:prSet/>
      <dgm:spPr/>
      <dgm:t>
        <a:bodyPr/>
        <a:lstStyle/>
        <a:p>
          <a:endParaRPr lang="en-AU" sz="1200">
            <a:latin typeface="Century Gothic" panose="020B0502020202020204" pitchFamily="34" charset="0"/>
          </a:endParaRPr>
        </a:p>
      </dgm:t>
    </dgm:pt>
    <dgm:pt modelId="{943897D5-4F5F-45E7-BE6B-96A42979303B}" type="sibTrans" cxnId="{BBDE0F2B-5641-4E3E-B10B-B5C74FD0C8C5}">
      <dgm:prSet/>
      <dgm:spPr/>
      <dgm:t>
        <a:bodyPr/>
        <a:lstStyle/>
        <a:p>
          <a:endParaRPr lang="en-AU" sz="1200">
            <a:latin typeface="Century Gothic" panose="020B0502020202020204" pitchFamily="34" charset="0"/>
          </a:endParaRPr>
        </a:p>
      </dgm:t>
    </dgm:pt>
    <dgm:pt modelId="{10161B01-AE79-42B2-8C8B-755FCE05B7C8}">
      <dgm:prSet phldrT="[Text]" custT="1"/>
      <dgm:spPr/>
      <dgm:t>
        <a:bodyPr/>
        <a:lstStyle/>
        <a:p>
          <a:r>
            <a:rPr lang="en-AU" sz="1200" dirty="0">
              <a:latin typeface="Century Gothic" panose="020B0502020202020204" pitchFamily="34" charset="0"/>
            </a:rPr>
            <a:t>Satisfactory statement of tax record required for government contracts over $4m</a:t>
          </a:r>
        </a:p>
      </dgm:t>
    </dgm:pt>
    <dgm:pt modelId="{33E2C97E-E37A-4F25-9B1D-6597E56C6F81}" type="parTrans" cxnId="{C6DC6BDD-F9A9-4BD3-BE1C-E99BB82F344F}">
      <dgm:prSet/>
      <dgm:spPr/>
      <dgm:t>
        <a:bodyPr/>
        <a:lstStyle/>
        <a:p>
          <a:endParaRPr lang="en-AU" sz="1200">
            <a:latin typeface="Century Gothic" panose="020B0502020202020204" pitchFamily="34" charset="0"/>
          </a:endParaRPr>
        </a:p>
      </dgm:t>
    </dgm:pt>
    <dgm:pt modelId="{4A087AD0-5A41-4E72-9F1C-93E60CDE9F58}" type="sibTrans" cxnId="{C6DC6BDD-F9A9-4BD3-BE1C-E99BB82F344F}">
      <dgm:prSet/>
      <dgm:spPr/>
      <dgm:t>
        <a:bodyPr/>
        <a:lstStyle/>
        <a:p>
          <a:endParaRPr lang="en-AU" sz="1200">
            <a:latin typeface="Century Gothic" panose="020B0502020202020204" pitchFamily="34" charset="0"/>
          </a:endParaRPr>
        </a:p>
      </dgm:t>
    </dgm:pt>
    <dgm:pt modelId="{97BD1E85-31CF-4906-BB45-E7A57B48E90B}">
      <dgm:prSet phldrT="[Text]" custT="1"/>
      <dgm:spPr/>
      <dgm:t>
        <a:bodyPr/>
        <a:lstStyle/>
        <a:p>
          <a:r>
            <a:rPr lang="en-AU" sz="1200" dirty="0">
              <a:latin typeface="Century Gothic" panose="020B0502020202020204" pitchFamily="34" charset="0"/>
            </a:rPr>
            <a:t>Collecting tobacco duties and taxes at the border </a:t>
          </a:r>
        </a:p>
      </dgm:t>
    </dgm:pt>
    <dgm:pt modelId="{F4DBDFF4-751B-4DA6-BE62-18677FD9254B}" type="parTrans" cxnId="{65105262-3C78-4A0E-A1AF-C7421B5F3FCE}">
      <dgm:prSet/>
      <dgm:spPr/>
      <dgm:t>
        <a:bodyPr/>
        <a:lstStyle/>
        <a:p>
          <a:endParaRPr lang="en-AU" sz="1200">
            <a:latin typeface="Century Gothic" panose="020B0502020202020204" pitchFamily="34" charset="0"/>
          </a:endParaRPr>
        </a:p>
      </dgm:t>
    </dgm:pt>
    <dgm:pt modelId="{0AA9977A-935E-4F26-950E-59DFE9D2C767}" type="sibTrans" cxnId="{65105262-3C78-4A0E-A1AF-C7421B5F3FCE}">
      <dgm:prSet/>
      <dgm:spPr/>
      <dgm:t>
        <a:bodyPr/>
        <a:lstStyle/>
        <a:p>
          <a:endParaRPr lang="en-AU" sz="1200">
            <a:latin typeface="Century Gothic" panose="020B0502020202020204" pitchFamily="34" charset="0"/>
          </a:endParaRPr>
        </a:p>
      </dgm:t>
    </dgm:pt>
    <dgm:pt modelId="{B8C6335B-1209-4B70-923F-A36012069A1A}">
      <dgm:prSet custT="1"/>
      <dgm:spPr/>
      <dgm:t>
        <a:bodyPr/>
        <a:lstStyle/>
        <a:p>
          <a:r>
            <a:rPr lang="en-AU" sz="1200" kern="1200" dirty="0">
              <a:solidFill>
                <a:srgbClr val="000000">
                  <a:hueOff val="0"/>
                  <a:satOff val="0"/>
                  <a:lumOff val="0"/>
                  <a:alphaOff val="0"/>
                </a:srgbClr>
              </a:solidFill>
              <a:latin typeface="Century Gothic" panose="020B0502020202020204" pitchFamily="34" charset="0"/>
              <a:ea typeface="+mn-ea"/>
              <a:cs typeface="Arial" panose="020B0604020202020204" pitchFamily="34" charset="0"/>
            </a:rPr>
            <a:t>Introducing director identification numbers (director IDs) </a:t>
          </a:r>
        </a:p>
      </dgm:t>
    </dgm:pt>
    <dgm:pt modelId="{B7D4F343-FEAC-4959-8883-F601F9D0BBA6}" type="parTrans" cxnId="{B29580A6-CFC3-416D-8EE5-892240B8AD81}">
      <dgm:prSet/>
      <dgm:spPr/>
      <dgm:t>
        <a:bodyPr/>
        <a:lstStyle/>
        <a:p>
          <a:endParaRPr lang="en-AU"/>
        </a:p>
      </dgm:t>
    </dgm:pt>
    <dgm:pt modelId="{59A98ADB-9577-4D9A-A5CF-6AC209CEB179}" type="sibTrans" cxnId="{B29580A6-CFC3-416D-8EE5-892240B8AD81}">
      <dgm:prSet/>
      <dgm:spPr/>
      <dgm:t>
        <a:bodyPr/>
        <a:lstStyle/>
        <a:p>
          <a:endParaRPr lang="en-AU"/>
        </a:p>
      </dgm:t>
    </dgm:pt>
    <dgm:pt modelId="{B2D6E1AE-466E-4770-805F-FE6A5E33F6ED}" type="pres">
      <dgm:prSet presAssocID="{AEC74D16-7142-46DB-A01A-586D6D97C8BC}" presName="cycle" presStyleCnt="0">
        <dgm:presLayoutVars>
          <dgm:dir/>
          <dgm:resizeHandles val="exact"/>
        </dgm:presLayoutVars>
      </dgm:prSet>
      <dgm:spPr/>
    </dgm:pt>
    <dgm:pt modelId="{D9EE9701-E58E-4FDE-8943-D29C4448FC42}" type="pres">
      <dgm:prSet presAssocID="{CB45AD9E-D8E2-4157-A387-C8B98407C624}" presName="node" presStyleLbl="node1" presStyleIdx="0" presStyleCnt="5">
        <dgm:presLayoutVars>
          <dgm:bulletEnabled val="1"/>
        </dgm:presLayoutVars>
      </dgm:prSet>
      <dgm:spPr/>
    </dgm:pt>
    <dgm:pt modelId="{C2D30A30-3BB1-4DF9-B599-A65C84A69F85}" type="pres">
      <dgm:prSet presAssocID="{CB45AD9E-D8E2-4157-A387-C8B98407C624}" presName="spNode" presStyleCnt="0"/>
      <dgm:spPr/>
    </dgm:pt>
    <dgm:pt modelId="{A33FC69B-FBA3-43F3-8151-63ABFC60EF88}" type="pres">
      <dgm:prSet presAssocID="{27F0E14E-44D9-4FD4-9CC6-784DF7BBA983}" presName="sibTrans" presStyleLbl="sibTrans1D1" presStyleIdx="0" presStyleCnt="5"/>
      <dgm:spPr/>
    </dgm:pt>
    <dgm:pt modelId="{B781E814-FB4F-4161-90FC-9F30B6F3F3DF}" type="pres">
      <dgm:prSet presAssocID="{2D0E7A38-15F2-411E-BAEA-2C0290917EB7}" presName="node" presStyleLbl="node1" presStyleIdx="1" presStyleCnt="5">
        <dgm:presLayoutVars>
          <dgm:bulletEnabled val="1"/>
        </dgm:presLayoutVars>
      </dgm:prSet>
      <dgm:spPr/>
    </dgm:pt>
    <dgm:pt modelId="{1950CCC9-F1D0-4E71-8925-4313411E6F5B}" type="pres">
      <dgm:prSet presAssocID="{2D0E7A38-15F2-411E-BAEA-2C0290917EB7}" presName="spNode" presStyleCnt="0"/>
      <dgm:spPr/>
    </dgm:pt>
    <dgm:pt modelId="{202100A5-F85B-4393-9451-A07A6BA69620}" type="pres">
      <dgm:prSet presAssocID="{943897D5-4F5F-45E7-BE6B-96A42979303B}" presName="sibTrans" presStyleLbl="sibTrans1D1" presStyleIdx="1" presStyleCnt="5"/>
      <dgm:spPr/>
    </dgm:pt>
    <dgm:pt modelId="{CE02A007-3FD8-45BD-A6E7-C929CBFB9B33}" type="pres">
      <dgm:prSet presAssocID="{10161B01-AE79-42B2-8C8B-755FCE05B7C8}" presName="node" presStyleLbl="node1" presStyleIdx="2" presStyleCnt="5">
        <dgm:presLayoutVars>
          <dgm:bulletEnabled val="1"/>
        </dgm:presLayoutVars>
      </dgm:prSet>
      <dgm:spPr/>
    </dgm:pt>
    <dgm:pt modelId="{8E574410-0073-4D1E-8B49-E5C0F9F9467D}" type="pres">
      <dgm:prSet presAssocID="{10161B01-AE79-42B2-8C8B-755FCE05B7C8}" presName="spNode" presStyleCnt="0"/>
      <dgm:spPr/>
    </dgm:pt>
    <dgm:pt modelId="{361DA137-358C-456E-9CFA-FEF04328007E}" type="pres">
      <dgm:prSet presAssocID="{4A087AD0-5A41-4E72-9F1C-93E60CDE9F58}" presName="sibTrans" presStyleLbl="sibTrans1D1" presStyleIdx="2" presStyleCnt="5"/>
      <dgm:spPr/>
    </dgm:pt>
    <dgm:pt modelId="{E4350E9E-9E45-4C49-B9E2-60A2B56C8D9A}" type="pres">
      <dgm:prSet presAssocID="{97BD1E85-31CF-4906-BB45-E7A57B48E90B}" presName="node" presStyleLbl="node1" presStyleIdx="3" presStyleCnt="5">
        <dgm:presLayoutVars>
          <dgm:bulletEnabled val="1"/>
        </dgm:presLayoutVars>
      </dgm:prSet>
      <dgm:spPr/>
    </dgm:pt>
    <dgm:pt modelId="{60B9AA97-4527-40FF-AAF1-A0BB3830320E}" type="pres">
      <dgm:prSet presAssocID="{97BD1E85-31CF-4906-BB45-E7A57B48E90B}" presName="spNode" presStyleCnt="0"/>
      <dgm:spPr/>
    </dgm:pt>
    <dgm:pt modelId="{2008CD5A-0406-442F-B059-38F9E8278301}" type="pres">
      <dgm:prSet presAssocID="{0AA9977A-935E-4F26-950E-59DFE9D2C767}" presName="sibTrans" presStyleLbl="sibTrans1D1" presStyleIdx="3" presStyleCnt="5"/>
      <dgm:spPr/>
    </dgm:pt>
    <dgm:pt modelId="{4EDA8579-B551-4D11-86D8-649AAAA09927}" type="pres">
      <dgm:prSet presAssocID="{B8C6335B-1209-4B70-923F-A36012069A1A}" presName="node" presStyleLbl="node1" presStyleIdx="4" presStyleCnt="5">
        <dgm:presLayoutVars>
          <dgm:bulletEnabled val="1"/>
        </dgm:presLayoutVars>
      </dgm:prSet>
      <dgm:spPr/>
    </dgm:pt>
    <dgm:pt modelId="{E17BAC26-D3BA-49DE-AB64-D3CAC0BBFCF1}" type="pres">
      <dgm:prSet presAssocID="{B8C6335B-1209-4B70-923F-A36012069A1A}" presName="spNode" presStyleCnt="0"/>
      <dgm:spPr/>
    </dgm:pt>
    <dgm:pt modelId="{126EB1F7-39E2-47F0-81BB-E4A44C1D285C}" type="pres">
      <dgm:prSet presAssocID="{59A98ADB-9577-4D9A-A5CF-6AC209CEB179}" presName="sibTrans" presStyleLbl="sibTrans1D1" presStyleIdx="4" presStyleCnt="5"/>
      <dgm:spPr/>
    </dgm:pt>
  </dgm:ptLst>
  <dgm:cxnLst>
    <dgm:cxn modelId="{F82D500B-DC54-471E-A1A3-2E6F63A05589}" type="presOf" srcId="{B8C6335B-1209-4B70-923F-A36012069A1A}" destId="{4EDA8579-B551-4D11-86D8-649AAAA09927}" srcOrd="0" destOrd="0" presId="urn:microsoft.com/office/officeart/2005/8/layout/cycle6"/>
    <dgm:cxn modelId="{22B4981A-71B6-483A-BE22-539EBC134F8C}" type="presOf" srcId="{0AA9977A-935E-4F26-950E-59DFE9D2C767}" destId="{2008CD5A-0406-442F-B059-38F9E8278301}" srcOrd="0" destOrd="0" presId="urn:microsoft.com/office/officeart/2005/8/layout/cycle6"/>
    <dgm:cxn modelId="{BBDE0F2B-5641-4E3E-B10B-B5C74FD0C8C5}" srcId="{AEC74D16-7142-46DB-A01A-586D6D97C8BC}" destId="{2D0E7A38-15F2-411E-BAEA-2C0290917EB7}" srcOrd="1" destOrd="0" parTransId="{C2684113-D814-4D1D-9016-335B340E3BE3}" sibTransId="{943897D5-4F5F-45E7-BE6B-96A42979303B}"/>
    <dgm:cxn modelId="{75CB455F-F881-4778-BAC5-28E1915983E6}" type="presOf" srcId="{CB45AD9E-D8E2-4157-A387-C8B98407C624}" destId="{D9EE9701-E58E-4FDE-8943-D29C4448FC42}" srcOrd="0" destOrd="0" presId="urn:microsoft.com/office/officeart/2005/8/layout/cycle6"/>
    <dgm:cxn modelId="{65105262-3C78-4A0E-A1AF-C7421B5F3FCE}" srcId="{AEC74D16-7142-46DB-A01A-586D6D97C8BC}" destId="{97BD1E85-31CF-4906-BB45-E7A57B48E90B}" srcOrd="3" destOrd="0" parTransId="{F4DBDFF4-751B-4DA6-BE62-18677FD9254B}" sibTransId="{0AA9977A-935E-4F26-950E-59DFE9D2C767}"/>
    <dgm:cxn modelId="{CC37EE4A-8CD3-413D-B5DE-CB34839822FE}" type="presOf" srcId="{943897D5-4F5F-45E7-BE6B-96A42979303B}" destId="{202100A5-F85B-4393-9451-A07A6BA69620}" srcOrd="0" destOrd="0" presId="urn:microsoft.com/office/officeart/2005/8/layout/cycle6"/>
    <dgm:cxn modelId="{A3FA1756-2657-4265-A2D0-17393FF9C536}" type="presOf" srcId="{4A087AD0-5A41-4E72-9F1C-93E60CDE9F58}" destId="{361DA137-358C-456E-9CFA-FEF04328007E}" srcOrd="0" destOrd="0" presId="urn:microsoft.com/office/officeart/2005/8/layout/cycle6"/>
    <dgm:cxn modelId="{57C53F7C-C822-4303-8A2A-CB3FF5C38A93}" type="presOf" srcId="{AEC74D16-7142-46DB-A01A-586D6D97C8BC}" destId="{B2D6E1AE-466E-4770-805F-FE6A5E33F6ED}" srcOrd="0" destOrd="0" presId="urn:microsoft.com/office/officeart/2005/8/layout/cycle6"/>
    <dgm:cxn modelId="{CA262F97-FC1D-409A-9354-0787B8C96BBD}" type="presOf" srcId="{2D0E7A38-15F2-411E-BAEA-2C0290917EB7}" destId="{B781E814-FB4F-4161-90FC-9F30B6F3F3DF}" srcOrd="0" destOrd="0" presId="urn:microsoft.com/office/officeart/2005/8/layout/cycle6"/>
    <dgm:cxn modelId="{B29580A6-CFC3-416D-8EE5-892240B8AD81}" srcId="{AEC74D16-7142-46DB-A01A-586D6D97C8BC}" destId="{B8C6335B-1209-4B70-923F-A36012069A1A}" srcOrd="4" destOrd="0" parTransId="{B7D4F343-FEAC-4959-8883-F601F9D0BBA6}" sibTransId="{59A98ADB-9577-4D9A-A5CF-6AC209CEB179}"/>
    <dgm:cxn modelId="{5C7D25BA-229D-456A-8AD8-2D257BC2EFD1}" srcId="{AEC74D16-7142-46DB-A01A-586D6D97C8BC}" destId="{CB45AD9E-D8E2-4157-A387-C8B98407C624}" srcOrd="0" destOrd="0" parTransId="{AE7E5727-FE05-4FF9-ACCC-35D3D3444CA5}" sibTransId="{27F0E14E-44D9-4FD4-9CC6-784DF7BBA983}"/>
    <dgm:cxn modelId="{68B902D7-6AFE-463E-9037-575256390854}" type="presOf" srcId="{97BD1E85-31CF-4906-BB45-E7A57B48E90B}" destId="{E4350E9E-9E45-4C49-B9E2-60A2B56C8D9A}" srcOrd="0" destOrd="0" presId="urn:microsoft.com/office/officeart/2005/8/layout/cycle6"/>
    <dgm:cxn modelId="{272D14DA-BD91-46E7-9BC4-DE99644FC41C}" type="presOf" srcId="{10161B01-AE79-42B2-8C8B-755FCE05B7C8}" destId="{CE02A007-3FD8-45BD-A6E7-C929CBFB9B33}" srcOrd="0" destOrd="0" presId="urn:microsoft.com/office/officeart/2005/8/layout/cycle6"/>
    <dgm:cxn modelId="{C6DC6BDD-F9A9-4BD3-BE1C-E99BB82F344F}" srcId="{AEC74D16-7142-46DB-A01A-586D6D97C8BC}" destId="{10161B01-AE79-42B2-8C8B-755FCE05B7C8}" srcOrd="2" destOrd="0" parTransId="{33E2C97E-E37A-4F25-9B1D-6597E56C6F81}" sibTransId="{4A087AD0-5A41-4E72-9F1C-93E60CDE9F58}"/>
    <dgm:cxn modelId="{B99429F0-2E00-4ECA-8481-2B2203C3D1E9}" type="presOf" srcId="{59A98ADB-9577-4D9A-A5CF-6AC209CEB179}" destId="{126EB1F7-39E2-47F0-81BB-E4A44C1D285C}" srcOrd="0" destOrd="0" presId="urn:microsoft.com/office/officeart/2005/8/layout/cycle6"/>
    <dgm:cxn modelId="{0BD6BEF6-986D-4661-BC6E-1A25C157FF12}" type="presOf" srcId="{27F0E14E-44D9-4FD4-9CC6-784DF7BBA983}" destId="{A33FC69B-FBA3-43F3-8151-63ABFC60EF88}" srcOrd="0" destOrd="0" presId="urn:microsoft.com/office/officeart/2005/8/layout/cycle6"/>
    <dgm:cxn modelId="{F82B151B-F7EC-4807-8820-FDCE2D1EEB51}" type="presParOf" srcId="{B2D6E1AE-466E-4770-805F-FE6A5E33F6ED}" destId="{D9EE9701-E58E-4FDE-8943-D29C4448FC42}" srcOrd="0" destOrd="0" presId="urn:microsoft.com/office/officeart/2005/8/layout/cycle6"/>
    <dgm:cxn modelId="{5AE3FD4C-4F1F-4A71-8580-B2BD4734824A}" type="presParOf" srcId="{B2D6E1AE-466E-4770-805F-FE6A5E33F6ED}" destId="{C2D30A30-3BB1-4DF9-B599-A65C84A69F85}" srcOrd="1" destOrd="0" presId="urn:microsoft.com/office/officeart/2005/8/layout/cycle6"/>
    <dgm:cxn modelId="{28C39832-54D1-48CF-A3B6-7FB60AED3C8B}" type="presParOf" srcId="{B2D6E1AE-466E-4770-805F-FE6A5E33F6ED}" destId="{A33FC69B-FBA3-43F3-8151-63ABFC60EF88}" srcOrd="2" destOrd="0" presId="urn:microsoft.com/office/officeart/2005/8/layout/cycle6"/>
    <dgm:cxn modelId="{6BBCEFE8-6B8D-4F0F-BB9E-AA78DEA89CD5}" type="presParOf" srcId="{B2D6E1AE-466E-4770-805F-FE6A5E33F6ED}" destId="{B781E814-FB4F-4161-90FC-9F30B6F3F3DF}" srcOrd="3" destOrd="0" presId="urn:microsoft.com/office/officeart/2005/8/layout/cycle6"/>
    <dgm:cxn modelId="{91CF71CB-7BA4-4166-A682-0C594AF1E073}" type="presParOf" srcId="{B2D6E1AE-466E-4770-805F-FE6A5E33F6ED}" destId="{1950CCC9-F1D0-4E71-8925-4313411E6F5B}" srcOrd="4" destOrd="0" presId="urn:microsoft.com/office/officeart/2005/8/layout/cycle6"/>
    <dgm:cxn modelId="{04DD7F57-37BA-4711-87F3-75C7E21DF1DA}" type="presParOf" srcId="{B2D6E1AE-466E-4770-805F-FE6A5E33F6ED}" destId="{202100A5-F85B-4393-9451-A07A6BA69620}" srcOrd="5" destOrd="0" presId="urn:microsoft.com/office/officeart/2005/8/layout/cycle6"/>
    <dgm:cxn modelId="{5CE40AFE-A224-4A2E-BF92-759F9D0C6A6F}" type="presParOf" srcId="{B2D6E1AE-466E-4770-805F-FE6A5E33F6ED}" destId="{CE02A007-3FD8-45BD-A6E7-C929CBFB9B33}" srcOrd="6" destOrd="0" presId="urn:microsoft.com/office/officeart/2005/8/layout/cycle6"/>
    <dgm:cxn modelId="{FFC8DF0B-68C9-4C02-A25E-A55AA036BEDA}" type="presParOf" srcId="{B2D6E1AE-466E-4770-805F-FE6A5E33F6ED}" destId="{8E574410-0073-4D1E-8B49-E5C0F9F9467D}" srcOrd="7" destOrd="0" presId="urn:microsoft.com/office/officeart/2005/8/layout/cycle6"/>
    <dgm:cxn modelId="{F7FB2B08-59D7-4589-8C67-CE991CDD3832}" type="presParOf" srcId="{B2D6E1AE-466E-4770-805F-FE6A5E33F6ED}" destId="{361DA137-358C-456E-9CFA-FEF04328007E}" srcOrd="8" destOrd="0" presId="urn:microsoft.com/office/officeart/2005/8/layout/cycle6"/>
    <dgm:cxn modelId="{DC3FE1E1-688B-49C1-9B1B-F80E7F6788BB}" type="presParOf" srcId="{B2D6E1AE-466E-4770-805F-FE6A5E33F6ED}" destId="{E4350E9E-9E45-4C49-B9E2-60A2B56C8D9A}" srcOrd="9" destOrd="0" presId="urn:microsoft.com/office/officeart/2005/8/layout/cycle6"/>
    <dgm:cxn modelId="{F5872A8A-BB98-4559-AD43-724C45C89340}" type="presParOf" srcId="{B2D6E1AE-466E-4770-805F-FE6A5E33F6ED}" destId="{60B9AA97-4527-40FF-AAF1-A0BB3830320E}" srcOrd="10" destOrd="0" presId="urn:microsoft.com/office/officeart/2005/8/layout/cycle6"/>
    <dgm:cxn modelId="{27AF6AB9-0EA6-4D09-B011-7581C7799BAA}" type="presParOf" srcId="{B2D6E1AE-466E-4770-805F-FE6A5E33F6ED}" destId="{2008CD5A-0406-442F-B059-38F9E8278301}" srcOrd="11" destOrd="0" presId="urn:microsoft.com/office/officeart/2005/8/layout/cycle6"/>
    <dgm:cxn modelId="{60D67F52-266A-4426-826D-5FE7382CDF8D}" type="presParOf" srcId="{B2D6E1AE-466E-4770-805F-FE6A5E33F6ED}" destId="{4EDA8579-B551-4D11-86D8-649AAAA09927}" srcOrd="12" destOrd="0" presId="urn:microsoft.com/office/officeart/2005/8/layout/cycle6"/>
    <dgm:cxn modelId="{C081D809-5F42-4377-8687-371B6F48DA1F}" type="presParOf" srcId="{B2D6E1AE-466E-4770-805F-FE6A5E33F6ED}" destId="{E17BAC26-D3BA-49DE-AB64-D3CAC0BBFCF1}" srcOrd="13" destOrd="0" presId="urn:microsoft.com/office/officeart/2005/8/layout/cycle6"/>
    <dgm:cxn modelId="{A7BF0752-37AB-4BDB-A99D-832659EF2F7C}" type="presParOf" srcId="{B2D6E1AE-466E-4770-805F-FE6A5E33F6ED}" destId="{126EB1F7-39E2-47F0-81BB-E4A44C1D285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C74D16-7142-46DB-A01A-586D6D97C8BC}"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en-AU"/>
        </a:p>
      </dgm:t>
    </dgm:pt>
    <dgm:pt modelId="{CB45AD9E-D8E2-4157-A387-C8B98407C624}">
      <dgm:prSet phldrT="[Text]" custT="1"/>
      <dgm:spPr/>
      <dgm:t>
        <a:bodyPr/>
        <a:lstStyle/>
        <a:p>
          <a:pPr>
            <a:buFont typeface="Arial" panose="020B0604020202020204" pitchFamily="34" charset="0"/>
            <a:buChar char="•"/>
          </a:pPr>
          <a:r>
            <a:rPr lang="en-AU" sz="1200" dirty="0">
              <a:latin typeface="Century Gothic" panose="020B0502020202020204" pitchFamily="34" charset="0"/>
              <a:cs typeface="Arial" panose="020B0604020202020204" pitchFamily="34" charset="0"/>
            </a:rPr>
            <a:t>A whole of government taskforce that works to share intelligence and conduct joint operation </a:t>
          </a:r>
          <a:endParaRPr lang="en-AU" sz="1200" dirty="0">
            <a:latin typeface="Century Gothic" panose="020B0502020202020204" pitchFamily="34" charset="0"/>
          </a:endParaRPr>
        </a:p>
      </dgm:t>
    </dgm:pt>
    <dgm:pt modelId="{AE7E5727-FE05-4FF9-ACCC-35D3D3444CA5}" type="parTrans" cxnId="{5C7D25BA-229D-456A-8AD8-2D257BC2EFD1}">
      <dgm:prSet/>
      <dgm:spPr/>
      <dgm:t>
        <a:bodyPr/>
        <a:lstStyle/>
        <a:p>
          <a:endParaRPr lang="en-AU" sz="1200">
            <a:latin typeface="Century Gothic" panose="020B0502020202020204" pitchFamily="34" charset="0"/>
          </a:endParaRPr>
        </a:p>
      </dgm:t>
    </dgm:pt>
    <dgm:pt modelId="{27F0E14E-44D9-4FD4-9CC6-784DF7BBA983}" type="sibTrans" cxnId="{5C7D25BA-229D-456A-8AD8-2D257BC2EFD1}">
      <dgm:prSet/>
      <dgm:spPr/>
      <dgm:t>
        <a:bodyPr/>
        <a:lstStyle/>
        <a:p>
          <a:endParaRPr lang="en-AU" sz="1200">
            <a:latin typeface="Century Gothic" panose="020B0502020202020204" pitchFamily="34" charset="0"/>
          </a:endParaRPr>
        </a:p>
      </dgm:t>
    </dgm:pt>
    <dgm:pt modelId="{10161B01-AE79-42B2-8C8B-755FCE05B7C8}">
      <dgm:prSet phldrT="[Text]" custT="1"/>
      <dgm:spPr/>
      <dgm:t>
        <a:bodyPr/>
        <a:lstStyle/>
        <a:p>
          <a:r>
            <a:rPr lang="en-AU" sz="1200" dirty="0">
              <a:latin typeface="Century Gothic" panose="020B0502020202020204" pitchFamily="34" charset="0"/>
            </a:rPr>
            <a:t>This</a:t>
          </a:r>
          <a:r>
            <a:rPr lang="en-AU" sz="1200" baseline="0" dirty="0">
              <a:latin typeface="Century Gothic" panose="020B0502020202020204" pitchFamily="34" charset="0"/>
            </a:rPr>
            <a:t> combined intelligence has enabled the agencies to develop co-ordinated approaches to disrupt activities of groups of interest </a:t>
          </a:r>
          <a:endParaRPr lang="en-AU" sz="1200" dirty="0">
            <a:latin typeface="Century Gothic" panose="020B0502020202020204" pitchFamily="34" charset="0"/>
          </a:endParaRPr>
        </a:p>
      </dgm:t>
    </dgm:pt>
    <dgm:pt modelId="{33E2C97E-E37A-4F25-9B1D-6597E56C6F81}" type="parTrans" cxnId="{C6DC6BDD-F9A9-4BD3-BE1C-E99BB82F344F}">
      <dgm:prSet/>
      <dgm:spPr/>
      <dgm:t>
        <a:bodyPr/>
        <a:lstStyle/>
        <a:p>
          <a:endParaRPr lang="en-AU" sz="1200">
            <a:latin typeface="Century Gothic" panose="020B0502020202020204" pitchFamily="34" charset="0"/>
          </a:endParaRPr>
        </a:p>
      </dgm:t>
    </dgm:pt>
    <dgm:pt modelId="{4A087AD0-5A41-4E72-9F1C-93E60CDE9F58}" type="sibTrans" cxnId="{C6DC6BDD-F9A9-4BD3-BE1C-E99BB82F344F}">
      <dgm:prSet/>
      <dgm:spPr/>
      <dgm:t>
        <a:bodyPr/>
        <a:lstStyle/>
        <a:p>
          <a:endParaRPr lang="en-AU" sz="1200">
            <a:latin typeface="Century Gothic" panose="020B0502020202020204" pitchFamily="34" charset="0"/>
          </a:endParaRPr>
        </a:p>
      </dgm:t>
    </dgm:pt>
    <dgm:pt modelId="{97BD1E85-31CF-4906-BB45-E7A57B48E90B}">
      <dgm:prSet phldrT="[Text]" custT="1"/>
      <dgm:spPr/>
      <dgm:t>
        <a:bodyPr/>
        <a:lstStyle/>
        <a:p>
          <a:r>
            <a:rPr lang="en-AU" sz="1200" dirty="0">
              <a:latin typeface="Century Gothic" panose="020B0502020202020204" pitchFamily="34" charset="0"/>
            </a:rPr>
            <a:t>11 government agencies involved</a:t>
          </a:r>
        </a:p>
      </dgm:t>
    </dgm:pt>
    <dgm:pt modelId="{F4DBDFF4-751B-4DA6-BE62-18677FD9254B}" type="parTrans" cxnId="{65105262-3C78-4A0E-A1AF-C7421B5F3FCE}">
      <dgm:prSet/>
      <dgm:spPr/>
      <dgm:t>
        <a:bodyPr/>
        <a:lstStyle/>
        <a:p>
          <a:endParaRPr lang="en-AU" sz="1200">
            <a:latin typeface="Century Gothic" panose="020B0502020202020204" pitchFamily="34" charset="0"/>
          </a:endParaRPr>
        </a:p>
      </dgm:t>
    </dgm:pt>
    <dgm:pt modelId="{0AA9977A-935E-4F26-950E-59DFE9D2C767}" type="sibTrans" cxnId="{65105262-3C78-4A0E-A1AF-C7421B5F3FCE}">
      <dgm:prSet/>
      <dgm:spPr/>
      <dgm:t>
        <a:bodyPr/>
        <a:lstStyle/>
        <a:p>
          <a:endParaRPr lang="en-AU" sz="1200">
            <a:latin typeface="Century Gothic" panose="020B0502020202020204" pitchFamily="34" charset="0"/>
          </a:endParaRPr>
        </a:p>
      </dgm:t>
    </dgm:pt>
    <dgm:pt modelId="{B2D6E1AE-466E-4770-805F-FE6A5E33F6ED}" type="pres">
      <dgm:prSet presAssocID="{AEC74D16-7142-46DB-A01A-586D6D97C8BC}" presName="cycle" presStyleCnt="0">
        <dgm:presLayoutVars>
          <dgm:dir/>
          <dgm:resizeHandles val="exact"/>
        </dgm:presLayoutVars>
      </dgm:prSet>
      <dgm:spPr/>
    </dgm:pt>
    <dgm:pt modelId="{D9EE9701-E58E-4FDE-8943-D29C4448FC42}" type="pres">
      <dgm:prSet presAssocID="{CB45AD9E-D8E2-4157-A387-C8B98407C624}" presName="node" presStyleLbl="node1" presStyleIdx="0" presStyleCnt="3" custScaleX="73071" custScaleY="74164">
        <dgm:presLayoutVars>
          <dgm:bulletEnabled val="1"/>
        </dgm:presLayoutVars>
      </dgm:prSet>
      <dgm:spPr/>
    </dgm:pt>
    <dgm:pt modelId="{C2D30A30-3BB1-4DF9-B599-A65C84A69F85}" type="pres">
      <dgm:prSet presAssocID="{CB45AD9E-D8E2-4157-A387-C8B98407C624}" presName="spNode" presStyleCnt="0"/>
      <dgm:spPr/>
    </dgm:pt>
    <dgm:pt modelId="{A33FC69B-FBA3-43F3-8151-63ABFC60EF88}" type="pres">
      <dgm:prSet presAssocID="{27F0E14E-44D9-4FD4-9CC6-784DF7BBA983}" presName="sibTrans" presStyleLbl="sibTrans1D1" presStyleIdx="0" presStyleCnt="3"/>
      <dgm:spPr/>
    </dgm:pt>
    <dgm:pt modelId="{CE02A007-3FD8-45BD-A6E7-C929CBFB9B33}" type="pres">
      <dgm:prSet presAssocID="{10161B01-AE79-42B2-8C8B-755FCE05B7C8}" presName="node" presStyleLbl="node1" presStyleIdx="1" presStyleCnt="3" custScaleX="73071" custScaleY="74164">
        <dgm:presLayoutVars>
          <dgm:bulletEnabled val="1"/>
        </dgm:presLayoutVars>
      </dgm:prSet>
      <dgm:spPr/>
    </dgm:pt>
    <dgm:pt modelId="{8E574410-0073-4D1E-8B49-E5C0F9F9467D}" type="pres">
      <dgm:prSet presAssocID="{10161B01-AE79-42B2-8C8B-755FCE05B7C8}" presName="spNode" presStyleCnt="0"/>
      <dgm:spPr/>
    </dgm:pt>
    <dgm:pt modelId="{361DA137-358C-456E-9CFA-FEF04328007E}" type="pres">
      <dgm:prSet presAssocID="{4A087AD0-5A41-4E72-9F1C-93E60CDE9F58}" presName="sibTrans" presStyleLbl="sibTrans1D1" presStyleIdx="1" presStyleCnt="3"/>
      <dgm:spPr/>
    </dgm:pt>
    <dgm:pt modelId="{E4350E9E-9E45-4C49-B9E2-60A2B56C8D9A}" type="pres">
      <dgm:prSet presAssocID="{97BD1E85-31CF-4906-BB45-E7A57B48E90B}" presName="node" presStyleLbl="node1" presStyleIdx="2" presStyleCnt="3" custScaleX="73071" custScaleY="74164">
        <dgm:presLayoutVars>
          <dgm:bulletEnabled val="1"/>
        </dgm:presLayoutVars>
      </dgm:prSet>
      <dgm:spPr/>
    </dgm:pt>
    <dgm:pt modelId="{60B9AA97-4527-40FF-AAF1-A0BB3830320E}" type="pres">
      <dgm:prSet presAssocID="{97BD1E85-31CF-4906-BB45-E7A57B48E90B}" presName="spNode" presStyleCnt="0"/>
      <dgm:spPr/>
    </dgm:pt>
    <dgm:pt modelId="{2008CD5A-0406-442F-B059-38F9E8278301}" type="pres">
      <dgm:prSet presAssocID="{0AA9977A-935E-4F26-950E-59DFE9D2C767}" presName="sibTrans" presStyleLbl="sibTrans1D1" presStyleIdx="2" presStyleCnt="3"/>
      <dgm:spPr/>
    </dgm:pt>
  </dgm:ptLst>
  <dgm:cxnLst>
    <dgm:cxn modelId="{22B4981A-71B6-483A-BE22-539EBC134F8C}" type="presOf" srcId="{0AA9977A-935E-4F26-950E-59DFE9D2C767}" destId="{2008CD5A-0406-442F-B059-38F9E8278301}" srcOrd="0" destOrd="0" presId="urn:microsoft.com/office/officeart/2005/8/layout/cycle6"/>
    <dgm:cxn modelId="{75CB455F-F881-4778-BAC5-28E1915983E6}" type="presOf" srcId="{CB45AD9E-D8E2-4157-A387-C8B98407C624}" destId="{D9EE9701-E58E-4FDE-8943-D29C4448FC42}" srcOrd="0" destOrd="0" presId="urn:microsoft.com/office/officeart/2005/8/layout/cycle6"/>
    <dgm:cxn modelId="{65105262-3C78-4A0E-A1AF-C7421B5F3FCE}" srcId="{AEC74D16-7142-46DB-A01A-586D6D97C8BC}" destId="{97BD1E85-31CF-4906-BB45-E7A57B48E90B}" srcOrd="2" destOrd="0" parTransId="{F4DBDFF4-751B-4DA6-BE62-18677FD9254B}" sibTransId="{0AA9977A-935E-4F26-950E-59DFE9D2C767}"/>
    <dgm:cxn modelId="{A3FA1756-2657-4265-A2D0-17393FF9C536}" type="presOf" srcId="{4A087AD0-5A41-4E72-9F1C-93E60CDE9F58}" destId="{361DA137-358C-456E-9CFA-FEF04328007E}" srcOrd="0" destOrd="0" presId="urn:microsoft.com/office/officeart/2005/8/layout/cycle6"/>
    <dgm:cxn modelId="{57C53F7C-C822-4303-8A2A-CB3FF5C38A93}" type="presOf" srcId="{AEC74D16-7142-46DB-A01A-586D6D97C8BC}" destId="{B2D6E1AE-466E-4770-805F-FE6A5E33F6ED}" srcOrd="0" destOrd="0" presId="urn:microsoft.com/office/officeart/2005/8/layout/cycle6"/>
    <dgm:cxn modelId="{5C7D25BA-229D-456A-8AD8-2D257BC2EFD1}" srcId="{AEC74D16-7142-46DB-A01A-586D6D97C8BC}" destId="{CB45AD9E-D8E2-4157-A387-C8B98407C624}" srcOrd="0" destOrd="0" parTransId="{AE7E5727-FE05-4FF9-ACCC-35D3D3444CA5}" sibTransId="{27F0E14E-44D9-4FD4-9CC6-784DF7BBA983}"/>
    <dgm:cxn modelId="{68B902D7-6AFE-463E-9037-575256390854}" type="presOf" srcId="{97BD1E85-31CF-4906-BB45-E7A57B48E90B}" destId="{E4350E9E-9E45-4C49-B9E2-60A2B56C8D9A}" srcOrd="0" destOrd="0" presId="urn:microsoft.com/office/officeart/2005/8/layout/cycle6"/>
    <dgm:cxn modelId="{272D14DA-BD91-46E7-9BC4-DE99644FC41C}" type="presOf" srcId="{10161B01-AE79-42B2-8C8B-755FCE05B7C8}" destId="{CE02A007-3FD8-45BD-A6E7-C929CBFB9B33}" srcOrd="0" destOrd="0" presId="urn:microsoft.com/office/officeart/2005/8/layout/cycle6"/>
    <dgm:cxn modelId="{C6DC6BDD-F9A9-4BD3-BE1C-E99BB82F344F}" srcId="{AEC74D16-7142-46DB-A01A-586D6D97C8BC}" destId="{10161B01-AE79-42B2-8C8B-755FCE05B7C8}" srcOrd="1" destOrd="0" parTransId="{33E2C97E-E37A-4F25-9B1D-6597E56C6F81}" sibTransId="{4A087AD0-5A41-4E72-9F1C-93E60CDE9F58}"/>
    <dgm:cxn modelId="{0BD6BEF6-986D-4661-BC6E-1A25C157FF12}" type="presOf" srcId="{27F0E14E-44D9-4FD4-9CC6-784DF7BBA983}" destId="{A33FC69B-FBA3-43F3-8151-63ABFC60EF88}" srcOrd="0" destOrd="0" presId="urn:microsoft.com/office/officeart/2005/8/layout/cycle6"/>
    <dgm:cxn modelId="{F82B151B-F7EC-4807-8820-FDCE2D1EEB51}" type="presParOf" srcId="{B2D6E1AE-466E-4770-805F-FE6A5E33F6ED}" destId="{D9EE9701-E58E-4FDE-8943-D29C4448FC42}" srcOrd="0" destOrd="0" presId="urn:microsoft.com/office/officeart/2005/8/layout/cycle6"/>
    <dgm:cxn modelId="{5AE3FD4C-4F1F-4A71-8580-B2BD4734824A}" type="presParOf" srcId="{B2D6E1AE-466E-4770-805F-FE6A5E33F6ED}" destId="{C2D30A30-3BB1-4DF9-B599-A65C84A69F85}" srcOrd="1" destOrd="0" presId="urn:microsoft.com/office/officeart/2005/8/layout/cycle6"/>
    <dgm:cxn modelId="{28C39832-54D1-48CF-A3B6-7FB60AED3C8B}" type="presParOf" srcId="{B2D6E1AE-466E-4770-805F-FE6A5E33F6ED}" destId="{A33FC69B-FBA3-43F3-8151-63ABFC60EF88}" srcOrd="2" destOrd="0" presId="urn:microsoft.com/office/officeart/2005/8/layout/cycle6"/>
    <dgm:cxn modelId="{5CE40AFE-A224-4A2E-BF92-759F9D0C6A6F}" type="presParOf" srcId="{B2D6E1AE-466E-4770-805F-FE6A5E33F6ED}" destId="{CE02A007-3FD8-45BD-A6E7-C929CBFB9B33}" srcOrd="3" destOrd="0" presId="urn:microsoft.com/office/officeart/2005/8/layout/cycle6"/>
    <dgm:cxn modelId="{FFC8DF0B-68C9-4C02-A25E-A55AA036BEDA}" type="presParOf" srcId="{B2D6E1AE-466E-4770-805F-FE6A5E33F6ED}" destId="{8E574410-0073-4D1E-8B49-E5C0F9F9467D}" srcOrd="4" destOrd="0" presId="urn:microsoft.com/office/officeart/2005/8/layout/cycle6"/>
    <dgm:cxn modelId="{F7FB2B08-59D7-4589-8C67-CE991CDD3832}" type="presParOf" srcId="{B2D6E1AE-466E-4770-805F-FE6A5E33F6ED}" destId="{361DA137-358C-456E-9CFA-FEF04328007E}" srcOrd="5" destOrd="0" presId="urn:microsoft.com/office/officeart/2005/8/layout/cycle6"/>
    <dgm:cxn modelId="{DC3FE1E1-688B-49C1-9B1B-F80E7F6788BB}" type="presParOf" srcId="{B2D6E1AE-466E-4770-805F-FE6A5E33F6ED}" destId="{E4350E9E-9E45-4C49-B9E2-60A2B56C8D9A}" srcOrd="6" destOrd="0" presId="urn:microsoft.com/office/officeart/2005/8/layout/cycle6"/>
    <dgm:cxn modelId="{F5872A8A-BB98-4559-AD43-724C45C89340}" type="presParOf" srcId="{B2D6E1AE-466E-4770-805F-FE6A5E33F6ED}" destId="{60B9AA97-4527-40FF-AAF1-A0BB3830320E}" srcOrd="7" destOrd="0" presId="urn:microsoft.com/office/officeart/2005/8/layout/cycle6"/>
    <dgm:cxn modelId="{27AF6AB9-0EA6-4D09-B011-7581C7799BAA}" type="presParOf" srcId="{B2D6E1AE-466E-4770-805F-FE6A5E33F6ED}" destId="{2008CD5A-0406-442F-B059-38F9E8278301}"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What are the common shadow economy risks in your jurisdiction? </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226912C0-C846-4843-9533-F837E9D50C86}">
      <dgm:prSet custT="1"/>
      <dgm:spPr>
        <a:solidFill>
          <a:schemeClr val="accent4"/>
        </a:solidFill>
      </dgm:spPr>
      <dgm:t>
        <a:bodyPr/>
        <a:lstStyle/>
        <a:p>
          <a:r>
            <a:rPr lang="en-AU" sz="1400" kern="1200" dirty="0">
              <a:latin typeface="Century Gothic" panose="020B0502020202020204" pitchFamily="34" charset="0"/>
              <a:ea typeface="+mn-ea"/>
              <a:cs typeface="+mn-cs"/>
            </a:rPr>
            <a:t>3. What actions have been taken in your jurisdiction to tackle the shadow economy? </a:t>
          </a: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What difficulties for investigators have in investigating these cases?</a:t>
          </a: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CF1F8-65AD-498C-8DFB-0054A86D37C0}">
      <dsp:nvSpPr>
        <dsp:cNvPr id="0" name=""/>
        <dsp:cNvSpPr/>
      </dsp:nvSpPr>
      <dsp:spPr>
        <a:xfrm>
          <a:off x="3155" y="0"/>
          <a:ext cx="1379673" cy="7980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AU" sz="1400" b="0" i="0" kern="1200" dirty="0">
              <a:effectLst/>
              <a:latin typeface="Century Gothic" panose="020B0502020202020204" pitchFamily="34" charset="0"/>
            </a:rPr>
            <a:t>non-reporting of GST</a:t>
          </a:r>
          <a:endParaRPr lang="en-AU" sz="1400" kern="1200" dirty="0"/>
        </a:p>
      </dsp:txBody>
      <dsp:txXfrm>
        <a:off x="26529" y="23374"/>
        <a:ext cx="1332925" cy="751310"/>
      </dsp:txXfrm>
    </dsp:sp>
    <dsp:sp modelId="{5B1868B5-D9BD-4A71-AC35-2D15FAB7B05E}">
      <dsp:nvSpPr>
        <dsp:cNvPr id="0" name=""/>
        <dsp:cNvSpPr/>
      </dsp:nvSpPr>
      <dsp:spPr>
        <a:xfrm>
          <a:off x="1520796" y="227949"/>
          <a:ext cx="292490" cy="3421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1520796" y="296381"/>
        <a:ext cx="204743" cy="205295"/>
      </dsp:txXfrm>
    </dsp:sp>
    <dsp:sp modelId="{E79110AB-0A3C-4A27-8FB1-0C543C491796}">
      <dsp:nvSpPr>
        <dsp:cNvPr id="0" name=""/>
        <dsp:cNvSpPr/>
      </dsp:nvSpPr>
      <dsp:spPr>
        <a:xfrm>
          <a:off x="1934698" y="0"/>
          <a:ext cx="1379673" cy="798058"/>
        </a:xfrm>
        <a:prstGeom prst="roundRect">
          <a:avLst>
            <a:gd name="adj" fmla="val 10000"/>
          </a:avLst>
        </a:prstGeom>
        <a:solidFill>
          <a:schemeClr val="accent2">
            <a:hueOff val="791027"/>
            <a:satOff val="0"/>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AU" sz="1400" b="0" i="0" kern="1200" dirty="0">
              <a:effectLst/>
              <a:latin typeface="Century Gothic" panose="020B0502020202020204" pitchFamily="34" charset="0"/>
            </a:rPr>
            <a:t>under-reporting of GST</a:t>
          </a:r>
          <a:endParaRPr lang="en-AU" sz="1400" kern="1200" dirty="0"/>
        </a:p>
      </dsp:txBody>
      <dsp:txXfrm>
        <a:off x="1958072" y="23374"/>
        <a:ext cx="1332925" cy="751310"/>
      </dsp:txXfrm>
    </dsp:sp>
    <dsp:sp modelId="{764F58E5-5C8E-4D72-9CBE-4EDA9701A631}">
      <dsp:nvSpPr>
        <dsp:cNvPr id="0" name=""/>
        <dsp:cNvSpPr/>
      </dsp:nvSpPr>
      <dsp:spPr>
        <a:xfrm>
          <a:off x="3452339" y="227949"/>
          <a:ext cx="292490" cy="342159"/>
        </a:xfrm>
        <a:prstGeom prst="rightArrow">
          <a:avLst>
            <a:gd name="adj1" fmla="val 60000"/>
            <a:gd name="adj2" fmla="val 50000"/>
          </a:avLst>
        </a:prstGeom>
        <a:solidFill>
          <a:schemeClr val="accent2">
            <a:hueOff val="1186541"/>
            <a:satOff val="0"/>
            <a:lumOff val="106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3452339" y="296381"/>
        <a:ext cx="204743" cy="205295"/>
      </dsp:txXfrm>
    </dsp:sp>
    <dsp:sp modelId="{81544EE8-1CB9-439E-AD5F-397F29497142}">
      <dsp:nvSpPr>
        <dsp:cNvPr id="0" name=""/>
        <dsp:cNvSpPr/>
      </dsp:nvSpPr>
      <dsp:spPr>
        <a:xfrm>
          <a:off x="3866241" y="0"/>
          <a:ext cx="1379673" cy="798058"/>
        </a:xfrm>
        <a:prstGeom prst="roundRect">
          <a:avLst>
            <a:gd name="adj" fmla="val 10000"/>
          </a:avLst>
        </a:prstGeom>
        <a:solidFill>
          <a:schemeClr val="accent2">
            <a:hueOff val="1582054"/>
            <a:satOff val="0"/>
            <a:lumOff val="14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AU" sz="1400" b="0" i="0" kern="1200" dirty="0">
              <a:effectLst/>
              <a:latin typeface="Century Gothic" panose="020B0502020202020204" pitchFamily="34" charset="0"/>
            </a:rPr>
            <a:t>over-claiming of refunds</a:t>
          </a:r>
          <a:endParaRPr lang="en-AU" sz="1400" kern="1200" dirty="0"/>
        </a:p>
      </dsp:txBody>
      <dsp:txXfrm>
        <a:off x="3889615" y="23374"/>
        <a:ext cx="1332925" cy="751310"/>
      </dsp:txXfrm>
    </dsp:sp>
    <dsp:sp modelId="{69FDF8EC-77A6-4937-9CD8-EAA6D1EAC07F}">
      <dsp:nvSpPr>
        <dsp:cNvPr id="0" name=""/>
        <dsp:cNvSpPr/>
      </dsp:nvSpPr>
      <dsp:spPr>
        <a:xfrm>
          <a:off x="5383881" y="227949"/>
          <a:ext cx="292490" cy="342159"/>
        </a:xfrm>
        <a:prstGeom prst="rightArrow">
          <a:avLst>
            <a:gd name="adj1" fmla="val 60000"/>
            <a:gd name="adj2" fmla="val 50000"/>
          </a:avLst>
        </a:prstGeom>
        <a:solidFill>
          <a:schemeClr val="accent2">
            <a:hueOff val="2373082"/>
            <a:satOff val="0"/>
            <a:lumOff val="2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p>
      </dsp:txBody>
      <dsp:txXfrm>
        <a:off x="5383881" y="296381"/>
        <a:ext cx="204743" cy="205295"/>
      </dsp:txXfrm>
    </dsp:sp>
    <dsp:sp modelId="{37EEF639-C0C7-436D-97EE-B4327A6776D2}">
      <dsp:nvSpPr>
        <dsp:cNvPr id="0" name=""/>
        <dsp:cNvSpPr/>
      </dsp:nvSpPr>
      <dsp:spPr>
        <a:xfrm>
          <a:off x="5797784" y="0"/>
          <a:ext cx="1379673" cy="798058"/>
        </a:xfrm>
        <a:prstGeom prst="roundRect">
          <a:avLst>
            <a:gd name="adj" fmla="val 10000"/>
          </a:avLst>
        </a:prstGeom>
        <a:solidFill>
          <a:schemeClr val="accent2">
            <a:hueOff val="2373082"/>
            <a:satOff val="0"/>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0" i="0" kern="1200" dirty="0">
              <a:effectLst/>
              <a:latin typeface="Century Gothic" panose="020B0502020202020204" pitchFamily="34" charset="0"/>
            </a:rPr>
            <a:t>non-payment of GST liabilities</a:t>
          </a:r>
          <a:endParaRPr lang="en-AU" sz="1400" kern="1200" dirty="0"/>
        </a:p>
      </dsp:txBody>
      <dsp:txXfrm>
        <a:off x="5821158" y="23374"/>
        <a:ext cx="1332925" cy="751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3450261" y="-534024"/>
          <a:ext cx="4141450" cy="4141450"/>
        </a:xfrm>
        <a:prstGeom prst="blockArc">
          <a:avLst>
            <a:gd name="adj1" fmla="val 18900000"/>
            <a:gd name="adj2" fmla="val 2700000"/>
            <a:gd name="adj3" fmla="val 522"/>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64967" y="439066"/>
          <a:ext cx="8207219" cy="878009"/>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920"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Do you measure the tax gap in your jurisdiction?</a:t>
          </a:r>
        </a:p>
      </dsp:txBody>
      <dsp:txXfrm>
        <a:off x="564967" y="439066"/>
        <a:ext cx="8207219" cy="878009"/>
      </dsp:txXfrm>
    </dsp:sp>
    <dsp:sp modelId="{BE75ECA8-E19A-458B-8F00-8FAA3AB8D6BC}">
      <dsp:nvSpPr>
        <dsp:cNvPr id="0" name=""/>
        <dsp:cNvSpPr/>
      </dsp:nvSpPr>
      <dsp:spPr>
        <a:xfrm>
          <a:off x="16212" y="329314"/>
          <a:ext cx="1097511" cy="1097511"/>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564967" y="1756325"/>
          <a:ext cx="8207219" cy="878009"/>
        </a:xfrm>
        <a:prstGeom prst="rect">
          <a:avLst/>
        </a:prstGeom>
        <a:solidFill>
          <a:schemeClr val="accent5">
            <a:shade val="80000"/>
            <a:hueOff val="731134"/>
            <a:satOff val="-96038"/>
            <a:lumOff val="48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920"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Do you know roughly what it is?</a:t>
          </a:r>
        </a:p>
      </dsp:txBody>
      <dsp:txXfrm>
        <a:off x="564967" y="1756325"/>
        <a:ext cx="8207219" cy="878009"/>
      </dsp:txXfrm>
    </dsp:sp>
    <dsp:sp modelId="{2D494737-8663-4E91-90AA-9AF9281E980C}">
      <dsp:nvSpPr>
        <dsp:cNvPr id="0" name=""/>
        <dsp:cNvSpPr/>
      </dsp:nvSpPr>
      <dsp:spPr>
        <a:xfrm>
          <a:off x="16212" y="1646574"/>
          <a:ext cx="1097511" cy="1097511"/>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E9701-E58E-4FDE-8943-D29C4448FC42}">
      <dsp:nvSpPr>
        <dsp:cNvPr id="0" name=""/>
        <dsp:cNvSpPr/>
      </dsp:nvSpPr>
      <dsp:spPr>
        <a:xfrm>
          <a:off x="3146758" y="153"/>
          <a:ext cx="1518072" cy="98674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latin typeface="Century Gothic" panose="020B0502020202020204" pitchFamily="34" charset="0"/>
              <a:cs typeface="Arial" panose="020B0604020202020204" pitchFamily="34" charset="0"/>
            </a:rPr>
            <a:t>Raised over $2.6 billion in additional revenue</a:t>
          </a:r>
          <a:endParaRPr lang="en-AU" sz="1200" kern="1200" dirty="0">
            <a:latin typeface="Century Gothic" panose="020B0502020202020204" pitchFamily="34" charset="0"/>
          </a:endParaRPr>
        </a:p>
      </dsp:txBody>
      <dsp:txXfrm>
        <a:off x="3194927" y="48322"/>
        <a:ext cx="1421734" cy="890409"/>
      </dsp:txXfrm>
    </dsp:sp>
    <dsp:sp modelId="{A33FC69B-FBA3-43F3-8151-63ABFC60EF88}">
      <dsp:nvSpPr>
        <dsp:cNvPr id="0" name=""/>
        <dsp:cNvSpPr/>
      </dsp:nvSpPr>
      <dsp:spPr>
        <a:xfrm>
          <a:off x="1582911" y="493527"/>
          <a:ext cx="4645765" cy="4645765"/>
        </a:xfrm>
        <a:custGeom>
          <a:avLst/>
          <a:gdLst/>
          <a:ahLst/>
          <a:cxnLst/>
          <a:rect l="0" t="0" r="0" b="0"/>
          <a:pathLst>
            <a:path>
              <a:moveTo>
                <a:pt x="3091600" y="130884"/>
              </a:moveTo>
              <a:arcTo wR="2322882" hR="2322882" stAng="17359524" swAng="14994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CF554B-8AFB-40B0-BC1A-7E61A18FE0ED}">
      <dsp:nvSpPr>
        <dsp:cNvPr id="0" name=""/>
        <dsp:cNvSpPr/>
      </dsp:nvSpPr>
      <dsp:spPr>
        <a:xfrm>
          <a:off x="5158433" y="1161595"/>
          <a:ext cx="1518072" cy="98674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Business visits to 5,100 businesses in 22 high risk locations</a:t>
          </a:r>
        </a:p>
      </dsp:txBody>
      <dsp:txXfrm>
        <a:off x="5206602" y="1209764"/>
        <a:ext cx="1421734" cy="890409"/>
      </dsp:txXfrm>
    </dsp:sp>
    <dsp:sp modelId="{F05ED232-8E54-4DE7-9946-06D8E817D81B}">
      <dsp:nvSpPr>
        <dsp:cNvPr id="0" name=""/>
        <dsp:cNvSpPr/>
      </dsp:nvSpPr>
      <dsp:spPr>
        <a:xfrm>
          <a:off x="1582911" y="493527"/>
          <a:ext cx="4645765" cy="4645765"/>
        </a:xfrm>
        <a:custGeom>
          <a:avLst/>
          <a:gdLst/>
          <a:ahLst/>
          <a:cxnLst/>
          <a:rect l="0" t="0" r="0" b="0"/>
          <a:pathLst>
            <a:path>
              <a:moveTo>
                <a:pt x="4551428" y="1667622"/>
              </a:moveTo>
              <a:arcTo wR="2322882" hR="2322882" stAng="20616904" swAng="196619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81E814-FB4F-4161-90FC-9F30B6F3F3DF}">
      <dsp:nvSpPr>
        <dsp:cNvPr id="0" name=""/>
        <dsp:cNvSpPr/>
      </dsp:nvSpPr>
      <dsp:spPr>
        <a:xfrm>
          <a:off x="5158433" y="3484477"/>
          <a:ext cx="1518072" cy="98674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Seized and destroyed more then 600 tonnes of illicit tobacco</a:t>
          </a:r>
        </a:p>
      </dsp:txBody>
      <dsp:txXfrm>
        <a:off x="5206602" y="3532646"/>
        <a:ext cx="1421734" cy="890409"/>
      </dsp:txXfrm>
    </dsp:sp>
    <dsp:sp modelId="{202100A5-F85B-4393-9451-A07A6BA69620}">
      <dsp:nvSpPr>
        <dsp:cNvPr id="0" name=""/>
        <dsp:cNvSpPr/>
      </dsp:nvSpPr>
      <dsp:spPr>
        <a:xfrm>
          <a:off x="1582911" y="493527"/>
          <a:ext cx="4645765" cy="4645765"/>
        </a:xfrm>
        <a:custGeom>
          <a:avLst/>
          <a:gdLst/>
          <a:ahLst/>
          <a:cxnLst/>
          <a:rect l="0" t="0" r="0" b="0"/>
          <a:pathLst>
            <a:path>
              <a:moveTo>
                <a:pt x="3945707" y="3984875"/>
              </a:moveTo>
              <a:arcTo wR="2322882" hR="2322882" stAng="2740990" swAng="14994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262944-36B5-43CE-9A1E-97BA4ACA4003}">
      <dsp:nvSpPr>
        <dsp:cNvPr id="0" name=""/>
        <dsp:cNvSpPr/>
      </dsp:nvSpPr>
      <dsp:spPr>
        <a:xfrm>
          <a:off x="3146758" y="4645918"/>
          <a:ext cx="1518072" cy="98674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Identifying electronic sales suppression tools</a:t>
          </a:r>
        </a:p>
      </dsp:txBody>
      <dsp:txXfrm>
        <a:off x="3194927" y="4694087"/>
        <a:ext cx="1421734" cy="890409"/>
      </dsp:txXfrm>
    </dsp:sp>
    <dsp:sp modelId="{FBAAE58B-23D7-4BB3-81B5-FDA64205917E}">
      <dsp:nvSpPr>
        <dsp:cNvPr id="0" name=""/>
        <dsp:cNvSpPr/>
      </dsp:nvSpPr>
      <dsp:spPr>
        <a:xfrm>
          <a:off x="1582911" y="493527"/>
          <a:ext cx="4645765" cy="4645765"/>
        </a:xfrm>
        <a:custGeom>
          <a:avLst/>
          <a:gdLst/>
          <a:ahLst/>
          <a:cxnLst/>
          <a:rect l="0" t="0" r="0" b="0"/>
          <a:pathLst>
            <a:path>
              <a:moveTo>
                <a:pt x="1554164" y="4514880"/>
              </a:moveTo>
              <a:arcTo wR="2322882" hR="2322882" stAng="6559524" swAng="14994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02A007-3FD8-45BD-A6E7-C929CBFB9B33}">
      <dsp:nvSpPr>
        <dsp:cNvPr id="0" name=""/>
        <dsp:cNvSpPr/>
      </dsp:nvSpPr>
      <dsp:spPr>
        <a:xfrm>
          <a:off x="1135082" y="3484477"/>
          <a:ext cx="1518072" cy="98674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Working with tax practitioners</a:t>
          </a:r>
        </a:p>
      </dsp:txBody>
      <dsp:txXfrm>
        <a:off x="1183251" y="3532646"/>
        <a:ext cx="1421734" cy="890409"/>
      </dsp:txXfrm>
    </dsp:sp>
    <dsp:sp modelId="{361DA137-358C-456E-9CFA-FEF04328007E}">
      <dsp:nvSpPr>
        <dsp:cNvPr id="0" name=""/>
        <dsp:cNvSpPr/>
      </dsp:nvSpPr>
      <dsp:spPr>
        <a:xfrm>
          <a:off x="1582911" y="493527"/>
          <a:ext cx="4645765" cy="4645765"/>
        </a:xfrm>
        <a:custGeom>
          <a:avLst/>
          <a:gdLst/>
          <a:ahLst/>
          <a:cxnLst/>
          <a:rect l="0" t="0" r="0" b="0"/>
          <a:pathLst>
            <a:path>
              <a:moveTo>
                <a:pt x="94336" y="2978142"/>
              </a:moveTo>
              <a:arcTo wR="2322882" hR="2322882" stAng="9816904" swAng="196619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350E9E-9E45-4C49-B9E2-60A2B56C8D9A}">
      <dsp:nvSpPr>
        <dsp:cNvPr id="0" name=""/>
        <dsp:cNvSpPr/>
      </dsp:nvSpPr>
      <dsp:spPr>
        <a:xfrm>
          <a:off x="1135082" y="1161595"/>
          <a:ext cx="1518072" cy="98674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Protecting the rights of employees</a:t>
          </a:r>
        </a:p>
      </dsp:txBody>
      <dsp:txXfrm>
        <a:off x="1183251" y="1209764"/>
        <a:ext cx="1421734" cy="890409"/>
      </dsp:txXfrm>
    </dsp:sp>
    <dsp:sp modelId="{2008CD5A-0406-442F-B059-38F9E8278301}">
      <dsp:nvSpPr>
        <dsp:cNvPr id="0" name=""/>
        <dsp:cNvSpPr/>
      </dsp:nvSpPr>
      <dsp:spPr>
        <a:xfrm>
          <a:off x="1582911" y="493527"/>
          <a:ext cx="4645765" cy="4645765"/>
        </a:xfrm>
        <a:custGeom>
          <a:avLst/>
          <a:gdLst/>
          <a:ahLst/>
          <a:cxnLst/>
          <a:rect l="0" t="0" r="0" b="0"/>
          <a:pathLst>
            <a:path>
              <a:moveTo>
                <a:pt x="700057" y="660889"/>
              </a:moveTo>
              <a:arcTo wR="2322882" hR="2322882" stAng="13540990" swAng="149948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64A9E-BF98-4303-B8C1-FB8471E9EA78}">
      <dsp:nvSpPr>
        <dsp:cNvPr id="0" name=""/>
        <dsp:cNvSpPr/>
      </dsp:nvSpPr>
      <dsp:spPr>
        <a:xfrm>
          <a:off x="0" y="788732"/>
          <a:ext cx="2104913" cy="210494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AU" sz="1500" kern="1200" dirty="0">
              <a:latin typeface="Century Gothic" panose="020B0502020202020204" pitchFamily="34" charset="0"/>
            </a:rPr>
            <a:t>Unreported sales, omitted income or overstated expenses</a:t>
          </a:r>
          <a:endParaRPr lang="en-AU" sz="1500" kern="1200" dirty="0"/>
        </a:p>
      </dsp:txBody>
      <dsp:txXfrm>
        <a:off x="308257" y="1096994"/>
        <a:ext cx="1488399" cy="1488424"/>
      </dsp:txXfrm>
    </dsp:sp>
    <dsp:sp modelId="{4463DA2C-1587-47C7-9155-2AACF5CDA752}">
      <dsp:nvSpPr>
        <dsp:cNvPr id="0" name=""/>
        <dsp:cNvSpPr/>
      </dsp:nvSpPr>
      <dsp:spPr>
        <a:xfrm>
          <a:off x="1077749" y="2337574"/>
          <a:ext cx="2104913" cy="210494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Lack of record keeping knowledge</a:t>
          </a:r>
        </a:p>
      </dsp:txBody>
      <dsp:txXfrm>
        <a:off x="1386006" y="2645836"/>
        <a:ext cx="1488399" cy="1488424"/>
      </dsp:txXfrm>
    </dsp:sp>
    <dsp:sp modelId="{6A2094EF-081A-47BF-85B8-8D15949BD5B6}">
      <dsp:nvSpPr>
        <dsp:cNvPr id="0" name=""/>
        <dsp:cNvSpPr/>
      </dsp:nvSpPr>
      <dsp:spPr>
        <a:xfrm>
          <a:off x="2156356" y="788732"/>
          <a:ext cx="2104913" cy="2104948"/>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Discrepancies between VAT/GST &amp; income tax</a:t>
          </a:r>
        </a:p>
      </dsp:txBody>
      <dsp:txXfrm>
        <a:off x="2464613" y="1096994"/>
        <a:ext cx="1488399" cy="1488424"/>
      </dsp:txXfrm>
    </dsp:sp>
    <dsp:sp modelId="{C78457FF-1AAE-4BBF-92FC-FB1D2B340F75}">
      <dsp:nvSpPr>
        <dsp:cNvPr id="0" name=""/>
        <dsp:cNvSpPr/>
      </dsp:nvSpPr>
      <dsp:spPr>
        <a:xfrm>
          <a:off x="3234106" y="2337574"/>
          <a:ext cx="2104913" cy="2104948"/>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Businesses that are operating outside the tax system</a:t>
          </a:r>
        </a:p>
      </dsp:txBody>
      <dsp:txXfrm>
        <a:off x="3542363" y="2645836"/>
        <a:ext cx="1488399" cy="1488424"/>
      </dsp:txXfrm>
    </dsp:sp>
    <dsp:sp modelId="{33982D5F-8430-4188-96A2-B9EB6E19B00B}">
      <dsp:nvSpPr>
        <dsp:cNvPr id="0" name=""/>
        <dsp:cNvSpPr/>
      </dsp:nvSpPr>
      <dsp:spPr>
        <a:xfrm>
          <a:off x="4312713" y="788732"/>
          <a:ext cx="2104913" cy="2104948"/>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When lifestyle and assets don't match up</a:t>
          </a:r>
        </a:p>
      </dsp:txBody>
      <dsp:txXfrm>
        <a:off x="4620970" y="1096994"/>
        <a:ext cx="1488399" cy="1488424"/>
      </dsp:txXfrm>
    </dsp:sp>
    <dsp:sp modelId="{026720F8-0D58-4BAB-9B87-AEC78268A427}">
      <dsp:nvSpPr>
        <dsp:cNvPr id="0" name=""/>
        <dsp:cNvSpPr/>
      </dsp:nvSpPr>
      <dsp:spPr>
        <a:xfrm>
          <a:off x="5390463" y="2337574"/>
          <a:ext cx="2104913" cy="210494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Businesses reporting outside of the business benchmarks</a:t>
          </a:r>
        </a:p>
      </dsp:txBody>
      <dsp:txXfrm>
        <a:off x="5698720" y="2645836"/>
        <a:ext cx="1488399" cy="1488424"/>
      </dsp:txXfrm>
    </dsp:sp>
    <dsp:sp modelId="{E202734F-2620-437F-AC1B-4D09F7E8B108}">
      <dsp:nvSpPr>
        <dsp:cNvPr id="0" name=""/>
        <dsp:cNvSpPr/>
      </dsp:nvSpPr>
      <dsp:spPr>
        <a:xfrm>
          <a:off x="6469070" y="788732"/>
          <a:ext cx="2104913" cy="2104948"/>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latin typeface="Century Gothic" panose="020B0502020202020204" pitchFamily="34" charset="0"/>
            </a:rPr>
            <a:t>Not complying with employer obligations</a:t>
          </a:r>
        </a:p>
      </dsp:txBody>
      <dsp:txXfrm>
        <a:off x="6777327" y="1096994"/>
        <a:ext cx="1488399" cy="1488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E9701-E58E-4FDE-8943-D29C4448FC42}">
      <dsp:nvSpPr>
        <dsp:cNvPr id="0" name=""/>
        <dsp:cNvSpPr/>
      </dsp:nvSpPr>
      <dsp:spPr>
        <a:xfrm>
          <a:off x="2854365" y="84002"/>
          <a:ext cx="1457382" cy="96146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n-AU" sz="1000" kern="1200" dirty="0">
              <a:latin typeface="Century Gothic" panose="020B0502020202020204" pitchFamily="34" charset="0"/>
              <a:cs typeface="Arial" panose="020B0604020202020204" pitchFamily="34" charset="0"/>
            </a:rPr>
            <a:t>Acquired new data</a:t>
          </a:r>
          <a:endParaRPr lang="en-AU" sz="1000" kern="1200" dirty="0">
            <a:latin typeface="Century Gothic" panose="020B0502020202020204" pitchFamily="34" charset="0"/>
          </a:endParaRPr>
        </a:p>
      </dsp:txBody>
      <dsp:txXfrm>
        <a:off x="2901300" y="130937"/>
        <a:ext cx="1363512" cy="867598"/>
      </dsp:txXfrm>
    </dsp:sp>
    <dsp:sp modelId="{A33FC69B-FBA3-43F3-8151-63ABFC60EF88}">
      <dsp:nvSpPr>
        <dsp:cNvPr id="0" name=""/>
        <dsp:cNvSpPr/>
      </dsp:nvSpPr>
      <dsp:spPr>
        <a:xfrm>
          <a:off x="1852196" y="564737"/>
          <a:ext cx="3461720" cy="3461720"/>
        </a:xfrm>
        <a:custGeom>
          <a:avLst/>
          <a:gdLst/>
          <a:ahLst/>
          <a:cxnLst/>
          <a:rect l="0" t="0" r="0" b="0"/>
          <a:pathLst>
            <a:path>
              <a:moveTo>
                <a:pt x="2479242" y="170154"/>
              </a:moveTo>
              <a:arcTo wR="1730860" hR="1730860" stAng="17737105" swAng="45901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02A007-3FD8-45BD-A6E7-C929CBFB9B33}">
      <dsp:nvSpPr>
        <dsp:cNvPr id="0" name=""/>
        <dsp:cNvSpPr/>
      </dsp:nvSpPr>
      <dsp:spPr>
        <a:xfrm>
          <a:off x="4353334" y="2680293"/>
          <a:ext cx="1457382" cy="96146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Improve how we capture, use and share community tip-offs: Tax Integrity Centre (TIC)</a:t>
          </a:r>
        </a:p>
      </dsp:txBody>
      <dsp:txXfrm>
        <a:off x="4400269" y="2727228"/>
        <a:ext cx="1363512" cy="867598"/>
      </dsp:txXfrm>
    </dsp:sp>
    <dsp:sp modelId="{361DA137-358C-456E-9CFA-FEF04328007E}">
      <dsp:nvSpPr>
        <dsp:cNvPr id="0" name=""/>
        <dsp:cNvSpPr/>
      </dsp:nvSpPr>
      <dsp:spPr>
        <a:xfrm>
          <a:off x="1852196" y="564737"/>
          <a:ext cx="3461720" cy="3461720"/>
        </a:xfrm>
        <a:custGeom>
          <a:avLst/>
          <a:gdLst/>
          <a:ahLst/>
          <a:cxnLst/>
          <a:rect l="0" t="0" r="0" b="0"/>
          <a:pathLst>
            <a:path>
              <a:moveTo>
                <a:pt x="2801839" y="3090595"/>
              </a:moveTo>
              <a:arcTo wR="1730860" hR="1730860" stAng="3106481" swAng="458703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350E9E-9E45-4C49-B9E2-60A2B56C8D9A}">
      <dsp:nvSpPr>
        <dsp:cNvPr id="0" name=""/>
        <dsp:cNvSpPr/>
      </dsp:nvSpPr>
      <dsp:spPr>
        <a:xfrm>
          <a:off x="1355396" y="2680293"/>
          <a:ext cx="1457382" cy="96146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AU" sz="1000" kern="1200" dirty="0">
              <a:latin typeface="Century Gothic" panose="020B0502020202020204" pitchFamily="34" charset="0"/>
            </a:rPr>
            <a:t>Built better analytical models to target shadow economy populations</a:t>
          </a:r>
        </a:p>
      </dsp:txBody>
      <dsp:txXfrm>
        <a:off x="1402331" y="2727228"/>
        <a:ext cx="1363512" cy="867598"/>
      </dsp:txXfrm>
    </dsp:sp>
    <dsp:sp modelId="{2008CD5A-0406-442F-B059-38F9E8278301}">
      <dsp:nvSpPr>
        <dsp:cNvPr id="0" name=""/>
        <dsp:cNvSpPr/>
      </dsp:nvSpPr>
      <dsp:spPr>
        <a:xfrm>
          <a:off x="1852196" y="564737"/>
          <a:ext cx="3461720" cy="3461720"/>
        </a:xfrm>
        <a:custGeom>
          <a:avLst/>
          <a:gdLst/>
          <a:ahLst/>
          <a:cxnLst/>
          <a:rect l="0" t="0" r="0" b="0"/>
          <a:pathLst>
            <a:path>
              <a:moveTo>
                <a:pt x="38586" y="2094298"/>
              </a:moveTo>
              <a:arcTo wR="1730860" hR="1730860" stAng="10072745" swAng="45901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E9701-E58E-4FDE-8943-D29C4448FC42}">
      <dsp:nvSpPr>
        <dsp:cNvPr id="0" name=""/>
        <dsp:cNvSpPr/>
      </dsp:nvSpPr>
      <dsp:spPr>
        <a:xfrm>
          <a:off x="2970700" y="1112"/>
          <a:ext cx="1868604" cy="12145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latin typeface="Century Gothic" panose="020B0502020202020204" pitchFamily="34" charset="0"/>
              <a:cs typeface="Arial" panose="020B0604020202020204" pitchFamily="34" charset="0"/>
            </a:rPr>
            <a:t>Developed and released Digital Cash Flow Coaching Kit for small business</a:t>
          </a:r>
          <a:endParaRPr lang="en-AU" sz="1200" kern="1200" dirty="0">
            <a:latin typeface="Century Gothic" panose="020B0502020202020204" pitchFamily="34" charset="0"/>
          </a:endParaRPr>
        </a:p>
      </dsp:txBody>
      <dsp:txXfrm>
        <a:off x="3029992" y="60404"/>
        <a:ext cx="1750020" cy="1096009"/>
      </dsp:txXfrm>
    </dsp:sp>
    <dsp:sp modelId="{A33FC69B-FBA3-43F3-8151-63ABFC60EF88}">
      <dsp:nvSpPr>
        <dsp:cNvPr id="0" name=""/>
        <dsp:cNvSpPr/>
      </dsp:nvSpPr>
      <dsp:spPr>
        <a:xfrm>
          <a:off x="1479405" y="608409"/>
          <a:ext cx="4851193" cy="4851193"/>
        </a:xfrm>
        <a:custGeom>
          <a:avLst/>
          <a:gdLst/>
          <a:ahLst/>
          <a:cxnLst/>
          <a:rect l="0" t="0" r="0" b="0"/>
          <a:pathLst>
            <a:path>
              <a:moveTo>
                <a:pt x="3372722" y="192555"/>
              </a:moveTo>
              <a:arcTo wR="2425596" hR="2425596" stAng="17579030" swAng="196044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81E814-FB4F-4161-90FC-9F30B6F3F3DF}">
      <dsp:nvSpPr>
        <dsp:cNvPr id="0" name=""/>
        <dsp:cNvSpPr/>
      </dsp:nvSpPr>
      <dsp:spPr>
        <a:xfrm>
          <a:off x="5277579" y="1677158"/>
          <a:ext cx="1868604" cy="12145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Educating future generations and new migrants</a:t>
          </a:r>
        </a:p>
      </dsp:txBody>
      <dsp:txXfrm>
        <a:off x="5336871" y="1736450"/>
        <a:ext cx="1750020" cy="1096009"/>
      </dsp:txXfrm>
    </dsp:sp>
    <dsp:sp modelId="{202100A5-F85B-4393-9451-A07A6BA69620}">
      <dsp:nvSpPr>
        <dsp:cNvPr id="0" name=""/>
        <dsp:cNvSpPr/>
      </dsp:nvSpPr>
      <dsp:spPr>
        <a:xfrm>
          <a:off x="1479405" y="608409"/>
          <a:ext cx="4851193" cy="4851193"/>
        </a:xfrm>
        <a:custGeom>
          <a:avLst/>
          <a:gdLst/>
          <a:ahLst/>
          <a:cxnLst/>
          <a:rect l="0" t="0" r="0" b="0"/>
          <a:pathLst>
            <a:path>
              <a:moveTo>
                <a:pt x="4847879" y="2298841"/>
              </a:moveTo>
              <a:arcTo wR="2425596" hR="2425596" stAng="21420271" swAng="219546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262944-36B5-43CE-9A1E-97BA4ACA4003}">
      <dsp:nvSpPr>
        <dsp:cNvPr id="0" name=""/>
        <dsp:cNvSpPr/>
      </dsp:nvSpPr>
      <dsp:spPr>
        <a:xfrm>
          <a:off x="4396430" y="4389058"/>
          <a:ext cx="1868604" cy="12145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latin typeface="Century Gothic" panose="020B0502020202020204" pitchFamily="34" charset="0"/>
            </a:rPr>
            <a:t>&gt; We have made over 950 presentations to schools and youth audiences</a:t>
          </a:r>
        </a:p>
      </dsp:txBody>
      <dsp:txXfrm>
        <a:off x="4455722" y="4448350"/>
        <a:ext cx="1750020" cy="1096009"/>
      </dsp:txXfrm>
    </dsp:sp>
    <dsp:sp modelId="{FBAAE58B-23D7-4BB3-81B5-FDA64205917E}">
      <dsp:nvSpPr>
        <dsp:cNvPr id="0" name=""/>
        <dsp:cNvSpPr/>
      </dsp:nvSpPr>
      <dsp:spPr>
        <a:xfrm>
          <a:off x="1479405" y="608409"/>
          <a:ext cx="4851193" cy="4851193"/>
        </a:xfrm>
        <a:custGeom>
          <a:avLst/>
          <a:gdLst/>
          <a:ahLst/>
          <a:cxnLst/>
          <a:rect l="0" t="0" r="0" b="0"/>
          <a:pathLst>
            <a:path>
              <a:moveTo>
                <a:pt x="2907395" y="4802861"/>
              </a:moveTo>
              <a:arcTo wR="2425596" hR="2425596" stAng="4712585" swAng="1374830"/>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02A007-3FD8-45BD-A6E7-C929CBFB9B33}">
      <dsp:nvSpPr>
        <dsp:cNvPr id="0" name=""/>
        <dsp:cNvSpPr/>
      </dsp:nvSpPr>
      <dsp:spPr>
        <a:xfrm>
          <a:off x="1544970" y="4389058"/>
          <a:ext cx="1868604" cy="12145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&gt; </a:t>
          </a:r>
          <a:r>
            <a:rPr lang="en-AU" sz="1100" kern="1200" dirty="0">
              <a:latin typeface="Century Gothic" panose="020B0502020202020204" pitchFamily="34" charset="0"/>
            </a:rPr>
            <a:t>We also connected with migrant communities with more than 730 presentations reaching over 26,500 people</a:t>
          </a:r>
          <a:endParaRPr lang="en-AU" sz="1200" kern="1200" dirty="0">
            <a:latin typeface="Century Gothic" panose="020B0502020202020204" pitchFamily="34" charset="0"/>
          </a:endParaRPr>
        </a:p>
      </dsp:txBody>
      <dsp:txXfrm>
        <a:off x="1604262" y="4448350"/>
        <a:ext cx="1750020" cy="1096009"/>
      </dsp:txXfrm>
    </dsp:sp>
    <dsp:sp modelId="{361DA137-358C-456E-9CFA-FEF04328007E}">
      <dsp:nvSpPr>
        <dsp:cNvPr id="0" name=""/>
        <dsp:cNvSpPr/>
      </dsp:nvSpPr>
      <dsp:spPr>
        <a:xfrm>
          <a:off x="1479405" y="608409"/>
          <a:ext cx="4851193" cy="4851193"/>
        </a:xfrm>
        <a:custGeom>
          <a:avLst/>
          <a:gdLst/>
          <a:ahLst/>
          <a:cxnLst/>
          <a:rect l="0" t="0" r="0" b="0"/>
          <a:pathLst>
            <a:path>
              <a:moveTo>
                <a:pt x="405162" y="3767746"/>
              </a:moveTo>
              <a:arcTo wR="2425596" hR="2425596" stAng="8784264" swAng="2195465"/>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350E9E-9E45-4C49-B9E2-60A2B56C8D9A}">
      <dsp:nvSpPr>
        <dsp:cNvPr id="0" name=""/>
        <dsp:cNvSpPr/>
      </dsp:nvSpPr>
      <dsp:spPr>
        <a:xfrm>
          <a:off x="663820" y="1677158"/>
          <a:ext cx="1868604" cy="1214593"/>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Working to have tax and super in school curriculum</a:t>
          </a:r>
        </a:p>
      </dsp:txBody>
      <dsp:txXfrm>
        <a:off x="723112" y="1736450"/>
        <a:ext cx="1750020" cy="1096009"/>
      </dsp:txXfrm>
    </dsp:sp>
    <dsp:sp modelId="{2008CD5A-0406-442F-B059-38F9E8278301}">
      <dsp:nvSpPr>
        <dsp:cNvPr id="0" name=""/>
        <dsp:cNvSpPr/>
      </dsp:nvSpPr>
      <dsp:spPr>
        <a:xfrm>
          <a:off x="1479405" y="608409"/>
          <a:ext cx="4851193" cy="4851193"/>
        </a:xfrm>
        <a:custGeom>
          <a:avLst/>
          <a:gdLst/>
          <a:ahLst/>
          <a:cxnLst/>
          <a:rect l="0" t="0" r="0" b="0"/>
          <a:pathLst>
            <a:path>
              <a:moveTo>
                <a:pt x="422819" y="1057239"/>
              </a:moveTo>
              <a:arcTo wR="2425596" hR="2425596" stAng="12860523" swAng="196044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E9701-E58E-4FDE-8943-D29C4448FC42}">
      <dsp:nvSpPr>
        <dsp:cNvPr id="0" name=""/>
        <dsp:cNvSpPr/>
      </dsp:nvSpPr>
      <dsp:spPr>
        <a:xfrm>
          <a:off x="3109929" y="2033"/>
          <a:ext cx="1847444" cy="12008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latin typeface="Century Gothic" panose="020B0502020202020204" pitchFamily="34" charset="0"/>
              <a:cs typeface="Arial" panose="020B0604020202020204" pitchFamily="34" charset="0"/>
            </a:rPr>
            <a:t>Banning electronic sales suppression technology</a:t>
          </a:r>
          <a:endParaRPr lang="en-AU" sz="1200" kern="1200" dirty="0">
            <a:latin typeface="Century Gothic" panose="020B0502020202020204" pitchFamily="34" charset="0"/>
          </a:endParaRPr>
        </a:p>
      </dsp:txBody>
      <dsp:txXfrm>
        <a:off x="3168549" y="60653"/>
        <a:ext cx="1730204" cy="1083598"/>
      </dsp:txXfrm>
    </dsp:sp>
    <dsp:sp modelId="{A33FC69B-FBA3-43F3-8151-63ABFC60EF88}">
      <dsp:nvSpPr>
        <dsp:cNvPr id="0" name=""/>
        <dsp:cNvSpPr/>
      </dsp:nvSpPr>
      <dsp:spPr>
        <a:xfrm>
          <a:off x="1635935" y="602452"/>
          <a:ext cx="4795433" cy="4795433"/>
        </a:xfrm>
        <a:custGeom>
          <a:avLst/>
          <a:gdLst/>
          <a:ahLst/>
          <a:cxnLst/>
          <a:rect l="0" t="0" r="0" b="0"/>
          <a:pathLst>
            <a:path>
              <a:moveTo>
                <a:pt x="3334111" y="190408"/>
              </a:moveTo>
              <a:arcTo wR="2397716" hR="2397716" stAng="17579272" swAng="196003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81E814-FB4F-4161-90FC-9F30B6F3F3DF}">
      <dsp:nvSpPr>
        <dsp:cNvPr id="0" name=""/>
        <dsp:cNvSpPr/>
      </dsp:nvSpPr>
      <dsp:spPr>
        <a:xfrm>
          <a:off x="5390293" y="1658814"/>
          <a:ext cx="1847444" cy="12008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Extended the successful Taxable Payments Reporting System to new services </a:t>
          </a:r>
        </a:p>
      </dsp:txBody>
      <dsp:txXfrm>
        <a:off x="5448913" y="1717434"/>
        <a:ext cx="1730204" cy="1083598"/>
      </dsp:txXfrm>
    </dsp:sp>
    <dsp:sp modelId="{202100A5-F85B-4393-9451-A07A6BA69620}">
      <dsp:nvSpPr>
        <dsp:cNvPr id="0" name=""/>
        <dsp:cNvSpPr/>
      </dsp:nvSpPr>
      <dsp:spPr>
        <a:xfrm>
          <a:off x="1635935" y="602452"/>
          <a:ext cx="4795433" cy="4795433"/>
        </a:xfrm>
        <a:custGeom>
          <a:avLst/>
          <a:gdLst/>
          <a:ahLst/>
          <a:cxnLst/>
          <a:rect l="0" t="0" r="0" b="0"/>
          <a:pathLst>
            <a:path>
              <a:moveTo>
                <a:pt x="4792162" y="2272519"/>
              </a:moveTo>
              <a:arcTo wR="2397716" hR="2397716" stAng="21420416" swAng="219514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02A007-3FD8-45BD-A6E7-C929CBFB9B33}">
      <dsp:nvSpPr>
        <dsp:cNvPr id="0" name=""/>
        <dsp:cNvSpPr/>
      </dsp:nvSpPr>
      <dsp:spPr>
        <a:xfrm>
          <a:off x="4519272" y="4339543"/>
          <a:ext cx="1847444" cy="12008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Satisfactory statement of tax record required for government contracts over $4m</a:t>
          </a:r>
        </a:p>
      </dsp:txBody>
      <dsp:txXfrm>
        <a:off x="4577892" y="4398163"/>
        <a:ext cx="1730204" cy="1083598"/>
      </dsp:txXfrm>
    </dsp:sp>
    <dsp:sp modelId="{361DA137-358C-456E-9CFA-FEF04328007E}">
      <dsp:nvSpPr>
        <dsp:cNvPr id="0" name=""/>
        <dsp:cNvSpPr/>
      </dsp:nvSpPr>
      <dsp:spPr>
        <a:xfrm>
          <a:off x="1635935" y="602452"/>
          <a:ext cx="4795433" cy="4795433"/>
        </a:xfrm>
        <a:custGeom>
          <a:avLst/>
          <a:gdLst/>
          <a:ahLst/>
          <a:cxnLst/>
          <a:rect l="0" t="0" r="0" b="0"/>
          <a:pathLst>
            <a:path>
              <a:moveTo>
                <a:pt x="2873821" y="4747688"/>
              </a:moveTo>
              <a:arcTo wR="2397716" hR="2397716" stAng="4712813" swAng="137437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350E9E-9E45-4C49-B9E2-60A2B56C8D9A}">
      <dsp:nvSpPr>
        <dsp:cNvPr id="0" name=""/>
        <dsp:cNvSpPr/>
      </dsp:nvSpPr>
      <dsp:spPr>
        <a:xfrm>
          <a:off x="1700587" y="4339543"/>
          <a:ext cx="1847444" cy="12008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Collecting tobacco duties and taxes at the border </a:t>
          </a:r>
        </a:p>
      </dsp:txBody>
      <dsp:txXfrm>
        <a:off x="1759207" y="4398163"/>
        <a:ext cx="1730204" cy="1083598"/>
      </dsp:txXfrm>
    </dsp:sp>
    <dsp:sp modelId="{2008CD5A-0406-442F-B059-38F9E8278301}">
      <dsp:nvSpPr>
        <dsp:cNvPr id="0" name=""/>
        <dsp:cNvSpPr/>
      </dsp:nvSpPr>
      <dsp:spPr>
        <a:xfrm>
          <a:off x="1635935" y="602452"/>
          <a:ext cx="4795433" cy="4795433"/>
        </a:xfrm>
        <a:custGeom>
          <a:avLst/>
          <a:gdLst/>
          <a:ahLst/>
          <a:cxnLst/>
          <a:rect l="0" t="0" r="0" b="0"/>
          <a:pathLst>
            <a:path>
              <a:moveTo>
                <a:pt x="400438" y="3724337"/>
              </a:moveTo>
              <a:arcTo wR="2397716" hR="2397716" stAng="8784439" swAng="219514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DA8579-B551-4D11-86D8-649AAAA09927}">
      <dsp:nvSpPr>
        <dsp:cNvPr id="0" name=""/>
        <dsp:cNvSpPr/>
      </dsp:nvSpPr>
      <dsp:spPr>
        <a:xfrm>
          <a:off x="829565" y="1658814"/>
          <a:ext cx="1847444" cy="12008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rgbClr val="000000">
                  <a:hueOff val="0"/>
                  <a:satOff val="0"/>
                  <a:lumOff val="0"/>
                  <a:alphaOff val="0"/>
                </a:srgbClr>
              </a:solidFill>
              <a:latin typeface="Century Gothic" panose="020B0502020202020204" pitchFamily="34" charset="0"/>
              <a:ea typeface="+mn-ea"/>
              <a:cs typeface="Arial" panose="020B0604020202020204" pitchFamily="34" charset="0"/>
            </a:rPr>
            <a:t>Introducing director identification numbers (director IDs) </a:t>
          </a:r>
        </a:p>
      </dsp:txBody>
      <dsp:txXfrm>
        <a:off x="888185" y="1717434"/>
        <a:ext cx="1730204" cy="1083598"/>
      </dsp:txXfrm>
    </dsp:sp>
    <dsp:sp modelId="{126EB1F7-39E2-47F0-81BB-E4A44C1D285C}">
      <dsp:nvSpPr>
        <dsp:cNvPr id="0" name=""/>
        <dsp:cNvSpPr/>
      </dsp:nvSpPr>
      <dsp:spPr>
        <a:xfrm>
          <a:off x="1635935" y="602452"/>
          <a:ext cx="4795433" cy="4795433"/>
        </a:xfrm>
        <a:custGeom>
          <a:avLst/>
          <a:gdLst/>
          <a:ahLst/>
          <a:cxnLst/>
          <a:rect l="0" t="0" r="0" b="0"/>
          <a:pathLst>
            <a:path>
              <a:moveTo>
                <a:pt x="418027" y="1044987"/>
              </a:moveTo>
              <a:arcTo wR="2397716" hR="2397716" stAng="12860697" swAng="196003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E9701-E58E-4FDE-8943-D29C4448FC42}">
      <dsp:nvSpPr>
        <dsp:cNvPr id="0" name=""/>
        <dsp:cNvSpPr/>
      </dsp:nvSpPr>
      <dsp:spPr>
        <a:xfrm>
          <a:off x="2972320" y="113620"/>
          <a:ext cx="1956407" cy="129068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latin typeface="Century Gothic" panose="020B0502020202020204" pitchFamily="34" charset="0"/>
              <a:cs typeface="Arial" panose="020B0604020202020204" pitchFamily="34" charset="0"/>
            </a:rPr>
            <a:t>A whole of government taskforce that works to share intelligence and conduct joint operation </a:t>
          </a:r>
          <a:endParaRPr lang="en-AU" sz="1200" kern="1200" dirty="0">
            <a:latin typeface="Century Gothic" panose="020B0502020202020204" pitchFamily="34" charset="0"/>
          </a:endParaRPr>
        </a:p>
      </dsp:txBody>
      <dsp:txXfrm>
        <a:off x="3035326" y="176626"/>
        <a:ext cx="1830395" cy="1164674"/>
      </dsp:txXfrm>
    </dsp:sp>
    <dsp:sp modelId="{A33FC69B-FBA3-43F3-8151-63ABFC60EF88}">
      <dsp:nvSpPr>
        <dsp:cNvPr id="0" name=""/>
        <dsp:cNvSpPr/>
      </dsp:nvSpPr>
      <dsp:spPr>
        <a:xfrm>
          <a:off x="1627355" y="758963"/>
          <a:ext cx="4646338" cy="4646338"/>
        </a:xfrm>
        <a:custGeom>
          <a:avLst/>
          <a:gdLst/>
          <a:ahLst/>
          <a:cxnLst/>
          <a:rect l="0" t="0" r="0" b="0"/>
          <a:pathLst>
            <a:path>
              <a:moveTo>
                <a:pt x="3327798" y="228453"/>
              </a:moveTo>
              <a:arcTo wR="2323169" hR="2323169" stAng="17737348" swAng="458976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02A007-3FD8-45BD-A6E7-C929CBFB9B33}">
      <dsp:nvSpPr>
        <dsp:cNvPr id="0" name=""/>
        <dsp:cNvSpPr/>
      </dsp:nvSpPr>
      <dsp:spPr>
        <a:xfrm>
          <a:off x="4984244" y="3598374"/>
          <a:ext cx="1956407" cy="129068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This</a:t>
          </a:r>
          <a:r>
            <a:rPr lang="en-AU" sz="1200" kern="1200" baseline="0" dirty="0">
              <a:latin typeface="Century Gothic" panose="020B0502020202020204" pitchFamily="34" charset="0"/>
            </a:rPr>
            <a:t> combined intelligence has enabled the agencies to develop co-ordinated approaches to disrupt activities of groups of interest </a:t>
          </a:r>
          <a:endParaRPr lang="en-AU" sz="1200" kern="1200" dirty="0">
            <a:latin typeface="Century Gothic" panose="020B0502020202020204" pitchFamily="34" charset="0"/>
          </a:endParaRPr>
        </a:p>
      </dsp:txBody>
      <dsp:txXfrm>
        <a:off x="5047250" y="3661380"/>
        <a:ext cx="1830395" cy="1164674"/>
      </dsp:txXfrm>
    </dsp:sp>
    <dsp:sp modelId="{361DA137-358C-456E-9CFA-FEF04328007E}">
      <dsp:nvSpPr>
        <dsp:cNvPr id="0" name=""/>
        <dsp:cNvSpPr/>
      </dsp:nvSpPr>
      <dsp:spPr>
        <a:xfrm>
          <a:off x="1627355" y="758963"/>
          <a:ext cx="4646338" cy="4646338"/>
        </a:xfrm>
        <a:custGeom>
          <a:avLst/>
          <a:gdLst/>
          <a:ahLst/>
          <a:cxnLst/>
          <a:rect l="0" t="0" r="0" b="0"/>
          <a:pathLst>
            <a:path>
              <a:moveTo>
                <a:pt x="3760520" y="4148309"/>
              </a:moveTo>
              <a:arcTo wR="2323169" hR="2323169" stAng="3106712" swAng="458657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350E9E-9E45-4C49-B9E2-60A2B56C8D9A}">
      <dsp:nvSpPr>
        <dsp:cNvPr id="0" name=""/>
        <dsp:cNvSpPr/>
      </dsp:nvSpPr>
      <dsp:spPr>
        <a:xfrm>
          <a:off x="960397" y="3598374"/>
          <a:ext cx="1956407" cy="1290686"/>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Century Gothic" panose="020B0502020202020204" pitchFamily="34" charset="0"/>
            </a:rPr>
            <a:t>11 government agencies involved</a:t>
          </a:r>
        </a:p>
      </dsp:txBody>
      <dsp:txXfrm>
        <a:off x="1023403" y="3661380"/>
        <a:ext cx="1830395" cy="1164674"/>
      </dsp:txXfrm>
    </dsp:sp>
    <dsp:sp modelId="{2008CD5A-0406-442F-B059-38F9E8278301}">
      <dsp:nvSpPr>
        <dsp:cNvPr id="0" name=""/>
        <dsp:cNvSpPr/>
      </dsp:nvSpPr>
      <dsp:spPr>
        <a:xfrm>
          <a:off x="1627355" y="758963"/>
          <a:ext cx="4646338" cy="4646338"/>
        </a:xfrm>
        <a:custGeom>
          <a:avLst/>
          <a:gdLst/>
          <a:ahLst/>
          <a:cxnLst/>
          <a:rect l="0" t="0" r="0" b="0"/>
          <a:pathLst>
            <a:path>
              <a:moveTo>
                <a:pt x="51770" y="2810880"/>
              </a:moveTo>
              <a:arcTo wR="2323169" hR="2323169" stAng="10072892" swAng="4589760"/>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What are the common shadow economy risks in your jurisdiction? </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5">
            <a:shade val="80000"/>
            <a:hueOff val="365567"/>
            <a:satOff val="-48019"/>
            <a:lumOff val="2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What difficulties for investigators have in investigating these cases?</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5">
              <a:shade val="80000"/>
              <a:hueOff val="365567"/>
              <a:satOff val="-48019"/>
              <a:lumOff val="243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What actions have been taken in your jurisdiction to tackle the shadow economy? </a:t>
          </a: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18D3A-2845-40A3-8E40-CAC8C0EE511C}" type="datetimeFigureOut">
              <a:rPr lang="en-AU" smtClean="0"/>
              <a:t>24/04/2023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6121-0782-472C-A2D5-274C6306BCE1}" type="slidenum">
              <a:rPr lang="en-AU" smtClean="0"/>
              <a:t>‹#›</a:t>
            </a:fld>
            <a:endParaRPr lang="en-AU"/>
          </a:p>
        </p:txBody>
      </p:sp>
    </p:spTree>
    <p:extLst>
      <p:ext uri="{BB962C8B-B14F-4D97-AF65-F5344CB8AC3E}">
        <p14:creationId xmlns:p14="http://schemas.microsoft.com/office/powerpoint/2010/main" val="3793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a:t>
            </a:fld>
            <a:endParaRPr lang="en-AU"/>
          </a:p>
        </p:txBody>
      </p:sp>
    </p:spTree>
    <p:extLst>
      <p:ext uri="{BB962C8B-B14F-4D97-AF65-F5344CB8AC3E}">
        <p14:creationId xmlns:p14="http://schemas.microsoft.com/office/powerpoint/2010/main" val="114987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19</a:t>
            </a:fld>
            <a:endParaRPr lang="en-AU"/>
          </a:p>
        </p:txBody>
      </p:sp>
    </p:spTree>
    <p:extLst>
      <p:ext uri="{BB962C8B-B14F-4D97-AF65-F5344CB8AC3E}">
        <p14:creationId xmlns:p14="http://schemas.microsoft.com/office/powerpoint/2010/main" val="132116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21</a:t>
            </a:fld>
            <a:endParaRPr lang="en-AU"/>
          </a:p>
        </p:txBody>
      </p:sp>
    </p:spTree>
    <p:extLst>
      <p:ext uri="{BB962C8B-B14F-4D97-AF65-F5344CB8AC3E}">
        <p14:creationId xmlns:p14="http://schemas.microsoft.com/office/powerpoint/2010/main" val="1453402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22</a:t>
            </a:fld>
            <a:endParaRPr lang="en-AU"/>
          </a:p>
        </p:txBody>
      </p:sp>
    </p:spTree>
    <p:extLst>
      <p:ext uri="{BB962C8B-B14F-4D97-AF65-F5344CB8AC3E}">
        <p14:creationId xmlns:p14="http://schemas.microsoft.com/office/powerpoint/2010/main" val="164638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23</a:t>
            </a:fld>
            <a:endParaRPr lang="en-AU"/>
          </a:p>
        </p:txBody>
      </p:sp>
    </p:spTree>
    <p:extLst>
      <p:ext uri="{BB962C8B-B14F-4D97-AF65-F5344CB8AC3E}">
        <p14:creationId xmlns:p14="http://schemas.microsoft.com/office/powerpoint/2010/main" val="65258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24</a:t>
            </a:fld>
            <a:endParaRPr lang="en-AU"/>
          </a:p>
        </p:txBody>
      </p:sp>
    </p:spTree>
    <p:extLst>
      <p:ext uri="{BB962C8B-B14F-4D97-AF65-F5344CB8AC3E}">
        <p14:creationId xmlns:p14="http://schemas.microsoft.com/office/powerpoint/2010/main" val="30004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3</a:t>
            </a:fld>
            <a:endParaRPr lang="en-AU"/>
          </a:p>
        </p:txBody>
      </p:sp>
    </p:spTree>
    <p:extLst>
      <p:ext uri="{BB962C8B-B14F-4D97-AF65-F5344CB8AC3E}">
        <p14:creationId xmlns:p14="http://schemas.microsoft.com/office/powerpoint/2010/main" val="41448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5</a:t>
            </a:fld>
            <a:endParaRPr lang="en-AU"/>
          </a:p>
        </p:txBody>
      </p:sp>
    </p:spTree>
    <p:extLst>
      <p:ext uri="{BB962C8B-B14F-4D97-AF65-F5344CB8AC3E}">
        <p14:creationId xmlns:p14="http://schemas.microsoft.com/office/powerpoint/2010/main" val="197009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6</a:t>
            </a:fld>
            <a:endParaRPr lang="en-AU"/>
          </a:p>
        </p:txBody>
      </p:sp>
    </p:spTree>
    <p:extLst>
      <p:ext uri="{BB962C8B-B14F-4D97-AF65-F5344CB8AC3E}">
        <p14:creationId xmlns:p14="http://schemas.microsoft.com/office/powerpoint/2010/main" val="384373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7</a:t>
            </a:fld>
            <a:endParaRPr lang="en-AU"/>
          </a:p>
        </p:txBody>
      </p:sp>
    </p:spTree>
    <p:extLst>
      <p:ext uri="{BB962C8B-B14F-4D97-AF65-F5344CB8AC3E}">
        <p14:creationId xmlns:p14="http://schemas.microsoft.com/office/powerpoint/2010/main" val="202135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9</a:t>
            </a:fld>
            <a:endParaRPr lang="en-AU"/>
          </a:p>
        </p:txBody>
      </p:sp>
    </p:spTree>
    <p:extLst>
      <p:ext uri="{BB962C8B-B14F-4D97-AF65-F5344CB8AC3E}">
        <p14:creationId xmlns:p14="http://schemas.microsoft.com/office/powerpoint/2010/main" val="288903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10</a:t>
            </a:fld>
            <a:endParaRPr lang="en-AU"/>
          </a:p>
        </p:txBody>
      </p:sp>
    </p:spTree>
    <p:extLst>
      <p:ext uri="{BB962C8B-B14F-4D97-AF65-F5344CB8AC3E}">
        <p14:creationId xmlns:p14="http://schemas.microsoft.com/office/powerpoint/2010/main" val="410363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11</a:t>
            </a:fld>
            <a:endParaRPr lang="en-AU"/>
          </a:p>
        </p:txBody>
      </p:sp>
    </p:spTree>
    <p:extLst>
      <p:ext uri="{BB962C8B-B14F-4D97-AF65-F5344CB8AC3E}">
        <p14:creationId xmlns:p14="http://schemas.microsoft.com/office/powerpoint/2010/main" val="154012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18</a:t>
            </a:fld>
            <a:endParaRPr lang="en-AU"/>
          </a:p>
        </p:txBody>
      </p:sp>
    </p:spTree>
    <p:extLst>
      <p:ext uri="{BB962C8B-B14F-4D97-AF65-F5344CB8AC3E}">
        <p14:creationId xmlns:p14="http://schemas.microsoft.com/office/powerpoint/2010/main" val="30799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24/04/2023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358537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24/04/2023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41331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24/04/2023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469949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764" y="1695199"/>
            <a:ext cx="7974623" cy="651129"/>
          </a:xfrm>
        </p:spPr>
        <p:txBody>
          <a:bodyPr anchor="t">
            <a:noAutofit/>
          </a:bodyPr>
          <a:lstStyle>
            <a:lvl1pPr algn="l">
              <a:defRPr sz="2700" b="0" cap="none"/>
            </a:lvl1pPr>
          </a:lstStyle>
          <a:p>
            <a:r>
              <a:rPr lang="en-AU" dirty="0"/>
              <a:t>Click to edit title</a:t>
            </a:r>
            <a:endParaRPr lang="en-US" dirty="0"/>
          </a:p>
        </p:txBody>
      </p:sp>
      <p:sp>
        <p:nvSpPr>
          <p:cNvPr id="3" name="Text Placeholder 2"/>
          <p:cNvSpPr>
            <a:spLocks noGrp="1"/>
          </p:cNvSpPr>
          <p:nvPr>
            <p:ph type="body" idx="1"/>
          </p:nvPr>
        </p:nvSpPr>
        <p:spPr>
          <a:xfrm>
            <a:off x="581764" y="2503496"/>
            <a:ext cx="7974623" cy="608850"/>
          </a:xfrm>
        </p:spPr>
        <p:txBody>
          <a:bodyPr lIns="0" tIns="0" rIns="0" bIns="0" anchor="t" anchorCtr="0"/>
          <a:lstStyle>
            <a:lvl1pPr marL="0" indent="0">
              <a:buNone/>
              <a:defRPr sz="1725">
                <a:solidFill>
                  <a:srgbClr val="385CC4"/>
                </a:solidFill>
              </a:defRPr>
            </a:lvl1pPr>
            <a:lvl2pPr marL="402151" indent="0">
              <a:buNone/>
              <a:defRPr sz="1576">
                <a:solidFill>
                  <a:schemeClr val="tx1">
                    <a:tint val="75000"/>
                  </a:schemeClr>
                </a:solidFill>
              </a:defRPr>
            </a:lvl2pPr>
            <a:lvl3pPr marL="804302" indent="0">
              <a:buNone/>
              <a:defRPr sz="1425">
                <a:solidFill>
                  <a:schemeClr val="tx1">
                    <a:tint val="75000"/>
                  </a:schemeClr>
                </a:solidFill>
              </a:defRPr>
            </a:lvl3pPr>
            <a:lvl4pPr marL="1206453" indent="0">
              <a:buNone/>
              <a:defRPr sz="1200">
                <a:solidFill>
                  <a:schemeClr val="tx1">
                    <a:tint val="75000"/>
                  </a:schemeClr>
                </a:solidFill>
              </a:defRPr>
            </a:lvl4pPr>
            <a:lvl5pPr marL="1608604" indent="0">
              <a:buNone/>
              <a:defRPr sz="1200">
                <a:solidFill>
                  <a:schemeClr val="tx1">
                    <a:tint val="75000"/>
                  </a:schemeClr>
                </a:solidFill>
              </a:defRPr>
            </a:lvl5pPr>
            <a:lvl6pPr marL="2010754" indent="0">
              <a:buNone/>
              <a:defRPr sz="1200">
                <a:solidFill>
                  <a:schemeClr val="tx1">
                    <a:tint val="75000"/>
                  </a:schemeClr>
                </a:solidFill>
              </a:defRPr>
            </a:lvl6pPr>
            <a:lvl7pPr marL="2412905" indent="0">
              <a:buNone/>
              <a:defRPr sz="1200">
                <a:solidFill>
                  <a:schemeClr val="tx1">
                    <a:tint val="75000"/>
                  </a:schemeClr>
                </a:solidFill>
              </a:defRPr>
            </a:lvl7pPr>
            <a:lvl8pPr marL="2815055" indent="0">
              <a:buNone/>
              <a:defRPr sz="1200">
                <a:solidFill>
                  <a:schemeClr val="tx1">
                    <a:tint val="75000"/>
                  </a:schemeClr>
                </a:solidFill>
              </a:defRPr>
            </a:lvl8pPr>
            <a:lvl9pPr marL="3217205" indent="0">
              <a:buNone/>
              <a:defRPr sz="1200">
                <a:solidFill>
                  <a:schemeClr val="tx1">
                    <a:tint val="75000"/>
                  </a:schemeClr>
                </a:solidFill>
              </a:defRPr>
            </a:lvl9pPr>
          </a:lstStyle>
          <a:p>
            <a:pPr lvl="0"/>
            <a:r>
              <a:rPr lang="en-US"/>
              <a:t>Click to edit Master text styles</a:t>
            </a:r>
          </a:p>
        </p:txBody>
      </p:sp>
      <p:sp>
        <p:nvSpPr>
          <p:cNvPr id="7" name="Content Placeholder 2"/>
          <p:cNvSpPr>
            <a:spLocks noGrp="1"/>
          </p:cNvSpPr>
          <p:nvPr>
            <p:ph idx="14" hasCustomPrompt="1"/>
          </p:nvPr>
        </p:nvSpPr>
        <p:spPr>
          <a:xfrm>
            <a:off x="581761" y="6337284"/>
            <a:ext cx="3970147" cy="360000"/>
          </a:xfrm>
        </p:spPr>
        <p:txBody>
          <a:bodyPr anchor="ctr">
            <a:normAutofit/>
          </a:bodyPr>
          <a:lstStyle>
            <a:lvl1pPr marL="0" marR="0" indent="0" algn="l" defTabSz="402151" rtl="0" eaLnBrk="1" fontAlgn="auto" latinLnBrk="0" hangingPunct="1">
              <a:lnSpc>
                <a:spcPts val="1232"/>
              </a:lnSpc>
              <a:spcBef>
                <a:spcPts val="264"/>
              </a:spcBef>
              <a:spcAft>
                <a:spcPts val="264"/>
              </a:spcAft>
              <a:buClrTx/>
              <a:buSzTx/>
              <a:buFontTx/>
              <a:buNone/>
              <a:tabLst/>
              <a:defRPr lang="en-US" sz="599" dirty="0" smtClean="0"/>
            </a:lvl1pPr>
          </a:lstStyle>
          <a:p>
            <a:r>
              <a:rPr lang="en-US" sz="599" dirty="0">
                <a:latin typeface="+mn-lt"/>
              </a:rPr>
              <a:t>FOR OFFICIAL USE ONLY – Individuals data and analytics strategy - February 2019</a:t>
            </a:r>
          </a:p>
        </p:txBody>
      </p:sp>
    </p:spTree>
    <p:extLst>
      <p:ext uri="{BB962C8B-B14F-4D97-AF65-F5344CB8AC3E}">
        <p14:creationId xmlns:p14="http://schemas.microsoft.com/office/powerpoint/2010/main" val="245228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24/04/2023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336065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ACD79-9871-4FEA-BF87-640F79621DBF}" type="datetimeFigureOut">
              <a:rPr lang="en-AU" smtClean="0"/>
              <a:t>24/04/2023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70880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ACD79-9871-4FEA-BF87-640F79621DBF}" type="datetimeFigureOut">
              <a:rPr lang="en-AU" smtClean="0"/>
              <a:t>24/04/2023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2505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ACD79-9871-4FEA-BF87-640F79621DBF}" type="datetimeFigureOut">
              <a:rPr lang="en-AU" smtClean="0"/>
              <a:t>24/04/2023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20222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ACD79-9871-4FEA-BF87-640F79621DBF}" type="datetimeFigureOut">
              <a:rPr lang="en-AU" smtClean="0"/>
              <a:t>24/04/2023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73879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ACD79-9871-4FEA-BF87-640F79621DBF}" type="datetimeFigureOut">
              <a:rPr lang="en-AU" smtClean="0"/>
              <a:t>24/04/2023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62512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ACD79-9871-4FEA-BF87-640F79621DBF}" type="datetimeFigureOut">
              <a:rPr lang="en-AU" smtClean="0"/>
              <a:t>24/04/2023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77813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ACD79-9871-4FEA-BF87-640F79621DBF}" type="datetimeFigureOut">
              <a:rPr lang="en-AU" smtClean="0"/>
              <a:t>24/04/2023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4931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ACD79-9871-4FEA-BF87-640F79621DBF}" type="datetimeFigureOut">
              <a:rPr lang="en-AU" smtClean="0"/>
              <a:t>24/04/2023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3893-9EB6-4109-B561-F96115CF4A4A}" type="slidenum">
              <a:rPr lang="en-AU" smtClean="0"/>
              <a:t>‹#›</a:t>
            </a:fld>
            <a:endParaRPr lang="en-AU"/>
          </a:p>
        </p:txBody>
      </p:sp>
    </p:spTree>
    <p:extLst>
      <p:ext uri="{BB962C8B-B14F-4D97-AF65-F5344CB8AC3E}">
        <p14:creationId xmlns:p14="http://schemas.microsoft.com/office/powerpoint/2010/main" val="26456003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2.png"/><Relationship Id="rId2" Type="http://schemas.openxmlformats.org/officeDocument/2006/relationships/notesSlide" Target="../notesSlides/notesSlide7.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hdphoto" Target="../media/hdphoto1.wdp"/><Relationship Id="rId3" Type="http://schemas.openxmlformats.org/officeDocument/2006/relationships/image" Target="../media/image29.png"/><Relationship Id="rId7" Type="http://schemas.openxmlformats.org/officeDocument/2006/relationships/diagramData" Target="../diagrams/data3.xml"/><Relationship Id="rId12"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svg"/><Relationship Id="rId11" Type="http://schemas.microsoft.com/office/2007/relationships/diagramDrawing" Target="../diagrams/drawing3.xml"/><Relationship Id="rId5" Type="http://schemas.openxmlformats.org/officeDocument/2006/relationships/image" Target="../media/image31.png"/><Relationship Id="rId10" Type="http://schemas.openxmlformats.org/officeDocument/2006/relationships/diagramColors" Target="../diagrams/colors3.xml"/><Relationship Id="rId4" Type="http://schemas.openxmlformats.org/officeDocument/2006/relationships/image" Target="../media/image30.svg"/><Relationship Id="rId9" Type="http://schemas.openxmlformats.org/officeDocument/2006/relationships/diagramQuickStyle" Target="../diagrams/quickStyle3.xml"/><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png"/><Relationship Id="rId10" Type="http://schemas.openxmlformats.org/officeDocument/2006/relationships/image" Target="../media/image46.svg"/><Relationship Id="rId4" Type="http://schemas.microsoft.com/office/2007/relationships/hdphoto" Target="../media/hdphoto1.wdp"/><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10" Type="http://schemas.openxmlformats.org/officeDocument/2006/relationships/image" Target="../media/image2.png"/><Relationship Id="rId4" Type="http://schemas.openxmlformats.org/officeDocument/2006/relationships/image" Target="../media/image49.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2.png"/><Relationship Id="rId2" Type="http://schemas.openxmlformats.org/officeDocument/2006/relationships/image" Target="../media/image5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10" Type="http://schemas.openxmlformats.org/officeDocument/2006/relationships/image" Target="../media/image58.svg"/><Relationship Id="rId4" Type="http://schemas.openxmlformats.org/officeDocument/2006/relationships/image" Target="../media/image55.sv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s://www.ato.gov.au/Media-centre/Media-releases/Tip-off-pays-off-as-illicit-tobacco-uprooted-in-joint-raid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hdphoto" Target="../media/hdphoto1.wdp"/><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2.png"/><Relationship Id="rId9"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6.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2.png"/><Relationship Id="rId18" Type="http://schemas.openxmlformats.org/officeDocument/2006/relationships/image" Target="../media/image77.svg"/><Relationship Id="rId26" Type="http://schemas.openxmlformats.org/officeDocument/2006/relationships/image" Target="../media/image2.png"/><Relationship Id="rId3" Type="http://schemas.openxmlformats.org/officeDocument/2006/relationships/diagramData" Target="../diagrams/data5.xml"/><Relationship Id="rId21" Type="http://schemas.openxmlformats.org/officeDocument/2006/relationships/image" Target="../media/image80.png"/><Relationship Id="rId7" Type="http://schemas.microsoft.com/office/2007/relationships/diagramDrawing" Target="../diagrams/drawing5.xml"/><Relationship Id="rId12" Type="http://schemas.openxmlformats.org/officeDocument/2006/relationships/image" Target="../media/image71.png"/><Relationship Id="rId17" Type="http://schemas.openxmlformats.org/officeDocument/2006/relationships/image" Target="../media/image76.png"/><Relationship Id="rId25" Type="http://schemas.microsoft.com/office/2007/relationships/hdphoto" Target="../media/hdphoto1.wdp"/><Relationship Id="rId2" Type="http://schemas.openxmlformats.org/officeDocument/2006/relationships/notesSlide" Target="../notesSlides/notesSlide10.xml"/><Relationship Id="rId16" Type="http://schemas.openxmlformats.org/officeDocument/2006/relationships/image" Target="../media/image75.svg"/><Relationship Id="rId20" Type="http://schemas.openxmlformats.org/officeDocument/2006/relationships/image" Target="../media/image79.sv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70.png"/><Relationship Id="rId24" Type="http://schemas.openxmlformats.org/officeDocument/2006/relationships/image" Target="../media/image1.png"/><Relationship Id="rId5" Type="http://schemas.openxmlformats.org/officeDocument/2006/relationships/diagramQuickStyle" Target="../diagrams/quickStyle5.xml"/><Relationship Id="rId15" Type="http://schemas.openxmlformats.org/officeDocument/2006/relationships/image" Target="../media/image74.png"/><Relationship Id="rId23" Type="http://schemas.openxmlformats.org/officeDocument/2006/relationships/image" Target="../media/image82.jpe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diagramLayout" Target="../diagrams/layout5.xml"/><Relationship Id="rId9" Type="http://schemas.openxmlformats.org/officeDocument/2006/relationships/image" Target="../media/image34.svg"/><Relationship Id="rId14" Type="http://schemas.openxmlformats.org/officeDocument/2006/relationships/image" Target="../media/image73.svg"/><Relationship Id="rId22" Type="http://schemas.openxmlformats.org/officeDocument/2006/relationships/image" Target="../media/image81.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4.png"/><Relationship Id="rId7" Type="http://schemas.openxmlformats.org/officeDocument/2006/relationships/image" Target="../media/image2.png"/><Relationship Id="rId2" Type="http://schemas.openxmlformats.org/officeDocument/2006/relationships/image" Target="../media/image8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s://www.ato.gov.au/Business/Small-business-benchmarks/Compare-your-business-now/" TargetMode="External"/><Relationship Id="rId9" Type="http://schemas.openxmlformats.org/officeDocument/2006/relationships/image" Target="../media/image86.sv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5.png"/><Relationship Id="rId7" Type="http://schemas.openxmlformats.org/officeDocument/2006/relationships/diagramQuickStyle" Target="../diagrams/quickStyle6.xml"/><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microsoft.com/office/2007/relationships/hdphoto" Target="../media/hdphoto1.wdp"/><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image" Target="../media/image36.svg"/><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microsoft.com/office/2007/relationships/hdphoto" Target="../media/hdphoto1.wdp"/><Relationship Id="rId5" Type="http://schemas.openxmlformats.org/officeDocument/2006/relationships/diagramQuickStyle" Target="../diagrams/quickStyle7.xml"/><Relationship Id="rId10" Type="http://schemas.openxmlformats.org/officeDocument/2006/relationships/image" Target="../media/image1.png"/><Relationship Id="rId4" Type="http://schemas.openxmlformats.org/officeDocument/2006/relationships/diagramLayout" Target="../diagrams/layout7.xml"/><Relationship Id="rId9" Type="http://schemas.openxmlformats.org/officeDocument/2006/relationships/image" Target="../media/image38.sv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microsoft.com/office/2007/relationships/hdphoto" Target="../media/hdphoto1.wdp"/><Relationship Id="rId5" Type="http://schemas.openxmlformats.org/officeDocument/2006/relationships/diagramQuickStyle" Target="../diagrams/quickStyle8.xml"/><Relationship Id="rId10" Type="http://schemas.openxmlformats.org/officeDocument/2006/relationships/image" Target="../media/image1.png"/><Relationship Id="rId4" Type="http://schemas.openxmlformats.org/officeDocument/2006/relationships/diagramLayout" Target="../diagrams/layout8.xml"/><Relationship Id="rId9" Type="http://schemas.openxmlformats.org/officeDocument/2006/relationships/image" Target="../media/image40.sv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12" Type="http://schemas.openxmlformats.org/officeDocument/2006/relationships/image" Target="../media/image88.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image" Target="../media/image87.png"/><Relationship Id="rId5" Type="http://schemas.openxmlformats.org/officeDocument/2006/relationships/image" Target="../media/image2.png"/><Relationship Id="rId10" Type="http://schemas.microsoft.com/office/2007/relationships/diagramDrawing" Target="../diagrams/drawing9.xml"/><Relationship Id="rId4" Type="http://schemas.microsoft.com/office/2007/relationships/hdphoto" Target="../media/hdphoto1.wdp"/><Relationship Id="rId9" Type="http://schemas.openxmlformats.org/officeDocument/2006/relationships/diagramColors" Target="../diagrams/colors9.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hyperlink" Target="https://tv.ato.gov.au/ato-tv/media?v=bi9or7odq7349r"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5" Type="http://schemas.openxmlformats.org/officeDocument/2006/relationships/image" Target="../media/image23.svg"/><Relationship Id="rId10" Type="http://schemas.openxmlformats.org/officeDocument/2006/relationships/image" Target="../media/image18.png"/><Relationship Id="rId19"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17.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6.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microsoft.com/office/2007/relationships/hdphoto" Target="../media/hdphoto1.wdp"/><Relationship Id="rId5" Type="http://schemas.openxmlformats.org/officeDocument/2006/relationships/diagramQuickStyle" Target="../diagrams/quickStyle2.xml"/><Relationship Id="rId10" Type="http://schemas.openxmlformats.org/officeDocument/2006/relationships/image" Target="../media/image1.png"/><Relationship Id="rId4" Type="http://schemas.openxmlformats.org/officeDocument/2006/relationships/diagramLayout" Target="../diagrams/layout2.xml"/><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143" y="4281265"/>
            <a:ext cx="8707593" cy="373362"/>
          </a:xfrm>
          <a:prstGeom prst="rect">
            <a:avLst/>
          </a:prstGeom>
        </p:spPr>
      </p:pic>
      <p:pic>
        <p:nvPicPr>
          <p:cNvPr id="8" name="Picture 7">
            <a:extLst>
              <a:ext uri="{FF2B5EF4-FFF2-40B4-BE49-F238E27FC236}">
                <a16:creationId xmlns:a16="http://schemas.microsoft.com/office/drawing/2014/main" id="{EBEABE7F-8E67-444E-86A5-BBB658459884}"/>
              </a:ext>
            </a:extLst>
          </p:cNvPr>
          <p:cNvPicPr>
            <a:picLocks noChangeAspect="1"/>
          </p:cNvPicPr>
          <p:nvPr/>
        </p:nvPicPr>
        <p:blipFill>
          <a:blip r:embed="rId4">
            <a:grayscl/>
            <a:alphaModFix amt="50000"/>
          </a:blip>
          <a:stretch>
            <a:fillRect/>
          </a:stretch>
        </p:blipFill>
        <p:spPr>
          <a:xfrm>
            <a:off x="6798825" y="179283"/>
            <a:ext cx="2160240" cy="519448"/>
          </a:xfrm>
          <a:prstGeom prst="rect">
            <a:avLst/>
          </a:prstGeom>
        </p:spPr>
      </p:pic>
      <p:sp>
        <p:nvSpPr>
          <p:cNvPr id="9" name="Title 4">
            <a:extLst>
              <a:ext uri="{FF2B5EF4-FFF2-40B4-BE49-F238E27FC236}">
                <a16:creationId xmlns:a16="http://schemas.microsoft.com/office/drawing/2014/main" id="{9B3A5F53-DEEF-4FFA-BC2F-5955E31B9F59}"/>
              </a:ext>
            </a:extLst>
          </p:cNvPr>
          <p:cNvSpPr txBox="1">
            <a:spLocks/>
          </p:cNvSpPr>
          <p:nvPr/>
        </p:nvSpPr>
        <p:spPr>
          <a:xfrm>
            <a:off x="158487" y="3159819"/>
            <a:ext cx="8769644" cy="5194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700" b="0" kern="1200" cap="none">
                <a:solidFill>
                  <a:schemeClr val="tx1"/>
                </a:solidFill>
                <a:latin typeface="+mj-lt"/>
                <a:ea typeface="+mj-ea"/>
                <a:cs typeface="+mj-cs"/>
              </a:defRPr>
            </a:lvl1pPr>
          </a:lstStyle>
          <a:p>
            <a:r>
              <a:rPr lang="en-AU" sz="2000" dirty="0">
                <a:solidFill>
                  <a:schemeClr val="tx2"/>
                </a:solidFill>
              </a:rPr>
              <a:t>OECD INTERNATIONAL ACADEMY FOR TAX CRIME INVESTIGATION</a:t>
            </a:r>
            <a:br>
              <a:rPr lang="en-AU" sz="1800" dirty="0">
                <a:solidFill>
                  <a:schemeClr val="tx2"/>
                </a:solidFill>
                <a:latin typeface="Century Gothic" panose="020B0502020202020204" pitchFamily="34" charset="0"/>
              </a:rPr>
            </a:br>
            <a:r>
              <a:rPr lang="en-AU" sz="1600" dirty="0">
                <a:solidFill>
                  <a:schemeClr val="accent3"/>
                </a:solidFill>
              </a:rPr>
              <a:t>VAT/GST FRAUD INVESTIGATIONS PROGRAMME</a:t>
            </a:r>
            <a:endParaRPr lang="en-AU" sz="1600" dirty="0">
              <a:solidFill>
                <a:schemeClr val="accent3"/>
              </a:solidFill>
              <a:latin typeface="Century Gothic" panose="020B0502020202020204" pitchFamily="34" charset="0"/>
            </a:endParaRPr>
          </a:p>
        </p:txBody>
      </p:sp>
      <p:sp>
        <p:nvSpPr>
          <p:cNvPr id="10" name="Text Placeholder 5">
            <a:extLst>
              <a:ext uri="{FF2B5EF4-FFF2-40B4-BE49-F238E27FC236}">
                <a16:creationId xmlns:a16="http://schemas.microsoft.com/office/drawing/2014/main" id="{63429217-D81D-40C8-B578-61FE00AE996E}"/>
              </a:ext>
            </a:extLst>
          </p:cNvPr>
          <p:cNvSpPr txBox="1">
            <a:spLocks/>
          </p:cNvSpPr>
          <p:nvPr/>
        </p:nvSpPr>
        <p:spPr>
          <a:xfrm>
            <a:off x="228142" y="3932373"/>
            <a:ext cx="8232290" cy="37336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725" kern="1200">
                <a:solidFill>
                  <a:srgbClr val="385CC4"/>
                </a:solidFill>
                <a:latin typeface="+mn-lt"/>
                <a:ea typeface="+mn-ea"/>
                <a:cs typeface="+mn-cs"/>
              </a:defRPr>
            </a:lvl1pPr>
            <a:lvl2pPr marL="402151" indent="0" algn="l" defTabSz="914400" rtl="0" eaLnBrk="1" latinLnBrk="0" hangingPunct="1">
              <a:lnSpc>
                <a:spcPct val="90000"/>
              </a:lnSpc>
              <a:spcBef>
                <a:spcPts val="500"/>
              </a:spcBef>
              <a:buFont typeface="Arial" panose="020B0604020202020204" pitchFamily="34" charset="0"/>
              <a:buNone/>
              <a:defRPr sz="1576" kern="1200">
                <a:solidFill>
                  <a:schemeClr val="tx1">
                    <a:tint val="75000"/>
                  </a:schemeClr>
                </a:solidFill>
                <a:latin typeface="+mn-lt"/>
                <a:ea typeface="+mn-ea"/>
                <a:cs typeface="+mn-cs"/>
              </a:defRPr>
            </a:lvl2pPr>
            <a:lvl3pPr marL="804302" indent="0" algn="l" defTabSz="914400" rtl="0" eaLnBrk="1" latinLnBrk="0" hangingPunct="1">
              <a:lnSpc>
                <a:spcPct val="90000"/>
              </a:lnSpc>
              <a:spcBef>
                <a:spcPts val="500"/>
              </a:spcBef>
              <a:buFont typeface="Arial" panose="020B0604020202020204" pitchFamily="34" charset="0"/>
              <a:buNone/>
              <a:defRPr sz="1425" kern="1200">
                <a:solidFill>
                  <a:schemeClr val="tx1">
                    <a:tint val="75000"/>
                  </a:schemeClr>
                </a:solidFill>
                <a:latin typeface="+mn-lt"/>
                <a:ea typeface="+mn-ea"/>
                <a:cs typeface="+mn-cs"/>
              </a:defRPr>
            </a:lvl3pPr>
            <a:lvl4pPr marL="1206453"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608604"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2010754"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41290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81505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321720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en-AU" sz="2400" dirty="0">
                <a:solidFill>
                  <a:schemeClr val="accent2">
                    <a:lumMod val="75000"/>
                  </a:schemeClr>
                </a:solidFill>
                <a:latin typeface="Century Gothic" panose="020B0502020202020204" pitchFamily="34" charset="0"/>
              </a:rPr>
              <a:t>SHINING LIGHT ON THE VAT/GST SHADOW ECONOMY</a:t>
            </a:r>
          </a:p>
        </p:txBody>
      </p:sp>
      <p:sp>
        <p:nvSpPr>
          <p:cNvPr id="12" name="TextBox 11">
            <a:extLst>
              <a:ext uri="{FF2B5EF4-FFF2-40B4-BE49-F238E27FC236}">
                <a16:creationId xmlns:a16="http://schemas.microsoft.com/office/drawing/2014/main" id="{C77D78E3-AAF2-431B-8961-FCF311C95D10}"/>
              </a:ext>
            </a:extLst>
          </p:cNvPr>
          <p:cNvSpPr txBox="1"/>
          <p:nvPr/>
        </p:nvSpPr>
        <p:spPr>
          <a:xfrm>
            <a:off x="5269325" y="4654877"/>
            <a:ext cx="3695163" cy="646331"/>
          </a:xfrm>
          <a:prstGeom prst="rect">
            <a:avLst/>
          </a:prstGeom>
          <a:noFill/>
        </p:spPr>
        <p:txBody>
          <a:bodyPr wrap="square" rtlCol="0">
            <a:spAutoFit/>
          </a:bodyPr>
          <a:lstStyle/>
          <a:p>
            <a:pPr algn="r"/>
            <a:r>
              <a:rPr lang="en-AU" sz="1400" dirty="0">
                <a:solidFill>
                  <a:schemeClr val="tx2"/>
                </a:solidFill>
                <a:latin typeface="Century Gothic" panose="020B0502020202020204" pitchFamily="34" charset="0"/>
              </a:rPr>
              <a:t>JES DETTERER</a:t>
            </a:r>
          </a:p>
          <a:p>
            <a:pPr algn="r"/>
            <a:r>
              <a:rPr lang="en-AU" sz="1100" dirty="0">
                <a:solidFill>
                  <a:schemeClr val="tx2"/>
                </a:solidFill>
                <a:latin typeface="Century Gothic" panose="020B0502020202020204" pitchFamily="34" charset="0"/>
              </a:rPr>
              <a:t>MAY 2023</a:t>
            </a:r>
          </a:p>
          <a:p>
            <a:pPr algn="r"/>
            <a:endParaRPr lang="en-AU" sz="1100" dirty="0">
              <a:solidFill>
                <a:schemeClr val="tx2"/>
              </a:solidFill>
              <a:latin typeface="Century Gothic" panose="020B0502020202020204" pitchFamily="34" charset="0"/>
            </a:endParaRPr>
          </a:p>
        </p:txBody>
      </p:sp>
      <p:sp>
        <p:nvSpPr>
          <p:cNvPr id="17" name="TextBox 1">
            <a:extLst>
              <a:ext uri="{FF2B5EF4-FFF2-40B4-BE49-F238E27FC236}">
                <a16:creationId xmlns:a16="http://schemas.microsoft.com/office/drawing/2014/main" id="{CA8D9EB5-CFF9-4379-91E0-4D0CED2DF17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spTree>
    <p:extLst>
      <p:ext uri="{BB962C8B-B14F-4D97-AF65-F5344CB8AC3E}">
        <p14:creationId xmlns:p14="http://schemas.microsoft.com/office/powerpoint/2010/main" val="114624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Tax with solid fill">
            <a:extLst>
              <a:ext uri="{FF2B5EF4-FFF2-40B4-BE49-F238E27FC236}">
                <a16:creationId xmlns:a16="http://schemas.microsoft.com/office/drawing/2014/main" id="{67D5D352-FA06-4BB9-8798-4620FED691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712" y="3304924"/>
            <a:ext cx="751402" cy="751402"/>
          </a:xfrm>
          <a:prstGeom prst="rect">
            <a:avLst/>
          </a:prstGeom>
        </p:spPr>
      </p:pic>
      <p:grpSp>
        <p:nvGrpSpPr>
          <p:cNvPr id="9" name="Group 8">
            <a:extLst>
              <a:ext uri="{FF2B5EF4-FFF2-40B4-BE49-F238E27FC236}">
                <a16:creationId xmlns:a16="http://schemas.microsoft.com/office/drawing/2014/main" id="{5B7CDDD8-BFE2-49A2-935D-BB37EA9A5F89}"/>
              </a:ext>
            </a:extLst>
          </p:cNvPr>
          <p:cNvGrpSpPr/>
          <p:nvPr/>
        </p:nvGrpSpPr>
        <p:grpSpPr>
          <a:xfrm>
            <a:off x="2260625" y="4008249"/>
            <a:ext cx="1323003" cy="1214999"/>
            <a:chOff x="2649114" y="4168638"/>
            <a:chExt cx="1764004" cy="1619999"/>
          </a:xfrm>
        </p:grpSpPr>
        <p:sp>
          <p:nvSpPr>
            <p:cNvPr id="10" name="object 5">
              <a:extLst>
                <a:ext uri="{FF2B5EF4-FFF2-40B4-BE49-F238E27FC236}">
                  <a16:creationId xmlns:a16="http://schemas.microsoft.com/office/drawing/2014/main" id="{942C0484-01F8-492F-9BB3-77552894DCF9}"/>
                </a:ext>
              </a:extLst>
            </p:cNvPr>
            <p:cNvSpPr/>
            <p:nvPr/>
          </p:nvSpPr>
          <p:spPr>
            <a:xfrm>
              <a:off x="2649114" y="416863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1" name="object 6">
              <a:extLst>
                <a:ext uri="{FF2B5EF4-FFF2-40B4-BE49-F238E27FC236}">
                  <a16:creationId xmlns:a16="http://schemas.microsoft.com/office/drawing/2014/main" id="{7B183129-DBA5-4161-B4F9-D18BFDBB9F11}"/>
                </a:ext>
              </a:extLst>
            </p:cNvPr>
            <p:cNvSpPr txBox="1"/>
            <p:nvPr/>
          </p:nvSpPr>
          <p:spPr>
            <a:xfrm>
              <a:off x="2699266" y="4365280"/>
              <a:ext cx="1663700" cy="1077595"/>
            </a:xfrm>
            <a:prstGeom prst="rect">
              <a:avLst/>
            </a:prstGeom>
          </p:spPr>
          <p:txBody>
            <a:bodyPr vert="horz" wrap="square" lIns="0" tIns="0" rIns="0" bIns="0" rtlCol="0">
              <a:noAutofit/>
            </a:bodyPr>
            <a:lstStyle/>
            <a:p>
              <a:pPr marL="9525" marR="9525" indent="4286" algn="ctr"/>
              <a:r>
                <a:rPr sz="1200" spc="-8" dirty="0">
                  <a:solidFill>
                    <a:srgbClr val="FFFFFF"/>
                  </a:solidFill>
                  <a:latin typeface="Century Gothic" panose="020B0502020202020204" pitchFamily="34" charset="0"/>
                  <a:cs typeface="Arial"/>
                </a:rPr>
                <a:t>Usi</a:t>
              </a:r>
              <a:r>
                <a:rPr sz="1200" spc="-15" dirty="0">
                  <a:solidFill>
                    <a:srgbClr val="FFFFFF"/>
                  </a:solidFill>
                  <a:latin typeface="Century Gothic" panose="020B0502020202020204" pitchFamily="34" charset="0"/>
                  <a:cs typeface="Arial"/>
                </a:rPr>
                <a:t>n</a:t>
              </a:r>
              <a:r>
                <a:rPr sz="1200" spc="-8" dirty="0">
                  <a:solidFill>
                    <a:srgbClr val="FFFFFF"/>
                  </a:solidFill>
                  <a:latin typeface="Century Gothic" panose="020B0502020202020204" pitchFamily="34" charset="0"/>
                  <a:cs typeface="Arial"/>
                </a:rPr>
                <a:t>g</a:t>
              </a:r>
              <a:r>
                <a:rPr sz="1200" spc="8" dirty="0">
                  <a:solidFill>
                    <a:srgbClr val="FFFFFF"/>
                  </a:solidFill>
                  <a:latin typeface="Century Gothic" panose="020B0502020202020204" pitchFamily="34" charset="0"/>
                  <a:cs typeface="Arial"/>
                </a:rPr>
                <a:t> </a:t>
              </a:r>
              <a:r>
                <a:rPr sz="1200" spc="-15" dirty="0">
                  <a:solidFill>
                    <a:srgbClr val="FFFFFF"/>
                  </a:solidFill>
                  <a:latin typeface="Century Gothic" panose="020B0502020202020204" pitchFamily="34" charset="0"/>
                  <a:cs typeface="Arial"/>
                </a:rPr>
                <a:t>da</a:t>
              </a:r>
              <a:r>
                <a:rPr sz="1200" spc="-8" dirty="0">
                  <a:solidFill>
                    <a:srgbClr val="FFFFFF"/>
                  </a:solidFill>
                  <a:latin typeface="Century Gothic" panose="020B0502020202020204" pitchFamily="34" charset="0"/>
                  <a:cs typeface="Arial"/>
                </a:rPr>
                <a:t>ta</a:t>
              </a:r>
              <a:r>
                <a:rPr sz="1200" spc="8" dirty="0">
                  <a:solidFill>
                    <a:srgbClr val="FFFFFF"/>
                  </a:solidFill>
                  <a:latin typeface="Century Gothic" panose="020B0502020202020204" pitchFamily="34" charset="0"/>
                  <a:cs typeface="Arial"/>
                </a:rPr>
                <a:t> </a:t>
              </a:r>
              <a:r>
                <a:rPr lang="en-AU" sz="1200" spc="-15" dirty="0">
                  <a:solidFill>
                    <a:srgbClr val="FFFFFF"/>
                  </a:solidFill>
                  <a:latin typeface="Century Gothic" panose="020B0502020202020204" pitchFamily="34" charset="0"/>
                  <a:cs typeface="Arial"/>
                </a:rPr>
                <a:t>&amp; </a:t>
              </a:r>
              <a:r>
                <a:rPr sz="1200" spc="-8" dirty="0">
                  <a:solidFill>
                    <a:srgbClr val="FFFFFF"/>
                  </a:solidFill>
                  <a:latin typeface="Century Gothic" panose="020B0502020202020204" pitchFamily="34" charset="0"/>
                  <a:cs typeface="Arial"/>
                </a:rPr>
                <a:t>t</a:t>
              </a:r>
              <a:r>
                <a:rPr sz="1200" spc="-15" dirty="0">
                  <a:solidFill>
                    <a:srgbClr val="FFFFFF"/>
                  </a:solidFill>
                  <a:latin typeface="Century Gothic" panose="020B0502020202020204" pitchFamily="34" charset="0"/>
                  <a:cs typeface="Arial"/>
                </a:rPr>
                <a:t>e</a:t>
              </a:r>
              <a:r>
                <a:rPr sz="1200" spc="-8" dirty="0">
                  <a:solidFill>
                    <a:srgbClr val="FFFFFF"/>
                  </a:solidFill>
                  <a:latin typeface="Century Gothic" panose="020B0502020202020204" pitchFamily="34" charset="0"/>
                  <a:cs typeface="Arial"/>
                </a:rPr>
                <a:t>c</a:t>
              </a:r>
              <a:r>
                <a:rPr sz="1200" spc="-15" dirty="0">
                  <a:solidFill>
                    <a:srgbClr val="FFFFFF"/>
                  </a:solidFill>
                  <a:latin typeface="Century Gothic" panose="020B0502020202020204" pitchFamily="34" charset="0"/>
                  <a:cs typeface="Arial"/>
                </a:rPr>
                <a:t>hno</a:t>
              </a:r>
              <a:r>
                <a:rPr sz="1200" spc="-4" dirty="0">
                  <a:solidFill>
                    <a:srgbClr val="FFFFFF"/>
                  </a:solidFill>
                  <a:latin typeface="Century Gothic" panose="020B0502020202020204" pitchFamily="34" charset="0"/>
                  <a:cs typeface="Arial"/>
                </a:rPr>
                <a:t>l</a:t>
              </a:r>
              <a:r>
                <a:rPr sz="1200" spc="-15" dirty="0">
                  <a:solidFill>
                    <a:srgbClr val="FFFFFF"/>
                  </a:solidFill>
                  <a:latin typeface="Century Gothic" panose="020B0502020202020204" pitchFamily="34" charset="0"/>
                  <a:cs typeface="Arial"/>
                </a:rPr>
                <a:t>og</a:t>
              </a:r>
              <a:r>
                <a:rPr sz="1200" spc="-8" dirty="0">
                  <a:solidFill>
                    <a:srgbClr val="FFFFFF"/>
                  </a:solidFill>
                  <a:latin typeface="Century Gothic" panose="020B0502020202020204" pitchFamily="34" charset="0"/>
                  <a:cs typeface="Arial"/>
                </a:rPr>
                <a:t>y</a:t>
              </a:r>
              <a:r>
                <a:rPr sz="1200" spc="30"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to</a:t>
              </a:r>
              <a:r>
                <a:rPr sz="1200" spc="-4" dirty="0">
                  <a:solidFill>
                    <a:srgbClr val="FFFFFF"/>
                  </a:solidFill>
                  <a:latin typeface="Century Gothic" panose="020B0502020202020204" pitchFamily="34" charset="0"/>
                  <a:cs typeface="Arial"/>
                </a:rPr>
                <a:t> </a:t>
              </a:r>
              <a:r>
                <a:rPr sz="1200" spc="-15" dirty="0">
                  <a:solidFill>
                    <a:srgbClr val="FFFFFF"/>
                  </a:solidFill>
                  <a:latin typeface="Century Gothic" panose="020B0502020202020204" pitchFamily="34" charset="0"/>
                  <a:cs typeface="Arial"/>
                </a:rPr>
                <a:t>be</a:t>
              </a:r>
              <a:r>
                <a:rPr sz="1200" spc="-8" dirty="0">
                  <a:solidFill>
                    <a:srgbClr val="FFFFFF"/>
                  </a:solidFill>
                  <a:latin typeface="Century Gothic" panose="020B0502020202020204" pitchFamily="34" charset="0"/>
                  <a:cs typeface="Arial"/>
                </a:rPr>
                <a:t>tt</a:t>
              </a:r>
              <a:r>
                <a:rPr sz="1200" spc="-15" dirty="0">
                  <a:solidFill>
                    <a:srgbClr val="FFFFFF"/>
                  </a:solidFill>
                  <a:latin typeface="Century Gothic" panose="020B0502020202020204" pitchFamily="34" charset="0"/>
                  <a:cs typeface="Arial"/>
                </a:rPr>
                <a:t>e</a:t>
              </a:r>
              <a:r>
                <a:rPr sz="1200" spc="-4" dirty="0">
                  <a:solidFill>
                    <a:srgbClr val="FFFFFF"/>
                  </a:solidFill>
                  <a:latin typeface="Century Gothic" panose="020B0502020202020204" pitchFamily="34" charset="0"/>
                  <a:cs typeface="Arial"/>
                </a:rPr>
                <a:t>r</a:t>
              </a:r>
              <a:r>
                <a:rPr sz="1200" spc="26"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t</a:t>
              </a:r>
              <a:r>
                <a:rPr sz="1200" spc="-15" dirty="0">
                  <a:solidFill>
                    <a:srgbClr val="FFFFFF"/>
                  </a:solidFill>
                  <a:latin typeface="Century Gothic" panose="020B0502020202020204" pitchFamily="34" charset="0"/>
                  <a:cs typeface="Arial"/>
                </a:rPr>
                <a:t>arge</a:t>
              </a:r>
              <a:r>
                <a:rPr sz="1200" spc="-4" dirty="0">
                  <a:solidFill>
                    <a:srgbClr val="FFFFFF"/>
                  </a:solidFill>
                  <a:latin typeface="Century Gothic" panose="020B0502020202020204" pitchFamily="34" charset="0"/>
                  <a:cs typeface="Arial"/>
                </a:rPr>
                <a:t>t</a:t>
              </a:r>
              <a:r>
                <a:rPr sz="1200" spc="11" dirty="0">
                  <a:solidFill>
                    <a:srgbClr val="FFFFFF"/>
                  </a:solidFill>
                  <a:latin typeface="Century Gothic" panose="020B0502020202020204" pitchFamily="34" charset="0"/>
                  <a:cs typeface="Arial"/>
                </a:rPr>
                <a:t> </a:t>
              </a:r>
              <a:r>
                <a:rPr lang="en-AU" sz="1200" spc="-15" dirty="0">
                  <a:solidFill>
                    <a:srgbClr val="FFFFFF"/>
                  </a:solidFill>
                  <a:latin typeface="Century Gothic" panose="020B0502020202020204" pitchFamily="34" charset="0"/>
                  <a:cs typeface="Arial"/>
                </a:rPr>
                <a:t>shadow</a:t>
              </a:r>
              <a:r>
                <a:rPr sz="1200" spc="-4" dirty="0">
                  <a:solidFill>
                    <a:srgbClr val="FFFFFF"/>
                  </a:solidFill>
                  <a:latin typeface="Century Gothic" panose="020B0502020202020204" pitchFamily="34" charset="0"/>
                  <a:cs typeface="Arial"/>
                </a:rPr>
                <a:t> </a:t>
              </a:r>
              <a:r>
                <a:rPr sz="1200" spc="-15" dirty="0">
                  <a:solidFill>
                    <a:srgbClr val="FFFFFF"/>
                  </a:solidFill>
                  <a:latin typeface="Century Gothic" panose="020B0502020202020204" pitchFamily="34" charset="0"/>
                  <a:cs typeface="Arial"/>
                </a:rPr>
                <a:t>e</a:t>
              </a:r>
              <a:r>
                <a:rPr sz="1200" spc="-8" dirty="0">
                  <a:solidFill>
                    <a:srgbClr val="FFFFFF"/>
                  </a:solidFill>
                  <a:latin typeface="Century Gothic" panose="020B0502020202020204" pitchFamily="34" charset="0"/>
                  <a:cs typeface="Arial"/>
                </a:rPr>
                <a:t>c</a:t>
              </a:r>
              <a:r>
                <a:rPr sz="1200" spc="-15" dirty="0">
                  <a:solidFill>
                    <a:srgbClr val="FFFFFF"/>
                  </a:solidFill>
                  <a:latin typeface="Century Gothic" panose="020B0502020202020204" pitchFamily="34" charset="0"/>
                  <a:cs typeface="Arial"/>
                </a:rPr>
                <a:t>ono</a:t>
              </a:r>
              <a:r>
                <a:rPr sz="1200" dirty="0">
                  <a:solidFill>
                    <a:srgbClr val="FFFFFF"/>
                  </a:solidFill>
                  <a:latin typeface="Century Gothic" panose="020B0502020202020204" pitchFamily="34" charset="0"/>
                  <a:cs typeface="Arial"/>
                </a:rPr>
                <a:t>m</a:t>
              </a:r>
              <a:r>
                <a:rPr sz="1200" spc="-8" dirty="0">
                  <a:solidFill>
                    <a:srgbClr val="FFFFFF"/>
                  </a:solidFill>
                  <a:latin typeface="Century Gothic" panose="020B0502020202020204" pitchFamily="34" charset="0"/>
                  <a:cs typeface="Arial"/>
                </a:rPr>
                <a:t>y</a:t>
              </a:r>
              <a:endParaRPr sz="1200" dirty="0">
                <a:latin typeface="Century Gothic" panose="020B0502020202020204" pitchFamily="34" charset="0"/>
                <a:cs typeface="Arial"/>
              </a:endParaRPr>
            </a:p>
          </p:txBody>
        </p:sp>
      </p:grpSp>
      <p:grpSp>
        <p:nvGrpSpPr>
          <p:cNvPr id="13" name="Group 12">
            <a:extLst>
              <a:ext uri="{FF2B5EF4-FFF2-40B4-BE49-F238E27FC236}">
                <a16:creationId xmlns:a16="http://schemas.microsoft.com/office/drawing/2014/main" id="{5A4BF9A1-914C-4996-AD7A-1065F5B68B76}"/>
              </a:ext>
            </a:extLst>
          </p:cNvPr>
          <p:cNvGrpSpPr/>
          <p:nvPr/>
        </p:nvGrpSpPr>
        <p:grpSpPr>
          <a:xfrm>
            <a:off x="625643" y="4008249"/>
            <a:ext cx="1323003" cy="1214999"/>
            <a:chOff x="834189" y="4163598"/>
            <a:chExt cx="1764004" cy="1619999"/>
          </a:xfrm>
        </p:grpSpPr>
        <p:sp>
          <p:nvSpPr>
            <p:cNvPr id="14" name="object 3">
              <a:extLst>
                <a:ext uri="{FF2B5EF4-FFF2-40B4-BE49-F238E27FC236}">
                  <a16:creationId xmlns:a16="http://schemas.microsoft.com/office/drawing/2014/main" id="{97C82A5D-0595-4C22-AF3E-3EA30A666405}"/>
                </a:ext>
              </a:extLst>
            </p:cNvPr>
            <p:cNvSpPr/>
            <p:nvPr/>
          </p:nvSpPr>
          <p:spPr>
            <a:xfrm>
              <a:off x="834189" y="416359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5" name="object 4">
              <a:extLst>
                <a:ext uri="{FF2B5EF4-FFF2-40B4-BE49-F238E27FC236}">
                  <a16:creationId xmlns:a16="http://schemas.microsoft.com/office/drawing/2014/main" id="{6F7C7807-42D3-4BF4-8CCF-49729F2694DB}"/>
                </a:ext>
              </a:extLst>
            </p:cNvPr>
            <p:cNvSpPr txBox="1"/>
            <p:nvPr/>
          </p:nvSpPr>
          <p:spPr>
            <a:xfrm>
              <a:off x="1043384" y="4457999"/>
              <a:ext cx="1366449" cy="986155"/>
            </a:xfrm>
            <a:prstGeom prst="rect">
              <a:avLst/>
            </a:prstGeom>
          </p:spPr>
          <p:txBody>
            <a:bodyPr vert="horz" wrap="square" lIns="0" tIns="0" rIns="0" bIns="0" rtlCol="0">
              <a:noAutofit/>
            </a:bodyPr>
            <a:lstStyle/>
            <a:p>
              <a:pPr marL="9525" marR="9525" indent="3334" algn="ctr"/>
              <a:r>
                <a:rPr sz="1200" spc="4"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n</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rea</a:t>
              </a:r>
              <a:r>
                <a:rPr sz="1200" spc="8" dirty="0">
                  <a:solidFill>
                    <a:srgbClr val="FFFFFF"/>
                  </a:solidFill>
                  <a:latin typeface="Century Gothic" panose="020B0502020202020204" pitchFamily="34" charset="0"/>
                  <a:cs typeface="Arial"/>
                </a:rPr>
                <a:t>s</a:t>
              </a:r>
              <a:r>
                <a:rPr sz="1200" spc="-8" dirty="0">
                  <a:solidFill>
                    <a:srgbClr val="FFFFFF"/>
                  </a:solidFill>
                  <a:latin typeface="Century Gothic" panose="020B0502020202020204" pitchFamily="34" charset="0"/>
                  <a:cs typeface="Arial"/>
                </a:rPr>
                <a:t>ed </a:t>
              </a:r>
              <a:r>
                <a:rPr sz="1200" spc="-11" dirty="0">
                  <a:solidFill>
                    <a:srgbClr val="FFFFFF"/>
                  </a:solidFill>
                  <a:latin typeface="Century Gothic" panose="020B0502020202020204" pitchFamily="34" charset="0"/>
                  <a:cs typeface="Arial"/>
                </a:rPr>
                <a:t>v</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s</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b</a:t>
              </a:r>
              <a:r>
                <a:rPr sz="1200" dirty="0">
                  <a:solidFill>
                    <a:srgbClr val="FFFFFF"/>
                  </a:solidFill>
                  <a:latin typeface="Century Gothic" panose="020B0502020202020204" pitchFamily="34" charset="0"/>
                  <a:cs typeface="Arial"/>
                </a:rPr>
                <a:t>ili</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y</a:t>
              </a:r>
              <a:r>
                <a:rPr sz="1200" spc="-56"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o</a:t>
              </a:r>
              <a:r>
                <a:rPr sz="1200" dirty="0">
                  <a:solidFill>
                    <a:srgbClr val="FFFFFF"/>
                  </a:solidFill>
                  <a:latin typeface="Century Gothic" panose="020B0502020202020204" pitchFamily="34" charset="0"/>
                  <a:cs typeface="Arial"/>
                </a:rPr>
                <a:t>f </a:t>
              </a:r>
              <a:r>
                <a:rPr sz="1200" spc="-8" dirty="0">
                  <a:solidFill>
                    <a:srgbClr val="FFFFFF"/>
                  </a:solidFill>
                  <a:latin typeface="Century Gothic" panose="020B0502020202020204" pitchFamily="34" charset="0"/>
                  <a:cs typeface="Arial"/>
                </a:rPr>
                <a:t>en</a:t>
              </a:r>
              <a:r>
                <a:rPr sz="1200" spc="4" dirty="0">
                  <a:solidFill>
                    <a:srgbClr val="FFFFFF"/>
                  </a:solidFill>
                  <a:latin typeface="Century Gothic" panose="020B0502020202020204" pitchFamily="34" charset="0"/>
                  <a:cs typeface="Arial"/>
                </a:rPr>
                <a:t>f</a:t>
              </a:r>
              <a:r>
                <a:rPr sz="1200" spc="-8" dirty="0">
                  <a:solidFill>
                    <a:srgbClr val="FFFFFF"/>
                  </a:solidFill>
                  <a:latin typeface="Century Gothic" panose="020B0502020202020204" pitchFamily="34" charset="0"/>
                  <a:cs typeface="Arial"/>
                </a:rPr>
                <a:t>or</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e</a:t>
              </a:r>
              <a:r>
                <a:rPr sz="1200" spc="19" dirty="0">
                  <a:solidFill>
                    <a:srgbClr val="FFFFFF"/>
                  </a:solidFill>
                  <a:latin typeface="Century Gothic" panose="020B0502020202020204" pitchFamily="34" charset="0"/>
                  <a:cs typeface="Arial"/>
                </a:rPr>
                <a:t>m</a:t>
              </a:r>
              <a:r>
                <a:rPr sz="1200" spc="-8" dirty="0">
                  <a:solidFill>
                    <a:srgbClr val="FFFFFF"/>
                  </a:solidFill>
                  <a:latin typeface="Century Gothic" panose="020B0502020202020204" pitchFamily="34" charset="0"/>
                  <a:cs typeface="Arial"/>
                </a:rPr>
                <a:t>ent a</a:t>
              </a:r>
              <a:r>
                <a:rPr sz="1200" spc="8" dirty="0">
                  <a:solidFill>
                    <a:srgbClr val="FFFFFF"/>
                  </a:solidFill>
                  <a:latin typeface="Century Gothic" panose="020B0502020202020204" pitchFamily="34" charset="0"/>
                  <a:cs typeface="Arial"/>
                </a:rPr>
                <a:t>c</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11" dirty="0">
                  <a:solidFill>
                    <a:srgbClr val="FFFFFF"/>
                  </a:solidFill>
                  <a:latin typeface="Century Gothic" panose="020B0502020202020204" pitchFamily="34" charset="0"/>
                  <a:cs typeface="Arial"/>
                </a:rPr>
                <a:t>v</a:t>
              </a:r>
              <a:r>
                <a:rPr sz="1200" dirty="0">
                  <a:solidFill>
                    <a:srgbClr val="FFFFFF"/>
                  </a:solidFill>
                  <a:latin typeface="Century Gothic" panose="020B0502020202020204" pitchFamily="34" charset="0"/>
                  <a:cs typeface="Arial"/>
                </a:rPr>
                <a:t>i</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e</a:t>
              </a:r>
              <a:r>
                <a:rPr sz="1200" dirty="0">
                  <a:solidFill>
                    <a:srgbClr val="FFFFFF"/>
                  </a:solidFill>
                  <a:latin typeface="Century Gothic" panose="020B0502020202020204" pitchFamily="34" charset="0"/>
                  <a:cs typeface="Arial"/>
                </a:rPr>
                <a:t>s</a:t>
              </a:r>
              <a:endParaRPr sz="1200" dirty="0">
                <a:latin typeface="Century Gothic" panose="020B0502020202020204" pitchFamily="34" charset="0"/>
                <a:cs typeface="Arial"/>
              </a:endParaRPr>
            </a:p>
          </p:txBody>
        </p:sp>
      </p:grpSp>
      <p:grpSp>
        <p:nvGrpSpPr>
          <p:cNvPr id="17" name="Group 16">
            <a:extLst>
              <a:ext uri="{FF2B5EF4-FFF2-40B4-BE49-F238E27FC236}">
                <a16:creationId xmlns:a16="http://schemas.microsoft.com/office/drawing/2014/main" id="{52DDA260-9144-458F-9306-31AA6F4E0AE0}"/>
              </a:ext>
            </a:extLst>
          </p:cNvPr>
          <p:cNvGrpSpPr/>
          <p:nvPr/>
        </p:nvGrpSpPr>
        <p:grpSpPr>
          <a:xfrm>
            <a:off x="7165571" y="4008249"/>
            <a:ext cx="1323003" cy="1214999"/>
            <a:chOff x="6278967" y="4168638"/>
            <a:chExt cx="1764004" cy="1619999"/>
          </a:xfrm>
        </p:grpSpPr>
        <p:sp>
          <p:nvSpPr>
            <p:cNvPr id="18" name="object 9">
              <a:extLst>
                <a:ext uri="{FF2B5EF4-FFF2-40B4-BE49-F238E27FC236}">
                  <a16:creationId xmlns:a16="http://schemas.microsoft.com/office/drawing/2014/main" id="{BE2CA02A-A23E-44C6-A254-3484AE5D09A9}"/>
                </a:ext>
              </a:extLst>
            </p:cNvPr>
            <p:cNvSpPr/>
            <p:nvPr/>
          </p:nvSpPr>
          <p:spPr>
            <a:xfrm>
              <a:off x="6278967" y="416863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9" name="object 10">
              <a:extLst>
                <a:ext uri="{FF2B5EF4-FFF2-40B4-BE49-F238E27FC236}">
                  <a16:creationId xmlns:a16="http://schemas.microsoft.com/office/drawing/2014/main" id="{35A25E83-3DB3-4C32-9634-4B1E4AC15991}"/>
                </a:ext>
              </a:extLst>
            </p:cNvPr>
            <p:cNvSpPr txBox="1"/>
            <p:nvPr/>
          </p:nvSpPr>
          <p:spPr>
            <a:xfrm>
              <a:off x="6456624" y="4442026"/>
              <a:ext cx="1431925" cy="742315"/>
            </a:xfrm>
            <a:prstGeom prst="rect">
              <a:avLst/>
            </a:prstGeom>
          </p:spPr>
          <p:txBody>
            <a:bodyPr vert="horz" wrap="square" lIns="0" tIns="0" rIns="0" bIns="0" rtlCol="0">
              <a:noAutofit/>
            </a:bodyPr>
            <a:lstStyle/>
            <a:p>
              <a:pPr marL="9525" marR="9525" algn="ctr"/>
              <a:r>
                <a:rPr sz="1200" spc="4" dirty="0">
                  <a:solidFill>
                    <a:srgbClr val="FFFFFF"/>
                  </a:solidFill>
                  <a:latin typeface="Century Gothic" panose="020B0502020202020204" pitchFamily="34" charset="0"/>
                  <a:cs typeface="Arial"/>
                </a:rPr>
                <a:t>B</a:t>
              </a:r>
              <a:r>
                <a:rPr sz="1200" dirty="0">
                  <a:solidFill>
                    <a:srgbClr val="FFFFFF"/>
                  </a:solidFill>
                  <a:latin typeface="Century Gothic" panose="020B0502020202020204" pitchFamily="34" charset="0"/>
                  <a:cs typeface="Arial"/>
                </a:rPr>
                <a:t>l</a:t>
              </a:r>
              <a:r>
                <a:rPr sz="1200" spc="-8" dirty="0">
                  <a:solidFill>
                    <a:srgbClr val="FFFFFF"/>
                  </a:solidFill>
                  <a:latin typeface="Century Gothic" panose="020B0502020202020204" pitchFamily="34" charset="0"/>
                  <a:cs typeface="Arial"/>
                </a:rPr>
                <a:t>a</a:t>
              </a:r>
              <a:r>
                <a:rPr sz="1200" spc="8" dirty="0">
                  <a:solidFill>
                    <a:srgbClr val="FFFFFF"/>
                  </a:solidFill>
                  <a:latin typeface="Century Gothic" panose="020B0502020202020204" pitchFamily="34" charset="0"/>
                  <a:cs typeface="Arial"/>
                </a:rPr>
                <a:t>c</a:t>
              </a:r>
              <a:r>
                <a:rPr sz="1200" dirty="0">
                  <a:solidFill>
                    <a:srgbClr val="FFFFFF"/>
                  </a:solidFill>
                  <a:latin typeface="Century Gothic" panose="020B0502020202020204" pitchFamily="34" charset="0"/>
                  <a:cs typeface="Arial"/>
                </a:rPr>
                <a:t>k</a:t>
              </a:r>
              <a:r>
                <a:rPr sz="1200" spc="-38" dirty="0">
                  <a:solidFill>
                    <a:srgbClr val="FFFFFF"/>
                  </a:solidFill>
                  <a:latin typeface="Century Gothic" panose="020B0502020202020204" pitchFamily="34" charset="0"/>
                  <a:cs typeface="Arial"/>
                </a:rPr>
                <a:t> </a:t>
              </a:r>
              <a:r>
                <a:rPr sz="1200" spc="4" dirty="0">
                  <a:solidFill>
                    <a:srgbClr val="FFFFFF"/>
                  </a:solidFill>
                  <a:latin typeface="Century Gothic" panose="020B0502020202020204" pitchFamily="34" charset="0"/>
                  <a:cs typeface="Arial"/>
                </a:rPr>
                <a:t>E</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ono</a:t>
              </a:r>
              <a:r>
                <a:rPr sz="1200" spc="19" dirty="0">
                  <a:solidFill>
                    <a:srgbClr val="FFFFFF"/>
                  </a:solidFill>
                  <a:latin typeface="Century Gothic" panose="020B0502020202020204" pitchFamily="34" charset="0"/>
                  <a:cs typeface="Arial"/>
                </a:rPr>
                <a:t>m</a:t>
              </a:r>
              <a:r>
                <a:rPr sz="1200" dirty="0">
                  <a:solidFill>
                    <a:srgbClr val="FFFFFF"/>
                  </a:solidFill>
                  <a:latin typeface="Century Gothic" panose="020B0502020202020204" pitchFamily="34" charset="0"/>
                  <a:cs typeface="Arial"/>
                </a:rPr>
                <a:t>y </a:t>
              </a:r>
              <a:r>
                <a:rPr sz="1200" spc="4" dirty="0">
                  <a:solidFill>
                    <a:srgbClr val="FFFFFF"/>
                  </a:solidFill>
                  <a:latin typeface="Century Gothic" panose="020B0502020202020204" pitchFamily="34" charset="0"/>
                  <a:cs typeface="Arial"/>
                </a:rPr>
                <a:t>St</a:t>
              </a:r>
              <a:r>
                <a:rPr sz="1200" spc="-8" dirty="0">
                  <a:solidFill>
                    <a:srgbClr val="FFFFFF"/>
                  </a:solidFill>
                  <a:latin typeface="Century Gothic" panose="020B0502020202020204" pitchFamily="34" charset="0"/>
                  <a:cs typeface="Arial"/>
                </a:rPr>
                <a:t>and</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ng </a:t>
              </a:r>
              <a:r>
                <a:rPr sz="1200" spc="-127" dirty="0">
                  <a:solidFill>
                    <a:srgbClr val="FFFFFF"/>
                  </a:solidFill>
                  <a:latin typeface="Century Gothic" panose="020B0502020202020204" pitchFamily="34" charset="0"/>
                  <a:cs typeface="Arial"/>
                </a:rPr>
                <a:t>T</a:t>
              </a:r>
              <a:r>
                <a:rPr sz="1200" spc="-8" dirty="0">
                  <a:solidFill>
                    <a:srgbClr val="FFFFFF"/>
                  </a:solidFill>
                  <a:latin typeface="Century Gothic" panose="020B0502020202020204" pitchFamily="34" charset="0"/>
                  <a:cs typeface="Arial"/>
                </a:rPr>
                <a:t>a</a:t>
              </a:r>
              <a:r>
                <a:rPr sz="1200" spc="8" dirty="0">
                  <a:solidFill>
                    <a:srgbClr val="FFFFFF"/>
                  </a:solidFill>
                  <a:latin typeface="Century Gothic" panose="020B0502020202020204" pitchFamily="34" charset="0"/>
                  <a:cs typeface="Arial"/>
                </a:rPr>
                <a:t>sk</a:t>
              </a:r>
              <a:r>
                <a:rPr sz="1200" spc="4" dirty="0">
                  <a:solidFill>
                    <a:srgbClr val="FFFFFF"/>
                  </a:solidFill>
                  <a:latin typeface="Century Gothic" panose="020B0502020202020204" pitchFamily="34" charset="0"/>
                  <a:cs typeface="Arial"/>
                </a:rPr>
                <a:t>f</a:t>
              </a:r>
              <a:r>
                <a:rPr sz="1200" spc="-8" dirty="0">
                  <a:solidFill>
                    <a:srgbClr val="FFFFFF"/>
                  </a:solidFill>
                  <a:latin typeface="Century Gothic" panose="020B0502020202020204" pitchFamily="34" charset="0"/>
                  <a:cs typeface="Arial"/>
                </a:rPr>
                <a:t>or</a:t>
              </a:r>
              <a:r>
                <a:rPr sz="1200" spc="8" dirty="0">
                  <a:solidFill>
                    <a:srgbClr val="FFFFFF"/>
                  </a:solidFill>
                  <a:latin typeface="Century Gothic" panose="020B0502020202020204" pitchFamily="34" charset="0"/>
                  <a:cs typeface="Arial"/>
                </a:rPr>
                <a:t>c</a:t>
              </a:r>
              <a:r>
                <a:rPr sz="1200" dirty="0">
                  <a:solidFill>
                    <a:srgbClr val="FFFFFF"/>
                  </a:solidFill>
                  <a:latin typeface="Century Gothic" panose="020B0502020202020204" pitchFamily="34" charset="0"/>
                  <a:cs typeface="Arial"/>
                </a:rPr>
                <a:t>e</a:t>
              </a:r>
              <a:endParaRPr sz="1200" dirty="0">
                <a:latin typeface="Century Gothic" panose="020B0502020202020204" pitchFamily="34" charset="0"/>
                <a:cs typeface="Arial"/>
              </a:endParaRPr>
            </a:p>
          </p:txBody>
        </p:sp>
      </p:grpSp>
      <p:grpSp>
        <p:nvGrpSpPr>
          <p:cNvPr id="21" name="Group 20">
            <a:extLst>
              <a:ext uri="{FF2B5EF4-FFF2-40B4-BE49-F238E27FC236}">
                <a16:creationId xmlns:a16="http://schemas.microsoft.com/office/drawing/2014/main" id="{465507B5-8F91-4BDA-9BC8-B85148FB8719}"/>
              </a:ext>
            </a:extLst>
          </p:cNvPr>
          <p:cNvGrpSpPr/>
          <p:nvPr/>
        </p:nvGrpSpPr>
        <p:grpSpPr>
          <a:xfrm>
            <a:off x="3895607" y="4008249"/>
            <a:ext cx="1323003" cy="1214999"/>
            <a:chOff x="4464042" y="4163400"/>
            <a:chExt cx="1764004" cy="1619999"/>
          </a:xfrm>
        </p:grpSpPr>
        <p:sp>
          <p:nvSpPr>
            <p:cNvPr id="22" name="object 7">
              <a:extLst>
                <a:ext uri="{FF2B5EF4-FFF2-40B4-BE49-F238E27FC236}">
                  <a16:creationId xmlns:a16="http://schemas.microsoft.com/office/drawing/2014/main" id="{6620A4DC-7142-4CC7-BB67-21BC24394B14}"/>
                </a:ext>
              </a:extLst>
            </p:cNvPr>
            <p:cNvSpPr/>
            <p:nvPr/>
          </p:nvSpPr>
          <p:spPr>
            <a:xfrm>
              <a:off x="4464042" y="4163400"/>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23" name="object 8">
              <a:extLst>
                <a:ext uri="{FF2B5EF4-FFF2-40B4-BE49-F238E27FC236}">
                  <a16:creationId xmlns:a16="http://schemas.microsoft.com/office/drawing/2014/main" id="{5383D4E6-1624-44E2-832F-A812939343B8}"/>
                </a:ext>
              </a:extLst>
            </p:cNvPr>
            <p:cNvSpPr txBox="1"/>
            <p:nvPr/>
          </p:nvSpPr>
          <p:spPr>
            <a:xfrm>
              <a:off x="4641063" y="4445560"/>
              <a:ext cx="1390650" cy="1064656"/>
            </a:xfrm>
            <a:prstGeom prst="rect">
              <a:avLst/>
            </a:prstGeom>
          </p:spPr>
          <p:txBody>
            <a:bodyPr vert="horz" wrap="square" lIns="0" tIns="0" rIns="0" bIns="0" rtlCol="0">
              <a:noAutofit/>
            </a:bodyPr>
            <a:lstStyle/>
            <a:p>
              <a:pPr marL="9049" marR="9525" algn="ctr"/>
              <a:r>
                <a:rPr sz="1200" spc="4" dirty="0">
                  <a:solidFill>
                    <a:srgbClr val="FFFFFF"/>
                  </a:solidFill>
                  <a:latin typeface="Century Gothic" panose="020B0502020202020204" pitchFamily="34" charset="0"/>
                  <a:cs typeface="Arial"/>
                </a:rPr>
                <a:t>P</a:t>
              </a:r>
              <a:r>
                <a:rPr sz="1200" spc="-8" dirty="0">
                  <a:solidFill>
                    <a:srgbClr val="FFFFFF"/>
                  </a:solidFill>
                  <a:latin typeface="Century Gothic" panose="020B0502020202020204" pitchFamily="34" charset="0"/>
                  <a:cs typeface="Arial"/>
                </a:rPr>
                <a:t>re</a:t>
              </a:r>
              <a:r>
                <a:rPr sz="1200" spc="-11" dirty="0">
                  <a:solidFill>
                    <a:srgbClr val="FFFFFF"/>
                  </a:solidFill>
                  <a:latin typeface="Century Gothic" panose="020B0502020202020204" pitchFamily="34" charset="0"/>
                  <a:cs typeface="Arial"/>
                </a:rPr>
                <a:t>v</a:t>
              </a:r>
              <a:r>
                <a:rPr sz="1200" spc="-8" dirty="0">
                  <a:solidFill>
                    <a:srgbClr val="FFFFFF"/>
                  </a:solidFill>
                  <a:latin typeface="Century Gothic" panose="020B0502020202020204" pitchFamily="34" charset="0"/>
                  <a:cs typeface="Arial"/>
                </a:rPr>
                <a:t>en</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o</a:t>
              </a:r>
              <a:r>
                <a:rPr sz="1200" dirty="0">
                  <a:solidFill>
                    <a:srgbClr val="FFFFFF"/>
                  </a:solidFill>
                  <a:latin typeface="Century Gothic" panose="020B0502020202020204" pitchFamily="34" charset="0"/>
                  <a:cs typeface="Arial"/>
                </a:rPr>
                <a:t>n</a:t>
              </a:r>
              <a:r>
                <a:rPr lang="en-AU" sz="1200" spc="-15"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and</a:t>
              </a:r>
              <a:r>
                <a:rPr lang="en-AU" sz="1200" spc="-8"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edu</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a</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on</a:t>
              </a:r>
              <a:r>
                <a:rPr lang="en-AU" sz="1200" spc="-8"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s</a:t>
              </a:r>
              <a:r>
                <a:rPr sz="1200" spc="4" dirty="0">
                  <a:solidFill>
                    <a:srgbClr val="FFFFFF"/>
                  </a:solidFill>
                  <a:latin typeface="Century Gothic" panose="020B0502020202020204" pitchFamily="34" charset="0"/>
                  <a:cs typeface="Arial"/>
                </a:rPr>
                <a:t>t</a:t>
              </a:r>
              <a:r>
                <a:rPr sz="1200" spc="-8" dirty="0">
                  <a:solidFill>
                    <a:srgbClr val="FFFFFF"/>
                  </a:solidFill>
                  <a:latin typeface="Century Gothic" panose="020B0502020202020204" pitchFamily="34" charset="0"/>
                  <a:cs typeface="Arial"/>
                </a:rPr>
                <a:t>ra</a:t>
              </a:r>
              <a:r>
                <a:rPr sz="1200" spc="4" dirty="0">
                  <a:solidFill>
                    <a:srgbClr val="FFFFFF"/>
                  </a:solidFill>
                  <a:latin typeface="Century Gothic" panose="020B0502020202020204" pitchFamily="34" charset="0"/>
                  <a:cs typeface="Arial"/>
                </a:rPr>
                <a:t>t</a:t>
              </a:r>
              <a:r>
                <a:rPr sz="1200" spc="-8" dirty="0">
                  <a:solidFill>
                    <a:srgbClr val="FFFFFF"/>
                  </a:solidFill>
                  <a:latin typeface="Century Gothic" panose="020B0502020202020204" pitchFamily="34" charset="0"/>
                  <a:cs typeface="Arial"/>
                </a:rPr>
                <a:t>eg</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es</a:t>
              </a:r>
              <a:endParaRPr sz="1200" dirty="0">
                <a:latin typeface="Century Gothic" panose="020B0502020202020204" pitchFamily="34" charset="0"/>
                <a:cs typeface="Arial"/>
              </a:endParaRPr>
            </a:p>
          </p:txBody>
        </p:sp>
      </p:grpSp>
      <p:grpSp>
        <p:nvGrpSpPr>
          <p:cNvPr id="25" name="Group 24">
            <a:extLst>
              <a:ext uri="{FF2B5EF4-FFF2-40B4-BE49-F238E27FC236}">
                <a16:creationId xmlns:a16="http://schemas.microsoft.com/office/drawing/2014/main" id="{B5F20AD7-2A66-458A-BE9E-3C808DFC731E}"/>
              </a:ext>
            </a:extLst>
          </p:cNvPr>
          <p:cNvGrpSpPr/>
          <p:nvPr/>
        </p:nvGrpSpPr>
        <p:grpSpPr>
          <a:xfrm>
            <a:off x="5530589" y="4008249"/>
            <a:ext cx="1323003" cy="1214999"/>
            <a:chOff x="8093893" y="4168638"/>
            <a:chExt cx="1764004" cy="1619999"/>
          </a:xfrm>
        </p:grpSpPr>
        <p:sp>
          <p:nvSpPr>
            <p:cNvPr id="26" name="object 11">
              <a:extLst>
                <a:ext uri="{FF2B5EF4-FFF2-40B4-BE49-F238E27FC236}">
                  <a16:creationId xmlns:a16="http://schemas.microsoft.com/office/drawing/2014/main" id="{E8FB8054-97ED-4FC4-839D-5011238A61CE}"/>
                </a:ext>
              </a:extLst>
            </p:cNvPr>
            <p:cNvSpPr/>
            <p:nvPr/>
          </p:nvSpPr>
          <p:spPr>
            <a:xfrm>
              <a:off x="8093893" y="416863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27" name="object 12">
              <a:extLst>
                <a:ext uri="{FF2B5EF4-FFF2-40B4-BE49-F238E27FC236}">
                  <a16:creationId xmlns:a16="http://schemas.microsoft.com/office/drawing/2014/main" id="{9AD9E4C3-70A8-4ACF-B5A6-F9A24EC2B2C4}"/>
                </a:ext>
              </a:extLst>
            </p:cNvPr>
            <p:cNvSpPr txBox="1"/>
            <p:nvPr/>
          </p:nvSpPr>
          <p:spPr>
            <a:xfrm>
              <a:off x="8385028" y="4629235"/>
              <a:ext cx="1181735" cy="498475"/>
            </a:xfrm>
            <a:prstGeom prst="rect">
              <a:avLst/>
            </a:prstGeom>
          </p:spPr>
          <p:txBody>
            <a:bodyPr vert="horz" wrap="square" lIns="0" tIns="0" rIns="0" bIns="0" rtlCol="0">
              <a:noAutofit/>
            </a:bodyPr>
            <a:lstStyle/>
            <a:p>
              <a:pPr marL="9525" marR="9525" indent="40957" algn="ctr"/>
              <a:r>
                <a:rPr lang="en-AU" sz="1200" spc="-8" dirty="0">
                  <a:solidFill>
                    <a:srgbClr val="FFFFFF"/>
                  </a:solidFill>
                  <a:latin typeface="Century Gothic" panose="020B0502020202020204" pitchFamily="34" charset="0"/>
                  <a:cs typeface="Arial"/>
                </a:rPr>
                <a:t>New law and policy measures</a:t>
              </a:r>
              <a:endParaRPr sz="1200" dirty="0">
                <a:latin typeface="Century Gothic" panose="020B0502020202020204" pitchFamily="34" charset="0"/>
                <a:cs typeface="Arial"/>
              </a:endParaRPr>
            </a:p>
          </p:txBody>
        </p:sp>
      </p:grpSp>
      <p:sp>
        <p:nvSpPr>
          <p:cNvPr id="30" name="Rectangle 29">
            <a:extLst>
              <a:ext uri="{FF2B5EF4-FFF2-40B4-BE49-F238E27FC236}">
                <a16:creationId xmlns:a16="http://schemas.microsoft.com/office/drawing/2014/main" id="{E70BDC65-F29E-4DD3-96F7-109DB4447D38}"/>
              </a:ext>
            </a:extLst>
          </p:cNvPr>
          <p:cNvSpPr/>
          <p:nvPr/>
        </p:nvSpPr>
        <p:spPr>
          <a:xfrm>
            <a:off x="1182757" y="3640103"/>
            <a:ext cx="248478" cy="294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32" name="Graphic 31" descr="Dollar with solid fill">
            <a:extLst>
              <a:ext uri="{FF2B5EF4-FFF2-40B4-BE49-F238E27FC236}">
                <a16:creationId xmlns:a16="http://schemas.microsoft.com/office/drawing/2014/main" id="{B64E2F87-EDB5-4C24-8AA7-4AE437E7B4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3507" y="3588857"/>
            <a:ext cx="355058" cy="355058"/>
          </a:xfrm>
          <a:prstGeom prst="rect">
            <a:avLst/>
          </a:prstGeom>
        </p:spPr>
      </p:pic>
      <p:pic>
        <p:nvPicPr>
          <p:cNvPr id="37" name="Graphic 36" descr="Bullseye with solid fill">
            <a:extLst>
              <a:ext uri="{FF2B5EF4-FFF2-40B4-BE49-F238E27FC236}">
                <a16:creationId xmlns:a16="http://schemas.microsoft.com/office/drawing/2014/main" id="{0ED35C16-7AF7-4DC6-A36B-20E95508BA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9225" y="3348372"/>
            <a:ext cx="685800" cy="685800"/>
          </a:xfrm>
          <a:prstGeom prst="rect">
            <a:avLst/>
          </a:prstGeom>
        </p:spPr>
      </p:pic>
      <p:pic>
        <p:nvPicPr>
          <p:cNvPr id="40" name="Graphic 39" descr="Classroom with solid fill">
            <a:extLst>
              <a:ext uri="{FF2B5EF4-FFF2-40B4-BE49-F238E27FC236}">
                <a16:creationId xmlns:a16="http://schemas.microsoft.com/office/drawing/2014/main" id="{24310ED7-488A-412C-A430-441C0904D4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235105" y="3362733"/>
            <a:ext cx="685800" cy="685800"/>
          </a:xfrm>
          <a:prstGeom prst="rect">
            <a:avLst/>
          </a:prstGeom>
        </p:spPr>
      </p:pic>
      <p:pic>
        <p:nvPicPr>
          <p:cNvPr id="42" name="Graphic 41" descr="Gavel with solid fill">
            <a:extLst>
              <a:ext uri="{FF2B5EF4-FFF2-40B4-BE49-F238E27FC236}">
                <a16:creationId xmlns:a16="http://schemas.microsoft.com/office/drawing/2014/main" id="{C63B3C89-2DD0-4128-8BC9-118438864A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45789" y="3346899"/>
            <a:ext cx="685800" cy="685800"/>
          </a:xfrm>
          <a:prstGeom prst="rect">
            <a:avLst/>
          </a:prstGeom>
        </p:spPr>
      </p:pic>
      <p:pic>
        <p:nvPicPr>
          <p:cNvPr id="44" name="Graphic 43" descr="Cycle with people with solid fill">
            <a:extLst>
              <a:ext uri="{FF2B5EF4-FFF2-40B4-BE49-F238E27FC236}">
                <a16:creationId xmlns:a16="http://schemas.microsoft.com/office/drawing/2014/main" id="{967CFB43-30B0-4FF3-A4FA-929E828A28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86802" y="3327022"/>
            <a:ext cx="756661" cy="756661"/>
          </a:xfrm>
          <a:prstGeom prst="rect">
            <a:avLst/>
          </a:prstGeom>
        </p:spPr>
      </p:pic>
      <p:sp>
        <p:nvSpPr>
          <p:cNvPr id="46" name="TextBox 45">
            <a:extLst>
              <a:ext uri="{FF2B5EF4-FFF2-40B4-BE49-F238E27FC236}">
                <a16:creationId xmlns:a16="http://schemas.microsoft.com/office/drawing/2014/main" id="{93CEAEE7-A511-48F9-A1CE-60B1540C40F5}"/>
              </a:ext>
            </a:extLst>
          </p:cNvPr>
          <p:cNvSpPr txBox="1"/>
          <p:nvPr/>
        </p:nvSpPr>
        <p:spPr>
          <a:xfrm>
            <a:off x="111401" y="627379"/>
            <a:ext cx="8933209" cy="1384995"/>
          </a:xfrm>
          <a:prstGeom prst="rect">
            <a:avLst/>
          </a:prstGeom>
          <a:noFill/>
        </p:spPr>
        <p:txBody>
          <a:bodyPr wrap="square">
            <a:spAutoFit/>
          </a:bodyPr>
          <a:lstStyle/>
          <a:p>
            <a:pPr marL="214308" indent="-21430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The Black Economy Standing Taskforce handed down a final report in October 2017.</a:t>
            </a:r>
          </a:p>
          <a:p>
            <a:pPr marL="214308" indent="-21430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The Report included 80 recommendations to tackle the shadow economy.</a:t>
            </a:r>
            <a:endParaRPr lang="en-AU" altLang="en-US" sz="1400" dirty="0">
              <a:latin typeface="Century Gothic" panose="020B0502020202020204" pitchFamily="34" charset="0"/>
              <a:cs typeface="Arial" panose="020B0604020202020204" pitchFamily="34" charset="0"/>
            </a:endParaRPr>
          </a:p>
          <a:p>
            <a:pPr marL="214308" marR="28574" indent="-21430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The government initially allocated funding over 4 years to the ATO to implement recommendation and it was recently extended to 30 June 2025. </a:t>
            </a:r>
          </a:p>
          <a:p>
            <a:pPr marL="214308" marR="28574" indent="-21430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As part of this program, the ATO uses five integrated strategies and more than 30 projects to tackle the shadow economy. </a:t>
            </a:r>
          </a:p>
        </p:txBody>
      </p:sp>
      <p:pic>
        <p:nvPicPr>
          <p:cNvPr id="31" name="Picture 30">
            <a:extLst>
              <a:ext uri="{FF2B5EF4-FFF2-40B4-BE49-F238E27FC236}">
                <a16:creationId xmlns:a16="http://schemas.microsoft.com/office/drawing/2014/main" id="{4CFAA269-9260-400C-9F9B-D77A0981521F}"/>
              </a:ext>
            </a:extLst>
          </p:cNvPr>
          <p:cNvPicPr>
            <a:picLocks noChangeAspect="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Lst>
          </a:blip>
          <a:stretch>
            <a:fillRect/>
          </a:stretch>
        </p:blipFill>
        <p:spPr>
          <a:xfrm>
            <a:off x="111400" y="450117"/>
            <a:ext cx="8933210" cy="94619"/>
          </a:xfrm>
          <a:prstGeom prst="rect">
            <a:avLst/>
          </a:prstGeom>
        </p:spPr>
      </p:pic>
      <p:sp>
        <p:nvSpPr>
          <p:cNvPr id="33" name="TextBox 4">
            <a:extLst>
              <a:ext uri="{FF2B5EF4-FFF2-40B4-BE49-F238E27FC236}">
                <a16:creationId xmlns:a16="http://schemas.microsoft.com/office/drawing/2014/main" id="{AEF9BA07-725B-42B8-AF6D-A00961167F1D}"/>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a:t>
            </a:r>
            <a:r>
              <a:rPr lang="en-AU" sz="2000" dirty="0">
                <a:solidFill>
                  <a:schemeClr val="accent6"/>
                </a:solidFill>
                <a:latin typeface="Century Gothic" panose="020B0502020202020204" pitchFamily="34" charset="0"/>
              </a:rPr>
              <a:t>TACKLING THE SHADOW ECONOMY</a:t>
            </a:r>
          </a:p>
        </p:txBody>
      </p:sp>
      <p:pic>
        <p:nvPicPr>
          <p:cNvPr id="34" name="Picture 33">
            <a:extLst>
              <a:ext uri="{FF2B5EF4-FFF2-40B4-BE49-F238E27FC236}">
                <a16:creationId xmlns:a16="http://schemas.microsoft.com/office/drawing/2014/main" id="{DB28E0A2-BE05-4947-8602-4629426D7DC2}"/>
              </a:ext>
            </a:extLst>
          </p:cNvPr>
          <p:cNvPicPr>
            <a:picLocks noChangeAspect="1"/>
          </p:cNvPicPr>
          <p:nvPr/>
        </p:nvPicPr>
        <p:blipFill>
          <a:blip r:embed="rId17">
            <a:grayscl/>
            <a:alphaModFix amt="50000"/>
          </a:blip>
          <a:stretch>
            <a:fillRect/>
          </a:stretch>
        </p:blipFill>
        <p:spPr>
          <a:xfrm>
            <a:off x="7562296" y="44733"/>
            <a:ext cx="1474200" cy="354484"/>
          </a:xfrm>
          <a:prstGeom prst="rect">
            <a:avLst/>
          </a:prstGeom>
        </p:spPr>
      </p:pic>
      <p:sp>
        <p:nvSpPr>
          <p:cNvPr id="35" name="TextBox 1">
            <a:extLst>
              <a:ext uri="{FF2B5EF4-FFF2-40B4-BE49-F238E27FC236}">
                <a16:creationId xmlns:a16="http://schemas.microsoft.com/office/drawing/2014/main" id="{1B6256C5-7AB1-483A-82DF-2DAAF174D315}"/>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94410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7784E9-CC83-4FF5-8494-9A319DFBDDD5}"/>
              </a:ext>
            </a:extLst>
          </p:cNvPr>
          <p:cNvSpPr/>
          <p:nvPr/>
        </p:nvSpPr>
        <p:spPr>
          <a:xfrm>
            <a:off x="4393099" y="2842123"/>
            <a:ext cx="248478" cy="294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8" name="Graphic 7" descr="Tax with solid fill">
            <a:extLst>
              <a:ext uri="{FF2B5EF4-FFF2-40B4-BE49-F238E27FC236}">
                <a16:creationId xmlns:a16="http://schemas.microsoft.com/office/drawing/2014/main" id="{89AF7E00-3D1E-4A3F-9237-F93042296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0054" y="2534301"/>
            <a:ext cx="751402" cy="751402"/>
          </a:xfrm>
          <a:prstGeom prst="rect">
            <a:avLst/>
          </a:prstGeom>
        </p:spPr>
      </p:pic>
      <p:grpSp>
        <p:nvGrpSpPr>
          <p:cNvPr id="9" name="Group 8">
            <a:extLst>
              <a:ext uri="{FF2B5EF4-FFF2-40B4-BE49-F238E27FC236}">
                <a16:creationId xmlns:a16="http://schemas.microsoft.com/office/drawing/2014/main" id="{1420473D-F203-4F8F-A8B0-029F8213B92F}"/>
              </a:ext>
            </a:extLst>
          </p:cNvPr>
          <p:cNvGrpSpPr/>
          <p:nvPr/>
        </p:nvGrpSpPr>
        <p:grpSpPr>
          <a:xfrm>
            <a:off x="3835985" y="3220208"/>
            <a:ext cx="1323003" cy="1214999"/>
            <a:chOff x="834189" y="4163598"/>
            <a:chExt cx="1764004" cy="1619999"/>
          </a:xfrm>
        </p:grpSpPr>
        <p:sp>
          <p:nvSpPr>
            <p:cNvPr id="10" name="object 3">
              <a:extLst>
                <a:ext uri="{FF2B5EF4-FFF2-40B4-BE49-F238E27FC236}">
                  <a16:creationId xmlns:a16="http://schemas.microsoft.com/office/drawing/2014/main" id="{7F724B66-4BD2-40D8-A8BB-F7983DD09813}"/>
                </a:ext>
              </a:extLst>
            </p:cNvPr>
            <p:cNvSpPr/>
            <p:nvPr/>
          </p:nvSpPr>
          <p:spPr>
            <a:xfrm>
              <a:off x="834189" y="416359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1" name="object 4">
              <a:extLst>
                <a:ext uri="{FF2B5EF4-FFF2-40B4-BE49-F238E27FC236}">
                  <a16:creationId xmlns:a16="http://schemas.microsoft.com/office/drawing/2014/main" id="{2FFBDCB3-AC48-42DA-AC82-8D5C71A9FA22}"/>
                </a:ext>
              </a:extLst>
            </p:cNvPr>
            <p:cNvSpPr txBox="1"/>
            <p:nvPr/>
          </p:nvSpPr>
          <p:spPr>
            <a:xfrm>
              <a:off x="1043384" y="4457999"/>
              <a:ext cx="1366449" cy="986155"/>
            </a:xfrm>
            <a:prstGeom prst="rect">
              <a:avLst/>
            </a:prstGeom>
          </p:spPr>
          <p:txBody>
            <a:bodyPr vert="horz" wrap="square" lIns="0" tIns="0" rIns="0" bIns="0" rtlCol="0">
              <a:noAutofit/>
            </a:bodyPr>
            <a:lstStyle/>
            <a:p>
              <a:pPr marL="9525" marR="9525" indent="3334" algn="ctr"/>
              <a:r>
                <a:rPr sz="1200" spc="4"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n</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rea</a:t>
              </a:r>
              <a:r>
                <a:rPr sz="1200" spc="8" dirty="0">
                  <a:solidFill>
                    <a:srgbClr val="FFFFFF"/>
                  </a:solidFill>
                  <a:latin typeface="Century Gothic" panose="020B0502020202020204" pitchFamily="34" charset="0"/>
                  <a:cs typeface="Arial"/>
                </a:rPr>
                <a:t>s</a:t>
              </a:r>
              <a:r>
                <a:rPr sz="1200" spc="-8" dirty="0">
                  <a:solidFill>
                    <a:srgbClr val="FFFFFF"/>
                  </a:solidFill>
                  <a:latin typeface="Century Gothic" panose="020B0502020202020204" pitchFamily="34" charset="0"/>
                  <a:cs typeface="Arial"/>
                </a:rPr>
                <a:t>ed </a:t>
              </a:r>
              <a:r>
                <a:rPr sz="1200" spc="-11" dirty="0">
                  <a:solidFill>
                    <a:srgbClr val="FFFFFF"/>
                  </a:solidFill>
                  <a:latin typeface="Century Gothic" panose="020B0502020202020204" pitchFamily="34" charset="0"/>
                  <a:cs typeface="Arial"/>
                </a:rPr>
                <a:t>v</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s</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b</a:t>
              </a:r>
              <a:r>
                <a:rPr sz="1200" dirty="0">
                  <a:solidFill>
                    <a:srgbClr val="FFFFFF"/>
                  </a:solidFill>
                  <a:latin typeface="Century Gothic" panose="020B0502020202020204" pitchFamily="34" charset="0"/>
                  <a:cs typeface="Arial"/>
                </a:rPr>
                <a:t>ili</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y</a:t>
              </a:r>
              <a:r>
                <a:rPr sz="1200" spc="-56"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o</a:t>
              </a:r>
              <a:r>
                <a:rPr sz="1200" dirty="0">
                  <a:solidFill>
                    <a:srgbClr val="FFFFFF"/>
                  </a:solidFill>
                  <a:latin typeface="Century Gothic" panose="020B0502020202020204" pitchFamily="34" charset="0"/>
                  <a:cs typeface="Arial"/>
                </a:rPr>
                <a:t>f </a:t>
              </a:r>
              <a:r>
                <a:rPr sz="1200" spc="-8" dirty="0">
                  <a:solidFill>
                    <a:srgbClr val="FFFFFF"/>
                  </a:solidFill>
                  <a:latin typeface="Century Gothic" panose="020B0502020202020204" pitchFamily="34" charset="0"/>
                  <a:cs typeface="Arial"/>
                </a:rPr>
                <a:t>en</a:t>
              </a:r>
              <a:r>
                <a:rPr sz="1200" spc="4" dirty="0">
                  <a:solidFill>
                    <a:srgbClr val="FFFFFF"/>
                  </a:solidFill>
                  <a:latin typeface="Century Gothic" panose="020B0502020202020204" pitchFamily="34" charset="0"/>
                  <a:cs typeface="Arial"/>
                </a:rPr>
                <a:t>f</a:t>
              </a:r>
              <a:r>
                <a:rPr sz="1200" spc="-8" dirty="0">
                  <a:solidFill>
                    <a:srgbClr val="FFFFFF"/>
                  </a:solidFill>
                  <a:latin typeface="Century Gothic" panose="020B0502020202020204" pitchFamily="34" charset="0"/>
                  <a:cs typeface="Arial"/>
                </a:rPr>
                <a:t>or</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e</a:t>
              </a:r>
              <a:r>
                <a:rPr sz="1200" spc="19" dirty="0">
                  <a:solidFill>
                    <a:srgbClr val="FFFFFF"/>
                  </a:solidFill>
                  <a:latin typeface="Century Gothic" panose="020B0502020202020204" pitchFamily="34" charset="0"/>
                  <a:cs typeface="Arial"/>
                </a:rPr>
                <a:t>m</a:t>
              </a:r>
              <a:r>
                <a:rPr sz="1200" spc="-8" dirty="0">
                  <a:solidFill>
                    <a:srgbClr val="FFFFFF"/>
                  </a:solidFill>
                  <a:latin typeface="Century Gothic" panose="020B0502020202020204" pitchFamily="34" charset="0"/>
                  <a:cs typeface="Arial"/>
                </a:rPr>
                <a:t>ent a</a:t>
              </a:r>
              <a:r>
                <a:rPr sz="1200" spc="8" dirty="0">
                  <a:solidFill>
                    <a:srgbClr val="FFFFFF"/>
                  </a:solidFill>
                  <a:latin typeface="Century Gothic" panose="020B0502020202020204" pitchFamily="34" charset="0"/>
                  <a:cs typeface="Arial"/>
                </a:rPr>
                <a:t>c</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11" dirty="0">
                  <a:solidFill>
                    <a:srgbClr val="FFFFFF"/>
                  </a:solidFill>
                  <a:latin typeface="Century Gothic" panose="020B0502020202020204" pitchFamily="34" charset="0"/>
                  <a:cs typeface="Arial"/>
                </a:rPr>
                <a:t>v</a:t>
              </a:r>
              <a:r>
                <a:rPr sz="1200" dirty="0">
                  <a:solidFill>
                    <a:srgbClr val="FFFFFF"/>
                  </a:solidFill>
                  <a:latin typeface="Century Gothic" panose="020B0502020202020204" pitchFamily="34" charset="0"/>
                  <a:cs typeface="Arial"/>
                </a:rPr>
                <a:t>i</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e</a:t>
              </a:r>
              <a:r>
                <a:rPr sz="1200" dirty="0">
                  <a:solidFill>
                    <a:srgbClr val="FFFFFF"/>
                  </a:solidFill>
                  <a:latin typeface="Century Gothic" panose="020B0502020202020204" pitchFamily="34" charset="0"/>
                  <a:cs typeface="Arial"/>
                </a:rPr>
                <a:t>s</a:t>
              </a:r>
              <a:endParaRPr sz="1200" dirty="0">
                <a:latin typeface="Century Gothic" panose="020B0502020202020204" pitchFamily="34" charset="0"/>
                <a:cs typeface="Arial"/>
              </a:endParaRPr>
            </a:p>
          </p:txBody>
        </p:sp>
      </p:grpSp>
      <p:pic>
        <p:nvPicPr>
          <p:cNvPr id="12" name="Graphic 11" descr="Dollar with solid fill">
            <a:extLst>
              <a:ext uri="{FF2B5EF4-FFF2-40B4-BE49-F238E27FC236}">
                <a16:creationId xmlns:a16="http://schemas.microsoft.com/office/drawing/2014/main" id="{6A0E8152-B3DC-40BD-BC66-8476C00ED3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33849" y="2809525"/>
            <a:ext cx="355058" cy="355058"/>
          </a:xfrm>
          <a:prstGeom prst="rect">
            <a:avLst/>
          </a:prstGeom>
        </p:spPr>
      </p:pic>
      <p:graphicFrame>
        <p:nvGraphicFramePr>
          <p:cNvPr id="14" name="Diagram 13">
            <a:extLst>
              <a:ext uri="{FF2B5EF4-FFF2-40B4-BE49-F238E27FC236}">
                <a16:creationId xmlns:a16="http://schemas.microsoft.com/office/drawing/2014/main" id="{8B68B3F7-4D79-4DDA-9362-A2BB9342A7FC}"/>
              </a:ext>
            </a:extLst>
          </p:cNvPr>
          <p:cNvGraphicFramePr/>
          <p:nvPr>
            <p:extLst>
              <p:ext uri="{D42A27DB-BD31-4B8C-83A1-F6EECF244321}">
                <p14:modId xmlns:p14="http://schemas.microsoft.com/office/powerpoint/2010/main" val="1301749204"/>
              </p:ext>
            </p:extLst>
          </p:nvPr>
        </p:nvGraphicFramePr>
        <p:xfrm>
          <a:off x="600891" y="775063"/>
          <a:ext cx="7811589" cy="56328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Picture 14">
            <a:extLst>
              <a:ext uri="{FF2B5EF4-FFF2-40B4-BE49-F238E27FC236}">
                <a16:creationId xmlns:a16="http://schemas.microsoft.com/office/drawing/2014/main" id="{1E170BEB-8869-4BB4-A25A-7AAB72144644}"/>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Layer>
                </a14:imgProps>
              </a:ext>
            </a:extLst>
          </a:blip>
          <a:stretch>
            <a:fillRect/>
          </a:stretch>
        </p:blipFill>
        <p:spPr>
          <a:xfrm>
            <a:off x="111400" y="450117"/>
            <a:ext cx="8933210" cy="94619"/>
          </a:xfrm>
          <a:prstGeom prst="rect">
            <a:avLst/>
          </a:prstGeom>
        </p:spPr>
      </p:pic>
      <p:sp>
        <p:nvSpPr>
          <p:cNvPr id="16" name="TextBox 4">
            <a:extLst>
              <a:ext uri="{FF2B5EF4-FFF2-40B4-BE49-F238E27FC236}">
                <a16:creationId xmlns:a16="http://schemas.microsoft.com/office/drawing/2014/main" id="{08CD36C8-EF56-48B6-A731-15812101D9E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PROGRAM| </a:t>
            </a:r>
            <a:r>
              <a:rPr lang="en-AU" sz="2000" dirty="0">
                <a:solidFill>
                  <a:schemeClr val="accent6"/>
                </a:solidFill>
                <a:latin typeface="Century Gothic" panose="020B0502020202020204" pitchFamily="34" charset="0"/>
              </a:rPr>
              <a:t>ENFORCMENT ACTIVITIES</a:t>
            </a:r>
          </a:p>
        </p:txBody>
      </p:sp>
      <p:pic>
        <p:nvPicPr>
          <p:cNvPr id="17" name="Picture 16">
            <a:extLst>
              <a:ext uri="{FF2B5EF4-FFF2-40B4-BE49-F238E27FC236}">
                <a16:creationId xmlns:a16="http://schemas.microsoft.com/office/drawing/2014/main" id="{A354AEF2-4AF1-4A5E-B991-5809C034CFA2}"/>
              </a:ext>
            </a:extLst>
          </p:cNvPr>
          <p:cNvPicPr>
            <a:picLocks noChangeAspect="1"/>
          </p:cNvPicPr>
          <p:nvPr/>
        </p:nvPicPr>
        <p:blipFill>
          <a:blip r:embed="rId14">
            <a:grayscl/>
            <a:alphaModFix amt="50000"/>
          </a:blip>
          <a:stretch>
            <a:fillRect/>
          </a:stretch>
        </p:blipFill>
        <p:spPr>
          <a:xfrm>
            <a:off x="7562296" y="44733"/>
            <a:ext cx="1474200" cy="354484"/>
          </a:xfrm>
          <a:prstGeom prst="rect">
            <a:avLst/>
          </a:prstGeom>
        </p:spPr>
      </p:pic>
      <p:sp>
        <p:nvSpPr>
          <p:cNvPr id="18" name="TextBox 1">
            <a:extLst>
              <a:ext uri="{FF2B5EF4-FFF2-40B4-BE49-F238E27FC236}">
                <a16:creationId xmlns:a16="http://schemas.microsoft.com/office/drawing/2014/main" id="{E5F4C98C-86CA-4992-82AD-539D44AF36EB}"/>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08483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60181B4-CF50-4F1A-9A8C-ED04453BCC56}"/>
              </a:ext>
            </a:extLst>
          </p:cNvPr>
          <p:cNvGraphicFramePr/>
          <p:nvPr>
            <p:extLst>
              <p:ext uri="{D42A27DB-BD31-4B8C-83A1-F6EECF244321}">
                <p14:modId xmlns:p14="http://schemas.microsoft.com/office/powerpoint/2010/main" val="1156043074"/>
              </p:ext>
            </p:extLst>
          </p:nvPr>
        </p:nvGraphicFramePr>
        <p:xfrm>
          <a:off x="288966" y="767764"/>
          <a:ext cx="8573984" cy="523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9E193BF7-4CA4-44C1-B9F7-9EF8105A479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111400" y="450117"/>
            <a:ext cx="8933210" cy="94619"/>
          </a:xfrm>
          <a:prstGeom prst="rect">
            <a:avLst/>
          </a:prstGeom>
        </p:spPr>
      </p:pic>
      <p:sp>
        <p:nvSpPr>
          <p:cNvPr id="3" name="TextBox 4">
            <a:extLst>
              <a:ext uri="{FF2B5EF4-FFF2-40B4-BE49-F238E27FC236}">
                <a16:creationId xmlns:a16="http://schemas.microsoft.com/office/drawing/2014/main" id="{5A84CF2A-DB6E-4D74-A31A-07ABABB5CF2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ENFORCEMENT ACTIVITIES| </a:t>
            </a:r>
            <a:r>
              <a:rPr lang="en-AU" sz="2000" dirty="0">
                <a:solidFill>
                  <a:schemeClr val="accent6"/>
                </a:solidFill>
                <a:latin typeface="Century Gothic" panose="020B0502020202020204" pitchFamily="34" charset="0"/>
              </a:rPr>
              <a:t>BUSINESS VISITS</a:t>
            </a:r>
          </a:p>
        </p:txBody>
      </p:sp>
      <p:pic>
        <p:nvPicPr>
          <p:cNvPr id="4" name="Picture 3">
            <a:extLst>
              <a:ext uri="{FF2B5EF4-FFF2-40B4-BE49-F238E27FC236}">
                <a16:creationId xmlns:a16="http://schemas.microsoft.com/office/drawing/2014/main" id="{B6C58667-4E7C-4BD0-99BC-F845019BB11C}"/>
              </a:ext>
            </a:extLst>
          </p:cNvPr>
          <p:cNvPicPr>
            <a:picLocks noChangeAspect="1"/>
          </p:cNvPicPr>
          <p:nvPr/>
        </p:nvPicPr>
        <p:blipFill>
          <a:blip r:embed="rId9">
            <a:grayscl/>
            <a:alphaModFix amt="50000"/>
          </a:blip>
          <a:stretch>
            <a:fillRect/>
          </a:stretch>
        </p:blipFill>
        <p:spPr>
          <a:xfrm>
            <a:off x="7562296" y="44733"/>
            <a:ext cx="1474200" cy="354484"/>
          </a:xfrm>
          <a:prstGeom prst="rect">
            <a:avLst/>
          </a:prstGeom>
        </p:spPr>
      </p:pic>
      <p:sp>
        <p:nvSpPr>
          <p:cNvPr id="5" name="TextBox 1">
            <a:extLst>
              <a:ext uri="{FF2B5EF4-FFF2-40B4-BE49-F238E27FC236}">
                <a16:creationId xmlns:a16="http://schemas.microsoft.com/office/drawing/2014/main" id="{0846CFF2-6DED-41AA-8B5D-FEB28E84E71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9" name="TextBox 8">
            <a:extLst>
              <a:ext uri="{FF2B5EF4-FFF2-40B4-BE49-F238E27FC236}">
                <a16:creationId xmlns:a16="http://schemas.microsoft.com/office/drawing/2014/main" id="{42EEEE36-C459-4136-B37C-656648D5C5FB}"/>
              </a:ext>
            </a:extLst>
          </p:cNvPr>
          <p:cNvSpPr txBox="1"/>
          <p:nvPr/>
        </p:nvSpPr>
        <p:spPr>
          <a:xfrm>
            <a:off x="166255" y="633351"/>
            <a:ext cx="8878355" cy="307777"/>
          </a:xfrm>
          <a:prstGeom prst="rect">
            <a:avLst/>
          </a:prstGeom>
          <a:noFill/>
        </p:spPr>
        <p:txBody>
          <a:bodyPr wrap="square">
            <a:spAutoFit/>
          </a:bodyPr>
          <a:lstStyle/>
          <a:p>
            <a:r>
              <a:rPr lang="en-AU" sz="1400" dirty="0">
                <a:latin typeface="Century Gothic" panose="020B0502020202020204" pitchFamily="34" charset="0"/>
              </a:rPr>
              <a:t>The areas the ATO visits are considered to be higher risk. Risk identified include:  </a:t>
            </a:r>
          </a:p>
        </p:txBody>
      </p:sp>
      <p:sp>
        <p:nvSpPr>
          <p:cNvPr id="14" name="TextBox 13">
            <a:extLst>
              <a:ext uri="{FF2B5EF4-FFF2-40B4-BE49-F238E27FC236}">
                <a16:creationId xmlns:a16="http://schemas.microsoft.com/office/drawing/2014/main" id="{5FD9F76C-D91E-4824-9F03-476A396C0EDC}"/>
              </a:ext>
            </a:extLst>
          </p:cNvPr>
          <p:cNvSpPr txBox="1"/>
          <p:nvPr/>
        </p:nvSpPr>
        <p:spPr>
          <a:xfrm>
            <a:off x="255339" y="5622620"/>
            <a:ext cx="8706567" cy="954107"/>
          </a:xfrm>
          <a:prstGeom prst="rect">
            <a:avLst/>
          </a:prstGeom>
          <a:noFill/>
        </p:spPr>
        <p:txBody>
          <a:bodyPr wrap="square">
            <a:spAutoFit/>
          </a:bodyPr>
          <a:lstStyle/>
          <a:p>
            <a:r>
              <a:rPr lang="en-AU" sz="1400" b="0" i="0" dirty="0">
                <a:effectLst/>
                <a:latin typeface="Century Gothic" panose="020B0502020202020204" pitchFamily="34" charset="0"/>
              </a:rPr>
              <a:t>If businesses need or ask for help, the ATO will help them get back on track as well as show them the ATO tools and information available to assist them. However, if </a:t>
            </a:r>
            <a:r>
              <a:rPr lang="en-AU" sz="1400" dirty="0">
                <a:latin typeface="Century Gothic" panose="020B0502020202020204" pitchFamily="34" charset="0"/>
              </a:rPr>
              <a:t>the ATO is</a:t>
            </a:r>
            <a:r>
              <a:rPr lang="en-AU" sz="1400" b="0" i="0" dirty="0">
                <a:effectLst/>
                <a:latin typeface="Century Gothic" panose="020B0502020202020204" pitchFamily="34" charset="0"/>
              </a:rPr>
              <a:t> concerned that a business is deliberately doing the wrong thing, it will investigate further and take any necessary action.</a:t>
            </a:r>
            <a:endParaRPr lang="en-AU" sz="1400" dirty="0">
              <a:latin typeface="Century Gothic" panose="020B0502020202020204" pitchFamily="34" charset="0"/>
            </a:endParaRPr>
          </a:p>
        </p:txBody>
      </p:sp>
    </p:spTree>
    <p:extLst>
      <p:ext uri="{BB962C8B-B14F-4D97-AF65-F5344CB8AC3E}">
        <p14:creationId xmlns:p14="http://schemas.microsoft.com/office/powerpoint/2010/main" val="30615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7E1AF-CFC7-41DC-AA8B-EBE75F9D8325}"/>
              </a:ext>
            </a:extLst>
          </p:cNvPr>
          <p:cNvPicPr>
            <a:picLocks noChangeAspect="1"/>
          </p:cNvPicPr>
          <p:nvPr/>
        </p:nvPicPr>
        <p:blipFill>
          <a:blip r:embed="rId2"/>
          <a:stretch>
            <a:fillRect/>
          </a:stretch>
        </p:blipFill>
        <p:spPr>
          <a:xfrm>
            <a:off x="562097" y="2325407"/>
            <a:ext cx="4392183" cy="2110751"/>
          </a:xfrm>
          <a:prstGeom prst="rect">
            <a:avLst/>
          </a:prstGeom>
        </p:spPr>
      </p:pic>
      <p:sp>
        <p:nvSpPr>
          <p:cNvPr id="3" name="TextBox 2">
            <a:extLst>
              <a:ext uri="{FF2B5EF4-FFF2-40B4-BE49-F238E27FC236}">
                <a16:creationId xmlns:a16="http://schemas.microsoft.com/office/drawing/2014/main" id="{C9A5F803-BB44-4C1B-A992-772969757058}"/>
              </a:ext>
            </a:extLst>
          </p:cNvPr>
          <p:cNvSpPr txBox="1"/>
          <p:nvPr/>
        </p:nvSpPr>
        <p:spPr>
          <a:xfrm>
            <a:off x="150421" y="562090"/>
            <a:ext cx="8815449" cy="1600438"/>
          </a:xfrm>
          <a:prstGeom prst="rect">
            <a:avLst/>
          </a:prstGeom>
          <a:noFill/>
        </p:spPr>
        <p:txBody>
          <a:bodyPr wrap="square">
            <a:spAutoFit/>
          </a:bodyPr>
          <a:lstStyle/>
          <a:p>
            <a:pPr algn="l"/>
            <a:r>
              <a:rPr lang="en-AU" sz="1400" b="0" i="0" dirty="0">
                <a:effectLst/>
                <a:latin typeface="Century Gothic" panose="020B0502020202020204" pitchFamily="34" charset="0"/>
              </a:rPr>
              <a:t>The ATO’s activities in the hair and beauty industry resulted in:</a:t>
            </a:r>
          </a:p>
          <a:p>
            <a:pPr marL="285750" indent="-285750" algn="l">
              <a:buFont typeface="Arial" panose="020B0604020202020204" pitchFamily="34" charset="0"/>
              <a:buChar char="•"/>
            </a:pPr>
            <a:r>
              <a:rPr lang="en-AU" sz="1400" b="0" i="0" dirty="0">
                <a:effectLst/>
                <a:latin typeface="Century Gothic" panose="020B0502020202020204" pitchFamily="34" charset="0"/>
              </a:rPr>
              <a:t>an increase in timely lodgment of activity statements – up 4%</a:t>
            </a:r>
          </a:p>
          <a:p>
            <a:pPr marL="285750" indent="-285750" algn="l">
              <a:buFont typeface="Arial" panose="020B0604020202020204" pitchFamily="34" charset="0"/>
              <a:buChar char="•"/>
            </a:pPr>
            <a:r>
              <a:rPr lang="en-AU" sz="1400" b="0" i="0" dirty="0">
                <a:effectLst/>
                <a:latin typeface="Century Gothic" panose="020B0502020202020204" pitchFamily="34" charset="0"/>
              </a:rPr>
              <a:t>an increase in GST registrations being corrected</a:t>
            </a:r>
          </a:p>
          <a:p>
            <a:pPr marL="285750" indent="-285750" algn="l">
              <a:buFont typeface="Arial" panose="020B0604020202020204" pitchFamily="34" charset="0"/>
              <a:buChar char="•"/>
            </a:pPr>
            <a:r>
              <a:rPr lang="en-AU" sz="1400" b="0" i="0" dirty="0">
                <a:effectLst/>
                <a:latin typeface="Century Gothic" panose="020B0502020202020204" pitchFamily="34" charset="0"/>
              </a:rPr>
              <a:t>more timely payments of income tax and activity statement liabilities</a:t>
            </a:r>
          </a:p>
          <a:p>
            <a:pPr marL="285750" indent="-285750" algn="l">
              <a:buFont typeface="Arial" panose="020B0604020202020204" pitchFamily="34" charset="0"/>
              <a:buChar char="•"/>
            </a:pPr>
            <a:r>
              <a:rPr lang="en-AU" sz="1400" b="0" i="0" dirty="0">
                <a:effectLst/>
                <a:latin typeface="Century Gothic" panose="020B0502020202020204" pitchFamily="34" charset="0"/>
              </a:rPr>
              <a:t>a reduction in outstanding payment obligations</a:t>
            </a:r>
          </a:p>
          <a:p>
            <a:pPr marL="285750" indent="-285750" algn="l">
              <a:buFont typeface="Arial" panose="020B0604020202020204" pitchFamily="34" charset="0"/>
              <a:buChar char="•"/>
            </a:pPr>
            <a:r>
              <a:rPr lang="en-AU" sz="1400" b="0" i="0" dirty="0">
                <a:effectLst/>
                <a:latin typeface="Century Gothic" panose="020B0502020202020204" pitchFamily="34" charset="0"/>
              </a:rPr>
              <a:t>business owners being supported and educated to make informed decisions about their tax obligations.</a:t>
            </a:r>
          </a:p>
        </p:txBody>
      </p:sp>
      <p:pic>
        <p:nvPicPr>
          <p:cNvPr id="11" name="Picture 10">
            <a:extLst>
              <a:ext uri="{FF2B5EF4-FFF2-40B4-BE49-F238E27FC236}">
                <a16:creationId xmlns:a16="http://schemas.microsoft.com/office/drawing/2014/main" id="{A4AB7EEF-00C7-4FC9-B9D6-D79B09F5D58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4">
            <a:extLst>
              <a:ext uri="{FF2B5EF4-FFF2-40B4-BE49-F238E27FC236}">
                <a16:creationId xmlns:a16="http://schemas.microsoft.com/office/drawing/2014/main" id="{056ECD73-4269-424F-B402-C9207C2EC5B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BUSINESS VISITS| </a:t>
            </a:r>
            <a:r>
              <a:rPr lang="en-AU" sz="2000" dirty="0">
                <a:solidFill>
                  <a:schemeClr val="accent6"/>
                </a:solidFill>
                <a:latin typeface="Century Gothic" panose="020B0502020202020204" pitchFamily="34" charset="0"/>
              </a:rPr>
              <a:t>HAIR &amp; BEAUTY</a:t>
            </a:r>
          </a:p>
        </p:txBody>
      </p:sp>
      <p:pic>
        <p:nvPicPr>
          <p:cNvPr id="13" name="Picture 12">
            <a:extLst>
              <a:ext uri="{FF2B5EF4-FFF2-40B4-BE49-F238E27FC236}">
                <a16:creationId xmlns:a16="http://schemas.microsoft.com/office/drawing/2014/main" id="{0E27B134-083A-4FDA-8FB6-1E2BF6EB65F1}"/>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A68EB498-B30D-493C-BF45-CF4361175C8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8" name="Picture 7">
            <a:extLst>
              <a:ext uri="{FF2B5EF4-FFF2-40B4-BE49-F238E27FC236}">
                <a16:creationId xmlns:a16="http://schemas.microsoft.com/office/drawing/2014/main" id="{2A76B05B-2C68-4C03-906E-4DE4C5231FA3}"/>
              </a:ext>
            </a:extLst>
          </p:cNvPr>
          <p:cNvPicPr>
            <a:picLocks noChangeAspect="1"/>
          </p:cNvPicPr>
          <p:nvPr/>
        </p:nvPicPr>
        <p:blipFill>
          <a:blip r:embed="rId6"/>
          <a:stretch>
            <a:fillRect/>
          </a:stretch>
        </p:blipFill>
        <p:spPr>
          <a:xfrm>
            <a:off x="4496790" y="4490216"/>
            <a:ext cx="4309258" cy="2038012"/>
          </a:xfrm>
          <a:prstGeom prst="rect">
            <a:avLst/>
          </a:prstGeom>
        </p:spPr>
      </p:pic>
      <p:pic>
        <p:nvPicPr>
          <p:cNvPr id="15" name="Graphic 14" descr="Cosmetics with solid fill">
            <a:extLst>
              <a:ext uri="{FF2B5EF4-FFF2-40B4-BE49-F238E27FC236}">
                <a16:creationId xmlns:a16="http://schemas.microsoft.com/office/drawing/2014/main" id="{FC9CDD56-7765-42B5-997D-E6941E303C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607397" y="2454051"/>
            <a:ext cx="369125" cy="369125"/>
          </a:xfrm>
          <a:prstGeom prst="rect">
            <a:avLst/>
          </a:prstGeom>
        </p:spPr>
      </p:pic>
      <p:pic>
        <p:nvPicPr>
          <p:cNvPr id="9" name="Graphic 8" descr="Salon with solid fill">
            <a:extLst>
              <a:ext uri="{FF2B5EF4-FFF2-40B4-BE49-F238E27FC236}">
                <a16:creationId xmlns:a16="http://schemas.microsoft.com/office/drawing/2014/main" id="{229B6192-EB56-4066-B253-78A7088C6F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377117" y="4586579"/>
            <a:ext cx="369125" cy="369125"/>
          </a:xfrm>
          <a:prstGeom prst="rect">
            <a:avLst/>
          </a:prstGeom>
        </p:spPr>
      </p:pic>
    </p:spTree>
    <p:extLst>
      <p:ext uri="{BB962C8B-B14F-4D97-AF65-F5344CB8AC3E}">
        <p14:creationId xmlns:p14="http://schemas.microsoft.com/office/powerpoint/2010/main" val="56160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A5F803-BB44-4C1B-A992-772969757058}"/>
              </a:ext>
            </a:extLst>
          </p:cNvPr>
          <p:cNvSpPr txBox="1"/>
          <p:nvPr/>
        </p:nvSpPr>
        <p:spPr>
          <a:xfrm>
            <a:off x="150421" y="562090"/>
            <a:ext cx="8815449" cy="1384995"/>
          </a:xfrm>
          <a:prstGeom prst="rect">
            <a:avLst/>
          </a:prstGeom>
          <a:noFill/>
        </p:spPr>
        <p:txBody>
          <a:bodyPr wrap="square">
            <a:spAutoFit/>
          </a:bodyPr>
          <a:lstStyle/>
          <a:p>
            <a:pPr algn="l"/>
            <a:r>
              <a:rPr lang="en-AU" sz="1400" b="0" i="0" dirty="0">
                <a:effectLst/>
                <a:latin typeface="Century Gothic" panose="020B0502020202020204" pitchFamily="34" charset="0"/>
              </a:rPr>
              <a:t>The ATO’s activities in the restaurant, café, takeaway and catering industry resulted in:</a:t>
            </a:r>
          </a:p>
          <a:p>
            <a:pPr marL="285750" indent="-285750" algn="l">
              <a:buFont typeface="Century Gothic" panose="020B0502020202020204" pitchFamily="34" charset="0"/>
              <a:buChar char="&gt;"/>
            </a:pPr>
            <a:r>
              <a:rPr lang="en-AU" sz="1400" b="0" i="0" dirty="0">
                <a:effectLst/>
                <a:latin typeface="Century Gothic" panose="020B0502020202020204" pitchFamily="34" charset="0"/>
              </a:rPr>
              <a:t>an increase in timely lodgment of activity statements – up 6%</a:t>
            </a:r>
          </a:p>
          <a:p>
            <a:pPr marL="285750" indent="-285750" algn="l">
              <a:buFont typeface="Century Gothic" panose="020B0502020202020204" pitchFamily="34" charset="0"/>
              <a:buChar char="&gt;"/>
            </a:pPr>
            <a:r>
              <a:rPr lang="en-AU" sz="1400" dirty="0">
                <a:latin typeface="Century Gothic" panose="020B0502020202020204" pitchFamily="34" charset="0"/>
              </a:rPr>
              <a:t>an increase in GST registrations</a:t>
            </a:r>
            <a:endParaRPr lang="en-AU" sz="1400" b="0" i="0" dirty="0">
              <a:effectLst/>
              <a:latin typeface="Century Gothic" panose="020B0502020202020204" pitchFamily="34" charset="0"/>
            </a:endParaRPr>
          </a:p>
          <a:p>
            <a:pPr marL="285750" indent="-285750" algn="l">
              <a:buFont typeface="Century Gothic" panose="020B0502020202020204" pitchFamily="34" charset="0"/>
              <a:buChar char="&gt;"/>
            </a:pPr>
            <a:r>
              <a:rPr lang="en-AU" sz="1400" b="0" i="0" dirty="0">
                <a:effectLst/>
                <a:latin typeface="Century Gothic" panose="020B0502020202020204" pitchFamily="34" charset="0"/>
              </a:rPr>
              <a:t>an increase in timely payments of income tax and activity statement liabilities</a:t>
            </a:r>
          </a:p>
          <a:p>
            <a:pPr marL="285750" indent="-285750" algn="l">
              <a:buFont typeface="Century Gothic" panose="020B0502020202020204" pitchFamily="34" charset="0"/>
              <a:buChar char="&gt;"/>
            </a:pPr>
            <a:r>
              <a:rPr lang="en-AU" sz="1400" b="0" i="0" dirty="0">
                <a:effectLst/>
                <a:latin typeface="Century Gothic" panose="020B0502020202020204" pitchFamily="34" charset="0"/>
              </a:rPr>
              <a:t>business owners being supported and educated to make informed decisions about their tax obligations.</a:t>
            </a:r>
          </a:p>
        </p:txBody>
      </p:sp>
      <p:pic>
        <p:nvPicPr>
          <p:cNvPr id="5" name="Picture 4">
            <a:extLst>
              <a:ext uri="{FF2B5EF4-FFF2-40B4-BE49-F238E27FC236}">
                <a16:creationId xmlns:a16="http://schemas.microsoft.com/office/drawing/2014/main" id="{6B80F398-C003-40B8-A844-5FA0A6C8D707}"/>
              </a:ext>
            </a:extLst>
          </p:cNvPr>
          <p:cNvPicPr>
            <a:picLocks noChangeAspect="1"/>
          </p:cNvPicPr>
          <p:nvPr/>
        </p:nvPicPr>
        <p:blipFill>
          <a:blip r:embed="rId2"/>
          <a:stretch>
            <a:fillRect/>
          </a:stretch>
        </p:blipFill>
        <p:spPr>
          <a:xfrm>
            <a:off x="506679" y="1978848"/>
            <a:ext cx="4392183" cy="2090428"/>
          </a:xfrm>
          <a:prstGeom prst="rect">
            <a:avLst/>
          </a:prstGeom>
        </p:spPr>
      </p:pic>
      <p:pic>
        <p:nvPicPr>
          <p:cNvPr id="7" name="Picture 6">
            <a:extLst>
              <a:ext uri="{FF2B5EF4-FFF2-40B4-BE49-F238E27FC236}">
                <a16:creationId xmlns:a16="http://schemas.microsoft.com/office/drawing/2014/main" id="{B17A37AC-15F7-47E5-BD28-BFE0E12CDAF9}"/>
              </a:ext>
            </a:extLst>
          </p:cNvPr>
          <p:cNvPicPr>
            <a:picLocks noChangeAspect="1"/>
          </p:cNvPicPr>
          <p:nvPr/>
        </p:nvPicPr>
        <p:blipFill>
          <a:blip r:embed="rId3"/>
          <a:stretch>
            <a:fillRect/>
          </a:stretch>
        </p:blipFill>
        <p:spPr>
          <a:xfrm>
            <a:off x="4558145" y="3733674"/>
            <a:ext cx="4248171" cy="2865046"/>
          </a:xfrm>
          <a:prstGeom prst="rect">
            <a:avLst/>
          </a:prstGeom>
        </p:spPr>
      </p:pic>
      <p:pic>
        <p:nvPicPr>
          <p:cNvPr id="9" name="Graphic 8" descr="Pasta with solid fill">
            <a:extLst>
              <a:ext uri="{FF2B5EF4-FFF2-40B4-BE49-F238E27FC236}">
                <a16:creationId xmlns:a16="http://schemas.microsoft.com/office/drawing/2014/main" id="{229B6192-EB56-4066-B253-78A7088C6F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7437" y="2065315"/>
            <a:ext cx="369125" cy="369125"/>
          </a:xfrm>
          <a:prstGeom prst="rect">
            <a:avLst/>
          </a:prstGeom>
        </p:spPr>
      </p:pic>
      <p:pic>
        <p:nvPicPr>
          <p:cNvPr id="10" name="Graphic 9" descr="Burger and drink with solid fill">
            <a:extLst>
              <a:ext uri="{FF2B5EF4-FFF2-40B4-BE49-F238E27FC236}">
                <a16:creationId xmlns:a16="http://schemas.microsoft.com/office/drawing/2014/main" id="{0154B2B9-A927-40F8-BEF2-34A39D9DC9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268196" y="3844634"/>
            <a:ext cx="369125" cy="369125"/>
          </a:xfrm>
          <a:prstGeom prst="rect">
            <a:avLst/>
          </a:prstGeom>
        </p:spPr>
      </p:pic>
      <p:pic>
        <p:nvPicPr>
          <p:cNvPr id="11" name="Picture 10">
            <a:extLst>
              <a:ext uri="{FF2B5EF4-FFF2-40B4-BE49-F238E27FC236}">
                <a16:creationId xmlns:a16="http://schemas.microsoft.com/office/drawing/2014/main" id="{A4AB7EEF-00C7-4FC9-B9D6-D79B09F5D58A}"/>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4">
            <a:extLst>
              <a:ext uri="{FF2B5EF4-FFF2-40B4-BE49-F238E27FC236}">
                <a16:creationId xmlns:a16="http://schemas.microsoft.com/office/drawing/2014/main" id="{056ECD73-4269-424F-B402-C9207C2EC5B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BUSINESS VISITS| </a:t>
            </a:r>
            <a:r>
              <a:rPr lang="en-AU" sz="2000" dirty="0">
                <a:solidFill>
                  <a:schemeClr val="accent6"/>
                </a:solidFill>
                <a:latin typeface="Century Gothic" panose="020B0502020202020204" pitchFamily="34" charset="0"/>
              </a:rPr>
              <a:t>RESTAURANTS</a:t>
            </a:r>
          </a:p>
        </p:txBody>
      </p:sp>
      <p:pic>
        <p:nvPicPr>
          <p:cNvPr id="13" name="Picture 12">
            <a:extLst>
              <a:ext uri="{FF2B5EF4-FFF2-40B4-BE49-F238E27FC236}">
                <a16:creationId xmlns:a16="http://schemas.microsoft.com/office/drawing/2014/main" id="{0E27B134-083A-4FDA-8FB6-1E2BF6EB65F1}"/>
              </a:ext>
            </a:extLst>
          </p:cNvPr>
          <p:cNvPicPr>
            <a:picLocks noChangeAspect="1"/>
          </p:cNvPicPr>
          <p:nvPr/>
        </p:nvPicPr>
        <p:blipFill>
          <a:blip r:embed="rId10">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A68EB498-B30D-493C-BF45-CF4361175C8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07295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A7460-122A-4C46-B436-01F5DFE64E64}"/>
              </a:ext>
            </a:extLst>
          </p:cNvPr>
          <p:cNvPicPr>
            <a:picLocks noChangeAspect="1"/>
          </p:cNvPicPr>
          <p:nvPr/>
        </p:nvPicPr>
        <p:blipFill>
          <a:blip r:embed="rId2"/>
          <a:stretch>
            <a:fillRect/>
          </a:stretch>
        </p:blipFill>
        <p:spPr>
          <a:xfrm>
            <a:off x="473342" y="1604962"/>
            <a:ext cx="4457887" cy="2203059"/>
          </a:xfrm>
          <a:prstGeom prst="rect">
            <a:avLst/>
          </a:prstGeom>
        </p:spPr>
      </p:pic>
      <p:sp>
        <p:nvSpPr>
          <p:cNvPr id="3" name="TextBox 2">
            <a:extLst>
              <a:ext uri="{FF2B5EF4-FFF2-40B4-BE49-F238E27FC236}">
                <a16:creationId xmlns:a16="http://schemas.microsoft.com/office/drawing/2014/main" id="{C9A5F803-BB44-4C1B-A992-772969757058}"/>
              </a:ext>
            </a:extLst>
          </p:cNvPr>
          <p:cNvSpPr txBox="1"/>
          <p:nvPr/>
        </p:nvSpPr>
        <p:spPr>
          <a:xfrm>
            <a:off x="150421" y="562090"/>
            <a:ext cx="8815449" cy="954107"/>
          </a:xfrm>
          <a:prstGeom prst="rect">
            <a:avLst/>
          </a:prstGeom>
          <a:noFill/>
        </p:spPr>
        <p:txBody>
          <a:bodyPr wrap="square">
            <a:spAutoFit/>
          </a:bodyPr>
          <a:lstStyle/>
          <a:p>
            <a:pPr algn="l"/>
            <a:r>
              <a:rPr lang="en-AU" sz="1400" b="0" i="0" dirty="0">
                <a:effectLst/>
                <a:latin typeface="Century Gothic" panose="020B0502020202020204" pitchFamily="34" charset="0"/>
              </a:rPr>
              <a:t>The ATO’s activities in the building and construction industry have resulted in:</a:t>
            </a:r>
          </a:p>
          <a:p>
            <a:pPr marL="285750" indent="-285750" algn="l">
              <a:buFont typeface="Arial" panose="020B0604020202020204" pitchFamily="34" charset="0"/>
              <a:buChar char="•"/>
            </a:pPr>
            <a:r>
              <a:rPr lang="en-AU" sz="1400" b="0" i="0" dirty="0">
                <a:effectLst/>
                <a:latin typeface="Century Gothic" panose="020B0502020202020204" pitchFamily="34" charset="0"/>
              </a:rPr>
              <a:t>an increase in timely lodgment of activity statements – up 5%</a:t>
            </a:r>
          </a:p>
          <a:p>
            <a:pPr marL="285750" indent="-285750" algn="l">
              <a:buFont typeface="Arial" panose="020B0604020202020204" pitchFamily="34" charset="0"/>
              <a:buChar char="•"/>
            </a:pPr>
            <a:r>
              <a:rPr lang="en-AU" sz="1400" b="0" i="0" dirty="0">
                <a:effectLst/>
                <a:latin typeface="Century Gothic" panose="020B0502020202020204" pitchFamily="34" charset="0"/>
              </a:rPr>
              <a:t>over 760 businesses in the building and construction industry have been shown our range of online tools and services.</a:t>
            </a:r>
          </a:p>
        </p:txBody>
      </p:sp>
      <p:pic>
        <p:nvPicPr>
          <p:cNvPr id="9" name="Graphic 8" descr="Construction Barricade with solid fill">
            <a:extLst>
              <a:ext uri="{FF2B5EF4-FFF2-40B4-BE49-F238E27FC236}">
                <a16:creationId xmlns:a16="http://schemas.microsoft.com/office/drawing/2014/main" id="{229B6192-EB56-4066-B253-78A7088C6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9104" y="1701391"/>
            <a:ext cx="369125" cy="369125"/>
          </a:xfrm>
          <a:prstGeom prst="rect">
            <a:avLst/>
          </a:prstGeom>
        </p:spPr>
      </p:pic>
      <p:pic>
        <p:nvPicPr>
          <p:cNvPr id="11" name="Picture 10">
            <a:extLst>
              <a:ext uri="{FF2B5EF4-FFF2-40B4-BE49-F238E27FC236}">
                <a16:creationId xmlns:a16="http://schemas.microsoft.com/office/drawing/2014/main" id="{A4AB7EEF-00C7-4FC9-B9D6-D79B09F5D58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4">
            <a:extLst>
              <a:ext uri="{FF2B5EF4-FFF2-40B4-BE49-F238E27FC236}">
                <a16:creationId xmlns:a16="http://schemas.microsoft.com/office/drawing/2014/main" id="{056ECD73-4269-424F-B402-C9207C2EC5B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BUSINESS VISITS| </a:t>
            </a:r>
            <a:r>
              <a:rPr lang="en-AU" sz="2000" dirty="0">
                <a:solidFill>
                  <a:schemeClr val="accent6"/>
                </a:solidFill>
                <a:latin typeface="Century Gothic" panose="020B0502020202020204" pitchFamily="34" charset="0"/>
              </a:rPr>
              <a:t>BUILDING &amp; CONSTRUCTION</a:t>
            </a:r>
          </a:p>
        </p:txBody>
      </p:sp>
      <p:pic>
        <p:nvPicPr>
          <p:cNvPr id="13" name="Picture 12">
            <a:extLst>
              <a:ext uri="{FF2B5EF4-FFF2-40B4-BE49-F238E27FC236}">
                <a16:creationId xmlns:a16="http://schemas.microsoft.com/office/drawing/2014/main" id="{0E27B134-083A-4FDA-8FB6-1E2BF6EB65F1}"/>
              </a:ext>
            </a:extLst>
          </p:cNvPr>
          <p:cNvPicPr>
            <a:picLocks noChangeAspect="1"/>
          </p:cNvPicPr>
          <p:nvPr/>
        </p:nvPicPr>
        <p:blipFill>
          <a:blip r:embed="rId7">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A68EB498-B30D-493C-BF45-CF4361175C8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8" name="Picture 7">
            <a:extLst>
              <a:ext uri="{FF2B5EF4-FFF2-40B4-BE49-F238E27FC236}">
                <a16:creationId xmlns:a16="http://schemas.microsoft.com/office/drawing/2014/main" id="{9CFC89F9-2200-438A-B9EC-5D3EBCC451EC}"/>
              </a:ext>
            </a:extLst>
          </p:cNvPr>
          <p:cNvPicPr>
            <a:picLocks noChangeAspect="1"/>
          </p:cNvPicPr>
          <p:nvPr/>
        </p:nvPicPr>
        <p:blipFill>
          <a:blip r:embed="rId8"/>
          <a:stretch>
            <a:fillRect/>
          </a:stretch>
        </p:blipFill>
        <p:spPr>
          <a:xfrm>
            <a:off x="4283034" y="4056669"/>
            <a:ext cx="4510334" cy="2281356"/>
          </a:xfrm>
          <a:prstGeom prst="rect">
            <a:avLst/>
          </a:prstGeom>
        </p:spPr>
      </p:pic>
      <p:pic>
        <p:nvPicPr>
          <p:cNvPr id="10" name="Graphic 9" descr="Cement truck with solid fill">
            <a:extLst>
              <a:ext uri="{FF2B5EF4-FFF2-40B4-BE49-F238E27FC236}">
                <a16:creationId xmlns:a16="http://schemas.microsoft.com/office/drawing/2014/main" id="{0154B2B9-A927-40F8-BEF2-34A39D9DC9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244446" y="4189011"/>
            <a:ext cx="369125" cy="369125"/>
          </a:xfrm>
          <a:prstGeom prst="rect">
            <a:avLst/>
          </a:prstGeom>
        </p:spPr>
      </p:pic>
    </p:spTree>
    <p:extLst>
      <p:ext uri="{BB962C8B-B14F-4D97-AF65-F5344CB8AC3E}">
        <p14:creationId xmlns:p14="http://schemas.microsoft.com/office/powerpoint/2010/main" val="75306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F6113B-5778-40CF-8DBD-4E3E1473C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378" y="3492010"/>
            <a:ext cx="5335257" cy="285380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84012EA-8198-4E42-A023-5D4605857E9F}"/>
              </a:ext>
            </a:extLst>
          </p:cNvPr>
          <p:cNvSpPr/>
          <p:nvPr/>
        </p:nvSpPr>
        <p:spPr>
          <a:xfrm>
            <a:off x="6578932" y="2882532"/>
            <a:ext cx="1592775" cy="1677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6D1B5595-9B05-44E1-88DA-1F4A334D43DB}"/>
              </a:ext>
            </a:extLst>
          </p:cNvPr>
          <p:cNvPicPr>
            <a:picLocks noChangeAspect="1"/>
          </p:cNvPicPr>
          <p:nvPr/>
        </p:nvPicPr>
        <p:blipFill rotWithShape="1">
          <a:blip r:embed="rId3"/>
          <a:srcRect l="45886" r="-1"/>
          <a:stretch/>
        </p:blipFill>
        <p:spPr>
          <a:xfrm>
            <a:off x="6535422" y="2910782"/>
            <a:ext cx="1671908" cy="1677589"/>
          </a:xfrm>
          <a:prstGeom prst="ellipse">
            <a:avLst/>
          </a:prstGeom>
          <a:ln>
            <a:noFill/>
          </a:ln>
          <a:effectLst>
            <a:softEdge rad="112500"/>
          </a:effectLst>
        </p:spPr>
      </p:pic>
      <p:sp>
        <p:nvSpPr>
          <p:cNvPr id="6" name="TextBox 5">
            <a:extLst>
              <a:ext uri="{FF2B5EF4-FFF2-40B4-BE49-F238E27FC236}">
                <a16:creationId xmlns:a16="http://schemas.microsoft.com/office/drawing/2014/main" id="{CE77E31A-E288-45BD-8312-AB819FD9A1A9}"/>
              </a:ext>
            </a:extLst>
          </p:cNvPr>
          <p:cNvSpPr txBox="1"/>
          <p:nvPr/>
        </p:nvSpPr>
        <p:spPr>
          <a:xfrm>
            <a:off x="2375059" y="2506499"/>
            <a:ext cx="4581896" cy="215444"/>
          </a:xfrm>
          <a:prstGeom prst="rect">
            <a:avLst/>
          </a:prstGeom>
          <a:noFill/>
        </p:spPr>
        <p:txBody>
          <a:bodyPr wrap="square">
            <a:spAutoFit/>
          </a:bodyPr>
          <a:lstStyle/>
          <a:p>
            <a:r>
              <a:rPr lang="en-AU" sz="800" dirty="0">
                <a:hlinkClick r:id="rId4"/>
              </a:rPr>
              <a:t>Tip-off pays off as illicit tobacco uprooted in joint raids | Australian Taxation Office (ato.gov.au)</a:t>
            </a:r>
            <a:endParaRPr lang="en-AU" sz="800" dirty="0"/>
          </a:p>
        </p:txBody>
      </p:sp>
      <p:sp>
        <p:nvSpPr>
          <p:cNvPr id="5" name="TextBox 4">
            <a:extLst>
              <a:ext uri="{FF2B5EF4-FFF2-40B4-BE49-F238E27FC236}">
                <a16:creationId xmlns:a16="http://schemas.microsoft.com/office/drawing/2014/main" id="{17F2DDCA-5FF1-47A7-83D6-FF80F01DF53E}"/>
              </a:ext>
            </a:extLst>
          </p:cNvPr>
          <p:cNvSpPr txBox="1"/>
          <p:nvPr/>
        </p:nvSpPr>
        <p:spPr>
          <a:xfrm>
            <a:off x="111401" y="627379"/>
            <a:ext cx="8933209" cy="1815882"/>
          </a:xfrm>
          <a:prstGeom prst="rect">
            <a:avLst/>
          </a:prstGeom>
          <a:noFill/>
        </p:spPr>
        <p:txBody>
          <a:bodyPr wrap="square">
            <a:spAutoFit/>
          </a:bodyPr>
          <a:lstStyle/>
          <a:p>
            <a:pPr marL="214308" indent="-21430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It has been illegal to grow tobacco in Australia for more than a decade. </a:t>
            </a:r>
          </a:p>
          <a:p>
            <a:pPr marL="214308" indent="-21430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Penalties for growing, selling or possessing illicit tobacco are significant. If convicted, criminals may face up to 10 years’ imprisonment, a fine of at least $412,500, or both.</a:t>
            </a:r>
          </a:p>
          <a:p>
            <a:pPr marL="214308" indent="-21430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Since January 2022, multiple illicit tobacco crops throughout rural Victoria have been seized and destroyed, comprising of a total of:</a:t>
            </a:r>
          </a:p>
          <a:p>
            <a:pPr marL="742950" lvl="1" indent="-285750">
              <a:buFont typeface="Arial" panose="020B0604020202020204" pitchFamily="34" charset="0"/>
              <a:buChar char="•"/>
            </a:pPr>
            <a:r>
              <a:rPr lang="en-AU" sz="1400" dirty="0">
                <a:latin typeface="Century Gothic" panose="020B0502020202020204" pitchFamily="34" charset="0"/>
                <a:cs typeface="Arial" panose="020B0604020202020204" pitchFamily="34" charset="0"/>
              </a:rPr>
              <a:t>more than 119.5 acres of tobacco crops</a:t>
            </a:r>
          </a:p>
          <a:p>
            <a:pPr marL="742950" lvl="1" indent="-285750">
              <a:buFont typeface="Arial" panose="020B0604020202020204" pitchFamily="34" charset="0"/>
              <a:buChar char="•"/>
            </a:pPr>
            <a:r>
              <a:rPr lang="en-AU" sz="1400" dirty="0">
                <a:latin typeface="Century Gothic" panose="020B0502020202020204" pitchFamily="34" charset="0"/>
                <a:cs typeface="Arial" panose="020B0604020202020204" pitchFamily="34" charset="0"/>
              </a:rPr>
              <a:t>535 tonnes of green weight tobacco</a:t>
            </a:r>
          </a:p>
          <a:p>
            <a:pPr marL="742950" lvl="1" indent="-285750">
              <a:buFont typeface="Arial" panose="020B0604020202020204" pitchFamily="34" charset="0"/>
              <a:buChar char="•"/>
            </a:pPr>
            <a:r>
              <a:rPr lang="en-AU" sz="1400" dirty="0">
                <a:latin typeface="Century Gothic" panose="020B0502020202020204" pitchFamily="34" charset="0"/>
                <a:cs typeface="Arial" panose="020B0604020202020204" pitchFamily="34" charset="0"/>
              </a:rPr>
              <a:t>other tobacco products with a combined excise value in excess of $103 million.</a:t>
            </a:r>
          </a:p>
        </p:txBody>
      </p:sp>
      <p:pic>
        <p:nvPicPr>
          <p:cNvPr id="7" name="Picture 6">
            <a:extLst>
              <a:ext uri="{FF2B5EF4-FFF2-40B4-BE49-F238E27FC236}">
                <a16:creationId xmlns:a16="http://schemas.microsoft.com/office/drawing/2014/main" id="{C0855B89-9FC9-4FB8-A4AE-1ADFE0E080E0}"/>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11400" y="450117"/>
            <a:ext cx="8933210" cy="94619"/>
          </a:xfrm>
          <a:prstGeom prst="rect">
            <a:avLst/>
          </a:prstGeom>
        </p:spPr>
      </p:pic>
      <p:sp>
        <p:nvSpPr>
          <p:cNvPr id="9" name="TextBox 4">
            <a:extLst>
              <a:ext uri="{FF2B5EF4-FFF2-40B4-BE49-F238E27FC236}">
                <a16:creationId xmlns:a16="http://schemas.microsoft.com/office/drawing/2014/main" id="{2E005623-A0E0-4581-B37E-1F57B19415C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ENFORCEMENT ACTIVITIES| </a:t>
            </a:r>
            <a:r>
              <a:rPr lang="en-AU" sz="2000" dirty="0">
                <a:solidFill>
                  <a:schemeClr val="accent6"/>
                </a:solidFill>
                <a:latin typeface="Century Gothic" panose="020B0502020202020204" pitchFamily="34" charset="0"/>
              </a:rPr>
              <a:t>ILLICIT TOBACCO</a:t>
            </a:r>
          </a:p>
        </p:txBody>
      </p:sp>
      <p:pic>
        <p:nvPicPr>
          <p:cNvPr id="10" name="Picture 9">
            <a:extLst>
              <a:ext uri="{FF2B5EF4-FFF2-40B4-BE49-F238E27FC236}">
                <a16:creationId xmlns:a16="http://schemas.microsoft.com/office/drawing/2014/main" id="{090D0FCD-A3B2-43C0-B6A8-4A8DA1E95E95}"/>
              </a:ext>
            </a:extLst>
          </p:cNvPr>
          <p:cNvPicPr>
            <a:picLocks noChangeAspect="1"/>
          </p:cNvPicPr>
          <p:nvPr/>
        </p:nvPicPr>
        <p:blipFill>
          <a:blip r:embed="rId7">
            <a:grayscl/>
            <a:alphaModFix amt="50000"/>
          </a:blip>
          <a:stretch>
            <a:fillRect/>
          </a:stretch>
        </p:blipFill>
        <p:spPr>
          <a:xfrm>
            <a:off x="7562296" y="44733"/>
            <a:ext cx="1474200" cy="354484"/>
          </a:xfrm>
          <a:prstGeom prst="rect">
            <a:avLst/>
          </a:prstGeom>
        </p:spPr>
      </p:pic>
      <p:sp>
        <p:nvSpPr>
          <p:cNvPr id="11" name="TextBox 1">
            <a:extLst>
              <a:ext uri="{FF2B5EF4-FFF2-40B4-BE49-F238E27FC236}">
                <a16:creationId xmlns:a16="http://schemas.microsoft.com/office/drawing/2014/main" id="{8CA1A15E-0FE8-48A5-9888-DB7006AFF31F}"/>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28343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AA122-2861-4577-BF1B-5C116B3BC553}"/>
              </a:ext>
            </a:extLst>
          </p:cNvPr>
          <p:cNvSpPr txBox="1"/>
          <p:nvPr/>
        </p:nvSpPr>
        <p:spPr>
          <a:xfrm>
            <a:off x="209795" y="621439"/>
            <a:ext cx="8720447" cy="1384995"/>
          </a:xfrm>
          <a:prstGeom prst="rect">
            <a:avLst/>
          </a:prstGeom>
          <a:noFill/>
        </p:spPr>
        <p:txBody>
          <a:bodyPr wrap="square">
            <a:spAutoFit/>
          </a:bodyPr>
          <a:lstStyle/>
          <a:p>
            <a:pPr algn="l"/>
            <a:r>
              <a:rPr lang="en-AU" sz="1400" dirty="0">
                <a:latin typeface="Century Gothic" panose="020B0502020202020204" pitchFamily="34" charset="0"/>
                <a:cs typeface="Arial" panose="020B0604020202020204" pitchFamily="34" charset="0"/>
              </a:rPr>
              <a:t>&gt; Operation Flutter, a coordinated global crackdown by the Joint Chiefs of Global Tax Enforcement (J5), involved businesses suspected of supplying and using illegal electronic sales suppression tools (ESST) or software to avoid paying tax.</a:t>
            </a:r>
          </a:p>
          <a:p>
            <a:pPr algn="l"/>
            <a:r>
              <a:rPr lang="en-AU" sz="1400" dirty="0">
                <a:latin typeface="Century Gothic" panose="020B0502020202020204" pitchFamily="34" charset="0"/>
                <a:cs typeface="Arial" panose="020B0604020202020204" pitchFamily="34" charset="0"/>
              </a:rPr>
              <a:t>&gt; ATO officers worked closely with counterparts in His Majesty’s Revenue and Customs (HMRC) in the United Kingdom and the Internal Revenue Service (IRS) in the United States, as part of a lengthy and comprehensive investigation.</a:t>
            </a:r>
          </a:p>
        </p:txBody>
      </p:sp>
      <p:pic>
        <p:nvPicPr>
          <p:cNvPr id="3" name="Picture 2">
            <a:extLst>
              <a:ext uri="{FF2B5EF4-FFF2-40B4-BE49-F238E27FC236}">
                <a16:creationId xmlns:a16="http://schemas.microsoft.com/office/drawing/2014/main" id="{757DEE4D-93A4-406F-94D4-0CD970C225A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4" name="TextBox 4">
            <a:extLst>
              <a:ext uri="{FF2B5EF4-FFF2-40B4-BE49-F238E27FC236}">
                <a16:creationId xmlns:a16="http://schemas.microsoft.com/office/drawing/2014/main" id="{183EA5F4-ACA8-4404-BAC3-3F0E7904D5F5}"/>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ENFORCEMENT ACTIVITIES| </a:t>
            </a:r>
            <a:r>
              <a:rPr lang="en-AU" sz="2000" dirty="0">
                <a:solidFill>
                  <a:schemeClr val="accent6"/>
                </a:solidFill>
                <a:latin typeface="Century Gothic" panose="020B0502020202020204" pitchFamily="34" charset="0"/>
              </a:rPr>
              <a:t>ESST</a:t>
            </a:r>
          </a:p>
        </p:txBody>
      </p:sp>
      <p:pic>
        <p:nvPicPr>
          <p:cNvPr id="5" name="Picture 4">
            <a:extLst>
              <a:ext uri="{FF2B5EF4-FFF2-40B4-BE49-F238E27FC236}">
                <a16:creationId xmlns:a16="http://schemas.microsoft.com/office/drawing/2014/main" id="{ACAFC594-498A-4FE7-9A75-F1A34746C598}"/>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6" name="TextBox 1">
            <a:extLst>
              <a:ext uri="{FF2B5EF4-FFF2-40B4-BE49-F238E27FC236}">
                <a16:creationId xmlns:a16="http://schemas.microsoft.com/office/drawing/2014/main" id="{D96E776B-AB00-45D1-91AE-7487DE5280E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2052" name="Picture 4" descr="Image of a café worker standing behind the counter holding a coffee. Warning sign on the sales system. Headline: Don't get stuck with an ESST. ">
            <a:extLst>
              <a:ext uri="{FF2B5EF4-FFF2-40B4-BE49-F238E27FC236}">
                <a16:creationId xmlns:a16="http://schemas.microsoft.com/office/drawing/2014/main" id="{556638CF-59E9-4D4C-B8C3-2A4F63638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0140" y="2945068"/>
            <a:ext cx="2499755" cy="249975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0E4EEB8-257C-4384-A526-8B65BF6A16E2}"/>
              </a:ext>
            </a:extLst>
          </p:cNvPr>
          <p:cNvSpPr/>
          <p:nvPr/>
        </p:nvSpPr>
        <p:spPr>
          <a:xfrm>
            <a:off x="538348" y="2945068"/>
            <a:ext cx="2390899" cy="2499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latin typeface="Century Gothic" panose="020B0502020202020204" pitchFamily="34" charset="0"/>
                <a:cs typeface="Arial" panose="020B0604020202020204" pitchFamily="34" charset="0"/>
              </a:rPr>
              <a:t>Globally, the coordinated action involved the collection of evidence, intelligence gathering, search warrants, notices to produce, interviews, taxation assessments, and subpoenas.</a:t>
            </a:r>
          </a:p>
        </p:txBody>
      </p:sp>
      <p:sp>
        <p:nvSpPr>
          <p:cNvPr id="10" name="Oval 9">
            <a:extLst>
              <a:ext uri="{FF2B5EF4-FFF2-40B4-BE49-F238E27FC236}">
                <a16:creationId xmlns:a16="http://schemas.microsoft.com/office/drawing/2014/main" id="{6E783668-5B86-4D8F-8A81-80C50AC5E305}"/>
              </a:ext>
            </a:extLst>
          </p:cNvPr>
          <p:cNvSpPr/>
          <p:nvPr/>
        </p:nvSpPr>
        <p:spPr>
          <a:xfrm>
            <a:off x="6214753" y="2945068"/>
            <a:ext cx="2390899" cy="2499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latin typeface="Century Gothic" panose="020B0502020202020204" pitchFamily="34" charset="0"/>
                <a:cs typeface="Arial" panose="020B0604020202020204" pitchFamily="34" charset="0"/>
              </a:rPr>
              <a:t>In Australia, raids were undertaken by the Australian Taxation Office (ATO) at 35 separate premises suspected of supplying and using ESST.</a:t>
            </a:r>
          </a:p>
        </p:txBody>
      </p:sp>
      <p:pic>
        <p:nvPicPr>
          <p:cNvPr id="9" name="Graphic 8" descr="Australia with solid fill">
            <a:extLst>
              <a:ext uri="{FF2B5EF4-FFF2-40B4-BE49-F238E27FC236}">
                <a16:creationId xmlns:a16="http://schemas.microsoft.com/office/drawing/2014/main" id="{B74224A1-3764-4BDA-AF3A-5CE00FBC80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5419" y="3038861"/>
            <a:ext cx="479467" cy="479467"/>
          </a:xfrm>
          <a:prstGeom prst="rect">
            <a:avLst/>
          </a:prstGeom>
        </p:spPr>
      </p:pic>
      <p:sp>
        <p:nvSpPr>
          <p:cNvPr id="11" name="Rectangle 10">
            <a:extLst>
              <a:ext uri="{FF2B5EF4-FFF2-40B4-BE49-F238E27FC236}">
                <a16:creationId xmlns:a16="http://schemas.microsoft.com/office/drawing/2014/main" id="{234CA208-40DA-4AFA-8BD6-9669D7C19A39}"/>
              </a:ext>
            </a:extLst>
          </p:cNvPr>
          <p:cNvSpPr/>
          <p:nvPr/>
        </p:nvSpPr>
        <p:spPr>
          <a:xfrm>
            <a:off x="7572487" y="3174680"/>
            <a:ext cx="152399" cy="343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0D22FAD0-390C-4305-A21F-1636F4A4D9F4}"/>
              </a:ext>
            </a:extLst>
          </p:cNvPr>
          <p:cNvSpPr/>
          <p:nvPr/>
        </p:nvSpPr>
        <p:spPr>
          <a:xfrm rot="826296">
            <a:off x="7378523" y="3034903"/>
            <a:ext cx="193964" cy="1358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Earth globe: Asia and Australia with solid fill">
            <a:extLst>
              <a:ext uri="{FF2B5EF4-FFF2-40B4-BE49-F238E27FC236}">
                <a16:creationId xmlns:a16="http://schemas.microsoft.com/office/drawing/2014/main" id="{C277FAFD-7CB2-4A3B-9E94-9B76A59EB4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8835" y="3059077"/>
            <a:ext cx="369923" cy="369923"/>
          </a:xfrm>
          <a:prstGeom prst="rect">
            <a:avLst/>
          </a:prstGeom>
        </p:spPr>
      </p:pic>
    </p:spTree>
    <p:extLst>
      <p:ext uri="{BB962C8B-B14F-4D97-AF65-F5344CB8AC3E}">
        <p14:creationId xmlns:p14="http://schemas.microsoft.com/office/powerpoint/2010/main" val="264665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B48BF2-5DFE-4E51-8B90-8DFD3B699BF6}"/>
              </a:ext>
            </a:extLst>
          </p:cNvPr>
          <p:cNvSpPr txBox="1"/>
          <p:nvPr/>
        </p:nvSpPr>
        <p:spPr>
          <a:xfrm>
            <a:off x="111402" y="620389"/>
            <a:ext cx="8946065" cy="1015663"/>
          </a:xfrm>
          <a:prstGeom prst="rect">
            <a:avLst/>
          </a:prstGeom>
          <a:noFill/>
        </p:spPr>
        <p:txBody>
          <a:bodyPr wrap="square">
            <a:spAutoFit/>
          </a:bodyPr>
          <a:lstStyle/>
          <a:p>
            <a:pPr marL="214308" indent="-214308">
              <a:buFont typeface="Century Gothic" panose="020B0502020202020204" pitchFamily="34" charset="0"/>
              <a:buChar char="&gt;"/>
            </a:pPr>
            <a:r>
              <a:rPr lang="en-AU" altLang="en-US" sz="1200" dirty="0">
                <a:latin typeface="Century Gothic" panose="020B0502020202020204" pitchFamily="34" charset="0"/>
                <a:cs typeface="Arial" panose="020B0604020202020204" pitchFamily="34" charset="0"/>
              </a:rPr>
              <a:t>We communicate our efforts to tackle the shadow economy to build community confidence and foster willing participation.</a:t>
            </a:r>
          </a:p>
          <a:p>
            <a:pPr marL="214308" indent="-214308">
              <a:buFont typeface="Century Gothic" panose="020B0502020202020204" pitchFamily="34" charset="0"/>
              <a:buChar char="&gt;"/>
            </a:pPr>
            <a:r>
              <a:rPr lang="en-AU" altLang="en-US" sz="1200" dirty="0">
                <a:latin typeface="Century Gothic" panose="020B0502020202020204" pitchFamily="34" charset="0"/>
                <a:cs typeface="Arial" panose="020B0604020202020204" pitchFamily="34" charset="0"/>
              </a:rPr>
              <a:t>The community needs to know that we are taking action to maintain the integrity of the system and make it fair for everyone.</a:t>
            </a:r>
          </a:p>
          <a:p>
            <a:pPr marL="214308" indent="-214308">
              <a:buFont typeface="Century Gothic" panose="020B0502020202020204" pitchFamily="34" charset="0"/>
              <a:buChar char="&gt;"/>
            </a:pPr>
            <a:r>
              <a:rPr lang="en-AU" altLang="en-US" sz="1200" dirty="0">
                <a:latin typeface="Century Gothic" panose="020B0502020202020204" pitchFamily="34" charset="0"/>
                <a:cs typeface="Arial" panose="020B0604020202020204" pitchFamily="34" charset="0"/>
              </a:rPr>
              <a:t>We have conducted campaigns for many of our shadow economy law changes and projects.</a:t>
            </a:r>
          </a:p>
        </p:txBody>
      </p:sp>
      <p:pic>
        <p:nvPicPr>
          <p:cNvPr id="16" name="Picture 2" descr="Y:\GST, Black Economy and BAS Lodgment\Black Economy\BE Projects- current\2018-19 Strategies\4. BE Internal Communications\Webinars - Internal\Presentation Slides\Tax crime images\Illicit-Tobacco-organic-FB_1.png">
            <a:extLst>
              <a:ext uri="{FF2B5EF4-FFF2-40B4-BE49-F238E27FC236}">
                <a16:creationId xmlns:a16="http://schemas.microsoft.com/office/drawing/2014/main" id="{9EA272EC-3A67-4A75-AFCF-DF214B7704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84" y="1794436"/>
            <a:ext cx="2110220" cy="20312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4D9BFB8-48FF-4373-BA6C-D1D7488284AE}"/>
              </a:ext>
            </a:extLst>
          </p:cNvPr>
          <p:cNvPicPr>
            <a:picLocks noChangeAspect="1"/>
          </p:cNvPicPr>
          <p:nvPr/>
        </p:nvPicPr>
        <p:blipFill>
          <a:blip r:embed="rId4"/>
          <a:stretch>
            <a:fillRect/>
          </a:stretch>
        </p:blipFill>
        <p:spPr>
          <a:xfrm>
            <a:off x="2622204" y="3114626"/>
            <a:ext cx="3899592" cy="2031299"/>
          </a:xfrm>
          <a:prstGeom prst="rect">
            <a:avLst/>
          </a:prstGeom>
        </p:spPr>
      </p:pic>
      <p:pic>
        <p:nvPicPr>
          <p:cNvPr id="9" name="Picture 8">
            <a:extLst>
              <a:ext uri="{FF2B5EF4-FFF2-40B4-BE49-F238E27FC236}">
                <a16:creationId xmlns:a16="http://schemas.microsoft.com/office/drawing/2014/main" id="{87DDEB7C-3756-47C1-ADB9-0D2A0992637C}"/>
              </a:ext>
            </a:extLst>
          </p:cNvPr>
          <p:cNvPicPr>
            <a:picLocks noChangeAspect="1"/>
          </p:cNvPicPr>
          <p:nvPr/>
        </p:nvPicPr>
        <p:blipFill>
          <a:blip r:embed="rId5"/>
          <a:stretch>
            <a:fillRect/>
          </a:stretch>
        </p:blipFill>
        <p:spPr>
          <a:xfrm>
            <a:off x="6824756" y="4420735"/>
            <a:ext cx="2110220" cy="2058245"/>
          </a:xfrm>
          <a:prstGeom prst="rect">
            <a:avLst/>
          </a:prstGeom>
        </p:spPr>
      </p:pic>
      <p:pic>
        <p:nvPicPr>
          <p:cNvPr id="10" name="Picture 9">
            <a:extLst>
              <a:ext uri="{FF2B5EF4-FFF2-40B4-BE49-F238E27FC236}">
                <a16:creationId xmlns:a16="http://schemas.microsoft.com/office/drawing/2014/main" id="{5676F24B-1B1E-4BD8-9E33-DAE93402378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111400" y="448657"/>
            <a:ext cx="8933210" cy="94619"/>
          </a:xfrm>
          <a:prstGeom prst="rect">
            <a:avLst/>
          </a:prstGeom>
        </p:spPr>
      </p:pic>
      <p:sp>
        <p:nvSpPr>
          <p:cNvPr id="11" name="TextBox 4">
            <a:extLst>
              <a:ext uri="{FF2B5EF4-FFF2-40B4-BE49-F238E27FC236}">
                <a16:creationId xmlns:a16="http://schemas.microsoft.com/office/drawing/2014/main" id="{2A937A59-C839-4EC5-AFDA-0EB139518D30}"/>
              </a:ext>
            </a:extLst>
          </p:cNvPr>
          <p:cNvSpPr txBox="1"/>
          <p:nvPr/>
        </p:nvSpPr>
        <p:spPr>
          <a:xfrm>
            <a:off x="9446" y="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ENFORCEMENT ACTIVITIES| </a:t>
            </a:r>
            <a:r>
              <a:rPr lang="en-AU" sz="2000" dirty="0">
                <a:solidFill>
                  <a:schemeClr val="accent6"/>
                </a:solidFill>
                <a:latin typeface="Century Gothic" panose="020B0502020202020204" pitchFamily="34" charset="0"/>
              </a:rPr>
              <a:t>COMMUNICATIONS</a:t>
            </a:r>
          </a:p>
        </p:txBody>
      </p:sp>
      <p:pic>
        <p:nvPicPr>
          <p:cNvPr id="12" name="Picture 11">
            <a:extLst>
              <a:ext uri="{FF2B5EF4-FFF2-40B4-BE49-F238E27FC236}">
                <a16:creationId xmlns:a16="http://schemas.microsoft.com/office/drawing/2014/main" id="{6AEF8235-C430-41C8-8947-AA4008F1C575}"/>
              </a:ext>
            </a:extLst>
          </p:cNvPr>
          <p:cNvPicPr>
            <a:picLocks noChangeAspect="1"/>
          </p:cNvPicPr>
          <p:nvPr/>
        </p:nvPicPr>
        <p:blipFill>
          <a:blip r:embed="rId8">
            <a:grayscl/>
            <a:alphaModFix amt="50000"/>
          </a:blip>
          <a:stretch>
            <a:fillRect/>
          </a:stretch>
        </p:blipFill>
        <p:spPr>
          <a:xfrm>
            <a:off x="7562296" y="43273"/>
            <a:ext cx="1474200" cy="354484"/>
          </a:xfrm>
          <a:prstGeom prst="rect">
            <a:avLst/>
          </a:prstGeom>
        </p:spPr>
      </p:pic>
      <p:sp>
        <p:nvSpPr>
          <p:cNvPr id="13" name="TextBox 1">
            <a:extLst>
              <a:ext uri="{FF2B5EF4-FFF2-40B4-BE49-F238E27FC236}">
                <a16:creationId xmlns:a16="http://schemas.microsoft.com/office/drawing/2014/main" id="{5903A876-4619-4D4F-9118-6950FA4E594C}"/>
              </a:ext>
            </a:extLst>
          </p:cNvPr>
          <p:cNvSpPr txBox="1"/>
          <p:nvPr/>
        </p:nvSpPr>
        <p:spPr>
          <a:xfrm>
            <a:off x="0" y="662303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44544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8B68B3F7-4D79-4DDA-9362-A2BB9342A7FC}"/>
              </a:ext>
            </a:extLst>
          </p:cNvPr>
          <p:cNvGraphicFramePr/>
          <p:nvPr>
            <p:extLst>
              <p:ext uri="{D42A27DB-BD31-4B8C-83A1-F6EECF244321}">
                <p14:modId xmlns:p14="http://schemas.microsoft.com/office/powerpoint/2010/main" val="2266350225"/>
              </p:ext>
            </p:extLst>
          </p:nvPr>
        </p:nvGraphicFramePr>
        <p:xfrm>
          <a:off x="-1148343" y="599945"/>
          <a:ext cx="7166113" cy="4349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a:extLst>
              <a:ext uri="{FF2B5EF4-FFF2-40B4-BE49-F238E27FC236}">
                <a16:creationId xmlns:a16="http://schemas.microsoft.com/office/drawing/2014/main" id="{FED64668-BAA2-4EDC-88F1-DF54389EC677}"/>
              </a:ext>
            </a:extLst>
          </p:cNvPr>
          <p:cNvGrpSpPr/>
          <p:nvPr/>
        </p:nvGrpSpPr>
        <p:grpSpPr>
          <a:xfrm>
            <a:off x="1788140" y="2452275"/>
            <a:ext cx="1323003" cy="1214999"/>
            <a:chOff x="2649114" y="4168638"/>
            <a:chExt cx="1764004" cy="1619999"/>
          </a:xfrm>
        </p:grpSpPr>
        <p:sp>
          <p:nvSpPr>
            <p:cNvPr id="16" name="object 5">
              <a:extLst>
                <a:ext uri="{FF2B5EF4-FFF2-40B4-BE49-F238E27FC236}">
                  <a16:creationId xmlns:a16="http://schemas.microsoft.com/office/drawing/2014/main" id="{618F2AF6-CF6B-47E1-BA75-7F72DC277706}"/>
                </a:ext>
              </a:extLst>
            </p:cNvPr>
            <p:cNvSpPr/>
            <p:nvPr/>
          </p:nvSpPr>
          <p:spPr>
            <a:xfrm>
              <a:off x="2649114" y="416863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7" name="object 6">
              <a:extLst>
                <a:ext uri="{FF2B5EF4-FFF2-40B4-BE49-F238E27FC236}">
                  <a16:creationId xmlns:a16="http://schemas.microsoft.com/office/drawing/2014/main" id="{1F092653-3973-4AE7-8C9C-64BA35C0C1FF}"/>
                </a:ext>
              </a:extLst>
            </p:cNvPr>
            <p:cNvSpPr txBox="1"/>
            <p:nvPr/>
          </p:nvSpPr>
          <p:spPr>
            <a:xfrm>
              <a:off x="2699266" y="4365280"/>
              <a:ext cx="1663700" cy="1077595"/>
            </a:xfrm>
            <a:prstGeom prst="rect">
              <a:avLst/>
            </a:prstGeom>
          </p:spPr>
          <p:txBody>
            <a:bodyPr vert="horz" wrap="square" lIns="0" tIns="0" rIns="0" bIns="0" rtlCol="0">
              <a:noAutofit/>
            </a:bodyPr>
            <a:lstStyle/>
            <a:p>
              <a:pPr marL="9525" marR="9525" indent="4286" algn="ctr"/>
              <a:r>
                <a:rPr sz="1200" spc="-8" dirty="0">
                  <a:solidFill>
                    <a:srgbClr val="FFFFFF"/>
                  </a:solidFill>
                  <a:latin typeface="Century Gothic" panose="020B0502020202020204" pitchFamily="34" charset="0"/>
                  <a:cs typeface="Arial"/>
                </a:rPr>
                <a:t>Usi</a:t>
              </a:r>
              <a:r>
                <a:rPr sz="1200" spc="-15" dirty="0">
                  <a:solidFill>
                    <a:srgbClr val="FFFFFF"/>
                  </a:solidFill>
                  <a:latin typeface="Century Gothic" panose="020B0502020202020204" pitchFamily="34" charset="0"/>
                  <a:cs typeface="Arial"/>
                </a:rPr>
                <a:t>n</a:t>
              </a:r>
              <a:r>
                <a:rPr sz="1200" spc="-8" dirty="0">
                  <a:solidFill>
                    <a:srgbClr val="FFFFFF"/>
                  </a:solidFill>
                  <a:latin typeface="Century Gothic" panose="020B0502020202020204" pitchFamily="34" charset="0"/>
                  <a:cs typeface="Arial"/>
                </a:rPr>
                <a:t>g</a:t>
              </a:r>
              <a:r>
                <a:rPr sz="1200" spc="8" dirty="0">
                  <a:solidFill>
                    <a:srgbClr val="FFFFFF"/>
                  </a:solidFill>
                  <a:latin typeface="Century Gothic" panose="020B0502020202020204" pitchFamily="34" charset="0"/>
                  <a:cs typeface="Arial"/>
                </a:rPr>
                <a:t> </a:t>
              </a:r>
              <a:r>
                <a:rPr sz="1200" spc="-15" dirty="0">
                  <a:solidFill>
                    <a:srgbClr val="FFFFFF"/>
                  </a:solidFill>
                  <a:latin typeface="Century Gothic" panose="020B0502020202020204" pitchFamily="34" charset="0"/>
                  <a:cs typeface="Arial"/>
                </a:rPr>
                <a:t>da</a:t>
              </a:r>
              <a:r>
                <a:rPr sz="1200" spc="-8" dirty="0">
                  <a:solidFill>
                    <a:srgbClr val="FFFFFF"/>
                  </a:solidFill>
                  <a:latin typeface="Century Gothic" panose="020B0502020202020204" pitchFamily="34" charset="0"/>
                  <a:cs typeface="Arial"/>
                </a:rPr>
                <a:t>ta</a:t>
              </a:r>
              <a:r>
                <a:rPr sz="1200" spc="8" dirty="0">
                  <a:solidFill>
                    <a:srgbClr val="FFFFFF"/>
                  </a:solidFill>
                  <a:latin typeface="Century Gothic" panose="020B0502020202020204" pitchFamily="34" charset="0"/>
                  <a:cs typeface="Arial"/>
                </a:rPr>
                <a:t> </a:t>
              </a:r>
              <a:r>
                <a:rPr lang="en-AU" sz="1200" spc="-15" dirty="0">
                  <a:solidFill>
                    <a:srgbClr val="FFFFFF"/>
                  </a:solidFill>
                  <a:latin typeface="Century Gothic" panose="020B0502020202020204" pitchFamily="34" charset="0"/>
                  <a:cs typeface="Arial"/>
                </a:rPr>
                <a:t>&amp; </a:t>
              </a:r>
              <a:r>
                <a:rPr sz="1200" spc="-8" dirty="0">
                  <a:solidFill>
                    <a:srgbClr val="FFFFFF"/>
                  </a:solidFill>
                  <a:latin typeface="Century Gothic" panose="020B0502020202020204" pitchFamily="34" charset="0"/>
                  <a:cs typeface="Arial"/>
                </a:rPr>
                <a:t>t</a:t>
              </a:r>
              <a:r>
                <a:rPr sz="1200" spc="-15" dirty="0">
                  <a:solidFill>
                    <a:srgbClr val="FFFFFF"/>
                  </a:solidFill>
                  <a:latin typeface="Century Gothic" panose="020B0502020202020204" pitchFamily="34" charset="0"/>
                  <a:cs typeface="Arial"/>
                </a:rPr>
                <a:t>e</a:t>
              </a:r>
              <a:r>
                <a:rPr sz="1200" spc="-8" dirty="0">
                  <a:solidFill>
                    <a:srgbClr val="FFFFFF"/>
                  </a:solidFill>
                  <a:latin typeface="Century Gothic" panose="020B0502020202020204" pitchFamily="34" charset="0"/>
                  <a:cs typeface="Arial"/>
                </a:rPr>
                <a:t>c</a:t>
              </a:r>
              <a:r>
                <a:rPr sz="1200" spc="-15" dirty="0">
                  <a:solidFill>
                    <a:srgbClr val="FFFFFF"/>
                  </a:solidFill>
                  <a:latin typeface="Century Gothic" panose="020B0502020202020204" pitchFamily="34" charset="0"/>
                  <a:cs typeface="Arial"/>
                </a:rPr>
                <a:t>hno</a:t>
              </a:r>
              <a:r>
                <a:rPr sz="1200" spc="-4" dirty="0">
                  <a:solidFill>
                    <a:srgbClr val="FFFFFF"/>
                  </a:solidFill>
                  <a:latin typeface="Century Gothic" panose="020B0502020202020204" pitchFamily="34" charset="0"/>
                  <a:cs typeface="Arial"/>
                </a:rPr>
                <a:t>l</a:t>
              </a:r>
              <a:r>
                <a:rPr sz="1200" spc="-15" dirty="0">
                  <a:solidFill>
                    <a:srgbClr val="FFFFFF"/>
                  </a:solidFill>
                  <a:latin typeface="Century Gothic" panose="020B0502020202020204" pitchFamily="34" charset="0"/>
                  <a:cs typeface="Arial"/>
                </a:rPr>
                <a:t>og</a:t>
              </a:r>
              <a:r>
                <a:rPr sz="1200" spc="-8" dirty="0">
                  <a:solidFill>
                    <a:srgbClr val="FFFFFF"/>
                  </a:solidFill>
                  <a:latin typeface="Century Gothic" panose="020B0502020202020204" pitchFamily="34" charset="0"/>
                  <a:cs typeface="Arial"/>
                </a:rPr>
                <a:t>y</a:t>
              </a:r>
              <a:r>
                <a:rPr sz="1200" spc="30"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to</a:t>
              </a:r>
              <a:r>
                <a:rPr sz="1200" spc="-4" dirty="0">
                  <a:solidFill>
                    <a:srgbClr val="FFFFFF"/>
                  </a:solidFill>
                  <a:latin typeface="Century Gothic" panose="020B0502020202020204" pitchFamily="34" charset="0"/>
                  <a:cs typeface="Arial"/>
                </a:rPr>
                <a:t> </a:t>
              </a:r>
              <a:r>
                <a:rPr sz="1200" spc="-15" dirty="0">
                  <a:solidFill>
                    <a:srgbClr val="FFFFFF"/>
                  </a:solidFill>
                  <a:latin typeface="Century Gothic" panose="020B0502020202020204" pitchFamily="34" charset="0"/>
                  <a:cs typeface="Arial"/>
                </a:rPr>
                <a:t>be</a:t>
              </a:r>
              <a:r>
                <a:rPr sz="1200" spc="-8" dirty="0">
                  <a:solidFill>
                    <a:srgbClr val="FFFFFF"/>
                  </a:solidFill>
                  <a:latin typeface="Century Gothic" panose="020B0502020202020204" pitchFamily="34" charset="0"/>
                  <a:cs typeface="Arial"/>
                </a:rPr>
                <a:t>tt</a:t>
              </a:r>
              <a:r>
                <a:rPr sz="1200" spc="-15" dirty="0">
                  <a:solidFill>
                    <a:srgbClr val="FFFFFF"/>
                  </a:solidFill>
                  <a:latin typeface="Century Gothic" panose="020B0502020202020204" pitchFamily="34" charset="0"/>
                  <a:cs typeface="Arial"/>
                </a:rPr>
                <a:t>e</a:t>
              </a:r>
              <a:r>
                <a:rPr sz="1200" spc="-4" dirty="0">
                  <a:solidFill>
                    <a:srgbClr val="FFFFFF"/>
                  </a:solidFill>
                  <a:latin typeface="Century Gothic" panose="020B0502020202020204" pitchFamily="34" charset="0"/>
                  <a:cs typeface="Arial"/>
                </a:rPr>
                <a:t>r</a:t>
              </a:r>
              <a:r>
                <a:rPr sz="1200" spc="26"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t</a:t>
              </a:r>
              <a:r>
                <a:rPr sz="1200" spc="-15" dirty="0">
                  <a:solidFill>
                    <a:srgbClr val="FFFFFF"/>
                  </a:solidFill>
                  <a:latin typeface="Century Gothic" panose="020B0502020202020204" pitchFamily="34" charset="0"/>
                  <a:cs typeface="Arial"/>
                </a:rPr>
                <a:t>arge</a:t>
              </a:r>
              <a:r>
                <a:rPr sz="1200" spc="-4" dirty="0">
                  <a:solidFill>
                    <a:srgbClr val="FFFFFF"/>
                  </a:solidFill>
                  <a:latin typeface="Century Gothic" panose="020B0502020202020204" pitchFamily="34" charset="0"/>
                  <a:cs typeface="Arial"/>
                </a:rPr>
                <a:t>t</a:t>
              </a:r>
              <a:r>
                <a:rPr sz="1200" spc="11" dirty="0">
                  <a:solidFill>
                    <a:srgbClr val="FFFFFF"/>
                  </a:solidFill>
                  <a:latin typeface="Century Gothic" panose="020B0502020202020204" pitchFamily="34" charset="0"/>
                  <a:cs typeface="Arial"/>
                </a:rPr>
                <a:t> </a:t>
              </a:r>
              <a:r>
                <a:rPr lang="en-AU" sz="1200" spc="-15" dirty="0">
                  <a:solidFill>
                    <a:srgbClr val="FFFFFF"/>
                  </a:solidFill>
                  <a:latin typeface="Century Gothic" panose="020B0502020202020204" pitchFamily="34" charset="0"/>
                  <a:cs typeface="Arial"/>
                </a:rPr>
                <a:t>shadow</a:t>
              </a:r>
              <a:r>
                <a:rPr sz="1200" spc="-4" dirty="0">
                  <a:solidFill>
                    <a:srgbClr val="FFFFFF"/>
                  </a:solidFill>
                  <a:latin typeface="Century Gothic" panose="020B0502020202020204" pitchFamily="34" charset="0"/>
                  <a:cs typeface="Arial"/>
                </a:rPr>
                <a:t> </a:t>
              </a:r>
              <a:r>
                <a:rPr sz="1200" spc="-15" dirty="0">
                  <a:solidFill>
                    <a:srgbClr val="FFFFFF"/>
                  </a:solidFill>
                  <a:latin typeface="Century Gothic" panose="020B0502020202020204" pitchFamily="34" charset="0"/>
                  <a:cs typeface="Arial"/>
                </a:rPr>
                <a:t>e</a:t>
              </a:r>
              <a:r>
                <a:rPr sz="1200" spc="-8" dirty="0">
                  <a:solidFill>
                    <a:srgbClr val="FFFFFF"/>
                  </a:solidFill>
                  <a:latin typeface="Century Gothic" panose="020B0502020202020204" pitchFamily="34" charset="0"/>
                  <a:cs typeface="Arial"/>
                </a:rPr>
                <a:t>c</a:t>
              </a:r>
              <a:r>
                <a:rPr sz="1200" spc="-15" dirty="0">
                  <a:solidFill>
                    <a:srgbClr val="FFFFFF"/>
                  </a:solidFill>
                  <a:latin typeface="Century Gothic" panose="020B0502020202020204" pitchFamily="34" charset="0"/>
                  <a:cs typeface="Arial"/>
                </a:rPr>
                <a:t>ono</a:t>
              </a:r>
              <a:r>
                <a:rPr sz="1200" dirty="0">
                  <a:solidFill>
                    <a:srgbClr val="FFFFFF"/>
                  </a:solidFill>
                  <a:latin typeface="Century Gothic" panose="020B0502020202020204" pitchFamily="34" charset="0"/>
                  <a:cs typeface="Arial"/>
                </a:rPr>
                <a:t>m</a:t>
              </a:r>
              <a:r>
                <a:rPr sz="1200" spc="-8" dirty="0">
                  <a:solidFill>
                    <a:srgbClr val="FFFFFF"/>
                  </a:solidFill>
                  <a:latin typeface="Century Gothic" panose="020B0502020202020204" pitchFamily="34" charset="0"/>
                  <a:cs typeface="Arial"/>
                </a:rPr>
                <a:t>y</a:t>
              </a:r>
              <a:endParaRPr sz="1200" dirty="0">
                <a:latin typeface="Century Gothic" panose="020B0502020202020204" pitchFamily="34" charset="0"/>
                <a:cs typeface="Arial"/>
              </a:endParaRPr>
            </a:p>
          </p:txBody>
        </p:sp>
      </p:grpSp>
      <p:pic>
        <p:nvPicPr>
          <p:cNvPr id="18" name="Graphic 17" descr="Bullseye with solid fill">
            <a:extLst>
              <a:ext uri="{FF2B5EF4-FFF2-40B4-BE49-F238E27FC236}">
                <a16:creationId xmlns:a16="http://schemas.microsoft.com/office/drawing/2014/main" id="{F5A62633-157C-4766-8561-D4811A543F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6741" y="1792398"/>
            <a:ext cx="685800" cy="685800"/>
          </a:xfrm>
          <a:prstGeom prst="rect">
            <a:avLst/>
          </a:prstGeom>
        </p:spPr>
      </p:pic>
      <p:sp>
        <p:nvSpPr>
          <p:cNvPr id="19" name="object 16">
            <a:extLst>
              <a:ext uri="{FF2B5EF4-FFF2-40B4-BE49-F238E27FC236}">
                <a16:creationId xmlns:a16="http://schemas.microsoft.com/office/drawing/2014/main" id="{E4AFD876-D241-4371-8607-41E0AEDB3F8C}"/>
              </a:ext>
            </a:extLst>
          </p:cNvPr>
          <p:cNvSpPr/>
          <p:nvPr/>
        </p:nvSpPr>
        <p:spPr>
          <a:xfrm>
            <a:off x="5067780" y="4517384"/>
            <a:ext cx="2106234" cy="1132559"/>
          </a:xfrm>
          <a:custGeom>
            <a:avLst/>
            <a:gdLst/>
            <a:ahLst/>
            <a:cxnLst/>
            <a:rect l="l" t="t" r="r" b="b"/>
            <a:pathLst>
              <a:path w="1427952" h="1435638">
                <a:moveTo>
                  <a:pt x="730549" y="0"/>
                </a:moveTo>
                <a:lnTo>
                  <a:pt x="672875" y="544"/>
                </a:lnTo>
                <a:lnTo>
                  <a:pt x="614552" y="3476"/>
                </a:lnTo>
                <a:lnTo>
                  <a:pt x="556905" y="8747"/>
                </a:lnTo>
                <a:lnTo>
                  <a:pt x="501188" y="16222"/>
                </a:lnTo>
                <a:lnTo>
                  <a:pt x="447558" y="25798"/>
                </a:lnTo>
                <a:lnTo>
                  <a:pt x="396172" y="37369"/>
                </a:lnTo>
                <a:lnTo>
                  <a:pt x="347185" y="50831"/>
                </a:lnTo>
                <a:lnTo>
                  <a:pt x="300755" y="66081"/>
                </a:lnTo>
                <a:lnTo>
                  <a:pt x="257038" y="83012"/>
                </a:lnTo>
                <a:lnTo>
                  <a:pt x="216190" y="101522"/>
                </a:lnTo>
                <a:lnTo>
                  <a:pt x="178369" y="121506"/>
                </a:lnTo>
                <a:lnTo>
                  <a:pt x="143731" y="142859"/>
                </a:lnTo>
                <a:lnTo>
                  <a:pt x="112432" y="165477"/>
                </a:lnTo>
                <a:lnTo>
                  <a:pt x="60479" y="214089"/>
                </a:lnTo>
                <a:lnTo>
                  <a:pt x="23764" y="266509"/>
                </a:lnTo>
                <a:lnTo>
                  <a:pt x="3537" y="321901"/>
                </a:lnTo>
                <a:lnTo>
                  <a:pt x="0" y="350450"/>
                </a:lnTo>
                <a:lnTo>
                  <a:pt x="1054" y="379429"/>
                </a:lnTo>
                <a:lnTo>
                  <a:pt x="6857" y="408733"/>
                </a:lnTo>
                <a:lnTo>
                  <a:pt x="539891" y="1365685"/>
                </a:lnTo>
                <a:lnTo>
                  <a:pt x="544399" y="1373858"/>
                </a:lnTo>
                <a:lnTo>
                  <a:pt x="576540" y="1402847"/>
                </a:lnTo>
                <a:lnTo>
                  <a:pt x="613737" y="1419641"/>
                </a:lnTo>
                <a:lnTo>
                  <a:pt x="660307" y="1431055"/>
                </a:lnTo>
                <a:lnTo>
                  <a:pt x="712416" y="1435638"/>
                </a:lnTo>
                <a:lnTo>
                  <a:pt x="728834" y="1435334"/>
                </a:lnTo>
                <a:lnTo>
                  <a:pt x="775754" y="1430086"/>
                </a:lnTo>
                <a:lnTo>
                  <a:pt x="817527" y="1418959"/>
                </a:lnTo>
                <a:lnTo>
                  <a:pt x="852034" y="1402753"/>
                </a:lnTo>
                <a:lnTo>
                  <a:pt x="883080" y="1374631"/>
                </a:lnTo>
                <a:lnTo>
                  <a:pt x="890777" y="1358312"/>
                </a:lnTo>
                <a:lnTo>
                  <a:pt x="1285460" y="646350"/>
                </a:lnTo>
                <a:lnTo>
                  <a:pt x="713993" y="646350"/>
                </a:lnTo>
                <a:lnTo>
                  <a:pt x="661280" y="645397"/>
                </a:lnTo>
                <a:lnTo>
                  <a:pt x="609743" y="642586"/>
                </a:lnTo>
                <a:lnTo>
                  <a:pt x="559546" y="637991"/>
                </a:lnTo>
                <a:lnTo>
                  <a:pt x="510854" y="631687"/>
                </a:lnTo>
                <a:lnTo>
                  <a:pt x="463833" y="623748"/>
                </a:lnTo>
                <a:lnTo>
                  <a:pt x="418647" y="614248"/>
                </a:lnTo>
                <a:lnTo>
                  <a:pt x="375463" y="603261"/>
                </a:lnTo>
                <a:lnTo>
                  <a:pt x="334446" y="590860"/>
                </a:lnTo>
                <a:lnTo>
                  <a:pt x="295760" y="577121"/>
                </a:lnTo>
                <a:lnTo>
                  <a:pt x="259571" y="562118"/>
                </a:lnTo>
                <a:lnTo>
                  <a:pt x="195345" y="528612"/>
                </a:lnTo>
                <a:lnTo>
                  <a:pt x="143090" y="490937"/>
                </a:lnTo>
                <a:lnTo>
                  <a:pt x="104129" y="449685"/>
                </a:lnTo>
                <a:lnTo>
                  <a:pt x="79782" y="405449"/>
                </a:lnTo>
                <a:lnTo>
                  <a:pt x="71373" y="358822"/>
                </a:lnTo>
                <a:lnTo>
                  <a:pt x="73503" y="335247"/>
                </a:lnTo>
                <a:lnTo>
                  <a:pt x="90046" y="289741"/>
                </a:lnTo>
                <a:lnTo>
                  <a:pt x="121865" y="246923"/>
                </a:lnTo>
                <a:lnTo>
                  <a:pt x="167639" y="207386"/>
                </a:lnTo>
                <a:lnTo>
                  <a:pt x="226044" y="171721"/>
                </a:lnTo>
                <a:lnTo>
                  <a:pt x="295760" y="140523"/>
                </a:lnTo>
                <a:lnTo>
                  <a:pt x="334446" y="126784"/>
                </a:lnTo>
                <a:lnTo>
                  <a:pt x="375463" y="114384"/>
                </a:lnTo>
                <a:lnTo>
                  <a:pt x="418647" y="103397"/>
                </a:lnTo>
                <a:lnTo>
                  <a:pt x="463833" y="93896"/>
                </a:lnTo>
                <a:lnTo>
                  <a:pt x="510854" y="85957"/>
                </a:lnTo>
                <a:lnTo>
                  <a:pt x="559546" y="79653"/>
                </a:lnTo>
                <a:lnTo>
                  <a:pt x="609743" y="75059"/>
                </a:lnTo>
                <a:lnTo>
                  <a:pt x="661280" y="72248"/>
                </a:lnTo>
                <a:lnTo>
                  <a:pt x="713993" y="71294"/>
                </a:lnTo>
                <a:lnTo>
                  <a:pt x="1141106" y="71294"/>
                </a:lnTo>
                <a:lnTo>
                  <a:pt x="1098644" y="56453"/>
                </a:lnTo>
                <a:lnTo>
                  <a:pt x="1051328" y="42483"/>
                </a:lnTo>
                <a:lnTo>
                  <a:pt x="1001910" y="30349"/>
                </a:lnTo>
                <a:lnTo>
                  <a:pt x="950597" y="20132"/>
                </a:lnTo>
                <a:lnTo>
                  <a:pt x="897597" y="11910"/>
                </a:lnTo>
                <a:lnTo>
                  <a:pt x="843117" y="5761"/>
                </a:lnTo>
                <a:lnTo>
                  <a:pt x="787365" y="1765"/>
                </a:lnTo>
                <a:lnTo>
                  <a:pt x="730549" y="0"/>
                </a:lnTo>
                <a:close/>
              </a:path>
              <a:path w="1427952" h="1435638">
                <a:moveTo>
                  <a:pt x="1141106" y="71294"/>
                </a:moveTo>
                <a:lnTo>
                  <a:pt x="713993" y="71294"/>
                </a:lnTo>
                <a:lnTo>
                  <a:pt x="766688" y="72248"/>
                </a:lnTo>
                <a:lnTo>
                  <a:pt x="818212" y="75059"/>
                </a:lnTo>
                <a:lnTo>
                  <a:pt x="868399" y="79653"/>
                </a:lnTo>
                <a:lnTo>
                  <a:pt x="917083" y="85957"/>
                </a:lnTo>
                <a:lnTo>
                  <a:pt x="964099" y="93896"/>
                </a:lnTo>
                <a:lnTo>
                  <a:pt x="1009282" y="103397"/>
                </a:lnTo>
                <a:lnTo>
                  <a:pt x="1052466" y="114384"/>
                </a:lnTo>
                <a:lnTo>
                  <a:pt x="1093485" y="126784"/>
                </a:lnTo>
                <a:lnTo>
                  <a:pt x="1132174" y="140523"/>
                </a:lnTo>
                <a:lnTo>
                  <a:pt x="1168367" y="155527"/>
                </a:lnTo>
                <a:lnTo>
                  <a:pt x="1232604" y="189032"/>
                </a:lnTo>
                <a:lnTo>
                  <a:pt x="1284871" y="226707"/>
                </a:lnTo>
                <a:lnTo>
                  <a:pt x="1323845" y="267959"/>
                </a:lnTo>
                <a:lnTo>
                  <a:pt x="1348200" y="312195"/>
                </a:lnTo>
                <a:lnTo>
                  <a:pt x="1356613" y="358822"/>
                </a:lnTo>
                <a:lnTo>
                  <a:pt x="1354482" y="382398"/>
                </a:lnTo>
                <a:lnTo>
                  <a:pt x="1337932" y="427903"/>
                </a:lnTo>
                <a:lnTo>
                  <a:pt x="1306102" y="470721"/>
                </a:lnTo>
                <a:lnTo>
                  <a:pt x="1260316" y="510259"/>
                </a:lnTo>
                <a:lnTo>
                  <a:pt x="1201899" y="545923"/>
                </a:lnTo>
                <a:lnTo>
                  <a:pt x="1132174" y="577121"/>
                </a:lnTo>
                <a:lnTo>
                  <a:pt x="1093485" y="590860"/>
                </a:lnTo>
                <a:lnTo>
                  <a:pt x="1052466" y="603261"/>
                </a:lnTo>
                <a:lnTo>
                  <a:pt x="1009282" y="614248"/>
                </a:lnTo>
                <a:lnTo>
                  <a:pt x="964099" y="623748"/>
                </a:lnTo>
                <a:lnTo>
                  <a:pt x="917083" y="631687"/>
                </a:lnTo>
                <a:lnTo>
                  <a:pt x="868399" y="637991"/>
                </a:lnTo>
                <a:lnTo>
                  <a:pt x="818212" y="642586"/>
                </a:lnTo>
                <a:lnTo>
                  <a:pt x="766688" y="645397"/>
                </a:lnTo>
                <a:lnTo>
                  <a:pt x="713993" y="646350"/>
                </a:lnTo>
                <a:lnTo>
                  <a:pt x="1285460" y="646350"/>
                </a:lnTo>
                <a:lnTo>
                  <a:pt x="1424031" y="396384"/>
                </a:lnTo>
                <a:lnTo>
                  <a:pt x="1426209" y="383919"/>
                </a:lnTo>
                <a:lnTo>
                  <a:pt x="1427517" y="371422"/>
                </a:lnTo>
                <a:lnTo>
                  <a:pt x="1427952" y="358822"/>
                </a:lnTo>
                <a:lnTo>
                  <a:pt x="1427522" y="346382"/>
                </a:lnTo>
                <a:lnTo>
                  <a:pt x="1410510" y="279920"/>
                </a:lnTo>
                <a:lnTo>
                  <a:pt x="1376579" y="224932"/>
                </a:lnTo>
                <a:lnTo>
                  <a:pt x="1326766" y="174462"/>
                </a:lnTo>
                <a:lnTo>
                  <a:pt x="1296423" y="151118"/>
                </a:lnTo>
                <a:lnTo>
                  <a:pt x="1262732" y="129139"/>
                </a:lnTo>
                <a:lnTo>
                  <a:pt x="1225901" y="108605"/>
                </a:lnTo>
                <a:lnTo>
                  <a:pt x="1186138" y="89593"/>
                </a:lnTo>
                <a:lnTo>
                  <a:pt x="1143650" y="72183"/>
                </a:lnTo>
                <a:lnTo>
                  <a:pt x="1141106" y="71294"/>
                </a:lnTo>
                <a:close/>
              </a:path>
            </a:pathLst>
          </a:custGeom>
          <a:solidFill>
            <a:schemeClr val="accent5"/>
          </a:solidFill>
        </p:spPr>
        <p:txBody>
          <a:bodyPr wrap="square" lIns="0" tIns="0" rIns="0" bIns="0" rtlCol="0">
            <a:noAutofit/>
          </a:bodyPr>
          <a:lstStyle/>
          <a:p>
            <a:endParaRPr sz="2100">
              <a:latin typeface="Arial" panose="020B0604020202020204" pitchFamily="34" charset="0"/>
              <a:cs typeface="Arial" panose="020B0604020202020204" pitchFamily="34" charset="0"/>
            </a:endParaRPr>
          </a:p>
        </p:txBody>
      </p:sp>
      <p:sp>
        <p:nvSpPr>
          <p:cNvPr id="20" name="object 22">
            <a:extLst>
              <a:ext uri="{FF2B5EF4-FFF2-40B4-BE49-F238E27FC236}">
                <a16:creationId xmlns:a16="http://schemas.microsoft.com/office/drawing/2014/main" id="{5ED9947D-51A9-4AC6-992E-7A064358DA95}"/>
              </a:ext>
            </a:extLst>
          </p:cNvPr>
          <p:cNvSpPr txBox="1"/>
          <p:nvPr/>
        </p:nvSpPr>
        <p:spPr>
          <a:xfrm>
            <a:off x="4861206" y="3349658"/>
            <a:ext cx="874900" cy="112386"/>
          </a:xfrm>
          <a:prstGeom prst="rect">
            <a:avLst/>
          </a:prstGeom>
        </p:spPr>
        <p:txBody>
          <a:bodyPr vert="horz" wrap="square" lIns="0" tIns="0" rIns="0" bIns="0" rtlCol="0">
            <a:noAutofit/>
          </a:bodyPr>
          <a:lstStyle/>
          <a:p>
            <a:pPr marL="9525" marR="9525" algn="ctr">
              <a:lnSpc>
                <a:spcPts val="758"/>
              </a:lnSpc>
            </a:pPr>
            <a:r>
              <a:rPr sz="900" spc="8" dirty="0">
                <a:latin typeface="Century Gothic" panose="020B0502020202020204" pitchFamily="34" charset="0"/>
                <a:cs typeface="Arial" panose="020B0604020202020204" pitchFamily="34" charset="0"/>
              </a:rPr>
              <a:t>C</a:t>
            </a:r>
            <a:r>
              <a:rPr sz="900" spc="-4" dirty="0">
                <a:latin typeface="Century Gothic" panose="020B0502020202020204" pitchFamily="34" charset="0"/>
                <a:cs typeface="Arial" panose="020B0604020202020204" pitchFamily="34" charset="0"/>
              </a:rPr>
              <a:t>o</a:t>
            </a:r>
            <a:r>
              <a:rPr sz="900" spc="4" dirty="0">
                <a:latin typeface="Century Gothic" panose="020B0502020202020204" pitchFamily="34" charset="0"/>
                <a:cs typeface="Arial" panose="020B0604020202020204" pitchFamily="34" charset="0"/>
              </a:rPr>
              <a:t>mmunity</a:t>
            </a:r>
            <a:endParaRPr sz="900" dirty="0">
              <a:latin typeface="Century Gothic" panose="020B0502020202020204" pitchFamily="34" charset="0"/>
              <a:cs typeface="Arial" panose="020B0604020202020204" pitchFamily="34" charset="0"/>
            </a:endParaRPr>
          </a:p>
        </p:txBody>
      </p:sp>
      <p:sp>
        <p:nvSpPr>
          <p:cNvPr id="21" name="object 24">
            <a:extLst>
              <a:ext uri="{FF2B5EF4-FFF2-40B4-BE49-F238E27FC236}">
                <a16:creationId xmlns:a16="http://schemas.microsoft.com/office/drawing/2014/main" id="{93838C05-EC85-44E9-BF24-DCA9D6EB5A5D}"/>
              </a:ext>
            </a:extLst>
          </p:cNvPr>
          <p:cNvSpPr txBox="1"/>
          <p:nvPr/>
        </p:nvSpPr>
        <p:spPr>
          <a:xfrm>
            <a:off x="7072508" y="3990459"/>
            <a:ext cx="989027" cy="242710"/>
          </a:xfrm>
          <a:prstGeom prst="rect">
            <a:avLst/>
          </a:prstGeom>
        </p:spPr>
        <p:txBody>
          <a:bodyPr vert="horz" wrap="square" lIns="0" tIns="0" rIns="0" bIns="0" rtlCol="0">
            <a:noAutofit/>
          </a:bodyPr>
          <a:lstStyle/>
          <a:p>
            <a:pPr marL="9525" algn="ctr"/>
            <a:r>
              <a:rPr sz="900" spc="4" dirty="0">
                <a:latin typeface="Century Gothic" panose="020B0502020202020204" pitchFamily="34" charset="0"/>
                <a:cs typeface="Arial" panose="020B0604020202020204" pitchFamily="34" charset="0"/>
              </a:rPr>
              <a:t>Oth</a:t>
            </a:r>
            <a:r>
              <a:rPr sz="900" spc="8" dirty="0">
                <a:latin typeface="Century Gothic" panose="020B0502020202020204" pitchFamily="34" charset="0"/>
                <a:cs typeface="Arial" panose="020B0604020202020204" pitchFamily="34" charset="0"/>
              </a:rPr>
              <a:t>e</a:t>
            </a:r>
            <a:r>
              <a:rPr sz="900" dirty="0">
                <a:latin typeface="Century Gothic" panose="020B0502020202020204" pitchFamily="34" charset="0"/>
                <a:cs typeface="Arial" panose="020B0604020202020204" pitchFamily="34" charset="0"/>
              </a:rPr>
              <a:t>r</a:t>
            </a:r>
            <a:r>
              <a:rPr sz="900" spc="-45" dirty="0">
                <a:latin typeface="Century Gothic" panose="020B0502020202020204" pitchFamily="34" charset="0"/>
                <a:cs typeface="Arial" panose="020B0604020202020204" pitchFamily="34" charset="0"/>
              </a:rPr>
              <a:t> </a:t>
            </a:r>
            <a:r>
              <a:rPr lang="en-AU" sz="900" spc="-45" dirty="0">
                <a:latin typeface="Century Gothic" panose="020B0502020202020204" pitchFamily="34" charset="0"/>
                <a:cs typeface="Arial" panose="020B0604020202020204" pitchFamily="34" charset="0"/>
              </a:rPr>
              <a:t>Government </a:t>
            </a:r>
            <a:br>
              <a:rPr lang="en-AU" sz="900" spc="-45" dirty="0">
                <a:latin typeface="Century Gothic" panose="020B0502020202020204" pitchFamily="34" charset="0"/>
                <a:cs typeface="Arial" panose="020B0604020202020204" pitchFamily="34" charset="0"/>
              </a:rPr>
            </a:br>
            <a:r>
              <a:rPr sz="900" spc="-8" dirty="0">
                <a:latin typeface="Century Gothic" panose="020B0502020202020204" pitchFamily="34" charset="0"/>
                <a:cs typeface="Arial" panose="020B0604020202020204" pitchFamily="34" charset="0"/>
              </a:rPr>
              <a:t>a</a:t>
            </a:r>
            <a:r>
              <a:rPr sz="900" spc="11" dirty="0">
                <a:latin typeface="Century Gothic" panose="020B0502020202020204" pitchFamily="34" charset="0"/>
                <a:cs typeface="Arial" panose="020B0604020202020204" pitchFamily="34" charset="0"/>
              </a:rPr>
              <a:t>g</a:t>
            </a:r>
            <a:r>
              <a:rPr sz="900" spc="8" dirty="0">
                <a:latin typeface="Century Gothic" panose="020B0502020202020204" pitchFamily="34" charset="0"/>
                <a:cs typeface="Arial" panose="020B0604020202020204" pitchFamily="34" charset="0"/>
              </a:rPr>
              <a:t>e</a:t>
            </a:r>
            <a:r>
              <a:rPr sz="900" spc="4" dirty="0">
                <a:latin typeface="Century Gothic" panose="020B0502020202020204" pitchFamily="34" charset="0"/>
                <a:cs typeface="Arial" panose="020B0604020202020204" pitchFamily="34" charset="0"/>
              </a:rPr>
              <a:t>n</a:t>
            </a:r>
            <a:r>
              <a:rPr sz="900" spc="-8" dirty="0">
                <a:latin typeface="Century Gothic" panose="020B0502020202020204" pitchFamily="34" charset="0"/>
                <a:cs typeface="Arial" panose="020B0604020202020204" pitchFamily="34" charset="0"/>
              </a:rPr>
              <a:t>c</a:t>
            </a:r>
            <a:r>
              <a:rPr sz="900" dirty="0">
                <a:latin typeface="Century Gothic" panose="020B0502020202020204" pitchFamily="34" charset="0"/>
                <a:cs typeface="Arial" panose="020B0604020202020204" pitchFamily="34" charset="0"/>
              </a:rPr>
              <a:t>i</a:t>
            </a:r>
            <a:r>
              <a:rPr sz="900" spc="8" dirty="0">
                <a:latin typeface="Century Gothic" panose="020B0502020202020204" pitchFamily="34" charset="0"/>
                <a:cs typeface="Arial" panose="020B0604020202020204" pitchFamily="34" charset="0"/>
              </a:rPr>
              <a:t>e</a:t>
            </a:r>
            <a:r>
              <a:rPr sz="900" dirty="0">
                <a:latin typeface="Century Gothic" panose="020B0502020202020204" pitchFamily="34" charset="0"/>
                <a:cs typeface="Arial" panose="020B0604020202020204" pitchFamily="34" charset="0"/>
              </a:rPr>
              <a:t>s</a:t>
            </a:r>
          </a:p>
        </p:txBody>
      </p:sp>
      <p:sp>
        <p:nvSpPr>
          <p:cNvPr id="22" name="Circular Arrow 17">
            <a:extLst>
              <a:ext uri="{FF2B5EF4-FFF2-40B4-BE49-F238E27FC236}">
                <a16:creationId xmlns:a16="http://schemas.microsoft.com/office/drawing/2014/main" id="{5F3545FB-4EBC-447E-8ADF-9775244210ED}"/>
              </a:ext>
            </a:extLst>
          </p:cNvPr>
          <p:cNvSpPr/>
          <p:nvPr/>
        </p:nvSpPr>
        <p:spPr>
          <a:xfrm>
            <a:off x="5283805" y="4028045"/>
            <a:ext cx="817311" cy="994610"/>
          </a:xfrm>
          <a:prstGeom prst="circularArrow">
            <a:avLst>
              <a:gd name="adj1" fmla="val 11159"/>
              <a:gd name="adj2" fmla="val 1144065"/>
              <a:gd name="adj3" fmla="val 20145351"/>
              <a:gd name="adj4" fmla="val 16712693"/>
              <a:gd name="adj5" fmla="val 148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3" name="Circular Arrow 18">
            <a:extLst>
              <a:ext uri="{FF2B5EF4-FFF2-40B4-BE49-F238E27FC236}">
                <a16:creationId xmlns:a16="http://schemas.microsoft.com/office/drawing/2014/main" id="{4A4EFF3A-F739-4585-B55F-149B28756D12}"/>
              </a:ext>
            </a:extLst>
          </p:cNvPr>
          <p:cNvSpPr/>
          <p:nvPr/>
        </p:nvSpPr>
        <p:spPr>
          <a:xfrm flipH="1">
            <a:off x="6179465" y="4010814"/>
            <a:ext cx="810090" cy="1053117"/>
          </a:xfrm>
          <a:prstGeom prst="circularArrow">
            <a:avLst>
              <a:gd name="adj1" fmla="val 11159"/>
              <a:gd name="adj2" fmla="val 1144065"/>
              <a:gd name="adj3" fmla="val 20145351"/>
              <a:gd name="adj4" fmla="val 16896895"/>
              <a:gd name="adj5" fmla="val 148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 name="Circular Arrow 20">
            <a:extLst>
              <a:ext uri="{FF2B5EF4-FFF2-40B4-BE49-F238E27FC236}">
                <a16:creationId xmlns:a16="http://schemas.microsoft.com/office/drawing/2014/main" id="{9520C86B-986D-48B6-BE28-0FA8A6AA4761}"/>
              </a:ext>
            </a:extLst>
          </p:cNvPr>
          <p:cNvSpPr/>
          <p:nvPr/>
        </p:nvSpPr>
        <p:spPr>
          <a:xfrm flipH="1">
            <a:off x="6506684" y="4086403"/>
            <a:ext cx="918102" cy="928175"/>
          </a:xfrm>
          <a:prstGeom prst="circularArrow">
            <a:avLst>
              <a:gd name="adj1" fmla="val 11159"/>
              <a:gd name="adj2" fmla="val 1144065"/>
              <a:gd name="adj3" fmla="val 20145351"/>
              <a:gd name="adj4" fmla="val 16258390"/>
              <a:gd name="adj5" fmla="val 1482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 name="object 24">
            <a:extLst>
              <a:ext uri="{FF2B5EF4-FFF2-40B4-BE49-F238E27FC236}">
                <a16:creationId xmlns:a16="http://schemas.microsoft.com/office/drawing/2014/main" id="{F32EC45F-AA85-4C24-AAB0-E727BBFF5705}"/>
              </a:ext>
            </a:extLst>
          </p:cNvPr>
          <p:cNvSpPr txBox="1"/>
          <p:nvPr/>
        </p:nvSpPr>
        <p:spPr>
          <a:xfrm>
            <a:off x="5603327" y="3695286"/>
            <a:ext cx="1000533" cy="186257"/>
          </a:xfrm>
          <a:prstGeom prst="rect">
            <a:avLst/>
          </a:prstGeom>
        </p:spPr>
        <p:txBody>
          <a:bodyPr vert="horz" wrap="square" lIns="0" tIns="0" rIns="0" bIns="0" rtlCol="0">
            <a:noAutofit/>
          </a:bodyPr>
          <a:lstStyle/>
          <a:p>
            <a:pPr marL="9525" algn="ctr"/>
            <a:r>
              <a:rPr lang="en-AU" sz="900" spc="4" dirty="0">
                <a:latin typeface="Century Gothic" panose="020B0502020202020204" pitchFamily="34" charset="0"/>
                <a:cs typeface="Arial" panose="020B0604020202020204" pitchFamily="34" charset="0"/>
              </a:rPr>
              <a:t>Tax Practitioners </a:t>
            </a:r>
            <a:endParaRPr sz="900" dirty="0">
              <a:latin typeface="Century Gothic" panose="020B0502020202020204" pitchFamily="34" charset="0"/>
              <a:cs typeface="Arial" panose="020B0604020202020204" pitchFamily="34" charset="0"/>
            </a:endParaRPr>
          </a:p>
        </p:txBody>
      </p:sp>
      <p:sp>
        <p:nvSpPr>
          <p:cNvPr id="27" name="Circular Arrow 29">
            <a:extLst>
              <a:ext uri="{FF2B5EF4-FFF2-40B4-BE49-F238E27FC236}">
                <a16:creationId xmlns:a16="http://schemas.microsoft.com/office/drawing/2014/main" id="{3EF46D1A-521C-47D2-874D-86F5BB83B172}"/>
              </a:ext>
            </a:extLst>
          </p:cNvPr>
          <p:cNvSpPr/>
          <p:nvPr/>
        </p:nvSpPr>
        <p:spPr>
          <a:xfrm flipH="1">
            <a:off x="5283804" y="4123750"/>
            <a:ext cx="918102" cy="875029"/>
          </a:xfrm>
          <a:prstGeom prst="circularArrow">
            <a:avLst>
              <a:gd name="adj1" fmla="val 11159"/>
              <a:gd name="adj2" fmla="val 1144065"/>
              <a:gd name="adj3" fmla="val 20145351"/>
              <a:gd name="adj4" fmla="val 16258390"/>
              <a:gd name="adj5" fmla="val 14827"/>
            </a:avLst>
          </a:prstGeom>
          <a:solidFill>
            <a:schemeClr val="accent5">
              <a:lumMod val="75000"/>
            </a:schemeClr>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29" name="Group 28">
            <a:extLst>
              <a:ext uri="{FF2B5EF4-FFF2-40B4-BE49-F238E27FC236}">
                <a16:creationId xmlns:a16="http://schemas.microsoft.com/office/drawing/2014/main" id="{1E2F3C72-4D4D-4BA6-9C24-4E7E6D250B37}"/>
              </a:ext>
            </a:extLst>
          </p:cNvPr>
          <p:cNvGrpSpPr/>
          <p:nvPr/>
        </p:nvGrpSpPr>
        <p:grpSpPr>
          <a:xfrm>
            <a:off x="5791510" y="3339877"/>
            <a:ext cx="592040" cy="310532"/>
            <a:chOff x="5458119" y="749300"/>
            <a:chExt cx="789386" cy="414043"/>
          </a:xfrm>
        </p:grpSpPr>
        <p:pic>
          <p:nvPicPr>
            <p:cNvPr id="30" name="Picture 4" descr="\\atonet\atonetshares$\Small Business Experience\00.Client Experience\SB Deep Dive\Design Images\Icons\SB Icon 1-97.png">
              <a:extLst>
                <a:ext uri="{FF2B5EF4-FFF2-40B4-BE49-F238E27FC236}">
                  <a16:creationId xmlns:a16="http://schemas.microsoft.com/office/drawing/2014/main" id="{514FE17B-2C81-49D1-9CF0-95F811577241}"/>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0265" y="749300"/>
              <a:ext cx="427240" cy="4140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atonet\atonetshares$\Small Business Experience\00.Client Experience\SB Deep Dive\Design Images\Icons\SB Icon 1-99.png">
              <a:extLst>
                <a:ext uri="{FF2B5EF4-FFF2-40B4-BE49-F238E27FC236}">
                  <a16:creationId xmlns:a16="http://schemas.microsoft.com/office/drawing/2014/main" id="{6157551A-76C5-4BC6-9091-E684ED3FE5B1}"/>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9903" y="749300"/>
              <a:ext cx="427240" cy="4140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atonet\atonetshares$\Small Business Experience\00.Client Experience\SB Deep Dive\Design Images\Icons\SB Icon 1-95.png">
              <a:extLst>
                <a:ext uri="{FF2B5EF4-FFF2-40B4-BE49-F238E27FC236}">
                  <a16:creationId xmlns:a16="http://schemas.microsoft.com/office/drawing/2014/main" id="{CDC53E27-1E67-4659-BEEC-53C94447CE6C}"/>
                </a:ext>
              </a:extLst>
            </p:cNvPr>
            <p:cNvPicPr>
              <a:picLocks noChangeAspect="1" noChangeArrowheads="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8119" y="749300"/>
              <a:ext cx="428662" cy="414043"/>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object 24">
            <a:extLst>
              <a:ext uri="{FF2B5EF4-FFF2-40B4-BE49-F238E27FC236}">
                <a16:creationId xmlns:a16="http://schemas.microsoft.com/office/drawing/2014/main" id="{33778900-3905-4AE4-A2D0-1D74D893823F}"/>
              </a:ext>
            </a:extLst>
          </p:cNvPr>
          <p:cNvSpPr txBox="1"/>
          <p:nvPr/>
        </p:nvSpPr>
        <p:spPr>
          <a:xfrm>
            <a:off x="6511881" y="3306543"/>
            <a:ext cx="742950" cy="186929"/>
          </a:xfrm>
          <a:prstGeom prst="rect">
            <a:avLst/>
          </a:prstGeom>
        </p:spPr>
        <p:txBody>
          <a:bodyPr vert="horz" wrap="square" lIns="0" tIns="0" rIns="0" bIns="0" rtlCol="0">
            <a:noAutofit/>
          </a:bodyPr>
          <a:lstStyle/>
          <a:p>
            <a:pPr marL="9525" algn="ctr"/>
            <a:r>
              <a:rPr lang="en-AU" sz="900" spc="4" dirty="0">
                <a:latin typeface="Century Gothic" panose="020B0502020202020204" pitchFamily="34" charset="0"/>
                <a:cs typeface="Arial" panose="020B0604020202020204" pitchFamily="34" charset="0"/>
              </a:rPr>
              <a:t>ATO staff</a:t>
            </a:r>
            <a:endParaRPr sz="900" dirty="0">
              <a:latin typeface="Century Gothic" panose="020B0502020202020204" pitchFamily="34" charset="0"/>
              <a:cs typeface="Arial" panose="020B0604020202020204" pitchFamily="34" charset="0"/>
            </a:endParaRPr>
          </a:p>
        </p:txBody>
      </p:sp>
      <p:sp>
        <p:nvSpPr>
          <p:cNvPr id="38" name="object 34">
            <a:extLst>
              <a:ext uri="{FF2B5EF4-FFF2-40B4-BE49-F238E27FC236}">
                <a16:creationId xmlns:a16="http://schemas.microsoft.com/office/drawing/2014/main" id="{4041612C-2DFB-41AE-A005-CC1175FE534F}"/>
              </a:ext>
            </a:extLst>
          </p:cNvPr>
          <p:cNvSpPr txBox="1"/>
          <p:nvPr/>
        </p:nvSpPr>
        <p:spPr>
          <a:xfrm>
            <a:off x="7243391" y="5981439"/>
            <a:ext cx="918102" cy="279851"/>
          </a:xfrm>
          <a:prstGeom prst="rect">
            <a:avLst/>
          </a:prstGeom>
        </p:spPr>
        <p:txBody>
          <a:bodyPr vert="horz" wrap="square" lIns="0" tIns="0" rIns="0" bIns="0" rtlCol="0">
            <a:noAutofit/>
          </a:bodyPr>
          <a:lstStyle/>
          <a:p>
            <a:pPr marL="9525" marR="9525" algn="ctr">
              <a:lnSpc>
                <a:spcPct val="73300"/>
              </a:lnSpc>
            </a:pPr>
            <a:r>
              <a:rPr lang="en-AU" sz="900" spc="-4" dirty="0">
                <a:latin typeface="Century Gothic" panose="020B0502020202020204" pitchFamily="34" charset="0"/>
                <a:cs typeface="Arial" panose="020B0604020202020204" pitchFamily="34" charset="0"/>
              </a:rPr>
              <a:t>Other Government agencies</a:t>
            </a:r>
            <a:endParaRPr sz="900" dirty="0">
              <a:latin typeface="Century Gothic" panose="020B0502020202020204" pitchFamily="34" charset="0"/>
              <a:cs typeface="Arial" panose="020B0604020202020204" pitchFamily="34" charset="0"/>
            </a:endParaRPr>
          </a:p>
        </p:txBody>
      </p:sp>
      <p:sp>
        <p:nvSpPr>
          <p:cNvPr id="39" name="object 38">
            <a:extLst>
              <a:ext uri="{FF2B5EF4-FFF2-40B4-BE49-F238E27FC236}">
                <a16:creationId xmlns:a16="http://schemas.microsoft.com/office/drawing/2014/main" id="{92C72A65-4A53-4B18-AD1D-434D935E59D8}"/>
              </a:ext>
            </a:extLst>
          </p:cNvPr>
          <p:cNvSpPr txBox="1"/>
          <p:nvPr/>
        </p:nvSpPr>
        <p:spPr>
          <a:xfrm>
            <a:off x="4973360" y="6093936"/>
            <a:ext cx="880263" cy="97235"/>
          </a:xfrm>
          <a:prstGeom prst="rect">
            <a:avLst/>
          </a:prstGeom>
        </p:spPr>
        <p:txBody>
          <a:bodyPr vert="horz" wrap="square" lIns="0" tIns="0" rIns="0" bIns="0" rtlCol="0">
            <a:noAutofit/>
          </a:bodyPr>
          <a:lstStyle/>
          <a:p>
            <a:pPr marL="9525" algn="ctr"/>
            <a:r>
              <a:rPr sz="900" spc="8" dirty="0">
                <a:latin typeface="Century Gothic" panose="020B0502020202020204" pitchFamily="34" charset="0"/>
                <a:cs typeface="Arial" panose="020B0604020202020204" pitchFamily="34" charset="0"/>
              </a:rPr>
              <a:t>A</a:t>
            </a:r>
            <a:r>
              <a:rPr sz="900" spc="-4" dirty="0">
                <a:latin typeface="Century Gothic" panose="020B0502020202020204" pitchFamily="34" charset="0"/>
                <a:cs typeface="Arial" panose="020B0604020202020204" pitchFamily="34" charset="0"/>
              </a:rPr>
              <a:t>T</a:t>
            </a:r>
            <a:r>
              <a:rPr sz="900" spc="4" dirty="0">
                <a:latin typeface="Century Gothic" panose="020B0502020202020204" pitchFamily="34" charset="0"/>
                <a:cs typeface="Arial" panose="020B0604020202020204" pitchFamily="34" charset="0"/>
              </a:rPr>
              <a:t>O</a:t>
            </a:r>
            <a:r>
              <a:rPr sz="900" spc="-8" dirty="0">
                <a:latin typeface="Century Gothic" panose="020B0502020202020204" pitchFamily="34" charset="0"/>
                <a:cs typeface="Arial" panose="020B0604020202020204" pitchFamily="34" charset="0"/>
              </a:rPr>
              <a:t> </a:t>
            </a:r>
            <a:r>
              <a:rPr lang="en-AU" sz="900" spc="-4" dirty="0">
                <a:latin typeface="Century Gothic" panose="020B0502020202020204" pitchFamily="34" charset="0"/>
                <a:cs typeface="Arial" panose="020B0604020202020204" pitchFamily="34" charset="0"/>
              </a:rPr>
              <a:t>business areas</a:t>
            </a:r>
            <a:endParaRPr sz="900" dirty="0">
              <a:latin typeface="Century Gothic" panose="020B0502020202020204" pitchFamily="34" charset="0"/>
              <a:cs typeface="Arial" panose="020B0604020202020204" pitchFamily="34" charset="0"/>
            </a:endParaRPr>
          </a:p>
        </p:txBody>
      </p:sp>
      <p:sp>
        <p:nvSpPr>
          <p:cNvPr id="54" name="Down Arrow 22">
            <a:extLst>
              <a:ext uri="{FF2B5EF4-FFF2-40B4-BE49-F238E27FC236}">
                <a16:creationId xmlns:a16="http://schemas.microsoft.com/office/drawing/2014/main" id="{06087736-E88E-4969-961C-814A8D2C6CAD}"/>
              </a:ext>
            </a:extLst>
          </p:cNvPr>
          <p:cNvSpPr/>
          <p:nvPr/>
        </p:nvSpPr>
        <p:spPr>
          <a:xfrm>
            <a:off x="5976651" y="5563703"/>
            <a:ext cx="295388" cy="32088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Down Arrow 24">
            <a:extLst>
              <a:ext uri="{FF2B5EF4-FFF2-40B4-BE49-F238E27FC236}">
                <a16:creationId xmlns:a16="http://schemas.microsoft.com/office/drawing/2014/main" id="{E61D6CC8-8836-4FC9-94EE-249936D3AC06}"/>
              </a:ext>
            </a:extLst>
          </p:cNvPr>
          <p:cNvSpPr/>
          <p:nvPr/>
        </p:nvSpPr>
        <p:spPr>
          <a:xfrm rot="16200000">
            <a:off x="6777520" y="5895888"/>
            <a:ext cx="202448" cy="42562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4" name="Group 183">
            <a:extLst>
              <a:ext uri="{FF2B5EF4-FFF2-40B4-BE49-F238E27FC236}">
                <a16:creationId xmlns:a16="http://schemas.microsoft.com/office/drawing/2014/main" id="{ADE424BC-A3CD-401D-BCB0-348E6A407285}"/>
              </a:ext>
            </a:extLst>
          </p:cNvPr>
          <p:cNvGrpSpPr/>
          <p:nvPr/>
        </p:nvGrpSpPr>
        <p:grpSpPr>
          <a:xfrm>
            <a:off x="6591612" y="3483994"/>
            <a:ext cx="592040" cy="310532"/>
            <a:chOff x="5458119" y="749300"/>
            <a:chExt cx="789386" cy="414043"/>
          </a:xfrm>
        </p:grpSpPr>
        <p:pic>
          <p:nvPicPr>
            <p:cNvPr id="185" name="Picture 4" descr="\\atonet\atonetshares$\Small Business Experience\00.Client Experience\SB Deep Dive\Design Images\Icons\SB Icon 1-97.png">
              <a:extLst>
                <a:ext uri="{FF2B5EF4-FFF2-40B4-BE49-F238E27FC236}">
                  <a16:creationId xmlns:a16="http://schemas.microsoft.com/office/drawing/2014/main" id="{134D225A-C4C5-437C-8B01-6F2A55CD890E}"/>
                </a:ext>
              </a:extLst>
            </p:cNvPr>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820265" y="749300"/>
              <a:ext cx="427240" cy="41404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6" descr="\\atonet\atonetshares$\Small Business Experience\00.Client Experience\SB Deep Dive\Design Images\Icons\SB Icon 1-99.png">
              <a:extLst>
                <a:ext uri="{FF2B5EF4-FFF2-40B4-BE49-F238E27FC236}">
                  <a16:creationId xmlns:a16="http://schemas.microsoft.com/office/drawing/2014/main" id="{B490C364-8F5C-4E39-8E29-D74202FCA3E9}"/>
                </a:ext>
              </a:extLst>
            </p:cNvPr>
            <p:cNvPicPr>
              <a:picLocks noChangeAspect="1" noChangeArrowheads="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639903" y="749300"/>
              <a:ext cx="427240" cy="414043"/>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atonet\atonetshares$\Small Business Experience\00.Client Experience\SB Deep Dive\Design Images\Icons\SB Icon 1-95.png">
              <a:extLst>
                <a:ext uri="{FF2B5EF4-FFF2-40B4-BE49-F238E27FC236}">
                  <a16:creationId xmlns:a16="http://schemas.microsoft.com/office/drawing/2014/main" id="{1053058D-121A-482F-BD13-62713B87DFE6}"/>
                </a:ext>
              </a:extLst>
            </p:cNvPr>
            <p:cNvPicPr>
              <a:picLocks noChangeAspect="1" noChangeArrowheads="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458119" y="749300"/>
              <a:ext cx="428662" cy="414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8" name="Group 187">
            <a:extLst>
              <a:ext uri="{FF2B5EF4-FFF2-40B4-BE49-F238E27FC236}">
                <a16:creationId xmlns:a16="http://schemas.microsoft.com/office/drawing/2014/main" id="{890F4FD0-0CCA-475E-AF6C-2CFC74528CAC}"/>
              </a:ext>
            </a:extLst>
          </p:cNvPr>
          <p:cNvGrpSpPr/>
          <p:nvPr/>
        </p:nvGrpSpPr>
        <p:grpSpPr>
          <a:xfrm>
            <a:off x="4996378" y="3449209"/>
            <a:ext cx="592040" cy="310532"/>
            <a:chOff x="5458119" y="749300"/>
            <a:chExt cx="789386" cy="414043"/>
          </a:xfrm>
        </p:grpSpPr>
        <p:pic>
          <p:nvPicPr>
            <p:cNvPr id="189" name="Picture 4" descr="\\atonet\atonetshares$\Small Business Experience\00.Client Experience\SB Deep Dive\Design Images\Icons\SB Icon 1-97.png">
              <a:extLst>
                <a:ext uri="{FF2B5EF4-FFF2-40B4-BE49-F238E27FC236}">
                  <a16:creationId xmlns:a16="http://schemas.microsoft.com/office/drawing/2014/main" id="{F60BE233-AF56-4898-8E53-0A637D5AD17F}"/>
                </a:ext>
              </a:extLst>
            </p:cNvPr>
            <p:cNvPicPr>
              <a:picLocks noChangeAspect="1" noChangeArrowheads="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820265" y="749300"/>
              <a:ext cx="427240" cy="414043"/>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6" descr="\\atonet\atonetshares$\Small Business Experience\00.Client Experience\SB Deep Dive\Design Images\Icons\SB Icon 1-99.png">
              <a:extLst>
                <a:ext uri="{FF2B5EF4-FFF2-40B4-BE49-F238E27FC236}">
                  <a16:creationId xmlns:a16="http://schemas.microsoft.com/office/drawing/2014/main" id="{7559B624-FFDF-465C-BE49-6DEB94429D7D}"/>
                </a:ext>
              </a:extLst>
            </p:cNvPr>
            <p:cNvPicPr>
              <a:picLocks noChangeAspect="1" noChangeArrowheads="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39903" y="749300"/>
              <a:ext cx="427240" cy="414043"/>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 descr="\\atonet\atonetshares$\Small Business Experience\00.Client Experience\SB Deep Dive\Design Images\Icons\SB Icon 1-95.png">
              <a:extLst>
                <a:ext uri="{FF2B5EF4-FFF2-40B4-BE49-F238E27FC236}">
                  <a16:creationId xmlns:a16="http://schemas.microsoft.com/office/drawing/2014/main" id="{33DAEF73-59F5-4D8E-A3D4-4F7E9E850701}"/>
                </a:ext>
              </a:extLst>
            </p:cNvPr>
            <p:cNvPicPr>
              <a:picLocks noChangeAspect="1" noChangeArrowheads="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458119" y="749300"/>
              <a:ext cx="428662" cy="414043"/>
            </a:xfrm>
            <a:prstGeom prst="rect">
              <a:avLst/>
            </a:prstGeom>
            <a:noFill/>
            <a:extLst>
              <a:ext uri="{909E8E84-426E-40DD-AFC4-6F175D3DCCD1}">
                <a14:hiddenFill xmlns:a14="http://schemas.microsoft.com/office/drawing/2010/main">
                  <a:solidFill>
                    <a:srgbClr val="FFFFFF"/>
                  </a:solidFill>
                </a14:hiddenFill>
              </a:ext>
            </a:extLst>
          </p:spPr>
        </p:pic>
      </p:grpSp>
      <p:pic>
        <p:nvPicPr>
          <p:cNvPr id="194" name="Graphic 193" descr="Single gear with solid fill">
            <a:extLst>
              <a:ext uri="{FF2B5EF4-FFF2-40B4-BE49-F238E27FC236}">
                <a16:creationId xmlns:a16="http://schemas.microsoft.com/office/drawing/2014/main" id="{F4C556F3-1AB9-4B16-BD45-6276190C2D9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83839" y="4688382"/>
            <a:ext cx="340697" cy="340697"/>
          </a:xfrm>
          <a:prstGeom prst="rect">
            <a:avLst/>
          </a:prstGeom>
        </p:spPr>
      </p:pic>
      <p:pic>
        <p:nvPicPr>
          <p:cNvPr id="195" name="Graphic 194" descr="Single gear with solid fill">
            <a:extLst>
              <a:ext uri="{FF2B5EF4-FFF2-40B4-BE49-F238E27FC236}">
                <a16:creationId xmlns:a16="http://schemas.microsoft.com/office/drawing/2014/main" id="{EF649C5D-38D7-427D-B415-25C56EDB5EC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04721" y="4625195"/>
            <a:ext cx="269027" cy="269027"/>
          </a:xfrm>
          <a:prstGeom prst="rect">
            <a:avLst/>
          </a:prstGeom>
        </p:spPr>
      </p:pic>
      <p:pic>
        <p:nvPicPr>
          <p:cNvPr id="196" name="Graphic 195" descr="Single gear with solid fill">
            <a:extLst>
              <a:ext uri="{FF2B5EF4-FFF2-40B4-BE49-F238E27FC236}">
                <a16:creationId xmlns:a16="http://schemas.microsoft.com/office/drawing/2014/main" id="{F076932E-5834-49D0-B597-69F8C491384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87869" y="4817106"/>
            <a:ext cx="199445" cy="199445"/>
          </a:xfrm>
          <a:prstGeom prst="rect">
            <a:avLst/>
          </a:prstGeom>
        </p:spPr>
      </p:pic>
      <p:pic>
        <p:nvPicPr>
          <p:cNvPr id="197" name="Graphic 196" descr="Single gear with solid fill">
            <a:extLst>
              <a:ext uri="{FF2B5EF4-FFF2-40B4-BE49-F238E27FC236}">
                <a16:creationId xmlns:a16="http://schemas.microsoft.com/office/drawing/2014/main" id="{90ED2A1B-23E2-433D-897D-C3B8349F836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45068" y="4597892"/>
            <a:ext cx="199632" cy="199632"/>
          </a:xfrm>
          <a:prstGeom prst="rect">
            <a:avLst/>
          </a:prstGeom>
        </p:spPr>
      </p:pic>
      <p:pic>
        <p:nvPicPr>
          <p:cNvPr id="199" name="Graphic 198" descr="Board Of Directors with solid fill">
            <a:extLst>
              <a:ext uri="{FF2B5EF4-FFF2-40B4-BE49-F238E27FC236}">
                <a16:creationId xmlns:a16="http://schemas.microsoft.com/office/drawing/2014/main" id="{C17B79B7-CF8D-4330-87F4-657C523EBDD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910739" y="5938994"/>
            <a:ext cx="433604" cy="433604"/>
          </a:xfrm>
          <a:prstGeom prst="rect">
            <a:avLst/>
          </a:prstGeom>
        </p:spPr>
      </p:pic>
      <p:graphicFrame>
        <p:nvGraphicFramePr>
          <p:cNvPr id="200" name="Table 199">
            <a:extLst>
              <a:ext uri="{FF2B5EF4-FFF2-40B4-BE49-F238E27FC236}">
                <a16:creationId xmlns:a16="http://schemas.microsoft.com/office/drawing/2014/main" id="{6F3FEFCF-F439-4AC9-A911-D0DB6EADBF68}"/>
              </a:ext>
            </a:extLst>
          </p:cNvPr>
          <p:cNvGraphicFramePr>
            <a:graphicFrameLocks noGrp="1"/>
          </p:cNvGraphicFramePr>
          <p:nvPr>
            <p:extLst>
              <p:ext uri="{D42A27DB-BD31-4B8C-83A1-F6EECF244321}">
                <p14:modId xmlns:p14="http://schemas.microsoft.com/office/powerpoint/2010/main" val="2473214915"/>
              </p:ext>
            </p:extLst>
          </p:nvPr>
        </p:nvGraphicFramePr>
        <p:xfrm>
          <a:off x="7004915" y="4985966"/>
          <a:ext cx="1985833" cy="812183"/>
        </p:xfrm>
        <a:graphic>
          <a:graphicData uri="http://schemas.openxmlformats.org/drawingml/2006/table">
            <a:tbl>
              <a:tblPr firstRow="1" bandRow="1">
                <a:tableStyleId>{5C22544A-7EE6-4342-B048-85BDC9FD1C3A}</a:tableStyleId>
              </a:tblPr>
              <a:tblGrid>
                <a:gridCol w="531740">
                  <a:extLst>
                    <a:ext uri="{9D8B030D-6E8A-4147-A177-3AD203B41FA5}">
                      <a16:colId xmlns:a16="http://schemas.microsoft.com/office/drawing/2014/main" val="20000"/>
                    </a:ext>
                  </a:extLst>
                </a:gridCol>
                <a:gridCol w="1454093">
                  <a:extLst>
                    <a:ext uri="{9D8B030D-6E8A-4147-A177-3AD203B41FA5}">
                      <a16:colId xmlns:a16="http://schemas.microsoft.com/office/drawing/2014/main" val="20001"/>
                    </a:ext>
                  </a:extLst>
                </a:gridCol>
              </a:tblGrid>
              <a:tr h="812183">
                <a:tc>
                  <a:txBody>
                    <a:bodyPr/>
                    <a:lstStyle/>
                    <a:p>
                      <a:pPr algn="r"/>
                      <a:r>
                        <a:rPr lang="en-AU" sz="800" b="1" i="0" dirty="0">
                          <a:solidFill>
                            <a:schemeClr val="tx1"/>
                          </a:solidFill>
                          <a:latin typeface="Century Gothic" panose="020B0502020202020204" pitchFamily="34" charset="0"/>
                          <a:cs typeface="Arial" panose="020B0604020202020204" pitchFamily="34" charset="0"/>
                        </a:rPr>
                        <a:t>Topics</a:t>
                      </a:r>
                    </a:p>
                  </a:txBody>
                  <a:tcPr marL="27000" marR="40500" marT="27000" marB="27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4625" lvl="2" indent="-174625">
                        <a:lnSpc>
                          <a:spcPct val="114000"/>
                        </a:lnSpc>
                        <a:buFont typeface="+mj-lt"/>
                        <a:buAutoNum type="arabicPeriod"/>
                      </a:pPr>
                      <a:r>
                        <a:rPr lang="en-AU" sz="800" b="0" dirty="0">
                          <a:solidFill>
                            <a:schemeClr val="tx1"/>
                          </a:solidFill>
                          <a:latin typeface="Century Gothic" panose="020B0502020202020204" pitchFamily="34" charset="0"/>
                          <a:cs typeface="Arial" panose="020B0604020202020204" pitchFamily="34" charset="0"/>
                        </a:rPr>
                        <a:t>Not declaring income</a:t>
                      </a:r>
                    </a:p>
                    <a:p>
                      <a:pPr marL="174625" lvl="2" indent="-174625">
                        <a:lnSpc>
                          <a:spcPct val="114000"/>
                        </a:lnSpc>
                        <a:buFont typeface="+mj-lt"/>
                        <a:buAutoNum type="arabicPeriod"/>
                      </a:pPr>
                      <a:r>
                        <a:rPr lang="en-AU" sz="800" b="0" dirty="0">
                          <a:solidFill>
                            <a:schemeClr val="tx1"/>
                          </a:solidFill>
                          <a:latin typeface="Century Gothic" panose="020B0502020202020204" pitchFamily="34" charset="0"/>
                          <a:cs typeface="Arial" panose="020B0604020202020204" pitchFamily="34" charset="0"/>
                        </a:rPr>
                        <a:t>Demanding cash from customers</a:t>
                      </a:r>
                    </a:p>
                    <a:p>
                      <a:pPr marL="174625" lvl="2" indent="-174625">
                        <a:lnSpc>
                          <a:spcPct val="114000"/>
                        </a:lnSpc>
                        <a:buFont typeface="+mj-lt"/>
                        <a:buAutoNum type="arabicPeriod"/>
                      </a:pPr>
                      <a:r>
                        <a:rPr lang="en-AU" sz="800" b="0" dirty="0">
                          <a:solidFill>
                            <a:schemeClr val="tx1"/>
                          </a:solidFill>
                          <a:latin typeface="Century Gothic" panose="020B0502020202020204" pitchFamily="34" charset="0"/>
                          <a:cs typeface="Arial" panose="020B0604020202020204" pitchFamily="34" charset="0"/>
                        </a:rPr>
                        <a:t>Paying workers ‘cash in hand’</a:t>
                      </a:r>
                    </a:p>
                  </a:txBody>
                  <a:tcPr marL="108000" marR="27000" marT="81000" marB="27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01" name="Group 200">
            <a:extLst>
              <a:ext uri="{FF2B5EF4-FFF2-40B4-BE49-F238E27FC236}">
                <a16:creationId xmlns:a16="http://schemas.microsoft.com/office/drawing/2014/main" id="{11C88739-1EA9-405A-9E55-27D1BA4F96E2}"/>
              </a:ext>
            </a:extLst>
          </p:cNvPr>
          <p:cNvGrpSpPr/>
          <p:nvPr/>
        </p:nvGrpSpPr>
        <p:grpSpPr>
          <a:xfrm>
            <a:off x="7315421" y="3163802"/>
            <a:ext cx="540060" cy="771491"/>
            <a:chOff x="3406482" y="779470"/>
            <a:chExt cx="837357" cy="1023062"/>
          </a:xfrm>
        </p:grpSpPr>
        <p:grpSp>
          <p:nvGrpSpPr>
            <p:cNvPr id="202" name="Group 201">
              <a:extLst>
                <a:ext uri="{FF2B5EF4-FFF2-40B4-BE49-F238E27FC236}">
                  <a16:creationId xmlns:a16="http://schemas.microsoft.com/office/drawing/2014/main" id="{BA581BF0-E7BC-40A4-8731-2C6F4DF5C2FF}"/>
                </a:ext>
              </a:extLst>
            </p:cNvPr>
            <p:cNvGrpSpPr/>
            <p:nvPr/>
          </p:nvGrpSpPr>
          <p:grpSpPr>
            <a:xfrm>
              <a:off x="3406482" y="1250914"/>
              <a:ext cx="261293" cy="551618"/>
              <a:chOff x="143211" y="7035800"/>
              <a:chExt cx="625774" cy="1321078"/>
            </a:xfrm>
          </p:grpSpPr>
          <p:sp>
            <p:nvSpPr>
              <p:cNvPr id="288" name="Rectangle 40">
                <a:extLst>
                  <a:ext uri="{FF2B5EF4-FFF2-40B4-BE49-F238E27FC236}">
                    <a16:creationId xmlns:a16="http://schemas.microsoft.com/office/drawing/2014/main" id="{4F2B8110-4E9A-441C-A5D1-AA099B4B1162}"/>
                  </a:ext>
                </a:extLst>
              </p:cNvPr>
              <p:cNvSpPr/>
              <p:nvPr/>
            </p:nvSpPr>
            <p:spPr>
              <a:xfrm>
                <a:off x="143211" y="7035800"/>
                <a:ext cx="625774" cy="1321078"/>
              </a:xfrm>
              <a:custGeom>
                <a:avLst/>
                <a:gdLst/>
                <a:ahLst/>
                <a:cxnLst/>
                <a:rect l="l" t="t" r="r" b="b"/>
                <a:pathLst>
                  <a:path w="625774" h="1321078">
                    <a:moveTo>
                      <a:pt x="0" y="0"/>
                    </a:moveTo>
                    <a:lnTo>
                      <a:pt x="625774" y="0"/>
                    </a:lnTo>
                    <a:lnTo>
                      <a:pt x="625774" y="1321078"/>
                    </a:lnTo>
                    <a:lnTo>
                      <a:pt x="365035" y="1321078"/>
                    </a:lnTo>
                    <a:lnTo>
                      <a:pt x="365035" y="1161737"/>
                    </a:lnTo>
                    <a:lnTo>
                      <a:pt x="249151" y="1161737"/>
                    </a:lnTo>
                    <a:lnTo>
                      <a:pt x="249151" y="1321078"/>
                    </a:lnTo>
                    <a:lnTo>
                      <a:pt x="0" y="1321078"/>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dirty="0"/>
              </a:p>
            </p:txBody>
          </p:sp>
          <p:grpSp>
            <p:nvGrpSpPr>
              <p:cNvPr id="289" name="Group 288">
                <a:extLst>
                  <a:ext uri="{FF2B5EF4-FFF2-40B4-BE49-F238E27FC236}">
                    <a16:creationId xmlns:a16="http://schemas.microsoft.com/office/drawing/2014/main" id="{5C68C40E-9715-4173-902A-DF696804ED8D}"/>
                  </a:ext>
                </a:extLst>
              </p:cNvPr>
              <p:cNvGrpSpPr/>
              <p:nvPr/>
            </p:nvGrpSpPr>
            <p:grpSpPr>
              <a:xfrm>
                <a:off x="186668" y="7087948"/>
                <a:ext cx="522905" cy="95604"/>
                <a:chOff x="187325" y="4089400"/>
                <a:chExt cx="573063" cy="104775"/>
              </a:xfrm>
            </p:grpSpPr>
            <p:sp>
              <p:nvSpPr>
                <p:cNvPr id="325" name="Rectangle 324">
                  <a:extLst>
                    <a:ext uri="{FF2B5EF4-FFF2-40B4-BE49-F238E27FC236}">
                      <a16:creationId xmlns:a16="http://schemas.microsoft.com/office/drawing/2014/main" id="{6CB970BA-57D3-4BE9-BEAD-9AA1F6573405}"/>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6" name="Rectangle 325">
                  <a:extLst>
                    <a:ext uri="{FF2B5EF4-FFF2-40B4-BE49-F238E27FC236}">
                      <a16:creationId xmlns:a16="http://schemas.microsoft.com/office/drawing/2014/main" id="{179BBCBC-B6D9-4125-B716-5FA222D73F5E}"/>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7" name="Rectangle 326">
                  <a:extLst>
                    <a:ext uri="{FF2B5EF4-FFF2-40B4-BE49-F238E27FC236}">
                      <a16:creationId xmlns:a16="http://schemas.microsoft.com/office/drawing/2014/main" id="{2DACA11B-EC1E-46E8-BF63-9D77C4689500}"/>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8" name="Rectangle 327">
                  <a:extLst>
                    <a:ext uri="{FF2B5EF4-FFF2-40B4-BE49-F238E27FC236}">
                      <a16:creationId xmlns:a16="http://schemas.microsoft.com/office/drawing/2014/main" id="{B959B372-D043-4010-9730-83D3F959C0C2}"/>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0" name="Group 289">
                <a:extLst>
                  <a:ext uri="{FF2B5EF4-FFF2-40B4-BE49-F238E27FC236}">
                    <a16:creationId xmlns:a16="http://schemas.microsoft.com/office/drawing/2014/main" id="{88819D72-4D86-4E6A-8EE1-9BDE1394B36A}"/>
                  </a:ext>
                </a:extLst>
              </p:cNvPr>
              <p:cNvGrpSpPr/>
              <p:nvPr/>
            </p:nvGrpSpPr>
            <p:grpSpPr>
              <a:xfrm>
                <a:off x="186668" y="7218906"/>
                <a:ext cx="522905" cy="95604"/>
                <a:chOff x="187325" y="4089400"/>
                <a:chExt cx="573063" cy="104775"/>
              </a:xfrm>
            </p:grpSpPr>
            <p:sp>
              <p:nvSpPr>
                <p:cNvPr id="321" name="Rectangle 320">
                  <a:extLst>
                    <a:ext uri="{FF2B5EF4-FFF2-40B4-BE49-F238E27FC236}">
                      <a16:creationId xmlns:a16="http://schemas.microsoft.com/office/drawing/2014/main" id="{B30DB152-EB18-44B7-A261-F52AD9BB2FCA}"/>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2" name="Rectangle 321">
                  <a:extLst>
                    <a:ext uri="{FF2B5EF4-FFF2-40B4-BE49-F238E27FC236}">
                      <a16:creationId xmlns:a16="http://schemas.microsoft.com/office/drawing/2014/main" id="{17B7D201-B8C0-493C-B27B-484EF6F2625D}"/>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3" name="Rectangle 322">
                  <a:extLst>
                    <a:ext uri="{FF2B5EF4-FFF2-40B4-BE49-F238E27FC236}">
                      <a16:creationId xmlns:a16="http://schemas.microsoft.com/office/drawing/2014/main" id="{8B81B1D7-E4BE-4859-8593-8142137D2399}"/>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4" name="Rectangle 323">
                  <a:extLst>
                    <a:ext uri="{FF2B5EF4-FFF2-40B4-BE49-F238E27FC236}">
                      <a16:creationId xmlns:a16="http://schemas.microsoft.com/office/drawing/2014/main" id="{1D1F4BDF-5F71-4817-AF05-F588A7404FA4}"/>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1" name="Group 290">
                <a:extLst>
                  <a:ext uri="{FF2B5EF4-FFF2-40B4-BE49-F238E27FC236}">
                    <a16:creationId xmlns:a16="http://schemas.microsoft.com/office/drawing/2014/main" id="{00593E50-CA6D-424D-A58B-BC091C7C44DB}"/>
                  </a:ext>
                </a:extLst>
              </p:cNvPr>
              <p:cNvGrpSpPr/>
              <p:nvPr/>
            </p:nvGrpSpPr>
            <p:grpSpPr>
              <a:xfrm>
                <a:off x="186668" y="7350317"/>
                <a:ext cx="522905" cy="95604"/>
                <a:chOff x="187325" y="4089400"/>
                <a:chExt cx="573063" cy="104775"/>
              </a:xfrm>
            </p:grpSpPr>
            <p:sp>
              <p:nvSpPr>
                <p:cNvPr id="317" name="Rectangle 316">
                  <a:extLst>
                    <a:ext uri="{FF2B5EF4-FFF2-40B4-BE49-F238E27FC236}">
                      <a16:creationId xmlns:a16="http://schemas.microsoft.com/office/drawing/2014/main" id="{C9C9DF66-63D3-40FD-8C9C-EC64AC91A75D}"/>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8" name="Rectangle 317">
                  <a:extLst>
                    <a:ext uri="{FF2B5EF4-FFF2-40B4-BE49-F238E27FC236}">
                      <a16:creationId xmlns:a16="http://schemas.microsoft.com/office/drawing/2014/main" id="{B3E06154-97D0-4C4B-892F-E7F2667ACEBF}"/>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9" name="Rectangle 318">
                  <a:extLst>
                    <a:ext uri="{FF2B5EF4-FFF2-40B4-BE49-F238E27FC236}">
                      <a16:creationId xmlns:a16="http://schemas.microsoft.com/office/drawing/2014/main" id="{EB7441A2-FAD4-418F-AD19-F6EFDDACE6A0}"/>
                    </a:ext>
                  </a:extLst>
                </p:cNvPr>
                <p:cNvSpPr/>
                <p:nvPr/>
              </p:nvSpPr>
              <p:spPr>
                <a:xfrm>
                  <a:off x="501633" y="4089400"/>
                  <a:ext cx="101600" cy="10477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sp>
              <p:nvSpPr>
                <p:cNvPr id="320" name="Rectangle 319">
                  <a:extLst>
                    <a:ext uri="{FF2B5EF4-FFF2-40B4-BE49-F238E27FC236}">
                      <a16:creationId xmlns:a16="http://schemas.microsoft.com/office/drawing/2014/main" id="{44808084-FA8D-4967-A2DE-2FC9B9D7E190}"/>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2" name="Group 291">
                <a:extLst>
                  <a:ext uri="{FF2B5EF4-FFF2-40B4-BE49-F238E27FC236}">
                    <a16:creationId xmlns:a16="http://schemas.microsoft.com/office/drawing/2014/main" id="{6C4DAF22-D9C3-4364-87DD-05BE94CBC114}"/>
                  </a:ext>
                </a:extLst>
              </p:cNvPr>
              <p:cNvGrpSpPr/>
              <p:nvPr/>
            </p:nvGrpSpPr>
            <p:grpSpPr>
              <a:xfrm>
                <a:off x="186668" y="7481275"/>
                <a:ext cx="522905" cy="95604"/>
                <a:chOff x="187325" y="4089400"/>
                <a:chExt cx="573063" cy="104775"/>
              </a:xfrm>
            </p:grpSpPr>
            <p:sp>
              <p:nvSpPr>
                <p:cNvPr id="313" name="Rectangle 312">
                  <a:extLst>
                    <a:ext uri="{FF2B5EF4-FFF2-40B4-BE49-F238E27FC236}">
                      <a16:creationId xmlns:a16="http://schemas.microsoft.com/office/drawing/2014/main" id="{43C2AD01-603F-44E8-A4FF-226CC08D2E7D}"/>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4" name="Rectangle 313">
                  <a:extLst>
                    <a:ext uri="{FF2B5EF4-FFF2-40B4-BE49-F238E27FC236}">
                      <a16:creationId xmlns:a16="http://schemas.microsoft.com/office/drawing/2014/main" id="{1D301E4D-1CA7-4D05-88CE-0F2EB6C1F8B4}"/>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5" name="Rectangle 314">
                  <a:extLst>
                    <a:ext uri="{FF2B5EF4-FFF2-40B4-BE49-F238E27FC236}">
                      <a16:creationId xmlns:a16="http://schemas.microsoft.com/office/drawing/2014/main" id="{9941D84E-58F6-42EC-A249-C0F9336C1AA0}"/>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6" name="Rectangle 315">
                  <a:extLst>
                    <a:ext uri="{FF2B5EF4-FFF2-40B4-BE49-F238E27FC236}">
                      <a16:creationId xmlns:a16="http://schemas.microsoft.com/office/drawing/2014/main" id="{42446CA6-E4B0-4156-8B5C-037FD4471512}"/>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3" name="Group 292">
                <a:extLst>
                  <a:ext uri="{FF2B5EF4-FFF2-40B4-BE49-F238E27FC236}">
                    <a16:creationId xmlns:a16="http://schemas.microsoft.com/office/drawing/2014/main" id="{7D913DAD-9CD3-49CF-A2C3-7239DC2B1BAC}"/>
                  </a:ext>
                </a:extLst>
              </p:cNvPr>
              <p:cNvGrpSpPr/>
              <p:nvPr/>
            </p:nvGrpSpPr>
            <p:grpSpPr>
              <a:xfrm>
                <a:off x="186668" y="7613138"/>
                <a:ext cx="522905" cy="95604"/>
                <a:chOff x="187325" y="4089400"/>
                <a:chExt cx="573063" cy="104775"/>
              </a:xfrm>
            </p:grpSpPr>
            <p:sp>
              <p:nvSpPr>
                <p:cNvPr id="309" name="Rectangle 308">
                  <a:extLst>
                    <a:ext uri="{FF2B5EF4-FFF2-40B4-BE49-F238E27FC236}">
                      <a16:creationId xmlns:a16="http://schemas.microsoft.com/office/drawing/2014/main" id="{7E0A5CEE-8751-41FA-B6F1-8FB476A288BC}"/>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0" name="Rectangle 309">
                  <a:extLst>
                    <a:ext uri="{FF2B5EF4-FFF2-40B4-BE49-F238E27FC236}">
                      <a16:creationId xmlns:a16="http://schemas.microsoft.com/office/drawing/2014/main" id="{01367031-9121-4772-A056-2A608B77E5F4}"/>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1" name="Rectangle 310">
                  <a:extLst>
                    <a:ext uri="{FF2B5EF4-FFF2-40B4-BE49-F238E27FC236}">
                      <a16:creationId xmlns:a16="http://schemas.microsoft.com/office/drawing/2014/main" id="{178222B7-701D-4A60-85B6-0047FA824B1B}"/>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2" name="Rectangle 311">
                  <a:extLst>
                    <a:ext uri="{FF2B5EF4-FFF2-40B4-BE49-F238E27FC236}">
                      <a16:creationId xmlns:a16="http://schemas.microsoft.com/office/drawing/2014/main" id="{D5E145D5-BA6F-43C1-B9A8-8D9FD4AF2B1B}"/>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4" name="Group 293">
                <a:extLst>
                  <a:ext uri="{FF2B5EF4-FFF2-40B4-BE49-F238E27FC236}">
                    <a16:creationId xmlns:a16="http://schemas.microsoft.com/office/drawing/2014/main" id="{A7DC520B-D20D-48FA-9756-31B2EF1945BB}"/>
                  </a:ext>
                </a:extLst>
              </p:cNvPr>
              <p:cNvGrpSpPr/>
              <p:nvPr/>
            </p:nvGrpSpPr>
            <p:grpSpPr>
              <a:xfrm>
                <a:off x="186668" y="7744096"/>
                <a:ext cx="522905" cy="95604"/>
                <a:chOff x="187325" y="4089400"/>
                <a:chExt cx="573063" cy="104775"/>
              </a:xfrm>
            </p:grpSpPr>
            <p:sp>
              <p:nvSpPr>
                <p:cNvPr id="305" name="Rectangle 304">
                  <a:extLst>
                    <a:ext uri="{FF2B5EF4-FFF2-40B4-BE49-F238E27FC236}">
                      <a16:creationId xmlns:a16="http://schemas.microsoft.com/office/drawing/2014/main" id="{3D260CB7-2196-4705-885F-57C523697AC2}"/>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6" name="Rectangle 305">
                  <a:extLst>
                    <a:ext uri="{FF2B5EF4-FFF2-40B4-BE49-F238E27FC236}">
                      <a16:creationId xmlns:a16="http://schemas.microsoft.com/office/drawing/2014/main" id="{ADC4F14D-E9B3-48D5-AA2B-CD27220A2318}"/>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7" name="Rectangle 306">
                  <a:extLst>
                    <a:ext uri="{FF2B5EF4-FFF2-40B4-BE49-F238E27FC236}">
                      <a16:creationId xmlns:a16="http://schemas.microsoft.com/office/drawing/2014/main" id="{D94DB505-25FB-4665-84A1-BBC6FEB1805E}"/>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8" name="Rectangle 307">
                  <a:extLst>
                    <a:ext uri="{FF2B5EF4-FFF2-40B4-BE49-F238E27FC236}">
                      <a16:creationId xmlns:a16="http://schemas.microsoft.com/office/drawing/2014/main" id="{56FC0EB0-4229-477A-AF4F-2985D063FA2C}"/>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5" name="Group 294">
                <a:extLst>
                  <a:ext uri="{FF2B5EF4-FFF2-40B4-BE49-F238E27FC236}">
                    <a16:creationId xmlns:a16="http://schemas.microsoft.com/office/drawing/2014/main" id="{59559AFA-3D17-4125-AC9A-0B5D26B8FC97}"/>
                  </a:ext>
                </a:extLst>
              </p:cNvPr>
              <p:cNvGrpSpPr/>
              <p:nvPr/>
            </p:nvGrpSpPr>
            <p:grpSpPr>
              <a:xfrm>
                <a:off x="186668" y="7875507"/>
                <a:ext cx="522905" cy="95604"/>
                <a:chOff x="187325" y="4089400"/>
                <a:chExt cx="573063" cy="104775"/>
              </a:xfrm>
            </p:grpSpPr>
            <p:sp>
              <p:nvSpPr>
                <p:cNvPr id="301" name="Rectangle 300">
                  <a:extLst>
                    <a:ext uri="{FF2B5EF4-FFF2-40B4-BE49-F238E27FC236}">
                      <a16:creationId xmlns:a16="http://schemas.microsoft.com/office/drawing/2014/main" id="{1BE6E54D-0268-40FF-A263-530F50D75225}"/>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2" name="Rectangle 301">
                  <a:extLst>
                    <a:ext uri="{FF2B5EF4-FFF2-40B4-BE49-F238E27FC236}">
                      <a16:creationId xmlns:a16="http://schemas.microsoft.com/office/drawing/2014/main" id="{565F57D6-686C-4587-8586-25D373A73CBF}"/>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3" name="Rectangle 302">
                  <a:extLst>
                    <a:ext uri="{FF2B5EF4-FFF2-40B4-BE49-F238E27FC236}">
                      <a16:creationId xmlns:a16="http://schemas.microsoft.com/office/drawing/2014/main" id="{B82C50CF-3D56-4205-9360-F8E2B760722F}"/>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4" name="Rectangle 303">
                  <a:extLst>
                    <a:ext uri="{FF2B5EF4-FFF2-40B4-BE49-F238E27FC236}">
                      <a16:creationId xmlns:a16="http://schemas.microsoft.com/office/drawing/2014/main" id="{941FB44D-6B92-48CD-AB85-20DA12B7170A}"/>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96" name="Group 295">
                <a:extLst>
                  <a:ext uri="{FF2B5EF4-FFF2-40B4-BE49-F238E27FC236}">
                    <a16:creationId xmlns:a16="http://schemas.microsoft.com/office/drawing/2014/main" id="{3A5B583A-6516-433A-A8EB-3BF6B07B75ED}"/>
                  </a:ext>
                </a:extLst>
              </p:cNvPr>
              <p:cNvGrpSpPr/>
              <p:nvPr/>
            </p:nvGrpSpPr>
            <p:grpSpPr>
              <a:xfrm>
                <a:off x="186668" y="8006465"/>
                <a:ext cx="522905" cy="95604"/>
                <a:chOff x="187325" y="4089400"/>
                <a:chExt cx="573063" cy="104775"/>
              </a:xfrm>
            </p:grpSpPr>
            <p:sp>
              <p:nvSpPr>
                <p:cNvPr id="297" name="Rectangle 296">
                  <a:extLst>
                    <a:ext uri="{FF2B5EF4-FFF2-40B4-BE49-F238E27FC236}">
                      <a16:creationId xmlns:a16="http://schemas.microsoft.com/office/drawing/2014/main" id="{98839AA6-21B6-4EFC-BBA9-69C4DF9FC82F}"/>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8" name="Rectangle 297">
                  <a:extLst>
                    <a:ext uri="{FF2B5EF4-FFF2-40B4-BE49-F238E27FC236}">
                      <a16:creationId xmlns:a16="http://schemas.microsoft.com/office/drawing/2014/main" id="{1E1C385B-9C32-469C-B103-2DFF280319FC}"/>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9" name="Rectangle 298">
                  <a:extLst>
                    <a:ext uri="{FF2B5EF4-FFF2-40B4-BE49-F238E27FC236}">
                      <a16:creationId xmlns:a16="http://schemas.microsoft.com/office/drawing/2014/main" id="{7D08AA6A-B802-4710-B5CD-88C4070D60A4}"/>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0" name="Rectangle 299">
                  <a:extLst>
                    <a:ext uri="{FF2B5EF4-FFF2-40B4-BE49-F238E27FC236}">
                      <a16:creationId xmlns:a16="http://schemas.microsoft.com/office/drawing/2014/main" id="{676B9427-6993-4748-9D47-E5B269CFB3CE}"/>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203" name="Group 202">
              <a:extLst>
                <a:ext uri="{FF2B5EF4-FFF2-40B4-BE49-F238E27FC236}">
                  <a16:creationId xmlns:a16="http://schemas.microsoft.com/office/drawing/2014/main" id="{C347009C-1F41-429E-9F9E-F04DEE8BF3AB}"/>
                </a:ext>
              </a:extLst>
            </p:cNvPr>
            <p:cNvGrpSpPr/>
            <p:nvPr/>
          </p:nvGrpSpPr>
          <p:grpSpPr>
            <a:xfrm>
              <a:off x="3694514" y="1222339"/>
              <a:ext cx="261293" cy="551618"/>
              <a:chOff x="143211" y="7035800"/>
              <a:chExt cx="625774" cy="1321078"/>
            </a:xfrm>
          </p:grpSpPr>
          <p:sp>
            <p:nvSpPr>
              <p:cNvPr id="247" name="Rectangle 40">
                <a:extLst>
                  <a:ext uri="{FF2B5EF4-FFF2-40B4-BE49-F238E27FC236}">
                    <a16:creationId xmlns:a16="http://schemas.microsoft.com/office/drawing/2014/main" id="{FCED34F1-C096-438D-AEDB-207051A0DAFD}"/>
                  </a:ext>
                </a:extLst>
              </p:cNvPr>
              <p:cNvSpPr/>
              <p:nvPr/>
            </p:nvSpPr>
            <p:spPr>
              <a:xfrm>
                <a:off x="143211" y="7035800"/>
                <a:ext cx="625774" cy="1321078"/>
              </a:xfrm>
              <a:custGeom>
                <a:avLst/>
                <a:gdLst/>
                <a:ahLst/>
                <a:cxnLst/>
                <a:rect l="l" t="t" r="r" b="b"/>
                <a:pathLst>
                  <a:path w="625774" h="1321078">
                    <a:moveTo>
                      <a:pt x="0" y="0"/>
                    </a:moveTo>
                    <a:lnTo>
                      <a:pt x="625774" y="0"/>
                    </a:lnTo>
                    <a:lnTo>
                      <a:pt x="625774" y="1321078"/>
                    </a:lnTo>
                    <a:lnTo>
                      <a:pt x="365035" y="1321078"/>
                    </a:lnTo>
                    <a:lnTo>
                      <a:pt x="365035" y="1161737"/>
                    </a:lnTo>
                    <a:lnTo>
                      <a:pt x="249151" y="1161737"/>
                    </a:lnTo>
                    <a:lnTo>
                      <a:pt x="249151" y="1321078"/>
                    </a:lnTo>
                    <a:lnTo>
                      <a:pt x="0" y="1321078"/>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grpSp>
            <p:nvGrpSpPr>
              <p:cNvPr id="248" name="Group 247">
                <a:extLst>
                  <a:ext uri="{FF2B5EF4-FFF2-40B4-BE49-F238E27FC236}">
                    <a16:creationId xmlns:a16="http://schemas.microsoft.com/office/drawing/2014/main" id="{18E3832B-A376-41D9-BD31-34F8D464C07C}"/>
                  </a:ext>
                </a:extLst>
              </p:cNvPr>
              <p:cNvGrpSpPr/>
              <p:nvPr/>
            </p:nvGrpSpPr>
            <p:grpSpPr>
              <a:xfrm>
                <a:off x="186668" y="7087948"/>
                <a:ext cx="522905" cy="95604"/>
                <a:chOff x="187325" y="4089400"/>
                <a:chExt cx="573063" cy="104775"/>
              </a:xfrm>
            </p:grpSpPr>
            <p:sp>
              <p:nvSpPr>
                <p:cNvPr id="284" name="Rectangle 283">
                  <a:extLst>
                    <a:ext uri="{FF2B5EF4-FFF2-40B4-BE49-F238E27FC236}">
                      <a16:creationId xmlns:a16="http://schemas.microsoft.com/office/drawing/2014/main" id="{0694B9D6-D8CE-4CEF-9F51-64D35E97E830}"/>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5" name="Rectangle 284">
                  <a:extLst>
                    <a:ext uri="{FF2B5EF4-FFF2-40B4-BE49-F238E27FC236}">
                      <a16:creationId xmlns:a16="http://schemas.microsoft.com/office/drawing/2014/main" id="{BBD7A3B7-7527-460A-B21D-C86FA12F6264}"/>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6" name="Rectangle 285">
                  <a:extLst>
                    <a:ext uri="{FF2B5EF4-FFF2-40B4-BE49-F238E27FC236}">
                      <a16:creationId xmlns:a16="http://schemas.microsoft.com/office/drawing/2014/main" id="{D56A92B8-0CA6-4DEF-B698-A744091ACD4C}"/>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7" name="Rectangle 286">
                  <a:extLst>
                    <a:ext uri="{FF2B5EF4-FFF2-40B4-BE49-F238E27FC236}">
                      <a16:creationId xmlns:a16="http://schemas.microsoft.com/office/drawing/2014/main" id="{998CED10-9313-49DE-BBC4-67D5C964830F}"/>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49" name="Group 248">
                <a:extLst>
                  <a:ext uri="{FF2B5EF4-FFF2-40B4-BE49-F238E27FC236}">
                    <a16:creationId xmlns:a16="http://schemas.microsoft.com/office/drawing/2014/main" id="{4925F7E4-D9EB-4403-926E-EDECE40668A1}"/>
                  </a:ext>
                </a:extLst>
              </p:cNvPr>
              <p:cNvGrpSpPr/>
              <p:nvPr/>
            </p:nvGrpSpPr>
            <p:grpSpPr>
              <a:xfrm>
                <a:off x="186668" y="7218906"/>
                <a:ext cx="522905" cy="95604"/>
                <a:chOff x="187325" y="4089400"/>
                <a:chExt cx="573063" cy="104775"/>
              </a:xfrm>
            </p:grpSpPr>
            <p:sp>
              <p:nvSpPr>
                <p:cNvPr id="280" name="Rectangle 279">
                  <a:extLst>
                    <a:ext uri="{FF2B5EF4-FFF2-40B4-BE49-F238E27FC236}">
                      <a16:creationId xmlns:a16="http://schemas.microsoft.com/office/drawing/2014/main" id="{4D043173-3FCA-47F9-B376-0C35ED1DDE99}"/>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1" name="Rectangle 280">
                  <a:extLst>
                    <a:ext uri="{FF2B5EF4-FFF2-40B4-BE49-F238E27FC236}">
                      <a16:creationId xmlns:a16="http://schemas.microsoft.com/office/drawing/2014/main" id="{3AD05034-0571-4EA8-92B9-AA80198CCD43}"/>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2" name="Rectangle 281">
                  <a:extLst>
                    <a:ext uri="{FF2B5EF4-FFF2-40B4-BE49-F238E27FC236}">
                      <a16:creationId xmlns:a16="http://schemas.microsoft.com/office/drawing/2014/main" id="{18F1F09D-9DEA-4011-8872-57A55D8BCDBC}"/>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3" name="Rectangle 282">
                  <a:extLst>
                    <a:ext uri="{FF2B5EF4-FFF2-40B4-BE49-F238E27FC236}">
                      <a16:creationId xmlns:a16="http://schemas.microsoft.com/office/drawing/2014/main" id="{F643B828-798A-4314-934A-E4AA0C5B8010}"/>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0" name="Group 249">
                <a:extLst>
                  <a:ext uri="{FF2B5EF4-FFF2-40B4-BE49-F238E27FC236}">
                    <a16:creationId xmlns:a16="http://schemas.microsoft.com/office/drawing/2014/main" id="{612FA167-6DCD-4A16-972D-2473435FD839}"/>
                  </a:ext>
                </a:extLst>
              </p:cNvPr>
              <p:cNvGrpSpPr/>
              <p:nvPr/>
            </p:nvGrpSpPr>
            <p:grpSpPr>
              <a:xfrm>
                <a:off x="186668" y="7350317"/>
                <a:ext cx="522905" cy="95604"/>
                <a:chOff x="187325" y="4089400"/>
                <a:chExt cx="573063" cy="104775"/>
              </a:xfrm>
            </p:grpSpPr>
            <p:sp>
              <p:nvSpPr>
                <p:cNvPr id="276" name="Rectangle 275">
                  <a:extLst>
                    <a:ext uri="{FF2B5EF4-FFF2-40B4-BE49-F238E27FC236}">
                      <a16:creationId xmlns:a16="http://schemas.microsoft.com/office/drawing/2014/main" id="{EF30C34D-04D4-4FB7-AC83-E620C1C1C6E2}"/>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7" name="Rectangle 276">
                  <a:extLst>
                    <a:ext uri="{FF2B5EF4-FFF2-40B4-BE49-F238E27FC236}">
                      <a16:creationId xmlns:a16="http://schemas.microsoft.com/office/drawing/2014/main" id="{4C44ADAC-47DF-432A-AEA6-C7590070C1B6}"/>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8" name="Rectangle 277">
                  <a:extLst>
                    <a:ext uri="{FF2B5EF4-FFF2-40B4-BE49-F238E27FC236}">
                      <a16:creationId xmlns:a16="http://schemas.microsoft.com/office/drawing/2014/main" id="{C3B343A7-EED6-4F52-8ACF-2106BC4DD7F3}"/>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9" name="Rectangle 278">
                  <a:extLst>
                    <a:ext uri="{FF2B5EF4-FFF2-40B4-BE49-F238E27FC236}">
                      <a16:creationId xmlns:a16="http://schemas.microsoft.com/office/drawing/2014/main" id="{664F3DA7-311B-4B79-8888-ED7383917DD4}"/>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1" name="Group 250">
                <a:extLst>
                  <a:ext uri="{FF2B5EF4-FFF2-40B4-BE49-F238E27FC236}">
                    <a16:creationId xmlns:a16="http://schemas.microsoft.com/office/drawing/2014/main" id="{450DB328-2386-4809-8293-F5ECE94BC2D9}"/>
                  </a:ext>
                </a:extLst>
              </p:cNvPr>
              <p:cNvGrpSpPr/>
              <p:nvPr/>
            </p:nvGrpSpPr>
            <p:grpSpPr>
              <a:xfrm>
                <a:off x="186668" y="7481275"/>
                <a:ext cx="522905" cy="95604"/>
                <a:chOff x="187325" y="4089400"/>
                <a:chExt cx="573063" cy="104775"/>
              </a:xfrm>
            </p:grpSpPr>
            <p:sp>
              <p:nvSpPr>
                <p:cNvPr id="272" name="Rectangle 271">
                  <a:extLst>
                    <a:ext uri="{FF2B5EF4-FFF2-40B4-BE49-F238E27FC236}">
                      <a16:creationId xmlns:a16="http://schemas.microsoft.com/office/drawing/2014/main" id="{F9A57823-38E0-4BE4-BCE2-385179FCD749}"/>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3" name="Rectangle 272">
                  <a:extLst>
                    <a:ext uri="{FF2B5EF4-FFF2-40B4-BE49-F238E27FC236}">
                      <a16:creationId xmlns:a16="http://schemas.microsoft.com/office/drawing/2014/main" id="{597E6A7F-4D41-49F3-AC7A-42C78118D97E}"/>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4" name="Rectangle 273">
                  <a:extLst>
                    <a:ext uri="{FF2B5EF4-FFF2-40B4-BE49-F238E27FC236}">
                      <a16:creationId xmlns:a16="http://schemas.microsoft.com/office/drawing/2014/main" id="{85F5D4C7-6BB7-4E1C-A736-5827DBDC4484}"/>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5" name="Rectangle 274">
                  <a:extLst>
                    <a:ext uri="{FF2B5EF4-FFF2-40B4-BE49-F238E27FC236}">
                      <a16:creationId xmlns:a16="http://schemas.microsoft.com/office/drawing/2014/main" id="{AFF59714-D4D7-4132-90F5-428EEB3A4102}"/>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2" name="Group 251">
                <a:extLst>
                  <a:ext uri="{FF2B5EF4-FFF2-40B4-BE49-F238E27FC236}">
                    <a16:creationId xmlns:a16="http://schemas.microsoft.com/office/drawing/2014/main" id="{63BCF5F8-444F-480A-84DE-27C2D536467C}"/>
                  </a:ext>
                </a:extLst>
              </p:cNvPr>
              <p:cNvGrpSpPr/>
              <p:nvPr/>
            </p:nvGrpSpPr>
            <p:grpSpPr>
              <a:xfrm>
                <a:off x="186668" y="7613138"/>
                <a:ext cx="522905" cy="95604"/>
                <a:chOff x="187325" y="4089400"/>
                <a:chExt cx="573063" cy="104775"/>
              </a:xfrm>
            </p:grpSpPr>
            <p:sp>
              <p:nvSpPr>
                <p:cNvPr id="268" name="Rectangle 267">
                  <a:extLst>
                    <a:ext uri="{FF2B5EF4-FFF2-40B4-BE49-F238E27FC236}">
                      <a16:creationId xmlns:a16="http://schemas.microsoft.com/office/drawing/2014/main" id="{AA53BF44-1D1B-41FE-B0E3-A5D33D3F1022}"/>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9" name="Rectangle 268">
                  <a:extLst>
                    <a:ext uri="{FF2B5EF4-FFF2-40B4-BE49-F238E27FC236}">
                      <a16:creationId xmlns:a16="http://schemas.microsoft.com/office/drawing/2014/main" id="{C88CB4E8-EFEE-4F5D-A8CB-FDC6EA03C728}"/>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0" name="Rectangle 269">
                  <a:extLst>
                    <a:ext uri="{FF2B5EF4-FFF2-40B4-BE49-F238E27FC236}">
                      <a16:creationId xmlns:a16="http://schemas.microsoft.com/office/drawing/2014/main" id="{0FF2252C-B374-4B4C-92FF-5A667466D86F}"/>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1" name="Rectangle 270">
                  <a:extLst>
                    <a:ext uri="{FF2B5EF4-FFF2-40B4-BE49-F238E27FC236}">
                      <a16:creationId xmlns:a16="http://schemas.microsoft.com/office/drawing/2014/main" id="{45E0EAAA-B2D7-4788-9A67-7182B683EE2D}"/>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3" name="Group 252">
                <a:extLst>
                  <a:ext uri="{FF2B5EF4-FFF2-40B4-BE49-F238E27FC236}">
                    <a16:creationId xmlns:a16="http://schemas.microsoft.com/office/drawing/2014/main" id="{5011A06A-947A-4A0D-B7E2-9F541EE07D53}"/>
                  </a:ext>
                </a:extLst>
              </p:cNvPr>
              <p:cNvGrpSpPr/>
              <p:nvPr/>
            </p:nvGrpSpPr>
            <p:grpSpPr>
              <a:xfrm>
                <a:off x="186668" y="7744096"/>
                <a:ext cx="522905" cy="95604"/>
                <a:chOff x="187325" y="4089400"/>
                <a:chExt cx="573063" cy="104775"/>
              </a:xfrm>
            </p:grpSpPr>
            <p:sp>
              <p:nvSpPr>
                <p:cNvPr id="264" name="Rectangle 263">
                  <a:extLst>
                    <a:ext uri="{FF2B5EF4-FFF2-40B4-BE49-F238E27FC236}">
                      <a16:creationId xmlns:a16="http://schemas.microsoft.com/office/drawing/2014/main" id="{395A574C-EE0F-41B6-A57E-BBD420E9EA58}"/>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Rectangle 264">
                  <a:extLst>
                    <a:ext uri="{FF2B5EF4-FFF2-40B4-BE49-F238E27FC236}">
                      <a16:creationId xmlns:a16="http://schemas.microsoft.com/office/drawing/2014/main" id="{03C75697-5E65-4FE7-BC08-16ABE4721044}"/>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Rectangle 265">
                  <a:extLst>
                    <a:ext uri="{FF2B5EF4-FFF2-40B4-BE49-F238E27FC236}">
                      <a16:creationId xmlns:a16="http://schemas.microsoft.com/office/drawing/2014/main" id="{BB3E0DEC-A7D9-49EA-8275-469416925013}"/>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7" name="Rectangle 266">
                  <a:extLst>
                    <a:ext uri="{FF2B5EF4-FFF2-40B4-BE49-F238E27FC236}">
                      <a16:creationId xmlns:a16="http://schemas.microsoft.com/office/drawing/2014/main" id="{0931FD52-8A81-4CA7-ABEA-C74FA2B93D14}"/>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4" name="Group 253">
                <a:extLst>
                  <a:ext uri="{FF2B5EF4-FFF2-40B4-BE49-F238E27FC236}">
                    <a16:creationId xmlns:a16="http://schemas.microsoft.com/office/drawing/2014/main" id="{6E8AEC81-53CF-4696-BD2D-8D04F4B3F27E}"/>
                  </a:ext>
                </a:extLst>
              </p:cNvPr>
              <p:cNvGrpSpPr/>
              <p:nvPr/>
            </p:nvGrpSpPr>
            <p:grpSpPr>
              <a:xfrm>
                <a:off x="186668" y="7875507"/>
                <a:ext cx="522905" cy="95604"/>
                <a:chOff x="187325" y="4089400"/>
                <a:chExt cx="573063" cy="104775"/>
              </a:xfrm>
            </p:grpSpPr>
            <p:sp>
              <p:nvSpPr>
                <p:cNvPr id="260" name="Rectangle 259">
                  <a:extLst>
                    <a:ext uri="{FF2B5EF4-FFF2-40B4-BE49-F238E27FC236}">
                      <a16:creationId xmlns:a16="http://schemas.microsoft.com/office/drawing/2014/main" id="{A0A2A700-61DE-41C4-B739-9B4D010A4AF7}"/>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Rectangle 260">
                  <a:extLst>
                    <a:ext uri="{FF2B5EF4-FFF2-40B4-BE49-F238E27FC236}">
                      <a16:creationId xmlns:a16="http://schemas.microsoft.com/office/drawing/2014/main" id="{50D38E59-B104-4CB9-AC90-27B207A81747}"/>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Rectangle 261">
                  <a:extLst>
                    <a:ext uri="{FF2B5EF4-FFF2-40B4-BE49-F238E27FC236}">
                      <a16:creationId xmlns:a16="http://schemas.microsoft.com/office/drawing/2014/main" id="{7EFC6D5F-E865-415C-9556-DAB766EE85DC}"/>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Rectangle 262">
                  <a:extLst>
                    <a:ext uri="{FF2B5EF4-FFF2-40B4-BE49-F238E27FC236}">
                      <a16:creationId xmlns:a16="http://schemas.microsoft.com/office/drawing/2014/main" id="{A7AA0082-96D2-4151-8C96-34C50C422C30}"/>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5" name="Group 254">
                <a:extLst>
                  <a:ext uri="{FF2B5EF4-FFF2-40B4-BE49-F238E27FC236}">
                    <a16:creationId xmlns:a16="http://schemas.microsoft.com/office/drawing/2014/main" id="{1EF46260-BEA7-4360-AD69-0DF39D79A69F}"/>
                  </a:ext>
                </a:extLst>
              </p:cNvPr>
              <p:cNvGrpSpPr/>
              <p:nvPr/>
            </p:nvGrpSpPr>
            <p:grpSpPr>
              <a:xfrm>
                <a:off x="186668" y="8006465"/>
                <a:ext cx="522905" cy="95604"/>
                <a:chOff x="187325" y="4089400"/>
                <a:chExt cx="573063" cy="104775"/>
              </a:xfrm>
            </p:grpSpPr>
            <p:sp>
              <p:nvSpPr>
                <p:cNvPr id="256" name="Rectangle 255">
                  <a:extLst>
                    <a:ext uri="{FF2B5EF4-FFF2-40B4-BE49-F238E27FC236}">
                      <a16:creationId xmlns:a16="http://schemas.microsoft.com/office/drawing/2014/main" id="{BAB257EE-14A4-416C-ADBF-209303562D84}"/>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Rectangle 256">
                  <a:extLst>
                    <a:ext uri="{FF2B5EF4-FFF2-40B4-BE49-F238E27FC236}">
                      <a16:creationId xmlns:a16="http://schemas.microsoft.com/office/drawing/2014/main" id="{D6F083C4-71BF-44C1-84F0-C5DBF5AF02D0}"/>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Rectangle 257">
                  <a:extLst>
                    <a:ext uri="{FF2B5EF4-FFF2-40B4-BE49-F238E27FC236}">
                      <a16:creationId xmlns:a16="http://schemas.microsoft.com/office/drawing/2014/main" id="{BDB9805B-AA91-474E-B363-69BE9B7C0F02}"/>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Rectangle 258">
                  <a:extLst>
                    <a:ext uri="{FF2B5EF4-FFF2-40B4-BE49-F238E27FC236}">
                      <a16:creationId xmlns:a16="http://schemas.microsoft.com/office/drawing/2014/main" id="{8A3B4D03-9CD8-402C-8DA9-F9E573DA30F7}"/>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204" name="Group 203">
              <a:extLst>
                <a:ext uri="{FF2B5EF4-FFF2-40B4-BE49-F238E27FC236}">
                  <a16:creationId xmlns:a16="http://schemas.microsoft.com/office/drawing/2014/main" id="{A3458079-5BC8-47DB-B1EC-E2225FFAF628}"/>
                </a:ext>
              </a:extLst>
            </p:cNvPr>
            <p:cNvGrpSpPr/>
            <p:nvPr/>
          </p:nvGrpSpPr>
          <p:grpSpPr>
            <a:xfrm>
              <a:off x="3982546" y="1250914"/>
              <a:ext cx="261293" cy="551618"/>
              <a:chOff x="143211" y="7035800"/>
              <a:chExt cx="625774" cy="1321078"/>
            </a:xfrm>
          </p:grpSpPr>
          <p:sp>
            <p:nvSpPr>
              <p:cNvPr id="206" name="Rectangle 40">
                <a:extLst>
                  <a:ext uri="{FF2B5EF4-FFF2-40B4-BE49-F238E27FC236}">
                    <a16:creationId xmlns:a16="http://schemas.microsoft.com/office/drawing/2014/main" id="{05A7CC0C-3872-4B85-AE2B-50F675549AAA}"/>
                  </a:ext>
                </a:extLst>
              </p:cNvPr>
              <p:cNvSpPr/>
              <p:nvPr/>
            </p:nvSpPr>
            <p:spPr>
              <a:xfrm>
                <a:off x="143211" y="7035800"/>
                <a:ext cx="625774" cy="1321078"/>
              </a:xfrm>
              <a:custGeom>
                <a:avLst/>
                <a:gdLst/>
                <a:ahLst/>
                <a:cxnLst/>
                <a:rect l="l" t="t" r="r" b="b"/>
                <a:pathLst>
                  <a:path w="625774" h="1321078">
                    <a:moveTo>
                      <a:pt x="0" y="0"/>
                    </a:moveTo>
                    <a:lnTo>
                      <a:pt x="625774" y="0"/>
                    </a:lnTo>
                    <a:lnTo>
                      <a:pt x="625774" y="1321078"/>
                    </a:lnTo>
                    <a:lnTo>
                      <a:pt x="365035" y="1321078"/>
                    </a:lnTo>
                    <a:lnTo>
                      <a:pt x="365035" y="1161737"/>
                    </a:lnTo>
                    <a:lnTo>
                      <a:pt x="249151" y="1161737"/>
                    </a:lnTo>
                    <a:lnTo>
                      <a:pt x="249151" y="1321078"/>
                    </a:lnTo>
                    <a:lnTo>
                      <a:pt x="0" y="1321078"/>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grpSp>
            <p:nvGrpSpPr>
              <p:cNvPr id="207" name="Group 206">
                <a:extLst>
                  <a:ext uri="{FF2B5EF4-FFF2-40B4-BE49-F238E27FC236}">
                    <a16:creationId xmlns:a16="http://schemas.microsoft.com/office/drawing/2014/main" id="{BDE36594-6ECC-4A7F-B825-73F095ADE4C6}"/>
                  </a:ext>
                </a:extLst>
              </p:cNvPr>
              <p:cNvGrpSpPr/>
              <p:nvPr/>
            </p:nvGrpSpPr>
            <p:grpSpPr>
              <a:xfrm>
                <a:off x="186668" y="7087948"/>
                <a:ext cx="522905" cy="95604"/>
                <a:chOff x="187325" y="4089400"/>
                <a:chExt cx="573063" cy="104775"/>
              </a:xfrm>
            </p:grpSpPr>
            <p:sp>
              <p:nvSpPr>
                <p:cNvPr id="243" name="Rectangle 242">
                  <a:extLst>
                    <a:ext uri="{FF2B5EF4-FFF2-40B4-BE49-F238E27FC236}">
                      <a16:creationId xmlns:a16="http://schemas.microsoft.com/office/drawing/2014/main" id="{98439A63-4E22-4124-8346-4010C232C1BC}"/>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Rectangle 243">
                  <a:extLst>
                    <a:ext uri="{FF2B5EF4-FFF2-40B4-BE49-F238E27FC236}">
                      <a16:creationId xmlns:a16="http://schemas.microsoft.com/office/drawing/2014/main" id="{85B1A05B-2C26-40A0-ACA3-77CB937FC12E}"/>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Rectangle 244">
                  <a:extLst>
                    <a:ext uri="{FF2B5EF4-FFF2-40B4-BE49-F238E27FC236}">
                      <a16:creationId xmlns:a16="http://schemas.microsoft.com/office/drawing/2014/main" id="{B68D2A48-6C4F-4862-B866-3094779E65DC}"/>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Rectangle 245">
                  <a:extLst>
                    <a:ext uri="{FF2B5EF4-FFF2-40B4-BE49-F238E27FC236}">
                      <a16:creationId xmlns:a16="http://schemas.microsoft.com/office/drawing/2014/main" id="{CB3514D2-E4E5-4F50-B4F6-A225A6D731A9}"/>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08" name="Group 207">
                <a:extLst>
                  <a:ext uri="{FF2B5EF4-FFF2-40B4-BE49-F238E27FC236}">
                    <a16:creationId xmlns:a16="http://schemas.microsoft.com/office/drawing/2014/main" id="{7E4CB96B-EF12-46A0-98B3-03B176AD0835}"/>
                  </a:ext>
                </a:extLst>
              </p:cNvPr>
              <p:cNvGrpSpPr/>
              <p:nvPr/>
            </p:nvGrpSpPr>
            <p:grpSpPr>
              <a:xfrm>
                <a:off x="186668" y="7218906"/>
                <a:ext cx="522905" cy="95604"/>
                <a:chOff x="187325" y="4089400"/>
                <a:chExt cx="573063" cy="104775"/>
              </a:xfrm>
            </p:grpSpPr>
            <p:sp>
              <p:nvSpPr>
                <p:cNvPr id="239" name="Rectangle 238">
                  <a:extLst>
                    <a:ext uri="{FF2B5EF4-FFF2-40B4-BE49-F238E27FC236}">
                      <a16:creationId xmlns:a16="http://schemas.microsoft.com/office/drawing/2014/main" id="{87C7CBE5-5EA9-4FCE-8C6A-650142112F22}"/>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Rectangle 239">
                  <a:extLst>
                    <a:ext uri="{FF2B5EF4-FFF2-40B4-BE49-F238E27FC236}">
                      <a16:creationId xmlns:a16="http://schemas.microsoft.com/office/drawing/2014/main" id="{257C4FD3-7386-4AD7-A414-D57B4EA39107}"/>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Rectangle 240">
                  <a:extLst>
                    <a:ext uri="{FF2B5EF4-FFF2-40B4-BE49-F238E27FC236}">
                      <a16:creationId xmlns:a16="http://schemas.microsoft.com/office/drawing/2014/main" id="{C6B489FB-56E7-4CC9-A5DA-F7BF08DE5D76}"/>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Rectangle 241">
                  <a:extLst>
                    <a:ext uri="{FF2B5EF4-FFF2-40B4-BE49-F238E27FC236}">
                      <a16:creationId xmlns:a16="http://schemas.microsoft.com/office/drawing/2014/main" id="{9B3C167A-59A7-40B0-9308-7ABCE7F1D243}"/>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09" name="Group 208">
                <a:extLst>
                  <a:ext uri="{FF2B5EF4-FFF2-40B4-BE49-F238E27FC236}">
                    <a16:creationId xmlns:a16="http://schemas.microsoft.com/office/drawing/2014/main" id="{A7759870-2F01-4DE5-9283-99E6EE4EE5C3}"/>
                  </a:ext>
                </a:extLst>
              </p:cNvPr>
              <p:cNvGrpSpPr/>
              <p:nvPr/>
            </p:nvGrpSpPr>
            <p:grpSpPr>
              <a:xfrm>
                <a:off x="186668" y="7350317"/>
                <a:ext cx="522905" cy="95604"/>
                <a:chOff x="187325" y="4089400"/>
                <a:chExt cx="573063" cy="104775"/>
              </a:xfrm>
            </p:grpSpPr>
            <p:sp>
              <p:nvSpPr>
                <p:cNvPr id="235" name="Rectangle 234">
                  <a:extLst>
                    <a:ext uri="{FF2B5EF4-FFF2-40B4-BE49-F238E27FC236}">
                      <a16:creationId xmlns:a16="http://schemas.microsoft.com/office/drawing/2014/main" id="{9E93402F-B074-4443-A596-BCF74F737F47}"/>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6" name="Rectangle 235">
                  <a:extLst>
                    <a:ext uri="{FF2B5EF4-FFF2-40B4-BE49-F238E27FC236}">
                      <a16:creationId xmlns:a16="http://schemas.microsoft.com/office/drawing/2014/main" id="{9E9CB5D1-2202-4634-833F-9613F744B33A}"/>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7" name="Rectangle 236">
                  <a:extLst>
                    <a:ext uri="{FF2B5EF4-FFF2-40B4-BE49-F238E27FC236}">
                      <a16:creationId xmlns:a16="http://schemas.microsoft.com/office/drawing/2014/main" id="{420A8C5A-6C02-428E-B6C2-B09DC5D60917}"/>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Rectangle 237">
                  <a:extLst>
                    <a:ext uri="{FF2B5EF4-FFF2-40B4-BE49-F238E27FC236}">
                      <a16:creationId xmlns:a16="http://schemas.microsoft.com/office/drawing/2014/main" id="{7BCF738F-382E-4FAF-91A5-2E4E2D4802B9}"/>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0" name="Group 209">
                <a:extLst>
                  <a:ext uri="{FF2B5EF4-FFF2-40B4-BE49-F238E27FC236}">
                    <a16:creationId xmlns:a16="http://schemas.microsoft.com/office/drawing/2014/main" id="{904CA16E-7042-4573-9C15-7BB42DC28562}"/>
                  </a:ext>
                </a:extLst>
              </p:cNvPr>
              <p:cNvGrpSpPr/>
              <p:nvPr/>
            </p:nvGrpSpPr>
            <p:grpSpPr>
              <a:xfrm>
                <a:off x="186668" y="7481275"/>
                <a:ext cx="522905" cy="95604"/>
                <a:chOff x="187325" y="4089400"/>
                <a:chExt cx="573063" cy="104775"/>
              </a:xfrm>
            </p:grpSpPr>
            <p:sp>
              <p:nvSpPr>
                <p:cNvPr id="231" name="Rectangle 230">
                  <a:extLst>
                    <a:ext uri="{FF2B5EF4-FFF2-40B4-BE49-F238E27FC236}">
                      <a16:creationId xmlns:a16="http://schemas.microsoft.com/office/drawing/2014/main" id="{B6D56F27-405B-45DB-9E8A-35785FAFDC21}"/>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Rectangle 231">
                  <a:extLst>
                    <a:ext uri="{FF2B5EF4-FFF2-40B4-BE49-F238E27FC236}">
                      <a16:creationId xmlns:a16="http://schemas.microsoft.com/office/drawing/2014/main" id="{13767564-903B-409F-A583-C421BB5C8E62}"/>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Rectangle 232">
                  <a:extLst>
                    <a:ext uri="{FF2B5EF4-FFF2-40B4-BE49-F238E27FC236}">
                      <a16:creationId xmlns:a16="http://schemas.microsoft.com/office/drawing/2014/main" id="{BFBB580F-7EFC-4704-AC1E-1878795F8D42}"/>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Rectangle 233">
                  <a:extLst>
                    <a:ext uri="{FF2B5EF4-FFF2-40B4-BE49-F238E27FC236}">
                      <a16:creationId xmlns:a16="http://schemas.microsoft.com/office/drawing/2014/main" id="{E57AD378-634B-42BA-ABB2-02C0B0E655CE}"/>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1" name="Group 210">
                <a:extLst>
                  <a:ext uri="{FF2B5EF4-FFF2-40B4-BE49-F238E27FC236}">
                    <a16:creationId xmlns:a16="http://schemas.microsoft.com/office/drawing/2014/main" id="{5E4016D5-48EF-4CF9-9CE6-678DA24D8E37}"/>
                  </a:ext>
                </a:extLst>
              </p:cNvPr>
              <p:cNvGrpSpPr/>
              <p:nvPr/>
            </p:nvGrpSpPr>
            <p:grpSpPr>
              <a:xfrm>
                <a:off x="186668" y="7613138"/>
                <a:ext cx="522905" cy="95604"/>
                <a:chOff x="187325" y="4089400"/>
                <a:chExt cx="573063" cy="104775"/>
              </a:xfrm>
            </p:grpSpPr>
            <p:sp>
              <p:nvSpPr>
                <p:cNvPr id="227" name="Rectangle 226">
                  <a:extLst>
                    <a:ext uri="{FF2B5EF4-FFF2-40B4-BE49-F238E27FC236}">
                      <a16:creationId xmlns:a16="http://schemas.microsoft.com/office/drawing/2014/main" id="{9C719A3C-2AB8-4057-A046-05FBC4CF4E2E}"/>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Rectangle 227">
                  <a:extLst>
                    <a:ext uri="{FF2B5EF4-FFF2-40B4-BE49-F238E27FC236}">
                      <a16:creationId xmlns:a16="http://schemas.microsoft.com/office/drawing/2014/main" id="{43A6209D-FCA1-490B-8F4E-E3FC2F8CA39D}"/>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Rectangle 228">
                  <a:extLst>
                    <a:ext uri="{FF2B5EF4-FFF2-40B4-BE49-F238E27FC236}">
                      <a16:creationId xmlns:a16="http://schemas.microsoft.com/office/drawing/2014/main" id="{2D02A8C9-783F-43B4-A899-7B95C0CCBC7F}"/>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Rectangle 229">
                  <a:extLst>
                    <a:ext uri="{FF2B5EF4-FFF2-40B4-BE49-F238E27FC236}">
                      <a16:creationId xmlns:a16="http://schemas.microsoft.com/office/drawing/2014/main" id="{ADFF1DFD-BE9B-4989-85F0-0DC5D22FA5AF}"/>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2" name="Group 211">
                <a:extLst>
                  <a:ext uri="{FF2B5EF4-FFF2-40B4-BE49-F238E27FC236}">
                    <a16:creationId xmlns:a16="http://schemas.microsoft.com/office/drawing/2014/main" id="{34340669-D425-4A32-B9E9-A17137B8EF54}"/>
                  </a:ext>
                </a:extLst>
              </p:cNvPr>
              <p:cNvGrpSpPr/>
              <p:nvPr/>
            </p:nvGrpSpPr>
            <p:grpSpPr>
              <a:xfrm>
                <a:off x="186668" y="7744096"/>
                <a:ext cx="522905" cy="95604"/>
                <a:chOff x="187325" y="4089400"/>
                <a:chExt cx="573063" cy="104775"/>
              </a:xfrm>
            </p:grpSpPr>
            <p:sp>
              <p:nvSpPr>
                <p:cNvPr id="223" name="Rectangle 222">
                  <a:extLst>
                    <a:ext uri="{FF2B5EF4-FFF2-40B4-BE49-F238E27FC236}">
                      <a16:creationId xmlns:a16="http://schemas.microsoft.com/office/drawing/2014/main" id="{EF1DC820-A958-40B5-B697-DD224B913384}"/>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4" name="Rectangle 223">
                  <a:extLst>
                    <a:ext uri="{FF2B5EF4-FFF2-40B4-BE49-F238E27FC236}">
                      <a16:creationId xmlns:a16="http://schemas.microsoft.com/office/drawing/2014/main" id="{579EE462-D4B4-4043-B730-C40BC9897F22}"/>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5" name="Rectangle 224">
                  <a:extLst>
                    <a:ext uri="{FF2B5EF4-FFF2-40B4-BE49-F238E27FC236}">
                      <a16:creationId xmlns:a16="http://schemas.microsoft.com/office/drawing/2014/main" id="{1D3CB553-7DFF-41F1-AA89-B47E68F738D8}"/>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6" name="Rectangle 225">
                  <a:extLst>
                    <a:ext uri="{FF2B5EF4-FFF2-40B4-BE49-F238E27FC236}">
                      <a16:creationId xmlns:a16="http://schemas.microsoft.com/office/drawing/2014/main" id="{175EFBAF-8165-4455-A414-74FD3B3E1575}"/>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3" name="Group 212">
                <a:extLst>
                  <a:ext uri="{FF2B5EF4-FFF2-40B4-BE49-F238E27FC236}">
                    <a16:creationId xmlns:a16="http://schemas.microsoft.com/office/drawing/2014/main" id="{9720685F-017D-4A3A-93AC-714D479EAAD4}"/>
                  </a:ext>
                </a:extLst>
              </p:cNvPr>
              <p:cNvGrpSpPr/>
              <p:nvPr/>
            </p:nvGrpSpPr>
            <p:grpSpPr>
              <a:xfrm>
                <a:off x="186668" y="7875507"/>
                <a:ext cx="522905" cy="95604"/>
                <a:chOff x="187325" y="4089400"/>
                <a:chExt cx="573063" cy="104775"/>
              </a:xfrm>
            </p:grpSpPr>
            <p:sp>
              <p:nvSpPr>
                <p:cNvPr id="219" name="Rectangle 218">
                  <a:extLst>
                    <a:ext uri="{FF2B5EF4-FFF2-40B4-BE49-F238E27FC236}">
                      <a16:creationId xmlns:a16="http://schemas.microsoft.com/office/drawing/2014/main" id="{33218C6A-0F80-4F88-8E57-1CABC505C19E}"/>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Rectangle 219">
                  <a:extLst>
                    <a:ext uri="{FF2B5EF4-FFF2-40B4-BE49-F238E27FC236}">
                      <a16:creationId xmlns:a16="http://schemas.microsoft.com/office/drawing/2014/main" id="{E85ACA93-A442-4062-9DCE-0EB44CFBF774}"/>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Rectangle 220">
                  <a:extLst>
                    <a:ext uri="{FF2B5EF4-FFF2-40B4-BE49-F238E27FC236}">
                      <a16:creationId xmlns:a16="http://schemas.microsoft.com/office/drawing/2014/main" id="{066125DA-BB82-4843-95EA-B72934533FF5}"/>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2" name="Rectangle 221">
                  <a:extLst>
                    <a:ext uri="{FF2B5EF4-FFF2-40B4-BE49-F238E27FC236}">
                      <a16:creationId xmlns:a16="http://schemas.microsoft.com/office/drawing/2014/main" id="{7560DA85-03EB-4690-BBEB-298B670377A4}"/>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4" name="Group 213">
                <a:extLst>
                  <a:ext uri="{FF2B5EF4-FFF2-40B4-BE49-F238E27FC236}">
                    <a16:creationId xmlns:a16="http://schemas.microsoft.com/office/drawing/2014/main" id="{2301A583-FDF1-4107-BD64-ACED6A206972}"/>
                  </a:ext>
                </a:extLst>
              </p:cNvPr>
              <p:cNvGrpSpPr/>
              <p:nvPr/>
            </p:nvGrpSpPr>
            <p:grpSpPr>
              <a:xfrm>
                <a:off x="186668" y="8006465"/>
                <a:ext cx="522905" cy="95604"/>
                <a:chOff x="187325" y="4089400"/>
                <a:chExt cx="573063" cy="104775"/>
              </a:xfrm>
            </p:grpSpPr>
            <p:sp>
              <p:nvSpPr>
                <p:cNvPr id="215" name="Rectangle 214">
                  <a:extLst>
                    <a:ext uri="{FF2B5EF4-FFF2-40B4-BE49-F238E27FC236}">
                      <a16:creationId xmlns:a16="http://schemas.microsoft.com/office/drawing/2014/main" id="{47240B28-F30A-421F-8E11-7825460879BE}"/>
                    </a:ext>
                  </a:extLst>
                </p:cNvPr>
                <p:cNvSpPr/>
                <p:nvPr/>
              </p:nvSpPr>
              <p:spPr>
                <a:xfrm>
                  <a:off x="187325"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6" name="Rectangle 215">
                  <a:extLst>
                    <a:ext uri="{FF2B5EF4-FFF2-40B4-BE49-F238E27FC236}">
                      <a16:creationId xmlns:a16="http://schemas.microsoft.com/office/drawing/2014/main" id="{A6E043E8-89A1-4779-9714-FAD41FC85E75}"/>
                    </a:ext>
                  </a:extLst>
                </p:cNvPr>
                <p:cNvSpPr/>
                <p:nvPr/>
              </p:nvSpPr>
              <p:spPr>
                <a:xfrm>
                  <a:off x="344479"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Rectangle 216">
                  <a:extLst>
                    <a:ext uri="{FF2B5EF4-FFF2-40B4-BE49-F238E27FC236}">
                      <a16:creationId xmlns:a16="http://schemas.microsoft.com/office/drawing/2014/main" id="{53D9410D-9C0C-43B6-8D5C-04757F82F6B7}"/>
                    </a:ext>
                  </a:extLst>
                </p:cNvPr>
                <p:cNvSpPr/>
                <p:nvPr/>
              </p:nvSpPr>
              <p:spPr>
                <a:xfrm>
                  <a:off x="501633"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Rectangle 217">
                  <a:extLst>
                    <a:ext uri="{FF2B5EF4-FFF2-40B4-BE49-F238E27FC236}">
                      <a16:creationId xmlns:a16="http://schemas.microsoft.com/office/drawing/2014/main" id="{24B58534-1AEC-4724-B0C5-E8EA3AFFCE42}"/>
                    </a:ext>
                  </a:extLst>
                </p:cNvPr>
                <p:cNvSpPr/>
                <p:nvPr/>
              </p:nvSpPr>
              <p:spPr>
                <a:xfrm>
                  <a:off x="658788" y="4089400"/>
                  <a:ext cx="1016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pic>
          <p:nvPicPr>
            <p:cNvPr id="205" name="Picture 2" descr="\\BNE18A001PPN\ubfua$\My Pictures\ATO-logo-21.jpg">
              <a:extLst>
                <a:ext uri="{FF2B5EF4-FFF2-40B4-BE49-F238E27FC236}">
                  <a16:creationId xmlns:a16="http://schemas.microsoft.com/office/drawing/2014/main" id="{8245739C-E06C-4E4D-93F4-32E0E928FDCA}"/>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b="22595"/>
            <a:stretch/>
          </p:blipFill>
          <p:spPr bwMode="auto">
            <a:xfrm>
              <a:off x="3434738" y="779470"/>
              <a:ext cx="741923" cy="396000"/>
            </a:xfrm>
            <a:prstGeom prst="rect">
              <a:avLst/>
            </a:prstGeom>
            <a:noFill/>
            <a:extLst>
              <a:ext uri="{909E8E84-426E-40DD-AFC4-6F175D3DCCD1}">
                <a14:hiddenFill xmlns:a14="http://schemas.microsoft.com/office/drawing/2010/main">
                  <a:solidFill>
                    <a:srgbClr val="FFFFFF"/>
                  </a:solidFill>
                </a14:hiddenFill>
              </a:ext>
            </a:extLst>
          </p:spPr>
        </p:pic>
      </p:grpSp>
      <p:sp>
        <p:nvSpPr>
          <p:cNvPr id="329" name="Rectangle 328">
            <a:extLst>
              <a:ext uri="{FF2B5EF4-FFF2-40B4-BE49-F238E27FC236}">
                <a16:creationId xmlns:a16="http://schemas.microsoft.com/office/drawing/2014/main" id="{9F26DBD1-7006-4CE5-99CF-BA6D9EB686BB}"/>
              </a:ext>
            </a:extLst>
          </p:cNvPr>
          <p:cNvSpPr/>
          <p:nvPr/>
        </p:nvSpPr>
        <p:spPr>
          <a:xfrm>
            <a:off x="4881677" y="2085056"/>
            <a:ext cx="4144227" cy="447480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30" name="TextBox 329">
            <a:extLst>
              <a:ext uri="{FF2B5EF4-FFF2-40B4-BE49-F238E27FC236}">
                <a16:creationId xmlns:a16="http://schemas.microsoft.com/office/drawing/2014/main" id="{05782967-5B5A-472D-95BC-A4E1032D9D46}"/>
              </a:ext>
            </a:extLst>
          </p:cNvPr>
          <p:cNvSpPr txBox="1"/>
          <p:nvPr/>
        </p:nvSpPr>
        <p:spPr>
          <a:xfrm>
            <a:off x="4922179" y="2133682"/>
            <a:ext cx="3857146" cy="854080"/>
          </a:xfrm>
          <a:prstGeom prst="rect">
            <a:avLst/>
          </a:prstGeom>
          <a:noFill/>
        </p:spPr>
        <p:txBody>
          <a:bodyPr wrap="none" rtlCol="0">
            <a:spAutoFit/>
          </a:bodyPr>
          <a:lstStyle/>
          <a:p>
            <a:r>
              <a:rPr lang="en-AU" sz="1350" dirty="0">
                <a:latin typeface="Century Gothic" panose="020B0502020202020204" pitchFamily="34" charset="0"/>
              </a:rPr>
              <a:t>Tax Integrity Centre: Community Tip-offs</a:t>
            </a:r>
          </a:p>
          <a:p>
            <a:r>
              <a:rPr lang="en-AU" sz="900" dirty="0">
                <a:latin typeface="Century Gothic" panose="020B0502020202020204" pitchFamily="34" charset="0"/>
              </a:rPr>
              <a:t>Since the launch in 2019, over 97,000 tip-offs have been received:</a:t>
            </a:r>
          </a:p>
          <a:p>
            <a:pPr marL="128585" indent="-128585">
              <a:buClr>
                <a:schemeClr val="accent2"/>
              </a:buClr>
              <a:buFont typeface="Century Gothic" panose="020B0502020202020204" pitchFamily="34" charset="0"/>
              <a:buChar char="&gt;"/>
            </a:pPr>
            <a:r>
              <a:rPr lang="en-AU" sz="900" dirty="0">
                <a:latin typeface="Century Gothic" panose="020B0502020202020204" pitchFamily="34" charset="0"/>
              </a:rPr>
              <a:t>A single point of entry</a:t>
            </a:r>
          </a:p>
          <a:p>
            <a:pPr marL="128585" indent="-128585">
              <a:buClr>
                <a:schemeClr val="accent2"/>
              </a:buClr>
              <a:buFont typeface="Century Gothic" panose="020B0502020202020204" pitchFamily="34" charset="0"/>
              <a:buChar char="&gt;"/>
            </a:pPr>
            <a:r>
              <a:rPr lang="en-AU" sz="900" dirty="0">
                <a:latin typeface="Century Gothic" panose="020B0502020202020204" pitchFamily="34" charset="0"/>
              </a:rPr>
              <a:t>Better capture, storage, analysis and sharing</a:t>
            </a:r>
          </a:p>
          <a:p>
            <a:pPr marL="128585" indent="-128585">
              <a:buClr>
                <a:schemeClr val="accent2"/>
              </a:buClr>
              <a:buFont typeface="Century Gothic" panose="020B0502020202020204" pitchFamily="34" charset="0"/>
              <a:buChar char="&gt;"/>
            </a:pPr>
            <a:r>
              <a:rPr lang="en-AU" sz="900" dirty="0">
                <a:latin typeface="Century Gothic" panose="020B0502020202020204" pitchFamily="34" charset="0"/>
              </a:rPr>
              <a:t>Improved detection </a:t>
            </a:r>
          </a:p>
        </p:txBody>
      </p:sp>
      <p:pic>
        <p:nvPicPr>
          <p:cNvPr id="172" name="Picture 171">
            <a:extLst>
              <a:ext uri="{FF2B5EF4-FFF2-40B4-BE49-F238E27FC236}">
                <a16:creationId xmlns:a16="http://schemas.microsoft.com/office/drawing/2014/main" id="{264A766C-72C3-44C6-804C-A6FE3F03D725}"/>
              </a:ext>
            </a:extLst>
          </p:cNvPr>
          <p:cNvPicPr>
            <a:picLocks noChangeAspect="1"/>
          </p:cNvPicPr>
          <p:nvPr/>
        </p:nvPicPr>
        <p:blipFill>
          <a:blip r:embed="rId24">
            <a:extLst>
              <a:ext uri="{BEBA8EAE-BF5A-486C-A8C5-ECC9F3942E4B}">
                <a14:imgProps xmlns:a14="http://schemas.microsoft.com/office/drawing/2010/main">
                  <a14:imgLayer r:embed="rId25">
                    <a14:imgEffect>
                      <a14:colorTemperature colorTemp="11200"/>
                    </a14:imgEffect>
                  </a14:imgLayer>
                </a14:imgProps>
              </a:ext>
            </a:extLst>
          </a:blip>
          <a:stretch>
            <a:fillRect/>
          </a:stretch>
        </p:blipFill>
        <p:spPr>
          <a:xfrm>
            <a:off x="111400" y="448657"/>
            <a:ext cx="8933210" cy="94619"/>
          </a:xfrm>
          <a:prstGeom prst="rect">
            <a:avLst/>
          </a:prstGeom>
        </p:spPr>
      </p:pic>
      <p:sp>
        <p:nvSpPr>
          <p:cNvPr id="173" name="TextBox 4">
            <a:extLst>
              <a:ext uri="{FF2B5EF4-FFF2-40B4-BE49-F238E27FC236}">
                <a16:creationId xmlns:a16="http://schemas.microsoft.com/office/drawing/2014/main" id="{5F085281-B3B3-4C91-9B8E-65CDE7248D4F}"/>
              </a:ext>
            </a:extLst>
          </p:cNvPr>
          <p:cNvSpPr txBox="1"/>
          <p:nvPr/>
        </p:nvSpPr>
        <p:spPr>
          <a:xfrm>
            <a:off x="9446" y="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PROGRAM| </a:t>
            </a:r>
            <a:r>
              <a:rPr lang="en-AU" sz="2000" dirty="0">
                <a:solidFill>
                  <a:schemeClr val="accent6"/>
                </a:solidFill>
                <a:latin typeface="Century Gothic" panose="020B0502020202020204" pitchFamily="34" charset="0"/>
              </a:rPr>
              <a:t>DATA &amp; TECHNOLOGY</a:t>
            </a:r>
          </a:p>
        </p:txBody>
      </p:sp>
      <p:pic>
        <p:nvPicPr>
          <p:cNvPr id="174" name="Picture 173">
            <a:extLst>
              <a:ext uri="{FF2B5EF4-FFF2-40B4-BE49-F238E27FC236}">
                <a16:creationId xmlns:a16="http://schemas.microsoft.com/office/drawing/2014/main" id="{849E45E2-E887-4DF3-9B97-3830819DC078}"/>
              </a:ext>
            </a:extLst>
          </p:cNvPr>
          <p:cNvPicPr>
            <a:picLocks noChangeAspect="1"/>
          </p:cNvPicPr>
          <p:nvPr/>
        </p:nvPicPr>
        <p:blipFill>
          <a:blip r:embed="rId26">
            <a:grayscl/>
            <a:alphaModFix amt="50000"/>
          </a:blip>
          <a:stretch>
            <a:fillRect/>
          </a:stretch>
        </p:blipFill>
        <p:spPr>
          <a:xfrm>
            <a:off x="7562296" y="43273"/>
            <a:ext cx="1474200" cy="354484"/>
          </a:xfrm>
          <a:prstGeom prst="rect">
            <a:avLst/>
          </a:prstGeom>
        </p:spPr>
      </p:pic>
      <p:sp>
        <p:nvSpPr>
          <p:cNvPr id="175" name="TextBox 1">
            <a:extLst>
              <a:ext uri="{FF2B5EF4-FFF2-40B4-BE49-F238E27FC236}">
                <a16:creationId xmlns:a16="http://schemas.microsoft.com/office/drawing/2014/main" id="{3BB66CD0-F4F5-4A96-9144-21513A91A7E4}"/>
              </a:ext>
            </a:extLst>
          </p:cNvPr>
          <p:cNvSpPr txBox="1"/>
          <p:nvPr/>
        </p:nvSpPr>
        <p:spPr>
          <a:xfrm>
            <a:off x="0" y="662303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15835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BDC28D3-2184-4178-AEDC-55FB77C5C6C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graphicFrame>
        <p:nvGraphicFramePr>
          <p:cNvPr id="2" name="Table 3">
            <a:extLst>
              <a:ext uri="{FF2B5EF4-FFF2-40B4-BE49-F238E27FC236}">
                <a16:creationId xmlns:a16="http://schemas.microsoft.com/office/drawing/2014/main" id="{B1718E60-DB17-4053-A41C-F684491B353A}"/>
              </a:ext>
            </a:extLst>
          </p:cNvPr>
          <p:cNvGraphicFramePr>
            <a:graphicFrameLocks noGrp="1"/>
          </p:cNvGraphicFramePr>
          <p:nvPr>
            <p:extLst>
              <p:ext uri="{D42A27DB-BD31-4B8C-83A1-F6EECF244321}">
                <p14:modId xmlns:p14="http://schemas.microsoft.com/office/powerpoint/2010/main" val="3231641172"/>
              </p:ext>
            </p:extLst>
          </p:nvPr>
        </p:nvGraphicFramePr>
        <p:xfrm>
          <a:off x="251520" y="980728"/>
          <a:ext cx="8784976" cy="8365158"/>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55957080"/>
                    </a:ext>
                  </a:extLst>
                </a:gridCol>
                <a:gridCol w="7776864">
                  <a:extLst>
                    <a:ext uri="{9D8B030D-6E8A-4147-A177-3AD203B41FA5}">
                      <a16:colId xmlns:a16="http://schemas.microsoft.com/office/drawing/2014/main" val="4073926671"/>
                    </a:ext>
                  </a:extLst>
                </a:gridCol>
              </a:tblGrid>
              <a:tr h="1134954">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1. What is the shadow economy</a:t>
                      </a:r>
                    </a:p>
                  </a:txBody>
                  <a:tcPr/>
                </a:tc>
                <a:extLst>
                  <a:ext uri="{0D108BD9-81ED-4DB2-BD59-A6C34878D82A}">
                    <a16:rowId xmlns:a16="http://schemas.microsoft.com/office/drawing/2014/main" val="4095470560"/>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2. The Australian Tax Gap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3. ATO approach to the shadow economy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682803721"/>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3410708842"/>
                  </a:ext>
                </a:extLst>
              </a:tr>
            </a:tbl>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a:t>
            </a:r>
            <a:r>
              <a:rPr lang="en-AU" sz="2000" dirty="0">
                <a:solidFill>
                  <a:schemeClr val="accent6"/>
                </a:solidFill>
                <a:latin typeface="Century Gothic" panose="020B0502020202020204" pitchFamily="34" charset="0"/>
              </a:rPr>
              <a:t>LEARNING OUTCOMES</a:t>
            </a:r>
          </a:p>
        </p:txBody>
      </p:sp>
      <p:sp>
        <p:nvSpPr>
          <p:cNvPr id="7" name="TextBox 1">
            <a:extLst>
              <a:ext uri="{FF2B5EF4-FFF2-40B4-BE49-F238E27FC236}">
                <a16:creationId xmlns:a16="http://schemas.microsoft.com/office/drawing/2014/main" id="{5719269F-D6C4-4DA3-95A9-3FA08F40B71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3" name="Graphic 12" descr="Puzzle pieces with solid fill">
            <a:extLst>
              <a:ext uri="{FF2B5EF4-FFF2-40B4-BE49-F238E27FC236}">
                <a16:creationId xmlns:a16="http://schemas.microsoft.com/office/drawing/2014/main" id="{D7D85518-8625-4DAB-8F91-BF948D7F2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2520" y="2140867"/>
            <a:ext cx="914400" cy="914400"/>
          </a:xfrm>
          <a:prstGeom prst="rect">
            <a:avLst/>
          </a:prstGeom>
        </p:spPr>
      </p:pic>
      <p:pic>
        <p:nvPicPr>
          <p:cNvPr id="15" name="Graphic 14" descr="Lights On with solid fill">
            <a:extLst>
              <a:ext uri="{FF2B5EF4-FFF2-40B4-BE49-F238E27FC236}">
                <a16:creationId xmlns:a16="http://schemas.microsoft.com/office/drawing/2014/main" id="{1AEC5C08-B2F4-44E4-A5E2-63D1BB2613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82520" y="3245163"/>
            <a:ext cx="914400" cy="914400"/>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72008" y="683404"/>
            <a:ext cx="4572000" cy="369332"/>
          </a:xfrm>
          <a:prstGeom prst="rect">
            <a:avLst/>
          </a:prstGeom>
          <a:noFill/>
        </p:spPr>
        <p:txBody>
          <a:bodyPr wrap="square">
            <a:spAutoFit/>
          </a:bodyPr>
          <a:lstStyle/>
          <a:p>
            <a:r>
              <a:rPr lang="en-AU" sz="1800" dirty="0">
                <a:latin typeface="Century Gothic" panose="020B0502020202020204" pitchFamily="34" charset="0"/>
              </a:rPr>
              <a:t>Participants will </a:t>
            </a:r>
            <a:r>
              <a:rPr lang="en-AU" dirty="0">
                <a:latin typeface="Century Gothic" panose="020B0502020202020204" pitchFamily="34" charset="0"/>
              </a:rPr>
              <a:t>learn about</a:t>
            </a:r>
            <a:r>
              <a:rPr lang="en-AU" sz="1800" dirty="0">
                <a:latin typeface="Century Gothic" panose="020B0502020202020204" pitchFamily="34" charset="0"/>
              </a:rPr>
              <a:t>:</a:t>
            </a:r>
            <a:endParaRPr lang="en-AU" dirty="0"/>
          </a:p>
        </p:txBody>
      </p:sp>
      <p:pic>
        <p:nvPicPr>
          <p:cNvPr id="18" name="Graphic 17" descr="Lantern with solid fill">
            <a:extLst>
              <a:ext uri="{FF2B5EF4-FFF2-40B4-BE49-F238E27FC236}">
                <a16:creationId xmlns:a16="http://schemas.microsoft.com/office/drawing/2014/main" id="{F26C170D-A5AF-4BBF-99B5-0337D98C1A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82520" y="1124744"/>
            <a:ext cx="914400" cy="914400"/>
          </a:xfrm>
          <a:prstGeom prst="rect">
            <a:avLst/>
          </a:prstGeom>
        </p:spPr>
      </p:pic>
    </p:spTree>
    <p:extLst>
      <p:ext uri="{BB962C8B-B14F-4D97-AF65-F5344CB8AC3E}">
        <p14:creationId xmlns:p14="http://schemas.microsoft.com/office/powerpoint/2010/main" val="235218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2DE84-D0B0-4AFD-9B49-C8A317240E93}"/>
              </a:ext>
            </a:extLst>
          </p:cNvPr>
          <p:cNvSpPr txBox="1"/>
          <p:nvPr/>
        </p:nvSpPr>
        <p:spPr>
          <a:xfrm>
            <a:off x="111400" y="595636"/>
            <a:ext cx="8925096" cy="521368"/>
          </a:xfrm>
          <a:prstGeom prst="rect">
            <a:avLst/>
          </a:prstGeom>
          <a:noFill/>
        </p:spPr>
        <p:txBody>
          <a:bodyPr wrap="square">
            <a:spAutoFit/>
          </a:bodyPr>
          <a:lstStyle/>
          <a:p>
            <a:r>
              <a:rPr lang="en-AU" sz="1400" b="0" i="0" dirty="0">
                <a:effectLst/>
                <a:latin typeface="Century Gothic" panose="020B0502020202020204" pitchFamily="34" charset="0"/>
              </a:rPr>
              <a:t>Benchmarks are one of the tools the ATO uses to identify businesses that may be avoiding their tax obligations.</a:t>
            </a:r>
            <a:endParaRPr lang="en-AU" sz="1400" dirty="0">
              <a:latin typeface="Century Gothic" panose="020B0502020202020204" pitchFamily="34" charset="0"/>
            </a:endParaRPr>
          </a:p>
        </p:txBody>
      </p:sp>
      <p:pic>
        <p:nvPicPr>
          <p:cNvPr id="5" name="Picture 4">
            <a:extLst>
              <a:ext uri="{FF2B5EF4-FFF2-40B4-BE49-F238E27FC236}">
                <a16:creationId xmlns:a16="http://schemas.microsoft.com/office/drawing/2014/main" id="{71E80CE5-EEA6-4853-81DA-B0A9F1245DD7}"/>
              </a:ext>
            </a:extLst>
          </p:cNvPr>
          <p:cNvPicPr>
            <a:picLocks noChangeAspect="1"/>
          </p:cNvPicPr>
          <p:nvPr/>
        </p:nvPicPr>
        <p:blipFill>
          <a:blip r:embed="rId2"/>
          <a:stretch>
            <a:fillRect/>
          </a:stretch>
        </p:blipFill>
        <p:spPr>
          <a:xfrm>
            <a:off x="5315521" y="3663014"/>
            <a:ext cx="3535554" cy="2774681"/>
          </a:xfrm>
          <a:prstGeom prst="rect">
            <a:avLst/>
          </a:prstGeom>
        </p:spPr>
      </p:pic>
      <p:pic>
        <p:nvPicPr>
          <p:cNvPr id="7" name="Picture 6">
            <a:extLst>
              <a:ext uri="{FF2B5EF4-FFF2-40B4-BE49-F238E27FC236}">
                <a16:creationId xmlns:a16="http://schemas.microsoft.com/office/drawing/2014/main" id="{F2471C88-2B8F-422B-9949-9DE8F5CF8933}"/>
              </a:ext>
            </a:extLst>
          </p:cNvPr>
          <p:cNvPicPr>
            <a:picLocks noChangeAspect="1"/>
          </p:cNvPicPr>
          <p:nvPr/>
        </p:nvPicPr>
        <p:blipFill>
          <a:blip r:embed="rId3"/>
          <a:stretch>
            <a:fillRect/>
          </a:stretch>
        </p:blipFill>
        <p:spPr>
          <a:xfrm>
            <a:off x="207385" y="1107987"/>
            <a:ext cx="4862541" cy="2970502"/>
          </a:xfrm>
          <a:prstGeom prst="rect">
            <a:avLst/>
          </a:prstGeom>
        </p:spPr>
      </p:pic>
      <p:sp>
        <p:nvSpPr>
          <p:cNvPr id="13" name="TextBox 12">
            <a:extLst>
              <a:ext uri="{FF2B5EF4-FFF2-40B4-BE49-F238E27FC236}">
                <a16:creationId xmlns:a16="http://schemas.microsoft.com/office/drawing/2014/main" id="{996AED15-F798-4211-9F41-7EBB5687317B}"/>
              </a:ext>
            </a:extLst>
          </p:cNvPr>
          <p:cNvSpPr txBox="1"/>
          <p:nvPr/>
        </p:nvSpPr>
        <p:spPr>
          <a:xfrm>
            <a:off x="401805" y="4050932"/>
            <a:ext cx="4572000" cy="246221"/>
          </a:xfrm>
          <a:prstGeom prst="rect">
            <a:avLst/>
          </a:prstGeom>
          <a:noFill/>
        </p:spPr>
        <p:txBody>
          <a:bodyPr wrap="square">
            <a:spAutoFit/>
          </a:bodyPr>
          <a:lstStyle/>
          <a:p>
            <a:r>
              <a:rPr lang="en-AU" sz="1000" dirty="0">
                <a:latin typeface="Century Gothic" panose="020B0502020202020204" pitchFamily="34" charset="0"/>
                <a:hlinkClick r:id="rId4"/>
              </a:rPr>
              <a:t>Compare your business now | Australian Taxation Office (ato.gov.au)</a:t>
            </a:r>
            <a:endParaRPr lang="en-AU" sz="1000" dirty="0">
              <a:latin typeface="Century Gothic" panose="020B0502020202020204" pitchFamily="34" charset="0"/>
            </a:endParaRPr>
          </a:p>
        </p:txBody>
      </p:sp>
      <p:pic>
        <p:nvPicPr>
          <p:cNvPr id="14" name="Picture 13">
            <a:extLst>
              <a:ext uri="{FF2B5EF4-FFF2-40B4-BE49-F238E27FC236}">
                <a16:creationId xmlns:a16="http://schemas.microsoft.com/office/drawing/2014/main" id="{A2871308-AC57-49CA-A9AE-C2C8403C6A7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11400" y="450117"/>
            <a:ext cx="8933210" cy="94619"/>
          </a:xfrm>
          <a:prstGeom prst="rect">
            <a:avLst/>
          </a:prstGeom>
        </p:spPr>
      </p:pic>
      <p:sp>
        <p:nvSpPr>
          <p:cNvPr id="15" name="TextBox 4">
            <a:extLst>
              <a:ext uri="{FF2B5EF4-FFF2-40B4-BE49-F238E27FC236}">
                <a16:creationId xmlns:a16="http://schemas.microsoft.com/office/drawing/2014/main" id="{6709F530-34EE-490E-AFA2-589ABA74BC33}"/>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DATA &amp; TECHNOLOGY| </a:t>
            </a:r>
            <a:r>
              <a:rPr lang="en-AU" sz="2000" dirty="0">
                <a:solidFill>
                  <a:schemeClr val="accent6"/>
                </a:solidFill>
                <a:latin typeface="Century Gothic" panose="020B0502020202020204" pitchFamily="34" charset="0"/>
              </a:rPr>
              <a:t>BENCHMARKS</a:t>
            </a:r>
          </a:p>
        </p:txBody>
      </p:sp>
      <p:pic>
        <p:nvPicPr>
          <p:cNvPr id="16" name="Picture 15">
            <a:extLst>
              <a:ext uri="{FF2B5EF4-FFF2-40B4-BE49-F238E27FC236}">
                <a16:creationId xmlns:a16="http://schemas.microsoft.com/office/drawing/2014/main" id="{E0A80C49-0030-488E-A6A1-1A0BAEB9A093}"/>
              </a:ext>
            </a:extLst>
          </p:cNvPr>
          <p:cNvPicPr>
            <a:picLocks noChangeAspect="1"/>
          </p:cNvPicPr>
          <p:nvPr/>
        </p:nvPicPr>
        <p:blipFill>
          <a:blip r:embed="rId7">
            <a:grayscl/>
            <a:alphaModFix amt="50000"/>
          </a:blip>
          <a:stretch>
            <a:fillRect/>
          </a:stretch>
        </p:blipFill>
        <p:spPr>
          <a:xfrm>
            <a:off x="7562296" y="44733"/>
            <a:ext cx="1474200" cy="354484"/>
          </a:xfrm>
          <a:prstGeom prst="rect">
            <a:avLst/>
          </a:prstGeom>
        </p:spPr>
      </p:pic>
      <p:sp>
        <p:nvSpPr>
          <p:cNvPr id="17" name="TextBox 1">
            <a:extLst>
              <a:ext uri="{FF2B5EF4-FFF2-40B4-BE49-F238E27FC236}">
                <a16:creationId xmlns:a16="http://schemas.microsoft.com/office/drawing/2014/main" id="{E21D275E-7642-4078-8AFD-BE0A952BFFB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8" name="Graphic 17" descr="Normal Distribution with solid fill">
            <a:extLst>
              <a:ext uri="{FF2B5EF4-FFF2-40B4-BE49-F238E27FC236}">
                <a16:creationId xmlns:a16="http://schemas.microsoft.com/office/drawing/2014/main" id="{3CB0557E-3103-4DB4-B64B-736F97EDC6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382514" y="3741707"/>
            <a:ext cx="369125" cy="369125"/>
          </a:xfrm>
          <a:prstGeom prst="rect">
            <a:avLst/>
          </a:prstGeom>
        </p:spPr>
      </p:pic>
    </p:spTree>
    <p:extLst>
      <p:ext uri="{BB962C8B-B14F-4D97-AF65-F5344CB8AC3E}">
        <p14:creationId xmlns:p14="http://schemas.microsoft.com/office/powerpoint/2010/main" val="36165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3759072-8FBA-4F25-BA22-134DED1AD411}"/>
              </a:ext>
            </a:extLst>
          </p:cNvPr>
          <p:cNvGrpSpPr/>
          <p:nvPr/>
        </p:nvGrpSpPr>
        <p:grpSpPr>
          <a:xfrm>
            <a:off x="3834191" y="3224948"/>
            <a:ext cx="1323003" cy="1214999"/>
            <a:chOff x="4464042" y="4163400"/>
            <a:chExt cx="1764004" cy="1619999"/>
          </a:xfrm>
        </p:grpSpPr>
        <p:sp>
          <p:nvSpPr>
            <p:cNvPr id="16" name="object 7">
              <a:extLst>
                <a:ext uri="{FF2B5EF4-FFF2-40B4-BE49-F238E27FC236}">
                  <a16:creationId xmlns:a16="http://schemas.microsoft.com/office/drawing/2014/main" id="{8B8185E3-EB4A-47FE-85C1-882F1DF1321C}"/>
                </a:ext>
              </a:extLst>
            </p:cNvPr>
            <p:cNvSpPr/>
            <p:nvPr/>
          </p:nvSpPr>
          <p:spPr>
            <a:xfrm>
              <a:off x="4464042" y="4163400"/>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7" name="object 8">
              <a:extLst>
                <a:ext uri="{FF2B5EF4-FFF2-40B4-BE49-F238E27FC236}">
                  <a16:creationId xmlns:a16="http://schemas.microsoft.com/office/drawing/2014/main" id="{356EA95E-83DE-4758-8F1A-7B48A095419C}"/>
                </a:ext>
              </a:extLst>
            </p:cNvPr>
            <p:cNvSpPr txBox="1"/>
            <p:nvPr/>
          </p:nvSpPr>
          <p:spPr>
            <a:xfrm>
              <a:off x="4641063" y="4445560"/>
              <a:ext cx="1390650" cy="1064656"/>
            </a:xfrm>
            <a:prstGeom prst="rect">
              <a:avLst/>
            </a:prstGeom>
          </p:spPr>
          <p:txBody>
            <a:bodyPr vert="horz" wrap="square" lIns="0" tIns="0" rIns="0" bIns="0" rtlCol="0">
              <a:noAutofit/>
            </a:bodyPr>
            <a:lstStyle/>
            <a:p>
              <a:pPr marL="9049" marR="9525" algn="ctr"/>
              <a:r>
                <a:rPr sz="1200" spc="4" dirty="0">
                  <a:solidFill>
                    <a:srgbClr val="FFFFFF"/>
                  </a:solidFill>
                  <a:latin typeface="Century Gothic" panose="020B0502020202020204" pitchFamily="34" charset="0"/>
                  <a:cs typeface="Arial"/>
                </a:rPr>
                <a:t>P</a:t>
              </a:r>
              <a:r>
                <a:rPr sz="1200" spc="-8" dirty="0">
                  <a:solidFill>
                    <a:srgbClr val="FFFFFF"/>
                  </a:solidFill>
                  <a:latin typeface="Century Gothic" panose="020B0502020202020204" pitchFamily="34" charset="0"/>
                  <a:cs typeface="Arial"/>
                </a:rPr>
                <a:t>re</a:t>
              </a:r>
              <a:r>
                <a:rPr sz="1200" spc="-11" dirty="0">
                  <a:solidFill>
                    <a:srgbClr val="FFFFFF"/>
                  </a:solidFill>
                  <a:latin typeface="Century Gothic" panose="020B0502020202020204" pitchFamily="34" charset="0"/>
                  <a:cs typeface="Arial"/>
                </a:rPr>
                <a:t>v</a:t>
              </a:r>
              <a:r>
                <a:rPr sz="1200" spc="-8" dirty="0">
                  <a:solidFill>
                    <a:srgbClr val="FFFFFF"/>
                  </a:solidFill>
                  <a:latin typeface="Century Gothic" panose="020B0502020202020204" pitchFamily="34" charset="0"/>
                  <a:cs typeface="Arial"/>
                </a:rPr>
                <a:t>en</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o</a:t>
              </a:r>
              <a:r>
                <a:rPr sz="1200" dirty="0">
                  <a:solidFill>
                    <a:srgbClr val="FFFFFF"/>
                  </a:solidFill>
                  <a:latin typeface="Century Gothic" panose="020B0502020202020204" pitchFamily="34" charset="0"/>
                  <a:cs typeface="Arial"/>
                </a:rPr>
                <a:t>n</a:t>
              </a:r>
              <a:r>
                <a:rPr lang="en-AU" sz="1200" spc="-15"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and</a:t>
              </a:r>
              <a:r>
                <a:rPr lang="en-AU" sz="1200" spc="-8"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edu</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a</a:t>
              </a:r>
              <a:r>
                <a:rPr sz="1200" spc="4" dirty="0">
                  <a:solidFill>
                    <a:srgbClr val="FFFFFF"/>
                  </a:solidFill>
                  <a:latin typeface="Century Gothic" panose="020B0502020202020204" pitchFamily="34" charset="0"/>
                  <a:cs typeface="Arial"/>
                </a:rPr>
                <a:t>t</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on</a:t>
              </a:r>
              <a:r>
                <a:rPr lang="en-AU" sz="1200" spc="-8" dirty="0">
                  <a:solidFill>
                    <a:srgbClr val="FFFFFF"/>
                  </a:solidFill>
                  <a:latin typeface="Century Gothic" panose="020B0502020202020204" pitchFamily="34" charset="0"/>
                  <a:cs typeface="Arial"/>
                </a:rPr>
                <a:t> </a:t>
              </a:r>
              <a:r>
                <a:rPr sz="1200" spc="8" dirty="0">
                  <a:solidFill>
                    <a:srgbClr val="FFFFFF"/>
                  </a:solidFill>
                  <a:latin typeface="Century Gothic" panose="020B0502020202020204" pitchFamily="34" charset="0"/>
                  <a:cs typeface="Arial"/>
                </a:rPr>
                <a:t>s</a:t>
              </a:r>
              <a:r>
                <a:rPr sz="1200" spc="4" dirty="0">
                  <a:solidFill>
                    <a:srgbClr val="FFFFFF"/>
                  </a:solidFill>
                  <a:latin typeface="Century Gothic" panose="020B0502020202020204" pitchFamily="34" charset="0"/>
                  <a:cs typeface="Arial"/>
                </a:rPr>
                <a:t>t</a:t>
              </a:r>
              <a:r>
                <a:rPr sz="1200" spc="-8" dirty="0">
                  <a:solidFill>
                    <a:srgbClr val="FFFFFF"/>
                  </a:solidFill>
                  <a:latin typeface="Century Gothic" panose="020B0502020202020204" pitchFamily="34" charset="0"/>
                  <a:cs typeface="Arial"/>
                </a:rPr>
                <a:t>ra</a:t>
              </a:r>
              <a:r>
                <a:rPr sz="1200" spc="4" dirty="0">
                  <a:solidFill>
                    <a:srgbClr val="FFFFFF"/>
                  </a:solidFill>
                  <a:latin typeface="Century Gothic" panose="020B0502020202020204" pitchFamily="34" charset="0"/>
                  <a:cs typeface="Arial"/>
                </a:rPr>
                <a:t>t</a:t>
              </a:r>
              <a:r>
                <a:rPr sz="1200" spc="-8" dirty="0">
                  <a:solidFill>
                    <a:srgbClr val="FFFFFF"/>
                  </a:solidFill>
                  <a:latin typeface="Century Gothic" panose="020B0502020202020204" pitchFamily="34" charset="0"/>
                  <a:cs typeface="Arial"/>
                </a:rPr>
                <a:t>eg</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es</a:t>
              </a:r>
              <a:endParaRPr sz="1200" dirty="0">
                <a:latin typeface="Century Gothic" panose="020B0502020202020204" pitchFamily="34" charset="0"/>
                <a:cs typeface="Arial"/>
              </a:endParaRPr>
            </a:p>
          </p:txBody>
        </p:sp>
      </p:grpSp>
      <p:pic>
        <p:nvPicPr>
          <p:cNvPr id="18" name="Graphic 17" descr="Classroom with solid fill">
            <a:extLst>
              <a:ext uri="{FF2B5EF4-FFF2-40B4-BE49-F238E27FC236}">
                <a16:creationId xmlns:a16="http://schemas.microsoft.com/office/drawing/2014/main" id="{FFD69222-ADDE-467A-A0FD-8250E3E7D1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73689" y="2579433"/>
            <a:ext cx="685800" cy="685800"/>
          </a:xfrm>
          <a:prstGeom prst="rect">
            <a:avLst/>
          </a:prstGeom>
        </p:spPr>
      </p:pic>
      <p:graphicFrame>
        <p:nvGraphicFramePr>
          <p:cNvPr id="20" name="Diagram 19">
            <a:extLst>
              <a:ext uri="{FF2B5EF4-FFF2-40B4-BE49-F238E27FC236}">
                <a16:creationId xmlns:a16="http://schemas.microsoft.com/office/drawing/2014/main" id="{5E814E4D-7393-4782-AF4C-C90FB9148150}"/>
              </a:ext>
            </a:extLst>
          </p:cNvPr>
          <p:cNvGraphicFramePr/>
          <p:nvPr>
            <p:extLst>
              <p:ext uri="{D42A27DB-BD31-4B8C-83A1-F6EECF244321}">
                <p14:modId xmlns:p14="http://schemas.microsoft.com/office/powerpoint/2010/main" val="2045282098"/>
              </p:ext>
            </p:extLst>
          </p:nvPr>
        </p:nvGraphicFramePr>
        <p:xfrm>
          <a:off x="506681" y="748146"/>
          <a:ext cx="7810005" cy="56849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a:extLst>
              <a:ext uri="{FF2B5EF4-FFF2-40B4-BE49-F238E27FC236}">
                <a16:creationId xmlns:a16="http://schemas.microsoft.com/office/drawing/2014/main" id="{2143A305-D07E-4D49-90CC-FE677B242314}"/>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111400" y="448657"/>
            <a:ext cx="8933210" cy="94619"/>
          </a:xfrm>
          <a:prstGeom prst="rect">
            <a:avLst/>
          </a:prstGeom>
        </p:spPr>
      </p:pic>
      <p:sp>
        <p:nvSpPr>
          <p:cNvPr id="12" name="TextBox 4">
            <a:extLst>
              <a:ext uri="{FF2B5EF4-FFF2-40B4-BE49-F238E27FC236}">
                <a16:creationId xmlns:a16="http://schemas.microsoft.com/office/drawing/2014/main" id="{8520A094-3258-4301-95FE-6214072486E9}"/>
              </a:ext>
            </a:extLst>
          </p:cNvPr>
          <p:cNvSpPr txBox="1"/>
          <p:nvPr/>
        </p:nvSpPr>
        <p:spPr>
          <a:xfrm>
            <a:off x="9446" y="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PROGRAM| </a:t>
            </a:r>
            <a:r>
              <a:rPr lang="en-AU" sz="2000" dirty="0">
                <a:solidFill>
                  <a:schemeClr val="accent6"/>
                </a:solidFill>
                <a:latin typeface="Century Gothic" panose="020B0502020202020204" pitchFamily="34" charset="0"/>
              </a:rPr>
              <a:t>EDUCATION</a:t>
            </a:r>
          </a:p>
        </p:txBody>
      </p:sp>
      <p:pic>
        <p:nvPicPr>
          <p:cNvPr id="13" name="Picture 12">
            <a:extLst>
              <a:ext uri="{FF2B5EF4-FFF2-40B4-BE49-F238E27FC236}">
                <a16:creationId xmlns:a16="http://schemas.microsoft.com/office/drawing/2014/main" id="{4B425DC3-DAE6-44DC-B878-EC69F1219016}"/>
              </a:ext>
            </a:extLst>
          </p:cNvPr>
          <p:cNvPicPr>
            <a:picLocks noChangeAspect="1"/>
          </p:cNvPicPr>
          <p:nvPr/>
        </p:nvPicPr>
        <p:blipFill>
          <a:blip r:embed="rId12">
            <a:grayscl/>
            <a:alphaModFix amt="50000"/>
          </a:blip>
          <a:stretch>
            <a:fillRect/>
          </a:stretch>
        </p:blipFill>
        <p:spPr>
          <a:xfrm>
            <a:off x="7562296" y="43273"/>
            <a:ext cx="1474200" cy="354484"/>
          </a:xfrm>
          <a:prstGeom prst="rect">
            <a:avLst/>
          </a:prstGeom>
        </p:spPr>
      </p:pic>
      <p:sp>
        <p:nvSpPr>
          <p:cNvPr id="14" name="TextBox 1">
            <a:extLst>
              <a:ext uri="{FF2B5EF4-FFF2-40B4-BE49-F238E27FC236}">
                <a16:creationId xmlns:a16="http://schemas.microsoft.com/office/drawing/2014/main" id="{84721510-44EF-449F-823E-8F1872755AF5}"/>
              </a:ext>
            </a:extLst>
          </p:cNvPr>
          <p:cNvSpPr txBox="1"/>
          <p:nvPr/>
        </p:nvSpPr>
        <p:spPr>
          <a:xfrm>
            <a:off x="0" y="662303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33722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5E814E4D-7393-4782-AF4C-C90FB9148150}"/>
              </a:ext>
            </a:extLst>
          </p:cNvPr>
          <p:cNvGraphicFramePr/>
          <p:nvPr>
            <p:extLst>
              <p:ext uri="{D42A27DB-BD31-4B8C-83A1-F6EECF244321}">
                <p14:modId xmlns:p14="http://schemas.microsoft.com/office/powerpoint/2010/main" val="399868832"/>
              </p:ext>
            </p:extLst>
          </p:nvPr>
        </p:nvGraphicFramePr>
        <p:xfrm>
          <a:off x="530431" y="787731"/>
          <a:ext cx="8067304" cy="562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4BAD8335-4433-4874-8F2D-9C57287AFED0}"/>
              </a:ext>
            </a:extLst>
          </p:cNvPr>
          <p:cNvGrpSpPr/>
          <p:nvPr/>
        </p:nvGrpSpPr>
        <p:grpSpPr>
          <a:xfrm>
            <a:off x="3851909" y="3214716"/>
            <a:ext cx="1323003" cy="1214999"/>
            <a:chOff x="8093893" y="4168638"/>
            <a:chExt cx="1764004" cy="1619999"/>
          </a:xfrm>
        </p:grpSpPr>
        <p:sp>
          <p:nvSpPr>
            <p:cNvPr id="12" name="object 11">
              <a:extLst>
                <a:ext uri="{FF2B5EF4-FFF2-40B4-BE49-F238E27FC236}">
                  <a16:creationId xmlns:a16="http://schemas.microsoft.com/office/drawing/2014/main" id="{58A41EB5-5ADD-48B0-A5CF-A208318303D2}"/>
                </a:ext>
              </a:extLst>
            </p:cNvPr>
            <p:cNvSpPr/>
            <p:nvPr/>
          </p:nvSpPr>
          <p:spPr>
            <a:xfrm>
              <a:off x="8093893" y="416863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3" name="object 12">
              <a:extLst>
                <a:ext uri="{FF2B5EF4-FFF2-40B4-BE49-F238E27FC236}">
                  <a16:creationId xmlns:a16="http://schemas.microsoft.com/office/drawing/2014/main" id="{2AF51652-91D5-4B8D-9CF9-7F96239B46FF}"/>
                </a:ext>
              </a:extLst>
            </p:cNvPr>
            <p:cNvSpPr txBox="1"/>
            <p:nvPr/>
          </p:nvSpPr>
          <p:spPr>
            <a:xfrm>
              <a:off x="8385028" y="4629235"/>
              <a:ext cx="1181735" cy="498475"/>
            </a:xfrm>
            <a:prstGeom prst="rect">
              <a:avLst/>
            </a:prstGeom>
          </p:spPr>
          <p:txBody>
            <a:bodyPr vert="horz" wrap="square" lIns="0" tIns="0" rIns="0" bIns="0" rtlCol="0">
              <a:noAutofit/>
            </a:bodyPr>
            <a:lstStyle/>
            <a:p>
              <a:pPr marL="9525" marR="9525" indent="40957" algn="ctr"/>
              <a:r>
                <a:rPr lang="en-AU" sz="1200" spc="-8" dirty="0">
                  <a:solidFill>
                    <a:srgbClr val="FFFFFF"/>
                  </a:solidFill>
                  <a:latin typeface="Century Gothic" panose="020B0502020202020204" pitchFamily="34" charset="0"/>
                  <a:cs typeface="Arial"/>
                </a:rPr>
                <a:t>New law and policy measures</a:t>
              </a:r>
              <a:endParaRPr sz="1200" dirty="0">
                <a:latin typeface="Century Gothic" panose="020B0502020202020204" pitchFamily="34" charset="0"/>
                <a:cs typeface="Arial"/>
              </a:endParaRPr>
            </a:p>
          </p:txBody>
        </p:sp>
      </p:grpSp>
      <p:pic>
        <p:nvPicPr>
          <p:cNvPr id="14" name="Graphic 13" descr="Gavel with solid fill">
            <a:extLst>
              <a:ext uri="{FF2B5EF4-FFF2-40B4-BE49-F238E27FC236}">
                <a16:creationId xmlns:a16="http://schemas.microsoft.com/office/drawing/2014/main" id="{1F8F1EED-E7D5-46A1-A6BE-F2AB4939E9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7109" y="2553366"/>
            <a:ext cx="685800" cy="685800"/>
          </a:xfrm>
          <a:prstGeom prst="rect">
            <a:avLst/>
          </a:prstGeom>
        </p:spPr>
      </p:pic>
      <p:pic>
        <p:nvPicPr>
          <p:cNvPr id="15" name="Picture 14">
            <a:extLst>
              <a:ext uri="{FF2B5EF4-FFF2-40B4-BE49-F238E27FC236}">
                <a16:creationId xmlns:a16="http://schemas.microsoft.com/office/drawing/2014/main" id="{F5AEA3AB-D591-49D5-B76B-AB3E528D247C}"/>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111400" y="448657"/>
            <a:ext cx="8933210" cy="94619"/>
          </a:xfrm>
          <a:prstGeom prst="rect">
            <a:avLst/>
          </a:prstGeom>
        </p:spPr>
      </p:pic>
      <p:sp>
        <p:nvSpPr>
          <p:cNvPr id="16" name="TextBox 4">
            <a:extLst>
              <a:ext uri="{FF2B5EF4-FFF2-40B4-BE49-F238E27FC236}">
                <a16:creationId xmlns:a16="http://schemas.microsoft.com/office/drawing/2014/main" id="{1C7A547C-1A09-4569-8521-9399061B3643}"/>
              </a:ext>
            </a:extLst>
          </p:cNvPr>
          <p:cNvSpPr txBox="1"/>
          <p:nvPr/>
        </p:nvSpPr>
        <p:spPr>
          <a:xfrm>
            <a:off x="9446" y="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PROGRAM| </a:t>
            </a:r>
            <a:r>
              <a:rPr lang="en-AU" sz="2000" dirty="0">
                <a:solidFill>
                  <a:schemeClr val="accent6"/>
                </a:solidFill>
                <a:latin typeface="Century Gothic" panose="020B0502020202020204" pitchFamily="34" charset="0"/>
              </a:rPr>
              <a:t>LAW &amp; POLICIES</a:t>
            </a:r>
          </a:p>
        </p:txBody>
      </p:sp>
      <p:pic>
        <p:nvPicPr>
          <p:cNvPr id="17" name="Picture 16">
            <a:extLst>
              <a:ext uri="{FF2B5EF4-FFF2-40B4-BE49-F238E27FC236}">
                <a16:creationId xmlns:a16="http://schemas.microsoft.com/office/drawing/2014/main" id="{4FCC70CD-65EB-41A9-A6AD-0050695C88FF}"/>
              </a:ext>
            </a:extLst>
          </p:cNvPr>
          <p:cNvPicPr>
            <a:picLocks noChangeAspect="1"/>
          </p:cNvPicPr>
          <p:nvPr/>
        </p:nvPicPr>
        <p:blipFill>
          <a:blip r:embed="rId12">
            <a:grayscl/>
            <a:alphaModFix amt="50000"/>
          </a:blip>
          <a:stretch>
            <a:fillRect/>
          </a:stretch>
        </p:blipFill>
        <p:spPr>
          <a:xfrm>
            <a:off x="7562296" y="43273"/>
            <a:ext cx="1474200" cy="354484"/>
          </a:xfrm>
          <a:prstGeom prst="rect">
            <a:avLst/>
          </a:prstGeom>
        </p:spPr>
      </p:pic>
      <p:sp>
        <p:nvSpPr>
          <p:cNvPr id="18" name="TextBox 1">
            <a:extLst>
              <a:ext uri="{FF2B5EF4-FFF2-40B4-BE49-F238E27FC236}">
                <a16:creationId xmlns:a16="http://schemas.microsoft.com/office/drawing/2014/main" id="{15DEEAF0-DAFF-4BEC-96CC-C77302F189F3}"/>
              </a:ext>
            </a:extLst>
          </p:cNvPr>
          <p:cNvSpPr txBox="1"/>
          <p:nvPr/>
        </p:nvSpPr>
        <p:spPr>
          <a:xfrm>
            <a:off x="0" y="662303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64643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a:extLst>
              <a:ext uri="{FF2B5EF4-FFF2-40B4-BE49-F238E27FC236}">
                <a16:creationId xmlns:a16="http://schemas.microsoft.com/office/drawing/2014/main" id="{4C6976C4-07CC-4598-AC2F-37EE05B9E30E}"/>
              </a:ext>
            </a:extLst>
          </p:cNvPr>
          <p:cNvGraphicFramePr/>
          <p:nvPr>
            <p:extLst>
              <p:ext uri="{D42A27DB-BD31-4B8C-83A1-F6EECF244321}">
                <p14:modId xmlns:p14="http://schemas.microsoft.com/office/powerpoint/2010/main" val="3771883774"/>
              </p:ext>
            </p:extLst>
          </p:nvPr>
        </p:nvGraphicFramePr>
        <p:xfrm>
          <a:off x="589808" y="890645"/>
          <a:ext cx="7901049" cy="5840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36649719-5E31-47BD-BF4B-49206075B58E}"/>
              </a:ext>
            </a:extLst>
          </p:cNvPr>
          <p:cNvGrpSpPr/>
          <p:nvPr/>
        </p:nvGrpSpPr>
        <p:grpSpPr>
          <a:xfrm>
            <a:off x="3859390" y="3560174"/>
            <a:ext cx="1323003" cy="1214999"/>
            <a:chOff x="6278967" y="4168638"/>
            <a:chExt cx="1764004" cy="1619999"/>
          </a:xfrm>
        </p:grpSpPr>
        <p:sp>
          <p:nvSpPr>
            <p:cNvPr id="17" name="object 9">
              <a:extLst>
                <a:ext uri="{FF2B5EF4-FFF2-40B4-BE49-F238E27FC236}">
                  <a16:creationId xmlns:a16="http://schemas.microsoft.com/office/drawing/2014/main" id="{ACBEB05E-CB25-4D99-8039-26FE165D881D}"/>
                </a:ext>
              </a:extLst>
            </p:cNvPr>
            <p:cNvSpPr/>
            <p:nvPr/>
          </p:nvSpPr>
          <p:spPr>
            <a:xfrm>
              <a:off x="6278967" y="4168638"/>
              <a:ext cx="1764004" cy="1619999"/>
            </a:xfrm>
            <a:custGeom>
              <a:avLst/>
              <a:gdLst/>
              <a:ahLst/>
              <a:cxnLst/>
              <a:rect l="l" t="t" r="r" b="b"/>
              <a:pathLst>
                <a:path w="1764004" h="1619999">
                  <a:moveTo>
                    <a:pt x="1493989" y="0"/>
                  </a:moveTo>
                  <a:lnTo>
                    <a:pt x="270002" y="0"/>
                  </a:lnTo>
                  <a:lnTo>
                    <a:pt x="247858" y="895"/>
                  </a:lnTo>
                  <a:lnTo>
                    <a:pt x="205119" y="7846"/>
                  </a:lnTo>
                  <a:lnTo>
                    <a:pt x="164908" y="21217"/>
                  </a:lnTo>
                  <a:lnTo>
                    <a:pt x="127779" y="40451"/>
                  </a:lnTo>
                  <a:lnTo>
                    <a:pt x="94290" y="64992"/>
                  </a:lnTo>
                  <a:lnTo>
                    <a:pt x="64996" y="94285"/>
                  </a:lnTo>
                  <a:lnTo>
                    <a:pt x="40454" y="127774"/>
                  </a:lnTo>
                  <a:lnTo>
                    <a:pt x="21219" y="164902"/>
                  </a:lnTo>
                  <a:lnTo>
                    <a:pt x="7847" y="205115"/>
                  </a:lnTo>
                  <a:lnTo>
                    <a:pt x="895" y="247856"/>
                  </a:lnTo>
                  <a:lnTo>
                    <a:pt x="0" y="270001"/>
                  </a:lnTo>
                  <a:lnTo>
                    <a:pt x="0" y="1349997"/>
                  </a:lnTo>
                  <a:lnTo>
                    <a:pt x="3534" y="1393791"/>
                  </a:lnTo>
                  <a:lnTo>
                    <a:pt x="13765" y="1435336"/>
                  </a:lnTo>
                  <a:lnTo>
                    <a:pt x="30138" y="1474075"/>
                  </a:lnTo>
                  <a:lnTo>
                    <a:pt x="52096" y="1509453"/>
                  </a:lnTo>
                  <a:lnTo>
                    <a:pt x="79084" y="1540914"/>
                  </a:lnTo>
                  <a:lnTo>
                    <a:pt x="110545" y="1567902"/>
                  </a:lnTo>
                  <a:lnTo>
                    <a:pt x="145923" y="1589860"/>
                  </a:lnTo>
                  <a:lnTo>
                    <a:pt x="184663" y="1606233"/>
                  </a:lnTo>
                  <a:lnTo>
                    <a:pt x="226208" y="1616465"/>
                  </a:lnTo>
                  <a:lnTo>
                    <a:pt x="270002" y="1619999"/>
                  </a:lnTo>
                  <a:lnTo>
                    <a:pt x="1493989" y="1619999"/>
                  </a:lnTo>
                  <a:lnTo>
                    <a:pt x="1537787" y="1616465"/>
                  </a:lnTo>
                  <a:lnTo>
                    <a:pt x="1579334" y="1606233"/>
                  </a:lnTo>
                  <a:lnTo>
                    <a:pt x="1618076" y="1589860"/>
                  </a:lnTo>
                  <a:lnTo>
                    <a:pt x="1653456" y="1567902"/>
                  </a:lnTo>
                  <a:lnTo>
                    <a:pt x="1684918" y="1540914"/>
                  </a:lnTo>
                  <a:lnTo>
                    <a:pt x="1711906" y="1509453"/>
                  </a:lnTo>
                  <a:lnTo>
                    <a:pt x="1733865" y="1474075"/>
                  </a:lnTo>
                  <a:lnTo>
                    <a:pt x="1750238" y="1435336"/>
                  </a:lnTo>
                  <a:lnTo>
                    <a:pt x="1760470" y="1393791"/>
                  </a:lnTo>
                  <a:lnTo>
                    <a:pt x="1764004" y="1349997"/>
                  </a:lnTo>
                  <a:lnTo>
                    <a:pt x="1764004" y="270001"/>
                  </a:lnTo>
                  <a:lnTo>
                    <a:pt x="1760470" y="226204"/>
                  </a:lnTo>
                  <a:lnTo>
                    <a:pt x="1750238" y="184658"/>
                  </a:lnTo>
                  <a:lnTo>
                    <a:pt x="1733865" y="145918"/>
                  </a:lnTo>
                  <a:lnTo>
                    <a:pt x="1711906" y="110539"/>
                  </a:lnTo>
                  <a:lnTo>
                    <a:pt x="1684918" y="79079"/>
                  </a:lnTo>
                  <a:lnTo>
                    <a:pt x="1653456" y="52093"/>
                  </a:lnTo>
                  <a:lnTo>
                    <a:pt x="1618076" y="30136"/>
                  </a:lnTo>
                  <a:lnTo>
                    <a:pt x="1579334" y="13764"/>
                  </a:lnTo>
                  <a:lnTo>
                    <a:pt x="1537787" y="3533"/>
                  </a:lnTo>
                  <a:lnTo>
                    <a:pt x="1493989" y="0"/>
                  </a:lnTo>
                  <a:close/>
                </a:path>
              </a:pathLst>
            </a:custGeom>
            <a:solidFill>
              <a:schemeClr val="tx2"/>
            </a:solidFill>
          </p:spPr>
          <p:txBody>
            <a:bodyPr wrap="square" lIns="0" tIns="0" rIns="0" bIns="0" rtlCol="0">
              <a:noAutofit/>
            </a:bodyPr>
            <a:lstStyle/>
            <a:p>
              <a:endParaRPr sz="1200" dirty="0">
                <a:latin typeface="Century Gothic" panose="020B0502020202020204" pitchFamily="34" charset="0"/>
              </a:endParaRPr>
            </a:p>
          </p:txBody>
        </p:sp>
        <p:sp>
          <p:nvSpPr>
            <p:cNvPr id="18" name="object 10">
              <a:extLst>
                <a:ext uri="{FF2B5EF4-FFF2-40B4-BE49-F238E27FC236}">
                  <a16:creationId xmlns:a16="http://schemas.microsoft.com/office/drawing/2014/main" id="{E6319CAD-727E-4A1F-AD4D-E2447548BA47}"/>
                </a:ext>
              </a:extLst>
            </p:cNvPr>
            <p:cNvSpPr txBox="1"/>
            <p:nvPr/>
          </p:nvSpPr>
          <p:spPr>
            <a:xfrm>
              <a:off x="6456624" y="4442026"/>
              <a:ext cx="1431925" cy="742315"/>
            </a:xfrm>
            <a:prstGeom prst="rect">
              <a:avLst/>
            </a:prstGeom>
          </p:spPr>
          <p:txBody>
            <a:bodyPr vert="horz" wrap="square" lIns="0" tIns="0" rIns="0" bIns="0" rtlCol="0">
              <a:noAutofit/>
            </a:bodyPr>
            <a:lstStyle/>
            <a:p>
              <a:pPr marL="9525" marR="9525" algn="ctr"/>
              <a:r>
                <a:rPr sz="1200" spc="4" dirty="0">
                  <a:solidFill>
                    <a:srgbClr val="FFFFFF"/>
                  </a:solidFill>
                  <a:latin typeface="Century Gothic" panose="020B0502020202020204" pitchFamily="34" charset="0"/>
                  <a:cs typeface="Arial"/>
                </a:rPr>
                <a:t>B</a:t>
              </a:r>
              <a:r>
                <a:rPr sz="1200" dirty="0">
                  <a:solidFill>
                    <a:srgbClr val="FFFFFF"/>
                  </a:solidFill>
                  <a:latin typeface="Century Gothic" panose="020B0502020202020204" pitchFamily="34" charset="0"/>
                  <a:cs typeface="Arial"/>
                </a:rPr>
                <a:t>l</a:t>
              </a:r>
              <a:r>
                <a:rPr sz="1200" spc="-8" dirty="0">
                  <a:solidFill>
                    <a:srgbClr val="FFFFFF"/>
                  </a:solidFill>
                  <a:latin typeface="Century Gothic" panose="020B0502020202020204" pitchFamily="34" charset="0"/>
                  <a:cs typeface="Arial"/>
                </a:rPr>
                <a:t>a</a:t>
              </a:r>
              <a:r>
                <a:rPr sz="1200" spc="8" dirty="0">
                  <a:solidFill>
                    <a:srgbClr val="FFFFFF"/>
                  </a:solidFill>
                  <a:latin typeface="Century Gothic" panose="020B0502020202020204" pitchFamily="34" charset="0"/>
                  <a:cs typeface="Arial"/>
                </a:rPr>
                <a:t>c</a:t>
              </a:r>
              <a:r>
                <a:rPr sz="1200" dirty="0">
                  <a:solidFill>
                    <a:srgbClr val="FFFFFF"/>
                  </a:solidFill>
                  <a:latin typeface="Century Gothic" panose="020B0502020202020204" pitchFamily="34" charset="0"/>
                  <a:cs typeface="Arial"/>
                </a:rPr>
                <a:t>k</a:t>
              </a:r>
              <a:r>
                <a:rPr sz="1200" spc="-38" dirty="0">
                  <a:solidFill>
                    <a:srgbClr val="FFFFFF"/>
                  </a:solidFill>
                  <a:latin typeface="Century Gothic" panose="020B0502020202020204" pitchFamily="34" charset="0"/>
                  <a:cs typeface="Arial"/>
                </a:rPr>
                <a:t> </a:t>
              </a:r>
              <a:r>
                <a:rPr sz="1200" spc="4" dirty="0">
                  <a:solidFill>
                    <a:srgbClr val="FFFFFF"/>
                  </a:solidFill>
                  <a:latin typeface="Century Gothic" panose="020B0502020202020204" pitchFamily="34" charset="0"/>
                  <a:cs typeface="Arial"/>
                </a:rPr>
                <a:t>E</a:t>
              </a:r>
              <a:r>
                <a:rPr sz="1200" spc="8" dirty="0">
                  <a:solidFill>
                    <a:srgbClr val="FFFFFF"/>
                  </a:solidFill>
                  <a:latin typeface="Century Gothic" panose="020B0502020202020204" pitchFamily="34" charset="0"/>
                  <a:cs typeface="Arial"/>
                </a:rPr>
                <a:t>c</a:t>
              </a:r>
              <a:r>
                <a:rPr sz="1200" spc="-8" dirty="0">
                  <a:solidFill>
                    <a:srgbClr val="FFFFFF"/>
                  </a:solidFill>
                  <a:latin typeface="Century Gothic" panose="020B0502020202020204" pitchFamily="34" charset="0"/>
                  <a:cs typeface="Arial"/>
                </a:rPr>
                <a:t>ono</a:t>
              </a:r>
              <a:r>
                <a:rPr sz="1200" spc="19" dirty="0">
                  <a:solidFill>
                    <a:srgbClr val="FFFFFF"/>
                  </a:solidFill>
                  <a:latin typeface="Century Gothic" panose="020B0502020202020204" pitchFamily="34" charset="0"/>
                  <a:cs typeface="Arial"/>
                </a:rPr>
                <a:t>m</a:t>
              </a:r>
              <a:r>
                <a:rPr sz="1200" dirty="0">
                  <a:solidFill>
                    <a:srgbClr val="FFFFFF"/>
                  </a:solidFill>
                  <a:latin typeface="Century Gothic" panose="020B0502020202020204" pitchFamily="34" charset="0"/>
                  <a:cs typeface="Arial"/>
                </a:rPr>
                <a:t>y </a:t>
              </a:r>
              <a:r>
                <a:rPr sz="1200" spc="4" dirty="0">
                  <a:solidFill>
                    <a:srgbClr val="FFFFFF"/>
                  </a:solidFill>
                  <a:latin typeface="Century Gothic" panose="020B0502020202020204" pitchFamily="34" charset="0"/>
                  <a:cs typeface="Arial"/>
                </a:rPr>
                <a:t>St</a:t>
              </a:r>
              <a:r>
                <a:rPr sz="1200" spc="-8" dirty="0">
                  <a:solidFill>
                    <a:srgbClr val="FFFFFF"/>
                  </a:solidFill>
                  <a:latin typeface="Century Gothic" panose="020B0502020202020204" pitchFamily="34" charset="0"/>
                  <a:cs typeface="Arial"/>
                </a:rPr>
                <a:t>and</a:t>
              </a:r>
              <a:r>
                <a:rPr sz="1200" dirty="0">
                  <a:solidFill>
                    <a:srgbClr val="FFFFFF"/>
                  </a:solidFill>
                  <a:latin typeface="Century Gothic" panose="020B0502020202020204" pitchFamily="34" charset="0"/>
                  <a:cs typeface="Arial"/>
                </a:rPr>
                <a:t>i</a:t>
              </a:r>
              <a:r>
                <a:rPr sz="1200" spc="-8" dirty="0">
                  <a:solidFill>
                    <a:srgbClr val="FFFFFF"/>
                  </a:solidFill>
                  <a:latin typeface="Century Gothic" panose="020B0502020202020204" pitchFamily="34" charset="0"/>
                  <a:cs typeface="Arial"/>
                </a:rPr>
                <a:t>ng </a:t>
              </a:r>
              <a:r>
                <a:rPr sz="1200" spc="-127" dirty="0">
                  <a:solidFill>
                    <a:srgbClr val="FFFFFF"/>
                  </a:solidFill>
                  <a:latin typeface="Century Gothic" panose="020B0502020202020204" pitchFamily="34" charset="0"/>
                  <a:cs typeface="Arial"/>
                </a:rPr>
                <a:t>T</a:t>
              </a:r>
              <a:r>
                <a:rPr sz="1200" spc="-8" dirty="0">
                  <a:solidFill>
                    <a:srgbClr val="FFFFFF"/>
                  </a:solidFill>
                  <a:latin typeface="Century Gothic" panose="020B0502020202020204" pitchFamily="34" charset="0"/>
                  <a:cs typeface="Arial"/>
                </a:rPr>
                <a:t>a</a:t>
              </a:r>
              <a:r>
                <a:rPr sz="1200" spc="8" dirty="0">
                  <a:solidFill>
                    <a:srgbClr val="FFFFFF"/>
                  </a:solidFill>
                  <a:latin typeface="Century Gothic" panose="020B0502020202020204" pitchFamily="34" charset="0"/>
                  <a:cs typeface="Arial"/>
                </a:rPr>
                <a:t>sk</a:t>
              </a:r>
              <a:r>
                <a:rPr sz="1200" spc="4" dirty="0">
                  <a:solidFill>
                    <a:srgbClr val="FFFFFF"/>
                  </a:solidFill>
                  <a:latin typeface="Century Gothic" panose="020B0502020202020204" pitchFamily="34" charset="0"/>
                  <a:cs typeface="Arial"/>
                </a:rPr>
                <a:t>f</a:t>
              </a:r>
              <a:r>
                <a:rPr sz="1200" spc="-8" dirty="0">
                  <a:solidFill>
                    <a:srgbClr val="FFFFFF"/>
                  </a:solidFill>
                  <a:latin typeface="Century Gothic" panose="020B0502020202020204" pitchFamily="34" charset="0"/>
                  <a:cs typeface="Arial"/>
                </a:rPr>
                <a:t>or</a:t>
              </a:r>
              <a:r>
                <a:rPr sz="1200" spc="8" dirty="0">
                  <a:solidFill>
                    <a:srgbClr val="FFFFFF"/>
                  </a:solidFill>
                  <a:latin typeface="Century Gothic" panose="020B0502020202020204" pitchFamily="34" charset="0"/>
                  <a:cs typeface="Arial"/>
                </a:rPr>
                <a:t>c</a:t>
              </a:r>
              <a:r>
                <a:rPr sz="1200" dirty="0">
                  <a:solidFill>
                    <a:srgbClr val="FFFFFF"/>
                  </a:solidFill>
                  <a:latin typeface="Century Gothic" panose="020B0502020202020204" pitchFamily="34" charset="0"/>
                  <a:cs typeface="Arial"/>
                </a:rPr>
                <a:t>e</a:t>
              </a:r>
              <a:endParaRPr sz="1200" dirty="0">
                <a:latin typeface="Century Gothic" panose="020B0502020202020204" pitchFamily="34" charset="0"/>
                <a:cs typeface="Arial"/>
              </a:endParaRPr>
            </a:p>
          </p:txBody>
        </p:sp>
      </p:grpSp>
      <p:pic>
        <p:nvPicPr>
          <p:cNvPr id="19" name="Graphic 18" descr="Cycle with people with solid fill">
            <a:extLst>
              <a:ext uri="{FF2B5EF4-FFF2-40B4-BE49-F238E27FC236}">
                <a16:creationId xmlns:a16="http://schemas.microsoft.com/office/drawing/2014/main" id="{EE03F422-E373-4DD8-A7B2-7B1FEA1108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0385" y="2878947"/>
            <a:ext cx="756661" cy="756661"/>
          </a:xfrm>
          <a:prstGeom prst="rect">
            <a:avLst/>
          </a:prstGeom>
        </p:spPr>
      </p:pic>
      <p:pic>
        <p:nvPicPr>
          <p:cNvPr id="11" name="Picture 10">
            <a:extLst>
              <a:ext uri="{FF2B5EF4-FFF2-40B4-BE49-F238E27FC236}">
                <a16:creationId xmlns:a16="http://schemas.microsoft.com/office/drawing/2014/main" id="{6D2F3DF5-B939-4418-AF6A-A8E04926C975}"/>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111400" y="448657"/>
            <a:ext cx="8933210" cy="94619"/>
          </a:xfrm>
          <a:prstGeom prst="rect">
            <a:avLst/>
          </a:prstGeom>
        </p:spPr>
      </p:pic>
      <p:sp>
        <p:nvSpPr>
          <p:cNvPr id="12" name="TextBox 4">
            <a:extLst>
              <a:ext uri="{FF2B5EF4-FFF2-40B4-BE49-F238E27FC236}">
                <a16:creationId xmlns:a16="http://schemas.microsoft.com/office/drawing/2014/main" id="{DF605184-B619-49FC-BD3F-3DB3F832E11C}"/>
              </a:ext>
            </a:extLst>
          </p:cNvPr>
          <p:cNvSpPr txBox="1"/>
          <p:nvPr/>
        </p:nvSpPr>
        <p:spPr>
          <a:xfrm>
            <a:off x="9446" y="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PROGRAM| </a:t>
            </a:r>
            <a:r>
              <a:rPr lang="en-AU" sz="2000" dirty="0">
                <a:solidFill>
                  <a:schemeClr val="accent6"/>
                </a:solidFill>
                <a:latin typeface="Century Gothic" panose="020B0502020202020204" pitchFamily="34" charset="0"/>
              </a:rPr>
              <a:t>TASKFORCE</a:t>
            </a:r>
          </a:p>
        </p:txBody>
      </p:sp>
      <p:pic>
        <p:nvPicPr>
          <p:cNvPr id="13" name="Picture 12">
            <a:extLst>
              <a:ext uri="{FF2B5EF4-FFF2-40B4-BE49-F238E27FC236}">
                <a16:creationId xmlns:a16="http://schemas.microsoft.com/office/drawing/2014/main" id="{9317510C-240C-4F68-9E53-1769DB262C70}"/>
              </a:ext>
            </a:extLst>
          </p:cNvPr>
          <p:cNvPicPr>
            <a:picLocks noChangeAspect="1"/>
          </p:cNvPicPr>
          <p:nvPr/>
        </p:nvPicPr>
        <p:blipFill>
          <a:blip r:embed="rId12">
            <a:grayscl/>
            <a:alphaModFix amt="50000"/>
          </a:blip>
          <a:stretch>
            <a:fillRect/>
          </a:stretch>
        </p:blipFill>
        <p:spPr>
          <a:xfrm>
            <a:off x="7562296" y="43273"/>
            <a:ext cx="1474200" cy="354484"/>
          </a:xfrm>
          <a:prstGeom prst="rect">
            <a:avLst/>
          </a:prstGeom>
        </p:spPr>
      </p:pic>
      <p:sp>
        <p:nvSpPr>
          <p:cNvPr id="14" name="TextBox 1">
            <a:extLst>
              <a:ext uri="{FF2B5EF4-FFF2-40B4-BE49-F238E27FC236}">
                <a16:creationId xmlns:a16="http://schemas.microsoft.com/office/drawing/2014/main" id="{CDFCEBA5-A206-4FB4-82AE-1B1246EEC83D}"/>
              </a:ext>
            </a:extLst>
          </p:cNvPr>
          <p:cNvSpPr txBox="1"/>
          <p:nvPr/>
        </p:nvSpPr>
        <p:spPr>
          <a:xfrm>
            <a:off x="0" y="662303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02157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1" y="587708"/>
            <a:ext cx="8933209" cy="523220"/>
          </a:xfrm>
          <a:prstGeom prst="rect">
            <a:avLst/>
          </a:prstGeom>
          <a:noFill/>
        </p:spPr>
        <p:txBody>
          <a:bodyPr wrap="square" rtlCol="0">
            <a:spAutoFit/>
          </a:bodyPr>
          <a:lstStyle/>
          <a:p>
            <a:r>
              <a:rPr lang="en-AU" sz="1400" dirty="0">
                <a:latin typeface="Century Gothic" panose="020B0502020202020204" pitchFamily="34" charset="0"/>
              </a:rPr>
              <a:t>Working in your groups, complete the following activities: </a:t>
            </a:r>
          </a:p>
          <a:p>
            <a:r>
              <a:rPr lang="en-AU" sz="1400" dirty="0">
                <a:latin typeface="Century Gothic" panose="020B0502020202020204" pitchFamily="34" charset="0"/>
              </a:rPr>
              <a:t>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GROUP ACTIVITY| </a:t>
            </a:r>
            <a:r>
              <a:rPr lang="en-AU" sz="2000" dirty="0">
                <a:solidFill>
                  <a:schemeClr val="accent4"/>
                </a:solidFill>
                <a:latin typeface="Century Gothic" panose="020B0502020202020204" pitchFamily="34" charset="0"/>
              </a:rPr>
              <a:t>SHADOW ECONOMY RISKS</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7A1F59E6-DF82-49EC-850C-1C0A703A29F7}"/>
              </a:ext>
            </a:extLst>
          </p:cNvPr>
          <p:cNvGraphicFramePr/>
          <p:nvPr>
            <p:extLst>
              <p:ext uri="{D42A27DB-BD31-4B8C-83A1-F6EECF244321}">
                <p14:modId xmlns:p14="http://schemas.microsoft.com/office/powerpoint/2010/main" val="766557228"/>
              </p:ext>
            </p:extLst>
          </p:nvPr>
        </p:nvGraphicFramePr>
        <p:xfrm>
          <a:off x="169333" y="1554012"/>
          <a:ext cx="8788400" cy="414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Graphic 8" descr="Streetlight with solid fill">
            <a:extLst>
              <a:ext uri="{FF2B5EF4-FFF2-40B4-BE49-F238E27FC236}">
                <a16:creationId xmlns:a16="http://schemas.microsoft.com/office/drawing/2014/main" id="{10828EF5-0DAD-404D-8E5D-EAB217C5A8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398566" y="5978455"/>
            <a:ext cx="646044" cy="646044"/>
          </a:xfrm>
          <a:prstGeom prst="rect">
            <a:avLst/>
          </a:prstGeom>
        </p:spPr>
      </p:pic>
    </p:spTree>
    <p:extLst>
      <p:ext uri="{BB962C8B-B14F-4D97-AF65-F5344CB8AC3E}">
        <p14:creationId xmlns:p14="http://schemas.microsoft.com/office/powerpoint/2010/main" val="2382602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143" y="3871945"/>
            <a:ext cx="8707593" cy="373362"/>
          </a:xfrm>
          <a:prstGeom prst="rect">
            <a:avLst/>
          </a:prstGeom>
        </p:spPr>
      </p:pic>
    </p:spTree>
    <p:extLst>
      <p:ext uri="{BB962C8B-B14F-4D97-AF65-F5344CB8AC3E}">
        <p14:creationId xmlns:p14="http://schemas.microsoft.com/office/powerpoint/2010/main" val="201670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a:extLst>
              <a:ext uri="{FF2B5EF4-FFF2-40B4-BE49-F238E27FC236}">
                <a16:creationId xmlns:a16="http://schemas.microsoft.com/office/drawing/2014/main" id="{673B6F4F-3432-4AFD-84C7-76AABCE6565C}"/>
              </a:ext>
            </a:extLst>
          </p:cNvPr>
          <p:cNvSpPr/>
          <p:nvPr/>
        </p:nvSpPr>
        <p:spPr>
          <a:xfrm rot="227885">
            <a:off x="4044946" y="1204480"/>
            <a:ext cx="4564326" cy="4495474"/>
          </a:xfrm>
          <a:prstGeom prst="triangle">
            <a:avLst>
              <a:gd name="adj" fmla="val 8559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Isosceles Triangle 11">
            <a:extLst>
              <a:ext uri="{FF2B5EF4-FFF2-40B4-BE49-F238E27FC236}">
                <a16:creationId xmlns:a16="http://schemas.microsoft.com/office/drawing/2014/main" id="{3A59ED16-8410-4B42-AD62-833B8C530EEB}"/>
              </a:ext>
            </a:extLst>
          </p:cNvPr>
          <p:cNvSpPr/>
          <p:nvPr/>
        </p:nvSpPr>
        <p:spPr>
          <a:xfrm rot="227885" flipH="1" flipV="1">
            <a:off x="553766" y="2144690"/>
            <a:ext cx="5423653" cy="3642574"/>
          </a:xfrm>
          <a:prstGeom prst="triangle">
            <a:avLst>
              <a:gd name="adj" fmla="val 8559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extBox 1">
            <a:extLst>
              <a:ext uri="{FF2B5EF4-FFF2-40B4-BE49-F238E27FC236}">
                <a16:creationId xmlns:a16="http://schemas.microsoft.com/office/drawing/2014/main" id="{94F8036C-A071-486C-A725-F3E430D9F411}"/>
              </a:ext>
            </a:extLst>
          </p:cNvPr>
          <p:cNvSpPr txBox="1"/>
          <p:nvPr/>
        </p:nvSpPr>
        <p:spPr>
          <a:xfrm>
            <a:off x="111402" y="591667"/>
            <a:ext cx="8933209" cy="954107"/>
          </a:xfrm>
          <a:prstGeom prst="rect">
            <a:avLst/>
          </a:prstGeom>
          <a:noFill/>
        </p:spPr>
        <p:txBody>
          <a:bodyPr wrap="square" rtlCol="0">
            <a:spAutoFit/>
          </a:bodyPr>
          <a:lstStyle/>
          <a:p>
            <a:r>
              <a:rPr lang="en-AU" sz="1400" dirty="0">
                <a:latin typeface="Century Gothic" panose="020B0502020202020204" pitchFamily="34" charset="0"/>
              </a:rPr>
              <a:t>The </a:t>
            </a:r>
            <a:r>
              <a:rPr lang="en-AU" sz="1400" b="1" dirty="0">
                <a:solidFill>
                  <a:schemeClr val="accent1"/>
                </a:solidFill>
                <a:latin typeface="Century Gothic" panose="020B0502020202020204" pitchFamily="34" charset="0"/>
              </a:rPr>
              <a:t>shadow economy</a:t>
            </a:r>
            <a:r>
              <a:rPr lang="en-AU" sz="1400" dirty="0">
                <a:latin typeface="Century Gothic" panose="020B0502020202020204" pitchFamily="34" charset="0"/>
              </a:rPr>
              <a:t> refers to dishonest and criminal activities that take place outside the tax and regulatory system. It reduces available funding for essential community services such as health care, disaster response, education, transport and infrastructure. </a:t>
            </a:r>
          </a:p>
          <a:p>
            <a:r>
              <a:rPr lang="en-AU" sz="1400" dirty="0">
                <a:latin typeface="Century Gothic" panose="020B0502020202020204" pitchFamily="34" charset="0"/>
              </a:rPr>
              <a:t> </a:t>
            </a:r>
          </a:p>
        </p:txBody>
      </p:sp>
      <p:pic>
        <p:nvPicPr>
          <p:cNvPr id="11" name="Graphic 10" descr="Flashlight with solid fill">
            <a:extLst>
              <a:ext uri="{FF2B5EF4-FFF2-40B4-BE49-F238E27FC236}">
                <a16:creationId xmlns:a16="http://schemas.microsoft.com/office/drawing/2014/main" id="{33FF877B-0F21-41E8-9C3E-4809DD504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32195" y="1419490"/>
            <a:ext cx="719816" cy="685800"/>
          </a:xfrm>
          <a:prstGeom prst="rect">
            <a:avLst/>
          </a:prstGeom>
        </p:spPr>
      </p:pic>
      <p:pic>
        <p:nvPicPr>
          <p:cNvPr id="13" name="Graphic 12" descr="Flashlight with solid fill">
            <a:extLst>
              <a:ext uri="{FF2B5EF4-FFF2-40B4-BE49-F238E27FC236}">
                <a16:creationId xmlns:a16="http://schemas.microsoft.com/office/drawing/2014/main" id="{2F5E715C-A45F-4C01-AED7-F80F2D91B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flipV="1">
            <a:off x="8289740" y="5689988"/>
            <a:ext cx="724314" cy="711476"/>
          </a:xfrm>
          <a:prstGeom prst="rect">
            <a:avLst/>
          </a:prstGeom>
        </p:spPr>
      </p:pic>
      <p:sp>
        <p:nvSpPr>
          <p:cNvPr id="15" name="TextBox 14">
            <a:extLst>
              <a:ext uri="{FF2B5EF4-FFF2-40B4-BE49-F238E27FC236}">
                <a16:creationId xmlns:a16="http://schemas.microsoft.com/office/drawing/2014/main" id="{27E42766-72DE-4A72-93FF-098D38F993C9}"/>
              </a:ext>
            </a:extLst>
          </p:cNvPr>
          <p:cNvSpPr txBox="1"/>
          <p:nvPr/>
        </p:nvSpPr>
        <p:spPr>
          <a:xfrm>
            <a:off x="5843728" y="3607452"/>
            <a:ext cx="2348675" cy="1938992"/>
          </a:xfrm>
          <a:prstGeom prst="rect">
            <a:avLst/>
          </a:prstGeom>
          <a:noFill/>
        </p:spPr>
        <p:txBody>
          <a:bodyPr wrap="square" rtlCol="0">
            <a:spAutoFit/>
          </a:bodyPr>
          <a:lstStyle/>
          <a:p>
            <a:pPr marL="214308" indent="-214308">
              <a:buClr>
                <a:schemeClr val="accent1"/>
              </a:buClr>
              <a:buFont typeface="Century Gothic" panose="020B0502020202020204" pitchFamily="34" charset="0"/>
              <a:buChar char="&gt;"/>
            </a:pPr>
            <a:r>
              <a:rPr lang="en-AU" sz="1200" dirty="0">
                <a:latin typeface="Century Gothic" panose="020B0502020202020204" pitchFamily="34" charset="0"/>
              </a:rPr>
              <a:t>Illegal drugs and tobacco</a:t>
            </a:r>
          </a:p>
          <a:p>
            <a:pPr marL="214308" indent="-214308">
              <a:buClr>
                <a:schemeClr val="accent1"/>
              </a:buClr>
              <a:buFont typeface="Century Gothic" panose="020B0502020202020204" pitchFamily="34" charset="0"/>
              <a:buChar char="&gt;"/>
            </a:pPr>
            <a:r>
              <a:rPr lang="en-AU" sz="1200" dirty="0">
                <a:latin typeface="Century Gothic" panose="020B0502020202020204" pitchFamily="34" charset="0"/>
              </a:rPr>
              <a:t>Illegal phoenixing </a:t>
            </a:r>
          </a:p>
          <a:p>
            <a:pPr marL="214308" indent="-214308">
              <a:buClr>
                <a:schemeClr val="accent1"/>
              </a:buClr>
              <a:buFont typeface="Century Gothic" panose="020B0502020202020204" pitchFamily="34" charset="0"/>
              <a:buChar char="&gt;"/>
            </a:pPr>
            <a:r>
              <a:rPr lang="en-AU" sz="1200" dirty="0">
                <a:latin typeface="Century Gothic" panose="020B0502020202020204" pitchFamily="34" charset="0"/>
              </a:rPr>
              <a:t>Sham contracting (presenting an employment relationship as contracting)</a:t>
            </a:r>
          </a:p>
          <a:p>
            <a:pPr marL="214308" indent="-214308">
              <a:buClr>
                <a:schemeClr val="accent1"/>
              </a:buClr>
              <a:buFont typeface="Century Gothic" panose="020B0502020202020204" pitchFamily="34" charset="0"/>
              <a:buChar char="&gt;"/>
            </a:pPr>
            <a:r>
              <a:rPr lang="en-AU" sz="1200" dirty="0">
                <a:latin typeface="Century Gothic" panose="020B0502020202020204" pitchFamily="34" charset="0"/>
              </a:rPr>
              <a:t>Unregulated gambling</a:t>
            </a:r>
          </a:p>
          <a:p>
            <a:pPr marL="214308" indent="-214308">
              <a:buClr>
                <a:schemeClr val="accent1"/>
              </a:buClr>
              <a:buFont typeface="Century Gothic" panose="020B0502020202020204" pitchFamily="34" charset="0"/>
              <a:buChar char="&gt;"/>
            </a:pPr>
            <a:r>
              <a:rPr lang="en-AU" sz="1200" dirty="0">
                <a:latin typeface="Century Gothic" panose="020B0502020202020204" pitchFamily="34" charset="0"/>
              </a:rPr>
              <a:t>Dealing in counterfeit goods</a:t>
            </a:r>
          </a:p>
          <a:p>
            <a:pPr marL="214308" indent="-214308">
              <a:buClr>
                <a:schemeClr val="accent1"/>
              </a:buClr>
              <a:buFont typeface="Century Gothic" panose="020B0502020202020204" pitchFamily="34" charset="0"/>
              <a:buChar char="&gt;"/>
            </a:pPr>
            <a:r>
              <a:rPr lang="en-AU" sz="1200" dirty="0">
                <a:latin typeface="Century Gothic" panose="020B0502020202020204" pitchFamily="34" charset="0"/>
              </a:rPr>
              <a:t>Money laundering</a:t>
            </a:r>
          </a:p>
        </p:txBody>
      </p:sp>
      <p:sp>
        <p:nvSpPr>
          <p:cNvPr id="42" name="TextBox 41">
            <a:extLst>
              <a:ext uri="{FF2B5EF4-FFF2-40B4-BE49-F238E27FC236}">
                <a16:creationId xmlns:a16="http://schemas.microsoft.com/office/drawing/2014/main" id="{3967991A-9EC8-4D2F-8B93-44481FFDACFD}"/>
              </a:ext>
            </a:extLst>
          </p:cNvPr>
          <p:cNvSpPr txBox="1"/>
          <p:nvPr/>
        </p:nvSpPr>
        <p:spPr>
          <a:xfrm>
            <a:off x="1158568" y="2245406"/>
            <a:ext cx="2528564" cy="1938992"/>
          </a:xfrm>
          <a:prstGeom prst="rect">
            <a:avLst/>
          </a:prstGeom>
          <a:noFill/>
        </p:spPr>
        <p:txBody>
          <a:bodyPr wrap="square" rtlCol="0">
            <a:spAutoFit/>
          </a:bodyPr>
          <a:lstStyle/>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rPr>
              <a:t>Paying cash-in-hand to avoid obligations</a:t>
            </a:r>
          </a:p>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cs typeface="Arial" panose="020B0604020202020204" pitchFamily="34" charset="0"/>
              </a:rPr>
              <a:t>Not registering</a:t>
            </a:r>
            <a:endParaRPr lang="en-AU" sz="1200" dirty="0">
              <a:latin typeface="Century Gothic" panose="020B0502020202020204" pitchFamily="34" charset="0"/>
            </a:endParaRPr>
          </a:p>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rPr>
              <a:t>Not reporting or underreporting income</a:t>
            </a:r>
          </a:p>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rPr>
              <a:t>Exaggerating expenses</a:t>
            </a:r>
          </a:p>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rPr>
              <a:t>Underpayment of wages</a:t>
            </a:r>
          </a:p>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rPr>
              <a:t>Identity Fraud</a:t>
            </a:r>
          </a:p>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rPr>
              <a:t>VISA fraud</a:t>
            </a:r>
          </a:p>
          <a:p>
            <a:pPr marL="171446" indent="-171446">
              <a:buClr>
                <a:schemeClr val="accent1"/>
              </a:buClr>
              <a:buFont typeface="Century Gothic" panose="020B0502020202020204" pitchFamily="34" charset="0"/>
              <a:buChar char="&gt;"/>
            </a:pPr>
            <a:r>
              <a:rPr lang="en-AU" sz="1200" dirty="0">
                <a:latin typeface="Century Gothic" panose="020B0502020202020204" pitchFamily="34" charset="0"/>
                <a:cs typeface="Arial" panose="020B0604020202020204" pitchFamily="34" charset="0"/>
              </a:rPr>
              <a:t>VAT/GST and duty fraud</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a:t>
            </a:r>
            <a:r>
              <a:rPr lang="en-AU" sz="2000" dirty="0">
                <a:solidFill>
                  <a:schemeClr val="accent6"/>
                </a:solidFill>
                <a:latin typeface="Century Gothic" panose="020B0502020202020204" pitchFamily="34" charset="0"/>
              </a:rPr>
              <a:t>OVERVIEW</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7">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4775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04F54A-6C73-4730-A1B4-8218B4D9252B}"/>
              </a:ext>
            </a:extLst>
          </p:cNvPr>
          <p:cNvPicPr>
            <a:picLocks noChangeAspect="1"/>
          </p:cNvPicPr>
          <p:nvPr/>
        </p:nvPicPr>
        <p:blipFill>
          <a:blip r:embed="rId2"/>
          <a:stretch>
            <a:fillRect/>
          </a:stretch>
        </p:blipFill>
        <p:spPr>
          <a:xfrm>
            <a:off x="776282" y="1268991"/>
            <a:ext cx="7591435" cy="4631253"/>
          </a:xfrm>
          <a:prstGeom prst="rect">
            <a:avLst/>
          </a:prstGeom>
        </p:spPr>
      </p:pic>
      <p:sp>
        <p:nvSpPr>
          <p:cNvPr id="5" name="TextBox 4">
            <a:extLst>
              <a:ext uri="{FF2B5EF4-FFF2-40B4-BE49-F238E27FC236}">
                <a16:creationId xmlns:a16="http://schemas.microsoft.com/office/drawing/2014/main" id="{1C5962A3-A073-49CB-8A35-6B948341A5E3}"/>
              </a:ext>
            </a:extLst>
          </p:cNvPr>
          <p:cNvSpPr txBox="1"/>
          <p:nvPr/>
        </p:nvSpPr>
        <p:spPr>
          <a:xfrm>
            <a:off x="3291440" y="5752982"/>
            <a:ext cx="2685803" cy="230832"/>
          </a:xfrm>
          <a:prstGeom prst="rect">
            <a:avLst/>
          </a:prstGeom>
          <a:noFill/>
        </p:spPr>
        <p:txBody>
          <a:bodyPr wrap="square">
            <a:spAutoFit/>
          </a:bodyPr>
          <a:lstStyle/>
          <a:p>
            <a:r>
              <a:rPr lang="en-AU" sz="900" dirty="0">
                <a:latin typeface="Century Gothic" panose="020B0502020202020204" pitchFamily="34" charset="0"/>
                <a:hlinkClick r:id="rId3"/>
              </a:rPr>
              <a:t>What is the shadow economy? (ato.gov.au)</a:t>
            </a:r>
            <a:endParaRPr lang="en-AU" sz="900" dirty="0">
              <a:latin typeface="Century Gothic" panose="020B0502020202020204" pitchFamily="34" charset="0"/>
            </a:endParaRPr>
          </a:p>
        </p:txBody>
      </p:sp>
      <p:pic>
        <p:nvPicPr>
          <p:cNvPr id="6" name="Picture 5">
            <a:extLst>
              <a:ext uri="{FF2B5EF4-FFF2-40B4-BE49-F238E27FC236}">
                <a16:creationId xmlns:a16="http://schemas.microsoft.com/office/drawing/2014/main" id="{7AC10AE3-1D2E-44D6-8D90-8080DAE3D7A5}"/>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7" name="TextBox 4">
            <a:extLst>
              <a:ext uri="{FF2B5EF4-FFF2-40B4-BE49-F238E27FC236}">
                <a16:creationId xmlns:a16="http://schemas.microsoft.com/office/drawing/2014/main" id="{E0FD5A39-0EDB-4378-8B39-821FF8C27A4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SHADOW ECONOMY| </a:t>
            </a:r>
            <a:r>
              <a:rPr lang="en-AU" sz="2000" dirty="0">
                <a:solidFill>
                  <a:schemeClr val="accent6"/>
                </a:solidFill>
                <a:latin typeface="Century Gothic" panose="020B0502020202020204" pitchFamily="34" charset="0"/>
              </a:rPr>
              <a:t>ATO VIDEO</a:t>
            </a:r>
          </a:p>
        </p:txBody>
      </p:sp>
      <p:pic>
        <p:nvPicPr>
          <p:cNvPr id="8" name="Picture 7">
            <a:extLst>
              <a:ext uri="{FF2B5EF4-FFF2-40B4-BE49-F238E27FC236}">
                <a16:creationId xmlns:a16="http://schemas.microsoft.com/office/drawing/2014/main" id="{6C421789-7B06-43C9-971D-FCDF2C69E276}"/>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9" name="TextBox 1">
            <a:extLst>
              <a:ext uri="{FF2B5EF4-FFF2-40B4-BE49-F238E27FC236}">
                <a16:creationId xmlns:a16="http://schemas.microsoft.com/office/drawing/2014/main" id="{ACE273EC-5ED2-4C9B-820A-945AF3F3569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66531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EB20F4D5-D79E-4455-B6C7-C57200F1D555}"/>
              </a:ext>
            </a:extLst>
          </p:cNvPr>
          <p:cNvGraphicFramePr/>
          <p:nvPr>
            <p:extLst>
              <p:ext uri="{D42A27DB-BD31-4B8C-83A1-F6EECF244321}">
                <p14:modId xmlns:p14="http://schemas.microsoft.com/office/powerpoint/2010/main" val="1703428892"/>
              </p:ext>
            </p:extLst>
          </p:nvPr>
        </p:nvGraphicFramePr>
        <p:xfrm>
          <a:off x="4381809" y="2324657"/>
          <a:ext cx="2592000" cy="2457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Straight Connector 28">
            <a:extLst>
              <a:ext uri="{FF2B5EF4-FFF2-40B4-BE49-F238E27FC236}">
                <a16:creationId xmlns:a16="http://schemas.microsoft.com/office/drawing/2014/main" id="{4FC13616-99BE-4268-BF2B-793A090ED352}"/>
              </a:ext>
            </a:extLst>
          </p:cNvPr>
          <p:cNvCxnSpPr>
            <a:cxnSpLocks/>
          </p:cNvCxnSpPr>
          <p:nvPr/>
        </p:nvCxnSpPr>
        <p:spPr>
          <a:xfrm flipH="1">
            <a:off x="4669749" y="4564940"/>
            <a:ext cx="377953" cy="489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254">
            <a:extLst>
              <a:ext uri="{FF2B5EF4-FFF2-40B4-BE49-F238E27FC236}">
                <a16:creationId xmlns:a16="http://schemas.microsoft.com/office/drawing/2014/main" id="{53C78642-1FC5-48A4-AEF6-D90CB401EB43}"/>
              </a:ext>
            </a:extLst>
          </p:cNvPr>
          <p:cNvSpPr txBox="1"/>
          <p:nvPr/>
        </p:nvSpPr>
        <p:spPr>
          <a:xfrm>
            <a:off x="3953974" y="5097982"/>
            <a:ext cx="243444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$446.4 billion or 93% reported or paid</a:t>
            </a:r>
            <a:r>
              <a:rPr lang="en-AU" sz="1350" b="1" dirty="0">
                <a:latin typeface="Arial" panose="020B0604020202020204" pitchFamily="34" charset="0"/>
                <a:cs typeface="Arial" panose="020B0604020202020204" pitchFamily="34" charset="0"/>
              </a:rPr>
              <a:t> voluntarily</a:t>
            </a:r>
          </a:p>
        </p:txBody>
      </p:sp>
      <p:sp>
        <p:nvSpPr>
          <p:cNvPr id="33" name="TextBox 255">
            <a:extLst>
              <a:ext uri="{FF2B5EF4-FFF2-40B4-BE49-F238E27FC236}">
                <a16:creationId xmlns:a16="http://schemas.microsoft.com/office/drawing/2014/main" id="{3B1042A8-704F-4E40-8552-5EFC1BFD7A43}"/>
              </a:ext>
            </a:extLst>
          </p:cNvPr>
          <p:cNvSpPr txBox="1"/>
          <p:nvPr/>
        </p:nvSpPr>
        <p:spPr>
          <a:xfrm>
            <a:off x="6388415" y="1790690"/>
            <a:ext cx="1821734" cy="738664"/>
          </a:xfrm>
          <a:prstGeom prst="rect">
            <a:avLst/>
          </a:prstGeom>
          <a:solidFill>
            <a:schemeClr val="accent3">
              <a:lumMod val="20000"/>
              <a:lumOff val="80000"/>
            </a:schemeClr>
          </a:solidFill>
          <a:ln w="2540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$12.4 </a:t>
            </a:r>
            <a:r>
              <a:rPr lang="en-AU" sz="1500" dirty="0">
                <a:latin typeface="Arial" panose="020B0604020202020204" pitchFamily="34" charset="0"/>
                <a:cs typeface="Arial" panose="020B0604020202020204" pitchFamily="34" charset="0"/>
              </a:rPr>
              <a:t>billion</a:t>
            </a:r>
            <a:r>
              <a:rPr lang="en-AU" sz="1350" dirty="0">
                <a:latin typeface="Arial" panose="020B0604020202020204" pitchFamily="34" charset="0"/>
                <a:cs typeface="Arial" panose="020B0604020202020204" pitchFamily="34" charset="0"/>
              </a:rPr>
              <a:t> is driven by </a:t>
            </a:r>
            <a:r>
              <a:rPr lang="en-AU" sz="1350" b="1" dirty="0">
                <a:latin typeface="Arial" panose="020B0604020202020204" pitchFamily="34" charset="0"/>
                <a:cs typeface="Arial" panose="020B0604020202020204" pitchFamily="34" charset="0"/>
              </a:rPr>
              <a:t>shadow economy behaviour </a:t>
            </a:r>
          </a:p>
        </p:txBody>
      </p:sp>
      <p:sp>
        <p:nvSpPr>
          <p:cNvPr id="35" name="TextBox 261">
            <a:extLst>
              <a:ext uri="{FF2B5EF4-FFF2-40B4-BE49-F238E27FC236}">
                <a16:creationId xmlns:a16="http://schemas.microsoft.com/office/drawing/2014/main" id="{15A09C11-454C-4ECB-8063-BA08F07E3370}"/>
              </a:ext>
            </a:extLst>
          </p:cNvPr>
          <p:cNvSpPr txBox="1"/>
          <p:nvPr/>
        </p:nvSpPr>
        <p:spPr>
          <a:xfrm>
            <a:off x="6647006" y="4147241"/>
            <a:ext cx="1547294" cy="11310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$21 billion is driven by</a:t>
            </a:r>
            <a:r>
              <a:rPr lang="en-AU" sz="1350" b="1" dirty="0">
                <a:latin typeface="Arial" panose="020B0604020202020204" pitchFamily="34" charset="0"/>
                <a:cs typeface="Arial" panose="020B0604020202020204" pitchFamily="34" charset="0"/>
              </a:rPr>
              <a:t> other behaviours (e.g. mistakes, non compliance)</a:t>
            </a:r>
          </a:p>
        </p:txBody>
      </p:sp>
      <p:cxnSp>
        <p:nvCxnSpPr>
          <p:cNvPr id="37" name="Straight Connector 36">
            <a:extLst>
              <a:ext uri="{FF2B5EF4-FFF2-40B4-BE49-F238E27FC236}">
                <a16:creationId xmlns:a16="http://schemas.microsoft.com/office/drawing/2014/main" id="{C3EE881B-7A57-430B-80A5-C1997A4D2219}"/>
              </a:ext>
            </a:extLst>
          </p:cNvPr>
          <p:cNvCxnSpPr>
            <a:cxnSpLocks/>
          </p:cNvCxnSpPr>
          <p:nvPr/>
        </p:nvCxnSpPr>
        <p:spPr>
          <a:xfrm>
            <a:off x="7411130" y="3510083"/>
            <a:ext cx="0" cy="632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FA0617F-87ED-4A20-B0B2-FE315C83A960}"/>
              </a:ext>
            </a:extLst>
          </p:cNvPr>
          <p:cNvCxnSpPr>
            <a:cxnSpLocks/>
          </p:cNvCxnSpPr>
          <p:nvPr/>
        </p:nvCxnSpPr>
        <p:spPr>
          <a:xfrm flipH="1">
            <a:off x="7406077" y="2506269"/>
            <a:ext cx="5054" cy="69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264">
            <a:extLst>
              <a:ext uri="{FF2B5EF4-FFF2-40B4-BE49-F238E27FC236}">
                <a16:creationId xmlns:a16="http://schemas.microsoft.com/office/drawing/2014/main" id="{DA264ECB-C409-4EEE-8FED-28D275E21EBC}"/>
              </a:ext>
            </a:extLst>
          </p:cNvPr>
          <p:cNvSpPr txBox="1"/>
          <p:nvPr/>
        </p:nvSpPr>
        <p:spPr>
          <a:xfrm>
            <a:off x="5094333" y="3126930"/>
            <a:ext cx="1216933"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b="1" dirty="0">
                <a:latin typeface="Arial" panose="020B0604020202020204" pitchFamily="34" charset="0"/>
                <a:cs typeface="Arial" panose="020B0604020202020204" pitchFamily="34" charset="0"/>
              </a:rPr>
              <a:t>Behaviour driving</a:t>
            </a:r>
          </a:p>
          <a:p>
            <a:pPr algn="ctr"/>
            <a:r>
              <a:rPr lang="en-AU" sz="1350" b="1" dirty="0">
                <a:latin typeface="Arial" panose="020B0604020202020204" pitchFamily="34" charset="0"/>
                <a:cs typeface="Arial" panose="020B0604020202020204" pitchFamily="34" charset="0"/>
              </a:rPr>
              <a:t>the overall gap</a:t>
            </a:r>
          </a:p>
        </p:txBody>
      </p:sp>
      <p:sp>
        <p:nvSpPr>
          <p:cNvPr id="42" name="TextBox 254">
            <a:extLst>
              <a:ext uri="{FF2B5EF4-FFF2-40B4-BE49-F238E27FC236}">
                <a16:creationId xmlns:a16="http://schemas.microsoft.com/office/drawing/2014/main" id="{DFF787B2-48B0-44E5-9B74-11EEA340A7D8}"/>
              </a:ext>
            </a:extLst>
          </p:cNvPr>
          <p:cNvSpPr txBox="1"/>
          <p:nvPr/>
        </p:nvSpPr>
        <p:spPr>
          <a:xfrm>
            <a:off x="6879355" y="3232456"/>
            <a:ext cx="1809433"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$33.4 billion tax gap</a:t>
            </a:r>
            <a:endParaRPr lang="en-AU" sz="1350" b="1" dirty="0">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02F90DEE-898C-425A-8BFD-3BC8E6D57352}"/>
              </a:ext>
            </a:extLst>
          </p:cNvPr>
          <p:cNvCxnSpPr>
            <a:cxnSpLocks/>
          </p:cNvCxnSpPr>
          <p:nvPr/>
        </p:nvCxnSpPr>
        <p:spPr>
          <a:xfrm>
            <a:off x="6887421" y="3511869"/>
            <a:ext cx="52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12D580B-5B98-48A4-8B88-98C3A9043898}"/>
              </a:ext>
            </a:extLst>
          </p:cNvPr>
          <p:cNvCxnSpPr>
            <a:cxnSpLocks/>
          </p:cNvCxnSpPr>
          <p:nvPr/>
        </p:nvCxnSpPr>
        <p:spPr>
          <a:xfrm>
            <a:off x="6851376" y="3204715"/>
            <a:ext cx="554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548157-BD86-41C0-A87D-9F1036B8363D}"/>
              </a:ext>
            </a:extLst>
          </p:cNvPr>
          <p:cNvSpPr txBox="1"/>
          <p:nvPr/>
        </p:nvSpPr>
        <p:spPr>
          <a:xfrm>
            <a:off x="120112" y="637649"/>
            <a:ext cx="3280130" cy="3754874"/>
          </a:xfrm>
          <a:prstGeom prst="rect">
            <a:avLst/>
          </a:prstGeom>
          <a:solidFill>
            <a:srgbClr val="EBF1FF"/>
          </a:solidFill>
        </p:spPr>
        <p:txBody>
          <a:bodyPr wrap="square" rtlCol="0">
            <a:spAutoFit/>
          </a:bodyPr>
          <a:lstStyle/>
          <a:p>
            <a:pPr marL="285750" indent="-285750">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The Black Economy Taskforce estimates the broader economic effect of the entire shadow economy is up to $50 billion </a:t>
            </a:r>
            <a:r>
              <a:rPr lang="en-US" altLang="en-US" sz="1400" dirty="0">
                <a:latin typeface="Century Gothic" panose="020B0502020202020204" pitchFamily="34" charset="0"/>
                <a:cs typeface="Arial" panose="020B0604020202020204" pitchFamily="34" charset="0"/>
              </a:rPr>
              <a:t>or about 3% of national gross domestic product (GDP) is</a:t>
            </a:r>
            <a:r>
              <a:rPr lang="en-AU" sz="1400" dirty="0">
                <a:latin typeface="Century Gothic" panose="020B0502020202020204" pitchFamily="34" charset="0"/>
                <a:cs typeface="Arial" panose="020B0604020202020204" pitchFamily="34" charset="0"/>
              </a:rPr>
              <a:t> lost from the Australian economy each year.</a:t>
            </a:r>
          </a:p>
          <a:p>
            <a:pPr marL="285750" indent="-285750">
              <a:buFont typeface="Century Gothic" panose="020B0502020202020204" pitchFamily="34" charset="0"/>
              <a:buChar char="&gt;"/>
            </a:pPr>
            <a:endParaRPr lang="en-AU" sz="1400" dirty="0">
              <a:latin typeface="Century Gothic" panose="020B0502020202020204" pitchFamily="34" charset="0"/>
              <a:cs typeface="Arial" panose="020B0604020202020204" pitchFamily="34" charset="0"/>
            </a:endParaRPr>
          </a:p>
          <a:p>
            <a:pPr marL="285750" indent="-285750">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The ATO Tax Gap program also provides a measure of the impact of the shadow economy. </a:t>
            </a:r>
          </a:p>
          <a:p>
            <a:endParaRPr lang="en-AU" sz="1400" dirty="0">
              <a:latin typeface="Century Gothic" panose="020B0502020202020204" pitchFamily="34" charset="0"/>
              <a:cs typeface="Arial" panose="020B0604020202020204" pitchFamily="34" charset="0"/>
            </a:endParaRPr>
          </a:p>
          <a:p>
            <a:pPr marL="285750" indent="-285750">
              <a:buFont typeface="Century Gothic" panose="020B0502020202020204" pitchFamily="34" charset="0"/>
              <a:buChar char="&gt;"/>
            </a:pPr>
            <a:r>
              <a:rPr lang="en-AU" sz="1400" b="1" dirty="0">
                <a:latin typeface="Century Gothic" panose="020B0502020202020204" pitchFamily="34" charset="0"/>
                <a:cs typeface="Arial" panose="020B0604020202020204" pitchFamily="34" charset="0"/>
              </a:rPr>
              <a:t>Around $12.4 billion in tax is missing each year as a result of the shadow economy.</a:t>
            </a:r>
          </a:p>
        </p:txBody>
      </p:sp>
      <p:pic>
        <p:nvPicPr>
          <p:cNvPr id="18" name="Picture 17">
            <a:extLst>
              <a:ext uri="{FF2B5EF4-FFF2-40B4-BE49-F238E27FC236}">
                <a16:creationId xmlns:a16="http://schemas.microsoft.com/office/drawing/2014/main" id="{B63756B0-583C-46CC-85D2-601DC2BBF25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19" name="TextBox 4">
            <a:extLst>
              <a:ext uri="{FF2B5EF4-FFF2-40B4-BE49-F238E27FC236}">
                <a16:creationId xmlns:a16="http://schemas.microsoft.com/office/drawing/2014/main" id="{056B6B66-6071-4720-A3F0-E4E74FF8DE83}"/>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THE AUSTRALIAN TAX GAP| </a:t>
            </a:r>
            <a:r>
              <a:rPr lang="en-AU" sz="2000" dirty="0">
                <a:solidFill>
                  <a:schemeClr val="accent6"/>
                </a:solidFill>
                <a:latin typeface="Century Gothic" panose="020B0502020202020204" pitchFamily="34" charset="0"/>
              </a:rPr>
              <a:t>OVERVIEW</a:t>
            </a:r>
          </a:p>
        </p:txBody>
      </p:sp>
      <p:pic>
        <p:nvPicPr>
          <p:cNvPr id="20" name="Picture 19">
            <a:extLst>
              <a:ext uri="{FF2B5EF4-FFF2-40B4-BE49-F238E27FC236}">
                <a16:creationId xmlns:a16="http://schemas.microsoft.com/office/drawing/2014/main" id="{C5982F08-1E3C-475A-AAEE-1144CA7DBD85}"/>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21" name="TextBox 1">
            <a:extLst>
              <a:ext uri="{FF2B5EF4-FFF2-40B4-BE49-F238E27FC236}">
                <a16:creationId xmlns:a16="http://schemas.microsoft.com/office/drawing/2014/main" id="{731EF8C2-CD98-4C40-87C9-6ECBCAF86E32}"/>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26470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9C2F5-51C3-437A-B6E4-50AECE18E6EB}"/>
              </a:ext>
            </a:extLst>
          </p:cNvPr>
          <p:cNvGraphicFramePr/>
          <p:nvPr>
            <p:extLst>
              <p:ext uri="{D42A27DB-BD31-4B8C-83A1-F6EECF244321}">
                <p14:modId xmlns:p14="http://schemas.microsoft.com/office/powerpoint/2010/main" val="1778958066"/>
              </p:ext>
            </p:extLst>
          </p:nvPr>
        </p:nvGraphicFramePr>
        <p:xfrm>
          <a:off x="5046478" y="2429795"/>
          <a:ext cx="2592000" cy="2457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48">
            <a:extLst>
              <a:ext uri="{FF2B5EF4-FFF2-40B4-BE49-F238E27FC236}">
                <a16:creationId xmlns:a16="http://schemas.microsoft.com/office/drawing/2014/main" id="{F1F584F6-30F4-4C98-B219-F4C7E0952FC3}"/>
              </a:ext>
            </a:extLst>
          </p:cNvPr>
          <p:cNvSpPr txBox="1"/>
          <p:nvPr/>
        </p:nvSpPr>
        <p:spPr>
          <a:xfrm>
            <a:off x="3744046" y="2201624"/>
            <a:ext cx="1750517" cy="715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*High wealth and</a:t>
            </a:r>
          </a:p>
          <a:p>
            <a:pPr algn="ctr"/>
            <a:r>
              <a:rPr lang="en-AU" sz="1350" dirty="0">
                <a:latin typeface="Arial" panose="020B0604020202020204" pitchFamily="34" charset="0"/>
                <a:cs typeface="Arial" panose="020B0604020202020204" pitchFamily="34" charset="0"/>
              </a:rPr>
              <a:t> medium business</a:t>
            </a:r>
          </a:p>
          <a:p>
            <a:pPr algn="ctr"/>
            <a:r>
              <a:rPr lang="en-AU" sz="1350" dirty="0">
                <a:latin typeface="Arial" panose="020B0604020202020204" pitchFamily="34" charset="0"/>
                <a:cs typeface="Arial" panose="020B0604020202020204" pitchFamily="34" charset="0"/>
              </a:rPr>
              <a:t> ($1.7B)</a:t>
            </a:r>
          </a:p>
        </p:txBody>
      </p:sp>
      <p:sp>
        <p:nvSpPr>
          <p:cNvPr id="10" name="TextBox 34">
            <a:extLst>
              <a:ext uri="{FF2B5EF4-FFF2-40B4-BE49-F238E27FC236}">
                <a16:creationId xmlns:a16="http://schemas.microsoft.com/office/drawing/2014/main" id="{49BC5A72-9712-4A01-B3D3-33EB9F94B09D}"/>
              </a:ext>
            </a:extLst>
          </p:cNvPr>
          <p:cNvSpPr txBox="1"/>
          <p:nvPr/>
        </p:nvSpPr>
        <p:spPr>
          <a:xfrm>
            <a:off x="3844448" y="3439591"/>
            <a:ext cx="1634624"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Other gaps</a:t>
            </a:r>
          </a:p>
          <a:p>
            <a:pPr algn="ctr"/>
            <a:r>
              <a:rPr lang="en-AU" sz="1350" dirty="0">
                <a:latin typeface="Arial" panose="020B0604020202020204" pitchFamily="34" charset="0"/>
                <a:cs typeface="Arial" panose="020B0604020202020204" pitchFamily="34" charset="0"/>
              </a:rPr>
              <a:t> ($1.3B)</a:t>
            </a:r>
          </a:p>
        </p:txBody>
      </p:sp>
      <p:sp>
        <p:nvSpPr>
          <p:cNvPr id="11" name="TextBox 35">
            <a:extLst>
              <a:ext uri="{FF2B5EF4-FFF2-40B4-BE49-F238E27FC236}">
                <a16:creationId xmlns:a16="http://schemas.microsoft.com/office/drawing/2014/main" id="{F1CFE2B7-7D81-4832-8709-65D0900186D0}"/>
              </a:ext>
            </a:extLst>
          </p:cNvPr>
          <p:cNvSpPr txBox="1"/>
          <p:nvPr/>
        </p:nvSpPr>
        <p:spPr>
          <a:xfrm>
            <a:off x="4130427" y="4329175"/>
            <a:ext cx="1634624" cy="7155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*Individuals </a:t>
            </a:r>
          </a:p>
          <a:p>
            <a:pPr algn="ctr"/>
            <a:r>
              <a:rPr lang="en-AU" sz="1350" dirty="0">
                <a:latin typeface="Arial" panose="020B0604020202020204" pitchFamily="34" charset="0"/>
                <a:cs typeface="Arial" panose="020B0604020202020204" pitchFamily="34" charset="0"/>
              </a:rPr>
              <a:t>not in business</a:t>
            </a:r>
          </a:p>
          <a:p>
            <a:pPr algn="ctr"/>
            <a:r>
              <a:rPr lang="en-AU" sz="1350" dirty="0">
                <a:latin typeface="Arial" panose="020B0604020202020204" pitchFamily="34" charset="0"/>
                <a:cs typeface="Arial" panose="020B0604020202020204" pitchFamily="34" charset="0"/>
              </a:rPr>
              <a:t> ($9.0B)</a:t>
            </a:r>
          </a:p>
        </p:txBody>
      </p:sp>
      <p:sp>
        <p:nvSpPr>
          <p:cNvPr id="12" name="TextBox 36">
            <a:extLst>
              <a:ext uri="{FF2B5EF4-FFF2-40B4-BE49-F238E27FC236}">
                <a16:creationId xmlns:a16="http://schemas.microsoft.com/office/drawing/2014/main" id="{B8055101-16F1-45EE-B27D-D95635A6E68E}"/>
              </a:ext>
            </a:extLst>
          </p:cNvPr>
          <p:cNvSpPr txBox="1"/>
          <p:nvPr/>
        </p:nvSpPr>
        <p:spPr>
          <a:xfrm>
            <a:off x="7135308" y="1987683"/>
            <a:ext cx="1634624" cy="50783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*Large corporate </a:t>
            </a:r>
          </a:p>
          <a:p>
            <a:pPr algn="ctr"/>
            <a:r>
              <a:rPr lang="en-AU" sz="1350" dirty="0">
                <a:latin typeface="Arial" panose="020B0604020202020204" pitchFamily="34" charset="0"/>
                <a:cs typeface="Arial" panose="020B0604020202020204" pitchFamily="34" charset="0"/>
              </a:rPr>
              <a:t>groups  ($2.6B)</a:t>
            </a:r>
          </a:p>
        </p:txBody>
      </p:sp>
      <p:sp>
        <p:nvSpPr>
          <p:cNvPr id="13" name="TextBox 39">
            <a:extLst>
              <a:ext uri="{FF2B5EF4-FFF2-40B4-BE49-F238E27FC236}">
                <a16:creationId xmlns:a16="http://schemas.microsoft.com/office/drawing/2014/main" id="{18EACC24-8ED4-46C9-A4D6-8813CD350E67}"/>
              </a:ext>
            </a:extLst>
          </p:cNvPr>
          <p:cNvSpPr txBox="1"/>
          <p:nvPr/>
        </p:nvSpPr>
        <p:spPr>
          <a:xfrm>
            <a:off x="7003603" y="4693085"/>
            <a:ext cx="1127921" cy="7155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*Small business              ($11.9B)</a:t>
            </a:r>
          </a:p>
        </p:txBody>
      </p:sp>
      <p:sp>
        <p:nvSpPr>
          <p:cNvPr id="14" name="TextBox 41">
            <a:extLst>
              <a:ext uri="{FF2B5EF4-FFF2-40B4-BE49-F238E27FC236}">
                <a16:creationId xmlns:a16="http://schemas.microsoft.com/office/drawing/2014/main" id="{12243B7F-1614-4CEB-85C4-D046A326D3FF}"/>
              </a:ext>
            </a:extLst>
          </p:cNvPr>
          <p:cNvSpPr txBox="1"/>
          <p:nvPr/>
        </p:nvSpPr>
        <p:spPr>
          <a:xfrm>
            <a:off x="5588015" y="3320228"/>
            <a:ext cx="1531324"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500" b="1" dirty="0">
                <a:latin typeface="Arial" panose="020B0604020202020204" pitchFamily="34" charset="0"/>
                <a:cs typeface="Arial" panose="020B0604020202020204" pitchFamily="34" charset="0"/>
              </a:rPr>
              <a:t>Overall tax gap</a:t>
            </a:r>
          </a:p>
          <a:p>
            <a:pPr algn="ctr"/>
            <a:r>
              <a:rPr lang="en-AU" sz="1500" b="1" dirty="0">
                <a:latin typeface="Arial" panose="020B0604020202020204" pitchFamily="34" charset="0"/>
                <a:cs typeface="Arial" panose="020B0604020202020204" pitchFamily="34" charset="0"/>
              </a:rPr>
              <a:t>$33.4 billion or 7.0%</a:t>
            </a:r>
          </a:p>
        </p:txBody>
      </p:sp>
      <p:sp>
        <p:nvSpPr>
          <p:cNvPr id="15" name="TextBox 44">
            <a:extLst>
              <a:ext uri="{FF2B5EF4-FFF2-40B4-BE49-F238E27FC236}">
                <a16:creationId xmlns:a16="http://schemas.microsoft.com/office/drawing/2014/main" id="{DC9CF876-557C-46A3-BFF7-7C36E2C658DD}"/>
              </a:ext>
            </a:extLst>
          </p:cNvPr>
          <p:cNvSpPr txBox="1"/>
          <p:nvPr/>
        </p:nvSpPr>
        <p:spPr>
          <a:xfrm>
            <a:off x="7487521" y="3025007"/>
            <a:ext cx="1127921" cy="71558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Goods and </a:t>
            </a:r>
          </a:p>
          <a:p>
            <a:pPr algn="ctr"/>
            <a:r>
              <a:rPr lang="en-AU" sz="1350" dirty="0">
                <a:latin typeface="Arial" panose="020B0604020202020204" pitchFamily="34" charset="0"/>
                <a:cs typeface="Arial" panose="020B0604020202020204" pitchFamily="34" charset="0"/>
              </a:rPr>
              <a:t>services tax </a:t>
            </a:r>
          </a:p>
          <a:p>
            <a:pPr algn="ctr"/>
            <a:r>
              <a:rPr lang="en-AU" sz="1350" dirty="0">
                <a:latin typeface="Arial" panose="020B0604020202020204" pitchFamily="34" charset="0"/>
                <a:cs typeface="Arial" panose="020B0604020202020204" pitchFamily="34" charset="0"/>
              </a:rPr>
              <a:t>($4.2B)</a:t>
            </a:r>
          </a:p>
        </p:txBody>
      </p:sp>
      <p:sp>
        <p:nvSpPr>
          <p:cNvPr id="16" name="TextBox 47">
            <a:extLst>
              <a:ext uri="{FF2B5EF4-FFF2-40B4-BE49-F238E27FC236}">
                <a16:creationId xmlns:a16="http://schemas.microsoft.com/office/drawing/2014/main" id="{A34B2EBA-D4A4-4FEE-BDC6-2725FFCD299D}"/>
              </a:ext>
            </a:extLst>
          </p:cNvPr>
          <p:cNvSpPr txBox="1"/>
          <p:nvPr/>
        </p:nvSpPr>
        <p:spPr>
          <a:xfrm>
            <a:off x="4962408" y="1883563"/>
            <a:ext cx="1634624"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1350" dirty="0">
                <a:latin typeface="Arial" panose="020B0604020202020204" pitchFamily="34" charset="0"/>
                <a:cs typeface="Arial" panose="020B0604020202020204" pitchFamily="34" charset="0"/>
              </a:rPr>
              <a:t>Excise</a:t>
            </a:r>
          </a:p>
          <a:p>
            <a:pPr algn="ctr"/>
            <a:r>
              <a:rPr lang="en-AU" sz="1350" dirty="0">
                <a:latin typeface="Arial" panose="020B0604020202020204" pitchFamily="34" charset="0"/>
                <a:cs typeface="Arial" panose="020B0604020202020204" pitchFamily="34" charset="0"/>
              </a:rPr>
              <a:t> ($2.6B)</a:t>
            </a:r>
          </a:p>
        </p:txBody>
      </p:sp>
      <p:cxnSp>
        <p:nvCxnSpPr>
          <p:cNvPr id="17" name="Straight Connector 16">
            <a:extLst>
              <a:ext uri="{FF2B5EF4-FFF2-40B4-BE49-F238E27FC236}">
                <a16:creationId xmlns:a16="http://schemas.microsoft.com/office/drawing/2014/main" id="{CE90DDCF-EDC7-4402-9CF5-AB2D9C3CE741}"/>
              </a:ext>
            </a:extLst>
          </p:cNvPr>
          <p:cNvCxnSpPr>
            <a:cxnSpLocks/>
          </p:cNvCxnSpPr>
          <p:nvPr/>
        </p:nvCxnSpPr>
        <p:spPr>
          <a:xfrm>
            <a:off x="4683490" y="3110960"/>
            <a:ext cx="6636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5F6A38-FA3E-4A11-81BF-33BC0DFFBBE6}"/>
              </a:ext>
            </a:extLst>
          </p:cNvPr>
          <p:cNvCxnSpPr>
            <a:cxnSpLocks/>
          </p:cNvCxnSpPr>
          <p:nvPr/>
        </p:nvCxnSpPr>
        <p:spPr>
          <a:xfrm>
            <a:off x="4683490" y="3110961"/>
            <a:ext cx="0" cy="395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0DB95C-7AFA-49D4-8614-5C4B14B28BB1}"/>
              </a:ext>
            </a:extLst>
          </p:cNvPr>
          <p:cNvCxnSpPr>
            <a:cxnSpLocks/>
          </p:cNvCxnSpPr>
          <p:nvPr/>
        </p:nvCxnSpPr>
        <p:spPr>
          <a:xfrm>
            <a:off x="6301067" y="2224953"/>
            <a:ext cx="10062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383192-CA86-4EC2-8710-D1AFBD7550CB}"/>
              </a:ext>
            </a:extLst>
          </p:cNvPr>
          <p:cNvCxnSpPr>
            <a:cxnSpLocks/>
          </p:cNvCxnSpPr>
          <p:nvPr/>
        </p:nvCxnSpPr>
        <p:spPr>
          <a:xfrm>
            <a:off x="7157721" y="4423055"/>
            <a:ext cx="211561" cy="235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2952DB-A7E6-4327-9E2F-4F2428B7E7E2}"/>
              </a:ext>
            </a:extLst>
          </p:cNvPr>
          <p:cNvCxnSpPr>
            <a:cxnSpLocks/>
          </p:cNvCxnSpPr>
          <p:nvPr/>
        </p:nvCxnSpPr>
        <p:spPr>
          <a:xfrm flipH="1">
            <a:off x="5070947" y="4137075"/>
            <a:ext cx="244216" cy="196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185A22-9C0B-4B4B-9087-F84291EE27E0}"/>
              </a:ext>
            </a:extLst>
          </p:cNvPr>
          <p:cNvCxnSpPr>
            <a:cxnSpLocks/>
          </p:cNvCxnSpPr>
          <p:nvPr/>
        </p:nvCxnSpPr>
        <p:spPr>
          <a:xfrm>
            <a:off x="7012465" y="2768426"/>
            <a:ext cx="863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F295E1-C92C-4A6B-BD6F-AEC7952A5415}"/>
              </a:ext>
            </a:extLst>
          </p:cNvPr>
          <p:cNvCxnSpPr>
            <a:cxnSpLocks/>
          </p:cNvCxnSpPr>
          <p:nvPr/>
        </p:nvCxnSpPr>
        <p:spPr>
          <a:xfrm>
            <a:off x="7871531" y="2768478"/>
            <a:ext cx="0" cy="30715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3C9BC4-D40A-4F3F-914F-D227EA871E7C}"/>
              </a:ext>
            </a:extLst>
          </p:cNvPr>
          <p:cNvCxnSpPr>
            <a:cxnSpLocks/>
          </p:cNvCxnSpPr>
          <p:nvPr/>
        </p:nvCxnSpPr>
        <p:spPr>
          <a:xfrm>
            <a:off x="5746826" y="2322714"/>
            <a:ext cx="136374" cy="315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B3F310-81AC-4E0D-B2E2-E2E7B93DCD0E}"/>
              </a:ext>
            </a:extLst>
          </p:cNvPr>
          <p:cNvCxnSpPr>
            <a:cxnSpLocks/>
          </p:cNvCxnSpPr>
          <p:nvPr/>
        </p:nvCxnSpPr>
        <p:spPr>
          <a:xfrm>
            <a:off x="5345296" y="2632913"/>
            <a:ext cx="214344" cy="215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5">
            <a:extLst>
              <a:ext uri="{FF2B5EF4-FFF2-40B4-BE49-F238E27FC236}">
                <a16:creationId xmlns:a16="http://schemas.microsoft.com/office/drawing/2014/main" id="{0CA4CDC7-B29A-4ACB-83E2-98DFA9CC80A5}"/>
              </a:ext>
            </a:extLst>
          </p:cNvPr>
          <p:cNvSpPr txBox="1"/>
          <p:nvPr/>
        </p:nvSpPr>
        <p:spPr>
          <a:xfrm>
            <a:off x="4587973" y="5108865"/>
            <a:ext cx="1782198"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350" dirty="0">
                <a:latin typeface="Arial" panose="020B0604020202020204" pitchFamily="34" charset="0"/>
                <a:cs typeface="Arial" panose="020B0604020202020204" pitchFamily="34" charset="0"/>
              </a:rPr>
              <a:t>* </a:t>
            </a:r>
            <a:r>
              <a:rPr lang="en-AU" sz="1350" i="1" dirty="0">
                <a:latin typeface="Arial" panose="020B0604020202020204" pitchFamily="34" charset="0"/>
                <a:cs typeface="Arial" panose="020B0604020202020204" pitchFamily="34" charset="0"/>
              </a:rPr>
              <a:t>Income tax gaps</a:t>
            </a:r>
          </a:p>
        </p:txBody>
      </p:sp>
      <p:cxnSp>
        <p:nvCxnSpPr>
          <p:cNvPr id="27" name="Straight Connector 26">
            <a:extLst>
              <a:ext uri="{FF2B5EF4-FFF2-40B4-BE49-F238E27FC236}">
                <a16:creationId xmlns:a16="http://schemas.microsoft.com/office/drawing/2014/main" id="{7DCC362B-3AC4-4A2D-AFB8-6B2EC6986676}"/>
              </a:ext>
            </a:extLst>
          </p:cNvPr>
          <p:cNvCxnSpPr>
            <a:cxnSpLocks/>
          </p:cNvCxnSpPr>
          <p:nvPr/>
        </p:nvCxnSpPr>
        <p:spPr>
          <a:xfrm>
            <a:off x="6301066" y="2230057"/>
            <a:ext cx="0" cy="3071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2F952D8-04AF-46C1-B64A-A65112417C99}"/>
              </a:ext>
            </a:extLst>
          </p:cNvPr>
          <p:cNvSpPr txBox="1"/>
          <p:nvPr/>
        </p:nvSpPr>
        <p:spPr>
          <a:xfrm>
            <a:off x="111403" y="628927"/>
            <a:ext cx="3320522" cy="2462213"/>
          </a:xfrm>
          <a:prstGeom prst="rect">
            <a:avLst/>
          </a:prstGeom>
          <a:solidFill>
            <a:srgbClr val="EBF1FF"/>
          </a:solidFill>
        </p:spPr>
        <p:txBody>
          <a:bodyPr wrap="square" rtlCol="0">
            <a:spAutoFit/>
          </a:bodyPr>
          <a:lstStyle/>
          <a:p>
            <a:r>
              <a:rPr lang="en-AU" sz="1400" dirty="0">
                <a:latin typeface="Century Gothic" panose="020B0502020202020204" pitchFamily="34" charset="0"/>
                <a:cs typeface="Arial" panose="020B0604020202020204" pitchFamily="34" charset="0"/>
              </a:rPr>
              <a:t>Of the overall $33.4 billion tax gap, 75% is from:</a:t>
            </a:r>
          </a:p>
          <a:p>
            <a:pPr marL="257168" indent="-25716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Individuals (not-in-business),</a:t>
            </a:r>
          </a:p>
          <a:p>
            <a:pPr marL="257168" indent="-25716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Small Business, and</a:t>
            </a:r>
          </a:p>
          <a:p>
            <a:pPr marL="257168" indent="-257168">
              <a:buFont typeface="Century Gothic" panose="020B0502020202020204" pitchFamily="34" charset="0"/>
              <a:buChar char="&gt;"/>
            </a:pPr>
            <a:r>
              <a:rPr lang="en-AU" sz="1400" dirty="0">
                <a:latin typeface="Century Gothic" panose="020B0502020202020204" pitchFamily="34" charset="0"/>
                <a:cs typeface="Arial" panose="020B0604020202020204" pitchFamily="34" charset="0"/>
              </a:rPr>
              <a:t>Goods and Services Tax (GST).</a:t>
            </a:r>
          </a:p>
          <a:p>
            <a:endParaRPr lang="en-AU" sz="1400" dirty="0">
              <a:latin typeface="Century Gothic" panose="020B0502020202020204" pitchFamily="34" charset="0"/>
              <a:cs typeface="Arial" panose="020B0604020202020204" pitchFamily="34" charset="0"/>
            </a:endParaRPr>
          </a:p>
          <a:p>
            <a:r>
              <a:rPr lang="en-AU" sz="1400" dirty="0">
                <a:latin typeface="Century Gothic" panose="020B0502020202020204" pitchFamily="34" charset="0"/>
                <a:cs typeface="Arial" panose="020B0604020202020204" pitchFamily="34" charset="0"/>
              </a:rPr>
              <a:t>Small business taxpayers are the most significant contributors to the overall gap, but not all of this is driven by shadow economy behaviour.  </a:t>
            </a:r>
          </a:p>
        </p:txBody>
      </p:sp>
      <p:pic>
        <p:nvPicPr>
          <p:cNvPr id="29" name="Picture 28">
            <a:extLst>
              <a:ext uri="{FF2B5EF4-FFF2-40B4-BE49-F238E27FC236}">
                <a16:creationId xmlns:a16="http://schemas.microsoft.com/office/drawing/2014/main" id="{BBC7D93E-B83D-40E6-A765-11C95ABC44A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30" name="TextBox 4">
            <a:extLst>
              <a:ext uri="{FF2B5EF4-FFF2-40B4-BE49-F238E27FC236}">
                <a16:creationId xmlns:a16="http://schemas.microsoft.com/office/drawing/2014/main" id="{D622ED29-F4CB-4E0C-A9FB-3A5E13FB22D1}"/>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THE AUSTRALIAN TAX GAP| </a:t>
            </a:r>
            <a:r>
              <a:rPr lang="en-AU" sz="2000" dirty="0">
                <a:solidFill>
                  <a:schemeClr val="accent6"/>
                </a:solidFill>
                <a:latin typeface="Century Gothic" panose="020B0502020202020204" pitchFamily="34" charset="0"/>
              </a:rPr>
              <a:t>OVERALL TAX GAP</a:t>
            </a:r>
          </a:p>
        </p:txBody>
      </p:sp>
      <p:pic>
        <p:nvPicPr>
          <p:cNvPr id="31" name="Picture 30">
            <a:extLst>
              <a:ext uri="{FF2B5EF4-FFF2-40B4-BE49-F238E27FC236}">
                <a16:creationId xmlns:a16="http://schemas.microsoft.com/office/drawing/2014/main" id="{5966BB4A-AEB5-4CCB-94DF-5023040EA6DC}"/>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32" name="TextBox 1">
            <a:extLst>
              <a:ext uri="{FF2B5EF4-FFF2-40B4-BE49-F238E27FC236}">
                <a16:creationId xmlns:a16="http://schemas.microsoft.com/office/drawing/2014/main" id="{AB8809AF-01C5-4EB8-98BB-9C511582D6B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03490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77F91-7DE3-4129-BE8F-F0310A810AD9}"/>
              </a:ext>
            </a:extLst>
          </p:cNvPr>
          <p:cNvSpPr txBox="1"/>
          <p:nvPr/>
        </p:nvSpPr>
        <p:spPr>
          <a:xfrm>
            <a:off x="131279" y="580459"/>
            <a:ext cx="6107762" cy="307777"/>
          </a:xfrm>
          <a:prstGeom prst="rect">
            <a:avLst/>
          </a:prstGeom>
          <a:noFill/>
        </p:spPr>
        <p:txBody>
          <a:bodyPr wrap="none" rtlCol="0">
            <a:spAutoFit/>
          </a:bodyPr>
          <a:lstStyle/>
          <a:p>
            <a:r>
              <a:rPr lang="en-AU" sz="1400" dirty="0">
                <a:latin typeface="Century Gothic" panose="020B0502020202020204" pitchFamily="34" charset="0"/>
              </a:rPr>
              <a:t>The random enquiry program used to inform the tax gap has found: </a:t>
            </a:r>
          </a:p>
        </p:txBody>
      </p:sp>
      <p:sp>
        <p:nvSpPr>
          <p:cNvPr id="8" name="TextBox 42">
            <a:extLst>
              <a:ext uri="{FF2B5EF4-FFF2-40B4-BE49-F238E27FC236}">
                <a16:creationId xmlns:a16="http://schemas.microsoft.com/office/drawing/2014/main" id="{DDBEF7C9-B51E-4609-A54A-BC0256B46339}"/>
              </a:ext>
            </a:extLst>
          </p:cNvPr>
          <p:cNvSpPr txBox="1"/>
          <p:nvPr/>
        </p:nvSpPr>
        <p:spPr>
          <a:xfrm>
            <a:off x="6542241" y="3706205"/>
            <a:ext cx="2067538"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latin typeface="Arial" panose="020B0604020202020204" pitchFamily="34" charset="0"/>
                <a:cs typeface="Arial" panose="020B0604020202020204" pitchFamily="34" charset="0"/>
              </a:rPr>
              <a:t>Not understanding tax obligations</a:t>
            </a:r>
          </a:p>
        </p:txBody>
      </p:sp>
      <p:sp>
        <p:nvSpPr>
          <p:cNvPr id="9" name="TextBox 4">
            <a:extLst>
              <a:ext uri="{FF2B5EF4-FFF2-40B4-BE49-F238E27FC236}">
                <a16:creationId xmlns:a16="http://schemas.microsoft.com/office/drawing/2014/main" id="{54E4A94F-69BF-4F09-AC82-74E3BC0079FB}"/>
              </a:ext>
            </a:extLst>
          </p:cNvPr>
          <p:cNvSpPr txBox="1"/>
          <p:nvPr/>
        </p:nvSpPr>
        <p:spPr>
          <a:xfrm>
            <a:off x="3570363" y="1564472"/>
            <a:ext cx="203812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latin typeface="Arial" panose="020B0604020202020204" pitchFamily="34" charset="0"/>
                <a:cs typeface="Arial" panose="020B0604020202020204" pitchFamily="34" charset="0"/>
              </a:rPr>
              <a:t>Seeking advice from a tax professional when they need it</a:t>
            </a:r>
          </a:p>
        </p:txBody>
      </p:sp>
      <p:sp>
        <p:nvSpPr>
          <p:cNvPr id="10" name="TextBox 9">
            <a:extLst>
              <a:ext uri="{FF2B5EF4-FFF2-40B4-BE49-F238E27FC236}">
                <a16:creationId xmlns:a16="http://schemas.microsoft.com/office/drawing/2014/main" id="{F4F9AF82-4C55-4B6B-A4DD-A267E48BE647}"/>
              </a:ext>
            </a:extLst>
          </p:cNvPr>
          <p:cNvSpPr txBox="1"/>
          <p:nvPr/>
        </p:nvSpPr>
        <p:spPr>
          <a:xfrm>
            <a:off x="6592824" y="1564472"/>
            <a:ext cx="2038121"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latin typeface="Arial" panose="020B0604020202020204" pitchFamily="34" charset="0"/>
                <a:cs typeface="Arial" panose="020B0604020202020204" pitchFamily="34" charset="0"/>
              </a:rPr>
              <a:t>Using technology to help them run their business </a:t>
            </a:r>
          </a:p>
        </p:txBody>
      </p:sp>
      <p:sp>
        <p:nvSpPr>
          <p:cNvPr id="11" name="TextBox 10">
            <a:extLst>
              <a:ext uri="{FF2B5EF4-FFF2-40B4-BE49-F238E27FC236}">
                <a16:creationId xmlns:a16="http://schemas.microsoft.com/office/drawing/2014/main" id="{70E0297A-DF20-4D98-8EDB-9F294DDDAA18}"/>
              </a:ext>
            </a:extLst>
          </p:cNvPr>
          <p:cNvSpPr txBox="1"/>
          <p:nvPr/>
        </p:nvSpPr>
        <p:spPr>
          <a:xfrm>
            <a:off x="936376" y="1564473"/>
            <a:ext cx="222807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latin typeface="Arial" panose="020B0604020202020204" pitchFamily="34" charset="0"/>
                <a:cs typeface="Arial" panose="020B0604020202020204" pitchFamily="34" charset="0"/>
              </a:rPr>
              <a:t>Keeping good records and conducting regular reconciliation processes</a:t>
            </a:r>
          </a:p>
        </p:txBody>
      </p:sp>
      <p:pic>
        <p:nvPicPr>
          <p:cNvPr id="12" name="Picture 11">
            <a:extLst>
              <a:ext uri="{FF2B5EF4-FFF2-40B4-BE49-F238E27FC236}">
                <a16:creationId xmlns:a16="http://schemas.microsoft.com/office/drawing/2014/main" id="{EE2ACA49-764C-45C0-86CD-5C49030B5233}"/>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293352" y="1595913"/>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72E8C64-826B-4973-84A6-D5FF665FC801}"/>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250488" y="1595913"/>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53C3B14-D821-4A89-9875-EFA8333F96FD}"/>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28655" y="1595913"/>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3DA873A-C749-4A92-960B-741E6653DADA}"/>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6111" y="3717967"/>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F6811C9-173C-4578-9118-0F8933E852CC}"/>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414" y="3717967"/>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233847E-460B-45F3-B2CC-A80AF1B009F2}"/>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9907" y="3717967"/>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40">
            <a:extLst>
              <a:ext uri="{FF2B5EF4-FFF2-40B4-BE49-F238E27FC236}">
                <a16:creationId xmlns:a16="http://schemas.microsoft.com/office/drawing/2014/main" id="{D632CD6E-212E-490A-8B29-F9E1FA43CB5E}"/>
              </a:ext>
            </a:extLst>
          </p:cNvPr>
          <p:cNvSpPr txBox="1"/>
          <p:nvPr/>
        </p:nvSpPr>
        <p:spPr>
          <a:xfrm>
            <a:off x="859135" y="3752487"/>
            <a:ext cx="229683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latin typeface="Arial" panose="020B0604020202020204" pitchFamily="34" charset="0"/>
                <a:cs typeface="Arial" panose="020B0604020202020204" pitchFamily="34" charset="0"/>
              </a:rPr>
              <a:t>Not declaring all income</a:t>
            </a:r>
          </a:p>
        </p:txBody>
      </p:sp>
      <p:sp>
        <p:nvSpPr>
          <p:cNvPr id="19" name="TextBox 41">
            <a:extLst>
              <a:ext uri="{FF2B5EF4-FFF2-40B4-BE49-F238E27FC236}">
                <a16:creationId xmlns:a16="http://schemas.microsoft.com/office/drawing/2014/main" id="{ED47C28E-4052-4EE5-8077-7ACD4F1BD62D}"/>
              </a:ext>
            </a:extLst>
          </p:cNvPr>
          <p:cNvSpPr txBox="1"/>
          <p:nvPr/>
        </p:nvSpPr>
        <p:spPr>
          <a:xfrm>
            <a:off x="3519781" y="3706205"/>
            <a:ext cx="2343042"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latin typeface="Arial" panose="020B0604020202020204" pitchFamily="34" charset="0"/>
                <a:cs typeface="Arial" panose="020B0604020202020204" pitchFamily="34" charset="0"/>
              </a:rPr>
              <a:t>Not accounting for private use of business assets/funds</a:t>
            </a:r>
          </a:p>
        </p:txBody>
      </p:sp>
      <p:sp>
        <p:nvSpPr>
          <p:cNvPr id="20" name="TextBox 19">
            <a:extLst>
              <a:ext uri="{FF2B5EF4-FFF2-40B4-BE49-F238E27FC236}">
                <a16:creationId xmlns:a16="http://schemas.microsoft.com/office/drawing/2014/main" id="{DFB40A1C-CA25-4DC3-BC06-E3547BD9138A}"/>
              </a:ext>
            </a:extLst>
          </p:cNvPr>
          <p:cNvSpPr txBox="1"/>
          <p:nvPr/>
        </p:nvSpPr>
        <p:spPr>
          <a:xfrm>
            <a:off x="548006" y="1199382"/>
            <a:ext cx="8058365" cy="323165"/>
          </a:xfrm>
          <a:prstGeom prst="rect">
            <a:avLst/>
          </a:prstGeom>
          <a:solidFill>
            <a:schemeClr val="accent6"/>
          </a:solidFill>
        </p:spPr>
        <p:txBody>
          <a:bodyPr wrap="square" rtlCol="0">
            <a:spAutoFit/>
          </a:bodyPr>
          <a:lstStyle/>
          <a:p>
            <a:pPr algn="ctr"/>
            <a:r>
              <a:rPr lang="en-AU" sz="1500" b="1" dirty="0">
                <a:solidFill>
                  <a:schemeClr val="bg1"/>
                </a:solidFill>
                <a:latin typeface="Arial" panose="020B0604020202020204" pitchFamily="34" charset="0"/>
                <a:cs typeface="Arial" panose="020B0604020202020204" pitchFamily="34" charset="0"/>
              </a:rPr>
              <a:t>Small businesses that report correctly are usually…</a:t>
            </a:r>
          </a:p>
        </p:txBody>
      </p:sp>
      <p:sp>
        <p:nvSpPr>
          <p:cNvPr id="21" name="TextBox 20">
            <a:extLst>
              <a:ext uri="{FF2B5EF4-FFF2-40B4-BE49-F238E27FC236}">
                <a16:creationId xmlns:a16="http://schemas.microsoft.com/office/drawing/2014/main" id="{F7436030-D693-4805-9030-6278EE6EE1A2}"/>
              </a:ext>
            </a:extLst>
          </p:cNvPr>
          <p:cNvSpPr txBox="1"/>
          <p:nvPr/>
        </p:nvSpPr>
        <p:spPr>
          <a:xfrm>
            <a:off x="548006" y="3323786"/>
            <a:ext cx="8058365" cy="323165"/>
          </a:xfrm>
          <a:prstGeom prst="rect">
            <a:avLst/>
          </a:prstGeom>
          <a:solidFill>
            <a:schemeClr val="accent4"/>
          </a:solidFill>
        </p:spPr>
        <p:txBody>
          <a:bodyPr wrap="square" rtlCol="0">
            <a:spAutoFit/>
          </a:bodyPr>
          <a:lstStyle/>
          <a:p>
            <a:pPr algn="ctr"/>
            <a:r>
              <a:rPr lang="en-AU" sz="1500" b="1" dirty="0">
                <a:solidFill>
                  <a:schemeClr val="bg1"/>
                </a:solidFill>
                <a:latin typeface="Arial" panose="020B0604020202020204" pitchFamily="34" charset="0"/>
                <a:cs typeface="Arial" panose="020B0604020202020204" pitchFamily="34" charset="0"/>
              </a:rPr>
              <a:t>When small businesses get it wrong it’s usually in one of three ways…</a:t>
            </a:r>
          </a:p>
        </p:txBody>
      </p:sp>
      <p:pic>
        <p:nvPicPr>
          <p:cNvPr id="23" name="Graphic 22" descr="Document with solid fill">
            <a:extLst>
              <a:ext uri="{FF2B5EF4-FFF2-40B4-BE49-F238E27FC236}">
                <a16:creationId xmlns:a16="http://schemas.microsoft.com/office/drawing/2014/main" id="{C4BFB029-BAF8-4229-A3C8-AA6B8439F0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85292" y="2196118"/>
            <a:ext cx="685800" cy="685800"/>
          </a:xfrm>
          <a:prstGeom prst="rect">
            <a:avLst/>
          </a:prstGeom>
        </p:spPr>
      </p:pic>
      <p:pic>
        <p:nvPicPr>
          <p:cNvPr id="25" name="Graphic 24" descr="Office worker male with solid fill">
            <a:extLst>
              <a:ext uri="{FF2B5EF4-FFF2-40B4-BE49-F238E27FC236}">
                <a16:creationId xmlns:a16="http://schemas.microsoft.com/office/drawing/2014/main" id="{B9B76DAD-785C-4023-9EDE-6EB7B81568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35313" y="2227475"/>
            <a:ext cx="673376" cy="673376"/>
          </a:xfrm>
          <a:prstGeom prst="rect">
            <a:avLst/>
          </a:prstGeom>
        </p:spPr>
      </p:pic>
      <p:pic>
        <p:nvPicPr>
          <p:cNvPr id="27" name="Graphic 26" descr="Cloud Computing with solid fill">
            <a:extLst>
              <a:ext uri="{FF2B5EF4-FFF2-40B4-BE49-F238E27FC236}">
                <a16:creationId xmlns:a16="http://schemas.microsoft.com/office/drawing/2014/main" id="{822E4EF9-B0CE-4B28-BED8-F220477F2D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68983" y="2227474"/>
            <a:ext cx="685800" cy="685800"/>
          </a:xfrm>
          <a:prstGeom prst="rect">
            <a:avLst/>
          </a:prstGeom>
        </p:spPr>
      </p:pic>
      <p:pic>
        <p:nvPicPr>
          <p:cNvPr id="29" name="Graphic 28" descr="Car with solid fill">
            <a:extLst>
              <a:ext uri="{FF2B5EF4-FFF2-40B4-BE49-F238E27FC236}">
                <a16:creationId xmlns:a16="http://schemas.microsoft.com/office/drawing/2014/main" id="{4D832CA0-0A68-4BC3-96BD-05BBD4BBCF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6522" y="4144764"/>
            <a:ext cx="685800" cy="685800"/>
          </a:xfrm>
          <a:prstGeom prst="rect">
            <a:avLst/>
          </a:prstGeom>
        </p:spPr>
      </p:pic>
      <p:pic>
        <p:nvPicPr>
          <p:cNvPr id="31" name="Graphic 30" descr="Shuffle with solid fill">
            <a:extLst>
              <a:ext uri="{FF2B5EF4-FFF2-40B4-BE49-F238E27FC236}">
                <a16:creationId xmlns:a16="http://schemas.microsoft.com/office/drawing/2014/main" id="{EE795368-EEA4-497E-AB0B-CF57ED51BBA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151204" y="4144764"/>
            <a:ext cx="685800" cy="685800"/>
          </a:xfrm>
          <a:prstGeom prst="rect">
            <a:avLst/>
          </a:prstGeom>
        </p:spPr>
      </p:pic>
      <p:pic>
        <p:nvPicPr>
          <p:cNvPr id="33" name="Graphic 32" descr="Money with solid fill">
            <a:extLst>
              <a:ext uri="{FF2B5EF4-FFF2-40B4-BE49-F238E27FC236}">
                <a16:creationId xmlns:a16="http://schemas.microsoft.com/office/drawing/2014/main" id="{6460D82B-5374-4114-A93A-1971A01F415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85292" y="4146144"/>
            <a:ext cx="685800" cy="685800"/>
          </a:xfrm>
          <a:prstGeom prst="rect">
            <a:avLst/>
          </a:prstGeom>
        </p:spPr>
      </p:pic>
      <p:sp>
        <p:nvSpPr>
          <p:cNvPr id="36" name="TextBox 35">
            <a:extLst>
              <a:ext uri="{FF2B5EF4-FFF2-40B4-BE49-F238E27FC236}">
                <a16:creationId xmlns:a16="http://schemas.microsoft.com/office/drawing/2014/main" id="{E177799A-87D8-46E5-AF7A-452BE40C3AE9}"/>
              </a:ext>
            </a:extLst>
          </p:cNvPr>
          <p:cNvSpPr txBox="1"/>
          <p:nvPr/>
        </p:nvSpPr>
        <p:spPr>
          <a:xfrm>
            <a:off x="111400" y="5341919"/>
            <a:ext cx="8933210" cy="1169551"/>
          </a:xfrm>
          <a:prstGeom prst="rect">
            <a:avLst/>
          </a:prstGeom>
          <a:noFill/>
          <a:ln>
            <a:solidFill>
              <a:schemeClr val="accent1"/>
            </a:solidFill>
          </a:ln>
        </p:spPr>
        <p:txBody>
          <a:bodyPr wrap="square" rtlCol="0">
            <a:spAutoFit/>
          </a:bodyPr>
          <a:lstStyle/>
          <a:p>
            <a:r>
              <a:rPr lang="en-AU" sz="1400" b="1" dirty="0">
                <a:solidFill>
                  <a:schemeClr val="accent1"/>
                </a:solidFill>
                <a:latin typeface="Century Gothic" panose="020B0502020202020204" pitchFamily="34" charset="0"/>
              </a:rPr>
              <a:t>What have we learnt?</a:t>
            </a:r>
          </a:p>
          <a:p>
            <a:pPr marL="214308" indent="-214308">
              <a:buClr>
                <a:schemeClr val="accent1"/>
              </a:buClr>
              <a:buFont typeface="Century Gothic" panose="020B0502020202020204" pitchFamily="34" charset="0"/>
              <a:buChar char="&gt;"/>
            </a:pPr>
            <a:r>
              <a:rPr lang="en-AU" sz="1400" dirty="0">
                <a:latin typeface="Century Gothic" panose="020B0502020202020204" pitchFamily="34" charset="0"/>
              </a:rPr>
              <a:t>A large percentage of the population want to do the right thing and our job is to make it easy for them to do so.</a:t>
            </a:r>
          </a:p>
          <a:p>
            <a:pPr marL="214308" indent="-214308">
              <a:buClr>
                <a:schemeClr val="accent1"/>
              </a:buClr>
              <a:buFont typeface="Century Gothic" panose="020B0502020202020204" pitchFamily="34" charset="0"/>
              <a:buChar char="&gt;"/>
            </a:pPr>
            <a:r>
              <a:rPr lang="en-AU" sz="1400" dirty="0">
                <a:latin typeface="Century Gothic" panose="020B0502020202020204" pitchFamily="34" charset="0"/>
              </a:rPr>
              <a:t>We need to ensure we are striking the right balance in our treatment strategies.</a:t>
            </a:r>
          </a:p>
          <a:p>
            <a:pPr marL="214308" indent="-214308">
              <a:buClr>
                <a:schemeClr val="accent1"/>
              </a:buClr>
              <a:buFont typeface="Century Gothic" panose="020B0502020202020204" pitchFamily="34" charset="0"/>
              <a:buChar char="&gt;"/>
            </a:pPr>
            <a:r>
              <a:rPr lang="en-AU" sz="1400" dirty="0">
                <a:latin typeface="Century Gothic" panose="020B0502020202020204" pitchFamily="34" charset="0"/>
              </a:rPr>
              <a:t>Tackling the shadow economy will help us to close the tax gap. </a:t>
            </a:r>
          </a:p>
        </p:txBody>
      </p:sp>
      <p:pic>
        <p:nvPicPr>
          <p:cNvPr id="28" name="Picture 27">
            <a:extLst>
              <a:ext uri="{FF2B5EF4-FFF2-40B4-BE49-F238E27FC236}">
                <a16:creationId xmlns:a16="http://schemas.microsoft.com/office/drawing/2014/main" id="{D16ED225-4C14-4FDF-8C33-84F84D9B0761}"/>
              </a:ext>
            </a:extLst>
          </p:cNvPr>
          <p:cNvPicPr>
            <a:picLocks noChangeAspect="1"/>
          </p:cNvPicPr>
          <p:nvPr/>
        </p:nvPicPr>
        <p:blipFill>
          <a:blip r:embed="rId18">
            <a:extLst>
              <a:ext uri="{BEBA8EAE-BF5A-486C-A8C5-ECC9F3942E4B}">
                <a14:imgProps xmlns:a14="http://schemas.microsoft.com/office/drawing/2010/main">
                  <a14:imgLayer r:embed="rId19">
                    <a14:imgEffect>
                      <a14:colorTemperature colorTemp="11200"/>
                    </a14:imgEffect>
                  </a14:imgLayer>
                </a14:imgProps>
              </a:ext>
            </a:extLst>
          </a:blip>
          <a:stretch>
            <a:fillRect/>
          </a:stretch>
        </p:blipFill>
        <p:spPr>
          <a:xfrm>
            <a:off x="111400" y="448657"/>
            <a:ext cx="8933210" cy="94619"/>
          </a:xfrm>
          <a:prstGeom prst="rect">
            <a:avLst/>
          </a:prstGeom>
        </p:spPr>
      </p:pic>
      <p:sp>
        <p:nvSpPr>
          <p:cNvPr id="30" name="TextBox 4">
            <a:extLst>
              <a:ext uri="{FF2B5EF4-FFF2-40B4-BE49-F238E27FC236}">
                <a16:creationId xmlns:a16="http://schemas.microsoft.com/office/drawing/2014/main" id="{B2969EDC-3C42-41DC-8556-DBB800698A1B}"/>
              </a:ext>
            </a:extLst>
          </p:cNvPr>
          <p:cNvSpPr txBox="1"/>
          <p:nvPr/>
        </p:nvSpPr>
        <p:spPr>
          <a:xfrm>
            <a:off x="9446" y="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THE AUSTRALIAN TAX GAP| </a:t>
            </a:r>
            <a:r>
              <a:rPr lang="en-AU" sz="2000" dirty="0">
                <a:solidFill>
                  <a:schemeClr val="accent6"/>
                </a:solidFill>
                <a:latin typeface="Century Gothic" panose="020B0502020202020204" pitchFamily="34" charset="0"/>
              </a:rPr>
              <a:t>SMALL BUSINESS INSIGHTS</a:t>
            </a:r>
          </a:p>
        </p:txBody>
      </p:sp>
      <p:pic>
        <p:nvPicPr>
          <p:cNvPr id="32" name="Picture 31">
            <a:extLst>
              <a:ext uri="{FF2B5EF4-FFF2-40B4-BE49-F238E27FC236}">
                <a16:creationId xmlns:a16="http://schemas.microsoft.com/office/drawing/2014/main" id="{E7EC67C9-3CEF-48FF-88B4-27951545D516}"/>
              </a:ext>
            </a:extLst>
          </p:cNvPr>
          <p:cNvPicPr>
            <a:picLocks noChangeAspect="1"/>
          </p:cNvPicPr>
          <p:nvPr/>
        </p:nvPicPr>
        <p:blipFill>
          <a:blip r:embed="rId20">
            <a:grayscl/>
            <a:alphaModFix amt="50000"/>
          </a:blip>
          <a:stretch>
            <a:fillRect/>
          </a:stretch>
        </p:blipFill>
        <p:spPr>
          <a:xfrm>
            <a:off x="7562296" y="43273"/>
            <a:ext cx="1474200" cy="354484"/>
          </a:xfrm>
          <a:prstGeom prst="rect">
            <a:avLst/>
          </a:prstGeom>
        </p:spPr>
      </p:pic>
      <p:sp>
        <p:nvSpPr>
          <p:cNvPr id="34" name="TextBox 1">
            <a:extLst>
              <a:ext uri="{FF2B5EF4-FFF2-40B4-BE49-F238E27FC236}">
                <a16:creationId xmlns:a16="http://schemas.microsoft.com/office/drawing/2014/main" id="{A3009EF0-26F5-4849-8761-6757FF5B2A40}"/>
              </a:ext>
            </a:extLst>
          </p:cNvPr>
          <p:cNvSpPr txBox="1"/>
          <p:nvPr/>
        </p:nvSpPr>
        <p:spPr>
          <a:xfrm>
            <a:off x="0" y="662303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69772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6B0984-EDBA-448E-9F54-549AA3352792}"/>
              </a:ext>
            </a:extLst>
          </p:cNvPr>
          <p:cNvSpPr txBox="1"/>
          <p:nvPr/>
        </p:nvSpPr>
        <p:spPr>
          <a:xfrm>
            <a:off x="328551" y="637319"/>
            <a:ext cx="8427522" cy="1169551"/>
          </a:xfrm>
          <a:prstGeom prst="rect">
            <a:avLst/>
          </a:prstGeom>
          <a:noFill/>
        </p:spPr>
        <p:txBody>
          <a:bodyPr wrap="square">
            <a:spAutoFit/>
          </a:bodyPr>
          <a:lstStyle/>
          <a:p>
            <a:pPr marL="285750" indent="-285750" algn="l">
              <a:buFont typeface="Century Gothic" panose="020B0502020202020204" pitchFamily="34" charset="0"/>
              <a:buChar char="&gt;"/>
            </a:pPr>
            <a:r>
              <a:rPr lang="en-AU" sz="1400" b="0" i="0" dirty="0">
                <a:effectLst/>
                <a:latin typeface="Century Gothic" panose="020B0502020202020204" pitchFamily="34" charset="0"/>
              </a:rPr>
              <a:t>For 2020–21, </a:t>
            </a:r>
            <a:r>
              <a:rPr lang="en-AU" sz="1400" dirty="0">
                <a:latin typeface="Century Gothic" panose="020B0502020202020204" pitchFamily="34" charset="0"/>
              </a:rPr>
              <a:t>the ATO</a:t>
            </a:r>
            <a:r>
              <a:rPr lang="en-AU" sz="1400" b="0" i="0" dirty="0">
                <a:effectLst/>
                <a:latin typeface="Century Gothic" panose="020B0502020202020204" pitchFamily="34" charset="0"/>
              </a:rPr>
              <a:t> estimated a net gap of $4.1 billion or 5.9%. This means businesses paid over 94% of the total theoretical GST.</a:t>
            </a:r>
          </a:p>
          <a:p>
            <a:pPr marL="285750" indent="-285750" algn="l">
              <a:buFont typeface="Century Gothic" panose="020B0502020202020204" pitchFamily="34" charset="0"/>
              <a:buChar char="&gt;"/>
            </a:pPr>
            <a:r>
              <a:rPr lang="en-AU" sz="1400" b="0" i="0" dirty="0">
                <a:effectLst/>
                <a:latin typeface="Century Gothic" panose="020B0502020202020204" pitchFamily="34" charset="0"/>
              </a:rPr>
              <a:t>The gross gap is the gap before taxpayer compliance amendments. It was estimated to be $6.1 billion or 8.6%.</a:t>
            </a:r>
          </a:p>
          <a:p>
            <a:pPr marL="285750" indent="-285750" algn="l">
              <a:buFont typeface="Century Gothic" panose="020B0502020202020204" pitchFamily="34" charset="0"/>
              <a:buChar char="&gt;"/>
            </a:pPr>
            <a:r>
              <a:rPr lang="en-AU" sz="1400" b="0" i="0" dirty="0">
                <a:effectLst/>
                <a:latin typeface="Century Gothic" panose="020B0502020202020204" pitchFamily="34" charset="0"/>
              </a:rPr>
              <a:t>A range of taxpayer actions can affect the GST gap, including:</a:t>
            </a:r>
          </a:p>
        </p:txBody>
      </p:sp>
      <p:pic>
        <p:nvPicPr>
          <p:cNvPr id="5" name="Picture 4">
            <a:extLst>
              <a:ext uri="{FF2B5EF4-FFF2-40B4-BE49-F238E27FC236}">
                <a16:creationId xmlns:a16="http://schemas.microsoft.com/office/drawing/2014/main" id="{F4B18C07-D351-4C76-BE8E-24155339D68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48657"/>
            <a:ext cx="8933210" cy="94619"/>
          </a:xfrm>
          <a:prstGeom prst="rect">
            <a:avLst/>
          </a:prstGeom>
        </p:spPr>
      </p:pic>
      <p:sp>
        <p:nvSpPr>
          <p:cNvPr id="6" name="TextBox 4">
            <a:extLst>
              <a:ext uri="{FF2B5EF4-FFF2-40B4-BE49-F238E27FC236}">
                <a16:creationId xmlns:a16="http://schemas.microsoft.com/office/drawing/2014/main" id="{EF4E553F-B1A1-45E4-AD61-C6FF766D004A}"/>
              </a:ext>
            </a:extLst>
          </p:cNvPr>
          <p:cNvSpPr txBox="1"/>
          <p:nvPr/>
        </p:nvSpPr>
        <p:spPr>
          <a:xfrm>
            <a:off x="9446" y="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THE AUSTRALIAN TAX GAP| </a:t>
            </a:r>
            <a:r>
              <a:rPr lang="en-AU" sz="2000" dirty="0">
                <a:solidFill>
                  <a:schemeClr val="accent6"/>
                </a:solidFill>
                <a:latin typeface="Century Gothic" panose="020B0502020202020204" pitchFamily="34" charset="0"/>
              </a:rPr>
              <a:t>GST TAX GAP</a:t>
            </a:r>
          </a:p>
        </p:txBody>
      </p:sp>
      <p:pic>
        <p:nvPicPr>
          <p:cNvPr id="7" name="Picture 6">
            <a:extLst>
              <a:ext uri="{FF2B5EF4-FFF2-40B4-BE49-F238E27FC236}">
                <a16:creationId xmlns:a16="http://schemas.microsoft.com/office/drawing/2014/main" id="{A19DC3B7-119E-46EC-97C2-B967AE751034}"/>
              </a:ext>
            </a:extLst>
          </p:cNvPr>
          <p:cNvPicPr>
            <a:picLocks noChangeAspect="1"/>
          </p:cNvPicPr>
          <p:nvPr/>
        </p:nvPicPr>
        <p:blipFill>
          <a:blip r:embed="rId4">
            <a:grayscl/>
            <a:alphaModFix amt="50000"/>
          </a:blip>
          <a:stretch>
            <a:fillRect/>
          </a:stretch>
        </p:blipFill>
        <p:spPr>
          <a:xfrm>
            <a:off x="7562296" y="43273"/>
            <a:ext cx="1474200" cy="354484"/>
          </a:xfrm>
          <a:prstGeom prst="rect">
            <a:avLst/>
          </a:prstGeom>
        </p:spPr>
      </p:pic>
      <p:sp>
        <p:nvSpPr>
          <p:cNvPr id="8" name="TextBox 1">
            <a:extLst>
              <a:ext uri="{FF2B5EF4-FFF2-40B4-BE49-F238E27FC236}">
                <a16:creationId xmlns:a16="http://schemas.microsoft.com/office/drawing/2014/main" id="{0613362F-3B23-4677-9CDA-9BA96D1E815E}"/>
              </a:ext>
            </a:extLst>
          </p:cNvPr>
          <p:cNvSpPr txBox="1"/>
          <p:nvPr/>
        </p:nvSpPr>
        <p:spPr>
          <a:xfrm>
            <a:off x="0" y="662303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0" name="Picture 9">
            <a:extLst>
              <a:ext uri="{FF2B5EF4-FFF2-40B4-BE49-F238E27FC236}">
                <a16:creationId xmlns:a16="http://schemas.microsoft.com/office/drawing/2014/main" id="{41A7C687-E9CB-4AB7-A96C-EDFF142D06F0}"/>
              </a:ext>
            </a:extLst>
          </p:cNvPr>
          <p:cNvPicPr>
            <a:picLocks noChangeAspect="1"/>
          </p:cNvPicPr>
          <p:nvPr/>
        </p:nvPicPr>
        <p:blipFill>
          <a:blip r:embed="rId5"/>
          <a:stretch>
            <a:fillRect/>
          </a:stretch>
        </p:blipFill>
        <p:spPr>
          <a:xfrm>
            <a:off x="2347357" y="3429000"/>
            <a:ext cx="4389910" cy="2753671"/>
          </a:xfrm>
          <a:prstGeom prst="rect">
            <a:avLst/>
          </a:prstGeom>
        </p:spPr>
      </p:pic>
      <p:graphicFrame>
        <p:nvGraphicFramePr>
          <p:cNvPr id="11" name="Diagram 10">
            <a:extLst>
              <a:ext uri="{FF2B5EF4-FFF2-40B4-BE49-F238E27FC236}">
                <a16:creationId xmlns:a16="http://schemas.microsoft.com/office/drawing/2014/main" id="{7992A635-27B9-44E5-8665-2EB0A9B6D7A0}"/>
              </a:ext>
            </a:extLst>
          </p:cNvPr>
          <p:cNvGraphicFramePr/>
          <p:nvPr>
            <p:extLst>
              <p:ext uri="{D42A27DB-BD31-4B8C-83A1-F6EECF244321}">
                <p14:modId xmlns:p14="http://schemas.microsoft.com/office/powerpoint/2010/main" val="3914488094"/>
              </p:ext>
            </p:extLst>
          </p:nvPr>
        </p:nvGraphicFramePr>
        <p:xfrm>
          <a:off x="736272" y="1927784"/>
          <a:ext cx="7180613" cy="7980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4768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F1B0B01-FBB4-486D-B572-4BC0EF6AB5FE}"/>
              </a:ext>
            </a:extLst>
          </p:cNvPr>
          <p:cNvGraphicFramePr/>
          <p:nvPr>
            <p:extLst>
              <p:ext uri="{D42A27DB-BD31-4B8C-83A1-F6EECF244321}">
                <p14:modId xmlns:p14="http://schemas.microsoft.com/office/powerpoint/2010/main" val="141737589"/>
              </p:ext>
            </p:extLst>
          </p:nvPr>
        </p:nvGraphicFramePr>
        <p:xfrm>
          <a:off x="169333" y="2088148"/>
          <a:ext cx="8788400" cy="307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Tax with solid fill">
            <a:extLst>
              <a:ext uri="{FF2B5EF4-FFF2-40B4-BE49-F238E27FC236}">
                <a16:creationId xmlns:a16="http://schemas.microsoft.com/office/drawing/2014/main" id="{A9F90959-8856-49CE-BCEF-F0E2504809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390452" y="5978455"/>
            <a:ext cx="646044" cy="646044"/>
          </a:xfrm>
          <a:prstGeom prst="rect">
            <a:avLst/>
          </a:prstGeom>
        </p:spPr>
      </p:pic>
      <p:pic>
        <p:nvPicPr>
          <p:cNvPr id="8" name="Picture 7">
            <a:extLst>
              <a:ext uri="{FF2B5EF4-FFF2-40B4-BE49-F238E27FC236}">
                <a16:creationId xmlns:a16="http://schemas.microsoft.com/office/drawing/2014/main" id="{B8300F0A-3AA8-4CDA-B427-E0B61DE7FF95}"/>
              </a:ext>
            </a:extLst>
          </p:cNvPr>
          <p:cNvPicPr>
            <a:picLocks noChangeAspect="1"/>
          </p:cNvPicPr>
          <p:nvPr/>
        </p:nvPicPr>
        <p:blipFill>
          <a:blip r:embed="rId10">
            <a:grayscl/>
            <a:extLst>
              <a:ext uri="{BEBA8EAE-BF5A-486C-A8C5-ECC9F3942E4B}">
                <a14:imgProps xmlns:a14="http://schemas.microsoft.com/office/drawing/2010/main">
                  <a14:imgLayer r:embed="rId11">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4">
            <a:extLst>
              <a:ext uri="{FF2B5EF4-FFF2-40B4-BE49-F238E27FC236}">
                <a16:creationId xmlns:a16="http://schemas.microsoft.com/office/drawing/2014/main" id="{8E528CBB-3D60-4CD9-800B-6BE779773A6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POLL| </a:t>
            </a:r>
            <a:r>
              <a:rPr lang="en-AU" sz="2000" dirty="0">
                <a:solidFill>
                  <a:schemeClr val="accent4"/>
                </a:solidFill>
                <a:latin typeface="Century Gothic" panose="020B0502020202020204" pitchFamily="34" charset="0"/>
              </a:rPr>
              <a:t>TAX GAP</a:t>
            </a:r>
          </a:p>
        </p:txBody>
      </p:sp>
      <p:pic>
        <p:nvPicPr>
          <p:cNvPr id="13" name="Picture 12">
            <a:extLst>
              <a:ext uri="{FF2B5EF4-FFF2-40B4-BE49-F238E27FC236}">
                <a16:creationId xmlns:a16="http://schemas.microsoft.com/office/drawing/2014/main" id="{9F97E9C6-1C07-4794-8970-C691951CDC24}"/>
              </a:ext>
            </a:extLst>
          </p:cNvPr>
          <p:cNvPicPr>
            <a:picLocks noChangeAspect="1"/>
          </p:cNvPicPr>
          <p:nvPr/>
        </p:nvPicPr>
        <p:blipFill>
          <a:blip r:embed="rId12">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49BEC85A-8370-4238-A475-2CB6EE28F02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340888984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17384</TotalTime>
  <Words>2075</Words>
  <Application>Microsoft Office PowerPoint</Application>
  <PresentationFormat>On-screen Show (4:3)</PresentationFormat>
  <Paragraphs>244</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 Detterer</dc:creator>
  <cp:lastModifiedBy>Jes Detterer</cp:lastModifiedBy>
  <cp:revision>711</cp:revision>
  <dcterms:created xsi:type="dcterms:W3CDTF">2021-10-21T22:52:30Z</dcterms:created>
  <dcterms:modified xsi:type="dcterms:W3CDTF">2023-04-24T06:15:12Z</dcterms:modified>
</cp:coreProperties>
</file>