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5"/>
  </p:notesMasterIdLst>
  <p:sldIdLst>
    <p:sldId id="3237" r:id="rId2"/>
    <p:sldId id="3244" r:id="rId3"/>
    <p:sldId id="3249" r:id="rId4"/>
    <p:sldId id="3250" r:id="rId5"/>
    <p:sldId id="3219" r:id="rId6"/>
    <p:sldId id="3253" r:id="rId7"/>
    <p:sldId id="3226" r:id="rId8"/>
    <p:sldId id="3220" r:id="rId9"/>
    <p:sldId id="3222" r:id="rId10"/>
    <p:sldId id="3251" r:id="rId11"/>
    <p:sldId id="3256" r:id="rId12"/>
    <p:sldId id="3224" r:id="rId13"/>
    <p:sldId id="3252" r:id="rId14"/>
    <p:sldId id="3225" r:id="rId15"/>
    <p:sldId id="3254" r:id="rId16"/>
    <p:sldId id="3277" r:id="rId17"/>
    <p:sldId id="3274" r:id="rId18"/>
    <p:sldId id="3227" r:id="rId19"/>
    <p:sldId id="3229" r:id="rId20"/>
    <p:sldId id="3280" r:id="rId21"/>
    <p:sldId id="3278" r:id="rId22"/>
    <p:sldId id="3279" r:id="rId23"/>
    <p:sldId id="3281" r:id="rId24"/>
    <p:sldId id="3231" r:id="rId25"/>
    <p:sldId id="3282" r:id="rId26"/>
    <p:sldId id="3235" r:id="rId27"/>
    <p:sldId id="3258" r:id="rId28"/>
    <p:sldId id="3230" r:id="rId29"/>
    <p:sldId id="3276" r:id="rId30"/>
    <p:sldId id="3275" r:id="rId31"/>
    <p:sldId id="3285" r:id="rId32"/>
    <p:sldId id="3284" r:id="rId33"/>
    <p:sldId id="3283" r:id="rId34"/>
    <p:sldId id="3286" r:id="rId35"/>
    <p:sldId id="3303" r:id="rId36"/>
    <p:sldId id="3287" r:id="rId37"/>
    <p:sldId id="3304" r:id="rId38"/>
    <p:sldId id="3289" r:id="rId39"/>
    <p:sldId id="3288" r:id="rId40"/>
    <p:sldId id="3290" r:id="rId41"/>
    <p:sldId id="3291" r:id="rId42"/>
    <p:sldId id="3296" r:id="rId43"/>
    <p:sldId id="3298" r:id="rId44"/>
    <p:sldId id="3292" r:id="rId45"/>
    <p:sldId id="3293" r:id="rId46"/>
    <p:sldId id="3294" r:id="rId47"/>
    <p:sldId id="3295" r:id="rId48"/>
    <p:sldId id="3305" r:id="rId49"/>
    <p:sldId id="3299" r:id="rId50"/>
    <p:sldId id="3300" r:id="rId51"/>
    <p:sldId id="3301" r:id="rId52"/>
    <p:sldId id="3306" r:id="rId53"/>
    <p:sldId id="587"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 Detterer" initials="JD" lastIdx="18" clrIdx="0">
    <p:extLst>
      <p:ext uri="{19B8F6BF-5375-455C-9EA6-DF929625EA0E}">
        <p15:presenceInfo xmlns:p15="http://schemas.microsoft.com/office/powerpoint/2012/main" userId="Jes Detterer" providerId="None"/>
      </p:ext>
    </p:extLst>
  </p:cmAuthor>
  <p:cmAuthor id="2" name="Trent Jakubowski" initials="TJ" lastIdx="8" clrIdx="1">
    <p:extLst>
      <p:ext uri="{19B8F6BF-5375-455C-9EA6-DF929625EA0E}">
        <p15:presenceInfo xmlns:p15="http://schemas.microsoft.com/office/powerpoint/2012/main" userId="S::Trent.Jakubowski@ato.gov.au::48af22a8-a45d-4b25-bfc1-05d2342aa739" providerId="AD"/>
      </p:ext>
    </p:extLst>
  </p:cmAuthor>
  <p:cmAuthor id="3" name="Sarah Taylor" initials="ST" lastIdx="12" clrIdx="2">
    <p:extLst>
      <p:ext uri="{19B8F6BF-5375-455C-9EA6-DF929625EA0E}">
        <p15:presenceInfo xmlns:p15="http://schemas.microsoft.com/office/powerpoint/2012/main" userId="S::Sarah.Taylor@ato.gov.au::a45444ec-c3f7-45b5-b82b-4a4287c13b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F0F4"/>
    <a:srgbClr val="96E2EA"/>
    <a:srgbClr val="B4B4B4"/>
    <a:srgbClr val="A0A8D8"/>
    <a:srgbClr val="000000"/>
    <a:srgbClr val="4078FF"/>
    <a:srgbClr val="A9B0DB"/>
    <a:srgbClr val="98A1D4"/>
    <a:srgbClr val="085F71"/>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47589" autoAdjust="0"/>
  </p:normalViewPr>
  <p:slideViewPr>
    <p:cSldViewPr snapToGrid="0">
      <p:cViewPr varScale="1">
        <p:scale>
          <a:sx n="161" d="100"/>
          <a:sy n="161" d="100"/>
        </p:scale>
        <p:origin x="18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5.xml.rels><?xml version="1.0" encoding="UTF-8" standalone="yes"?>
<Relationships xmlns="http://schemas.openxmlformats.org/package/2006/relationships"><Relationship Id="rId2" Type="http://schemas.openxmlformats.org/officeDocument/2006/relationships/image" Target="../media/image159.svg"/><Relationship Id="rId1" Type="http://schemas.openxmlformats.org/officeDocument/2006/relationships/image" Target="../media/image158.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64CC3-3C12-4D60-9A7B-8754E799C91E}" type="doc">
      <dgm:prSet loTypeId="urn:microsoft.com/office/officeart/2005/8/layout/cycle4" loCatId="matrix" qsTypeId="urn:microsoft.com/office/officeart/2005/8/quickstyle/simple1" qsCatId="simple" csTypeId="urn:microsoft.com/office/officeart/2005/8/colors/accent1_1" csCatId="accent1" phldr="1"/>
      <dgm:spPr/>
      <dgm:t>
        <a:bodyPr/>
        <a:lstStyle/>
        <a:p>
          <a:endParaRPr lang="en-AU"/>
        </a:p>
      </dgm:t>
    </dgm:pt>
    <dgm:pt modelId="{B4A547E3-3A59-408C-8C4E-875DCFE687A5}">
      <dgm:prSet phldrT="[Text]" custT="1"/>
      <dgm:spPr/>
      <dgm:t>
        <a:bodyPr/>
        <a:lstStyle/>
        <a:p>
          <a:r>
            <a:rPr lang="en-AU" sz="1200" b="1" dirty="0">
              <a:latin typeface="Century Gothic" panose="020B0502020202020204" pitchFamily="34" charset="0"/>
            </a:rPr>
            <a:t>Model 1: </a:t>
          </a:r>
          <a:r>
            <a:rPr lang="en-AU" sz="1200" dirty="0">
              <a:latin typeface="Century Gothic" panose="020B0502020202020204" pitchFamily="34" charset="0"/>
            </a:rPr>
            <a:t>The tax administrator has responsibility for directing and conducting investigations</a:t>
          </a:r>
        </a:p>
        <a:p>
          <a:endParaRPr lang="en-AU" sz="1200" dirty="0">
            <a:latin typeface="Century Gothic" panose="020B0502020202020204" pitchFamily="34" charset="0"/>
          </a:endParaRPr>
        </a:p>
      </dgm:t>
    </dgm:pt>
    <dgm:pt modelId="{1F117250-CD19-4FDC-92BB-278535CB6037}" type="parTrans" cxnId="{34C2DFDD-2CEC-4723-A55A-9C47B9D1F57F}">
      <dgm:prSet/>
      <dgm:spPr/>
      <dgm:t>
        <a:bodyPr/>
        <a:lstStyle/>
        <a:p>
          <a:endParaRPr lang="en-AU" sz="700">
            <a:latin typeface="Century Gothic" panose="020B0502020202020204" pitchFamily="34" charset="0"/>
          </a:endParaRPr>
        </a:p>
      </dgm:t>
    </dgm:pt>
    <dgm:pt modelId="{5D4EDB5C-F326-4DEB-BBCF-FBC89D79ECB9}" type="sibTrans" cxnId="{34C2DFDD-2CEC-4723-A55A-9C47B9D1F57F}">
      <dgm:prSet/>
      <dgm:spPr/>
      <dgm:t>
        <a:bodyPr/>
        <a:lstStyle/>
        <a:p>
          <a:endParaRPr lang="en-AU" sz="700">
            <a:latin typeface="Century Gothic" panose="020B0502020202020204" pitchFamily="34" charset="0"/>
          </a:endParaRPr>
        </a:p>
      </dgm:t>
    </dgm:pt>
    <dgm:pt modelId="{6F394680-CF29-428F-84EA-B044CA2F2D6C}">
      <dgm:prSet phldrT="[Text]" custT="1"/>
      <dgm:spPr/>
      <dgm:t>
        <a:bodyPr/>
        <a:lstStyle/>
        <a:p>
          <a:pPr>
            <a:buFont typeface="Wingdings" panose="05000000000000000000" pitchFamily="2" charset="2"/>
            <a:buChar char="ü"/>
          </a:pPr>
          <a:r>
            <a:rPr lang="en-AU" sz="1050" dirty="0">
              <a:latin typeface="Century Gothic" panose="020B0502020202020204" pitchFamily="34" charset="0"/>
            </a:rPr>
            <a:t>Australia, Canada, Germany, Greece, India, Ireland, Israel, Japan, Korea, Malaysia, New Zealand, Singapore, South Africa, Switzerland, Uganda, the United Kingdom and the United States</a:t>
          </a:r>
        </a:p>
      </dgm:t>
    </dgm:pt>
    <dgm:pt modelId="{90B980D5-C6C7-4423-865C-2133CC6078C4}" type="parTrans" cxnId="{36455AD2-E4C0-4F06-85BF-410F2C361674}">
      <dgm:prSet/>
      <dgm:spPr/>
      <dgm:t>
        <a:bodyPr/>
        <a:lstStyle/>
        <a:p>
          <a:endParaRPr lang="en-AU" sz="700">
            <a:latin typeface="Century Gothic" panose="020B0502020202020204" pitchFamily="34" charset="0"/>
          </a:endParaRPr>
        </a:p>
      </dgm:t>
    </dgm:pt>
    <dgm:pt modelId="{697E5FA6-4146-4008-ACF0-713D8C0FA16F}" type="sibTrans" cxnId="{36455AD2-E4C0-4F06-85BF-410F2C361674}">
      <dgm:prSet/>
      <dgm:spPr/>
      <dgm:t>
        <a:bodyPr/>
        <a:lstStyle/>
        <a:p>
          <a:endParaRPr lang="en-AU" sz="700">
            <a:latin typeface="Century Gothic" panose="020B0502020202020204" pitchFamily="34" charset="0"/>
          </a:endParaRPr>
        </a:p>
      </dgm:t>
    </dgm:pt>
    <dgm:pt modelId="{F320A1F6-8D25-4627-99BD-5C6C2E247EB9}">
      <dgm:prSet phldrT="[Text]" custT="1"/>
      <dgm:spPr/>
      <dgm:t>
        <a:bodyPr/>
        <a:lstStyle/>
        <a:p>
          <a:pPr>
            <a:buFont typeface="Wingdings" panose="05000000000000000000" pitchFamily="2" charset="2"/>
            <a:buChar char="ü"/>
          </a:pPr>
          <a:r>
            <a:rPr lang="en-AU" sz="1050" dirty="0">
              <a:latin typeface="Century Gothic" panose="020B0502020202020204" pitchFamily="34" charset="0"/>
            </a:rPr>
            <a:t>Austria, Azerbaijan, El Salvador, Estonia, Germany, Hungary, Latvia, the Netherlands, Portugal, Serbia, Sweden, Spain and the United States</a:t>
          </a:r>
        </a:p>
      </dgm:t>
    </dgm:pt>
    <dgm:pt modelId="{5D4764E2-9895-428D-9500-FBCE0FF1A728}" type="parTrans" cxnId="{C87A3673-E842-4781-8780-F9FE3AAD3049}">
      <dgm:prSet/>
      <dgm:spPr/>
      <dgm:t>
        <a:bodyPr/>
        <a:lstStyle/>
        <a:p>
          <a:endParaRPr lang="en-AU" sz="700">
            <a:latin typeface="Century Gothic" panose="020B0502020202020204" pitchFamily="34" charset="0"/>
          </a:endParaRPr>
        </a:p>
      </dgm:t>
    </dgm:pt>
    <dgm:pt modelId="{D186D8E0-7723-46EC-887B-DE2B3AFDF92A}" type="sibTrans" cxnId="{C87A3673-E842-4781-8780-F9FE3AAD3049}">
      <dgm:prSet/>
      <dgm:spPr/>
      <dgm:t>
        <a:bodyPr/>
        <a:lstStyle/>
        <a:p>
          <a:endParaRPr lang="en-AU" sz="700">
            <a:latin typeface="Century Gothic" panose="020B0502020202020204" pitchFamily="34" charset="0"/>
          </a:endParaRPr>
        </a:p>
      </dgm:t>
    </dgm:pt>
    <dgm:pt modelId="{82F92C6B-6E3A-4BDC-BFD8-DFE82B73C57D}">
      <dgm:prSet phldrT="[Text]" custT="1"/>
      <dgm:spPr/>
      <dgm:t>
        <a:bodyPr/>
        <a:lstStyle/>
        <a:p>
          <a:r>
            <a:rPr lang="en-AU" sz="1200" b="1" dirty="0">
              <a:latin typeface="Century Gothic" panose="020B0502020202020204" pitchFamily="34" charset="0"/>
            </a:rPr>
            <a:t>Model 4:</a:t>
          </a:r>
          <a:r>
            <a:rPr lang="en-AU" sz="1200" dirty="0">
              <a:latin typeface="Century Gothic" panose="020B0502020202020204" pitchFamily="34" charset="0"/>
            </a:rPr>
            <a:t> The police or public prosecutor has responsibility for conducting investigations.</a:t>
          </a:r>
        </a:p>
        <a:p>
          <a:endParaRPr lang="en-AU" sz="1200" dirty="0">
            <a:latin typeface="Century Gothic" panose="020B0502020202020204" pitchFamily="34" charset="0"/>
          </a:endParaRPr>
        </a:p>
      </dgm:t>
    </dgm:pt>
    <dgm:pt modelId="{6A355966-1373-465A-B7E1-A8FF97548E1B}" type="parTrans" cxnId="{81E3BE97-B37E-4D88-A290-4F96C284DB07}">
      <dgm:prSet/>
      <dgm:spPr/>
      <dgm:t>
        <a:bodyPr/>
        <a:lstStyle/>
        <a:p>
          <a:endParaRPr lang="en-AU" sz="700">
            <a:latin typeface="Century Gothic" panose="020B0502020202020204" pitchFamily="34" charset="0"/>
          </a:endParaRPr>
        </a:p>
      </dgm:t>
    </dgm:pt>
    <dgm:pt modelId="{62592EE8-B613-4D31-89EC-3E9A5B313450}" type="sibTrans" cxnId="{81E3BE97-B37E-4D88-A290-4F96C284DB07}">
      <dgm:prSet/>
      <dgm:spPr/>
      <dgm:t>
        <a:bodyPr/>
        <a:lstStyle/>
        <a:p>
          <a:endParaRPr lang="en-AU" sz="700">
            <a:latin typeface="Century Gothic" panose="020B0502020202020204" pitchFamily="34" charset="0"/>
          </a:endParaRPr>
        </a:p>
      </dgm:t>
    </dgm:pt>
    <dgm:pt modelId="{8EB6896D-EB44-4087-9DB5-EBF804F2D22B}">
      <dgm:prSet phldrT="[Text]" custT="1"/>
      <dgm:spPr/>
      <dgm:t>
        <a:bodyPr/>
        <a:lstStyle/>
        <a:p>
          <a:pPr>
            <a:buFont typeface="Wingdings" panose="05000000000000000000" pitchFamily="2" charset="2"/>
            <a:buChar char="ü"/>
          </a:pPr>
          <a:r>
            <a:rPr lang="en-AU" sz="1000" dirty="0">
              <a:latin typeface="Century Gothic" panose="020B0502020202020204" pitchFamily="34" charset="0"/>
            </a:rPr>
            <a:t>     Belgium, Brazil, Chile, Colombia, Costa Rica, the Czech Republic, Denmark, Ecuador, Finland, France, Greece, Iceland, Lithuania, Luxembourg, Mexico, Norway, Peru, the Slovak Republic, Slovenia, Spain and Sweden</a:t>
          </a:r>
        </a:p>
      </dgm:t>
    </dgm:pt>
    <dgm:pt modelId="{7872B694-DCE5-4508-97FA-10258F901B33}" type="parTrans" cxnId="{C0FECBC2-B109-44F0-98FE-1FC939C46F6B}">
      <dgm:prSet/>
      <dgm:spPr/>
      <dgm:t>
        <a:bodyPr/>
        <a:lstStyle/>
        <a:p>
          <a:endParaRPr lang="en-AU" sz="700">
            <a:latin typeface="Century Gothic" panose="020B0502020202020204" pitchFamily="34" charset="0"/>
          </a:endParaRPr>
        </a:p>
      </dgm:t>
    </dgm:pt>
    <dgm:pt modelId="{FBFD6680-57A3-49B1-B87A-C246105B8208}" type="sibTrans" cxnId="{C0FECBC2-B109-44F0-98FE-1FC939C46F6B}">
      <dgm:prSet/>
      <dgm:spPr/>
      <dgm:t>
        <a:bodyPr/>
        <a:lstStyle/>
        <a:p>
          <a:endParaRPr lang="en-AU" sz="700">
            <a:latin typeface="Century Gothic" panose="020B0502020202020204" pitchFamily="34" charset="0"/>
          </a:endParaRPr>
        </a:p>
      </dgm:t>
    </dgm:pt>
    <dgm:pt modelId="{5A42C050-60DF-4C89-952A-52BF9DB952CA}">
      <dgm:prSet phldrT="[Text]" custT="1"/>
      <dgm:spPr/>
      <dgm:t>
        <a:bodyPr/>
        <a:lstStyle/>
        <a:p>
          <a:r>
            <a:rPr lang="en-AU" sz="1200" b="1" dirty="0">
              <a:latin typeface="Century Gothic" panose="020B0502020202020204" pitchFamily="34" charset="0"/>
            </a:rPr>
            <a:t>Model 3: </a:t>
          </a:r>
          <a:r>
            <a:rPr lang="en-AU" sz="1200" dirty="0">
              <a:latin typeface="Century Gothic" panose="020B0502020202020204" pitchFamily="34" charset="0"/>
            </a:rPr>
            <a:t>A specialist tax agency outside the tax administrator has responsibility for conducting investigations</a:t>
          </a:r>
        </a:p>
      </dgm:t>
    </dgm:pt>
    <dgm:pt modelId="{249B2B93-47B5-4340-9E14-AE6153C17B8D}" type="parTrans" cxnId="{FDF048F7-0087-464C-AAF5-3F4AF9EF7CB7}">
      <dgm:prSet/>
      <dgm:spPr/>
      <dgm:t>
        <a:bodyPr/>
        <a:lstStyle/>
        <a:p>
          <a:endParaRPr lang="en-AU" sz="700">
            <a:latin typeface="Century Gothic" panose="020B0502020202020204" pitchFamily="34" charset="0"/>
          </a:endParaRPr>
        </a:p>
      </dgm:t>
    </dgm:pt>
    <dgm:pt modelId="{E75FA2EB-FE5B-4D71-803E-0ECF0451828D}" type="sibTrans" cxnId="{FDF048F7-0087-464C-AAF5-3F4AF9EF7CB7}">
      <dgm:prSet/>
      <dgm:spPr/>
      <dgm:t>
        <a:bodyPr/>
        <a:lstStyle/>
        <a:p>
          <a:endParaRPr lang="en-AU" sz="700">
            <a:latin typeface="Century Gothic" panose="020B0502020202020204" pitchFamily="34" charset="0"/>
          </a:endParaRPr>
        </a:p>
      </dgm:t>
    </dgm:pt>
    <dgm:pt modelId="{237FB1AD-A9D5-4369-AC91-198426B90743}">
      <dgm:prSet phldrT="[Text]" custT="1"/>
      <dgm:spPr/>
      <dgm:t>
        <a:bodyPr/>
        <a:lstStyle/>
        <a:p>
          <a:pPr>
            <a:buFont typeface="Wingdings" panose="05000000000000000000" pitchFamily="2" charset="2"/>
            <a:buChar char="ü"/>
          </a:pPr>
          <a:r>
            <a:rPr lang="en-AU" sz="1050" dirty="0">
              <a:latin typeface="Century Gothic" panose="020B0502020202020204" pitchFamily="34" charset="0"/>
            </a:rPr>
            <a:t>Georgia, Ghana,     Greece, Iceland and  Turkey</a:t>
          </a:r>
        </a:p>
      </dgm:t>
    </dgm:pt>
    <dgm:pt modelId="{6E24AA9C-B974-4540-B264-C0E5ACE9DB3B}" type="parTrans" cxnId="{055CFB1F-D9A0-43FE-9FDB-AFC6B50C6D35}">
      <dgm:prSet/>
      <dgm:spPr/>
      <dgm:t>
        <a:bodyPr/>
        <a:lstStyle/>
        <a:p>
          <a:endParaRPr lang="en-AU" sz="700">
            <a:latin typeface="Century Gothic" panose="020B0502020202020204" pitchFamily="34" charset="0"/>
          </a:endParaRPr>
        </a:p>
      </dgm:t>
    </dgm:pt>
    <dgm:pt modelId="{5808D5BB-A89E-4699-87C2-B44581F20D75}" type="sibTrans" cxnId="{055CFB1F-D9A0-43FE-9FDB-AFC6B50C6D35}">
      <dgm:prSet/>
      <dgm:spPr/>
      <dgm:t>
        <a:bodyPr/>
        <a:lstStyle/>
        <a:p>
          <a:endParaRPr lang="en-AU" sz="700">
            <a:latin typeface="Century Gothic" panose="020B0502020202020204" pitchFamily="34" charset="0"/>
          </a:endParaRPr>
        </a:p>
      </dgm:t>
    </dgm:pt>
    <dgm:pt modelId="{2A55E777-317F-40BC-8F74-87F871A10726}">
      <dgm:prSet phldrT="[Text]" custT="1"/>
      <dgm:spPr/>
      <dgm:t>
        <a:bodyPr/>
        <a:lstStyle/>
        <a:p>
          <a:r>
            <a:rPr lang="en-AU" sz="1200" b="1" dirty="0">
              <a:latin typeface="Century Gothic" panose="020B0502020202020204" pitchFamily="34" charset="0"/>
            </a:rPr>
            <a:t>Model 2: </a:t>
          </a:r>
          <a:r>
            <a:rPr lang="en-AU" sz="1200" dirty="0">
              <a:latin typeface="Century Gothic" panose="020B0502020202020204" pitchFamily="34" charset="0"/>
            </a:rPr>
            <a:t>The tax administrator has responsibility for conducting investigations, under the direction of the public prosecutor</a:t>
          </a:r>
        </a:p>
      </dgm:t>
    </dgm:pt>
    <dgm:pt modelId="{BBF7A0CC-1676-4640-B0C8-55741E1278DC}" type="sibTrans" cxnId="{2C43F090-2339-4915-86FB-F797ABA93197}">
      <dgm:prSet/>
      <dgm:spPr/>
      <dgm:t>
        <a:bodyPr/>
        <a:lstStyle/>
        <a:p>
          <a:endParaRPr lang="en-AU" sz="700">
            <a:latin typeface="Century Gothic" panose="020B0502020202020204" pitchFamily="34" charset="0"/>
          </a:endParaRPr>
        </a:p>
      </dgm:t>
    </dgm:pt>
    <dgm:pt modelId="{41B53EE9-F94C-491B-8317-B49CD8634C3E}" type="parTrans" cxnId="{2C43F090-2339-4915-86FB-F797ABA93197}">
      <dgm:prSet/>
      <dgm:spPr/>
      <dgm:t>
        <a:bodyPr/>
        <a:lstStyle/>
        <a:p>
          <a:endParaRPr lang="en-AU" sz="700">
            <a:latin typeface="Century Gothic" panose="020B0502020202020204" pitchFamily="34" charset="0"/>
          </a:endParaRPr>
        </a:p>
      </dgm:t>
    </dgm:pt>
    <dgm:pt modelId="{0C65DEB1-BC00-4D61-9544-FAC2C6303EB0}" type="pres">
      <dgm:prSet presAssocID="{48064CC3-3C12-4D60-9A7B-8754E799C91E}" presName="cycleMatrixDiagram" presStyleCnt="0">
        <dgm:presLayoutVars>
          <dgm:chMax val="1"/>
          <dgm:dir/>
          <dgm:animLvl val="lvl"/>
          <dgm:resizeHandles val="exact"/>
        </dgm:presLayoutVars>
      </dgm:prSet>
      <dgm:spPr/>
    </dgm:pt>
    <dgm:pt modelId="{4F9136F2-EAEC-4ECD-B8DF-5E8E96DCFB87}" type="pres">
      <dgm:prSet presAssocID="{48064CC3-3C12-4D60-9A7B-8754E799C91E}" presName="children" presStyleCnt="0"/>
      <dgm:spPr/>
    </dgm:pt>
    <dgm:pt modelId="{3E002163-20EE-4911-BBAC-DC1EEC9224A2}" type="pres">
      <dgm:prSet presAssocID="{48064CC3-3C12-4D60-9A7B-8754E799C91E}" presName="child1group" presStyleCnt="0"/>
      <dgm:spPr/>
    </dgm:pt>
    <dgm:pt modelId="{E6EC7D93-1581-4FFF-8A39-FD85E621DFDC}" type="pres">
      <dgm:prSet presAssocID="{48064CC3-3C12-4D60-9A7B-8754E799C91E}" presName="child1" presStyleLbl="bgAcc1" presStyleIdx="0" presStyleCnt="4"/>
      <dgm:spPr/>
    </dgm:pt>
    <dgm:pt modelId="{8E878C97-DF06-476C-B48F-586C3B60F5B8}" type="pres">
      <dgm:prSet presAssocID="{48064CC3-3C12-4D60-9A7B-8754E799C91E}" presName="child1Text" presStyleLbl="bgAcc1" presStyleIdx="0" presStyleCnt="4">
        <dgm:presLayoutVars>
          <dgm:bulletEnabled val="1"/>
        </dgm:presLayoutVars>
      </dgm:prSet>
      <dgm:spPr/>
    </dgm:pt>
    <dgm:pt modelId="{688273E9-57B6-45D9-BB73-A31A9DF46CE2}" type="pres">
      <dgm:prSet presAssocID="{48064CC3-3C12-4D60-9A7B-8754E799C91E}" presName="child2group" presStyleCnt="0"/>
      <dgm:spPr/>
    </dgm:pt>
    <dgm:pt modelId="{3C6C916F-DD85-4D09-836C-8B839272C7E0}" type="pres">
      <dgm:prSet presAssocID="{48064CC3-3C12-4D60-9A7B-8754E799C91E}" presName="child2" presStyleLbl="bgAcc1" presStyleIdx="1" presStyleCnt="4"/>
      <dgm:spPr/>
    </dgm:pt>
    <dgm:pt modelId="{DD2EA77F-DFDC-4396-B53F-48BAF6F450C8}" type="pres">
      <dgm:prSet presAssocID="{48064CC3-3C12-4D60-9A7B-8754E799C91E}" presName="child2Text" presStyleLbl="bgAcc1" presStyleIdx="1" presStyleCnt="4">
        <dgm:presLayoutVars>
          <dgm:bulletEnabled val="1"/>
        </dgm:presLayoutVars>
      </dgm:prSet>
      <dgm:spPr/>
    </dgm:pt>
    <dgm:pt modelId="{A32F5D47-6155-463A-8AE5-B1C27D1E7ED0}" type="pres">
      <dgm:prSet presAssocID="{48064CC3-3C12-4D60-9A7B-8754E799C91E}" presName="child3group" presStyleCnt="0"/>
      <dgm:spPr/>
    </dgm:pt>
    <dgm:pt modelId="{23E70232-155B-4AD6-9B1A-33C177016B51}" type="pres">
      <dgm:prSet presAssocID="{48064CC3-3C12-4D60-9A7B-8754E799C91E}" presName="child3" presStyleLbl="bgAcc1" presStyleIdx="2" presStyleCnt="4"/>
      <dgm:spPr/>
    </dgm:pt>
    <dgm:pt modelId="{77E92C78-9F17-4F5B-A1CF-AD3511A20EB1}" type="pres">
      <dgm:prSet presAssocID="{48064CC3-3C12-4D60-9A7B-8754E799C91E}" presName="child3Text" presStyleLbl="bgAcc1" presStyleIdx="2" presStyleCnt="4">
        <dgm:presLayoutVars>
          <dgm:bulletEnabled val="1"/>
        </dgm:presLayoutVars>
      </dgm:prSet>
      <dgm:spPr/>
    </dgm:pt>
    <dgm:pt modelId="{E38DD98F-8FDD-4486-8E61-D21418F4E3A9}" type="pres">
      <dgm:prSet presAssocID="{48064CC3-3C12-4D60-9A7B-8754E799C91E}" presName="child4group" presStyleCnt="0"/>
      <dgm:spPr/>
    </dgm:pt>
    <dgm:pt modelId="{0CAC43FD-128C-4AFB-8C71-A19C5F1E674A}" type="pres">
      <dgm:prSet presAssocID="{48064CC3-3C12-4D60-9A7B-8754E799C91E}" presName="child4" presStyleLbl="bgAcc1" presStyleIdx="3" presStyleCnt="4"/>
      <dgm:spPr/>
    </dgm:pt>
    <dgm:pt modelId="{24F4298A-2A2E-4604-8B26-350C8AE92595}" type="pres">
      <dgm:prSet presAssocID="{48064CC3-3C12-4D60-9A7B-8754E799C91E}" presName="child4Text" presStyleLbl="bgAcc1" presStyleIdx="3" presStyleCnt="4">
        <dgm:presLayoutVars>
          <dgm:bulletEnabled val="1"/>
        </dgm:presLayoutVars>
      </dgm:prSet>
      <dgm:spPr/>
    </dgm:pt>
    <dgm:pt modelId="{55A20D5C-D42E-40BC-8823-83D07FA60E92}" type="pres">
      <dgm:prSet presAssocID="{48064CC3-3C12-4D60-9A7B-8754E799C91E}" presName="childPlaceholder" presStyleCnt="0"/>
      <dgm:spPr/>
    </dgm:pt>
    <dgm:pt modelId="{9EA34CD3-0D34-4B52-B8F1-646B49557B25}" type="pres">
      <dgm:prSet presAssocID="{48064CC3-3C12-4D60-9A7B-8754E799C91E}" presName="circle" presStyleCnt="0"/>
      <dgm:spPr/>
    </dgm:pt>
    <dgm:pt modelId="{33359407-E590-43C5-8E9E-58661C033D80}" type="pres">
      <dgm:prSet presAssocID="{48064CC3-3C12-4D60-9A7B-8754E799C91E}" presName="quadrant1" presStyleLbl="node1" presStyleIdx="0" presStyleCnt="4">
        <dgm:presLayoutVars>
          <dgm:chMax val="1"/>
          <dgm:bulletEnabled val="1"/>
        </dgm:presLayoutVars>
      </dgm:prSet>
      <dgm:spPr/>
    </dgm:pt>
    <dgm:pt modelId="{A06268C8-438C-4744-8E59-644D0AD38617}" type="pres">
      <dgm:prSet presAssocID="{48064CC3-3C12-4D60-9A7B-8754E799C91E}" presName="quadrant2" presStyleLbl="node1" presStyleIdx="1" presStyleCnt="4">
        <dgm:presLayoutVars>
          <dgm:chMax val="1"/>
          <dgm:bulletEnabled val="1"/>
        </dgm:presLayoutVars>
      </dgm:prSet>
      <dgm:spPr/>
    </dgm:pt>
    <dgm:pt modelId="{CD6FC628-CD09-427D-A725-152D076DDF39}" type="pres">
      <dgm:prSet presAssocID="{48064CC3-3C12-4D60-9A7B-8754E799C91E}" presName="quadrant3" presStyleLbl="node1" presStyleIdx="2" presStyleCnt="4">
        <dgm:presLayoutVars>
          <dgm:chMax val="1"/>
          <dgm:bulletEnabled val="1"/>
        </dgm:presLayoutVars>
      </dgm:prSet>
      <dgm:spPr/>
    </dgm:pt>
    <dgm:pt modelId="{F7650893-A1A7-4ADF-8C0D-5B3144CFDBFB}" type="pres">
      <dgm:prSet presAssocID="{48064CC3-3C12-4D60-9A7B-8754E799C91E}" presName="quadrant4" presStyleLbl="node1" presStyleIdx="3" presStyleCnt="4">
        <dgm:presLayoutVars>
          <dgm:chMax val="1"/>
          <dgm:bulletEnabled val="1"/>
        </dgm:presLayoutVars>
      </dgm:prSet>
      <dgm:spPr/>
    </dgm:pt>
    <dgm:pt modelId="{268D7625-9996-4772-BF56-0A62572CAFDA}" type="pres">
      <dgm:prSet presAssocID="{48064CC3-3C12-4D60-9A7B-8754E799C91E}" presName="quadrantPlaceholder" presStyleCnt="0"/>
      <dgm:spPr/>
    </dgm:pt>
    <dgm:pt modelId="{293E3257-C247-4331-8945-018887A69A00}" type="pres">
      <dgm:prSet presAssocID="{48064CC3-3C12-4D60-9A7B-8754E799C91E}" presName="center1" presStyleLbl="fgShp" presStyleIdx="0" presStyleCnt="2" custFlipVert="1" custFlipHor="0" custScaleX="6057" custScaleY="12478" custLinFactNeighborX="1134"/>
      <dgm:spPr/>
    </dgm:pt>
    <dgm:pt modelId="{40E72C5A-F21D-4967-9CAC-10B16FC9ED0F}" type="pres">
      <dgm:prSet presAssocID="{48064CC3-3C12-4D60-9A7B-8754E799C91E}" presName="center2" presStyleLbl="fgShp" presStyleIdx="1" presStyleCnt="2" custFlipVert="0" custFlipHor="1" custScaleX="5158" custScaleY="16318"/>
      <dgm:spPr/>
    </dgm:pt>
  </dgm:ptLst>
  <dgm:cxnLst>
    <dgm:cxn modelId="{055CFB1F-D9A0-43FE-9FDB-AFC6B50C6D35}" srcId="{5A42C050-60DF-4C89-952A-52BF9DB952CA}" destId="{237FB1AD-A9D5-4369-AC91-198426B90743}" srcOrd="0" destOrd="0" parTransId="{6E24AA9C-B974-4540-B264-C0E5ACE9DB3B}" sibTransId="{5808D5BB-A89E-4699-87C2-B44581F20D75}"/>
    <dgm:cxn modelId="{48A3C42F-AEF2-4838-B764-F4591D152DE4}" type="presOf" srcId="{F320A1F6-8D25-4627-99BD-5C6C2E247EB9}" destId="{DD2EA77F-DFDC-4396-B53F-48BAF6F450C8}" srcOrd="1" destOrd="0" presId="urn:microsoft.com/office/officeart/2005/8/layout/cycle4"/>
    <dgm:cxn modelId="{167FE65F-F09D-4FD8-BF19-540106AB5288}" type="presOf" srcId="{8EB6896D-EB44-4087-9DB5-EBF804F2D22B}" destId="{77E92C78-9F17-4F5B-A1CF-AD3511A20EB1}" srcOrd="1" destOrd="0" presId="urn:microsoft.com/office/officeart/2005/8/layout/cycle4"/>
    <dgm:cxn modelId="{66BD3D44-FAA2-4314-8627-06525E0BC3EC}" type="presOf" srcId="{237FB1AD-A9D5-4369-AC91-198426B90743}" destId="{0CAC43FD-128C-4AFB-8C71-A19C5F1E674A}" srcOrd="0" destOrd="0" presId="urn:microsoft.com/office/officeart/2005/8/layout/cycle4"/>
    <dgm:cxn modelId="{08AFD06C-9C28-4F2D-96B0-10C2E5FD13F2}" type="presOf" srcId="{48064CC3-3C12-4D60-9A7B-8754E799C91E}" destId="{0C65DEB1-BC00-4D61-9544-FAC2C6303EB0}" srcOrd="0" destOrd="0" presId="urn:microsoft.com/office/officeart/2005/8/layout/cycle4"/>
    <dgm:cxn modelId="{C87A3673-E842-4781-8780-F9FE3AAD3049}" srcId="{2A55E777-317F-40BC-8F74-87F871A10726}" destId="{F320A1F6-8D25-4627-99BD-5C6C2E247EB9}" srcOrd="0" destOrd="0" parTransId="{5D4764E2-9895-428D-9500-FBCE0FF1A728}" sibTransId="{D186D8E0-7723-46EC-887B-DE2B3AFDF92A}"/>
    <dgm:cxn modelId="{88089B73-3DA9-4BDD-B236-F6E0EC568FA4}" type="presOf" srcId="{6F394680-CF29-428F-84EA-B044CA2F2D6C}" destId="{E6EC7D93-1581-4FFF-8A39-FD85E621DFDC}" srcOrd="0" destOrd="0" presId="urn:microsoft.com/office/officeart/2005/8/layout/cycle4"/>
    <dgm:cxn modelId="{E454877D-1042-4A27-8AEF-A980D008D1AB}" type="presOf" srcId="{237FB1AD-A9D5-4369-AC91-198426B90743}" destId="{24F4298A-2A2E-4604-8B26-350C8AE92595}" srcOrd="1" destOrd="0" presId="urn:microsoft.com/office/officeart/2005/8/layout/cycle4"/>
    <dgm:cxn modelId="{8201C97F-286D-4129-93E5-F0798D187BFB}" type="presOf" srcId="{2A55E777-317F-40BC-8F74-87F871A10726}" destId="{A06268C8-438C-4744-8E59-644D0AD38617}" srcOrd="0" destOrd="0" presId="urn:microsoft.com/office/officeart/2005/8/layout/cycle4"/>
    <dgm:cxn modelId="{810BDE8D-0091-48B3-9A21-BF9B75474ACA}" type="presOf" srcId="{8EB6896D-EB44-4087-9DB5-EBF804F2D22B}" destId="{23E70232-155B-4AD6-9B1A-33C177016B51}" srcOrd="0" destOrd="0" presId="urn:microsoft.com/office/officeart/2005/8/layout/cycle4"/>
    <dgm:cxn modelId="{2C43F090-2339-4915-86FB-F797ABA93197}" srcId="{48064CC3-3C12-4D60-9A7B-8754E799C91E}" destId="{2A55E777-317F-40BC-8F74-87F871A10726}" srcOrd="1" destOrd="0" parTransId="{41B53EE9-F94C-491B-8317-B49CD8634C3E}" sibTransId="{BBF7A0CC-1676-4640-B0C8-55741E1278DC}"/>
    <dgm:cxn modelId="{81E3BE97-B37E-4D88-A290-4F96C284DB07}" srcId="{48064CC3-3C12-4D60-9A7B-8754E799C91E}" destId="{82F92C6B-6E3A-4BDC-BFD8-DFE82B73C57D}" srcOrd="2" destOrd="0" parTransId="{6A355966-1373-465A-B7E1-A8FF97548E1B}" sibTransId="{62592EE8-B613-4D31-89EC-3E9A5B313450}"/>
    <dgm:cxn modelId="{04E436A4-BF0E-43E7-851E-CF4B23AA2B98}" type="presOf" srcId="{82F92C6B-6E3A-4BDC-BFD8-DFE82B73C57D}" destId="{CD6FC628-CD09-427D-A725-152D076DDF39}" srcOrd="0" destOrd="0" presId="urn:microsoft.com/office/officeart/2005/8/layout/cycle4"/>
    <dgm:cxn modelId="{54EF0FA6-6C4D-4432-90B4-D8387776F971}" type="presOf" srcId="{5A42C050-60DF-4C89-952A-52BF9DB952CA}" destId="{F7650893-A1A7-4ADF-8C0D-5B3144CFDBFB}" srcOrd="0" destOrd="0" presId="urn:microsoft.com/office/officeart/2005/8/layout/cycle4"/>
    <dgm:cxn modelId="{D9D96DB2-8973-433A-8D6D-839954AED73A}" type="presOf" srcId="{B4A547E3-3A59-408C-8C4E-875DCFE687A5}" destId="{33359407-E590-43C5-8E9E-58661C033D80}" srcOrd="0" destOrd="0" presId="urn:microsoft.com/office/officeart/2005/8/layout/cycle4"/>
    <dgm:cxn modelId="{36ED4BBE-5199-4D05-8D07-5F9C2838565E}" type="presOf" srcId="{F320A1F6-8D25-4627-99BD-5C6C2E247EB9}" destId="{3C6C916F-DD85-4D09-836C-8B839272C7E0}" srcOrd="0" destOrd="0" presId="urn:microsoft.com/office/officeart/2005/8/layout/cycle4"/>
    <dgm:cxn modelId="{6EA922C1-7130-4555-B9B9-CB71EF1880BD}" type="presOf" srcId="{6F394680-CF29-428F-84EA-B044CA2F2D6C}" destId="{8E878C97-DF06-476C-B48F-586C3B60F5B8}" srcOrd="1" destOrd="0" presId="urn:microsoft.com/office/officeart/2005/8/layout/cycle4"/>
    <dgm:cxn modelId="{C0FECBC2-B109-44F0-98FE-1FC939C46F6B}" srcId="{82F92C6B-6E3A-4BDC-BFD8-DFE82B73C57D}" destId="{8EB6896D-EB44-4087-9DB5-EBF804F2D22B}" srcOrd="0" destOrd="0" parTransId="{7872B694-DCE5-4508-97FA-10258F901B33}" sibTransId="{FBFD6680-57A3-49B1-B87A-C246105B8208}"/>
    <dgm:cxn modelId="{36455AD2-E4C0-4F06-85BF-410F2C361674}" srcId="{B4A547E3-3A59-408C-8C4E-875DCFE687A5}" destId="{6F394680-CF29-428F-84EA-B044CA2F2D6C}" srcOrd="0" destOrd="0" parTransId="{90B980D5-C6C7-4423-865C-2133CC6078C4}" sibTransId="{697E5FA6-4146-4008-ACF0-713D8C0FA16F}"/>
    <dgm:cxn modelId="{34C2DFDD-2CEC-4723-A55A-9C47B9D1F57F}" srcId="{48064CC3-3C12-4D60-9A7B-8754E799C91E}" destId="{B4A547E3-3A59-408C-8C4E-875DCFE687A5}" srcOrd="0" destOrd="0" parTransId="{1F117250-CD19-4FDC-92BB-278535CB6037}" sibTransId="{5D4EDB5C-F326-4DEB-BBCF-FBC89D79ECB9}"/>
    <dgm:cxn modelId="{FDF048F7-0087-464C-AAF5-3F4AF9EF7CB7}" srcId="{48064CC3-3C12-4D60-9A7B-8754E799C91E}" destId="{5A42C050-60DF-4C89-952A-52BF9DB952CA}" srcOrd="3" destOrd="0" parTransId="{249B2B93-47B5-4340-9E14-AE6153C17B8D}" sibTransId="{E75FA2EB-FE5B-4D71-803E-0ECF0451828D}"/>
    <dgm:cxn modelId="{CD29AE7B-6A81-4DA6-9FCA-FD77BD7551BB}" type="presParOf" srcId="{0C65DEB1-BC00-4D61-9544-FAC2C6303EB0}" destId="{4F9136F2-EAEC-4ECD-B8DF-5E8E96DCFB87}" srcOrd="0" destOrd="0" presId="urn:microsoft.com/office/officeart/2005/8/layout/cycle4"/>
    <dgm:cxn modelId="{5C07426D-1791-43D4-9752-FD015648C7A8}" type="presParOf" srcId="{4F9136F2-EAEC-4ECD-B8DF-5E8E96DCFB87}" destId="{3E002163-20EE-4911-BBAC-DC1EEC9224A2}" srcOrd="0" destOrd="0" presId="urn:microsoft.com/office/officeart/2005/8/layout/cycle4"/>
    <dgm:cxn modelId="{E0E14DF7-798F-40C6-85B6-4BFF68390FD0}" type="presParOf" srcId="{3E002163-20EE-4911-BBAC-DC1EEC9224A2}" destId="{E6EC7D93-1581-4FFF-8A39-FD85E621DFDC}" srcOrd="0" destOrd="0" presId="urn:microsoft.com/office/officeart/2005/8/layout/cycle4"/>
    <dgm:cxn modelId="{58180DDF-445E-4E10-A4C1-DB867B1CE418}" type="presParOf" srcId="{3E002163-20EE-4911-BBAC-DC1EEC9224A2}" destId="{8E878C97-DF06-476C-B48F-586C3B60F5B8}" srcOrd="1" destOrd="0" presId="urn:microsoft.com/office/officeart/2005/8/layout/cycle4"/>
    <dgm:cxn modelId="{D459DC2E-6C54-4D8D-968C-018909D1C402}" type="presParOf" srcId="{4F9136F2-EAEC-4ECD-B8DF-5E8E96DCFB87}" destId="{688273E9-57B6-45D9-BB73-A31A9DF46CE2}" srcOrd="1" destOrd="0" presId="urn:microsoft.com/office/officeart/2005/8/layout/cycle4"/>
    <dgm:cxn modelId="{4DA09D7E-2935-4FB2-A32E-87542CC2629B}" type="presParOf" srcId="{688273E9-57B6-45D9-BB73-A31A9DF46CE2}" destId="{3C6C916F-DD85-4D09-836C-8B839272C7E0}" srcOrd="0" destOrd="0" presId="urn:microsoft.com/office/officeart/2005/8/layout/cycle4"/>
    <dgm:cxn modelId="{81B56ABF-68C3-4435-87AD-2A5D27C97C90}" type="presParOf" srcId="{688273E9-57B6-45D9-BB73-A31A9DF46CE2}" destId="{DD2EA77F-DFDC-4396-B53F-48BAF6F450C8}" srcOrd="1" destOrd="0" presId="urn:microsoft.com/office/officeart/2005/8/layout/cycle4"/>
    <dgm:cxn modelId="{EBF10338-3526-41D7-BBDE-3EAF616B2169}" type="presParOf" srcId="{4F9136F2-EAEC-4ECD-B8DF-5E8E96DCFB87}" destId="{A32F5D47-6155-463A-8AE5-B1C27D1E7ED0}" srcOrd="2" destOrd="0" presId="urn:microsoft.com/office/officeart/2005/8/layout/cycle4"/>
    <dgm:cxn modelId="{2763E114-3871-4C0C-A3A9-61F7FC7AAB1B}" type="presParOf" srcId="{A32F5D47-6155-463A-8AE5-B1C27D1E7ED0}" destId="{23E70232-155B-4AD6-9B1A-33C177016B51}" srcOrd="0" destOrd="0" presId="urn:microsoft.com/office/officeart/2005/8/layout/cycle4"/>
    <dgm:cxn modelId="{4259A91C-D00D-42AD-B119-C74C1E340633}" type="presParOf" srcId="{A32F5D47-6155-463A-8AE5-B1C27D1E7ED0}" destId="{77E92C78-9F17-4F5B-A1CF-AD3511A20EB1}" srcOrd="1" destOrd="0" presId="urn:microsoft.com/office/officeart/2005/8/layout/cycle4"/>
    <dgm:cxn modelId="{3341A695-031D-4170-9A0A-FCF273F352F5}" type="presParOf" srcId="{4F9136F2-EAEC-4ECD-B8DF-5E8E96DCFB87}" destId="{E38DD98F-8FDD-4486-8E61-D21418F4E3A9}" srcOrd="3" destOrd="0" presId="urn:microsoft.com/office/officeart/2005/8/layout/cycle4"/>
    <dgm:cxn modelId="{7DBCBBA3-579F-4543-A727-66DDD85C9D67}" type="presParOf" srcId="{E38DD98F-8FDD-4486-8E61-D21418F4E3A9}" destId="{0CAC43FD-128C-4AFB-8C71-A19C5F1E674A}" srcOrd="0" destOrd="0" presId="urn:microsoft.com/office/officeart/2005/8/layout/cycle4"/>
    <dgm:cxn modelId="{23381074-2447-4BDE-9DAA-72CE959C1AC9}" type="presParOf" srcId="{E38DD98F-8FDD-4486-8E61-D21418F4E3A9}" destId="{24F4298A-2A2E-4604-8B26-350C8AE92595}" srcOrd="1" destOrd="0" presId="urn:microsoft.com/office/officeart/2005/8/layout/cycle4"/>
    <dgm:cxn modelId="{65259B26-386C-4FE7-9678-BC52C0F7C832}" type="presParOf" srcId="{4F9136F2-EAEC-4ECD-B8DF-5E8E96DCFB87}" destId="{55A20D5C-D42E-40BC-8823-83D07FA60E92}" srcOrd="4" destOrd="0" presId="urn:microsoft.com/office/officeart/2005/8/layout/cycle4"/>
    <dgm:cxn modelId="{B543987C-04EF-43F1-B009-6CD0B6B4B1E3}" type="presParOf" srcId="{0C65DEB1-BC00-4D61-9544-FAC2C6303EB0}" destId="{9EA34CD3-0D34-4B52-B8F1-646B49557B25}" srcOrd="1" destOrd="0" presId="urn:microsoft.com/office/officeart/2005/8/layout/cycle4"/>
    <dgm:cxn modelId="{DEE6C69D-567D-400E-A917-0F2200802493}" type="presParOf" srcId="{9EA34CD3-0D34-4B52-B8F1-646B49557B25}" destId="{33359407-E590-43C5-8E9E-58661C033D80}" srcOrd="0" destOrd="0" presId="urn:microsoft.com/office/officeart/2005/8/layout/cycle4"/>
    <dgm:cxn modelId="{005248C0-34EC-4E9C-93F3-FA68737B9CAF}" type="presParOf" srcId="{9EA34CD3-0D34-4B52-B8F1-646B49557B25}" destId="{A06268C8-438C-4744-8E59-644D0AD38617}" srcOrd="1" destOrd="0" presId="urn:microsoft.com/office/officeart/2005/8/layout/cycle4"/>
    <dgm:cxn modelId="{FD50637D-C60E-4B30-A2F8-DF0BEFF854A7}" type="presParOf" srcId="{9EA34CD3-0D34-4B52-B8F1-646B49557B25}" destId="{CD6FC628-CD09-427D-A725-152D076DDF39}" srcOrd="2" destOrd="0" presId="urn:microsoft.com/office/officeart/2005/8/layout/cycle4"/>
    <dgm:cxn modelId="{1B7AD81F-8828-471D-94B7-6491E582F7EF}" type="presParOf" srcId="{9EA34CD3-0D34-4B52-B8F1-646B49557B25}" destId="{F7650893-A1A7-4ADF-8C0D-5B3144CFDBFB}" srcOrd="3" destOrd="0" presId="urn:microsoft.com/office/officeart/2005/8/layout/cycle4"/>
    <dgm:cxn modelId="{9A878DB5-4D22-4417-A167-AA890A487534}" type="presParOf" srcId="{9EA34CD3-0D34-4B52-B8F1-646B49557B25}" destId="{268D7625-9996-4772-BF56-0A62572CAFDA}" srcOrd="4" destOrd="0" presId="urn:microsoft.com/office/officeart/2005/8/layout/cycle4"/>
    <dgm:cxn modelId="{8A57E17D-17F4-478E-A6C8-7542E45E0AF6}" type="presParOf" srcId="{0C65DEB1-BC00-4D61-9544-FAC2C6303EB0}" destId="{293E3257-C247-4331-8945-018887A69A00}" srcOrd="2" destOrd="0" presId="urn:microsoft.com/office/officeart/2005/8/layout/cycle4"/>
    <dgm:cxn modelId="{8861FD24-824E-4914-9000-FD60B445A9A3}" type="presParOf" srcId="{0C65DEB1-BC00-4D61-9544-FAC2C6303EB0}" destId="{40E72C5A-F21D-4967-9CAC-10B16FC9ED0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C9D736-95CC-4F4E-A871-EB3372BCE61C}" type="doc">
      <dgm:prSet loTypeId="urn:microsoft.com/office/officeart/2005/8/layout/hierarchy4" loCatId="list" qsTypeId="urn:microsoft.com/office/officeart/2005/8/quickstyle/simple3" qsCatId="simple" csTypeId="urn:microsoft.com/office/officeart/2005/8/colors/accent4_1" csCatId="accent4" phldr="1"/>
      <dgm:spPr/>
      <dgm:t>
        <a:bodyPr/>
        <a:lstStyle/>
        <a:p>
          <a:endParaRPr lang="en-AU"/>
        </a:p>
      </dgm:t>
    </dgm:pt>
    <dgm:pt modelId="{CAB58CD0-0C4F-40CC-A503-3C97E852C182}">
      <dgm:prSet phldrT="[Text]" custT="1"/>
      <dgm:spPr/>
      <dgm:t>
        <a:bodyPr/>
        <a:lstStyle/>
        <a:p>
          <a:pPr marL="1079500" indent="0" algn="l"/>
          <a:r>
            <a:rPr lang="en-AU" sz="1800" b="1" i="0" dirty="0">
              <a:latin typeface="Century Gothic" panose="020B0502020202020204" pitchFamily="34" charset="0"/>
            </a:rPr>
            <a:t>Freezing</a:t>
          </a:r>
          <a:r>
            <a:rPr lang="en-AU" sz="1800" b="0" i="0" dirty="0">
              <a:latin typeface="Century Gothic" panose="020B0502020202020204" pitchFamily="34" charset="0"/>
            </a:rPr>
            <a:t> temporarily suspends rights over the asset. </a:t>
          </a:r>
          <a:endParaRPr lang="en-AU" sz="1800" dirty="0">
            <a:latin typeface="Century Gothic" panose="020B0502020202020204" pitchFamily="34" charset="0"/>
          </a:endParaRPr>
        </a:p>
      </dgm:t>
    </dgm:pt>
    <dgm:pt modelId="{519D0217-1112-42BE-9568-1310632BD213}" type="parTrans" cxnId="{5FE78E32-7C00-43A1-8011-027193D8038E}">
      <dgm:prSet/>
      <dgm:spPr/>
      <dgm:t>
        <a:bodyPr/>
        <a:lstStyle/>
        <a:p>
          <a:pPr algn="l"/>
          <a:endParaRPr lang="en-AU" sz="1800">
            <a:latin typeface="Century Gothic" panose="020B0502020202020204" pitchFamily="34" charset="0"/>
          </a:endParaRPr>
        </a:p>
      </dgm:t>
    </dgm:pt>
    <dgm:pt modelId="{190A1F34-2573-475B-8818-B20343C7CB2E}" type="sibTrans" cxnId="{5FE78E32-7C00-43A1-8011-027193D8038E}">
      <dgm:prSet/>
      <dgm:spPr/>
      <dgm:t>
        <a:bodyPr/>
        <a:lstStyle/>
        <a:p>
          <a:pPr algn="l"/>
          <a:endParaRPr lang="en-AU" sz="1800">
            <a:latin typeface="Century Gothic" panose="020B0502020202020204" pitchFamily="34" charset="0"/>
          </a:endParaRPr>
        </a:p>
      </dgm:t>
    </dgm:pt>
    <dgm:pt modelId="{DDB84B0D-D61A-4D38-B410-3AC6453BECDA}">
      <dgm:prSet phldrT="[Text]" custT="1"/>
      <dgm:spPr/>
      <dgm:t>
        <a:bodyPr/>
        <a:lstStyle/>
        <a:p>
          <a:pPr marL="1079500" indent="0" algn="l"/>
          <a:r>
            <a:rPr lang="en-AU" sz="1800" b="1" i="0" dirty="0">
              <a:latin typeface="Century Gothic" panose="020B0502020202020204" pitchFamily="34" charset="0"/>
            </a:rPr>
            <a:t>Seizure</a:t>
          </a:r>
          <a:r>
            <a:rPr lang="en-AU" sz="1800" b="0" i="0" dirty="0">
              <a:latin typeface="Century Gothic" panose="020B0502020202020204" pitchFamily="34" charset="0"/>
            </a:rPr>
            <a:t> temporarily restrains an asset or puts it into the custody of the government.</a:t>
          </a:r>
          <a:endParaRPr lang="en-AU" sz="1800" dirty="0">
            <a:latin typeface="Century Gothic" panose="020B0502020202020204" pitchFamily="34" charset="0"/>
          </a:endParaRPr>
        </a:p>
      </dgm:t>
    </dgm:pt>
    <dgm:pt modelId="{606A2E5B-4462-48F1-B9B5-6FCF00842CE5}" type="parTrans" cxnId="{F97D8619-2EA3-472D-8A77-959CCA358DC2}">
      <dgm:prSet/>
      <dgm:spPr/>
      <dgm:t>
        <a:bodyPr/>
        <a:lstStyle/>
        <a:p>
          <a:pPr algn="l"/>
          <a:endParaRPr lang="en-AU" sz="1800">
            <a:latin typeface="Century Gothic" panose="020B0502020202020204" pitchFamily="34" charset="0"/>
          </a:endParaRPr>
        </a:p>
      </dgm:t>
    </dgm:pt>
    <dgm:pt modelId="{8569AD5E-8DBD-4354-8CE7-E55461986736}" type="sibTrans" cxnId="{F97D8619-2EA3-472D-8A77-959CCA358DC2}">
      <dgm:prSet/>
      <dgm:spPr/>
      <dgm:t>
        <a:bodyPr/>
        <a:lstStyle/>
        <a:p>
          <a:pPr algn="l"/>
          <a:endParaRPr lang="en-AU" sz="1800">
            <a:latin typeface="Century Gothic" panose="020B0502020202020204" pitchFamily="34" charset="0"/>
          </a:endParaRPr>
        </a:p>
      </dgm:t>
    </dgm:pt>
    <dgm:pt modelId="{1B086269-F317-4BAB-9B57-1C092981EA02}">
      <dgm:prSet phldrT="[Text]" custT="1"/>
      <dgm:spPr/>
      <dgm:t>
        <a:bodyPr/>
        <a:lstStyle/>
        <a:p>
          <a:pPr marL="1079500" indent="0" algn="l"/>
          <a:r>
            <a:rPr lang="en-AU" sz="1800" b="1" i="0" dirty="0">
              <a:latin typeface="Century Gothic" panose="020B0502020202020204" pitchFamily="34" charset="0"/>
            </a:rPr>
            <a:t>Confiscation</a:t>
          </a:r>
          <a:r>
            <a:rPr lang="en-AU" sz="1800" b="0" i="0" dirty="0">
              <a:latin typeface="Century Gothic" panose="020B0502020202020204" pitchFamily="34" charset="0"/>
            </a:rPr>
            <a:t> of assets is the permanent removal of assets by order of a court or other competent authority.</a:t>
          </a:r>
          <a:endParaRPr lang="en-AU" sz="1800" dirty="0">
            <a:latin typeface="Century Gothic" panose="020B0502020202020204" pitchFamily="34" charset="0"/>
          </a:endParaRPr>
        </a:p>
      </dgm:t>
    </dgm:pt>
    <dgm:pt modelId="{662EFA24-3893-4073-BE6E-535D23FFC46F}" type="parTrans" cxnId="{691C7296-640D-46B9-993A-900F2807BE00}">
      <dgm:prSet/>
      <dgm:spPr/>
      <dgm:t>
        <a:bodyPr/>
        <a:lstStyle/>
        <a:p>
          <a:pPr algn="l"/>
          <a:endParaRPr lang="en-AU" sz="1800">
            <a:latin typeface="Century Gothic" panose="020B0502020202020204" pitchFamily="34" charset="0"/>
          </a:endParaRPr>
        </a:p>
      </dgm:t>
    </dgm:pt>
    <dgm:pt modelId="{5ECC5169-DD71-4905-830F-11766DC66DF7}" type="sibTrans" cxnId="{691C7296-640D-46B9-993A-900F2807BE00}">
      <dgm:prSet/>
      <dgm:spPr/>
      <dgm:t>
        <a:bodyPr/>
        <a:lstStyle/>
        <a:p>
          <a:pPr algn="l"/>
          <a:endParaRPr lang="en-AU" sz="1800">
            <a:latin typeface="Century Gothic" panose="020B0502020202020204" pitchFamily="34" charset="0"/>
          </a:endParaRPr>
        </a:p>
      </dgm:t>
    </dgm:pt>
    <dgm:pt modelId="{B34DC9C9-E160-4A4E-AA9E-7ADA59D4C96A}" type="pres">
      <dgm:prSet presAssocID="{19C9D736-95CC-4F4E-A871-EB3372BCE61C}" presName="Name0" presStyleCnt="0">
        <dgm:presLayoutVars>
          <dgm:chPref val="1"/>
          <dgm:dir/>
          <dgm:animOne val="branch"/>
          <dgm:animLvl val="lvl"/>
          <dgm:resizeHandles/>
        </dgm:presLayoutVars>
      </dgm:prSet>
      <dgm:spPr/>
    </dgm:pt>
    <dgm:pt modelId="{B1A12DAA-0B4C-4B13-9F7D-492651E5F587}" type="pres">
      <dgm:prSet presAssocID="{CAB58CD0-0C4F-40CC-A503-3C97E852C182}" presName="vertOne" presStyleCnt="0"/>
      <dgm:spPr/>
    </dgm:pt>
    <dgm:pt modelId="{56665582-8B24-44C3-825D-68863A7E9BFE}" type="pres">
      <dgm:prSet presAssocID="{CAB58CD0-0C4F-40CC-A503-3C97E852C182}" presName="txOne" presStyleLbl="node0" presStyleIdx="0" presStyleCnt="1">
        <dgm:presLayoutVars>
          <dgm:chPref val="3"/>
        </dgm:presLayoutVars>
      </dgm:prSet>
      <dgm:spPr/>
    </dgm:pt>
    <dgm:pt modelId="{8830647D-BD5A-44D7-82CC-66BE2664F77C}" type="pres">
      <dgm:prSet presAssocID="{CAB58CD0-0C4F-40CC-A503-3C97E852C182}" presName="parTransOne" presStyleCnt="0"/>
      <dgm:spPr/>
    </dgm:pt>
    <dgm:pt modelId="{AF09BB55-55E6-4C55-9157-E8F4C5CCB1B7}" type="pres">
      <dgm:prSet presAssocID="{CAB58CD0-0C4F-40CC-A503-3C97E852C182}" presName="horzOne" presStyleCnt="0"/>
      <dgm:spPr/>
    </dgm:pt>
    <dgm:pt modelId="{6289FCBA-85DF-4D86-92C0-D91CFBD74970}" type="pres">
      <dgm:prSet presAssocID="{DDB84B0D-D61A-4D38-B410-3AC6453BECDA}" presName="vertTwo" presStyleCnt="0"/>
      <dgm:spPr/>
    </dgm:pt>
    <dgm:pt modelId="{813843D1-247E-4037-BA35-07F5C07A1ED8}" type="pres">
      <dgm:prSet presAssocID="{DDB84B0D-D61A-4D38-B410-3AC6453BECDA}" presName="txTwo" presStyleLbl="node2" presStyleIdx="0" presStyleCnt="1">
        <dgm:presLayoutVars>
          <dgm:chPref val="3"/>
        </dgm:presLayoutVars>
      </dgm:prSet>
      <dgm:spPr/>
    </dgm:pt>
    <dgm:pt modelId="{214C8897-B412-4ED7-9963-AB7C325A5F80}" type="pres">
      <dgm:prSet presAssocID="{DDB84B0D-D61A-4D38-B410-3AC6453BECDA}" presName="parTransTwo" presStyleCnt="0"/>
      <dgm:spPr/>
    </dgm:pt>
    <dgm:pt modelId="{75193E94-23B1-465A-A355-37BD22F8637C}" type="pres">
      <dgm:prSet presAssocID="{DDB84B0D-D61A-4D38-B410-3AC6453BECDA}" presName="horzTwo" presStyleCnt="0"/>
      <dgm:spPr/>
    </dgm:pt>
    <dgm:pt modelId="{AD6D2904-F365-4291-BC27-A5083C531E78}" type="pres">
      <dgm:prSet presAssocID="{1B086269-F317-4BAB-9B57-1C092981EA02}" presName="vertThree" presStyleCnt="0"/>
      <dgm:spPr/>
    </dgm:pt>
    <dgm:pt modelId="{7164F851-A9E0-4756-A8E1-6D8BAA0850EA}" type="pres">
      <dgm:prSet presAssocID="{1B086269-F317-4BAB-9B57-1C092981EA02}" presName="txThree" presStyleLbl="node3" presStyleIdx="0" presStyleCnt="1">
        <dgm:presLayoutVars>
          <dgm:chPref val="3"/>
        </dgm:presLayoutVars>
      </dgm:prSet>
      <dgm:spPr/>
    </dgm:pt>
    <dgm:pt modelId="{7BF95B90-5790-4FE6-9705-7A3EDF150693}" type="pres">
      <dgm:prSet presAssocID="{1B086269-F317-4BAB-9B57-1C092981EA02}" presName="horzThree" presStyleCnt="0"/>
      <dgm:spPr/>
    </dgm:pt>
  </dgm:ptLst>
  <dgm:cxnLst>
    <dgm:cxn modelId="{F97D8619-2EA3-472D-8A77-959CCA358DC2}" srcId="{CAB58CD0-0C4F-40CC-A503-3C97E852C182}" destId="{DDB84B0D-D61A-4D38-B410-3AC6453BECDA}" srcOrd="0" destOrd="0" parTransId="{606A2E5B-4462-48F1-B9B5-6FCF00842CE5}" sibTransId="{8569AD5E-8DBD-4354-8CE7-E55461986736}"/>
    <dgm:cxn modelId="{5FE78E32-7C00-43A1-8011-027193D8038E}" srcId="{19C9D736-95CC-4F4E-A871-EB3372BCE61C}" destId="{CAB58CD0-0C4F-40CC-A503-3C97E852C182}" srcOrd="0" destOrd="0" parTransId="{519D0217-1112-42BE-9568-1310632BD213}" sibTransId="{190A1F34-2573-475B-8818-B20343C7CB2E}"/>
    <dgm:cxn modelId="{8F991461-EF1E-4EFF-8DDA-211EC50299C3}" type="presOf" srcId="{1B086269-F317-4BAB-9B57-1C092981EA02}" destId="{7164F851-A9E0-4756-A8E1-6D8BAA0850EA}" srcOrd="0" destOrd="0" presId="urn:microsoft.com/office/officeart/2005/8/layout/hierarchy4"/>
    <dgm:cxn modelId="{D88B777D-7A4B-4C3F-9136-77EBDC84747B}" type="presOf" srcId="{19C9D736-95CC-4F4E-A871-EB3372BCE61C}" destId="{B34DC9C9-E160-4A4E-AA9E-7ADA59D4C96A}" srcOrd="0" destOrd="0" presId="urn:microsoft.com/office/officeart/2005/8/layout/hierarchy4"/>
    <dgm:cxn modelId="{15DAC085-BAD0-4094-9464-95AB84981C3C}" type="presOf" srcId="{CAB58CD0-0C4F-40CC-A503-3C97E852C182}" destId="{56665582-8B24-44C3-825D-68863A7E9BFE}" srcOrd="0" destOrd="0" presId="urn:microsoft.com/office/officeart/2005/8/layout/hierarchy4"/>
    <dgm:cxn modelId="{691C7296-640D-46B9-993A-900F2807BE00}" srcId="{DDB84B0D-D61A-4D38-B410-3AC6453BECDA}" destId="{1B086269-F317-4BAB-9B57-1C092981EA02}" srcOrd="0" destOrd="0" parTransId="{662EFA24-3893-4073-BE6E-535D23FFC46F}" sibTransId="{5ECC5169-DD71-4905-830F-11766DC66DF7}"/>
    <dgm:cxn modelId="{6DC7B1BE-C3E5-485B-A50D-96CF91348F41}" type="presOf" srcId="{DDB84B0D-D61A-4D38-B410-3AC6453BECDA}" destId="{813843D1-247E-4037-BA35-07F5C07A1ED8}" srcOrd="0" destOrd="0" presId="urn:microsoft.com/office/officeart/2005/8/layout/hierarchy4"/>
    <dgm:cxn modelId="{FBE20B78-A392-4185-ABBD-46FAF6AD8CF8}" type="presParOf" srcId="{B34DC9C9-E160-4A4E-AA9E-7ADA59D4C96A}" destId="{B1A12DAA-0B4C-4B13-9F7D-492651E5F587}" srcOrd="0" destOrd="0" presId="urn:microsoft.com/office/officeart/2005/8/layout/hierarchy4"/>
    <dgm:cxn modelId="{1C258BC2-EFCB-4E5C-BA95-4F39273E6358}" type="presParOf" srcId="{B1A12DAA-0B4C-4B13-9F7D-492651E5F587}" destId="{56665582-8B24-44C3-825D-68863A7E9BFE}" srcOrd="0" destOrd="0" presId="urn:microsoft.com/office/officeart/2005/8/layout/hierarchy4"/>
    <dgm:cxn modelId="{730F4A3C-7D61-4E19-B13B-6553061D923E}" type="presParOf" srcId="{B1A12DAA-0B4C-4B13-9F7D-492651E5F587}" destId="{8830647D-BD5A-44D7-82CC-66BE2664F77C}" srcOrd="1" destOrd="0" presId="urn:microsoft.com/office/officeart/2005/8/layout/hierarchy4"/>
    <dgm:cxn modelId="{38AF0767-51F7-4420-BF55-FCBFED8472CD}" type="presParOf" srcId="{B1A12DAA-0B4C-4B13-9F7D-492651E5F587}" destId="{AF09BB55-55E6-4C55-9157-E8F4C5CCB1B7}" srcOrd="2" destOrd="0" presId="urn:microsoft.com/office/officeart/2005/8/layout/hierarchy4"/>
    <dgm:cxn modelId="{33F947BB-AFC5-4DAC-B6AD-89755E440A10}" type="presParOf" srcId="{AF09BB55-55E6-4C55-9157-E8F4C5CCB1B7}" destId="{6289FCBA-85DF-4D86-92C0-D91CFBD74970}" srcOrd="0" destOrd="0" presId="urn:microsoft.com/office/officeart/2005/8/layout/hierarchy4"/>
    <dgm:cxn modelId="{9BA18678-7819-4200-AE14-DBF1B56BB7C2}" type="presParOf" srcId="{6289FCBA-85DF-4D86-92C0-D91CFBD74970}" destId="{813843D1-247E-4037-BA35-07F5C07A1ED8}" srcOrd="0" destOrd="0" presId="urn:microsoft.com/office/officeart/2005/8/layout/hierarchy4"/>
    <dgm:cxn modelId="{DAB7CE30-7D7E-4DF2-A9B2-CC3ADB11041A}" type="presParOf" srcId="{6289FCBA-85DF-4D86-92C0-D91CFBD74970}" destId="{214C8897-B412-4ED7-9963-AB7C325A5F80}" srcOrd="1" destOrd="0" presId="urn:microsoft.com/office/officeart/2005/8/layout/hierarchy4"/>
    <dgm:cxn modelId="{04C70CCD-4C6A-4C0E-9396-FCD88DED9676}" type="presParOf" srcId="{6289FCBA-85DF-4D86-92C0-D91CFBD74970}" destId="{75193E94-23B1-465A-A355-37BD22F8637C}" srcOrd="2" destOrd="0" presId="urn:microsoft.com/office/officeart/2005/8/layout/hierarchy4"/>
    <dgm:cxn modelId="{F6FB6168-736E-4D35-9534-5BA86422F4FE}" type="presParOf" srcId="{75193E94-23B1-465A-A355-37BD22F8637C}" destId="{AD6D2904-F365-4291-BC27-A5083C531E78}" srcOrd="0" destOrd="0" presId="urn:microsoft.com/office/officeart/2005/8/layout/hierarchy4"/>
    <dgm:cxn modelId="{CBE71C78-61B5-48AF-B160-4996AE15D103}" type="presParOf" srcId="{AD6D2904-F365-4291-BC27-A5083C531E78}" destId="{7164F851-A9E0-4756-A8E1-6D8BAA0850EA}" srcOrd="0" destOrd="0" presId="urn:microsoft.com/office/officeart/2005/8/layout/hierarchy4"/>
    <dgm:cxn modelId="{7A80C127-5215-40C0-9C75-226775046132}" type="presParOf" srcId="{AD6D2904-F365-4291-BC27-A5083C531E78}" destId="{7BF95B90-5790-4FE6-9705-7A3EDF15069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A85E693-E2C1-4678-94D7-38346C254238}" type="doc">
      <dgm:prSet loTypeId="urn:microsoft.com/office/officeart/2005/8/layout/hProcess9" loCatId="process" qsTypeId="urn:microsoft.com/office/officeart/2005/8/quickstyle/simple1" qsCatId="simple" csTypeId="urn:microsoft.com/office/officeart/2005/8/colors/accent6_2" csCatId="accent6" phldr="1"/>
      <dgm:spPr/>
    </dgm:pt>
    <dgm:pt modelId="{34B77A61-0CBC-4A0D-82CC-B7AFDB26B99C}">
      <dgm:prSet phldrT="[Text]" custT="1"/>
      <dgm:spPr>
        <a:solidFill>
          <a:schemeClr val="accent2"/>
        </a:solidFill>
      </dgm:spPr>
      <dgm:t>
        <a:bodyPr/>
        <a:lstStyle/>
        <a:p>
          <a:endParaRPr lang="en-AU" sz="1800" dirty="0">
            <a:latin typeface="Century Gothic" panose="020B0502020202020204" pitchFamily="34" charset="0"/>
          </a:endParaRPr>
        </a:p>
        <a:p>
          <a:endParaRPr lang="en-AU" sz="1800" dirty="0">
            <a:latin typeface="Century Gothic" panose="020B0502020202020204" pitchFamily="34" charset="0"/>
          </a:endParaRPr>
        </a:p>
        <a:p>
          <a:r>
            <a:rPr lang="en-AU" sz="1800" dirty="0">
              <a:latin typeface="Century Gothic" panose="020B0502020202020204" pitchFamily="34" charset="0"/>
            </a:rPr>
            <a:t>Prevent</a:t>
          </a:r>
        </a:p>
      </dgm:t>
    </dgm:pt>
    <dgm:pt modelId="{5B3CE2AC-0910-455B-B888-E370BE61109D}" type="parTrans" cxnId="{CA1634E6-7477-470D-9C94-3630B6A6AF39}">
      <dgm:prSet/>
      <dgm:spPr/>
      <dgm:t>
        <a:bodyPr/>
        <a:lstStyle/>
        <a:p>
          <a:endParaRPr lang="en-AU" sz="1800">
            <a:latin typeface="Century Gothic" panose="020B0502020202020204" pitchFamily="34" charset="0"/>
          </a:endParaRPr>
        </a:p>
      </dgm:t>
    </dgm:pt>
    <dgm:pt modelId="{B45B2F41-BCF2-49AF-8434-478C8EFC5C52}" type="sibTrans" cxnId="{CA1634E6-7477-470D-9C94-3630B6A6AF39}">
      <dgm:prSet/>
      <dgm:spPr/>
      <dgm:t>
        <a:bodyPr/>
        <a:lstStyle/>
        <a:p>
          <a:endParaRPr lang="en-AU" sz="1800">
            <a:latin typeface="Century Gothic" panose="020B0502020202020204" pitchFamily="34" charset="0"/>
          </a:endParaRPr>
        </a:p>
      </dgm:t>
    </dgm:pt>
    <dgm:pt modelId="{C9942CA5-6461-47B7-A24E-F5FF10715C5C}">
      <dgm:prSet phldrT="[Text]" custT="1"/>
      <dgm:spPr>
        <a:solidFill>
          <a:schemeClr val="accent5"/>
        </a:solidFill>
      </dgm:spPr>
      <dgm:t>
        <a:bodyPr/>
        <a:lstStyle/>
        <a:p>
          <a:endParaRPr lang="en-AU" sz="1800" dirty="0">
            <a:latin typeface="Century Gothic" panose="020B0502020202020204" pitchFamily="34" charset="0"/>
          </a:endParaRPr>
        </a:p>
        <a:p>
          <a:endParaRPr lang="en-AU" sz="1800" dirty="0">
            <a:latin typeface="Century Gothic" panose="020B0502020202020204" pitchFamily="34" charset="0"/>
          </a:endParaRPr>
        </a:p>
        <a:p>
          <a:r>
            <a:rPr lang="en-AU" sz="1800" dirty="0">
              <a:latin typeface="Century Gothic" panose="020B0502020202020204" pitchFamily="34" charset="0"/>
            </a:rPr>
            <a:t>Detect</a:t>
          </a:r>
        </a:p>
      </dgm:t>
    </dgm:pt>
    <dgm:pt modelId="{B4C25C5C-EB37-49B5-87AA-FA34687E5FB6}" type="parTrans" cxnId="{7972BB77-D252-40DC-8FDE-914897C398E9}">
      <dgm:prSet/>
      <dgm:spPr/>
      <dgm:t>
        <a:bodyPr/>
        <a:lstStyle/>
        <a:p>
          <a:endParaRPr lang="en-AU" sz="1800">
            <a:latin typeface="Century Gothic" panose="020B0502020202020204" pitchFamily="34" charset="0"/>
          </a:endParaRPr>
        </a:p>
      </dgm:t>
    </dgm:pt>
    <dgm:pt modelId="{F1CE420A-2D68-4BEA-994C-E9A0D10550AB}" type="sibTrans" cxnId="{7972BB77-D252-40DC-8FDE-914897C398E9}">
      <dgm:prSet/>
      <dgm:spPr/>
      <dgm:t>
        <a:bodyPr/>
        <a:lstStyle/>
        <a:p>
          <a:endParaRPr lang="en-AU" sz="1800">
            <a:latin typeface="Century Gothic" panose="020B0502020202020204" pitchFamily="34" charset="0"/>
          </a:endParaRPr>
        </a:p>
      </dgm:t>
    </dgm:pt>
    <dgm:pt modelId="{74C1818B-1F48-4AAE-8CBE-0FF3B65FBE97}">
      <dgm:prSet phldrT="[Text]" custT="1"/>
      <dgm:spPr>
        <a:solidFill>
          <a:schemeClr val="accent1"/>
        </a:solidFill>
      </dgm:spPr>
      <dgm:t>
        <a:bodyPr/>
        <a:lstStyle/>
        <a:p>
          <a:endParaRPr lang="en-AU" sz="1800" dirty="0">
            <a:latin typeface="Century Gothic" panose="020B0502020202020204" pitchFamily="34" charset="0"/>
          </a:endParaRPr>
        </a:p>
        <a:p>
          <a:endParaRPr lang="en-AU" sz="1800" dirty="0">
            <a:latin typeface="Century Gothic" panose="020B0502020202020204" pitchFamily="34" charset="0"/>
          </a:endParaRPr>
        </a:p>
        <a:p>
          <a:r>
            <a:rPr lang="en-AU" sz="1800" dirty="0">
              <a:latin typeface="Century Gothic" panose="020B0502020202020204" pitchFamily="34" charset="0"/>
            </a:rPr>
            <a:t>Respond</a:t>
          </a:r>
        </a:p>
      </dgm:t>
    </dgm:pt>
    <dgm:pt modelId="{E2A5CF6D-FE92-4CFB-837C-28B24C8B6168}" type="parTrans" cxnId="{C1DE14DC-AE42-4BA1-B9AA-8716FC0721F0}">
      <dgm:prSet/>
      <dgm:spPr/>
      <dgm:t>
        <a:bodyPr/>
        <a:lstStyle/>
        <a:p>
          <a:endParaRPr lang="en-AU" sz="1800">
            <a:latin typeface="Century Gothic" panose="020B0502020202020204" pitchFamily="34" charset="0"/>
          </a:endParaRPr>
        </a:p>
      </dgm:t>
    </dgm:pt>
    <dgm:pt modelId="{8EC05A1E-E157-43F4-A883-8CBE94D1899A}" type="sibTrans" cxnId="{C1DE14DC-AE42-4BA1-B9AA-8716FC0721F0}">
      <dgm:prSet/>
      <dgm:spPr/>
      <dgm:t>
        <a:bodyPr/>
        <a:lstStyle/>
        <a:p>
          <a:endParaRPr lang="en-AU" sz="1800">
            <a:latin typeface="Century Gothic" panose="020B0502020202020204" pitchFamily="34" charset="0"/>
          </a:endParaRPr>
        </a:p>
      </dgm:t>
    </dgm:pt>
    <dgm:pt modelId="{F13F846E-9937-4147-821A-7CD0DBA42D43}" type="pres">
      <dgm:prSet presAssocID="{BA85E693-E2C1-4678-94D7-38346C254238}" presName="CompostProcess" presStyleCnt="0">
        <dgm:presLayoutVars>
          <dgm:dir/>
          <dgm:resizeHandles val="exact"/>
        </dgm:presLayoutVars>
      </dgm:prSet>
      <dgm:spPr/>
    </dgm:pt>
    <dgm:pt modelId="{CD6D4294-C814-40D2-83A9-8D8D7DDEDDB1}" type="pres">
      <dgm:prSet presAssocID="{BA85E693-E2C1-4678-94D7-38346C254238}" presName="arrow" presStyleLbl="bgShp" presStyleIdx="0" presStyleCnt="1"/>
      <dgm:spPr/>
    </dgm:pt>
    <dgm:pt modelId="{DF878B8C-2A77-42C4-8DB3-E3ADD02F62E9}" type="pres">
      <dgm:prSet presAssocID="{BA85E693-E2C1-4678-94D7-38346C254238}" presName="linearProcess" presStyleCnt="0"/>
      <dgm:spPr/>
    </dgm:pt>
    <dgm:pt modelId="{1B091346-EEB0-4EF3-B045-F11B59C1DF9F}" type="pres">
      <dgm:prSet presAssocID="{34B77A61-0CBC-4A0D-82CC-B7AFDB26B99C}" presName="textNode" presStyleLbl="node1" presStyleIdx="0" presStyleCnt="3">
        <dgm:presLayoutVars>
          <dgm:bulletEnabled val="1"/>
        </dgm:presLayoutVars>
      </dgm:prSet>
      <dgm:spPr/>
    </dgm:pt>
    <dgm:pt modelId="{1DA2098E-EBAE-4971-9327-8701343DF39C}" type="pres">
      <dgm:prSet presAssocID="{B45B2F41-BCF2-49AF-8434-478C8EFC5C52}" presName="sibTrans" presStyleCnt="0"/>
      <dgm:spPr/>
    </dgm:pt>
    <dgm:pt modelId="{22E49846-6ED9-4E9D-B349-7EB67813A866}" type="pres">
      <dgm:prSet presAssocID="{C9942CA5-6461-47B7-A24E-F5FF10715C5C}" presName="textNode" presStyleLbl="node1" presStyleIdx="1" presStyleCnt="3">
        <dgm:presLayoutVars>
          <dgm:bulletEnabled val="1"/>
        </dgm:presLayoutVars>
      </dgm:prSet>
      <dgm:spPr/>
    </dgm:pt>
    <dgm:pt modelId="{B6CBE0DE-403A-41B8-939D-7585B180B6BD}" type="pres">
      <dgm:prSet presAssocID="{F1CE420A-2D68-4BEA-994C-E9A0D10550AB}" presName="sibTrans" presStyleCnt="0"/>
      <dgm:spPr/>
    </dgm:pt>
    <dgm:pt modelId="{4F651B91-D981-4944-8172-4883A778520D}" type="pres">
      <dgm:prSet presAssocID="{74C1818B-1F48-4AAE-8CBE-0FF3B65FBE97}" presName="textNode" presStyleLbl="node1" presStyleIdx="2" presStyleCnt="3">
        <dgm:presLayoutVars>
          <dgm:bulletEnabled val="1"/>
        </dgm:presLayoutVars>
      </dgm:prSet>
      <dgm:spPr/>
    </dgm:pt>
  </dgm:ptLst>
  <dgm:cxnLst>
    <dgm:cxn modelId="{DE4E6201-D5A1-4AFA-92E1-05BAE106C66C}" type="presOf" srcId="{34B77A61-0CBC-4A0D-82CC-B7AFDB26B99C}" destId="{1B091346-EEB0-4EF3-B045-F11B59C1DF9F}" srcOrd="0" destOrd="0" presId="urn:microsoft.com/office/officeart/2005/8/layout/hProcess9"/>
    <dgm:cxn modelId="{6DB9643F-A16F-47DC-B73D-F55098792E41}" type="presOf" srcId="{BA85E693-E2C1-4678-94D7-38346C254238}" destId="{F13F846E-9937-4147-821A-7CD0DBA42D43}" srcOrd="0" destOrd="0" presId="urn:microsoft.com/office/officeart/2005/8/layout/hProcess9"/>
    <dgm:cxn modelId="{7972BB77-D252-40DC-8FDE-914897C398E9}" srcId="{BA85E693-E2C1-4678-94D7-38346C254238}" destId="{C9942CA5-6461-47B7-A24E-F5FF10715C5C}" srcOrd="1" destOrd="0" parTransId="{B4C25C5C-EB37-49B5-87AA-FA34687E5FB6}" sibTransId="{F1CE420A-2D68-4BEA-994C-E9A0D10550AB}"/>
    <dgm:cxn modelId="{C1DE14DC-AE42-4BA1-B9AA-8716FC0721F0}" srcId="{BA85E693-E2C1-4678-94D7-38346C254238}" destId="{74C1818B-1F48-4AAE-8CBE-0FF3B65FBE97}" srcOrd="2" destOrd="0" parTransId="{E2A5CF6D-FE92-4CFB-837C-28B24C8B6168}" sibTransId="{8EC05A1E-E157-43F4-A883-8CBE94D1899A}"/>
    <dgm:cxn modelId="{CA1634E6-7477-470D-9C94-3630B6A6AF39}" srcId="{BA85E693-E2C1-4678-94D7-38346C254238}" destId="{34B77A61-0CBC-4A0D-82CC-B7AFDB26B99C}" srcOrd="0" destOrd="0" parTransId="{5B3CE2AC-0910-455B-B888-E370BE61109D}" sibTransId="{B45B2F41-BCF2-49AF-8434-478C8EFC5C52}"/>
    <dgm:cxn modelId="{6722F1EF-A4AB-4F8B-806D-CB95DA4F717B}" type="presOf" srcId="{74C1818B-1F48-4AAE-8CBE-0FF3B65FBE97}" destId="{4F651B91-D981-4944-8172-4883A778520D}" srcOrd="0" destOrd="0" presId="urn:microsoft.com/office/officeart/2005/8/layout/hProcess9"/>
    <dgm:cxn modelId="{A35407F0-1A01-4415-9A79-807BE30D1341}" type="presOf" srcId="{C9942CA5-6461-47B7-A24E-F5FF10715C5C}" destId="{22E49846-6ED9-4E9D-B349-7EB67813A866}" srcOrd="0" destOrd="0" presId="urn:microsoft.com/office/officeart/2005/8/layout/hProcess9"/>
    <dgm:cxn modelId="{2E2B776D-7E8F-481C-8ABE-2040E7CB1FEC}" type="presParOf" srcId="{F13F846E-9937-4147-821A-7CD0DBA42D43}" destId="{CD6D4294-C814-40D2-83A9-8D8D7DDEDDB1}" srcOrd="0" destOrd="0" presId="urn:microsoft.com/office/officeart/2005/8/layout/hProcess9"/>
    <dgm:cxn modelId="{0C7DA270-39F2-48B5-B5EB-AB4D2E23687B}" type="presParOf" srcId="{F13F846E-9937-4147-821A-7CD0DBA42D43}" destId="{DF878B8C-2A77-42C4-8DB3-E3ADD02F62E9}" srcOrd="1" destOrd="0" presId="urn:microsoft.com/office/officeart/2005/8/layout/hProcess9"/>
    <dgm:cxn modelId="{F1866C47-BABA-4FDB-A5D6-8F3B4BAECA4A}" type="presParOf" srcId="{DF878B8C-2A77-42C4-8DB3-E3ADD02F62E9}" destId="{1B091346-EEB0-4EF3-B045-F11B59C1DF9F}" srcOrd="0" destOrd="0" presId="urn:microsoft.com/office/officeart/2005/8/layout/hProcess9"/>
    <dgm:cxn modelId="{F0559973-00F9-4A69-BA16-C070995F7B34}" type="presParOf" srcId="{DF878B8C-2A77-42C4-8DB3-E3ADD02F62E9}" destId="{1DA2098E-EBAE-4971-9327-8701343DF39C}" srcOrd="1" destOrd="0" presId="urn:microsoft.com/office/officeart/2005/8/layout/hProcess9"/>
    <dgm:cxn modelId="{4662FA47-1865-4894-988F-E2B99862C700}" type="presParOf" srcId="{DF878B8C-2A77-42C4-8DB3-E3ADD02F62E9}" destId="{22E49846-6ED9-4E9D-B349-7EB67813A866}" srcOrd="2" destOrd="0" presId="urn:microsoft.com/office/officeart/2005/8/layout/hProcess9"/>
    <dgm:cxn modelId="{FBFFFD99-7AB8-4B7E-9F74-D13506594D16}" type="presParOf" srcId="{DF878B8C-2A77-42C4-8DB3-E3ADD02F62E9}" destId="{B6CBE0DE-403A-41B8-939D-7585B180B6BD}" srcOrd="3" destOrd="0" presId="urn:microsoft.com/office/officeart/2005/8/layout/hProcess9"/>
    <dgm:cxn modelId="{1EBF9380-22B1-4481-9AFF-DD73838E9731}" type="presParOf" srcId="{DF878B8C-2A77-42C4-8DB3-E3ADD02F62E9}" destId="{4F651B91-D981-4944-8172-4883A778520D}"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1CF41B9-D1D5-4B5A-8CB3-8BB9D4D64B2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AU"/>
        </a:p>
      </dgm:t>
    </dgm:pt>
    <dgm:pt modelId="{C999950E-9D32-4CE1-95FC-5B9FE236CE5D}">
      <dgm:prSet phldrT="[Text]" custT="1"/>
      <dgm:spPr/>
      <dgm:t>
        <a:bodyPr/>
        <a:lstStyle/>
        <a:p>
          <a:r>
            <a:rPr lang="en-AU" sz="1800" dirty="0">
              <a:latin typeface="Century Gothic" panose="020B0502020202020204" pitchFamily="34" charset="0"/>
            </a:rPr>
            <a:t>Civil recovery</a:t>
          </a:r>
        </a:p>
      </dgm:t>
    </dgm:pt>
    <dgm:pt modelId="{19C6E1AB-DAED-4BED-B9AD-7C093C873712}" type="parTrans" cxnId="{559F3AA9-3A3C-4CBB-85C8-BBD34FD2A2E5}">
      <dgm:prSet/>
      <dgm:spPr/>
      <dgm:t>
        <a:bodyPr/>
        <a:lstStyle/>
        <a:p>
          <a:endParaRPr lang="en-AU" sz="2000">
            <a:latin typeface="Century Gothic" panose="020B0502020202020204" pitchFamily="34" charset="0"/>
          </a:endParaRPr>
        </a:p>
      </dgm:t>
    </dgm:pt>
    <dgm:pt modelId="{663AE85D-8C58-4880-A6A3-CC0FB64DF1F4}" type="sibTrans" cxnId="{559F3AA9-3A3C-4CBB-85C8-BBD34FD2A2E5}">
      <dgm:prSet/>
      <dgm:spPr/>
      <dgm:t>
        <a:bodyPr/>
        <a:lstStyle/>
        <a:p>
          <a:endParaRPr lang="en-AU" sz="2000">
            <a:latin typeface="Century Gothic" panose="020B0502020202020204" pitchFamily="34" charset="0"/>
          </a:endParaRPr>
        </a:p>
      </dgm:t>
    </dgm:pt>
    <dgm:pt modelId="{1D1CCB23-5370-413A-B7AD-5B97639178B4}">
      <dgm:prSet phldrT="[Text]" custT="1"/>
      <dgm:spPr/>
      <dgm:t>
        <a:bodyPr/>
        <a:lstStyle/>
        <a:p>
          <a:r>
            <a:rPr lang="en-AU" sz="1400" b="0" dirty="0">
              <a:latin typeface="Century Gothic" panose="020B0502020202020204" pitchFamily="34" charset="0"/>
            </a:rPr>
            <a:t>Information gathering: The person has the right not to incriminate themselves</a:t>
          </a:r>
        </a:p>
      </dgm:t>
    </dgm:pt>
    <dgm:pt modelId="{B349F6A0-E333-4F71-AAEB-3FAA65536A88}" type="parTrans" cxnId="{B9FED288-B6A8-4B18-AF03-E1A109CA3DB2}">
      <dgm:prSet/>
      <dgm:spPr/>
      <dgm:t>
        <a:bodyPr/>
        <a:lstStyle/>
        <a:p>
          <a:endParaRPr lang="en-AU" sz="2000">
            <a:latin typeface="Century Gothic" panose="020B0502020202020204" pitchFamily="34" charset="0"/>
          </a:endParaRPr>
        </a:p>
      </dgm:t>
    </dgm:pt>
    <dgm:pt modelId="{890F95D8-836B-4B3D-939A-96780FF8715D}" type="sibTrans" cxnId="{B9FED288-B6A8-4B18-AF03-E1A109CA3DB2}">
      <dgm:prSet/>
      <dgm:spPr/>
      <dgm:t>
        <a:bodyPr/>
        <a:lstStyle/>
        <a:p>
          <a:endParaRPr lang="en-AU" sz="2000">
            <a:latin typeface="Century Gothic" panose="020B0502020202020204" pitchFamily="34" charset="0"/>
          </a:endParaRPr>
        </a:p>
      </dgm:t>
    </dgm:pt>
    <dgm:pt modelId="{64679DB5-B5C5-4DC0-99FA-684625729379}">
      <dgm:prSet custT="1"/>
      <dgm:spPr/>
      <dgm:t>
        <a:bodyPr/>
        <a:lstStyle/>
        <a:p>
          <a:r>
            <a:rPr lang="en-AU" sz="1400" dirty="0">
              <a:latin typeface="Century Gothic" panose="020B0502020202020204" pitchFamily="34" charset="0"/>
            </a:rPr>
            <a:t>Civil law involve disputes between people or corporations involving money, compensation or damages </a:t>
          </a:r>
        </a:p>
      </dgm:t>
    </dgm:pt>
    <dgm:pt modelId="{DB64E17D-C2B8-41B7-8808-1107BDCD2A1A}" type="parTrans" cxnId="{E7688669-0B86-42E1-AECD-B10659228E48}">
      <dgm:prSet/>
      <dgm:spPr/>
      <dgm:t>
        <a:bodyPr/>
        <a:lstStyle/>
        <a:p>
          <a:endParaRPr lang="en-AU" sz="2000">
            <a:latin typeface="Century Gothic" panose="020B0502020202020204" pitchFamily="34" charset="0"/>
          </a:endParaRPr>
        </a:p>
      </dgm:t>
    </dgm:pt>
    <dgm:pt modelId="{D10F7FE4-BE78-416E-89DC-3654309131AD}" type="sibTrans" cxnId="{E7688669-0B86-42E1-AECD-B10659228E48}">
      <dgm:prSet/>
      <dgm:spPr/>
      <dgm:t>
        <a:bodyPr/>
        <a:lstStyle/>
        <a:p>
          <a:endParaRPr lang="en-AU" sz="2000">
            <a:latin typeface="Century Gothic" panose="020B0502020202020204" pitchFamily="34" charset="0"/>
          </a:endParaRPr>
        </a:p>
      </dgm:t>
    </dgm:pt>
    <dgm:pt modelId="{725DD30A-7B11-4BB4-882F-4F495327A536}">
      <dgm:prSet custT="1"/>
      <dgm:spPr/>
      <dgm:t>
        <a:bodyPr/>
        <a:lstStyle/>
        <a:p>
          <a:r>
            <a:rPr lang="en-AU" sz="1800" dirty="0">
              <a:latin typeface="Century Gothic" panose="020B0502020202020204" pitchFamily="34" charset="0"/>
            </a:rPr>
            <a:t>Conviction-based recovery</a:t>
          </a:r>
        </a:p>
      </dgm:t>
    </dgm:pt>
    <dgm:pt modelId="{F633EAE5-8741-4DF9-A36D-FCBA2A3D7C91}" type="parTrans" cxnId="{21013D81-D0C3-481C-97B8-64DB8EDE0049}">
      <dgm:prSet/>
      <dgm:spPr/>
      <dgm:t>
        <a:bodyPr/>
        <a:lstStyle/>
        <a:p>
          <a:endParaRPr lang="en-AU" sz="2000">
            <a:latin typeface="Century Gothic" panose="020B0502020202020204" pitchFamily="34" charset="0"/>
          </a:endParaRPr>
        </a:p>
      </dgm:t>
    </dgm:pt>
    <dgm:pt modelId="{3DF4D9D4-EF39-464B-A693-15599088C27B}" type="sibTrans" cxnId="{21013D81-D0C3-481C-97B8-64DB8EDE0049}">
      <dgm:prSet/>
      <dgm:spPr/>
      <dgm:t>
        <a:bodyPr/>
        <a:lstStyle/>
        <a:p>
          <a:endParaRPr lang="en-AU" sz="2000">
            <a:latin typeface="Century Gothic" panose="020B0502020202020204" pitchFamily="34" charset="0"/>
          </a:endParaRPr>
        </a:p>
      </dgm:t>
    </dgm:pt>
    <dgm:pt modelId="{9A33C494-4C05-4B0A-BB7A-7FE1C44FF48C}">
      <dgm:prSet custT="1"/>
      <dgm:spPr/>
      <dgm:t>
        <a:bodyPr/>
        <a:lstStyle/>
        <a:p>
          <a:r>
            <a:rPr lang="en-AU" sz="1400" dirty="0">
              <a:latin typeface="Century Gothic" panose="020B0502020202020204" pitchFamily="34" charset="0"/>
            </a:rPr>
            <a:t>Standard of proof: ‘Balance of Probabilities’</a:t>
          </a:r>
        </a:p>
      </dgm:t>
    </dgm:pt>
    <dgm:pt modelId="{15B988DE-C7C5-4AC6-9AC1-E963D87CC4E6}" type="parTrans" cxnId="{17C28E98-0912-444B-BFDD-CB066B582D41}">
      <dgm:prSet/>
      <dgm:spPr/>
      <dgm:t>
        <a:bodyPr/>
        <a:lstStyle/>
        <a:p>
          <a:endParaRPr lang="en-AU" sz="2000">
            <a:latin typeface="Century Gothic" panose="020B0502020202020204" pitchFamily="34" charset="0"/>
          </a:endParaRPr>
        </a:p>
      </dgm:t>
    </dgm:pt>
    <dgm:pt modelId="{948E8E0E-50FC-4F84-B04D-EBB487B7A0FA}" type="sibTrans" cxnId="{17C28E98-0912-444B-BFDD-CB066B582D41}">
      <dgm:prSet/>
      <dgm:spPr/>
      <dgm:t>
        <a:bodyPr/>
        <a:lstStyle/>
        <a:p>
          <a:endParaRPr lang="en-AU" sz="2000">
            <a:latin typeface="Century Gothic" panose="020B0502020202020204" pitchFamily="34" charset="0"/>
          </a:endParaRPr>
        </a:p>
      </dgm:t>
    </dgm:pt>
    <dgm:pt modelId="{4D29D203-00DF-4A5C-8CBA-BC9BDAC51B23}">
      <dgm:prSet custT="1"/>
      <dgm:spPr/>
      <dgm:t>
        <a:bodyPr/>
        <a:lstStyle/>
        <a:p>
          <a:r>
            <a:rPr lang="en-AU" sz="1400" dirty="0">
              <a:latin typeface="Century Gothic" panose="020B0502020202020204" pitchFamily="34" charset="0"/>
            </a:rPr>
            <a:t>Criminal law involves the government representing the community to prosecute people or corporations. </a:t>
          </a:r>
        </a:p>
      </dgm:t>
    </dgm:pt>
    <dgm:pt modelId="{461B078B-5D7F-41D0-BA19-86FF36D1B931}" type="parTrans" cxnId="{B7808329-8FBA-48AA-8480-B6C5DB9C3910}">
      <dgm:prSet/>
      <dgm:spPr/>
      <dgm:t>
        <a:bodyPr/>
        <a:lstStyle/>
        <a:p>
          <a:endParaRPr lang="en-AU" sz="2000">
            <a:latin typeface="Century Gothic" panose="020B0502020202020204" pitchFamily="34" charset="0"/>
          </a:endParaRPr>
        </a:p>
      </dgm:t>
    </dgm:pt>
    <dgm:pt modelId="{D72BBF38-6911-4523-AD96-47DFEE3718C8}" type="sibTrans" cxnId="{B7808329-8FBA-48AA-8480-B6C5DB9C3910}">
      <dgm:prSet/>
      <dgm:spPr/>
      <dgm:t>
        <a:bodyPr/>
        <a:lstStyle/>
        <a:p>
          <a:endParaRPr lang="en-AU" sz="2000">
            <a:latin typeface="Century Gothic" panose="020B0502020202020204" pitchFamily="34" charset="0"/>
          </a:endParaRPr>
        </a:p>
      </dgm:t>
    </dgm:pt>
    <dgm:pt modelId="{E05A0009-B475-401B-881E-B563CABBE3C5}">
      <dgm:prSet custT="1"/>
      <dgm:spPr/>
      <dgm:t>
        <a:bodyPr/>
        <a:lstStyle/>
        <a:p>
          <a:r>
            <a:rPr lang="en-AU" sz="1400" b="0" dirty="0">
              <a:latin typeface="Century Gothic" panose="020B0502020202020204" pitchFamily="34" charset="0"/>
            </a:rPr>
            <a:t>Information gathering: The person can be compelled to provide information</a:t>
          </a:r>
        </a:p>
      </dgm:t>
    </dgm:pt>
    <dgm:pt modelId="{7F6F1024-EB25-40A1-A407-54EAD0401D7F}" type="parTrans" cxnId="{91B9B795-E7EE-49BE-89F0-AC3FBA80B44E}">
      <dgm:prSet/>
      <dgm:spPr/>
      <dgm:t>
        <a:bodyPr/>
        <a:lstStyle/>
        <a:p>
          <a:endParaRPr lang="en-AU" sz="2000">
            <a:latin typeface="Century Gothic" panose="020B0502020202020204" pitchFamily="34" charset="0"/>
          </a:endParaRPr>
        </a:p>
      </dgm:t>
    </dgm:pt>
    <dgm:pt modelId="{864720EB-6457-426A-9AF6-B8069551A875}" type="sibTrans" cxnId="{91B9B795-E7EE-49BE-89F0-AC3FBA80B44E}">
      <dgm:prSet/>
      <dgm:spPr/>
      <dgm:t>
        <a:bodyPr/>
        <a:lstStyle/>
        <a:p>
          <a:endParaRPr lang="en-AU" sz="2000">
            <a:latin typeface="Century Gothic" panose="020B0502020202020204" pitchFamily="34" charset="0"/>
          </a:endParaRPr>
        </a:p>
      </dgm:t>
    </dgm:pt>
    <dgm:pt modelId="{7BFCDD0F-5DEE-4321-B46D-E6B34B019929}">
      <dgm:prSet custT="1"/>
      <dgm:spPr/>
      <dgm:t>
        <a:bodyPr/>
        <a:lstStyle/>
        <a:p>
          <a:r>
            <a:rPr lang="en-AU" sz="1400" dirty="0">
              <a:latin typeface="Century Gothic" panose="020B0502020202020204" pitchFamily="34" charset="0"/>
            </a:rPr>
            <a:t>Standard of proof: ‘Beyond reasonable doubt’</a:t>
          </a:r>
        </a:p>
      </dgm:t>
    </dgm:pt>
    <dgm:pt modelId="{B3F8A7E7-8DD8-4EC2-B2C6-1327586A96E2}" type="parTrans" cxnId="{596F491F-422D-4471-9A0A-82A486E163FE}">
      <dgm:prSet/>
      <dgm:spPr/>
      <dgm:t>
        <a:bodyPr/>
        <a:lstStyle/>
        <a:p>
          <a:endParaRPr lang="en-AU" sz="2000">
            <a:latin typeface="Century Gothic" panose="020B0502020202020204" pitchFamily="34" charset="0"/>
          </a:endParaRPr>
        </a:p>
      </dgm:t>
    </dgm:pt>
    <dgm:pt modelId="{82FC6B52-359B-4038-A883-9A26E2298CA9}" type="sibTrans" cxnId="{596F491F-422D-4471-9A0A-82A486E163FE}">
      <dgm:prSet/>
      <dgm:spPr/>
      <dgm:t>
        <a:bodyPr/>
        <a:lstStyle/>
        <a:p>
          <a:endParaRPr lang="en-AU" sz="2000">
            <a:latin typeface="Century Gothic" panose="020B0502020202020204" pitchFamily="34" charset="0"/>
          </a:endParaRPr>
        </a:p>
      </dgm:t>
    </dgm:pt>
    <dgm:pt modelId="{CAF9A679-CB87-48CF-8167-638776719921}">
      <dgm:prSet custT="1"/>
      <dgm:spPr/>
      <dgm:t>
        <a:bodyPr/>
        <a:lstStyle/>
        <a:p>
          <a:r>
            <a:rPr lang="en-AU" sz="1400" dirty="0">
              <a:latin typeface="Century Gothic" panose="020B0502020202020204" pitchFamily="34" charset="0"/>
            </a:rPr>
            <a:t>Purpose: Deals with a taxation debt that has been raised</a:t>
          </a:r>
        </a:p>
      </dgm:t>
    </dgm:pt>
    <dgm:pt modelId="{5CB36089-9954-4FC1-8AFF-1513A614E236}" type="parTrans" cxnId="{8140A8EC-BE5E-4202-BE60-0E3AB8B3B874}">
      <dgm:prSet/>
      <dgm:spPr/>
      <dgm:t>
        <a:bodyPr/>
        <a:lstStyle/>
        <a:p>
          <a:endParaRPr lang="en-AU" sz="2000"/>
        </a:p>
      </dgm:t>
    </dgm:pt>
    <dgm:pt modelId="{97DA5EE2-D3E8-4907-A029-94BA1D40CF7D}" type="sibTrans" cxnId="{8140A8EC-BE5E-4202-BE60-0E3AB8B3B874}">
      <dgm:prSet/>
      <dgm:spPr/>
      <dgm:t>
        <a:bodyPr/>
        <a:lstStyle/>
        <a:p>
          <a:endParaRPr lang="en-AU" sz="2000"/>
        </a:p>
      </dgm:t>
    </dgm:pt>
    <dgm:pt modelId="{C9F4F9E1-EF96-4572-A8EF-E97BE864CD42}">
      <dgm:prSet custT="1"/>
      <dgm:spPr/>
      <dgm:t>
        <a:bodyPr/>
        <a:lstStyle/>
        <a:p>
          <a:r>
            <a:rPr lang="en-AU" sz="1400" dirty="0">
              <a:latin typeface="Century Gothic" panose="020B0502020202020204" pitchFamily="34" charset="0"/>
            </a:rPr>
            <a:t>Purpose: Specifically considers criminal offences</a:t>
          </a:r>
        </a:p>
      </dgm:t>
    </dgm:pt>
    <dgm:pt modelId="{8DA1C6A1-1653-4835-9EB7-819456786E20}" type="parTrans" cxnId="{7B40AD91-9CDA-494C-BFBE-3A76661F59ED}">
      <dgm:prSet/>
      <dgm:spPr/>
      <dgm:t>
        <a:bodyPr/>
        <a:lstStyle/>
        <a:p>
          <a:endParaRPr lang="en-AU" sz="2000"/>
        </a:p>
      </dgm:t>
    </dgm:pt>
    <dgm:pt modelId="{F8150213-8072-4813-AD84-044600BE24E5}" type="sibTrans" cxnId="{7B40AD91-9CDA-494C-BFBE-3A76661F59ED}">
      <dgm:prSet/>
      <dgm:spPr/>
      <dgm:t>
        <a:bodyPr/>
        <a:lstStyle/>
        <a:p>
          <a:endParaRPr lang="en-AU" sz="2000"/>
        </a:p>
      </dgm:t>
    </dgm:pt>
    <dgm:pt modelId="{AF66A5F7-C748-415A-85FD-160319E09846}" type="pres">
      <dgm:prSet presAssocID="{61CF41B9-D1D5-4B5A-8CB3-8BB9D4D64B25}" presName="linear" presStyleCnt="0">
        <dgm:presLayoutVars>
          <dgm:dir/>
          <dgm:animLvl val="lvl"/>
          <dgm:resizeHandles val="exact"/>
        </dgm:presLayoutVars>
      </dgm:prSet>
      <dgm:spPr/>
    </dgm:pt>
    <dgm:pt modelId="{6CC7F549-5048-4BC0-9C7F-9E501060B9BF}" type="pres">
      <dgm:prSet presAssocID="{C999950E-9D32-4CE1-95FC-5B9FE236CE5D}" presName="parentLin" presStyleCnt="0"/>
      <dgm:spPr/>
    </dgm:pt>
    <dgm:pt modelId="{87EFFE1C-D786-4890-83D3-6B1E5A87BA74}" type="pres">
      <dgm:prSet presAssocID="{C999950E-9D32-4CE1-95FC-5B9FE236CE5D}" presName="parentLeftMargin" presStyleLbl="node1" presStyleIdx="0" presStyleCnt="2"/>
      <dgm:spPr/>
    </dgm:pt>
    <dgm:pt modelId="{DD06351A-7FD7-418F-A3F3-F92F9228E7BA}" type="pres">
      <dgm:prSet presAssocID="{C999950E-9D32-4CE1-95FC-5B9FE236CE5D}" presName="parentText" presStyleLbl="node1" presStyleIdx="0" presStyleCnt="2">
        <dgm:presLayoutVars>
          <dgm:chMax val="0"/>
          <dgm:bulletEnabled val="1"/>
        </dgm:presLayoutVars>
      </dgm:prSet>
      <dgm:spPr/>
    </dgm:pt>
    <dgm:pt modelId="{51D76A44-457F-4D30-A2F8-92ED90ABB53C}" type="pres">
      <dgm:prSet presAssocID="{C999950E-9D32-4CE1-95FC-5B9FE236CE5D}" presName="negativeSpace" presStyleCnt="0"/>
      <dgm:spPr/>
    </dgm:pt>
    <dgm:pt modelId="{4EDEB201-7725-4A3D-8F33-3A4D58DFF40C}" type="pres">
      <dgm:prSet presAssocID="{C999950E-9D32-4CE1-95FC-5B9FE236CE5D}" presName="childText" presStyleLbl="conFgAcc1" presStyleIdx="0" presStyleCnt="2">
        <dgm:presLayoutVars>
          <dgm:bulletEnabled val="1"/>
        </dgm:presLayoutVars>
      </dgm:prSet>
      <dgm:spPr/>
    </dgm:pt>
    <dgm:pt modelId="{44CF80C1-ABB9-4E0D-AC39-1D4A111E25F9}" type="pres">
      <dgm:prSet presAssocID="{663AE85D-8C58-4880-A6A3-CC0FB64DF1F4}" presName="spaceBetweenRectangles" presStyleCnt="0"/>
      <dgm:spPr/>
    </dgm:pt>
    <dgm:pt modelId="{D5E6B421-098A-4209-933F-9EEEFADEC9CA}" type="pres">
      <dgm:prSet presAssocID="{725DD30A-7B11-4BB4-882F-4F495327A536}" presName="parentLin" presStyleCnt="0"/>
      <dgm:spPr/>
    </dgm:pt>
    <dgm:pt modelId="{5484CA11-A195-4ACF-830A-C4595B1781BD}" type="pres">
      <dgm:prSet presAssocID="{725DD30A-7B11-4BB4-882F-4F495327A536}" presName="parentLeftMargin" presStyleLbl="node1" presStyleIdx="0" presStyleCnt="2"/>
      <dgm:spPr/>
    </dgm:pt>
    <dgm:pt modelId="{D3AB9070-0E6B-4E01-AE1E-AE742E404CE8}" type="pres">
      <dgm:prSet presAssocID="{725DD30A-7B11-4BB4-882F-4F495327A536}" presName="parentText" presStyleLbl="node1" presStyleIdx="1" presStyleCnt="2">
        <dgm:presLayoutVars>
          <dgm:chMax val="0"/>
          <dgm:bulletEnabled val="1"/>
        </dgm:presLayoutVars>
      </dgm:prSet>
      <dgm:spPr/>
    </dgm:pt>
    <dgm:pt modelId="{3C81CE96-D746-4BD5-9CD1-BD95B6E65596}" type="pres">
      <dgm:prSet presAssocID="{725DD30A-7B11-4BB4-882F-4F495327A536}" presName="negativeSpace" presStyleCnt="0"/>
      <dgm:spPr/>
    </dgm:pt>
    <dgm:pt modelId="{04AF6562-C9CF-486D-A8F8-1C1C476F3A5B}" type="pres">
      <dgm:prSet presAssocID="{725DD30A-7B11-4BB4-882F-4F495327A536}" presName="childText" presStyleLbl="conFgAcc1" presStyleIdx="1" presStyleCnt="2">
        <dgm:presLayoutVars>
          <dgm:bulletEnabled val="1"/>
        </dgm:presLayoutVars>
      </dgm:prSet>
      <dgm:spPr/>
    </dgm:pt>
  </dgm:ptLst>
  <dgm:cxnLst>
    <dgm:cxn modelId="{E7591107-A60D-4582-9088-F13B152A0A91}" type="presOf" srcId="{C9F4F9E1-EF96-4572-A8EF-E97BE864CD42}" destId="{04AF6562-C9CF-486D-A8F8-1C1C476F3A5B}" srcOrd="0" destOrd="3" presId="urn:microsoft.com/office/officeart/2005/8/layout/list1"/>
    <dgm:cxn modelId="{A4935216-9DAA-44E6-ABD5-3FB4FE87F5BD}" type="presOf" srcId="{E05A0009-B475-401B-881E-B563CABBE3C5}" destId="{4EDEB201-7725-4A3D-8F33-3A4D58DFF40C}" srcOrd="0" destOrd="2" presId="urn:microsoft.com/office/officeart/2005/8/layout/list1"/>
    <dgm:cxn modelId="{911EED1E-9E8E-4728-B05C-8576E56F68EC}" type="presOf" srcId="{9A33C494-4C05-4B0A-BB7A-7FE1C44FF48C}" destId="{4EDEB201-7725-4A3D-8F33-3A4D58DFF40C}" srcOrd="0" destOrd="1" presId="urn:microsoft.com/office/officeart/2005/8/layout/list1"/>
    <dgm:cxn modelId="{596F491F-422D-4471-9A0A-82A486E163FE}" srcId="{725DD30A-7B11-4BB4-882F-4F495327A536}" destId="{7BFCDD0F-5DEE-4321-B46D-E6B34B019929}" srcOrd="1" destOrd="0" parTransId="{B3F8A7E7-8DD8-4EC2-B2C6-1327586A96E2}" sibTransId="{82FC6B52-359B-4038-A883-9A26E2298CA9}"/>
    <dgm:cxn modelId="{B7808329-8FBA-48AA-8480-B6C5DB9C3910}" srcId="{725DD30A-7B11-4BB4-882F-4F495327A536}" destId="{4D29D203-00DF-4A5C-8CBA-BC9BDAC51B23}" srcOrd="0" destOrd="0" parTransId="{461B078B-5D7F-41D0-BA19-86FF36D1B931}" sibTransId="{D72BBF38-6911-4523-AD96-47DFEE3718C8}"/>
    <dgm:cxn modelId="{8BB0AC38-A73B-4EE4-9ABE-D1F1D8BA6B34}" type="presOf" srcId="{4D29D203-00DF-4A5C-8CBA-BC9BDAC51B23}" destId="{04AF6562-C9CF-486D-A8F8-1C1C476F3A5B}" srcOrd="0" destOrd="0" presId="urn:microsoft.com/office/officeart/2005/8/layout/list1"/>
    <dgm:cxn modelId="{E7688669-0B86-42E1-AECD-B10659228E48}" srcId="{C999950E-9D32-4CE1-95FC-5B9FE236CE5D}" destId="{64679DB5-B5C5-4DC0-99FA-684625729379}" srcOrd="0" destOrd="0" parTransId="{DB64E17D-C2B8-41B7-8808-1107BDCD2A1A}" sibTransId="{D10F7FE4-BE78-416E-89DC-3654309131AD}"/>
    <dgm:cxn modelId="{21013D81-D0C3-481C-97B8-64DB8EDE0049}" srcId="{61CF41B9-D1D5-4B5A-8CB3-8BB9D4D64B25}" destId="{725DD30A-7B11-4BB4-882F-4F495327A536}" srcOrd="1" destOrd="0" parTransId="{F633EAE5-8741-4DF9-A36D-FCBA2A3D7C91}" sibTransId="{3DF4D9D4-EF39-464B-A693-15599088C27B}"/>
    <dgm:cxn modelId="{B9FED288-B6A8-4B18-AF03-E1A109CA3DB2}" srcId="{725DD30A-7B11-4BB4-882F-4F495327A536}" destId="{1D1CCB23-5370-413A-B7AD-5B97639178B4}" srcOrd="2" destOrd="0" parTransId="{B349F6A0-E333-4F71-AAEB-3FAA65536A88}" sibTransId="{890F95D8-836B-4B3D-939A-96780FF8715D}"/>
    <dgm:cxn modelId="{C7C4D290-EC5A-4524-95FA-43FEB31F4FA5}" type="presOf" srcId="{725DD30A-7B11-4BB4-882F-4F495327A536}" destId="{D3AB9070-0E6B-4E01-AE1E-AE742E404CE8}" srcOrd="1" destOrd="0" presId="urn:microsoft.com/office/officeart/2005/8/layout/list1"/>
    <dgm:cxn modelId="{7B40AD91-9CDA-494C-BFBE-3A76661F59ED}" srcId="{725DD30A-7B11-4BB4-882F-4F495327A536}" destId="{C9F4F9E1-EF96-4572-A8EF-E97BE864CD42}" srcOrd="3" destOrd="0" parTransId="{8DA1C6A1-1653-4835-9EB7-819456786E20}" sibTransId="{F8150213-8072-4813-AD84-044600BE24E5}"/>
    <dgm:cxn modelId="{91B9B795-E7EE-49BE-89F0-AC3FBA80B44E}" srcId="{C999950E-9D32-4CE1-95FC-5B9FE236CE5D}" destId="{E05A0009-B475-401B-881E-B563CABBE3C5}" srcOrd="2" destOrd="0" parTransId="{7F6F1024-EB25-40A1-A407-54EAD0401D7F}" sibTransId="{864720EB-6457-426A-9AF6-B8069551A875}"/>
    <dgm:cxn modelId="{17C28E98-0912-444B-BFDD-CB066B582D41}" srcId="{C999950E-9D32-4CE1-95FC-5B9FE236CE5D}" destId="{9A33C494-4C05-4B0A-BB7A-7FE1C44FF48C}" srcOrd="1" destOrd="0" parTransId="{15B988DE-C7C5-4AC6-9AC1-E963D87CC4E6}" sibTransId="{948E8E0E-50FC-4F84-B04D-EBB487B7A0FA}"/>
    <dgm:cxn modelId="{CD8B1D9B-194E-47B4-974D-4056271657D8}" type="presOf" srcId="{1D1CCB23-5370-413A-B7AD-5B97639178B4}" destId="{04AF6562-C9CF-486D-A8F8-1C1C476F3A5B}" srcOrd="0" destOrd="2" presId="urn:microsoft.com/office/officeart/2005/8/layout/list1"/>
    <dgm:cxn modelId="{8469399D-7E48-433A-82AF-306CA1C36690}" type="presOf" srcId="{7BFCDD0F-5DEE-4321-B46D-E6B34B019929}" destId="{04AF6562-C9CF-486D-A8F8-1C1C476F3A5B}" srcOrd="0" destOrd="1" presId="urn:microsoft.com/office/officeart/2005/8/layout/list1"/>
    <dgm:cxn modelId="{559F3AA9-3A3C-4CBB-85C8-BBD34FD2A2E5}" srcId="{61CF41B9-D1D5-4B5A-8CB3-8BB9D4D64B25}" destId="{C999950E-9D32-4CE1-95FC-5B9FE236CE5D}" srcOrd="0" destOrd="0" parTransId="{19C6E1AB-DAED-4BED-B9AD-7C093C873712}" sibTransId="{663AE85D-8C58-4880-A6A3-CC0FB64DF1F4}"/>
    <dgm:cxn modelId="{1E1D60A9-FA0E-4718-95CB-CF2E63EBD113}" type="presOf" srcId="{61CF41B9-D1D5-4B5A-8CB3-8BB9D4D64B25}" destId="{AF66A5F7-C748-415A-85FD-160319E09846}" srcOrd="0" destOrd="0" presId="urn:microsoft.com/office/officeart/2005/8/layout/list1"/>
    <dgm:cxn modelId="{D9D008AA-D072-4BE7-A3B6-CEBA00013539}" type="presOf" srcId="{CAF9A679-CB87-48CF-8167-638776719921}" destId="{4EDEB201-7725-4A3D-8F33-3A4D58DFF40C}" srcOrd="0" destOrd="3" presId="urn:microsoft.com/office/officeart/2005/8/layout/list1"/>
    <dgm:cxn modelId="{B1CD50B6-B0B9-4D81-8F98-95D698FAD974}" type="presOf" srcId="{725DD30A-7B11-4BB4-882F-4F495327A536}" destId="{5484CA11-A195-4ACF-830A-C4595B1781BD}" srcOrd="0" destOrd="0" presId="urn:microsoft.com/office/officeart/2005/8/layout/list1"/>
    <dgm:cxn modelId="{9CC23CC8-CF58-4DEE-8E76-8AF51B83A530}" type="presOf" srcId="{C999950E-9D32-4CE1-95FC-5B9FE236CE5D}" destId="{87EFFE1C-D786-4890-83D3-6B1E5A87BA74}" srcOrd="0" destOrd="0" presId="urn:microsoft.com/office/officeart/2005/8/layout/list1"/>
    <dgm:cxn modelId="{065499D6-2F95-4864-999B-1926FB1433BD}" type="presOf" srcId="{C999950E-9D32-4CE1-95FC-5B9FE236CE5D}" destId="{DD06351A-7FD7-418F-A3F3-F92F9228E7BA}" srcOrd="1" destOrd="0" presId="urn:microsoft.com/office/officeart/2005/8/layout/list1"/>
    <dgm:cxn modelId="{8140A8EC-BE5E-4202-BE60-0E3AB8B3B874}" srcId="{C999950E-9D32-4CE1-95FC-5B9FE236CE5D}" destId="{CAF9A679-CB87-48CF-8167-638776719921}" srcOrd="3" destOrd="0" parTransId="{5CB36089-9954-4FC1-8AFF-1513A614E236}" sibTransId="{97DA5EE2-D3E8-4907-A029-94BA1D40CF7D}"/>
    <dgm:cxn modelId="{03B44DFC-4B8D-41C5-9465-3E0B7CC77D22}" type="presOf" srcId="{64679DB5-B5C5-4DC0-99FA-684625729379}" destId="{4EDEB201-7725-4A3D-8F33-3A4D58DFF40C}" srcOrd="0" destOrd="0" presId="urn:microsoft.com/office/officeart/2005/8/layout/list1"/>
    <dgm:cxn modelId="{6541373F-F8A8-4482-BA37-C092BB120486}" type="presParOf" srcId="{AF66A5F7-C748-415A-85FD-160319E09846}" destId="{6CC7F549-5048-4BC0-9C7F-9E501060B9BF}" srcOrd="0" destOrd="0" presId="urn:microsoft.com/office/officeart/2005/8/layout/list1"/>
    <dgm:cxn modelId="{7DAB756E-C47A-42D1-8E9A-2F3AAFAE0C83}" type="presParOf" srcId="{6CC7F549-5048-4BC0-9C7F-9E501060B9BF}" destId="{87EFFE1C-D786-4890-83D3-6B1E5A87BA74}" srcOrd="0" destOrd="0" presId="urn:microsoft.com/office/officeart/2005/8/layout/list1"/>
    <dgm:cxn modelId="{7AF6E7E6-A91F-4A97-A691-8AAF5E96875A}" type="presParOf" srcId="{6CC7F549-5048-4BC0-9C7F-9E501060B9BF}" destId="{DD06351A-7FD7-418F-A3F3-F92F9228E7BA}" srcOrd="1" destOrd="0" presId="urn:microsoft.com/office/officeart/2005/8/layout/list1"/>
    <dgm:cxn modelId="{C322D39A-CD08-4324-8A52-BAC3D6DB024B}" type="presParOf" srcId="{AF66A5F7-C748-415A-85FD-160319E09846}" destId="{51D76A44-457F-4D30-A2F8-92ED90ABB53C}" srcOrd="1" destOrd="0" presId="urn:microsoft.com/office/officeart/2005/8/layout/list1"/>
    <dgm:cxn modelId="{77E0906F-FDEA-474A-B603-77F1D1D8EEF0}" type="presParOf" srcId="{AF66A5F7-C748-415A-85FD-160319E09846}" destId="{4EDEB201-7725-4A3D-8F33-3A4D58DFF40C}" srcOrd="2" destOrd="0" presId="urn:microsoft.com/office/officeart/2005/8/layout/list1"/>
    <dgm:cxn modelId="{FA6C3A08-F63A-49CF-A185-28AB9236F4B7}" type="presParOf" srcId="{AF66A5F7-C748-415A-85FD-160319E09846}" destId="{44CF80C1-ABB9-4E0D-AC39-1D4A111E25F9}" srcOrd="3" destOrd="0" presId="urn:microsoft.com/office/officeart/2005/8/layout/list1"/>
    <dgm:cxn modelId="{C0934C2F-269C-4270-BC01-9807E83C4A51}" type="presParOf" srcId="{AF66A5F7-C748-415A-85FD-160319E09846}" destId="{D5E6B421-098A-4209-933F-9EEEFADEC9CA}" srcOrd="4" destOrd="0" presId="urn:microsoft.com/office/officeart/2005/8/layout/list1"/>
    <dgm:cxn modelId="{9F998022-92CF-49AF-B4FF-CBB30463A388}" type="presParOf" srcId="{D5E6B421-098A-4209-933F-9EEEFADEC9CA}" destId="{5484CA11-A195-4ACF-830A-C4595B1781BD}" srcOrd="0" destOrd="0" presId="urn:microsoft.com/office/officeart/2005/8/layout/list1"/>
    <dgm:cxn modelId="{80487218-6384-483C-B3F3-9E99846D7F5D}" type="presParOf" srcId="{D5E6B421-098A-4209-933F-9EEEFADEC9CA}" destId="{D3AB9070-0E6B-4E01-AE1E-AE742E404CE8}" srcOrd="1" destOrd="0" presId="urn:microsoft.com/office/officeart/2005/8/layout/list1"/>
    <dgm:cxn modelId="{2334C95E-E2B1-49D2-B3C4-221D29582F04}" type="presParOf" srcId="{AF66A5F7-C748-415A-85FD-160319E09846}" destId="{3C81CE96-D746-4BD5-9CD1-BD95B6E65596}" srcOrd="5" destOrd="0" presId="urn:microsoft.com/office/officeart/2005/8/layout/list1"/>
    <dgm:cxn modelId="{E8FCDF73-ADB5-40DF-8180-10155845D4ED}" type="presParOf" srcId="{AF66A5F7-C748-415A-85FD-160319E09846}" destId="{04AF6562-C9CF-486D-A8F8-1C1C476F3A5B}"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B8CD6AE-34C3-491E-9113-32B48FB4C1A2}"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AU"/>
        </a:p>
      </dgm:t>
    </dgm:pt>
    <dgm:pt modelId="{D5EF5766-6B6B-4D02-8C8A-A61955EC6F5F}">
      <dgm:prSet phldrT="[Text]"/>
      <dgm:spPr/>
      <dgm:t>
        <a:bodyPr/>
        <a:lstStyle/>
        <a:p>
          <a:r>
            <a:rPr lang="en-AU" dirty="0">
              <a:latin typeface="Century Gothic" panose="020B0502020202020204" pitchFamily="34" charset="0"/>
            </a:rPr>
            <a:t>Payment Plan</a:t>
          </a:r>
        </a:p>
      </dgm:t>
    </dgm:pt>
    <dgm:pt modelId="{89FA1F75-BD4F-4473-BE8F-EFC11B8B5A65}" type="parTrans" cxnId="{6D440000-27B4-455A-9BAB-704A3DB0001D}">
      <dgm:prSet/>
      <dgm:spPr/>
      <dgm:t>
        <a:bodyPr/>
        <a:lstStyle/>
        <a:p>
          <a:endParaRPr lang="en-AU">
            <a:latin typeface="Century Gothic" panose="020B0502020202020204" pitchFamily="34" charset="0"/>
          </a:endParaRPr>
        </a:p>
      </dgm:t>
    </dgm:pt>
    <dgm:pt modelId="{218A60BF-EB1A-4E12-A9AD-9729CF5221EB}" type="sibTrans" cxnId="{6D440000-27B4-455A-9BAB-704A3DB0001D}">
      <dgm:prSet/>
      <dgm:spPr/>
      <dgm:t>
        <a:bodyPr/>
        <a:lstStyle/>
        <a:p>
          <a:endParaRPr lang="en-AU">
            <a:latin typeface="Century Gothic" panose="020B0502020202020204" pitchFamily="34" charset="0"/>
          </a:endParaRPr>
        </a:p>
      </dgm:t>
    </dgm:pt>
    <dgm:pt modelId="{EE4071CB-7840-434D-9913-DEAD2DD3B69B}">
      <dgm:prSet phldrT="[Text]"/>
      <dgm:spPr/>
      <dgm:t>
        <a:bodyPr/>
        <a:lstStyle/>
        <a:p>
          <a:r>
            <a:rPr lang="en-AU" dirty="0">
              <a:latin typeface="Century Gothic" panose="020B0502020202020204" pitchFamily="34" charset="0"/>
            </a:rPr>
            <a:t>Garnishee notice</a:t>
          </a:r>
        </a:p>
      </dgm:t>
    </dgm:pt>
    <dgm:pt modelId="{0D66B606-B7BC-4967-99EA-65FAB0716352}" type="parTrans" cxnId="{049AD9FB-45A8-427C-92B8-B066153931EE}">
      <dgm:prSet/>
      <dgm:spPr/>
      <dgm:t>
        <a:bodyPr/>
        <a:lstStyle/>
        <a:p>
          <a:endParaRPr lang="en-AU">
            <a:latin typeface="Century Gothic" panose="020B0502020202020204" pitchFamily="34" charset="0"/>
          </a:endParaRPr>
        </a:p>
      </dgm:t>
    </dgm:pt>
    <dgm:pt modelId="{E401C1C8-BB3F-4A6B-863F-F9575AE0773E}" type="sibTrans" cxnId="{049AD9FB-45A8-427C-92B8-B066153931EE}">
      <dgm:prSet/>
      <dgm:spPr/>
      <dgm:t>
        <a:bodyPr/>
        <a:lstStyle/>
        <a:p>
          <a:endParaRPr lang="en-AU">
            <a:latin typeface="Century Gothic" panose="020B0502020202020204" pitchFamily="34" charset="0"/>
          </a:endParaRPr>
        </a:p>
      </dgm:t>
    </dgm:pt>
    <dgm:pt modelId="{D97C43E1-7699-41AD-AB3D-612E1F574BB1}">
      <dgm:prSet phldrT="[Text]"/>
      <dgm:spPr/>
      <dgm:t>
        <a:bodyPr/>
        <a:lstStyle/>
        <a:p>
          <a:r>
            <a:rPr lang="en-AU" dirty="0">
              <a:latin typeface="Century Gothic" panose="020B0502020202020204" pitchFamily="34" charset="0"/>
            </a:rPr>
            <a:t>Freezing order</a:t>
          </a:r>
        </a:p>
      </dgm:t>
    </dgm:pt>
    <dgm:pt modelId="{8F999375-CCAB-4CEB-9541-F87E5A47298B}" type="parTrans" cxnId="{1EFFBF50-A8CB-4F53-9A71-F1D98902DFDA}">
      <dgm:prSet/>
      <dgm:spPr/>
      <dgm:t>
        <a:bodyPr/>
        <a:lstStyle/>
        <a:p>
          <a:endParaRPr lang="en-AU">
            <a:latin typeface="Century Gothic" panose="020B0502020202020204" pitchFamily="34" charset="0"/>
          </a:endParaRPr>
        </a:p>
      </dgm:t>
    </dgm:pt>
    <dgm:pt modelId="{554CC5F2-5A1A-49C1-A155-3C7A34CD3C72}" type="sibTrans" cxnId="{1EFFBF50-A8CB-4F53-9A71-F1D98902DFDA}">
      <dgm:prSet/>
      <dgm:spPr/>
      <dgm:t>
        <a:bodyPr/>
        <a:lstStyle/>
        <a:p>
          <a:endParaRPr lang="en-AU">
            <a:latin typeface="Century Gothic" panose="020B0502020202020204" pitchFamily="34" charset="0"/>
          </a:endParaRPr>
        </a:p>
      </dgm:t>
    </dgm:pt>
    <dgm:pt modelId="{DC9E56BD-D123-48E2-822B-6FA56099D471}">
      <dgm:prSet phldrT="[Text]"/>
      <dgm:spPr/>
      <dgm:t>
        <a:bodyPr/>
        <a:lstStyle/>
        <a:p>
          <a:r>
            <a:rPr lang="en-AU" dirty="0">
              <a:latin typeface="Century Gothic" panose="020B0502020202020204" pitchFamily="34" charset="0"/>
            </a:rPr>
            <a:t>Warrant of seizure</a:t>
          </a:r>
        </a:p>
      </dgm:t>
    </dgm:pt>
    <dgm:pt modelId="{FD465F02-B984-49CF-AF76-EEC0BCE708D5}" type="parTrans" cxnId="{2D0AD4EC-387E-450A-A808-D79BF73509B1}">
      <dgm:prSet/>
      <dgm:spPr/>
      <dgm:t>
        <a:bodyPr/>
        <a:lstStyle/>
        <a:p>
          <a:endParaRPr lang="en-AU">
            <a:latin typeface="Century Gothic" panose="020B0502020202020204" pitchFamily="34" charset="0"/>
          </a:endParaRPr>
        </a:p>
      </dgm:t>
    </dgm:pt>
    <dgm:pt modelId="{27EE9DE6-9873-4BEB-AF42-081C94D3CD58}" type="sibTrans" cxnId="{2D0AD4EC-387E-450A-A808-D79BF73509B1}">
      <dgm:prSet/>
      <dgm:spPr/>
      <dgm:t>
        <a:bodyPr/>
        <a:lstStyle/>
        <a:p>
          <a:endParaRPr lang="en-AU">
            <a:latin typeface="Century Gothic" panose="020B0502020202020204" pitchFamily="34" charset="0"/>
          </a:endParaRPr>
        </a:p>
      </dgm:t>
    </dgm:pt>
    <dgm:pt modelId="{01248C24-0474-4F37-881D-1A30922550BF}">
      <dgm:prSet phldrT="[Text]"/>
      <dgm:spPr/>
      <dgm:t>
        <a:bodyPr/>
        <a:lstStyle/>
        <a:p>
          <a:r>
            <a:rPr lang="en-AU" dirty="0">
              <a:latin typeface="Century Gothic" panose="020B0502020202020204" pitchFamily="34" charset="0"/>
            </a:rPr>
            <a:t>Mutual Assistance</a:t>
          </a:r>
        </a:p>
      </dgm:t>
    </dgm:pt>
    <dgm:pt modelId="{A1BFA6AA-359E-485F-83C4-8E6539F6D46F}" type="parTrans" cxnId="{410139FA-965C-48B9-AEA6-EFE6FBF5C51A}">
      <dgm:prSet/>
      <dgm:spPr/>
      <dgm:t>
        <a:bodyPr/>
        <a:lstStyle/>
        <a:p>
          <a:endParaRPr lang="en-AU">
            <a:latin typeface="Century Gothic" panose="020B0502020202020204" pitchFamily="34" charset="0"/>
          </a:endParaRPr>
        </a:p>
      </dgm:t>
    </dgm:pt>
    <dgm:pt modelId="{2E4ED299-8D93-412E-BD79-42728035A64B}" type="sibTrans" cxnId="{410139FA-965C-48B9-AEA6-EFE6FBF5C51A}">
      <dgm:prSet/>
      <dgm:spPr/>
      <dgm:t>
        <a:bodyPr/>
        <a:lstStyle/>
        <a:p>
          <a:endParaRPr lang="en-AU">
            <a:latin typeface="Century Gothic" panose="020B0502020202020204" pitchFamily="34" charset="0"/>
          </a:endParaRPr>
        </a:p>
      </dgm:t>
    </dgm:pt>
    <dgm:pt modelId="{D50B7755-A3A5-42DF-AF20-FCF9F3233BDE}">
      <dgm:prSet/>
      <dgm:spPr/>
      <dgm:t>
        <a:bodyPr/>
        <a:lstStyle/>
        <a:p>
          <a:r>
            <a:rPr lang="en-AU" dirty="0">
              <a:latin typeface="Century Gothic" panose="020B0502020202020204" pitchFamily="34" charset="0"/>
            </a:rPr>
            <a:t>Director Penalties</a:t>
          </a:r>
        </a:p>
      </dgm:t>
    </dgm:pt>
    <dgm:pt modelId="{AFAA9A9A-BE7F-49DB-9536-190954B36702}" type="parTrans" cxnId="{BECF01DA-C9E5-4850-939E-8BDDB48758A0}">
      <dgm:prSet/>
      <dgm:spPr/>
      <dgm:t>
        <a:bodyPr/>
        <a:lstStyle/>
        <a:p>
          <a:endParaRPr lang="en-AU">
            <a:latin typeface="Century Gothic" panose="020B0502020202020204" pitchFamily="34" charset="0"/>
          </a:endParaRPr>
        </a:p>
      </dgm:t>
    </dgm:pt>
    <dgm:pt modelId="{8BDB5629-F444-4CA6-8BB9-1D6001DD1AE4}" type="sibTrans" cxnId="{BECF01DA-C9E5-4850-939E-8BDDB48758A0}">
      <dgm:prSet/>
      <dgm:spPr/>
      <dgm:t>
        <a:bodyPr/>
        <a:lstStyle/>
        <a:p>
          <a:endParaRPr lang="en-AU">
            <a:latin typeface="Century Gothic" panose="020B0502020202020204" pitchFamily="34" charset="0"/>
          </a:endParaRPr>
        </a:p>
      </dgm:t>
    </dgm:pt>
    <dgm:pt modelId="{C7B0374C-0D09-4DBE-8B2A-2B1517D166B9}">
      <dgm:prSet/>
      <dgm:spPr/>
      <dgm:t>
        <a:bodyPr/>
        <a:lstStyle/>
        <a:p>
          <a:r>
            <a:rPr lang="en-AU" dirty="0">
              <a:latin typeface="Century Gothic" panose="020B0502020202020204" pitchFamily="34" charset="0"/>
            </a:rPr>
            <a:t>Departure Prohibition order</a:t>
          </a:r>
        </a:p>
      </dgm:t>
    </dgm:pt>
    <dgm:pt modelId="{104C2F19-BE59-4BB7-932B-24CF909BE9D4}" type="parTrans" cxnId="{018B4B00-5D35-45F7-A87B-D77DC0DD3CCA}">
      <dgm:prSet/>
      <dgm:spPr/>
      <dgm:t>
        <a:bodyPr/>
        <a:lstStyle/>
        <a:p>
          <a:endParaRPr lang="en-AU">
            <a:latin typeface="Century Gothic" panose="020B0502020202020204" pitchFamily="34" charset="0"/>
          </a:endParaRPr>
        </a:p>
      </dgm:t>
    </dgm:pt>
    <dgm:pt modelId="{289DC212-9289-4931-A77A-A5A86B3FC2BE}" type="sibTrans" cxnId="{018B4B00-5D35-45F7-A87B-D77DC0DD3CCA}">
      <dgm:prSet/>
      <dgm:spPr/>
      <dgm:t>
        <a:bodyPr/>
        <a:lstStyle/>
        <a:p>
          <a:endParaRPr lang="en-AU">
            <a:latin typeface="Century Gothic" panose="020B0502020202020204" pitchFamily="34" charset="0"/>
          </a:endParaRPr>
        </a:p>
      </dgm:t>
    </dgm:pt>
    <dgm:pt modelId="{BFB2FAC2-4C58-48EF-A9EF-F256F8E96760}" type="pres">
      <dgm:prSet presAssocID="{9B8CD6AE-34C3-491E-9113-32B48FB4C1A2}" presName="cycle" presStyleCnt="0">
        <dgm:presLayoutVars>
          <dgm:dir/>
          <dgm:resizeHandles val="exact"/>
        </dgm:presLayoutVars>
      </dgm:prSet>
      <dgm:spPr/>
    </dgm:pt>
    <dgm:pt modelId="{D66F19E4-6081-423F-A183-44CAAB000134}" type="pres">
      <dgm:prSet presAssocID="{D5EF5766-6B6B-4D02-8C8A-A61955EC6F5F}" presName="node" presStyleLbl="node1" presStyleIdx="0" presStyleCnt="7">
        <dgm:presLayoutVars>
          <dgm:bulletEnabled val="1"/>
        </dgm:presLayoutVars>
      </dgm:prSet>
      <dgm:spPr/>
    </dgm:pt>
    <dgm:pt modelId="{D8D7217D-A612-4BD9-BDA7-F8E0BD9B5D8D}" type="pres">
      <dgm:prSet presAssocID="{218A60BF-EB1A-4E12-A9AD-9729CF5221EB}" presName="sibTrans" presStyleLbl="sibTrans2D1" presStyleIdx="0" presStyleCnt="7"/>
      <dgm:spPr/>
    </dgm:pt>
    <dgm:pt modelId="{66977061-6E7A-4C26-8E9D-816B2EC10E90}" type="pres">
      <dgm:prSet presAssocID="{218A60BF-EB1A-4E12-A9AD-9729CF5221EB}" presName="connectorText" presStyleLbl="sibTrans2D1" presStyleIdx="0" presStyleCnt="7"/>
      <dgm:spPr/>
    </dgm:pt>
    <dgm:pt modelId="{82BF6A05-B42A-41C7-ADE7-E3D91ADF94DD}" type="pres">
      <dgm:prSet presAssocID="{EE4071CB-7840-434D-9913-DEAD2DD3B69B}" presName="node" presStyleLbl="node1" presStyleIdx="1" presStyleCnt="7">
        <dgm:presLayoutVars>
          <dgm:bulletEnabled val="1"/>
        </dgm:presLayoutVars>
      </dgm:prSet>
      <dgm:spPr/>
    </dgm:pt>
    <dgm:pt modelId="{E2673C6F-5366-496C-899E-978BCB939165}" type="pres">
      <dgm:prSet presAssocID="{E401C1C8-BB3F-4A6B-863F-F9575AE0773E}" presName="sibTrans" presStyleLbl="sibTrans2D1" presStyleIdx="1" presStyleCnt="7"/>
      <dgm:spPr/>
    </dgm:pt>
    <dgm:pt modelId="{89FC7FC4-9F6E-4602-973D-1A2C8E76FAAA}" type="pres">
      <dgm:prSet presAssocID="{E401C1C8-BB3F-4A6B-863F-F9575AE0773E}" presName="connectorText" presStyleLbl="sibTrans2D1" presStyleIdx="1" presStyleCnt="7"/>
      <dgm:spPr/>
    </dgm:pt>
    <dgm:pt modelId="{052FA555-8CEC-4AFD-A0A8-ED6551A39CE7}" type="pres">
      <dgm:prSet presAssocID="{D50B7755-A3A5-42DF-AF20-FCF9F3233BDE}" presName="node" presStyleLbl="node1" presStyleIdx="2" presStyleCnt="7">
        <dgm:presLayoutVars>
          <dgm:bulletEnabled val="1"/>
        </dgm:presLayoutVars>
      </dgm:prSet>
      <dgm:spPr/>
    </dgm:pt>
    <dgm:pt modelId="{9BEF2B2D-E858-40E5-8382-B01B784CD0FB}" type="pres">
      <dgm:prSet presAssocID="{8BDB5629-F444-4CA6-8BB9-1D6001DD1AE4}" presName="sibTrans" presStyleLbl="sibTrans2D1" presStyleIdx="2" presStyleCnt="7"/>
      <dgm:spPr/>
    </dgm:pt>
    <dgm:pt modelId="{E2ACE787-71E4-4D7B-A5BC-B67AEE255BEC}" type="pres">
      <dgm:prSet presAssocID="{8BDB5629-F444-4CA6-8BB9-1D6001DD1AE4}" presName="connectorText" presStyleLbl="sibTrans2D1" presStyleIdx="2" presStyleCnt="7"/>
      <dgm:spPr/>
    </dgm:pt>
    <dgm:pt modelId="{50D03384-4C4C-4DE3-B759-BF8C8221D60A}" type="pres">
      <dgm:prSet presAssocID="{C7B0374C-0D09-4DBE-8B2A-2B1517D166B9}" presName="node" presStyleLbl="node1" presStyleIdx="3" presStyleCnt="7">
        <dgm:presLayoutVars>
          <dgm:bulletEnabled val="1"/>
        </dgm:presLayoutVars>
      </dgm:prSet>
      <dgm:spPr/>
    </dgm:pt>
    <dgm:pt modelId="{72C9F6D6-1DC4-4B33-AC09-1A7BDBEAE786}" type="pres">
      <dgm:prSet presAssocID="{289DC212-9289-4931-A77A-A5A86B3FC2BE}" presName="sibTrans" presStyleLbl="sibTrans2D1" presStyleIdx="3" presStyleCnt="7"/>
      <dgm:spPr/>
    </dgm:pt>
    <dgm:pt modelId="{8B1CECF7-9C47-41F2-B2EA-74D02C18C1E7}" type="pres">
      <dgm:prSet presAssocID="{289DC212-9289-4931-A77A-A5A86B3FC2BE}" presName="connectorText" presStyleLbl="sibTrans2D1" presStyleIdx="3" presStyleCnt="7"/>
      <dgm:spPr/>
    </dgm:pt>
    <dgm:pt modelId="{1FE64E98-5477-45F1-9531-9FD33CB5D65E}" type="pres">
      <dgm:prSet presAssocID="{D97C43E1-7699-41AD-AB3D-612E1F574BB1}" presName="node" presStyleLbl="node1" presStyleIdx="4" presStyleCnt="7">
        <dgm:presLayoutVars>
          <dgm:bulletEnabled val="1"/>
        </dgm:presLayoutVars>
      </dgm:prSet>
      <dgm:spPr/>
    </dgm:pt>
    <dgm:pt modelId="{5EEDAE8D-81A1-4A5F-BE5E-54FD7B8B1AEC}" type="pres">
      <dgm:prSet presAssocID="{554CC5F2-5A1A-49C1-A155-3C7A34CD3C72}" presName="sibTrans" presStyleLbl="sibTrans2D1" presStyleIdx="4" presStyleCnt="7"/>
      <dgm:spPr/>
    </dgm:pt>
    <dgm:pt modelId="{BC692207-EADE-4BC6-96D3-E89B6DDBB1EF}" type="pres">
      <dgm:prSet presAssocID="{554CC5F2-5A1A-49C1-A155-3C7A34CD3C72}" presName="connectorText" presStyleLbl="sibTrans2D1" presStyleIdx="4" presStyleCnt="7"/>
      <dgm:spPr/>
    </dgm:pt>
    <dgm:pt modelId="{2774A8E5-52F9-4F1E-9237-96E537E9E4EF}" type="pres">
      <dgm:prSet presAssocID="{DC9E56BD-D123-48E2-822B-6FA56099D471}" presName="node" presStyleLbl="node1" presStyleIdx="5" presStyleCnt="7">
        <dgm:presLayoutVars>
          <dgm:bulletEnabled val="1"/>
        </dgm:presLayoutVars>
      </dgm:prSet>
      <dgm:spPr/>
    </dgm:pt>
    <dgm:pt modelId="{6212F938-9E5D-4BF1-B23D-02A4A1B86005}" type="pres">
      <dgm:prSet presAssocID="{27EE9DE6-9873-4BEB-AF42-081C94D3CD58}" presName="sibTrans" presStyleLbl="sibTrans2D1" presStyleIdx="5" presStyleCnt="7"/>
      <dgm:spPr/>
    </dgm:pt>
    <dgm:pt modelId="{9CF85C40-A4F3-4DD5-8626-DC0D48CB3CB6}" type="pres">
      <dgm:prSet presAssocID="{27EE9DE6-9873-4BEB-AF42-081C94D3CD58}" presName="connectorText" presStyleLbl="sibTrans2D1" presStyleIdx="5" presStyleCnt="7"/>
      <dgm:spPr/>
    </dgm:pt>
    <dgm:pt modelId="{2A8EB904-7B78-4A2D-BA8F-28F3CA9142B0}" type="pres">
      <dgm:prSet presAssocID="{01248C24-0474-4F37-881D-1A30922550BF}" presName="node" presStyleLbl="node1" presStyleIdx="6" presStyleCnt="7">
        <dgm:presLayoutVars>
          <dgm:bulletEnabled val="1"/>
        </dgm:presLayoutVars>
      </dgm:prSet>
      <dgm:spPr/>
    </dgm:pt>
    <dgm:pt modelId="{5D9A0130-7621-4F92-8954-50E5F08328F2}" type="pres">
      <dgm:prSet presAssocID="{2E4ED299-8D93-412E-BD79-42728035A64B}" presName="sibTrans" presStyleLbl="sibTrans2D1" presStyleIdx="6" presStyleCnt="7"/>
      <dgm:spPr/>
    </dgm:pt>
    <dgm:pt modelId="{50504B07-7E69-40C1-8F7B-7652A774330A}" type="pres">
      <dgm:prSet presAssocID="{2E4ED299-8D93-412E-BD79-42728035A64B}" presName="connectorText" presStyleLbl="sibTrans2D1" presStyleIdx="6" presStyleCnt="7"/>
      <dgm:spPr/>
    </dgm:pt>
  </dgm:ptLst>
  <dgm:cxnLst>
    <dgm:cxn modelId="{6D440000-27B4-455A-9BAB-704A3DB0001D}" srcId="{9B8CD6AE-34C3-491E-9113-32B48FB4C1A2}" destId="{D5EF5766-6B6B-4D02-8C8A-A61955EC6F5F}" srcOrd="0" destOrd="0" parTransId="{89FA1F75-BD4F-4473-BE8F-EFC11B8B5A65}" sibTransId="{218A60BF-EB1A-4E12-A9AD-9729CF5221EB}"/>
    <dgm:cxn modelId="{018B4B00-5D35-45F7-A87B-D77DC0DD3CCA}" srcId="{9B8CD6AE-34C3-491E-9113-32B48FB4C1A2}" destId="{C7B0374C-0D09-4DBE-8B2A-2B1517D166B9}" srcOrd="3" destOrd="0" parTransId="{104C2F19-BE59-4BB7-932B-24CF909BE9D4}" sibTransId="{289DC212-9289-4931-A77A-A5A86B3FC2BE}"/>
    <dgm:cxn modelId="{DE6B8307-2F28-4CEB-991B-1B4DEDB54E64}" type="presOf" srcId="{EE4071CB-7840-434D-9913-DEAD2DD3B69B}" destId="{82BF6A05-B42A-41C7-ADE7-E3D91ADF94DD}" srcOrd="0" destOrd="0" presId="urn:microsoft.com/office/officeart/2005/8/layout/cycle2"/>
    <dgm:cxn modelId="{53477310-B81F-474A-960F-BE648A51A87B}" type="presOf" srcId="{218A60BF-EB1A-4E12-A9AD-9729CF5221EB}" destId="{D8D7217D-A612-4BD9-BDA7-F8E0BD9B5D8D}" srcOrd="0" destOrd="0" presId="urn:microsoft.com/office/officeart/2005/8/layout/cycle2"/>
    <dgm:cxn modelId="{76A8F21A-978B-487B-9C6C-48F8DC2C4F98}" type="presOf" srcId="{D50B7755-A3A5-42DF-AF20-FCF9F3233BDE}" destId="{052FA555-8CEC-4AFD-A0A8-ED6551A39CE7}" srcOrd="0" destOrd="0" presId="urn:microsoft.com/office/officeart/2005/8/layout/cycle2"/>
    <dgm:cxn modelId="{EF3BD025-4E67-4326-8085-8B45F1933378}" type="presOf" srcId="{C7B0374C-0D09-4DBE-8B2A-2B1517D166B9}" destId="{50D03384-4C4C-4DE3-B759-BF8C8221D60A}" srcOrd="0" destOrd="0" presId="urn:microsoft.com/office/officeart/2005/8/layout/cycle2"/>
    <dgm:cxn modelId="{FC64A62E-9C3F-4693-8843-48F2F3B68885}" type="presOf" srcId="{D5EF5766-6B6B-4D02-8C8A-A61955EC6F5F}" destId="{D66F19E4-6081-423F-A183-44CAAB000134}" srcOrd="0" destOrd="0" presId="urn:microsoft.com/office/officeart/2005/8/layout/cycle2"/>
    <dgm:cxn modelId="{0A401D31-3776-48C5-AA8F-49806F3DA4E7}" type="presOf" srcId="{2E4ED299-8D93-412E-BD79-42728035A64B}" destId="{5D9A0130-7621-4F92-8954-50E5F08328F2}" srcOrd="0" destOrd="0" presId="urn:microsoft.com/office/officeart/2005/8/layout/cycle2"/>
    <dgm:cxn modelId="{C840C833-3DFE-40E1-AF36-881EB0E08B95}" type="presOf" srcId="{218A60BF-EB1A-4E12-A9AD-9729CF5221EB}" destId="{66977061-6E7A-4C26-8E9D-816B2EC10E90}" srcOrd="1" destOrd="0" presId="urn:microsoft.com/office/officeart/2005/8/layout/cycle2"/>
    <dgm:cxn modelId="{43EDBA3C-3BF2-45EE-8F0A-62B20C66547D}" type="presOf" srcId="{8BDB5629-F444-4CA6-8BB9-1D6001DD1AE4}" destId="{9BEF2B2D-E858-40E5-8382-B01B784CD0FB}" srcOrd="0" destOrd="0" presId="urn:microsoft.com/office/officeart/2005/8/layout/cycle2"/>
    <dgm:cxn modelId="{BD16C15B-1BD9-4D58-A238-D95895F5C000}" type="presOf" srcId="{27EE9DE6-9873-4BEB-AF42-081C94D3CD58}" destId="{6212F938-9E5D-4BF1-B23D-02A4A1B86005}" srcOrd="0" destOrd="0" presId="urn:microsoft.com/office/officeart/2005/8/layout/cycle2"/>
    <dgm:cxn modelId="{A6BAF741-07F9-4241-9B28-AA8F2A1F8DE6}" type="presOf" srcId="{8BDB5629-F444-4CA6-8BB9-1D6001DD1AE4}" destId="{E2ACE787-71E4-4D7B-A5BC-B67AEE255BEC}" srcOrd="1" destOrd="0" presId="urn:microsoft.com/office/officeart/2005/8/layout/cycle2"/>
    <dgm:cxn modelId="{68865B63-8A40-416F-88A7-0DDEE9A6BBA0}" type="presOf" srcId="{E401C1C8-BB3F-4A6B-863F-F9575AE0773E}" destId="{E2673C6F-5366-496C-899E-978BCB939165}" srcOrd="0" destOrd="0" presId="urn:microsoft.com/office/officeart/2005/8/layout/cycle2"/>
    <dgm:cxn modelId="{D1DD8165-1772-46FA-AC30-6AE75BB77CD7}" type="presOf" srcId="{554CC5F2-5A1A-49C1-A155-3C7A34CD3C72}" destId="{BC692207-EADE-4BC6-96D3-E89B6DDBB1EF}" srcOrd="1" destOrd="0" presId="urn:microsoft.com/office/officeart/2005/8/layout/cycle2"/>
    <dgm:cxn modelId="{1D110F69-7966-4EA8-863A-842BA614DD2A}" type="presOf" srcId="{27EE9DE6-9873-4BEB-AF42-081C94D3CD58}" destId="{9CF85C40-A4F3-4DD5-8626-DC0D48CB3CB6}" srcOrd="1" destOrd="0" presId="urn:microsoft.com/office/officeart/2005/8/layout/cycle2"/>
    <dgm:cxn modelId="{1EFFBF50-A8CB-4F53-9A71-F1D98902DFDA}" srcId="{9B8CD6AE-34C3-491E-9113-32B48FB4C1A2}" destId="{D97C43E1-7699-41AD-AB3D-612E1F574BB1}" srcOrd="4" destOrd="0" parTransId="{8F999375-CCAB-4CEB-9541-F87E5A47298B}" sibTransId="{554CC5F2-5A1A-49C1-A155-3C7A34CD3C72}"/>
    <dgm:cxn modelId="{A1A7B09F-9EF4-42D6-8E06-35E74EB44827}" type="presOf" srcId="{01248C24-0474-4F37-881D-1A30922550BF}" destId="{2A8EB904-7B78-4A2D-BA8F-28F3CA9142B0}" srcOrd="0" destOrd="0" presId="urn:microsoft.com/office/officeart/2005/8/layout/cycle2"/>
    <dgm:cxn modelId="{60C73DA4-EF58-4A83-AF96-AE78E8806A16}" type="presOf" srcId="{554CC5F2-5A1A-49C1-A155-3C7A34CD3C72}" destId="{5EEDAE8D-81A1-4A5F-BE5E-54FD7B8B1AEC}" srcOrd="0" destOrd="0" presId="urn:microsoft.com/office/officeart/2005/8/layout/cycle2"/>
    <dgm:cxn modelId="{D02D46AA-CC95-4963-BD94-2FFD5F8F66A3}" type="presOf" srcId="{E401C1C8-BB3F-4A6B-863F-F9575AE0773E}" destId="{89FC7FC4-9F6E-4602-973D-1A2C8E76FAAA}" srcOrd="1" destOrd="0" presId="urn:microsoft.com/office/officeart/2005/8/layout/cycle2"/>
    <dgm:cxn modelId="{028814AD-39DA-4CC4-AFC8-6D74C4498F92}" type="presOf" srcId="{DC9E56BD-D123-48E2-822B-6FA56099D471}" destId="{2774A8E5-52F9-4F1E-9237-96E537E9E4EF}" srcOrd="0" destOrd="0" presId="urn:microsoft.com/office/officeart/2005/8/layout/cycle2"/>
    <dgm:cxn modelId="{C329DDCD-5618-4FCE-9E1A-637F13530D35}" type="presOf" srcId="{9B8CD6AE-34C3-491E-9113-32B48FB4C1A2}" destId="{BFB2FAC2-4C58-48EF-A9EF-F256F8E96760}" srcOrd="0" destOrd="0" presId="urn:microsoft.com/office/officeart/2005/8/layout/cycle2"/>
    <dgm:cxn modelId="{1BE4DAD6-91F1-43B0-9BA9-0597A1E01E5A}" type="presOf" srcId="{289DC212-9289-4931-A77A-A5A86B3FC2BE}" destId="{72C9F6D6-1DC4-4B33-AC09-1A7BDBEAE786}" srcOrd="0" destOrd="0" presId="urn:microsoft.com/office/officeart/2005/8/layout/cycle2"/>
    <dgm:cxn modelId="{BECF01DA-C9E5-4850-939E-8BDDB48758A0}" srcId="{9B8CD6AE-34C3-491E-9113-32B48FB4C1A2}" destId="{D50B7755-A3A5-42DF-AF20-FCF9F3233BDE}" srcOrd="2" destOrd="0" parTransId="{AFAA9A9A-BE7F-49DB-9536-190954B36702}" sibTransId="{8BDB5629-F444-4CA6-8BB9-1D6001DD1AE4}"/>
    <dgm:cxn modelId="{9E88CCDA-0AA5-42AB-BD0C-FAD93D36A9F1}" type="presOf" srcId="{D97C43E1-7699-41AD-AB3D-612E1F574BB1}" destId="{1FE64E98-5477-45F1-9531-9FD33CB5D65E}" srcOrd="0" destOrd="0" presId="urn:microsoft.com/office/officeart/2005/8/layout/cycle2"/>
    <dgm:cxn modelId="{2510D6E7-A39B-461D-BBAD-F14B81D73092}" type="presOf" srcId="{2E4ED299-8D93-412E-BD79-42728035A64B}" destId="{50504B07-7E69-40C1-8F7B-7652A774330A}" srcOrd="1" destOrd="0" presId="urn:microsoft.com/office/officeart/2005/8/layout/cycle2"/>
    <dgm:cxn modelId="{2D0AD4EC-387E-450A-A808-D79BF73509B1}" srcId="{9B8CD6AE-34C3-491E-9113-32B48FB4C1A2}" destId="{DC9E56BD-D123-48E2-822B-6FA56099D471}" srcOrd="5" destOrd="0" parTransId="{FD465F02-B984-49CF-AF76-EEC0BCE708D5}" sibTransId="{27EE9DE6-9873-4BEB-AF42-081C94D3CD58}"/>
    <dgm:cxn modelId="{410139FA-965C-48B9-AEA6-EFE6FBF5C51A}" srcId="{9B8CD6AE-34C3-491E-9113-32B48FB4C1A2}" destId="{01248C24-0474-4F37-881D-1A30922550BF}" srcOrd="6" destOrd="0" parTransId="{A1BFA6AA-359E-485F-83C4-8E6539F6D46F}" sibTransId="{2E4ED299-8D93-412E-BD79-42728035A64B}"/>
    <dgm:cxn modelId="{2D3498FB-15E5-4474-9210-DE5BC269A808}" type="presOf" srcId="{289DC212-9289-4931-A77A-A5A86B3FC2BE}" destId="{8B1CECF7-9C47-41F2-B2EA-74D02C18C1E7}" srcOrd="1" destOrd="0" presId="urn:microsoft.com/office/officeart/2005/8/layout/cycle2"/>
    <dgm:cxn modelId="{049AD9FB-45A8-427C-92B8-B066153931EE}" srcId="{9B8CD6AE-34C3-491E-9113-32B48FB4C1A2}" destId="{EE4071CB-7840-434D-9913-DEAD2DD3B69B}" srcOrd="1" destOrd="0" parTransId="{0D66B606-B7BC-4967-99EA-65FAB0716352}" sibTransId="{E401C1C8-BB3F-4A6B-863F-F9575AE0773E}"/>
    <dgm:cxn modelId="{80585021-359D-416B-8BDA-131D57E08C61}" type="presParOf" srcId="{BFB2FAC2-4C58-48EF-A9EF-F256F8E96760}" destId="{D66F19E4-6081-423F-A183-44CAAB000134}" srcOrd="0" destOrd="0" presId="urn:microsoft.com/office/officeart/2005/8/layout/cycle2"/>
    <dgm:cxn modelId="{3D0C0707-65D4-41BA-B6D0-7B569A461075}" type="presParOf" srcId="{BFB2FAC2-4C58-48EF-A9EF-F256F8E96760}" destId="{D8D7217D-A612-4BD9-BDA7-F8E0BD9B5D8D}" srcOrd="1" destOrd="0" presId="urn:microsoft.com/office/officeart/2005/8/layout/cycle2"/>
    <dgm:cxn modelId="{C853B0E2-0699-4FD3-9789-31303B65F659}" type="presParOf" srcId="{D8D7217D-A612-4BD9-BDA7-F8E0BD9B5D8D}" destId="{66977061-6E7A-4C26-8E9D-816B2EC10E90}" srcOrd="0" destOrd="0" presId="urn:microsoft.com/office/officeart/2005/8/layout/cycle2"/>
    <dgm:cxn modelId="{11A7FA16-56BC-4345-B815-E7CA31AEBF78}" type="presParOf" srcId="{BFB2FAC2-4C58-48EF-A9EF-F256F8E96760}" destId="{82BF6A05-B42A-41C7-ADE7-E3D91ADF94DD}" srcOrd="2" destOrd="0" presId="urn:microsoft.com/office/officeart/2005/8/layout/cycle2"/>
    <dgm:cxn modelId="{09472828-D621-4B44-A1F8-BE4D5E74A826}" type="presParOf" srcId="{BFB2FAC2-4C58-48EF-A9EF-F256F8E96760}" destId="{E2673C6F-5366-496C-899E-978BCB939165}" srcOrd="3" destOrd="0" presId="urn:microsoft.com/office/officeart/2005/8/layout/cycle2"/>
    <dgm:cxn modelId="{12739F1A-4874-4ECD-95D5-1CBADC96E362}" type="presParOf" srcId="{E2673C6F-5366-496C-899E-978BCB939165}" destId="{89FC7FC4-9F6E-4602-973D-1A2C8E76FAAA}" srcOrd="0" destOrd="0" presId="urn:microsoft.com/office/officeart/2005/8/layout/cycle2"/>
    <dgm:cxn modelId="{21A11A91-AB79-4038-B362-2B134C9D3726}" type="presParOf" srcId="{BFB2FAC2-4C58-48EF-A9EF-F256F8E96760}" destId="{052FA555-8CEC-4AFD-A0A8-ED6551A39CE7}" srcOrd="4" destOrd="0" presId="urn:microsoft.com/office/officeart/2005/8/layout/cycle2"/>
    <dgm:cxn modelId="{02A430A6-08D1-4E51-9CCC-3A4F04789F4B}" type="presParOf" srcId="{BFB2FAC2-4C58-48EF-A9EF-F256F8E96760}" destId="{9BEF2B2D-E858-40E5-8382-B01B784CD0FB}" srcOrd="5" destOrd="0" presId="urn:microsoft.com/office/officeart/2005/8/layout/cycle2"/>
    <dgm:cxn modelId="{B8A5B4F6-CD97-48E2-8923-C677E5AD2C1D}" type="presParOf" srcId="{9BEF2B2D-E858-40E5-8382-B01B784CD0FB}" destId="{E2ACE787-71E4-4D7B-A5BC-B67AEE255BEC}" srcOrd="0" destOrd="0" presId="urn:microsoft.com/office/officeart/2005/8/layout/cycle2"/>
    <dgm:cxn modelId="{5C1A692E-170C-4204-92A3-BF37B76BDA45}" type="presParOf" srcId="{BFB2FAC2-4C58-48EF-A9EF-F256F8E96760}" destId="{50D03384-4C4C-4DE3-B759-BF8C8221D60A}" srcOrd="6" destOrd="0" presId="urn:microsoft.com/office/officeart/2005/8/layout/cycle2"/>
    <dgm:cxn modelId="{3474DEFB-D9A0-4F58-81C7-1A956168BE29}" type="presParOf" srcId="{BFB2FAC2-4C58-48EF-A9EF-F256F8E96760}" destId="{72C9F6D6-1DC4-4B33-AC09-1A7BDBEAE786}" srcOrd="7" destOrd="0" presId="urn:microsoft.com/office/officeart/2005/8/layout/cycle2"/>
    <dgm:cxn modelId="{87E21A66-4F65-4414-8AAB-721A969F1C36}" type="presParOf" srcId="{72C9F6D6-1DC4-4B33-AC09-1A7BDBEAE786}" destId="{8B1CECF7-9C47-41F2-B2EA-74D02C18C1E7}" srcOrd="0" destOrd="0" presId="urn:microsoft.com/office/officeart/2005/8/layout/cycle2"/>
    <dgm:cxn modelId="{CCA9F1CF-64BD-40AD-874D-34E85AEE910F}" type="presParOf" srcId="{BFB2FAC2-4C58-48EF-A9EF-F256F8E96760}" destId="{1FE64E98-5477-45F1-9531-9FD33CB5D65E}" srcOrd="8" destOrd="0" presId="urn:microsoft.com/office/officeart/2005/8/layout/cycle2"/>
    <dgm:cxn modelId="{EA53CDB9-C586-40B4-9BD5-72982686A766}" type="presParOf" srcId="{BFB2FAC2-4C58-48EF-A9EF-F256F8E96760}" destId="{5EEDAE8D-81A1-4A5F-BE5E-54FD7B8B1AEC}" srcOrd="9" destOrd="0" presId="urn:microsoft.com/office/officeart/2005/8/layout/cycle2"/>
    <dgm:cxn modelId="{E9AA6966-86EA-47B7-96C8-7844A145FE5E}" type="presParOf" srcId="{5EEDAE8D-81A1-4A5F-BE5E-54FD7B8B1AEC}" destId="{BC692207-EADE-4BC6-96D3-E89B6DDBB1EF}" srcOrd="0" destOrd="0" presId="urn:microsoft.com/office/officeart/2005/8/layout/cycle2"/>
    <dgm:cxn modelId="{0A28FB5C-497C-46B4-ACD2-91291E485929}" type="presParOf" srcId="{BFB2FAC2-4C58-48EF-A9EF-F256F8E96760}" destId="{2774A8E5-52F9-4F1E-9237-96E537E9E4EF}" srcOrd="10" destOrd="0" presId="urn:microsoft.com/office/officeart/2005/8/layout/cycle2"/>
    <dgm:cxn modelId="{FBCB7DCC-98B7-4066-B4EA-8B03DE941D74}" type="presParOf" srcId="{BFB2FAC2-4C58-48EF-A9EF-F256F8E96760}" destId="{6212F938-9E5D-4BF1-B23D-02A4A1B86005}" srcOrd="11" destOrd="0" presId="urn:microsoft.com/office/officeart/2005/8/layout/cycle2"/>
    <dgm:cxn modelId="{326EA053-F17E-4240-BBBA-C44501C1428E}" type="presParOf" srcId="{6212F938-9E5D-4BF1-B23D-02A4A1B86005}" destId="{9CF85C40-A4F3-4DD5-8626-DC0D48CB3CB6}" srcOrd="0" destOrd="0" presId="urn:microsoft.com/office/officeart/2005/8/layout/cycle2"/>
    <dgm:cxn modelId="{708A69AF-41F9-4E27-9518-6540ABC2D57E}" type="presParOf" srcId="{BFB2FAC2-4C58-48EF-A9EF-F256F8E96760}" destId="{2A8EB904-7B78-4A2D-BA8F-28F3CA9142B0}" srcOrd="12" destOrd="0" presId="urn:microsoft.com/office/officeart/2005/8/layout/cycle2"/>
    <dgm:cxn modelId="{E1ACA6E4-1688-4844-A0D8-96C25DC6C692}" type="presParOf" srcId="{BFB2FAC2-4C58-48EF-A9EF-F256F8E96760}" destId="{5D9A0130-7621-4F92-8954-50E5F08328F2}" srcOrd="13" destOrd="0" presId="urn:microsoft.com/office/officeart/2005/8/layout/cycle2"/>
    <dgm:cxn modelId="{0C27DE8D-50B9-443C-B7F7-89F768BD8FD9}" type="presParOf" srcId="{5D9A0130-7621-4F92-8954-50E5F08328F2}" destId="{50504B07-7E69-40C1-8F7B-7652A774330A}"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76B8553-6696-4BAA-9D25-C725725D026D}" type="doc">
      <dgm:prSet loTypeId="urn:microsoft.com/office/officeart/2005/8/layout/rings+Icon" loCatId="relationship" qsTypeId="urn:microsoft.com/office/officeart/2005/8/quickstyle/3d3" qsCatId="3D" csTypeId="urn:microsoft.com/office/officeart/2005/8/colors/colorful1" csCatId="colorful" phldr="1"/>
      <dgm:spPr/>
    </dgm:pt>
    <dgm:pt modelId="{CBA6C1EC-B487-4461-985E-92600AD7CBAA}">
      <dgm:prSet phldrT="[Text]"/>
      <dgm:spPr/>
      <dgm:t>
        <a:bodyPr/>
        <a:lstStyle/>
        <a:p>
          <a:endParaRPr lang="en-AU" dirty="0">
            <a:latin typeface="Century Gothic" panose="020B0502020202020204" pitchFamily="34" charset="0"/>
          </a:endParaRPr>
        </a:p>
        <a:p>
          <a:r>
            <a:rPr lang="en-AU" dirty="0">
              <a:latin typeface="Century Gothic" panose="020B0502020202020204" pitchFamily="34" charset="0"/>
            </a:rPr>
            <a:t>Cash</a:t>
          </a:r>
        </a:p>
      </dgm:t>
    </dgm:pt>
    <dgm:pt modelId="{5C0DB632-DC40-4A76-9A28-4CA0031C3434}" type="parTrans" cxnId="{A532F8BE-DD5A-4FEB-85A1-CEE01DE96016}">
      <dgm:prSet/>
      <dgm:spPr/>
      <dgm:t>
        <a:bodyPr/>
        <a:lstStyle/>
        <a:p>
          <a:endParaRPr lang="en-AU">
            <a:latin typeface="Century Gothic" panose="020B0502020202020204" pitchFamily="34" charset="0"/>
          </a:endParaRPr>
        </a:p>
      </dgm:t>
    </dgm:pt>
    <dgm:pt modelId="{06D2BBC7-A63C-420C-84C2-0253E96E10CE}" type="sibTrans" cxnId="{A532F8BE-DD5A-4FEB-85A1-CEE01DE96016}">
      <dgm:prSet/>
      <dgm:spPr/>
      <dgm:t>
        <a:bodyPr/>
        <a:lstStyle/>
        <a:p>
          <a:endParaRPr lang="en-AU">
            <a:latin typeface="Century Gothic" panose="020B0502020202020204" pitchFamily="34" charset="0"/>
          </a:endParaRPr>
        </a:p>
      </dgm:t>
    </dgm:pt>
    <dgm:pt modelId="{494DE4CD-BB1B-4C96-84BB-6AC53F195067}">
      <dgm:prSet phldrT="[Text]"/>
      <dgm:spPr/>
      <dgm:t>
        <a:bodyPr/>
        <a:lstStyle/>
        <a:p>
          <a:endParaRPr lang="en-AU" dirty="0">
            <a:latin typeface="Century Gothic" panose="020B0502020202020204" pitchFamily="34" charset="0"/>
          </a:endParaRPr>
        </a:p>
        <a:p>
          <a:r>
            <a:rPr lang="en-AU" dirty="0">
              <a:latin typeface="Century Gothic" panose="020B0502020202020204" pitchFamily="34" charset="0"/>
            </a:rPr>
            <a:t>Bank accounts</a:t>
          </a:r>
        </a:p>
      </dgm:t>
    </dgm:pt>
    <dgm:pt modelId="{3728C989-CB55-4505-8B62-1C6B2C4D3CF0}" type="parTrans" cxnId="{4DE05F08-A44B-4D0D-8087-57BC6D19A977}">
      <dgm:prSet/>
      <dgm:spPr/>
      <dgm:t>
        <a:bodyPr/>
        <a:lstStyle/>
        <a:p>
          <a:endParaRPr lang="en-AU">
            <a:latin typeface="Century Gothic" panose="020B0502020202020204" pitchFamily="34" charset="0"/>
          </a:endParaRPr>
        </a:p>
      </dgm:t>
    </dgm:pt>
    <dgm:pt modelId="{4F01F7DB-7A35-429A-8596-69AF084F6721}" type="sibTrans" cxnId="{4DE05F08-A44B-4D0D-8087-57BC6D19A977}">
      <dgm:prSet/>
      <dgm:spPr/>
      <dgm:t>
        <a:bodyPr/>
        <a:lstStyle/>
        <a:p>
          <a:endParaRPr lang="en-AU">
            <a:latin typeface="Century Gothic" panose="020B0502020202020204" pitchFamily="34" charset="0"/>
          </a:endParaRPr>
        </a:p>
      </dgm:t>
    </dgm:pt>
    <dgm:pt modelId="{A8EC67F2-A9CE-4C1F-AF35-713406BC220A}">
      <dgm:prSet phldrT="[Text]"/>
      <dgm:spPr/>
      <dgm:t>
        <a:bodyPr/>
        <a:lstStyle/>
        <a:p>
          <a:endParaRPr lang="en-AU" dirty="0">
            <a:latin typeface="Century Gothic" panose="020B0502020202020204" pitchFamily="34" charset="0"/>
          </a:endParaRPr>
        </a:p>
        <a:p>
          <a:r>
            <a:rPr lang="en-AU" dirty="0">
              <a:latin typeface="Century Gothic" panose="020B0502020202020204" pitchFamily="34" charset="0"/>
            </a:rPr>
            <a:t>Property</a:t>
          </a:r>
        </a:p>
      </dgm:t>
    </dgm:pt>
    <dgm:pt modelId="{D532F8B8-DFC9-459A-B76A-C450207D5485}" type="parTrans" cxnId="{DA9ADDE5-9012-4CF9-8D64-2922DDF09414}">
      <dgm:prSet/>
      <dgm:spPr/>
      <dgm:t>
        <a:bodyPr/>
        <a:lstStyle/>
        <a:p>
          <a:endParaRPr lang="en-AU">
            <a:latin typeface="Century Gothic" panose="020B0502020202020204" pitchFamily="34" charset="0"/>
          </a:endParaRPr>
        </a:p>
      </dgm:t>
    </dgm:pt>
    <dgm:pt modelId="{299783CE-742D-4014-BB74-C70B87669631}" type="sibTrans" cxnId="{DA9ADDE5-9012-4CF9-8D64-2922DDF09414}">
      <dgm:prSet/>
      <dgm:spPr/>
      <dgm:t>
        <a:bodyPr/>
        <a:lstStyle/>
        <a:p>
          <a:endParaRPr lang="en-AU">
            <a:latin typeface="Century Gothic" panose="020B0502020202020204" pitchFamily="34" charset="0"/>
          </a:endParaRPr>
        </a:p>
      </dgm:t>
    </dgm:pt>
    <dgm:pt modelId="{43661DDE-8F90-4E8E-BF7C-F29D380A13FC}">
      <dgm:prSet phldrT="[Text]"/>
      <dgm:spPr/>
      <dgm:t>
        <a:bodyPr/>
        <a:lstStyle/>
        <a:p>
          <a:endParaRPr lang="en-AU" dirty="0">
            <a:latin typeface="Century Gothic" panose="020B0502020202020204" pitchFamily="34" charset="0"/>
          </a:endParaRPr>
        </a:p>
        <a:p>
          <a:r>
            <a:rPr lang="en-AU" dirty="0">
              <a:latin typeface="Century Gothic" panose="020B0502020202020204" pitchFamily="34" charset="0"/>
            </a:rPr>
            <a:t>Share portfolios</a:t>
          </a:r>
        </a:p>
      </dgm:t>
    </dgm:pt>
    <dgm:pt modelId="{A78BBFBD-0A78-4C90-ADFB-9F44583A7F12}" type="parTrans" cxnId="{02576598-E5E0-4767-81B9-6C38CAEE0E16}">
      <dgm:prSet/>
      <dgm:spPr/>
      <dgm:t>
        <a:bodyPr/>
        <a:lstStyle/>
        <a:p>
          <a:endParaRPr lang="en-AU">
            <a:latin typeface="Century Gothic" panose="020B0502020202020204" pitchFamily="34" charset="0"/>
          </a:endParaRPr>
        </a:p>
      </dgm:t>
    </dgm:pt>
    <dgm:pt modelId="{B98A40B5-23C9-477A-A01D-AA8660FE4F3D}" type="sibTrans" cxnId="{02576598-E5E0-4767-81B9-6C38CAEE0E16}">
      <dgm:prSet/>
      <dgm:spPr/>
      <dgm:t>
        <a:bodyPr/>
        <a:lstStyle/>
        <a:p>
          <a:endParaRPr lang="en-AU">
            <a:latin typeface="Century Gothic" panose="020B0502020202020204" pitchFamily="34" charset="0"/>
          </a:endParaRPr>
        </a:p>
      </dgm:t>
    </dgm:pt>
    <dgm:pt modelId="{F0F7A033-1CA1-494F-A345-94C5679A3EC5}">
      <dgm:prSet phldrT="[Text]"/>
      <dgm:spPr/>
      <dgm:t>
        <a:bodyPr/>
        <a:lstStyle/>
        <a:p>
          <a:endParaRPr lang="en-AU" dirty="0">
            <a:latin typeface="Century Gothic" panose="020B0502020202020204" pitchFamily="34" charset="0"/>
          </a:endParaRPr>
        </a:p>
        <a:p>
          <a:r>
            <a:rPr lang="en-AU" dirty="0">
              <a:latin typeface="Century Gothic" panose="020B0502020202020204" pitchFamily="34" charset="0"/>
            </a:rPr>
            <a:t>Cars &amp; motorcycles</a:t>
          </a:r>
        </a:p>
      </dgm:t>
    </dgm:pt>
    <dgm:pt modelId="{6730176C-F5F2-4638-BAAC-2D26E62F3AD0}" type="parTrans" cxnId="{C8EF4B95-712D-41EA-8B3E-8C150436184A}">
      <dgm:prSet/>
      <dgm:spPr/>
      <dgm:t>
        <a:bodyPr/>
        <a:lstStyle/>
        <a:p>
          <a:endParaRPr lang="en-AU">
            <a:latin typeface="Century Gothic" panose="020B0502020202020204" pitchFamily="34" charset="0"/>
          </a:endParaRPr>
        </a:p>
      </dgm:t>
    </dgm:pt>
    <dgm:pt modelId="{1ED5FEFA-8745-4805-96F0-5A637B5A0345}" type="sibTrans" cxnId="{C8EF4B95-712D-41EA-8B3E-8C150436184A}">
      <dgm:prSet/>
      <dgm:spPr/>
      <dgm:t>
        <a:bodyPr/>
        <a:lstStyle/>
        <a:p>
          <a:endParaRPr lang="en-AU">
            <a:latin typeface="Century Gothic" panose="020B0502020202020204" pitchFamily="34" charset="0"/>
          </a:endParaRPr>
        </a:p>
      </dgm:t>
    </dgm:pt>
    <dgm:pt modelId="{86A99B28-3397-41B6-9327-24A87B907DBF}">
      <dgm:prSet phldrT="[Text]"/>
      <dgm:spPr/>
      <dgm:t>
        <a:bodyPr/>
        <a:lstStyle/>
        <a:p>
          <a:endParaRPr lang="en-AU" dirty="0">
            <a:latin typeface="Century Gothic" panose="020B0502020202020204" pitchFamily="34" charset="0"/>
          </a:endParaRPr>
        </a:p>
        <a:p>
          <a:r>
            <a:rPr lang="en-AU" dirty="0">
              <a:latin typeface="Century Gothic" panose="020B0502020202020204" pitchFamily="34" charset="0"/>
            </a:rPr>
            <a:t>Artwork &amp; jewellery</a:t>
          </a:r>
        </a:p>
      </dgm:t>
    </dgm:pt>
    <dgm:pt modelId="{464B7255-AE7F-48FD-81DF-0FECC4209865}" type="parTrans" cxnId="{8342B7DE-CA1D-4427-967B-0985B609C748}">
      <dgm:prSet/>
      <dgm:spPr/>
      <dgm:t>
        <a:bodyPr/>
        <a:lstStyle/>
        <a:p>
          <a:endParaRPr lang="en-AU">
            <a:latin typeface="Century Gothic" panose="020B0502020202020204" pitchFamily="34" charset="0"/>
          </a:endParaRPr>
        </a:p>
      </dgm:t>
    </dgm:pt>
    <dgm:pt modelId="{EB834D6C-118A-42AB-84DE-2E99BB4AD384}" type="sibTrans" cxnId="{8342B7DE-CA1D-4427-967B-0985B609C748}">
      <dgm:prSet/>
      <dgm:spPr/>
      <dgm:t>
        <a:bodyPr/>
        <a:lstStyle/>
        <a:p>
          <a:endParaRPr lang="en-AU">
            <a:latin typeface="Century Gothic" panose="020B0502020202020204" pitchFamily="34" charset="0"/>
          </a:endParaRPr>
        </a:p>
      </dgm:t>
    </dgm:pt>
    <dgm:pt modelId="{E0D726B8-76B9-4045-AA41-ED1984C358F3}">
      <dgm:prSet phldrT="[Text]"/>
      <dgm:spPr/>
      <dgm:t>
        <a:bodyPr/>
        <a:lstStyle/>
        <a:p>
          <a:endParaRPr lang="en-AU" dirty="0">
            <a:latin typeface="Century Gothic" panose="020B0502020202020204" pitchFamily="34" charset="0"/>
          </a:endParaRPr>
        </a:p>
        <a:p>
          <a:r>
            <a:rPr lang="en-AU" dirty="0">
              <a:latin typeface="Century Gothic" panose="020B0502020202020204" pitchFamily="34" charset="0"/>
            </a:rPr>
            <a:t>Aircraft and boats</a:t>
          </a:r>
        </a:p>
      </dgm:t>
    </dgm:pt>
    <dgm:pt modelId="{BDE246FC-13E5-4165-9D47-40EDC6EAECFA}" type="parTrans" cxnId="{CC4B0A92-A4AD-47C5-A0F2-C6730ECC2FBA}">
      <dgm:prSet/>
      <dgm:spPr/>
      <dgm:t>
        <a:bodyPr/>
        <a:lstStyle/>
        <a:p>
          <a:endParaRPr lang="en-AU">
            <a:latin typeface="Century Gothic" panose="020B0502020202020204" pitchFamily="34" charset="0"/>
          </a:endParaRPr>
        </a:p>
      </dgm:t>
    </dgm:pt>
    <dgm:pt modelId="{A2F7F03F-F884-4471-9445-047244E2E552}" type="sibTrans" cxnId="{CC4B0A92-A4AD-47C5-A0F2-C6730ECC2FBA}">
      <dgm:prSet/>
      <dgm:spPr/>
      <dgm:t>
        <a:bodyPr/>
        <a:lstStyle/>
        <a:p>
          <a:endParaRPr lang="en-AU">
            <a:latin typeface="Century Gothic" panose="020B0502020202020204" pitchFamily="34" charset="0"/>
          </a:endParaRPr>
        </a:p>
      </dgm:t>
    </dgm:pt>
    <dgm:pt modelId="{99A734DC-D165-49D3-BA5C-329D1FBB1CC9}" type="pres">
      <dgm:prSet presAssocID="{576B8553-6696-4BAA-9D25-C725725D026D}" presName="Name0" presStyleCnt="0">
        <dgm:presLayoutVars>
          <dgm:chMax val="7"/>
          <dgm:dir/>
          <dgm:resizeHandles val="exact"/>
        </dgm:presLayoutVars>
      </dgm:prSet>
      <dgm:spPr/>
    </dgm:pt>
    <dgm:pt modelId="{66E52A15-15D1-419E-B146-071C046C2B53}" type="pres">
      <dgm:prSet presAssocID="{576B8553-6696-4BAA-9D25-C725725D026D}" presName="ellipse1" presStyleLbl="vennNode1" presStyleIdx="0" presStyleCnt="7">
        <dgm:presLayoutVars>
          <dgm:bulletEnabled val="1"/>
        </dgm:presLayoutVars>
      </dgm:prSet>
      <dgm:spPr/>
    </dgm:pt>
    <dgm:pt modelId="{56702108-B8C6-413A-859E-0303F3BA538B}" type="pres">
      <dgm:prSet presAssocID="{576B8553-6696-4BAA-9D25-C725725D026D}" presName="ellipse2" presStyleLbl="vennNode1" presStyleIdx="1" presStyleCnt="7">
        <dgm:presLayoutVars>
          <dgm:bulletEnabled val="1"/>
        </dgm:presLayoutVars>
      </dgm:prSet>
      <dgm:spPr/>
    </dgm:pt>
    <dgm:pt modelId="{39EE8741-0153-49FB-967A-7C85CA336C0F}" type="pres">
      <dgm:prSet presAssocID="{576B8553-6696-4BAA-9D25-C725725D026D}" presName="ellipse3" presStyleLbl="vennNode1" presStyleIdx="2" presStyleCnt="7">
        <dgm:presLayoutVars>
          <dgm:bulletEnabled val="1"/>
        </dgm:presLayoutVars>
      </dgm:prSet>
      <dgm:spPr/>
    </dgm:pt>
    <dgm:pt modelId="{8A8D881C-8CF6-4783-929E-C736104127B3}" type="pres">
      <dgm:prSet presAssocID="{576B8553-6696-4BAA-9D25-C725725D026D}" presName="ellipse4" presStyleLbl="vennNode1" presStyleIdx="3" presStyleCnt="7">
        <dgm:presLayoutVars>
          <dgm:bulletEnabled val="1"/>
        </dgm:presLayoutVars>
      </dgm:prSet>
      <dgm:spPr/>
    </dgm:pt>
    <dgm:pt modelId="{F4BEEB42-AA5B-4AA8-A650-22E602259A97}" type="pres">
      <dgm:prSet presAssocID="{576B8553-6696-4BAA-9D25-C725725D026D}" presName="ellipse5" presStyleLbl="vennNode1" presStyleIdx="4" presStyleCnt="7">
        <dgm:presLayoutVars>
          <dgm:bulletEnabled val="1"/>
        </dgm:presLayoutVars>
      </dgm:prSet>
      <dgm:spPr/>
    </dgm:pt>
    <dgm:pt modelId="{16EAB8BD-59A4-41C0-9ADF-155FF05AEE0E}" type="pres">
      <dgm:prSet presAssocID="{576B8553-6696-4BAA-9D25-C725725D026D}" presName="ellipse6" presStyleLbl="vennNode1" presStyleIdx="5" presStyleCnt="7">
        <dgm:presLayoutVars>
          <dgm:bulletEnabled val="1"/>
        </dgm:presLayoutVars>
      </dgm:prSet>
      <dgm:spPr/>
    </dgm:pt>
    <dgm:pt modelId="{7A477E95-8386-4A17-81BC-23DCD482BF93}" type="pres">
      <dgm:prSet presAssocID="{576B8553-6696-4BAA-9D25-C725725D026D}" presName="ellipse7" presStyleLbl="vennNode1" presStyleIdx="6" presStyleCnt="7">
        <dgm:presLayoutVars>
          <dgm:bulletEnabled val="1"/>
        </dgm:presLayoutVars>
      </dgm:prSet>
      <dgm:spPr/>
    </dgm:pt>
  </dgm:ptLst>
  <dgm:cxnLst>
    <dgm:cxn modelId="{4DE05F08-A44B-4D0D-8087-57BC6D19A977}" srcId="{576B8553-6696-4BAA-9D25-C725725D026D}" destId="{494DE4CD-BB1B-4C96-84BB-6AC53F195067}" srcOrd="1" destOrd="0" parTransId="{3728C989-CB55-4505-8B62-1C6B2C4D3CF0}" sibTransId="{4F01F7DB-7A35-429A-8596-69AF084F6721}"/>
    <dgm:cxn modelId="{9A09EA1A-B1A6-4F6A-A642-954B819E977B}" type="presOf" srcId="{86A99B28-3397-41B6-9327-24A87B907DBF}" destId="{7A477E95-8386-4A17-81BC-23DCD482BF93}" srcOrd="0" destOrd="0" presId="urn:microsoft.com/office/officeart/2005/8/layout/rings+Icon"/>
    <dgm:cxn modelId="{8F1E9032-C236-4334-B547-C79D21508CC9}" type="presOf" srcId="{576B8553-6696-4BAA-9D25-C725725D026D}" destId="{99A734DC-D165-49D3-BA5C-329D1FBB1CC9}" srcOrd="0" destOrd="0" presId="urn:microsoft.com/office/officeart/2005/8/layout/rings+Icon"/>
    <dgm:cxn modelId="{631F0B3E-7DFE-473A-AF03-E0E46171B5A5}" type="presOf" srcId="{E0D726B8-76B9-4045-AA41-ED1984C358F3}" destId="{16EAB8BD-59A4-41C0-9ADF-155FF05AEE0E}" srcOrd="0" destOrd="0" presId="urn:microsoft.com/office/officeart/2005/8/layout/rings+Icon"/>
    <dgm:cxn modelId="{D4C5D447-C21C-4335-A870-611484078EC3}" type="presOf" srcId="{494DE4CD-BB1B-4C96-84BB-6AC53F195067}" destId="{56702108-B8C6-413A-859E-0303F3BA538B}" srcOrd="0" destOrd="0" presId="urn:microsoft.com/office/officeart/2005/8/layout/rings+Icon"/>
    <dgm:cxn modelId="{E3064E57-9BEC-4A9F-BA78-8537186C52CC}" type="presOf" srcId="{CBA6C1EC-B487-4461-985E-92600AD7CBAA}" destId="{66E52A15-15D1-419E-B146-071C046C2B53}" srcOrd="0" destOrd="0" presId="urn:microsoft.com/office/officeart/2005/8/layout/rings+Icon"/>
    <dgm:cxn modelId="{EBBA9083-BC04-476A-8C62-1334B7D8F226}" type="presOf" srcId="{A8EC67F2-A9CE-4C1F-AF35-713406BC220A}" destId="{39EE8741-0153-49FB-967A-7C85CA336C0F}" srcOrd="0" destOrd="0" presId="urn:microsoft.com/office/officeart/2005/8/layout/rings+Icon"/>
    <dgm:cxn modelId="{CC4B0A92-A4AD-47C5-A0F2-C6730ECC2FBA}" srcId="{576B8553-6696-4BAA-9D25-C725725D026D}" destId="{E0D726B8-76B9-4045-AA41-ED1984C358F3}" srcOrd="5" destOrd="0" parTransId="{BDE246FC-13E5-4165-9D47-40EDC6EAECFA}" sibTransId="{A2F7F03F-F884-4471-9445-047244E2E552}"/>
    <dgm:cxn modelId="{C8EF4B95-712D-41EA-8B3E-8C150436184A}" srcId="{576B8553-6696-4BAA-9D25-C725725D026D}" destId="{F0F7A033-1CA1-494F-A345-94C5679A3EC5}" srcOrd="4" destOrd="0" parTransId="{6730176C-F5F2-4638-BAAC-2D26E62F3AD0}" sibTransId="{1ED5FEFA-8745-4805-96F0-5A637B5A0345}"/>
    <dgm:cxn modelId="{02576598-E5E0-4767-81B9-6C38CAEE0E16}" srcId="{576B8553-6696-4BAA-9D25-C725725D026D}" destId="{43661DDE-8F90-4E8E-BF7C-F29D380A13FC}" srcOrd="3" destOrd="0" parTransId="{A78BBFBD-0A78-4C90-ADFB-9F44583A7F12}" sibTransId="{B98A40B5-23C9-477A-A01D-AA8660FE4F3D}"/>
    <dgm:cxn modelId="{A532F8BE-DD5A-4FEB-85A1-CEE01DE96016}" srcId="{576B8553-6696-4BAA-9D25-C725725D026D}" destId="{CBA6C1EC-B487-4461-985E-92600AD7CBAA}" srcOrd="0" destOrd="0" parTransId="{5C0DB632-DC40-4A76-9A28-4CA0031C3434}" sibTransId="{06D2BBC7-A63C-420C-84C2-0253E96E10CE}"/>
    <dgm:cxn modelId="{B9B600C4-CB1E-4DB3-9C0A-2789D03D666E}" type="presOf" srcId="{F0F7A033-1CA1-494F-A345-94C5679A3EC5}" destId="{F4BEEB42-AA5B-4AA8-A650-22E602259A97}" srcOrd="0" destOrd="0" presId="urn:microsoft.com/office/officeart/2005/8/layout/rings+Icon"/>
    <dgm:cxn modelId="{B6E1A1D4-FD7E-4C6A-9257-57F265AB3C63}" type="presOf" srcId="{43661DDE-8F90-4E8E-BF7C-F29D380A13FC}" destId="{8A8D881C-8CF6-4783-929E-C736104127B3}" srcOrd="0" destOrd="0" presId="urn:microsoft.com/office/officeart/2005/8/layout/rings+Icon"/>
    <dgm:cxn modelId="{8342B7DE-CA1D-4427-967B-0985B609C748}" srcId="{576B8553-6696-4BAA-9D25-C725725D026D}" destId="{86A99B28-3397-41B6-9327-24A87B907DBF}" srcOrd="6" destOrd="0" parTransId="{464B7255-AE7F-48FD-81DF-0FECC4209865}" sibTransId="{EB834D6C-118A-42AB-84DE-2E99BB4AD384}"/>
    <dgm:cxn modelId="{DA9ADDE5-9012-4CF9-8D64-2922DDF09414}" srcId="{576B8553-6696-4BAA-9D25-C725725D026D}" destId="{A8EC67F2-A9CE-4C1F-AF35-713406BC220A}" srcOrd="2" destOrd="0" parTransId="{D532F8B8-DFC9-459A-B76A-C450207D5485}" sibTransId="{299783CE-742D-4014-BB74-C70B87669631}"/>
    <dgm:cxn modelId="{16B753C3-8FA8-4D62-B1BB-4893140AB197}" type="presParOf" srcId="{99A734DC-D165-49D3-BA5C-329D1FBB1CC9}" destId="{66E52A15-15D1-419E-B146-071C046C2B53}" srcOrd="0" destOrd="0" presId="urn:microsoft.com/office/officeart/2005/8/layout/rings+Icon"/>
    <dgm:cxn modelId="{4C3140B0-C8FD-476A-93C7-1C65AF024C5F}" type="presParOf" srcId="{99A734DC-D165-49D3-BA5C-329D1FBB1CC9}" destId="{56702108-B8C6-413A-859E-0303F3BA538B}" srcOrd="1" destOrd="0" presId="urn:microsoft.com/office/officeart/2005/8/layout/rings+Icon"/>
    <dgm:cxn modelId="{9FCE9937-678B-4B62-A229-95CDA8B34962}" type="presParOf" srcId="{99A734DC-D165-49D3-BA5C-329D1FBB1CC9}" destId="{39EE8741-0153-49FB-967A-7C85CA336C0F}" srcOrd="2" destOrd="0" presId="urn:microsoft.com/office/officeart/2005/8/layout/rings+Icon"/>
    <dgm:cxn modelId="{34B635EE-FC45-4E53-8521-48DD40A0FE12}" type="presParOf" srcId="{99A734DC-D165-49D3-BA5C-329D1FBB1CC9}" destId="{8A8D881C-8CF6-4783-929E-C736104127B3}" srcOrd="3" destOrd="0" presId="urn:microsoft.com/office/officeart/2005/8/layout/rings+Icon"/>
    <dgm:cxn modelId="{F2FD16C5-A013-4050-AF90-E31F0C23520E}" type="presParOf" srcId="{99A734DC-D165-49D3-BA5C-329D1FBB1CC9}" destId="{F4BEEB42-AA5B-4AA8-A650-22E602259A97}" srcOrd="4" destOrd="0" presId="urn:microsoft.com/office/officeart/2005/8/layout/rings+Icon"/>
    <dgm:cxn modelId="{186BDEAE-D3A8-475D-99FB-EFFEF5CBF758}" type="presParOf" srcId="{99A734DC-D165-49D3-BA5C-329D1FBB1CC9}" destId="{16EAB8BD-59A4-41C0-9ADF-155FF05AEE0E}" srcOrd="5" destOrd="0" presId="urn:microsoft.com/office/officeart/2005/8/layout/rings+Icon"/>
    <dgm:cxn modelId="{43770689-0114-468E-A088-E8DE82D8B3D0}" type="presParOf" srcId="{99A734DC-D165-49D3-BA5C-329D1FBB1CC9}" destId="{7A477E95-8386-4A17-81BC-23DCD482BF93}" srcOrd="6" destOrd="0" presId="urn:microsoft.com/office/officeart/2005/8/layout/rings+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4EBD702-6298-47F1-A530-EF954EBDB17C}"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AU"/>
        </a:p>
      </dgm:t>
    </dgm:pt>
    <dgm:pt modelId="{B933D1E8-976E-4670-8E59-18C6E53C108D}">
      <dgm:prSet phldrT="[Text]" custT="1"/>
      <dgm:spPr/>
      <dgm:t>
        <a:bodyPr/>
        <a:lstStyle/>
        <a:p>
          <a:endParaRPr lang="en-AU" sz="1600" dirty="0">
            <a:latin typeface="Century Gothic" panose="020B0502020202020204" pitchFamily="34" charset="0"/>
          </a:endParaRPr>
        </a:p>
        <a:p>
          <a:r>
            <a:rPr lang="en-AU" sz="1600" dirty="0">
              <a:latin typeface="Century Gothic" panose="020B0502020202020204" pitchFamily="34" charset="0"/>
            </a:rPr>
            <a:t>Interim measures</a:t>
          </a:r>
        </a:p>
      </dgm:t>
    </dgm:pt>
    <dgm:pt modelId="{1CDDA9AB-C59E-4E4F-8A61-90D62DAE7392}" type="parTrans" cxnId="{CF47939B-0B8E-4D56-B55B-8BDDC6A5CBE9}">
      <dgm:prSet/>
      <dgm:spPr/>
      <dgm:t>
        <a:bodyPr/>
        <a:lstStyle/>
        <a:p>
          <a:endParaRPr lang="en-AU">
            <a:latin typeface="Century Gothic" panose="020B0502020202020204" pitchFamily="34" charset="0"/>
          </a:endParaRPr>
        </a:p>
      </dgm:t>
    </dgm:pt>
    <dgm:pt modelId="{CFD89741-DB42-4456-ADE0-26AD27142B35}" type="sibTrans" cxnId="{CF47939B-0B8E-4D56-B55B-8BDDC6A5CBE9}">
      <dgm:prSet/>
      <dgm:spPr/>
      <dgm:t>
        <a:bodyPr/>
        <a:lstStyle/>
        <a:p>
          <a:endParaRPr lang="en-AU">
            <a:latin typeface="Century Gothic" panose="020B0502020202020204" pitchFamily="34" charset="0"/>
          </a:endParaRPr>
        </a:p>
      </dgm:t>
    </dgm:pt>
    <dgm:pt modelId="{8893C72E-8107-46AB-B6C4-0A23FAC94ABE}">
      <dgm:prSet phldrT="[Text]" custT="1"/>
      <dgm:spPr/>
      <dgm:t>
        <a:bodyPr/>
        <a:lstStyle/>
        <a:p>
          <a:r>
            <a:rPr lang="en-AU" sz="1600" dirty="0">
              <a:latin typeface="Century Gothic" panose="020B0502020202020204" pitchFamily="34" charset="0"/>
            </a:rPr>
            <a:t>Recovery orders</a:t>
          </a:r>
        </a:p>
      </dgm:t>
    </dgm:pt>
    <dgm:pt modelId="{B5F8C04E-CD9B-48BA-B50F-E823B15384B0}" type="parTrans" cxnId="{8C1CDD23-B72D-48D8-82DC-18CC1C3B1CC8}">
      <dgm:prSet/>
      <dgm:spPr/>
      <dgm:t>
        <a:bodyPr/>
        <a:lstStyle/>
        <a:p>
          <a:endParaRPr lang="en-AU">
            <a:latin typeface="Century Gothic" panose="020B0502020202020204" pitchFamily="34" charset="0"/>
          </a:endParaRPr>
        </a:p>
      </dgm:t>
    </dgm:pt>
    <dgm:pt modelId="{48554B03-71EE-4DEB-AB55-5DA3AD53AF6D}" type="sibTrans" cxnId="{8C1CDD23-B72D-48D8-82DC-18CC1C3B1CC8}">
      <dgm:prSet/>
      <dgm:spPr/>
      <dgm:t>
        <a:bodyPr/>
        <a:lstStyle/>
        <a:p>
          <a:endParaRPr lang="en-AU">
            <a:latin typeface="Century Gothic" panose="020B0502020202020204" pitchFamily="34" charset="0"/>
          </a:endParaRPr>
        </a:p>
      </dgm:t>
    </dgm:pt>
    <dgm:pt modelId="{799F976B-D5D4-4350-92D9-FE036532081D}" type="pres">
      <dgm:prSet presAssocID="{A4EBD702-6298-47F1-A530-EF954EBDB17C}" presName="Name0" presStyleCnt="0">
        <dgm:presLayoutVars>
          <dgm:chMax val="7"/>
          <dgm:resizeHandles val="exact"/>
        </dgm:presLayoutVars>
      </dgm:prSet>
      <dgm:spPr/>
    </dgm:pt>
    <dgm:pt modelId="{94ACC133-F30E-4C9B-A34A-DE53B1DC6B99}" type="pres">
      <dgm:prSet presAssocID="{A4EBD702-6298-47F1-A530-EF954EBDB17C}" presName="comp1" presStyleCnt="0"/>
      <dgm:spPr/>
    </dgm:pt>
    <dgm:pt modelId="{DC94839E-6CEF-4439-9893-676AA01EED78}" type="pres">
      <dgm:prSet presAssocID="{A4EBD702-6298-47F1-A530-EF954EBDB17C}" presName="circle1" presStyleLbl="node1" presStyleIdx="0" presStyleCnt="2"/>
      <dgm:spPr/>
    </dgm:pt>
    <dgm:pt modelId="{A03F55ED-5ADA-4D44-AF55-51473805287B}" type="pres">
      <dgm:prSet presAssocID="{A4EBD702-6298-47F1-A530-EF954EBDB17C}" presName="c1text" presStyleLbl="node1" presStyleIdx="0" presStyleCnt="2">
        <dgm:presLayoutVars>
          <dgm:bulletEnabled val="1"/>
        </dgm:presLayoutVars>
      </dgm:prSet>
      <dgm:spPr/>
    </dgm:pt>
    <dgm:pt modelId="{62679AEE-CE89-4FBA-976E-9467BC671E09}" type="pres">
      <dgm:prSet presAssocID="{A4EBD702-6298-47F1-A530-EF954EBDB17C}" presName="comp2" presStyleCnt="0"/>
      <dgm:spPr/>
    </dgm:pt>
    <dgm:pt modelId="{5BA2DAB9-2D99-447A-A72D-37B70829FEFC}" type="pres">
      <dgm:prSet presAssocID="{A4EBD702-6298-47F1-A530-EF954EBDB17C}" presName="circle2" presStyleLbl="node1" presStyleIdx="1" presStyleCnt="2"/>
      <dgm:spPr/>
    </dgm:pt>
    <dgm:pt modelId="{78072106-3A6A-462D-86CB-630E49E9B1BC}" type="pres">
      <dgm:prSet presAssocID="{A4EBD702-6298-47F1-A530-EF954EBDB17C}" presName="c2text" presStyleLbl="node1" presStyleIdx="1" presStyleCnt="2">
        <dgm:presLayoutVars>
          <dgm:bulletEnabled val="1"/>
        </dgm:presLayoutVars>
      </dgm:prSet>
      <dgm:spPr/>
    </dgm:pt>
  </dgm:ptLst>
  <dgm:cxnLst>
    <dgm:cxn modelId="{2C111900-60AD-495C-9D76-7303D115E331}" type="presOf" srcId="{B933D1E8-976E-4670-8E59-18C6E53C108D}" destId="{DC94839E-6CEF-4439-9893-676AA01EED78}" srcOrd="0" destOrd="0" presId="urn:microsoft.com/office/officeart/2005/8/layout/venn2"/>
    <dgm:cxn modelId="{8C1CDD23-B72D-48D8-82DC-18CC1C3B1CC8}" srcId="{A4EBD702-6298-47F1-A530-EF954EBDB17C}" destId="{8893C72E-8107-46AB-B6C4-0A23FAC94ABE}" srcOrd="1" destOrd="0" parTransId="{B5F8C04E-CD9B-48BA-B50F-E823B15384B0}" sibTransId="{48554B03-71EE-4DEB-AB55-5DA3AD53AF6D}"/>
    <dgm:cxn modelId="{B081F268-5813-478F-8F2B-FD2BF6933984}" type="presOf" srcId="{8893C72E-8107-46AB-B6C4-0A23FAC94ABE}" destId="{78072106-3A6A-462D-86CB-630E49E9B1BC}" srcOrd="1" destOrd="0" presId="urn:microsoft.com/office/officeart/2005/8/layout/venn2"/>
    <dgm:cxn modelId="{1ACDD188-9B42-4CA6-8B6E-260076AF065A}" type="presOf" srcId="{8893C72E-8107-46AB-B6C4-0A23FAC94ABE}" destId="{5BA2DAB9-2D99-447A-A72D-37B70829FEFC}" srcOrd="0" destOrd="0" presId="urn:microsoft.com/office/officeart/2005/8/layout/venn2"/>
    <dgm:cxn modelId="{CF47939B-0B8E-4D56-B55B-8BDDC6A5CBE9}" srcId="{A4EBD702-6298-47F1-A530-EF954EBDB17C}" destId="{B933D1E8-976E-4670-8E59-18C6E53C108D}" srcOrd="0" destOrd="0" parTransId="{1CDDA9AB-C59E-4E4F-8A61-90D62DAE7392}" sibTransId="{CFD89741-DB42-4456-ADE0-26AD27142B35}"/>
    <dgm:cxn modelId="{08F165BE-7A9E-49C2-B3F9-DEF0EC11ED70}" type="presOf" srcId="{B933D1E8-976E-4670-8E59-18C6E53C108D}" destId="{A03F55ED-5ADA-4D44-AF55-51473805287B}" srcOrd="1" destOrd="0" presId="urn:microsoft.com/office/officeart/2005/8/layout/venn2"/>
    <dgm:cxn modelId="{3DAA63ED-E7DE-4A6E-846C-54F6E573A59B}" type="presOf" srcId="{A4EBD702-6298-47F1-A530-EF954EBDB17C}" destId="{799F976B-D5D4-4350-92D9-FE036532081D}" srcOrd="0" destOrd="0" presId="urn:microsoft.com/office/officeart/2005/8/layout/venn2"/>
    <dgm:cxn modelId="{9576810F-F750-49FA-BB8B-4800701DFBD6}" type="presParOf" srcId="{799F976B-D5D4-4350-92D9-FE036532081D}" destId="{94ACC133-F30E-4C9B-A34A-DE53B1DC6B99}" srcOrd="0" destOrd="0" presId="urn:microsoft.com/office/officeart/2005/8/layout/venn2"/>
    <dgm:cxn modelId="{3986EB65-4969-41EF-8E60-086072E6B7F0}" type="presParOf" srcId="{94ACC133-F30E-4C9B-A34A-DE53B1DC6B99}" destId="{DC94839E-6CEF-4439-9893-676AA01EED78}" srcOrd="0" destOrd="0" presId="urn:microsoft.com/office/officeart/2005/8/layout/venn2"/>
    <dgm:cxn modelId="{E049FD94-5E89-4A26-9596-3761C2331184}" type="presParOf" srcId="{94ACC133-F30E-4C9B-A34A-DE53B1DC6B99}" destId="{A03F55ED-5ADA-4D44-AF55-51473805287B}" srcOrd="1" destOrd="0" presId="urn:microsoft.com/office/officeart/2005/8/layout/venn2"/>
    <dgm:cxn modelId="{D4C9772F-59AD-41D7-B11C-9853DB06B7FB}" type="presParOf" srcId="{799F976B-D5D4-4350-92D9-FE036532081D}" destId="{62679AEE-CE89-4FBA-976E-9467BC671E09}" srcOrd="1" destOrd="0" presId="urn:microsoft.com/office/officeart/2005/8/layout/venn2"/>
    <dgm:cxn modelId="{878ABFD7-5E4B-4EE6-9152-BADCACE2D3CE}" type="presParOf" srcId="{62679AEE-CE89-4FBA-976E-9467BC671E09}" destId="{5BA2DAB9-2D99-447A-A72D-37B70829FEFC}" srcOrd="0" destOrd="0" presId="urn:microsoft.com/office/officeart/2005/8/layout/venn2"/>
    <dgm:cxn modelId="{19285781-F2AC-446C-9DC8-AFEF4E4FFB97}" type="presParOf" srcId="{62679AEE-CE89-4FBA-976E-9467BC671E09}" destId="{78072106-3A6A-462D-86CB-630E49E9B1BC}" srcOrd="1" destOrd="0" presId="urn:microsoft.com/office/officeart/2005/8/layout/venn2"/>
  </dgm:cxnLst>
  <dgm:bg>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9C9D736-95CC-4F4E-A871-EB3372BCE61C}" type="doc">
      <dgm:prSet loTypeId="urn:microsoft.com/office/officeart/2005/8/layout/hierarchy4" loCatId="list" qsTypeId="urn:microsoft.com/office/officeart/2005/8/quickstyle/simple3" qsCatId="simple" csTypeId="urn:microsoft.com/office/officeart/2005/8/colors/accent4_1" csCatId="accent4" phldr="1"/>
      <dgm:spPr/>
      <dgm:t>
        <a:bodyPr/>
        <a:lstStyle/>
        <a:p>
          <a:endParaRPr lang="en-AU"/>
        </a:p>
      </dgm:t>
    </dgm:pt>
    <dgm:pt modelId="{CAB58CD0-0C4F-40CC-A503-3C97E852C182}">
      <dgm:prSet phldrT="[Text]" custT="1"/>
      <dgm:spPr/>
      <dgm:t>
        <a:bodyPr/>
        <a:lstStyle/>
        <a:p>
          <a:pPr marL="1079500" indent="0" algn="l"/>
          <a:r>
            <a:rPr lang="en-AU" sz="1800" b="1" i="0" kern="1200" dirty="0">
              <a:latin typeface="Century Gothic" panose="020B0502020202020204" pitchFamily="34" charset="0"/>
            </a:rPr>
            <a:t>Freezing</a:t>
          </a:r>
          <a:r>
            <a:rPr lang="en-AU" sz="1800" b="0" i="0" kern="1200" dirty="0">
              <a:latin typeface="Century Gothic" panose="020B0502020202020204" pitchFamily="34" charset="0"/>
            </a:rPr>
            <a:t> temporarily suspends rights over the asset. </a:t>
          </a:r>
          <a:endParaRPr lang="en-AU" sz="1800" b="0" i="0" kern="1200" dirty="0">
            <a:solidFill>
              <a:srgbClr val="000000">
                <a:hueOff val="0"/>
                <a:satOff val="0"/>
                <a:lumOff val="0"/>
                <a:alphaOff val="0"/>
              </a:srgbClr>
            </a:solidFill>
            <a:latin typeface="Century Gothic" panose="020B0502020202020204" pitchFamily="34" charset="0"/>
            <a:ea typeface="+mn-ea"/>
            <a:cs typeface="+mn-cs"/>
          </a:endParaRPr>
        </a:p>
      </dgm:t>
    </dgm:pt>
    <dgm:pt modelId="{519D0217-1112-42BE-9568-1310632BD213}" type="parTrans" cxnId="{5FE78E32-7C00-43A1-8011-027193D8038E}">
      <dgm:prSet/>
      <dgm:spPr/>
      <dgm:t>
        <a:bodyPr/>
        <a:lstStyle/>
        <a:p>
          <a:pPr algn="l"/>
          <a:endParaRPr lang="en-AU" sz="1800">
            <a:latin typeface="Century Gothic" panose="020B0502020202020204" pitchFamily="34" charset="0"/>
          </a:endParaRPr>
        </a:p>
      </dgm:t>
    </dgm:pt>
    <dgm:pt modelId="{190A1F34-2573-475B-8818-B20343C7CB2E}" type="sibTrans" cxnId="{5FE78E32-7C00-43A1-8011-027193D8038E}">
      <dgm:prSet/>
      <dgm:spPr/>
      <dgm:t>
        <a:bodyPr/>
        <a:lstStyle/>
        <a:p>
          <a:pPr algn="l"/>
          <a:endParaRPr lang="en-AU" sz="1800">
            <a:latin typeface="Century Gothic" panose="020B0502020202020204" pitchFamily="34" charset="0"/>
          </a:endParaRPr>
        </a:p>
      </dgm:t>
    </dgm:pt>
    <dgm:pt modelId="{DDB84B0D-D61A-4D38-B410-3AC6453BECDA}">
      <dgm:prSet phldrT="[Text]" custT="1"/>
      <dgm:spPr/>
      <dgm:t>
        <a:bodyPr/>
        <a:lstStyle/>
        <a:p>
          <a:pPr marL="1079500" indent="0" algn="l"/>
          <a:r>
            <a:rPr lang="en-AU" sz="1800" b="1" i="0" dirty="0">
              <a:latin typeface="Century Gothic" panose="020B0502020202020204" pitchFamily="34" charset="0"/>
            </a:rPr>
            <a:t>Seizure</a:t>
          </a:r>
          <a:r>
            <a:rPr lang="en-AU" sz="1800" b="0" i="0" dirty="0">
              <a:latin typeface="Century Gothic" panose="020B0502020202020204" pitchFamily="34" charset="0"/>
            </a:rPr>
            <a:t> temporarily restrains an asset or puts it into the custody of the government. </a:t>
          </a:r>
          <a:endParaRPr lang="en-AU" sz="1800" dirty="0">
            <a:latin typeface="Century Gothic" panose="020B0502020202020204" pitchFamily="34" charset="0"/>
          </a:endParaRPr>
        </a:p>
      </dgm:t>
    </dgm:pt>
    <dgm:pt modelId="{606A2E5B-4462-48F1-B9B5-6FCF00842CE5}" type="parTrans" cxnId="{F97D8619-2EA3-472D-8A77-959CCA358DC2}">
      <dgm:prSet/>
      <dgm:spPr/>
      <dgm:t>
        <a:bodyPr/>
        <a:lstStyle/>
        <a:p>
          <a:pPr algn="l"/>
          <a:endParaRPr lang="en-AU" sz="1800">
            <a:latin typeface="Century Gothic" panose="020B0502020202020204" pitchFamily="34" charset="0"/>
          </a:endParaRPr>
        </a:p>
      </dgm:t>
    </dgm:pt>
    <dgm:pt modelId="{8569AD5E-8DBD-4354-8CE7-E55461986736}" type="sibTrans" cxnId="{F97D8619-2EA3-472D-8A77-959CCA358DC2}">
      <dgm:prSet/>
      <dgm:spPr/>
      <dgm:t>
        <a:bodyPr/>
        <a:lstStyle/>
        <a:p>
          <a:pPr algn="l"/>
          <a:endParaRPr lang="en-AU" sz="1800">
            <a:latin typeface="Century Gothic" panose="020B0502020202020204" pitchFamily="34" charset="0"/>
          </a:endParaRPr>
        </a:p>
      </dgm:t>
    </dgm:pt>
    <dgm:pt modelId="{1B086269-F317-4BAB-9B57-1C092981EA02}">
      <dgm:prSet phldrT="[Text]" custT="1"/>
      <dgm:spPr/>
      <dgm:t>
        <a:bodyPr/>
        <a:lstStyle/>
        <a:p>
          <a:pPr marL="1079500" indent="0" algn="l"/>
          <a:r>
            <a:rPr lang="en-AU" sz="1800" b="1" i="0" dirty="0">
              <a:latin typeface="Century Gothic" panose="020B0502020202020204" pitchFamily="34" charset="0"/>
            </a:rPr>
            <a:t>Restraining orders </a:t>
          </a:r>
          <a:r>
            <a:rPr lang="en-AU" sz="1800" b="0" i="0" dirty="0">
              <a:solidFill>
                <a:srgbClr val="000000">
                  <a:hueOff val="0"/>
                  <a:satOff val="0"/>
                  <a:lumOff val="0"/>
                  <a:alphaOff val="0"/>
                </a:srgbClr>
              </a:solidFill>
              <a:latin typeface="Century Gothic" panose="020B0502020202020204" pitchFamily="34" charset="0"/>
              <a:ea typeface="+mn-ea"/>
              <a:cs typeface="+mn-cs"/>
            </a:rPr>
            <a:t>prevents the disposal of or dealing with property pending the outcomes of confiscation proceedings.</a:t>
          </a:r>
          <a:endParaRPr lang="en-AU" sz="1800" dirty="0">
            <a:latin typeface="Century Gothic" panose="020B0502020202020204" pitchFamily="34" charset="0"/>
          </a:endParaRPr>
        </a:p>
      </dgm:t>
    </dgm:pt>
    <dgm:pt modelId="{662EFA24-3893-4073-BE6E-535D23FFC46F}" type="parTrans" cxnId="{691C7296-640D-46B9-993A-900F2807BE00}">
      <dgm:prSet/>
      <dgm:spPr/>
      <dgm:t>
        <a:bodyPr/>
        <a:lstStyle/>
        <a:p>
          <a:pPr algn="l"/>
          <a:endParaRPr lang="en-AU" sz="1800">
            <a:latin typeface="Century Gothic" panose="020B0502020202020204" pitchFamily="34" charset="0"/>
          </a:endParaRPr>
        </a:p>
      </dgm:t>
    </dgm:pt>
    <dgm:pt modelId="{5ECC5169-DD71-4905-830F-11766DC66DF7}" type="sibTrans" cxnId="{691C7296-640D-46B9-993A-900F2807BE00}">
      <dgm:prSet/>
      <dgm:spPr/>
      <dgm:t>
        <a:bodyPr/>
        <a:lstStyle/>
        <a:p>
          <a:pPr algn="l"/>
          <a:endParaRPr lang="en-AU" sz="1800">
            <a:latin typeface="Century Gothic" panose="020B0502020202020204" pitchFamily="34" charset="0"/>
          </a:endParaRPr>
        </a:p>
      </dgm:t>
    </dgm:pt>
    <dgm:pt modelId="{B34DC9C9-E160-4A4E-AA9E-7ADA59D4C96A}" type="pres">
      <dgm:prSet presAssocID="{19C9D736-95CC-4F4E-A871-EB3372BCE61C}" presName="Name0" presStyleCnt="0">
        <dgm:presLayoutVars>
          <dgm:chPref val="1"/>
          <dgm:dir/>
          <dgm:animOne val="branch"/>
          <dgm:animLvl val="lvl"/>
          <dgm:resizeHandles/>
        </dgm:presLayoutVars>
      </dgm:prSet>
      <dgm:spPr/>
    </dgm:pt>
    <dgm:pt modelId="{B1A12DAA-0B4C-4B13-9F7D-492651E5F587}" type="pres">
      <dgm:prSet presAssocID="{CAB58CD0-0C4F-40CC-A503-3C97E852C182}" presName="vertOne" presStyleCnt="0"/>
      <dgm:spPr/>
    </dgm:pt>
    <dgm:pt modelId="{56665582-8B24-44C3-825D-68863A7E9BFE}" type="pres">
      <dgm:prSet presAssocID="{CAB58CD0-0C4F-40CC-A503-3C97E852C182}" presName="txOne" presStyleLbl="node0" presStyleIdx="0" presStyleCnt="1">
        <dgm:presLayoutVars>
          <dgm:chPref val="3"/>
        </dgm:presLayoutVars>
      </dgm:prSet>
      <dgm:spPr/>
    </dgm:pt>
    <dgm:pt modelId="{8830647D-BD5A-44D7-82CC-66BE2664F77C}" type="pres">
      <dgm:prSet presAssocID="{CAB58CD0-0C4F-40CC-A503-3C97E852C182}" presName="parTransOne" presStyleCnt="0"/>
      <dgm:spPr/>
    </dgm:pt>
    <dgm:pt modelId="{AF09BB55-55E6-4C55-9157-E8F4C5CCB1B7}" type="pres">
      <dgm:prSet presAssocID="{CAB58CD0-0C4F-40CC-A503-3C97E852C182}" presName="horzOne" presStyleCnt="0"/>
      <dgm:spPr/>
    </dgm:pt>
    <dgm:pt modelId="{6289FCBA-85DF-4D86-92C0-D91CFBD74970}" type="pres">
      <dgm:prSet presAssocID="{DDB84B0D-D61A-4D38-B410-3AC6453BECDA}" presName="vertTwo" presStyleCnt="0"/>
      <dgm:spPr/>
    </dgm:pt>
    <dgm:pt modelId="{813843D1-247E-4037-BA35-07F5C07A1ED8}" type="pres">
      <dgm:prSet presAssocID="{DDB84B0D-D61A-4D38-B410-3AC6453BECDA}" presName="txTwo" presStyleLbl="node2" presStyleIdx="0" presStyleCnt="1">
        <dgm:presLayoutVars>
          <dgm:chPref val="3"/>
        </dgm:presLayoutVars>
      </dgm:prSet>
      <dgm:spPr/>
    </dgm:pt>
    <dgm:pt modelId="{214C8897-B412-4ED7-9963-AB7C325A5F80}" type="pres">
      <dgm:prSet presAssocID="{DDB84B0D-D61A-4D38-B410-3AC6453BECDA}" presName="parTransTwo" presStyleCnt="0"/>
      <dgm:spPr/>
    </dgm:pt>
    <dgm:pt modelId="{75193E94-23B1-465A-A355-37BD22F8637C}" type="pres">
      <dgm:prSet presAssocID="{DDB84B0D-D61A-4D38-B410-3AC6453BECDA}" presName="horzTwo" presStyleCnt="0"/>
      <dgm:spPr/>
    </dgm:pt>
    <dgm:pt modelId="{AD6D2904-F365-4291-BC27-A5083C531E78}" type="pres">
      <dgm:prSet presAssocID="{1B086269-F317-4BAB-9B57-1C092981EA02}" presName="vertThree" presStyleCnt="0"/>
      <dgm:spPr/>
    </dgm:pt>
    <dgm:pt modelId="{7164F851-A9E0-4756-A8E1-6D8BAA0850EA}" type="pres">
      <dgm:prSet presAssocID="{1B086269-F317-4BAB-9B57-1C092981EA02}" presName="txThree" presStyleLbl="node3" presStyleIdx="0" presStyleCnt="1">
        <dgm:presLayoutVars>
          <dgm:chPref val="3"/>
        </dgm:presLayoutVars>
      </dgm:prSet>
      <dgm:spPr/>
    </dgm:pt>
    <dgm:pt modelId="{7BF95B90-5790-4FE6-9705-7A3EDF150693}" type="pres">
      <dgm:prSet presAssocID="{1B086269-F317-4BAB-9B57-1C092981EA02}" presName="horzThree" presStyleCnt="0"/>
      <dgm:spPr/>
    </dgm:pt>
  </dgm:ptLst>
  <dgm:cxnLst>
    <dgm:cxn modelId="{F97D8619-2EA3-472D-8A77-959CCA358DC2}" srcId="{CAB58CD0-0C4F-40CC-A503-3C97E852C182}" destId="{DDB84B0D-D61A-4D38-B410-3AC6453BECDA}" srcOrd="0" destOrd="0" parTransId="{606A2E5B-4462-48F1-B9B5-6FCF00842CE5}" sibTransId="{8569AD5E-8DBD-4354-8CE7-E55461986736}"/>
    <dgm:cxn modelId="{5FE78E32-7C00-43A1-8011-027193D8038E}" srcId="{19C9D736-95CC-4F4E-A871-EB3372BCE61C}" destId="{CAB58CD0-0C4F-40CC-A503-3C97E852C182}" srcOrd="0" destOrd="0" parTransId="{519D0217-1112-42BE-9568-1310632BD213}" sibTransId="{190A1F34-2573-475B-8818-B20343C7CB2E}"/>
    <dgm:cxn modelId="{8F991461-EF1E-4EFF-8DDA-211EC50299C3}" type="presOf" srcId="{1B086269-F317-4BAB-9B57-1C092981EA02}" destId="{7164F851-A9E0-4756-A8E1-6D8BAA0850EA}" srcOrd="0" destOrd="0" presId="urn:microsoft.com/office/officeart/2005/8/layout/hierarchy4"/>
    <dgm:cxn modelId="{D88B777D-7A4B-4C3F-9136-77EBDC84747B}" type="presOf" srcId="{19C9D736-95CC-4F4E-A871-EB3372BCE61C}" destId="{B34DC9C9-E160-4A4E-AA9E-7ADA59D4C96A}" srcOrd="0" destOrd="0" presId="urn:microsoft.com/office/officeart/2005/8/layout/hierarchy4"/>
    <dgm:cxn modelId="{15DAC085-BAD0-4094-9464-95AB84981C3C}" type="presOf" srcId="{CAB58CD0-0C4F-40CC-A503-3C97E852C182}" destId="{56665582-8B24-44C3-825D-68863A7E9BFE}" srcOrd="0" destOrd="0" presId="urn:microsoft.com/office/officeart/2005/8/layout/hierarchy4"/>
    <dgm:cxn modelId="{691C7296-640D-46B9-993A-900F2807BE00}" srcId="{DDB84B0D-D61A-4D38-B410-3AC6453BECDA}" destId="{1B086269-F317-4BAB-9B57-1C092981EA02}" srcOrd="0" destOrd="0" parTransId="{662EFA24-3893-4073-BE6E-535D23FFC46F}" sibTransId="{5ECC5169-DD71-4905-830F-11766DC66DF7}"/>
    <dgm:cxn modelId="{6DC7B1BE-C3E5-485B-A50D-96CF91348F41}" type="presOf" srcId="{DDB84B0D-D61A-4D38-B410-3AC6453BECDA}" destId="{813843D1-247E-4037-BA35-07F5C07A1ED8}" srcOrd="0" destOrd="0" presId="urn:microsoft.com/office/officeart/2005/8/layout/hierarchy4"/>
    <dgm:cxn modelId="{FBE20B78-A392-4185-ABBD-46FAF6AD8CF8}" type="presParOf" srcId="{B34DC9C9-E160-4A4E-AA9E-7ADA59D4C96A}" destId="{B1A12DAA-0B4C-4B13-9F7D-492651E5F587}" srcOrd="0" destOrd="0" presId="urn:microsoft.com/office/officeart/2005/8/layout/hierarchy4"/>
    <dgm:cxn modelId="{1C258BC2-EFCB-4E5C-BA95-4F39273E6358}" type="presParOf" srcId="{B1A12DAA-0B4C-4B13-9F7D-492651E5F587}" destId="{56665582-8B24-44C3-825D-68863A7E9BFE}" srcOrd="0" destOrd="0" presId="urn:microsoft.com/office/officeart/2005/8/layout/hierarchy4"/>
    <dgm:cxn modelId="{730F4A3C-7D61-4E19-B13B-6553061D923E}" type="presParOf" srcId="{B1A12DAA-0B4C-4B13-9F7D-492651E5F587}" destId="{8830647D-BD5A-44D7-82CC-66BE2664F77C}" srcOrd="1" destOrd="0" presId="urn:microsoft.com/office/officeart/2005/8/layout/hierarchy4"/>
    <dgm:cxn modelId="{38AF0767-51F7-4420-BF55-FCBFED8472CD}" type="presParOf" srcId="{B1A12DAA-0B4C-4B13-9F7D-492651E5F587}" destId="{AF09BB55-55E6-4C55-9157-E8F4C5CCB1B7}" srcOrd="2" destOrd="0" presId="urn:microsoft.com/office/officeart/2005/8/layout/hierarchy4"/>
    <dgm:cxn modelId="{33F947BB-AFC5-4DAC-B6AD-89755E440A10}" type="presParOf" srcId="{AF09BB55-55E6-4C55-9157-E8F4C5CCB1B7}" destId="{6289FCBA-85DF-4D86-92C0-D91CFBD74970}" srcOrd="0" destOrd="0" presId="urn:microsoft.com/office/officeart/2005/8/layout/hierarchy4"/>
    <dgm:cxn modelId="{9BA18678-7819-4200-AE14-DBF1B56BB7C2}" type="presParOf" srcId="{6289FCBA-85DF-4D86-92C0-D91CFBD74970}" destId="{813843D1-247E-4037-BA35-07F5C07A1ED8}" srcOrd="0" destOrd="0" presId="urn:microsoft.com/office/officeart/2005/8/layout/hierarchy4"/>
    <dgm:cxn modelId="{DAB7CE30-7D7E-4DF2-A9B2-CC3ADB11041A}" type="presParOf" srcId="{6289FCBA-85DF-4D86-92C0-D91CFBD74970}" destId="{214C8897-B412-4ED7-9963-AB7C325A5F80}" srcOrd="1" destOrd="0" presId="urn:microsoft.com/office/officeart/2005/8/layout/hierarchy4"/>
    <dgm:cxn modelId="{04C70CCD-4C6A-4C0E-9396-FCD88DED9676}" type="presParOf" srcId="{6289FCBA-85DF-4D86-92C0-D91CFBD74970}" destId="{75193E94-23B1-465A-A355-37BD22F8637C}" srcOrd="2" destOrd="0" presId="urn:microsoft.com/office/officeart/2005/8/layout/hierarchy4"/>
    <dgm:cxn modelId="{F6FB6168-736E-4D35-9534-5BA86422F4FE}" type="presParOf" srcId="{75193E94-23B1-465A-A355-37BD22F8637C}" destId="{AD6D2904-F365-4291-BC27-A5083C531E78}" srcOrd="0" destOrd="0" presId="urn:microsoft.com/office/officeart/2005/8/layout/hierarchy4"/>
    <dgm:cxn modelId="{CBE71C78-61B5-48AF-B160-4996AE15D103}" type="presParOf" srcId="{AD6D2904-F365-4291-BC27-A5083C531E78}" destId="{7164F851-A9E0-4756-A8E1-6D8BAA0850EA}" srcOrd="0" destOrd="0" presId="urn:microsoft.com/office/officeart/2005/8/layout/hierarchy4"/>
    <dgm:cxn modelId="{7A80C127-5215-40C0-9C75-226775046132}" type="presParOf" srcId="{AD6D2904-F365-4291-BC27-A5083C531E78}" destId="{7BF95B90-5790-4FE6-9705-7A3EDF150693}"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1CF41B9-D1D5-4B5A-8CB3-8BB9D4D64B2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AU"/>
        </a:p>
      </dgm:t>
    </dgm:pt>
    <dgm:pt modelId="{C999950E-9D32-4CE1-95FC-5B9FE236CE5D}">
      <dgm:prSet phldrT="[Text]" custT="1"/>
      <dgm:spPr/>
      <dgm:t>
        <a:bodyPr/>
        <a:lstStyle/>
        <a:p>
          <a:r>
            <a:rPr lang="en-AU" sz="1800" dirty="0">
              <a:latin typeface="Century Gothic" panose="020B0502020202020204" pitchFamily="34" charset="0"/>
            </a:rPr>
            <a:t>Civil recovery</a:t>
          </a:r>
        </a:p>
      </dgm:t>
    </dgm:pt>
    <dgm:pt modelId="{19C6E1AB-DAED-4BED-B9AD-7C093C873712}" type="parTrans" cxnId="{559F3AA9-3A3C-4CBB-85C8-BBD34FD2A2E5}">
      <dgm:prSet/>
      <dgm:spPr/>
      <dgm:t>
        <a:bodyPr/>
        <a:lstStyle/>
        <a:p>
          <a:endParaRPr lang="en-AU" sz="2000">
            <a:latin typeface="Century Gothic" panose="020B0502020202020204" pitchFamily="34" charset="0"/>
          </a:endParaRPr>
        </a:p>
      </dgm:t>
    </dgm:pt>
    <dgm:pt modelId="{663AE85D-8C58-4880-A6A3-CC0FB64DF1F4}" type="sibTrans" cxnId="{559F3AA9-3A3C-4CBB-85C8-BBD34FD2A2E5}">
      <dgm:prSet/>
      <dgm:spPr/>
      <dgm:t>
        <a:bodyPr/>
        <a:lstStyle/>
        <a:p>
          <a:endParaRPr lang="en-AU" sz="2000">
            <a:latin typeface="Century Gothic" panose="020B0502020202020204" pitchFamily="34" charset="0"/>
          </a:endParaRPr>
        </a:p>
      </dgm:t>
    </dgm:pt>
    <dgm:pt modelId="{64679DB5-B5C5-4DC0-99FA-684625729379}">
      <dgm:prSet custT="1"/>
      <dgm:spPr/>
      <dgm:t>
        <a:bodyPr/>
        <a:lstStyle/>
        <a:p>
          <a:r>
            <a:rPr lang="en-AU" sz="1400" kern="1200" dirty="0">
              <a:latin typeface="Century Gothic" panose="020B0502020202020204" pitchFamily="34" charset="0"/>
            </a:rPr>
            <a:t>Person-directed: Forfeiture of property where the court is satisfied that a person is engaged in conduct constituting one or more serious offences. </a:t>
          </a:r>
        </a:p>
      </dgm:t>
    </dgm:pt>
    <dgm:pt modelId="{DB64E17D-C2B8-41B7-8808-1107BDCD2A1A}" type="parTrans" cxnId="{E7688669-0B86-42E1-AECD-B10659228E48}">
      <dgm:prSet/>
      <dgm:spPr/>
      <dgm:t>
        <a:bodyPr/>
        <a:lstStyle/>
        <a:p>
          <a:endParaRPr lang="en-AU" sz="2000">
            <a:latin typeface="Century Gothic" panose="020B0502020202020204" pitchFamily="34" charset="0"/>
          </a:endParaRPr>
        </a:p>
      </dgm:t>
    </dgm:pt>
    <dgm:pt modelId="{D10F7FE4-BE78-416E-89DC-3654309131AD}" type="sibTrans" cxnId="{E7688669-0B86-42E1-AECD-B10659228E48}">
      <dgm:prSet/>
      <dgm:spPr/>
      <dgm:t>
        <a:bodyPr/>
        <a:lstStyle/>
        <a:p>
          <a:endParaRPr lang="en-AU" sz="2000">
            <a:latin typeface="Century Gothic" panose="020B0502020202020204" pitchFamily="34" charset="0"/>
          </a:endParaRPr>
        </a:p>
      </dgm:t>
    </dgm:pt>
    <dgm:pt modelId="{725DD30A-7B11-4BB4-882F-4F495327A536}">
      <dgm:prSet custT="1"/>
      <dgm:spPr/>
      <dgm:t>
        <a:bodyPr/>
        <a:lstStyle/>
        <a:p>
          <a:r>
            <a:rPr lang="en-AU" sz="1800" dirty="0">
              <a:latin typeface="Century Gothic" panose="020B0502020202020204" pitchFamily="34" charset="0"/>
            </a:rPr>
            <a:t>Conviction-based recovery</a:t>
          </a:r>
        </a:p>
      </dgm:t>
    </dgm:pt>
    <dgm:pt modelId="{F633EAE5-8741-4DF9-A36D-FCBA2A3D7C91}" type="parTrans" cxnId="{21013D81-D0C3-481C-97B8-64DB8EDE0049}">
      <dgm:prSet/>
      <dgm:spPr/>
      <dgm:t>
        <a:bodyPr/>
        <a:lstStyle/>
        <a:p>
          <a:endParaRPr lang="en-AU" sz="2000">
            <a:latin typeface="Century Gothic" panose="020B0502020202020204" pitchFamily="34" charset="0"/>
          </a:endParaRPr>
        </a:p>
      </dgm:t>
    </dgm:pt>
    <dgm:pt modelId="{3DF4D9D4-EF39-464B-A693-15599088C27B}" type="sibTrans" cxnId="{21013D81-D0C3-481C-97B8-64DB8EDE0049}">
      <dgm:prSet/>
      <dgm:spPr/>
      <dgm:t>
        <a:bodyPr/>
        <a:lstStyle/>
        <a:p>
          <a:endParaRPr lang="en-AU" sz="2000">
            <a:latin typeface="Century Gothic" panose="020B0502020202020204" pitchFamily="34" charset="0"/>
          </a:endParaRPr>
        </a:p>
      </dgm:t>
    </dgm:pt>
    <dgm:pt modelId="{4D29D203-00DF-4A5C-8CBA-BC9BDAC51B23}">
      <dgm:prSet custT="1"/>
      <dgm:spPr/>
      <dgm:t>
        <a:bodyPr/>
        <a:lstStyle/>
        <a:p>
          <a:r>
            <a:rPr lang="en-AU" sz="1400" kern="1200" dirty="0">
              <a:latin typeface="Century Gothic" panose="020B0502020202020204" pitchFamily="34" charset="0"/>
            </a:rPr>
            <a:t>Forfeiture upon application of the Australian Federal Police (AFP) or Commonwealth Director of Public Prosecutions (CDPP). The application must be </a:t>
          </a:r>
          <a:r>
            <a:rPr lang="en-AU" sz="1400" kern="1200" dirty="0">
              <a:solidFill>
                <a:srgbClr val="000000">
                  <a:hueOff val="0"/>
                  <a:satOff val="0"/>
                  <a:lumOff val="0"/>
                  <a:alphaOff val="0"/>
                </a:srgbClr>
              </a:solidFill>
              <a:latin typeface="Century Gothic" panose="020B0502020202020204" pitchFamily="34" charset="0"/>
              <a:ea typeface="+mn-ea"/>
              <a:cs typeface="+mn-cs"/>
            </a:rPr>
            <a:t>made within six months of the offence of an ‘indictable offence’.</a:t>
          </a:r>
        </a:p>
      </dgm:t>
    </dgm:pt>
    <dgm:pt modelId="{461B078B-5D7F-41D0-BA19-86FF36D1B931}" type="parTrans" cxnId="{B7808329-8FBA-48AA-8480-B6C5DB9C3910}">
      <dgm:prSet/>
      <dgm:spPr/>
      <dgm:t>
        <a:bodyPr/>
        <a:lstStyle/>
        <a:p>
          <a:endParaRPr lang="en-AU" sz="2000">
            <a:latin typeface="Century Gothic" panose="020B0502020202020204" pitchFamily="34" charset="0"/>
          </a:endParaRPr>
        </a:p>
      </dgm:t>
    </dgm:pt>
    <dgm:pt modelId="{D72BBF38-6911-4523-AD96-47DFEE3718C8}" type="sibTrans" cxnId="{B7808329-8FBA-48AA-8480-B6C5DB9C3910}">
      <dgm:prSet/>
      <dgm:spPr/>
      <dgm:t>
        <a:bodyPr/>
        <a:lstStyle/>
        <a:p>
          <a:endParaRPr lang="en-AU" sz="2000">
            <a:latin typeface="Century Gothic" panose="020B0502020202020204" pitchFamily="34" charset="0"/>
          </a:endParaRPr>
        </a:p>
      </dgm:t>
    </dgm:pt>
    <dgm:pt modelId="{36614A66-58E5-4641-9D9B-3587ED15E34E}">
      <dgm:prSet custT="1"/>
      <dgm:spPr/>
      <dgm:t>
        <a:bodyPr/>
        <a:lstStyle/>
        <a:p>
          <a:r>
            <a:rPr lang="en-AU" sz="1400" kern="1200" dirty="0">
              <a:solidFill>
                <a:srgbClr val="000000">
                  <a:hueOff val="0"/>
                  <a:satOff val="0"/>
                  <a:lumOff val="0"/>
                  <a:alphaOff val="0"/>
                </a:srgbClr>
              </a:solidFill>
              <a:latin typeface="Century Gothic" panose="020B0502020202020204" pitchFamily="34" charset="0"/>
              <a:ea typeface="+mn-ea"/>
              <a:cs typeface="+mn-cs"/>
            </a:rPr>
            <a:t>Asset-directed: Forfeiture of property where the court is satisfied that the property is the proceeds or instrument of certain offences or no claim has been made in respect to the property.</a:t>
          </a:r>
        </a:p>
      </dgm:t>
    </dgm:pt>
    <dgm:pt modelId="{DA314052-7D23-4833-A6FF-498739BCABBB}" type="parTrans" cxnId="{F647694D-CA16-4BC8-9F8B-015B4C6A3D5C}">
      <dgm:prSet/>
      <dgm:spPr/>
      <dgm:t>
        <a:bodyPr/>
        <a:lstStyle/>
        <a:p>
          <a:endParaRPr lang="en-AU"/>
        </a:p>
      </dgm:t>
    </dgm:pt>
    <dgm:pt modelId="{B4F89DDD-D5B6-442E-B27C-3CF0CAE7A565}" type="sibTrans" cxnId="{F647694D-CA16-4BC8-9F8B-015B4C6A3D5C}">
      <dgm:prSet/>
      <dgm:spPr/>
      <dgm:t>
        <a:bodyPr/>
        <a:lstStyle/>
        <a:p>
          <a:endParaRPr lang="en-AU"/>
        </a:p>
      </dgm:t>
    </dgm:pt>
    <dgm:pt modelId="{1D9EA9F3-039E-4FB3-858A-B18094189FC8}">
      <dgm:prSet custT="1"/>
      <dgm:spPr/>
      <dgm:t>
        <a:bodyPr/>
        <a:lstStyle/>
        <a:p>
          <a:r>
            <a:rPr lang="en-AU" sz="1400" kern="1200" dirty="0">
              <a:solidFill>
                <a:srgbClr val="000000">
                  <a:hueOff val="0"/>
                  <a:satOff val="0"/>
                  <a:lumOff val="0"/>
                  <a:alphaOff val="0"/>
                </a:srgbClr>
              </a:solidFill>
              <a:latin typeface="Century Gothic" panose="020B0502020202020204" pitchFamily="34" charset="0"/>
              <a:ea typeface="+mn-ea"/>
              <a:cs typeface="+mn-cs"/>
            </a:rPr>
            <a:t>Automatic forfeiture, six months after conviction of a ‘serious offence’ of all property subject to a restraining order relating to the offence. </a:t>
          </a:r>
        </a:p>
      </dgm:t>
    </dgm:pt>
    <dgm:pt modelId="{058803D4-9A60-4F1A-8BF3-C3BD0B3DC4AB}" type="parTrans" cxnId="{64ED4BED-02BF-4D12-85AC-49EEE9CEA71D}">
      <dgm:prSet/>
      <dgm:spPr/>
      <dgm:t>
        <a:bodyPr/>
        <a:lstStyle/>
        <a:p>
          <a:endParaRPr lang="en-AU"/>
        </a:p>
      </dgm:t>
    </dgm:pt>
    <dgm:pt modelId="{FCD9C2B1-3503-4CD4-810A-89AC27DF8E5C}" type="sibTrans" cxnId="{64ED4BED-02BF-4D12-85AC-49EEE9CEA71D}">
      <dgm:prSet/>
      <dgm:spPr/>
      <dgm:t>
        <a:bodyPr/>
        <a:lstStyle/>
        <a:p>
          <a:endParaRPr lang="en-AU"/>
        </a:p>
      </dgm:t>
    </dgm:pt>
    <dgm:pt modelId="{EF6F327B-EFEB-4C30-B21E-67698676E799}">
      <dgm:prSet custT="1"/>
      <dgm:spPr/>
      <dgm:t>
        <a:bodyPr/>
        <a:lstStyle/>
        <a:p>
          <a:r>
            <a:rPr lang="en-AU" sz="1400" kern="1200" dirty="0">
              <a:solidFill>
                <a:srgbClr val="000000">
                  <a:hueOff val="0"/>
                  <a:satOff val="0"/>
                  <a:lumOff val="0"/>
                  <a:alphaOff val="0"/>
                </a:srgbClr>
              </a:solidFill>
              <a:latin typeface="Century Gothic" panose="020B0502020202020204" pitchFamily="34" charset="0"/>
              <a:ea typeface="+mn-ea"/>
              <a:cs typeface="+mn-cs"/>
            </a:rPr>
            <a:t>In both cases, the property must be subject to a restraining order for at least six months prior.</a:t>
          </a:r>
        </a:p>
      </dgm:t>
    </dgm:pt>
    <dgm:pt modelId="{99D19D02-C086-4780-B57B-62562F8053DB}" type="parTrans" cxnId="{6DF6DC1F-3CA4-45F0-95FF-9610FAC3893E}">
      <dgm:prSet/>
      <dgm:spPr/>
      <dgm:t>
        <a:bodyPr/>
        <a:lstStyle/>
        <a:p>
          <a:endParaRPr lang="en-AU"/>
        </a:p>
      </dgm:t>
    </dgm:pt>
    <dgm:pt modelId="{88DFDEB6-7886-4AAA-BB5D-CB4DA3C71C35}" type="sibTrans" cxnId="{6DF6DC1F-3CA4-45F0-95FF-9610FAC3893E}">
      <dgm:prSet/>
      <dgm:spPr/>
      <dgm:t>
        <a:bodyPr/>
        <a:lstStyle/>
        <a:p>
          <a:endParaRPr lang="en-AU"/>
        </a:p>
      </dgm:t>
    </dgm:pt>
    <dgm:pt modelId="{AF66A5F7-C748-415A-85FD-160319E09846}" type="pres">
      <dgm:prSet presAssocID="{61CF41B9-D1D5-4B5A-8CB3-8BB9D4D64B25}" presName="linear" presStyleCnt="0">
        <dgm:presLayoutVars>
          <dgm:dir/>
          <dgm:animLvl val="lvl"/>
          <dgm:resizeHandles val="exact"/>
        </dgm:presLayoutVars>
      </dgm:prSet>
      <dgm:spPr/>
    </dgm:pt>
    <dgm:pt modelId="{6CC7F549-5048-4BC0-9C7F-9E501060B9BF}" type="pres">
      <dgm:prSet presAssocID="{C999950E-9D32-4CE1-95FC-5B9FE236CE5D}" presName="parentLin" presStyleCnt="0"/>
      <dgm:spPr/>
    </dgm:pt>
    <dgm:pt modelId="{87EFFE1C-D786-4890-83D3-6B1E5A87BA74}" type="pres">
      <dgm:prSet presAssocID="{C999950E-9D32-4CE1-95FC-5B9FE236CE5D}" presName="parentLeftMargin" presStyleLbl="node1" presStyleIdx="0" presStyleCnt="2"/>
      <dgm:spPr/>
    </dgm:pt>
    <dgm:pt modelId="{DD06351A-7FD7-418F-A3F3-F92F9228E7BA}" type="pres">
      <dgm:prSet presAssocID="{C999950E-9D32-4CE1-95FC-5B9FE236CE5D}" presName="parentText" presStyleLbl="node1" presStyleIdx="0" presStyleCnt="2">
        <dgm:presLayoutVars>
          <dgm:chMax val="0"/>
          <dgm:bulletEnabled val="1"/>
        </dgm:presLayoutVars>
      </dgm:prSet>
      <dgm:spPr/>
    </dgm:pt>
    <dgm:pt modelId="{51D76A44-457F-4D30-A2F8-92ED90ABB53C}" type="pres">
      <dgm:prSet presAssocID="{C999950E-9D32-4CE1-95FC-5B9FE236CE5D}" presName="negativeSpace" presStyleCnt="0"/>
      <dgm:spPr/>
    </dgm:pt>
    <dgm:pt modelId="{4EDEB201-7725-4A3D-8F33-3A4D58DFF40C}" type="pres">
      <dgm:prSet presAssocID="{C999950E-9D32-4CE1-95FC-5B9FE236CE5D}" presName="childText" presStyleLbl="conFgAcc1" presStyleIdx="0" presStyleCnt="2">
        <dgm:presLayoutVars>
          <dgm:bulletEnabled val="1"/>
        </dgm:presLayoutVars>
      </dgm:prSet>
      <dgm:spPr/>
    </dgm:pt>
    <dgm:pt modelId="{44CF80C1-ABB9-4E0D-AC39-1D4A111E25F9}" type="pres">
      <dgm:prSet presAssocID="{663AE85D-8C58-4880-A6A3-CC0FB64DF1F4}" presName="spaceBetweenRectangles" presStyleCnt="0"/>
      <dgm:spPr/>
    </dgm:pt>
    <dgm:pt modelId="{D5E6B421-098A-4209-933F-9EEEFADEC9CA}" type="pres">
      <dgm:prSet presAssocID="{725DD30A-7B11-4BB4-882F-4F495327A536}" presName="parentLin" presStyleCnt="0"/>
      <dgm:spPr/>
    </dgm:pt>
    <dgm:pt modelId="{5484CA11-A195-4ACF-830A-C4595B1781BD}" type="pres">
      <dgm:prSet presAssocID="{725DD30A-7B11-4BB4-882F-4F495327A536}" presName="parentLeftMargin" presStyleLbl="node1" presStyleIdx="0" presStyleCnt="2"/>
      <dgm:spPr/>
    </dgm:pt>
    <dgm:pt modelId="{D3AB9070-0E6B-4E01-AE1E-AE742E404CE8}" type="pres">
      <dgm:prSet presAssocID="{725DD30A-7B11-4BB4-882F-4F495327A536}" presName="parentText" presStyleLbl="node1" presStyleIdx="1" presStyleCnt="2">
        <dgm:presLayoutVars>
          <dgm:chMax val="0"/>
          <dgm:bulletEnabled val="1"/>
        </dgm:presLayoutVars>
      </dgm:prSet>
      <dgm:spPr/>
    </dgm:pt>
    <dgm:pt modelId="{3C81CE96-D746-4BD5-9CD1-BD95B6E65596}" type="pres">
      <dgm:prSet presAssocID="{725DD30A-7B11-4BB4-882F-4F495327A536}" presName="negativeSpace" presStyleCnt="0"/>
      <dgm:spPr/>
    </dgm:pt>
    <dgm:pt modelId="{04AF6562-C9CF-486D-A8F8-1C1C476F3A5B}" type="pres">
      <dgm:prSet presAssocID="{725DD30A-7B11-4BB4-882F-4F495327A536}" presName="childText" presStyleLbl="conFgAcc1" presStyleIdx="1" presStyleCnt="2">
        <dgm:presLayoutVars>
          <dgm:bulletEnabled val="1"/>
        </dgm:presLayoutVars>
      </dgm:prSet>
      <dgm:spPr/>
    </dgm:pt>
  </dgm:ptLst>
  <dgm:cxnLst>
    <dgm:cxn modelId="{004EF401-F7B5-4B12-A672-08A836721299}" type="presOf" srcId="{EF6F327B-EFEB-4C30-B21E-67698676E799}" destId="{4EDEB201-7725-4A3D-8F33-3A4D58DFF40C}" srcOrd="0" destOrd="2" presId="urn:microsoft.com/office/officeart/2005/8/layout/list1"/>
    <dgm:cxn modelId="{6F9C041E-4BA5-4329-975C-AAA243CF193C}" type="presOf" srcId="{1D9EA9F3-039E-4FB3-858A-B18094189FC8}" destId="{04AF6562-C9CF-486D-A8F8-1C1C476F3A5B}" srcOrd="0" destOrd="1" presId="urn:microsoft.com/office/officeart/2005/8/layout/list1"/>
    <dgm:cxn modelId="{6DF6DC1F-3CA4-45F0-95FF-9610FAC3893E}" srcId="{C999950E-9D32-4CE1-95FC-5B9FE236CE5D}" destId="{EF6F327B-EFEB-4C30-B21E-67698676E799}" srcOrd="2" destOrd="0" parTransId="{99D19D02-C086-4780-B57B-62562F8053DB}" sibTransId="{88DFDEB6-7886-4AAA-BB5D-CB4DA3C71C35}"/>
    <dgm:cxn modelId="{B7808329-8FBA-48AA-8480-B6C5DB9C3910}" srcId="{725DD30A-7B11-4BB4-882F-4F495327A536}" destId="{4D29D203-00DF-4A5C-8CBA-BC9BDAC51B23}" srcOrd="0" destOrd="0" parTransId="{461B078B-5D7F-41D0-BA19-86FF36D1B931}" sibTransId="{D72BBF38-6911-4523-AD96-47DFEE3718C8}"/>
    <dgm:cxn modelId="{8BB0AC38-A73B-4EE4-9ABE-D1F1D8BA6B34}" type="presOf" srcId="{4D29D203-00DF-4A5C-8CBA-BC9BDAC51B23}" destId="{04AF6562-C9CF-486D-A8F8-1C1C476F3A5B}" srcOrd="0" destOrd="0" presId="urn:microsoft.com/office/officeart/2005/8/layout/list1"/>
    <dgm:cxn modelId="{E7688669-0B86-42E1-AECD-B10659228E48}" srcId="{C999950E-9D32-4CE1-95FC-5B9FE236CE5D}" destId="{64679DB5-B5C5-4DC0-99FA-684625729379}" srcOrd="0" destOrd="0" parTransId="{DB64E17D-C2B8-41B7-8808-1107BDCD2A1A}" sibTransId="{D10F7FE4-BE78-416E-89DC-3654309131AD}"/>
    <dgm:cxn modelId="{F647694D-CA16-4BC8-9F8B-015B4C6A3D5C}" srcId="{C999950E-9D32-4CE1-95FC-5B9FE236CE5D}" destId="{36614A66-58E5-4641-9D9B-3587ED15E34E}" srcOrd="1" destOrd="0" parTransId="{DA314052-7D23-4833-A6FF-498739BCABBB}" sibTransId="{B4F89DDD-D5B6-442E-B27C-3CF0CAE7A565}"/>
    <dgm:cxn modelId="{E2E55C7F-4175-471E-B005-8695752FB25A}" type="presOf" srcId="{36614A66-58E5-4641-9D9B-3587ED15E34E}" destId="{4EDEB201-7725-4A3D-8F33-3A4D58DFF40C}" srcOrd="0" destOrd="1" presId="urn:microsoft.com/office/officeart/2005/8/layout/list1"/>
    <dgm:cxn modelId="{21013D81-D0C3-481C-97B8-64DB8EDE0049}" srcId="{61CF41B9-D1D5-4B5A-8CB3-8BB9D4D64B25}" destId="{725DD30A-7B11-4BB4-882F-4F495327A536}" srcOrd="1" destOrd="0" parTransId="{F633EAE5-8741-4DF9-A36D-FCBA2A3D7C91}" sibTransId="{3DF4D9D4-EF39-464B-A693-15599088C27B}"/>
    <dgm:cxn modelId="{C7C4D290-EC5A-4524-95FA-43FEB31F4FA5}" type="presOf" srcId="{725DD30A-7B11-4BB4-882F-4F495327A536}" destId="{D3AB9070-0E6B-4E01-AE1E-AE742E404CE8}" srcOrd="1" destOrd="0" presId="urn:microsoft.com/office/officeart/2005/8/layout/list1"/>
    <dgm:cxn modelId="{559F3AA9-3A3C-4CBB-85C8-BBD34FD2A2E5}" srcId="{61CF41B9-D1D5-4B5A-8CB3-8BB9D4D64B25}" destId="{C999950E-9D32-4CE1-95FC-5B9FE236CE5D}" srcOrd="0" destOrd="0" parTransId="{19C6E1AB-DAED-4BED-B9AD-7C093C873712}" sibTransId="{663AE85D-8C58-4880-A6A3-CC0FB64DF1F4}"/>
    <dgm:cxn modelId="{1E1D60A9-FA0E-4718-95CB-CF2E63EBD113}" type="presOf" srcId="{61CF41B9-D1D5-4B5A-8CB3-8BB9D4D64B25}" destId="{AF66A5F7-C748-415A-85FD-160319E09846}" srcOrd="0" destOrd="0" presId="urn:microsoft.com/office/officeart/2005/8/layout/list1"/>
    <dgm:cxn modelId="{B1CD50B6-B0B9-4D81-8F98-95D698FAD974}" type="presOf" srcId="{725DD30A-7B11-4BB4-882F-4F495327A536}" destId="{5484CA11-A195-4ACF-830A-C4595B1781BD}" srcOrd="0" destOrd="0" presId="urn:microsoft.com/office/officeart/2005/8/layout/list1"/>
    <dgm:cxn modelId="{9CC23CC8-CF58-4DEE-8E76-8AF51B83A530}" type="presOf" srcId="{C999950E-9D32-4CE1-95FC-5B9FE236CE5D}" destId="{87EFFE1C-D786-4890-83D3-6B1E5A87BA74}" srcOrd="0" destOrd="0" presId="urn:microsoft.com/office/officeart/2005/8/layout/list1"/>
    <dgm:cxn modelId="{065499D6-2F95-4864-999B-1926FB1433BD}" type="presOf" srcId="{C999950E-9D32-4CE1-95FC-5B9FE236CE5D}" destId="{DD06351A-7FD7-418F-A3F3-F92F9228E7BA}" srcOrd="1" destOrd="0" presId="urn:microsoft.com/office/officeart/2005/8/layout/list1"/>
    <dgm:cxn modelId="{64ED4BED-02BF-4D12-85AC-49EEE9CEA71D}" srcId="{725DD30A-7B11-4BB4-882F-4F495327A536}" destId="{1D9EA9F3-039E-4FB3-858A-B18094189FC8}" srcOrd="1" destOrd="0" parTransId="{058803D4-9A60-4F1A-8BF3-C3BD0B3DC4AB}" sibTransId="{FCD9C2B1-3503-4CD4-810A-89AC27DF8E5C}"/>
    <dgm:cxn modelId="{03B44DFC-4B8D-41C5-9465-3E0B7CC77D22}" type="presOf" srcId="{64679DB5-B5C5-4DC0-99FA-684625729379}" destId="{4EDEB201-7725-4A3D-8F33-3A4D58DFF40C}" srcOrd="0" destOrd="0" presId="urn:microsoft.com/office/officeart/2005/8/layout/list1"/>
    <dgm:cxn modelId="{6541373F-F8A8-4482-BA37-C092BB120486}" type="presParOf" srcId="{AF66A5F7-C748-415A-85FD-160319E09846}" destId="{6CC7F549-5048-4BC0-9C7F-9E501060B9BF}" srcOrd="0" destOrd="0" presId="urn:microsoft.com/office/officeart/2005/8/layout/list1"/>
    <dgm:cxn modelId="{7DAB756E-C47A-42D1-8E9A-2F3AAFAE0C83}" type="presParOf" srcId="{6CC7F549-5048-4BC0-9C7F-9E501060B9BF}" destId="{87EFFE1C-D786-4890-83D3-6B1E5A87BA74}" srcOrd="0" destOrd="0" presId="urn:microsoft.com/office/officeart/2005/8/layout/list1"/>
    <dgm:cxn modelId="{7AF6E7E6-A91F-4A97-A691-8AAF5E96875A}" type="presParOf" srcId="{6CC7F549-5048-4BC0-9C7F-9E501060B9BF}" destId="{DD06351A-7FD7-418F-A3F3-F92F9228E7BA}" srcOrd="1" destOrd="0" presId="urn:microsoft.com/office/officeart/2005/8/layout/list1"/>
    <dgm:cxn modelId="{C322D39A-CD08-4324-8A52-BAC3D6DB024B}" type="presParOf" srcId="{AF66A5F7-C748-415A-85FD-160319E09846}" destId="{51D76A44-457F-4D30-A2F8-92ED90ABB53C}" srcOrd="1" destOrd="0" presId="urn:microsoft.com/office/officeart/2005/8/layout/list1"/>
    <dgm:cxn modelId="{77E0906F-FDEA-474A-B603-77F1D1D8EEF0}" type="presParOf" srcId="{AF66A5F7-C748-415A-85FD-160319E09846}" destId="{4EDEB201-7725-4A3D-8F33-3A4D58DFF40C}" srcOrd="2" destOrd="0" presId="urn:microsoft.com/office/officeart/2005/8/layout/list1"/>
    <dgm:cxn modelId="{FA6C3A08-F63A-49CF-A185-28AB9236F4B7}" type="presParOf" srcId="{AF66A5F7-C748-415A-85FD-160319E09846}" destId="{44CF80C1-ABB9-4E0D-AC39-1D4A111E25F9}" srcOrd="3" destOrd="0" presId="urn:microsoft.com/office/officeart/2005/8/layout/list1"/>
    <dgm:cxn modelId="{C0934C2F-269C-4270-BC01-9807E83C4A51}" type="presParOf" srcId="{AF66A5F7-C748-415A-85FD-160319E09846}" destId="{D5E6B421-098A-4209-933F-9EEEFADEC9CA}" srcOrd="4" destOrd="0" presId="urn:microsoft.com/office/officeart/2005/8/layout/list1"/>
    <dgm:cxn modelId="{9F998022-92CF-49AF-B4FF-CBB30463A388}" type="presParOf" srcId="{D5E6B421-098A-4209-933F-9EEEFADEC9CA}" destId="{5484CA11-A195-4ACF-830A-C4595B1781BD}" srcOrd="0" destOrd="0" presId="urn:microsoft.com/office/officeart/2005/8/layout/list1"/>
    <dgm:cxn modelId="{80487218-6384-483C-B3F3-9E99846D7F5D}" type="presParOf" srcId="{D5E6B421-098A-4209-933F-9EEEFADEC9CA}" destId="{D3AB9070-0E6B-4E01-AE1E-AE742E404CE8}" srcOrd="1" destOrd="0" presId="urn:microsoft.com/office/officeart/2005/8/layout/list1"/>
    <dgm:cxn modelId="{2334C95E-E2B1-49D2-B3C4-221D29582F04}" type="presParOf" srcId="{AF66A5F7-C748-415A-85FD-160319E09846}" destId="{3C81CE96-D746-4BD5-9CD1-BD95B6E65596}" srcOrd="5" destOrd="0" presId="urn:microsoft.com/office/officeart/2005/8/layout/list1"/>
    <dgm:cxn modelId="{E8FCDF73-ADB5-40DF-8180-10155845D4ED}" type="presParOf" srcId="{AF66A5F7-C748-415A-85FD-160319E09846}" destId="{04AF6562-C9CF-486D-A8F8-1C1C476F3A5B}"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79ED0E4-5627-44A1-BAC9-A4BDF103C326}"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AU"/>
        </a:p>
      </dgm:t>
    </dgm:pt>
    <dgm:pt modelId="{C814A32E-CAED-402B-BA8E-6A7C170B3F01}">
      <dgm:prSet phldrT="[Text]" custT="1"/>
      <dgm:spPr/>
      <dgm:t>
        <a:bodyPr/>
        <a:lstStyle/>
        <a:p>
          <a:r>
            <a:rPr lang="en-AU" sz="1400" dirty="0">
              <a:latin typeface="Century Gothic" panose="020B0502020202020204" pitchFamily="34" charset="0"/>
            </a:rPr>
            <a:t>1</a:t>
          </a:r>
        </a:p>
      </dgm:t>
    </dgm:pt>
    <dgm:pt modelId="{CE85D67F-03F1-4978-BC2D-EC02A45C214D}" type="parTrans" cxnId="{8736C3E3-CA63-4C06-8AA8-FF88457517FB}">
      <dgm:prSet/>
      <dgm:spPr/>
      <dgm:t>
        <a:bodyPr/>
        <a:lstStyle/>
        <a:p>
          <a:endParaRPr lang="en-AU" sz="1400">
            <a:latin typeface="Century Gothic" panose="020B0502020202020204" pitchFamily="34" charset="0"/>
          </a:endParaRPr>
        </a:p>
      </dgm:t>
    </dgm:pt>
    <dgm:pt modelId="{243F7190-6768-41B9-B859-D61A7A343193}" type="sibTrans" cxnId="{8736C3E3-CA63-4C06-8AA8-FF88457517FB}">
      <dgm:prSet/>
      <dgm:spPr/>
      <dgm:t>
        <a:bodyPr/>
        <a:lstStyle/>
        <a:p>
          <a:endParaRPr lang="en-AU" sz="1400">
            <a:latin typeface="Century Gothic" panose="020B0502020202020204" pitchFamily="34" charset="0"/>
          </a:endParaRPr>
        </a:p>
      </dgm:t>
    </dgm:pt>
    <dgm:pt modelId="{3DFD3D21-0E72-4892-9644-0A7F3C100529}">
      <dgm:prSet phldrT="[Text]" custT="1"/>
      <dgm:spPr/>
      <dgm:t>
        <a:bodyPr/>
        <a:lstStyle/>
        <a:p>
          <a:pPr>
            <a:buFont typeface="+mj-lt"/>
            <a:buNone/>
          </a:pPr>
          <a:r>
            <a:rPr lang="en-AU" sz="1400" dirty="0">
              <a:effectLst/>
              <a:latin typeface="Century Gothic" panose="020B0502020202020204" pitchFamily="34" charset="0"/>
              <a:ea typeface="Calibri" panose="020F0502020204030204" pitchFamily="34" charset="0"/>
              <a:cs typeface="Times New Roman" panose="02020603050405020304" pitchFamily="18" charset="0"/>
            </a:rPr>
            <a:t>Substantiation of unlawful conduct and property identification (Investigation)</a:t>
          </a:r>
          <a:endParaRPr lang="en-AU" sz="1400" dirty="0">
            <a:latin typeface="Century Gothic" panose="020B0502020202020204" pitchFamily="34" charset="0"/>
          </a:endParaRPr>
        </a:p>
      </dgm:t>
    </dgm:pt>
    <dgm:pt modelId="{57CBCB31-C0D1-4EA0-9C02-0F38E2B7E533}" type="parTrans" cxnId="{C54C2339-224C-4948-A6FA-E265363BEFAE}">
      <dgm:prSet/>
      <dgm:spPr/>
      <dgm:t>
        <a:bodyPr/>
        <a:lstStyle/>
        <a:p>
          <a:endParaRPr lang="en-AU" sz="1400">
            <a:latin typeface="Century Gothic" panose="020B0502020202020204" pitchFamily="34" charset="0"/>
          </a:endParaRPr>
        </a:p>
      </dgm:t>
    </dgm:pt>
    <dgm:pt modelId="{4405E707-17A6-4C23-870D-F81E8A75E850}" type="sibTrans" cxnId="{C54C2339-224C-4948-A6FA-E265363BEFAE}">
      <dgm:prSet/>
      <dgm:spPr/>
      <dgm:t>
        <a:bodyPr/>
        <a:lstStyle/>
        <a:p>
          <a:endParaRPr lang="en-AU" sz="1400">
            <a:latin typeface="Century Gothic" panose="020B0502020202020204" pitchFamily="34" charset="0"/>
          </a:endParaRPr>
        </a:p>
      </dgm:t>
    </dgm:pt>
    <dgm:pt modelId="{30153ED8-73E8-474E-A070-14E1EBF005C4}">
      <dgm:prSet phldrT="[Text]" custT="1"/>
      <dgm:spPr/>
      <dgm:t>
        <a:bodyPr/>
        <a:lstStyle/>
        <a:p>
          <a:r>
            <a:rPr lang="en-AU" sz="1400" dirty="0">
              <a:latin typeface="Century Gothic" panose="020B0502020202020204" pitchFamily="34" charset="0"/>
            </a:rPr>
            <a:t>2</a:t>
          </a:r>
        </a:p>
      </dgm:t>
    </dgm:pt>
    <dgm:pt modelId="{C45E4F3C-C798-4ED9-BC96-4236DB306D7A}" type="parTrans" cxnId="{4DE4D6FD-3E43-4039-8614-C161291C690C}">
      <dgm:prSet/>
      <dgm:spPr/>
      <dgm:t>
        <a:bodyPr/>
        <a:lstStyle/>
        <a:p>
          <a:endParaRPr lang="en-AU" sz="1400">
            <a:latin typeface="Century Gothic" panose="020B0502020202020204" pitchFamily="34" charset="0"/>
          </a:endParaRPr>
        </a:p>
      </dgm:t>
    </dgm:pt>
    <dgm:pt modelId="{B2F7BE3C-C076-477F-A14F-8FDF53DB4BC5}" type="sibTrans" cxnId="{4DE4D6FD-3E43-4039-8614-C161291C690C}">
      <dgm:prSet/>
      <dgm:spPr/>
      <dgm:t>
        <a:bodyPr/>
        <a:lstStyle/>
        <a:p>
          <a:endParaRPr lang="en-AU" sz="1400">
            <a:latin typeface="Century Gothic" panose="020B0502020202020204" pitchFamily="34" charset="0"/>
          </a:endParaRPr>
        </a:p>
      </dgm:t>
    </dgm:pt>
    <dgm:pt modelId="{1BA35E51-848F-4F40-BC97-DEC50B113C74}">
      <dgm:prSet phldrT="[Text]" custT="1"/>
      <dgm:spPr/>
      <dgm:t>
        <a:bodyPr/>
        <a:lstStyle/>
        <a:p>
          <a:pPr>
            <a:buFont typeface="+mj-lt"/>
            <a:buNone/>
          </a:pPr>
          <a:r>
            <a:rPr lang="en-AU" sz="1400" dirty="0">
              <a:effectLst/>
              <a:latin typeface="Century Gothic" panose="020B0502020202020204" pitchFamily="34" charset="0"/>
              <a:ea typeface="Calibri" panose="020F0502020204030204" pitchFamily="34" charset="0"/>
              <a:cs typeface="Times New Roman" panose="02020603050405020304" pitchFamily="18" charset="0"/>
            </a:rPr>
            <a:t>Restraint of property</a:t>
          </a:r>
          <a:endParaRPr lang="en-AU" sz="1400" dirty="0">
            <a:latin typeface="Century Gothic" panose="020B0502020202020204" pitchFamily="34" charset="0"/>
          </a:endParaRPr>
        </a:p>
      </dgm:t>
    </dgm:pt>
    <dgm:pt modelId="{97CE3151-15D9-4E01-A886-18BF4087ED14}" type="parTrans" cxnId="{1A56815B-FD88-490D-90C9-C20C0CB1ED8A}">
      <dgm:prSet/>
      <dgm:spPr/>
      <dgm:t>
        <a:bodyPr/>
        <a:lstStyle/>
        <a:p>
          <a:endParaRPr lang="en-AU" sz="1400">
            <a:latin typeface="Century Gothic" panose="020B0502020202020204" pitchFamily="34" charset="0"/>
          </a:endParaRPr>
        </a:p>
      </dgm:t>
    </dgm:pt>
    <dgm:pt modelId="{853DE036-7773-4748-BE64-F8FED57A9CA8}" type="sibTrans" cxnId="{1A56815B-FD88-490D-90C9-C20C0CB1ED8A}">
      <dgm:prSet/>
      <dgm:spPr/>
      <dgm:t>
        <a:bodyPr/>
        <a:lstStyle/>
        <a:p>
          <a:endParaRPr lang="en-AU" sz="1400">
            <a:latin typeface="Century Gothic" panose="020B0502020202020204" pitchFamily="34" charset="0"/>
          </a:endParaRPr>
        </a:p>
      </dgm:t>
    </dgm:pt>
    <dgm:pt modelId="{B96C2321-6F62-4704-ABFC-4589EEA1452F}">
      <dgm:prSet phldrT="[Text]" custT="1"/>
      <dgm:spPr/>
      <dgm:t>
        <a:bodyPr/>
        <a:lstStyle/>
        <a:p>
          <a:r>
            <a:rPr lang="en-AU" sz="1400" dirty="0">
              <a:latin typeface="Century Gothic" panose="020B0502020202020204" pitchFamily="34" charset="0"/>
            </a:rPr>
            <a:t>3</a:t>
          </a:r>
        </a:p>
      </dgm:t>
    </dgm:pt>
    <dgm:pt modelId="{F52BC369-DA10-4098-BF76-841BAD73C90B}" type="parTrans" cxnId="{8B6C45F1-ABC8-4C3A-A4CB-221FFBA4CBA6}">
      <dgm:prSet/>
      <dgm:spPr/>
      <dgm:t>
        <a:bodyPr/>
        <a:lstStyle/>
        <a:p>
          <a:endParaRPr lang="en-AU" sz="1400">
            <a:latin typeface="Century Gothic" panose="020B0502020202020204" pitchFamily="34" charset="0"/>
          </a:endParaRPr>
        </a:p>
      </dgm:t>
    </dgm:pt>
    <dgm:pt modelId="{F80A2E68-AE19-4142-94C1-7D357560979B}" type="sibTrans" cxnId="{8B6C45F1-ABC8-4C3A-A4CB-221FFBA4CBA6}">
      <dgm:prSet/>
      <dgm:spPr/>
      <dgm:t>
        <a:bodyPr/>
        <a:lstStyle/>
        <a:p>
          <a:endParaRPr lang="en-AU" sz="1400">
            <a:latin typeface="Century Gothic" panose="020B0502020202020204" pitchFamily="34" charset="0"/>
          </a:endParaRPr>
        </a:p>
      </dgm:t>
    </dgm:pt>
    <dgm:pt modelId="{E17487F4-16FC-48B7-9893-945B6F4527E5}">
      <dgm:prSet phldrT="[Text]" custT="1"/>
      <dgm:spPr/>
      <dgm:t>
        <a:bodyPr/>
        <a:lstStyle/>
        <a:p>
          <a:pPr>
            <a:buFont typeface="+mj-lt"/>
            <a:buNone/>
          </a:pPr>
          <a:r>
            <a:rPr lang="en-AU" sz="1400" dirty="0">
              <a:effectLst/>
              <a:latin typeface="Century Gothic" panose="020B0502020202020204" pitchFamily="34" charset="0"/>
              <a:ea typeface="Calibri" panose="020F0502020204030204" pitchFamily="34" charset="0"/>
              <a:cs typeface="Times New Roman" panose="02020603050405020304" pitchFamily="18" charset="0"/>
            </a:rPr>
            <a:t>Confiscation of property</a:t>
          </a:r>
          <a:endParaRPr lang="en-AU" sz="1400" dirty="0">
            <a:latin typeface="Century Gothic" panose="020B0502020202020204" pitchFamily="34" charset="0"/>
          </a:endParaRPr>
        </a:p>
      </dgm:t>
    </dgm:pt>
    <dgm:pt modelId="{129714B8-025A-4585-AEE9-3D7AFEFD94DE}" type="parTrans" cxnId="{73D4F1C2-535D-44A9-B2BC-29B50DF1E79B}">
      <dgm:prSet/>
      <dgm:spPr/>
      <dgm:t>
        <a:bodyPr/>
        <a:lstStyle/>
        <a:p>
          <a:endParaRPr lang="en-AU" sz="1400">
            <a:latin typeface="Century Gothic" panose="020B0502020202020204" pitchFamily="34" charset="0"/>
          </a:endParaRPr>
        </a:p>
      </dgm:t>
    </dgm:pt>
    <dgm:pt modelId="{2392132E-1361-492A-9707-518B1B54B908}" type="sibTrans" cxnId="{73D4F1C2-535D-44A9-B2BC-29B50DF1E79B}">
      <dgm:prSet/>
      <dgm:spPr/>
      <dgm:t>
        <a:bodyPr/>
        <a:lstStyle/>
        <a:p>
          <a:endParaRPr lang="en-AU" sz="1400">
            <a:latin typeface="Century Gothic" panose="020B0502020202020204" pitchFamily="34" charset="0"/>
          </a:endParaRPr>
        </a:p>
      </dgm:t>
    </dgm:pt>
    <dgm:pt modelId="{A6D47508-64DE-432C-8082-B944EDC5C3AE}">
      <dgm:prSet custT="1"/>
      <dgm:spPr/>
      <dgm:t>
        <a:bodyPr/>
        <a:lstStyle/>
        <a:p>
          <a:r>
            <a:rPr lang="en-AU" sz="1400" dirty="0">
              <a:latin typeface="Century Gothic" panose="020B0502020202020204" pitchFamily="34" charset="0"/>
            </a:rPr>
            <a:t>4</a:t>
          </a:r>
        </a:p>
      </dgm:t>
    </dgm:pt>
    <dgm:pt modelId="{15E861B9-DC2C-46E8-9111-2E8A83FF7FE8}" type="parTrans" cxnId="{C7881E36-60A1-472C-B66A-8DA2DAE95B46}">
      <dgm:prSet/>
      <dgm:spPr/>
      <dgm:t>
        <a:bodyPr/>
        <a:lstStyle/>
        <a:p>
          <a:endParaRPr lang="en-AU" sz="1400">
            <a:latin typeface="Century Gothic" panose="020B0502020202020204" pitchFamily="34" charset="0"/>
          </a:endParaRPr>
        </a:p>
      </dgm:t>
    </dgm:pt>
    <dgm:pt modelId="{8A7203B2-A0F3-4A70-A347-EA7B154B0A16}" type="sibTrans" cxnId="{C7881E36-60A1-472C-B66A-8DA2DAE95B46}">
      <dgm:prSet/>
      <dgm:spPr/>
      <dgm:t>
        <a:bodyPr/>
        <a:lstStyle/>
        <a:p>
          <a:endParaRPr lang="en-AU" sz="1400">
            <a:latin typeface="Century Gothic" panose="020B0502020202020204" pitchFamily="34" charset="0"/>
          </a:endParaRPr>
        </a:p>
      </dgm:t>
    </dgm:pt>
    <dgm:pt modelId="{68A0D2FA-E619-47C4-AFD7-0ACD6F6A778E}">
      <dgm:prSet custT="1"/>
      <dgm:spPr/>
      <dgm:t>
        <a:bodyPr/>
        <a:lstStyle/>
        <a:p>
          <a:pPr>
            <a:buFont typeface="+mj-lt"/>
            <a:buNone/>
          </a:pPr>
          <a:r>
            <a:rPr lang="en-AU" sz="1400" dirty="0">
              <a:effectLst/>
              <a:latin typeface="Century Gothic" panose="020B0502020202020204" pitchFamily="34" charset="0"/>
              <a:ea typeface="Calibri" panose="020F0502020204030204" pitchFamily="34" charset="0"/>
              <a:cs typeface="Times New Roman" panose="02020603050405020304" pitchFamily="18" charset="0"/>
            </a:rPr>
            <a:t>Disposal of confiscated property </a:t>
          </a:r>
          <a:endParaRPr lang="en-AU" sz="1400" dirty="0">
            <a:latin typeface="Century Gothic" panose="020B0502020202020204" pitchFamily="34" charset="0"/>
          </a:endParaRPr>
        </a:p>
      </dgm:t>
    </dgm:pt>
    <dgm:pt modelId="{F8171CCD-A79E-4945-A82E-936B76393349}" type="parTrans" cxnId="{D1D0062E-AE42-4C17-9684-2CCC41D44221}">
      <dgm:prSet/>
      <dgm:spPr/>
      <dgm:t>
        <a:bodyPr/>
        <a:lstStyle/>
        <a:p>
          <a:endParaRPr lang="en-AU" sz="1400">
            <a:latin typeface="Century Gothic" panose="020B0502020202020204" pitchFamily="34" charset="0"/>
          </a:endParaRPr>
        </a:p>
      </dgm:t>
    </dgm:pt>
    <dgm:pt modelId="{464D9ED8-AF43-4BD1-B8C4-AF544DFA8A6B}" type="sibTrans" cxnId="{D1D0062E-AE42-4C17-9684-2CCC41D44221}">
      <dgm:prSet/>
      <dgm:spPr/>
      <dgm:t>
        <a:bodyPr/>
        <a:lstStyle/>
        <a:p>
          <a:endParaRPr lang="en-AU" sz="1400">
            <a:latin typeface="Century Gothic" panose="020B0502020202020204" pitchFamily="34" charset="0"/>
          </a:endParaRPr>
        </a:p>
      </dgm:t>
    </dgm:pt>
    <dgm:pt modelId="{80C92C83-A02B-46A2-900A-8985F6F6974F}" type="pres">
      <dgm:prSet presAssocID="{379ED0E4-5627-44A1-BAC9-A4BDF103C326}" presName="linearFlow" presStyleCnt="0">
        <dgm:presLayoutVars>
          <dgm:dir/>
          <dgm:animLvl val="lvl"/>
          <dgm:resizeHandles val="exact"/>
        </dgm:presLayoutVars>
      </dgm:prSet>
      <dgm:spPr/>
    </dgm:pt>
    <dgm:pt modelId="{E1E61A97-3426-4045-B508-A908A465D5FD}" type="pres">
      <dgm:prSet presAssocID="{C814A32E-CAED-402B-BA8E-6A7C170B3F01}" presName="composite" presStyleCnt="0"/>
      <dgm:spPr/>
    </dgm:pt>
    <dgm:pt modelId="{6BF08754-F77D-48C0-981E-E81F141DEC08}" type="pres">
      <dgm:prSet presAssocID="{C814A32E-CAED-402B-BA8E-6A7C170B3F01}" presName="parentText" presStyleLbl="alignNode1" presStyleIdx="0" presStyleCnt="4">
        <dgm:presLayoutVars>
          <dgm:chMax val="1"/>
          <dgm:bulletEnabled val="1"/>
        </dgm:presLayoutVars>
      </dgm:prSet>
      <dgm:spPr/>
    </dgm:pt>
    <dgm:pt modelId="{7EB4838C-D8CC-4752-A952-AD78E89A9AD6}" type="pres">
      <dgm:prSet presAssocID="{C814A32E-CAED-402B-BA8E-6A7C170B3F01}" presName="descendantText" presStyleLbl="alignAcc1" presStyleIdx="0" presStyleCnt="4">
        <dgm:presLayoutVars>
          <dgm:bulletEnabled val="1"/>
        </dgm:presLayoutVars>
      </dgm:prSet>
      <dgm:spPr/>
    </dgm:pt>
    <dgm:pt modelId="{97AB9535-F572-4D39-8C1D-F88D69916D97}" type="pres">
      <dgm:prSet presAssocID="{243F7190-6768-41B9-B859-D61A7A343193}" presName="sp" presStyleCnt="0"/>
      <dgm:spPr/>
    </dgm:pt>
    <dgm:pt modelId="{0DCBCD0F-C049-4140-A232-9E7E51E09936}" type="pres">
      <dgm:prSet presAssocID="{30153ED8-73E8-474E-A070-14E1EBF005C4}" presName="composite" presStyleCnt="0"/>
      <dgm:spPr/>
    </dgm:pt>
    <dgm:pt modelId="{08126809-84A6-455D-B711-378EA524B5B0}" type="pres">
      <dgm:prSet presAssocID="{30153ED8-73E8-474E-A070-14E1EBF005C4}" presName="parentText" presStyleLbl="alignNode1" presStyleIdx="1" presStyleCnt="4">
        <dgm:presLayoutVars>
          <dgm:chMax val="1"/>
          <dgm:bulletEnabled val="1"/>
        </dgm:presLayoutVars>
      </dgm:prSet>
      <dgm:spPr/>
    </dgm:pt>
    <dgm:pt modelId="{2C4CEF5C-5A9D-4BD8-91A8-5A041300A120}" type="pres">
      <dgm:prSet presAssocID="{30153ED8-73E8-474E-A070-14E1EBF005C4}" presName="descendantText" presStyleLbl="alignAcc1" presStyleIdx="1" presStyleCnt="4">
        <dgm:presLayoutVars>
          <dgm:bulletEnabled val="1"/>
        </dgm:presLayoutVars>
      </dgm:prSet>
      <dgm:spPr/>
    </dgm:pt>
    <dgm:pt modelId="{D402E8FD-48D0-4C28-9074-E3E0A4AEF2AD}" type="pres">
      <dgm:prSet presAssocID="{B2F7BE3C-C076-477F-A14F-8FDF53DB4BC5}" presName="sp" presStyleCnt="0"/>
      <dgm:spPr/>
    </dgm:pt>
    <dgm:pt modelId="{10C6F1BD-44F8-431F-AFF2-5EB44F05939C}" type="pres">
      <dgm:prSet presAssocID="{B96C2321-6F62-4704-ABFC-4589EEA1452F}" presName="composite" presStyleCnt="0"/>
      <dgm:spPr/>
    </dgm:pt>
    <dgm:pt modelId="{6F26EA70-05B4-4F4C-8647-E72472A346A0}" type="pres">
      <dgm:prSet presAssocID="{B96C2321-6F62-4704-ABFC-4589EEA1452F}" presName="parentText" presStyleLbl="alignNode1" presStyleIdx="2" presStyleCnt="4">
        <dgm:presLayoutVars>
          <dgm:chMax val="1"/>
          <dgm:bulletEnabled val="1"/>
        </dgm:presLayoutVars>
      </dgm:prSet>
      <dgm:spPr/>
    </dgm:pt>
    <dgm:pt modelId="{68EF499A-F99C-443E-83FE-BF65E70753FC}" type="pres">
      <dgm:prSet presAssocID="{B96C2321-6F62-4704-ABFC-4589EEA1452F}" presName="descendantText" presStyleLbl="alignAcc1" presStyleIdx="2" presStyleCnt="4">
        <dgm:presLayoutVars>
          <dgm:bulletEnabled val="1"/>
        </dgm:presLayoutVars>
      </dgm:prSet>
      <dgm:spPr/>
    </dgm:pt>
    <dgm:pt modelId="{D5BCD758-DAC8-40B3-9442-A83DD2572BF2}" type="pres">
      <dgm:prSet presAssocID="{F80A2E68-AE19-4142-94C1-7D357560979B}" presName="sp" presStyleCnt="0"/>
      <dgm:spPr/>
    </dgm:pt>
    <dgm:pt modelId="{7751233C-13FF-425A-85C3-C3AFCBCDFFBF}" type="pres">
      <dgm:prSet presAssocID="{A6D47508-64DE-432C-8082-B944EDC5C3AE}" presName="composite" presStyleCnt="0"/>
      <dgm:spPr/>
    </dgm:pt>
    <dgm:pt modelId="{3E320F6A-A5CC-42C8-9815-8F3F21101C0E}" type="pres">
      <dgm:prSet presAssocID="{A6D47508-64DE-432C-8082-B944EDC5C3AE}" presName="parentText" presStyleLbl="alignNode1" presStyleIdx="3" presStyleCnt="4">
        <dgm:presLayoutVars>
          <dgm:chMax val="1"/>
          <dgm:bulletEnabled val="1"/>
        </dgm:presLayoutVars>
      </dgm:prSet>
      <dgm:spPr/>
    </dgm:pt>
    <dgm:pt modelId="{D35FED16-8C67-4A74-AB5B-6768C8F9214D}" type="pres">
      <dgm:prSet presAssocID="{A6D47508-64DE-432C-8082-B944EDC5C3AE}" presName="descendantText" presStyleLbl="alignAcc1" presStyleIdx="3" presStyleCnt="4">
        <dgm:presLayoutVars>
          <dgm:bulletEnabled val="1"/>
        </dgm:presLayoutVars>
      </dgm:prSet>
      <dgm:spPr/>
    </dgm:pt>
  </dgm:ptLst>
  <dgm:cxnLst>
    <dgm:cxn modelId="{D1D0062E-AE42-4C17-9684-2CCC41D44221}" srcId="{A6D47508-64DE-432C-8082-B944EDC5C3AE}" destId="{68A0D2FA-E619-47C4-AFD7-0ACD6F6A778E}" srcOrd="0" destOrd="0" parTransId="{F8171CCD-A79E-4945-A82E-936B76393349}" sibTransId="{464D9ED8-AF43-4BD1-B8C4-AF544DFA8A6B}"/>
    <dgm:cxn modelId="{C7881E36-60A1-472C-B66A-8DA2DAE95B46}" srcId="{379ED0E4-5627-44A1-BAC9-A4BDF103C326}" destId="{A6D47508-64DE-432C-8082-B944EDC5C3AE}" srcOrd="3" destOrd="0" parTransId="{15E861B9-DC2C-46E8-9111-2E8A83FF7FE8}" sibTransId="{8A7203B2-A0F3-4A70-A347-EA7B154B0A16}"/>
    <dgm:cxn modelId="{C54C2339-224C-4948-A6FA-E265363BEFAE}" srcId="{C814A32E-CAED-402B-BA8E-6A7C170B3F01}" destId="{3DFD3D21-0E72-4892-9644-0A7F3C100529}" srcOrd="0" destOrd="0" parTransId="{57CBCB31-C0D1-4EA0-9C02-0F38E2B7E533}" sibTransId="{4405E707-17A6-4C23-870D-F81E8A75E850}"/>
    <dgm:cxn modelId="{1A56815B-FD88-490D-90C9-C20C0CB1ED8A}" srcId="{30153ED8-73E8-474E-A070-14E1EBF005C4}" destId="{1BA35E51-848F-4F40-BC97-DEC50B113C74}" srcOrd="0" destOrd="0" parTransId="{97CE3151-15D9-4E01-A886-18BF4087ED14}" sibTransId="{853DE036-7773-4748-BE64-F8FED57A9CA8}"/>
    <dgm:cxn modelId="{DCDF1467-FF78-4A6C-AED2-002550F82DC5}" type="presOf" srcId="{A6D47508-64DE-432C-8082-B944EDC5C3AE}" destId="{3E320F6A-A5CC-42C8-9815-8F3F21101C0E}" srcOrd="0" destOrd="0" presId="urn:microsoft.com/office/officeart/2005/8/layout/chevron2"/>
    <dgm:cxn modelId="{0291057D-C128-4F15-98F6-3F260B170606}" type="presOf" srcId="{30153ED8-73E8-474E-A070-14E1EBF005C4}" destId="{08126809-84A6-455D-B711-378EA524B5B0}" srcOrd="0" destOrd="0" presId="urn:microsoft.com/office/officeart/2005/8/layout/chevron2"/>
    <dgm:cxn modelId="{5F9527A2-3A24-4BCA-8BC2-16ABBC38818D}" type="presOf" srcId="{B96C2321-6F62-4704-ABFC-4589EEA1452F}" destId="{6F26EA70-05B4-4F4C-8647-E72472A346A0}" srcOrd="0" destOrd="0" presId="urn:microsoft.com/office/officeart/2005/8/layout/chevron2"/>
    <dgm:cxn modelId="{BC43EEB3-9DD7-40C2-91B3-77908C4880E7}" type="presOf" srcId="{1BA35E51-848F-4F40-BC97-DEC50B113C74}" destId="{2C4CEF5C-5A9D-4BD8-91A8-5A041300A120}" srcOrd="0" destOrd="0" presId="urn:microsoft.com/office/officeart/2005/8/layout/chevron2"/>
    <dgm:cxn modelId="{73D4F1C2-535D-44A9-B2BC-29B50DF1E79B}" srcId="{B96C2321-6F62-4704-ABFC-4589EEA1452F}" destId="{E17487F4-16FC-48B7-9893-945B6F4527E5}" srcOrd="0" destOrd="0" parTransId="{129714B8-025A-4585-AEE9-3D7AFEFD94DE}" sibTransId="{2392132E-1361-492A-9707-518B1B54B908}"/>
    <dgm:cxn modelId="{954478C4-FE01-469B-9C42-17464E20E163}" type="presOf" srcId="{E17487F4-16FC-48B7-9893-945B6F4527E5}" destId="{68EF499A-F99C-443E-83FE-BF65E70753FC}" srcOrd="0" destOrd="0" presId="urn:microsoft.com/office/officeart/2005/8/layout/chevron2"/>
    <dgm:cxn modelId="{DF4B41D6-22D0-44BB-9B91-6308F60B57F9}" type="presOf" srcId="{C814A32E-CAED-402B-BA8E-6A7C170B3F01}" destId="{6BF08754-F77D-48C0-981E-E81F141DEC08}" srcOrd="0" destOrd="0" presId="urn:microsoft.com/office/officeart/2005/8/layout/chevron2"/>
    <dgm:cxn modelId="{8736C3E3-CA63-4C06-8AA8-FF88457517FB}" srcId="{379ED0E4-5627-44A1-BAC9-A4BDF103C326}" destId="{C814A32E-CAED-402B-BA8E-6A7C170B3F01}" srcOrd="0" destOrd="0" parTransId="{CE85D67F-03F1-4978-BC2D-EC02A45C214D}" sibTransId="{243F7190-6768-41B9-B859-D61A7A343193}"/>
    <dgm:cxn modelId="{1335BDE6-6BE3-42D5-9136-20FA014D6317}" type="presOf" srcId="{379ED0E4-5627-44A1-BAC9-A4BDF103C326}" destId="{80C92C83-A02B-46A2-900A-8985F6F6974F}" srcOrd="0" destOrd="0" presId="urn:microsoft.com/office/officeart/2005/8/layout/chevron2"/>
    <dgm:cxn modelId="{124B0DEB-4839-43C3-95B1-D6CA352F6EA3}" type="presOf" srcId="{68A0D2FA-E619-47C4-AFD7-0ACD6F6A778E}" destId="{D35FED16-8C67-4A74-AB5B-6768C8F9214D}" srcOrd="0" destOrd="0" presId="urn:microsoft.com/office/officeart/2005/8/layout/chevron2"/>
    <dgm:cxn modelId="{8B6C45F1-ABC8-4C3A-A4CB-221FFBA4CBA6}" srcId="{379ED0E4-5627-44A1-BAC9-A4BDF103C326}" destId="{B96C2321-6F62-4704-ABFC-4589EEA1452F}" srcOrd="2" destOrd="0" parTransId="{F52BC369-DA10-4098-BF76-841BAD73C90B}" sibTransId="{F80A2E68-AE19-4142-94C1-7D357560979B}"/>
    <dgm:cxn modelId="{4DE4D6FD-3E43-4039-8614-C161291C690C}" srcId="{379ED0E4-5627-44A1-BAC9-A4BDF103C326}" destId="{30153ED8-73E8-474E-A070-14E1EBF005C4}" srcOrd="1" destOrd="0" parTransId="{C45E4F3C-C798-4ED9-BC96-4236DB306D7A}" sibTransId="{B2F7BE3C-C076-477F-A14F-8FDF53DB4BC5}"/>
    <dgm:cxn modelId="{0CA375FE-D05B-4CAB-AC48-2A07913C54CF}" type="presOf" srcId="{3DFD3D21-0E72-4892-9644-0A7F3C100529}" destId="{7EB4838C-D8CC-4752-A952-AD78E89A9AD6}" srcOrd="0" destOrd="0" presId="urn:microsoft.com/office/officeart/2005/8/layout/chevron2"/>
    <dgm:cxn modelId="{7DFC3F1D-204A-4A16-AB23-CD8A80B8FDD7}" type="presParOf" srcId="{80C92C83-A02B-46A2-900A-8985F6F6974F}" destId="{E1E61A97-3426-4045-B508-A908A465D5FD}" srcOrd="0" destOrd="0" presId="urn:microsoft.com/office/officeart/2005/8/layout/chevron2"/>
    <dgm:cxn modelId="{E0B378ED-6B27-44CB-A08D-8913A19ABD18}" type="presParOf" srcId="{E1E61A97-3426-4045-B508-A908A465D5FD}" destId="{6BF08754-F77D-48C0-981E-E81F141DEC08}" srcOrd="0" destOrd="0" presId="urn:microsoft.com/office/officeart/2005/8/layout/chevron2"/>
    <dgm:cxn modelId="{0ABEC33F-D6CE-4969-A003-302B5DACD2FF}" type="presParOf" srcId="{E1E61A97-3426-4045-B508-A908A465D5FD}" destId="{7EB4838C-D8CC-4752-A952-AD78E89A9AD6}" srcOrd="1" destOrd="0" presId="urn:microsoft.com/office/officeart/2005/8/layout/chevron2"/>
    <dgm:cxn modelId="{1E2938BA-3169-4315-81B9-20CF23C4AE4E}" type="presParOf" srcId="{80C92C83-A02B-46A2-900A-8985F6F6974F}" destId="{97AB9535-F572-4D39-8C1D-F88D69916D97}" srcOrd="1" destOrd="0" presId="urn:microsoft.com/office/officeart/2005/8/layout/chevron2"/>
    <dgm:cxn modelId="{A461322E-B5AD-44D4-BF11-18C6C2F501CB}" type="presParOf" srcId="{80C92C83-A02B-46A2-900A-8985F6F6974F}" destId="{0DCBCD0F-C049-4140-A232-9E7E51E09936}" srcOrd="2" destOrd="0" presId="urn:microsoft.com/office/officeart/2005/8/layout/chevron2"/>
    <dgm:cxn modelId="{AC00012B-993F-46E4-99D0-7A9889E6D1F6}" type="presParOf" srcId="{0DCBCD0F-C049-4140-A232-9E7E51E09936}" destId="{08126809-84A6-455D-B711-378EA524B5B0}" srcOrd="0" destOrd="0" presId="urn:microsoft.com/office/officeart/2005/8/layout/chevron2"/>
    <dgm:cxn modelId="{0DAE2065-DB41-4CC4-BF66-59A3CB7A8129}" type="presParOf" srcId="{0DCBCD0F-C049-4140-A232-9E7E51E09936}" destId="{2C4CEF5C-5A9D-4BD8-91A8-5A041300A120}" srcOrd="1" destOrd="0" presId="urn:microsoft.com/office/officeart/2005/8/layout/chevron2"/>
    <dgm:cxn modelId="{060034F8-8B20-4688-9B5F-859C3AD48D2F}" type="presParOf" srcId="{80C92C83-A02B-46A2-900A-8985F6F6974F}" destId="{D402E8FD-48D0-4C28-9074-E3E0A4AEF2AD}" srcOrd="3" destOrd="0" presId="urn:microsoft.com/office/officeart/2005/8/layout/chevron2"/>
    <dgm:cxn modelId="{166D0643-85A6-43DD-821C-002CEC1F7667}" type="presParOf" srcId="{80C92C83-A02B-46A2-900A-8985F6F6974F}" destId="{10C6F1BD-44F8-431F-AFF2-5EB44F05939C}" srcOrd="4" destOrd="0" presId="urn:microsoft.com/office/officeart/2005/8/layout/chevron2"/>
    <dgm:cxn modelId="{C7C012B3-C355-49F0-BCA5-30B119AE1E02}" type="presParOf" srcId="{10C6F1BD-44F8-431F-AFF2-5EB44F05939C}" destId="{6F26EA70-05B4-4F4C-8647-E72472A346A0}" srcOrd="0" destOrd="0" presId="urn:microsoft.com/office/officeart/2005/8/layout/chevron2"/>
    <dgm:cxn modelId="{6423C87D-A3B2-44EB-BE56-2332A9643714}" type="presParOf" srcId="{10C6F1BD-44F8-431F-AFF2-5EB44F05939C}" destId="{68EF499A-F99C-443E-83FE-BF65E70753FC}" srcOrd="1" destOrd="0" presId="urn:microsoft.com/office/officeart/2005/8/layout/chevron2"/>
    <dgm:cxn modelId="{8858DA53-1E21-4C0E-8703-149CA5457FB0}" type="presParOf" srcId="{80C92C83-A02B-46A2-900A-8985F6F6974F}" destId="{D5BCD758-DAC8-40B3-9442-A83DD2572BF2}" srcOrd="5" destOrd="0" presId="urn:microsoft.com/office/officeart/2005/8/layout/chevron2"/>
    <dgm:cxn modelId="{532D0D2D-0633-4E50-83CC-69E95DA6B692}" type="presParOf" srcId="{80C92C83-A02B-46A2-900A-8985F6F6974F}" destId="{7751233C-13FF-425A-85C3-C3AFCBCDFFBF}" srcOrd="6" destOrd="0" presId="urn:microsoft.com/office/officeart/2005/8/layout/chevron2"/>
    <dgm:cxn modelId="{AE093E0F-2AFA-4337-87CE-D54A89F341B7}" type="presParOf" srcId="{7751233C-13FF-425A-85C3-C3AFCBCDFFBF}" destId="{3E320F6A-A5CC-42C8-9815-8F3F21101C0E}" srcOrd="0" destOrd="0" presId="urn:microsoft.com/office/officeart/2005/8/layout/chevron2"/>
    <dgm:cxn modelId="{7DC34CFB-C17D-4719-9EB6-0967BAA4357D}" type="presParOf" srcId="{7751233C-13FF-425A-85C3-C3AFCBCDFFBF}" destId="{D35FED16-8C67-4A74-AB5B-6768C8F9214D}"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3B118B3-7C5A-4EE5-A47B-C53774D7E66A}" type="doc">
      <dgm:prSet loTypeId="urn:microsoft.com/office/officeart/2005/8/layout/StepDownProcess" loCatId="process" qsTypeId="urn:microsoft.com/office/officeart/2005/8/quickstyle/simple1" qsCatId="simple" csTypeId="urn:microsoft.com/office/officeart/2005/8/colors/accent6_1" csCatId="accent6" phldr="1"/>
      <dgm:spPr/>
      <dgm:t>
        <a:bodyPr/>
        <a:lstStyle/>
        <a:p>
          <a:endParaRPr lang="en-AU"/>
        </a:p>
      </dgm:t>
    </dgm:pt>
    <dgm:pt modelId="{DF484806-CF47-444E-8089-F597550AA8EC}">
      <dgm:prSet phldrT="[Text]" custT="1"/>
      <dgm:spPr/>
      <dgm:t>
        <a:bodyPr/>
        <a:lstStyle/>
        <a:p>
          <a:r>
            <a:rPr lang="en-AU" sz="1200" dirty="0">
              <a:effectLst/>
              <a:latin typeface="Century Gothic" panose="020B0502020202020204" pitchFamily="34" charset="0"/>
              <a:ea typeface="Calibri" panose="020F0502020204030204" pitchFamily="34" charset="0"/>
              <a:cs typeface="Times New Roman" panose="02020603050405020304" pitchFamily="18" charset="0"/>
            </a:rPr>
            <a:t>If the court is not satisfied that part of the person’s wealth was not derived from such offences, the court may make an unexplained wealth order requiring them to pay that part of his or her wealth to the Commonwealth. </a:t>
          </a:r>
          <a:endParaRPr lang="en-AU" sz="1200" dirty="0"/>
        </a:p>
      </dgm:t>
    </dgm:pt>
    <dgm:pt modelId="{EAF003F5-7CAD-4672-915C-A61F4F42B2BF}" type="parTrans" cxnId="{BFEA9BA5-5D82-4AD6-9E49-3A761B4ECC6F}">
      <dgm:prSet/>
      <dgm:spPr/>
      <dgm:t>
        <a:bodyPr/>
        <a:lstStyle/>
        <a:p>
          <a:endParaRPr lang="en-AU" sz="1200"/>
        </a:p>
      </dgm:t>
    </dgm:pt>
    <dgm:pt modelId="{F643CCF5-0B9D-4F56-A2D6-943F2E1BDE48}" type="sibTrans" cxnId="{BFEA9BA5-5D82-4AD6-9E49-3A761B4ECC6F}">
      <dgm:prSet/>
      <dgm:spPr/>
      <dgm:t>
        <a:bodyPr/>
        <a:lstStyle/>
        <a:p>
          <a:endParaRPr lang="en-AU" sz="1200"/>
        </a:p>
      </dgm:t>
    </dgm:pt>
    <dgm:pt modelId="{F26C7980-5FB5-4CDE-9C89-1FA27742A855}">
      <dgm:prSet custT="1"/>
      <dgm:spPr/>
      <dgm:t>
        <a:bodyPr/>
        <a:lstStyle/>
        <a:p>
          <a:r>
            <a:rPr lang="en-AU" sz="1200">
              <a:effectLst/>
              <a:latin typeface="Century Gothic" panose="020B0502020202020204" pitchFamily="34" charset="0"/>
              <a:ea typeface="Calibri" panose="020F0502020204030204" pitchFamily="34" charset="0"/>
              <a:cs typeface="Times New Roman" panose="02020603050405020304" pitchFamily="18" charset="0"/>
            </a:rPr>
            <a:t>Where there are reasonable grounds to suspect that a person’s wealth exceeds the value of his or her lawfully acquired wealth, the court may make an order requiring person to attend court and prove, on the balance of probabilities, that his or her wealth was not derived from a relevant offence.</a:t>
          </a:r>
          <a:endParaRPr lang="en-AU" sz="1200" dirty="0">
            <a:effectLst/>
            <a:latin typeface="Century Gothic" panose="020B0502020202020204" pitchFamily="34" charset="0"/>
            <a:ea typeface="Calibri" panose="020F0502020204030204" pitchFamily="34" charset="0"/>
            <a:cs typeface="Times New Roman" panose="02020603050405020304" pitchFamily="18" charset="0"/>
          </a:endParaRPr>
        </a:p>
      </dgm:t>
    </dgm:pt>
    <dgm:pt modelId="{85743AB5-EAFC-4DF2-8D2D-A644B210EDEC}" type="parTrans" cxnId="{AF33DB30-C002-43B5-9974-E3755F0EBDBF}">
      <dgm:prSet/>
      <dgm:spPr/>
      <dgm:t>
        <a:bodyPr/>
        <a:lstStyle/>
        <a:p>
          <a:endParaRPr lang="en-AU" sz="1200"/>
        </a:p>
      </dgm:t>
    </dgm:pt>
    <dgm:pt modelId="{637A81A0-B368-478B-B640-013778EFD859}" type="sibTrans" cxnId="{AF33DB30-C002-43B5-9974-E3755F0EBDBF}">
      <dgm:prSet/>
      <dgm:spPr/>
      <dgm:t>
        <a:bodyPr/>
        <a:lstStyle/>
        <a:p>
          <a:endParaRPr lang="en-AU" sz="1200"/>
        </a:p>
      </dgm:t>
    </dgm:pt>
    <dgm:pt modelId="{CDECDBA6-768A-440B-8C09-FE546880BAF0}" type="pres">
      <dgm:prSet presAssocID="{D3B118B3-7C5A-4EE5-A47B-C53774D7E66A}" presName="rootnode" presStyleCnt="0">
        <dgm:presLayoutVars>
          <dgm:chMax/>
          <dgm:chPref/>
          <dgm:dir/>
          <dgm:animLvl val="lvl"/>
        </dgm:presLayoutVars>
      </dgm:prSet>
      <dgm:spPr/>
    </dgm:pt>
    <dgm:pt modelId="{DB2B7279-34F0-4378-9353-583A7958F856}" type="pres">
      <dgm:prSet presAssocID="{F26C7980-5FB5-4CDE-9C89-1FA27742A855}" presName="composite" presStyleCnt="0"/>
      <dgm:spPr/>
    </dgm:pt>
    <dgm:pt modelId="{F0C9BDA2-FE66-40E7-813E-4329C17E554B}" type="pres">
      <dgm:prSet presAssocID="{F26C7980-5FB5-4CDE-9C89-1FA27742A855}" presName="bentUpArrow1" presStyleLbl="alignImgPlace1" presStyleIdx="0" presStyleCnt="1"/>
      <dgm:spPr/>
    </dgm:pt>
    <dgm:pt modelId="{2E5B69A7-D667-48D5-AD0E-6EC219C9C776}" type="pres">
      <dgm:prSet presAssocID="{F26C7980-5FB5-4CDE-9C89-1FA27742A855}" presName="ParentText" presStyleLbl="node1" presStyleIdx="0" presStyleCnt="2">
        <dgm:presLayoutVars>
          <dgm:chMax val="1"/>
          <dgm:chPref val="1"/>
          <dgm:bulletEnabled val="1"/>
        </dgm:presLayoutVars>
      </dgm:prSet>
      <dgm:spPr/>
    </dgm:pt>
    <dgm:pt modelId="{0B07D15C-5F8B-4603-B74B-D0651F54BCAF}" type="pres">
      <dgm:prSet presAssocID="{F26C7980-5FB5-4CDE-9C89-1FA27742A855}" presName="ChildText" presStyleLbl="revTx" presStyleIdx="0" presStyleCnt="1">
        <dgm:presLayoutVars>
          <dgm:chMax val="0"/>
          <dgm:chPref val="0"/>
          <dgm:bulletEnabled val="1"/>
        </dgm:presLayoutVars>
      </dgm:prSet>
      <dgm:spPr/>
    </dgm:pt>
    <dgm:pt modelId="{40BF5C95-E03E-4E74-BB0F-B7F07C4B23FA}" type="pres">
      <dgm:prSet presAssocID="{637A81A0-B368-478B-B640-013778EFD859}" presName="sibTrans" presStyleCnt="0"/>
      <dgm:spPr/>
    </dgm:pt>
    <dgm:pt modelId="{4644C113-305F-40CE-AB84-68EFE3BD38AB}" type="pres">
      <dgm:prSet presAssocID="{DF484806-CF47-444E-8089-F597550AA8EC}" presName="composite" presStyleCnt="0"/>
      <dgm:spPr/>
    </dgm:pt>
    <dgm:pt modelId="{EB51F0B1-9F2F-4A62-94E6-766BBA730D0D}" type="pres">
      <dgm:prSet presAssocID="{DF484806-CF47-444E-8089-F597550AA8EC}" presName="ParentText" presStyleLbl="node1" presStyleIdx="1" presStyleCnt="2">
        <dgm:presLayoutVars>
          <dgm:chMax val="1"/>
          <dgm:chPref val="1"/>
          <dgm:bulletEnabled val="1"/>
        </dgm:presLayoutVars>
      </dgm:prSet>
      <dgm:spPr/>
    </dgm:pt>
  </dgm:ptLst>
  <dgm:cxnLst>
    <dgm:cxn modelId="{AF33DB30-C002-43B5-9974-E3755F0EBDBF}" srcId="{D3B118B3-7C5A-4EE5-A47B-C53774D7E66A}" destId="{F26C7980-5FB5-4CDE-9C89-1FA27742A855}" srcOrd="0" destOrd="0" parTransId="{85743AB5-EAFC-4DF2-8D2D-A644B210EDEC}" sibTransId="{637A81A0-B368-478B-B640-013778EFD859}"/>
    <dgm:cxn modelId="{59CADC3F-E5FD-47E6-B268-91874B77FBC2}" type="presOf" srcId="{DF484806-CF47-444E-8089-F597550AA8EC}" destId="{EB51F0B1-9F2F-4A62-94E6-766BBA730D0D}" srcOrd="0" destOrd="0" presId="urn:microsoft.com/office/officeart/2005/8/layout/StepDownProcess"/>
    <dgm:cxn modelId="{665A4D6D-C976-4384-BA93-ECA6FBE9D6C7}" type="presOf" srcId="{F26C7980-5FB5-4CDE-9C89-1FA27742A855}" destId="{2E5B69A7-D667-48D5-AD0E-6EC219C9C776}" srcOrd="0" destOrd="0" presId="urn:microsoft.com/office/officeart/2005/8/layout/StepDownProcess"/>
    <dgm:cxn modelId="{BFEA9BA5-5D82-4AD6-9E49-3A761B4ECC6F}" srcId="{D3B118B3-7C5A-4EE5-A47B-C53774D7E66A}" destId="{DF484806-CF47-444E-8089-F597550AA8EC}" srcOrd="1" destOrd="0" parTransId="{EAF003F5-7CAD-4672-915C-A61F4F42B2BF}" sibTransId="{F643CCF5-0B9D-4F56-A2D6-943F2E1BDE48}"/>
    <dgm:cxn modelId="{1CC2F7B2-AA1D-407D-8C11-13EE4858487B}" type="presOf" srcId="{D3B118B3-7C5A-4EE5-A47B-C53774D7E66A}" destId="{CDECDBA6-768A-440B-8C09-FE546880BAF0}" srcOrd="0" destOrd="0" presId="urn:microsoft.com/office/officeart/2005/8/layout/StepDownProcess"/>
    <dgm:cxn modelId="{FA41CD31-A8E5-4BD0-AD3B-DE37A0B7CF53}" type="presParOf" srcId="{CDECDBA6-768A-440B-8C09-FE546880BAF0}" destId="{DB2B7279-34F0-4378-9353-583A7958F856}" srcOrd="0" destOrd="0" presId="urn:microsoft.com/office/officeart/2005/8/layout/StepDownProcess"/>
    <dgm:cxn modelId="{2C943B08-812A-4B5A-AD27-7AE76084214A}" type="presParOf" srcId="{DB2B7279-34F0-4378-9353-583A7958F856}" destId="{F0C9BDA2-FE66-40E7-813E-4329C17E554B}" srcOrd="0" destOrd="0" presId="urn:microsoft.com/office/officeart/2005/8/layout/StepDownProcess"/>
    <dgm:cxn modelId="{E9642EB6-D79B-4F9F-86B3-CFA109BCEA54}" type="presParOf" srcId="{DB2B7279-34F0-4378-9353-583A7958F856}" destId="{2E5B69A7-D667-48D5-AD0E-6EC219C9C776}" srcOrd="1" destOrd="0" presId="urn:microsoft.com/office/officeart/2005/8/layout/StepDownProcess"/>
    <dgm:cxn modelId="{5A537828-B5E2-49CF-829F-43DF54E1B204}" type="presParOf" srcId="{DB2B7279-34F0-4378-9353-583A7958F856}" destId="{0B07D15C-5F8B-4603-B74B-D0651F54BCAF}" srcOrd="2" destOrd="0" presId="urn:microsoft.com/office/officeart/2005/8/layout/StepDownProcess"/>
    <dgm:cxn modelId="{4C0FC1E9-DA12-4B20-BA17-D7833D87E13B}" type="presParOf" srcId="{CDECDBA6-768A-440B-8C09-FE546880BAF0}" destId="{40BF5C95-E03E-4E74-BB0F-B7F07C4B23FA}" srcOrd="1" destOrd="0" presId="urn:microsoft.com/office/officeart/2005/8/layout/StepDownProcess"/>
    <dgm:cxn modelId="{A3F24AE9-BB8E-47FB-91FF-464E32EB3CE9}" type="presParOf" srcId="{CDECDBA6-768A-440B-8C09-FE546880BAF0}" destId="{4644C113-305F-40CE-AB84-68EFE3BD38AB}" srcOrd="2" destOrd="0" presId="urn:microsoft.com/office/officeart/2005/8/layout/StepDownProcess"/>
    <dgm:cxn modelId="{42559A7F-5DA1-4BBF-BC04-176D927F7E0E}" type="presParOf" srcId="{4644C113-305F-40CE-AB84-68EFE3BD38AB}" destId="{EB51F0B1-9F2F-4A62-94E6-766BBA730D0D}" srcOrd="0"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09F526-940C-4331-9383-E41B958A770B}"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AU"/>
        </a:p>
      </dgm:t>
    </dgm:pt>
    <dgm:pt modelId="{E5B28EE8-EE7B-4D6D-A568-A38576508174}">
      <dgm:prSet phldrT="[Text]" custT="1"/>
      <dgm:spPr/>
      <dgm:t>
        <a:bodyPr/>
        <a:lstStyle/>
        <a:p>
          <a:r>
            <a:rPr lang="en-AU" sz="1800" dirty="0">
              <a:latin typeface="Century Gothic" panose="020B0502020202020204" pitchFamily="34" charset="0"/>
            </a:rPr>
            <a:t>AFP (Australian Federal Police) – investigate</a:t>
          </a:r>
        </a:p>
      </dgm:t>
    </dgm:pt>
    <dgm:pt modelId="{36A255C6-24E8-4F0B-84C8-247E943420B9}" type="parTrans" cxnId="{0C544DA9-C0FD-42F8-9CDA-771CC59B8484}">
      <dgm:prSet/>
      <dgm:spPr/>
      <dgm:t>
        <a:bodyPr/>
        <a:lstStyle/>
        <a:p>
          <a:endParaRPr lang="en-AU" sz="1800">
            <a:latin typeface="Century Gothic" panose="020B0502020202020204" pitchFamily="34" charset="0"/>
          </a:endParaRPr>
        </a:p>
      </dgm:t>
    </dgm:pt>
    <dgm:pt modelId="{059B9423-1C05-459B-A486-FE091D84FB11}" type="sibTrans" cxnId="{0C544DA9-C0FD-42F8-9CDA-771CC59B8484}">
      <dgm:prSet/>
      <dgm:spPr/>
      <dgm:t>
        <a:bodyPr/>
        <a:lstStyle/>
        <a:p>
          <a:endParaRPr lang="en-AU" sz="1800">
            <a:latin typeface="Century Gothic" panose="020B0502020202020204" pitchFamily="34" charset="0"/>
          </a:endParaRPr>
        </a:p>
      </dgm:t>
    </dgm:pt>
    <dgm:pt modelId="{C39768A3-755A-4722-AAA3-84C1C889F706}">
      <dgm:prSet phldrT="[Text]" custT="1"/>
      <dgm:spPr/>
      <dgm:t>
        <a:bodyPr/>
        <a:lstStyle/>
        <a:p>
          <a:r>
            <a:rPr lang="en-AU" sz="1800" dirty="0">
              <a:latin typeface="Century Gothic" panose="020B0502020202020204" pitchFamily="34" charset="0"/>
            </a:rPr>
            <a:t>ATO (Australian Taxation Office) – audit, investigate, prosecute* </a:t>
          </a:r>
        </a:p>
      </dgm:t>
    </dgm:pt>
    <dgm:pt modelId="{985C488E-DBA5-4723-9EE5-E8AACF233FF4}" type="parTrans" cxnId="{8296507B-2D35-49A4-9C8A-463CC71D728E}">
      <dgm:prSet/>
      <dgm:spPr/>
      <dgm:t>
        <a:bodyPr/>
        <a:lstStyle/>
        <a:p>
          <a:endParaRPr lang="en-AU" sz="1800">
            <a:latin typeface="Century Gothic" panose="020B0502020202020204" pitchFamily="34" charset="0"/>
          </a:endParaRPr>
        </a:p>
      </dgm:t>
    </dgm:pt>
    <dgm:pt modelId="{5AD812CC-2B4F-4345-8945-9065BE97F367}" type="sibTrans" cxnId="{8296507B-2D35-49A4-9C8A-463CC71D728E}">
      <dgm:prSet/>
      <dgm:spPr/>
      <dgm:t>
        <a:bodyPr/>
        <a:lstStyle/>
        <a:p>
          <a:endParaRPr lang="en-AU" sz="1800">
            <a:latin typeface="Century Gothic" panose="020B0502020202020204" pitchFamily="34" charset="0"/>
          </a:endParaRPr>
        </a:p>
      </dgm:t>
    </dgm:pt>
    <dgm:pt modelId="{601301B6-1A47-4971-A883-738291525A34}">
      <dgm:prSet phldrT="[Text]" custT="1"/>
      <dgm:spPr/>
      <dgm:t>
        <a:bodyPr/>
        <a:lstStyle/>
        <a:p>
          <a:r>
            <a:rPr lang="en-AU" sz="1800" dirty="0">
              <a:latin typeface="Century Gothic" panose="020B0502020202020204" pitchFamily="34" charset="0"/>
            </a:rPr>
            <a:t>CDPP (Commonwealth Department of Public Prosecutions) – prosecute</a:t>
          </a:r>
        </a:p>
      </dgm:t>
    </dgm:pt>
    <dgm:pt modelId="{1B5A9C27-24AE-48C6-A589-72DAC21BFD24}" type="parTrans" cxnId="{076D9FF3-25DB-4AC8-B18C-A3E66D2A405F}">
      <dgm:prSet/>
      <dgm:spPr/>
      <dgm:t>
        <a:bodyPr/>
        <a:lstStyle/>
        <a:p>
          <a:endParaRPr lang="en-AU" sz="1800">
            <a:latin typeface="Century Gothic" panose="020B0502020202020204" pitchFamily="34" charset="0"/>
          </a:endParaRPr>
        </a:p>
      </dgm:t>
    </dgm:pt>
    <dgm:pt modelId="{20D58E9A-11D2-4485-9669-3D5BCA10142B}" type="sibTrans" cxnId="{076D9FF3-25DB-4AC8-B18C-A3E66D2A405F}">
      <dgm:prSet/>
      <dgm:spPr/>
      <dgm:t>
        <a:bodyPr/>
        <a:lstStyle/>
        <a:p>
          <a:endParaRPr lang="en-AU" sz="1800">
            <a:latin typeface="Century Gothic" panose="020B0502020202020204" pitchFamily="34" charset="0"/>
          </a:endParaRPr>
        </a:p>
      </dgm:t>
    </dgm:pt>
    <dgm:pt modelId="{A965E634-BE5E-4F4A-A772-7FE4A007F6C9}" type="pres">
      <dgm:prSet presAssocID="{4909F526-940C-4331-9383-E41B958A770B}" presName="Name0" presStyleCnt="0">
        <dgm:presLayoutVars>
          <dgm:dir/>
          <dgm:resizeHandles val="exact"/>
        </dgm:presLayoutVars>
      </dgm:prSet>
      <dgm:spPr/>
    </dgm:pt>
    <dgm:pt modelId="{BEA905DF-4D89-495A-B622-BC84E79C8CBA}" type="pres">
      <dgm:prSet presAssocID="{E5B28EE8-EE7B-4D6D-A568-A38576508174}" presName="Name5" presStyleLbl="vennNode1" presStyleIdx="0" presStyleCnt="3">
        <dgm:presLayoutVars>
          <dgm:bulletEnabled val="1"/>
        </dgm:presLayoutVars>
      </dgm:prSet>
      <dgm:spPr/>
    </dgm:pt>
    <dgm:pt modelId="{97A0A8FD-0887-47D3-934D-F4C3FA05FC59}" type="pres">
      <dgm:prSet presAssocID="{059B9423-1C05-459B-A486-FE091D84FB11}" presName="space" presStyleCnt="0"/>
      <dgm:spPr/>
    </dgm:pt>
    <dgm:pt modelId="{B41B4BB0-72C5-4A2C-86DC-717AC68E1457}" type="pres">
      <dgm:prSet presAssocID="{C39768A3-755A-4722-AAA3-84C1C889F706}" presName="Name5" presStyleLbl="vennNode1" presStyleIdx="1" presStyleCnt="3">
        <dgm:presLayoutVars>
          <dgm:bulletEnabled val="1"/>
        </dgm:presLayoutVars>
      </dgm:prSet>
      <dgm:spPr/>
    </dgm:pt>
    <dgm:pt modelId="{E6C988DD-27A6-4132-BC63-8E0C76CE73BE}" type="pres">
      <dgm:prSet presAssocID="{5AD812CC-2B4F-4345-8945-9065BE97F367}" presName="space" presStyleCnt="0"/>
      <dgm:spPr/>
    </dgm:pt>
    <dgm:pt modelId="{D12761AF-5D35-4DAE-8CE9-0A285DBBD6B1}" type="pres">
      <dgm:prSet presAssocID="{601301B6-1A47-4971-A883-738291525A34}" presName="Name5" presStyleLbl="vennNode1" presStyleIdx="2" presStyleCnt="3">
        <dgm:presLayoutVars>
          <dgm:bulletEnabled val="1"/>
        </dgm:presLayoutVars>
      </dgm:prSet>
      <dgm:spPr/>
    </dgm:pt>
  </dgm:ptLst>
  <dgm:cxnLst>
    <dgm:cxn modelId="{733A6A11-E104-44C2-8462-719684A8EAA9}" type="presOf" srcId="{601301B6-1A47-4971-A883-738291525A34}" destId="{D12761AF-5D35-4DAE-8CE9-0A285DBBD6B1}" srcOrd="0" destOrd="0" presId="urn:microsoft.com/office/officeart/2005/8/layout/venn3"/>
    <dgm:cxn modelId="{F6091071-DC84-42B3-B841-56293A6F9984}" type="presOf" srcId="{4909F526-940C-4331-9383-E41B958A770B}" destId="{A965E634-BE5E-4F4A-A772-7FE4A007F6C9}" srcOrd="0" destOrd="0" presId="urn:microsoft.com/office/officeart/2005/8/layout/venn3"/>
    <dgm:cxn modelId="{8296507B-2D35-49A4-9C8A-463CC71D728E}" srcId="{4909F526-940C-4331-9383-E41B958A770B}" destId="{C39768A3-755A-4722-AAA3-84C1C889F706}" srcOrd="1" destOrd="0" parTransId="{985C488E-DBA5-4723-9EE5-E8AACF233FF4}" sibTransId="{5AD812CC-2B4F-4345-8945-9065BE97F367}"/>
    <dgm:cxn modelId="{DD4E9689-470B-4FBC-8E66-52043F8611DB}" type="presOf" srcId="{C39768A3-755A-4722-AAA3-84C1C889F706}" destId="{B41B4BB0-72C5-4A2C-86DC-717AC68E1457}" srcOrd="0" destOrd="0" presId="urn:microsoft.com/office/officeart/2005/8/layout/venn3"/>
    <dgm:cxn modelId="{0C544DA9-C0FD-42F8-9CDA-771CC59B8484}" srcId="{4909F526-940C-4331-9383-E41B958A770B}" destId="{E5B28EE8-EE7B-4D6D-A568-A38576508174}" srcOrd="0" destOrd="0" parTransId="{36A255C6-24E8-4F0B-84C8-247E943420B9}" sibTransId="{059B9423-1C05-459B-A486-FE091D84FB11}"/>
    <dgm:cxn modelId="{23C07BDF-4DCD-48F1-9F5C-B2F1ED99B3C6}" type="presOf" srcId="{E5B28EE8-EE7B-4D6D-A568-A38576508174}" destId="{BEA905DF-4D89-495A-B622-BC84E79C8CBA}" srcOrd="0" destOrd="0" presId="urn:microsoft.com/office/officeart/2005/8/layout/venn3"/>
    <dgm:cxn modelId="{076D9FF3-25DB-4AC8-B18C-A3E66D2A405F}" srcId="{4909F526-940C-4331-9383-E41B958A770B}" destId="{601301B6-1A47-4971-A883-738291525A34}" srcOrd="2" destOrd="0" parTransId="{1B5A9C27-24AE-48C6-A589-72DAC21BFD24}" sibTransId="{20D58E9A-11D2-4485-9669-3D5BCA10142B}"/>
    <dgm:cxn modelId="{C6E42780-ED40-4883-921E-F9D352DA2712}" type="presParOf" srcId="{A965E634-BE5E-4F4A-A772-7FE4A007F6C9}" destId="{BEA905DF-4D89-495A-B622-BC84E79C8CBA}" srcOrd="0" destOrd="0" presId="urn:microsoft.com/office/officeart/2005/8/layout/venn3"/>
    <dgm:cxn modelId="{EDBA05E2-1C8F-41EF-B72D-493FE6A7EEAE}" type="presParOf" srcId="{A965E634-BE5E-4F4A-A772-7FE4A007F6C9}" destId="{97A0A8FD-0887-47D3-934D-F4C3FA05FC59}" srcOrd="1" destOrd="0" presId="urn:microsoft.com/office/officeart/2005/8/layout/venn3"/>
    <dgm:cxn modelId="{96F7A78B-81EC-49A4-A62D-D3DFAAB428B6}" type="presParOf" srcId="{A965E634-BE5E-4F4A-A772-7FE4A007F6C9}" destId="{B41B4BB0-72C5-4A2C-86DC-717AC68E1457}" srcOrd="2" destOrd="0" presId="urn:microsoft.com/office/officeart/2005/8/layout/venn3"/>
    <dgm:cxn modelId="{212AFD70-FD64-441E-8651-EC5FC10C46AB}" type="presParOf" srcId="{A965E634-BE5E-4F4A-A772-7FE4A007F6C9}" destId="{E6C988DD-27A6-4132-BC63-8E0C76CE73BE}" srcOrd="3" destOrd="0" presId="urn:microsoft.com/office/officeart/2005/8/layout/venn3"/>
    <dgm:cxn modelId="{D5DDB9FA-E159-463E-A121-6E6F5CE3F246}" type="presParOf" srcId="{A965E634-BE5E-4F4A-A772-7FE4A007F6C9}" destId="{D12761AF-5D35-4DAE-8CE9-0A285DBBD6B1}" srcOrd="4"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1CF41B9-D1D5-4B5A-8CB3-8BB9D4D64B2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AU"/>
        </a:p>
      </dgm:t>
    </dgm:pt>
    <dgm:pt modelId="{C999950E-9D32-4CE1-95FC-5B9FE236CE5D}">
      <dgm:prSet phldrT="[Text]" custT="1"/>
      <dgm:spPr/>
      <dgm:t>
        <a:bodyPr/>
        <a:lstStyle/>
        <a:p>
          <a:r>
            <a:rPr lang="en-AU" sz="1800" dirty="0">
              <a:latin typeface="Century Gothic" panose="020B0502020202020204" pitchFamily="34" charset="0"/>
            </a:rPr>
            <a:t>Civil recovery</a:t>
          </a:r>
        </a:p>
      </dgm:t>
    </dgm:pt>
    <dgm:pt modelId="{19C6E1AB-DAED-4BED-B9AD-7C093C873712}" type="parTrans" cxnId="{559F3AA9-3A3C-4CBB-85C8-BBD34FD2A2E5}">
      <dgm:prSet/>
      <dgm:spPr/>
      <dgm:t>
        <a:bodyPr/>
        <a:lstStyle/>
        <a:p>
          <a:endParaRPr lang="en-AU" sz="2000">
            <a:latin typeface="Century Gothic" panose="020B0502020202020204" pitchFamily="34" charset="0"/>
          </a:endParaRPr>
        </a:p>
      </dgm:t>
    </dgm:pt>
    <dgm:pt modelId="{663AE85D-8C58-4880-A6A3-CC0FB64DF1F4}" type="sibTrans" cxnId="{559F3AA9-3A3C-4CBB-85C8-BBD34FD2A2E5}">
      <dgm:prSet/>
      <dgm:spPr/>
      <dgm:t>
        <a:bodyPr/>
        <a:lstStyle/>
        <a:p>
          <a:endParaRPr lang="en-AU" sz="2000">
            <a:latin typeface="Century Gothic" panose="020B0502020202020204" pitchFamily="34" charset="0"/>
          </a:endParaRPr>
        </a:p>
      </dgm:t>
    </dgm:pt>
    <dgm:pt modelId="{64679DB5-B5C5-4DC0-99FA-684625729379}">
      <dgm:prSet custT="1"/>
      <dgm:spPr/>
      <dgm:t>
        <a:bodyPr/>
        <a:lstStyle/>
        <a:p>
          <a:r>
            <a:rPr lang="en-AU" sz="1400" kern="1200" dirty="0">
              <a:solidFill>
                <a:srgbClr val="000000">
                  <a:hueOff val="0"/>
                  <a:satOff val="0"/>
                  <a:lumOff val="0"/>
                  <a:alphaOff val="0"/>
                </a:srgbClr>
              </a:solidFill>
              <a:latin typeface="Century Gothic" panose="020B0502020202020204" pitchFamily="34" charset="0"/>
              <a:ea typeface="+mn-ea"/>
              <a:cs typeface="+mn-cs"/>
            </a:rPr>
            <a:t>Australian superior courts have the power to make an order for the issue of a letter of request to the judicial authorities of a foreign country requesting the taking of evidence from a person in that country. </a:t>
          </a:r>
        </a:p>
      </dgm:t>
    </dgm:pt>
    <dgm:pt modelId="{DB64E17D-C2B8-41B7-8808-1107BDCD2A1A}" type="parTrans" cxnId="{E7688669-0B86-42E1-AECD-B10659228E48}">
      <dgm:prSet/>
      <dgm:spPr/>
      <dgm:t>
        <a:bodyPr/>
        <a:lstStyle/>
        <a:p>
          <a:endParaRPr lang="en-AU" sz="2000">
            <a:latin typeface="Century Gothic" panose="020B0502020202020204" pitchFamily="34" charset="0"/>
          </a:endParaRPr>
        </a:p>
      </dgm:t>
    </dgm:pt>
    <dgm:pt modelId="{D10F7FE4-BE78-416E-89DC-3654309131AD}" type="sibTrans" cxnId="{E7688669-0B86-42E1-AECD-B10659228E48}">
      <dgm:prSet/>
      <dgm:spPr/>
      <dgm:t>
        <a:bodyPr/>
        <a:lstStyle/>
        <a:p>
          <a:endParaRPr lang="en-AU" sz="2000">
            <a:latin typeface="Century Gothic" panose="020B0502020202020204" pitchFamily="34" charset="0"/>
          </a:endParaRPr>
        </a:p>
      </dgm:t>
    </dgm:pt>
    <dgm:pt modelId="{725DD30A-7B11-4BB4-882F-4F495327A536}">
      <dgm:prSet custT="1"/>
      <dgm:spPr/>
      <dgm:t>
        <a:bodyPr/>
        <a:lstStyle/>
        <a:p>
          <a:r>
            <a:rPr lang="en-AU" sz="1800" dirty="0">
              <a:latin typeface="Century Gothic" panose="020B0502020202020204" pitchFamily="34" charset="0"/>
            </a:rPr>
            <a:t>Conviction-based recovery</a:t>
          </a:r>
        </a:p>
      </dgm:t>
    </dgm:pt>
    <dgm:pt modelId="{F633EAE5-8741-4DF9-A36D-FCBA2A3D7C91}" type="parTrans" cxnId="{21013D81-D0C3-481C-97B8-64DB8EDE0049}">
      <dgm:prSet/>
      <dgm:spPr/>
      <dgm:t>
        <a:bodyPr/>
        <a:lstStyle/>
        <a:p>
          <a:endParaRPr lang="en-AU" sz="2000">
            <a:latin typeface="Century Gothic" panose="020B0502020202020204" pitchFamily="34" charset="0"/>
          </a:endParaRPr>
        </a:p>
      </dgm:t>
    </dgm:pt>
    <dgm:pt modelId="{3DF4D9D4-EF39-464B-A693-15599088C27B}" type="sibTrans" cxnId="{21013D81-D0C3-481C-97B8-64DB8EDE0049}">
      <dgm:prSet/>
      <dgm:spPr/>
      <dgm:t>
        <a:bodyPr/>
        <a:lstStyle/>
        <a:p>
          <a:endParaRPr lang="en-AU" sz="2000">
            <a:latin typeface="Century Gothic" panose="020B0502020202020204" pitchFamily="34" charset="0"/>
          </a:endParaRPr>
        </a:p>
      </dgm:t>
    </dgm:pt>
    <dgm:pt modelId="{4D29D203-00DF-4A5C-8CBA-BC9BDAC51B23}">
      <dgm:prSet custT="1"/>
      <dgm:spPr/>
      <dgm:t>
        <a:bodyPr/>
        <a:lstStyle/>
        <a:p>
          <a:r>
            <a:rPr lang="en-AU" sz="1400" kern="1200" dirty="0">
              <a:solidFill>
                <a:srgbClr val="000000">
                  <a:hueOff val="0"/>
                  <a:satOff val="0"/>
                  <a:lumOff val="0"/>
                  <a:alphaOff val="0"/>
                </a:srgbClr>
              </a:solidFill>
              <a:latin typeface="Century Gothic" panose="020B0502020202020204" pitchFamily="34" charset="0"/>
              <a:ea typeface="+mn-ea"/>
              <a:cs typeface="+mn-cs"/>
            </a:rPr>
            <a:t>Mutual Assistance to and from Australia is governed by the Mutual Assistance in Criminal Matters Act 1987 (Mutual Legal Assistance Treaties (MLATs))</a:t>
          </a:r>
        </a:p>
      </dgm:t>
    </dgm:pt>
    <dgm:pt modelId="{461B078B-5D7F-41D0-BA19-86FF36D1B931}" type="parTrans" cxnId="{B7808329-8FBA-48AA-8480-B6C5DB9C3910}">
      <dgm:prSet/>
      <dgm:spPr/>
      <dgm:t>
        <a:bodyPr/>
        <a:lstStyle/>
        <a:p>
          <a:endParaRPr lang="en-AU" sz="2000">
            <a:latin typeface="Century Gothic" panose="020B0502020202020204" pitchFamily="34" charset="0"/>
          </a:endParaRPr>
        </a:p>
      </dgm:t>
    </dgm:pt>
    <dgm:pt modelId="{D72BBF38-6911-4523-AD96-47DFEE3718C8}" type="sibTrans" cxnId="{B7808329-8FBA-48AA-8480-B6C5DB9C3910}">
      <dgm:prSet/>
      <dgm:spPr/>
      <dgm:t>
        <a:bodyPr/>
        <a:lstStyle/>
        <a:p>
          <a:endParaRPr lang="en-AU" sz="2000">
            <a:latin typeface="Century Gothic" panose="020B0502020202020204" pitchFamily="34" charset="0"/>
          </a:endParaRPr>
        </a:p>
      </dgm:t>
    </dgm:pt>
    <dgm:pt modelId="{1BA0C13A-37CD-4D1D-9EFE-88DD852C7660}">
      <dgm:prSet custT="1"/>
      <dgm:spPr/>
      <dgm:t>
        <a:bodyPr/>
        <a:lstStyle/>
        <a:p>
          <a:r>
            <a:rPr lang="en-AU" sz="1400" kern="1200" dirty="0">
              <a:solidFill>
                <a:srgbClr val="000000">
                  <a:hueOff val="0"/>
                  <a:satOff val="0"/>
                  <a:lumOff val="0"/>
                  <a:alphaOff val="0"/>
                </a:srgbClr>
              </a:solidFill>
              <a:latin typeface="Century Gothic" panose="020B0502020202020204" pitchFamily="34" charset="0"/>
              <a:ea typeface="+mn-ea"/>
              <a:cs typeface="+mn-cs"/>
            </a:rPr>
            <a:t>Available methods of enforcement can include writ of execution to seize and </a:t>
          </a:r>
          <a:r>
            <a:rPr lang="en-AU" sz="1400" kern="1200" dirty="0" err="1">
              <a:solidFill>
                <a:srgbClr val="000000">
                  <a:hueOff val="0"/>
                  <a:satOff val="0"/>
                  <a:lumOff val="0"/>
                  <a:alphaOff val="0"/>
                </a:srgbClr>
              </a:solidFill>
              <a:latin typeface="Century Gothic" panose="020B0502020202020204" pitchFamily="34" charset="0"/>
              <a:ea typeface="+mn-ea"/>
              <a:cs typeface="+mn-cs"/>
            </a:rPr>
            <a:t>seell</a:t>
          </a:r>
          <a:r>
            <a:rPr lang="en-AU" sz="1400" kern="1200" dirty="0">
              <a:solidFill>
                <a:srgbClr val="000000">
                  <a:hueOff val="0"/>
                  <a:satOff val="0"/>
                  <a:lumOff val="0"/>
                  <a:alphaOff val="0"/>
                </a:srgbClr>
              </a:solidFill>
              <a:latin typeface="Century Gothic" panose="020B0502020202020204" pitchFamily="34" charset="0"/>
              <a:ea typeface="+mn-ea"/>
              <a:cs typeface="+mn-cs"/>
            </a:rPr>
            <a:t> assets, garnishee order, charging order and insolvency orders. </a:t>
          </a:r>
        </a:p>
      </dgm:t>
    </dgm:pt>
    <dgm:pt modelId="{89BF9E14-390D-4880-ADEC-E3FBE4918A26}" type="parTrans" cxnId="{A3398BE9-E1BA-4DE2-8DF6-62B26117495C}">
      <dgm:prSet/>
      <dgm:spPr/>
      <dgm:t>
        <a:bodyPr/>
        <a:lstStyle/>
        <a:p>
          <a:endParaRPr lang="en-AU"/>
        </a:p>
      </dgm:t>
    </dgm:pt>
    <dgm:pt modelId="{2818C1BA-5436-4766-8A3E-E5E821C86887}" type="sibTrans" cxnId="{A3398BE9-E1BA-4DE2-8DF6-62B26117495C}">
      <dgm:prSet/>
      <dgm:spPr/>
      <dgm:t>
        <a:bodyPr/>
        <a:lstStyle/>
        <a:p>
          <a:endParaRPr lang="en-AU"/>
        </a:p>
      </dgm:t>
    </dgm:pt>
    <dgm:pt modelId="{64614F34-15F8-4C3F-B9FA-F5DFC1E83E0B}">
      <dgm:prSet custT="1"/>
      <dgm:spPr/>
      <dgm:t>
        <a:bodyPr/>
        <a:lstStyle/>
        <a:p>
          <a:r>
            <a:rPr lang="en-AU" sz="1400" kern="1200" dirty="0">
              <a:solidFill>
                <a:srgbClr val="000000">
                  <a:hueOff val="0"/>
                  <a:satOff val="0"/>
                  <a:lumOff val="0"/>
                  <a:alphaOff val="0"/>
                </a:srgbClr>
              </a:solidFill>
              <a:latin typeface="Century Gothic" panose="020B0502020202020204" pitchFamily="34" charset="0"/>
              <a:ea typeface="+mn-ea"/>
              <a:cs typeface="+mn-cs"/>
            </a:rPr>
            <a:t>Australia can request assistance from foreign countries for the issue of order similar in nature to those under POCA in aid of criminal proceedings or criminal investigation regarding a serious offence. </a:t>
          </a:r>
        </a:p>
      </dgm:t>
    </dgm:pt>
    <dgm:pt modelId="{906FDF57-CFBD-46A0-8DAC-CCB00E4BEFDF}" type="parTrans" cxnId="{CB6EE8B4-3EF8-4FD2-B5BF-C03F75475F36}">
      <dgm:prSet/>
      <dgm:spPr/>
      <dgm:t>
        <a:bodyPr/>
        <a:lstStyle/>
        <a:p>
          <a:endParaRPr lang="en-AU"/>
        </a:p>
      </dgm:t>
    </dgm:pt>
    <dgm:pt modelId="{A827AAD1-A8C1-4A5D-B25F-2E05BBDDF194}" type="sibTrans" cxnId="{CB6EE8B4-3EF8-4FD2-B5BF-C03F75475F36}">
      <dgm:prSet/>
      <dgm:spPr/>
      <dgm:t>
        <a:bodyPr/>
        <a:lstStyle/>
        <a:p>
          <a:endParaRPr lang="en-AU"/>
        </a:p>
      </dgm:t>
    </dgm:pt>
    <dgm:pt modelId="{AF66A5F7-C748-415A-85FD-160319E09846}" type="pres">
      <dgm:prSet presAssocID="{61CF41B9-D1D5-4B5A-8CB3-8BB9D4D64B25}" presName="linear" presStyleCnt="0">
        <dgm:presLayoutVars>
          <dgm:dir/>
          <dgm:animLvl val="lvl"/>
          <dgm:resizeHandles val="exact"/>
        </dgm:presLayoutVars>
      </dgm:prSet>
      <dgm:spPr/>
    </dgm:pt>
    <dgm:pt modelId="{6CC7F549-5048-4BC0-9C7F-9E501060B9BF}" type="pres">
      <dgm:prSet presAssocID="{C999950E-9D32-4CE1-95FC-5B9FE236CE5D}" presName="parentLin" presStyleCnt="0"/>
      <dgm:spPr/>
    </dgm:pt>
    <dgm:pt modelId="{87EFFE1C-D786-4890-83D3-6B1E5A87BA74}" type="pres">
      <dgm:prSet presAssocID="{C999950E-9D32-4CE1-95FC-5B9FE236CE5D}" presName="parentLeftMargin" presStyleLbl="node1" presStyleIdx="0" presStyleCnt="2"/>
      <dgm:spPr/>
    </dgm:pt>
    <dgm:pt modelId="{DD06351A-7FD7-418F-A3F3-F92F9228E7BA}" type="pres">
      <dgm:prSet presAssocID="{C999950E-9D32-4CE1-95FC-5B9FE236CE5D}" presName="parentText" presStyleLbl="node1" presStyleIdx="0" presStyleCnt="2">
        <dgm:presLayoutVars>
          <dgm:chMax val="0"/>
          <dgm:bulletEnabled val="1"/>
        </dgm:presLayoutVars>
      </dgm:prSet>
      <dgm:spPr/>
    </dgm:pt>
    <dgm:pt modelId="{51D76A44-457F-4D30-A2F8-92ED90ABB53C}" type="pres">
      <dgm:prSet presAssocID="{C999950E-9D32-4CE1-95FC-5B9FE236CE5D}" presName="negativeSpace" presStyleCnt="0"/>
      <dgm:spPr/>
    </dgm:pt>
    <dgm:pt modelId="{4EDEB201-7725-4A3D-8F33-3A4D58DFF40C}" type="pres">
      <dgm:prSet presAssocID="{C999950E-9D32-4CE1-95FC-5B9FE236CE5D}" presName="childText" presStyleLbl="conFgAcc1" presStyleIdx="0" presStyleCnt="2">
        <dgm:presLayoutVars>
          <dgm:bulletEnabled val="1"/>
        </dgm:presLayoutVars>
      </dgm:prSet>
      <dgm:spPr/>
    </dgm:pt>
    <dgm:pt modelId="{44CF80C1-ABB9-4E0D-AC39-1D4A111E25F9}" type="pres">
      <dgm:prSet presAssocID="{663AE85D-8C58-4880-A6A3-CC0FB64DF1F4}" presName="spaceBetweenRectangles" presStyleCnt="0"/>
      <dgm:spPr/>
    </dgm:pt>
    <dgm:pt modelId="{D5E6B421-098A-4209-933F-9EEEFADEC9CA}" type="pres">
      <dgm:prSet presAssocID="{725DD30A-7B11-4BB4-882F-4F495327A536}" presName="parentLin" presStyleCnt="0"/>
      <dgm:spPr/>
    </dgm:pt>
    <dgm:pt modelId="{5484CA11-A195-4ACF-830A-C4595B1781BD}" type="pres">
      <dgm:prSet presAssocID="{725DD30A-7B11-4BB4-882F-4F495327A536}" presName="parentLeftMargin" presStyleLbl="node1" presStyleIdx="0" presStyleCnt="2"/>
      <dgm:spPr/>
    </dgm:pt>
    <dgm:pt modelId="{D3AB9070-0E6B-4E01-AE1E-AE742E404CE8}" type="pres">
      <dgm:prSet presAssocID="{725DD30A-7B11-4BB4-882F-4F495327A536}" presName="parentText" presStyleLbl="node1" presStyleIdx="1" presStyleCnt="2">
        <dgm:presLayoutVars>
          <dgm:chMax val="0"/>
          <dgm:bulletEnabled val="1"/>
        </dgm:presLayoutVars>
      </dgm:prSet>
      <dgm:spPr/>
    </dgm:pt>
    <dgm:pt modelId="{3C81CE96-D746-4BD5-9CD1-BD95B6E65596}" type="pres">
      <dgm:prSet presAssocID="{725DD30A-7B11-4BB4-882F-4F495327A536}" presName="negativeSpace" presStyleCnt="0"/>
      <dgm:spPr/>
    </dgm:pt>
    <dgm:pt modelId="{04AF6562-C9CF-486D-A8F8-1C1C476F3A5B}" type="pres">
      <dgm:prSet presAssocID="{725DD30A-7B11-4BB4-882F-4F495327A536}" presName="childText" presStyleLbl="conFgAcc1" presStyleIdx="1" presStyleCnt="2">
        <dgm:presLayoutVars>
          <dgm:bulletEnabled val="1"/>
        </dgm:presLayoutVars>
      </dgm:prSet>
      <dgm:spPr/>
    </dgm:pt>
  </dgm:ptLst>
  <dgm:cxnLst>
    <dgm:cxn modelId="{B7808329-8FBA-48AA-8480-B6C5DB9C3910}" srcId="{725DD30A-7B11-4BB4-882F-4F495327A536}" destId="{4D29D203-00DF-4A5C-8CBA-BC9BDAC51B23}" srcOrd="0" destOrd="0" parTransId="{461B078B-5D7F-41D0-BA19-86FF36D1B931}" sibTransId="{D72BBF38-6911-4523-AD96-47DFEE3718C8}"/>
    <dgm:cxn modelId="{8BB0AC38-A73B-4EE4-9ABE-D1F1D8BA6B34}" type="presOf" srcId="{4D29D203-00DF-4A5C-8CBA-BC9BDAC51B23}" destId="{04AF6562-C9CF-486D-A8F8-1C1C476F3A5B}" srcOrd="0" destOrd="0" presId="urn:microsoft.com/office/officeart/2005/8/layout/list1"/>
    <dgm:cxn modelId="{E7688669-0B86-42E1-AECD-B10659228E48}" srcId="{C999950E-9D32-4CE1-95FC-5B9FE236CE5D}" destId="{64679DB5-B5C5-4DC0-99FA-684625729379}" srcOrd="0" destOrd="0" parTransId="{DB64E17D-C2B8-41B7-8808-1107BDCD2A1A}" sibTransId="{D10F7FE4-BE78-416E-89DC-3654309131AD}"/>
    <dgm:cxn modelId="{21013D81-D0C3-481C-97B8-64DB8EDE0049}" srcId="{61CF41B9-D1D5-4B5A-8CB3-8BB9D4D64B25}" destId="{725DD30A-7B11-4BB4-882F-4F495327A536}" srcOrd="1" destOrd="0" parTransId="{F633EAE5-8741-4DF9-A36D-FCBA2A3D7C91}" sibTransId="{3DF4D9D4-EF39-464B-A693-15599088C27B}"/>
    <dgm:cxn modelId="{C7C4D290-EC5A-4524-95FA-43FEB31F4FA5}" type="presOf" srcId="{725DD30A-7B11-4BB4-882F-4F495327A536}" destId="{D3AB9070-0E6B-4E01-AE1E-AE742E404CE8}" srcOrd="1" destOrd="0" presId="urn:microsoft.com/office/officeart/2005/8/layout/list1"/>
    <dgm:cxn modelId="{559F3AA9-3A3C-4CBB-85C8-BBD34FD2A2E5}" srcId="{61CF41B9-D1D5-4B5A-8CB3-8BB9D4D64B25}" destId="{C999950E-9D32-4CE1-95FC-5B9FE236CE5D}" srcOrd="0" destOrd="0" parTransId="{19C6E1AB-DAED-4BED-B9AD-7C093C873712}" sibTransId="{663AE85D-8C58-4880-A6A3-CC0FB64DF1F4}"/>
    <dgm:cxn modelId="{1E1D60A9-FA0E-4718-95CB-CF2E63EBD113}" type="presOf" srcId="{61CF41B9-D1D5-4B5A-8CB3-8BB9D4D64B25}" destId="{AF66A5F7-C748-415A-85FD-160319E09846}" srcOrd="0" destOrd="0" presId="urn:microsoft.com/office/officeart/2005/8/layout/list1"/>
    <dgm:cxn modelId="{CB6EE8B4-3EF8-4FD2-B5BF-C03F75475F36}" srcId="{725DD30A-7B11-4BB4-882F-4F495327A536}" destId="{64614F34-15F8-4C3F-B9FA-F5DFC1E83E0B}" srcOrd="1" destOrd="0" parTransId="{906FDF57-CFBD-46A0-8DAC-CCB00E4BEFDF}" sibTransId="{A827AAD1-A8C1-4A5D-B25F-2E05BBDDF194}"/>
    <dgm:cxn modelId="{B1CD50B6-B0B9-4D81-8F98-95D698FAD974}" type="presOf" srcId="{725DD30A-7B11-4BB4-882F-4F495327A536}" destId="{5484CA11-A195-4ACF-830A-C4595B1781BD}" srcOrd="0" destOrd="0" presId="urn:microsoft.com/office/officeart/2005/8/layout/list1"/>
    <dgm:cxn modelId="{BF4C47BE-AEC0-4B95-AB9E-F17EB4A611C2}" type="presOf" srcId="{64614F34-15F8-4C3F-B9FA-F5DFC1E83E0B}" destId="{04AF6562-C9CF-486D-A8F8-1C1C476F3A5B}" srcOrd="0" destOrd="1" presId="urn:microsoft.com/office/officeart/2005/8/layout/list1"/>
    <dgm:cxn modelId="{9CC23CC8-CF58-4DEE-8E76-8AF51B83A530}" type="presOf" srcId="{C999950E-9D32-4CE1-95FC-5B9FE236CE5D}" destId="{87EFFE1C-D786-4890-83D3-6B1E5A87BA74}" srcOrd="0" destOrd="0" presId="urn:microsoft.com/office/officeart/2005/8/layout/list1"/>
    <dgm:cxn modelId="{065499D6-2F95-4864-999B-1926FB1433BD}" type="presOf" srcId="{C999950E-9D32-4CE1-95FC-5B9FE236CE5D}" destId="{DD06351A-7FD7-418F-A3F3-F92F9228E7BA}" srcOrd="1" destOrd="0" presId="urn:microsoft.com/office/officeart/2005/8/layout/list1"/>
    <dgm:cxn modelId="{A3398BE9-E1BA-4DE2-8DF6-62B26117495C}" srcId="{C999950E-9D32-4CE1-95FC-5B9FE236CE5D}" destId="{1BA0C13A-37CD-4D1D-9EFE-88DD852C7660}" srcOrd="1" destOrd="0" parTransId="{89BF9E14-390D-4880-ADEC-E3FBE4918A26}" sibTransId="{2818C1BA-5436-4766-8A3E-E5E821C86887}"/>
    <dgm:cxn modelId="{A9CF16F2-7E69-4D77-9155-55B7031246CB}" type="presOf" srcId="{1BA0C13A-37CD-4D1D-9EFE-88DD852C7660}" destId="{4EDEB201-7725-4A3D-8F33-3A4D58DFF40C}" srcOrd="0" destOrd="1" presId="urn:microsoft.com/office/officeart/2005/8/layout/list1"/>
    <dgm:cxn modelId="{03B44DFC-4B8D-41C5-9465-3E0B7CC77D22}" type="presOf" srcId="{64679DB5-B5C5-4DC0-99FA-684625729379}" destId="{4EDEB201-7725-4A3D-8F33-3A4D58DFF40C}" srcOrd="0" destOrd="0" presId="urn:microsoft.com/office/officeart/2005/8/layout/list1"/>
    <dgm:cxn modelId="{6541373F-F8A8-4482-BA37-C092BB120486}" type="presParOf" srcId="{AF66A5F7-C748-415A-85FD-160319E09846}" destId="{6CC7F549-5048-4BC0-9C7F-9E501060B9BF}" srcOrd="0" destOrd="0" presId="urn:microsoft.com/office/officeart/2005/8/layout/list1"/>
    <dgm:cxn modelId="{7DAB756E-C47A-42D1-8E9A-2F3AAFAE0C83}" type="presParOf" srcId="{6CC7F549-5048-4BC0-9C7F-9E501060B9BF}" destId="{87EFFE1C-D786-4890-83D3-6B1E5A87BA74}" srcOrd="0" destOrd="0" presId="urn:microsoft.com/office/officeart/2005/8/layout/list1"/>
    <dgm:cxn modelId="{7AF6E7E6-A91F-4A97-A691-8AAF5E96875A}" type="presParOf" srcId="{6CC7F549-5048-4BC0-9C7F-9E501060B9BF}" destId="{DD06351A-7FD7-418F-A3F3-F92F9228E7BA}" srcOrd="1" destOrd="0" presId="urn:microsoft.com/office/officeart/2005/8/layout/list1"/>
    <dgm:cxn modelId="{C322D39A-CD08-4324-8A52-BAC3D6DB024B}" type="presParOf" srcId="{AF66A5F7-C748-415A-85FD-160319E09846}" destId="{51D76A44-457F-4D30-A2F8-92ED90ABB53C}" srcOrd="1" destOrd="0" presId="urn:microsoft.com/office/officeart/2005/8/layout/list1"/>
    <dgm:cxn modelId="{77E0906F-FDEA-474A-B603-77F1D1D8EEF0}" type="presParOf" srcId="{AF66A5F7-C748-415A-85FD-160319E09846}" destId="{4EDEB201-7725-4A3D-8F33-3A4D58DFF40C}" srcOrd="2" destOrd="0" presId="urn:microsoft.com/office/officeart/2005/8/layout/list1"/>
    <dgm:cxn modelId="{FA6C3A08-F63A-49CF-A185-28AB9236F4B7}" type="presParOf" srcId="{AF66A5F7-C748-415A-85FD-160319E09846}" destId="{44CF80C1-ABB9-4E0D-AC39-1D4A111E25F9}" srcOrd="3" destOrd="0" presId="urn:microsoft.com/office/officeart/2005/8/layout/list1"/>
    <dgm:cxn modelId="{C0934C2F-269C-4270-BC01-9807E83C4A51}" type="presParOf" srcId="{AF66A5F7-C748-415A-85FD-160319E09846}" destId="{D5E6B421-098A-4209-933F-9EEEFADEC9CA}" srcOrd="4" destOrd="0" presId="urn:microsoft.com/office/officeart/2005/8/layout/list1"/>
    <dgm:cxn modelId="{9F998022-92CF-49AF-B4FF-CBB30463A388}" type="presParOf" srcId="{D5E6B421-098A-4209-933F-9EEEFADEC9CA}" destId="{5484CA11-A195-4ACF-830A-C4595B1781BD}" srcOrd="0" destOrd="0" presId="urn:microsoft.com/office/officeart/2005/8/layout/list1"/>
    <dgm:cxn modelId="{80487218-6384-483C-B3F3-9E99846D7F5D}" type="presParOf" srcId="{D5E6B421-098A-4209-933F-9EEEFADEC9CA}" destId="{D3AB9070-0E6B-4E01-AE1E-AE742E404CE8}" srcOrd="1" destOrd="0" presId="urn:microsoft.com/office/officeart/2005/8/layout/list1"/>
    <dgm:cxn modelId="{2334C95E-E2B1-49D2-B3C4-221D29582F04}" type="presParOf" srcId="{AF66A5F7-C748-415A-85FD-160319E09846}" destId="{3C81CE96-D746-4BD5-9CD1-BD95B6E65596}" srcOrd="5" destOrd="0" presId="urn:microsoft.com/office/officeart/2005/8/layout/list1"/>
    <dgm:cxn modelId="{E8FCDF73-ADB5-40DF-8180-10155845D4ED}" type="presParOf" srcId="{AF66A5F7-C748-415A-85FD-160319E09846}" destId="{04AF6562-C9CF-486D-A8F8-1C1C476F3A5B}"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A5AD4C0-2B58-4401-A375-58841E00CEC4}" type="doc">
      <dgm:prSet loTypeId="urn:microsoft.com/office/officeart/2008/layout/VerticalCurvedList" loCatId="list" qsTypeId="urn:microsoft.com/office/officeart/2005/8/quickstyle/simple1" qsCatId="simple" csTypeId="urn:microsoft.com/office/officeart/2005/8/colors/accent5_3" csCatId="accent5" phldr="1"/>
      <dgm:spPr/>
      <dgm:t>
        <a:bodyPr/>
        <a:lstStyle/>
        <a:p>
          <a:endParaRPr lang="en-AU"/>
        </a:p>
      </dgm:t>
    </dgm:pt>
    <dgm:pt modelId="{48052307-3724-4310-990C-36A515079819}">
      <dgm:prSet phldrT="[Text]" custT="1"/>
      <dgm:spPr/>
      <dgm:t>
        <a:bodyPr/>
        <a:lstStyle/>
        <a:p>
          <a:r>
            <a:rPr lang="en-AU" sz="1400" dirty="0">
              <a:latin typeface="Century Gothic" panose="020B0502020202020204" pitchFamily="34" charset="0"/>
            </a:rPr>
            <a:t>1. Thinking about the VAT carousel you designed, what is the best asset confiscation strategy? </a:t>
          </a:r>
        </a:p>
      </dgm:t>
    </dgm:pt>
    <dgm:pt modelId="{B4985DCD-F0A2-4168-B0C5-BEF5DDAFE048}" type="parTrans" cxnId="{7D9E133A-9B02-4826-ADC2-8C35BF5B9EE5}">
      <dgm:prSet/>
      <dgm:spPr/>
      <dgm:t>
        <a:bodyPr/>
        <a:lstStyle/>
        <a:p>
          <a:endParaRPr lang="en-AU" sz="1100">
            <a:latin typeface="Century Gothic" panose="020B0502020202020204" pitchFamily="34" charset="0"/>
          </a:endParaRPr>
        </a:p>
      </dgm:t>
    </dgm:pt>
    <dgm:pt modelId="{5A6EEBFC-7C0B-415F-B823-E9473FAFC40C}" type="sibTrans" cxnId="{7D9E133A-9B02-4826-ADC2-8C35BF5B9EE5}">
      <dgm:prSet/>
      <dgm:spPr/>
      <dgm:t>
        <a:bodyPr/>
        <a:lstStyle/>
        <a:p>
          <a:endParaRPr lang="en-AU" sz="1100">
            <a:latin typeface="Century Gothic" panose="020B0502020202020204" pitchFamily="34" charset="0"/>
          </a:endParaRPr>
        </a:p>
      </dgm:t>
    </dgm:pt>
    <dgm:pt modelId="{226912C0-C846-4843-9533-F837E9D50C86}">
      <dgm:prSet custT="1"/>
      <dgm:spPr>
        <a:solidFill>
          <a:schemeClr val="accent4"/>
        </a:solidFill>
      </dgm:spPr>
      <dgm:t>
        <a:bodyPr/>
        <a:lstStyle/>
        <a:p>
          <a:r>
            <a:rPr lang="en-AU" sz="1400" kern="1200" dirty="0">
              <a:latin typeface="Century Gothic" panose="020B0502020202020204" pitchFamily="34" charset="0"/>
              <a:ea typeface="+mn-ea"/>
              <a:cs typeface="+mn-cs"/>
            </a:rPr>
            <a:t>3. Would you pursue conviction based or non-conviction based confiscation?</a:t>
          </a:r>
        </a:p>
      </dgm:t>
    </dgm:pt>
    <dgm:pt modelId="{2E4BBD9C-20A2-4097-8020-BF65AB145B41}" type="sibTrans" cxnId="{3A356D37-FF09-4193-ADED-391FB21FE385}">
      <dgm:prSet/>
      <dgm:spPr/>
      <dgm:t>
        <a:bodyPr/>
        <a:lstStyle/>
        <a:p>
          <a:endParaRPr lang="en-AU">
            <a:latin typeface="Century Gothic" panose="020B0502020202020204" pitchFamily="34" charset="0"/>
          </a:endParaRPr>
        </a:p>
      </dgm:t>
    </dgm:pt>
    <dgm:pt modelId="{F0E98FD3-4B4A-4DF8-8D0B-F60A3BEEA488}" type="parTrans" cxnId="{3A356D37-FF09-4193-ADED-391FB21FE385}">
      <dgm:prSet/>
      <dgm:spPr/>
      <dgm:t>
        <a:bodyPr/>
        <a:lstStyle/>
        <a:p>
          <a:endParaRPr lang="en-AU">
            <a:latin typeface="Century Gothic" panose="020B0502020202020204" pitchFamily="34" charset="0"/>
          </a:endParaRPr>
        </a:p>
      </dgm:t>
    </dgm:pt>
    <dgm:pt modelId="{DE69CDCE-347A-4DD6-9898-1A94D6E53EB7}">
      <dgm:prSet phldrT="[Text]" custT="1"/>
      <dgm:spPr/>
      <dgm:t>
        <a:bodyPr/>
        <a:lstStyle/>
        <a:p>
          <a:r>
            <a:rPr lang="en-AU" sz="1400" dirty="0">
              <a:latin typeface="Century Gothic" panose="020B0502020202020204" pitchFamily="34" charset="0"/>
            </a:rPr>
            <a:t>2. Which assets would you target and why? </a:t>
          </a:r>
        </a:p>
      </dgm:t>
    </dgm:pt>
    <dgm:pt modelId="{77DA1C17-9C6C-42A2-9840-D0E9E34EEE99}" type="sibTrans" cxnId="{592C3CE8-C02B-4BFF-A252-FD4EF372582E}">
      <dgm:prSet/>
      <dgm:spPr/>
      <dgm:t>
        <a:bodyPr/>
        <a:lstStyle/>
        <a:p>
          <a:endParaRPr lang="en-AU" sz="1100">
            <a:latin typeface="Century Gothic" panose="020B0502020202020204" pitchFamily="34" charset="0"/>
          </a:endParaRPr>
        </a:p>
      </dgm:t>
    </dgm:pt>
    <dgm:pt modelId="{AC721259-AE3D-4B8E-AE53-6788980675F6}" type="parTrans" cxnId="{592C3CE8-C02B-4BFF-A252-FD4EF372582E}">
      <dgm:prSet/>
      <dgm:spPr/>
      <dgm:t>
        <a:bodyPr/>
        <a:lstStyle/>
        <a:p>
          <a:endParaRPr lang="en-AU" sz="1100">
            <a:latin typeface="Century Gothic" panose="020B0502020202020204" pitchFamily="34" charset="0"/>
          </a:endParaRPr>
        </a:p>
      </dgm:t>
    </dgm:pt>
    <dgm:pt modelId="{8AA194DC-D304-4651-BD41-ACAFC09FBF59}" type="pres">
      <dgm:prSet presAssocID="{6A5AD4C0-2B58-4401-A375-58841E00CEC4}" presName="Name0" presStyleCnt="0">
        <dgm:presLayoutVars>
          <dgm:chMax val="7"/>
          <dgm:chPref val="7"/>
          <dgm:dir/>
        </dgm:presLayoutVars>
      </dgm:prSet>
      <dgm:spPr/>
    </dgm:pt>
    <dgm:pt modelId="{7B6C1D9D-FB1F-44B4-8663-F344F14BD937}" type="pres">
      <dgm:prSet presAssocID="{6A5AD4C0-2B58-4401-A375-58841E00CEC4}" presName="Name1" presStyleCnt="0"/>
      <dgm:spPr/>
    </dgm:pt>
    <dgm:pt modelId="{69B07CC8-5890-4D0A-9256-3504356C6977}" type="pres">
      <dgm:prSet presAssocID="{6A5AD4C0-2B58-4401-A375-58841E00CEC4}" presName="cycle" presStyleCnt="0"/>
      <dgm:spPr/>
    </dgm:pt>
    <dgm:pt modelId="{55A4B8CE-3D0E-400F-9FEF-1CDE6803A85A}" type="pres">
      <dgm:prSet presAssocID="{6A5AD4C0-2B58-4401-A375-58841E00CEC4}" presName="srcNode" presStyleLbl="node1" presStyleIdx="0" presStyleCnt="3"/>
      <dgm:spPr/>
    </dgm:pt>
    <dgm:pt modelId="{00EB138D-00E2-4EE6-AD4B-8CD3CF039C54}" type="pres">
      <dgm:prSet presAssocID="{6A5AD4C0-2B58-4401-A375-58841E00CEC4}" presName="conn" presStyleLbl="parChTrans1D2" presStyleIdx="0" presStyleCnt="1"/>
      <dgm:spPr/>
    </dgm:pt>
    <dgm:pt modelId="{0BC9034F-BC82-4F5D-AF01-2CB51EBFF3F2}" type="pres">
      <dgm:prSet presAssocID="{6A5AD4C0-2B58-4401-A375-58841E00CEC4}" presName="extraNode" presStyleLbl="node1" presStyleIdx="0" presStyleCnt="3"/>
      <dgm:spPr/>
    </dgm:pt>
    <dgm:pt modelId="{6D8C7421-1681-4C13-A70A-577EEC5B6071}" type="pres">
      <dgm:prSet presAssocID="{6A5AD4C0-2B58-4401-A375-58841E00CEC4}" presName="dstNode" presStyleLbl="node1" presStyleIdx="0" presStyleCnt="3"/>
      <dgm:spPr/>
    </dgm:pt>
    <dgm:pt modelId="{392DE783-93E3-4CD7-A1FD-655E543048AA}" type="pres">
      <dgm:prSet presAssocID="{48052307-3724-4310-990C-36A515079819}" presName="text_1" presStyleLbl="node1" presStyleIdx="0" presStyleCnt="3">
        <dgm:presLayoutVars>
          <dgm:bulletEnabled val="1"/>
        </dgm:presLayoutVars>
      </dgm:prSet>
      <dgm:spPr/>
    </dgm:pt>
    <dgm:pt modelId="{1A825214-52AD-4863-9637-AEFDFF85A158}" type="pres">
      <dgm:prSet presAssocID="{48052307-3724-4310-990C-36A515079819}" presName="accent_1" presStyleCnt="0"/>
      <dgm:spPr/>
    </dgm:pt>
    <dgm:pt modelId="{BE75ECA8-E19A-458B-8F00-8FAA3AB8D6BC}" type="pres">
      <dgm:prSet presAssocID="{48052307-3724-4310-990C-36A515079819}" presName="accentRepeatNode" presStyleLbl="solidFgAcc1" presStyleIdx="0" presStyleCnt="3"/>
      <dgm:spPr/>
    </dgm:pt>
    <dgm:pt modelId="{59E1ED0A-1725-4645-8588-772732A1DBF7}" type="pres">
      <dgm:prSet presAssocID="{DE69CDCE-347A-4DD6-9898-1A94D6E53EB7}" presName="text_2" presStyleLbl="node1" presStyleIdx="1" presStyleCnt="3">
        <dgm:presLayoutVars>
          <dgm:bulletEnabled val="1"/>
        </dgm:presLayoutVars>
      </dgm:prSet>
      <dgm:spPr/>
    </dgm:pt>
    <dgm:pt modelId="{BA9D9BC4-6996-4594-B0DF-3861CD159462}" type="pres">
      <dgm:prSet presAssocID="{DE69CDCE-347A-4DD6-9898-1A94D6E53EB7}" presName="accent_2" presStyleCnt="0"/>
      <dgm:spPr/>
    </dgm:pt>
    <dgm:pt modelId="{2D494737-8663-4E91-90AA-9AF9281E980C}" type="pres">
      <dgm:prSet presAssocID="{DE69CDCE-347A-4DD6-9898-1A94D6E53EB7}" presName="accentRepeatNode" presStyleLbl="solidFgAcc1" presStyleIdx="1" presStyleCnt="3"/>
      <dgm:spPr/>
    </dgm:pt>
    <dgm:pt modelId="{F0314D24-FBB4-4329-8530-22A2B2D4B748}" type="pres">
      <dgm:prSet presAssocID="{226912C0-C846-4843-9533-F837E9D50C86}" presName="text_3" presStyleLbl="node1" presStyleIdx="2" presStyleCnt="3" custLinFactNeighborX="119" custLinFactNeighborY="-4851">
        <dgm:presLayoutVars>
          <dgm:bulletEnabled val="1"/>
        </dgm:presLayoutVars>
      </dgm:prSet>
      <dgm:spPr/>
    </dgm:pt>
    <dgm:pt modelId="{F044F721-591B-42F1-BCCE-62433A2388D7}" type="pres">
      <dgm:prSet presAssocID="{226912C0-C846-4843-9533-F837E9D50C86}" presName="accent_3" presStyleCnt="0"/>
      <dgm:spPr/>
    </dgm:pt>
    <dgm:pt modelId="{2A1800E6-1A63-4E70-A1D9-350C7B54EB35}" type="pres">
      <dgm:prSet presAssocID="{226912C0-C846-4843-9533-F837E9D50C86}" presName="accentRepeatNode" presStyleLbl="solidFgAcc1" presStyleIdx="2" presStyleCnt="3"/>
      <dgm:spPr/>
    </dgm:pt>
  </dgm:ptLst>
  <dgm:cxnLst>
    <dgm:cxn modelId="{FBBAA927-412B-473F-9B7A-6086E853E84E}" type="presOf" srcId="{6A5AD4C0-2B58-4401-A375-58841E00CEC4}" destId="{8AA194DC-D304-4651-BD41-ACAFC09FBF59}" srcOrd="0" destOrd="0" presId="urn:microsoft.com/office/officeart/2008/layout/VerticalCurvedList"/>
    <dgm:cxn modelId="{3A356D37-FF09-4193-ADED-391FB21FE385}" srcId="{6A5AD4C0-2B58-4401-A375-58841E00CEC4}" destId="{226912C0-C846-4843-9533-F837E9D50C86}" srcOrd="2" destOrd="0" parTransId="{F0E98FD3-4B4A-4DF8-8D0B-F60A3BEEA488}" sibTransId="{2E4BBD9C-20A2-4097-8020-BF65AB145B41}"/>
    <dgm:cxn modelId="{7D9E133A-9B02-4826-ADC2-8C35BF5B9EE5}" srcId="{6A5AD4C0-2B58-4401-A375-58841E00CEC4}" destId="{48052307-3724-4310-990C-36A515079819}" srcOrd="0" destOrd="0" parTransId="{B4985DCD-F0A2-4168-B0C5-BEF5DDAFE048}" sibTransId="{5A6EEBFC-7C0B-415F-B823-E9473FAFC40C}"/>
    <dgm:cxn modelId="{C78A559A-EF16-41CD-91EE-C037052C0978}" type="presOf" srcId="{226912C0-C846-4843-9533-F837E9D50C86}" destId="{F0314D24-FBB4-4329-8530-22A2B2D4B748}" srcOrd="0" destOrd="0" presId="urn:microsoft.com/office/officeart/2008/layout/VerticalCurvedList"/>
    <dgm:cxn modelId="{72563AB5-D7D4-4AF5-82BD-2606A9F845F9}" type="presOf" srcId="{5A6EEBFC-7C0B-415F-B823-E9473FAFC40C}" destId="{00EB138D-00E2-4EE6-AD4B-8CD3CF039C54}" srcOrd="0" destOrd="0" presId="urn:microsoft.com/office/officeart/2008/layout/VerticalCurvedList"/>
    <dgm:cxn modelId="{C1E206BF-DEB2-4331-8188-231F98ACA593}" type="presOf" srcId="{DE69CDCE-347A-4DD6-9898-1A94D6E53EB7}" destId="{59E1ED0A-1725-4645-8588-772732A1DBF7}" srcOrd="0" destOrd="0" presId="urn:microsoft.com/office/officeart/2008/layout/VerticalCurvedList"/>
    <dgm:cxn modelId="{592C3CE8-C02B-4BFF-A252-FD4EF372582E}" srcId="{6A5AD4C0-2B58-4401-A375-58841E00CEC4}" destId="{DE69CDCE-347A-4DD6-9898-1A94D6E53EB7}" srcOrd="1" destOrd="0" parTransId="{AC721259-AE3D-4B8E-AE53-6788980675F6}" sibTransId="{77DA1C17-9C6C-42A2-9840-D0E9E34EEE99}"/>
    <dgm:cxn modelId="{EB0CA2EF-8B52-462D-BAC7-6EA3B2D05CA7}" type="presOf" srcId="{48052307-3724-4310-990C-36A515079819}" destId="{392DE783-93E3-4CD7-A1FD-655E543048AA}" srcOrd="0" destOrd="0" presId="urn:microsoft.com/office/officeart/2008/layout/VerticalCurvedList"/>
    <dgm:cxn modelId="{E745EBF2-003F-4C89-B491-4F4FD9BC3C42}" type="presParOf" srcId="{8AA194DC-D304-4651-BD41-ACAFC09FBF59}" destId="{7B6C1D9D-FB1F-44B4-8663-F344F14BD937}" srcOrd="0" destOrd="0" presId="urn:microsoft.com/office/officeart/2008/layout/VerticalCurvedList"/>
    <dgm:cxn modelId="{3FDC2093-03DD-4A58-9499-54038BA1E25D}" type="presParOf" srcId="{7B6C1D9D-FB1F-44B4-8663-F344F14BD937}" destId="{69B07CC8-5890-4D0A-9256-3504356C6977}" srcOrd="0" destOrd="0" presId="urn:microsoft.com/office/officeart/2008/layout/VerticalCurvedList"/>
    <dgm:cxn modelId="{ADD8EA2B-DC76-456A-B59A-989730F29797}" type="presParOf" srcId="{69B07CC8-5890-4D0A-9256-3504356C6977}" destId="{55A4B8CE-3D0E-400F-9FEF-1CDE6803A85A}" srcOrd="0" destOrd="0" presId="urn:microsoft.com/office/officeart/2008/layout/VerticalCurvedList"/>
    <dgm:cxn modelId="{4E42C4C2-8873-4799-BD3E-6B73E8EA1185}" type="presParOf" srcId="{69B07CC8-5890-4D0A-9256-3504356C6977}" destId="{00EB138D-00E2-4EE6-AD4B-8CD3CF039C54}" srcOrd="1" destOrd="0" presId="urn:microsoft.com/office/officeart/2008/layout/VerticalCurvedList"/>
    <dgm:cxn modelId="{263CC453-8E80-4C6F-9A62-C2CCF4FF5B54}" type="presParOf" srcId="{69B07CC8-5890-4D0A-9256-3504356C6977}" destId="{0BC9034F-BC82-4F5D-AF01-2CB51EBFF3F2}" srcOrd="2" destOrd="0" presId="urn:microsoft.com/office/officeart/2008/layout/VerticalCurvedList"/>
    <dgm:cxn modelId="{EA0204F0-74A6-49D0-92D6-D0E12AE96939}" type="presParOf" srcId="{69B07CC8-5890-4D0A-9256-3504356C6977}" destId="{6D8C7421-1681-4C13-A70A-577EEC5B6071}" srcOrd="3" destOrd="0" presId="urn:microsoft.com/office/officeart/2008/layout/VerticalCurvedList"/>
    <dgm:cxn modelId="{353189E3-BBCE-416B-B78F-D503E9B49DE7}" type="presParOf" srcId="{7B6C1D9D-FB1F-44B4-8663-F344F14BD937}" destId="{392DE783-93E3-4CD7-A1FD-655E543048AA}" srcOrd="1" destOrd="0" presId="urn:microsoft.com/office/officeart/2008/layout/VerticalCurvedList"/>
    <dgm:cxn modelId="{69D9239D-243A-4FAE-B4E0-8F35252ED191}" type="presParOf" srcId="{7B6C1D9D-FB1F-44B4-8663-F344F14BD937}" destId="{1A825214-52AD-4863-9637-AEFDFF85A158}" srcOrd="2" destOrd="0" presId="urn:microsoft.com/office/officeart/2008/layout/VerticalCurvedList"/>
    <dgm:cxn modelId="{8B05D82D-D5D6-46AC-B54A-5A5BDDE08333}" type="presParOf" srcId="{1A825214-52AD-4863-9637-AEFDFF85A158}" destId="{BE75ECA8-E19A-458B-8F00-8FAA3AB8D6BC}" srcOrd="0" destOrd="0" presId="urn:microsoft.com/office/officeart/2008/layout/VerticalCurvedList"/>
    <dgm:cxn modelId="{8A714CCC-C324-4608-9CC7-0268EEE9A780}" type="presParOf" srcId="{7B6C1D9D-FB1F-44B4-8663-F344F14BD937}" destId="{59E1ED0A-1725-4645-8588-772732A1DBF7}" srcOrd="3" destOrd="0" presId="urn:microsoft.com/office/officeart/2008/layout/VerticalCurvedList"/>
    <dgm:cxn modelId="{E0E5F640-35DB-4802-8172-3AB9FF118BB0}" type="presParOf" srcId="{7B6C1D9D-FB1F-44B4-8663-F344F14BD937}" destId="{BA9D9BC4-6996-4594-B0DF-3861CD159462}" srcOrd="4" destOrd="0" presId="urn:microsoft.com/office/officeart/2008/layout/VerticalCurvedList"/>
    <dgm:cxn modelId="{ED65951D-BB74-4EAD-84DF-AEE6B1473281}" type="presParOf" srcId="{BA9D9BC4-6996-4594-B0DF-3861CD159462}" destId="{2D494737-8663-4E91-90AA-9AF9281E980C}" srcOrd="0" destOrd="0" presId="urn:microsoft.com/office/officeart/2008/layout/VerticalCurvedList"/>
    <dgm:cxn modelId="{D79922EE-19CB-43EF-9A62-2BCFCDF22D23}" type="presParOf" srcId="{7B6C1D9D-FB1F-44B4-8663-F344F14BD937}" destId="{F0314D24-FBB4-4329-8530-22A2B2D4B748}" srcOrd="5" destOrd="0" presId="urn:microsoft.com/office/officeart/2008/layout/VerticalCurvedList"/>
    <dgm:cxn modelId="{55DDB3FF-F5AD-4A2E-8C46-6F50850F7A5B}" type="presParOf" srcId="{7B6C1D9D-FB1F-44B4-8663-F344F14BD937}" destId="{F044F721-591B-42F1-BCCE-62433A2388D7}" srcOrd="6" destOrd="0" presId="urn:microsoft.com/office/officeart/2008/layout/VerticalCurvedList"/>
    <dgm:cxn modelId="{439024BD-C16D-4A65-97A7-7250CDB483CB}" type="presParOf" srcId="{F044F721-591B-42F1-BCCE-62433A2388D7}" destId="{2A1800E6-1A63-4E70-A1D9-350C7B54EB35}"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064CC3-3C12-4D60-9A7B-8754E799C91E}" type="doc">
      <dgm:prSet loTypeId="urn:microsoft.com/office/officeart/2005/8/layout/cycle4" loCatId="matrix" qsTypeId="urn:microsoft.com/office/officeart/2005/8/quickstyle/simple1" qsCatId="simple" csTypeId="urn:microsoft.com/office/officeart/2005/8/colors/accent6_1" csCatId="accent6" phldr="1"/>
      <dgm:spPr/>
      <dgm:t>
        <a:bodyPr/>
        <a:lstStyle/>
        <a:p>
          <a:endParaRPr lang="en-AU"/>
        </a:p>
      </dgm:t>
    </dgm:pt>
    <dgm:pt modelId="{B4A547E3-3A59-408C-8C4E-875DCFE687A5}">
      <dgm:prSet phldrT="[Text]" custT="1"/>
      <dgm:spPr/>
      <dgm:t>
        <a:bodyPr/>
        <a:lstStyle/>
        <a:p>
          <a:endParaRPr lang="en-AU" sz="1200" b="1" dirty="0">
            <a:latin typeface="Century Gothic" panose="020B0502020202020204" pitchFamily="34" charset="0"/>
          </a:endParaRPr>
        </a:p>
        <a:p>
          <a:r>
            <a:rPr lang="en-AU" sz="1200" b="1" dirty="0">
              <a:latin typeface="Century Gothic" panose="020B0502020202020204" pitchFamily="34" charset="0"/>
            </a:rPr>
            <a:t>Model 1: </a:t>
          </a:r>
          <a:r>
            <a:rPr lang="en-AU" sz="1200" dirty="0">
              <a:latin typeface="Century Gothic" panose="020B0502020202020204" pitchFamily="34" charset="0"/>
            </a:rPr>
            <a:t>Direct access to information contained in agency records or databases</a:t>
          </a:r>
        </a:p>
        <a:p>
          <a:endParaRPr lang="en-AU" sz="1200" dirty="0">
            <a:latin typeface="Century Gothic" panose="020B0502020202020204" pitchFamily="34" charset="0"/>
          </a:endParaRPr>
        </a:p>
        <a:p>
          <a:endParaRPr lang="en-AU" sz="1200" dirty="0">
            <a:latin typeface="Century Gothic" panose="020B0502020202020204" pitchFamily="34" charset="0"/>
          </a:endParaRPr>
        </a:p>
      </dgm:t>
    </dgm:pt>
    <dgm:pt modelId="{1F117250-CD19-4FDC-92BB-278535CB6037}" type="parTrans" cxnId="{34C2DFDD-2CEC-4723-A55A-9C47B9D1F57F}">
      <dgm:prSet/>
      <dgm:spPr/>
      <dgm:t>
        <a:bodyPr/>
        <a:lstStyle/>
        <a:p>
          <a:endParaRPr lang="en-AU" sz="700">
            <a:latin typeface="Century Gothic" panose="020B0502020202020204" pitchFamily="34" charset="0"/>
          </a:endParaRPr>
        </a:p>
      </dgm:t>
    </dgm:pt>
    <dgm:pt modelId="{5D4EDB5C-F326-4DEB-BBCF-FBC89D79ECB9}" type="sibTrans" cxnId="{34C2DFDD-2CEC-4723-A55A-9C47B9D1F57F}">
      <dgm:prSet/>
      <dgm:spPr/>
      <dgm:t>
        <a:bodyPr/>
        <a:lstStyle/>
        <a:p>
          <a:endParaRPr lang="en-AU" sz="700">
            <a:latin typeface="Century Gothic" panose="020B0502020202020204" pitchFamily="34" charset="0"/>
          </a:endParaRPr>
        </a:p>
      </dgm:t>
    </dgm:pt>
    <dgm:pt modelId="{6F394680-CF29-428F-84EA-B044CA2F2D6C}">
      <dgm:prSet phldrT="[Text]" custT="1"/>
      <dgm:spPr/>
      <dgm:t>
        <a:bodyPr/>
        <a:lstStyle/>
        <a:p>
          <a:pPr>
            <a:buFont typeface="Arial" panose="020B0604020202020204" pitchFamily="34" charset="0"/>
            <a:buChar char="˃"/>
          </a:pPr>
          <a:r>
            <a:rPr lang="en-AU" sz="1050" dirty="0">
              <a:latin typeface="Century Gothic" panose="020B0502020202020204" pitchFamily="34" charset="0"/>
            </a:rPr>
            <a:t>Where information is suitable for using analytics and high-level risk assessment, direct access, or automatic or spontaneous exchange could be most effective. </a:t>
          </a:r>
        </a:p>
      </dgm:t>
    </dgm:pt>
    <dgm:pt modelId="{90B980D5-C6C7-4423-865C-2133CC6078C4}" type="parTrans" cxnId="{36455AD2-E4C0-4F06-85BF-410F2C361674}">
      <dgm:prSet/>
      <dgm:spPr/>
      <dgm:t>
        <a:bodyPr/>
        <a:lstStyle/>
        <a:p>
          <a:endParaRPr lang="en-AU" sz="700">
            <a:latin typeface="Century Gothic" panose="020B0502020202020204" pitchFamily="34" charset="0"/>
          </a:endParaRPr>
        </a:p>
      </dgm:t>
    </dgm:pt>
    <dgm:pt modelId="{697E5FA6-4146-4008-ACF0-713D8C0FA16F}" type="sibTrans" cxnId="{36455AD2-E4C0-4F06-85BF-410F2C361674}">
      <dgm:prSet/>
      <dgm:spPr/>
      <dgm:t>
        <a:bodyPr/>
        <a:lstStyle/>
        <a:p>
          <a:endParaRPr lang="en-AU" sz="700">
            <a:latin typeface="Century Gothic" panose="020B0502020202020204" pitchFamily="34" charset="0"/>
          </a:endParaRPr>
        </a:p>
      </dgm:t>
    </dgm:pt>
    <dgm:pt modelId="{F320A1F6-8D25-4627-99BD-5C6C2E247EB9}">
      <dgm:prSet phldrT="[Text]" custT="1"/>
      <dgm:spPr/>
      <dgm:t>
        <a:bodyPr/>
        <a:lstStyle/>
        <a:p>
          <a:pPr>
            <a:buFont typeface="Arial" panose="020B0604020202020204" pitchFamily="34" charset="0"/>
            <a:buChar char="˃"/>
          </a:pPr>
          <a:r>
            <a:rPr lang="en-AU" sz="1050" dirty="0">
              <a:latin typeface="Century Gothic" panose="020B0502020202020204" pitchFamily="34" charset="0"/>
            </a:rPr>
            <a:t>Discretionary spontaneous sharing of information may be very effective when there is a longstanding co-operative relationship between the agencies involved.</a:t>
          </a:r>
        </a:p>
      </dgm:t>
    </dgm:pt>
    <dgm:pt modelId="{5D4764E2-9895-428D-9500-FBCE0FF1A728}" type="parTrans" cxnId="{C87A3673-E842-4781-8780-F9FE3AAD3049}">
      <dgm:prSet/>
      <dgm:spPr/>
      <dgm:t>
        <a:bodyPr/>
        <a:lstStyle/>
        <a:p>
          <a:endParaRPr lang="en-AU" sz="700">
            <a:latin typeface="Century Gothic" panose="020B0502020202020204" pitchFamily="34" charset="0"/>
          </a:endParaRPr>
        </a:p>
      </dgm:t>
    </dgm:pt>
    <dgm:pt modelId="{D186D8E0-7723-46EC-887B-DE2B3AFDF92A}" type="sibTrans" cxnId="{C87A3673-E842-4781-8780-F9FE3AAD3049}">
      <dgm:prSet/>
      <dgm:spPr/>
      <dgm:t>
        <a:bodyPr/>
        <a:lstStyle/>
        <a:p>
          <a:endParaRPr lang="en-AU" sz="700">
            <a:latin typeface="Century Gothic" panose="020B0502020202020204" pitchFamily="34" charset="0"/>
          </a:endParaRPr>
        </a:p>
      </dgm:t>
    </dgm:pt>
    <dgm:pt modelId="{82F92C6B-6E3A-4BDC-BFD8-DFE82B73C57D}">
      <dgm:prSet phldrT="[Text]" custT="1"/>
      <dgm:spPr/>
      <dgm:t>
        <a:bodyPr/>
        <a:lstStyle/>
        <a:p>
          <a:r>
            <a:rPr lang="en-AU" sz="1200" b="1" dirty="0">
              <a:latin typeface="Century Gothic" panose="020B0502020202020204" pitchFamily="34" charset="0"/>
            </a:rPr>
            <a:t>Model 4: </a:t>
          </a:r>
          <a:r>
            <a:rPr lang="en-AU" sz="1200" dirty="0">
              <a:latin typeface="Century Gothic" panose="020B0502020202020204" pitchFamily="34" charset="0"/>
            </a:rPr>
            <a:t>An obligation or ability to provide information but only in response to a specific request which is made on a case-by-case basis</a:t>
          </a:r>
        </a:p>
        <a:p>
          <a:endParaRPr lang="en-AU" sz="1200" dirty="0">
            <a:latin typeface="Century Gothic" panose="020B0502020202020204" pitchFamily="34" charset="0"/>
          </a:endParaRPr>
        </a:p>
      </dgm:t>
    </dgm:pt>
    <dgm:pt modelId="{6A355966-1373-465A-B7E1-A8FF97548E1B}" type="parTrans" cxnId="{81E3BE97-B37E-4D88-A290-4F96C284DB07}">
      <dgm:prSet/>
      <dgm:spPr/>
      <dgm:t>
        <a:bodyPr/>
        <a:lstStyle/>
        <a:p>
          <a:endParaRPr lang="en-AU" sz="700">
            <a:latin typeface="Century Gothic" panose="020B0502020202020204" pitchFamily="34" charset="0"/>
          </a:endParaRPr>
        </a:p>
      </dgm:t>
    </dgm:pt>
    <dgm:pt modelId="{62592EE8-B613-4D31-89EC-3E9A5B313450}" type="sibTrans" cxnId="{81E3BE97-B37E-4D88-A290-4F96C284DB07}">
      <dgm:prSet/>
      <dgm:spPr/>
      <dgm:t>
        <a:bodyPr/>
        <a:lstStyle/>
        <a:p>
          <a:endParaRPr lang="en-AU" sz="700">
            <a:latin typeface="Century Gothic" panose="020B0502020202020204" pitchFamily="34" charset="0"/>
          </a:endParaRPr>
        </a:p>
      </dgm:t>
    </dgm:pt>
    <dgm:pt modelId="{8EB6896D-EB44-4087-9DB5-EBF804F2D22B}">
      <dgm:prSet phldrT="[Text]" custT="1"/>
      <dgm:spPr/>
      <dgm:t>
        <a:bodyPr/>
        <a:lstStyle/>
        <a:p>
          <a:pPr>
            <a:buFont typeface="Wingdings" panose="05000000000000000000" pitchFamily="2" charset="2"/>
            <a:buChar char="ü"/>
          </a:pPr>
          <a:r>
            <a:rPr lang="en-AU" sz="1000" dirty="0">
              <a:latin typeface="Century Gothic" panose="020B0502020202020204" pitchFamily="34" charset="0"/>
            </a:rPr>
            <a:t>     Where the information needed is very specific or needs to be in a certain form, information on request or direct access to a specific case record may be most suitable. </a:t>
          </a:r>
        </a:p>
      </dgm:t>
    </dgm:pt>
    <dgm:pt modelId="{7872B694-DCE5-4508-97FA-10258F901B33}" type="parTrans" cxnId="{C0FECBC2-B109-44F0-98FE-1FC939C46F6B}">
      <dgm:prSet/>
      <dgm:spPr/>
      <dgm:t>
        <a:bodyPr/>
        <a:lstStyle/>
        <a:p>
          <a:endParaRPr lang="en-AU" sz="700">
            <a:latin typeface="Century Gothic" panose="020B0502020202020204" pitchFamily="34" charset="0"/>
          </a:endParaRPr>
        </a:p>
      </dgm:t>
    </dgm:pt>
    <dgm:pt modelId="{FBFD6680-57A3-49B1-B87A-C246105B8208}" type="sibTrans" cxnId="{C0FECBC2-B109-44F0-98FE-1FC939C46F6B}">
      <dgm:prSet/>
      <dgm:spPr/>
      <dgm:t>
        <a:bodyPr/>
        <a:lstStyle/>
        <a:p>
          <a:endParaRPr lang="en-AU" sz="700">
            <a:latin typeface="Century Gothic" panose="020B0502020202020204" pitchFamily="34" charset="0"/>
          </a:endParaRPr>
        </a:p>
      </dgm:t>
    </dgm:pt>
    <dgm:pt modelId="{5A42C050-60DF-4C89-952A-52BF9DB952CA}">
      <dgm:prSet phldrT="[Text]" custT="1"/>
      <dgm:spPr/>
      <dgm:t>
        <a:bodyPr/>
        <a:lstStyle/>
        <a:p>
          <a:r>
            <a:rPr lang="en-AU" sz="1200" b="1" dirty="0">
              <a:latin typeface="Century Gothic" panose="020B0502020202020204" pitchFamily="34" charset="0"/>
            </a:rPr>
            <a:t>Model 3: </a:t>
          </a:r>
          <a:r>
            <a:rPr lang="en-AU" sz="1200" dirty="0">
              <a:latin typeface="Century Gothic" panose="020B0502020202020204" pitchFamily="34" charset="0"/>
            </a:rPr>
            <a:t>An ability, but not an obligation, to provide information spontaneously</a:t>
          </a:r>
        </a:p>
        <a:p>
          <a:endParaRPr lang="en-AU" sz="1200" dirty="0">
            <a:latin typeface="Century Gothic" panose="020B0502020202020204" pitchFamily="34" charset="0"/>
          </a:endParaRPr>
        </a:p>
        <a:p>
          <a:endParaRPr lang="en-AU" sz="1200" dirty="0">
            <a:latin typeface="Century Gothic" panose="020B0502020202020204" pitchFamily="34" charset="0"/>
          </a:endParaRPr>
        </a:p>
        <a:p>
          <a:endParaRPr lang="en-AU" sz="1200" dirty="0">
            <a:latin typeface="Century Gothic" panose="020B0502020202020204" pitchFamily="34" charset="0"/>
          </a:endParaRPr>
        </a:p>
      </dgm:t>
    </dgm:pt>
    <dgm:pt modelId="{249B2B93-47B5-4340-9E14-AE6153C17B8D}" type="parTrans" cxnId="{FDF048F7-0087-464C-AAF5-3F4AF9EF7CB7}">
      <dgm:prSet/>
      <dgm:spPr/>
      <dgm:t>
        <a:bodyPr/>
        <a:lstStyle/>
        <a:p>
          <a:endParaRPr lang="en-AU" sz="700">
            <a:latin typeface="Century Gothic" panose="020B0502020202020204" pitchFamily="34" charset="0"/>
          </a:endParaRPr>
        </a:p>
      </dgm:t>
    </dgm:pt>
    <dgm:pt modelId="{E75FA2EB-FE5B-4D71-803E-0ECF0451828D}" type="sibTrans" cxnId="{FDF048F7-0087-464C-AAF5-3F4AF9EF7CB7}">
      <dgm:prSet/>
      <dgm:spPr/>
      <dgm:t>
        <a:bodyPr/>
        <a:lstStyle/>
        <a:p>
          <a:endParaRPr lang="en-AU" sz="700">
            <a:latin typeface="Century Gothic" panose="020B0502020202020204" pitchFamily="34" charset="0"/>
          </a:endParaRPr>
        </a:p>
      </dgm:t>
    </dgm:pt>
    <dgm:pt modelId="{237FB1AD-A9D5-4369-AC91-198426B90743}">
      <dgm:prSet phldrT="[Text]" custT="1"/>
      <dgm:spPr/>
      <dgm:t>
        <a:bodyPr/>
        <a:lstStyle/>
        <a:p>
          <a:pPr>
            <a:buFont typeface="Wingdings" panose="05000000000000000000" pitchFamily="2" charset="2"/>
            <a:buNone/>
          </a:pPr>
          <a:endParaRPr lang="en-AU" sz="1050" dirty="0">
            <a:latin typeface="Century Gothic" panose="020B0502020202020204" pitchFamily="34" charset="0"/>
          </a:endParaRPr>
        </a:p>
      </dgm:t>
    </dgm:pt>
    <dgm:pt modelId="{6E24AA9C-B974-4540-B264-C0E5ACE9DB3B}" type="parTrans" cxnId="{055CFB1F-D9A0-43FE-9FDB-AFC6B50C6D35}">
      <dgm:prSet/>
      <dgm:spPr/>
      <dgm:t>
        <a:bodyPr/>
        <a:lstStyle/>
        <a:p>
          <a:endParaRPr lang="en-AU" sz="700">
            <a:latin typeface="Century Gothic" panose="020B0502020202020204" pitchFamily="34" charset="0"/>
          </a:endParaRPr>
        </a:p>
      </dgm:t>
    </dgm:pt>
    <dgm:pt modelId="{5808D5BB-A89E-4699-87C2-B44581F20D75}" type="sibTrans" cxnId="{055CFB1F-D9A0-43FE-9FDB-AFC6B50C6D35}">
      <dgm:prSet/>
      <dgm:spPr/>
      <dgm:t>
        <a:bodyPr/>
        <a:lstStyle/>
        <a:p>
          <a:endParaRPr lang="en-AU" sz="700">
            <a:latin typeface="Century Gothic" panose="020B0502020202020204" pitchFamily="34" charset="0"/>
          </a:endParaRPr>
        </a:p>
      </dgm:t>
    </dgm:pt>
    <dgm:pt modelId="{2A55E777-317F-40BC-8F74-87F871A10726}">
      <dgm:prSet phldrT="[Text]" custT="1"/>
      <dgm:spPr/>
      <dgm:t>
        <a:bodyPr/>
        <a:lstStyle/>
        <a:p>
          <a:r>
            <a:rPr lang="en-AU" sz="1200" b="1" dirty="0">
              <a:latin typeface="Century Gothic" panose="020B0502020202020204" pitchFamily="34" charset="0"/>
            </a:rPr>
            <a:t>Model 2: </a:t>
          </a:r>
          <a:r>
            <a:rPr lang="en-AU" sz="1200" dirty="0">
              <a:latin typeface="Century Gothic" panose="020B0502020202020204" pitchFamily="34" charset="0"/>
            </a:rPr>
            <a:t>An obligation to provide information automatically or spontaneously</a:t>
          </a:r>
        </a:p>
        <a:p>
          <a:endParaRPr lang="en-AU" sz="1200" dirty="0">
            <a:latin typeface="Century Gothic" panose="020B0502020202020204" pitchFamily="34" charset="0"/>
          </a:endParaRPr>
        </a:p>
      </dgm:t>
    </dgm:pt>
    <dgm:pt modelId="{BBF7A0CC-1676-4640-B0C8-55741E1278DC}" type="sibTrans" cxnId="{2C43F090-2339-4915-86FB-F797ABA93197}">
      <dgm:prSet/>
      <dgm:spPr/>
      <dgm:t>
        <a:bodyPr/>
        <a:lstStyle/>
        <a:p>
          <a:endParaRPr lang="en-AU" sz="700">
            <a:latin typeface="Century Gothic" panose="020B0502020202020204" pitchFamily="34" charset="0"/>
          </a:endParaRPr>
        </a:p>
      </dgm:t>
    </dgm:pt>
    <dgm:pt modelId="{41B53EE9-F94C-491B-8317-B49CD8634C3E}" type="parTrans" cxnId="{2C43F090-2339-4915-86FB-F797ABA93197}">
      <dgm:prSet/>
      <dgm:spPr/>
      <dgm:t>
        <a:bodyPr/>
        <a:lstStyle/>
        <a:p>
          <a:endParaRPr lang="en-AU" sz="700">
            <a:latin typeface="Century Gothic" panose="020B0502020202020204" pitchFamily="34" charset="0"/>
          </a:endParaRPr>
        </a:p>
      </dgm:t>
    </dgm:pt>
    <dgm:pt modelId="{0C65DEB1-BC00-4D61-9544-FAC2C6303EB0}" type="pres">
      <dgm:prSet presAssocID="{48064CC3-3C12-4D60-9A7B-8754E799C91E}" presName="cycleMatrixDiagram" presStyleCnt="0">
        <dgm:presLayoutVars>
          <dgm:chMax val="1"/>
          <dgm:dir/>
          <dgm:animLvl val="lvl"/>
          <dgm:resizeHandles val="exact"/>
        </dgm:presLayoutVars>
      </dgm:prSet>
      <dgm:spPr/>
    </dgm:pt>
    <dgm:pt modelId="{4F9136F2-EAEC-4ECD-B8DF-5E8E96DCFB87}" type="pres">
      <dgm:prSet presAssocID="{48064CC3-3C12-4D60-9A7B-8754E799C91E}" presName="children" presStyleCnt="0"/>
      <dgm:spPr/>
    </dgm:pt>
    <dgm:pt modelId="{3E002163-20EE-4911-BBAC-DC1EEC9224A2}" type="pres">
      <dgm:prSet presAssocID="{48064CC3-3C12-4D60-9A7B-8754E799C91E}" presName="child1group" presStyleCnt="0"/>
      <dgm:spPr/>
    </dgm:pt>
    <dgm:pt modelId="{E6EC7D93-1581-4FFF-8A39-FD85E621DFDC}" type="pres">
      <dgm:prSet presAssocID="{48064CC3-3C12-4D60-9A7B-8754E799C91E}" presName="child1" presStyleLbl="bgAcc1" presStyleIdx="0" presStyleCnt="4"/>
      <dgm:spPr/>
    </dgm:pt>
    <dgm:pt modelId="{8E878C97-DF06-476C-B48F-586C3B60F5B8}" type="pres">
      <dgm:prSet presAssocID="{48064CC3-3C12-4D60-9A7B-8754E799C91E}" presName="child1Text" presStyleLbl="bgAcc1" presStyleIdx="0" presStyleCnt="4">
        <dgm:presLayoutVars>
          <dgm:bulletEnabled val="1"/>
        </dgm:presLayoutVars>
      </dgm:prSet>
      <dgm:spPr/>
    </dgm:pt>
    <dgm:pt modelId="{688273E9-57B6-45D9-BB73-A31A9DF46CE2}" type="pres">
      <dgm:prSet presAssocID="{48064CC3-3C12-4D60-9A7B-8754E799C91E}" presName="child2group" presStyleCnt="0"/>
      <dgm:spPr/>
    </dgm:pt>
    <dgm:pt modelId="{3C6C916F-DD85-4D09-836C-8B839272C7E0}" type="pres">
      <dgm:prSet presAssocID="{48064CC3-3C12-4D60-9A7B-8754E799C91E}" presName="child2" presStyleLbl="bgAcc1" presStyleIdx="1" presStyleCnt="4"/>
      <dgm:spPr/>
    </dgm:pt>
    <dgm:pt modelId="{DD2EA77F-DFDC-4396-B53F-48BAF6F450C8}" type="pres">
      <dgm:prSet presAssocID="{48064CC3-3C12-4D60-9A7B-8754E799C91E}" presName="child2Text" presStyleLbl="bgAcc1" presStyleIdx="1" presStyleCnt="4">
        <dgm:presLayoutVars>
          <dgm:bulletEnabled val="1"/>
        </dgm:presLayoutVars>
      </dgm:prSet>
      <dgm:spPr/>
    </dgm:pt>
    <dgm:pt modelId="{A32F5D47-6155-463A-8AE5-B1C27D1E7ED0}" type="pres">
      <dgm:prSet presAssocID="{48064CC3-3C12-4D60-9A7B-8754E799C91E}" presName="child3group" presStyleCnt="0"/>
      <dgm:spPr/>
    </dgm:pt>
    <dgm:pt modelId="{23E70232-155B-4AD6-9B1A-33C177016B51}" type="pres">
      <dgm:prSet presAssocID="{48064CC3-3C12-4D60-9A7B-8754E799C91E}" presName="child3" presStyleLbl="bgAcc1" presStyleIdx="2" presStyleCnt="4"/>
      <dgm:spPr/>
    </dgm:pt>
    <dgm:pt modelId="{77E92C78-9F17-4F5B-A1CF-AD3511A20EB1}" type="pres">
      <dgm:prSet presAssocID="{48064CC3-3C12-4D60-9A7B-8754E799C91E}" presName="child3Text" presStyleLbl="bgAcc1" presStyleIdx="2" presStyleCnt="4">
        <dgm:presLayoutVars>
          <dgm:bulletEnabled val="1"/>
        </dgm:presLayoutVars>
      </dgm:prSet>
      <dgm:spPr/>
    </dgm:pt>
    <dgm:pt modelId="{E38DD98F-8FDD-4486-8E61-D21418F4E3A9}" type="pres">
      <dgm:prSet presAssocID="{48064CC3-3C12-4D60-9A7B-8754E799C91E}" presName="child4group" presStyleCnt="0"/>
      <dgm:spPr/>
    </dgm:pt>
    <dgm:pt modelId="{0CAC43FD-128C-4AFB-8C71-A19C5F1E674A}" type="pres">
      <dgm:prSet presAssocID="{48064CC3-3C12-4D60-9A7B-8754E799C91E}" presName="child4" presStyleLbl="bgAcc1" presStyleIdx="3" presStyleCnt="4"/>
      <dgm:spPr/>
    </dgm:pt>
    <dgm:pt modelId="{24F4298A-2A2E-4604-8B26-350C8AE92595}" type="pres">
      <dgm:prSet presAssocID="{48064CC3-3C12-4D60-9A7B-8754E799C91E}" presName="child4Text" presStyleLbl="bgAcc1" presStyleIdx="3" presStyleCnt="4">
        <dgm:presLayoutVars>
          <dgm:bulletEnabled val="1"/>
        </dgm:presLayoutVars>
      </dgm:prSet>
      <dgm:spPr/>
    </dgm:pt>
    <dgm:pt modelId="{55A20D5C-D42E-40BC-8823-83D07FA60E92}" type="pres">
      <dgm:prSet presAssocID="{48064CC3-3C12-4D60-9A7B-8754E799C91E}" presName="childPlaceholder" presStyleCnt="0"/>
      <dgm:spPr/>
    </dgm:pt>
    <dgm:pt modelId="{9EA34CD3-0D34-4B52-B8F1-646B49557B25}" type="pres">
      <dgm:prSet presAssocID="{48064CC3-3C12-4D60-9A7B-8754E799C91E}" presName="circle" presStyleCnt="0"/>
      <dgm:spPr/>
    </dgm:pt>
    <dgm:pt modelId="{33359407-E590-43C5-8E9E-58661C033D80}" type="pres">
      <dgm:prSet presAssocID="{48064CC3-3C12-4D60-9A7B-8754E799C91E}" presName="quadrant1" presStyleLbl="node1" presStyleIdx="0" presStyleCnt="4">
        <dgm:presLayoutVars>
          <dgm:chMax val="1"/>
          <dgm:bulletEnabled val="1"/>
        </dgm:presLayoutVars>
      </dgm:prSet>
      <dgm:spPr/>
    </dgm:pt>
    <dgm:pt modelId="{A06268C8-438C-4744-8E59-644D0AD38617}" type="pres">
      <dgm:prSet presAssocID="{48064CC3-3C12-4D60-9A7B-8754E799C91E}" presName="quadrant2" presStyleLbl="node1" presStyleIdx="1" presStyleCnt="4">
        <dgm:presLayoutVars>
          <dgm:chMax val="1"/>
          <dgm:bulletEnabled val="1"/>
        </dgm:presLayoutVars>
      </dgm:prSet>
      <dgm:spPr/>
    </dgm:pt>
    <dgm:pt modelId="{CD6FC628-CD09-427D-A725-152D076DDF39}" type="pres">
      <dgm:prSet presAssocID="{48064CC3-3C12-4D60-9A7B-8754E799C91E}" presName="quadrant3" presStyleLbl="node1" presStyleIdx="2" presStyleCnt="4">
        <dgm:presLayoutVars>
          <dgm:chMax val="1"/>
          <dgm:bulletEnabled val="1"/>
        </dgm:presLayoutVars>
      </dgm:prSet>
      <dgm:spPr/>
    </dgm:pt>
    <dgm:pt modelId="{F7650893-A1A7-4ADF-8C0D-5B3144CFDBFB}" type="pres">
      <dgm:prSet presAssocID="{48064CC3-3C12-4D60-9A7B-8754E799C91E}" presName="quadrant4" presStyleLbl="node1" presStyleIdx="3" presStyleCnt="4">
        <dgm:presLayoutVars>
          <dgm:chMax val="1"/>
          <dgm:bulletEnabled val="1"/>
        </dgm:presLayoutVars>
      </dgm:prSet>
      <dgm:spPr/>
    </dgm:pt>
    <dgm:pt modelId="{268D7625-9996-4772-BF56-0A62572CAFDA}" type="pres">
      <dgm:prSet presAssocID="{48064CC3-3C12-4D60-9A7B-8754E799C91E}" presName="quadrantPlaceholder" presStyleCnt="0"/>
      <dgm:spPr/>
    </dgm:pt>
    <dgm:pt modelId="{293E3257-C247-4331-8945-018887A69A00}" type="pres">
      <dgm:prSet presAssocID="{48064CC3-3C12-4D60-9A7B-8754E799C91E}" presName="center1" presStyleLbl="fgShp" presStyleIdx="0" presStyleCnt="2" custFlipVert="1" custFlipHor="0" custScaleX="6057" custScaleY="12478" custLinFactNeighborX="1227"/>
      <dgm:spPr/>
    </dgm:pt>
    <dgm:pt modelId="{40E72C5A-F21D-4967-9CAC-10B16FC9ED0F}" type="pres">
      <dgm:prSet presAssocID="{48064CC3-3C12-4D60-9A7B-8754E799C91E}" presName="center2" presStyleLbl="fgShp" presStyleIdx="1" presStyleCnt="2" custFlipVert="0" custFlipHor="1" custScaleX="5158" custScaleY="16318"/>
      <dgm:spPr/>
    </dgm:pt>
  </dgm:ptLst>
  <dgm:cxnLst>
    <dgm:cxn modelId="{055CFB1F-D9A0-43FE-9FDB-AFC6B50C6D35}" srcId="{5A42C050-60DF-4C89-952A-52BF9DB952CA}" destId="{237FB1AD-A9D5-4369-AC91-198426B90743}" srcOrd="0" destOrd="0" parTransId="{6E24AA9C-B974-4540-B264-C0E5ACE9DB3B}" sibTransId="{5808D5BB-A89E-4699-87C2-B44581F20D75}"/>
    <dgm:cxn modelId="{48A3C42F-AEF2-4838-B764-F4591D152DE4}" type="presOf" srcId="{F320A1F6-8D25-4627-99BD-5C6C2E247EB9}" destId="{DD2EA77F-DFDC-4396-B53F-48BAF6F450C8}" srcOrd="1" destOrd="0" presId="urn:microsoft.com/office/officeart/2005/8/layout/cycle4"/>
    <dgm:cxn modelId="{167FE65F-F09D-4FD8-BF19-540106AB5288}" type="presOf" srcId="{8EB6896D-EB44-4087-9DB5-EBF804F2D22B}" destId="{77E92C78-9F17-4F5B-A1CF-AD3511A20EB1}" srcOrd="1" destOrd="0" presId="urn:microsoft.com/office/officeart/2005/8/layout/cycle4"/>
    <dgm:cxn modelId="{66BD3D44-FAA2-4314-8627-06525E0BC3EC}" type="presOf" srcId="{237FB1AD-A9D5-4369-AC91-198426B90743}" destId="{0CAC43FD-128C-4AFB-8C71-A19C5F1E674A}" srcOrd="0" destOrd="0" presId="urn:microsoft.com/office/officeart/2005/8/layout/cycle4"/>
    <dgm:cxn modelId="{08AFD06C-9C28-4F2D-96B0-10C2E5FD13F2}" type="presOf" srcId="{48064CC3-3C12-4D60-9A7B-8754E799C91E}" destId="{0C65DEB1-BC00-4D61-9544-FAC2C6303EB0}" srcOrd="0" destOrd="0" presId="urn:microsoft.com/office/officeart/2005/8/layout/cycle4"/>
    <dgm:cxn modelId="{C87A3673-E842-4781-8780-F9FE3AAD3049}" srcId="{2A55E777-317F-40BC-8F74-87F871A10726}" destId="{F320A1F6-8D25-4627-99BD-5C6C2E247EB9}" srcOrd="0" destOrd="0" parTransId="{5D4764E2-9895-428D-9500-FBCE0FF1A728}" sibTransId="{D186D8E0-7723-46EC-887B-DE2B3AFDF92A}"/>
    <dgm:cxn modelId="{88089B73-3DA9-4BDD-B236-F6E0EC568FA4}" type="presOf" srcId="{6F394680-CF29-428F-84EA-B044CA2F2D6C}" destId="{E6EC7D93-1581-4FFF-8A39-FD85E621DFDC}" srcOrd="0" destOrd="0" presId="urn:microsoft.com/office/officeart/2005/8/layout/cycle4"/>
    <dgm:cxn modelId="{E454877D-1042-4A27-8AEF-A980D008D1AB}" type="presOf" srcId="{237FB1AD-A9D5-4369-AC91-198426B90743}" destId="{24F4298A-2A2E-4604-8B26-350C8AE92595}" srcOrd="1" destOrd="0" presId="urn:microsoft.com/office/officeart/2005/8/layout/cycle4"/>
    <dgm:cxn modelId="{8201C97F-286D-4129-93E5-F0798D187BFB}" type="presOf" srcId="{2A55E777-317F-40BC-8F74-87F871A10726}" destId="{A06268C8-438C-4744-8E59-644D0AD38617}" srcOrd="0" destOrd="0" presId="urn:microsoft.com/office/officeart/2005/8/layout/cycle4"/>
    <dgm:cxn modelId="{810BDE8D-0091-48B3-9A21-BF9B75474ACA}" type="presOf" srcId="{8EB6896D-EB44-4087-9DB5-EBF804F2D22B}" destId="{23E70232-155B-4AD6-9B1A-33C177016B51}" srcOrd="0" destOrd="0" presId="urn:microsoft.com/office/officeart/2005/8/layout/cycle4"/>
    <dgm:cxn modelId="{2C43F090-2339-4915-86FB-F797ABA93197}" srcId="{48064CC3-3C12-4D60-9A7B-8754E799C91E}" destId="{2A55E777-317F-40BC-8F74-87F871A10726}" srcOrd="1" destOrd="0" parTransId="{41B53EE9-F94C-491B-8317-B49CD8634C3E}" sibTransId="{BBF7A0CC-1676-4640-B0C8-55741E1278DC}"/>
    <dgm:cxn modelId="{81E3BE97-B37E-4D88-A290-4F96C284DB07}" srcId="{48064CC3-3C12-4D60-9A7B-8754E799C91E}" destId="{82F92C6B-6E3A-4BDC-BFD8-DFE82B73C57D}" srcOrd="2" destOrd="0" parTransId="{6A355966-1373-465A-B7E1-A8FF97548E1B}" sibTransId="{62592EE8-B613-4D31-89EC-3E9A5B313450}"/>
    <dgm:cxn modelId="{04E436A4-BF0E-43E7-851E-CF4B23AA2B98}" type="presOf" srcId="{82F92C6B-6E3A-4BDC-BFD8-DFE82B73C57D}" destId="{CD6FC628-CD09-427D-A725-152D076DDF39}" srcOrd="0" destOrd="0" presId="urn:microsoft.com/office/officeart/2005/8/layout/cycle4"/>
    <dgm:cxn modelId="{54EF0FA6-6C4D-4432-90B4-D8387776F971}" type="presOf" srcId="{5A42C050-60DF-4C89-952A-52BF9DB952CA}" destId="{F7650893-A1A7-4ADF-8C0D-5B3144CFDBFB}" srcOrd="0" destOrd="0" presId="urn:microsoft.com/office/officeart/2005/8/layout/cycle4"/>
    <dgm:cxn modelId="{D9D96DB2-8973-433A-8D6D-839954AED73A}" type="presOf" srcId="{B4A547E3-3A59-408C-8C4E-875DCFE687A5}" destId="{33359407-E590-43C5-8E9E-58661C033D80}" srcOrd="0" destOrd="0" presId="urn:microsoft.com/office/officeart/2005/8/layout/cycle4"/>
    <dgm:cxn modelId="{36ED4BBE-5199-4D05-8D07-5F9C2838565E}" type="presOf" srcId="{F320A1F6-8D25-4627-99BD-5C6C2E247EB9}" destId="{3C6C916F-DD85-4D09-836C-8B839272C7E0}" srcOrd="0" destOrd="0" presId="urn:microsoft.com/office/officeart/2005/8/layout/cycle4"/>
    <dgm:cxn modelId="{6EA922C1-7130-4555-B9B9-CB71EF1880BD}" type="presOf" srcId="{6F394680-CF29-428F-84EA-B044CA2F2D6C}" destId="{8E878C97-DF06-476C-B48F-586C3B60F5B8}" srcOrd="1" destOrd="0" presId="urn:microsoft.com/office/officeart/2005/8/layout/cycle4"/>
    <dgm:cxn modelId="{C0FECBC2-B109-44F0-98FE-1FC939C46F6B}" srcId="{82F92C6B-6E3A-4BDC-BFD8-DFE82B73C57D}" destId="{8EB6896D-EB44-4087-9DB5-EBF804F2D22B}" srcOrd="0" destOrd="0" parTransId="{7872B694-DCE5-4508-97FA-10258F901B33}" sibTransId="{FBFD6680-57A3-49B1-B87A-C246105B8208}"/>
    <dgm:cxn modelId="{36455AD2-E4C0-4F06-85BF-410F2C361674}" srcId="{B4A547E3-3A59-408C-8C4E-875DCFE687A5}" destId="{6F394680-CF29-428F-84EA-B044CA2F2D6C}" srcOrd="0" destOrd="0" parTransId="{90B980D5-C6C7-4423-865C-2133CC6078C4}" sibTransId="{697E5FA6-4146-4008-ACF0-713D8C0FA16F}"/>
    <dgm:cxn modelId="{34C2DFDD-2CEC-4723-A55A-9C47B9D1F57F}" srcId="{48064CC3-3C12-4D60-9A7B-8754E799C91E}" destId="{B4A547E3-3A59-408C-8C4E-875DCFE687A5}" srcOrd="0" destOrd="0" parTransId="{1F117250-CD19-4FDC-92BB-278535CB6037}" sibTransId="{5D4EDB5C-F326-4DEB-BBCF-FBC89D79ECB9}"/>
    <dgm:cxn modelId="{FDF048F7-0087-464C-AAF5-3F4AF9EF7CB7}" srcId="{48064CC3-3C12-4D60-9A7B-8754E799C91E}" destId="{5A42C050-60DF-4C89-952A-52BF9DB952CA}" srcOrd="3" destOrd="0" parTransId="{249B2B93-47B5-4340-9E14-AE6153C17B8D}" sibTransId="{E75FA2EB-FE5B-4D71-803E-0ECF0451828D}"/>
    <dgm:cxn modelId="{CD29AE7B-6A81-4DA6-9FCA-FD77BD7551BB}" type="presParOf" srcId="{0C65DEB1-BC00-4D61-9544-FAC2C6303EB0}" destId="{4F9136F2-EAEC-4ECD-B8DF-5E8E96DCFB87}" srcOrd="0" destOrd="0" presId="urn:microsoft.com/office/officeart/2005/8/layout/cycle4"/>
    <dgm:cxn modelId="{5C07426D-1791-43D4-9752-FD015648C7A8}" type="presParOf" srcId="{4F9136F2-EAEC-4ECD-B8DF-5E8E96DCFB87}" destId="{3E002163-20EE-4911-BBAC-DC1EEC9224A2}" srcOrd="0" destOrd="0" presId="urn:microsoft.com/office/officeart/2005/8/layout/cycle4"/>
    <dgm:cxn modelId="{E0E14DF7-798F-40C6-85B6-4BFF68390FD0}" type="presParOf" srcId="{3E002163-20EE-4911-BBAC-DC1EEC9224A2}" destId="{E6EC7D93-1581-4FFF-8A39-FD85E621DFDC}" srcOrd="0" destOrd="0" presId="urn:microsoft.com/office/officeart/2005/8/layout/cycle4"/>
    <dgm:cxn modelId="{58180DDF-445E-4E10-A4C1-DB867B1CE418}" type="presParOf" srcId="{3E002163-20EE-4911-BBAC-DC1EEC9224A2}" destId="{8E878C97-DF06-476C-B48F-586C3B60F5B8}" srcOrd="1" destOrd="0" presId="urn:microsoft.com/office/officeart/2005/8/layout/cycle4"/>
    <dgm:cxn modelId="{D459DC2E-6C54-4D8D-968C-018909D1C402}" type="presParOf" srcId="{4F9136F2-EAEC-4ECD-B8DF-5E8E96DCFB87}" destId="{688273E9-57B6-45D9-BB73-A31A9DF46CE2}" srcOrd="1" destOrd="0" presId="urn:microsoft.com/office/officeart/2005/8/layout/cycle4"/>
    <dgm:cxn modelId="{4DA09D7E-2935-4FB2-A32E-87542CC2629B}" type="presParOf" srcId="{688273E9-57B6-45D9-BB73-A31A9DF46CE2}" destId="{3C6C916F-DD85-4D09-836C-8B839272C7E0}" srcOrd="0" destOrd="0" presId="urn:microsoft.com/office/officeart/2005/8/layout/cycle4"/>
    <dgm:cxn modelId="{81B56ABF-68C3-4435-87AD-2A5D27C97C90}" type="presParOf" srcId="{688273E9-57B6-45D9-BB73-A31A9DF46CE2}" destId="{DD2EA77F-DFDC-4396-B53F-48BAF6F450C8}" srcOrd="1" destOrd="0" presId="urn:microsoft.com/office/officeart/2005/8/layout/cycle4"/>
    <dgm:cxn modelId="{EBF10338-3526-41D7-BBDE-3EAF616B2169}" type="presParOf" srcId="{4F9136F2-EAEC-4ECD-B8DF-5E8E96DCFB87}" destId="{A32F5D47-6155-463A-8AE5-B1C27D1E7ED0}" srcOrd="2" destOrd="0" presId="urn:microsoft.com/office/officeart/2005/8/layout/cycle4"/>
    <dgm:cxn modelId="{2763E114-3871-4C0C-A3A9-61F7FC7AAB1B}" type="presParOf" srcId="{A32F5D47-6155-463A-8AE5-B1C27D1E7ED0}" destId="{23E70232-155B-4AD6-9B1A-33C177016B51}" srcOrd="0" destOrd="0" presId="urn:microsoft.com/office/officeart/2005/8/layout/cycle4"/>
    <dgm:cxn modelId="{4259A91C-D00D-42AD-B119-C74C1E340633}" type="presParOf" srcId="{A32F5D47-6155-463A-8AE5-B1C27D1E7ED0}" destId="{77E92C78-9F17-4F5B-A1CF-AD3511A20EB1}" srcOrd="1" destOrd="0" presId="urn:microsoft.com/office/officeart/2005/8/layout/cycle4"/>
    <dgm:cxn modelId="{3341A695-031D-4170-9A0A-FCF273F352F5}" type="presParOf" srcId="{4F9136F2-EAEC-4ECD-B8DF-5E8E96DCFB87}" destId="{E38DD98F-8FDD-4486-8E61-D21418F4E3A9}" srcOrd="3" destOrd="0" presId="urn:microsoft.com/office/officeart/2005/8/layout/cycle4"/>
    <dgm:cxn modelId="{7DBCBBA3-579F-4543-A727-66DDD85C9D67}" type="presParOf" srcId="{E38DD98F-8FDD-4486-8E61-D21418F4E3A9}" destId="{0CAC43FD-128C-4AFB-8C71-A19C5F1E674A}" srcOrd="0" destOrd="0" presId="urn:microsoft.com/office/officeart/2005/8/layout/cycle4"/>
    <dgm:cxn modelId="{23381074-2447-4BDE-9DAA-72CE959C1AC9}" type="presParOf" srcId="{E38DD98F-8FDD-4486-8E61-D21418F4E3A9}" destId="{24F4298A-2A2E-4604-8B26-350C8AE92595}" srcOrd="1" destOrd="0" presId="urn:microsoft.com/office/officeart/2005/8/layout/cycle4"/>
    <dgm:cxn modelId="{65259B26-386C-4FE7-9678-BC52C0F7C832}" type="presParOf" srcId="{4F9136F2-EAEC-4ECD-B8DF-5E8E96DCFB87}" destId="{55A20D5C-D42E-40BC-8823-83D07FA60E92}" srcOrd="4" destOrd="0" presId="urn:microsoft.com/office/officeart/2005/8/layout/cycle4"/>
    <dgm:cxn modelId="{B543987C-04EF-43F1-B009-6CD0B6B4B1E3}" type="presParOf" srcId="{0C65DEB1-BC00-4D61-9544-FAC2C6303EB0}" destId="{9EA34CD3-0D34-4B52-B8F1-646B49557B25}" srcOrd="1" destOrd="0" presId="urn:microsoft.com/office/officeart/2005/8/layout/cycle4"/>
    <dgm:cxn modelId="{DEE6C69D-567D-400E-A917-0F2200802493}" type="presParOf" srcId="{9EA34CD3-0D34-4B52-B8F1-646B49557B25}" destId="{33359407-E590-43C5-8E9E-58661C033D80}" srcOrd="0" destOrd="0" presId="urn:microsoft.com/office/officeart/2005/8/layout/cycle4"/>
    <dgm:cxn modelId="{005248C0-34EC-4E9C-93F3-FA68737B9CAF}" type="presParOf" srcId="{9EA34CD3-0D34-4B52-B8F1-646B49557B25}" destId="{A06268C8-438C-4744-8E59-644D0AD38617}" srcOrd="1" destOrd="0" presId="urn:microsoft.com/office/officeart/2005/8/layout/cycle4"/>
    <dgm:cxn modelId="{FD50637D-C60E-4B30-A2F8-DF0BEFF854A7}" type="presParOf" srcId="{9EA34CD3-0D34-4B52-B8F1-646B49557B25}" destId="{CD6FC628-CD09-427D-A725-152D076DDF39}" srcOrd="2" destOrd="0" presId="urn:microsoft.com/office/officeart/2005/8/layout/cycle4"/>
    <dgm:cxn modelId="{1B7AD81F-8828-471D-94B7-6491E582F7EF}" type="presParOf" srcId="{9EA34CD3-0D34-4B52-B8F1-646B49557B25}" destId="{F7650893-A1A7-4ADF-8C0D-5B3144CFDBFB}" srcOrd="3" destOrd="0" presId="urn:microsoft.com/office/officeart/2005/8/layout/cycle4"/>
    <dgm:cxn modelId="{9A878DB5-4D22-4417-A167-AA890A487534}" type="presParOf" srcId="{9EA34CD3-0D34-4B52-B8F1-646B49557B25}" destId="{268D7625-9996-4772-BF56-0A62572CAFDA}" srcOrd="4" destOrd="0" presId="urn:microsoft.com/office/officeart/2005/8/layout/cycle4"/>
    <dgm:cxn modelId="{8A57E17D-17F4-478E-A6C8-7542E45E0AF6}" type="presParOf" srcId="{0C65DEB1-BC00-4D61-9544-FAC2C6303EB0}" destId="{293E3257-C247-4331-8945-018887A69A00}" srcOrd="2" destOrd="0" presId="urn:microsoft.com/office/officeart/2005/8/layout/cycle4"/>
    <dgm:cxn modelId="{8861FD24-824E-4914-9000-FD60B445A9A3}" type="presParOf" srcId="{0C65DEB1-BC00-4D61-9544-FAC2C6303EB0}" destId="{40E72C5A-F21D-4967-9CAC-10B16FC9ED0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9DFD53-B439-452B-A7CF-5C5E2AAC6B66}" type="doc">
      <dgm:prSet loTypeId="urn:microsoft.com/office/officeart/2005/8/layout/radial1" loCatId="cycle" qsTypeId="urn:microsoft.com/office/officeart/2005/8/quickstyle/simple1" qsCatId="simple" csTypeId="urn:microsoft.com/office/officeart/2005/8/colors/accent2_1" csCatId="accent2" phldr="1"/>
      <dgm:spPr/>
      <dgm:t>
        <a:bodyPr/>
        <a:lstStyle/>
        <a:p>
          <a:endParaRPr lang="en-AU"/>
        </a:p>
      </dgm:t>
    </dgm:pt>
    <dgm:pt modelId="{0F974843-C3D3-40AA-9059-74376BF14E9E}">
      <dgm:prSet phldrT="[Text]" custT="1"/>
      <dgm:spPr/>
      <dgm:t>
        <a:bodyPr/>
        <a:lstStyle/>
        <a:p>
          <a:r>
            <a:rPr lang="en-AU" sz="1200" b="1" dirty="0">
              <a:latin typeface="Century Gothic" panose="020B0502020202020204" pitchFamily="34" charset="0"/>
            </a:rPr>
            <a:t>Enhanced Cooperation </a:t>
          </a:r>
        </a:p>
      </dgm:t>
    </dgm:pt>
    <dgm:pt modelId="{37152CA2-3B3D-4A06-A1DA-AFA280261C27}" type="parTrans" cxnId="{4677F2C3-0954-42F3-9069-8C4BCD276E84}">
      <dgm:prSet/>
      <dgm:spPr/>
      <dgm:t>
        <a:bodyPr/>
        <a:lstStyle/>
        <a:p>
          <a:endParaRPr lang="en-AU" sz="1200" b="1">
            <a:latin typeface="Century Gothic" panose="020B0502020202020204" pitchFamily="34" charset="0"/>
          </a:endParaRPr>
        </a:p>
      </dgm:t>
    </dgm:pt>
    <dgm:pt modelId="{2CC5CE49-AE2F-4B57-80E9-9A3578A961AC}" type="sibTrans" cxnId="{4677F2C3-0954-42F3-9069-8C4BCD276E84}">
      <dgm:prSet/>
      <dgm:spPr/>
      <dgm:t>
        <a:bodyPr/>
        <a:lstStyle/>
        <a:p>
          <a:endParaRPr lang="en-AU" sz="1200" b="1">
            <a:latin typeface="Century Gothic" panose="020B0502020202020204" pitchFamily="34" charset="0"/>
          </a:endParaRPr>
        </a:p>
      </dgm:t>
    </dgm:pt>
    <dgm:pt modelId="{494F7FE3-44A3-4E01-B240-297CB7A46115}">
      <dgm:prSet phldrT="[Text]" custT="1"/>
      <dgm:spPr/>
      <dgm:t>
        <a:bodyPr/>
        <a:lstStyle/>
        <a:p>
          <a:endParaRPr lang="en-AU" sz="1200" b="1" dirty="0">
            <a:latin typeface="Century Gothic" panose="020B0502020202020204" pitchFamily="34" charset="0"/>
          </a:endParaRPr>
        </a:p>
        <a:p>
          <a:endParaRPr lang="en-AU" sz="1200" b="1" dirty="0">
            <a:latin typeface="Century Gothic" panose="020B0502020202020204" pitchFamily="34" charset="0"/>
          </a:endParaRPr>
        </a:p>
        <a:p>
          <a:endParaRPr lang="en-AU" sz="1200" b="1" dirty="0">
            <a:latin typeface="Century Gothic" panose="020B0502020202020204" pitchFamily="34" charset="0"/>
          </a:endParaRPr>
        </a:p>
        <a:p>
          <a:r>
            <a:rPr lang="en-AU" sz="1200" b="1" dirty="0">
              <a:latin typeface="Century Gothic" panose="020B0502020202020204" pitchFamily="34" charset="0"/>
            </a:rPr>
            <a:t>Joint Investigation Teams</a:t>
          </a:r>
        </a:p>
      </dgm:t>
    </dgm:pt>
    <dgm:pt modelId="{07868578-BF7A-44C6-9423-DD3B3539CD17}" type="parTrans" cxnId="{15786684-C5B4-4D65-8F25-7116D33E132B}">
      <dgm:prSet/>
      <dgm:spPr/>
      <dgm:t>
        <a:bodyPr/>
        <a:lstStyle/>
        <a:p>
          <a:endParaRPr lang="en-AU" sz="1200" b="1">
            <a:latin typeface="Century Gothic" panose="020B0502020202020204" pitchFamily="34" charset="0"/>
          </a:endParaRPr>
        </a:p>
      </dgm:t>
    </dgm:pt>
    <dgm:pt modelId="{D96AD5D8-890C-45A9-BBDA-7CA2949DDCE6}" type="sibTrans" cxnId="{15786684-C5B4-4D65-8F25-7116D33E132B}">
      <dgm:prSet/>
      <dgm:spPr/>
      <dgm:t>
        <a:bodyPr/>
        <a:lstStyle/>
        <a:p>
          <a:endParaRPr lang="en-AU" sz="1200" b="1">
            <a:latin typeface="Century Gothic" panose="020B0502020202020204" pitchFamily="34" charset="0"/>
          </a:endParaRPr>
        </a:p>
      </dgm:t>
    </dgm:pt>
    <dgm:pt modelId="{F88C4FCF-ED07-45CF-938B-70C37A2549EB}">
      <dgm:prSet phldrT="[Text]" custT="1"/>
      <dgm:spPr/>
      <dgm:t>
        <a:bodyPr/>
        <a:lstStyle/>
        <a:p>
          <a:endParaRPr lang="en-AU" sz="1200" b="1" dirty="0">
            <a:latin typeface="Century Gothic" panose="020B0502020202020204" pitchFamily="34" charset="0"/>
          </a:endParaRPr>
        </a:p>
        <a:p>
          <a:endParaRPr lang="en-AU" sz="1200" b="1" dirty="0">
            <a:latin typeface="Century Gothic" panose="020B0502020202020204" pitchFamily="34" charset="0"/>
          </a:endParaRPr>
        </a:p>
        <a:p>
          <a:endParaRPr lang="en-AU" sz="1200" b="1" dirty="0">
            <a:latin typeface="Century Gothic" panose="020B0502020202020204" pitchFamily="34" charset="0"/>
          </a:endParaRPr>
        </a:p>
        <a:p>
          <a:r>
            <a:rPr lang="en-AU" sz="1200" b="1" dirty="0">
              <a:latin typeface="Century Gothic" panose="020B0502020202020204" pitchFamily="34" charset="0"/>
            </a:rPr>
            <a:t>Centres of Intelligence</a:t>
          </a:r>
        </a:p>
      </dgm:t>
    </dgm:pt>
    <dgm:pt modelId="{B0A816A6-9841-47ED-9631-555AEFE70583}" type="parTrans" cxnId="{A2A0B963-B857-4542-9C65-369739403B28}">
      <dgm:prSet/>
      <dgm:spPr/>
      <dgm:t>
        <a:bodyPr/>
        <a:lstStyle/>
        <a:p>
          <a:endParaRPr lang="en-AU" sz="1200" b="1">
            <a:latin typeface="Century Gothic" panose="020B0502020202020204" pitchFamily="34" charset="0"/>
          </a:endParaRPr>
        </a:p>
      </dgm:t>
    </dgm:pt>
    <dgm:pt modelId="{2A189936-A14D-496E-9901-DBB3C7D75148}" type="sibTrans" cxnId="{A2A0B963-B857-4542-9C65-369739403B28}">
      <dgm:prSet/>
      <dgm:spPr/>
      <dgm:t>
        <a:bodyPr/>
        <a:lstStyle/>
        <a:p>
          <a:endParaRPr lang="en-AU" sz="1200" b="1">
            <a:latin typeface="Century Gothic" panose="020B0502020202020204" pitchFamily="34" charset="0"/>
          </a:endParaRPr>
        </a:p>
      </dgm:t>
    </dgm:pt>
    <dgm:pt modelId="{906E51D4-09E7-4668-B942-1D6D4F88D024}">
      <dgm:prSet phldrT="[Text]" custT="1"/>
      <dgm:spPr/>
      <dgm:t>
        <a:bodyPr/>
        <a:lstStyle/>
        <a:p>
          <a:endParaRPr lang="en-AU" sz="1200" b="1" dirty="0">
            <a:latin typeface="Century Gothic" panose="020B0502020202020204" pitchFamily="34" charset="0"/>
          </a:endParaRPr>
        </a:p>
        <a:p>
          <a:endParaRPr lang="en-AU" sz="1200" b="1" dirty="0">
            <a:latin typeface="Century Gothic" panose="020B0502020202020204" pitchFamily="34" charset="0"/>
          </a:endParaRPr>
        </a:p>
        <a:p>
          <a:endParaRPr lang="en-AU" sz="1200" b="1" dirty="0">
            <a:latin typeface="Century Gothic" panose="020B0502020202020204" pitchFamily="34" charset="0"/>
          </a:endParaRPr>
        </a:p>
        <a:p>
          <a:r>
            <a:rPr lang="en-AU" sz="1200" b="1" dirty="0">
              <a:latin typeface="Century Gothic" panose="020B0502020202020204" pitchFamily="34" charset="0"/>
            </a:rPr>
            <a:t>Secondments</a:t>
          </a:r>
        </a:p>
      </dgm:t>
    </dgm:pt>
    <dgm:pt modelId="{61474ACD-8AED-48DF-B677-F258D0A09A9F}" type="parTrans" cxnId="{1E2910DC-F007-4A0B-9150-F4CF2EB0497F}">
      <dgm:prSet/>
      <dgm:spPr/>
      <dgm:t>
        <a:bodyPr/>
        <a:lstStyle/>
        <a:p>
          <a:endParaRPr lang="en-AU" sz="1200" b="1">
            <a:latin typeface="Century Gothic" panose="020B0502020202020204" pitchFamily="34" charset="0"/>
          </a:endParaRPr>
        </a:p>
      </dgm:t>
    </dgm:pt>
    <dgm:pt modelId="{5CC58ECC-6004-47D5-B0E4-2302ECCF03A7}" type="sibTrans" cxnId="{1E2910DC-F007-4A0B-9150-F4CF2EB0497F}">
      <dgm:prSet/>
      <dgm:spPr/>
      <dgm:t>
        <a:bodyPr/>
        <a:lstStyle/>
        <a:p>
          <a:endParaRPr lang="en-AU" sz="1200" b="1">
            <a:latin typeface="Century Gothic" panose="020B0502020202020204" pitchFamily="34" charset="0"/>
          </a:endParaRPr>
        </a:p>
      </dgm:t>
    </dgm:pt>
    <dgm:pt modelId="{CE377527-8AB4-4D73-93D5-3C309241FD1C}">
      <dgm:prSet phldrT="[Text]" custT="1"/>
      <dgm:spPr/>
      <dgm:t>
        <a:bodyPr/>
        <a:lstStyle/>
        <a:p>
          <a:endParaRPr lang="en-AU" sz="1200" b="1" dirty="0">
            <a:latin typeface="Century Gothic" panose="020B0502020202020204" pitchFamily="34" charset="0"/>
          </a:endParaRPr>
        </a:p>
        <a:p>
          <a:endParaRPr lang="en-AU" sz="1200" b="1" dirty="0">
            <a:latin typeface="Century Gothic" panose="020B0502020202020204" pitchFamily="34" charset="0"/>
          </a:endParaRPr>
        </a:p>
        <a:p>
          <a:r>
            <a:rPr lang="en-AU" sz="1200" b="1" dirty="0">
              <a:latin typeface="Century Gothic" panose="020B0502020202020204" pitchFamily="34" charset="0"/>
            </a:rPr>
            <a:t>Training</a:t>
          </a:r>
        </a:p>
      </dgm:t>
    </dgm:pt>
    <dgm:pt modelId="{03C230E6-6EA6-4853-8BA6-4E78A2DF928A}" type="parTrans" cxnId="{AFA08659-5444-44ED-96F5-4129D4EEC7C5}">
      <dgm:prSet/>
      <dgm:spPr/>
      <dgm:t>
        <a:bodyPr/>
        <a:lstStyle/>
        <a:p>
          <a:endParaRPr lang="en-AU" sz="1200" b="1">
            <a:latin typeface="Century Gothic" panose="020B0502020202020204" pitchFamily="34" charset="0"/>
          </a:endParaRPr>
        </a:p>
      </dgm:t>
    </dgm:pt>
    <dgm:pt modelId="{AF1A65C8-7F91-4564-9513-5043939C8B7D}" type="sibTrans" cxnId="{AFA08659-5444-44ED-96F5-4129D4EEC7C5}">
      <dgm:prSet/>
      <dgm:spPr/>
      <dgm:t>
        <a:bodyPr/>
        <a:lstStyle/>
        <a:p>
          <a:endParaRPr lang="en-AU" sz="1200" b="1">
            <a:latin typeface="Century Gothic" panose="020B0502020202020204" pitchFamily="34" charset="0"/>
          </a:endParaRPr>
        </a:p>
      </dgm:t>
    </dgm:pt>
    <dgm:pt modelId="{D828E2DF-9F37-40C6-8867-80B16898043C}">
      <dgm:prSet phldrT="[Text]" custT="1"/>
      <dgm:spPr/>
      <dgm:t>
        <a:bodyPr/>
        <a:lstStyle/>
        <a:p>
          <a:endParaRPr lang="en-AU" sz="1200" b="1" dirty="0">
            <a:latin typeface="Century Gothic" panose="020B0502020202020204" pitchFamily="34" charset="0"/>
          </a:endParaRPr>
        </a:p>
        <a:p>
          <a:endParaRPr lang="en-AU" sz="1200" b="1" dirty="0">
            <a:latin typeface="Century Gothic" panose="020B0502020202020204" pitchFamily="34" charset="0"/>
          </a:endParaRPr>
        </a:p>
        <a:p>
          <a:endParaRPr lang="en-AU" sz="1200" b="1" dirty="0">
            <a:latin typeface="Century Gothic" panose="020B0502020202020204" pitchFamily="34" charset="0"/>
          </a:endParaRPr>
        </a:p>
        <a:p>
          <a:r>
            <a:rPr lang="en-AU" sz="1200" b="1" dirty="0">
              <a:latin typeface="Century Gothic" panose="020B0502020202020204" pitchFamily="34" charset="0"/>
            </a:rPr>
            <a:t>Other Models</a:t>
          </a:r>
        </a:p>
      </dgm:t>
    </dgm:pt>
    <dgm:pt modelId="{6B433F0F-323A-4B7C-B16A-82A27B5A056F}" type="parTrans" cxnId="{EA915707-210E-436D-88B7-60B55A94963E}">
      <dgm:prSet/>
      <dgm:spPr/>
      <dgm:t>
        <a:bodyPr/>
        <a:lstStyle/>
        <a:p>
          <a:endParaRPr lang="en-AU" sz="1200" b="1">
            <a:latin typeface="Century Gothic" panose="020B0502020202020204" pitchFamily="34" charset="0"/>
          </a:endParaRPr>
        </a:p>
      </dgm:t>
    </dgm:pt>
    <dgm:pt modelId="{33C70089-1F28-425A-B2B4-C07C4412AE6B}" type="sibTrans" cxnId="{EA915707-210E-436D-88B7-60B55A94963E}">
      <dgm:prSet/>
      <dgm:spPr/>
      <dgm:t>
        <a:bodyPr/>
        <a:lstStyle/>
        <a:p>
          <a:endParaRPr lang="en-AU" sz="1200" b="1">
            <a:latin typeface="Century Gothic" panose="020B0502020202020204" pitchFamily="34" charset="0"/>
          </a:endParaRPr>
        </a:p>
      </dgm:t>
    </dgm:pt>
    <dgm:pt modelId="{52F79D2E-D34C-4287-90AE-9B134F80E29D}">
      <dgm:prSet phldrT="[Text]" custT="1"/>
      <dgm:spPr/>
      <dgm:t>
        <a:bodyPr/>
        <a:lstStyle/>
        <a:p>
          <a:endParaRPr lang="en-AU" sz="1200" b="1" dirty="0">
            <a:latin typeface="Century Gothic" panose="020B0502020202020204" pitchFamily="34" charset="0"/>
          </a:endParaRPr>
        </a:p>
        <a:p>
          <a:endParaRPr lang="en-AU" sz="1200" b="1" dirty="0">
            <a:latin typeface="Century Gothic" panose="020B0502020202020204" pitchFamily="34" charset="0"/>
          </a:endParaRPr>
        </a:p>
        <a:p>
          <a:r>
            <a:rPr lang="en-AU" sz="1200" b="1" dirty="0">
              <a:latin typeface="Century Gothic" panose="020B0502020202020204" pitchFamily="34" charset="0"/>
            </a:rPr>
            <a:t>Shared Databases</a:t>
          </a:r>
        </a:p>
      </dgm:t>
    </dgm:pt>
    <dgm:pt modelId="{DC5B623A-F0EB-4522-9FD6-A20EA8AE089D}" type="sibTrans" cxnId="{510EA2FC-FF17-44C1-A4D9-DF18455146B2}">
      <dgm:prSet/>
      <dgm:spPr/>
      <dgm:t>
        <a:bodyPr/>
        <a:lstStyle/>
        <a:p>
          <a:endParaRPr lang="en-AU" sz="1200" b="1">
            <a:latin typeface="Century Gothic" panose="020B0502020202020204" pitchFamily="34" charset="0"/>
          </a:endParaRPr>
        </a:p>
      </dgm:t>
    </dgm:pt>
    <dgm:pt modelId="{F2136B23-BF56-4F2E-BAE4-73984AC58FD4}" type="parTrans" cxnId="{510EA2FC-FF17-44C1-A4D9-DF18455146B2}">
      <dgm:prSet/>
      <dgm:spPr/>
      <dgm:t>
        <a:bodyPr/>
        <a:lstStyle/>
        <a:p>
          <a:endParaRPr lang="en-AU" sz="1200" b="1">
            <a:latin typeface="Century Gothic" panose="020B0502020202020204" pitchFamily="34" charset="0"/>
          </a:endParaRPr>
        </a:p>
      </dgm:t>
    </dgm:pt>
    <dgm:pt modelId="{B0FDB7C3-A5FE-4426-BD51-A960725E8F57}" type="pres">
      <dgm:prSet presAssocID="{F59DFD53-B439-452B-A7CF-5C5E2AAC6B66}" presName="cycle" presStyleCnt="0">
        <dgm:presLayoutVars>
          <dgm:chMax val="1"/>
          <dgm:dir/>
          <dgm:animLvl val="ctr"/>
          <dgm:resizeHandles val="exact"/>
        </dgm:presLayoutVars>
      </dgm:prSet>
      <dgm:spPr/>
    </dgm:pt>
    <dgm:pt modelId="{21B5F6C3-F6AD-41D5-A133-CD208CB610F4}" type="pres">
      <dgm:prSet presAssocID="{0F974843-C3D3-40AA-9059-74376BF14E9E}" presName="centerShape" presStyleLbl="node0" presStyleIdx="0" presStyleCnt="1"/>
      <dgm:spPr/>
    </dgm:pt>
    <dgm:pt modelId="{133974CE-61C8-4E04-8A4B-11E59A25C7A7}" type="pres">
      <dgm:prSet presAssocID="{07868578-BF7A-44C6-9423-DD3B3539CD17}" presName="Name9" presStyleLbl="parChTrans1D2" presStyleIdx="0" presStyleCnt="6"/>
      <dgm:spPr/>
    </dgm:pt>
    <dgm:pt modelId="{05E4B8F5-7597-45DA-B350-45B253D71BCF}" type="pres">
      <dgm:prSet presAssocID="{07868578-BF7A-44C6-9423-DD3B3539CD17}" presName="connTx" presStyleLbl="parChTrans1D2" presStyleIdx="0" presStyleCnt="6"/>
      <dgm:spPr/>
    </dgm:pt>
    <dgm:pt modelId="{ACA5847E-421C-4BB8-8687-06F912D3C299}" type="pres">
      <dgm:prSet presAssocID="{494F7FE3-44A3-4E01-B240-297CB7A46115}" presName="node" presStyleLbl="node1" presStyleIdx="0" presStyleCnt="6">
        <dgm:presLayoutVars>
          <dgm:bulletEnabled val="1"/>
        </dgm:presLayoutVars>
      </dgm:prSet>
      <dgm:spPr/>
    </dgm:pt>
    <dgm:pt modelId="{E348C4DB-F127-4BA6-975F-2BF8FD3A6980}" type="pres">
      <dgm:prSet presAssocID="{B0A816A6-9841-47ED-9631-555AEFE70583}" presName="Name9" presStyleLbl="parChTrans1D2" presStyleIdx="1" presStyleCnt="6"/>
      <dgm:spPr/>
    </dgm:pt>
    <dgm:pt modelId="{7C4038B9-8174-4AC1-ABE7-29CA5C81B696}" type="pres">
      <dgm:prSet presAssocID="{B0A816A6-9841-47ED-9631-555AEFE70583}" presName="connTx" presStyleLbl="parChTrans1D2" presStyleIdx="1" presStyleCnt="6"/>
      <dgm:spPr/>
    </dgm:pt>
    <dgm:pt modelId="{59FCADE3-955B-4754-BB11-F3B59CEAB9DD}" type="pres">
      <dgm:prSet presAssocID="{F88C4FCF-ED07-45CF-938B-70C37A2549EB}" presName="node" presStyleLbl="node1" presStyleIdx="1" presStyleCnt="6">
        <dgm:presLayoutVars>
          <dgm:bulletEnabled val="1"/>
        </dgm:presLayoutVars>
      </dgm:prSet>
      <dgm:spPr/>
    </dgm:pt>
    <dgm:pt modelId="{A7037434-C3E1-43E2-8E11-74BEA9FC6FD2}" type="pres">
      <dgm:prSet presAssocID="{61474ACD-8AED-48DF-B677-F258D0A09A9F}" presName="Name9" presStyleLbl="parChTrans1D2" presStyleIdx="2" presStyleCnt="6"/>
      <dgm:spPr/>
    </dgm:pt>
    <dgm:pt modelId="{DC0AFBC3-EDE6-417E-859C-544B24827447}" type="pres">
      <dgm:prSet presAssocID="{61474ACD-8AED-48DF-B677-F258D0A09A9F}" presName="connTx" presStyleLbl="parChTrans1D2" presStyleIdx="2" presStyleCnt="6"/>
      <dgm:spPr/>
    </dgm:pt>
    <dgm:pt modelId="{035972D4-C5B6-4912-8276-F5C7FA34C361}" type="pres">
      <dgm:prSet presAssocID="{906E51D4-09E7-4668-B942-1D6D4F88D024}" presName="node" presStyleLbl="node1" presStyleIdx="2" presStyleCnt="6">
        <dgm:presLayoutVars>
          <dgm:bulletEnabled val="1"/>
        </dgm:presLayoutVars>
      </dgm:prSet>
      <dgm:spPr/>
    </dgm:pt>
    <dgm:pt modelId="{2479D555-BDA0-4340-BA33-DB6262B48513}" type="pres">
      <dgm:prSet presAssocID="{03C230E6-6EA6-4853-8BA6-4E78A2DF928A}" presName="Name9" presStyleLbl="parChTrans1D2" presStyleIdx="3" presStyleCnt="6"/>
      <dgm:spPr/>
    </dgm:pt>
    <dgm:pt modelId="{C8C48E57-6EE7-4C1E-9AD6-D2FBBEB180CB}" type="pres">
      <dgm:prSet presAssocID="{03C230E6-6EA6-4853-8BA6-4E78A2DF928A}" presName="connTx" presStyleLbl="parChTrans1D2" presStyleIdx="3" presStyleCnt="6"/>
      <dgm:spPr/>
    </dgm:pt>
    <dgm:pt modelId="{B650055A-DA4D-4DFC-A51A-9F13EF854674}" type="pres">
      <dgm:prSet presAssocID="{CE377527-8AB4-4D73-93D5-3C309241FD1C}" presName="node" presStyleLbl="node1" presStyleIdx="3" presStyleCnt="6">
        <dgm:presLayoutVars>
          <dgm:bulletEnabled val="1"/>
        </dgm:presLayoutVars>
      </dgm:prSet>
      <dgm:spPr/>
    </dgm:pt>
    <dgm:pt modelId="{4BF2F644-44C6-4EFA-B6E9-9275E4E0946C}" type="pres">
      <dgm:prSet presAssocID="{F2136B23-BF56-4F2E-BAE4-73984AC58FD4}" presName="Name9" presStyleLbl="parChTrans1D2" presStyleIdx="4" presStyleCnt="6"/>
      <dgm:spPr/>
    </dgm:pt>
    <dgm:pt modelId="{BBF54356-8E05-4C1A-8CCC-562982E3AA13}" type="pres">
      <dgm:prSet presAssocID="{F2136B23-BF56-4F2E-BAE4-73984AC58FD4}" presName="connTx" presStyleLbl="parChTrans1D2" presStyleIdx="4" presStyleCnt="6"/>
      <dgm:spPr/>
    </dgm:pt>
    <dgm:pt modelId="{D75A35E8-1C77-4EA7-8D95-96452B90721F}" type="pres">
      <dgm:prSet presAssocID="{52F79D2E-D34C-4287-90AE-9B134F80E29D}" presName="node" presStyleLbl="node1" presStyleIdx="4" presStyleCnt="6">
        <dgm:presLayoutVars>
          <dgm:bulletEnabled val="1"/>
        </dgm:presLayoutVars>
      </dgm:prSet>
      <dgm:spPr/>
    </dgm:pt>
    <dgm:pt modelId="{595CBE1A-37C6-49E8-85F9-88397CA19537}" type="pres">
      <dgm:prSet presAssocID="{6B433F0F-323A-4B7C-B16A-82A27B5A056F}" presName="Name9" presStyleLbl="parChTrans1D2" presStyleIdx="5" presStyleCnt="6"/>
      <dgm:spPr/>
    </dgm:pt>
    <dgm:pt modelId="{9FB56F87-4743-4765-B5D2-58839627F541}" type="pres">
      <dgm:prSet presAssocID="{6B433F0F-323A-4B7C-B16A-82A27B5A056F}" presName="connTx" presStyleLbl="parChTrans1D2" presStyleIdx="5" presStyleCnt="6"/>
      <dgm:spPr/>
    </dgm:pt>
    <dgm:pt modelId="{8E0F9717-2370-434E-A72F-8EF56AAF2130}" type="pres">
      <dgm:prSet presAssocID="{D828E2DF-9F37-40C6-8867-80B16898043C}" presName="node" presStyleLbl="node1" presStyleIdx="5" presStyleCnt="6">
        <dgm:presLayoutVars>
          <dgm:bulletEnabled val="1"/>
        </dgm:presLayoutVars>
      </dgm:prSet>
      <dgm:spPr/>
    </dgm:pt>
  </dgm:ptLst>
  <dgm:cxnLst>
    <dgm:cxn modelId="{EA915707-210E-436D-88B7-60B55A94963E}" srcId="{0F974843-C3D3-40AA-9059-74376BF14E9E}" destId="{D828E2DF-9F37-40C6-8867-80B16898043C}" srcOrd="5" destOrd="0" parTransId="{6B433F0F-323A-4B7C-B16A-82A27B5A056F}" sibTransId="{33C70089-1F28-425A-B2B4-C07C4412AE6B}"/>
    <dgm:cxn modelId="{BDB94A10-ABB2-4949-873D-4BF53180B63A}" type="presOf" srcId="{61474ACD-8AED-48DF-B677-F258D0A09A9F}" destId="{A7037434-C3E1-43E2-8E11-74BEA9FC6FD2}" srcOrd="0" destOrd="0" presId="urn:microsoft.com/office/officeart/2005/8/layout/radial1"/>
    <dgm:cxn modelId="{7019C417-6750-4110-8B99-DF033CD365B5}" type="presOf" srcId="{906E51D4-09E7-4668-B942-1D6D4F88D024}" destId="{035972D4-C5B6-4912-8276-F5C7FA34C361}" srcOrd="0" destOrd="0" presId="urn:microsoft.com/office/officeart/2005/8/layout/radial1"/>
    <dgm:cxn modelId="{2E07041B-105A-404E-9D0A-2D7B61D5B9D4}" type="presOf" srcId="{03C230E6-6EA6-4853-8BA6-4E78A2DF928A}" destId="{C8C48E57-6EE7-4C1E-9AD6-D2FBBEB180CB}" srcOrd="1" destOrd="0" presId="urn:microsoft.com/office/officeart/2005/8/layout/radial1"/>
    <dgm:cxn modelId="{EF306625-F39C-434C-AA8C-0CB49199E12C}" type="presOf" srcId="{F2136B23-BF56-4F2E-BAE4-73984AC58FD4}" destId="{BBF54356-8E05-4C1A-8CCC-562982E3AA13}" srcOrd="1" destOrd="0" presId="urn:microsoft.com/office/officeart/2005/8/layout/radial1"/>
    <dgm:cxn modelId="{20714A37-485D-4B95-89AA-02F94CA3C54C}" type="presOf" srcId="{0F974843-C3D3-40AA-9059-74376BF14E9E}" destId="{21B5F6C3-F6AD-41D5-A133-CD208CB610F4}" srcOrd="0" destOrd="0" presId="urn:microsoft.com/office/officeart/2005/8/layout/radial1"/>
    <dgm:cxn modelId="{A2A0B963-B857-4542-9C65-369739403B28}" srcId="{0F974843-C3D3-40AA-9059-74376BF14E9E}" destId="{F88C4FCF-ED07-45CF-938B-70C37A2549EB}" srcOrd="1" destOrd="0" parTransId="{B0A816A6-9841-47ED-9631-555AEFE70583}" sibTransId="{2A189936-A14D-496E-9901-DBB3C7D75148}"/>
    <dgm:cxn modelId="{EB779D44-8A27-4200-B0AD-49B424F2B9DD}" type="presOf" srcId="{03C230E6-6EA6-4853-8BA6-4E78A2DF928A}" destId="{2479D555-BDA0-4340-BA33-DB6262B48513}" srcOrd="0" destOrd="0" presId="urn:microsoft.com/office/officeart/2005/8/layout/radial1"/>
    <dgm:cxn modelId="{982FDD48-A2DE-4A59-BB48-957B5E0C5213}" type="presOf" srcId="{D828E2DF-9F37-40C6-8867-80B16898043C}" destId="{8E0F9717-2370-434E-A72F-8EF56AAF2130}" srcOrd="0" destOrd="0" presId="urn:microsoft.com/office/officeart/2005/8/layout/radial1"/>
    <dgm:cxn modelId="{5F71B453-BC6E-465F-AC32-E36D05E6A322}" type="presOf" srcId="{F59DFD53-B439-452B-A7CF-5C5E2AAC6B66}" destId="{B0FDB7C3-A5FE-4426-BD51-A960725E8F57}" srcOrd="0" destOrd="0" presId="urn:microsoft.com/office/officeart/2005/8/layout/radial1"/>
    <dgm:cxn modelId="{3CDCC478-19BB-4558-ACBE-97D9F2890E08}" type="presOf" srcId="{6B433F0F-323A-4B7C-B16A-82A27B5A056F}" destId="{595CBE1A-37C6-49E8-85F9-88397CA19537}" srcOrd="0" destOrd="0" presId="urn:microsoft.com/office/officeart/2005/8/layout/radial1"/>
    <dgm:cxn modelId="{AFA08659-5444-44ED-96F5-4129D4EEC7C5}" srcId="{0F974843-C3D3-40AA-9059-74376BF14E9E}" destId="{CE377527-8AB4-4D73-93D5-3C309241FD1C}" srcOrd="3" destOrd="0" parTransId="{03C230E6-6EA6-4853-8BA6-4E78A2DF928A}" sibTransId="{AF1A65C8-7F91-4564-9513-5043939C8B7D}"/>
    <dgm:cxn modelId="{15786684-C5B4-4D65-8F25-7116D33E132B}" srcId="{0F974843-C3D3-40AA-9059-74376BF14E9E}" destId="{494F7FE3-44A3-4E01-B240-297CB7A46115}" srcOrd="0" destOrd="0" parTransId="{07868578-BF7A-44C6-9423-DD3B3539CD17}" sibTransId="{D96AD5D8-890C-45A9-BBDA-7CA2949DDCE6}"/>
    <dgm:cxn modelId="{8A730491-B5F8-4B4A-AC72-7B90AE5B5906}" type="presOf" srcId="{B0A816A6-9841-47ED-9631-555AEFE70583}" destId="{7C4038B9-8174-4AC1-ABE7-29CA5C81B696}" srcOrd="1" destOrd="0" presId="urn:microsoft.com/office/officeart/2005/8/layout/radial1"/>
    <dgm:cxn modelId="{DF6D6E9E-A8A6-415F-892A-3861F5A777AC}" type="presOf" srcId="{52F79D2E-D34C-4287-90AE-9B134F80E29D}" destId="{D75A35E8-1C77-4EA7-8D95-96452B90721F}" srcOrd="0" destOrd="0" presId="urn:microsoft.com/office/officeart/2005/8/layout/radial1"/>
    <dgm:cxn modelId="{E94FDDA2-129A-4609-8436-F73B3A3670C4}" type="presOf" srcId="{B0A816A6-9841-47ED-9631-555AEFE70583}" destId="{E348C4DB-F127-4BA6-975F-2BF8FD3A6980}" srcOrd="0" destOrd="0" presId="urn:microsoft.com/office/officeart/2005/8/layout/radial1"/>
    <dgm:cxn modelId="{0026D4A6-34EF-4910-A291-90570A8DD8CC}" type="presOf" srcId="{F88C4FCF-ED07-45CF-938B-70C37A2549EB}" destId="{59FCADE3-955B-4754-BB11-F3B59CEAB9DD}" srcOrd="0" destOrd="0" presId="urn:microsoft.com/office/officeart/2005/8/layout/radial1"/>
    <dgm:cxn modelId="{06E3E5B4-BFF2-453F-B867-356312A74ECE}" type="presOf" srcId="{07868578-BF7A-44C6-9423-DD3B3539CD17}" destId="{05E4B8F5-7597-45DA-B350-45B253D71BCF}" srcOrd="1" destOrd="0" presId="urn:microsoft.com/office/officeart/2005/8/layout/radial1"/>
    <dgm:cxn modelId="{F5C73EB9-B5CB-4C42-B33A-1920462E5D42}" type="presOf" srcId="{07868578-BF7A-44C6-9423-DD3B3539CD17}" destId="{133974CE-61C8-4E04-8A4B-11E59A25C7A7}" srcOrd="0" destOrd="0" presId="urn:microsoft.com/office/officeart/2005/8/layout/radial1"/>
    <dgm:cxn modelId="{E64E64C3-A48F-43D2-AA7A-1CF17FABBA6B}" type="presOf" srcId="{F2136B23-BF56-4F2E-BAE4-73984AC58FD4}" destId="{4BF2F644-44C6-4EFA-B6E9-9275E4E0946C}" srcOrd="0" destOrd="0" presId="urn:microsoft.com/office/officeart/2005/8/layout/radial1"/>
    <dgm:cxn modelId="{4677F2C3-0954-42F3-9069-8C4BCD276E84}" srcId="{F59DFD53-B439-452B-A7CF-5C5E2AAC6B66}" destId="{0F974843-C3D3-40AA-9059-74376BF14E9E}" srcOrd="0" destOrd="0" parTransId="{37152CA2-3B3D-4A06-A1DA-AFA280261C27}" sibTransId="{2CC5CE49-AE2F-4B57-80E9-9A3578A961AC}"/>
    <dgm:cxn modelId="{75196BCB-48AD-4F3F-8CDC-75664E28E28C}" type="presOf" srcId="{61474ACD-8AED-48DF-B677-F258D0A09A9F}" destId="{DC0AFBC3-EDE6-417E-859C-544B24827447}" srcOrd="1" destOrd="0" presId="urn:microsoft.com/office/officeart/2005/8/layout/radial1"/>
    <dgm:cxn modelId="{9112D4DA-8341-47B6-A70F-5D3310A0CDFF}" type="presOf" srcId="{6B433F0F-323A-4B7C-B16A-82A27B5A056F}" destId="{9FB56F87-4743-4765-B5D2-58839627F541}" srcOrd="1" destOrd="0" presId="urn:microsoft.com/office/officeart/2005/8/layout/radial1"/>
    <dgm:cxn modelId="{A35200DB-8ECE-4D70-81D8-3B2E79F6FCAE}" type="presOf" srcId="{CE377527-8AB4-4D73-93D5-3C309241FD1C}" destId="{B650055A-DA4D-4DFC-A51A-9F13EF854674}" srcOrd="0" destOrd="0" presId="urn:microsoft.com/office/officeart/2005/8/layout/radial1"/>
    <dgm:cxn modelId="{1E2910DC-F007-4A0B-9150-F4CF2EB0497F}" srcId="{0F974843-C3D3-40AA-9059-74376BF14E9E}" destId="{906E51D4-09E7-4668-B942-1D6D4F88D024}" srcOrd="2" destOrd="0" parTransId="{61474ACD-8AED-48DF-B677-F258D0A09A9F}" sibTransId="{5CC58ECC-6004-47D5-B0E4-2302ECCF03A7}"/>
    <dgm:cxn modelId="{807C08F5-E709-4BD9-B99A-FEB7BDF034D9}" type="presOf" srcId="{494F7FE3-44A3-4E01-B240-297CB7A46115}" destId="{ACA5847E-421C-4BB8-8687-06F912D3C299}" srcOrd="0" destOrd="0" presId="urn:microsoft.com/office/officeart/2005/8/layout/radial1"/>
    <dgm:cxn modelId="{510EA2FC-FF17-44C1-A4D9-DF18455146B2}" srcId="{0F974843-C3D3-40AA-9059-74376BF14E9E}" destId="{52F79D2E-D34C-4287-90AE-9B134F80E29D}" srcOrd="4" destOrd="0" parTransId="{F2136B23-BF56-4F2E-BAE4-73984AC58FD4}" sibTransId="{DC5B623A-F0EB-4522-9FD6-A20EA8AE089D}"/>
    <dgm:cxn modelId="{D5C6F97C-F4CB-410C-9933-3FD9D23570D9}" type="presParOf" srcId="{B0FDB7C3-A5FE-4426-BD51-A960725E8F57}" destId="{21B5F6C3-F6AD-41D5-A133-CD208CB610F4}" srcOrd="0" destOrd="0" presId="urn:microsoft.com/office/officeart/2005/8/layout/radial1"/>
    <dgm:cxn modelId="{36FBA397-1CD5-4AAB-AD66-3A3C1F1A06DA}" type="presParOf" srcId="{B0FDB7C3-A5FE-4426-BD51-A960725E8F57}" destId="{133974CE-61C8-4E04-8A4B-11E59A25C7A7}" srcOrd="1" destOrd="0" presId="urn:microsoft.com/office/officeart/2005/8/layout/radial1"/>
    <dgm:cxn modelId="{1F17E4EC-6F13-4006-8BB9-2996DA32CF6E}" type="presParOf" srcId="{133974CE-61C8-4E04-8A4B-11E59A25C7A7}" destId="{05E4B8F5-7597-45DA-B350-45B253D71BCF}" srcOrd="0" destOrd="0" presId="urn:microsoft.com/office/officeart/2005/8/layout/radial1"/>
    <dgm:cxn modelId="{D0C7C5DB-FC53-4740-A34C-4E2CDB744ADF}" type="presParOf" srcId="{B0FDB7C3-A5FE-4426-BD51-A960725E8F57}" destId="{ACA5847E-421C-4BB8-8687-06F912D3C299}" srcOrd="2" destOrd="0" presId="urn:microsoft.com/office/officeart/2005/8/layout/radial1"/>
    <dgm:cxn modelId="{1B6E3E4F-C17A-46F1-96BB-08778F27A60F}" type="presParOf" srcId="{B0FDB7C3-A5FE-4426-BD51-A960725E8F57}" destId="{E348C4DB-F127-4BA6-975F-2BF8FD3A6980}" srcOrd="3" destOrd="0" presId="urn:microsoft.com/office/officeart/2005/8/layout/radial1"/>
    <dgm:cxn modelId="{21CED144-3C9D-4E24-8FEB-F09C5B9B5A83}" type="presParOf" srcId="{E348C4DB-F127-4BA6-975F-2BF8FD3A6980}" destId="{7C4038B9-8174-4AC1-ABE7-29CA5C81B696}" srcOrd="0" destOrd="0" presId="urn:microsoft.com/office/officeart/2005/8/layout/radial1"/>
    <dgm:cxn modelId="{6323A41C-8B7B-47F5-ABAA-863206123D7B}" type="presParOf" srcId="{B0FDB7C3-A5FE-4426-BD51-A960725E8F57}" destId="{59FCADE3-955B-4754-BB11-F3B59CEAB9DD}" srcOrd="4" destOrd="0" presId="urn:microsoft.com/office/officeart/2005/8/layout/radial1"/>
    <dgm:cxn modelId="{A2EA4DC7-0846-43F5-B930-9C879EA628E1}" type="presParOf" srcId="{B0FDB7C3-A5FE-4426-BD51-A960725E8F57}" destId="{A7037434-C3E1-43E2-8E11-74BEA9FC6FD2}" srcOrd="5" destOrd="0" presId="urn:microsoft.com/office/officeart/2005/8/layout/radial1"/>
    <dgm:cxn modelId="{B1245EB3-36C6-4360-81A5-DE9536B7F3AD}" type="presParOf" srcId="{A7037434-C3E1-43E2-8E11-74BEA9FC6FD2}" destId="{DC0AFBC3-EDE6-417E-859C-544B24827447}" srcOrd="0" destOrd="0" presId="urn:microsoft.com/office/officeart/2005/8/layout/radial1"/>
    <dgm:cxn modelId="{A9B0CD82-2B89-41C9-B436-4E6547EEA5A6}" type="presParOf" srcId="{B0FDB7C3-A5FE-4426-BD51-A960725E8F57}" destId="{035972D4-C5B6-4912-8276-F5C7FA34C361}" srcOrd="6" destOrd="0" presId="urn:microsoft.com/office/officeart/2005/8/layout/radial1"/>
    <dgm:cxn modelId="{AC8E12D2-8046-45A6-A1E0-093C48312686}" type="presParOf" srcId="{B0FDB7C3-A5FE-4426-BD51-A960725E8F57}" destId="{2479D555-BDA0-4340-BA33-DB6262B48513}" srcOrd="7" destOrd="0" presId="urn:microsoft.com/office/officeart/2005/8/layout/radial1"/>
    <dgm:cxn modelId="{4D0BD488-B374-473D-9ECB-43E24F880759}" type="presParOf" srcId="{2479D555-BDA0-4340-BA33-DB6262B48513}" destId="{C8C48E57-6EE7-4C1E-9AD6-D2FBBEB180CB}" srcOrd="0" destOrd="0" presId="urn:microsoft.com/office/officeart/2005/8/layout/radial1"/>
    <dgm:cxn modelId="{5484D17D-85BE-42B8-8C6F-231531DEF498}" type="presParOf" srcId="{B0FDB7C3-A5FE-4426-BD51-A960725E8F57}" destId="{B650055A-DA4D-4DFC-A51A-9F13EF854674}" srcOrd="8" destOrd="0" presId="urn:microsoft.com/office/officeart/2005/8/layout/radial1"/>
    <dgm:cxn modelId="{2B3DADA9-FE7B-4278-8944-88EF55F5679F}" type="presParOf" srcId="{B0FDB7C3-A5FE-4426-BD51-A960725E8F57}" destId="{4BF2F644-44C6-4EFA-B6E9-9275E4E0946C}" srcOrd="9" destOrd="0" presId="urn:microsoft.com/office/officeart/2005/8/layout/radial1"/>
    <dgm:cxn modelId="{9A030C26-ED3A-4540-B3AA-7DC3397045E1}" type="presParOf" srcId="{4BF2F644-44C6-4EFA-B6E9-9275E4E0946C}" destId="{BBF54356-8E05-4C1A-8CCC-562982E3AA13}" srcOrd="0" destOrd="0" presId="urn:microsoft.com/office/officeart/2005/8/layout/radial1"/>
    <dgm:cxn modelId="{B76465A9-7214-4DA0-96D6-F9B10BF59B7A}" type="presParOf" srcId="{B0FDB7C3-A5FE-4426-BD51-A960725E8F57}" destId="{D75A35E8-1C77-4EA7-8D95-96452B90721F}" srcOrd="10" destOrd="0" presId="urn:microsoft.com/office/officeart/2005/8/layout/radial1"/>
    <dgm:cxn modelId="{6651EA0A-4395-4366-99F7-94ED19575981}" type="presParOf" srcId="{B0FDB7C3-A5FE-4426-BD51-A960725E8F57}" destId="{595CBE1A-37C6-49E8-85F9-88397CA19537}" srcOrd="11" destOrd="0" presId="urn:microsoft.com/office/officeart/2005/8/layout/radial1"/>
    <dgm:cxn modelId="{63552013-D82F-40F7-B9D3-09DE0F1C577A}" type="presParOf" srcId="{595CBE1A-37C6-49E8-85F9-88397CA19537}" destId="{9FB56F87-4743-4765-B5D2-58839627F541}" srcOrd="0" destOrd="0" presId="urn:microsoft.com/office/officeart/2005/8/layout/radial1"/>
    <dgm:cxn modelId="{242C493E-98DF-4CDE-B00B-1A26615218FB}" type="presParOf" srcId="{B0FDB7C3-A5FE-4426-BD51-A960725E8F57}" destId="{8E0F9717-2370-434E-A72F-8EF56AAF2130}"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2EF6A7-308A-4FE1-A32A-EF641C817CA7}" type="doc">
      <dgm:prSet loTypeId="urn:microsoft.com/office/officeart/2005/8/layout/bProcess4" loCatId="process" qsTypeId="urn:microsoft.com/office/officeart/2005/8/quickstyle/simple1" qsCatId="simple" csTypeId="urn:microsoft.com/office/officeart/2005/8/colors/accent4_1" csCatId="accent4" phldr="1"/>
      <dgm:spPr/>
      <dgm:t>
        <a:bodyPr/>
        <a:lstStyle/>
        <a:p>
          <a:endParaRPr lang="en-AU"/>
        </a:p>
      </dgm:t>
    </dgm:pt>
    <dgm:pt modelId="{4A439AF1-7585-4DF5-A755-9583297B6403}">
      <dgm:prSet phldrT="[Text]" custT="1"/>
      <dgm:spPr/>
      <dgm:t>
        <a:bodyPr/>
        <a:lstStyle/>
        <a:p>
          <a:endParaRPr lang="en-AU" sz="1200" b="0" dirty="0">
            <a:latin typeface="Century Gothic" panose="020B0502020202020204" pitchFamily="34" charset="0"/>
          </a:endParaRPr>
        </a:p>
        <a:p>
          <a:endParaRPr lang="en-AU" sz="1200" b="0" dirty="0">
            <a:latin typeface="Century Gothic" panose="020B0502020202020204" pitchFamily="34" charset="0"/>
          </a:endParaRPr>
        </a:p>
        <a:p>
          <a:endParaRPr lang="en-AU" sz="1200" b="0" dirty="0">
            <a:latin typeface="Century Gothic" panose="020B0502020202020204" pitchFamily="34" charset="0"/>
          </a:endParaRPr>
        </a:p>
        <a:p>
          <a:r>
            <a:rPr lang="en-AU" sz="1200" b="0" dirty="0">
              <a:latin typeface="Century Gothic" panose="020B0502020202020204" pitchFamily="34" charset="0"/>
            </a:rPr>
            <a:t>Sharing information with the tax administration for the purpose of assessing taxes</a:t>
          </a:r>
        </a:p>
      </dgm:t>
    </dgm:pt>
    <dgm:pt modelId="{FB63EDA1-88AC-4A3D-BA40-F03322C8ABE7}" type="parTrans" cxnId="{9E7BCA6C-B7C4-4B9D-B899-6A5F1FE8F59D}">
      <dgm:prSet/>
      <dgm:spPr/>
      <dgm:t>
        <a:bodyPr/>
        <a:lstStyle/>
        <a:p>
          <a:endParaRPr lang="en-AU" sz="200" b="0">
            <a:latin typeface="Century Gothic" panose="020B0502020202020204" pitchFamily="34" charset="0"/>
          </a:endParaRPr>
        </a:p>
      </dgm:t>
    </dgm:pt>
    <dgm:pt modelId="{0F196DB7-CBBB-46BA-9085-7F0D578FCC56}" type="sibTrans" cxnId="{9E7BCA6C-B7C4-4B9D-B899-6A5F1FE8F59D}">
      <dgm:prSet/>
      <dgm:spPr/>
      <dgm:t>
        <a:bodyPr/>
        <a:lstStyle/>
        <a:p>
          <a:endParaRPr lang="en-AU" sz="200" b="0">
            <a:latin typeface="Century Gothic" panose="020B0502020202020204" pitchFamily="34" charset="0"/>
          </a:endParaRPr>
        </a:p>
      </dgm:t>
    </dgm:pt>
    <dgm:pt modelId="{80A1BA38-14D5-40CD-BD2D-57C716A42928}">
      <dgm:prSet phldrT="[Text]" custT="1"/>
      <dgm:spPr/>
      <dgm:t>
        <a:bodyPr/>
        <a:lstStyle/>
        <a:p>
          <a:endParaRPr lang="en-AU" sz="1200" b="0" dirty="0">
            <a:latin typeface="Century Gothic" panose="020B0502020202020204" pitchFamily="34" charset="0"/>
          </a:endParaRPr>
        </a:p>
        <a:p>
          <a:endParaRPr lang="en-AU" sz="1200" b="0" dirty="0">
            <a:latin typeface="Century Gothic" panose="020B0502020202020204" pitchFamily="34" charset="0"/>
          </a:endParaRPr>
        </a:p>
        <a:p>
          <a:endParaRPr lang="en-AU" sz="1200" b="0" dirty="0">
            <a:latin typeface="Century Gothic" panose="020B0502020202020204" pitchFamily="34" charset="0"/>
          </a:endParaRPr>
        </a:p>
        <a:p>
          <a:r>
            <a:rPr lang="en-AU" sz="1200" b="0" dirty="0">
              <a:latin typeface="Century Gothic" panose="020B0502020202020204" pitchFamily="34" charset="0"/>
            </a:rPr>
            <a:t>Tax administration access to Suspicious Transaction Reports</a:t>
          </a:r>
        </a:p>
      </dgm:t>
    </dgm:pt>
    <dgm:pt modelId="{7CEF0BD9-1799-4E0A-960C-B6E2483F4B11}" type="parTrans" cxnId="{AC58F791-612E-4809-A209-1B1C9A9486BF}">
      <dgm:prSet/>
      <dgm:spPr/>
      <dgm:t>
        <a:bodyPr/>
        <a:lstStyle/>
        <a:p>
          <a:endParaRPr lang="en-AU" sz="200" b="0">
            <a:latin typeface="Century Gothic" panose="020B0502020202020204" pitchFamily="34" charset="0"/>
          </a:endParaRPr>
        </a:p>
      </dgm:t>
    </dgm:pt>
    <dgm:pt modelId="{14402DEA-B811-4516-952A-BE56D7962F17}" type="sibTrans" cxnId="{AC58F791-612E-4809-A209-1B1C9A9486BF}">
      <dgm:prSet/>
      <dgm:spPr/>
      <dgm:t>
        <a:bodyPr/>
        <a:lstStyle/>
        <a:p>
          <a:endParaRPr lang="en-AU" sz="200" b="0">
            <a:latin typeface="Century Gothic" panose="020B0502020202020204" pitchFamily="34" charset="0"/>
          </a:endParaRPr>
        </a:p>
      </dgm:t>
    </dgm:pt>
    <dgm:pt modelId="{756B1BE5-9FB6-43F0-9BD3-152403BBFFBC}">
      <dgm:prSet phldrT="[Text]" custT="1"/>
      <dgm:spPr/>
      <dgm:t>
        <a:bodyPr/>
        <a:lstStyle/>
        <a:p>
          <a:endParaRPr lang="en-AU" sz="1200" b="0" dirty="0">
            <a:latin typeface="Century Gothic" panose="020B0502020202020204" pitchFamily="34" charset="0"/>
          </a:endParaRPr>
        </a:p>
        <a:p>
          <a:endParaRPr lang="en-AU" sz="1200" b="0" dirty="0">
            <a:latin typeface="Century Gothic" panose="020B0502020202020204" pitchFamily="34" charset="0"/>
          </a:endParaRPr>
        </a:p>
        <a:p>
          <a:endParaRPr lang="en-AU" sz="1200" b="0" dirty="0">
            <a:latin typeface="Century Gothic" panose="020B0502020202020204" pitchFamily="34" charset="0"/>
          </a:endParaRPr>
        </a:p>
        <a:p>
          <a:endParaRPr lang="en-AU" sz="1200" b="0" dirty="0">
            <a:latin typeface="Century Gothic" panose="020B0502020202020204" pitchFamily="34" charset="0"/>
          </a:endParaRPr>
        </a:p>
        <a:p>
          <a:r>
            <a:rPr lang="en-AU" sz="1200" b="0" dirty="0">
              <a:latin typeface="Century Gothic" panose="020B0502020202020204" pitchFamily="34" charset="0"/>
            </a:rPr>
            <a:t>A co-ordinated strategy for dealing with Suspicious Transaction Reports</a:t>
          </a:r>
        </a:p>
      </dgm:t>
    </dgm:pt>
    <dgm:pt modelId="{CBAF7BD1-BCE6-404B-B411-E7EF476080E8}" type="parTrans" cxnId="{A55E09DA-9318-4373-BBB5-4F6BEF56774B}">
      <dgm:prSet/>
      <dgm:spPr/>
      <dgm:t>
        <a:bodyPr/>
        <a:lstStyle/>
        <a:p>
          <a:endParaRPr lang="en-AU" sz="200" b="0">
            <a:latin typeface="Century Gothic" panose="020B0502020202020204" pitchFamily="34" charset="0"/>
          </a:endParaRPr>
        </a:p>
      </dgm:t>
    </dgm:pt>
    <dgm:pt modelId="{A0799032-C89E-4248-A285-31A0B2A5D7AB}" type="sibTrans" cxnId="{A55E09DA-9318-4373-BBB5-4F6BEF56774B}">
      <dgm:prSet/>
      <dgm:spPr/>
      <dgm:t>
        <a:bodyPr/>
        <a:lstStyle/>
        <a:p>
          <a:endParaRPr lang="en-AU" sz="200" b="0">
            <a:latin typeface="Century Gothic" panose="020B0502020202020204" pitchFamily="34" charset="0"/>
          </a:endParaRPr>
        </a:p>
      </dgm:t>
    </dgm:pt>
    <dgm:pt modelId="{F1D5D751-2558-428A-832B-3B674B2599F4}">
      <dgm:prSet phldrT="[Text]" custT="1"/>
      <dgm:spPr/>
      <dgm:t>
        <a:bodyPr/>
        <a:lstStyle/>
        <a:p>
          <a:endParaRPr lang="en-AU" sz="1200" b="0" dirty="0">
            <a:latin typeface="Century Gothic" panose="020B0502020202020204" pitchFamily="34" charset="0"/>
          </a:endParaRPr>
        </a:p>
        <a:p>
          <a:endParaRPr lang="en-AU" sz="1200" b="0" dirty="0">
            <a:latin typeface="Century Gothic" panose="020B0502020202020204" pitchFamily="34" charset="0"/>
          </a:endParaRPr>
        </a:p>
        <a:p>
          <a:endParaRPr lang="en-AU" sz="1200" b="0" dirty="0">
            <a:latin typeface="Century Gothic" panose="020B0502020202020204" pitchFamily="34" charset="0"/>
          </a:endParaRPr>
        </a:p>
        <a:p>
          <a:r>
            <a:rPr lang="en-AU" sz="1200" b="0" dirty="0">
              <a:latin typeface="Century Gothic" panose="020B0502020202020204" pitchFamily="34" charset="0"/>
            </a:rPr>
            <a:t>A centralised structure for inter-agency co-operation</a:t>
          </a:r>
        </a:p>
      </dgm:t>
    </dgm:pt>
    <dgm:pt modelId="{D17872C7-B9E9-4799-B5ED-27CCA8CB6E60}" type="parTrans" cxnId="{9EA62A66-B6A6-451F-8C8B-AEB77E97B7BB}">
      <dgm:prSet/>
      <dgm:spPr/>
      <dgm:t>
        <a:bodyPr/>
        <a:lstStyle/>
        <a:p>
          <a:endParaRPr lang="en-AU" sz="200" b="0">
            <a:latin typeface="Century Gothic" panose="020B0502020202020204" pitchFamily="34" charset="0"/>
          </a:endParaRPr>
        </a:p>
      </dgm:t>
    </dgm:pt>
    <dgm:pt modelId="{944BD8B2-EF6F-423C-A28B-095F1CB7B1C3}" type="sibTrans" cxnId="{9EA62A66-B6A6-451F-8C8B-AEB77E97B7BB}">
      <dgm:prSet/>
      <dgm:spPr/>
      <dgm:t>
        <a:bodyPr/>
        <a:lstStyle/>
        <a:p>
          <a:endParaRPr lang="en-AU" sz="200" b="0">
            <a:latin typeface="Century Gothic" panose="020B0502020202020204" pitchFamily="34" charset="0"/>
          </a:endParaRPr>
        </a:p>
      </dgm:t>
    </dgm:pt>
    <dgm:pt modelId="{1E487D08-8512-4FAE-A0B8-8F46DE38EC2D}">
      <dgm:prSet phldrT="[Text]" custT="1"/>
      <dgm:spPr/>
      <dgm:t>
        <a:bodyPr/>
        <a:lstStyle/>
        <a:p>
          <a:endParaRPr lang="en-AU" sz="1200" b="0" dirty="0">
            <a:latin typeface="Century Gothic" panose="020B0502020202020204" pitchFamily="34" charset="0"/>
          </a:endParaRPr>
        </a:p>
        <a:p>
          <a:endParaRPr lang="en-AU" sz="1200" b="0" dirty="0">
            <a:latin typeface="Century Gothic" panose="020B0502020202020204" pitchFamily="34" charset="0"/>
          </a:endParaRPr>
        </a:p>
        <a:p>
          <a:endParaRPr lang="en-AU" sz="1200" b="0" dirty="0">
            <a:latin typeface="Century Gothic" panose="020B0502020202020204" pitchFamily="34" charset="0"/>
          </a:endParaRPr>
        </a:p>
        <a:p>
          <a:r>
            <a:rPr lang="en-AU" sz="1200" b="0" dirty="0">
              <a:latin typeface="Century Gothic" panose="020B0502020202020204" pitchFamily="34" charset="0"/>
            </a:rPr>
            <a:t>The use of multi-agency task forces to combat financial crimes</a:t>
          </a:r>
        </a:p>
      </dgm:t>
    </dgm:pt>
    <dgm:pt modelId="{4184FF58-907F-4701-B1F4-D100E759ED8E}" type="parTrans" cxnId="{12913C9E-5CB9-434C-9F24-966BD20D789B}">
      <dgm:prSet/>
      <dgm:spPr/>
      <dgm:t>
        <a:bodyPr/>
        <a:lstStyle/>
        <a:p>
          <a:endParaRPr lang="en-AU" sz="200" b="0">
            <a:latin typeface="Century Gothic" panose="020B0502020202020204" pitchFamily="34" charset="0"/>
          </a:endParaRPr>
        </a:p>
      </dgm:t>
    </dgm:pt>
    <dgm:pt modelId="{BF9D9940-77CF-4E9D-85C1-A45DAF239A9E}" type="sibTrans" cxnId="{12913C9E-5CB9-434C-9F24-966BD20D789B}">
      <dgm:prSet/>
      <dgm:spPr/>
      <dgm:t>
        <a:bodyPr/>
        <a:lstStyle/>
        <a:p>
          <a:endParaRPr lang="en-AU" sz="200" b="0">
            <a:latin typeface="Century Gothic" panose="020B0502020202020204" pitchFamily="34" charset="0"/>
          </a:endParaRPr>
        </a:p>
      </dgm:t>
    </dgm:pt>
    <dgm:pt modelId="{E2CA95BB-F66C-45C0-94FD-466105479DBE}">
      <dgm:prSet phldrT="[Text]" custT="1"/>
      <dgm:spPr/>
      <dgm:t>
        <a:bodyPr/>
        <a:lstStyle/>
        <a:p>
          <a:endParaRPr lang="en-AU" sz="1200" b="0" dirty="0">
            <a:latin typeface="Century Gothic" panose="020B0502020202020204" pitchFamily="34" charset="0"/>
          </a:endParaRPr>
        </a:p>
        <a:p>
          <a:endParaRPr lang="en-AU" sz="1200" b="0" dirty="0">
            <a:latin typeface="Century Gothic" panose="020B0502020202020204" pitchFamily="34" charset="0"/>
          </a:endParaRPr>
        </a:p>
        <a:p>
          <a:endParaRPr lang="en-AU" sz="1200" b="0" dirty="0">
            <a:latin typeface="Century Gothic" panose="020B0502020202020204" pitchFamily="34" charset="0"/>
          </a:endParaRPr>
        </a:p>
        <a:p>
          <a:r>
            <a:rPr lang="en-AU" sz="1200" b="0" dirty="0">
              <a:latin typeface="Century Gothic" panose="020B0502020202020204" pitchFamily="34" charset="0"/>
            </a:rPr>
            <a:t>Co-operation between the tax administrator and the police</a:t>
          </a:r>
        </a:p>
      </dgm:t>
    </dgm:pt>
    <dgm:pt modelId="{28E02296-FDC6-46EE-8AA3-0103E00EDE47}" type="parTrans" cxnId="{9BEC16CE-2C15-4444-8477-9B0CFADFB792}">
      <dgm:prSet/>
      <dgm:spPr/>
      <dgm:t>
        <a:bodyPr/>
        <a:lstStyle/>
        <a:p>
          <a:endParaRPr lang="en-AU" sz="200" b="0">
            <a:latin typeface="Century Gothic" panose="020B0502020202020204" pitchFamily="34" charset="0"/>
          </a:endParaRPr>
        </a:p>
      </dgm:t>
    </dgm:pt>
    <dgm:pt modelId="{9BEAA243-CF89-4478-A6EA-EB286E9D1368}" type="sibTrans" cxnId="{9BEC16CE-2C15-4444-8477-9B0CFADFB792}">
      <dgm:prSet/>
      <dgm:spPr/>
      <dgm:t>
        <a:bodyPr/>
        <a:lstStyle/>
        <a:p>
          <a:endParaRPr lang="en-AU" sz="200" b="0">
            <a:latin typeface="Century Gothic" panose="020B0502020202020204" pitchFamily="34" charset="0"/>
          </a:endParaRPr>
        </a:p>
      </dgm:t>
    </dgm:pt>
    <dgm:pt modelId="{EC01C530-6F84-4738-9A3C-72FE9653CA57}">
      <dgm:prSet phldrT="[Text]" custT="1"/>
      <dgm:spPr/>
      <dgm:t>
        <a:bodyPr/>
        <a:lstStyle/>
        <a:p>
          <a:endParaRPr lang="en-AU" sz="1200" b="0" dirty="0">
            <a:latin typeface="Century Gothic" panose="020B0502020202020204" pitchFamily="34" charset="0"/>
          </a:endParaRPr>
        </a:p>
        <a:p>
          <a:endParaRPr lang="en-AU" sz="1200" b="0" dirty="0">
            <a:latin typeface="Century Gothic" panose="020B0502020202020204" pitchFamily="34" charset="0"/>
          </a:endParaRPr>
        </a:p>
        <a:p>
          <a:endParaRPr lang="en-AU" sz="1200" b="0" dirty="0">
            <a:latin typeface="Century Gothic" panose="020B0502020202020204" pitchFamily="34" charset="0"/>
          </a:endParaRPr>
        </a:p>
        <a:p>
          <a:r>
            <a:rPr lang="en-AU" sz="1200" b="0" dirty="0">
              <a:latin typeface="Century Gothic" panose="020B0502020202020204" pitchFamily="34" charset="0"/>
            </a:rPr>
            <a:t>National and Regional Intelligence Centres</a:t>
          </a:r>
        </a:p>
      </dgm:t>
    </dgm:pt>
    <dgm:pt modelId="{0BE86675-AED6-4B3D-A118-7600906328BD}" type="parTrans" cxnId="{043AAFE7-B0DC-48B7-8BE0-909EFCBA8CC5}">
      <dgm:prSet/>
      <dgm:spPr/>
      <dgm:t>
        <a:bodyPr/>
        <a:lstStyle/>
        <a:p>
          <a:endParaRPr lang="en-AU" sz="200" b="0">
            <a:latin typeface="Century Gothic" panose="020B0502020202020204" pitchFamily="34" charset="0"/>
          </a:endParaRPr>
        </a:p>
      </dgm:t>
    </dgm:pt>
    <dgm:pt modelId="{7A51A5C2-7ED1-4C58-86CB-F78ADF32A613}" type="sibTrans" cxnId="{043AAFE7-B0DC-48B7-8BE0-909EFCBA8CC5}">
      <dgm:prSet/>
      <dgm:spPr/>
      <dgm:t>
        <a:bodyPr/>
        <a:lstStyle/>
        <a:p>
          <a:endParaRPr lang="en-AU" sz="200" b="0">
            <a:latin typeface="Century Gothic" panose="020B0502020202020204" pitchFamily="34" charset="0"/>
          </a:endParaRPr>
        </a:p>
      </dgm:t>
    </dgm:pt>
    <dgm:pt modelId="{2057E23C-FE00-41DA-9ACE-B7B359B0C196}">
      <dgm:prSet phldrT="[Text]" custT="1"/>
      <dgm:spPr/>
      <dgm:t>
        <a:bodyPr/>
        <a:lstStyle/>
        <a:p>
          <a:endParaRPr lang="en-AU" sz="1200" b="0" dirty="0">
            <a:latin typeface="Century Gothic" panose="020B0502020202020204" pitchFamily="34" charset="0"/>
          </a:endParaRPr>
        </a:p>
        <a:p>
          <a:endParaRPr lang="en-AU" sz="1200" b="0" dirty="0">
            <a:latin typeface="Century Gothic" panose="020B0502020202020204" pitchFamily="34" charset="0"/>
          </a:endParaRPr>
        </a:p>
        <a:p>
          <a:endParaRPr lang="en-AU" sz="1200" b="0" dirty="0">
            <a:latin typeface="Century Gothic" panose="020B0502020202020204" pitchFamily="34" charset="0"/>
          </a:endParaRPr>
        </a:p>
        <a:p>
          <a:r>
            <a:rPr lang="en-AU" sz="1200" b="0" dirty="0">
              <a:latin typeface="Century Gothic" panose="020B0502020202020204" pitchFamily="34" charset="0"/>
            </a:rPr>
            <a:t>A co-ordinated approach to monitoring the proceeds of crime</a:t>
          </a:r>
        </a:p>
      </dgm:t>
    </dgm:pt>
    <dgm:pt modelId="{65BEF278-3177-4636-A548-522A574E5AC3}" type="parTrans" cxnId="{3DC14C3C-977A-4F0E-A0A7-4367454C8CE9}">
      <dgm:prSet/>
      <dgm:spPr/>
      <dgm:t>
        <a:bodyPr/>
        <a:lstStyle/>
        <a:p>
          <a:endParaRPr lang="en-AU" sz="200" b="0">
            <a:latin typeface="Century Gothic" panose="020B0502020202020204" pitchFamily="34" charset="0"/>
          </a:endParaRPr>
        </a:p>
      </dgm:t>
    </dgm:pt>
    <dgm:pt modelId="{771744D3-492C-44C2-982D-9F7F404110DB}" type="sibTrans" cxnId="{3DC14C3C-977A-4F0E-A0A7-4367454C8CE9}">
      <dgm:prSet/>
      <dgm:spPr/>
      <dgm:t>
        <a:bodyPr/>
        <a:lstStyle/>
        <a:p>
          <a:endParaRPr lang="en-AU" sz="200" b="0">
            <a:latin typeface="Century Gothic" panose="020B0502020202020204" pitchFamily="34" charset="0"/>
          </a:endParaRPr>
        </a:p>
      </dgm:t>
    </dgm:pt>
    <dgm:pt modelId="{60E0FE5D-9EA2-4206-99A9-C85EA86F5EAE}">
      <dgm:prSet phldrT="[Text]" custT="1"/>
      <dgm:spPr/>
      <dgm:t>
        <a:bodyPr/>
        <a:lstStyle/>
        <a:p>
          <a:endParaRPr lang="en-AU" sz="1200" b="0" dirty="0">
            <a:latin typeface="Century Gothic" panose="020B0502020202020204" pitchFamily="34" charset="0"/>
          </a:endParaRPr>
        </a:p>
        <a:p>
          <a:endParaRPr lang="en-AU" sz="1200" b="0" dirty="0">
            <a:latin typeface="Century Gothic" panose="020B0502020202020204" pitchFamily="34" charset="0"/>
          </a:endParaRPr>
        </a:p>
        <a:p>
          <a:endParaRPr lang="en-AU" sz="1200" b="0" dirty="0">
            <a:latin typeface="Century Gothic" panose="020B0502020202020204" pitchFamily="34" charset="0"/>
          </a:endParaRPr>
        </a:p>
        <a:p>
          <a:r>
            <a:rPr lang="en-AU" sz="1200" b="0" dirty="0">
              <a:latin typeface="Century Gothic" panose="020B0502020202020204" pitchFamily="34" charset="0"/>
            </a:rPr>
            <a:t>Co-operation with the private sector in the fight against crime</a:t>
          </a:r>
        </a:p>
      </dgm:t>
    </dgm:pt>
    <dgm:pt modelId="{2D27F836-D680-481D-8820-A663E5C98C66}" type="parTrans" cxnId="{A0121E78-EA1C-4A81-9C54-DC4392A6FD42}">
      <dgm:prSet/>
      <dgm:spPr/>
      <dgm:t>
        <a:bodyPr/>
        <a:lstStyle/>
        <a:p>
          <a:endParaRPr lang="en-AU" sz="200" b="0">
            <a:latin typeface="Century Gothic" panose="020B0502020202020204" pitchFamily="34" charset="0"/>
          </a:endParaRPr>
        </a:p>
      </dgm:t>
    </dgm:pt>
    <dgm:pt modelId="{F49C6AA6-6704-444F-A58A-6AFAD051FBD7}" type="sibTrans" cxnId="{A0121E78-EA1C-4A81-9C54-DC4392A6FD42}">
      <dgm:prSet/>
      <dgm:spPr/>
      <dgm:t>
        <a:bodyPr/>
        <a:lstStyle/>
        <a:p>
          <a:endParaRPr lang="en-AU" sz="200" b="0">
            <a:latin typeface="Century Gothic" panose="020B0502020202020204" pitchFamily="34" charset="0"/>
          </a:endParaRPr>
        </a:p>
      </dgm:t>
    </dgm:pt>
    <dgm:pt modelId="{2C4BA453-B583-4480-BBD5-551C35DC5212}" type="pres">
      <dgm:prSet presAssocID="{0E2EF6A7-308A-4FE1-A32A-EF641C817CA7}" presName="Name0" presStyleCnt="0">
        <dgm:presLayoutVars>
          <dgm:dir/>
          <dgm:resizeHandles/>
        </dgm:presLayoutVars>
      </dgm:prSet>
      <dgm:spPr/>
    </dgm:pt>
    <dgm:pt modelId="{B339093C-18C0-4946-B238-31A8E65E5B68}" type="pres">
      <dgm:prSet presAssocID="{4A439AF1-7585-4DF5-A755-9583297B6403}" presName="compNode" presStyleCnt="0"/>
      <dgm:spPr/>
    </dgm:pt>
    <dgm:pt modelId="{7DBB5EC6-DB14-4594-8695-66CCC3A56D34}" type="pres">
      <dgm:prSet presAssocID="{4A439AF1-7585-4DF5-A755-9583297B6403}" presName="dummyConnPt" presStyleCnt="0"/>
      <dgm:spPr/>
    </dgm:pt>
    <dgm:pt modelId="{86461CCA-6115-4880-AAFB-85218C85AC08}" type="pres">
      <dgm:prSet presAssocID="{4A439AF1-7585-4DF5-A755-9583297B6403}" presName="node" presStyleLbl="node1" presStyleIdx="0" presStyleCnt="9">
        <dgm:presLayoutVars>
          <dgm:bulletEnabled val="1"/>
        </dgm:presLayoutVars>
      </dgm:prSet>
      <dgm:spPr/>
    </dgm:pt>
    <dgm:pt modelId="{01AEE5DE-537B-412E-987F-0B8A9C47E7C9}" type="pres">
      <dgm:prSet presAssocID="{0F196DB7-CBBB-46BA-9085-7F0D578FCC56}" presName="sibTrans" presStyleLbl="bgSibTrans2D1" presStyleIdx="0" presStyleCnt="8"/>
      <dgm:spPr/>
    </dgm:pt>
    <dgm:pt modelId="{0F42AB99-BC00-4A90-817D-D3A8067EDB0C}" type="pres">
      <dgm:prSet presAssocID="{80A1BA38-14D5-40CD-BD2D-57C716A42928}" presName="compNode" presStyleCnt="0"/>
      <dgm:spPr/>
    </dgm:pt>
    <dgm:pt modelId="{F90F048F-A41F-4E52-8ABB-14069ECBDD7C}" type="pres">
      <dgm:prSet presAssocID="{80A1BA38-14D5-40CD-BD2D-57C716A42928}" presName="dummyConnPt" presStyleCnt="0"/>
      <dgm:spPr/>
    </dgm:pt>
    <dgm:pt modelId="{B055A6C4-544F-4D8C-B529-D50DCC022805}" type="pres">
      <dgm:prSet presAssocID="{80A1BA38-14D5-40CD-BD2D-57C716A42928}" presName="node" presStyleLbl="node1" presStyleIdx="1" presStyleCnt="9">
        <dgm:presLayoutVars>
          <dgm:bulletEnabled val="1"/>
        </dgm:presLayoutVars>
      </dgm:prSet>
      <dgm:spPr/>
    </dgm:pt>
    <dgm:pt modelId="{76E29BE9-0C69-4E55-8093-3DF4DE9ACD47}" type="pres">
      <dgm:prSet presAssocID="{14402DEA-B811-4516-952A-BE56D7962F17}" presName="sibTrans" presStyleLbl="bgSibTrans2D1" presStyleIdx="1" presStyleCnt="8"/>
      <dgm:spPr/>
    </dgm:pt>
    <dgm:pt modelId="{32A77277-5C33-4255-A9C8-81AE625667D0}" type="pres">
      <dgm:prSet presAssocID="{756B1BE5-9FB6-43F0-9BD3-152403BBFFBC}" presName="compNode" presStyleCnt="0"/>
      <dgm:spPr/>
    </dgm:pt>
    <dgm:pt modelId="{7D445D8A-34EF-4CB2-B4BC-529074C48FAA}" type="pres">
      <dgm:prSet presAssocID="{756B1BE5-9FB6-43F0-9BD3-152403BBFFBC}" presName="dummyConnPt" presStyleCnt="0"/>
      <dgm:spPr/>
    </dgm:pt>
    <dgm:pt modelId="{A1176CE5-7664-4040-893A-E425028E381A}" type="pres">
      <dgm:prSet presAssocID="{756B1BE5-9FB6-43F0-9BD3-152403BBFFBC}" presName="node" presStyleLbl="node1" presStyleIdx="2" presStyleCnt="9">
        <dgm:presLayoutVars>
          <dgm:bulletEnabled val="1"/>
        </dgm:presLayoutVars>
      </dgm:prSet>
      <dgm:spPr/>
    </dgm:pt>
    <dgm:pt modelId="{A1B71755-9FE3-4DF1-ADC9-8EB541036351}" type="pres">
      <dgm:prSet presAssocID="{A0799032-C89E-4248-A285-31A0B2A5D7AB}" presName="sibTrans" presStyleLbl="bgSibTrans2D1" presStyleIdx="2" presStyleCnt="8"/>
      <dgm:spPr/>
    </dgm:pt>
    <dgm:pt modelId="{F377BC97-F257-4E0B-A8BC-2ACE693FC521}" type="pres">
      <dgm:prSet presAssocID="{F1D5D751-2558-428A-832B-3B674B2599F4}" presName="compNode" presStyleCnt="0"/>
      <dgm:spPr/>
    </dgm:pt>
    <dgm:pt modelId="{222EDCA0-874A-4C2F-B58C-38F1452942E1}" type="pres">
      <dgm:prSet presAssocID="{F1D5D751-2558-428A-832B-3B674B2599F4}" presName="dummyConnPt" presStyleCnt="0"/>
      <dgm:spPr/>
    </dgm:pt>
    <dgm:pt modelId="{569DFC6B-63B5-45FD-A390-94F40DF603E8}" type="pres">
      <dgm:prSet presAssocID="{F1D5D751-2558-428A-832B-3B674B2599F4}" presName="node" presStyleLbl="node1" presStyleIdx="3" presStyleCnt="9">
        <dgm:presLayoutVars>
          <dgm:bulletEnabled val="1"/>
        </dgm:presLayoutVars>
      </dgm:prSet>
      <dgm:spPr/>
    </dgm:pt>
    <dgm:pt modelId="{733F9C52-C6E0-4BDF-B6E3-A0F363C44E95}" type="pres">
      <dgm:prSet presAssocID="{944BD8B2-EF6F-423C-A28B-095F1CB7B1C3}" presName="sibTrans" presStyleLbl="bgSibTrans2D1" presStyleIdx="3" presStyleCnt="8"/>
      <dgm:spPr/>
    </dgm:pt>
    <dgm:pt modelId="{CDD0CE7A-D2DA-4BD9-8608-7A67A6DCA483}" type="pres">
      <dgm:prSet presAssocID="{1E487D08-8512-4FAE-A0B8-8F46DE38EC2D}" presName="compNode" presStyleCnt="0"/>
      <dgm:spPr/>
    </dgm:pt>
    <dgm:pt modelId="{7F53C955-2712-4052-ABBE-53BF48A4DFE9}" type="pres">
      <dgm:prSet presAssocID="{1E487D08-8512-4FAE-A0B8-8F46DE38EC2D}" presName="dummyConnPt" presStyleCnt="0"/>
      <dgm:spPr/>
    </dgm:pt>
    <dgm:pt modelId="{63C60CCB-23E2-4F85-9D39-691B27167312}" type="pres">
      <dgm:prSet presAssocID="{1E487D08-8512-4FAE-A0B8-8F46DE38EC2D}" presName="node" presStyleLbl="node1" presStyleIdx="4" presStyleCnt="9">
        <dgm:presLayoutVars>
          <dgm:bulletEnabled val="1"/>
        </dgm:presLayoutVars>
      </dgm:prSet>
      <dgm:spPr/>
    </dgm:pt>
    <dgm:pt modelId="{63CE89D8-AA29-4B7E-83E1-EA63F5E1E3E1}" type="pres">
      <dgm:prSet presAssocID="{BF9D9940-77CF-4E9D-85C1-A45DAF239A9E}" presName="sibTrans" presStyleLbl="bgSibTrans2D1" presStyleIdx="4" presStyleCnt="8"/>
      <dgm:spPr/>
    </dgm:pt>
    <dgm:pt modelId="{A5010877-F98B-4A18-9A0F-F2213306128E}" type="pres">
      <dgm:prSet presAssocID="{E2CA95BB-F66C-45C0-94FD-466105479DBE}" presName="compNode" presStyleCnt="0"/>
      <dgm:spPr/>
    </dgm:pt>
    <dgm:pt modelId="{DE2527F3-48BB-4B28-8834-8E7B0C2C14E5}" type="pres">
      <dgm:prSet presAssocID="{E2CA95BB-F66C-45C0-94FD-466105479DBE}" presName="dummyConnPt" presStyleCnt="0"/>
      <dgm:spPr/>
    </dgm:pt>
    <dgm:pt modelId="{DE199B9B-FBFF-4EBC-9518-C0DB0334107E}" type="pres">
      <dgm:prSet presAssocID="{E2CA95BB-F66C-45C0-94FD-466105479DBE}" presName="node" presStyleLbl="node1" presStyleIdx="5" presStyleCnt="9">
        <dgm:presLayoutVars>
          <dgm:bulletEnabled val="1"/>
        </dgm:presLayoutVars>
      </dgm:prSet>
      <dgm:spPr/>
    </dgm:pt>
    <dgm:pt modelId="{8D950AD2-6ACA-42EC-8F32-B01947ADB38A}" type="pres">
      <dgm:prSet presAssocID="{9BEAA243-CF89-4478-A6EA-EB286E9D1368}" presName="sibTrans" presStyleLbl="bgSibTrans2D1" presStyleIdx="5" presStyleCnt="8"/>
      <dgm:spPr/>
    </dgm:pt>
    <dgm:pt modelId="{EBD57854-4627-4B1D-B4D4-2C7FA0951CA1}" type="pres">
      <dgm:prSet presAssocID="{EC01C530-6F84-4738-9A3C-72FE9653CA57}" presName="compNode" presStyleCnt="0"/>
      <dgm:spPr/>
    </dgm:pt>
    <dgm:pt modelId="{B3E3473E-F50C-44E8-B413-65A340C6E6D0}" type="pres">
      <dgm:prSet presAssocID="{EC01C530-6F84-4738-9A3C-72FE9653CA57}" presName="dummyConnPt" presStyleCnt="0"/>
      <dgm:spPr/>
    </dgm:pt>
    <dgm:pt modelId="{25D21548-B82E-47DE-B238-CBAFA41397EE}" type="pres">
      <dgm:prSet presAssocID="{EC01C530-6F84-4738-9A3C-72FE9653CA57}" presName="node" presStyleLbl="node1" presStyleIdx="6" presStyleCnt="9">
        <dgm:presLayoutVars>
          <dgm:bulletEnabled val="1"/>
        </dgm:presLayoutVars>
      </dgm:prSet>
      <dgm:spPr/>
    </dgm:pt>
    <dgm:pt modelId="{CD0017D8-52B6-4154-86F1-803D80238832}" type="pres">
      <dgm:prSet presAssocID="{7A51A5C2-7ED1-4C58-86CB-F78ADF32A613}" presName="sibTrans" presStyleLbl="bgSibTrans2D1" presStyleIdx="6" presStyleCnt="8"/>
      <dgm:spPr/>
    </dgm:pt>
    <dgm:pt modelId="{368F84CC-3106-44E8-8F60-7A799D204DAB}" type="pres">
      <dgm:prSet presAssocID="{2057E23C-FE00-41DA-9ACE-B7B359B0C196}" presName="compNode" presStyleCnt="0"/>
      <dgm:spPr/>
    </dgm:pt>
    <dgm:pt modelId="{D1C3775E-3CE9-47A5-BD51-902018E8C85B}" type="pres">
      <dgm:prSet presAssocID="{2057E23C-FE00-41DA-9ACE-B7B359B0C196}" presName="dummyConnPt" presStyleCnt="0"/>
      <dgm:spPr/>
    </dgm:pt>
    <dgm:pt modelId="{13A7B07A-5D92-4BD2-A6F0-A67433B07CD3}" type="pres">
      <dgm:prSet presAssocID="{2057E23C-FE00-41DA-9ACE-B7B359B0C196}" presName="node" presStyleLbl="node1" presStyleIdx="7" presStyleCnt="9">
        <dgm:presLayoutVars>
          <dgm:bulletEnabled val="1"/>
        </dgm:presLayoutVars>
      </dgm:prSet>
      <dgm:spPr/>
    </dgm:pt>
    <dgm:pt modelId="{1BD1CA5A-4B53-4C93-AE8D-90986ABF7C5B}" type="pres">
      <dgm:prSet presAssocID="{771744D3-492C-44C2-982D-9F7F404110DB}" presName="sibTrans" presStyleLbl="bgSibTrans2D1" presStyleIdx="7" presStyleCnt="8"/>
      <dgm:spPr/>
    </dgm:pt>
    <dgm:pt modelId="{3AD6F7F4-00D9-4FC9-9056-3A3FC3910B41}" type="pres">
      <dgm:prSet presAssocID="{60E0FE5D-9EA2-4206-99A9-C85EA86F5EAE}" presName="compNode" presStyleCnt="0"/>
      <dgm:spPr/>
    </dgm:pt>
    <dgm:pt modelId="{B09C7AF3-FBF0-449D-A96A-E748F5270543}" type="pres">
      <dgm:prSet presAssocID="{60E0FE5D-9EA2-4206-99A9-C85EA86F5EAE}" presName="dummyConnPt" presStyleCnt="0"/>
      <dgm:spPr/>
    </dgm:pt>
    <dgm:pt modelId="{C4E74ED0-4351-4939-BB66-FA9DC4465FA8}" type="pres">
      <dgm:prSet presAssocID="{60E0FE5D-9EA2-4206-99A9-C85EA86F5EAE}" presName="node" presStyleLbl="node1" presStyleIdx="8" presStyleCnt="9">
        <dgm:presLayoutVars>
          <dgm:bulletEnabled val="1"/>
        </dgm:presLayoutVars>
      </dgm:prSet>
      <dgm:spPr/>
    </dgm:pt>
  </dgm:ptLst>
  <dgm:cxnLst>
    <dgm:cxn modelId="{6AE0B018-DCDA-407B-85AE-1179F7E534EC}" type="presOf" srcId="{BF9D9940-77CF-4E9D-85C1-A45DAF239A9E}" destId="{63CE89D8-AA29-4B7E-83E1-EA63F5E1E3E1}" srcOrd="0" destOrd="0" presId="urn:microsoft.com/office/officeart/2005/8/layout/bProcess4"/>
    <dgm:cxn modelId="{9809DC18-209D-4543-981D-0359BAACF1B5}" type="presOf" srcId="{4A439AF1-7585-4DF5-A755-9583297B6403}" destId="{86461CCA-6115-4880-AAFB-85218C85AC08}" srcOrd="0" destOrd="0" presId="urn:microsoft.com/office/officeart/2005/8/layout/bProcess4"/>
    <dgm:cxn modelId="{4FD0861D-EC9A-4863-AAF1-F7C8F6F49C03}" type="presOf" srcId="{9BEAA243-CF89-4478-A6EA-EB286E9D1368}" destId="{8D950AD2-6ACA-42EC-8F32-B01947ADB38A}" srcOrd="0" destOrd="0" presId="urn:microsoft.com/office/officeart/2005/8/layout/bProcess4"/>
    <dgm:cxn modelId="{9E2E6C2B-51DF-4DE4-86B9-42D9B16F55EB}" type="presOf" srcId="{944BD8B2-EF6F-423C-A28B-095F1CB7B1C3}" destId="{733F9C52-C6E0-4BDF-B6E3-A0F363C44E95}" srcOrd="0" destOrd="0" presId="urn:microsoft.com/office/officeart/2005/8/layout/bProcess4"/>
    <dgm:cxn modelId="{3DC14C3C-977A-4F0E-A0A7-4367454C8CE9}" srcId="{0E2EF6A7-308A-4FE1-A32A-EF641C817CA7}" destId="{2057E23C-FE00-41DA-9ACE-B7B359B0C196}" srcOrd="7" destOrd="0" parTransId="{65BEF278-3177-4636-A548-522A574E5AC3}" sibTransId="{771744D3-492C-44C2-982D-9F7F404110DB}"/>
    <dgm:cxn modelId="{3157B160-3485-4ACA-B33A-DBA928076C26}" type="presOf" srcId="{771744D3-492C-44C2-982D-9F7F404110DB}" destId="{1BD1CA5A-4B53-4C93-AE8D-90986ABF7C5B}" srcOrd="0" destOrd="0" presId="urn:microsoft.com/office/officeart/2005/8/layout/bProcess4"/>
    <dgm:cxn modelId="{CBCA9861-171C-4797-B1AF-1880CDD61625}" type="presOf" srcId="{EC01C530-6F84-4738-9A3C-72FE9653CA57}" destId="{25D21548-B82E-47DE-B238-CBAFA41397EE}" srcOrd="0" destOrd="0" presId="urn:microsoft.com/office/officeart/2005/8/layout/bProcess4"/>
    <dgm:cxn modelId="{99FD5F62-53D4-4861-A77C-8B05B5B9FF4D}" type="presOf" srcId="{2057E23C-FE00-41DA-9ACE-B7B359B0C196}" destId="{13A7B07A-5D92-4BD2-A6F0-A67433B07CD3}" srcOrd="0" destOrd="0" presId="urn:microsoft.com/office/officeart/2005/8/layout/bProcess4"/>
    <dgm:cxn modelId="{9EA62A66-B6A6-451F-8C8B-AEB77E97B7BB}" srcId="{0E2EF6A7-308A-4FE1-A32A-EF641C817CA7}" destId="{F1D5D751-2558-428A-832B-3B674B2599F4}" srcOrd="3" destOrd="0" parTransId="{D17872C7-B9E9-4799-B5ED-27CCA8CB6E60}" sibTransId="{944BD8B2-EF6F-423C-A28B-095F1CB7B1C3}"/>
    <dgm:cxn modelId="{9E7BCA6C-B7C4-4B9D-B899-6A5F1FE8F59D}" srcId="{0E2EF6A7-308A-4FE1-A32A-EF641C817CA7}" destId="{4A439AF1-7585-4DF5-A755-9583297B6403}" srcOrd="0" destOrd="0" parTransId="{FB63EDA1-88AC-4A3D-BA40-F03322C8ABE7}" sibTransId="{0F196DB7-CBBB-46BA-9085-7F0D578FCC56}"/>
    <dgm:cxn modelId="{A0121E78-EA1C-4A81-9C54-DC4392A6FD42}" srcId="{0E2EF6A7-308A-4FE1-A32A-EF641C817CA7}" destId="{60E0FE5D-9EA2-4206-99A9-C85EA86F5EAE}" srcOrd="8" destOrd="0" parTransId="{2D27F836-D680-481D-8820-A663E5C98C66}" sibTransId="{F49C6AA6-6704-444F-A58A-6AFAD051FBD7}"/>
    <dgm:cxn modelId="{CA10CB79-2063-430A-93DE-7F0F7970BFF7}" type="presOf" srcId="{0E2EF6A7-308A-4FE1-A32A-EF641C817CA7}" destId="{2C4BA453-B583-4480-BBD5-551C35DC5212}" srcOrd="0" destOrd="0" presId="urn:microsoft.com/office/officeart/2005/8/layout/bProcess4"/>
    <dgm:cxn modelId="{7DBABD90-4FCF-4AB0-B8EE-43AB8F8A94F4}" type="presOf" srcId="{14402DEA-B811-4516-952A-BE56D7962F17}" destId="{76E29BE9-0C69-4E55-8093-3DF4DE9ACD47}" srcOrd="0" destOrd="0" presId="urn:microsoft.com/office/officeart/2005/8/layout/bProcess4"/>
    <dgm:cxn modelId="{AC58F791-612E-4809-A209-1B1C9A9486BF}" srcId="{0E2EF6A7-308A-4FE1-A32A-EF641C817CA7}" destId="{80A1BA38-14D5-40CD-BD2D-57C716A42928}" srcOrd="1" destOrd="0" parTransId="{7CEF0BD9-1799-4E0A-960C-B6E2483F4B11}" sibTransId="{14402DEA-B811-4516-952A-BE56D7962F17}"/>
    <dgm:cxn modelId="{DA670392-C477-4F85-A238-A2588F4B581B}" type="presOf" srcId="{80A1BA38-14D5-40CD-BD2D-57C716A42928}" destId="{B055A6C4-544F-4D8C-B529-D50DCC022805}" srcOrd="0" destOrd="0" presId="urn:microsoft.com/office/officeart/2005/8/layout/bProcess4"/>
    <dgm:cxn modelId="{12913C9E-5CB9-434C-9F24-966BD20D789B}" srcId="{0E2EF6A7-308A-4FE1-A32A-EF641C817CA7}" destId="{1E487D08-8512-4FAE-A0B8-8F46DE38EC2D}" srcOrd="4" destOrd="0" parTransId="{4184FF58-907F-4701-B1F4-D100E759ED8E}" sibTransId="{BF9D9940-77CF-4E9D-85C1-A45DAF239A9E}"/>
    <dgm:cxn modelId="{1B0FABA3-94F2-4984-A553-53EA993BC5FA}" type="presOf" srcId="{1E487D08-8512-4FAE-A0B8-8F46DE38EC2D}" destId="{63C60CCB-23E2-4F85-9D39-691B27167312}" srcOrd="0" destOrd="0" presId="urn:microsoft.com/office/officeart/2005/8/layout/bProcess4"/>
    <dgm:cxn modelId="{F0BA05C9-90A0-4A3D-8F63-116CAF6AAD5D}" type="presOf" srcId="{756B1BE5-9FB6-43F0-9BD3-152403BBFFBC}" destId="{A1176CE5-7664-4040-893A-E425028E381A}" srcOrd="0" destOrd="0" presId="urn:microsoft.com/office/officeart/2005/8/layout/bProcess4"/>
    <dgm:cxn modelId="{0198ABCC-2EC5-4E93-AB6F-595ED2F50DEA}" type="presOf" srcId="{E2CA95BB-F66C-45C0-94FD-466105479DBE}" destId="{DE199B9B-FBFF-4EBC-9518-C0DB0334107E}" srcOrd="0" destOrd="0" presId="urn:microsoft.com/office/officeart/2005/8/layout/bProcess4"/>
    <dgm:cxn modelId="{9BEC16CE-2C15-4444-8477-9B0CFADFB792}" srcId="{0E2EF6A7-308A-4FE1-A32A-EF641C817CA7}" destId="{E2CA95BB-F66C-45C0-94FD-466105479DBE}" srcOrd="5" destOrd="0" parTransId="{28E02296-FDC6-46EE-8AA3-0103E00EDE47}" sibTransId="{9BEAA243-CF89-4478-A6EA-EB286E9D1368}"/>
    <dgm:cxn modelId="{13E332D1-4F9C-45E6-A771-C13BAF3FE821}" type="presOf" srcId="{60E0FE5D-9EA2-4206-99A9-C85EA86F5EAE}" destId="{C4E74ED0-4351-4939-BB66-FA9DC4465FA8}" srcOrd="0" destOrd="0" presId="urn:microsoft.com/office/officeart/2005/8/layout/bProcess4"/>
    <dgm:cxn modelId="{A55E09DA-9318-4373-BBB5-4F6BEF56774B}" srcId="{0E2EF6A7-308A-4FE1-A32A-EF641C817CA7}" destId="{756B1BE5-9FB6-43F0-9BD3-152403BBFFBC}" srcOrd="2" destOrd="0" parTransId="{CBAF7BD1-BCE6-404B-B411-E7EF476080E8}" sibTransId="{A0799032-C89E-4248-A285-31A0B2A5D7AB}"/>
    <dgm:cxn modelId="{043AAFE7-B0DC-48B7-8BE0-909EFCBA8CC5}" srcId="{0E2EF6A7-308A-4FE1-A32A-EF641C817CA7}" destId="{EC01C530-6F84-4738-9A3C-72FE9653CA57}" srcOrd="6" destOrd="0" parTransId="{0BE86675-AED6-4B3D-A118-7600906328BD}" sibTransId="{7A51A5C2-7ED1-4C58-86CB-F78ADF32A613}"/>
    <dgm:cxn modelId="{C16D33F4-C0AD-445E-93ED-63039D9E995D}" type="presOf" srcId="{0F196DB7-CBBB-46BA-9085-7F0D578FCC56}" destId="{01AEE5DE-537B-412E-987F-0B8A9C47E7C9}" srcOrd="0" destOrd="0" presId="urn:microsoft.com/office/officeart/2005/8/layout/bProcess4"/>
    <dgm:cxn modelId="{37B772F6-27FB-4906-897F-8DE35F4D15F1}" type="presOf" srcId="{7A51A5C2-7ED1-4C58-86CB-F78ADF32A613}" destId="{CD0017D8-52B6-4154-86F1-803D80238832}" srcOrd="0" destOrd="0" presId="urn:microsoft.com/office/officeart/2005/8/layout/bProcess4"/>
    <dgm:cxn modelId="{8F64CAF7-3FC8-4277-9CB5-9BD4A82064C7}" type="presOf" srcId="{A0799032-C89E-4248-A285-31A0B2A5D7AB}" destId="{A1B71755-9FE3-4DF1-ADC9-8EB541036351}" srcOrd="0" destOrd="0" presId="urn:microsoft.com/office/officeart/2005/8/layout/bProcess4"/>
    <dgm:cxn modelId="{B2E67BF9-6C21-47BB-8F30-C4E8746EF9D2}" type="presOf" srcId="{F1D5D751-2558-428A-832B-3B674B2599F4}" destId="{569DFC6B-63B5-45FD-A390-94F40DF603E8}" srcOrd="0" destOrd="0" presId="urn:microsoft.com/office/officeart/2005/8/layout/bProcess4"/>
    <dgm:cxn modelId="{55C86968-4A3C-4E0D-892F-C16B79307D39}" type="presParOf" srcId="{2C4BA453-B583-4480-BBD5-551C35DC5212}" destId="{B339093C-18C0-4946-B238-31A8E65E5B68}" srcOrd="0" destOrd="0" presId="urn:microsoft.com/office/officeart/2005/8/layout/bProcess4"/>
    <dgm:cxn modelId="{EF93C36F-E496-4BF9-AD33-F49A9475E011}" type="presParOf" srcId="{B339093C-18C0-4946-B238-31A8E65E5B68}" destId="{7DBB5EC6-DB14-4594-8695-66CCC3A56D34}" srcOrd="0" destOrd="0" presId="urn:microsoft.com/office/officeart/2005/8/layout/bProcess4"/>
    <dgm:cxn modelId="{F84793CF-FB01-4709-AD3D-16F57C930240}" type="presParOf" srcId="{B339093C-18C0-4946-B238-31A8E65E5B68}" destId="{86461CCA-6115-4880-AAFB-85218C85AC08}" srcOrd="1" destOrd="0" presId="urn:microsoft.com/office/officeart/2005/8/layout/bProcess4"/>
    <dgm:cxn modelId="{7648D845-FC68-4287-92FD-37CCC17C1A99}" type="presParOf" srcId="{2C4BA453-B583-4480-BBD5-551C35DC5212}" destId="{01AEE5DE-537B-412E-987F-0B8A9C47E7C9}" srcOrd="1" destOrd="0" presId="urn:microsoft.com/office/officeart/2005/8/layout/bProcess4"/>
    <dgm:cxn modelId="{FF908A99-E73E-4E7D-9053-46371995CC37}" type="presParOf" srcId="{2C4BA453-B583-4480-BBD5-551C35DC5212}" destId="{0F42AB99-BC00-4A90-817D-D3A8067EDB0C}" srcOrd="2" destOrd="0" presId="urn:microsoft.com/office/officeart/2005/8/layout/bProcess4"/>
    <dgm:cxn modelId="{F8FF9935-DD88-406D-8D8B-72C00036BAA7}" type="presParOf" srcId="{0F42AB99-BC00-4A90-817D-D3A8067EDB0C}" destId="{F90F048F-A41F-4E52-8ABB-14069ECBDD7C}" srcOrd="0" destOrd="0" presId="urn:microsoft.com/office/officeart/2005/8/layout/bProcess4"/>
    <dgm:cxn modelId="{519BDC9C-D681-4A9B-A5B9-0E289C74CA17}" type="presParOf" srcId="{0F42AB99-BC00-4A90-817D-D3A8067EDB0C}" destId="{B055A6C4-544F-4D8C-B529-D50DCC022805}" srcOrd="1" destOrd="0" presId="urn:microsoft.com/office/officeart/2005/8/layout/bProcess4"/>
    <dgm:cxn modelId="{2F8FE3A3-8049-4D31-9FE4-35E890611585}" type="presParOf" srcId="{2C4BA453-B583-4480-BBD5-551C35DC5212}" destId="{76E29BE9-0C69-4E55-8093-3DF4DE9ACD47}" srcOrd="3" destOrd="0" presId="urn:microsoft.com/office/officeart/2005/8/layout/bProcess4"/>
    <dgm:cxn modelId="{B9720B87-1F49-4E10-8490-DE80BDEFE776}" type="presParOf" srcId="{2C4BA453-B583-4480-BBD5-551C35DC5212}" destId="{32A77277-5C33-4255-A9C8-81AE625667D0}" srcOrd="4" destOrd="0" presId="urn:microsoft.com/office/officeart/2005/8/layout/bProcess4"/>
    <dgm:cxn modelId="{E298CF32-7948-4DCC-8A78-4DDBCB3A618D}" type="presParOf" srcId="{32A77277-5C33-4255-A9C8-81AE625667D0}" destId="{7D445D8A-34EF-4CB2-B4BC-529074C48FAA}" srcOrd="0" destOrd="0" presId="urn:microsoft.com/office/officeart/2005/8/layout/bProcess4"/>
    <dgm:cxn modelId="{A59EBE76-379E-4941-9DD8-5ED38CC8EFE4}" type="presParOf" srcId="{32A77277-5C33-4255-A9C8-81AE625667D0}" destId="{A1176CE5-7664-4040-893A-E425028E381A}" srcOrd="1" destOrd="0" presId="urn:microsoft.com/office/officeart/2005/8/layout/bProcess4"/>
    <dgm:cxn modelId="{08611A23-5302-4E39-842F-3EA4274A68DB}" type="presParOf" srcId="{2C4BA453-B583-4480-BBD5-551C35DC5212}" destId="{A1B71755-9FE3-4DF1-ADC9-8EB541036351}" srcOrd="5" destOrd="0" presId="urn:microsoft.com/office/officeart/2005/8/layout/bProcess4"/>
    <dgm:cxn modelId="{1F849D5B-B89E-4C51-9F99-F4AA990314FC}" type="presParOf" srcId="{2C4BA453-B583-4480-BBD5-551C35DC5212}" destId="{F377BC97-F257-4E0B-A8BC-2ACE693FC521}" srcOrd="6" destOrd="0" presId="urn:microsoft.com/office/officeart/2005/8/layout/bProcess4"/>
    <dgm:cxn modelId="{B9465823-4E13-434C-BDAC-20FD3C636592}" type="presParOf" srcId="{F377BC97-F257-4E0B-A8BC-2ACE693FC521}" destId="{222EDCA0-874A-4C2F-B58C-38F1452942E1}" srcOrd="0" destOrd="0" presId="urn:microsoft.com/office/officeart/2005/8/layout/bProcess4"/>
    <dgm:cxn modelId="{A71D9798-237A-4857-9048-F7FDF2D009BD}" type="presParOf" srcId="{F377BC97-F257-4E0B-A8BC-2ACE693FC521}" destId="{569DFC6B-63B5-45FD-A390-94F40DF603E8}" srcOrd="1" destOrd="0" presId="urn:microsoft.com/office/officeart/2005/8/layout/bProcess4"/>
    <dgm:cxn modelId="{7AD01284-58DD-4B35-951E-EE5C1EC2C0FA}" type="presParOf" srcId="{2C4BA453-B583-4480-BBD5-551C35DC5212}" destId="{733F9C52-C6E0-4BDF-B6E3-A0F363C44E95}" srcOrd="7" destOrd="0" presId="urn:microsoft.com/office/officeart/2005/8/layout/bProcess4"/>
    <dgm:cxn modelId="{8114152F-F19D-4B63-A596-E056138374A5}" type="presParOf" srcId="{2C4BA453-B583-4480-BBD5-551C35DC5212}" destId="{CDD0CE7A-D2DA-4BD9-8608-7A67A6DCA483}" srcOrd="8" destOrd="0" presId="urn:microsoft.com/office/officeart/2005/8/layout/bProcess4"/>
    <dgm:cxn modelId="{7BB8FB9B-F71F-48C9-8148-6C2D0F72E761}" type="presParOf" srcId="{CDD0CE7A-D2DA-4BD9-8608-7A67A6DCA483}" destId="{7F53C955-2712-4052-ABBE-53BF48A4DFE9}" srcOrd="0" destOrd="0" presId="urn:microsoft.com/office/officeart/2005/8/layout/bProcess4"/>
    <dgm:cxn modelId="{8F1DDDC5-C692-4636-A262-17B2535A205E}" type="presParOf" srcId="{CDD0CE7A-D2DA-4BD9-8608-7A67A6DCA483}" destId="{63C60CCB-23E2-4F85-9D39-691B27167312}" srcOrd="1" destOrd="0" presId="urn:microsoft.com/office/officeart/2005/8/layout/bProcess4"/>
    <dgm:cxn modelId="{5A4C90D2-DDC9-46DA-8187-129644950E9C}" type="presParOf" srcId="{2C4BA453-B583-4480-BBD5-551C35DC5212}" destId="{63CE89D8-AA29-4B7E-83E1-EA63F5E1E3E1}" srcOrd="9" destOrd="0" presId="urn:microsoft.com/office/officeart/2005/8/layout/bProcess4"/>
    <dgm:cxn modelId="{8C2D5C2C-A0FC-4FD1-A0EE-405C040773C2}" type="presParOf" srcId="{2C4BA453-B583-4480-BBD5-551C35DC5212}" destId="{A5010877-F98B-4A18-9A0F-F2213306128E}" srcOrd="10" destOrd="0" presId="urn:microsoft.com/office/officeart/2005/8/layout/bProcess4"/>
    <dgm:cxn modelId="{CE3D2437-C4B1-466A-AA18-D5E85A8DFFE0}" type="presParOf" srcId="{A5010877-F98B-4A18-9A0F-F2213306128E}" destId="{DE2527F3-48BB-4B28-8834-8E7B0C2C14E5}" srcOrd="0" destOrd="0" presId="urn:microsoft.com/office/officeart/2005/8/layout/bProcess4"/>
    <dgm:cxn modelId="{47F335A1-4D69-44D5-9F0C-A08D9E8823DA}" type="presParOf" srcId="{A5010877-F98B-4A18-9A0F-F2213306128E}" destId="{DE199B9B-FBFF-4EBC-9518-C0DB0334107E}" srcOrd="1" destOrd="0" presId="urn:microsoft.com/office/officeart/2005/8/layout/bProcess4"/>
    <dgm:cxn modelId="{E64D8CB8-764D-4BC1-A237-2CB5DD1E7558}" type="presParOf" srcId="{2C4BA453-B583-4480-BBD5-551C35DC5212}" destId="{8D950AD2-6ACA-42EC-8F32-B01947ADB38A}" srcOrd="11" destOrd="0" presId="urn:microsoft.com/office/officeart/2005/8/layout/bProcess4"/>
    <dgm:cxn modelId="{602FFD0F-365D-4150-8F12-25CEC54E28EE}" type="presParOf" srcId="{2C4BA453-B583-4480-BBD5-551C35DC5212}" destId="{EBD57854-4627-4B1D-B4D4-2C7FA0951CA1}" srcOrd="12" destOrd="0" presId="urn:microsoft.com/office/officeart/2005/8/layout/bProcess4"/>
    <dgm:cxn modelId="{D29454B8-1431-48E7-90BB-83D81A59A673}" type="presParOf" srcId="{EBD57854-4627-4B1D-B4D4-2C7FA0951CA1}" destId="{B3E3473E-F50C-44E8-B413-65A340C6E6D0}" srcOrd="0" destOrd="0" presId="urn:microsoft.com/office/officeart/2005/8/layout/bProcess4"/>
    <dgm:cxn modelId="{E1EF1B65-329E-4BEE-8734-56C95371DCB4}" type="presParOf" srcId="{EBD57854-4627-4B1D-B4D4-2C7FA0951CA1}" destId="{25D21548-B82E-47DE-B238-CBAFA41397EE}" srcOrd="1" destOrd="0" presId="urn:microsoft.com/office/officeart/2005/8/layout/bProcess4"/>
    <dgm:cxn modelId="{9EFC0272-9A72-471F-96ED-BBC2C9D495B6}" type="presParOf" srcId="{2C4BA453-B583-4480-BBD5-551C35DC5212}" destId="{CD0017D8-52B6-4154-86F1-803D80238832}" srcOrd="13" destOrd="0" presId="urn:microsoft.com/office/officeart/2005/8/layout/bProcess4"/>
    <dgm:cxn modelId="{50825E1C-778F-473C-B10C-563D11FF0301}" type="presParOf" srcId="{2C4BA453-B583-4480-BBD5-551C35DC5212}" destId="{368F84CC-3106-44E8-8F60-7A799D204DAB}" srcOrd="14" destOrd="0" presId="urn:microsoft.com/office/officeart/2005/8/layout/bProcess4"/>
    <dgm:cxn modelId="{714A7F80-17F5-4E88-9561-EBFD234A285A}" type="presParOf" srcId="{368F84CC-3106-44E8-8F60-7A799D204DAB}" destId="{D1C3775E-3CE9-47A5-BD51-902018E8C85B}" srcOrd="0" destOrd="0" presId="urn:microsoft.com/office/officeart/2005/8/layout/bProcess4"/>
    <dgm:cxn modelId="{F6DFB7D1-693D-410E-BCA9-D54844ACF4E8}" type="presParOf" srcId="{368F84CC-3106-44E8-8F60-7A799D204DAB}" destId="{13A7B07A-5D92-4BD2-A6F0-A67433B07CD3}" srcOrd="1" destOrd="0" presId="urn:microsoft.com/office/officeart/2005/8/layout/bProcess4"/>
    <dgm:cxn modelId="{1F5D0795-0F3C-4964-AB35-D97740EC47E0}" type="presParOf" srcId="{2C4BA453-B583-4480-BBD5-551C35DC5212}" destId="{1BD1CA5A-4B53-4C93-AE8D-90986ABF7C5B}" srcOrd="15" destOrd="0" presId="urn:microsoft.com/office/officeart/2005/8/layout/bProcess4"/>
    <dgm:cxn modelId="{F17B28FE-79FB-4168-98E4-5DAC69481992}" type="presParOf" srcId="{2C4BA453-B583-4480-BBD5-551C35DC5212}" destId="{3AD6F7F4-00D9-4FC9-9056-3A3FC3910B41}" srcOrd="16" destOrd="0" presId="urn:microsoft.com/office/officeart/2005/8/layout/bProcess4"/>
    <dgm:cxn modelId="{A9BC7A96-2DC7-416F-B5FE-30A9581B9CED}" type="presParOf" srcId="{3AD6F7F4-00D9-4FC9-9056-3A3FC3910B41}" destId="{B09C7AF3-FBF0-449D-A96A-E748F5270543}" srcOrd="0" destOrd="0" presId="urn:microsoft.com/office/officeart/2005/8/layout/bProcess4"/>
    <dgm:cxn modelId="{7A5FFBDB-576C-45F8-8660-6CAE40DC28DB}" type="presParOf" srcId="{3AD6F7F4-00D9-4FC9-9056-3A3FC3910B41}" destId="{C4E74ED0-4351-4939-BB66-FA9DC4465FA8}" srcOrd="1" destOrd="0" presId="urn:microsoft.com/office/officeart/2005/8/layout/b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5AD4C0-2B58-4401-A375-58841E00CEC4}" type="doc">
      <dgm:prSet loTypeId="urn:microsoft.com/office/officeart/2008/layout/VerticalCurvedList" loCatId="list" qsTypeId="urn:microsoft.com/office/officeart/2005/8/quickstyle/simple1" qsCatId="simple" csTypeId="urn:microsoft.com/office/officeart/2005/8/colors/accent5_3" csCatId="accent5" phldr="1"/>
      <dgm:spPr/>
      <dgm:t>
        <a:bodyPr/>
        <a:lstStyle/>
        <a:p>
          <a:endParaRPr lang="en-AU"/>
        </a:p>
      </dgm:t>
    </dgm:pt>
    <dgm:pt modelId="{48052307-3724-4310-990C-36A515079819}">
      <dgm:prSet phldrT="[Text]" custT="1"/>
      <dgm:spPr/>
      <dgm:t>
        <a:bodyPr/>
        <a:lstStyle/>
        <a:p>
          <a:r>
            <a:rPr lang="en-AU" sz="1400" dirty="0">
              <a:latin typeface="Century Gothic" panose="020B0502020202020204" pitchFamily="34" charset="0"/>
            </a:rPr>
            <a:t>1. How are you able to share information within your agencies? Do you receive some information directly and have to request other types of information?</a:t>
          </a:r>
        </a:p>
      </dgm:t>
    </dgm:pt>
    <dgm:pt modelId="{B4985DCD-F0A2-4168-B0C5-BEF5DDAFE048}" type="parTrans" cxnId="{7D9E133A-9B02-4826-ADC2-8C35BF5B9EE5}">
      <dgm:prSet/>
      <dgm:spPr/>
      <dgm:t>
        <a:bodyPr/>
        <a:lstStyle/>
        <a:p>
          <a:endParaRPr lang="en-AU" sz="1100">
            <a:latin typeface="Century Gothic" panose="020B0502020202020204" pitchFamily="34" charset="0"/>
          </a:endParaRPr>
        </a:p>
      </dgm:t>
    </dgm:pt>
    <dgm:pt modelId="{5A6EEBFC-7C0B-415F-B823-E9473FAFC40C}" type="sibTrans" cxnId="{7D9E133A-9B02-4826-ADC2-8C35BF5B9EE5}">
      <dgm:prSet/>
      <dgm:spPr/>
      <dgm:t>
        <a:bodyPr/>
        <a:lstStyle/>
        <a:p>
          <a:endParaRPr lang="en-AU" sz="1100">
            <a:latin typeface="Century Gothic" panose="020B0502020202020204" pitchFamily="34" charset="0"/>
          </a:endParaRPr>
        </a:p>
      </dgm:t>
    </dgm:pt>
    <dgm:pt modelId="{226912C0-C846-4843-9533-F837E9D50C86}">
      <dgm:prSet custT="1"/>
      <dgm:spPr>
        <a:solidFill>
          <a:schemeClr val="accent4"/>
        </a:solidFill>
      </dgm:spPr>
      <dgm:t>
        <a:bodyPr/>
        <a:lstStyle/>
        <a:p>
          <a:r>
            <a:rPr lang="en-AU" sz="1400" kern="1200" dirty="0">
              <a:latin typeface="Century Gothic" panose="020B0502020202020204" pitchFamily="34" charset="0"/>
              <a:ea typeface="+mn-ea"/>
              <a:cs typeface="+mn-cs"/>
            </a:rPr>
            <a:t>3. Are there limits to working together?</a:t>
          </a:r>
        </a:p>
      </dgm:t>
    </dgm:pt>
    <dgm:pt modelId="{2E4BBD9C-20A2-4097-8020-BF65AB145B41}" type="sibTrans" cxnId="{3A356D37-FF09-4193-ADED-391FB21FE385}">
      <dgm:prSet/>
      <dgm:spPr/>
      <dgm:t>
        <a:bodyPr/>
        <a:lstStyle/>
        <a:p>
          <a:endParaRPr lang="en-AU">
            <a:latin typeface="Century Gothic" panose="020B0502020202020204" pitchFamily="34" charset="0"/>
          </a:endParaRPr>
        </a:p>
      </dgm:t>
    </dgm:pt>
    <dgm:pt modelId="{F0E98FD3-4B4A-4DF8-8D0B-F60A3BEEA488}" type="parTrans" cxnId="{3A356D37-FF09-4193-ADED-391FB21FE385}">
      <dgm:prSet/>
      <dgm:spPr/>
      <dgm:t>
        <a:bodyPr/>
        <a:lstStyle/>
        <a:p>
          <a:endParaRPr lang="en-AU">
            <a:latin typeface="Century Gothic" panose="020B0502020202020204" pitchFamily="34" charset="0"/>
          </a:endParaRPr>
        </a:p>
      </dgm:t>
    </dgm:pt>
    <dgm:pt modelId="{DE69CDCE-347A-4DD6-9898-1A94D6E53EB7}">
      <dgm:prSet phldrT="[Text]" custT="1"/>
      <dgm:spPr/>
      <dgm:t>
        <a:bodyPr/>
        <a:lstStyle/>
        <a:p>
          <a:r>
            <a:rPr lang="en-AU" sz="1400" dirty="0">
              <a:latin typeface="Century Gothic" panose="020B0502020202020204" pitchFamily="34" charset="0"/>
            </a:rPr>
            <a:t>2. In what ways do you (or could you) collaborate with other agencies in your jurisdictions?</a:t>
          </a:r>
        </a:p>
      </dgm:t>
    </dgm:pt>
    <dgm:pt modelId="{77DA1C17-9C6C-42A2-9840-D0E9E34EEE99}" type="sibTrans" cxnId="{592C3CE8-C02B-4BFF-A252-FD4EF372582E}">
      <dgm:prSet/>
      <dgm:spPr/>
      <dgm:t>
        <a:bodyPr/>
        <a:lstStyle/>
        <a:p>
          <a:endParaRPr lang="en-AU" sz="1100">
            <a:latin typeface="Century Gothic" panose="020B0502020202020204" pitchFamily="34" charset="0"/>
          </a:endParaRPr>
        </a:p>
      </dgm:t>
    </dgm:pt>
    <dgm:pt modelId="{AC721259-AE3D-4B8E-AE53-6788980675F6}" type="parTrans" cxnId="{592C3CE8-C02B-4BFF-A252-FD4EF372582E}">
      <dgm:prSet/>
      <dgm:spPr/>
      <dgm:t>
        <a:bodyPr/>
        <a:lstStyle/>
        <a:p>
          <a:endParaRPr lang="en-AU" sz="1100">
            <a:latin typeface="Century Gothic" panose="020B0502020202020204" pitchFamily="34" charset="0"/>
          </a:endParaRPr>
        </a:p>
      </dgm:t>
    </dgm:pt>
    <dgm:pt modelId="{8AA194DC-D304-4651-BD41-ACAFC09FBF59}" type="pres">
      <dgm:prSet presAssocID="{6A5AD4C0-2B58-4401-A375-58841E00CEC4}" presName="Name0" presStyleCnt="0">
        <dgm:presLayoutVars>
          <dgm:chMax val="7"/>
          <dgm:chPref val="7"/>
          <dgm:dir/>
        </dgm:presLayoutVars>
      </dgm:prSet>
      <dgm:spPr/>
    </dgm:pt>
    <dgm:pt modelId="{7B6C1D9D-FB1F-44B4-8663-F344F14BD937}" type="pres">
      <dgm:prSet presAssocID="{6A5AD4C0-2B58-4401-A375-58841E00CEC4}" presName="Name1" presStyleCnt="0"/>
      <dgm:spPr/>
    </dgm:pt>
    <dgm:pt modelId="{69B07CC8-5890-4D0A-9256-3504356C6977}" type="pres">
      <dgm:prSet presAssocID="{6A5AD4C0-2B58-4401-A375-58841E00CEC4}" presName="cycle" presStyleCnt="0"/>
      <dgm:spPr/>
    </dgm:pt>
    <dgm:pt modelId="{55A4B8CE-3D0E-400F-9FEF-1CDE6803A85A}" type="pres">
      <dgm:prSet presAssocID="{6A5AD4C0-2B58-4401-A375-58841E00CEC4}" presName="srcNode" presStyleLbl="node1" presStyleIdx="0" presStyleCnt="3"/>
      <dgm:spPr/>
    </dgm:pt>
    <dgm:pt modelId="{00EB138D-00E2-4EE6-AD4B-8CD3CF039C54}" type="pres">
      <dgm:prSet presAssocID="{6A5AD4C0-2B58-4401-A375-58841E00CEC4}" presName="conn" presStyleLbl="parChTrans1D2" presStyleIdx="0" presStyleCnt="1"/>
      <dgm:spPr/>
    </dgm:pt>
    <dgm:pt modelId="{0BC9034F-BC82-4F5D-AF01-2CB51EBFF3F2}" type="pres">
      <dgm:prSet presAssocID="{6A5AD4C0-2B58-4401-A375-58841E00CEC4}" presName="extraNode" presStyleLbl="node1" presStyleIdx="0" presStyleCnt="3"/>
      <dgm:spPr/>
    </dgm:pt>
    <dgm:pt modelId="{6D8C7421-1681-4C13-A70A-577EEC5B6071}" type="pres">
      <dgm:prSet presAssocID="{6A5AD4C0-2B58-4401-A375-58841E00CEC4}" presName="dstNode" presStyleLbl="node1" presStyleIdx="0" presStyleCnt="3"/>
      <dgm:spPr/>
    </dgm:pt>
    <dgm:pt modelId="{392DE783-93E3-4CD7-A1FD-655E543048AA}" type="pres">
      <dgm:prSet presAssocID="{48052307-3724-4310-990C-36A515079819}" presName="text_1" presStyleLbl="node1" presStyleIdx="0" presStyleCnt="3">
        <dgm:presLayoutVars>
          <dgm:bulletEnabled val="1"/>
        </dgm:presLayoutVars>
      </dgm:prSet>
      <dgm:spPr/>
    </dgm:pt>
    <dgm:pt modelId="{1A825214-52AD-4863-9637-AEFDFF85A158}" type="pres">
      <dgm:prSet presAssocID="{48052307-3724-4310-990C-36A515079819}" presName="accent_1" presStyleCnt="0"/>
      <dgm:spPr/>
    </dgm:pt>
    <dgm:pt modelId="{BE75ECA8-E19A-458B-8F00-8FAA3AB8D6BC}" type="pres">
      <dgm:prSet presAssocID="{48052307-3724-4310-990C-36A515079819}" presName="accentRepeatNode" presStyleLbl="solidFgAcc1" presStyleIdx="0" presStyleCnt="3"/>
      <dgm:spPr/>
    </dgm:pt>
    <dgm:pt modelId="{59E1ED0A-1725-4645-8588-772732A1DBF7}" type="pres">
      <dgm:prSet presAssocID="{DE69CDCE-347A-4DD6-9898-1A94D6E53EB7}" presName="text_2" presStyleLbl="node1" presStyleIdx="1" presStyleCnt="3">
        <dgm:presLayoutVars>
          <dgm:bulletEnabled val="1"/>
        </dgm:presLayoutVars>
      </dgm:prSet>
      <dgm:spPr/>
    </dgm:pt>
    <dgm:pt modelId="{BA9D9BC4-6996-4594-B0DF-3861CD159462}" type="pres">
      <dgm:prSet presAssocID="{DE69CDCE-347A-4DD6-9898-1A94D6E53EB7}" presName="accent_2" presStyleCnt="0"/>
      <dgm:spPr/>
    </dgm:pt>
    <dgm:pt modelId="{2D494737-8663-4E91-90AA-9AF9281E980C}" type="pres">
      <dgm:prSet presAssocID="{DE69CDCE-347A-4DD6-9898-1A94D6E53EB7}" presName="accentRepeatNode" presStyleLbl="solidFgAcc1" presStyleIdx="1" presStyleCnt="3"/>
      <dgm:spPr/>
    </dgm:pt>
    <dgm:pt modelId="{F0314D24-FBB4-4329-8530-22A2B2D4B748}" type="pres">
      <dgm:prSet presAssocID="{226912C0-C846-4843-9533-F837E9D50C86}" presName="text_3" presStyleLbl="node1" presStyleIdx="2" presStyleCnt="3" custLinFactNeighborX="119" custLinFactNeighborY="-4851">
        <dgm:presLayoutVars>
          <dgm:bulletEnabled val="1"/>
        </dgm:presLayoutVars>
      </dgm:prSet>
      <dgm:spPr/>
    </dgm:pt>
    <dgm:pt modelId="{F044F721-591B-42F1-BCCE-62433A2388D7}" type="pres">
      <dgm:prSet presAssocID="{226912C0-C846-4843-9533-F837E9D50C86}" presName="accent_3" presStyleCnt="0"/>
      <dgm:spPr/>
    </dgm:pt>
    <dgm:pt modelId="{2A1800E6-1A63-4E70-A1D9-350C7B54EB35}" type="pres">
      <dgm:prSet presAssocID="{226912C0-C846-4843-9533-F837E9D50C86}" presName="accentRepeatNode" presStyleLbl="solidFgAcc1" presStyleIdx="2" presStyleCnt="3"/>
      <dgm:spPr/>
    </dgm:pt>
  </dgm:ptLst>
  <dgm:cxnLst>
    <dgm:cxn modelId="{FBBAA927-412B-473F-9B7A-6086E853E84E}" type="presOf" srcId="{6A5AD4C0-2B58-4401-A375-58841E00CEC4}" destId="{8AA194DC-D304-4651-BD41-ACAFC09FBF59}" srcOrd="0" destOrd="0" presId="urn:microsoft.com/office/officeart/2008/layout/VerticalCurvedList"/>
    <dgm:cxn modelId="{3A356D37-FF09-4193-ADED-391FB21FE385}" srcId="{6A5AD4C0-2B58-4401-A375-58841E00CEC4}" destId="{226912C0-C846-4843-9533-F837E9D50C86}" srcOrd="2" destOrd="0" parTransId="{F0E98FD3-4B4A-4DF8-8D0B-F60A3BEEA488}" sibTransId="{2E4BBD9C-20A2-4097-8020-BF65AB145B41}"/>
    <dgm:cxn modelId="{7D9E133A-9B02-4826-ADC2-8C35BF5B9EE5}" srcId="{6A5AD4C0-2B58-4401-A375-58841E00CEC4}" destId="{48052307-3724-4310-990C-36A515079819}" srcOrd="0" destOrd="0" parTransId="{B4985DCD-F0A2-4168-B0C5-BEF5DDAFE048}" sibTransId="{5A6EEBFC-7C0B-415F-B823-E9473FAFC40C}"/>
    <dgm:cxn modelId="{C78A559A-EF16-41CD-91EE-C037052C0978}" type="presOf" srcId="{226912C0-C846-4843-9533-F837E9D50C86}" destId="{F0314D24-FBB4-4329-8530-22A2B2D4B748}" srcOrd="0" destOrd="0" presId="urn:microsoft.com/office/officeart/2008/layout/VerticalCurvedList"/>
    <dgm:cxn modelId="{72563AB5-D7D4-4AF5-82BD-2606A9F845F9}" type="presOf" srcId="{5A6EEBFC-7C0B-415F-B823-E9473FAFC40C}" destId="{00EB138D-00E2-4EE6-AD4B-8CD3CF039C54}" srcOrd="0" destOrd="0" presId="urn:microsoft.com/office/officeart/2008/layout/VerticalCurvedList"/>
    <dgm:cxn modelId="{C1E206BF-DEB2-4331-8188-231F98ACA593}" type="presOf" srcId="{DE69CDCE-347A-4DD6-9898-1A94D6E53EB7}" destId="{59E1ED0A-1725-4645-8588-772732A1DBF7}" srcOrd="0" destOrd="0" presId="urn:microsoft.com/office/officeart/2008/layout/VerticalCurvedList"/>
    <dgm:cxn modelId="{592C3CE8-C02B-4BFF-A252-FD4EF372582E}" srcId="{6A5AD4C0-2B58-4401-A375-58841E00CEC4}" destId="{DE69CDCE-347A-4DD6-9898-1A94D6E53EB7}" srcOrd="1" destOrd="0" parTransId="{AC721259-AE3D-4B8E-AE53-6788980675F6}" sibTransId="{77DA1C17-9C6C-42A2-9840-D0E9E34EEE99}"/>
    <dgm:cxn modelId="{EB0CA2EF-8B52-462D-BAC7-6EA3B2D05CA7}" type="presOf" srcId="{48052307-3724-4310-990C-36A515079819}" destId="{392DE783-93E3-4CD7-A1FD-655E543048AA}" srcOrd="0" destOrd="0" presId="urn:microsoft.com/office/officeart/2008/layout/VerticalCurvedList"/>
    <dgm:cxn modelId="{E745EBF2-003F-4C89-B491-4F4FD9BC3C42}" type="presParOf" srcId="{8AA194DC-D304-4651-BD41-ACAFC09FBF59}" destId="{7B6C1D9D-FB1F-44B4-8663-F344F14BD937}" srcOrd="0" destOrd="0" presId="urn:microsoft.com/office/officeart/2008/layout/VerticalCurvedList"/>
    <dgm:cxn modelId="{3FDC2093-03DD-4A58-9499-54038BA1E25D}" type="presParOf" srcId="{7B6C1D9D-FB1F-44B4-8663-F344F14BD937}" destId="{69B07CC8-5890-4D0A-9256-3504356C6977}" srcOrd="0" destOrd="0" presId="urn:microsoft.com/office/officeart/2008/layout/VerticalCurvedList"/>
    <dgm:cxn modelId="{ADD8EA2B-DC76-456A-B59A-989730F29797}" type="presParOf" srcId="{69B07CC8-5890-4D0A-9256-3504356C6977}" destId="{55A4B8CE-3D0E-400F-9FEF-1CDE6803A85A}" srcOrd="0" destOrd="0" presId="urn:microsoft.com/office/officeart/2008/layout/VerticalCurvedList"/>
    <dgm:cxn modelId="{4E42C4C2-8873-4799-BD3E-6B73E8EA1185}" type="presParOf" srcId="{69B07CC8-5890-4D0A-9256-3504356C6977}" destId="{00EB138D-00E2-4EE6-AD4B-8CD3CF039C54}" srcOrd="1" destOrd="0" presId="urn:microsoft.com/office/officeart/2008/layout/VerticalCurvedList"/>
    <dgm:cxn modelId="{263CC453-8E80-4C6F-9A62-C2CCF4FF5B54}" type="presParOf" srcId="{69B07CC8-5890-4D0A-9256-3504356C6977}" destId="{0BC9034F-BC82-4F5D-AF01-2CB51EBFF3F2}" srcOrd="2" destOrd="0" presId="urn:microsoft.com/office/officeart/2008/layout/VerticalCurvedList"/>
    <dgm:cxn modelId="{EA0204F0-74A6-49D0-92D6-D0E12AE96939}" type="presParOf" srcId="{69B07CC8-5890-4D0A-9256-3504356C6977}" destId="{6D8C7421-1681-4C13-A70A-577EEC5B6071}" srcOrd="3" destOrd="0" presId="urn:microsoft.com/office/officeart/2008/layout/VerticalCurvedList"/>
    <dgm:cxn modelId="{353189E3-BBCE-416B-B78F-D503E9B49DE7}" type="presParOf" srcId="{7B6C1D9D-FB1F-44B4-8663-F344F14BD937}" destId="{392DE783-93E3-4CD7-A1FD-655E543048AA}" srcOrd="1" destOrd="0" presId="urn:microsoft.com/office/officeart/2008/layout/VerticalCurvedList"/>
    <dgm:cxn modelId="{69D9239D-243A-4FAE-B4E0-8F35252ED191}" type="presParOf" srcId="{7B6C1D9D-FB1F-44B4-8663-F344F14BD937}" destId="{1A825214-52AD-4863-9637-AEFDFF85A158}" srcOrd="2" destOrd="0" presId="urn:microsoft.com/office/officeart/2008/layout/VerticalCurvedList"/>
    <dgm:cxn modelId="{8B05D82D-D5D6-46AC-B54A-5A5BDDE08333}" type="presParOf" srcId="{1A825214-52AD-4863-9637-AEFDFF85A158}" destId="{BE75ECA8-E19A-458B-8F00-8FAA3AB8D6BC}" srcOrd="0" destOrd="0" presId="urn:microsoft.com/office/officeart/2008/layout/VerticalCurvedList"/>
    <dgm:cxn modelId="{8A714CCC-C324-4608-9CC7-0268EEE9A780}" type="presParOf" srcId="{7B6C1D9D-FB1F-44B4-8663-F344F14BD937}" destId="{59E1ED0A-1725-4645-8588-772732A1DBF7}" srcOrd="3" destOrd="0" presId="urn:microsoft.com/office/officeart/2008/layout/VerticalCurvedList"/>
    <dgm:cxn modelId="{E0E5F640-35DB-4802-8172-3AB9FF118BB0}" type="presParOf" srcId="{7B6C1D9D-FB1F-44B4-8663-F344F14BD937}" destId="{BA9D9BC4-6996-4594-B0DF-3861CD159462}" srcOrd="4" destOrd="0" presId="urn:microsoft.com/office/officeart/2008/layout/VerticalCurvedList"/>
    <dgm:cxn modelId="{ED65951D-BB74-4EAD-84DF-AEE6B1473281}" type="presParOf" srcId="{BA9D9BC4-6996-4594-B0DF-3861CD159462}" destId="{2D494737-8663-4E91-90AA-9AF9281E980C}" srcOrd="0" destOrd="0" presId="urn:microsoft.com/office/officeart/2008/layout/VerticalCurvedList"/>
    <dgm:cxn modelId="{D79922EE-19CB-43EF-9A62-2BCFCDF22D23}" type="presParOf" srcId="{7B6C1D9D-FB1F-44B4-8663-F344F14BD937}" destId="{F0314D24-FBB4-4329-8530-22A2B2D4B748}" srcOrd="5" destOrd="0" presId="urn:microsoft.com/office/officeart/2008/layout/VerticalCurvedList"/>
    <dgm:cxn modelId="{55DDB3FF-F5AD-4A2E-8C46-6F50850F7A5B}" type="presParOf" srcId="{7B6C1D9D-FB1F-44B4-8663-F344F14BD937}" destId="{F044F721-591B-42F1-BCCE-62433A2388D7}" srcOrd="6" destOrd="0" presId="urn:microsoft.com/office/officeart/2008/layout/VerticalCurvedList"/>
    <dgm:cxn modelId="{439024BD-C16D-4A65-97A7-7250CDB483CB}" type="presParOf" srcId="{F044F721-591B-42F1-BCCE-62433A2388D7}" destId="{2A1800E6-1A63-4E70-A1D9-350C7B54EB35}"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5AD4C0-2B58-4401-A375-58841E00CEC4}" type="doc">
      <dgm:prSet loTypeId="urn:microsoft.com/office/officeart/2008/layout/VerticalCurvedList" loCatId="list" qsTypeId="urn:microsoft.com/office/officeart/2005/8/quickstyle/simple1" qsCatId="simple" csTypeId="urn:microsoft.com/office/officeart/2005/8/colors/accent5_3" csCatId="accent5" phldr="1"/>
      <dgm:spPr/>
      <dgm:t>
        <a:bodyPr/>
        <a:lstStyle/>
        <a:p>
          <a:endParaRPr lang="en-AU"/>
        </a:p>
      </dgm:t>
    </dgm:pt>
    <dgm:pt modelId="{48052307-3724-4310-990C-36A515079819}">
      <dgm:prSet phldrT="[Text]" custT="1"/>
      <dgm:spPr/>
      <dgm:t>
        <a:bodyPr/>
        <a:lstStyle/>
        <a:p>
          <a:r>
            <a:rPr lang="en-AU" sz="1400" dirty="0">
              <a:latin typeface="Century Gothic" panose="020B0502020202020204" pitchFamily="34" charset="0"/>
            </a:rPr>
            <a:t>1. What is able to be requested under the DTA? </a:t>
          </a:r>
        </a:p>
      </dgm:t>
    </dgm:pt>
    <dgm:pt modelId="{B4985DCD-F0A2-4168-B0C5-BEF5DDAFE048}" type="parTrans" cxnId="{7D9E133A-9B02-4826-ADC2-8C35BF5B9EE5}">
      <dgm:prSet/>
      <dgm:spPr/>
      <dgm:t>
        <a:bodyPr/>
        <a:lstStyle/>
        <a:p>
          <a:endParaRPr lang="en-AU" sz="1100">
            <a:latin typeface="Century Gothic" panose="020B0502020202020204" pitchFamily="34" charset="0"/>
          </a:endParaRPr>
        </a:p>
      </dgm:t>
    </dgm:pt>
    <dgm:pt modelId="{5A6EEBFC-7C0B-415F-B823-E9473FAFC40C}" type="sibTrans" cxnId="{7D9E133A-9B02-4826-ADC2-8C35BF5B9EE5}">
      <dgm:prSet/>
      <dgm:spPr/>
      <dgm:t>
        <a:bodyPr/>
        <a:lstStyle/>
        <a:p>
          <a:endParaRPr lang="en-AU" sz="1100">
            <a:latin typeface="Century Gothic" panose="020B0502020202020204" pitchFamily="34" charset="0"/>
          </a:endParaRPr>
        </a:p>
      </dgm:t>
    </dgm:pt>
    <dgm:pt modelId="{226912C0-C846-4843-9533-F837E9D50C86}">
      <dgm:prSet custT="1"/>
      <dgm:spPr>
        <a:solidFill>
          <a:schemeClr val="accent4"/>
        </a:solidFill>
      </dgm:spPr>
      <dgm:t>
        <a:bodyPr/>
        <a:lstStyle/>
        <a:p>
          <a:r>
            <a:rPr lang="en-AU" sz="1400" kern="1200" dirty="0">
              <a:latin typeface="Century Gothic" panose="020B0502020202020204" pitchFamily="34" charset="0"/>
              <a:ea typeface="+mn-ea"/>
              <a:cs typeface="+mn-cs"/>
            </a:rPr>
            <a:t>3. Are there limits to working together?</a:t>
          </a:r>
        </a:p>
      </dgm:t>
    </dgm:pt>
    <dgm:pt modelId="{2E4BBD9C-20A2-4097-8020-BF65AB145B41}" type="sibTrans" cxnId="{3A356D37-FF09-4193-ADED-391FB21FE385}">
      <dgm:prSet/>
      <dgm:spPr/>
      <dgm:t>
        <a:bodyPr/>
        <a:lstStyle/>
        <a:p>
          <a:endParaRPr lang="en-AU">
            <a:latin typeface="Century Gothic" panose="020B0502020202020204" pitchFamily="34" charset="0"/>
          </a:endParaRPr>
        </a:p>
      </dgm:t>
    </dgm:pt>
    <dgm:pt modelId="{F0E98FD3-4B4A-4DF8-8D0B-F60A3BEEA488}" type="parTrans" cxnId="{3A356D37-FF09-4193-ADED-391FB21FE385}">
      <dgm:prSet/>
      <dgm:spPr/>
      <dgm:t>
        <a:bodyPr/>
        <a:lstStyle/>
        <a:p>
          <a:endParaRPr lang="en-AU">
            <a:latin typeface="Century Gothic" panose="020B0502020202020204" pitchFamily="34" charset="0"/>
          </a:endParaRPr>
        </a:p>
      </dgm:t>
    </dgm:pt>
    <dgm:pt modelId="{DE69CDCE-347A-4DD6-9898-1A94D6E53EB7}">
      <dgm:prSet phldrT="[Text]" custT="1"/>
      <dgm:spPr/>
      <dgm:t>
        <a:bodyPr/>
        <a:lstStyle/>
        <a:p>
          <a:r>
            <a:rPr lang="en-AU" sz="1400" dirty="0">
              <a:latin typeface="Century Gothic" panose="020B0502020202020204" pitchFamily="34" charset="0"/>
            </a:rPr>
            <a:t>2. How must the jurisdiction treat the information received?</a:t>
          </a:r>
        </a:p>
      </dgm:t>
    </dgm:pt>
    <dgm:pt modelId="{77DA1C17-9C6C-42A2-9840-D0E9E34EEE99}" type="sibTrans" cxnId="{592C3CE8-C02B-4BFF-A252-FD4EF372582E}">
      <dgm:prSet/>
      <dgm:spPr/>
      <dgm:t>
        <a:bodyPr/>
        <a:lstStyle/>
        <a:p>
          <a:endParaRPr lang="en-AU" sz="1100">
            <a:latin typeface="Century Gothic" panose="020B0502020202020204" pitchFamily="34" charset="0"/>
          </a:endParaRPr>
        </a:p>
      </dgm:t>
    </dgm:pt>
    <dgm:pt modelId="{AC721259-AE3D-4B8E-AE53-6788980675F6}" type="parTrans" cxnId="{592C3CE8-C02B-4BFF-A252-FD4EF372582E}">
      <dgm:prSet/>
      <dgm:spPr/>
      <dgm:t>
        <a:bodyPr/>
        <a:lstStyle/>
        <a:p>
          <a:endParaRPr lang="en-AU" sz="1100">
            <a:latin typeface="Century Gothic" panose="020B0502020202020204" pitchFamily="34" charset="0"/>
          </a:endParaRPr>
        </a:p>
      </dgm:t>
    </dgm:pt>
    <dgm:pt modelId="{8AA194DC-D304-4651-BD41-ACAFC09FBF59}" type="pres">
      <dgm:prSet presAssocID="{6A5AD4C0-2B58-4401-A375-58841E00CEC4}" presName="Name0" presStyleCnt="0">
        <dgm:presLayoutVars>
          <dgm:chMax val="7"/>
          <dgm:chPref val="7"/>
          <dgm:dir/>
        </dgm:presLayoutVars>
      </dgm:prSet>
      <dgm:spPr/>
    </dgm:pt>
    <dgm:pt modelId="{7B6C1D9D-FB1F-44B4-8663-F344F14BD937}" type="pres">
      <dgm:prSet presAssocID="{6A5AD4C0-2B58-4401-A375-58841E00CEC4}" presName="Name1" presStyleCnt="0"/>
      <dgm:spPr/>
    </dgm:pt>
    <dgm:pt modelId="{69B07CC8-5890-4D0A-9256-3504356C6977}" type="pres">
      <dgm:prSet presAssocID="{6A5AD4C0-2B58-4401-A375-58841E00CEC4}" presName="cycle" presStyleCnt="0"/>
      <dgm:spPr/>
    </dgm:pt>
    <dgm:pt modelId="{55A4B8CE-3D0E-400F-9FEF-1CDE6803A85A}" type="pres">
      <dgm:prSet presAssocID="{6A5AD4C0-2B58-4401-A375-58841E00CEC4}" presName="srcNode" presStyleLbl="node1" presStyleIdx="0" presStyleCnt="3"/>
      <dgm:spPr/>
    </dgm:pt>
    <dgm:pt modelId="{00EB138D-00E2-4EE6-AD4B-8CD3CF039C54}" type="pres">
      <dgm:prSet presAssocID="{6A5AD4C0-2B58-4401-A375-58841E00CEC4}" presName="conn" presStyleLbl="parChTrans1D2" presStyleIdx="0" presStyleCnt="1"/>
      <dgm:spPr/>
    </dgm:pt>
    <dgm:pt modelId="{0BC9034F-BC82-4F5D-AF01-2CB51EBFF3F2}" type="pres">
      <dgm:prSet presAssocID="{6A5AD4C0-2B58-4401-A375-58841E00CEC4}" presName="extraNode" presStyleLbl="node1" presStyleIdx="0" presStyleCnt="3"/>
      <dgm:spPr/>
    </dgm:pt>
    <dgm:pt modelId="{6D8C7421-1681-4C13-A70A-577EEC5B6071}" type="pres">
      <dgm:prSet presAssocID="{6A5AD4C0-2B58-4401-A375-58841E00CEC4}" presName="dstNode" presStyleLbl="node1" presStyleIdx="0" presStyleCnt="3"/>
      <dgm:spPr/>
    </dgm:pt>
    <dgm:pt modelId="{392DE783-93E3-4CD7-A1FD-655E543048AA}" type="pres">
      <dgm:prSet presAssocID="{48052307-3724-4310-990C-36A515079819}" presName="text_1" presStyleLbl="node1" presStyleIdx="0" presStyleCnt="3">
        <dgm:presLayoutVars>
          <dgm:bulletEnabled val="1"/>
        </dgm:presLayoutVars>
      </dgm:prSet>
      <dgm:spPr/>
    </dgm:pt>
    <dgm:pt modelId="{1A825214-52AD-4863-9637-AEFDFF85A158}" type="pres">
      <dgm:prSet presAssocID="{48052307-3724-4310-990C-36A515079819}" presName="accent_1" presStyleCnt="0"/>
      <dgm:spPr/>
    </dgm:pt>
    <dgm:pt modelId="{BE75ECA8-E19A-458B-8F00-8FAA3AB8D6BC}" type="pres">
      <dgm:prSet presAssocID="{48052307-3724-4310-990C-36A515079819}" presName="accentRepeatNode" presStyleLbl="solidFgAcc1" presStyleIdx="0" presStyleCnt="3"/>
      <dgm:spPr/>
    </dgm:pt>
    <dgm:pt modelId="{59E1ED0A-1725-4645-8588-772732A1DBF7}" type="pres">
      <dgm:prSet presAssocID="{DE69CDCE-347A-4DD6-9898-1A94D6E53EB7}" presName="text_2" presStyleLbl="node1" presStyleIdx="1" presStyleCnt="3">
        <dgm:presLayoutVars>
          <dgm:bulletEnabled val="1"/>
        </dgm:presLayoutVars>
      </dgm:prSet>
      <dgm:spPr/>
    </dgm:pt>
    <dgm:pt modelId="{BA9D9BC4-6996-4594-B0DF-3861CD159462}" type="pres">
      <dgm:prSet presAssocID="{DE69CDCE-347A-4DD6-9898-1A94D6E53EB7}" presName="accent_2" presStyleCnt="0"/>
      <dgm:spPr/>
    </dgm:pt>
    <dgm:pt modelId="{2D494737-8663-4E91-90AA-9AF9281E980C}" type="pres">
      <dgm:prSet presAssocID="{DE69CDCE-347A-4DD6-9898-1A94D6E53EB7}" presName="accentRepeatNode" presStyleLbl="solidFgAcc1" presStyleIdx="1" presStyleCnt="3"/>
      <dgm:spPr/>
    </dgm:pt>
    <dgm:pt modelId="{F0314D24-FBB4-4329-8530-22A2B2D4B748}" type="pres">
      <dgm:prSet presAssocID="{226912C0-C846-4843-9533-F837E9D50C86}" presName="text_3" presStyleLbl="node1" presStyleIdx="2" presStyleCnt="3" custLinFactNeighborX="119" custLinFactNeighborY="-4851">
        <dgm:presLayoutVars>
          <dgm:bulletEnabled val="1"/>
        </dgm:presLayoutVars>
      </dgm:prSet>
      <dgm:spPr/>
    </dgm:pt>
    <dgm:pt modelId="{F044F721-591B-42F1-BCCE-62433A2388D7}" type="pres">
      <dgm:prSet presAssocID="{226912C0-C846-4843-9533-F837E9D50C86}" presName="accent_3" presStyleCnt="0"/>
      <dgm:spPr/>
    </dgm:pt>
    <dgm:pt modelId="{2A1800E6-1A63-4E70-A1D9-350C7B54EB35}" type="pres">
      <dgm:prSet presAssocID="{226912C0-C846-4843-9533-F837E9D50C86}" presName="accentRepeatNode" presStyleLbl="solidFgAcc1" presStyleIdx="2" presStyleCnt="3"/>
      <dgm:spPr/>
    </dgm:pt>
  </dgm:ptLst>
  <dgm:cxnLst>
    <dgm:cxn modelId="{FBBAA927-412B-473F-9B7A-6086E853E84E}" type="presOf" srcId="{6A5AD4C0-2B58-4401-A375-58841E00CEC4}" destId="{8AA194DC-D304-4651-BD41-ACAFC09FBF59}" srcOrd="0" destOrd="0" presId="urn:microsoft.com/office/officeart/2008/layout/VerticalCurvedList"/>
    <dgm:cxn modelId="{3A356D37-FF09-4193-ADED-391FB21FE385}" srcId="{6A5AD4C0-2B58-4401-A375-58841E00CEC4}" destId="{226912C0-C846-4843-9533-F837E9D50C86}" srcOrd="2" destOrd="0" parTransId="{F0E98FD3-4B4A-4DF8-8D0B-F60A3BEEA488}" sibTransId="{2E4BBD9C-20A2-4097-8020-BF65AB145B41}"/>
    <dgm:cxn modelId="{7D9E133A-9B02-4826-ADC2-8C35BF5B9EE5}" srcId="{6A5AD4C0-2B58-4401-A375-58841E00CEC4}" destId="{48052307-3724-4310-990C-36A515079819}" srcOrd="0" destOrd="0" parTransId="{B4985DCD-F0A2-4168-B0C5-BEF5DDAFE048}" sibTransId="{5A6EEBFC-7C0B-415F-B823-E9473FAFC40C}"/>
    <dgm:cxn modelId="{C78A559A-EF16-41CD-91EE-C037052C0978}" type="presOf" srcId="{226912C0-C846-4843-9533-F837E9D50C86}" destId="{F0314D24-FBB4-4329-8530-22A2B2D4B748}" srcOrd="0" destOrd="0" presId="urn:microsoft.com/office/officeart/2008/layout/VerticalCurvedList"/>
    <dgm:cxn modelId="{72563AB5-D7D4-4AF5-82BD-2606A9F845F9}" type="presOf" srcId="{5A6EEBFC-7C0B-415F-B823-E9473FAFC40C}" destId="{00EB138D-00E2-4EE6-AD4B-8CD3CF039C54}" srcOrd="0" destOrd="0" presId="urn:microsoft.com/office/officeart/2008/layout/VerticalCurvedList"/>
    <dgm:cxn modelId="{C1E206BF-DEB2-4331-8188-231F98ACA593}" type="presOf" srcId="{DE69CDCE-347A-4DD6-9898-1A94D6E53EB7}" destId="{59E1ED0A-1725-4645-8588-772732A1DBF7}" srcOrd="0" destOrd="0" presId="urn:microsoft.com/office/officeart/2008/layout/VerticalCurvedList"/>
    <dgm:cxn modelId="{592C3CE8-C02B-4BFF-A252-FD4EF372582E}" srcId="{6A5AD4C0-2B58-4401-A375-58841E00CEC4}" destId="{DE69CDCE-347A-4DD6-9898-1A94D6E53EB7}" srcOrd="1" destOrd="0" parTransId="{AC721259-AE3D-4B8E-AE53-6788980675F6}" sibTransId="{77DA1C17-9C6C-42A2-9840-D0E9E34EEE99}"/>
    <dgm:cxn modelId="{EB0CA2EF-8B52-462D-BAC7-6EA3B2D05CA7}" type="presOf" srcId="{48052307-3724-4310-990C-36A515079819}" destId="{392DE783-93E3-4CD7-A1FD-655E543048AA}" srcOrd="0" destOrd="0" presId="urn:microsoft.com/office/officeart/2008/layout/VerticalCurvedList"/>
    <dgm:cxn modelId="{E745EBF2-003F-4C89-B491-4F4FD9BC3C42}" type="presParOf" srcId="{8AA194DC-D304-4651-BD41-ACAFC09FBF59}" destId="{7B6C1D9D-FB1F-44B4-8663-F344F14BD937}" srcOrd="0" destOrd="0" presId="urn:microsoft.com/office/officeart/2008/layout/VerticalCurvedList"/>
    <dgm:cxn modelId="{3FDC2093-03DD-4A58-9499-54038BA1E25D}" type="presParOf" srcId="{7B6C1D9D-FB1F-44B4-8663-F344F14BD937}" destId="{69B07CC8-5890-4D0A-9256-3504356C6977}" srcOrd="0" destOrd="0" presId="urn:microsoft.com/office/officeart/2008/layout/VerticalCurvedList"/>
    <dgm:cxn modelId="{ADD8EA2B-DC76-456A-B59A-989730F29797}" type="presParOf" srcId="{69B07CC8-5890-4D0A-9256-3504356C6977}" destId="{55A4B8CE-3D0E-400F-9FEF-1CDE6803A85A}" srcOrd="0" destOrd="0" presId="urn:microsoft.com/office/officeart/2008/layout/VerticalCurvedList"/>
    <dgm:cxn modelId="{4E42C4C2-8873-4799-BD3E-6B73E8EA1185}" type="presParOf" srcId="{69B07CC8-5890-4D0A-9256-3504356C6977}" destId="{00EB138D-00E2-4EE6-AD4B-8CD3CF039C54}" srcOrd="1" destOrd="0" presId="urn:microsoft.com/office/officeart/2008/layout/VerticalCurvedList"/>
    <dgm:cxn modelId="{263CC453-8E80-4C6F-9A62-C2CCF4FF5B54}" type="presParOf" srcId="{69B07CC8-5890-4D0A-9256-3504356C6977}" destId="{0BC9034F-BC82-4F5D-AF01-2CB51EBFF3F2}" srcOrd="2" destOrd="0" presId="urn:microsoft.com/office/officeart/2008/layout/VerticalCurvedList"/>
    <dgm:cxn modelId="{EA0204F0-74A6-49D0-92D6-D0E12AE96939}" type="presParOf" srcId="{69B07CC8-5890-4D0A-9256-3504356C6977}" destId="{6D8C7421-1681-4C13-A70A-577EEC5B6071}" srcOrd="3" destOrd="0" presId="urn:microsoft.com/office/officeart/2008/layout/VerticalCurvedList"/>
    <dgm:cxn modelId="{353189E3-BBCE-416B-B78F-D503E9B49DE7}" type="presParOf" srcId="{7B6C1D9D-FB1F-44B4-8663-F344F14BD937}" destId="{392DE783-93E3-4CD7-A1FD-655E543048AA}" srcOrd="1" destOrd="0" presId="urn:microsoft.com/office/officeart/2008/layout/VerticalCurvedList"/>
    <dgm:cxn modelId="{69D9239D-243A-4FAE-B4E0-8F35252ED191}" type="presParOf" srcId="{7B6C1D9D-FB1F-44B4-8663-F344F14BD937}" destId="{1A825214-52AD-4863-9637-AEFDFF85A158}" srcOrd="2" destOrd="0" presId="urn:microsoft.com/office/officeart/2008/layout/VerticalCurvedList"/>
    <dgm:cxn modelId="{8B05D82D-D5D6-46AC-B54A-5A5BDDE08333}" type="presParOf" srcId="{1A825214-52AD-4863-9637-AEFDFF85A158}" destId="{BE75ECA8-E19A-458B-8F00-8FAA3AB8D6BC}" srcOrd="0" destOrd="0" presId="urn:microsoft.com/office/officeart/2008/layout/VerticalCurvedList"/>
    <dgm:cxn modelId="{8A714CCC-C324-4608-9CC7-0268EEE9A780}" type="presParOf" srcId="{7B6C1D9D-FB1F-44B4-8663-F344F14BD937}" destId="{59E1ED0A-1725-4645-8588-772732A1DBF7}" srcOrd="3" destOrd="0" presId="urn:microsoft.com/office/officeart/2008/layout/VerticalCurvedList"/>
    <dgm:cxn modelId="{E0E5F640-35DB-4802-8172-3AB9FF118BB0}" type="presParOf" srcId="{7B6C1D9D-FB1F-44B4-8663-F344F14BD937}" destId="{BA9D9BC4-6996-4594-B0DF-3861CD159462}" srcOrd="4" destOrd="0" presId="urn:microsoft.com/office/officeart/2008/layout/VerticalCurvedList"/>
    <dgm:cxn modelId="{ED65951D-BB74-4EAD-84DF-AEE6B1473281}" type="presParOf" srcId="{BA9D9BC4-6996-4594-B0DF-3861CD159462}" destId="{2D494737-8663-4E91-90AA-9AF9281E980C}" srcOrd="0" destOrd="0" presId="urn:microsoft.com/office/officeart/2008/layout/VerticalCurvedList"/>
    <dgm:cxn modelId="{D79922EE-19CB-43EF-9A62-2BCFCDF22D23}" type="presParOf" srcId="{7B6C1D9D-FB1F-44B4-8663-F344F14BD937}" destId="{F0314D24-FBB4-4329-8530-22A2B2D4B748}" srcOrd="5" destOrd="0" presId="urn:microsoft.com/office/officeart/2008/layout/VerticalCurvedList"/>
    <dgm:cxn modelId="{55DDB3FF-F5AD-4A2E-8C46-6F50850F7A5B}" type="presParOf" srcId="{7B6C1D9D-FB1F-44B4-8663-F344F14BD937}" destId="{F044F721-591B-42F1-BCCE-62433A2388D7}" srcOrd="6" destOrd="0" presId="urn:microsoft.com/office/officeart/2008/layout/VerticalCurvedList"/>
    <dgm:cxn modelId="{439024BD-C16D-4A65-97A7-7250CDB483CB}" type="presParOf" srcId="{F044F721-591B-42F1-BCCE-62433A2388D7}" destId="{2A1800E6-1A63-4E70-A1D9-350C7B54EB35}"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5AD4C0-2B58-4401-A375-58841E00CEC4}" type="doc">
      <dgm:prSet loTypeId="urn:microsoft.com/office/officeart/2008/layout/VerticalCurvedList" loCatId="list" qsTypeId="urn:microsoft.com/office/officeart/2005/8/quickstyle/simple1" qsCatId="simple" csTypeId="urn:microsoft.com/office/officeart/2005/8/colors/accent5_3" csCatId="accent5" phldr="1"/>
      <dgm:spPr/>
      <dgm:t>
        <a:bodyPr/>
        <a:lstStyle/>
        <a:p>
          <a:endParaRPr lang="en-AU"/>
        </a:p>
      </dgm:t>
    </dgm:pt>
    <dgm:pt modelId="{48052307-3724-4310-990C-36A515079819}">
      <dgm:prSet phldrT="[Text]" custT="1"/>
      <dgm:spPr/>
      <dgm:t>
        <a:bodyPr/>
        <a:lstStyle/>
        <a:p>
          <a:r>
            <a:rPr lang="en-AU" sz="1400" dirty="0">
              <a:latin typeface="Century Gothic" panose="020B0502020202020204" pitchFamily="34" charset="0"/>
            </a:rPr>
            <a:t>1. What is able to be requested under the TIEA? </a:t>
          </a:r>
        </a:p>
      </dgm:t>
    </dgm:pt>
    <dgm:pt modelId="{B4985DCD-F0A2-4168-B0C5-BEF5DDAFE048}" type="parTrans" cxnId="{7D9E133A-9B02-4826-ADC2-8C35BF5B9EE5}">
      <dgm:prSet/>
      <dgm:spPr/>
      <dgm:t>
        <a:bodyPr/>
        <a:lstStyle/>
        <a:p>
          <a:endParaRPr lang="en-AU" sz="1100">
            <a:latin typeface="Century Gothic" panose="020B0502020202020204" pitchFamily="34" charset="0"/>
          </a:endParaRPr>
        </a:p>
      </dgm:t>
    </dgm:pt>
    <dgm:pt modelId="{5A6EEBFC-7C0B-415F-B823-E9473FAFC40C}" type="sibTrans" cxnId="{7D9E133A-9B02-4826-ADC2-8C35BF5B9EE5}">
      <dgm:prSet/>
      <dgm:spPr/>
      <dgm:t>
        <a:bodyPr/>
        <a:lstStyle/>
        <a:p>
          <a:endParaRPr lang="en-AU" sz="1100">
            <a:latin typeface="Century Gothic" panose="020B0502020202020204" pitchFamily="34" charset="0"/>
          </a:endParaRPr>
        </a:p>
      </dgm:t>
    </dgm:pt>
    <dgm:pt modelId="{226912C0-C846-4843-9533-F837E9D50C86}">
      <dgm:prSet custT="1"/>
      <dgm:spPr>
        <a:solidFill>
          <a:schemeClr val="accent4"/>
        </a:solidFill>
      </dgm:spPr>
      <dgm:t>
        <a:bodyPr/>
        <a:lstStyle/>
        <a:p>
          <a:r>
            <a:rPr lang="en-AU" sz="1400" kern="1200" dirty="0">
              <a:latin typeface="Century Gothic" panose="020B0502020202020204" pitchFamily="34" charset="0"/>
              <a:ea typeface="+mn-ea"/>
              <a:cs typeface="+mn-cs"/>
            </a:rPr>
            <a:t>3. Is there an ability to enforce debt collection?</a:t>
          </a:r>
        </a:p>
      </dgm:t>
    </dgm:pt>
    <dgm:pt modelId="{2E4BBD9C-20A2-4097-8020-BF65AB145B41}" type="sibTrans" cxnId="{3A356D37-FF09-4193-ADED-391FB21FE385}">
      <dgm:prSet/>
      <dgm:spPr/>
      <dgm:t>
        <a:bodyPr/>
        <a:lstStyle/>
        <a:p>
          <a:endParaRPr lang="en-AU">
            <a:latin typeface="Century Gothic" panose="020B0502020202020204" pitchFamily="34" charset="0"/>
          </a:endParaRPr>
        </a:p>
      </dgm:t>
    </dgm:pt>
    <dgm:pt modelId="{F0E98FD3-4B4A-4DF8-8D0B-F60A3BEEA488}" type="parTrans" cxnId="{3A356D37-FF09-4193-ADED-391FB21FE385}">
      <dgm:prSet/>
      <dgm:spPr/>
      <dgm:t>
        <a:bodyPr/>
        <a:lstStyle/>
        <a:p>
          <a:endParaRPr lang="en-AU">
            <a:latin typeface="Century Gothic" panose="020B0502020202020204" pitchFamily="34" charset="0"/>
          </a:endParaRPr>
        </a:p>
      </dgm:t>
    </dgm:pt>
    <dgm:pt modelId="{DE69CDCE-347A-4DD6-9898-1A94D6E53EB7}">
      <dgm:prSet phldrT="[Text]" custT="1"/>
      <dgm:spPr/>
      <dgm:t>
        <a:bodyPr/>
        <a:lstStyle/>
        <a:p>
          <a:r>
            <a:rPr lang="en-AU" sz="1400" dirty="0">
              <a:latin typeface="Century Gothic" panose="020B0502020202020204" pitchFamily="34" charset="0"/>
            </a:rPr>
            <a:t>2. Does it need to be relevant to other tax jurisdiction?</a:t>
          </a:r>
        </a:p>
      </dgm:t>
    </dgm:pt>
    <dgm:pt modelId="{77DA1C17-9C6C-42A2-9840-D0E9E34EEE99}" type="sibTrans" cxnId="{592C3CE8-C02B-4BFF-A252-FD4EF372582E}">
      <dgm:prSet/>
      <dgm:spPr/>
      <dgm:t>
        <a:bodyPr/>
        <a:lstStyle/>
        <a:p>
          <a:endParaRPr lang="en-AU" sz="1100">
            <a:latin typeface="Century Gothic" panose="020B0502020202020204" pitchFamily="34" charset="0"/>
          </a:endParaRPr>
        </a:p>
      </dgm:t>
    </dgm:pt>
    <dgm:pt modelId="{AC721259-AE3D-4B8E-AE53-6788980675F6}" type="parTrans" cxnId="{592C3CE8-C02B-4BFF-A252-FD4EF372582E}">
      <dgm:prSet/>
      <dgm:spPr/>
      <dgm:t>
        <a:bodyPr/>
        <a:lstStyle/>
        <a:p>
          <a:endParaRPr lang="en-AU" sz="1100">
            <a:latin typeface="Century Gothic" panose="020B0502020202020204" pitchFamily="34" charset="0"/>
          </a:endParaRPr>
        </a:p>
      </dgm:t>
    </dgm:pt>
    <dgm:pt modelId="{8AA194DC-D304-4651-BD41-ACAFC09FBF59}" type="pres">
      <dgm:prSet presAssocID="{6A5AD4C0-2B58-4401-A375-58841E00CEC4}" presName="Name0" presStyleCnt="0">
        <dgm:presLayoutVars>
          <dgm:chMax val="7"/>
          <dgm:chPref val="7"/>
          <dgm:dir/>
        </dgm:presLayoutVars>
      </dgm:prSet>
      <dgm:spPr/>
    </dgm:pt>
    <dgm:pt modelId="{7B6C1D9D-FB1F-44B4-8663-F344F14BD937}" type="pres">
      <dgm:prSet presAssocID="{6A5AD4C0-2B58-4401-A375-58841E00CEC4}" presName="Name1" presStyleCnt="0"/>
      <dgm:spPr/>
    </dgm:pt>
    <dgm:pt modelId="{69B07CC8-5890-4D0A-9256-3504356C6977}" type="pres">
      <dgm:prSet presAssocID="{6A5AD4C0-2B58-4401-A375-58841E00CEC4}" presName="cycle" presStyleCnt="0"/>
      <dgm:spPr/>
    </dgm:pt>
    <dgm:pt modelId="{55A4B8CE-3D0E-400F-9FEF-1CDE6803A85A}" type="pres">
      <dgm:prSet presAssocID="{6A5AD4C0-2B58-4401-A375-58841E00CEC4}" presName="srcNode" presStyleLbl="node1" presStyleIdx="0" presStyleCnt="3"/>
      <dgm:spPr/>
    </dgm:pt>
    <dgm:pt modelId="{00EB138D-00E2-4EE6-AD4B-8CD3CF039C54}" type="pres">
      <dgm:prSet presAssocID="{6A5AD4C0-2B58-4401-A375-58841E00CEC4}" presName="conn" presStyleLbl="parChTrans1D2" presStyleIdx="0" presStyleCnt="1"/>
      <dgm:spPr/>
    </dgm:pt>
    <dgm:pt modelId="{0BC9034F-BC82-4F5D-AF01-2CB51EBFF3F2}" type="pres">
      <dgm:prSet presAssocID="{6A5AD4C0-2B58-4401-A375-58841E00CEC4}" presName="extraNode" presStyleLbl="node1" presStyleIdx="0" presStyleCnt="3"/>
      <dgm:spPr/>
    </dgm:pt>
    <dgm:pt modelId="{6D8C7421-1681-4C13-A70A-577EEC5B6071}" type="pres">
      <dgm:prSet presAssocID="{6A5AD4C0-2B58-4401-A375-58841E00CEC4}" presName="dstNode" presStyleLbl="node1" presStyleIdx="0" presStyleCnt="3"/>
      <dgm:spPr/>
    </dgm:pt>
    <dgm:pt modelId="{392DE783-93E3-4CD7-A1FD-655E543048AA}" type="pres">
      <dgm:prSet presAssocID="{48052307-3724-4310-990C-36A515079819}" presName="text_1" presStyleLbl="node1" presStyleIdx="0" presStyleCnt="3">
        <dgm:presLayoutVars>
          <dgm:bulletEnabled val="1"/>
        </dgm:presLayoutVars>
      </dgm:prSet>
      <dgm:spPr/>
    </dgm:pt>
    <dgm:pt modelId="{1A825214-52AD-4863-9637-AEFDFF85A158}" type="pres">
      <dgm:prSet presAssocID="{48052307-3724-4310-990C-36A515079819}" presName="accent_1" presStyleCnt="0"/>
      <dgm:spPr/>
    </dgm:pt>
    <dgm:pt modelId="{BE75ECA8-E19A-458B-8F00-8FAA3AB8D6BC}" type="pres">
      <dgm:prSet presAssocID="{48052307-3724-4310-990C-36A515079819}" presName="accentRepeatNode" presStyleLbl="solidFgAcc1" presStyleIdx="0" presStyleCnt="3"/>
      <dgm:spPr/>
    </dgm:pt>
    <dgm:pt modelId="{59E1ED0A-1725-4645-8588-772732A1DBF7}" type="pres">
      <dgm:prSet presAssocID="{DE69CDCE-347A-4DD6-9898-1A94D6E53EB7}" presName="text_2" presStyleLbl="node1" presStyleIdx="1" presStyleCnt="3">
        <dgm:presLayoutVars>
          <dgm:bulletEnabled val="1"/>
        </dgm:presLayoutVars>
      </dgm:prSet>
      <dgm:spPr/>
    </dgm:pt>
    <dgm:pt modelId="{BA9D9BC4-6996-4594-B0DF-3861CD159462}" type="pres">
      <dgm:prSet presAssocID="{DE69CDCE-347A-4DD6-9898-1A94D6E53EB7}" presName="accent_2" presStyleCnt="0"/>
      <dgm:spPr/>
    </dgm:pt>
    <dgm:pt modelId="{2D494737-8663-4E91-90AA-9AF9281E980C}" type="pres">
      <dgm:prSet presAssocID="{DE69CDCE-347A-4DD6-9898-1A94D6E53EB7}" presName="accentRepeatNode" presStyleLbl="solidFgAcc1" presStyleIdx="1" presStyleCnt="3"/>
      <dgm:spPr/>
    </dgm:pt>
    <dgm:pt modelId="{F0314D24-FBB4-4329-8530-22A2B2D4B748}" type="pres">
      <dgm:prSet presAssocID="{226912C0-C846-4843-9533-F837E9D50C86}" presName="text_3" presStyleLbl="node1" presStyleIdx="2" presStyleCnt="3" custLinFactNeighborX="119" custLinFactNeighborY="-4851">
        <dgm:presLayoutVars>
          <dgm:bulletEnabled val="1"/>
        </dgm:presLayoutVars>
      </dgm:prSet>
      <dgm:spPr/>
    </dgm:pt>
    <dgm:pt modelId="{F044F721-591B-42F1-BCCE-62433A2388D7}" type="pres">
      <dgm:prSet presAssocID="{226912C0-C846-4843-9533-F837E9D50C86}" presName="accent_3" presStyleCnt="0"/>
      <dgm:spPr/>
    </dgm:pt>
    <dgm:pt modelId="{2A1800E6-1A63-4E70-A1D9-350C7B54EB35}" type="pres">
      <dgm:prSet presAssocID="{226912C0-C846-4843-9533-F837E9D50C86}" presName="accentRepeatNode" presStyleLbl="solidFgAcc1" presStyleIdx="2" presStyleCnt="3"/>
      <dgm:spPr/>
    </dgm:pt>
  </dgm:ptLst>
  <dgm:cxnLst>
    <dgm:cxn modelId="{FBBAA927-412B-473F-9B7A-6086E853E84E}" type="presOf" srcId="{6A5AD4C0-2B58-4401-A375-58841E00CEC4}" destId="{8AA194DC-D304-4651-BD41-ACAFC09FBF59}" srcOrd="0" destOrd="0" presId="urn:microsoft.com/office/officeart/2008/layout/VerticalCurvedList"/>
    <dgm:cxn modelId="{3A356D37-FF09-4193-ADED-391FB21FE385}" srcId="{6A5AD4C0-2B58-4401-A375-58841E00CEC4}" destId="{226912C0-C846-4843-9533-F837E9D50C86}" srcOrd="2" destOrd="0" parTransId="{F0E98FD3-4B4A-4DF8-8D0B-F60A3BEEA488}" sibTransId="{2E4BBD9C-20A2-4097-8020-BF65AB145B41}"/>
    <dgm:cxn modelId="{7D9E133A-9B02-4826-ADC2-8C35BF5B9EE5}" srcId="{6A5AD4C0-2B58-4401-A375-58841E00CEC4}" destId="{48052307-3724-4310-990C-36A515079819}" srcOrd="0" destOrd="0" parTransId="{B4985DCD-F0A2-4168-B0C5-BEF5DDAFE048}" sibTransId="{5A6EEBFC-7C0B-415F-B823-E9473FAFC40C}"/>
    <dgm:cxn modelId="{C78A559A-EF16-41CD-91EE-C037052C0978}" type="presOf" srcId="{226912C0-C846-4843-9533-F837E9D50C86}" destId="{F0314D24-FBB4-4329-8530-22A2B2D4B748}" srcOrd="0" destOrd="0" presId="urn:microsoft.com/office/officeart/2008/layout/VerticalCurvedList"/>
    <dgm:cxn modelId="{72563AB5-D7D4-4AF5-82BD-2606A9F845F9}" type="presOf" srcId="{5A6EEBFC-7C0B-415F-B823-E9473FAFC40C}" destId="{00EB138D-00E2-4EE6-AD4B-8CD3CF039C54}" srcOrd="0" destOrd="0" presId="urn:microsoft.com/office/officeart/2008/layout/VerticalCurvedList"/>
    <dgm:cxn modelId="{C1E206BF-DEB2-4331-8188-231F98ACA593}" type="presOf" srcId="{DE69CDCE-347A-4DD6-9898-1A94D6E53EB7}" destId="{59E1ED0A-1725-4645-8588-772732A1DBF7}" srcOrd="0" destOrd="0" presId="urn:microsoft.com/office/officeart/2008/layout/VerticalCurvedList"/>
    <dgm:cxn modelId="{592C3CE8-C02B-4BFF-A252-FD4EF372582E}" srcId="{6A5AD4C0-2B58-4401-A375-58841E00CEC4}" destId="{DE69CDCE-347A-4DD6-9898-1A94D6E53EB7}" srcOrd="1" destOrd="0" parTransId="{AC721259-AE3D-4B8E-AE53-6788980675F6}" sibTransId="{77DA1C17-9C6C-42A2-9840-D0E9E34EEE99}"/>
    <dgm:cxn modelId="{EB0CA2EF-8B52-462D-BAC7-6EA3B2D05CA7}" type="presOf" srcId="{48052307-3724-4310-990C-36A515079819}" destId="{392DE783-93E3-4CD7-A1FD-655E543048AA}" srcOrd="0" destOrd="0" presId="urn:microsoft.com/office/officeart/2008/layout/VerticalCurvedList"/>
    <dgm:cxn modelId="{E745EBF2-003F-4C89-B491-4F4FD9BC3C42}" type="presParOf" srcId="{8AA194DC-D304-4651-BD41-ACAFC09FBF59}" destId="{7B6C1D9D-FB1F-44B4-8663-F344F14BD937}" srcOrd="0" destOrd="0" presId="urn:microsoft.com/office/officeart/2008/layout/VerticalCurvedList"/>
    <dgm:cxn modelId="{3FDC2093-03DD-4A58-9499-54038BA1E25D}" type="presParOf" srcId="{7B6C1D9D-FB1F-44B4-8663-F344F14BD937}" destId="{69B07CC8-5890-4D0A-9256-3504356C6977}" srcOrd="0" destOrd="0" presId="urn:microsoft.com/office/officeart/2008/layout/VerticalCurvedList"/>
    <dgm:cxn modelId="{ADD8EA2B-DC76-456A-B59A-989730F29797}" type="presParOf" srcId="{69B07CC8-5890-4D0A-9256-3504356C6977}" destId="{55A4B8CE-3D0E-400F-9FEF-1CDE6803A85A}" srcOrd="0" destOrd="0" presId="urn:microsoft.com/office/officeart/2008/layout/VerticalCurvedList"/>
    <dgm:cxn modelId="{4E42C4C2-8873-4799-BD3E-6B73E8EA1185}" type="presParOf" srcId="{69B07CC8-5890-4D0A-9256-3504356C6977}" destId="{00EB138D-00E2-4EE6-AD4B-8CD3CF039C54}" srcOrd="1" destOrd="0" presId="urn:microsoft.com/office/officeart/2008/layout/VerticalCurvedList"/>
    <dgm:cxn modelId="{263CC453-8E80-4C6F-9A62-C2CCF4FF5B54}" type="presParOf" srcId="{69B07CC8-5890-4D0A-9256-3504356C6977}" destId="{0BC9034F-BC82-4F5D-AF01-2CB51EBFF3F2}" srcOrd="2" destOrd="0" presId="urn:microsoft.com/office/officeart/2008/layout/VerticalCurvedList"/>
    <dgm:cxn modelId="{EA0204F0-74A6-49D0-92D6-D0E12AE96939}" type="presParOf" srcId="{69B07CC8-5890-4D0A-9256-3504356C6977}" destId="{6D8C7421-1681-4C13-A70A-577EEC5B6071}" srcOrd="3" destOrd="0" presId="urn:microsoft.com/office/officeart/2008/layout/VerticalCurvedList"/>
    <dgm:cxn modelId="{353189E3-BBCE-416B-B78F-D503E9B49DE7}" type="presParOf" srcId="{7B6C1D9D-FB1F-44B4-8663-F344F14BD937}" destId="{392DE783-93E3-4CD7-A1FD-655E543048AA}" srcOrd="1" destOrd="0" presId="urn:microsoft.com/office/officeart/2008/layout/VerticalCurvedList"/>
    <dgm:cxn modelId="{69D9239D-243A-4FAE-B4E0-8F35252ED191}" type="presParOf" srcId="{7B6C1D9D-FB1F-44B4-8663-F344F14BD937}" destId="{1A825214-52AD-4863-9637-AEFDFF85A158}" srcOrd="2" destOrd="0" presId="urn:microsoft.com/office/officeart/2008/layout/VerticalCurvedList"/>
    <dgm:cxn modelId="{8B05D82D-D5D6-46AC-B54A-5A5BDDE08333}" type="presParOf" srcId="{1A825214-52AD-4863-9637-AEFDFF85A158}" destId="{BE75ECA8-E19A-458B-8F00-8FAA3AB8D6BC}" srcOrd="0" destOrd="0" presId="urn:microsoft.com/office/officeart/2008/layout/VerticalCurvedList"/>
    <dgm:cxn modelId="{8A714CCC-C324-4608-9CC7-0268EEE9A780}" type="presParOf" srcId="{7B6C1D9D-FB1F-44B4-8663-F344F14BD937}" destId="{59E1ED0A-1725-4645-8588-772732A1DBF7}" srcOrd="3" destOrd="0" presId="urn:microsoft.com/office/officeart/2008/layout/VerticalCurvedList"/>
    <dgm:cxn modelId="{E0E5F640-35DB-4802-8172-3AB9FF118BB0}" type="presParOf" srcId="{7B6C1D9D-FB1F-44B4-8663-F344F14BD937}" destId="{BA9D9BC4-6996-4594-B0DF-3861CD159462}" srcOrd="4" destOrd="0" presId="urn:microsoft.com/office/officeart/2008/layout/VerticalCurvedList"/>
    <dgm:cxn modelId="{ED65951D-BB74-4EAD-84DF-AEE6B1473281}" type="presParOf" srcId="{BA9D9BC4-6996-4594-B0DF-3861CD159462}" destId="{2D494737-8663-4E91-90AA-9AF9281E980C}" srcOrd="0" destOrd="0" presId="urn:microsoft.com/office/officeart/2008/layout/VerticalCurvedList"/>
    <dgm:cxn modelId="{D79922EE-19CB-43EF-9A62-2BCFCDF22D23}" type="presParOf" srcId="{7B6C1D9D-FB1F-44B4-8663-F344F14BD937}" destId="{F0314D24-FBB4-4329-8530-22A2B2D4B748}" srcOrd="5" destOrd="0" presId="urn:microsoft.com/office/officeart/2008/layout/VerticalCurvedList"/>
    <dgm:cxn modelId="{55DDB3FF-F5AD-4A2E-8C46-6F50850F7A5B}" type="presParOf" srcId="{7B6C1D9D-FB1F-44B4-8663-F344F14BD937}" destId="{F044F721-591B-42F1-BCCE-62433A2388D7}" srcOrd="6" destOrd="0" presId="urn:microsoft.com/office/officeart/2008/layout/VerticalCurvedList"/>
    <dgm:cxn modelId="{439024BD-C16D-4A65-97A7-7250CDB483CB}" type="presParOf" srcId="{F044F721-591B-42F1-BCCE-62433A2388D7}" destId="{2A1800E6-1A63-4E70-A1D9-350C7B54EB35}"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5AD4C0-2B58-4401-A375-58841E00CEC4}" type="doc">
      <dgm:prSet loTypeId="urn:microsoft.com/office/officeart/2008/layout/VerticalCurvedList" loCatId="list" qsTypeId="urn:microsoft.com/office/officeart/2005/8/quickstyle/simple1" qsCatId="simple" csTypeId="urn:microsoft.com/office/officeart/2005/8/colors/accent5_3" csCatId="accent5" phldr="1"/>
      <dgm:spPr/>
      <dgm:t>
        <a:bodyPr/>
        <a:lstStyle/>
        <a:p>
          <a:endParaRPr lang="en-AU"/>
        </a:p>
      </dgm:t>
    </dgm:pt>
    <dgm:pt modelId="{48052307-3724-4310-990C-36A515079819}">
      <dgm:prSet phldrT="[Text]" custT="1"/>
      <dgm:spPr/>
      <dgm:t>
        <a:bodyPr/>
        <a:lstStyle/>
        <a:p>
          <a:r>
            <a:rPr lang="en-AU" sz="1400" dirty="0">
              <a:latin typeface="Century Gothic" panose="020B0502020202020204" pitchFamily="34" charset="0"/>
            </a:rPr>
            <a:t>1. In your groups, list as many types of information that you could either share with or request from other organisations/agencies/jurisdictions for your investigation. </a:t>
          </a:r>
        </a:p>
      </dgm:t>
    </dgm:pt>
    <dgm:pt modelId="{B4985DCD-F0A2-4168-B0C5-BEF5DDAFE048}" type="parTrans" cxnId="{7D9E133A-9B02-4826-ADC2-8C35BF5B9EE5}">
      <dgm:prSet/>
      <dgm:spPr/>
      <dgm:t>
        <a:bodyPr/>
        <a:lstStyle/>
        <a:p>
          <a:endParaRPr lang="en-AU" sz="1100">
            <a:latin typeface="Century Gothic" panose="020B0502020202020204" pitchFamily="34" charset="0"/>
          </a:endParaRPr>
        </a:p>
      </dgm:t>
    </dgm:pt>
    <dgm:pt modelId="{5A6EEBFC-7C0B-415F-B823-E9473FAFC40C}" type="sibTrans" cxnId="{7D9E133A-9B02-4826-ADC2-8C35BF5B9EE5}">
      <dgm:prSet/>
      <dgm:spPr/>
      <dgm:t>
        <a:bodyPr/>
        <a:lstStyle/>
        <a:p>
          <a:endParaRPr lang="en-AU" sz="1100">
            <a:latin typeface="Century Gothic" panose="020B0502020202020204" pitchFamily="34" charset="0"/>
          </a:endParaRPr>
        </a:p>
      </dgm:t>
    </dgm:pt>
    <dgm:pt modelId="{226912C0-C846-4843-9533-F837E9D50C86}">
      <dgm:prSet custT="1"/>
      <dgm:spPr>
        <a:solidFill>
          <a:schemeClr val="accent4"/>
        </a:solidFill>
      </dgm:spPr>
      <dgm:t>
        <a:bodyPr/>
        <a:lstStyle/>
        <a:p>
          <a:r>
            <a:rPr lang="en-AU" sz="1400" kern="1200" dirty="0">
              <a:latin typeface="Century Gothic" panose="020B0502020202020204" pitchFamily="34" charset="0"/>
              <a:ea typeface="+mn-ea"/>
              <a:cs typeface="+mn-cs"/>
            </a:rPr>
            <a:t>3. For each unique type of information your group will score a point and the group with the most points wins…</a:t>
          </a:r>
        </a:p>
      </dgm:t>
    </dgm:pt>
    <dgm:pt modelId="{2E4BBD9C-20A2-4097-8020-BF65AB145B41}" type="sibTrans" cxnId="{3A356D37-FF09-4193-ADED-391FB21FE385}">
      <dgm:prSet/>
      <dgm:spPr/>
      <dgm:t>
        <a:bodyPr/>
        <a:lstStyle/>
        <a:p>
          <a:endParaRPr lang="en-AU">
            <a:latin typeface="Century Gothic" panose="020B0502020202020204" pitchFamily="34" charset="0"/>
          </a:endParaRPr>
        </a:p>
      </dgm:t>
    </dgm:pt>
    <dgm:pt modelId="{F0E98FD3-4B4A-4DF8-8D0B-F60A3BEEA488}" type="parTrans" cxnId="{3A356D37-FF09-4193-ADED-391FB21FE385}">
      <dgm:prSet/>
      <dgm:spPr/>
      <dgm:t>
        <a:bodyPr/>
        <a:lstStyle/>
        <a:p>
          <a:endParaRPr lang="en-AU">
            <a:latin typeface="Century Gothic" panose="020B0502020202020204" pitchFamily="34" charset="0"/>
          </a:endParaRPr>
        </a:p>
      </dgm:t>
    </dgm:pt>
    <dgm:pt modelId="{DE69CDCE-347A-4DD6-9898-1A94D6E53EB7}">
      <dgm:prSet phldrT="[Text]" custT="1"/>
      <dgm:spPr/>
      <dgm:t>
        <a:bodyPr/>
        <a:lstStyle/>
        <a:p>
          <a:r>
            <a:rPr lang="en-AU" sz="1400" dirty="0">
              <a:latin typeface="Century Gothic" panose="020B0502020202020204" pitchFamily="34" charset="0"/>
            </a:rPr>
            <a:t>2. Nominate someone to share your list with the other groups and keep score.  </a:t>
          </a:r>
        </a:p>
      </dgm:t>
    </dgm:pt>
    <dgm:pt modelId="{77DA1C17-9C6C-42A2-9840-D0E9E34EEE99}" type="sibTrans" cxnId="{592C3CE8-C02B-4BFF-A252-FD4EF372582E}">
      <dgm:prSet/>
      <dgm:spPr/>
      <dgm:t>
        <a:bodyPr/>
        <a:lstStyle/>
        <a:p>
          <a:endParaRPr lang="en-AU" sz="1100">
            <a:latin typeface="Century Gothic" panose="020B0502020202020204" pitchFamily="34" charset="0"/>
          </a:endParaRPr>
        </a:p>
      </dgm:t>
    </dgm:pt>
    <dgm:pt modelId="{AC721259-AE3D-4B8E-AE53-6788980675F6}" type="parTrans" cxnId="{592C3CE8-C02B-4BFF-A252-FD4EF372582E}">
      <dgm:prSet/>
      <dgm:spPr/>
      <dgm:t>
        <a:bodyPr/>
        <a:lstStyle/>
        <a:p>
          <a:endParaRPr lang="en-AU" sz="1100">
            <a:latin typeface="Century Gothic" panose="020B0502020202020204" pitchFamily="34" charset="0"/>
          </a:endParaRPr>
        </a:p>
      </dgm:t>
    </dgm:pt>
    <dgm:pt modelId="{8AA194DC-D304-4651-BD41-ACAFC09FBF59}" type="pres">
      <dgm:prSet presAssocID="{6A5AD4C0-2B58-4401-A375-58841E00CEC4}" presName="Name0" presStyleCnt="0">
        <dgm:presLayoutVars>
          <dgm:chMax val="7"/>
          <dgm:chPref val="7"/>
          <dgm:dir/>
        </dgm:presLayoutVars>
      </dgm:prSet>
      <dgm:spPr/>
    </dgm:pt>
    <dgm:pt modelId="{7B6C1D9D-FB1F-44B4-8663-F344F14BD937}" type="pres">
      <dgm:prSet presAssocID="{6A5AD4C0-2B58-4401-A375-58841E00CEC4}" presName="Name1" presStyleCnt="0"/>
      <dgm:spPr/>
    </dgm:pt>
    <dgm:pt modelId="{69B07CC8-5890-4D0A-9256-3504356C6977}" type="pres">
      <dgm:prSet presAssocID="{6A5AD4C0-2B58-4401-A375-58841E00CEC4}" presName="cycle" presStyleCnt="0"/>
      <dgm:spPr/>
    </dgm:pt>
    <dgm:pt modelId="{55A4B8CE-3D0E-400F-9FEF-1CDE6803A85A}" type="pres">
      <dgm:prSet presAssocID="{6A5AD4C0-2B58-4401-A375-58841E00CEC4}" presName="srcNode" presStyleLbl="node1" presStyleIdx="0" presStyleCnt="3"/>
      <dgm:spPr/>
    </dgm:pt>
    <dgm:pt modelId="{00EB138D-00E2-4EE6-AD4B-8CD3CF039C54}" type="pres">
      <dgm:prSet presAssocID="{6A5AD4C0-2B58-4401-A375-58841E00CEC4}" presName="conn" presStyleLbl="parChTrans1D2" presStyleIdx="0" presStyleCnt="1"/>
      <dgm:spPr/>
    </dgm:pt>
    <dgm:pt modelId="{0BC9034F-BC82-4F5D-AF01-2CB51EBFF3F2}" type="pres">
      <dgm:prSet presAssocID="{6A5AD4C0-2B58-4401-A375-58841E00CEC4}" presName="extraNode" presStyleLbl="node1" presStyleIdx="0" presStyleCnt="3"/>
      <dgm:spPr/>
    </dgm:pt>
    <dgm:pt modelId="{6D8C7421-1681-4C13-A70A-577EEC5B6071}" type="pres">
      <dgm:prSet presAssocID="{6A5AD4C0-2B58-4401-A375-58841E00CEC4}" presName="dstNode" presStyleLbl="node1" presStyleIdx="0" presStyleCnt="3"/>
      <dgm:spPr/>
    </dgm:pt>
    <dgm:pt modelId="{392DE783-93E3-4CD7-A1FD-655E543048AA}" type="pres">
      <dgm:prSet presAssocID="{48052307-3724-4310-990C-36A515079819}" presName="text_1" presStyleLbl="node1" presStyleIdx="0" presStyleCnt="3">
        <dgm:presLayoutVars>
          <dgm:bulletEnabled val="1"/>
        </dgm:presLayoutVars>
      </dgm:prSet>
      <dgm:spPr/>
    </dgm:pt>
    <dgm:pt modelId="{1A825214-52AD-4863-9637-AEFDFF85A158}" type="pres">
      <dgm:prSet presAssocID="{48052307-3724-4310-990C-36A515079819}" presName="accent_1" presStyleCnt="0"/>
      <dgm:spPr/>
    </dgm:pt>
    <dgm:pt modelId="{BE75ECA8-E19A-458B-8F00-8FAA3AB8D6BC}" type="pres">
      <dgm:prSet presAssocID="{48052307-3724-4310-990C-36A515079819}" presName="accentRepeatNode" presStyleLbl="solidFgAcc1" presStyleIdx="0" presStyleCnt="3"/>
      <dgm:spPr/>
    </dgm:pt>
    <dgm:pt modelId="{59E1ED0A-1725-4645-8588-772732A1DBF7}" type="pres">
      <dgm:prSet presAssocID="{DE69CDCE-347A-4DD6-9898-1A94D6E53EB7}" presName="text_2" presStyleLbl="node1" presStyleIdx="1" presStyleCnt="3">
        <dgm:presLayoutVars>
          <dgm:bulletEnabled val="1"/>
        </dgm:presLayoutVars>
      </dgm:prSet>
      <dgm:spPr/>
    </dgm:pt>
    <dgm:pt modelId="{BA9D9BC4-6996-4594-B0DF-3861CD159462}" type="pres">
      <dgm:prSet presAssocID="{DE69CDCE-347A-4DD6-9898-1A94D6E53EB7}" presName="accent_2" presStyleCnt="0"/>
      <dgm:spPr/>
    </dgm:pt>
    <dgm:pt modelId="{2D494737-8663-4E91-90AA-9AF9281E980C}" type="pres">
      <dgm:prSet presAssocID="{DE69CDCE-347A-4DD6-9898-1A94D6E53EB7}" presName="accentRepeatNode" presStyleLbl="solidFgAcc1" presStyleIdx="1" presStyleCnt="3"/>
      <dgm:spPr/>
    </dgm:pt>
    <dgm:pt modelId="{F0314D24-FBB4-4329-8530-22A2B2D4B748}" type="pres">
      <dgm:prSet presAssocID="{226912C0-C846-4843-9533-F837E9D50C86}" presName="text_3" presStyleLbl="node1" presStyleIdx="2" presStyleCnt="3" custLinFactNeighborX="119" custLinFactNeighborY="-4851">
        <dgm:presLayoutVars>
          <dgm:bulletEnabled val="1"/>
        </dgm:presLayoutVars>
      </dgm:prSet>
      <dgm:spPr/>
    </dgm:pt>
    <dgm:pt modelId="{F044F721-591B-42F1-BCCE-62433A2388D7}" type="pres">
      <dgm:prSet presAssocID="{226912C0-C846-4843-9533-F837E9D50C86}" presName="accent_3" presStyleCnt="0"/>
      <dgm:spPr/>
    </dgm:pt>
    <dgm:pt modelId="{2A1800E6-1A63-4E70-A1D9-350C7B54EB35}" type="pres">
      <dgm:prSet presAssocID="{226912C0-C846-4843-9533-F837E9D50C86}" presName="accentRepeatNode" presStyleLbl="solidFgAcc1" presStyleIdx="2" presStyleCnt="3"/>
      <dgm:spPr/>
    </dgm:pt>
  </dgm:ptLst>
  <dgm:cxnLst>
    <dgm:cxn modelId="{FBBAA927-412B-473F-9B7A-6086E853E84E}" type="presOf" srcId="{6A5AD4C0-2B58-4401-A375-58841E00CEC4}" destId="{8AA194DC-D304-4651-BD41-ACAFC09FBF59}" srcOrd="0" destOrd="0" presId="urn:microsoft.com/office/officeart/2008/layout/VerticalCurvedList"/>
    <dgm:cxn modelId="{3A356D37-FF09-4193-ADED-391FB21FE385}" srcId="{6A5AD4C0-2B58-4401-A375-58841E00CEC4}" destId="{226912C0-C846-4843-9533-F837E9D50C86}" srcOrd="2" destOrd="0" parTransId="{F0E98FD3-4B4A-4DF8-8D0B-F60A3BEEA488}" sibTransId="{2E4BBD9C-20A2-4097-8020-BF65AB145B41}"/>
    <dgm:cxn modelId="{7D9E133A-9B02-4826-ADC2-8C35BF5B9EE5}" srcId="{6A5AD4C0-2B58-4401-A375-58841E00CEC4}" destId="{48052307-3724-4310-990C-36A515079819}" srcOrd="0" destOrd="0" parTransId="{B4985DCD-F0A2-4168-B0C5-BEF5DDAFE048}" sibTransId="{5A6EEBFC-7C0B-415F-B823-E9473FAFC40C}"/>
    <dgm:cxn modelId="{C78A559A-EF16-41CD-91EE-C037052C0978}" type="presOf" srcId="{226912C0-C846-4843-9533-F837E9D50C86}" destId="{F0314D24-FBB4-4329-8530-22A2B2D4B748}" srcOrd="0" destOrd="0" presId="urn:microsoft.com/office/officeart/2008/layout/VerticalCurvedList"/>
    <dgm:cxn modelId="{72563AB5-D7D4-4AF5-82BD-2606A9F845F9}" type="presOf" srcId="{5A6EEBFC-7C0B-415F-B823-E9473FAFC40C}" destId="{00EB138D-00E2-4EE6-AD4B-8CD3CF039C54}" srcOrd="0" destOrd="0" presId="urn:microsoft.com/office/officeart/2008/layout/VerticalCurvedList"/>
    <dgm:cxn modelId="{C1E206BF-DEB2-4331-8188-231F98ACA593}" type="presOf" srcId="{DE69CDCE-347A-4DD6-9898-1A94D6E53EB7}" destId="{59E1ED0A-1725-4645-8588-772732A1DBF7}" srcOrd="0" destOrd="0" presId="urn:microsoft.com/office/officeart/2008/layout/VerticalCurvedList"/>
    <dgm:cxn modelId="{592C3CE8-C02B-4BFF-A252-FD4EF372582E}" srcId="{6A5AD4C0-2B58-4401-A375-58841E00CEC4}" destId="{DE69CDCE-347A-4DD6-9898-1A94D6E53EB7}" srcOrd="1" destOrd="0" parTransId="{AC721259-AE3D-4B8E-AE53-6788980675F6}" sibTransId="{77DA1C17-9C6C-42A2-9840-D0E9E34EEE99}"/>
    <dgm:cxn modelId="{EB0CA2EF-8B52-462D-BAC7-6EA3B2D05CA7}" type="presOf" srcId="{48052307-3724-4310-990C-36A515079819}" destId="{392DE783-93E3-4CD7-A1FD-655E543048AA}" srcOrd="0" destOrd="0" presId="urn:microsoft.com/office/officeart/2008/layout/VerticalCurvedList"/>
    <dgm:cxn modelId="{E745EBF2-003F-4C89-B491-4F4FD9BC3C42}" type="presParOf" srcId="{8AA194DC-D304-4651-BD41-ACAFC09FBF59}" destId="{7B6C1D9D-FB1F-44B4-8663-F344F14BD937}" srcOrd="0" destOrd="0" presId="urn:microsoft.com/office/officeart/2008/layout/VerticalCurvedList"/>
    <dgm:cxn modelId="{3FDC2093-03DD-4A58-9499-54038BA1E25D}" type="presParOf" srcId="{7B6C1D9D-FB1F-44B4-8663-F344F14BD937}" destId="{69B07CC8-5890-4D0A-9256-3504356C6977}" srcOrd="0" destOrd="0" presId="urn:microsoft.com/office/officeart/2008/layout/VerticalCurvedList"/>
    <dgm:cxn modelId="{ADD8EA2B-DC76-456A-B59A-989730F29797}" type="presParOf" srcId="{69B07CC8-5890-4D0A-9256-3504356C6977}" destId="{55A4B8CE-3D0E-400F-9FEF-1CDE6803A85A}" srcOrd="0" destOrd="0" presId="urn:microsoft.com/office/officeart/2008/layout/VerticalCurvedList"/>
    <dgm:cxn modelId="{4E42C4C2-8873-4799-BD3E-6B73E8EA1185}" type="presParOf" srcId="{69B07CC8-5890-4D0A-9256-3504356C6977}" destId="{00EB138D-00E2-4EE6-AD4B-8CD3CF039C54}" srcOrd="1" destOrd="0" presId="urn:microsoft.com/office/officeart/2008/layout/VerticalCurvedList"/>
    <dgm:cxn modelId="{263CC453-8E80-4C6F-9A62-C2CCF4FF5B54}" type="presParOf" srcId="{69B07CC8-5890-4D0A-9256-3504356C6977}" destId="{0BC9034F-BC82-4F5D-AF01-2CB51EBFF3F2}" srcOrd="2" destOrd="0" presId="urn:microsoft.com/office/officeart/2008/layout/VerticalCurvedList"/>
    <dgm:cxn modelId="{EA0204F0-74A6-49D0-92D6-D0E12AE96939}" type="presParOf" srcId="{69B07CC8-5890-4D0A-9256-3504356C6977}" destId="{6D8C7421-1681-4C13-A70A-577EEC5B6071}" srcOrd="3" destOrd="0" presId="urn:microsoft.com/office/officeart/2008/layout/VerticalCurvedList"/>
    <dgm:cxn modelId="{353189E3-BBCE-416B-B78F-D503E9B49DE7}" type="presParOf" srcId="{7B6C1D9D-FB1F-44B4-8663-F344F14BD937}" destId="{392DE783-93E3-4CD7-A1FD-655E543048AA}" srcOrd="1" destOrd="0" presId="urn:microsoft.com/office/officeart/2008/layout/VerticalCurvedList"/>
    <dgm:cxn modelId="{69D9239D-243A-4FAE-B4E0-8F35252ED191}" type="presParOf" srcId="{7B6C1D9D-FB1F-44B4-8663-F344F14BD937}" destId="{1A825214-52AD-4863-9637-AEFDFF85A158}" srcOrd="2" destOrd="0" presId="urn:microsoft.com/office/officeart/2008/layout/VerticalCurvedList"/>
    <dgm:cxn modelId="{8B05D82D-D5D6-46AC-B54A-5A5BDDE08333}" type="presParOf" srcId="{1A825214-52AD-4863-9637-AEFDFF85A158}" destId="{BE75ECA8-E19A-458B-8F00-8FAA3AB8D6BC}" srcOrd="0" destOrd="0" presId="urn:microsoft.com/office/officeart/2008/layout/VerticalCurvedList"/>
    <dgm:cxn modelId="{8A714CCC-C324-4608-9CC7-0268EEE9A780}" type="presParOf" srcId="{7B6C1D9D-FB1F-44B4-8663-F344F14BD937}" destId="{59E1ED0A-1725-4645-8588-772732A1DBF7}" srcOrd="3" destOrd="0" presId="urn:microsoft.com/office/officeart/2008/layout/VerticalCurvedList"/>
    <dgm:cxn modelId="{E0E5F640-35DB-4802-8172-3AB9FF118BB0}" type="presParOf" srcId="{7B6C1D9D-FB1F-44B4-8663-F344F14BD937}" destId="{BA9D9BC4-6996-4594-B0DF-3861CD159462}" srcOrd="4" destOrd="0" presId="urn:microsoft.com/office/officeart/2008/layout/VerticalCurvedList"/>
    <dgm:cxn modelId="{ED65951D-BB74-4EAD-84DF-AEE6B1473281}" type="presParOf" srcId="{BA9D9BC4-6996-4594-B0DF-3861CD159462}" destId="{2D494737-8663-4E91-90AA-9AF9281E980C}" srcOrd="0" destOrd="0" presId="urn:microsoft.com/office/officeart/2008/layout/VerticalCurvedList"/>
    <dgm:cxn modelId="{D79922EE-19CB-43EF-9A62-2BCFCDF22D23}" type="presParOf" srcId="{7B6C1D9D-FB1F-44B4-8663-F344F14BD937}" destId="{F0314D24-FBB4-4329-8530-22A2B2D4B748}" srcOrd="5" destOrd="0" presId="urn:microsoft.com/office/officeart/2008/layout/VerticalCurvedList"/>
    <dgm:cxn modelId="{55DDB3FF-F5AD-4A2E-8C46-6F50850F7A5B}" type="presParOf" srcId="{7B6C1D9D-FB1F-44B4-8663-F344F14BD937}" destId="{F044F721-591B-42F1-BCCE-62433A2388D7}" srcOrd="6" destOrd="0" presId="urn:microsoft.com/office/officeart/2008/layout/VerticalCurvedList"/>
    <dgm:cxn modelId="{439024BD-C16D-4A65-97A7-7250CDB483CB}" type="presParOf" srcId="{F044F721-591B-42F1-BCCE-62433A2388D7}" destId="{2A1800E6-1A63-4E70-A1D9-350C7B54EB35}"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70232-155B-4AD6-9B1A-33C177016B51}">
      <dsp:nvSpPr>
        <dsp:cNvPr id="0" name=""/>
        <dsp:cNvSpPr/>
      </dsp:nvSpPr>
      <dsp:spPr>
        <a:xfrm>
          <a:off x="4504614" y="3909110"/>
          <a:ext cx="2760892" cy="178843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Font typeface="Wingdings" panose="05000000000000000000" pitchFamily="2" charset="2"/>
            <a:buChar char="ü"/>
          </a:pPr>
          <a:r>
            <a:rPr lang="en-AU" sz="1000" kern="1200" dirty="0">
              <a:latin typeface="Century Gothic" panose="020B0502020202020204" pitchFamily="34" charset="0"/>
            </a:rPr>
            <a:t>     Belgium, Brazil, Chile, Colombia, Costa Rica, the Czech Republic, Denmark, Ecuador, Finland, France, Greece, Iceland, Lithuania, Luxembourg, Mexico, Norway, Peru, the Slovak Republic, Slovenia, Spain and Sweden</a:t>
          </a:r>
        </a:p>
      </dsp:txBody>
      <dsp:txXfrm>
        <a:off x="5372168" y="4395504"/>
        <a:ext cx="1854052" cy="1262752"/>
      </dsp:txXfrm>
    </dsp:sp>
    <dsp:sp modelId="{0CAC43FD-128C-4AFB-8C71-A19C5F1E674A}">
      <dsp:nvSpPr>
        <dsp:cNvPr id="0" name=""/>
        <dsp:cNvSpPr/>
      </dsp:nvSpPr>
      <dsp:spPr>
        <a:xfrm>
          <a:off x="0" y="3909110"/>
          <a:ext cx="2760892" cy="178843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Font typeface="Wingdings" panose="05000000000000000000" pitchFamily="2" charset="2"/>
            <a:buChar char="ü"/>
          </a:pPr>
          <a:r>
            <a:rPr lang="en-AU" sz="1050" kern="1200" dirty="0">
              <a:latin typeface="Century Gothic" panose="020B0502020202020204" pitchFamily="34" charset="0"/>
            </a:rPr>
            <a:t>Georgia, Ghana,     Greece, Iceland and  Turkey</a:t>
          </a:r>
        </a:p>
      </dsp:txBody>
      <dsp:txXfrm>
        <a:off x="39286" y="4395504"/>
        <a:ext cx="1854052" cy="1262752"/>
      </dsp:txXfrm>
    </dsp:sp>
    <dsp:sp modelId="{3C6C916F-DD85-4D09-836C-8B839272C7E0}">
      <dsp:nvSpPr>
        <dsp:cNvPr id="0" name=""/>
        <dsp:cNvSpPr/>
      </dsp:nvSpPr>
      <dsp:spPr>
        <a:xfrm>
          <a:off x="4504614" y="108691"/>
          <a:ext cx="2760892" cy="178843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Font typeface="Wingdings" panose="05000000000000000000" pitchFamily="2" charset="2"/>
            <a:buChar char="ü"/>
          </a:pPr>
          <a:r>
            <a:rPr lang="en-AU" sz="1050" kern="1200" dirty="0">
              <a:latin typeface="Century Gothic" panose="020B0502020202020204" pitchFamily="34" charset="0"/>
            </a:rPr>
            <a:t>Austria, Azerbaijan, El Salvador, Estonia, Germany, Hungary, Latvia, the Netherlands, Portugal, Serbia, Sweden, Spain and the United States</a:t>
          </a:r>
        </a:p>
      </dsp:txBody>
      <dsp:txXfrm>
        <a:off x="5372168" y="147977"/>
        <a:ext cx="1854052" cy="1262752"/>
      </dsp:txXfrm>
    </dsp:sp>
    <dsp:sp modelId="{E6EC7D93-1581-4FFF-8A39-FD85E621DFDC}">
      <dsp:nvSpPr>
        <dsp:cNvPr id="0" name=""/>
        <dsp:cNvSpPr/>
      </dsp:nvSpPr>
      <dsp:spPr>
        <a:xfrm>
          <a:off x="0" y="108691"/>
          <a:ext cx="2760892" cy="178843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Font typeface="Wingdings" panose="05000000000000000000" pitchFamily="2" charset="2"/>
            <a:buChar char="ü"/>
          </a:pPr>
          <a:r>
            <a:rPr lang="en-AU" sz="1050" kern="1200" dirty="0">
              <a:latin typeface="Century Gothic" panose="020B0502020202020204" pitchFamily="34" charset="0"/>
            </a:rPr>
            <a:t>Australia, Canada, Germany, Greece, India, Ireland, Israel, Japan, Korea, Malaysia, New Zealand, Singapore, South Africa, Switzerland, Uganda, the United Kingdom and the United States</a:t>
          </a:r>
        </a:p>
      </dsp:txBody>
      <dsp:txXfrm>
        <a:off x="39286" y="147977"/>
        <a:ext cx="1854052" cy="1262752"/>
      </dsp:txXfrm>
    </dsp:sp>
    <dsp:sp modelId="{33359407-E590-43C5-8E9E-58661C033D80}">
      <dsp:nvSpPr>
        <dsp:cNvPr id="0" name=""/>
        <dsp:cNvSpPr/>
      </dsp:nvSpPr>
      <dsp:spPr>
        <a:xfrm>
          <a:off x="1156892" y="427255"/>
          <a:ext cx="2419972" cy="2419972"/>
        </a:xfrm>
        <a:prstGeom prst="pieWedg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AU" sz="1200" b="1" kern="1200" dirty="0">
              <a:latin typeface="Century Gothic" panose="020B0502020202020204" pitchFamily="34" charset="0"/>
            </a:rPr>
            <a:t>Model 1: </a:t>
          </a:r>
          <a:r>
            <a:rPr lang="en-AU" sz="1200" kern="1200" dirty="0">
              <a:latin typeface="Century Gothic" panose="020B0502020202020204" pitchFamily="34" charset="0"/>
            </a:rPr>
            <a:t>The tax administrator has responsibility for directing and conducting investigations</a:t>
          </a:r>
        </a:p>
        <a:p>
          <a:pPr marL="0" lvl="0" indent="0" algn="ctr" defTabSz="533400">
            <a:lnSpc>
              <a:spcPct val="90000"/>
            </a:lnSpc>
            <a:spcBef>
              <a:spcPct val="0"/>
            </a:spcBef>
            <a:spcAft>
              <a:spcPct val="35000"/>
            </a:spcAft>
            <a:buNone/>
          </a:pPr>
          <a:endParaRPr lang="en-AU" sz="1200" kern="1200" dirty="0">
            <a:latin typeface="Century Gothic" panose="020B0502020202020204" pitchFamily="34" charset="0"/>
          </a:endParaRPr>
        </a:p>
      </dsp:txBody>
      <dsp:txXfrm>
        <a:off x="1865685" y="1136048"/>
        <a:ext cx="1711179" cy="1711179"/>
      </dsp:txXfrm>
    </dsp:sp>
    <dsp:sp modelId="{A06268C8-438C-4744-8E59-644D0AD38617}">
      <dsp:nvSpPr>
        <dsp:cNvPr id="0" name=""/>
        <dsp:cNvSpPr/>
      </dsp:nvSpPr>
      <dsp:spPr>
        <a:xfrm rot="5400000">
          <a:off x="3688642" y="427255"/>
          <a:ext cx="2419972" cy="2419972"/>
        </a:xfrm>
        <a:prstGeom prst="pieWedg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AU" sz="1200" b="1" kern="1200" dirty="0">
              <a:latin typeface="Century Gothic" panose="020B0502020202020204" pitchFamily="34" charset="0"/>
            </a:rPr>
            <a:t>Model 2: </a:t>
          </a:r>
          <a:r>
            <a:rPr lang="en-AU" sz="1200" kern="1200" dirty="0">
              <a:latin typeface="Century Gothic" panose="020B0502020202020204" pitchFamily="34" charset="0"/>
            </a:rPr>
            <a:t>The tax administrator has responsibility for conducting investigations, under the direction of the public prosecutor</a:t>
          </a:r>
        </a:p>
      </dsp:txBody>
      <dsp:txXfrm rot="-5400000">
        <a:off x="3688642" y="1136048"/>
        <a:ext cx="1711179" cy="1711179"/>
      </dsp:txXfrm>
    </dsp:sp>
    <dsp:sp modelId="{CD6FC628-CD09-427D-A725-152D076DDF39}">
      <dsp:nvSpPr>
        <dsp:cNvPr id="0" name=""/>
        <dsp:cNvSpPr/>
      </dsp:nvSpPr>
      <dsp:spPr>
        <a:xfrm rot="10800000">
          <a:off x="3688642" y="2959005"/>
          <a:ext cx="2419972" cy="2419972"/>
        </a:xfrm>
        <a:prstGeom prst="pieWedg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AU" sz="1200" b="1" kern="1200" dirty="0">
              <a:latin typeface="Century Gothic" panose="020B0502020202020204" pitchFamily="34" charset="0"/>
            </a:rPr>
            <a:t>Model 4:</a:t>
          </a:r>
          <a:r>
            <a:rPr lang="en-AU" sz="1200" kern="1200" dirty="0">
              <a:latin typeface="Century Gothic" panose="020B0502020202020204" pitchFamily="34" charset="0"/>
            </a:rPr>
            <a:t> The police or public prosecutor has responsibility for conducting investigations.</a:t>
          </a:r>
        </a:p>
        <a:p>
          <a:pPr marL="0" lvl="0" indent="0" algn="ctr" defTabSz="533400">
            <a:lnSpc>
              <a:spcPct val="90000"/>
            </a:lnSpc>
            <a:spcBef>
              <a:spcPct val="0"/>
            </a:spcBef>
            <a:spcAft>
              <a:spcPct val="35000"/>
            </a:spcAft>
            <a:buNone/>
          </a:pPr>
          <a:endParaRPr lang="en-AU" sz="1200" kern="1200" dirty="0">
            <a:latin typeface="Century Gothic" panose="020B0502020202020204" pitchFamily="34" charset="0"/>
          </a:endParaRPr>
        </a:p>
      </dsp:txBody>
      <dsp:txXfrm rot="10800000">
        <a:off x="3688642" y="2959005"/>
        <a:ext cx="1711179" cy="1711179"/>
      </dsp:txXfrm>
    </dsp:sp>
    <dsp:sp modelId="{F7650893-A1A7-4ADF-8C0D-5B3144CFDBFB}">
      <dsp:nvSpPr>
        <dsp:cNvPr id="0" name=""/>
        <dsp:cNvSpPr/>
      </dsp:nvSpPr>
      <dsp:spPr>
        <a:xfrm rot="16200000">
          <a:off x="1156892" y="2959005"/>
          <a:ext cx="2419972" cy="2419972"/>
        </a:xfrm>
        <a:prstGeom prst="pieWedg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AU" sz="1200" b="1" kern="1200" dirty="0">
              <a:latin typeface="Century Gothic" panose="020B0502020202020204" pitchFamily="34" charset="0"/>
            </a:rPr>
            <a:t>Model 3: </a:t>
          </a:r>
          <a:r>
            <a:rPr lang="en-AU" sz="1200" kern="1200" dirty="0">
              <a:latin typeface="Century Gothic" panose="020B0502020202020204" pitchFamily="34" charset="0"/>
            </a:rPr>
            <a:t>A specialist tax agency outside the tax administrator has responsibility for conducting investigations</a:t>
          </a:r>
        </a:p>
      </dsp:txBody>
      <dsp:txXfrm rot="5400000">
        <a:off x="1865685" y="2959005"/>
        <a:ext cx="1711179" cy="1711179"/>
      </dsp:txXfrm>
    </dsp:sp>
    <dsp:sp modelId="{293E3257-C247-4331-8945-018887A69A00}">
      <dsp:nvSpPr>
        <dsp:cNvPr id="0" name=""/>
        <dsp:cNvSpPr/>
      </dsp:nvSpPr>
      <dsp:spPr>
        <a:xfrm flipV="1">
          <a:off x="3616924" y="2718066"/>
          <a:ext cx="50608" cy="9065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E72C5A-F21D-4967-9CAC-10B16FC9ED0F}">
      <dsp:nvSpPr>
        <dsp:cNvPr id="0" name=""/>
        <dsp:cNvSpPr/>
      </dsp:nvSpPr>
      <dsp:spPr>
        <a:xfrm rot="10800000" flipH="1">
          <a:off x="3611205" y="2983559"/>
          <a:ext cx="43096" cy="118558"/>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65582-8B24-44C3-825D-68863A7E9BFE}">
      <dsp:nvSpPr>
        <dsp:cNvPr id="0" name=""/>
        <dsp:cNvSpPr/>
      </dsp:nvSpPr>
      <dsp:spPr>
        <a:xfrm>
          <a:off x="2976" y="2048"/>
          <a:ext cx="6090046" cy="1180402"/>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079500" lvl="0" indent="0" algn="l" defTabSz="800100">
            <a:lnSpc>
              <a:spcPct val="90000"/>
            </a:lnSpc>
            <a:spcBef>
              <a:spcPct val="0"/>
            </a:spcBef>
            <a:spcAft>
              <a:spcPct val="35000"/>
            </a:spcAft>
            <a:buNone/>
          </a:pPr>
          <a:r>
            <a:rPr lang="en-AU" sz="1800" b="1" i="0" kern="1200" dirty="0">
              <a:latin typeface="Century Gothic" panose="020B0502020202020204" pitchFamily="34" charset="0"/>
            </a:rPr>
            <a:t>Freezing</a:t>
          </a:r>
          <a:r>
            <a:rPr lang="en-AU" sz="1800" b="0" i="0" kern="1200" dirty="0">
              <a:latin typeface="Century Gothic" panose="020B0502020202020204" pitchFamily="34" charset="0"/>
            </a:rPr>
            <a:t> temporarily suspends rights over the asset. </a:t>
          </a:r>
          <a:endParaRPr lang="en-AU" sz="1800" kern="1200" dirty="0">
            <a:latin typeface="Century Gothic" panose="020B0502020202020204" pitchFamily="34" charset="0"/>
          </a:endParaRPr>
        </a:p>
      </dsp:txBody>
      <dsp:txXfrm>
        <a:off x="37549" y="36621"/>
        <a:ext cx="6020900" cy="1111256"/>
      </dsp:txXfrm>
    </dsp:sp>
    <dsp:sp modelId="{813843D1-247E-4037-BA35-07F5C07A1ED8}">
      <dsp:nvSpPr>
        <dsp:cNvPr id="0" name=""/>
        <dsp:cNvSpPr/>
      </dsp:nvSpPr>
      <dsp:spPr>
        <a:xfrm>
          <a:off x="2976" y="1289631"/>
          <a:ext cx="6090046" cy="1180402"/>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079500" lvl="0" indent="0" algn="l" defTabSz="800100">
            <a:lnSpc>
              <a:spcPct val="90000"/>
            </a:lnSpc>
            <a:spcBef>
              <a:spcPct val="0"/>
            </a:spcBef>
            <a:spcAft>
              <a:spcPct val="35000"/>
            </a:spcAft>
            <a:buNone/>
          </a:pPr>
          <a:r>
            <a:rPr lang="en-AU" sz="1800" b="1" i="0" kern="1200" dirty="0">
              <a:latin typeface="Century Gothic" panose="020B0502020202020204" pitchFamily="34" charset="0"/>
            </a:rPr>
            <a:t>Seizure</a:t>
          </a:r>
          <a:r>
            <a:rPr lang="en-AU" sz="1800" b="0" i="0" kern="1200" dirty="0">
              <a:latin typeface="Century Gothic" panose="020B0502020202020204" pitchFamily="34" charset="0"/>
            </a:rPr>
            <a:t> temporarily restrains an asset or puts it into the custody of the government.</a:t>
          </a:r>
          <a:endParaRPr lang="en-AU" sz="1800" kern="1200" dirty="0">
            <a:latin typeface="Century Gothic" panose="020B0502020202020204" pitchFamily="34" charset="0"/>
          </a:endParaRPr>
        </a:p>
      </dsp:txBody>
      <dsp:txXfrm>
        <a:off x="37549" y="1324204"/>
        <a:ext cx="6020900" cy="1111256"/>
      </dsp:txXfrm>
    </dsp:sp>
    <dsp:sp modelId="{7164F851-A9E0-4756-A8E1-6D8BAA0850EA}">
      <dsp:nvSpPr>
        <dsp:cNvPr id="0" name=""/>
        <dsp:cNvSpPr/>
      </dsp:nvSpPr>
      <dsp:spPr>
        <a:xfrm>
          <a:off x="2976" y="2577214"/>
          <a:ext cx="6090046" cy="1180402"/>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079500" lvl="0" indent="0" algn="l" defTabSz="800100">
            <a:lnSpc>
              <a:spcPct val="90000"/>
            </a:lnSpc>
            <a:spcBef>
              <a:spcPct val="0"/>
            </a:spcBef>
            <a:spcAft>
              <a:spcPct val="35000"/>
            </a:spcAft>
            <a:buNone/>
          </a:pPr>
          <a:r>
            <a:rPr lang="en-AU" sz="1800" b="1" i="0" kern="1200" dirty="0">
              <a:latin typeface="Century Gothic" panose="020B0502020202020204" pitchFamily="34" charset="0"/>
            </a:rPr>
            <a:t>Confiscation</a:t>
          </a:r>
          <a:r>
            <a:rPr lang="en-AU" sz="1800" b="0" i="0" kern="1200" dirty="0">
              <a:latin typeface="Century Gothic" panose="020B0502020202020204" pitchFamily="34" charset="0"/>
            </a:rPr>
            <a:t> of assets is the permanent removal of assets by order of a court or other competent authority.</a:t>
          </a:r>
          <a:endParaRPr lang="en-AU" sz="1800" kern="1200" dirty="0">
            <a:latin typeface="Century Gothic" panose="020B0502020202020204" pitchFamily="34" charset="0"/>
          </a:endParaRPr>
        </a:p>
      </dsp:txBody>
      <dsp:txXfrm>
        <a:off x="37549" y="2611787"/>
        <a:ext cx="6020900" cy="11112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D4294-C814-40D2-83A9-8D8D7DDEDDB1}">
      <dsp:nvSpPr>
        <dsp:cNvPr id="0" name=""/>
        <dsp:cNvSpPr/>
      </dsp:nvSpPr>
      <dsp:spPr>
        <a:xfrm>
          <a:off x="457199" y="0"/>
          <a:ext cx="5181600" cy="3816424"/>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091346-EEB0-4EF3-B045-F11B59C1DF9F}">
      <dsp:nvSpPr>
        <dsp:cNvPr id="0" name=""/>
        <dsp:cNvSpPr/>
      </dsp:nvSpPr>
      <dsp:spPr>
        <a:xfrm>
          <a:off x="0" y="1144927"/>
          <a:ext cx="1828800" cy="152656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Prevent</a:t>
          </a:r>
        </a:p>
      </dsp:txBody>
      <dsp:txXfrm>
        <a:off x="74521" y="1219448"/>
        <a:ext cx="1679758" cy="1377527"/>
      </dsp:txXfrm>
    </dsp:sp>
    <dsp:sp modelId="{22E49846-6ED9-4E9D-B349-7EB67813A866}">
      <dsp:nvSpPr>
        <dsp:cNvPr id="0" name=""/>
        <dsp:cNvSpPr/>
      </dsp:nvSpPr>
      <dsp:spPr>
        <a:xfrm>
          <a:off x="2133600" y="1144927"/>
          <a:ext cx="1828800" cy="1526569"/>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Detect</a:t>
          </a:r>
        </a:p>
      </dsp:txBody>
      <dsp:txXfrm>
        <a:off x="2208121" y="1219448"/>
        <a:ext cx="1679758" cy="1377527"/>
      </dsp:txXfrm>
    </dsp:sp>
    <dsp:sp modelId="{4F651B91-D981-4944-8172-4883A778520D}">
      <dsp:nvSpPr>
        <dsp:cNvPr id="0" name=""/>
        <dsp:cNvSpPr/>
      </dsp:nvSpPr>
      <dsp:spPr>
        <a:xfrm>
          <a:off x="4267200" y="1144927"/>
          <a:ext cx="1828800" cy="1526569"/>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Respond</a:t>
          </a:r>
        </a:p>
      </dsp:txBody>
      <dsp:txXfrm>
        <a:off x="4341721" y="1219448"/>
        <a:ext cx="1679758" cy="13775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EB201-7725-4A3D-8F33-3A4D58DFF40C}">
      <dsp:nvSpPr>
        <dsp:cNvPr id="0" name=""/>
        <dsp:cNvSpPr/>
      </dsp:nvSpPr>
      <dsp:spPr>
        <a:xfrm>
          <a:off x="0" y="628926"/>
          <a:ext cx="8647612" cy="20837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1151" tIns="874776" rIns="671151" bIns="99568" numCol="1" spcCol="1270" anchor="t" anchorCtr="0">
          <a:noAutofit/>
        </a:bodyPr>
        <a:lstStyle/>
        <a:p>
          <a:pPr marL="114300" lvl="1" indent="-114300" algn="l" defTabSz="622300">
            <a:lnSpc>
              <a:spcPct val="90000"/>
            </a:lnSpc>
            <a:spcBef>
              <a:spcPct val="0"/>
            </a:spcBef>
            <a:spcAft>
              <a:spcPct val="15000"/>
            </a:spcAft>
            <a:buChar char="•"/>
          </a:pPr>
          <a:r>
            <a:rPr lang="en-AU" sz="1400" kern="1200" dirty="0">
              <a:latin typeface="Century Gothic" panose="020B0502020202020204" pitchFamily="34" charset="0"/>
            </a:rPr>
            <a:t>Civil law involve disputes between people or corporations involving money, compensation or damages </a:t>
          </a:r>
        </a:p>
        <a:p>
          <a:pPr marL="114300" lvl="1" indent="-114300" algn="l" defTabSz="622300">
            <a:lnSpc>
              <a:spcPct val="90000"/>
            </a:lnSpc>
            <a:spcBef>
              <a:spcPct val="0"/>
            </a:spcBef>
            <a:spcAft>
              <a:spcPct val="15000"/>
            </a:spcAft>
            <a:buChar char="•"/>
          </a:pPr>
          <a:r>
            <a:rPr lang="en-AU" sz="1400" kern="1200" dirty="0">
              <a:latin typeface="Century Gothic" panose="020B0502020202020204" pitchFamily="34" charset="0"/>
            </a:rPr>
            <a:t>Standard of proof: ‘Balance of Probabilities’</a:t>
          </a:r>
        </a:p>
        <a:p>
          <a:pPr marL="114300" lvl="1" indent="-114300" algn="l" defTabSz="622300">
            <a:lnSpc>
              <a:spcPct val="90000"/>
            </a:lnSpc>
            <a:spcBef>
              <a:spcPct val="0"/>
            </a:spcBef>
            <a:spcAft>
              <a:spcPct val="15000"/>
            </a:spcAft>
            <a:buChar char="•"/>
          </a:pPr>
          <a:r>
            <a:rPr lang="en-AU" sz="1400" b="0" kern="1200" dirty="0">
              <a:latin typeface="Century Gothic" panose="020B0502020202020204" pitchFamily="34" charset="0"/>
            </a:rPr>
            <a:t>Information gathering: The person can be compelled to provide information</a:t>
          </a:r>
        </a:p>
        <a:p>
          <a:pPr marL="114300" lvl="1" indent="-114300" algn="l" defTabSz="622300">
            <a:lnSpc>
              <a:spcPct val="90000"/>
            </a:lnSpc>
            <a:spcBef>
              <a:spcPct val="0"/>
            </a:spcBef>
            <a:spcAft>
              <a:spcPct val="15000"/>
            </a:spcAft>
            <a:buChar char="•"/>
          </a:pPr>
          <a:r>
            <a:rPr lang="en-AU" sz="1400" kern="1200" dirty="0">
              <a:latin typeface="Century Gothic" panose="020B0502020202020204" pitchFamily="34" charset="0"/>
            </a:rPr>
            <a:t>Purpose: Deals with a taxation debt that has been raised</a:t>
          </a:r>
        </a:p>
      </dsp:txBody>
      <dsp:txXfrm>
        <a:off x="0" y="628926"/>
        <a:ext cx="8647612" cy="2083725"/>
      </dsp:txXfrm>
    </dsp:sp>
    <dsp:sp modelId="{DD06351A-7FD7-418F-A3F3-F92F9228E7BA}">
      <dsp:nvSpPr>
        <dsp:cNvPr id="0" name=""/>
        <dsp:cNvSpPr/>
      </dsp:nvSpPr>
      <dsp:spPr>
        <a:xfrm>
          <a:off x="432380" y="9006"/>
          <a:ext cx="6053328" cy="1239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801" tIns="0" rIns="228801" bIns="0" numCol="1" spcCol="1270" anchor="ctr" anchorCtr="0">
          <a:noAutofit/>
        </a:bodyPr>
        <a:lstStyle/>
        <a:p>
          <a:pPr marL="0" lvl="0" indent="0" algn="l" defTabSz="800100">
            <a:lnSpc>
              <a:spcPct val="90000"/>
            </a:lnSpc>
            <a:spcBef>
              <a:spcPct val="0"/>
            </a:spcBef>
            <a:spcAft>
              <a:spcPct val="35000"/>
            </a:spcAft>
            <a:buNone/>
          </a:pPr>
          <a:r>
            <a:rPr lang="en-AU" sz="1800" kern="1200" dirty="0">
              <a:latin typeface="Century Gothic" panose="020B0502020202020204" pitchFamily="34" charset="0"/>
            </a:rPr>
            <a:t>Civil recovery</a:t>
          </a:r>
        </a:p>
      </dsp:txBody>
      <dsp:txXfrm>
        <a:off x="492904" y="69530"/>
        <a:ext cx="5932280" cy="1118792"/>
      </dsp:txXfrm>
    </dsp:sp>
    <dsp:sp modelId="{04AF6562-C9CF-486D-A8F8-1C1C476F3A5B}">
      <dsp:nvSpPr>
        <dsp:cNvPr id="0" name=""/>
        <dsp:cNvSpPr/>
      </dsp:nvSpPr>
      <dsp:spPr>
        <a:xfrm>
          <a:off x="0" y="3559371"/>
          <a:ext cx="8647612" cy="208372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1151" tIns="874776" rIns="671151" bIns="99568" numCol="1" spcCol="1270" anchor="t" anchorCtr="0">
          <a:noAutofit/>
        </a:bodyPr>
        <a:lstStyle/>
        <a:p>
          <a:pPr marL="114300" lvl="1" indent="-114300" algn="l" defTabSz="622300">
            <a:lnSpc>
              <a:spcPct val="90000"/>
            </a:lnSpc>
            <a:spcBef>
              <a:spcPct val="0"/>
            </a:spcBef>
            <a:spcAft>
              <a:spcPct val="15000"/>
            </a:spcAft>
            <a:buChar char="•"/>
          </a:pPr>
          <a:r>
            <a:rPr lang="en-AU" sz="1400" kern="1200" dirty="0">
              <a:latin typeface="Century Gothic" panose="020B0502020202020204" pitchFamily="34" charset="0"/>
            </a:rPr>
            <a:t>Criminal law involves the government representing the community to prosecute people or corporations. </a:t>
          </a:r>
        </a:p>
        <a:p>
          <a:pPr marL="114300" lvl="1" indent="-114300" algn="l" defTabSz="622300">
            <a:lnSpc>
              <a:spcPct val="90000"/>
            </a:lnSpc>
            <a:spcBef>
              <a:spcPct val="0"/>
            </a:spcBef>
            <a:spcAft>
              <a:spcPct val="15000"/>
            </a:spcAft>
            <a:buChar char="•"/>
          </a:pPr>
          <a:r>
            <a:rPr lang="en-AU" sz="1400" kern="1200" dirty="0">
              <a:latin typeface="Century Gothic" panose="020B0502020202020204" pitchFamily="34" charset="0"/>
            </a:rPr>
            <a:t>Standard of proof: ‘Beyond reasonable doubt’</a:t>
          </a:r>
        </a:p>
        <a:p>
          <a:pPr marL="114300" lvl="1" indent="-114300" algn="l" defTabSz="622300">
            <a:lnSpc>
              <a:spcPct val="90000"/>
            </a:lnSpc>
            <a:spcBef>
              <a:spcPct val="0"/>
            </a:spcBef>
            <a:spcAft>
              <a:spcPct val="15000"/>
            </a:spcAft>
            <a:buChar char="•"/>
          </a:pPr>
          <a:r>
            <a:rPr lang="en-AU" sz="1400" b="0" kern="1200" dirty="0">
              <a:latin typeface="Century Gothic" panose="020B0502020202020204" pitchFamily="34" charset="0"/>
            </a:rPr>
            <a:t>Information gathering: The person has the right not to incriminate themselves</a:t>
          </a:r>
        </a:p>
        <a:p>
          <a:pPr marL="114300" lvl="1" indent="-114300" algn="l" defTabSz="622300">
            <a:lnSpc>
              <a:spcPct val="90000"/>
            </a:lnSpc>
            <a:spcBef>
              <a:spcPct val="0"/>
            </a:spcBef>
            <a:spcAft>
              <a:spcPct val="15000"/>
            </a:spcAft>
            <a:buChar char="•"/>
          </a:pPr>
          <a:r>
            <a:rPr lang="en-AU" sz="1400" kern="1200" dirty="0">
              <a:latin typeface="Century Gothic" panose="020B0502020202020204" pitchFamily="34" charset="0"/>
            </a:rPr>
            <a:t>Purpose: Specifically considers criminal offences</a:t>
          </a:r>
        </a:p>
      </dsp:txBody>
      <dsp:txXfrm>
        <a:off x="0" y="3559371"/>
        <a:ext cx="8647612" cy="2083725"/>
      </dsp:txXfrm>
    </dsp:sp>
    <dsp:sp modelId="{D3AB9070-0E6B-4E01-AE1E-AE742E404CE8}">
      <dsp:nvSpPr>
        <dsp:cNvPr id="0" name=""/>
        <dsp:cNvSpPr/>
      </dsp:nvSpPr>
      <dsp:spPr>
        <a:xfrm>
          <a:off x="432380" y="2939451"/>
          <a:ext cx="6053328" cy="12398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801" tIns="0" rIns="228801" bIns="0" numCol="1" spcCol="1270" anchor="ctr" anchorCtr="0">
          <a:noAutofit/>
        </a:bodyPr>
        <a:lstStyle/>
        <a:p>
          <a:pPr marL="0" lvl="0" indent="0" algn="l" defTabSz="800100">
            <a:lnSpc>
              <a:spcPct val="90000"/>
            </a:lnSpc>
            <a:spcBef>
              <a:spcPct val="0"/>
            </a:spcBef>
            <a:spcAft>
              <a:spcPct val="35000"/>
            </a:spcAft>
            <a:buNone/>
          </a:pPr>
          <a:r>
            <a:rPr lang="en-AU" sz="1800" kern="1200" dirty="0">
              <a:latin typeface="Century Gothic" panose="020B0502020202020204" pitchFamily="34" charset="0"/>
            </a:rPr>
            <a:t>Conviction-based recovery</a:t>
          </a:r>
        </a:p>
      </dsp:txBody>
      <dsp:txXfrm>
        <a:off x="492904" y="2999975"/>
        <a:ext cx="5932280" cy="11187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F19E4-6081-423F-A183-44CAAB000134}">
      <dsp:nvSpPr>
        <dsp:cNvPr id="0" name=""/>
        <dsp:cNvSpPr/>
      </dsp:nvSpPr>
      <dsp:spPr>
        <a:xfrm>
          <a:off x="3746309" y="1948"/>
          <a:ext cx="1351694" cy="135169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Payment Plan</a:t>
          </a:r>
        </a:p>
      </dsp:txBody>
      <dsp:txXfrm>
        <a:off x="3944260" y="199899"/>
        <a:ext cx="955792" cy="955792"/>
      </dsp:txXfrm>
    </dsp:sp>
    <dsp:sp modelId="{D8D7217D-A612-4BD9-BDA7-F8E0BD9B5D8D}">
      <dsp:nvSpPr>
        <dsp:cNvPr id="0" name=""/>
        <dsp:cNvSpPr/>
      </dsp:nvSpPr>
      <dsp:spPr>
        <a:xfrm rot="1542857">
          <a:off x="5148179" y="886234"/>
          <a:ext cx="360910" cy="45619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kern="1200">
            <a:latin typeface="Century Gothic" panose="020B0502020202020204" pitchFamily="34" charset="0"/>
          </a:endParaRPr>
        </a:p>
      </dsp:txBody>
      <dsp:txXfrm>
        <a:off x="5153540" y="953984"/>
        <a:ext cx="252637" cy="273718"/>
      </dsp:txXfrm>
    </dsp:sp>
    <dsp:sp modelId="{82BF6A05-B42A-41C7-ADE7-E3D91ADF94DD}">
      <dsp:nvSpPr>
        <dsp:cNvPr id="0" name=""/>
        <dsp:cNvSpPr/>
      </dsp:nvSpPr>
      <dsp:spPr>
        <a:xfrm>
          <a:off x="5577671" y="883885"/>
          <a:ext cx="1351694" cy="1351694"/>
        </a:xfrm>
        <a:prstGeom prst="ellipse">
          <a:avLst/>
        </a:prstGeom>
        <a:solidFill>
          <a:schemeClr val="accent5">
            <a:hueOff val="-257065"/>
            <a:satOff val="-3131"/>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Garnishee notice</a:t>
          </a:r>
        </a:p>
      </dsp:txBody>
      <dsp:txXfrm>
        <a:off x="5775622" y="1081836"/>
        <a:ext cx="955792" cy="955792"/>
      </dsp:txXfrm>
    </dsp:sp>
    <dsp:sp modelId="{E2673C6F-5366-496C-899E-978BCB939165}">
      <dsp:nvSpPr>
        <dsp:cNvPr id="0" name=""/>
        <dsp:cNvSpPr/>
      </dsp:nvSpPr>
      <dsp:spPr>
        <a:xfrm rot="4628571">
          <a:off x="6296944" y="2312523"/>
          <a:ext cx="360910" cy="456196"/>
        </a:xfrm>
        <a:prstGeom prst="rightArrow">
          <a:avLst>
            <a:gd name="adj1" fmla="val 60000"/>
            <a:gd name="adj2" fmla="val 50000"/>
          </a:avLst>
        </a:prstGeom>
        <a:solidFill>
          <a:schemeClr val="accent5">
            <a:hueOff val="-257065"/>
            <a:satOff val="-3131"/>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kern="1200">
            <a:latin typeface="Century Gothic" panose="020B0502020202020204" pitchFamily="34" charset="0"/>
          </a:endParaRPr>
        </a:p>
      </dsp:txBody>
      <dsp:txXfrm>
        <a:off x="6339034" y="2350983"/>
        <a:ext cx="252637" cy="273718"/>
      </dsp:txXfrm>
    </dsp:sp>
    <dsp:sp modelId="{052FA555-8CEC-4AFD-A0A8-ED6551A39CE7}">
      <dsp:nvSpPr>
        <dsp:cNvPr id="0" name=""/>
        <dsp:cNvSpPr/>
      </dsp:nvSpPr>
      <dsp:spPr>
        <a:xfrm>
          <a:off x="6029980" y="2865581"/>
          <a:ext cx="1351694" cy="1351694"/>
        </a:xfrm>
        <a:prstGeom prst="ellipse">
          <a:avLst/>
        </a:prstGeom>
        <a:solidFill>
          <a:schemeClr val="accent5">
            <a:hueOff val="-514129"/>
            <a:satOff val="-6262"/>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Director Penalties</a:t>
          </a:r>
        </a:p>
      </dsp:txBody>
      <dsp:txXfrm>
        <a:off x="6227931" y="3063532"/>
        <a:ext cx="955792" cy="955792"/>
      </dsp:txXfrm>
    </dsp:sp>
    <dsp:sp modelId="{9BEF2B2D-E858-40E5-8382-B01B784CD0FB}">
      <dsp:nvSpPr>
        <dsp:cNvPr id="0" name=""/>
        <dsp:cNvSpPr/>
      </dsp:nvSpPr>
      <dsp:spPr>
        <a:xfrm rot="7714286">
          <a:off x="5898069" y="4099941"/>
          <a:ext cx="360910" cy="456196"/>
        </a:xfrm>
        <a:prstGeom prst="rightArrow">
          <a:avLst>
            <a:gd name="adj1" fmla="val 60000"/>
            <a:gd name="adj2" fmla="val 50000"/>
          </a:avLst>
        </a:prstGeom>
        <a:solidFill>
          <a:schemeClr val="accent5">
            <a:hueOff val="-514129"/>
            <a:satOff val="-6262"/>
            <a:lumOff val="5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kern="1200">
            <a:latin typeface="Century Gothic" panose="020B0502020202020204" pitchFamily="34" charset="0"/>
          </a:endParaRPr>
        </a:p>
      </dsp:txBody>
      <dsp:txXfrm rot="10800000">
        <a:off x="5985959" y="4148854"/>
        <a:ext cx="252637" cy="273718"/>
      </dsp:txXfrm>
    </dsp:sp>
    <dsp:sp modelId="{50D03384-4C4C-4DE3-B759-BF8C8221D60A}">
      <dsp:nvSpPr>
        <dsp:cNvPr id="0" name=""/>
        <dsp:cNvSpPr/>
      </dsp:nvSpPr>
      <dsp:spPr>
        <a:xfrm>
          <a:off x="4762638" y="4454777"/>
          <a:ext cx="1351694" cy="1351694"/>
        </a:xfrm>
        <a:prstGeom prst="ellipse">
          <a:avLst/>
        </a:prstGeom>
        <a:solidFill>
          <a:schemeClr val="accent5">
            <a:hueOff val="-771194"/>
            <a:satOff val="-9394"/>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Departure Prohibition order</a:t>
          </a:r>
        </a:p>
      </dsp:txBody>
      <dsp:txXfrm>
        <a:off x="4960589" y="4652728"/>
        <a:ext cx="955792" cy="955792"/>
      </dsp:txXfrm>
    </dsp:sp>
    <dsp:sp modelId="{72C9F6D6-1DC4-4B33-AC09-1A7BDBEAE786}">
      <dsp:nvSpPr>
        <dsp:cNvPr id="0" name=""/>
        <dsp:cNvSpPr/>
      </dsp:nvSpPr>
      <dsp:spPr>
        <a:xfrm rot="10800000">
          <a:off x="4251915" y="4902525"/>
          <a:ext cx="360910" cy="456196"/>
        </a:xfrm>
        <a:prstGeom prst="rightArrow">
          <a:avLst>
            <a:gd name="adj1" fmla="val 60000"/>
            <a:gd name="adj2" fmla="val 50000"/>
          </a:avLst>
        </a:prstGeom>
        <a:solidFill>
          <a:schemeClr val="accent5">
            <a:hueOff val="-771194"/>
            <a:satOff val="-9394"/>
            <a:lumOff val="82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kern="1200">
            <a:latin typeface="Century Gothic" panose="020B0502020202020204" pitchFamily="34" charset="0"/>
          </a:endParaRPr>
        </a:p>
      </dsp:txBody>
      <dsp:txXfrm rot="10800000">
        <a:off x="4360188" y="4993764"/>
        <a:ext cx="252637" cy="273718"/>
      </dsp:txXfrm>
    </dsp:sp>
    <dsp:sp modelId="{1FE64E98-5477-45F1-9531-9FD33CB5D65E}">
      <dsp:nvSpPr>
        <dsp:cNvPr id="0" name=""/>
        <dsp:cNvSpPr/>
      </dsp:nvSpPr>
      <dsp:spPr>
        <a:xfrm>
          <a:off x="2729980" y="4454777"/>
          <a:ext cx="1351694" cy="1351694"/>
        </a:xfrm>
        <a:prstGeom prst="ellipse">
          <a:avLst/>
        </a:prstGeom>
        <a:solidFill>
          <a:schemeClr val="accent5">
            <a:hueOff val="-1028258"/>
            <a:satOff val="-12525"/>
            <a:lumOff val="1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Freezing order</a:t>
          </a:r>
        </a:p>
      </dsp:txBody>
      <dsp:txXfrm>
        <a:off x="2927931" y="4652728"/>
        <a:ext cx="955792" cy="955792"/>
      </dsp:txXfrm>
    </dsp:sp>
    <dsp:sp modelId="{5EEDAE8D-81A1-4A5F-BE5E-54FD7B8B1AEC}">
      <dsp:nvSpPr>
        <dsp:cNvPr id="0" name=""/>
        <dsp:cNvSpPr/>
      </dsp:nvSpPr>
      <dsp:spPr>
        <a:xfrm rot="13885714">
          <a:off x="2598069" y="4115913"/>
          <a:ext cx="360910" cy="456196"/>
        </a:xfrm>
        <a:prstGeom prst="rightArrow">
          <a:avLst>
            <a:gd name="adj1" fmla="val 60000"/>
            <a:gd name="adj2" fmla="val 50000"/>
          </a:avLst>
        </a:prstGeom>
        <a:solidFill>
          <a:schemeClr val="accent5">
            <a:hueOff val="-1028258"/>
            <a:satOff val="-12525"/>
            <a:lumOff val="1098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kern="1200">
            <a:latin typeface="Century Gothic" panose="020B0502020202020204" pitchFamily="34" charset="0"/>
          </a:endParaRPr>
        </a:p>
      </dsp:txBody>
      <dsp:txXfrm rot="10800000">
        <a:off x="2685959" y="4249478"/>
        <a:ext cx="252637" cy="273718"/>
      </dsp:txXfrm>
    </dsp:sp>
    <dsp:sp modelId="{2774A8E5-52F9-4F1E-9237-96E537E9E4EF}">
      <dsp:nvSpPr>
        <dsp:cNvPr id="0" name=""/>
        <dsp:cNvSpPr/>
      </dsp:nvSpPr>
      <dsp:spPr>
        <a:xfrm>
          <a:off x="1462638" y="2865581"/>
          <a:ext cx="1351694" cy="1351694"/>
        </a:xfrm>
        <a:prstGeom prst="ellipse">
          <a:avLst/>
        </a:prstGeom>
        <a:solidFill>
          <a:schemeClr val="accent5">
            <a:hueOff val="-1285323"/>
            <a:satOff val="-15656"/>
            <a:lumOff val="1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Warrant of seizure</a:t>
          </a:r>
        </a:p>
      </dsp:txBody>
      <dsp:txXfrm>
        <a:off x="1660589" y="3063532"/>
        <a:ext cx="955792" cy="955792"/>
      </dsp:txXfrm>
    </dsp:sp>
    <dsp:sp modelId="{6212F938-9E5D-4BF1-B23D-02A4A1B86005}">
      <dsp:nvSpPr>
        <dsp:cNvPr id="0" name=""/>
        <dsp:cNvSpPr/>
      </dsp:nvSpPr>
      <dsp:spPr>
        <a:xfrm rot="16971429">
          <a:off x="2181911" y="2332440"/>
          <a:ext cx="360910" cy="456196"/>
        </a:xfrm>
        <a:prstGeom prst="rightArrow">
          <a:avLst>
            <a:gd name="adj1" fmla="val 60000"/>
            <a:gd name="adj2" fmla="val 50000"/>
          </a:avLst>
        </a:prstGeom>
        <a:solidFill>
          <a:schemeClr val="accent5">
            <a:hueOff val="-1285323"/>
            <a:satOff val="-15656"/>
            <a:lumOff val="137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kern="1200">
            <a:latin typeface="Century Gothic" panose="020B0502020202020204" pitchFamily="34" charset="0"/>
          </a:endParaRPr>
        </a:p>
      </dsp:txBody>
      <dsp:txXfrm>
        <a:off x="2224001" y="2476458"/>
        <a:ext cx="252637" cy="273718"/>
      </dsp:txXfrm>
    </dsp:sp>
    <dsp:sp modelId="{2A8EB904-7B78-4A2D-BA8F-28F3CA9142B0}">
      <dsp:nvSpPr>
        <dsp:cNvPr id="0" name=""/>
        <dsp:cNvSpPr/>
      </dsp:nvSpPr>
      <dsp:spPr>
        <a:xfrm>
          <a:off x="1914947" y="883885"/>
          <a:ext cx="1351694" cy="1351694"/>
        </a:xfrm>
        <a:prstGeom prst="ellipse">
          <a:avLst/>
        </a:prstGeom>
        <a:solidFill>
          <a:schemeClr val="accent5">
            <a:hueOff val="-1542387"/>
            <a:satOff val="-18787"/>
            <a:lumOff val="1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Mutual Assistance</a:t>
          </a:r>
        </a:p>
      </dsp:txBody>
      <dsp:txXfrm>
        <a:off x="2112898" y="1081836"/>
        <a:ext cx="955792" cy="955792"/>
      </dsp:txXfrm>
    </dsp:sp>
    <dsp:sp modelId="{5D9A0130-7621-4F92-8954-50E5F08328F2}">
      <dsp:nvSpPr>
        <dsp:cNvPr id="0" name=""/>
        <dsp:cNvSpPr/>
      </dsp:nvSpPr>
      <dsp:spPr>
        <a:xfrm rot="20057143">
          <a:off x="3316817" y="895097"/>
          <a:ext cx="360910" cy="456196"/>
        </a:xfrm>
        <a:prstGeom prst="rightArrow">
          <a:avLst>
            <a:gd name="adj1" fmla="val 60000"/>
            <a:gd name="adj2" fmla="val 50000"/>
          </a:avLst>
        </a:prstGeom>
        <a:solidFill>
          <a:schemeClr val="accent5">
            <a:hueOff val="-1542387"/>
            <a:satOff val="-18787"/>
            <a:lumOff val="1647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AU" sz="1100" kern="1200">
            <a:latin typeface="Century Gothic" panose="020B0502020202020204" pitchFamily="34" charset="0"/>
          </a:endParaRPr>
        </a:p>
      </dsp:txBody>
      <dsp:txXfrm>
        <a:off x="3322178" y="1009825"/>
        <a:ext cx="252637" cy="27371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52A15-15D1-419E-B146-071C046C2B53}">
      <dsp:nvSpPr>
        <dsp:cNvPr id="0" name=""/>
        <dsp:cNvSpPr/>
      </dsp:nvSpPr>
      <dsp:spPr>
        <a:xfrm>
          <a:off x="0" y="986604"/>
          <a:ext cx="2191111" cy="219114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Cash</a:t>
          </a:r>
        </a:p>
      </dsp:txBody>
      <dsp:txXfrm>
        <a:off x="320881" y="1307490"/>
        <a:ext cx="1549349" cy="1549375"/>
      </dsp:txXfrm>
    </dsp:sp>
    <dsp:sp modelId="{56702108-B8C6-413A-859E-0303F3BA538B}">
      <dsp:nvSpPr>
        <dsp:cNvPr id="0" name=""/>
        <dsp:cNvSpPr/>
      </dsp:nvSpPr>
      <dsp:spPr>
        <a:xfrm>
          <a:off x="1121884" y="2598872"/>
          <a:ext cx="2191111" cy="2191147"/>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Bank accounts</a:t>
          </a:r>
        </a:p>
      </dsp:txBody>
      <dsp:txXfrm>
        <a:off x="1442765" y="2919758"/>
        <a:ext cx="1549349" cy="1549375"/>
      </dsp:txXfrm>
    </dsp:sp>
    <dsp:sp modelId="{39EE8741-0153-49FB-967A-7C85CA336C0F}">
      <dsp:nvSpPr>
        <dsp:cNvPr id="0" name=""/>
        <dsp:cNvSpPr/>
      </dsp:nvSpPr>
      <dsp:spPr>
        <a:xfrm>
          <a:off x="2244661" y="986604"/>
          <a:ext cx="2191111" cy="2191147"/>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Property</a:t>
          </a:r>
        </a:p>
      </dsp:txBody>
      <dsp:txXfrm>
        <a:off x="2565542" y="1307490"/>
        <a:ext cx="1549349" cy="1549375"/>
      </dsp:txXfrm>
    </dsp:sp>
    <dsp:sp modelId="{8A8D881C-8CF6-4783-929E-C736104127B3}">
      <dsp:nvSpPr>
        <dsp:cNvPr id="0" name=""/>
        <dsp:cNvSpPr/>
      </dsp:nvSpPr>
      <dsp:spPr>
        <a:xfrm>
          <a:off x="3366546" y="2598872"/>
          <a:ext cx="2191111" cy="2191147"/>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Share portfolios</a:t>
          </a:r>
        </a:p>
      </dsp:txBody>
      <dsp:txXfrm>
        <a:off x="3687427" y="2919758"/>
        <a:ext cx="1549349" cy="1549375"/>
      </dsp:txXfrm>
    </dsp:sp>
    <dsp:sp modelId="{F4BEEB42-AA5B-4AA8-A650-22E602259A97}">
      <dsp:nvSpPr>
        <dsp:cNvPr id="0" name=""/>
        <dsp:cNvSpPr/>
      </dsp:nvSpPr>
      <dsp:spPr>
        <a:xfrm>
          <a:off x="4489323" y="986604"/>
          <a:ext cx="2191111" cy="2191147"/>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Cars &amp; motorcycles</a:t>
          </a:r>
        </a:p>
      </dsp:txBody>
      <dsp:txXfrm>
        <a:off x="4810204" y="1307490"/>
        <a:ext cx="1549349" cy="1549375"/>
      </dsp:txXfrm>
    </dsp:sp>
    <dsp:sp modelId="{16EAB8BD-59A4-41C0-9ADF-155FF05AEE0E}">
      <dsp:nvSpPr>
        <dsp:cNvPr id="0" name=""/>
        <dsp:cNvSpPr/>
      </dsp:nvSpPr>
      <dsp:spPr>
        <a:xfrm>
          <a:off x="5611207" y="2598872"/>
          <a:ext cx="2191111" cy="2191147"/>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Aircraft and boats</a:t>
          </a:r>
        </a:p>
      </dsp:txBody>
      <dsp:txXfrm>
        <a:off x="5932088" y="2919758"/>
        <a:ext cx="1549349" cy="1549375"/>
      </dsp:txXfrm>
    </dsp:sp>
    <dsp:sp modelId="{7A477E95-8386-4A17-81BC-23DCD482BF93}">
      <dsp:nvSpPr>
        <dsp:cNvPr id="0" name=""/>
        <dsp:cNvSpPr/>
      </dsp:nvSpPr>
      <dsp:spPr>
        <a:xfrm>
          <a:off x="6733984" y="986604"/>
          <a:ext cx="2191111" cy="2191147"/>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AU" sz="1800" kern="1200" dirty="0">
            <a:latin typeface="Century Gothic" panose="020B0502020202020204" pitchFamily="34" charset="0"/>
          </a:endParaRPr>
        </a:p>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Artwork &amp; jewellery</a:t>
          </a:r>
        </a:p>
      </dsp:txBody>
      <dsp:txXfrm>
        <a:off x="7054865" y="1307490"/>
        <a:ext cx="1549349" cy="15493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4839E-6CEF-4439-9893-676AA01EED78}">
      <dsp:nvSpPr>
        <dsp:cNvPr id="0" name=""/>
        <dsp:cNvSpPr/>
      </dsp:nvSpPr>
      <dsp:spPr>
        <a:xfrm>
          <a:off x="1016000" y="0"/>
          <a:ext cx="4064000" cy="406400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AU" sz="1600" kern="1200" dirty="0">
            <a:latin typeface="Century Gothic" panose="020B0502020202020204" pitchFamily="34" charset="0"/>
          </a:endParaRPr>
        </a:p>
        <a:p>
          <a:pPr marL="0" lvl="0" indent="0" algn="ctr" defTabSz="711200">
            <a:lnSpc>
              <a:spcPct val="90000"/>
            </a:lnSpc>
            <a:spcBef>
              <a:spcPct val="0"/>
            </a:spcBef>
            <a:spcAft>
              <a:spcPct val="35000"/>
            </a:spcAft>
            <a:buNone/>
          </a:pPr>
          <a:r>
            <a:rPr lang="en-AU" sz="1600" kern="1200" dirty="0">
              <a:latin typeface="Century Gothic" panose="020B0502020202020204" pitchFamily="34" charset="0"/>
            </a:rPr>
            <a:t>Interim measures</a:t>
          </a:r>
        </a:p>
      </dsp:txBody>
      <dsp:txXfrm>
        <a:off x="1981200" y="304800"/>
        <a:ext cx="2133600" cy="690880"/>
      </dsp:txXfrm>
    </dsp:sp>
    <dsp:sp modelId="{5BA2DAB9-2D99-447A-A72D-37B70829FEFC}">
      <dsp:nvSpPr>
        <dsp:cNvPr id="0" name=""/>
        <dsp:cNvSpPr/>
      </dsp:nvSpPr>
      <dsp:spPr>
        <a:xfrm>
          <a:off x="1524000" y="1015999"/>
          <a:ext cx="3048000" cy="3048000"/>
        </a:xfrm>
        <a:prstGeom prst="ellipse">
          <a:avLst/>
        </a:prstGeom>
        <a:solidFill>
          <a:schemeClr val="accent5">
            <a:hueOff val="-1542387"/>
            <a:satOff val="-18787"/>
            <a:lumOff val="1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AU" sz="1600" kern="1200" dirty="0">
              <a:latin typeface="Century Gothic" panose="020B0502020202020204" pitchFamily="34" charset="0"/>
            </a:rPr>
            <a:t>Recovery orders</a:t>
          </a:r>
        </a:p>
      </dsp:txBody>
      <dsp:txXfrm>
        <a:off x="1970369" y="1778000"/>
        <a:ext cx="2155261" cy="1524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65582-8B24-44C3-825D-68863A7E9BFE}">
      <dsp:nvSpPr>
        <dsp:cNvPr id="0" name=""/>
        <dsp:cNvSpPr/>
      </dsp:nvSpPr>
      <dsp:spPr>
        <a:xfrm>
          <a:off x="2976" y="2048"/>
          <a:ext cx="6090046" cy="1180402"/>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079500" lvl="0" indent="0" algn="l" defTabSz="800100">
            <a:lnSpc>
              <a:spcPct val="90000"/>
            </a:lnSpc>
            <a:spcBef>
              <a:spcPct val="0"/>
            </a:spcBef>
            <a:spcAft>
              <a:spcPct val="35000"/>
            </a:spcAft>
            <a:buNone/>
          </a:pPr>
          <a:r>
            <a:rPr lang="en-AU" sz="1800" b="1" i="0" kern="1200" dirty="0">
              <a:latin typeface="Century Gothic" panose="020B0502020202020204" pitchFamily="34" charset="0"/>
            </a:rPr>
            <a:t>Freezing</a:t>
          </a:r>
          <a:r>
            <a:rPr lang="en-AU" sz="1800" b="0" i="0" kern="1200" dirty="0">
              <a:latin typeface="Century Gothic" panose="020B0502020202020204" pitchFamily="34" charset="0"/>
            </a:rPr>
            <a:t> temporarily suspends rights over the asset. </a:t>
          </a:r>
          <a:endParaRPr lang="en-AU" sz="1800" b="0" i="0" kern="1200" dirty="0">
            <a:solidFill>
              <a:srgbClr val="000000">
                <a:hueOff val="0"/>
                <a:satOff val="0"/>
                <a:lumOff val="0"/>
                <a:alphaOff val="0"/>
              </a:srgbClr>
            </a:solidFill>
            <a:latin typeface="Century Gothic" panose="020B0502020202020204" pitchFamily="34" charset="0"/>
            <a:ea typeface="+mn-ea"/>
            <a:cs typeface="+mn-cs"/>
          </a:endParaRPr>
        </a:p>
      </dsp:txBody>
      <dsp:txXfrm>
        <a:off x="37549" y="36621"/>
        <a:ext cx="6020900" cy="1111256"/>
      </dsp:txXfrm>
    </dsp:sp>
    <dsp:sp modelId="{813843D1-247E-4037-BA35-07F5C07A1ED8}">
      <dsp:nvSpPr>
        <dsp:cNvPr id="0" name=""/>
        <dsp:cNvSpPr/>
      </dsp:nvSpPr>
      <dsp:spPr>
        <a:xfrm>
          <a:off x="2976" y="1289631"/>
          <a:ext cx="6090046" cy="1180402"/>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079500" lvl="0" indent="0" algn="l" defTabSz="800100">
            <a:lnSpc>
              <a:spcPct val="90000"/>
            </a:lnSpc>
            <a:spcBef>
              <a:spcPct val="0"/>
            </a:spcBef>
            <a:spcAft>
              <a:spcPct val="35000"/>
            </a:spcAft>
            <a:buNone/>
          </a:pPr>
          <a:r>
            <a:rPr lang="en-AU" sz="1800" b="1" i="0" kern="1200" dirty="0">
              <a:latin typeface="Century Gothic" panose="020B0502020202020204" pitchFamily="34" charset="0"/>
            </a:rPr>
            <a:t>Seizure</a:t>
          </a:r>
          <a:r>
            <a:rPr lang="en-AU" sz="1800" b="0" i="0" kern="1200" dirty="0">
              <a:latin typeface="Century Gothic" panose="020B0502020202020204" pitchFamily="34" charset="0"/>
            </a:rPr>
            <a:t> temporarily restrains an asset or puts it into the custody of the government. </a:t>
          </a:r>
          <a:endParaRPr lang="en-AU" sz="1800" kern="1200" dirty="0">
            <a:latin typeface="Century Gothic" panose="020B0502020202020204" pitchFamily="34" charset="0"/>
          </a:endParaRPr>
        </a:p>
      </dsp:txBody>
      <dsp:txXfrm>
        <a:off x="37549" y="1324204"/>
        <a:ext cx="6020900" cy="1111256"/>
      </dsp:txXfrm>
    </dsp:sp>
    <dsp:sp modelId="{7164F851-A9E0-4756-A8E1-6D8BAA0850EA}">
      <dsp:nvSpPr>
        <dsp:cNvPr id="0" name=""/>
        <dsp:cNvSpPr/>
      </dsp:nvSpPr>
      <dsp:spPr>
        <a:xfrm>
          <a:off x="2976" y="2577214"/>
          <a:ext cx="6090046" cy="1180402"/>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1079500" lvl="0" indent="0" algn="l" defTabSz="800100">
            <a:lnSpc>
              <a:spcPct val="90000"/>
            </a:lnSpc>
            <a:spcBef>
              <a:spcPct val="0"/>
            </a:spcBef>
            <a:spcAft>
              <a:spcPct val="35000"/>
            </a:spcAft>
            <a:buNone/>
          </a:pPr>
          <a:r>
            <a:rPr lang="en-AU" sz="1800" b="1" i="0" kern="1200" dirty="0">
              <a:latin typeface="Century Gothic" panose="020B0502020202020204" pitchFamily="34" charset="0"/>
            </a:rPr>
            <a:t>Restraining orders </a:t>
          </a:r>
          <a:r>
            <a:rPr lang="en-AU" sz="1800" b="0" i="0" kern="1200" dirty="0">
              <a:solidFill>
                <a:srgbClr val="000000">
                  <a:hueOff val="0"/>
                  <a:satOff val="0"/>
                  <a:lumOff val="0"/>
                  <a:alphaOff val="0"/>
                </a:srgbClr>
              </a:solidFill>
              <a:latin typeface="Century Gothic" panose="020B0502020202020204" pitchFamily="34" charset="0"/>
              <a:ea typeface="+mn-ea"/>
              <a:cs typeface="+mn-cs"/>
            </a:rPr>
            <a:t>prevents the disposal of or dealing with property pending the outcomes of confiscation proceedings.</a:t>
          </a:r>
          <a:endParaRPr lang="en-AU" sz="1800" kern="1200" dirty="0">
            <a:latin typeface="Century Gothic" panose="020B0502020202020204" pitchFamily="34" charset="0"/>
          </a:endParaRPr>
        </a:p>
      </dsp:txBody>
      <dsp:txXfrm>
        <a:off x="37549" y="2611787"/>
        <a:ext cx="6020900" cy="111125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EB201-7725-4A3D-8F33-3A4D58DFF40C}">
      <dsp:nvSpPr>
        <dsp:cNvPr id="0" name=""/>
        <dsp:cNvSpPr/>
      </dsp:nvSpPr>
      <dsp:spPr>
        <a:xfrm>
          <a:off x="0" y="556313"/>
          <a:ext cx="8647612" cy="2331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1151" tIns="770636" rIns="671151" bIns="99568" numCol="1" spcCol="1270" anchor="t" anchorCtr="0">
          <a:noAutofit/>
        </a:bodyPr>
        <a:lstStyle/>
        <a:p>
          <a:pPr marL="114300" lvl="1" indent="-114300" algn="l" defTabSz="622300">
            <a:lnSpc>
              <a:spcPct val="90000"/>
            </a:lnSpc>
            <a:spcBef>
              <a:spcPct val="0"/>
            </a:spcBef>
            <a:spcAft>
              <a:spcPct val="15000"/>
            </a:spcAft>
            <a:buChar char="•"/>
          </a:pPr>
          <a:r>
            <a:rPr lang="en-AU" sz="1400" kern="1200" dirty="0">
              <a:latin typeface="Century Gothic" panose="020B0502020202020204" pitchFamily="34" charset="0"/>
            </a:rPr>
            <a:t>Person-directed: Forfeiture of property where the court is satisfied that a person is engaged in conduct constituting one or more serious offences. </a:t>
          </a:r>
        </a:p>
        <a:p>
          <a:pPr marL="114300" lvl="1" indent="-114300" algn="l" defTabSz="622300">
            <a:lnSpc>
              <a:spcPct val="90000"/>
            </a:lnSpc>
            <a:spcBef>
              <a:spcPct val="0"/>
            </a:spcBef>
            <a:spcAft>
              <a:spcPct val="15000"/>
            </a:spcAft>
            <a:buChar char="•"/>
          </a:pPr>
          <a:r>
            <a:rPr lang="en-AU" sz="1400" kern="1200" dirty="0">
              <a:solidFill>
                <a:srgbClr val="000000">
                  <a:hueOff val="0"/>
                  <a:satOff val="0"/>
                  <a:lumOff val="0"/>
                  <a:alphaOff val="0"/>
                </a:srgbClr>
              </a:solidFill>
              <a:latin typeface="Century Gothic" panose="020B0502020202020204" pitchFamily="34" charset="0"/>
              <a:ea typeface="+mn-ea"/>
              <a:cs typeface="+mn-cs"/>
            </a:rPr>
            <a:t>Asset-directed: Forfeiture of property where the court is satisfied that the property is the proceeds or instrument of certain offences or no claim has been made in respect to the property.</a:t>
          </a:r>
        </a:p>
        <a:p>
          <a:pPr marL="114300" lvl="1" indent="-114300" algn="l" defTabSz="622300">
            <a:lnSpc>
              <a:spcPct val="90000"/>
            </a:lnSpc>
            <a:spcBef>
              <a:spcPct val="0"/>
            </a:spcBef>
            <a:spcAft>
              <a:spcPct val="15000"/>
            </a:spcAft>
            <a:buChar char="•"/>
          </a:pPr>
          <a:r>
            <a:rPr lang="en-AU" sz="1400" kern="1200" dirty="0">
              <a:solidFill>
                <a:srgbClr val="000000">
                  <a:hueOff val="0"/>
                  <a:satOff val="0"/>
                  <a:lumOff val="0"/>
                  <a:alphaOff val="0"/>
                </a:srgbClr>
              </a:solidFill>
              <a:latin typeface="Century Gothic" panose="020B0502020202020204" pitchFamily="34" charset="0"/>
              <a:ea typeface="+mn-ea"/>
              <a:cs typeface="+mn-cs"/>
            </a:rPr>
            <a:t>In both cases, the property must be subject to a restraining order for at least six months prior.</a:t>
          </a:r>
        </a:p>
      </dsp:txBody>
      <dsp:txXfrm>
        <a:off x="0" y="556313"/>
        <a:ext cx="8647612" cy="2331000"/>
      </dsp:txXfrm>
    </dsp:sp>
    <dsp:sp modelId="{DD06351A-7FD7-418F-A3F3-F92F9228E7BA}">
      <dsp:nvSpPr>
        <dsp:cNvPr id="0" name=""/>
        <dsp:cNvSpPr/>
      </dsp:nvSpPr>
      <dsp:spPr>
        <a:xfrm>
          <a:off x="432380" y="10193"/>
          <a:ext cx="6053328" cy="10922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801" tIns="0" rIns="228801" bIns="0" numCol="1" spcCol="1270" anchor="ctr" anchorCtr="0">
          <a:noAutofit/>
        </a:bodyPr>
        <a:lstStyle/>
        <a:p>
          <a:pPr marL="0" lvl="0" indent="0" algn="l" defTabSz="800100">
            <a:lnSpc>
              <a:spcPct val="90000"/>
            </a:lnSpc>
            <a:spcBef>
              <a:spcPct val="0"/>
            </a:spcBef>
            <a:spcAft>
              <a:spcPct val="35000"/>
            </a:spcAft>
            <a:buNone/>
          </a:pPr>
          <a:r>
            <a:rPr lang="en-AU" sz="1800" kern="1200" dirty="0">
              <a:latin typeface="Century Gothic" panose="020B0502020202020204" pitchFamily="34" charset="0"/>
            </a:rPr>
            <a:t>Civil recovery</a:t>
          </a:r>
        </a:p>
      </dsp:txBody>
      <dsp:txXfrm>
        <a:off x="485699" y="63512"/>
        <a:ext cx="5946690" cy="985602"/>
      </dsp:txXfrm>
    </dsp:sp>
    <dsp:sp modelId="{04AF6562-C9CF-486D-A8F8-1C1C476F3A5B}">
      <dsp:nvSpPr>
        <dsp:cNvPr id="0" name=""/>
        <dsp:cNvSpPr/>
      </dsp:nvSpPr>
      <dsp:spPr>
        <a:xfrm>
          <a:off x="0" y="3633234"/>
          <a:ext cx="8647612" cy="192307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1151" tIns="770636" rIns="671151" bIns="99568" numCol="1" spcCol="1270" anchor="t" anchorCtr="0">
          <a:noAutofit/>
        </a:bodyPr>
        <a:lstStyle/>
        <a:p>
          <a:pPr marL="114300" lvl="1" indent="-114300" algn="l" defTabSz="622300">
            <a:lnSpc>
              <a:spcPct val="90000"/>
            </a:lnSpc>
            <a:spcBef>
              <a:spcPct val="0"/>
            </a:spcBef>
            <a:spcAft>
              <a:spcPct val="15000"/>
            </a:spcAft>
            <a:buChar char="•"/>
          </a:pPr>
          <a:r>
            <a:rPr lang="en-AU" sz="1400" kern="1200" dirty="0">
              <a:latin typeface="Century Gothic" panose="020B0502020202020204" pitchFamily="34" charset="0"/>
            </a:rPr>
            <a:t>Forfeiture upon application of the Australian Federal Police (AFP) or Commonwealth Director of Public Prosecutions (CDPP). The application must be </a:t>
          </a:r>
          <a:r>
            <a:rPr lang="en-AU" sz="1400" kern="1200" dirty="0">
              <a:solidFill>
                <a:srgbClr val="000000">
                  <a:hueOff val="0"/>
                  <a:satOff val="0"/>
                  <a:lumOff val="0"/>
                  <a:alphaOff val="0"/>
                </a:srgbClr>
              </a:solidFill>
              <a:latin typeface="Century Gothic" panose="020B0502020202020204" pitchFamily="34" charset="0"/>
              <a:ea typeface="+mn-ea"/>
              <a:cs typeface="+mn-cs"/>
            </a:rPr>
            <a:t>made within six months of the offence of an ‘indictable offence’.</a:t>
          </a:r>
        </a:p>
        <a:p>
          <a:pPr marL="114300" lvl="1" indent="-114300" algn="l" defTabSz="622300">
            <a:lnSpc>
              <a:spcPct val="90000"/>
            </a:lnSpc>
            <a:spcBef>
              <a:spcPct val="0"/>
            </a:spcBef>
            <a:spcAft>
              <a:spcPct val="15000"/>
            </a:spcAft>
            <a:buChar char="•"/>
          </a:pPr>
          <a:r>
            <a:rPr lang="en-AU" sz="1400" kern="1200" dirty="0">
              <a:solidFill>
                <a:srgbClr val="000000">
                  <a:hueOff val="0"/>
                  <a:satOff val="0"/>
                  <a:lumOff val="0"/>
                  <a:alphaOff val="0"/>
                </a:srgbClr>
              </a:solidFill>
              <a:latin typeface="Century Gothic" panose="020B0502020202020204" pitchFamily="34" charset="0"/>
              <a:ea typeface="+mn-ea"/>
              <a:cs typeface="+mn-cs"/>
            </a:rPr>
            <a:t>Automatic forfeiture, six months after conviction of a ‘serious offence’ of all property subject to a restraining order relating to the offence. </a:t>
          </a:r>
        </a:p>
      </dsp:txBody>
      <dsp:txXfrm>
        <a:off x="0" y="3633234"/>
        <a:ext cx="8647612" cy="1923075"/>
      </dsp:txXfrm>
    </dsp:sp>
    <dsp:sp modelId="{D3AB9070-0E6B-4E01-AE1E-AE742E404CE8}">
      <dsp:nvSpPr>
        <dsp:cNvPr id="0" name=""/>
        <dsp:cNvSpPr/>
      </dsp:nvSpPr>
      <dsp:spPr>
        <a:xfrm>
          <a:off x="432380" y="3087113"/>
          <a:ext cx="6053328" cy="10922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801" tIns="0" rIns="228801" bIns="0" numCol="1" spcCol="1270" anchor="ctr" anchorCtr="0">
          <a:noAutofit/>
        </a:bodyPr>
        <a:lstStyle/>
        <a:p>
          <a:pPr marL="0" lvl="0" indent="0" algn="l" defTabSz="800100">
            <a:lnSpc>
              <a:spcPct val="90000"/>
            </a:lnSpc>
            <a:spcBef>
              <a:spcPct val="0"/>
            </a:spcBef>
            <a:spcAft>
              <a:spcPct val="35000"/>
            </a:spcAft>
            <a:buNone/>
          </a:pPr>
          <a:r>
            <a:rPr lang="en-AU" sz="1800" kern="1200" dirty="0">
              <a:latin typeface="Century Gothic" panose="020B0502020202020204" pitchFamily="34" charset="0"/>
            </a:rPr>
            <a:t>Conviction-based recovery</a:t>
          </a:r>
        </a:p>
      </dsp:txBody>
      <dsp:txXfrm>
        <a:off x="485699" y="3140432"/>
        <a:ext cx="5946690" cy="98560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08754-F77D-48C0-981E-E81F141DEC08}">
      <dsp:nvSpPr>
        <dsp:cNvPr id="0" name=""/>
        <dsp:cNvSpPr/>
      </dsp:nvSpPr>
      <dsp:spPr>
        <a:xfrm rot="5400000">
          <a:off x="-178895" y="180258"/>
          <a:ext cx="1192637" cy="834846"/>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1</a:t>
          </a:r>
        </a:p>
      </dsp:txBody>
      <dsp:txXfrm rot="-5400000">
        <a:off x="1" y="418785"/>
        <a:ext cx="834846" cy="357791"/>
      </dsp:txXfrm>
    </dsp:sp>
    <dsp:sp modelId="{7EB4838C-D8CC-4752-A952-AD78E89A9AD6}">
      <dsp:nvSpPr>
        <dsp:cNvPr id="0" name=""/>
        <dsp:cNvSpPr/>
      </dsp:nvSpPr>
      <dsp:spPr>
        <a:xfrm rot="5400000">
          <a:off x="3736896" y="-2900687"/>
          <a:ext cx="775214" cy="657931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mj-lt"/>
            <a:buNone/>
          </a:pPr>
          <a:r>
            <a:rPr lang="en-AU" sz="1400" kern="1200" dirty="0">
              <a:effectLst/>
              <a:latin typeface="Century Gothic" panose="020B0502020202020204" pitchFamily="34" charset="0"/>
              <a:ea typeface="Calibri" panose="020F0502020204030204" pitchFamily="34" charset="0"/>
              <a:cs typeface="Times New Roman" panose="02020603050405020304" pitchFamily="18" charset="0"/>
            </a:rPr>
            <a:t>Substantiation of unlawful conduct and property identification (Investigation)</a:t>
          </a:r>
          <a:endParaRPr lang="en-AU" sz="1400" kern="1200" dirty="0">
            <a:latin typeface="Century Gothic" panose="020B0502020202020204" pitchFamily="34" charset="0"/>
          </a:endParaRPr>
        </a:p>
      </dsp:txBody>
      <dsp:txXfrm rot="-5400000">
        <a:off x="834847" y="39205"/>
        <a:ext cx="6541471" cy="699528"/>
      </dsp:txXfrm>
    </dsp:sp>
    <dsp:sp modelId="{08126809-84A6-455D-B711-378EA524B5B0}">
      <dsp:nvSpPr>
        <dsp:cNvPr id="0" name=""/>
        <dsp:cNvSpPr/>
      </dsp:nvSpPr>
      <dsp:spPr>
        <a:xfrm rot="5400000">
          <a:off x="-178895" y="1225374"/>
          <a:ext cx="1192637" cy="834846"/>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2</a:t>
          </a:r>
        </a:p>
      </dsp:txBody>
      <dsp:txXfrm rot="-5400000">
        <a:off x="1" y="1463901"/>
        <a:ext cx="834846" cy="357791"/>
      </dsp:txXfrm>
    </dsp:sp>
    <dsp:sp modelId="{2C4CEF5C-5A9D-4BD8-91A8-5A041300A120}">
      <dsp:nvSpPr>
        <dsp:cNvPr id="0" name=""/>
        <dsp:cNvSpPr/>
      </dsp:nvSpPr>
      <dsp:spPr>
        <a:xfrm rot="5400000">
          <a:off x="3736896" y="-1855571"/>
          <a:ext cx="775214" cy="6579314"/>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mj-lt"/>
            <a:buNone/>
          </a:pPr>
          <a:r>
            <a:rPr lang="en-AU" sz="1400" kern="1200" dirty="0">
              <a:effectLst/>
              <a:latin typeface="Century Gothic" panose="020B0502020202020204" pitchFamily="34" charset="0"/>
              <a:ea typeface="Calibri" panose="020F0502020204030204" pitchFamily="34" charset="0"/>
              <a:cs typeface="Times New Roman" panose="02020603050405020304" pitchFamily="18" charset="0"/>
            </a:rPr>
            <a:t>Restraint of property</a:t>
          </a:r>
          <a:endParaRPr lang="en-AU" sz="1400" kern="1200" dirty="0">
            <a:latin typeface="Century Gothic" panose="020B0502020202020204" pitchFamily="34" charset="0"/>
          </a:endParaRPr>
        </a:p>
      </dsp:txBody>
      <dsp:txXfrm rot="-5400000">
        <a:off x="834847" y="1084321"/>
        <a:ext cx="6541471" cy="699528"/>
      </dsp:txXfrm>
    </dsp:sp>
    <dsp:sp modelId="{6F26EA70-05B4-4F4C-8647-E72472A346A0}">
      <dsp:nvSpPr>
        <dsp:cNvPr id="0" name=""/>
        <dsp:cNvSpPr/>
      </dsp:nvSpPr>
      <dsp:spPr>
        <a:xfrm rot="5400000">
          <a:off x="-178895" y="2270490"/>
          <a:ext cx="1192637" cy="834846"/>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3</a:t>
          </a:r>
        </a:p>
      </dsp:txBody>
      <dsp:txXfrm rot="-5400000">
        <a:off x="1" y="2509017"/>
        <a:ext cx="834846" cy="357791"/>
      </dsp:txXfrm>
    </dsp:sp>
    <dsp:sp modelId="{68EF499A-F99C-443E-83FE-BF65E70753FC}">
      <dsp:nvSpPr>
        <dsp:cNvPr id="0" name=""/>
        <dsp:cNvSpPr/>
      </dsp:nvSpPr>
      <dsp:spPr>
        <a:xfrm rot="5400000">
          <a:off x="3736896" y="-810455"/>
          <a:ext cx="775214" cy="6579314"/>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mj-lt"/>
            <a:buNone/>
          </a:pPr>
          <a:r>
            <a:rPr lang="en-AU" sz="1400" kern="1200" dirty="0">
              <a:effectLst/>
              <a:latin typeface="Century Gothic" panose="020B0502020202020204" pitchFamily="34" charset="0"/>
              <a:ea typeface="Calibri" panose="020F0502020204030204" pitchFamily="34" charset="0"/>
              <a:cs typeface="Times New Roman" panose="02020603050405020304" pitchFamily="18" charset="0"/>
            </a:rPr>
            <a:t>Confiscation of property</a:t>
          </a:r>
          <a:endParaRPr lang="en-AU" sz="1400" kern="1200" dirty="0">
            <a:latin typeface="Century Gothic" panose="020B0502020202020204" pitchFamily="34" charset="0"/>
          </a:endParaRPr>
        </a:p>
      </dsp:txBody>
      <dsp:txXfrm rot="-5400000">
        <a:off x="834847" y="2129437"/>
        <a:ext cx="6541471" cy="699528"/>
      </dsp:txXfrm>
    </dsp:sp>
    <dsp:sp modelId="{3E320F6A-A5CC-42C8-9815-8F3F21101C0E}">
      <dsp:nvSpPr>
        <dsp:cNvPr id="0" name=""/>
        <dsp:cNvSpPr/>
      </dsp:nvSpPr>
      <dsp:spPr>
        <a:xfrm rot="5400000">
          <a:off x="-178895" y="3315606"/>
          <a:ext cx="1192637" cy="834846"/>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Century Gothic" panose="020B0502020202020204" pitchFamily="34" charset="0"/>
            </a:rPr>
            <a:t>4</a:t>
          </a:r>
        </a:p>
      </dsp:txBody>
      <dsp:txXfrm rot="-5400000">
        <a:off x="1" y="3554133"/>
        <a:ext cx="834846" cy="357791"/>
      </dsp:txXfrm>
    </dsp:sp>
    <dsp:sp modelId="{D35FED16-8C67-4A74-AB5B-6768C8F9214D}">
      <dsp:nvSpPr>
        <dsp:cNvPr id="0" name=""/>
        <dsp:cNvSpPr/>
      </dsp:nvSpPr>
      <dsp:spPr>
        <a:xfrm rot="5400000">
          <a:off x="3736896" y="234660"/>
          <a:ext cx="775214" cy="657931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mj-lt"/>
            <a:buNone/>
          </a:pPr>
          <a:r>
            <a:rPr lang="en-AU" sz="1400" kern="1200" dirty="0">
              <a:effectLst/>
              <a:latin typeface="Century Gothic" panose="020B0502020202020204" pitchFamily="34" charset="0"/>
              <a:ea typeface="Calibri" panose="020F0502020204030204" pitchFamily="34" charset="0"/>
              <a:cs typeface="Times New Roman" panose="02020603050405020304" pitchFamily="18" charset="0"/>
            </a:rPr>
            <a:t>Disposal of confiscated property </a:t>
          </a:r>
          <a:endParaRPr lang="en-AU" sz="1400" kern="1200" dirty="0">
            <a:latin typeface="Century Gothic" panose="020B0502020202020204" pitchFamily="34" charset="0"/>
          </a:endParaRPr>
        </a:p>
      </dsp:txBody>
      <dsp:txXfrm rot="-5400000">
        <a:off x="834847" y="3174553"/>
        <a:ext cx="6541471" cy="69952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9BDA2-FE66-40E7-813E-4329C17E554B}">
      <dsp:nvSpPr>
        <dsp:cNvPr id="0" name=""/>
        <dsp:cNvSpPr/>
      </dsp:nvSpPr>
      <dsp:spPr>
        <a:xfrm rot="5400000">
          <a:off x="1044773" y="2236551"/>
          <a:ext cx="2000181" cy="2277136"/>
        </a:xfrm>
        <a:prstGeom prst="bentUpArrow">
          <a:avLst>
            <a:gd name="adj1" fmla="val 32840"/>
            <a:gd name="adj2" fmla="val 25000"/>
            <a:gd name="adj3" fmla="val 35780"/>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5B69A7-D667-48D5-AD0E-6EC219C9C776}">
      <dsp:nvSpPr>
        <dsp:cNvPr id="0" name=""/>
        <dsp:cNvSpPr/>
      </dsp:nvSpPr>
      <dsp:spPr>
        <a:xfrm>
          <a:off x="514846" y="19309"/>
          <a:ext cx="3367129" cy="2356881"/>
        </a:xfrm>
        <a:prstGeom prst="roundRect">
          <a:avLst>
            <a:gd name="adj" fmla="val 1667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a:effectLst/>
              <a:latin typeface="Century Gothic" panose="020B0502020202020204" pitchFamily="34" charset="0"/>
              <a:ea typeface="Calibri" panose="020F0502020204030204" pitchFamily="34" charset="0"/>
              <a:cs typeface="Times New Roman" panose="02020603050405020304" pitchFamily="18" charset="0"/>
            </a:rPr>
            <a:t>Where there are reasonable grounds to suspect that a person’s wealth exceeds the value of his or her lawfully acquired wealth, the court may make an order requiring person to attend court and prove, on the balance of probabilities, that his or her wealth was not derived from a relevant offence.</a:t>
          </a:r>
          <a:endParaRPr lang="en-AU" sz="1200" kern="1200" dirty="0">
            <a:effectLst/>
            <a:latin typeface="Century Gothic" panose="020B0502020202020204" pitchFamily="34" charset="0"/>
            <a:ea typeface="Calibri" panose="020F0502020204030204" pitchFamily="34" charset="0"/>
            <a:cs typeface="Times New Roman" panose="02020603050405020304" pitchFamily="18" charset="0"/>
          </a:endParaRPr>
        </a:p>
      </dsp:txBody>
      <dsp:txXfrm>
        <a:off x="629920" y="134383"/>
        <a:ext cx="3136981" cy="2126733"/>
      </dsp:txXfrm>
    </dsp:sp>
    <dsp:sp modelId="{0B07D15C-5F8B-4603-B74B-D0651F54BCAF}">
      <dsp:nvSpPr>
        <dsp:cNvPr id="0" name=""/>
        <dsp:cNvSpPr/>
      </dsp:nvSpPr>
      <dsp:spPr>
        <a:xfrm>
          <a:off x="3881975" y="244091"/>
          <a:ext cx="2448928" cy="1904935"/>
        </a:xfrm>
        <a:prstGeom prst="rect">
          <a:avLst/>
        </a:prstGeom>
        <a:noFill/>
        <a:ln>
          <a:noFill/>
        </a:ln>
        <a:effectLst/>
      </dsp:spPr>
      <dsp:style>
        <a:lnRef idx="0">
          <a:scrgbClr r="0" g="0" b="0"/>
        </a:lnRef>
        <a:fillRef idx="0">
          <a:scrgbClr r="0" g="0" b="0"/>
        </a:fillRef>
        <a:effectRef idx="0">
          <a:scrgbClr r="0" g="0" b="0"/>
        </a:effectRef>
        <a:fontRef idx="minor"/>
      </dsp:style>
    </dsp:sp>
    <dsp:sp modelId="{EB51F0B1-9F2F-4A62-94E6-766BBA730D0D}">
      <dsp:nvSpPr>
        <dsp:cNvPr id="0" name=""/>
        <dsp:cNvSpPr/>
      </dsp:nvSpPr>
      <dsp:spPr>
        <a:xfrm>
          <a:off x="3306554" y="2666864"/>
          <a:ext cx="3367129" cy="2356881"/>
        </a:xfrm>
        <a:prstGeom prst="roundRect">
          <a:avLst>
            <a:gd name="adj" fmla="val 1667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effectLst/>
              <a:latin typeface="Century Gothic" panose="020B0502020202020204" pitchFamily="34" charset="0"/>
              <a:ea typeface="Calibri" panose="020F0502020204030204" pitchFamily="34" charset="0"/>
              <a:cs typeface="Times New Roman" panose="02020603050405020304" pitchFamily="18" charset="0"/>
            </a:rPr>
            <a:t>If the court is not satisfied that part of the person’s wealth was not derived from such offences, the court may make an unexplained wealth order requiring them to pay that part of his or her wealth to the Commonwealth. </a:t>
          </a:r>
          <a:endParaRPr lang="en-AU" sz="1200" kern="1200" dirty="0"/>
        </a:p>
      </dsp:txBody>
      <dsp:txXfrm>
        <a:off x="3421628" y="2781938"/>
        <a:ext cx="3136981" cy="21267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905DF-4D89-495A-B622-BC84E79C8CBA}">
      <dsp:nvSpPr>
        <dsp:cNvPr id="0" name=""/>
        <dsp:cNvSpPr/>
      </dsp:nvSpPr>
      <dsp:spPr>
        <a:xfrm>
          <a:off x="3698" y="1115614"/>
          <a:ext cx="3234159" cy="323415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987" tIns="22860" rIns="177987" bIns="2286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AFP (Australian Federal Police) – investigate</a:t>
          </a:r>
        </a:p>
      </dsp:txBody>
      <dsp:txXfrm>
        <a:off x="477330" y="1589246"/>
        <a:ext cx="2286895" cy="2286895"/>
      </dsp:txXfrm>
    </dsp:sp>
    <dsp:sp modelId="{B41B4BB0-72C5-4A2C-86DC-717AC68E1457}">
      <dsp:nvSpPr>
        <dsp:cNvPr id="0" name=""/>
        <dsp:cNvSpPr/>
      </dsp:nvSpPr>
      <dsp:spPr>
        <a:xfrm>
          <a:off x="2591026" y="1115614"/>
          <a:ext cx="3234159" cy="3234159"/>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987" tIns="22860" rIns="177987" bIns="2286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ATO (Australian Taxation Office) – audit, investigate, prosecute* </a:t>
          </a:r>
        </a:p>
      </dsp:txBody>
      <dsp:txXfrm>
        <a:off x="3064658" y="1589246"/>
        <a:ext cx="2286895" cy="2286895"/>
      </dsp:txXfrm>
    </dsp:sp>
    <dsp:sp modelId="{D12761AF-5D35-4DAE-8CE9-0A285DBBD6B1}">
      <dsp:nvSpPr>
        <dsp:cNvPr id="0" name=""/>
        <dsp:cNvSpPr/>
      </dsp:nvSpPr>
      <dsp:spPr>
        <a:xfrm>
          <a:off x="5178353" y="1115614"/>
          <a:ext cx="3234159" cy="3234159"/>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987" tIns="22860" rIns="177987" bIns="2286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Century Gothic" panose="020B0502020202020204" pitchFamily="34" charset="0"/>
            </a:rPr>
            <a:t>CDPP (Commonwealth Department of Public Prosecutions) – prosecute</a:t>
          </a:r>
        </a:p>
      </dsp:txBody>
      <dsp:txXfrm>
        <a:off x="5651985" y="1589246"/>
        <a:ext cx="2286895" cy="228689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EB201-7725-4A3D-8F33-3A4D58DFF40C}">
      <dsp:nvSpPr>
        <dsp:cNvPr id="0" name=""/>
        <dsp:cNvSpPr/>
      </dsp:nvSpPr>
      <dsp:spPr>
        <a:xfrm>
          <a:off x="0" y="635401"/>
          <a:ext cx="8647612" cy="2031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1151" tIns="895604" rIns="671151" bIns="99568" numCol="1" spcCol="1270" anchor="t" anchorCtr="0">
          <a:noAutofit/>
        </a:bodyPr>
        <a:lstStyle/>
        <a:p>
          <a:pPr marL="114300" lvl="1" indent="-114300" algn="l" defTabSz="622300">
            <a:lnSpc>
              <a:spcPct val="90000"/>
            </a:lnSpc>
            <a:spcBef>
              <a:spcPct val="0"/>
            </a:spcBef>
            <a:spcAft>
              <a:spcPct val="15000"/>
            </a:spcAft>
            <a:buChar char="•"/>
          </a:pPr>
          <a:r>
            <a:rPr lang="en-AU" sz="1400" kern="1200" dirty="0">
              <a:solidFill>
                <a:srgbClr val="000000">
                  <a:hueOff val="0"/>
                  <a:satOff val="0"/>
                  <a:lumOff val="0"/>
                  <a:alphaOff val="0"/>
                </a:srgbClr>
              </a:solidFill>
              <a:latin typeface="Century Gothic" panose="020B0502020202020204" pitchFamily="34" charset="0"/>
              <a:ea typeface="+mn-ea"/>
              <a:cs typeface="+mn-cs"/>
            </a:rPr>
            <a:t>Australian superior courts have the power to make an order for the issue of a letter of request to the judicial authorities of a foreign country requesting the taking of evidence from a person in that country. </a:t>
          </a:r>
        </a:p>
        <a:p>
          <a:pPr marL="114300" lvl="1" indent="-114300" algn="l" defTabSz="622300">
            <a:lnSpc>
              <a:spcPct val="90000"/>
            </a:lnSpc>
            <a:spcBef>
              <a:spcPct val="0"/>
            </a:spcBef>
            <a:spcAft>
              <a:spcPct val="15000"/>
            </a:spcAft>
            <a:buChar char="•"/>
          </a:pPr>
          <a:r>
            <a:rPr lang="en-AU" sz="1400" kern="1200" dirty="0">
              <a:solidFill>
                <a:srgbClr val="000000">
                  <a:hueOff val="0"/>
                  <a:satOff val="0"/>
                  <a:lumOff val="0"/>
                  <a:alphaOff val="0"/>
                </a:srgbClr>
              </a:solidFill>
              <a:latin typeface="Century Gothic" panose="020B0502020202020204" pitchFamily="34" charset="0"/>
              <a:ea typeface="+mn-ea"/>
              <a:cs typeface="+mn-cs"/>
            </a:rPr>
            <a:t>Available methods of enforcement can include writ of execution to seize and </a:t>
          </a:r>
          <a:r>
            <a:rPr lang="en-AU" sz="1400" kern="1200" dirty="0" err="1">
              <a:solidFill>
                <a:srgbClr val="000000">
                  <a:hueOff val="0"/>
                  <a:satOff val="0"/>
                  <a:lumOff val="0"/>
                  <a:alphaOff val="0"/>
                </a:srgbClr>
              </a:solidFill>
              <a:latin typeface="Century Gothic" panose="020B0502020202020204" pitchFamily="34" charset="0"/>
              <a:ea typeface="+mn-ea"/>
              <a:cs typeface="+mn-cs"/>
            </a:rPr>
            <a:t>seell</a:t>
          </a:r>
          <a:r>
            <a:rPr lang="en-AU" sz="1400" kern="1200" dirty="0">
              <a:solidFill>
                <a:srgbClr val="000000">
                  <a:hueOff val="0"/>
                  <a:satOff val="0"/>
                  <a:lumOff val="0"/>
                  <a:alphaOff val="0"/>
                </a:srgbClr>
              </a:solidFill>
              <a:latin typeface="Century Gothic" panose="020B0502020202020204" pitchFamily="34" charset="0"/>
              <a:ea typeface="+mn-ea"/>
              <a:cs typeface="+mn-cs"/>
            </a:rPr>
            <a:t> assets, garnishee order, charging order and insolvency orders. </a:t>
          </a:r>
        </a:p>
      </dsp:txBody>
      <dsp:txXfrm>
        <a:off x="0" y="635401"/>
        <a:ext cx="8647612" cy="2031750"/>
      </dsp:txXfrm>
    </dsp:sp>
    <dsp:sp modelId="{DD06351A-7FD7-418F-A3F3-F92F9228E7BA}">
      <dsp:nvSpPr>
        <dsp:cNvPr id="0" name=""/>
        <dsp:cNvSpPr/>
      </dsp:nvSpPr>
      <dsp:spPr>
        <a:xfrm>
          <a:off x="432380" y="721"/>
          <a:ext cx="6053328" cy="1269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801" tIns="0" rIns="228801" bIns="0" numCol="1" spcCol="1270" anchor="ctr" anchorCtr="0">
          <a:noAutofit/>
        </a:bodyPr>
        <a:lstStyle/>
        <a:p>
          <a:pPr marL="0" lvl="0" indent="0" algn="l" defTabSz="800100">
            <a:lnSpc>
              <a:spcPct val="90000"/>
            </a:lnSpc>
            <a:spcBef>
              <a:spcPct val="0"/>
            </a:spcBef>
            <a:spcAft>
              <a:spcPct val="35000"/>
            </a:spcAft>
            <a:buNone/>
          </a:pPr>
          <a:r>
            <a:rPr lang="en-AU" sz="1800" kern="1200" dirty="0">
              <a:latin typeface="Century Gothic" panose="020B0502020202020204" pitchFamily="34" charset="0"/>
            </a:rPr>
            <a:t>Civil recovery</a:t>
          </a:r>
        </a:p>
      </dsp:txBody>
      <dsp:txXfrm>
        <a:off x="494345" y="62686"/>
        <a:ext cx="5929398" cy="1145430"/>
      </dsp:txXfrm>
    </dsp:sp>
    <dsp:sp modelId="{04AF6562-C9CF-486D-A8F8-1C1C476F3A5B}">
      <dsp:nvSpPr>
        <dsp:cNvPr id="0" name=""/>
        <dsp:cNvSpPr/>
      </dsp:nvSpPr>
      <dsp:spPr>
        <a:xfrm>
          <a:off x="0" y="3534031"/>
          <a:ext cx="8647612" cy="20317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1151" tIns="895604" rIns="671151" bIns="99568" numCol="1" spcCol="1270" anchor="t" anchorCtr="0">
          <a:noAutofit/>
        </a:bodyPr>
        <a:lstStyle/>
        <a:p>
          <a:pPr marL="114300" lvl="1" indent="-114300" algn="l" defTabSz="622300">
            <a:lnSpc>
              <a:spcPct val="90000"/>
            </a:lnSpc>
            <a:spcBef>
              <a:spcPct val="0"/>
            </a:spcBef>
            <a:spcAft>
              <a:spcPct val="15000"/>
            </a:spcAft>
            <a:buChar char="•"/>
          </a:pPr>
          <a:r>
            <a:rPr lang="en-AU" sz="1400" kern="1200" dirty="0">
              <a:solidFill>
                <a:srgbClr val="000000">
                  <a:hueOff val="0"/>
                  <a:satOff val="0"/>
                  <a:lumOff val="0"/>
                  <a:alphaOff val="0"/>
                </a:srgbClr>
              </a:solidFill>
              <a:latin typeface="Century Gothic" panose="020B0502020202020204" pitchFamily="34" charset="0"/>
              <a:ea typeface="+mn-ea"/>
              <a:cs typeface="+mn-cs"/>
            </a:rPr>
            <a:t>Mutual Assistance to and from Australia is governed by the Mutual Assistance in Criminal Matters Act 1987 (Mutual Legal Assistance Treaties (MLATs))</a:t>
          </a:r>
        </a:p>
        <a:p>
          <a:pPr marL="114300" lvl="1" indent="-114300" algn="l" defTabSz="622300">
            <a:lnSpc>
              <a:spcPct val="90000"/>
            </a:lnSpc>
            <a:spcBef>
              <a:spcPct val="0"/>
            </a:spcBef>
            <a:spcAft>
              <a:spcPct val="15000"/>
            </a:spcAft>
            <a:buChar char="•"/>
          </a:pPr>
          <a:r>
            <a:rPr lang="en-AU" sz="1400" kern="1200" dirty="0">
              <a:solidFill>
                <a:srgbClr val="000000">
                  <a:hueOff val="0"/>
                  <a:satOff val="0"/>
                  <a:lumOff val="0"/>
                  <a:alphaOff val="0"/>
                </a:srgbClr>
              </a:solidFill>
              <a:latin typeface="Century Gothic" panose="020B0502020202020204" pitchFamily="34" charset="0"/>
              <a:ea typeface="+mn-ea"/>
              <a:cs typeface="+mn-cs"/>
            </a:rPr>
            <a:t>Australia can request assistance from foreign countries for the issue of order similar in nature to those under POCA in aid of criminal proceedings or criminal investigation regarding a serious offence. </a:t>
          </a:r>
        </a:p>
      </dsp:txBody>
      <dsp:txXfrm>
        <a:off x="0" y="3534031"/>
        <a:ext cx="8647612" cy="2031750"/>
      </dsp:txXfrm>
    </dsp:sp>
    <dsp:sp modelId="{D3AB9070-0E6B-4E01-AE1E-AE742E404CE8}">
      <dsp:nvSpPr>
        <dsp:cNvPr id="0" name=""/>
        <dsp:cNvSpPr/>
      </dsp:nvSpPr>
      <dsp:spPr>
        <a:xfrm>
          <a:off x="432380" y="2899351"/>
          <a:ext cx="6053328" cy="1269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801" tIns="0" rIns="228801" bIns="0" numCol="1" spcCol="1270" anchor="ctr" anchorCtr="0">
          <a:noAutofit/>
        </a:bodyPr>
        <a:lstStyle/>
        <a:p>
          <a:pPr marL="0" lvl="0" indent="0" algn="l" defTabSz="800100">
            <a:lnSpc>
              <a:spcPct val="90000"/>
            </a:lnSpc>
            <a:spcBef>
              <a:spcPct val="0"/>
            </a:spcBef>
            <a:spcAft>
              <a:spcPct val="35000"/>
            </a:spcAft>
            <a:buNone/>
          </a:pPr>
          <a:r>
            <a:rPr lang="en-AU" sz="1800" kern="1200" dirty="0">
              <a:latin typeface="Century Gothic" panose="020B0502020202020204" pitchFamily="34" charset="0"/>
            </a:rPr>
            <a:t>Conviction-based recovery</a:t>
          </a:r>
        </a:p>
      </dsp:txBody>
      <dsp:txXfrm>
        <a:off x="494345" y="2961316"/>
        <a:ext cx="5929398" cy="114543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B138D-00E2-4EE6-AD4B-8CD3CF039C54}">
      <dsp:nvSpPr>
        <dsp:cNvPr id="0" name=""/>
        <dsp:cNvSpPr/>
      </dsp:nvSpPr>
      <dsp:spPr>
        <a:xfrm>
          <a:off x="-4689747" y="-718913"/>
          <a:ext cx="5586158" cy="5586158"/>
        </a:xfrm>
        <a:prstGeom prst="blockArc">
          <a:avLst>
            <a:gd name="adj1" fmla="val 18900000"/>
            <a:gd name="adj2" fmla="val 2700000"/>
            <a:gd name="adj3" fmla="val 387"/>
          </a:avLst>
        </a:pr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2DE783-93E3-4CD7-A1FD-655E543048AA}">
      <dsp:nvSpPr>
        <dsp:cNvPr id="0" name=""/>
        <dsp:cNvSpPr/>
      </dsp:nvSpPr>
      <dsp:spPr>
        <a:xfrm>
          <a:off x="576516" y="414833"/>
          <a:ext cx="8155364" cy="829666"/>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rPr>
            <a:t>1. Thinking about the VAT carousel you designed, what is the best asset confiscation strategy? </a:t>
          </a:r>
        </a:p>
      </dsp:txBody>
      <dsp:txXfrm>
        <a:off x="576516" y="414833"/>
        <a:ext cx="8155364" cy="829666"/>
      </dsp:txXfrm>
    </dsp:sp>
    <dsp:sp modelId="{BE75ECA8-E19A-458B-8F00-8FAA3AB8D6BC}">
      <dsp:nvSpPr>
        <dsp:cNvPr id="0" name=""/>
        <dsp:cNvSpPr/>
      </dsp:nvSpPr>
      <dsp:spPr>
        <a:xfrm>
          <a:off x="57975" y="311124"/>
          <a:ext cx="1037083" cy="103708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E1ED0A-1725-4645-8588-772732A1DBF7}">
      <dsp:nvSpPr>
        <dsp:cNvPr id="0" name=""/>
        <dsp:cNvSpPr/>
      </dsp:nvSpPr>
      <dsp:spPr>
        <a:xfrm>
          <a:off x="878100" y="1659332"/>
          <a:ext cx="7853780" cy="829666"/>
        </a:xfrm>
        <a:prstGeom prst="rect">
          <a:avLst/>
        </a:prstGeom>
        <a:solidFill>
          <a:schemeClr val="accent5">
            <a:shade val="80000"/>
            <a:hueOff val="365567"/>
            <a:satOff val="-48019"/>
            <a:lumOff val="243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rPr>
            <a:t>2. Which assets would you target and why? </a:t>
          </a:r>
        </a:p>
      </dsp:txBody>
      <dsp:txXfrm>
        <a:off x="878100" y="1659332"/>
        <a:ext cx="7853780" cy="829666"/>
      </dsp:txXfrm>
    </dsp:sp>
    <dsp:sp modelId="{2D494737-8663-4E91-90AA-9AF9281E980C}">
      <dsp:nvSpPr>
        <dsp:cNvPr id="0" name=""/>
        <dsp:cNvSpPr/>
      </dsp:nvSpPr>
      <dsp:spPr>
        <a:xfrm>
          <a:off x="359559" y="1555624"/>
          <a:ext cx="1037083" cy="1037083"/>
        </a:xfrm>
        <a:prstGeom prst="ellipse">
          <a:avLst/>
        </a:prstGeom>
        <a:solidFill>
          <a:schemeClr val="lt1">
            <a:hueOff val="0"/>
            <a:satOff val="0"/>
            <a:lumOff val="0"/>
            <a:alphaOff val="0"/>
          </a:schemeClr>
        </a:solidFill>
        <a:ln w="12700" cap="flat" cmpd="sng" algn="ctr">
          <a:solidFill>
            <a:schemeClr val="accent5">
              <a:shade val="80000"/>
              <a:hueOff val="365567"/>
              <a:satOff val="-48019"/>
              <a:lumOff val="2430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314D24-FBB4-4329-8530-22A2B2D4B748}">
      <dsp:nvSpPr>
        <dsp:cNvPr id="0" name=""/>
        <dsp:cNvSpPr/>
      </dsp:nvSpPr>
      <dsp:spPr>
        <a:xfrm>
          <a:off x="586221" y="2863585"/>
          <a:ext cx="8155364" cy="829666"/>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ea typeface="+mn-ea"/>
              <a:cs typeface="+mn-cs"/>
            </a:rPr>
            <a:t>3. Would you pursue conviction based or non-conviction based confiscation?</a:t>
          </a:r>
        </a:p>
      </dsp:txBody>
      <dsp:txXfrm>
        <a:off x="586221" y="2863585"/>
        <a:ext cx="8155364" cy="829666"/>
      </dsp:txXfrm>
    </dsp:sp>
    <dsp:sp modelId="{2A1800E6-1A63-4E70-A1D9-350C7B54EB35}">
      <dsp:nvSpPr>
        <dsp:cNvPr id="0" name=""/>
        <dsp:cNvSpPr/>
      </dsp:nvSpPr>
      <dsp:spPr>
        <a:xfrm>
          <a:off x="57975" y="2800124"/>
          <a:ext cx="1037083" cy="1037083"/>
        </a:xfrm>
        <a:prstGeom prst="ellipse">
          <a:avLst/>
        </a:prstGeom>
        <a:solidFill>
          <a:schemeClr val="lt1">
            <a:hueOff val="0"/>
            <a:satOff val="0"/>
            <a:lumOff val="0"/>
            <a:alphaOff val="0"/>
          </a:schemeClr>
        </a:solidFill>
        <a:ln w="12700" cap="flat" cmpd="sng" algn="ctr">
          <a:solidFill>
            <a:schemeClr val="accent5">
              <a:shade val="80000"/>
              <a:hueOff val="731134"/>
              <a:satOff val="-96038"/>
              <a:lumOff val="4859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70232-155B-4AD6-9B1A-33C177016B51}">
      <dsp:nvSpPr>
        <dsp:cNvPr id="0" name=""/>
        <dsp:cNvSpPr/>
      </dsp:nvSpPr>
      <dsp:spPr>
        <a:xfrm>
          <a:off x="4631227" y="3951308"/>
          <a:ext cx="2838493" cy="1838700"/>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Font typeface="Wingdings" panose="05000000000000000000" pitchFamily="2" charset="2"/>
            <a:buChar char="ü"/>
          </a:pPr>
          <a:r>
            <a:rPr lang="en-AU" sz="1000" kern="1200" dirty="0">
              <a:latin typeface="Century Gothic" panose="020B0502020202020204" pitchFamily="34" charset="0"/>
            </a:rPr>
            <a:t>     Where the information needed is very specific or needs to be in a certain form, information on request or direct access to a specific case record may be most suitable. </a:t>
          </a:r>
        </a:p>
      </dsp:txBody>
      <dsp:txXfrm>
        <a:off x="5523165" y="4451373"/>
        <a:ext cx="1906165" cy="1298245"/>
      </dsp:txXfrm>
    </dsp:sp>
    <dsp:sp modelId="{0CAC43FD-128C-4AFB-8C71-A19C5F1E674A}">
      <dsp:nvSpPr>
        <dsp:cNvPr id="0" name=""/>
        <dsp:cNvSpPr/>
      </dsp:nvSpPr>
      <dsp:spPr>
        <a:xfrm>
          <a:off x="0" y="3951308"/>
          <a:ext cx="2838493" cy="1838700"/>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Font typeface="Wingdings" panose="05000000000000000000" pitchFamily="2" charset="2"/>
            <a:buNone/>
          </a:pPr>
          <a:endParaRPr lang="en-AU" sz="1050" kern="1200" dirty="0">
            <a:latin typeface="Century Gothic" panose="020B0502020202020204" pitchFamily="34" charset="0"/>
          </a:endParaRPr>
        </a:p>
      </dsp:txBody>
      <dsp:txXfrm>
        <a:off x="40390" y="4451373"/>
        <a:ext cx="1906165" cy="1298245"/>
      </dsp:txXfrm>
    </dsp:sp>
    <dsp:sp modelId="{3C6C916F-DD85-4D09-836C-8B839272C7E0}">
      <dsp:nvSpPr>
        <dsp:cNvPr id="0" name=""/>
        <dsp:cNvSpPr/>
      </dsp:nvSpPr>
      <dsp:spPr>
        <a:xfrm>
          <a:off x="4631227" y="44069"/>
          <a:ext cx="2838493" cy="1838700"/>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Font typeface="Arial" panose="020B0604020202020204" pitchFamily="34" charset="0"/>
            <a:buChar char="˃"/>
          </a:pPr>
          <a:r>
            <a:rPr lang="en-AU" sz="1050" kern="1200" dirty="0">
              <a:latin typeface="Century Gothic" panose="020B0502020202020204" pitchFamily="34" charset="0"/>
            </a:rPr>
            <a:t>Discretionary spontaneous sharing of information may be very effective when there is a longstanding co-operative relationship between the agencies involved.</a:t>
          </a:r>
        </a:p>
      </dsp:txBody>
      <dsp:txXfrm>
        <a:off x="5523165" y="84459"/>
        <a:ext cx="1906165" cy="1298245"/>
      </dsp:txXfrm>
    </dsp:sp>
    <dsp:sp modelId="{E6EC7D93-1581-4FFF-8A39-FD85E621DFDC}">
      <dsp:nvSpPr>
        <dsp:cNvPr id="0" name=""/>
        <dsp:cNvSpPr/>
      </dsp:nvSpPr>
      <dsp:spPr>
        <a:xfrm>
          <a:off x="0" y="44069"/>
          <a:ext cx="2838493" cy="1838700"/>
        </a:xfrm>
        <a:prstGeom prst="roundRect">
          <a:avLst>
            <a:gd name="adj" fmla="val 10000"/>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Font typeface="Arial" panose="020B0604020202020204" pitchFamily="34" charset="0"/>
            <a:buChar char="˃"/>
          </a:pPr>
          <a:r>
            <a:rPr lang="en-AU" sz="1050" kern="1200" dirty="0">
              <a:latin typeface="Century Gothic" panose="020B0502020202020204" pitchFamily="34" charset="0"/>
            </a:rPr>
            <a:t>Where information is suitable for using analytics and high-level risk assessment, direct access, or automatic or spontaneous exchange could be most effective. </a:t>
          </a:r>
        </a:p>
      </dsp:txBody>
      <dsp:txXfrm>
        <a:off x="40390" y="84459"/>
        <a:ext cx="1906165" cy="1298245"/>
      </dsp:txXfrm>
    </dsp:sp>
    <dsp:sp modelId="{33359407-E590-43C5-8E9E-58661C033D80}">
      <dsp:nvSpPr>
        <dsp:cNvPr id="0" name=""/>
        <dsp:cNvSpPr/>
      </dsp:nvSpPr>
      <dsp:spPr>
        <a:xfrm>
          <a:off x="1189409" y="371588"/>
          <a:ext cx="2487991" cy="2487991"/>
        </a:xfrm>
        <a:prstGeom prst="pieWedg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n-AU" sz="1200" b="1" kern="1200" dirty="0">
            <a:latin typeface="Century Gothic" panose="020B0502020202020204" pitchFamily="34" charset="0"/>
          </a:endParaRPr>
        </a:p>
        <a:p>
          <a:pPr marL="0" lvl="0" indent="0" algn="ctr" defTabSz="533400">
            <a:lnSpc>
              <a:spcPct val="90000"/>
            </a:lnSpc>
            <a:spcBef>
              <a:spcPct val="0"/>
            </a:spcBef>
            <a:spcAft>
              <a:spcPct val="35000"/>
            </a:spcAft>
            <a:buNone/>
          </a:pPr>
          <a:r>
            <a:rPr lang="en-AU" sz="1200" b="1" kern="1200" dirty="0">
              <a:latin typeface="Century Gothic" panose="020B0502020202020204" pitchFamily="34" charset="0"/>
            </a:rPr>
            <a:t>Model 1: </a:t>
          </a:r>
          <a:r>
            <a:rPr lang="en-AU" sz="1200" kern="1200" dirty="0">
              <a:latin typeface="Century Gothic" panose="020B0502020202020204" pitchFamily="34" charset="0"/>
            </a:rPr>
            <a:t>Direct access to information contained in agency records or databases</a:t>
          </a:r>
        </a:p>
        <a:p>
          <a:pPr marL="0" lvl="0" indent="0" algn="ctr" defTabSz="533400">
            <a:lnSpc>
              <a:spcPct val="90000"/>
            </a:lnSpc>
            <a:spcBef>
              <a:spcPct val="0"/>
            </a:spcBef>
            <a:spcAft>
              <a:spcPct val="35000"/>
            </a:spcAft>
            <a:buNone/>
          </a:pPr>
          <a:endParaRPr lang="en-AU" sz="1200"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kern="1200" dirty="0">
            <a:latin typeface="Century Gothic" panose="020B0502020202020204" pitchFamily="34" charset="0"/>
          </a:endParaRPr>
        </a:p>
      </dsp:txBody>
      <dsp:txXfrm>
        <a:off x="1918125" y="1100304"/>
        <a:ext cx="1759275" cy="1759275"/>
      </dsp:txXfrm>
    </dsp:sp>
    <dsp:sp modelId="{A06268C8-438C-4744-8E59-644D0AD38617}">
      <dsp:nvSpPr>
        <dsp:cNvPr id="0" name=""/>
        <dsp:cNvSpPr/>
      </dsp:nvSpPr>
      <dsp:spPr>
        <a:xfrm rot="5400000">
          <a:off x="3792319" y="371588"/>
          <a:ext cx="2487991" cy="2487991"/>
        </a:xfrm>
        <a:prstGeom prst="pieWedg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AU" sz="1200" b="1" kern="1200" dirty="0">
              <a:latin typeface="Century Gothic" panose="020B0502020202020204" pitchFamily="34" charset="0"/>
            </a:rPr>
            <a:t>Model 2: </a:t>
          </a:r>
          <a:r>
            <a:rPr lang="en-AU" sz="1200" kern="1200" dirty="0">
              <a:latin typeface="Century Gothic" panose="020B0502020202020204" pitchFamily="34" charset="0"/>
            </a:rPr>
            <a:t>An obligation to provide information automatically or spontaneously</a:t>
          </a:r>
        </a:p>
        <a:p>
          <a:pPr marL="0" lvl="0" indent="0" algn="ctr" defTabSz="533400">
            <a:lnSpc>
              <a:spcPct val="90000"/>
            </a:lnSpc>
            <a:spcBef>
              <a:spcPct val="0"/>
            </a:spcBef>
            <a:spcAft>
              <a:spcPct val="35000"/>
            </a:spcAft>
            <a:buNone/>
          </a:pPr>
          <a:endParaRPr lang="en-AU" sz="1200" kern="1200" dirty="0">
            <a:latin typeface="Century Gothic" panose="020B0502020202020204" pitchFamily="34" charset="0"/>
          </a:endParaRPr>
        </a:p>
      </dsp:txBody>
      <dsp:txXfrm rot="-5400000">
        <a:off x="3792319" y="1100304"/>
        <a:ext cx="1759275" cy="1759275"/>
      </dsp:txXfrm>
    </dsp:sp>
    <dsp:sp modelId="{CD6FC628-CD09-427D-A725-152D076DDF39}">
      <dsp:nvSpPr>
        <dsp:cNvPr id="0" name=""/>
        <dsp:cNvSpPr/>
      </dsp:nvSpPr>
      <dsp:spPr>
        <a:xfrm rot="10800000">
          <a:off x="3792319" y="2974498"/>
          <a:ext cx="2487991" cy="2487991"/>
        </a:xfrm>
        <a:prstGeom prst="pieWedg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AU" sz="1200" b="1" kern="1200" dirty="0">
              <a:latin typeface="Century Gothic" panose="020B0502020202020204" pitchFamily="34" charset="0"/>
            </a:rPr>
            <a:t>Model 4: </a:t>
          </a:r>
          <a:r>
            <a:rPr lang="en-AU" sz="1200" kern="1200" dirty="0">
              <a:latin typeface="Century Gothic" panose="020B0502020202020204" pitchFamily="34" charset="0"/>
            </a:rPr>
            <a:t>An obligation or ability to provide information but only in response to a specific request which is made on a case-by-case basis</a:t>
          </a:r>
        </a:p>
        <a:p>
          <a:pPr marL="0" lvl="0" indent="0" algn="ctr" defTabSz="533400">
            <a:lnSpc>
              <a:spcPct val="90000"/>
            </a:lnSpc>
            <a:spcBef>
              <a:spcPct val="0"/>
            </a:spcBef>
            <a:spcAft>
              <a:spcPct val="35000"/>
            </a:spcAft>
            <a:buNone/>
          </a:pPr>
          <a:endParaRPr lang="en-AU" sz="1200" kern="1200" dirty="0">
            <a:latin typeface="Century Gothic" panose="020B0502020202020204" pitchFamily="34" charset="0"/>
          </a:endParaRPr>
        </a:p>
      </dsp:txBody>
      <dsp:txXfrm rot="10800000">
        <a:off x="3792319" y="2974498"/>
        <a:ext cx="1759275" cy="1759275"/>
      </dsp:txXfrm>
    </dsp:sp>
    <dsp:sp modelId="{F7650893-A1A7-4ADF-8C0D-5B3144CFDBFB}">
      <dsp:nvSpPr>
        <dsp:cNvPr id="0" name=""/>
        <dsp:cNvSpPr/>
      </dsp:nvSpPr>
      <dsp:spPr>
        <a:xfrm rot="16200000">
          <a:off x="1189409" y="2974498"/>
          <a:ext cx="2487991" cy="2487991"/>
        </a:xfrm>
        <a:prstGeom prst="pieWedg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AU" sz="1200" b="1" kern="1200" dirty="0">
              <a:latin typeface="Century Gothic" panose="020B0502020202020204" pitchFamily="34" charset="0"/>
            </a:rPr>
            <a:t>Model 3: </a:t>
          </a:r>
          <a:r>
            <a:rPr lang="en-AU" sz="1200" kern="1200" dirty="0">
              <a:latin typeface="Century Gothic" panose="020B0502020202020204" pitchFamily="34" charset="0"/>
            </a:rPr>
            <a:t>An ability, but not an obligation, to provide information spontaneously</a:t>
          </a:r>
        </a:p>
        <a:p>
          <a:pPr marL="0" lvl="0" indent="0" algn="ctr" defTabSz="533400">
            <a:lnSpc>
              <a:spcPct val="90000"/>
            </a:lnSpc>
            <a:spcBef>
              <a:spcPct val="0"/>
            </a:spcBef>
            <a:spcAft>
              <a:spcPct val="35000"/>
            </a:spcAft>
            <a:buNone/>
          </a:pPr>
          <a:endParaRPr lang="en-AU" sz="1200"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kern="1200" dirty="0">
            <a:latin typeface="Century Gothic" panose="020B0502020202020204" pitchFamily="34" charset="0"/>
          </a:endParaRPr>
        </a:p>
      </dsp:txBody>
      <dsp:txXfrm rot="5400000">
        <a:off x="1918125" y="2974498"/>
        <a:ext cx="1759275" cy="1759275"/>
      </dsp:txXfrm>
    </dsp:sp>
    <dsp:sp modelId="{293E3257-C247-4331-8945-018887A69A00}">
      <dsp:nvSpPr>
        <dsp:cNvPr id="0" name=""/>
        <dsp:cNvSpPr/>
      </dsp:nvSpPr>
      <dsp:spPr>
        <a:xfrm flipV="1">
          <a:off x="3719385" y="2726787"/>
          <a:ext cx="52030" cy="93207"/>
        </a:xfrm>
        <a:prstGeom prst="circularArrow">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E72C5A-F21D-4967-9CAC-10B16FC9ED0F}">
      <dsp:nvSpPr>
        <dsp:cNvPr id="0" name=""/>
        <dsp:cNvSpPr/>
      </dsp:nvSpPr>
      <dsp:spPr>
        <a:xfrm rot="10800000" flipH="1">
          <a:off x="3712706" y="2999742"/>
          <a:ext cx="44308" cy="121890"/>
        </a:xfrm>
        <a:prstGeom prst="circularArrow">
          <a:avLst/>
        </a:prstGeom>
        <a:solidFill>
          <a:schemeClr val="accent6">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5F6C3-F6AD-41D5-A133-CD208CB610F4}">
      <dsp:nvSpPr>
        <dsp:cNvPr id="0" name=""/>
        <dsp:cNvSpPr/>
      </dsp:nvSpPr>
      <dsp:spPr>
        <a:xfrm>
          <a:off x="3050804" y="2012563"/>
          <a:ext cx="1530832" cy="1530832"/>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AU" sz="1200" b="1" kern="1200" dirty="0">
              <a:latin typeface="Century Gothic" panose="020B0502020202020204" pitchFamily="34" charset="0"/>
            </a:rPr>
            <a:t>Enhanced Cooperation </a:t>
          </a:r>
        </a:p>
      </dsp:txBody>
      <dsp:txXfrm>
        <a:off x="3274989" y="2236748"/>
        <a:ext cx="1082462" cy="1082462"/>
      </dsp:txXfrm>
    </dsp:sp>
    <dsp:sp modelId="{133974CE-61C8-4E04-8A4B-11E59A25C7A7}">
      <dsp:nvSpPr>
        <dsp:cNvPr id="0" name=""/>
        <dsp:cNvSpPr/>
      </dsp:nvSpPr>
      <dsp:spPr>
        <a:xfrm rot="16200000">
          <a:off x="3585248" y="1763541"/>
          <a:ext cx="461943" cy="36102"/>
        </a:xfrm>
        <a:custGeom>
          <a:avLst/>
          <a:gdLst/>
          <a:ahLst/>
          <a:cxnLst/>
          <a:rect l="0" t="0" r="0" b="0"/>
          <a:pathLst>
            <a:path>
              <a:moveTo>
                <a:pt x="0" y="18051"/>
              </a:moveTo>
              <a:lnTo>
                <a:pt x="461943" y="1805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b="1" kern="1200">
            <a:latin typeface="Century Gothic" panose="020B0502020202020204" pitchFamily="34" charset="0"/>
          </a:endParaRPr>
        </a:p>
      </dsp:txBody>
      <dsp:txXfrm>
        <a:off x="3804671" y="1770043"/>
        <a:ext cx="23097" cy="23097"/>
      </dsp:txXfrm>
    </dsp:sp>
    <dsp:sp modelId="{ACA5847E-421C-4BB8-8687-06F912D3C299}">
      <dsp:nvSpPr>
        <dsp:cNvPr id="0" name=""/>
        <dsp:cNvSpPr/>
      </dsp:nvSpPr>
      <dsp:spPr>
        <a:xfrm>
          <a:off x="3050804" y="19788"/>
          <a:ext cx="1530832" cy="1530832"/>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AU" sz="1200" b="1"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1"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1" kern="1200" dirty="0">
            <a:latin typeface="Century Gothic" panose="020B0502020202020204" pitchFamily="34" charset="0"/>
          </a:endParaRPr>
        </a:p>
        <a:p>
          <a:pPr marL="0" lvl="0" indent="0" algn="ctr" defTabSz="533400">
            <a:lnSpc>
              <a:spcPct val="90000"/>
            </a:lnSpc>
            <a:spcBef>
              <a:spcPct val="0"/>
            </a:spcBef>
            <a:spcAft>
              <a:spcPct val="35000"/>
            </a:spcAft>
            <a:buNone/>
          </a:pPr>
          <a:r>
            <a:rPr lang="en-AU" sz="1200" b="1" kern="1200" dirty="0">
              <a:latin typeface="Century Gothic" panose="020B0502020202020204" pitchFamily="34" charset="0"/>
            </a:rPr>
            <a:t>Joint Investigation Teams</a:t>
          </a:r>
        </a:p>
      </dsp:txBody>
      <dsp:txXfrm>
        <a:off x="3274989" y="243973"/>
        <a:ext cx="1082462" cy="1082462"/>
      </dsp:txXfrm>
    </dsp:sp>
    <dsp:sp modelId="{E348C4DB-F127-4BA6-975F-2BF8FD3A6980}">
      <dsp:nvSpPr>
        <dsp:cNvPr id="0" name=""/>
        <dsp:cNvSpPr/>
      </dsp:nvSpPr>
      <dsp:spPr>
        <a:xfrm rot="19800000">
          <a:off x="4448145" y="2261734"/>
          <a:ext cx="461943" cy="36102"/>
        </a:xfrm>
        <a:custGeom>
          <a:avLst/>
          <a:gdLst/>
          <a:ahLst/>
          <a:cxnLst/>
          <a:rect l="0" t="0" r="0" b="0"/>
          <a:pathLst>
            <a:path>
              <a:moveTo>
                <a:pt x="0" y="18051"/>
              </a:moveTo>
              <a:lnTo>
                <a:pt x="461943" y="1805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b="1" kern="1200">
            <a:latin typeface="Century Gothic" panose="020B0502020202020204" pitchFamily="34" charset="0"/>
          </a:endParaRPr>
        </a:p>
      </dsp:txBody>
      <dsp:txXfrm>
        <a:off x="4667568" y="2268237"/>
        <a:ext cx="23097" cy="23097"/>
      </dsp:txXfrm>
    </dsp:sp>
    <dsp:sp modelId="{59FCADE3-955B-4754-BB11-F3B59CEAB9DD}">
      <dsp:nvSpPr>
        <dsp:cNvPr id="0" name=""/>
        <dsp:cNvSpPr/>
      </dsp:nvSpPr>
      <dsp:spPr>
        <a:xfrm>
          <a:off x="4776598" y="1016176"/>
          <a:ext cx="1530832" cy="1530832"/>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AU" sz="1200" b="1"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1"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1" kern="1200" dirty="0">
            <a:latin typeface="Century Gothic" panose="020B0502020202020204" pitchFamily="34" charset="0"/>
          </a:endParaRPr>
        </a:p>
        <a:p>
          <a:pPr marL="0" lvl="0" indent="0" algn="ctr" defTabSz="533400">
            <a:lnSpc>
              <a:spcPct val="90000"/>
            </a:lnSpc>
            <a:spcBef>
              <a:spcPct val="0"/>
            </a:spcBef>
            <a:spcAft>
              <a:spcPct val="35000"/>
            </a:spcAft>
            <a:buNone/>
          </a:pPr>
          <a:r>
            <a:rPr lang="en-AU" sz="1200" b="1" kern="1200" dirty="0">
              <a:latin typeface="Century Gothic" panose="020B0502020202020204" pitchFamily="34" charset="0"/>
            </a:rPr>
            <a:t>Centres of Intelligence</a:t>
          </a:r>
        </a:p>
      </dsp:txBody>
      <dsp:txXfrm>
        <a:off x="5000783" y="1240361"/>
        <a:ext cx="1082462" cy="1082462"/>
      </dsp:txXfrm>
    </dsp:sp>
    <dsp:sp modelId="{A7037434-C3E1-43E2-8E11-74BEA9FC6FD2}">
      <dsp:nvSpPr>
        <dsp:cNvPr id="0" name=""/>
        <dsp:cNvSpPr/>
      </dsp:nvSpPr>
      <dsp:spPr>
        <a:xfrm rot="1800000">
          <a:off x="4448145" y="3258122"/>
          <a:ext cx="461943" cy="36102"/>
        </a:xfrm>
        <a:custGeom>
          <a:avLst/>
          <a:gdLst/>
          <a:ahLst/>
          <a:cxnLst/>
          <a:rect l="0" t="0" r="0" b="0"/>
          <a:pathLst>
            <a:path>
              <a:moveTo>
                <a:pt x="0" y="18051"/>
              </a:moveTo>
              <a:lnTo>
                <a:pt x="461943" y="1805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b="1" kern="1200">
            <a:latin typeface="Century Gothic" panose="020B0502020202020204" pitchFamily="34" charset="0"/>
          </a:endParaRPr>
        </a:p>
      </dsp:txBody>
      <dsp:txXfrm>
        <a:off x="4667568" y="3264625"/>
        <a:ext cx="23097" cy="23097"/>
      </dsp:txXfrm>
    </dsp:sp>
    <dsp:sp modelId="{035972D4-C5B6-4912-8276-F5C7FA34C361}">
      <dsp:nvSpPr>
        <dsp:cNvPr id="0" name=""/>
        <dsp:cNvSpPr/>
      </dsp:nvSpPr>
      <dsp:spPr>
        <a:xfrm>
          <a:off x="4776598" y="3008951"/>
          <a:ext cx="1530832" cy="1530832"/>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AU" sz="1200" b="1"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1"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1" kern="1200" dirty="0">
            <a:latin typeface="Century Gothic" panose="020B0502020202020204" pitchFamily="34" charset="0"/>
          </a:endParaRPr>
        </a:p>
        <a:p>
          <a:pPr marL="0" lvl="0" indent="0" algn="ctr" defTabSz="533400">
            <a:lnSpc>
              <a:spcPct val="90000"/>
            </a:lnSpc>
            <a:spcBef>
              <a:spcPct val="0"/>
            </a:spcBef>
            <a:spcAft>
              <a:spcPct val="35000"/>
            </a:spcAft>
            <a:buNone/>
          </a:pPr>
          <a:r>
            <a:rPr lang="en-AU" sz="1200" b="1" kern="1200" dirty="0">
              <a:latin typeface="Century Gothic" panose="020B0502020202020204" pitchFamily="34" charset="0"/>
            </a:rPr>
            <a:t>Secondments</a:t>
          </a:r>
        </a:p>
      </dsp:txBody>
      <dsp:txXfrm>
        <a:off x="5000783" y="3233136"/>
        <a:ext cx="1082462" cy="1082462"/>
      </dsp:txXfrm>
    </dsp:sp>
    <dsp:sp modelId="{2479D555-BDA0-4340-BA33-DB6262B48513}">
      <dsp:nvSpPr>
        <dsp:cNvPr id="0" name=""/>
        <dsp:cNvSpPr/>
      </dsp:nvSpPr>
      <dsp:spPr>
        <a:xfrm rot="5400000">
          <a:off x="3585248" y="3756316"/>
          <a:ext cx="461943" cy="36102"/>
        </a:xfrm>
        <a:custGeom>
          <a:avLst/>
          <a:gdLst/>
          <a:ahLst/>
          <a:cxnLst/>
          <a:rect l="0" t="0" r="0" b="0"/>
          <a:pathLst>
            <a:path>
              <a:moveTo>
                <a:pt x="0" y="18051"/>
              </a:moveTo>
              <a:lnTo>
                <a:pt x="461943" y="1805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b="1" kern="1200">
            <a:latin typeface="Century Gothic" panose="020B0502020202020204" pitchFamily="34" charset="0"/>
          </a:endParaRPr>
        </a:p>
      </dsp:txBody>
      <dsp:txXfrm>
        <a:off x="3804671" y="3762819"/>
        <a:ext cx="23097" cy="23097"/>
      </dsp:txXfrm>
    </dsp:sp>
    <dsp:sp modelId="{B650055A-DA4D-4DFC-A51A-9F13EF854674}">
      <dsp:nvSpPr>
        <dsp:cNvPr id="0" name=""/>
        <dsp:cNvSpPr/>
      </dsp:nvSpPr>
      <dsp:spPr>
        <a:xfrm>
          <a:off x="3050804" y="4005339"/>
          <a:ext cx="1530832" cy="1530832"/>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AU" sz="1200" b="1"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1" kern="1200" dirty="0">
            <a:latin typeface="Century Gothic" panose="020B0502020202020204" pitchFamily="34" charset="0"/>
          </a:endParaRPr>
        </a:p>
        <a:p>
          <a:pPr marL="0" lvl="0" indent="0" algn="ctr" defTabSz="533400">
            <a:lnSpc>
              <a:spcPct val="90000"/>
            </a:lnSpc>
            <a:spcBef>
              <a:spcPct val="0"/>
            </a:spcBef>
            <a:spcAft>
              <a:spcPct val="35000"/>
            </a:spcAft>
            <a:buNone/>
          </a:pPr>
          <a:r>
            <a:rPr lang="en-AU" sz="1200" b="1" kern="1200" dirty="0">
              <a:latin typeface="Century Gothic" panose="020B0502020202020204" pitchFamily="34" charset="0"/>
            </a:rPr>
            <a:t>Training</a:t>
          </a:r>
        </a:p>
      </dsp:txBody>
      <dsp:txXfrm>
        <a:off x="3274989" y="4229524"/>
        <a:ext cx="1082462" cy="1082462"/>
      </dsp:txXfrm>
    </dsp:sp>
    <dsp:sp modelId="{4BF2F644-44C6-4EFA-B6E9-9275E4E0946C}">
      <dsp:nvSpPr>
        <dsp:cNvPr id="0" name=""/>
        <dsp:cNvSpPr/>
      </dsp:nvSpPr>
      <dsp:spPr>
        <a:xfrm rot="9000000">
          <a:off x="2722351" y="3258122"/>
          <a:ext cx="461943" cy="36102"/>
        </a:xfrm>
        <a:custGeom>
          <a:avLst/>
          <a:gdLst/>
          <a:ahLst/>
          <a:cxnLst/>
          <a:rect l="0" t="0" r="0" b="0"/>
          <a:pathLst>
            <a:path>
              <a:moveTo>
                <a:pt x="0" y="18051"/>
              </a:moveTo>
              <a:lnTo>
                <a:pt x="461943" y="1805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b="1" kern="1200">
            <a:latin typeface="Century Gothic" panose="020B0502020202020204" pitchFamily="34" charset="0"/>
          </a:endParaRPr>
        </a:p>
      </dsp:txBody>
      <dsp:txXfrm rot="10800000">
        <a:off x="2941774" y="3264625"/>
        <a:ext cx="23097" cy="23097"/>
      </dsp:txXfrm>
    </dsp:sp>
    <dsp:sp modelId="{D75A35E8-1C77-4EA7-8D95-96452B90721F}">
      <dsp:nvSpPr>
        <dsp:cNvPr id="0" name=""/>
        <dsp:cNvSpPr/>
      </dsp:nvSpPr>
      <dsp:spPr>
        <a:xfrm>
          <a:off x="1325010" y="3008951"/>
          <a:ext cx="1530832" cy="1530832"/>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AU" sz="1200" b="1"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1" kern="1200" dirty="0">
            <a:latin typeface="Century Gothic" panose="020B0502020202020204" pitchFamily="34" charset="0"/>
          </a:endParaRPr>
        </a:p>
        <a:p>
          <a:pPr marL="0" lvl="0" indent="0" algn="ctr" defTabSz="533400">
            <a:lnSpc>
              <a:spcPct val="90000"/>
            </a:lnSpc>
            <a:spcBef>
              <a:spcPct val="0"/>
            </a:spcBef>
            <a:spcAft>
              <a:spcPct val="35000"/>
            </a:spcAft>
            <a:buNone/>
          </a:pPr>
          <a:r>
            <a:rPr lang="en-AU" sz="1200" b="1" kern="1200" dirty="0">
              <a:latin typeface="Century Gothic" panose="020B0502020202020204" pitchFamily="34" charset="0"/>
            </a:rPr>
            <a:t>Shared Databases</a:t>
          </a:r>
        </a:p>
      </dsp:txBody>
      <dsp:txXfrm>
        <a:off x="1549195" y="3233136"/>
        <a:ext cx="1082462" cy="1082462"/>
      </dsp:txXfrm>
    </dsp:sp>
    <dsp:sp modelId="{595CBE1A-37C6-49E8-85F9-88397CA19537}">
      <dsp:nvSpPr>
        <dsp:cNvPr id="0" name=""/>
        <dsp:cNvSpPr/>
      </dsp:nvSpPr>
      <dsp:spPr>
        <a:xfrm rot="12600000">
          <a:off x="2722351" y="2261734"/>
          <a:ext cx="461943" cy="36102"/>
        </a:xfrm>
        <a:custGeom>
          <a:avLst/>
          <a:gdLst/>
          <a:ahLst/>
          <a:cxnLst/>
          <a:rect l="0" t="0" r="0" b="0"/>
          <a:pathLst>
            <a:path>
              <a:moveTo>
                <a:pt x="0" y="18051"/>
              </a:moveTo>
              <a:lnTo>
                <a:pt x="461943" y="1805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b="1" kern="1200">
            <a:latin typeface="Century Gothic" panose="020B0502020202020204" pitchFamily="34" charset="0"/>
          </a:endParaRPr>
        </a:p>
      </dsp:txBody>
      <dsp:txXfrm rot="10800000">
        <a:off x="2941774" y="2268237"/>
        <a:ext cx="23097" cy="23097"/>
      </dsp:txXfrm>
    </dsp:sp>
    <dsp:sp modelId="{8E0F9717-2370-434E-A72F-8EF56AAF2130}">
      <dsp:nvSpPr>
        <dsp:cNvPr id="0" name=""/>
        <dsp:cNvSpPr/>
      </dsp:nvSpPr>
      <dsp:spPr>
        <a:xfrm>
          <a:off x="1325010" y="1016176"/>
          <a:ext cx="1530832" cy="1530832"/>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AU" sz="1200" b="1"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1"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1" kern="1200" dirty="0">
            <a:latin typeface="Century Gothic" panose="020B0502020202020204" pitchFamily="34" charset="0"/>
          </a:endParaRPr>
        </a:p>
        <a:p>
          <a:pPr marL="0" lvl="0" indent="0" algn="ctr" defTabSz="533400">
            <a:lnSpc>
              <a:spcPct val="90000"/>
            </a:lnSpc>
            <a:spcBef>
              <a:spcPct val="0"/>
            </a:spcBef>
            <a:spcAft>
              <a:spcPct val="35000"/>
            </a:spcAft>
            <a:buNone/>
          </a:pPr>
          <a:r>
            <a:rPr lang="en-AU" sz="1200" b="1" kern="1200" dirty="0">
              <a:latin typeface="Century Gothic" panose="020B0502020202020204" pitchFamily="34" charset="0"/>
            </a:rPr>
            <a:t>Other Models</a:t>
          </a:r>
        </a:p>
      </dsp:txBody>
      <dsp:txXfrm>
        <a:off x="1549195" y="1240361"/>
        <a:ext cx="1082462" cy="10824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EE5DE-537B-412E-987F-0B8A9C47E7C9}">
      <dsp:nvSpPr>
        <dsp:cNvPr id="0" name=""/>
        <dsp:cNvSpPr/>
      </dsp:nvSpPr>
      <dsp:spPr>
        <a:xfrm rot="5400000">
          <a:off x="-412002" y="1483870"/>
          <a:ext cx="1817247" cy="219248"/>
        </a:xfrm>
        <a:prstGeom prst="rect">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461CCA-6115-4880-AAFB-85218C85AC08}">
      <dsp:nvSpPr>
        <dsp:cNvPr id="0" name=""/>
        <dsp:cNvSpPr/>
      </dsp:nvSpPr>
      <dsp:spPr>
        <a:xfrm>
          <a:off x="4488" y="321811"/>
          <a:ext cx="2436097" cy="1461658"/>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r>
            <a:rPr lang="en-AU" sz="1200" b="0" kern="1200" dirty="0">
              <a:latin typeface="Century Gothic" panose="020B0502020202020204" pitchFamily="34" charset="0"/>
            </a:rPr>
            <a:t>Sharing information with the tax administration for the purpose of assessing taxes</a:t>
          </a:r>
        </a:p>
      </dsp:txBody>
      <dsp:txXfrm>
        <a:off x="47299" y="364622"/>
        <a:ext cx="2350475" cy="1376036"/>
      </dsp:txXfrm>
    </dsp:sp>
    <dsp:sp modelId="{76E29BE9-0C69-4E55-8093-3DF4DE9ACD47}">
      <dsp:nvSpPr>
        <dsp:cNvPr id="0" name=""/>
        <dsp:cNvSpPr/>
      </dsp:nvSpPr>
      <dsp:spPr>
        <a:xfrm rot="5400000">
          <a:off x="-412002" y="3310944"/>
          <a:ext cx="1817247" cy="219248"/>
        </a:xfrm>
        <a:prstGeom prst="rect">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55A6C4-544F-4D8C-B529-D50DCC022805}">
      <dsp:nvSpPr>
        <dsp:cNvPr id="0" name=""/>
        <dsp:cNvSpPr/>
      </dsp:nvSpPr>
      <dsp:spPr>
        <a:xfrm>
          <a:off x="4488" y="2148884"/>
          <a:ext cx="2436097" cy="1461658"/>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r>
            <a:rPr lang="en-AU" sz="1200" b="0" kern="1200" dirty="0">
              <a:latin typeface="Century Gothic" panose="020B0502020202020204" pitchFamily="34" charset="0"/>
            </a:rPr>
            <a:t>Tax administration access to Suspicious Transaction Reports</a:t>
          </a:r>
        </a:p>
      </dsp:txBody>
      <dsp:txXfrm>
        <a:off x="47299" y="2191695"/>
        <a:ext cx="2350475" cy="1376036"/>
      </dsp:txXfrm>
    </dsp:sp>
    <dsp:sp modelId="{A1B71755-9FE3-4DF1-ADC9-8EB541036351}">
      <dsp:nvSpPr>
        <dsp:cNvPr id="0" name=""/>
        <dsp:cNvSpPr/>
      </dsp:nvSpPr>
      <dsp:spPr>
        <a:xfrm>
          <a:off x="501534" y="4224480"/>
          <a:ext cx="3230184" cy="219248"/>
        </a:xfrm>
        <a:prstGeom prst="rect">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176CE5-7664-4040-893A-E425028E381A}">
      <dsp:nvSpPr>
        <dsp:cNvPr id="0" name=""/>
        <dsp:cNvSpPr/>
      </dsp:nvSpPr>
      <dsp:spPr>
        <a:xfrm>
          <a:off x="4488" y="3975958"/>
          <a:ext cx="2436097" cy="1461658"/>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r>
            <a:rPr lang="en-AU" sz="1200" b="0" kern="1200" dirty="0">
              <a:latin typeface="Century Gothic" panose="020B0502020202020204" pitchFamily="34" charset="0"/>
            </a:rPr>
            <a:t>A co-ordinated strategy for dealing with Suspicious Transaction Reports</a:t>
          </a:r>
        </a:p>
      </dsp:txBody>
      <dsp:txXfrm>
        <a:off x="47299" y="4018769"/>
        <a:ext cx="2350475" cy="1376036"/>
      </dsp:txXfrm>
    </dsp:sp>
    <dsp:sp modelId="{733F9C52-C6E0-4BDF-B6E3-A0F363C44E95}">
      <dsp:nvSpPr>
        <dsp:cNvPr id="0" name=""/>
        <dsp:cNvSpPr/>
      </dsp:nvSpPr>
      <dsp:spPr>
        <a:xfrm rot="16200000">
          <a:off x="2828008" y="3310944"/>
          <a:ext cx="1817247" cy="219248"/>
        </a:xfrm>
        <a:prstGeom prst="rect">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9DFC6B-63B5-45FD-A390-94F40DF603E8}">
      <dsp:nvSpPr>
        <dsp:cNvPr id="0" name=""/>
        <dsp:cNvSpPr/>
      </dsp:nvSpPr>
      <dsp:spPr>
        <a:xfrm>
          <a:off x="3244499" y="3975958"/>
          <a:ext cx="2436097" cy="1461658"/>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r>
            <a:rPr lang="en-AU" sz="1200" b="0" kern="1200" dirty="0">
              <a:latin typeface="Century Gothic" panose="020B0502020202020204" pitchFamily="34" charset="0"/>
            </a:rPr>
            <a:t>A centralised structure for inter-agency co-operation</a:t>
          </a:r>
        </a:p>
      </dsp:txBody>
      <dsp:txXfrm>
        <a:off x="3287310" y="4018769"/>
        <a:ext cx="2350475" cy="1376036"/>
      </dsp:txXfrm>
    </dsp:sp>
    <dsp:sp modelId="{63CE89D8-AA29-4B7E-83E1-EA63F5E1E3E1}">
      <dsp:nvSpPr>
        <dsp:cNvPr id="0" name=""/>
        <dsp:cNvSpPr/>
      </dsp:nvSpPr>
      <dsp:spPr>
        <a:xfrm rot="16200000">
          <a:off x="2828008" y="1483870"/>
          <a:ext cx="1817247" cy="219248"/>
        </a:xfrm>
        <a:prstGeom prst="rect">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C60CCB-23E2-4F85-9D39-691B27167312}">
      <dsp:nvSpPr>
        <dsp:cNvPr id="0" name=""/>
        <dsp:cNvSpPr/>
      </dsp:nvSpPr>
      <dsp:spPr>
        <a:xfrm>
          <a:off x="3244499" y="2148884"/>
          <a:ext cx="2436097" cy="1461658"/>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r>
            <a:rPr lang="en-AU" sz="1200" b="0" kern="1200" dirty="0">
              <a:latin typeface="Century Gothic" panose="020B0502020202020204" pitchFamily="34" charset="0"/>
            </a:rPr>
            <a:t>The use of multi-agency task forces to combat financial crimes</a:t>
          </a:r>
        </a:p>
      </dsp:txBody>
      <dsp:txXfrm>
        <a:off x="3287310" y="2191695"/>
        <a:ext cx="2350475" cy="1376036"/>
      </dsp:txXfrm>
    </dsp:sp>
    <dsp:sp modelId="{8D950AD2-6ACA-42EC-8F32-B01947ADB38A}">
      <dsp:nvSpPr>
        <dsp:cNvPr id="0" name=""/>
        <dsp:cNvSpPr/>
      </dsp:nvSpPr>
      <dsp:spPr>
        <a:xfrm>
          <a:off x="3741544" y="570334"/>
          <a:ext cx="3230184" cy="219248"/>
        </a:xfrm>
        <a:prstGeom prst="rect">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199B9B-FBFF-4EBC-9518-C0DB0334107E}">
      <dsp:nvSpPr>
        <dsp:cNvPr id="0" name=""/>
        <dsp:cNvSpPr/>
      </dsp:nvSpPr>
      <dsp:spPr>
        <a:xfrm>
          <a:off x="3244499" y="321811"/>
          <a:ext cx="2436097" cy="1461658"/>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r>
            <a:rPr lang="en-AU" sz="1200" b="0" kern="1200" dirty="0">
              <a:latin typeface="Century Gothic" panose="020B0502020202020204" pitchFamily="34" charset="0"/>
            </a:rPr>
            <a:t>Co-operation between the tax administrator and the police</a:t>
          </a:r>
        </a:p>
      </dsp:txBody>
      <dsp:txXfrm>
        <a:off x="3287310" y="364622"/>
        <a:ext cx="2350475" cy="1376036"/>
      </dsp:txXfrm>
    </dsp:sp>
    <dsp:sp modelId="{CD0017D8-52B6-4154-86F1-803D80238832}">
      <dsp:nvSpPr>
        <dsp:cNvPr id="0" name=""/>
        <dsp:cNvSpPr/>
      </dsp:nvSpPr>
      <dsp:spPr>
        <a:xfrm rot="5400000">
          <a:off x="6068018" y="1483870"/>
          <a:ext cx="1817247" cy="219248"/>
        </a:xfrm>
        <a:prstGeom prst="rect">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D21548-B82E-47DE-B238-CBAFA41397EE}">
      <dsp:nvSpPr>
        <dsp:cNvPr id="0" name=""/>
        <dsp:cNvSpPr/>
      </dsp:nvSpPr>
      <dsp:spPr>
        <a:xfrm>
          <a:off x="6484509" y="321811"/>
          <a:ext cx="2436097" cy="1461658"/>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r>
            <a:rPr lang="en-AU" sz="1200" b="0" kern="1200" dirty="0">
              <a:latin typeface="Century Gothic" panose="020B0502020202020204" pitchFamily="34" charset="0"/>
            </a:rPr>
            <a:t>National and Regional Intelligence Centres</a:t>
          </a:r>
        </a:p>
      </dsp:txBody>
      <dsp:txXfrm>
        <a:off x="6527320" y="364622"/>
        <a:ext cx="2350475" cy="1376036"/>
      </dsp:txXfrm>
    </dsp:sp>
    <dsp:sp modelId="{1BD1CA5A-4B53-4C93-AE8D-90986ABF7C5B}">
      <dsp:nvSpPr>
        <dsp:cNvPr id="0" name=""/>
        <dsp:cNvSpPr/>
      </dsp:nvSpPr>
      <dsp:spPr>
        <a:xfrm rot="5400000">
          <a:off x="6068018" y="3310944"/>
          <a:ext cx="1817247" cy="219248"/>
        </a:xfrm>
        <a:prstGeom prst="rect">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A7B07A-5D92-4BD2-A6F0-A67433B07CD3}">
      <dsp:nvSpPr>
        <dsp:cNvPr id="0" name=""/>
        <dsp:cNvSpPr/>
      </dsp:nvSpPr>
      <dsp:spPr>
        <a:xfrm>
          <a:off x="6484509" y="2148884"/>
          <a:ext cx="2436097" cy="1461658"/>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r>
            <a:rPr lang="en-AU" sz="1200" b="0" kern="1200" dirty="0">
              <a:latin typeface="Century Gothic" panose="020B0502020202020204" pitchFamily="34" charset="0"/>
            </a:rPr>
            <a:t>A co-ordinated approach to monitoring the proceeds of crime</a:t>
          </a:r>
        </a:p>
      </dsp:txBody>
      <dsp:txXfrm>
        <a:off x="6527320" y="2191695"/>
        <a:ext cx="2350475" cy="1376036"/>
      </dsp:txXfrm>
    </dsp:sp>
    <dsp:sp modelId="{C4E74ED0-4351-4939-BB66-FA9DC4465FA8}">
      <dsp:nvSpPr>
        <dsp:cNvPr id="0" name=""/>
        <dsp:cNvSpPr/>
      </dsp:nvSpPr>
      <dsp:spPr>
        <a:xfrm>
          <a:off x="6484509" y="3975958"/>
          <a:ext cx="2436097" cy="1461658"/>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endParaRPr lang="en-AU" sz="1200" b="0" kern="1200" dirty="0">
            <a:latin typeface="Century Gothic" panose="020B0502020202020204" pitchFamily="34" charset="0"/>
          </a:endParaRPr>
        </a:p>
        <a:p>
          <a:pPr marL="0" lvl="0" indent="0" algn="ctr" defTabSz="533400">
            <a:lnSpc>
              <a:spcPct val="90000"/>
            </a:lnSpc>
            <a:spcBef>
              <a:spcPct val="0"/>
            </a:spcBef>
            <a:spcAft>
              <a:spcPct val="35000"/>
            </a:spcAft>
            <a:buNone/>
          </a:pPr>
          <a:r>
            <a:rPr lang="en-AU" sz="1200" b="0" kern="1200" dirty="0">
              <a:latin typeface="Century Gothic" panose="020B0502020202020204" pitchFamily="34" charset="0"/>
            </a:rPr>
            <a:t>Co-operation with the private sector in the fight against crime</a:t>
          </a:r>
        </a:p>
      </dsp:txBody>
      <dsp:txXfrm>
        <a:off x="6527320" y="4018769"/>
        <a:ext cx="2350475" cy="13760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B138D-00E2-4EE6-AD4B-8CD3CF039C54}">
      <dsp:nvSpPr>
        <dsp:cNvPr id="0" name=""/>
        <dsp:cNvSpPr/>
      </dsp:nvSpPr>
      <dsp:spPr>
        <a:xfrm>
          <a:off x="-4689747" y="-718913"/>
          <a:ext cx="5586158" cy="5586158"/>
        </a:xfrm>
        <a:prstGeom prst="blockArc">
          <a:avLst>
            <a:gd name="adj1" fmla="val 18900000"/>
            <a:gd name="adj2" fmla="val 2700000"/>
            <a:gd name="adj3" fmla="val 387"/>
          </a:avLst>
        </a:pr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2DE783-93E3-4CD7-A1FD-655E543048AA}">
      <dsp:nvSpPr>
        <dsp:cNvPr id="0" name=""/>
        <dsp:cNvSpPr/>
      </dsp:nvSpPr>
      <dsp:spPr>
        <a:xfrm>
          <a:off x="576516" y="414833"/>
          <a:ext cx="8155364" cy="829666"/>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rPr>
            <a:t>1. How are you able to share information within your agencies? Do you receive some information directly and have to request other types of information?</a:t>
          </a:r>
        </a:p>
      </dsp:txBody>
      <dsp:txXfrm>
        <a:off x="576516" y="414833"/>
        <a:ext cx="8155364" cy="829666"/>
      </dsp:txXfrm>
    </dsp:sp>
    <dsp:sp modelId="{BE75ECA8-E19A-458B-8F00-8FAA3AB8D6BC}">
      <dsp:nvSpPr>
        <dsp:cNvPr id="0" name=""/>
        <dsp:cNvSpPr/>
      </dsp:nvSpPr>
      <dsp:spPr>
        <a:xfrm>
          <a:off x="57975" y="311124"/>
          <a:ext cx="1037083" cy="103708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E1ED0A-1725-4645-8588-772732A1DBF7}">
      <dsp:nvSpPr>
        <dsp:cNvPr id="0" name=""/>
        <dsp:cNvSpPr/>
      </dsp:nvSpPr>
      <dsp:spPr>
        <a:xfrm>
          <a:off x="878100" y="1659332"/>
          <a:ext cx="7853780" cy="829666"/>
        </a:xfrm>
        <a:prstGeom prst="rect">
          <a:avLst/>
        </a:prstGeom>
        <a:solidFill>
          <a:schemeClr val="accent5">
            <a:shade val="80000"/>
            <a:hueOff val="365567"/>
            <a:satOff val="-48019"/>
            <a:lumOff val="243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rPr>
            <a:t>2. In what ways do you (or could you) collaborate with other agencies in your jurisdictions?</a:t>
          </a:r>
        </a:p>
      </dsp:txBody>
      <dsp:txXfrm>
        <a:off x="878100" y="1659332"/>
        <a:ext cx="7853780" cy="829666"/>
      </dsp:txXfrm>
    </dsp:sp>
    <dsp:sp modelId="{2D494737-8663-4E91-90AA-9AF9281E980C}">
      <dsp:nvSpPr>
        <dsp:cNvPr id="0" name=""/>
        <dsp:cNvSpPr/>
      </dsp:nvSpPr>
      <dsp:spPr>
        <a:xfrm>
          <a:off x="359559" y="1555624"/>
          <a:ext cx="1037083" cy="1037083"/>
        </a:xfrm>
        <a:prstGeom prst="ellipse">
          <a:avLst/>
        </a:prstGeom>
        <a:solidFill>
          <a:schemeClr val="lt1">
            <a:hueOff val="0"/>
            <a:satOff val="0"/>
            <a:lumOff val="0"/>
            <a:alphaOff val="0"/>
          </a:schemeClr>
        </a:solidFill>
        <a:ln w="12700" cap="flat" cmpd="sng" algn="ctr">
          <a:solidFill>
            <a:schemeClr val="accent5">
              <a:shade val="80000"/>
              <a:hueOff val="365567"/>
              <a:satOff val="-48019"/>
              <a:lumOff val="2430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314D24-FBB4-4329-8530-22A2B2D4B748}">
      <dsp:nvSpPr>
        <dsp:cNvPr id="0" name=""/>
        <dsp:cNvSpPr/>
      </dsp:nvSpPr>
      <dsp:spPr>
        <a:xfrm>
          <a:off x="586221" y="2863585"/>
          <a:ext cx="8155364" cy="829666"/>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ea typeface="+mn-ea"/>
              <a:cs typeface="+mn-cs"/>
            </a:rPr>
            <a:t>3. Are there limits to working together?</a:t>
          </a:r>
        </a:p>
      </dsp:txBody>
      <dsp:txXfrm>
        <a:off x="586221" y="2863585"/>
        <a:ext cx="8155364" cy="829666"/>
      </dsp:txXfrm>
    </dsp:sp>
    <dsp:sp modelId="{2A1800E6-1A63-4E70-A1D9-350C7B54EB35}">
      <dsp:nvSpPr>
        <dsp:cNvPr id="0" name=""/>
        <dsp:cNvSpPr/>
      </dsp:nvSpPr>
      <dsp:spPr>
        <a:xfrm>
          <a:off x="57975" y="2800124"/>
          <a:ext cx="1037083" cy="1037083"/>
        </a:xfrm>
        <a:prstGeom prst="ellipse">
          <a:avLst/>
        </a:prstGeom>
        <a:solidFill>
          <a:schemeClr val="lt1">
            <a:hueOff val="0"/>
            <a:satOff val="0"/>
            <a:lumOff val="0"/>
            <a:alphaOff val="0"/>
          </a:schemeClr>
        </a:solidFill>
        <a:ln w="12700" cap="flat" cmpd="sng" algn="ctr">
          <a:solidFill>
            <a:schemeClr val="accent5">
              <a:shade val="80000"/>
              <a:hueOff val="731134"/>
              <a:satOff val="-96038"/>
              <a:lumOff val="4859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B138D-00E2-4EE6-AD4B-8CD3CF039C54}">
      <dsp:nvSpPr>
        <dsp:cNvPr id="0" name=""/>
        <dsp:cNvSpPr/>
      </dsp:nvSpPr>
      <dsp:spPr>
        <a:xfrm>
          <a:off x="-4689747" y="-718913"/>
          <a:ext cx="5586158" cy="5586158"/>
        </a:xfrm>
        <a:prstGeom prst="blockArc">
          <a:avLst>
            <a:gd name="adj1" fmla="val 18900000"/>
            <a:gd name="adj2" fmla="val 2700000"/>
            <a:gd name="adj3" fmla="val 387"/>
          </a:avLst>
        </a:pr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2DE783-93E3-4CD7-A1FD-655E543048AA}">
      <dsp:nvSpPr>
        <dsp:cNvPr id="0" name=""/>
        <dsp:cNvSpPr/>
      </dsp:nvSpPr>
      <dsp:spPr>
        <a:xfrm>
          <a:off x="576516" y="414833"/>
          <a:ext cx="8155364" cy="829666"/>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rPr>
            <a:t>1. What is able to be requested under the DTA? </a:t>
          </a:r>
        </a:p>
      </dsp:txBody>
      <dsp:txXfrm>
        <a:off x="576516" y="414833"/>
        <a:ext cx="8155364" cy="829666"/>
      </dsp:txXfrm>
    </dsp:sp>
    <dsp:sp modelId="{BE75ECA8-E19A-458B-8F00-8FAA3AB8D6BC}">
      <dsp:nvSpPr>
        <dsp:cNvPr id="0" name=""/>
        <dsp:cNvSpPr/>
      </dsp:nvSpPr>
      <dsp:spPr>
        <a:xfrm>
          <a:off x="57975" y="311124"/>
          <a:ext cx="1037083" cy="103708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E1ED0A-1725-4645-8588-772732A1DBF7}">
      <dsp:nvSpPr>
        <dsp:cNvPr id="0" name=""/>
        <dsp:cNvSpPr/>
      </dsp:nvSpPr>
      <dsp:spPr>
        <a:xfrm>
          <a:off x="878100" y="1659332"/>
          <a:ext cx="7853780" cy="829666"/>
        </a:xfrm>
        <a:prstGeom prst="rect">
          <a:avLst/>
        </a:prstGeom>
        <a:solidFill>
          <a:schemeClr val="accent5">
            <a:shade val="80000"/>
            <a:hueOff val="365567"/>
            <a:satOff val="-48019"/>
            <a:lumOff val="243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rPr>
            <a:t>2. How must the jurisdiction treat the information received?</a:t>
          </a:r>
        </a:p>
      </dsp:txBody>
      <dsp:txXfrm>
        <a:off x="878100" y="1659332"/>
        <a:ext cx="7853780" cy="829666"/>
      </dsp:txXfrm>
    </dsp:sp>
    <dsp:sp modelId="{2D494737-8663-4E91-90AA-9AF9281E980C}">
      <dsp:nvSpPr>
        <dsp:cNvPr id="0" name=""/>
        <dsp:cNvSpPr/>
      </dsp:nvSpPr>
      <dsp:spPr>
        <a:xfrm>
          <a:off x="359559" y="1555624"/>
          <a:ext cx="1037083" cy="1037083"/>
        </a:xfrm>
        <a:prstGeom prst="ellipse">
          <a:avLst/>
        </a:prstGeom>
        <a:solidFill>
          <a:schemeClr val="lt1">
            <a:hueOff val="0"/>
            <a:satOff val="0"/>
            <a:lumOff val="0"/>
            <a:alphaOff val="0"/>
          </a:schemeClr>
        </a:solidFill>
        <a:ln w="12700" cap="flat" cmpd="sng" algn="ctr">
          <a:solidFill>
            <a:schemeClr val="accent5">
              <a:shade val="80000"/>
              <a:hueOff val="365567"/>
              <a:satOff val="-48019"/>
              <a:lumOff val="2430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314D24-FBB4-4329-8530-22A2B2D4B748}">
      <dsp:nvSpPr>
        <dsp:cNvPr id="0" name=""/>
        <dsp:cNvSpPr/>
      </dsp:nvSpPr>
      <dsp:spPr>
        <a:xfrm>
          <a:off x="586221" y="2863585"/>
          <a:ext cx="8155364" cy="829666"/>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ea typeface="+mn-ea"/>
              <a:cs typeface="+mn-cs"/>
            </a:rPr>
            <a:t>3. Are there limits to working together?</a:t>
          </a:r>
        </a:p>
      </dsp:txBody>
      <dsp:txXfrm>
        <a:off x="586221" y="2863585"/>
        <a:ext cx="8155364" cy="829666"/>
      </dsp:txXfrm>
    </dsp:sp>
    <dsp:sp modelId="{2A1800E6-1A63-4E70-A1D9-350C7B54EB35}">
      <dsp:nvSpPr>
        <dsp:cNvPr id="0" name=""/>
        <dsp:cNvSpPr/>
      </dsp:nvSpPr>
      <dsp:spPr>
        <a:xfrm>
          <a:off x="57975" y="2800124"/>
          <a:ext cx="1037083" cy="1037083"/>
        </a:xfrm>
        <a:prstGeom prst="ellipse">
          <a:avLst/>
        </a:prstGeom>
        <a:solidFill>
          <a:schemeClr val="lt1">
            <a:hueOff val="0"/>
            <a:satOff val="0"/>
            <a:lumOff val="0"/>
            <a:alphaOff val="0"/>
          </a:schemeClr>
        </a:solidFill>
        <a:ln w="12700" cap="flat" cmpd="sng" algn="ctr">
          <a:solidFill>
            <a:schemeClr val="accent5">
              <a:shade val="80000"/>
              <a:hueOff val="731134"/>
              <a:satOff val="-96038"/>
              <a:lumOff val="4859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B138D-00E2-4EE6-AD4B-8CD3CF039C54}">
      <dsp:nvSpPr>
        <dsp:cNvPr id="0" name=""/>
        <dsp:cNvSpPr/>
      </dsp:nvSpPr>
      <dsp:spPr>
        <a:xfrm>
          <a:off x="-4689747" y="-718913"/>
          <a:ext cx="5586158" cy="5586158"/>
        </a:xfrm>
        <a:prstGeom prst="blockArc">
          <a:avLst>
            <a:gd name="adj1" fmla="val 18900000"/>
            <a:gd name="adj2" fmla="val 2700000"/>
            <a:gd name="adj3" fmla="val 387"/>
          </a:avLst>
        </a:pr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2DE783-93E3-4CD7-A1FD-655E543048AA}">
      <dsp:nvSpPr>
        <dsp:cNvPr id="0" name=""/>
        <dsp:cNvSpPr/>
      </dsp:nvSpPr>
      <dsp:spPr>
        <a:xfrm>
          <a:off x="576516" y="414833"/>
          <a:ext cx="8155364" cy="829666"/>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rPr>
            <a:t>1. What is able to be requested under the TIEA? </a:t>
          </a:r>
        </a:p>
      </dsp:txBody>
      <dsp:txXfrm>
        <a:off x="576516" y="414833"/>
        <a:ext cx="8155364" cy="829666"/>
      </dsp:txXfrm>
    </dsp:sp>
    <dsp:sp modelId="{BE75ECA8-E19A-458B-8F00-8FAA3AB8D6BC}">
      <dsp:nvSpPr>
        <dsp:cNvPr id="0" name=""/>
        <dsp:cNvSpPr/>
      </dsp:nvSpPr>
      <dsp:spPr>
        <a:xfrm>
          <a:off x="57975" y="311124"/>
          <a:ext cx="1037083" cy="103708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E1ED0A-1725-4645-8588-772732A1DBF7}">
      <dsp:nvSpPr>
        <dsp:cNvPr id="0" name=""/>
        <dsp:cNvSpPr/>
      </dsp:nvSpPr>
      <dsp:spPr>
        <a:xfrm>
          <a:off x="878100" y="1659332"/>
          <a:ext cx="7853780" cy="829666"/>
        </a:xfrm>
        <a:prstGeom prst="rect">
          <a:avLst/>
        </a:prstGeom>
        <a:solidFill>
          <a:schemeClr val="accent5">
            <a:shade val="80000"/>
            <a:hueOff val="365567"/>
            <a:satOff val="-48019"/>
            <a:lumOff val="243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rPr>
            <a:t>2. Does it need to be relevant to other tax jurisdiction?</a:t>
          </a:r>
        </a:p>
      </dsp:txBody>
      <dsp:txXfrm>
        <a:off x="878100" y="1659332"/>
        <a:ext cx="7853780" cy="829666"/>
      </dsp:txXfrm>
    </dsp:sp>
    <dsp:sp modelId="{2D494737-8663-4E91-90AA-9AF9281E980C}">
      <dsp:nvSpPr>
        <dsp:cNvPr id="0" name=""/>
        <dsp:cNvSpPr/>
      </dsp:nvSpPr>
      <dsp:spPr>
        <a:xfrm>
          <a:off x="359559" y="1555624"/>
          <a:ext cx="1037083" cy="1037083"/>
        </a:xfrm>
        <a:prstGeom prst="ellipse">
          <a:avLst/>
        </a:prstGeom>
        <a:solidFill>
          <a:schemeClr val="lt1">
            <a:hueOff val="0"/>
            <a:satOff val="0"/>
            <a:lumOff val="0"/>
            <a:alphaOff val="0"/>
          </a:schemeClr>
        </a:solidFill>
        <a:ln w="12700" cap="flat" cmpd="sng" algn="ctr">
          <a:solidFill>
            <a:schemeClr val="accent5">
              <a:shade val="80000"/>
              <a:hueOff val="365567"/>
              <a:satOff val="-48019"/>
              <a:lumOff val="2430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314D24-FBB4-4329-8530-22A2B2D4B748}">
      <dsp:nvSpPr>
        <dsp:cNvPr id="0" name=""/>
        <dsp:cNvSpPr/>
      </dsp:nvSpPr>
      <dsp:spPr>
        <a:xfrm>
          <a:off x="586221" y="2863585"/>
          <a:ext cx="8155364" cy="829666"/>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ea typeface="+mn-ea"/>
              <a:cs typeface="+mn-cs"/>
            </a:rPr>
            <a:t>3. Is there an ability to enforce debt collection?</a:t>
          </a:r>
        </a:p>
      </dsp:txBody>
      <dsp:txXfrm>
        <a:off x="586221" y="2863585"/>
        <a:ext cx="8155364" cy="829666"/>
      </dsp:txXfrm>
    </dsp:sp>
    <dsp:sp modelId="{2A1800E6-1A63-4E70-A1D9-350C7B54EB35}">
      <dsp:nvSpPr>
        <dsp:cNvPr id="0" name=""/>
        <dsp:cNvSpPr/>
      </dsp:nvSpPr>
      <dsp:spPr>
        <a:xfrm>
          <a:off x="57975" y="2800124"/>
          <a:ext cx="1037083" cy="1037083"/>
        </a:xfrm>
        <a:prstGeom prst="ellipse">
          <a:avLst/>
        </a:prstGeom>
        <a:solidFill>
          <a:schemeClr val="lt1">
            <a:hueOff val="0"/>
            <a:satOff val="0"/>
            <a:lumOff val="0"/>
            <a:alphaOff val="0"/>
          </a:schemeClr>
        </a:solidFill>
        <a:ln w="12700" cap="flat" cmpd="sng" algn="ctr">
          <a:solidFill>
            <a:schemeClr val="accent5">
              <a:shade val="80000"/>
              <a:hueOff val="731134"/>
              <a:satOff val="-96038"/>
              <a:lumOff val="4859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B138D-00E2-4EE6-AD4B-8CD3CF039C54}">
      <dsp:nvSpPr>
        <dsp:cNvPr id="0" name=""/>
        <dsp:cNvSpPr/>
      </dsp:nvSpPr>
      <dsp:spPr>
        <a:xfrm>
          <a:off x="-4689747" y="-718913"/>
          <a:ext cx="5586158" cy="5586158"/>
        </a:xfrm>
        <a:prstGeom prst="blockArc">
          <a:avLst>
            <a:gd name="adj1" fmla="val 18900000"/>
            <a:gd name="adj2" fmla="val 2700000"/>
            <a:gd name="adj3" fmla="val 387"/>
          </a:avLst>
        </a:pr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2DE783-93E3-4CD7-A1FD-655E543048AA}">
      <dsp:nvSpPr>
        <dsp:cNvPr id="0" name=""/>
        <dsp:cNvSpPr/>
      </dsp:nvSpPr>
      <dsp:spPr>
        <a:xfrm>
          <a:off x="576516" y="414833"/>
          <a:ext cx="8155364" cy="829666"/>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rPr>
            <a:t>1. In your groups, list as many types of information that you could either share with or request from other organisations/agencies/jurisdictions for your investigation. </a:t>
          </a:r>
        </a:p>
      </dsp:txBody>
      <dsp:txXfrm>
        <a:off x="576516" y="414833"/>
        <a:ext cx="8155364" cy="829666"/>
      </dsp:txXfrm>
    </dsp:sp>
    <dsp:sp modelId="{BE75ECA8-E19A-458B-8F00-8FAA3AB8D6BC}">
      <dsp:nvSpPr>
        <dsp:cNvPr id="0" name=""/>
        <dsp:cNvSpPr/>
      </dsp:nvSpPr>
      <dsp:spPr>
        <a:xfrm>
          <a:off x="57975" y="311124"/>
          <a:ext cx="1037083" cy="103708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E1ED0A-1725-4645-8588-772732A1DBF7}">
      <dsp:nvSpPr>
        <dsp:cNvPr id="0" name=""/>
        <dsp:cNvSpPr/>
      </dsp:nvSpPr>
      <dsp:spPr>
        <a:xfrm>
          <a:off x="878100" y="1659332"/>
          <a:ext cx="7853780" cy="829666"/>
        </a:xfrm>
        <a:prstGeom prst="rect">
          <a:avLst/>
        </a:prstGeom>
        <a:solidFill>
          <a:schemeClr val="accent5">
            <a:shade val="80000"/>
            <a:hueOff val="365567"/>
            <a:satOff val="-48019"/>
            <a:lumOff val="243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rPr>
            <a:t>2. Nominate someone to share your list with the other groups and keep score.  </a:t>
          </a:r>
        </a:p>
      </dsp:txBody>
      <dsp:txXfrm>
        <a:off x="878100" y="1659332"/>
        <a:ext cx="7853780" cy="829666"/>
      </dsp:txXfrm>
    </dsp:sp>
    <dsp:sp modelId="{2D494737-8663-4E91-90AA-9AF9281E980C}">
      <dsp:nvSpPr>
        <dsp:cNvPr id="0" name=""/>
        <dsp:cNvSpPr/>
      </dsp:nvSpPr>
      <dsp:spPr>
        <a:xfrm>
          <a:off x="359559" y="1555624"/>
          <a:ext cx="1037083" cy="1037083"/>
        </a:xfrm>
        <a:prstGeom prst="ellipse">
          <a:avLst/>
        </a:prstGeom>
        <a:solidFill>
          <a:schemeClr val="lt1">
            <a:hueOff val="0"/>
            <a:satOff val="0"/>
            <a:lumOff val="0"/>
            <a:alphaOff val="0"/>
          </a:schemeClr>
        </a:solidFill>
        <a:ln w="12700" cap="flat" cmpd="sng" algn="ctr">
          <a:solidFill>
            <a:schemeClr val="accent5">
              <a:shade val="80000"/>
              <a:hueOff val="365567"/>
              <a:satOff val="-48019"/>
              <a:lumOff val="2430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314D24-FBB4-4329-8530-22A2B2D4B748}">
      <dsp:nvSpPr>
        <dsp:cNvPr id="0" name=""/>
        <dsp:cNvSpPr/>
      </dsp:nvSpPr>
      <dsp:spPr>
        <a:xfrm>
          <a:off x="586221" y="2863585"/>
          <a:ext cx="8155364" cy="829666"/>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8548" tIns="35560" rIns="35560" bIns="35560" numCol="1" spcCol="1270" anchor="ctr" anchorCtr="0">
          <a:noAutofit/>
        </a:bodyPr>
        <a:lstStyle/>
        <a:p>
          <a:pPr marL="0" lvl="0" indent="0" algn="l" defTabSz="622300">
            <a:lnSpc>
              <a:spcPct val="90000"/>
            </a:lnSpc>
            <a:spcBef>
              <a:spcPct val="0"/>
            </a:spcBef>
            <a:spcAft>
              <a:spcPct val="35000"/>
            </a:spcAft>
            <a:buNone/>
          </a:pPr>
          <a:r>
            <a:rPr lang="en-AU" sz="1400" kern="1200" dirty="0">
              <a:latin typeface="Century Gothic" panose="020B0502020202020204" pitchFamily="34" charset="0"/>
              <a:ea typeface="+mn-ea"/>
              <a:cs typeface="+mn-cs"/>
            </a:rPr>
            <a:t>3. For each unique type of information your group will score a point and the group with the most points wins…</a:t>
          </a:r>
        </a:p>
      </dsp:txBody>
      <dsp:txXfrm>
        <a:off x="586221" y="2863585"/>
        <a:ext cx="8155364" cy="829666"/>
      </dsp:txXfrm>
    </dsp:sp>
    <dsp:sp modelId="{2A1800E6-1A63-4E70-A1D9-350C7B54EB35}">
      <dsp:nvSpPr>
        <dsp:cNvPr id="0" name=""/>
        <dsp:cNvSpPr/>
      </dsp:nvSpPr>
      <dsp:spPr>
        <a:xfrm>
          <a:off x="57975" y="2800124"/>
          <a:ext cx="1037083" cy="1037083"/>
        </a:xfrm>
        <a:prstGeom prst="ellipse">
          <a:avLst/>
        </a:prstGeom>
        <a:solidFill>
          <a:schemeClr val="lt1">
            <a:hueOff val="0"/>
            <a:satOff val="0"/>
            <a:lumOff val="0"/>
            <a:alphaOff val="0"/>
          </a:schemeClr>
        </a:solidFill>
        <a:ln w="12700" cap="flat" cmpd="sng" algn="ctr">
          <a:solidFill>
            <a:schemeClr val="accent5">
              <a:shade val="80000"/>
              <a:hueOff val="731134"/>
              <a:satOff val="-96038"/>
              <a:lumOff val="4859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18D3A-2845-40A3-8E40-CAC8C0EE511C}" type="datetimeFigureOut">
              <a:rPr lang="en-AU" smtClean="0"/>
              <a:t>3/05/2023</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86121-0782-472C-A2D5-274C6306BCE1}" type="slidenum">
              <a:rPr lang="en-AU" smtClean="0"/>
              <a:t>‹#›</a:t>
            </a:fld>
            <a:endParaRPr lang="en-AU"/>
          </a:p>
        </p:txBody>
      </p:sp>
    </p:spTree>
    <p:extLst>
      <p:ext uri="{BB962C8B-B14F-4D97-AF65-F5344CB8AC3E}">
        <p14:creationId xmlns:p14="http://schemas.microsoft.com/office/powerpoint/2010/main" val="379388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2</a:t>
            </a:fld>
            <a:endParaRPr lang="en-AU"/>
          </a:p>
        </p:txBody>
      </p:sp>
    </p:spTree>
    <p:extLst>
      <p:ext uri="{BB962C8B-B14F-4D97-AF65-F5344CB8AC3E}">
        <p14:creationId xmlns:p14="http://schemas.microsoft.com/office/powerpoint/2010/main" val="1149874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15</a:t>
            </a:fld>
            <a:endParaRPr lang="en-AU"/>
          </a:p>
        </p:txBody>
      </p:sp>
    </p:spTree>
    <p:extLst>
      <p:ext uri="{BB962C8B-B14F-4D97-AF65-F5344CB8AC3E}">
        <p14:creationId xmlns:p14="http://schemas.microsoft.com/office/powerpoint/2010/main" val="361860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17</a:t>
            </a:fld>
            <a:endParaRPr lang="en-AU"/>
          </a:p>
        </p:txBody>
      </p:sp>
    </p:spTree>
    <p:extLst>
      <p:ext uri="{BB962C8B-B14F-4D97-AF65-F5344CB8AC3E}">
        <p14:creationId xmlns:p14="http://schemas.microsoft.com/office/powerpoint/2010/main" val="300045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18</a:t>
            </a:fld>
            <a:endParaRPr lang="en-AU"/>
          </a:p>
        </p:txBody>
      </p:sp>
    </p:spTree>
    <p:extLst>
      <p:ext uri="{BB962C8B-B14F-4D97-AF65-F5344CB8AC3E}">
        <p14:creationId xmlns:p14="http://schemas.microsoft.com/office/powerpoint/2010/main" val="1455293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19</a:t>
            </a:fld>
            <a:endParaRPr lang="en-AU"/>
          </a:p>
        </p:txBody>
      </p:sp>
    </p:spTree>
    <p:extLst>
      <p:ext uri="{BB962C8B-B14F-4D97-AF65-F5344CB8AC3E}">
        <p14:creationId xmlns:p14="http://schemas.microsoft.com/office/powerpoint/2010/main" val="949561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20</a:t>
            </a:fld>
            <a:endParaRPr lang="en-AU"/>
          </a:p>
        </p:txBody>
      </p:sp>
    </p:spTree>
    <p:extLst>
      <p:ext uri="{BB962C8B-B14F-4D97-AF65-F5344CB8AC3E}">
        <p14:creationId xmlns:p14="http://schemas.microsoft.com/office/powerpoint/2010/main" val="3370933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21</a:t>
            </a:fld>
            <a:endParaRPr lang="en-AU"/>
          </a:p>
        </p:txBody>
      </p:sp>
    </p:spTree>
    <p:extLst>
      <p:ext uri="{BB962C8B-B14F-4D97-AF65-F5344CB8AC3E}">
        <p14:creationId xmlns:p14="http://schemas.microsoft.com/office/powerpoint/2010/main" val="4136652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22</a:t>
            </a:fld>
            <a:endParaRPr lang="en-AU"/>
          </a:p>
        </p:txBody>
      </p:sp>
    </p:spTree>
    <p:extLst>
      <p:ext uri="{BB962C8B-B14F-4D97-AF65-F5344CB8AC3E}">
        <p14:creationId xmlns:p14="http://schemas.microsoft.com/office/powerpoint/2010/main" val="3159915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23</a:t>
            </a:fld>
            <a:endParaRPr lang="en-AU"/>
          </a:p>
        </p:txBody>
      </p:sp>
    </p:spTree>
    <p:extLst>
      <p:ext uri="{BB962C8B-B14F-4D97-AF65-F5344CB8AC3E}">
        <p14:creationId xmlns:p14="http://schemas.microsoft.com/office/powerpoint/2010/main" val="2842710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24</a:t>
            </a:fld>
            <a:endParaRPr lang="en-AU"/>
          </a:p>
        </p:txBody>
      </p:sp>
    </p:spTree>
    <p:extLst>
      <p:ext uri="{BB962C8B-B14F-4D97-AF65-F5344CB8AC3E}">
        <p14:creationId xmlns:p14="http://schemas.microsoft.com/office/powerpoint/2010/main" val="3066543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25</a:t>
            </a:fld>
            <a:endParaRPr lang="en-AU"/>
          </a:p>
        </p:txBody>
      </p:sp>
    </p:spTree>
    <p:extLst>
      <p:ext uri="{BB962C8B-B14F-4D97-AF65-F5344CB8AC3E}">
        <p14:creationId xmlns:p14="http://schemas.microsoft.com/office/powerpoint/2010/main" val="258037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5</a:t>
            </a:fld>
            <a:endParaRPr lang="en-AU"/>
          </a:p>
        </p:txBody>
      </p:sp>
    </p:spTree>
    <p:extLst>
      <p:ext uri="{BB962C8B-B14F-4D97-AF65-F5344CB8AC3E}">
        <p14:creationId xmlns:p14="http://schemas.microsoft.com/office/powerpoint/2010/main" val="2113458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26</a:t>
            </a:fld>
            <a:endParaRPr lang="en-AU"/>
          </a:p>
        </p:txBody>
      </p:sp>
    </p:spTree>
    <p:extLst>
      <p:ext uri="{BB962C8B-B14F-4D97-AF65-F5344CB8AC3E}">
        <p14:creationId xmlns:p14="http://schemas.microsoft.com/office/powerpoint/2010/main" val="1185416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28</a:t>
            </a:fld>
            <a:endParaRPr lang="en-AU"/>
          </a:p>
        </p:txBody>
      </p:sp>
    </p:spTree>
    <p:extLst>
      <p:ext uri="{BB962C8B-B14F-4D97-AF65-F5344CB8AC3E}">
        <p14:creationId xmlns:p14="http://schemas.microsoft.com/office/powerpoint/2010/main" val="1672105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30</a:t>
            </a:fld>
            <a:endParaRPr lang="en-AU"/>
          </a:p>
        </p:txBody>
      </p:sp>
    </p:spTree>
    <p:extLst>
      <p:ext uri="{BB962C8B-B14F-4D97-AF65-F5344CB8AC3E}">
        <p14:creationId xmlns:p14="http://schemas.microsoft.com/office/powerpoint/2010/main" val="1135805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3CDC50D-9E8E-4BC2-A735-4AF793B59BAE}" type="slidenum">
              <a:rPr lang="en-AU" smtClean="0"/>
              <a:t>32</a:t>
            </a:fld>
            <a:endParaRPr lang="en-AU"/>
          </a:p>
        </p:txBody>
      </p:sp>
    </p:spTree>
    <p:extLst>
      <p:ext uri="{BB962C8B-B14F-4D97-AF65-F5344CB8AC3E}">
        <p14:creationId xmlns:p14="http://schemas.microsoft.com/office/powerpoint/2010/main" val="499497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38</a:t>
            </a:fld>
            <a:endParaRPr lang="en-AU"/>
          </a:p>
        </p:txBody>
      </p:sp>
    </p:spTree>
    <p:extLst>
      <p:ext uri="{BB962C8B-B14F-4D97-AF65-F5344CB8AC3E}">
        <p14:creationId xmlns:p14="http://schemas.microsoft.com/office/powerpoint/2010/main" val="2847635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U" b="0" i="0" dirty="0">
              <a:solidFill>
                <a:srgbClr val="313131"/>
              </a:solidFill>
              <a:effectLst/>
              <a:latin typeface="-apple-system"/>
            </a:endParaRPr>
          </a:p>
        </p:txBody>
      </p:sp>
      <p:sp>
        <p:nvSpPr>
          <p:cNvPr id="4" name="Slide Number Placeholder 3"/>
          <p:cNvSpPr>
            <a:spLocks noGrp="1"/>
          </p:cNvSpPr>
          <p:nvPr>
            <p:ph type="sldNum" sz="quarter" idx="5"/>
          </p:nvPr>
        </p:nvSpPr>
        <p:spPr/>
        <p:txBody>
          <a:bodyPr/>
          <a:lstStyle/>
          <a:p>
            <a:fld id="{C3CDC50D-9E8E-4BC2-A735-4AF793B59BAE}" type="slidenum">
              <a:rPr lang="en-AU" smtClean="0"/>
              <a:t>39</a:t>
            </a:fld>
            <a:endParaRPr lang="en-AU"/>
          </a:p>
        </p:txBody>
      </p:sp>
    </p:spTree>
    <p:extLst>
      <p:ext uri="{BB962C8B-B14F-4D97-AF65-F5344CB8AC3E}">
        <p14:creationId xmlns:p14="http://schemas.microsoft.com/office/powerpoint/2010/main" val="1629231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52</a:t>
            </a:fld>
            <a:endParaRPr lang="en-AU"/>
          </a:p>
        </p:txBody>
      </p:sp>
    </p:spTree>
    <p:extLst>
      <p:ext uri="{BB962C8B-B14F-4D97-AF65-F5344CB8AC3E}">
        <p14:creationId xmlns:p14="http://schemas.microsoft.com/office/powerpoint/2010/main" val="328913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7</a:t>
            </a:fld>
            <a:endParaRPr lang="en-AU"/>
          </a:p>
        </p:txBody>
      </p:sp>
    </p:spTree>
    <p:extLst>
      <p:ext uri="{BB962C8B-B14F-4D97-AF65-F5344CB8AC3E}">
        <p14:creationId xmlns:p14="http://schemas.microsoft.com/office/powerpoint/2010/main" val="1158840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8</a:t>
            </a:fld>
            <a:endParaRPr lang="en-AU"/>
          </a:p>
        </p:txBody>
      </p:sp>
    </p:spTree>
    <p:extLst>
      <p:ext uri="{BB962C8B-B14F-4D97-AF65-F5344CB8AC3E}">
        <p14:creationId xmlns:p14="http://schemas.microsoft.com/office/powerpoint/2010/main" val="314627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9</a:t>
            </a:fld>
            <a:endParaRPr lang="en-AU"/>
          </a:p>
        </p:txBody>
      </p:sp>
    </p:spTree>
    <p:extLst>
      <p:ext uri="{BB962C8B-B14F-4D97-AF65-F5344CB8AC3E}">
        <p14:creationId xmlns:p14="http://schemas.microsoft.com/office/powerpoint/2010/main" val="343633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10</a:t>
            </a:fld>
            <a:endParaRPr lang="en-AU"/>
          </a:p>
        </p:txBody>
      </p:sp>
    </p:spTree>
    <p:extLst>
      <p:ext uri="{BB962C8B-B14F-4D97-AF65-F5344CB8AC3E}">
        <p14:creationId xmlns:p14="http://schemas.microsoft.com/office/powerpoint/2010/main" val="85038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12</a:t>
            </a:fld>
            <a:endParaRPr lang="en-AU"/>
          </a:p>
        </p:txBody>
      </p:sp>
    </p:spTree>
    <p:extLst>
      <p:ext uri="{BB962C8B-B14F-4D97-AF65-F5344CB8AC3E}">
        <p14:creationId xmlns:p14="http://schemas.microsoft.com/office/powerpoint/2010/main" val="1414990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13</a:t>
            </a:fld>
            <a:endParaRPr lang="en-AU"/>
          </a:p>
        </p:txBody>
      </p:sp>
    </p:spTree>
    <p:extLst>
      <p:ext uri="{BB962C8B-B14F-4D97-AF65-F5344CB8AC3E}">
        <p14:creationId xmlns:p14="http://schemas.microsoft.com/office/powerpoint/2010/main" val="2596309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115000"/>
              </a:lnSpc>
              <a:spcAft>
                <a:spcPts val="1440"/>
              </a:spcAft>
            </a:pPr>
            <a:endParaRPr lang="en-AU" sz="1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386121-0782-472C-A2D5-274C6306BCE1}" type="slidenum">
              <a:rPr lang="en-AU" smtClean="0"/>
              <a:t>14</a:t>
            </a:fld>
            <a:endParaRPr lang="en-AU"/>
          </a:p>
        </p:txBody>
      </p:sp>
    </p:spTree>
    <p:extLst>
      <p:ext uri="{BB962C8B-B14F-4D97-AF65-F5344CB8AC3E}">
        <p14:creationId xmlns:p14="http://schemas.microsoft.com/office/powerpoint/2010/main" val="2542445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0ACD79-9871-4FEA-BF87-640F79621DBF}" type="datetimeFigureOut">
              <a:rPr lang="en-AU" smtClean="0"/>
              <a:t>3/05/2023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18723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ACD79-9871-4FEA-BF87-640F79621DBF}" type="datetimeFigureOut">
              <a:rPr lang="en-AU" smtClean="0"/>
              <a:t>3/05/2023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382563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ACD79-9871-4FEA-BF87-640F79621DBF}" type="datetimeFigureOut">
              <a:rPr lang="en-AU" smtClean="0"/>
              <a:t>3/05/2023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3429968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1763" y="1695199"/>
            <a:ext cx="7974623" cy="651129"/>
          </a:xfrm>
        </p:spPr>
        <p:txBody>
          <a:bodyPr anchor="t">
            <a:noAutofit/>
          </a:bodyPr>
          <a:lstStyle>
            <a:lvl1pPr algn="l">
              <a:defRPr sz="2700" b="0" cap="none"/>
            </a:lvl1pPr>
          </a:lstStyle>
          <a:p>
            <a:r>
              <a:rPr lang="en-AU" dirty="0"/>
              <a:t>Click to edit title</a:t>
            </a:r>
            <a:endParaRPr lang="en-US" dirty="0"/>
          </a:p>
        </p:txBody>
      </p:sp>
      <p:sp>
        <p:nvSpPr>
          <p:cNvPr id="3" name="Text Placeholder 2"/>
          <p:cNvSpPr>
            <a:spLocks noGrp="1"/>
          </p:cNvSpPr>
          <p:nvPr>
            <p:ph type="body" idx="1"/>
          </p:nvPr>
        </p:nvSpPr>
        <p:spPr>
          <a:xfrm>
            <a:off x="581763" y="2503496"/>
            <a:ext cx="7974623" cy="608850"/>
          </a:xfrm>
        </p:spPr>
        <p:txBody>
          <a:bodyPr lIns="0" tIns="0" rIns="0" bIns="0" anchor="t" anchorCtr="0"/>
          <a:lstStyle>
            <a:lvl1pPr marL="0" indent="0">
              <a:buNone/>
              <a:defRPr sz="1725">
                <a:solidFill>
                  <a:srgbClr val="385CC4"/>
                </a:solidFill>
              </a:defRPr>
            </a:lvl1pPr>
            <a:lvl2pPr marL="402161" indent="0">
              <a:buNone/>
              <a:defRPr sz="1576">
                <a:solidFill>
                  <a:schemeClr val="tx1">
                    <a:tint val="75000"/>
                  </a:schemeClr>
                </a:solidFill>
              </a:defRPr>
            </a:lvl2pPr>
            <a:lvl3pPr marL="804322" indent="0">
              <a:buNone/>
              <a:defRPr sz="1425">
                <a:solidFill>
                  <a:schemeClr val="tx1">
                    <a:tint val="75000"/>
                  </a:schemeClr>
                </a:solidFill>
              </a:defRPr>
            </a:lvl3pPr>
            <a:lvl4pPr marL="1206483" indent="0">
              <a:buNone/>
              <a:defRPr sz="1200">
                <a:solidFill>
                  <a:schemeClr val="tx1">
                    <a:tint val="75000"/>
                  </a:schemeClr>
                </a:solidFill>
              </a:defRPr>
            </a:lvl4pPr>
            <a:lvl5pPr marL="1608644" indent="0">
              <a:buNone/>
              <a:defRPr sz="1200">
                <a:solidFill>
                  <a:schemeClr val="tx1">
                    <a:tint val="75000"/>
                  </a:schemeClr>
                </a:solidFill>
              </a:defRPr>
            </a:lvl5pPr>
            <a:lvl6pPr marL="2010804" indent="0">
              <a:buNone/>
              <a:defRPr sz="1200">
                <a:solidFill>
                  <a:schemeClr val="tx1">
                    <a:tint val="75000"/>
                  </a:schemeClr>
                </a:solidFill>
              </a:defRPr>
            </a:lvl6pPr>
            <a:lvl7pPr marL="2412965" indent="0">
              <a:buNone/>
              <a:defRPr sz="1200">
                <a:solidFill>
                  <a:schemeClr val="tx1">
                    <a:tint val="75000"/>
                  </a:schemeClr>
                </a:solidFill>
              </a:defRPr>
            </a:lvl7pPr>
            <a:lvl8pPr marL="2815126" indent="0">
              <a:buNone/>
              <a:defRPr sz="1200">
                <a:solidFill>
                  <a:schemeClr val="tx1">
                    <a:tint val="75000"/>
                  </a:schemeClr>
                </a:solidFill>
              </a:defRPr>
            </a:lvl8pPr>
            <a:lvl9pPr marL="3217286" indent="0">
              <a:buNone/>
              <a:defRPr sz="1200">
                <a:solidFill>
                  <a:schemeClr val="tx1">
                    <a:tint val="75000"/>
                  </a:schemeClr>
                </a:solidFill>
              </a:defRPr>
            </a:lvl9pPr>
          </a:lstStyle>
          <a:p>
            <a:pPr lvl="0"/>
            <a:r>
              <a:rPr lang="en-US"/>
              <a:t>Click to edit Master text styles</a:t>
            </a:r>
          </a:p>
        </p:txBody>
      </p:sp>
      <p:sp>
        <p:nvSpPr>
          <p:cNvPr id="7" name="Content Placeholder 2"/>
          <p:cNvSpPr>
            <a:spLocks noGrp="1"/>
          </p:cNvSpPr>
          <p:nvPr>
            <p:ph idx="14" hasCustomPrompt="1"/>
          </p:nvPr>
        </p:nvSpPr>
        <p:spPr>
          <a:xfrm>
            <a:off x="581760" y="6337284"/>
            <a:ext cx="3970147" cy="360000"/>
          </a:xfrm>
        </p:spPr>
        <p:txBody>
          <a:bodyPr anchor="ctr">
            <a:normAutofit/>
          </a:bodyPr>
          <a:lstStyle>
            <a:lvl1pPr marL="0" marR="0" indent="0" algn="l" defTabSz="402161" rtl="0" eaLnBrk="1" fontAlgn="auto" latinLnBrk="0" hangingPunct="1">
              <a:lnSpc>
                <a:spcPts val="1232"/>
              </a:lnSpc>
              <a:spcBef>
                <a:spcPts val="264"/>
              </a:spcBef>
              <a:spcAft>
                <a:spcPts val="264"/>
              </a:spcAft>
              <a:buClrTx/>
              <a:buSzTx/>
              <a:buFontTx/>
              <a:buNone/>
              <a:tabLst/>
              <a:defRPr lang="en-US" sz="599" dirty="0" smtClean="0"/>
            </a:lvl1pPr>
          </a:lstStyle>
          <a:p>
            <a:r>
              <a:rPr lang="en-US" sz="599" dirty="0">
                <a:latin typeface="+mn-lt"/>
              </a:rPr>
              <a:t>FOR OFFICIAL USE ONLY – Individuals data and analytics strategy - February 2019</a:t>
            </a:r>
          </a:p>
        </p:txBody>
      </p:sp>
    </p:spTree>
    <p:extLst>
      <p:ext uri="{BB962C8B-B14F-4D97-AF65-F5344CB8AC3E}">
        <p14:creationId xmlns:p14="http://schemas.microsoft.com/office/powerpoint/2010/main" val="3886292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ACD79-9871-4FEA-BF87-640F79621DBF}" type="datetimeFigureOut">
              <a:rPr lang="en-AU" smtClean="0"/>
              <a:t>3/05/2023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816653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0ACD79-9871-4FEA-BF87-640F79621DBF}" type="datetimeFigureOut">
              <a:rPr lang="en-AU" smtClean="0"/>
              <a:t>3/05/2023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2103232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0ACD79-9871-4FEA-BF87-640F79621DBF}" type="datetimeFigureOut">
              <a:rPr lang="en-AU" smtClean="0"/>
              <a:t>3/05/2023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1072611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0ACD79-9871-4FEA-BF87-640F79621DBF}" type="datetimeFigureOut">
              <a:rPr lang="en-AU" smtClean="0"/>
              <a:t>3/05/2023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141353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0ACD79-9871-4FEA-BF87-640F79621DBF}" type="datetimeFigureOut">
              <a:rPr lang="en-AU" smtClean="0"/>
              <a:t>3/05/2023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2672653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ACD79-9871-4FEA-BF87-640F79621DBF}" type="datetimeFigureOut">
              <a:rPr lang="en-AU" smtClean="0"/>
              <a:t>3/05/2023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1201075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0ACD79-9871-4FEA-BF87-640F79621DBF}" type="datetimeFigureOut">
              <a:rPr lang="en-AU" smtClean="0"/>
              <a:t>3/05/2023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48864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0ACD79-9871-4FEA-BF87-640F79621DBF}" type="datetimeFigureOut">
              <a:rPr lang="en-AU" smtClean="0"/>
              <a:t>3/05/2023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533893-9EB6-4109-B561-F96115CF4A4A}" type="slidenum">
              <a:rPr lang="en-AU" smtClean="0"/>
              <a:t>‹#›</a:t>
            </a:fld>
            <a:endParaRPr lang="en-AU"/>
          </a:p>
        </p:txBody>
      </p:sp>
    </p:spTree>
    <p:extLst>
      <p:ext uri="{BB962C8B-B14F-4D97-AF65-F5344CB8AC3E}">
        <p14:creationId xmlns:p14="http://schemas.microsoft.com/office/powerpoint/2010/main" val="216431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ACD79-9871-4FEA-BF87-640F79621DBF}" type="datetimeFigureOut">
              <a:rPr lang="en-AU" smtClean="0"/>
              <a:t>3/05/2023</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33893-9EB6-4109-B561-F96115CF4A4A}" type="slidenum">
              <a:rPr lang="en-AU" smtClean="0"/>
              <a:t>‹#›</a:t>
            </a:fld>
            <a:endParaRPr lang="en-AU"/>
          </a:p>
        </p:txBody>
      </p:sp>
    </p:spTree>
    <p:extLst>
      <p:ext uri="{BB962C8B-B14F-4D97-AF65-F5344CB8AC3E}">
        <p14:creationId xmlns:p14="http://schemas.microsoft.com/office/powerpoint/2010/main" val="78070431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18" Type="http://schemas.openxmlformats.org/officeDocument/2006/relationships/image" Target="../media/image66.svg"/><Relationship Id="rId3" Type="http://schemas.openxmlformats.org/officeDocument/2006/relationships/hyperlink" Target="https://www.oecd.org/tax/crime/combatting-tax-crimes-more-effectively-in-apec-economies.pdf" TargetMode="External"/><Relationship Id="rId7" Type="http://schemas.openxmlformats.org/officeDocument/2006/relationships/image" Target="../media/image55.png"/><Relationship Id="rId12" Type="http://schemas.openxmlformats.org/officeDocument/2006/relationships/image" Target="../media/image60.svg"/><Relationship Id="rId17" Type="http://schemas.openxmlformats.org/officeDocument/2006/relationships/image" Target="../media/image65.png"/><Relationship Id="rId2" Type="http://schemas.openxmlformats.org/officeDocument/2006/relationships/notesSlide" Target="../notesSlides/notesSlide6.xml"/><Relationship Id="rId16" Type="http://schemas.openxmlformats.org/officeDocument/2006/relationships/image" Target="../media/image64.sv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59.png"/><Relationship Id="rId5" Type="http://schemas.microsoft.com/office/2007/relationships/hdphoto" Target="../media/hdphoto1.wdp"/><Relationship Id="rId15" Type="http://schemas.openxmlformats.org/officeDocument/2006/relationships/image" Target="../media/image63.png"/><Relationship Id="rId10" Type="http://schemas.openxmlformats.org/officeDocument/2006/relationships/image" Target="../media/image58.svg"/><Relationship Id="rId4" Type="http://schemas.openxmlformats.org/officeDocument/2006/relationships/image" Target="../media/image1.png"/><Relationship Id="rId9" Type="http://schemas.openxmlformats.org/officeDocument/2006/relationships/image" Target="../media/image57.png"/><Relationship Id="rId14" Type="http://schemas.openxmlformats.org/officeDocument/2006/relationships/image" Target="../media/image62.sv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svg"/><Relationship Id="rId3" Type="http://schemas.openxmlformats.org/officeDocument/2006/relationships/image" Target="../media/image1.png"/><Relationship Id="rId7" Type="http://schemas.openxmlformats.org/officeDocument/2006/relationships/image" Target="../media/image71.svg"/><Relationship Id="rId12" Type="http://schemas.openxmlformats.org/officeDocument/2006/relationships/image" Target="../media/image7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5.svg"/><Relationship Id="rId5" Type="http://schemas.openxmlformats.org/officeDocument/2006/relationships/image" Target="../media/image2.png"/><Relationship Id="rId10" Type="http://schemas.openxmlformats.org/officeDocument/2006/relationships/image" Target="../media/image74.png"/><Relationship Id="rId4" Type="http://schemas.microsoft.com/office/2007/relationships/hdphoto" Target="../media/hdphoto1.wdp"/><Relationship Id="rId9" Type="http://schemas.openxmlformats.org/officeDocument/2006/relationships/image" Target="../media/image73.svg"/></Relationships>
</file>

<file path=ppt/slides/_rels/slide1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png"/><Relationship Id="rId7" Type="http://schemas.openxmlformats.org/officeDocument/2006/relationships/diagramLayout" Target="../diagrams/layout6.xml"/><Relationship Id="rId12" Type="http://schemas.openxmlformats.org/officeDocument/2006/relationships/image" Target="../media/image82.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Data" Target="../diagrams/data6.xml"/><Relationship Id="rId11" Type="http://schemas.openxmlformats.org/officeDocument/2006/relationships/image" Target="../media/image81.png"/><Relationship Id="rId5" Type="http://schemas.openxmlformats.org/officeDocument/2006/relationships/image" Target="../media/image2.png"/><Relationship Id="rId10" Type="http://schemas.microsoft.com/office/2007/relationships/diagramDrawing" Target="../diagrams/drawing6.xml"/><Relationship Id="rId4" Type="http://schemas.microsoft.com/office/2007/relationships/hdphoto" Target="../media/hdphoto1.wdp"/><Relationship Id="rId9" Type="http://schemas.openxmlformats.org/officeDocument/2006/relationships/diagramColors" Target="../diagrams/colors6.xml"/></Relationships>
</file>

<file path=ppt/slides/_rels/slide18.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84.svg"/></Relationships>
</file>

<file path=ppt/slides/_rels/slide19.xml.rels><?xml version="1.0" encoding="UTF-8" standalone="yes"?>
<Relationships xmlns="http://schemas.openxmlformats.org/package/2006/relationships"><Relationship Id="rId8" Type="http://schemas.openxmlformats.org/officeDocument/2006/relationships/image" Target="../media/image89.png"/><Relationship Id="rId13" Type="http://schemas.microsoft.com/office/2007/relationships/hdphoto" Target="../media/hdphoto1.wdp"/><Relationship Id="rId3" Type="http://schemas.openxmlformats.org/officeDocument/2006/relationships/hyperlink" Target="https://www.oecd.org/tax/exchange-of-tax-information/convention-on-mutual-administrative-assistance-in-tax-matters.htm" TargetMode="External"/><Relationship Id="rId7" Type="http://schemas.openxmlformats.org/officeDocument/2006/relationships/image" Target="../media/image88.svg"/><Relationship Id="rId12"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image" Target="../media/image92.svg"/><Relationship Id="rId5" Type="http://schemas.openxmlformats.org/officeDocument/2006/relationships/image" Target="../media/image86.sv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svg"/><Relationship Id="rId1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1.png"/><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sv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1.png"/><Relationship Id="rId7" Type="http://schemas.openxmlformats.org/officeDocument/2006/relationships/diagramLayout" Target="../diagrams/layout7.xml"/><Relationship Id="rId12" Type="http://schemas.openxmlformats.org/officeDocument/2006/relationships/image" Target="../media/image94.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Data" Target="../diagrams/data7.xml"/><Relationship Id="rId11" Type="http://schemas.openxmlformats.org/officeDocument/2006/relationships/image" Target="../media/image93.png"/><Relationship Id="rId5" Type="http://schemas.openxmlformats.org/officeDocument/2006/relationships/image" Target="../media/image2.png"/><Relationship Id="rId10" Type="http://schemas.microsoft.com/office/2007/relationships/diagramDrawing" Target="../diagrams/drawing7.xml"/><Relationship Id="rId4" Type="http://schemas.microsoft.com/office/2007/relationships/hdphoto" Target="../media/hdphoto1.wdp"/><Relationship Id="rId9" Type="http://schemas.openxmlformats.org/officeDocument/2006/relationships/diagramColors" Target="../diagrams/colors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8.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2.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8.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2.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1.png"/><Relationship Id="rId7" Type="http://schemas.openxmlformats.org/officeDocument/2006/relationships/diagramLayout" Target="../diagrams/layout8.xml"/><Relationship Id="rId12" Type="http://schemas.openxmlformats.org/officeDocument/2006/relationships/image" Target="../media/image96.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Data" Target="../diagrams/data8.xml"/><Relationship Id="rId11" Type="http://schemas.openxmlformats.org/officeDocument/2006/relationships/image" Target="../media/image95.png"/><Relationship Id="rId5" Type="http://schemas.openxmlformats.org/officeDocument/2006/relationships/image" Target="../media/image2.png"/><Relationship Id="rId10" Type="http://schemas.microsoft.com/office/2007/relationships/diagramDrawing" Target="../diagrams/drawing8.xml"/><Relationship Id="rId4" Type="http://schemas.microsoft.com/office/2007/relationships/hdphoto" Target="../media/hdphoto1.wdp"/><Relationship Id="rId9" Type="http://schemas.openxmlformats.org/officeDocument/2006/relationships/diagramColors" Target="../diagrams/colors8.xml"/></Relationships>
</file>

<file path=ppt/slides/_rels/slide24.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98.svg"/></Relationships>
</file>

<file path=ppt/slides/_rels/slide25.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image" Target="../media/image1.png"/><Relationship Id="rId7" Type="http://schemas.openxmlformats.org/officeDocument/2006/relationships/image" Target="../media/image90.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2.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openxmlformats.org/officeDocument/2006/relationships/image" Target="../media/image105.svg"/><Relationship Id="rId13" Type="http://schemas.openxmlformats.org/officeDocument/2006/relationships/image" Target="../media/image2.png"/><Relationship Id="rId3" Type="http://schemas.openxmlformats.org/officeDocument/2006/relationships/image" Target="../media/image100.png"/><Relationship Id="rId7" Type="http://schemas.openxmlformats.org/officeDocument/2006/relationships/image" Target="../media/image104.png"/><Relationship Id="rId12"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03.svg"/><Relationship Id="rId11" Type="http://schemas.openxmlformats.org/officeDocument/2006/relationships/image" Target="../media/image1.png"/><Relationship Id="rId5" Type="http://schemas.openxmlformats.org/officeDocument/2006/relationships/image" Target="../media/image102.png"/><Relationship Id="rId10" Type="http://schemas.openxmlformats.org/officeDocument/2006/relationships/image" Target="../media/image107.svg"/><Relationship Id="rId4" Type="http://schemas.openxmlformats.org/officeDocument/2006/relationships/image" Target="../media/image101.svg"/><Relationship Id="rId9" Type="http://schemas.openxmlformats.org/officeDocument/2006/relationships/image" Target="../media/image106.png"/></Relationships>
</file>

<file path=ppt/slides/_rels/slide2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hyperlink" Target="https://www.eppo.europa.eu/en/news/operation-admiral-eppo-uncovers-organised-crime-groups-responsible-vat-fraud-estimated-eu22"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12.png"/><Relationship Id="rId11" Type="http://schemas.openxmlformats.org/officeDocument/2006/relationships/image" Target="../media/image2.png"/><Relationship Id="rId5" Type="http://schemas.openxmlformats.org/officeDocument/2006/relationships/image" Target="../media/image111.png"/><Relationship Id="rId10" Type="http://schemas.microsoft.com/office/2007/relationships/hdphoto" Target="../media/hdphoto1.wdp"/><Relationship Id="rId4" Type="http://schemas.openxmlformats.org/officeDocument/2006/relationships/image" Target="../media/image110.jpeg"/><Relationship Id="rId9"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ato.gov.au/General/The-fight-against-tax-crime/Our-focus/Joint-Chiefs-of-Global-Tax-Enforcement/" TargetMode="External"/><Relationship Id="rId5" Type="http://schemas.openxmlformats.org/officeDocument/2006/relationships/image" Target="../media/image11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1.png"/><Relationship Id="rId7" Type="http://schemas.openxmlformats.org/officeDocument/2006/relationships/diagramLayout" Target="../diagrams/layout9.xml"/><Relationship Id="rId12" Type="http://schemas.openxmlformats.org/officeDocument/2006/relationships/image" Target="../media/image82.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Data" Target="../diagrams/data9.xml"/><Relationship Id="rId11" Type="http://schemas.openxmlformats.org/officeDocument/2006/relationships/image" Target="../media/image81.png"/><Relationship Id="rId5" Type="http://schemas.openxmlformats.org/officeDocument/2006/relationships/image" Target="../media/image2.png"/><Relationship Id="rId10" Type="http://schemas.microsoft.com/office/2007/relationships/diagramDrawing" Target="../diagrams/drawing9.xml"/><Relationship Id="rId4" Type="http://schemas.microsoft.com/office/2007/relationships/hdphoto" Target="../media/hdphoto1.wdp"/><Relationship Id="rId9" Type="http://schemas.openxmlformats.org/officeDocument/2006/relationships/diagramColors" Target="../diagrams/colors9.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18.png"/><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image" Target="../media/image117.svg"/><Relationship Id="rId2" Type="http://schemas.openxmlformats.org/officeDocument/2006/relationships/notesSlide" Target="../notesSlides/notesSlide23.xml"/><Relationship Id="rId16" Type="http://schemas.openxmlformats.org/officeDocument/2006/relationships/image" Target="../media/image121.svg"/><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image" Target="../media/image116.png"/><Relationship Id="rId5" Type="http://schemas.openxmlformats.org/officeDocument/2006/relationships/diagramQuickStyle" Target="../diagrams/quickStyle10.xml"/><Relationship Id="rId15" Type="http://schemas.openxmlformats.org/officeDocument/2006/relationships/image" Target="../media/image120.png"/><Relationship Id="rId10" Type="http://schemas.microsoft.com/office/2007/relationships/hdphoto" Target="../media/hdphoto1.wdp"/><Relationship Id="rId4" Type="http://schemas.openxmlformats.org/officeDocument/2006/relationships/diagramLayout" Target="../diagrams/layout10.xml"/><Relationship Id="rId9" Type="http://schemas.openxmlformats.org/officeDocument/2006/relationships/image" Target="../media/image1.png"/><Relationship Id="rId14" Type="http://schemas.openxmlformats.org/officeDocument/2006/relationships/image" Target="../media/image119.svg"/></Relationships>
</file>

<file path=ppt/slides/_rels/slide33.xml.rels><?xml version="1.0" encoding="UTF-8" standalone="yes"?>
<Relationships xmlns="http://schemas.openxmlformats.org/package/2006/relationships"><Relationship Id="rId8" Type="http://schemas.openxmlformats.org/officeDocument/2006/relationships/image" Target="../media/image117.svg"/><Relationship Id="rId3" Type="http://schemas.microsoft.com/office/2007/relationships/hdphoto" Target="../media/hdphoto1.wdp"/><Relationship Id="rId7" Type="http://schemas.openxmlformats.org/officeDocument/2006/relationships/image" Target="../media/image11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hyperlink" Target="https://www.oecd-ilibrary.org/sites/006a6512-en/1/3/4/index.html?itemId=/content/publication/006a6512-en&amp;_csp_=31251f8b379fe95693b818aaddf93bc1&amp;itemIGO=oecd&amp;itemContentType=book" TargetMode="External"/><Relationship Id="rId5" Type="http://schemas.openxmlformats.org/officeDocument/2006/relationships/image" Target="../media/image122.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image" Target="../media/image121.svg"/><Relationship Id="rId3" Type="http://schemas.openxmlformats.org/officeDocument/2006/relationships/image" Target="../media/image1.png"/><Relationship Id="rId7" Type="http://schemas.openxmlformats.org/officeDocument/2006/relationships/image" Target="../media/image120.png"/><Relationship Id="rId2" Type="http://schemas.openxmlformats.org/officeDocument/2006/relationships/image" Target="../media/image123.png"/><Relationship Id="rId1" Type="http://schemas.openxmlformats.org/officeDocument/2006/relationships/slideLayout" Target="../slideLayouts/slideLayout12.xml"/><Relationship Id="rId6" Type="http://schemas.openxmlformats.org/officeDocument/2006/relationships/hyperlink" Target="https://www.oecd-ilibrary.org/sites/006a6512-en/1/3/4/index.html?itemId=/content/publication/006a6512-en&amp;_csp_=31251f8b379fe95693b818aaddf93bc1&amp;itemIGO=oecd&amp;itemContentType=book" TargetMode="External"/><Relationship Id="rId5" Type="http://schemas.openxmlformats.org/officeDocument/2006/relationships/image" Target="../media/image2.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8" Type="http://schemas.openxmlformats.org/officeDocument/2006/relationships/image" Target="../media/image124.png"/><Relationship Id="rId3" Type="http://schemas.microsoft.com/office/2007/relationships/hdphoto" Target="../media/hdphoto1.wdp"/><Relationship Id="rId7" Type="http://schemas.openxmlformats.org/officeDocument/2006/relationships/image" Target="../media/image121.sv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20.png"/><Relationship Id="rId5" Type="http://schemas.openxmlformats.org/officeDocument/2006/relationships/hyperlink" Target="https://www.oecd-ilibrary.org/sites/006a6512-en/1/3/4/index.html?itemId=/content/publication/006a6512-en&amp;_csp_=31251f8b379fe95693b818aaddf93bc1&amp;itemIGO=oecd&amp;itemContentType=book" TargetMode="Externa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image" Target="../media/image124.png"/><Relationship Id="rId3" Type="http://schemas.microsoft.com/office/2007/relationships/hdphoto" Target="../media/hdphoto1.wdp"/><Relationship Id="rId7" Type="http://schemas.openxmlformats.org/officeDocument/2006/relationships/image" Target="../media/image121.sv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20.png"/><Relationship Id="rId5" Type="http://schemas.openxmlformats.org/officeDocument/2006/relationships/hyperlink" Target="https://www.oecd-ilibrary.org/sites/006a6512-en/1/3/4/index.html?itemId=/content/publication/006a6512-en&amp;_csp_=31251f8b379fe95693b818aaddf93bc1&amp;itemIGO=oecd&amp;itemContentType=book" TargetMode="External"/><Relationship Id="rId4" Type="http://schemas.openxmlformats.org/officeDocument/2006/relationships/image" Target="../media/image2.png"/><Relationship Id="rId9" Type="http://schemas.openxmlformats.org/officeDocument/2006/relationships/image" Target="../media/image125.png"/></Relationships>
</file>

<file path=ppt/slides/_rels/slide37.xml.rels><?xml version="1.0" encoding="UTF-8" standalone="yes"?>
<Relationships xmlns="http://schemas.openxmlformats.org/package/2006/relationships"><Relationship Id="rId8" Type="http://schemas.openxmlformats.org/officeDocument/2006/relationships/image" Target="../media/image126.png"/><Relationship Id="rId3" Type="http://schemas.microsoft.com/office/2007/relationships/hdphoto" Target="../media/hdphoto1.wdp"/><Relationship Id="rId7" Type="http://schemas.openxmlformats.org/officeDocument/2006/relationships/image" Target="../media/image121.sv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20.png"/><Relationship Id="rId5" Type="http://schemas.openxmlformats.org/officeDocument/2006/relationships/hyperlink" Target="https://www.oecd-ilibrary.org/sites/006a6512-en/1/3/4/index.html?itemId=/content/publication/006a6512-en&amp;_csp_=31251f8b379fe95693b818aaddf93bc1&amp;itemIGO=oecd&amp;itemContentType=book" TargetMode="Externa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18" Type="http://schemas.openxmlformats.org/officeDocument/2006/relationships/image" Target="../media/image66.svg"/><Relationship Id="rId3" Type="http://schemas.openxmlformats.org/officeDocument/2006/relationships/hyperlink" Target="https://www.oecd-ilibrary.org/sites/006a6512-en/1/3/4/index.html?itemId=/content/publication/006a6512-en&amp;_csp_=31251f8b379fe95693b818aaddf93bc1&amp;itemIGO=oecd&amp;itemContentType=book" TargetMode="External"/><Relationship Id="rId7" Type="http://schemas.openxmlformats.org/officeDocument/2006/relationships/image" Target="../media/image55.png"/><Relationship Id="rId12" Type="http://schemas.openxmlformats.org/officeDocument/2006/relationships/image" Target="../media/image60.svg"/><Relationship Id="rId17" Type="http://schemas.openxmlformats.org/officeDocument/2006/relationships/image" Target="../media/image65.png"/><Relationship Id="rId2" Type="http://schemas.openxmlformats.org/officeDocument/2006/relationships/notesSlide" Target="../notesSlides/notesSlide24.xml"/><Relationship Id="rId16" Type="http://schemas.openxmlformats.org/officeDocument/2006/relationships/image" Target="../media/image64.sv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59.png"/><Relationship Id="rId5" Type="http://schemas.microsoft.com/office/2007/relationships/hdphoto" Target="../media/hdphoto1.wdp"/><Relationship Id="rId15" Type="http://schemas.openxmlformats.org/officeDocument/2006/relationships/image" Target="../media/image63.png"/><Relationship Id="rId10" Type="http://schemas.openxmlformats.org/officeDocument/2006/relationships/image" Target="../media/image58.svg"/><Relationship Id="rId4" Type="http://schemas.openxmlformats.org/officeDocument/2006/relationships/image" Target="../media/image1.png"/><Relationship Id="rId9" Type="http://schemas.openxmlformats.org/officeDocument/2006/relationships/image" Target="../media/image57.png"/><Relationship Id="rId14" Type="http://schemas.openxmlformats.org/officeDocument/2006/relationships/image" Target="../media/image62.svg"/></Relationships>
</file>

<file path=ppt/slides/_rels/slide39.xml.rels><?xml version="1.0" encoding="UTF-8" standalone="yes"?>
<Relationships xmlns="http://schemas.openxmlformats.org/package/2006/relationships"><Relationship Id="rId8" Type="http://schemas.microsoft.com/office/2007/relationships/diagramDrawing" Target="../diagrams/drawing11.xml"/><Relationship Id="rId13" Type="http://schemas.openxmlformats.org/officeDocument/2006/relationships/image" Target="../media/image131.png"/><Relationship Id="rId18" Type="http://schemas.openxmlformats.org/officeDocument/2006/relationships/image" Target="../media/image134.svg"/><Relationship Id="rId3" Type="http://schemas.openxmlformats.org/officeDocument/2006/relationships/image" Target="../media/image2.png"/><Relationship Id="rId7" Type="http://schemas.openxmlformats.org/officeDocument/2006/relationships/diagramColors" Target="../diagrams/colors11.xml"/><Relationship Id="rId12" Type="http://schemas.openxmlformats.org/officeDocument/2006/relationships/image" Target="../media/image130.svg"/><Relationship Id="rId17" Type="http://schemas.openxmlformats.org/officeDocument/2006/relationships/image" Target="../media/image133.png"/><Relationship Id="rId2" Type="http://schemas.openxmlformats.org/officeDocument/2006/relationships/notesSlide" Target="../notesSlides/notesSlide25.xml"/><Relationship Id="rId16"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diagramQuickStyle" Target="../diagrams/quickStyle11.xml"/><Relationship Id="rId11" Type="http://schemas.openxmlformats.org/officeDocument/2006/relationships/image" Target="../media/image129.png"/><Relationship Id="rId5" Type="http://schemas.openxmlformats.org/officeDocument/2006/relationships/diagramLayout" Target="../diagrams/layout11.xml"/><Relationship Id="rId15" Type="http://schemas.openxmlformats.org/officeDocument/2006/relationships/image" Target="../media/image1.png"/><Relationship Id="rId10" Type="http://schemas.openxmlformats.org/officeDocument/2006/relationships/image" Target="../media/image128.svg"/><Relationship Id="rId4" Type="http://schemas.openxmlformats.org/officeDocument/2006/relationships/diagramData" Target="../diagrams/data11.xml"/><Relationship Id="rId9" Type="http://schemas.openxmlformats.org/officeDocument/2006/relationships/image" Target="../media/image127.png"/><Relationship Id="rId14" Type="http://schemas.openxmlformats.org/officeDocument/2006/relationships/image" Target="../media/image132.sv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12.xml"/><Relationship Id="rId13" Type="http://schemas.openxmlformats.org/officeDocument/2006/relationships/image" Target="../media/image138.svg"/><Relationship Id="rId3" Type="http://schemas.openxmlformats.org/officeDocument/2006/relationships/image" Target="../media/image1.png"/><Relationship Id="rId7" Type="http://schemas.openxmlformats.org/officeDocument/2006/relationships/diagramQuickStyle" Target="../diagrams/quickStyle12.xml"/><Relationship Id="rId12" Type="http://schemas.openxmlformats.org/officeDocument/2006/relationships/image" Target="../media/image13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Layout" Target="../diagrams/layout12.xml"/><Relationship Id="rId11" Type="http://schemas.openxmlformats.org/officeDocument/2006/relationships/image" Target="../media/image136.svg"/><Relationship Id="rId5" Type="http://schemas.openxmlformats.org/officeDocument/2006/relationships/diagramData" Target="../diagrams/data12.xml"/><Relationship Id="rId10" Type="http://schemas.openxmlformats.org/officeDocument/2006/relationships/image" Target="../media/image135.png"/><Relationship Id="rId4" Type="http://schemas.microsoft.com/office/2007/relationships/hdphoto" Target="../media/hdphoto1.wdp"/><Relationship Id="rId9" Type="http://schemas.microsoft.com/office/2007/relationships/diagramDrawing" Target="../diagrams/drawing12.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13.xml"/><Relationship Id="rId13" Type="http://schemas.openxmlformats.org/officeDocument/2006/relationships/image" Target="../media/image142.svg"/><Relationship Id="rId3" Type="http://schemas.openxmlformats.org/officeDocument/2006/relationships/image" Target="../media/image1.png"/><Relationship Id="rId7" Type="http://schemas.openxmlformats.org/officeDocument/2006/relationships/diagramQuickStyle" Target="../diagrams/quickStyle13.xml"/><Relationship Id="rId12" Type="http://schemas.openxmlformats.org/officeDocument/2006/relationships/image" Target="../media/image14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Layout" Target="../diagrams/layout13.xml"/><Relationship Id="rId11" Type="http://schemas.openxmlformats.org/officeDocument/2006/relationships/image" Target="../media/image140.svg"/><Relationship Id="rId5" Type="http://schemas.openxmlformats.org/officeDocument/2006/relationships/diagramData" Target="../diagrams/data13.xml"/><Relationship Id="rId10" Type="http://schemas.openxmlformats.org/officeDocument/2006/relationships/image" Target="../media/image139.png"/><Relationship Id="rId4" Type="http://schemas.microsoft.com/office/2007/relationships/hdphoto" Target="../media/hdphoto1.wdp"/><Relationship Id="rId9" Type="http://schemas.microsoft.com/office/2007/relationships/diagramDrawing" Target="../diagrams/drawing1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afp.gov.au/news-media/media-releases/5-million-assets-including-47-vehicles-restrained-afp-led-criminal-assets" TargetMode="External"/><Relationship Id="rId5" Type="http://schemas.openxmlformats.org/officeDocument/2006/relationships/image" Target="../media/image143.jpeg"/><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14.xml"/><Relationship Id="rId13" Type="http://schemas.openxmlformats.org/officeDocument/2006/relationships/image" Target="../media/image147.svg"/><Relationship Id="rId18" Type="http://schemas.openxmlformats.org/officeDocument/2006/relationships/image" Target="../media/image152.png"/><Relationship Id="rId3" Type="http://schemas.openxmlformats.org/officeDocument/2006/relationships/image" Target="../media/image1.png"/><Relationship Id="rId21" Type="http://schemas.openxmlformats.org/officeDocument/2006/relationships/image" Target="../media/image155.svg"/><Relationship Id="rId7" Type="http://schemas.openxmlformats.org/officeDocument/2006/relationships/diagramQuickStyle" Target="../diagrams/quickStyle14.xml"/><Relationship Id="rId12" Type="http://schemas.openxmlformats.org/officeDocument/2006/relationships/image" Target="../media/image146.png"/><Relationship Id="rId17" Type="http://schemas.openxmlformats.org/officeDocument/2006/relationships/image" Target="../media/image151.svg"/><Relationship Id="rId2" Type="http://schemas.openxmlformats.org/officeDocument/2006/relationships/image" Target="../media/image2.png"/><Relationship Id="rId16" Type="http://schemas.openxmlformats.org/officeDocument/2006/relationships/image" Target="../media/image150.png"/><Relationship Id="rId20" Type="http://schemas.openxmlformats.org/officeDocument/2006/relationships/image" Target="../media/image154.png"/><Relationship Id="rId1" Type="http://schemas.openxmlformats.org/officeDocument/2006/relationships/slideLayout" Target="../slideLayouts/slideLayout7.xml"/><Relationship Id="rId6" Type="http://schemas.openxmlformats.org/officeDocument/2006/relationships/diagramLayout" Target="../diagrams/layout14.xml"/><Relationship Id="rId11" Type="http://schemas.openxmlformats.org/officeDocument/2006/relationships/image" Target="../media/image145.svg"/><Relationship Id="rId5" Type="http://schemas.openxmlformats.org/officeDocument/2006/relationships/diagramData" Target="../diagrams/data14.xml"/><Relationship Id="rId15" Type="http://schemas.openxmlformats.org/officeDocument/2006/relationships/image" Target="../media/image149.svg"/><Relationship Id="rId23" Type="http://schemas.openxmlformats.org/officeDocument/2006/relationships/image" Target="../media/image157.svg"/><Relationship Id="rId10" Type="http://schemas.openxmlformats.org/officeDocument/2006/relationships/image" Target="../media/image144.png"/><Relationship Id="rId19" Type="http://schemas.openxmlformats.org/officeDocument/2006/relationships/image" Target="../media/image153.svg"/><Relationship Id="rId4" Type="http://schemas.microsoft.com/office/2007/relationships/hdphoto" Target="../media/hdphoto1.wdp"/><Relationship Id="rId9" Type="http://schemas.microsoft.com/office/2007/relationships/diagramDrawing" Target="../diagrams/drawing14.xml"/><Relationship Id="rId14" Type="http://schemas.openxmlformats.org/officeDocument/2006/relationships/image" Target="../media/image148.png"/><Relationship Id="rId22" Type="http://schemas.openxmlformats.org/officeDocument/2006/relationships/image" Target="../media/image156.png"/></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15.xml"/><Relationship Id="rId13" Type="http://schemas.openxmlformats.org/officeDocument/2006/relationships/image" Target="../media/image162.svg"/><Relationship Id="rId3" Type="http://schemas.openxmlformats.org/officeDocument/2006/relationships/image" Target="../media/image1.png"/><Relationship Id="rId7" Type="http://schemas.openxmlformats.org/officeDocument/2006/relationships/diagramQuickStyle" Target="../diagrams/quickStyle15.xml"/><Relationship Id="rId12" Type="http://schemas.openxmlformats.org/officeDocument/2006/relationships/image" Target="../media/image16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Layout" Target="../diagrams/layout15.xml"/><Relationship Id="rId11" Type="http://schemas.openxmlformats.org/officeDocument/2006/relationships/image" Target="../media/image160.svg"/><Relationship Id="rId5" Type="http://schemas.openxmlformats.org/officeDocument/2006/relationships/diagramData" Target="../diagrams/data15.xml"/><Relationship Id="rId10" Type="http://schemas.openxmlformats.org/officeDocument/2006/relationships/image" Target="../media/image158.png"/><Relationship Id="rId4" Type="http://schemas.microsoft.com/office/2007/relationships/hdphoto" Target="../media/hdphoto1.wdp"/><Relationship Id="rId9" Type="http://schemas.microsoft.com/office/2007/relationships/diagramDrawing" Target="../diagrams/drawing15.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16.xml"/><Relationship Id="rId13" Type="http://schemas.openxmlformats.org/officeDocument/2006/relationships/image" Target="../media/image119.svg"/><Relationship Id="rId18" Type="http://schemas.openxmlformats.org/officeDocument/2006/relationships/image" Target="../media/image166.png"/><Relationship Id="rId3" Type="http://schemas.openxmlformats.org/officeDocument/2006/relationships/image" Target="../media/image1.png"/><Relationship Id="rId7" Type="http://schemas.openxmlformats.org/officeDocument/2006/relationships/diagramQuickStyle" Target="../diagrams/quickStyle16.xml"/><Relationship Id="rId12" Type="http://schemas.openxmlformats.org/officeDocument/2006/relationships/image" Target="../media/image118.png"/><Relationship Id="rId17" Type="http://schemas.openxmlformats.org/officeDocument/2006/relationships/image" Target="../media/image165.svg"/><Relationship Id="rId2" Type="http://schemas.openxmlformats.org/officeDocument/2006/relationships/image" Target="../media/image2.png"/><Relationship Id="rId16"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diagramLayout" Target="../diagrams/layout16.xml"/><Relationship Id="rId11" Type="http://schemas.openxmlformats.org/officeDocument/2006/relationships/image" Target="../media/image117.svg"/><Relationship Id="rId5" Type="http://schemas.openxmlformats.org/officeDocument/2006/relationships/diagramData" Target="../diagrams/data16.xml"/><Relationship Id="rId15" Type="http://schemas.openxmlformats.org/officeDocument/2006/relationships/image" Target="../media/image164.svg"/><Relationship Id="rId10" Type="http://schemas.openxmlformats.org/officeDocument/2006/relationships/image" Target="../media/image116.png"/><Relationship Id="rId19" Type="http://schemas.openxmlformats.org/officeDocument/2006/relationships/image" Target="../media/image167.svg"/><Relationship Id="rId4" Type="http://schemas.microsoft.com/office/2007/relationships/hdphoto" Target="../media/hdphoto1.wdp"/><Relationship Id="rId9" Type="http://schemas.microsoft.com/office/2007/relationships/diagramDrawing" Target="../diagrams/drawing16.xml"/><Relationship Id="rId14" Type="http://schemas.openxmlformats.org/officeDocument/2006/relationships/image" Target="../media/image163.png"/></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17.xml"/><Relationship Id="rId13" Type="http://schemas.openxmlformats.org/officeDocument/2006/relationships/image" Target="../media/image138.svg"/><Relationship Id="rId3" Type="http://schemas.openxmlformats.org/officeDocument/2006/relationships/image" Target="../media/image1.png"/><Relationship Id="rId7" Type="http://schemas.openxmlformats.org/officeDocument/2006/relationships/diagramQuickStyle" Target="../diagrams/quickStyle17.xml"/><Relationship Id="rId12" Type="http://schemas.openxmlformats.org/officeDocument/2006/relationships/image" Target="../media/image13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Layout" Target="../diagrams/layout17.xml"/><Relationship Id="rId11" Type="http://schemas.openxmlformats.org/officeDocument/2006/relationships/image" Target="../media/image136.svg"/><Relationship Id="rId5" Type="http://schemas.openxmlformats.org/officeDocument/2006/relationships/diagramData" Target="../diagrams/data17.xml"/><Relationship Id="rId10" Type="http://schemas.openxmlformats.org/officeDocument/2006/relationships/image" Target="../media/image135.png"/><Relationship Id="rId4" Type="http://schemas.microsoft.com/office/2007/relationships/hdphoto" Target="../media/hdphoto1.wdp"/><Relationship Id="rId9" Type="http://schemas.microsoft.com/office/2007/relationships/diagramDrawing" Target="../diagrams/drawing17.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18.xml"/><Relationship Id="rId13" Type="http://schemas.openxmlformats.org/officeDocument/2006/relationships/image" Target="../media/image171.svg"/><Relationship Id="rId3" Type="http://schemas.openxmlformats.org/officeDocument/2006/relationships/image" Target="../media/image1.png"/><Relationship Id="rId7" Type="http://schemas.openxmlformats.org/officeDocument/2006/relationships/diagramQuickStyle" Target="../diagrams/quickStyle18.xml"/><Relationship Id="rId12" Type="http://schemas.openxmlformats.org/officeDocument/2006/relationships/image" Target="../media/image170.png"/><Relationship Id="rId17" Type="http://schemas.openxmlformats.org/officeDocument/2006/relationships/image" Target="../media/image175.svg"/><Relationship Id="rId2" Type="http://schemas.openxmlformats.org/officeDocument/2006/relationships/image" Target="../media/image2.png"/><Relationship Id="rId16" Type="http://schemas.openxmlformats.org/officeDocument/2006/relationships/image" Target="../media/image174.png"/><Relationship Id="rId1" Type="http://schemas.openxmlformats.org/officeDocument/2006/relationships/slideLayout" Target="../slideLayouts/slideLayout7.xml"/><Relationship Id="rId6" Type="http://schemas.openxmlformats.org/officeDocument/2006/relationships/diagramLayout" Target="../diagrams/layout18.xml"/><Relationship Id="rId11" Type="http://schemas.openxmlformats.org/officeDocument/2006/relationships/image" Target="../media/image169.svg"/><Relationship Id="rId5" Type="http://schemas.openxmlformats.org/officeDocument/2006/relationships/diagramData" Target="../diagrams/data18.xml"/><Relationship Id="rId15" Type="http://schemas.openxmlformats.org/officeDocument/2006/relationships/image" Target="../media/image173.svg"/><Relationship Id="rId10" Type="http://schemas.openxmlformats.org/officeDocument/2006/relationships/image" Target="../media/image168.png"/><Relationship Id="rId4" Type="http://schemas.microsoft.com/office/2007/relationships/hdphoto" Target="../media/hdphoto1.wdp"/><Relationship Id="rId9" Type="http://schemas.microsoft.com/office/2007/relationships/diagramDrawing" Target="../diagrams/drawing18.xml"/><Relationship Id="rId14" Type="http://schemas.openxmlformats.org/officeDocument/2006/relationships/image" Target="../media/image172.png"/></Relationships>
</file>

<file path=ppt/slides/_rels/slide48.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1.png"/><Relationship Id="rId7" Type="http://schemas.openxmlformats.org/officeDocument/2006/relationships/diagramQuickStyle" Target="../diagrams/quickStyle19.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Layout" Target="../diagrams/layout19.xml"/><Relationship Id="rId5" Type="http://schemas.openxmlformats.org/officeDocument/2006/relationships/diagramData" Target="../diagrams/data19.xml"/><Relationship Id="rId10" Type="http://schemas.openxmlformats.org/officeDocument/2006/relationships/image" Target="../media/image176.png"/><Relationship Id="rId4" Type="http://schemas.microsoft.com/office/2007/relationships/hdphoto" Target="../media/hdphoto1.wdp"/><Relationship Id="rId9" Type="http://schemas.microsoft.com/office/2007/relationships/diagramDrawing" Target="../diagrams/drawing19.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20.xml"/><Relationship Id="rId13" Type="http://schemas.openxmlformats.org/officeDocument/2006/relationships/image" Target="../media/image138.svg"/><Relationship Id="rId3" Type="http://schemas.openxmlformats.org/officeDocument/2006/relationships/image" Target="../media/image1.png"/><Relationship Id="rId7" Type="http://schemas.openxmlformats.org/officeDocument/2006/relationships/diagramQuickStyle" Target="../diagrams/quickStyle20.xml"/><Relationship Id="rId12" Type="http://schemas.openxmlformats.org/officeDocument/2006/relationships/image" Target="../media/image13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Layout" Target="../diagrams/layout20.xml"/><Relationship Id="rId11" Type="http://schemas.openxmlformats.org/officeDocument/2006/relationships/image" Target="../media/image136.svg"/><Relationship Id="rId5" Type="http://schemas.openxmlformats.org/officeDocument/2006/relationships/diagramData" Target="../diagrams/data20.xml"/><Relationship Id="rId10" Type="http://schemas.openxmlformats.org/officeDocument/2006/relationships/image" Target="../media/image135.png"/><Relationship Id="rId4" Type="http://schemas.microsoft.com/office/2007/relationships/hdphoto" Target="../media/hdphoto1.wdp"/><Relationship Id="rId9" Type="http://schemas.microsoft.com/office/2007/relationships/diagramDrawing" Target="../diagrams/drawing20.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www.oecd.org/tax/crime/effective-inter-agency-co-operation-in-fighting-tax-crimes-and-other-financial-crimes-third-edition.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6.svg"/><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svg"/><Relationship Id="rId1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7.png"/><Relationship Id="rId5" Type="http://schemas.openxmlformats.org/officeDocument/2006/relationships/hyperlink" Target="https://www.afp.gov.au/news-media/media-releases/sydney-man-sentenced-defrauding-ato-more-3-million" TargetMode="Externa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9.png"/><Relationship Id="rId5" Type="http://schemas.openxmlformats.org/officeDocument/2006/relationships/hyperlink" Target="https://www.ato.gov.au/Media-centre/Media-releases/GST-fraudster-sentenced-over-multi-million-dollar-scheme/" TargetMode="Externa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8" Type="http://schemas.openxmlformats.org/officeDocument/2006/relationships/diagramQuickStyle" Target="../diagrams/quickStyle21.xml"/><Relationship Id="rId3" Type="http://schemas.openxmlformats.org/officeDocument/2006/relationships/image" Target="../media/image1.png"/><Relationship Id="rId7" Type="http://schemas.openxmlformats.org/officeDocument/2006/relationships/diagramLayout" Target="../diagrams/layout21.xml"/><Relationship Id="rId12" Type="http://schemas.openxmlformats.org/officeDocument/2006/relationships/image" Target="../media/image182.sv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Data" Target="../diagrams/data21.xml"/><Relationship Id="rId11" Type="http://schemas.openxmlformats.org/officeDocument/2006/relationships/image" Target="../media/image181.png"/><Relationship Id="rId5" Type="http://schemas.openxmlformats.org/officeDocument/2006/relationships/image" Target="../media/image2.png"/><Relationship Id="rId10" Type="http://schemas.microsoft.com/office/2007/relationships/diagramDrawing" Target="../diagrams/drawing21.xml"/><Relationship Id="rId4" Type="http://schemas.microsoft.com/office/2007/relationships/hdphoto" Target="../media/hdphoto1.wdp"/><Relationship Id="rId9" Type="http://schemas.openxmlformats.org/officeDocument/2006/relationships/diagramColors" Target="../diagrams/colors21.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microsoft.com/office/2007/relationships/hdphoto" Target="../media/hdphoto1.wdp"/><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1.png"/><Relationship Id="rId5" Type="http://schemas.openxmlformats.org/officeDocument/2006/relationships/diagramQuickStyle" Target="../diagrams/quickStyle3.xml"/><Relationship Id="rId10" Type="http://schemas.openxmlformats.org/officeDocument/2006/relationships/hyperlink" Target="https://www.oecd-ilibrary.org/docserver/006a6512-en.pdf?expires=1644990777&amp;id=id&amp;accname=ocid53008520&amp;checksum=042EDC23B26E9E448976E2FDE6C3DA52" TargetMode="External"/><Relationship Id="rId4" Type="http://schemas.openxmlformats.org/officeDocument/2006/relationships/diagramLayout" Target="../diagrams/layout3.xml"/><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9.png"/><Relationship Id="rId3" Type="http://schemas.openxmlformats.org/officeDocument/2006/relationships/diagramData" Target="../diagrams/data4.xml"/><Relationship Id="rId21" Type="http://schemas.openxmlformats.org/officeDocument/2006/relationships/hyperlink" Target="https://www.oecd-ilibrary.org/docserver/006a6512-en.pdf?expires=1644990777&amp;id=id&amp;accname=ocid53008520&amp;checksum=042EDC23B26E9E448976E2FDE6C3DA52" TargetMode="External"/><Relationship Id="rId7" Type="http://schemas.microsoft.com/office/2007/relationships/diagramDrawing" Target="../diagrams/drawing4.xml"/><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notesSlide" Target="../notesSlides/notesSlide4.xml"/><Relationship Id="rId16" Type="http://schemas.openxmlformats.org/officeDocument/2006/relationships/image" Target="../media/image27.png"/><Relationship Id="rId20" Type="http://schemas.openxmlformats.org/officeDocument/2006/relationships/hyperlink" Target="https://www.oecd.org/tax/crime/effective-inter-agency-co-operation-in-fighting-tax-crimes-and-other-financial-crimes-third-edition.pdf" TargetMode="Externa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22.svg"/><Relationship Id="rId24" Type="http://schemas.openxmlformats.org/officeDocument/2006/relationships/image" Target="../media/image2.png"/><Relationship Id="rId5" Type="http://schemas.openxmlformats.org/officeDocument/2006/relationships/diagramQuickStyle" Target="../diagrams/quickStyle4.xml"/><Relationship Id="rId15" Type="http://schemas.openxmlformats.org/officeDocument/2006/relationships/image" Target="../media/image26.svg"/><Relationship Id="rId23" Type="http://schemas.microsoft.com/office/2007/relationships/hdphoto" Target="../media/hdphoto1.wdp"/><Relationship Id="rId10" Type="http://schemas.openxmlformats.org/officeDocument/2006/relationships/image" Target="../media/image21.png"/><Relationship Id="rId19" Type="http://schemas.openxmlformats.org/officeDocument/2006/relationships/image" Target="../media/image30.svg"/><Relationship Id="rId4" Type="http://schemas.openxmlformats.org/officeDocument/2006/relationships/diagramLayout" Target="../diagrams/layout4.xml"/><Relationship Id="rId9" Type="http://schemas.openxmlformats.org/officeDocument/2006/relationships/image" Target="../media/image20.svg"/><Relationship Id="rId14" Type="http://schemas.openxmlformats.org/officeDocument/2006/relationships/image" Target="../media/image25.png"/><Relationship Id="rId22"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18" Type="http://schemas.openxmlformats.org/officeDocument/2006/relationships/image" Target="../media/image41.png"/><Relationship Id="rId26" Type="http://schemas.openxmlformats.org/officeDocument/2006/relationships/image" Target="../media/image47.png"/><Relationship Id="rId3" Type="http://schemas.openxmlformats.org/officeDocument/2006/relationships/diagramData" Target="../diagrams/data5.xml"/><Relationship Id="rId21" Type="http://schemas.openxmlformats.org/officeDocument/2006/relationships/image" Target="../media/image14.svg"/><Relationship Id="rId34" Type="http://schemas.openxmlformats.org/officeDocument/2006/relationships/hyperlink" Target="https://www.oecd.org/tax/crime/effective-inter-agency-co-operation-in-fighting-tax-crimes-and-other-financial-crimes-third-edition.pdf" TargetMode="External"/><Relationship Id="rId7" Type="http://schemas.microsoft.com/office/2007/relationships/diagramDrawing" Target="../diagrams/drawing5.xml"/><Relationship Id="rId12" Type="http://schemas.openxmlformats.org/officeDocument/2006/relationships/image" Target="../media/image35.png"/><Relationship Id="rId17" Type="http://schemas.openxmlformats.org/officeDocument/2006/relationships/image" Target="../media/image40.svg"/><Relationship Id="rId25" Type="http://schemas.openxmlformats.org/officeDocument/2006/relationships/image" Target="../media/image46.svg"/><Relationship Id="rId33" Type="http://schemas.openxmlformats.org/officeDocument/2006/relationships/image" Target="../media/image54.svg"/><Relationship Id="rId2" Type="http://schemas.openxmlformats.org/officeDocument/2006/relationships/notesSlide" Target="../notesSlides/notesSlide5.xml"/><Relationship Id="rId16" Type="http://schemas.openxmlformats.org/officeDocument/2006/relationships/image" Target="../media/image39.png"/><Relationship Id="rId20" Type="http://schemas.openxmlformats.org/officeDocument/2006/relationships/image" Target="../media/image13.png"/><Relationship Id="rId29" Type="http://schemas.openxmlformats.org/officeDocument/2006/relationships/image" Target="../media/image50.sv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34.sv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2.png"/><Relationship Id="rId5" Type="http://schemas.openxmlformats.org/officeDocument/2006/relationships/diagramQuickStyle" Target="../diagrams/quickStyle5.xml"/><Relationship Id="rId15" Type="http://schemas.openxmlformats.org/officeDocument/2006/relationships/image" Target="../media/image38.svg"/><Relationship Id="rId23" Type="http://schemas.openxmlformats.org/officeDocument/2006/relationships/image" Target="../media/image44.svg"/><Relationship Id="rId28" Type="http://schemas.openxmlformats.org/officeDocument/2006/relationships/image" Target="../media/image49.png"/><Relationship Id="rId36" Type="http://schemas.microsoft.com/office/2007/relationships/hdphoto" Target="../media/hdphoto1.wdp"/><Relationship Id="rId10" Type="http://schemas.openxmlformats.org/officeDocument/2006/relationships/image" Target="../media/image33.png"/><Relationship Id="rId19" Type="http://schemas.openxmlformats.org/officeDocument/2006/relationships/image" Target="../media/image42.svg"/><Relationship Id="rId31" Type="http://schemas.openxmlformats.org/officeDocument/2006/relationships/image" Target="../media/image52.svg"/><Relationship Id="rId4" Type="http://schemas.openxmlformats.org/officeDocument/2006/relationships/diagramLayout" Target="../diagrams/layout5.xml"/><Relationship Id="rId9" Type="http://schemas.openxmlformats.org/officeDocument/2006/relationships/image" Target="../media/image32.svg"/><Relationship Id="rId14" Type="http://schemas.openxmlformats.org/officeDocument/2006/relationships/image" Target="../media/image37.png"/><Relationship Id="rId22" Type="http://schemas.openxmlformats.org/officeDocument/2006/relationships/image" Target="../media/image43.png"/><Relationship Id="rId27" Type="http://schemas.openxmlformats.org/officeDocument/2006/relationships/image" Target="../media/image48.svg"/><Relationship Id="rId30" Type="http://schemas.openxmlformats.org/officeDocument/2006/relationships/image" Target="../media/image51.png"/><Relationship Id="rId3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17BC308-74E9-4D57-9906-D3E3B9A40A8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228143" y="4281265"/>
            <a:ext cx="8707593" cy="373362"/>
          </a:xfrm>
          <a:prstGeom prst="rect">
            <a:avLst/>
          </a:prstGeom>
        </p:spPr>
      </p:pic>
      <p:pic>
        <p:nvPicPr>
          <p:cNvPr id="8" name="Picture 7">
            <a:extLst>
              <a:ext uri="{FF2B5EF4-FFF2-40B4-BE49-F238E27FC236}">
                <a16:creationId xmlns:a16="http://schemas.microsoft.com/office/drawing/2014/main" id="{EBEABE7F-8E67-444E-86A5-BBB658459884}"/>
              </a:ext>
            </a:extLst>
          </p:cNvPr>
          <p:cNvPicPr>
            <a:picLocks noChangeAspect="1"/>
          </p:cNvPicPr>
          <p:nvPr/>
        </p:nvPicPr>
        <p:blipFill>
          <a:blip r:embed="rId4">
            <a:grayscl/>
            <a:alphaModFix amt="50000"/>
          </a:blip>
          <a:stretch>
            <a:fillRect/>
          </a:stretch>
        </p:blipFill>
        <p:spPr>
          <a:xfrm>
            <a:off x="6798825" y="179283"/>
            <a:ext cx="2160240" cy="519448"/>
          </a:xfrm>
          <a:prstGeom prst="rect">
            <a:avLst/>
          </a:prstGeom>
        </p:spPr>
      </p:pic>
      <p:sp>
        <p:nvSpPr>
          <p:cNvPr id="9" name="Title 4">
            <a:extLst>
              <a:ext uri="{FF2B5EF4-FFF2-40B4-BE49-F238E27FC236}">
                <a16:creationId xmlns:a16="http://schemas.microsoft.com/office/drawing/2014/main" id="{9B3A5F53-DEEF-4FFA-BC2F-5955E31B9F59}"/>
              </a:ext>
            </a:extLst>
          </p:cNvPr>
          <p:cNvSpPr txBox="1">
            <a:spLocks/>
          </p:cNvSpPr>
          <p:nvPr/>
        </p:nvSpPr>
        <p:spPr>
          <a:xfrm>
            <a:off x="158487" y="3159819"/>
            <a:ext cx="8769644" cy="51944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700" b="0" kern="1200" cap="none">
                <a:solidFill>
                  <a:schemeClr val="tx1"/>
                </a:solidFill>
                <a:latin typeface="+mj-lt"/>
                <a:ea typeface="+mj-ea"/>
                <a:cs typeface="+mj-cs"/>
              </a:defRPr>
            </a:lvl1pPr>
          </a:lstStyle>
          <a:p>
            <a:r>
              <a:rPr lang="en-AU" sz="2000" dirty="0">
                <a:solidFill>
                  <a:schemeClr val="tx2"/>
                </a:solidFill>
              </a:rPr>
              <a:t>OECD INTERNATIONAL ACADEMY FOR TAX CRIME INVESTIGATION</a:t>
            </a:r>
            <a:br>
              <a:rPr lang="en-AU" sz="1800" dirty="0">
                <a:solidFill>
                  <a:schemeClr val="tx2"/>
                </a:solidFill>
                <a:latin typeface="Century Gothic" panose="020B0502020202020204" pitchFamily="34" charset="0"/>
              </a:rPr>
            </a:br>
            <a:r>
              <a:rPr lang="en-AU" sz="1600" dirty="0">
                <a:solidFill>
                  <a:schemeClr val="accent3"/>
                </a:solidFill>
              </a:rPr>
              <a:t>VAT/GST FRAUD INVESTIGATIONS PROGRAMME</a:t>
            </a:r>
            <a:endParaRPr lang="en-AU" sz="1600" dirty="0">
              <a:solidFill>
                <a:schemeClr val="accent3"/>
              </a:solidFill>
              <a:latin typeface="Century Gothic" panose="020B0502020202020204" pitchFamily="34" charset="0"/>
            </a:endParaRPr>
          </a:p>
        </p:txBody>
      </p:sp>
      <p:sp>
        <p:nvSpPr>
          <p:cNvPr id="10" name="Text Placeholder 5">
            <a:extLst>
              <a:ext uri="{FF2B5EF4-FFF2-40B4-BE49-F238E27FC236}">
                <a16:creationId xmlns:a16="http://schemas.microsoft.com/office/drawing/2014/main" id="{63429217-D81D-40C8-B578-61FE00AE996E}"/>
              </a:ext>
            </a:extLst>
          </p:cNvPr>
          <p:cNvSpPr txBox="1">
            <a:spLocks/>
          </p:cNvSpPr>
          <p:nvPr/>
        </p:nvSpPr>
        <p:spPr>
          <a:xfrm>
            <a:off x="228142" y="3932373"/>
            <a:ext cx="8232290" cy="37336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725" kern="1200">
                <a:solidFill>
                  <a:srgbClr val="385CC4"/>
                </a:solidFill>
                <a:latin typeface="+mn-lt"/>
                <a:ea typeface="+mn-ea"/>
                <a:cs typeface="+mn-cs"/>
              </a:defRPr>
            </a:lvl1pPr>
            <a:lvl2pPr marL="402151" indent="0" algn="l" defTabSz="914400" rtl="0" eaLnBrk="1" latinLnBrk="0" hangingPunct="1">
              <a:lnSpc>
                <a:spcPct val="90000"/>
              </a:lnSpc>
              <a:spcBef>
                <a:spcPts val="500"/>
              </a:spcBef>
              <a:buFont typeface="Arial" panose="020B0604020202020204" pitchFamily="34" charset="0"/>
              <a:buNone/>
              <a:defRPr sz="1576" kern="1200">
                <a:solidFill>
                  <a:schemeClr val="tx1">
                    <a:tint val="75000"/>
                  </a:schemeClr>
                </a:solidFill>
                <a:latin typeface="+mn-lt"/>
                <a:ea typeface="+mn-ea"/>
                <a:cs typeface="+mn-cs"/>
              </a:defRPr>
            </a:lvl2pPr>
            <a:lvl3pPr marL="804302" indent="0" algn="l" defTabSz="914400" rtl="0" eaLnBrk="1" latinLnBrk="0" hangingPunct="1">
              <a:lnSpc>
                <a:spcPct val="90000"/>
              </a:lnSpc>
              <a:spcBef>
                <a:spcPts val="500"/>
              </a:spcBef>
              <a:buFont typeface="Arial" panose="020B0604020202020204" pitchFamily="34" charset="0"/>
              <a:buNone/>
              <a:defRPr sz="1425" kern="1200">
                <a:solidFill>
                  <a:schemeClr val="tx1">
                    <a:tint val="75000"/>
                  </a:schemeClr>
                </a:solidFill>
                <a:latin typeface="+mn-lt"/>
                <a:ea typeface="+mn-ea"/>
                <a:cs typeface="+mn-cs"/>
              </a:defRPr>
            </a:lvl3pPr>
            <a:lvl4pPr marL="1206453"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4pPr>
            <a:lvl5pPr marL="1608604"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5pPr>
            <a:lvl6pPr marL="2010754"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6pPr>
            <a:lvl7pPr marL="2412905"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7pPr>
            <a:lvl8pPr marL="2815055"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8pPr>
            <a:lvl9pPr marL="3217205"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9pPr>
          </a:lstStyle>
          <a:p>
            <a:r>
              <a:rPr lang="en-AU" sz="2400" dirty="0">
                <a:solidFill>
                  <a:schemeClr val="accent2">
                    <a:lumMod val="75000"/>
                  </a:schemeClr>
                </a:solidFill>
                <a:latin typeface="Century Gothic" panose="020B0502020202020204" pitchFamily="34" charset="0"/>
              </a:rPr>
              <a:t>OECD PRINCIPLES 4, 8 &amp; 9</a:t>
            </a:r>
          </a:p>
        </p:txBody>
      </p:sp>
      <p:sp>
        <p:nvSpPr>
          <p:cNvPr id="12" name="TextBox 11">
            <a:extLst>
              <a:ext uri="{FF2B5EF4-FFF2-40B4-BE49-F238E27FC236}">
                <a16:creationId xmlns:a16="http://schemas.microsoft.com/office/drawing/2014/main" id="{C77D78E3-AAF2-431B-8961-FCF311C95D10}"/>
              </a:ext>
            </a:extLst>
          </p:cNvPr>
          <p:cNvSpPr txBox="1"/>
          <p:nvPr/>
        </p:nvSpPr>
        <p:spPr>
          <a:xfrm>
            <a:off x="5269325" y="4654877"/>
            <a:ext cx="3695163" cy="646331"/>
          </a:xfrm>
          <a:prstGeom prst="rect">
            <a:avLst/>
          </a:prstGeom>
          <a:noFill/>
        </p:spPr>
        <p:txBody>
          <a:bodyPr wrap="square" rtlCol="0">
            <a:spAutoFit/>
          </a:bodyPr>
          <a:lstStyle/>
          <a:p>
            <a:pPr algn="r"/>
            <a:r>
              <a:rPr lang="en-AU" sz="1400" dirty="0">
                <a:solidFill>
                  <a:schemeClr val="tx2"/>
                </a:solidFill>
                <a:latin typeface="Century Gothic" panose="020B0502020202020204" pitchFamily="34" charset="0"/>
              </a:rPr>
              <a:t>JES DETTERER</a:t>
            </a:r>
          </a:p>
          <a:p>
            <a:pPr algn="r"/>
            <a:r>
              <a:rPr lang="en-AU" sz="1100" dirty="0">
                <a:solidFill>
                  <a:schemeClr val="tx2"/>
                </a:solidFill>
                <a:latin typeface="Century Gothic" panose="020B0502020202020204" pitchFamily="34" charset="0"/>
              </a:rPr>
              <a:t>MAY 2023</a:t>
            </a:r>
          </a:p>
          <a:p>
            <a:pPr algn="r"/>
            <a:endParaRPr lang="en-AU" sz="1100" dirty="0">
              <a:solidFill>
                <a:schemeClr val="tx2"/>
              </a:solidFill>
              <a:latin typeface="Century Gothic" panose="020B0502020202020204" pitchFamily="34" charset="0"/>
            </a:endParaRPr>
          </a:p>
        </p:txBody>
      </p:sp>
      <p:sp>
        <p:nvSpPr>
          <p:cNvPr id="17" name="TextBox 1">
            <a:extLst>
              <a:ext uri="{FF2B5EF4-FFF2-40B4-BE49-F238E27FC236}">
                <a16:creationId xmlns:a16="http://schemas.microsoft.com/office/drawing/2014/main" id="{CA8D9EB5-CFF9-4379-91E0-4D0CED2DF174}"/>
              </a:ext>
            </a:extLst>
          </p:cNvPr>
          <p:cNvSpPr txBox="1"/>
          <p:nvPr/>
        </p:nvSpPr>
        <p:spPr>
          <a:xfrm>
            <a:off x="0" y="6671799"/>
            <a:ext cx="9144000" cy="21358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788" dirty="0">
                <a:solidFill>
                  <a:schemeClr val="tx1">
                    <a:lumMod val="50000"/>
                    <a:lumOff val="50000"/>
                  </a:schemeClr>
                </a:solidFill>
                <a:latin typeface="Century Gothic" panose="020B0502020202020204" pitchFamily="34" charset="0"/>
              </a:rPr>
              <a:t>OFFICIAL | EXTERNAL</a:t>
            </a:r>
          </a:p>
        </p:txBody>
      </p:sp>
    </p:spTree>
    <p:extLst>
      <p:ext uri="{BB962C8B-B14F-4D97-AF65-F5344CB8AC3E}">
        <p14:creationId xmlns:p14="http://schemas.microsoft.com/office/powerpoint/2010/main" val="49274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EEB738C-56A2-4B23-BF77-6CFF9A9A71D5}"/>
              </a:ext>
            </a:extLst>
          </p:cNvPr>
          <p:cNvSpPr txBox="1"/>
          <p:nvPr/>
        </p:nvSpPr>
        <p:spPr>
          <a:xfrm>
            <a:off x="111401" y="644552"/>
            <a:ext cx="8946065" cy="472373"/>
          </a:xfrm>
          <a:prstGeom prst="rect">
            <a:avLst/>
          </a:prstGeom>
          <a:noFill/>
        </p:spPr>
        <p:txBody>
          <a:bodyPr wrap="square">
            <a:spAutoFit/>
          </a:bodyPr>
          <a:lstStyle/>
          <a:p>
            <a:pPr>
              <a:lnSpc>
                <a:spcPct val="107000"/>
              </a:lnSpc>
              <a:spcAft>
                <a:spcPts val="600"/>
              </a:spcAft>
            </a:pPr>
            <a:r>
              <a:rPr lang="en-AU" sz="1200" dirty="0">
                <a:latin typeface="Century Gothic" panose="020B0502020202020204" pitchFamily="34" charset="0"/>
                <a:ea typeface="Calibri" panose="020F0502020204030204" pitchFamily="34" charset="0"/>
                <a:cs typeface="Times New Roman" panose="02020603050405020304" pitchFamily="18" charset="0"/>
              </a:rPr>
              <a:t>The OECD’s work on enhancing inter-agency co-operation proposes steps that economies could take to improve their ability to combat tax crimes and other financial crimes:</a:t>
            </a:r>
          </a:p>
        </p:txBody>
      </p:sp>
      <p:sp>
        <p:nvSpPr>
          <p:cNvPr id="9" name="TextBox 8">
            <a:extLst>
              <a:ext uri="{FF2B5EF4-FFF2-40B4-BE49-F238E27FC236}">
                <a16:creationId xmlns:a16="http://schemas.microsoft.com/office/drawing/2014/main" id="{BD8F42B3-E20B-4CB1-AE83-E9025C92D816}"/>
              </a:ext>
            </a:extLst>
          </p:cNvPr>
          <p:cNvSpPr txBox="1"/>
          <p:nvPr/>
        </p:nvSpPr>
        <p:spPr>
          <a:xfrm>
            <a:off x="2365512" y="6407707"/>
            <a:ext cx="5347253" cy="229102"/>
          </a:xfrm>
          <a:prstGeom prst="rect">
            <a:avLst/>
          </a:prstGeom>
          <a:noFill/>
        </p:spPr>
        <p:txBody>
          <a:bodyPr wrap="square">
            <a:spAutoFit/>
          </a:bodyPr>
          <a:lstStyle/>
          <a:p>
            <a:pPr>
              <a:lnSpc>
                <a:spcPct val="107000"/>
              </a:lnSpc>
              <a:spcAft>
                <a:spcPts val="600"/>
              </a:spcAft>
            </a:pPr>
            <a:r>
              <a:rPr lang="en-AU" sz="900" u="sng" dirty="0">
                <a:solidFill>
                  <a:srgbClr val="0000FF"/>
                </a:solidFill>
                <a:latin typeface="Century Gothic" panose="020B0502020202020204" pitchFamily="34" charset="0"/>
                <a:ea typeface="Calibri" panose="020F0502020204030204" pitchFamily="34" charset="0"/>
                <a:cs typeface="Times New Roman" panose="02020603050405020304" pitchFamily="18" charset="0"/>
                <a:hlinkClick r:id="rId3"/>
              </a:rPr>
              <a:t>Combatting Tax Crimes More Effectively in APEC Economies (oecd.org)</a:t>
            </a:r>
            <a:endParaRPr lang="en-AU" sz="9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9B6D5654-9D5B-4003-835E-AC4414785CD1}"/>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111400" y="450117"/>
            <a:ext cx="8933210" cy="94619"/>
          </a:xfrm>
          <a:prstGeom prst="rect">
            <a:avLst/>
          </a:prstGeom>
        </p:spPr>
      </p:pic>
      <p:sp>
        <p:nvSpPr>
          <p:cNvPr id="12" name="TextBox 4">
            <a:extLst>
              <a:ext uri="{FF2B5EF4-FFF2-40B4-BE49-F238E27FC236}">
                <a16:creationId xmlns:a16="http://schemas.microsoft.com/office/drawing/2014/main" id="{F20357E8-A82B-4450-AA4A-09C3F3B9D802}"/>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INTERAGENCY COOPERATION| </a:t>
            </a:r>
            <a:r>
              <a:rPr lang="en-AU" sz="2000" dirty="0">
                <a:solidFill>
                  <a:schemeClr val="accent6"/>
                </a:solidFill>
                <a:latin typeface="Century Gothic" panose="020B0502020202020204" pitchFamily="34" charset="0"/>
              </a:rPr>
              <a:t>OECD RECOMMENDATIONS</a:t>
            </a:r>
          </a:p>
        </p:txBody>
      </p:sp>
      <p:pic>
        <p:nvPicPr>
          <p:cNvPr id="13" name="Picture 12">
            <a:extLst>
              <a:ext uri="{FF2B5EF4-FFF2-40B4-BE49-F238E27FC236}">
                <a16:creationId xmlns:a16="http://schemas.microsoft.com/office/drawing/2014/main" id="{0B55B135-FB73-4EDF-AB25-469701490CF9}"/>
              </a:ext>
            </a:extLst>
          </p:cNvPr>
          <p:cNvPicPr>
            <a:picLocks noChangeAspect="1"/>
          </p:cNvPicPr>
          <p:nvPr/>
        </p:nvPicPr>
        <p:blipFill>
          <a:blip r:embed="rId6">
            <a:grayscl/>
            <a:alphaModFix amt="50000"/>
          </a:blip>
          <a:stretch>
            <a:fillRect/>
          </a:stretch>
        </p:blipFill>
        <p:spPr>
          <a:xfrm>
            <a:off x="7562296" y="44733"/>
            <a:ext cx="1474200" cy="354484"/>
          </a:xfrm>
          <a:prstGeom prst="rect">
            <a:avLst/>
          </a:prstGeom>
        </p:spPr>
      </p:pic>
      <p:sp>
        <p:nvSpPr>
          <p:cNvPr id="14" name="TextBox 1">
            <a:extLst>
              <a:ext uri="{FF2B5EF4-FFF2-40B4-BE49-F238E27FC236}">
                <a16:creationId xmlns:a16="http://schemas.microsoft.com/office/drawing/2014/main" id="{B37977F0-2235-4CB4-B6D2-E4EFA4B6F555}"/>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15" name="Graphic 30" descr="Badge 1 with solid fill">
            <a:extLst>
              <a:ext uri="{FF2B5EF4-FFF2-40B4-BE49-F238E27FC236}">
                <a16:creationId xmlns:a16="http://schemas.microsoft.com/office/drawing/2014/main" id="{420C7032-A089-4736-890E-F69CC608D2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02480" y="1130416"/>
            <a:ext cx="883917" cy="883917"/>
          </a:xfrm>
          <a:prstGeom prst="rect">
            <a:avLst/>
          </a:prstGeom>
        </p:spPr>
      </p:pic>
      <p:pic>
        <p:nvPicPr>
          <p:cNvPr id="16" name="Graphic 28" descr="Badge with solid fill">
            <a:extLst>
              <a:ext uri="{FF2B5EF4-FFF2-40B4-BE49-F238E27FC236}">
                <a16:creationId xmlns:a16="http://schemas.microsoft.com/office/drawing/2014/main" id="{2DCC458A-78EA-4B6C-9038-F25DEEA35D7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86173" y="1146664"/>
            <a:ext cx="883919" cy="883919"/>
          </a:xfrm>
          <a:prstGeom prst="rect">
            <a:avLst/>
          </a:prstGeom>
        </p:spPr>
      </p:pic>
      <p:pic>
        <p:nvPicPr>
          <p:cNvPr id="17" name="Graphic 26" descr="Badge 3 with solid fill">
            <a:extLst>
              <a:ext uri="{FF2B5EF4-FFF2-40B4-BE49-F238E27FC236}">
                <a16:creationId xmlns:a16="http://schemas.microsoft.com/office/drawing/2014/main" id="{46A4A102-A8B7-4F27-B8C5-B7063DD95D3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66845" y="1152924"/>
            <a:ext cx="883919" cy="883919"/>
          </a:xfrm>
          <a:prstGeom prst="rect">
            <a:avLst/>
          </a:prstGeom>
        </p:spPr>
      </p:pic>
      <p:sp>
        <p:nvSpPr>
          <p:cNvPr id="18" name="Rectangle 17">
            <a:extLst>
              <a:ext uri="{FF2B5EF4-FFF2-40B4-BE49-F238E27FC236}">
                <a16:creationId xmlns:a16="http://schemas.microsoft.com/office/drawing/2014/main" id="{6CBE5DE3-56EC-4401-95DB-95803B004540}"/>
              </a:ext>
            </a:extLst>
          </p:cNvPr>
          <p:cNvSpPr/>
          <p:nvPr/>
        </p:nvSpPr>
        <p:spPr>
          <a:xfrm>
            <a:off x="847794" y="2023711"/>
            <a:ext cx="2424136" cy="1619007"/>
          </a:xfrm>
          <a:prstGeom prst="rect">
            <a:avLst/>
          </a:prstGeom>
          <a:ln w="19050">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nSpc>
                <a:spcPct val="107000"/>
              </a:lnSpc>
            </a:pPr>
            <a:r>
              <a:rPr lang="en-AU" sz="1200" dirty="0">
                <a:latin typeface="Century Gothic" panose="020B0502020202020204" pitchFamily="34" charset="0"/>
                <a:ea typeface="Calibri" panose="020F0502020204030204" pitchFamily="34" charset="0"/>
                <a:cs typeface="Times New Roman" panose="02020603050405020304" pitchFamily="18" charset="0"/>
              </a:rPr>
              <a:t>Develop robust and clearly defined </a:t>
            </a:r>
            <a:r>
              <a:rPr lang="en-AU" sz="1200"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institutional frameworks for co-operation</a:t>
            </a:r>
          </a:p>
          <a:p>
            <a:pPr>
              <a:lnSpc>
                <a:spcPct val="107000"/>
              </a:lnSpc>
            </a:pPr>
            <a:endParaRPr lang="en-AU" sz="1200"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pPr>
            <a:endParaRPr lang="en-AU" sz="1200"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pPr>
            <a:endParaRPr lang="en-AU" sz="1200" dirty="0">
              <a:latin typeface="Century Gothic" panose="020B0502020202020204" pitchFamily="34" charset="0"/>
            </a:endParaRPr>
          </a:p>
          <a:p>
            <a:endParaRPr lang="en-AU" sz="1200" dirty="0">
              <a:latin typeface="Century Gothic" panose="020B0502020202020204" pitchFamily="34" charset="0"/>
            </a:endParaRPr>
          </a:p>
        </p:txBody>
      </p:sp>
      <p:sp>
        <p:nvSpPr>
          <p:cNvPr id="19" name="Rectangle 18">
            <a:extLst>
              <a:ext uri="{FF2B5EF4-FFF2-40B4-BE49-F238E27FC236}">
                <a16:creationId xmlns:a16="http://schemas.microsoft.com/office/drawing/2014/main" id="{7D59C5C6-406B-4FE0-83AF-5861A6E6E215}"/>
              </a:ext>
            </a:extLst>
          </p:cNvPr>
          <p:cNvSpPr/>
          <p:nvPr/>
        </p:nvSpPr>
        <p:spPr>
          <a:xfrm>
            <a:off x="3431488" y="2037353"/>
            <a:ext cx="2424136" cy="1619007"/>
          </a:xfrm>
          <a:prstGeom prst="rect">
            <a:avLst/>
          </a:prstGeom>
          <a:ln w="1905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nSpc>
                <a:spcPct val="107000"/>
              </a:lnSpc>
            </a:pPr>
            <a:r>
              <a:rPr lang="en-AU" sz="1200" dirty="0">
                <a:latin typeface="Century Gothic" panose="020B0502020202020204" pitchFamily="34" charset="0"/>
                <a:ea typeface="Calibri" panose="020F0502020204030204" pitchFamily="34" charset="0"/>
                <a:cs typeface="Times New Roman" panose="02020603050405020304" pitchFamily="18" charset="0"/>
              </a:rPr>
              <a:t>Establish a </a:t>
            </a:r>
            <a:r>
              <a:rPr lang="en-AU" sz="1200" b="1" dirty="0">
                <a:solidFill>
                  <a:schemeClr val="accent2"/>
                </a:solidFill>
                <a:latin typeface="Century Gothic" panose="020B0502020202020204" pitchFamily="34" charset="0"/>
                <a:ea typeface="Calibri" panose="020F0502020204030204" pitchFamily="34" charset="0"/>
                <a:cs typeface="Times New Roman" panose="02020603050405020304" pitchFamily="18" charset="0"/>
              </a:rPr>
              <a:t>solid legal basis for reporting and information sharing </a:t>
            </a:r>
            <a:r>
              <a:rPr lang="en-AU" sz="1200" dirty="0">
                <a:latin typeface="Century Gothic" panose="020B0502020202020204" pitchFamily="34" charset="0"/>
                <a:ea typeface="Calibri" panose="020F0502020204030204" pitchFamily="34" charset="0"/>
                <a:cs typeface="Times New Roman" panose="02020603050405020304" pitchFamily="18" charset="0"/>
              </a:rPr>
              <a:t>between tax authorities and anti-corruption authorities</a:t>
            </a:r>
          </a:p>
          <a:p>
            <a:pPr>
              <a:lnSpc>
                <a:spcPct val="107000"/>
              </a:lnSpc>
            </a:pPr>
            <a:endParaRPr lang="en-AU" sz="12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pPr>
            <a:endParaRPr lang="en-AU" sz="12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3985D2A2-36EA-4DAC-A581-2DA3520857DB}"/>
              </a:ext>
            </a:extLst>
          </p:cNvPr>
          <p:cNvSpPr/>
          <p:nvPr/>
        </p:nvSpPr>
        <p:spPr>
          <a:xfrm>
            <a:off x="6015182" y="2030172"/>
            <a:ext cx="2424136" cy="1619007"/>
          </a:xfrm>
          <a:prstGeom prst="rect">
            <a:avLst/>
          </a:prstGeom>
          <a:ln w="1905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nSpc>
                <a:spcPct val="107000"/>
              </a:lnSpc>
            </a:pPr>
            <a:r>
              <a:rPr lang="en-AU" sz="1200" dirty="0">
                <a:latin typeface="Century Gothic" panose="020B0502020202020204" pitchFamily="34" charset="0"/>
                <a:ea typeface="Calibri" panose="020F0502020204030204" pitchFamily="34" charset="0"/>
                <a:cs typeface="Times New Roman" panose="02020603050405020304" pitchFamily="18" charset="0"/>
              </a:rPr>
              <a:t>Adopt a cross-agency approach to </a:t>
            </a:r>
            <a:r>
              <a:rPr lang="en-AU" sz="1200" b="1" dirty="0">
                <a:solidFill>
                  <a:schemeClr val="accent3"/>
                </a:solidFill>
                <a:latin typeface="Century Gothic" panose="020B0502020202020204" pitchFamily="34" charset="0"/>
                <a:ea typeface="Calibri" panose="020F0502020204030204" pitchFamily="34" charset="0"/>
                <a:cs typeface="Times New Roman" panose="02020603050405020304" pitchFamily="18" charset="0"/>
              </a:rPr>
              <a:t>policy development</a:t>
            </a:r>
          </a:p>
          <a:p>
            <a:pPr>
              <a:lnSpc>
                <a:spcPct val="107000"/>
              </a:lnSpc>
            </a:pPr>
            <a:endParaRPr lang="en-AU" sz="1200" b="1" dirty="0">
              <a:solidFill>
                <a:schemeClr val="accent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pPr>
            <a:endParaRPr lang="en-AU" sz="1200" b="1" dirty="0">
              <a:solidFill>
                <a:schemeClr val="accent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pPr>
            <a:endParaRPr lang="en-AU" sz="1200" b="1" dirty="0">
              <a:solidFill>
                <a:schemeClr val="accent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pPr>
            <a:endParaRPr lang="en-AU" sz="1200" b="1" dirty="0">
              <a:solidFill>
                <a:schemeClr val="accent3"/>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21" name="Graphic 30" descr="Badge 4 with solid fill">
            <a:extLst>
              <a:ext uri="{FF2B5EF4-FFF2-40B4-BE49-F238E27FC236}">
                <a16:creationId xmlns:a16="http://schemas.microsoft.com/office/drawing/2014/main" id="{7595E107-F66D-495D-9D8A-8D42E62FFC6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605595" y="3783429"/>
            <a:ext cx="883917" cy="883917"/>
          </a:xfrm>
          <a:prstGeom prst="rect">
            <a:avLst/>
          </a:prstGeom>
        </p:spPr>
      </p:pic>
      <p:pic>
        <p:nvPicPr>
          <p:cNvPr id="22" name="Graphic 28" descr="Badge 5 with solid fill">
            <a:extLst>
              <a:ext uri="{FF2B5EF4-FFF2-40B4-BE49-F238E27FC236}">
                <a16:creationId xmlns:a16="http://schemas.microsoft.com/office/drawing/2014/main" id="{4155554A-CD4C-4683-91B1-3D08EC729A1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189288" y="3799677"/>
            <a:ext cx="883919" cy="883919"/>
          </a:xfrm>
          <a:prstGeom prst="rect">
            <a:avLst/>
          </a:prstGeom>
        </p:spPr>
      </p:pic>
      <p:pic>
        <p:nvPicPr>
          <p:cNvPr id="23" name="Graphic 26" descr="Badge 6 with solid fill">
            <a:extLst>
              <a:ext uri="{FF2B5EF4-FFF2-40B4-BE49-F238E27FC236}">
                <a16:creationId xmlns:a16="http://schemas.microsoft.com/office/drawing/2014/main" id="{368EE8BC-CA87-4E10-B070-C40813ECCD3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6769960" y="3796606"/>
            <a:ext cx="883919" cy="883919"/>
          </a:xfrm>
          <a:prstGeom prst="rect">
            <a:avLst/>
          </a:prstGeom>
        </p:spPr>
      </p:pic>
      <p:sp>
        <p:nvSpPr>
          <p:cNvPr id="24" name="Rectangle 23">
            <a:extLst>
              <a:ext uri="{FF2B5EF4-FFF2-40B4-BE49-F238E27FC236}">
                <a16:creationId xmlns:a16="http://schemas.microsoft.com/office/drawing/2014/main" id="{E01FD290-051F-461A-BAC1-D3D61DE49FDC}"/>
              </a:ext>
            </a:extLst>
          </p:cNvPr>
          <p:cNvSpPr/>
          <p:nvPr/>
        </p:nvSpPr>
        <p:spPr>
          <a:xfrm>
            <a:off x="850909" y="4676724"/>
            <a:ext cx="2424136" cy="1619007"/>
          </a:xfrm>
          <a:prstGeom prst="rect">
            <a:avLst/>
          </a:prstGeom>
          <a:ln w="1905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nSpc>
                <a:spcPct val="107000"/>
              </a:lnSpc>
            </a:pPr>
            <a:r>
              <a:rPr lang="en-AU" sz="1200" dirty="0">
                <a:latin typeface="Century Gothic" panose="020B0502020202020204" pitchFamily="34" charset="0"/>
                <a:ea typeface="Calibri" panose="020F0502020204030204" pitchFamily="34" charset="0"/>
                <a:cs typeface="Times New Roman" panose="02020603050405020304" pitchFamily="18" charset="0"/>
              </a:rPr>
              <a:t>Institute </a:t>
            </a:r>
            <a:r>
              <a:rPr lang="en-AU" sz="1200" b="1" dirty="0">
                <a:solidFill>
                  <a:schemeClr val="accent4"/>
                </a:solidFill>
                <a:latin typeface="Century Gothic" panose="020B0502020202020204" pitchFamily="34" charset="0"/>
                <a:ea typeface="Calibri" panose="020F0502020204030204" pitchFamily="34" charset="0"/>
                <a:cs typeface="Times New Roman" panose="02020603050405020304" pitchFamily="18" charset="0"/>
              </a:rPr>
              <a:t>streamlined and efficient procedures and training </a:t>
            </a:r>
            <a:r>
              <a:rPr lang="en-AU" sz="1200" dirty="0">
                <a:latin typeface="Century Gothic" panose="020B0502020202020204" pitchFamily="34" charset="0"/>
                <a:ea typeface="Calibri" panose="020F0502020204030204" pitchFamily="34" charset="0"/>
                <a:cs typeface="Times New Roman" panose="02020603050405020304" pitchFamily="18" charset="0"/>
              </a:rPr>
              <a:t>for making and receiving reports and seeking and providing information related to suspicions of tax crime and corruption</a:t>
            </a:r>
            <a:endParaRPr lang="en-AU" sz="1200" dirty="0">
              <a:latin typeface="Century Gothic" panose="020B0502020202020204" pitchFamily="34" charset="0"/>
            </a:endParaRPr>
          </a:p>
        </p:txBody>
      </p:sp>
      <p:sp>
        <p:nvSpPr>
          <p:cNvPr id="25" name="Rectangle 24">
            <a:extLst>
              <a:ext uri="{FF2B5EF4-FFF2-40B4-BE49-F238E27FC236}">
                <a16:creationId xmlns:a16="http://schemas.microsoft.com/office/drawing/2014/main" id="{15E89D2C-E83C-4820-958A-F0B1BBFA1B8A}"/>
              </a:ext>
            </a:extLst>
          </p:cNvPr>
          <p:cNvSpPr/>
          <p:nvPr/>
        </p:nvSpPr>
        <p:spPr>
          <a:xfrm>
            <a:off x="3434603" y="4690366"/>
            <a:ext cx="2424136" cy="1619007"/>
          </a:xfrm>
          <a:prstGeom prst="rect">
            <a:avLst/>
          </a:prstGeom>
          <a:ln w="1905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r>
              <a:rPr lang="en-AU" sz="1200" dirty="0">
                <a:latin typeface="Century Gothic" panose="020B0502020202020204" pitchFamily="34" charset="0"/>
                <a:ea typeface="Calibri" panose="020F0502020204030204" pitchFamily="34" charset="0"/>
                <a:cs typeface="Times New Roman" panose="02020603050405020304" pitchFamily="18" charset="0"/>
              </a:rPr>
              <a:t>Make available a range of </a:t>
            </a:r>
            <a:r>
              <a:rPr lang="en-AU" sz="1200" b="1" dirty="0">
                <a:solidFill>
                  <a:schemeClr val="accent5"/>
                </a:solidFill>
                <a:latin typeface="Century Gothic" panose="020B0502020202020204" pitchFamily="34" charset="0"/>
                <a:ea typeface="Calibri" panose="020F0502020204030204" pitchFamily="34" charset="0"/>
                <a:cs typeface="Times New Roman" panose="02020603050405020304" pitchFamily="18" charset="0"/>
              </a:rPr>
              <a:t>enhanced co-operation mechanisms</a:t>
            </a:r>
            <a:r>
              <a:rPr lang="en-AU" sz="1200" dirty="0">
                <a:latin typeface="Century Gothic" panose="020B0502020202020204" pitchFamily="34" charset="0"/>
                <a:ea typeface="Calibri" panose="020F0502020204030204" pitchFamily="34" charset="0"/>
                <a:cs typeface="Times New Roman" panose="02020603050405020304" pitchFamily="18" charset="0"/>
              </a:rPr>
              <a:t>, such as joint operations and taskforces, parallel investigations, staff secondments, co-ordination forums, and joint intelligence centres</a:t>
            </a:r>
            <a:endParaRPr lang="en-AU" sz="1200" dirty="0">
              <a:latin typeface="Century Gothic" panose="020B0502020202020204" pitchFamily="34" charset="0"/>
            </a:endParaRPr>
          </a:p>
        </p:txBody>
      </p:sp>
      <p:sp>
        <p:nvSpPr>
          <p:cNvPr id="26" name="Rectangle 25">
            <a:extLst>
              <a:ext uri="{FF2B5EF4-FFF2-40B4-BE49-F238E27FC236}">
                <a16:creationId xmlns:a16="http://schemas.microsoft.com/office/drawing/2014/main" id="{F4BA94F8-89D9-40F0-B7C5-FA95DEC7E2B3}"/>
              </a:ext>
            </a:extLst>
          </p:cNvPr>
          <p:cNvSpPr/>
          <p:nvPr/>
        </p:nvSpPr>
        <p:spPr>
          <a:xfrm>
            <a:off x="6018297" y="4683185"/>
            <a:ext cx="2424136" cy="1619007"/>
          </a:xfrm>
          <a:prstGeom prst="rect">
            <a:avLst/>
          </a:prstGeom>
          <a:ln w="1905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nSpc>
                <a:spcPct val="107000"/>
              </a:lnSpc>
              <a:spcAft>
                <a:spcPts val="600"/>
              </a:spcAft>
            </a:pPr>
            <a:r>
              <a:rPr lang="en-AU" sz="1200" dirty="0">
                <a:latin typeface="Century Gothic" panose="020B0502020202020204" pitchFamily="34" charset="0"/>
                <a:ea typeface="Calibri" panose="020F0502020204030204" pitchFamily="34" charset="0"/>
                <a:cs typeface="Times New Roman" panose="02020603050405020304" pitchFamily="18" charset="0"/>
              </a:rPr>
              <a:t>Take measures to </a:t>
            </a:r>
            <a:r>
              <a:rPr lang="en-AU" sz="1200" b="1" dirty="0">
                <a:solidFill>
                  <a:schemeClr val="accent6"/>
                </a:solidFill>
                <a:latin typeface="Century Gothic" panose="020B0502020202020204" pitchFamily="34" charset="0"/>
                <a:ea typeface="Calibri" panose="020F0502020204030204" pitchFamily="34" charset="0"/>
                <a:cs typeface="Times New Roman" panose="02020603050405020304" pitchFamily="18" charset="0"/>
              </a:rPr>
              <a:t>develop a culture of co-operation</a:t>
            </a:r>
            <a:endParaRPr lang="en-AU" sz="12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AU" sz="12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AU" sz="12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AU" sz="1200" dirty="0">
              <a:latin typeface="Century Gothic" panose="020B0502020202020204" pitchFamily="34" charset="0"/>
              <a:ea typeface="Calibri" panose="020F0502020204030204" pitchFamily="34" charset="0"/>
              <a:cs typeface="Times New Roman" panose="02020603050405020304" pitchFamily="18" charset="0"/>
            </a:endParaRPr>
          </a:p>
          <a:p>
            <a:endParaRPr lang="en-AU" sz="1200" dirty="0">
              <a:latin typeface="Century Gothic" panose="020B0502020202020204" pitchFamily="34" charset="0"/>
            </a:endParaRPr>
          </a:p>
        </p:txBody>
      </p:sp>
    </p:spTree>
    <p:extLst>
      <p:ext uri="{BB962C8B-B14F-4D97-AF65-F5344CB8AC3E}">
        <p14:creationId xmlns:p14="http://schemas.microsoft.com/office/powerpoint/2010/main" val="3687650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8353F0-BD65-4ED9-B1C4-D69B5EB34654}"/>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11400" y="450117"/>
            <a:ext cx="8933210" cy="94619"/>
          </a:xfrm>
          <a:prstGeom prst="rect">
            <a:avLst/>
          </a:prstGeom>
        </p:spPr>
      </p:pic>
      <p:sp>
        <p:nvSpPr>
          <p:cNvPr id="3" name="TextBox 4">
            <a:extLst>
              <a:ext uri="{FF2B5EF4-FFF2-40B4-BE49-F238E27FC236}">
                <a16:creationId xmlns:a16="http://schemas.microsoft.com/office/drawing/2014/main" id="{45F21AF9-46A0-40E8-B0EA-90BC114D39EF}"/>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INTERAGENCY COOPERATION| </a:t>
            </a:r>
            <a:r>
              <a:rPr lang="en-AU" sz="2000" dirty="0">
                <a:solidFill>
                  <a:schemeClr val="accent6"/>
                </a:solidFill>
                <a:latin typeface="Century Gothic" panose="020B0502020202020204" pitchFamily="34" charset="0"/>
              </a:rPr>
              <a:t>PROJECT WICKENBY</a:t>
            </a:r>
          </a:p>
        </p:txBody>
      </p:sp>
      <p:pic>
        <p:nvPicPr>
          <p:cNvPr id="4" name="Picture 3">
            <a:extLst>
              <a:ext uri="{FF2B5EF4-FFF2-40B4-BE49-F238E27FC236}">
                <a16:creationId xmlns:a16="http://schemas.microsoft.com/office/drawing/2014/main" id="{1A247782-DD3C-48C6-88D1-73288920B630}"/>
              </a:ext>
            </a:extLst>
          </p:cNvPr>
          <p:cNvPicPr>
            <a:picLocks noChangeAspect="1"/>
          </p:cNvPicPr>
          <p:nvPr/>
        </p:nvPicPr>
        <p:blipFill>
          <a:blip r:embed="rId4">
            <a:grayscl/>
            <a:alphaModFix amt="50000"/>
          </a:blip>
          <a:stretch>
            <a:fillRect/>
          </a:stretch>
        </p:blipFill>
        <p:spPr>
          <a:xfrm>
            <a:off x="7562296" y="44733"/>
            <a:ext cx="1474200" cy="354484"/>
          </a:xfrm>
          <a:prstGeom prst="rect">
            <a:avLst/>
          </a:prstGeom>
        </p:spPr>
      </p:pic>
      <p:sp>
        <p:nvSpPr>
          <p:cNvPr id="5" name="TextBox 1">
            <a:extLst>
              <a:ext uri="{FF2B5EF4-FFF2-40B4-BE49-F238E27FC236}">
                <a16:creationId xmlns:a16="http://schemas.microsoft.com/office/drawing/2014/main" id="{B163323F-6324-4523-9189-88297455847E}"/>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7" name="TextBox 6">
            <a:extLst>
              <a:ext uri="{FF2B5EF4-FFF2-40B4-BE49-F238E27FC236}">
                <a16:creationId xmlns:a16="http://schemas.microsoft.com/office/drawing/2014/main" id="{65E2243E-E8A2-4BDA-A28C-18F00A9414E8}"/>
              </a:ext>
            </a:extLst>
          </p:cNvPr>
          <p:cNvSpPr txBox="1"/>
          <p:nvPr/>
        </p:nvSpPr>
        <p:spPr>
          <a:xfrm>
            <a:off x="111400" y="595636"/>
            <a:ext cx="8933210" cy="2492990"/>
          </a:xfrm>
          <a:prstGeom prst="rect">
            <a:avLst/>
          </a:prstGeom>
          <a:noFill/>
        </p:spPr>
        <p:txBody>
          <a:bodyPr wrap="square">
            <a:spAutoFit/>
          </a:bodyPr>
          <a:lstStyle/>
          <a:p>
            <a:pPr marL="171450" indent="-171450">
              <a:buFont typeface="Century Gothic" panose="020B0502020202020204" pitchFamily="34" charset="0"/>
              <a:buChar char="&gt;"/>
            </a:pPr>
            <a:r>
              <a:rPr lang="en-AU" sz="1200" dirty="0">
                <a:latin typeface="Century Gothic" panose="020B0502020202020204" pitchFamily="34" charset="0"/>
                <a:cs typeface="Times New Roman" panose="02020603050405020304" pitchFamily="18" charset="0"/>
              </a:rPr>
              <a:t>Project </a:t>
            </a:r>
            <a:r>
              <a:rPr lang="en-AU" sz="1200" dirty="0" err="1">
                <a:latin typeface="Century Gothic" panose="020B0502020202020204" pitchFamily="34" charset="0"/>
                <a:cs typeface="Times New Roman" panose="02020603050405020304" pitchFamily="18" charset="0"/>
              </a:rPr>
              <a:t>Wickenby</a:t>
            </a:r>
            <a:r>
              <a:rPr lang="en-AU" sz="1200" dirty="0">
                <a:latin typeface="Century Gothic" panose="020B0502020202020204" pitchFamily="34" charset="0"/>
                <a:cs typeface="Times New Roman" panose="02020603050405020304" pitchFamily="18" charset="0"/>
              </a:rPr>
              <a:t> was a multi-agency taskforce established in 2006 to protect the integrity of Australia’s financial and regulatory systems.</a:t>
            </a:r>
          </a:p>
          <a:p>
            <a:pPr marL="171450" indent="-171450">
              <a:buFont typeface="Century Gothic" panose="020B0502020202020204" pitchFamily="34" charset="0"/>
              <a:buChar char="&gt;"/>
            </a:pPr>
            <a:endParaRPr lang="en-AU" sz="1200" dirty="0">
              <a:latin typeface="Century Gothic" panose="020B0502020202020204" pitchFamily="34" charset="0"/>
              <a:cs typeface="Times New Roman" panose="02020603050405020304" pitchFamily="18" charset="0"/>
            </a:endParaRPr>
          </a:p>
          <a:p>
            <a:pPr marL="171450" indent="-171450">
              <a:buFont typeface="Century Gothic" panose="020B0502020202020204" pitchFamily="34" charset="0"/>
              <a:buChar char="&gt;"/>
            </a:pPr>
            <a:r>
              <a:rPr lang="en-AU" sz="1200" dirty="0">
                <a:latin typeface="Century Gothic" panose="020B0502020202020204" pitchFamily="34" charset="0"/>
                <a:cs typeface="Times New Roman" panose="02020603050405020304" pitchFamily="18" charset="0"/>
              </a:rPr>
              <a:t>In order to enable agencies to share information for the purposes of Project </a:t>
            </a:r>
            <a:r>
              <a:rPr lang="en-AU" sz="1200" dirty="0" err="1">
                <a:latin typeface="Century Gothic" panose="020B0502020202020204" pitchFamily="34" charset="0"/>
                <a:cs typeface="Times New Roman" panose="02020603050405020304" pitchFamily="18" charset="0"/>
              </a:rPr>
              <a:t>Wickenby</a:t>
            </a:r>
            <a:r>
              <a:rPr lang="en-AU" sz="1200" dirty="0">
                <a:latin typeface="Century Gothic" panose="020B0502020202020204" pitchFamily="34" charset="0"/>
                <a:cs typeface="Times New Roman" panose="02020603050405020304" pitchFamily="18" charset="0"/>
              </a:rPr>
              <a:t> special legislation was enacted.</a:t>
            </a:r>
          </a:p>
          <a:p>
            <a:pPr marL="171450" indent="-171450">
              <a:buFont typeface="Century Gothic" panose="020B0502020202020204" pitchFamily="34" charset="0"/>
              <a:buChar char="&gt;"/>
            </a:pPr>
            <a:endParaRPr lang="en-AU" sz="1200" dirty="0">
              <a:latin typeface="Century Gothic" panose="020B0502020202020204" pitchFamily="34" charset="0"/>
              <a:cs typeface="Times New Roman" panose="02020603050405020304" pitchFamily="18" charset="0"/>
            </a:endParaRPr>
          </a:p>
          <a:p>
            <a:pPr marL="171450" indent="-171450">
              <a:buFont typeface="Century Gothic" panose="020B0502020202020204" pitchFamily="34" charset="0"/>
              <a:buChar char="&gt;"/>
            </a:pPr>
            <a:r>
              <a:rPr lang="en-AU" sz="1200" dirty="0">
                <a:latin typeface="Century Gothic" panose="020B0502020202020204" pitchFamily="34" charset="0"/>
                <a:cs typeface="Times New Roman" panose="02020603050405020304" pitchFamily="18" charset="0"/>
              </a:rPr>
              <a:t>The Taskforce worked with both Australian and international bodies to prevent, detect and respond to arrangements involving secrecy havens, international tax evasion, breaches of Australian financial laws and regulations, attempts to defraud the community including investors and creditors, money laundering and concealment of income or assets.</a:t>
            </a:r>
          </a:p>
          <a:p>
            <a:pPr marL="171450" indent="-171450">
              <a:buFont typeface="Century Gothic" panose="020B0502020202020204" pitchFamily="34" charset="0"/>
              <a:buChar char="&gt;"/>
            </a:pPr>
            <a:endParaRPr lang="en-AU" sz="1200" dirty="0">
              <a:latin typeface="Century Gothic" panose="020B0502020202020204" pitchFamily="34" charset="0"/>
              <a:cs typeface="Times New Roman" panose="02020603050405020304" pitchFamily="18" charset="0"/>
            </a:endParaRPr>
          </a:p>
          <a:p>
            <a:pPr marL="171450" indent="-171450">
              <a:buFont typeface="Century Gothic" panose="020B0502020202020204" pitchFamily="34" charset="0"/>
              <a:buChar char="&gt;"/>
            </a:pPr>
            <a:r>
              <a:rPr lang="en-AU" sz="1200" dirty="0">
                <a:latin typeface="Century Gothic" panose="020B0502020202020204" pitchFamily="34" charset="0"/>
                <a:cs typeface="Times New Roman" panose="02020603050405020304" pitchFamily="18" charset="0"/>
              </a:rPr>
              <a:t>The Serious Financial Crime Taskforce which began operating on 1 July 2015 built on the success of Project </a:t>
            </a:r>
            <a:r>
              <a:rPr lang="en-AU" sz="1200" dirty="0" err="1">
                <a:latin typeface="Century Gothic" panose="020B0502020202020204" pitchFamily="34" charset="0"/>
                <a:cs typeface="Times New Roman" panose="02020603050405020304" pitchFamily="18" charset="0"/>
              </a:rPr>
              <a:t>Wickenby</a:t>
            </a:r>
            <a:r>
              <a:rPr lang="en-AU" sz="1200" dirty="0">
                <a:latin typeface="Century Gothic" panose="020B0502020202020204" pitchFamily="34" charset="0"/>
                <a:cs typeface="Times New Roman" panose="02020603050405020304" pitchFamily="18" charset="0"/>
              </a:rPr>
              <a:t>. </a:t>
            </a:r>
          </a:p>
        </p:txBody>
      </p:sp>
      <p:pic>
        <p:nvPicPr>
          <p:cNvPr id="10" name="Picture 9">
            <a:extLst>
              <a:ext uri="{FF2B5EF4-FFF2-40B4-BE49-F238E27FC236}">
                <a16:creationId xmlns:a16="http://schemas.microsoft.com/office/drawing/2014/main" id="{D3D119B5-B521-4811-9A75-2C013EE4BE51}"/>
              </a:ext>
            </a:extLst>
          </p:cNvPr>
          <p:cNvPicPr>
            <a:picLocks noChangeAspect="1"/>
          </p:cNvPicPr>
          <p:nvPr/>
        </p:nvPicPr>
        <p:blipFill>
          <a:blip r:embed="rId5"/>
          <a:stretch>
            <a:fillRect/>
          </a:stretch>
        </p:blipFill>
        <p:spPr>
          <a:xfrm>
            <a:off x="2824648" y="3178185"/>
            <a:ext cx="3494703" cy="3356754"/>
          </a:xfrm>
          <a:prstGeom prst="rect">
            <a:avLst/>
          </a:prstGeom>
        </p:spPr>
      </p:pic>
    </p:spTree>
    <p:extLst>
      <p:ext uri="{BB962C8B-B14F-4D97-AF65-F5344CB8AC3E}">
        <p14:creationId xmlns:p14="http://schemas.microsoft.com/office/powerpoint/2010/main" val="1336088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DB42616-5096-4657-A9CD-155AB58AC78C}"/>
              </a:ext>
            </a:extLst>
          </p:cNvPr>
          <p:cNvSpPr txBox="1"/>
          <p:nvPr/>
        </p:nvSpPr>
        <p:spPr>
          <a:xfrm>
            <a:off x="105395" y="588564"/>
            <a:ext cx="8933210" cy="2806409"/>
          </a:xfrm>
          <a:prstGeom prst="rect">
            <a:avLst/>
          </a:prstGeom>
          <a:noFill/>
        </p:spPr>
        <p:txBody>
          <a:bodyPr wrap="square">
            <a:spAutoFit/>
          </a:bodyPr>
          <a:lstStyle/>
          <a:p>
            <a:pPr marL="171450" indent="-171450">
              <a:buFont typeface="Century Gothic" panose="020B0502020202020204" pitchFamily="34" charset="0"/>
              <a:buChar char="&gt;"/>
            </a:pPr>
            <a:r>
              <a:rPr lang="en-AU" sz="1200" dirty="0">
                <a:latin typeface="Century Gothic" panose="020B0502020202020204" pitchFamily="34" charset="0"/>
                <a:ea typeface="Calibri" panose="020F0502020204030204" pitchFamily="34" charset="0"/>
                <a:cs typeface="Times New Roman" panose="02020603050405020304" pitchFamily="18" charset="0"/>
              </a:rPr>
              <a:t>The </a:t>
            </a:r>
            <a:r>
              <a:rPr lang="en-AU" sz="1200"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Serious Financial Crime Taskforce </a:t>
            </a:r>
            <a:r>
              <a:rPr lang="en-AU" sz="1200" dirty="0">
                <a:latin typeface="Century Gothic" panose="020B0502020202020204" pitchFamily="34" charset="0"/>
                <a:ea typeface="Calibri" panose="020F0502020204030204" pitchFamily="34" charset="0"/>
                <a:cs typeface="Times New Roman" panose="02020603050405020304" pitchFamily="18" charset="0"/>
              </a:rPr>
              <a:t>is a joint-agency taskforce led by the </a:t>
            </a:r>
            <a:r>
              <a:rPr lang="en-AU" sz="1200"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Australian Taxation Office.</a:t>
            </a:r>
          </a:p>
          <a:p>
            <a:endParaRPr lang="en-AU" sz="1200" dirty="0">
              <a:latin typeface="Century Gothic" panose="020B0502020202020204" pitchFamily="34" charset="0"/>
              <a:ea typeface="Calibri" panose="020F0502020204030204" pitchFamily="34" charset="0"/>
              <a:cs typeface="Times New Roman" panose="02020603050405020304" pitchFamily="18" charset="0"/>
            </a:endParaRPr>
          </a:p>
          <a:p>
            <a:pPr marL="171450" indent="-171450">
              <a:buFont typeface="Century Gothic" panose="020B0502020202020204" pitchFamily="34" charset="0"/>
              <a:buChar char="&gt;"/>
            </a:pPr>
            <a:r>
              <a:rPr lang="en-AU" sz="1200" dirty="0">
                <a:latin typeface="Century Gothic" panose="020B0502020202020204" pitchFamily="34" charset="0"/>
                <a:ea typeface="Calibri" panose="020F0502020204030204" pitchFamily="34" charset="0"/>
                <a:cs typeface="Times New Roman" panose="02020603050405020304" pitchFamily="18" charset="0"/>
              </a:rPr>
              <a:t>It brings together the knowledge, resources and experience of relevant law enforcement and regulatory agencies.</a:t>
            </a:r>
          </a:p>
          <a:p>
            <a:endParaRPr lang="en-AU" sz="1200" dirty="0">
              <a:latin typeface="Century Gothic" panose="020B0502020202020204" pitchFamily="34" charset="0"/>
              <a:ea typeface="Calibri" panose="020F0502020204030204" pitchFamily="34" charset="0"/>
              <a:cs typeface="Times New Roman" panose="02020603050405020304" pitchFamily="18" charset="0"/>
            </a:endParaRPr>
          </a:p>
          <a:p>
            <a:pPr marL="171450" indent="-171450">
              <a:buFont typeface="Century Gothic" panose="020B0502020202020204" pitchFamily="34" charset="0"/>
              <a:buChar char="&gt;"/>
            </a:pPr>
            <a:r>
              <a:rPr lang="en-AU" sz="1200" dirty="0">
                <a:latin typeface="Century Gothic" panose="020B0502020202020204" pitchFamily="34" charset="0"/>
                <a:ea typeface="Calibri" panose="020F0502020204030204" pitchFamily="34" charset="0"/>
                <a:cs typeface="Times New Roman" panose="02020603050405020304" pitchFamily="18" charset="0"/>
              </a:rPr>
              <a:t>It is the </a:t>
            </a:r>
            <a:r>
              <a:rPr lang="en-AU" sz="1200"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primary mechanism </a:t>
            </a:r>
            <a:r>
              <a:rPr lang="en-AU" sz="1200" dirty="0">
                <a:latin typeface="Century Gothic" panose="020B0502020202020204" pitchFamily="34" charset="0"/>
                <a:ea typeface="Calibri" panose="020F0502020204030204" pitchFamily="34" charset="0"/>
                <a:cs typeface="Times New Roman" panose="02020603050405020304" pitchFamily="18" charset="0"/>
              </a:rPr>
              <a:t>utilised by the ATO to respond to serious financial crime.</a:t>
            </a:r>
          </a:p>
          <a:p>
            <a:endParaRPr lang="en-AU" sz="1200" dirty="0">
              <a:latin typeface="Century Gothic" panose="020B0502020202020204" pitchFamily="34" charset="0"/>
              <a:ea typeface="Calibri" panose="020F0502020204030204" pitchFamily="34" charset="0"/>
              <a:cs typeface="Times New Roman" panose="02020603050405020304" pitchFamily="18" charset="0"/>
            </a:endParaRPr>
          </a:p>
          <a:p>
            <a:pPr marL="171450" indent="-171450">
              <a:buFont typeface="Century Gothic" panose="020B0502020202020204" pitchFamily="34" charset="0"/>
              <a:buChar char="&gt;"/>
            </a:pPr>
            <a:r>
              <a:rPr lang="en-AU" sz="1200" dirty="0">
                <a:latin typeface="Century Gothic" panose="020B0502020202020204" pitchFamily="34" charset="0"/>
                <a:ea typeface="Calibri" panose="020F0502020204030204" pitchFamily="34" charset="0"/>
                <a:cs typeface="Times New Roman" panose="02020603050405020304" pitchFamily="18" charset="0"/>
              </a:rPr>
              <a:t>The Serious Financial Crime Taskforce (SFCT) started operation on 1 July 2015 and</a:t>
            </a:r>
            <a:r>
              <a:rPr lang="en-AU" sz="1200" dirty="0">
                <a:latin typeface="Century Gothic" panose="020B0502020202020204" pitchFamily="34" charset="0"/>
                <a:ea typeface="Calibri" panose="020F0502020204030204" pitchFamily="34" charset="0"/>
                <a:cs typeface="Cavolini" panose="020B0502040204020203" pitchFamily="66" charset="0"/>
              </a:rPr>
              <a:t> at </a:t>
            </a:r>
            <a:r>
              <a:rPr lang="en-AU" sz="1200" b="1" dirty="0">
                <a:solidFill>
                  <a:schemeClr val="accent1"/>
                </a:solidFill>
                <a:latin typeface="Century Gothic" panose="020B0502020202020204" pitchFamily="34" charset="0"/>
                <a:ea typeface="Calibri" panose="020F0502020204030204" pitchFamily="34" charset="0"/>
                <a:cs typeface="Cavolini" panose="020B0502040204020203" pitchFamily="66" charset="0"/>
              </a:rPr>
              <a:t>31 March 2023</a:t>
            </a:r>
            <a:r>
              <a:rPr lang="en-AU" sz="1200" dirty="0">
                <a:latin typeface="Century Gothic" panose="020B0502020202020204" pitchFamily="34" charset="0"/>
                <a:ea typeface="Calibri" panose="020F0502020204030204" pitchFamily="34" charset="0"/>
                <a:cs typeface="Cavolini" panose="020B0502040204020203" pitchFamily="66" charset="0"/>
              </a:rPr>
              <a:t>, the Taskforce has progressed cases that have resulted in:</a:t>
            </a:r>
          </a:p>
          <a:p>
            <a:pPr marL="714375" lvl="1" indent="-257175">
              <a:lnSpc>
                <a:spcPct val="107000"/>
              </a:lnSpc>
              <a:buFont typeface="Arial" panose="020B0604020202020204" pitchFamily="34" charset="0"/>
              <a:buChar char="˃"/>
            </a:pPr>
            <a:r>
              <a:rPr lang="en-AU" sz="1200" dirty="0">
                <a:latin typeface="Century Gothic" panose="020B0502020202020204" pitchFamily="34" charset="0"/>
                <a:ea typeface="Calibri" panose="020F0502020204030204" pitchFamily="34" charset="0"/>
                <a:cs typeface="Cavolini" panose="020B0502040204020203" pitchFamily="66" charset="0"/>
              </a:rPr>
              <a:t>completion of</a:t>
            </a:r>
            <a:r>
              <a:rPr lang="en-AU" sz="1200" b="1" dirty="0">
                <a:solidFill>
                  <a:schemeClr val="accent1"/>
                </a:solidFill>
                <a:latin typeface="Century Gothic" panose="020B0502020202020204" pitchFamily="34" charset="0"/>
                <a:ea typeface="Calibri" panose="020F0502020204030204" pitchFamily="34" charset="0"/>
                <a:cs typeface="Cavolini" panose="020B0502040204020203" pitchFamily="66" charset="0"/>
              </a:rPr>
              <a:t> 1,770 </a:t>
            </a:r>
            <a:r>
              <a:rPr lang="en-AU" sz="1200" dirty="0">
                <a:latin typeface="Century Gothic" panose="020B0502020202020204" pitchFamily="34" charset="0"/>
                <a:ea typeface="Calibri" panose="020F0502020204030204" pitchFamily="34" charset="0"/>
                <a:cs typeface="Cavolini" panose="020B0502040204020203" pitchFamily="66" charset="0"/>
              </a:rPr>
              <a:t>audits and reviews</a:t>
            </a:r>
          </a:p>
          <a:p>
            <a:pPr marL="714375" lvl="1" indent="-257175">
              <a:lnSpc>
                <a:spcPct val="107000"/>
              </a:lnSpc>
              <a:buFont typeface="Arial" panose="020B0604020202020204" pitchFamily="34" charset="0"/>
              <a:buChar char="˃"/>
            </a:pPr>
            <a:r>
              <a:rPr lang="en-AU" sz="1200" dirty="0">
                <a:latin typeface="Century Gothic" panose="020B0502020202020204" pitchFamily="34" charset="0"/>
                <a:ea typeface="Calibri" panose="020F0502020204030204" pitchFamily="34" charset="0"/>
                <a:cs typeface="Cavolini" panose="020B0502040204020203" pitchFamily="66" charset="0"/>
              </a:rPr>
              <a:t>conviction and sentencing of </a:t>
            </a:r>
            <a:r>
              <a:rPr lang="en-AU" sz="1200" b="1" dirty="0">
                <a:solidFill>
                  <a:schemeClr val="accent1"/>
                </a:solidFill>
                <a:latin typeface="Century Gothic" panose="020B0502020202020204" pitchFamily="34" charset="0"/>
                <a:ea typeface="Calibri" panose="020F0502020204030204" pitchFamily="34" charset="0"/>
                <a:cs typeface="Cavolini" panose="020B0502040204020203" pitchFamily="66" charset="0"/>
              </a:rPr>
              <a:t>21</a:t>
            </a:r>
            <a:r>
              <a:rPr lang="en-AU" sz="1200" dirty="0">
                <a:latin typeface="Century Gothic" panose="020B0502020202020204" pitchFamily="34" charset="0"/>
                <a:ea typeface="Calibri" panose="020F0502020204030204" pitchFamily="34" charset="0"/>
                <a:cs typeface="Cavolini" panose="020B0502040204020203" pitchFamily="66" charset="0"/>
              </a:rPr>
              <a:t> people</a:t>
            </a:r>
          </a:p>
          <a:p>
            <a:pPr marL="714375" lvl="1" indent="-257175">
              <a:lnSpc>
                <a:spcPct val="107000"/>
              </a:lnSpc>
              <a:buFont typeface="Arial" panose="020B0604020202020204" pitchFamily="34" charset="0"/>
              <a:buChar char="˃"/>
            </a:pPr>
            <a:r>
              <a:rPr lang="en-AU" sz="1200" dirty="0">
                <a:latin typeface="Century Gothic" panose="020B0502020202020204" pitchFamily="34" charset="0"/>
                <a:ea typeface="Calibri" panose="020F0502020204030204" pitchFamily="34" charset="0"/>
                <a:cs typeface="Cavolini" panose="020B0502040204020203" pitchFamily="66" charset="0"/>
              </a:rPr>
              <a:t>raised liabilities of </a:t>
            </a:r>
            <a:r>
              <a:rPr lang="en-AU" sz="1200" b="1" dirty="0">
                <a:solidFill>
                  <a:schemeClr val="accent1"/>
                </a:solidFill>
                <a:latin typeface="Century Gothic" panose="020B0502020202020204" pitchFamily="34" charset="0"/>
                <a:ea typeface="Calibri" panose="020F0502020204030204" pitchFamily="34" charset="0"/>
                <a:cs typeface="Cavolini" panose="020B0502040204020203" pitchFamily="66" charset="0"/>
              </a:rPr>
              <a:t>$1.647 </a:t>
            </a:r>
            <a:r>
              <a:rPr lang="en-AU" sz="1200" dirty="0">
                <a:latin typeface="Century Gothic" panose="020B0502020202020204" pitchFamily="34" charset="0"/>
                <a:ea typeface="Calibri" panose="020F0502020204030204" pitchFamily="34" charset="0"/>
                <a:cs typeface="Cavolini" panose="020B0502040204020203" pitchFamily="66" charset="0"/>
              </a:rPr>
              <a:t>billion</a:t>
            </a:r>
          </a:p>
          <a:p>
            <a:pPr marL="714375" lvl="1" indent="-257175">
              <a:lnSpc>
                <a:spcPct val="107000"/>
              </a:lnSpc>
              <a:spcAft>
                <a:spcPts val="600"/>
              </a:spcAft>
              <a:buFont typeface="Arial" panose="020B0604020202020204" pitchFamily="34" charset="0"/>
              <a:buChar char="˃"/>
            </a:pPr>
            <a:r>
              <a:rPr lang="en-AU" sz="1200" dirty="0">
                <a:latin typeface="Century Gothic" panose="020B0502020202020204" pitchFamily="34" charset="0"/>
                <a:ea typeface="Calibri" panose="020F0502020204030204" pitchFamily="34" charset="0"/>
                <a:cs typeface="Cavolini" panose="020B0502040204020203" pitchFamily="66" charset="0"/>
              </a:rPr>
              <a:t>collected </a:t>
            </a:r>
            <a:r>
              <a:rPr lang="en-AU" sz="1200" b="1" dirty="0">
                <a:solidFill>
                  <a:schemeClr val="accent1"/>
                </a:solidFill>
                <a:latin typeface="Century Gothic" panose="020B0502020202020204" pitchFamily="34" charset="0"/>
                <a:ea typeface="Calibri" panose="020F0502020204030204" pitchFamily="34" charset="0"/>
                <a:cs typeface="Cavolini" panose="020B0502040204020203" pitchFamily="66" charset="0"/>
              </a:rPr>
              <a:t>$652 </a:t>
            </a:r>
            <a:r>
              <a:rPr lang="en-AU" sz="1200" dirty="0">
                <a:latin typeface="Century Gothic" panose="020B0502020202020204" pitchFamily="34" charset="0"/>
                <a:ea typeface="Calibri" panose="020F0502020204030204" pitchFamily="34" charset="0"/>
                <a:cs typeface="Cavolini" panose="020B0502040204020203" pitchFamily="66" charset="0"/>
              </a:rPr>
              <a:t>million.</a:t>
            </a:r>
          </a:p>
          <a:p>
            <a:endParaRPr lang="en-AU" sz="1200" dirty="0">
              <a:latin typeface="Century Gothic" panose="020B0502020202020204" pitchFamily="34" charset="0"/>
              <a:ea typeface="Calibri" panose="020F0502020204030204" pitchFamily="34" charset="0"/>
              <a:cs typeface="Times New Roman" panose="02020603050405020304" pitchFamily="18" charset="0"/>
            </a:endParaRPr>
          </a:p>
          <a:p>
            <a:endParaRPr lang="en-AU" sz="1200" dirty="0">
              <a:latin typeface="Century Gothic" panose="020B0502020202020204" pitchFamily="34" charset="0"/>
            </a:endParaRPr>
          </a:p>
        </p:txBody>
      </p:sp>
      <p:pic>
        <p:nvPicPr>
          <p:cNvPr id="8" name="Picture 7">
            <a:extLst>
              <a:ext uri="{FF2B5EF4-FFF2-40B4-BE49-F238E27FC236}">
                <a16:creationId xmlns:a16="http://schemas.microsoft.com/office/drawing/2014/main" id="{6225557A-45C2-40A3-A4EB-E44C43F06A2D}"/>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10" name="TextBox 4">
            <a:extLst>
              <a:ext uri="{FF2B5EF4-FFF2-40B4-BE49-F238E27FC236}">
                <a16:creationId xmlns:a16="http://schemas.microsoft.com/office/drawing/2014/main" id="{88FEEF11-1A1C-46C9-B047-57D104766EF7}"/>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INTERAGENCY COOPERATION| </a:t>
            </a:r>
            <a:r>
              <a:rPr lang="en-AU" sz="2000" dirty="0">
                <a:solidFill>
                  <a:schemeClr val="accent6"/>
                </a:solidFill>
                <a:latin typeface="Century Gothic" panose="020B0502020202020204" pitchFamily="34" charset="0"/>
              </a:rPr>
              <a:t>SFCT</a:t>
            </a:r>
          </a:p>
        </p:txBody>
      </p:sp>
      <p:pic>
        <p:nvPicPr>
          <p:cNvPr id="11" name="Picture 10">
            <a:extLst>
              <a:ext uri="{FF2B5EF4-FFF2-40B4-BE49-F238E27FC236}">
                <a16:creationId xmlns:a16="http://schemas.microsoft.com/office/drawing/2014/main" id="{9732EBE5-91BD-4C8B-B044-245F58C6AA17}"/>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2" name="TextBox 1">
            <a:extLst>
              <a:ext uri="{FF2B5EF4-FFF2-40B4-BE49-F238E27FC236}">
                <a16:creationId xmlns:a16="http://schemas.microsoft.com/office/drawing/2014/main" id="{BBAE79E3-8A69-4E9A-8D88-F817A57D2E3E}"/>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2050" name="Picture 2" descr="ato.gov.au on Twitter: &quot;Would you recognise the warning signs of serious  financial crime? As part of the Serious Financial Crime Taskforce we've  released a new identikit to help spot the signs of">
            <a:extLst>
              <a:ext uri="{FF2B5EF4-FFF2-40B4-BE49-F238E27FC236}">
                <a16:creationId xmlns:a16="http://schemas.microsoft.com/office/drawing/2014/main" id="{CF9CF5CF-DB60-4B8A-B168-65525E8C81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968" y="3394973"/>
            <a:ext cx="5376507" cy="30242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is a 'Launderer' and how do we recognise one?">
            <a:extLst>
              <a:ext uri="{FF2B5EF4-FFF2-40B4-BE49-F238E27FC236}">
                <a16:creationId xmlns:a16="http://schemas.microsoft.com/office/drawing/2014/main" id="{925C2B9C-70FB-4FB3-AB3F-335CC8402D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2032" y="2312854"/>
            <a:ext cx="291465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290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EE66EE1-09DC-4BFB-A205-AB695A1C665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10" name="TextBox 4">
            <a:extLst>
              <a:ext uri="{FF2B5EF4-FFF2-40B4-BE49-F238E27FC236}">
                <a16:creationId xmlns:a16="http://schemas.microsoft.com/office/drawing/2014/main" id="{8B3FE540-D704-4B96-B5CD-EF48BB6D9F98}"/>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INTERAGENCY COOPERATION| </a:t>
            </a:r>
            <a:r>
              <a:rPr lang="en-AU" sz="2000" dirty="0">
                <a:solidFill>
                  <a:schemeClr val="accent6"/>
                </a:solidFill>
                <a:latin typeface="Century Gothic" panose="020B0502020202020204" pitchFamily="34" charset="0"/>
              </a:rPr>
              <a:t>OPERATION BEAUFIGHTER</a:t>
            </a:r>
          </a:p>
        </p:txBody>
      </p:sp>
      <p:pic>
        <p:nvPicPr>
          <p:cNvPr id="11" name="Picture 10">
            <a:extLst>
              <a:ext uri="{FF2B5EF4-FFF2-40B4-BE49-F238E27FC236}">
                <a16:creationId xmlns:a16="http://schemas.microsoft.com/office/drawing/2014/main" id="{6219E8F3-189A-4107-A2FA-9C8B3FB40B58}"/>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2" name="TextBox 1">
            <a:extLst>
              <a:ext uri="{FF2B5EF4-FFF2-40B4-BE49-F238E27FC236}">
                <a16:creationId xmlns:a16="http://schemas.microsoft.com/office/drawing/2014/main" id="{68153881-6E50-4AA9-94E5-1581A71BA4DD}"/>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6" name="Graphic 5" descr="Bank with solid fill">
            <a:extLst>
              <a:ext uri="{FF2B5EF4-FFF2-40B4-BE49-F238E27FC236}">
                <a16:creationId xmlns:a16="http://schemas.microsoft.com/office/drawing/2014/main" id="{B1F1CC89-5342-48E3-887D-F385849205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3225" y="3009124"/>
            <a:ext cx="914400" cy="914400"/>
          </a:xfrm>
          <a:prstGeom prst="rect">
            <a:avLst/>
          </a:prstGeom>
        </p:spPr>
      </p:pic>
      <p:pic>
        <p:nvPicPr>
          <p:cNvPr id="15" name="Graphic 14" descr="Handshake with solid fill">
            <a:extLst>
              <a:ext uri="{FF2B5EF4-FFF2-40B4-BE49-F238E27FC236}">
                <a16:creationId xmlns:a16="http://schemas.microsoft.com/office/drawing/2014/main" id="{A9E2225E-2CE4-488E-8DC2-1A05F1721C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869942" y="3009124"/>
            <a:ext cx="914400" cy="914400"/>
          </a:xfrm>
          <a:prstGeom prst="rect">
            <a:avLst/>
          </a:prstGeom>
        </p:spPr>
      </p:pic>
      <p:pic>
        <p:nvPicPr>
          <p:cNvPr id="17" name="Graphic 16" descr="Factory with solid fill">
            <a:extLst>
              <a:ext uri="{FF2B5EF4-FFF2-40B4-BE49-F238E27FC236}">
                <a16:creationId xmlns:a16="http://schemas.microsoft.com/office/drawing/2014/main" id="{441AD1C6-28BB-4DF3-A8CE-CD8D04E5BBB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359660" y="3019536"/>
            <a:ext cx="903988" cy="903988"/>
          </a:xfrm>
          <a:prstGeom prst="rect">
            <a:avLst/>
          </a:prstGeom>
        </p:spPr>
      </p:pic>
      <p:pic>
        <p:nvPicPr>
          <p:cNvPr id="18" name="Graphic 17" descr="Building with solid fill">
            <a:extLst>
              <a:ext uri="{FF2B5EF4-FFF2-40B4-BE49-F238E27FC236}">
                <a16:creationId xmlns:a16="http://schemas.microsoft.com/office/drawing/2014/main" id="{4FFFDECA-407C-4023-91AB-C057D6CA1BA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873788" y="3162190"/>
            <a:ext cx="771977" cy="771977"/>
          </a:xfrm>
          <a:prstGeom prst="rect">
            <a:avLst/>
          </a:prstGeom>
        </p:spPr>
      </p:pic>
      <p:cxnSp>
        <p:nvCxnSpPr>
          <p:cNvPr id="21" name="Connector: Curved 20">
            <a:extLst>
              <a:ext uri="{FF2B5EF4-FFF2-40B4-BE49-F238E27FC236}">
                <a16:creationId xmlns:a16="http://schemas.microsoft.com/office/drawing/2014/main" id="{FEA3692F-DAF0-4691-B7BE-D755AF19E62B}"/>
              </a:ext>
            </a:extLst>
          </p:cNvPr>
          <p:cNvCxnSpPr>
            <a:cxnSpLocks/>
            <a:stCxn id="26" idx="0"/>
            <a:endCxn id="16" idx="0"/>
          </p:cNvCxnSpPr>
          <p:nvPr/>
        </p:nvCxnSpPr>
        <p:spPr>
          <a:xfrm rot="16200000" flipH="1" flipV="1">
            <a:off x="5763985" y="443968"/>
            <a:ext cx="15554" cy="4906345"/>
          </a:xfrm>
          <a:prstGeom prst="curvedConnector3">
            <a:avLst>
              <a:gd name="adj1" fmla="val -182965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C5AA87D2-84EF-4E74-B8D0-9D6C6A656AFD}"/>
              </a:ext>
            </a:extLst>
          </p:cNvPr>
          <p:cNvCxnSpPr>
            <a:cxnSpLocks/>
            <a:stCxn id="16" idx="0"/>
            <a:endCxn id="2" idx="0"/>
          </p:cNvCxnSpPr>
          <p:nvPr/>
        </p:nvCxnSpPr>
        <p:spPr>
          <a:xfrm rot="16200000" flipV="1">
            <a:off x="2056625" y="1642954"/>
            <a:ext cx="31099" cy="2492830"/>
          </a:xfrm>
          <a:prstGeom prst="curvedConnector3">
            <a:avLst>
              <a:gd name="adj1" fmla="val 83507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FD9EBC37-10E0-4134-BA20-58DD8A63B30C}"/>
              </a:ext>
            </a:extLst>
          </p:cNvPr>
          <p:cNvCxnSpPr>
            <a:stCxn id="6" idx="2"/>
            <a:endCxn id="15" idx="2"/>
          </p:cNvCxnSpPr>
          <p:nvPr/>
        </p:nvCxnSpPr>
        <p:spPr>
          <a:xfrm rot="16200000" flipH="1">
            <a:off x="2078783" y="2675165"/>
            <a:ext cx="12700" cy="2496717"/>
          </a:xfrm>
          <a:prstGeom prst="curvedConnector3">
            <a:avLst>
              <a:gd name="adj1" fmla="val 246122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E9F7B9C0-5538-45C0-B33C-3DC37D92C0FD}"/>
              </a:ext>
            </a:extLst>
          </p:cNvPr>
          <p:cNvCxnSpPr>
            <a:cxnSpLocks/>
            <a:stCxn id="15" idx="2"/>
            <a:endCxn id="17" idx="2"/>
          </p:cNvCxnSpPr>
          <p:nvPr/>
        </p:nvCxnSpPr>
        <p:spPr>
          <a:xfrm rot="16200000" flipH="1">
            <a:off x="4569398" y="2681268"/>
            <a:ext cx="12700" cy="2484512"/>
          </a:xfrm>
          <a:prstGeom prst="curved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2228C61B-7F42-4131-842D-6A6101BF4D78}"/>
              </a:ext>
            </a:extLst>
          </p:cNvPr>
          <p:cNvCxnSpPr>
            <a:cxnSpLocks/>
            <a:stCxn id="17" idx="2"/>
            <a:endCxn id="18" idx="2"/>
          </p:cNvCxnSpPr>
          <p:nvPr/>
        </p:nvCxnSpPr>
        <p:spPr>
          <a:xfrm rot="16200000" flipH="1">
            <a:off x="7030394" y="2704783"/>
            <a:ext cx="10643" cy="2448123"/>
          </a:xfrm>
          <a:prstGeom prst="curvedConnector3">
            <a:avLst>
              <a:gd name="adj1" fmla="val 224789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ADC8FC4-998E-49BF-9234-929AF116EF56}"/>
              </a:ext>
            </a:extLst>
          </p:cNvPr>
          <p:cNvSpPr txBox="1"/>
          <p:nvPr/>
        </p:nvSpPr>
        <p:spPr>
          <a:xfrm>
            <a:off x="363892" y="2873819"/>
            <a:ext cx="923733" cy="276999"/>
          </a:xfrm>
          <a:prstGeom prst="rect">
            <a:avLst/>
          </a:prstGeom>
          <a:noFill/>
        </p:spPr>
        <p:txBody>
          <a:bodyPr wrap="square" rtlCol="0">
            <a:spAutoFit/>
          </a:bodyPr>
          <a:lstStyle/>
          <a:p>
            <a:r>
              <a:rPr lang="en-AU" sz="1200" dirty="0">
                <a:latin typeface="Century Gothic" panose="020B0502020202020204" pitchFamily="34" charset="0"/>
              </a:rPr>
              <a:t>THE BANK</a:t>
            </a:r>
          </a:p>
        </p:txBody>
      </p:sp>
      <p:sp>
        <p:nvSpPr>
          <p:cNvPr id="16" name="TextBox 15">
            <a:extLst>
              <a:ext uri="{FF2B5EF4-FFF2-40B4-BE49-F238E27FC236}">
                <a16:creationId xmlns:a16="http://schemas.microsoft.com/office/drawing/2014/main" id="{80951F51-D85E-4D91-9185-2A549F5F848B}"/>
              </a:ext>
            </a:extLst>
          </p:cNvPr>
          <p:cNvSpPr txBox="1"/>
          <p:nvPr/>
        </p:nvSpPr>
        <p:spPr>
          <a:xfrm>
            <a:off x="2569030" y="2904918"/>
            <a:ext cx="1499117" cy="276999"/>
          </a:xfrm>
          <a:prstGeom prst="rect">
            <a:avLst/>
          </a:prstGeom>
          <a:noFill/>
        </p:spPr>
        <p:txBody>
          <a:bodyPr wrap="square" rtlCol="0">
            <a:spAutoFit/>
          </a:bodyPr>
          <a:lstStyle/>
          <a:p>
            <a:r>
              <a:rPr lang="en-AU" sz="1200" dirty="0">
                <a:latin typeface="Century Gothic" panose="020B0502020202020204" pitchFamily="34" charset="0"/>
              </a:rPr>
              <a:t>THE PARTNERSHIP</a:t>
            </a:r>
          </a:p>
        </p:txBody>
      </p:sp>
      <p:sp>
        <p:nvSpPr>
          <p:cNvPr id="25" name="TextBox 24">
            <a:extLst>
              <a:ext uri="{FF2B5EF4-FFF2-40B4-BE49-F238E27FC236}">
                <a16:creationId xmlns:a16="http://schemas.microsoft.com/office/drawing/2014/main" id="{B086FE24-1EBB-4367-B113-BE54FF8D191B}"/>
              </a:ext>
            </a:extLst>
          </p:cNvPr>
          <p:cNvSpPr txBox="1"/>
          <p:nvPr/>
        </p:nvSpPr>
        <p:spPr>
          <a:xfrm>
            <a:off x="5203374" y="2889365"/>
            <a:ext cx="1206758" cy="276999"/>
          </a:xfrm>
          <a:prstGeom prst="rect">
            <a:avLst/>
          </a:prstGeom>
          <a:noFill/>
        </p:spPr>
        <p:txBody>
          <a:bodyPr wrap="square" rtlCol="0">
            <a:spAutoFit/>
          </a:bodyPr>
          <a:lstStyle/>
          <a:p>
            <a:r>
              <a:rPr lang="en-AU" sz="1200" dirty="0">
                <a:latin typeface="Century Gothic" panose="020B0502020202020204" pitchFamily="34" charset="0"/>
              </a:rPr>
              <a:t>THE FACTORY</a:t>
            </a:r>
          </a:p>
        </p:txBody>
      </p:sp>
      <p:sp>
        <p:nvSpPr>
          <p:cNvPr id="26" name="TextBox 25">
            <a:extLst>
              <a:ext uri="{FF2B5EF4-FFF2-40B4-BE49-F238E27FC236}">
                <a16:creationId xmlns:a16="http://schemas.microsoft.com/office/drawing/2014/main" id="{2513170E-A0DB-40F1-84A0-6AE66A07E308}"/>
              </a:ext>
            </a:extLst>
          </p:cNvPr>
          <p:cNvSpPr txBox="1"/>
          <p:nvPr/>
        </p:nvSpPr>
        <p:spPr>
          <a:xfrm>
            <a:off x="7305868" y="2889364"/>
            <a:ext cx="1838132" cy="276999"/>
          </a:xfrm>
          <a:prstGeom prst="rect">
            <a:avLst/>
          </a:prstGeom>
          <a:noFill/>
        </p:spPr>
        <p:txBody>
          <a:bodyPr wrap="square" rtlCol="0">
            <a:spAutoFit/>
          </a:bodyPr>
          <a:lstStyle/>
          <a:p>
            <a:r>
              <a:rPr lang="en-AU" sz="1200" dirty="0">
                <a:latin typeface="Century Gothic" panose="020B0502020202020204" pitchFamily="34" charset="0"/>
              </a:rPr>
              <a:t>THE PUBLIC COMPANY</a:t>
            </a:r>
          </a:p>
        </p:txBody>
      </p:sp>
      <p:sp>
        <p:nvSpPr>
          <p:cNvPr id="39" name="TextBox 38">
            <a:extLst>
              <a:ext uri="{FF2B5EF4-FFF2-40B4-BE49-F238E27FC236}">
                <a16:creationId xmlns:a16="http://schemas.microsoft.com/office/drawing/2014/main" id="{68C733AA-6854-455A-94DC-DAD6C154EFF4}"/>
              </a:ext>
            </a:extLst>
          </p:cNvPr>
          <p:cNvSpPr txBox="1"/>
          <p:nvPr/>
        </p:nvSpPr>
        <p:spPr>
          <a:xfrm>
            <a:off x="1390262" y="2369972"/>
            <a:ext cx="1261884" cy="276999"/>
          </a:xfrm>
          <a:prstGeom prst="rect">
            <a:avLst/>
          </a:prstGeom>
          <a:noFill/>
        </p:spPr>
        <p:txBody>
          <a:bodyPr wrap="none" rtlCol="0">
            <a:spAutoFit/>
          </a:bodyPr>
          <a:lstStyle/>
          <a:p>
            <a:r>
              <a:rPr lang="en-AU" sz="1200" dirty="0">
                <a:latin typeface="Century Gothic" panose="020B0502020202020204" pitchFamily="34" charset="0"/>
              </a:rPr>
              <a:t>Interest &amp; Fees</a:t>
            </a:r>
          </a:p>
        </p:txBody>
      </p:sp>
      <p:sp>
        <p:nvSpPr>
          <p:cNvPr id="42" name="TextBox 41">
            <a:extLst>
              <a:ext uri="{FF2B5EF4-FFF2-40B4-BE49-F238E27FC236}">
                <a16:creationId xmlns:a16="http://schemas.microsoft.com/office/drawing/2014/main" id="{11F973DB-3BD4-48D4-BA3B-1BFDE0D0FBC7}"/>
              </a:ext>
            </a:extLst>
          </p:cNvPr>
          <p:cNvSpPr txBox="1"/>
          <p:nvPr/>
        </p:nvSpPr>
        <p:spPr>
          <a:xfrm>
            <a:off x="5228256" y="2354417"/>
            <a:ext cx="1125629" cy="276999"/>
          </a:xfrm>
          <a:prstGeom prst="rect">
            <a:avLst/>
          </a:prstGeom>
          <a:noFill/>
        </p:spPr>
        <p:txBody>
          <a:bodyPr wrap="none" rtlCol="0">
            <a:spAutoFit/>
          </a:bodyPr>
          <a:lstStyle/>
          <a:p>
            <a:r>
              <a:rPr lang="en-AU" sz="1200" dirty="0">
                <a:latin typeface="Century Gothic" panose="020B0502020202020204" pitchFamily="34" charset="0"/>
              </a:rPr>
              <a:t>Leasing Fees</a:t>
            </a:r>
          </a:p>
        </p:txBody>
      </p:sp>
      <p:sp>
        <p:nvSpPr>
          <p:cNvPr id="43" name="TextBox 42">
            <a:extLst>
              <a:ext uri="{FF2B5EF4-FFF2-40B4-BE49-F238E27FC236}">
                <a16:creationId xmlns:a16="http://schemas.microsoft.com/office/drawing/2014/main" id="{56C45F4A-972D-4DA7-977A-46EDB14327A0}"/>
              </a:ext>
            </a:extLst>
          </p:cNvPr>
          <p:cNvSpPr txBox="1"/>
          <p:nvPr/>
        </p:nvSpPr>
        <p:spPr>
          <a:xfrm>
            <a:off x="1433802" y="4260981"/>
            <a:ext cx="1226618" cy="276999"/>
          </a:xfrm>
          <a:prstGeom prst="rect">
            <a:avLst/>
          </a:prstGeom>
          <a:noFill/>
        </p:spPr>
        <p:txBody>
          <a:bodyPr wrap="none" rtlCol="0">
            <a:spAutoFit/>
          </a:bodyPr>
          <a:lstStyle/>
          <a:p>
            <a:r>
              <a:rPr lang="en-AU" sz="1200" dirty="0">
                <a:latin typeface="Century Gothic" panose="020B0502020202020204" pitchFamily="34" charset="0"/>
              </a:rPr>
              <a:t>Lent $200m to</a:t>
            </a:r>
          </a:p>
        </p:txBody>
      </p:sp>
      <p:sp>
        <p:nvSpPr>
          <p:cNvPr id="44" name="TextBox 43">
            <a:extLst>
              <a:ext uri="{FF2B5EF4-FFF2-40B4-BE49-F238E27FC236}">
                <a16:creationId xmlns:a16="http://schemas.microsoft.com/office/drawing/2014/main" id="{D53942D1-DEF7-4C5B-8488-1959F3CCEE92}"/>
              </a:ext>
            </a:extLst>
          </p:cNvPr>
          <p:cNvSpPr txBox="1"/>
          <p:nvPr/>
        </p:nvSpPr>
        <p:spPr>
          <a:xfrm>
            <a:off x="4254764" y="4264090"/>
            <a:ext cx="660758" cy="276999"/>
          </a:xfrm>
          <a:prstGeom prst="rect">
            <a:avLst/>
          </a:prstGeom>
          <a:noFill/>
        </p:spPr>
        <p:txBody>
          <a:bodyPr wrap="none" rtlCol="0">
            <a:spAutoFit/>
          </a:bodyPr>
          <a:lstStyle/>
          <a:p>
            <a:r>
              <a:rPr lang="en-AU" sz="1200" dirty="0">
                <a:latin typeface="Century Gothic" panose="020B0502020202020204" pitchFamily="34" charset="0"/>
              </a:rPr>
              <a:t>to buy</a:t>
            </a:r>
          </a:p>
        </p:txBody>
      </p:sp>
      <p:sp>
        <p:nvSpPr>
          <p:cNvPr id="45" name="TextBox 44">
            <a:extLst>
              <a:ext uri="{FF2B5EF4-FFF2-40B4-BE49-F238E27FC236}">
                <a16:creationId xmlns:a16="http://schemas.microsoft.com/office/drawing/2014/main" id="{94410778-4D90-47CA-B6F9-808BA2F8B2A7}"/>
              </a:ext>
            </a:extLst>
          </p:cNvPr>
          <p:cNvSpPr txBox="1"/>
          <p:nvPr/>
        </p:nvSpPr>
        <p:spPr>
          <a:xfrm>
            <a:off x="6814459" y="4267200"/>
            <a:ext cx="524503" cy="276999"/>
          </a:xfrm>
          <a:prstGeom prst="rect">
            <a:avLst/>
          </a:prstGeom>
          <a:noFill/>
        </p:spPr>
        <p:txBody>
          <a:bodyPr wrap="none" rtlCol="0">
            <a:spAutoFit/>
          </a:bodyPr>
          <a:lstStyle/>
          <a:p>
            <a:r>
              <a:rPr lang="en-AU" sz="1200" dirty="0">
                <a:latin typeface="Century Gothic" panose="020B0502020202020204" pitchFamily="34" charset="0"/>
              </a:rPr>
              <a:t>from</a:t>
            </a:r>
          </a:p>
        </p:txBody>
      </p:sp>
    </p:spTree>
    <p:extLst>
      <p:ext uri="{BB962C8B-B14F-4D97-AF65-F5344CB8AC3E}">
        <p14:creationId xmlns:p14="http://schemas.microsoft.com/office/powerpoint/2010/main" val="3575746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28F963-5F94-47A5-9BE3-7F33072AC69F}"/>
              </a:ext>
            </a:extLst>
          </p:cNvPr>
          <p:cNvPicPr>
            <a:picLocks noChangeAspect="1"/>
          </p:cNvPicPr>
          <p:nvPr/>
        </p:nvPicPr>
        <p:blipFill>
          <a:blip r:embed="rId3"/>
          <a:stretch>
            <a:fillRect/>
          </a:stretch>
        </p:blipFill>
        <p:spPr>
          <a:xfrm>
            <a:off x="1672164" y="660802"/>
            <a:ext cx="5799671" cy="5867426"/>
          </a:xfrm>
          <a:prstGeom prst="rect">
            <a:avLst/>
          </a:prstGeom>
        </p:spPr>
      </p:pic>
      <p:pic>
        <p:nvPicPr>
          <p:cNvPr id="3" name="Picture 2">
            <a:extLst>
              <a:ext uri="{FF2B5EF4-FFF2-40B4-BE49-F238E27FC236}">
                <a16:creationId xmlns:a16="http://schemas.microsoft.com/office/drawing/2014/main" id="{D8450977-019E-4B17-A294-0C19AD8939CA}"/>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111400" y="450117"/>
            <a:ext cx="8933210" cy="94619"/>
          </a:xfrm>
          <a:prstGeom prst="rect">
            <a:avLst/>
          </a:prstGeom>
        </p:spPr>
      </p:pic>
      <p:sp>
        <p:nvSpPr>
          <p:cNvPr id="4" name="TextBox 4">
            <a:extLst>
              <a:ext uri="{FF2B5EF4-FFF2-40B4-BE49-F238E27FC236}">
                <a16:creationId xmlns:a16="http://schemas.microsoft.com/office/drawing/2014/main" id="{6D82B378-746F-4782-999B-1AF8E4931D61}"/>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OPERATION BEAUFIGHTER| </a:t>
            </a:r>
            <a:r>
              <a:rPr lang="en-AU" sz="2000" dirty="0">
                <a:solidFill>
                  <a:schemeClr val="accent6"/>
                </a:solidFill>
                <a:latin typeface="Century Gothic" panose="020B0502020202020204" pitchFamily="34" charset="0"/>
              </a:rPr>
              <a:t>HOW IT WAS SET UP</a:t>
            </a:r>
          </a:p>
        </p:txBody>
      </p:sp>
      <p:pic>
        <p:nvPicPr>
          <p:cNvPr id="5" name="Picture 4">
            <a:extLst>
              <a:ext uri="{FF2B5EF4-FFF2-40B4-BE49-F238E27FC236}">
                <a16:creationId xmlns:a16="http://schemas.microsoft.com/office/drawing/2014/main" id="{5C5CD868-E864-4294-A299-6893BF1903EC}"/>
              </a:ext>
            </a:extLst>
          </p:cNvPr>
          <p:cNvPicPr>
            <a:picLocks noChangeAspect="1"/>
          </p:cNvPicPr>
          <p:nvPr/>
        </p:nvPicPr>
        <p:blipFill>
          <a:blip r:embed="rId6">
            <a:grayscl/>
            <a:alphaModFix amt="50000"/>
          </a:blip>
          <a:stretch>
            <a:fillRect/>
          </a:stretch>
        </p:blipFill>
        <p:spPr>
          <a:xfrm>
            <a:off x="7562296" y="44733"/>
            <a:ext cx="1474200" cy="354484"/>
          </a:xfrm>
          <a:prstGeom prst="rect">
            <a:avLst/>
          </a:prstGeom>
        </p:spPr>
      </p:pic>
      <p:sp>
        <p:nvSpPr>
          <p:cNvPr id="6" name="TextBox 1">
            <a:extLst>
              <a:ext uri="{FF2B5EF4-FFF2-40B4-BE49-F238E27FC236}">
                <a16:creationId xmlns:a16="http://schemas.microsoft.com/office/drawing/2014/main" id="{0A8C834E-12D9-4B2B-9488-9DBDACD9F4F3}"/>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1451209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D3C8130-F5EA-4F3F-82CB-BA5C55D4986D}"/>
              </a:ext>
            </a:extLst>
          </p:cNvPr>
          <p:cNvPicPr>
            <a:picLocks noChangeAspect="1"/>
          </p:cNvPicPr>
          <p:nvPr/>
        </p:nvPicPr>
        <p:blipFill>
          <a:blip r:embed="rId3"/>
          <a:stretch>
            <a:fillRect/>
          </a:stretch>
        </p:blipFill>
        <p:spPr>
          <a:xfrm>
            <a:off x="1975563" y="745121"/>
            <a:ext cx="5192874" cy="5662762"/>
          </a:xfrm>
          <a:prstGeom prst="rect">
            <a:avLst/>
          </a:prstGeom>
        </p:spPr>
      </p:pic>
      <p:sp>
        <p:nvSpPr>
          <p:cNvPr id="14" name="Rectangle 13">
            <a:extLst>
              <a:ext uri="{FF2B5EF4-FFF2-40B4-BE49-F238E27FC236}">
                <a16:creationId xmlns:a16="http://schemas.microsoft.com/office/drawing/2014/main" id="{035B090A-8F8B-4287-B439-2860B8B46871}"/>
              </a:ext>
            </a:extLst>
          </p:cNvPr>
          <p:cNvSpPr/>
          <p:nvPr/>
        </p:nvSpPr>
        <p:spPr>
          <a:xfrm>
            <a:off x="5329673" y="6004298"/>
            <a:ext cx="1677616" cy="5709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4" name="Picture 3">
            <a:extLst>
              <a:ext uri="{FF2B5EF4-FFF2-40B4-BE49-F238E27FC236}">
                <a16:creationId xmlns:a16="http://schemas.microsoft.com/office/drawing/2014/main" id="{6EE64702-3C74-469E-A956-EB71AD5AF0F1}"/>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111400" y="450117"/>
            <a:ext cx="8933210" cy="94619"/>
          </a:xfrm>
          <a:prstGeom prst="rect">
            <a:avLst/>
          </a:prstGeom>
        </p:spPr>
      </p:pic>
      <p:sp>
        <p:nvSpPr>
          <p:cNvPr id="5" name="TextBox 4">
            <a:extLst>
              <a:ext uri="{FF2B5EF4-FFF2-40B4-BE49-F238E27FC236}">
                <a16:creationId xmlns:a16="http://schemas.microsoft.com/office/drawing/2014/main" id="{A7D3FEA8-97E1-41BE-A9DF-F3D7E131AA3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OPERATION BEAUFIGHTER| </a:t>
            </a:r>
            <a:r>
              <a:rPr lang="en-AU" sz="2000" dirty="0">
                <a:solidFill>
                  <a:schemeClr val="accent6"/>
                </a:solidFill>
                <a:latin typeface="Century Gothic" panose="020B0502020202020204" pitchFamily="34" charset="0"/>
              </a:rPr>
              <a:t>THE MONEY</a:t>
            </a:r>
          </a:p>
        </p:txBody>
      </p:sp>
      <p:pic>
        <p:nvPicPr>
          <p:cNvPr id="6" name="Picture 5">
            <a:extLst>
              <a:ext uri="{FF2B5EF4-FFF2-40B4-BE49-F238E27FC236}">
                <a16:creationId xmlns:a16="http://schemas.microsoft.com/office/drawing/2014/main" id="{4916764C-1266-4AD8-A280-B5C277FE670D}"/>
              </a:ext>
            </a:extLst>
          </p:cNvPr>
          <p:cNvPicPr>
            <a:picLocks noChangeAspect="1"/>
          </p:cNvPicPr>
          <p:nvPr/>
        </p:nvPicPr>
        <p:blipFill>
          <a:blip r:embed="rId6">
            <a:grayscl/>
            <a:alphaModFix amt="50000"/>
          </a:blip>
          <a:stretch>
            <a:fillRect/>
          </a:stretch>
        </p:blipFill>
        <p:spPr>
          <a:xfrm>
            <a:off x="7562296" y="44733"/>
            <a:ext cx="1474200" cy="354484"/>
          </a:xfrm>
          <a:prstGeom prst="rect">
            <a:avLst/>
          </a:prstGeom>
        </p:spPr>
      </p:pic>
      <p:sp>
        <p:nvSpPr>
          <p:cNvPr id="7" name="TextBox 1">
            <a:extLst>
              <a:ext uri="{FF2B5EF4-FFF2-40B4-BE49-F238E27FC236}">
                <a16:creationId xmlns:a16="http://schemas.microsoft.com/office/drawing/2014/main" id="{5B850544-BF3A-4566-8326-48F56E55E718}"/>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607904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7AA500-9126-431E-961D-1D6B28E6F95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11400" y="450117"/>
            <a:ext cx="8933210" cy="94619"/>
          </a:xfrm>
          <a:prstGeom prst="rect">
            <a:avLst/>
          </a:prstGeom>
        </p:spPr>
      </p:pic>
      <p:sp>
        <p:nvSpPr>
          <p:cNvPr id="3" name="TextBox 2">
            <a:extLst>
              <a:ext uri="{FF2B5EF4-FFF2-40B4-BE49-F238E27FC236}">
                <a16:creationId xmlns:a16="http://schemas.microsoft.com/office/drawing/2014/main" id="{D1442D28-0442-4E17-B862-9EC0B846225F}"/>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OPERATION BEAUFIGHTER| </a:t>
            </a:r>
            <a:r>
              <a:rPr lang="en-AU" sz="2000" dirty="0">
                <a:solidFill>
                  <a:schemeClr val="accent6"/>
                </a:solidFill>
                <a:latin typeface="Century Gothic" panose="020B0502020202020204" pitchFamily="34" charset="0"/>
              </a:rPr>
              <a:t>THE OUTCOME</a:t>
            </a:r>
          </a:p>
        </p:txBody>
      </p:sp>
      <p:pic>
        <p:nvPicPr>
          <p:cNvPr id="4" name="Picture 3">
            <a:extLst>
              <a:ext uri="{FF2B5EF4-FFF2-40B4-BE49-F238E27FC236}">
                <a16:creationId xmlns:a16="http://schemas.microsoft.com/office/drawing/2014/main" id="{D2575871-59E0-453D-A25D-B43AD0E99B0B}"/>
              </a:ext>
            </a:extLst>
          </p:cNvPr>
          <p:cNvPicPr>
            <a:picLocks noChangeAspect="1"/>
          </p:cNvPicPr>
          <p:nvPr/>
        </p:nvPicPr>
        <p:blipFill>
          <a:blip r:embed="rId4">
            <a:grayscl/>
            <a:alphaModFix amt="50000"/>
          </a:blip>
          <a:stretch>
            <a:fillRect/>
          </a:stretch>
        </p:blipFill>
        <p:spPr>
          <a:xfrm>
            <a:off x="7562296" y="44733"/>
            <a:ext cx="1474200" cy="354484"/>
          </a:xfrm>
          <a:prstGeom prst="rect">
            <a:avLst/>
          </a:prstGeom>
        </p:spPr>
      </p:pic>
      <p:sp>
        <p:nvSpPr>
          <p:cNvPr id="5" name="TextBox 1">
            <a:extLst>
              <a:ext uri="{FF2B5EF4-FFF2-40B4-BE49-F238E27FC236}">
                <a16:creationId xmlns:a16="http://schemas.microsoft.com/office/drawing/2014/main" id="{1A034D18-1AC0-4D9F-9276-A127144623CA}"/>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7" name="TextBox 6">
            <a:extLst>
              <a:ext uri="{FF2B5EF4-FFF2-40B4-BE49-F238E27FC236}">
                <a16:creationId xmlns:a16="http://schemas.microsoft.com/office/drawing/2014/main" id="{0ED783BF-67D0-46DD-979A-9CDB6A9C2596}"/>
              </a:ext>
            </a:extLst>
          </p:cNvPr>
          <p:cNvSpPr txBox="1"/>
          <p:nvPr/>
        </p:nvSpPr>
        <p:spPr>
          <a:xfrm>
            <a:off x="111400" y="595636"/>
            <a:ext cx="8925096" cy="1563057"/>
          </a:xfrm>
          <a:prstGeom prst="rect">
            <a:avLst/>
          </a:prstGeom>
          <a:noFill/>
        </p:spPr>
        <p:txBody>
          <a:bodyPr wrap="square">
            <a:spAutoFit/>
          </a:bodyPr>
          <a:lstStyle/>
          <a:p>
            <a:pPr>
              <a:lnSpc>
                <a:spcPct val="107000"/>
              </a:lnSpc>
              <a:spcAft>
                <a:spcPts val="800"/>
              </a:spcAft>
            </a:pPr>
            <a:r>
              <a:rPr lang="en-AU" sz="1200" dirty="0" err="1">
                <a:effectLst/>
                <a:latin typeface="Century Gothic" panose="020B0502020202020204" pitchFamily="34" charset="0"/>
                <a:ea typeface="Calibri" panose="020F0502020204030204" pitchFamily="34" charset="0"/>
                <a:cs typeface="Times New Roman" panose="02020603050405020304" pitchFamily="18" charset="0"/>
              </a:rPr>
              <a:t>Issakidis</a:t>
            </a:r>
            <a:r>
              <a:rPr lang="en-AU" sz="1200" dirty="0">
                <a:effectLst/>
                <a:latin typeface="Century Gothic" panose="020B0502020202020204" pitchFamily="34" charset="0"/>
                <a:ea typeface="Calibri" panose="020F0502020204030204" pitchFamily="34" charset="0"/>
                <a:cs typeface="Times New Roman" panose="02020603050405020304" pitchFamily="18" charset="0"/>
              </a:rPr>
              <a:t> was sentenced to 10 years and three months jail for his involvement in the operation. This followed the 2015 sentencing of Dickson, whose original 11-year sentence was increased to 14 years on appeal.</a:t>
            </a:r>
          </a:p>
          <a:p>
            <a:pPr marL="342900" lvl="0" indent="-342900">
              <a:lnSpc>
                <a:spcPct val="107000"/>
              </a:lnSpc>
              <a:buFont typeface="Symbol" panose="05050102010706020507" pitchFamily="18" charset="2"/>
              <a:buChar char=""/>
            </a:pPr>
            <a:r>
              <a:rPr lang="en-AU" sz="1200" dirty="0">
                <a:effectLst/>
                <a:latin typeface="Century Gothic" panose="020B0502020202020204" pitchFamily="34" charset="0"/>
                <a:ea typeface="Calibri" panose="020F0502020204030204" pitchFamily="34" charset="0"/>
                <a:cs typeface="Times New Roman" panose="02020603050405020304" pitchFamily="18" charset="0"/>
              </a:rPr>
              <a:t>One count of conspiring to dishonestly cause a loss or risk of a loss contrary to section 135.4(5) of the Criminal Code; and</a:t>
            </a:r>
          </a:p>
          <a:p>
            <a:pPr marL="342900" lvl="0" indent="-342900">
              <a:lnSpc>
                <a:spcPct val="107000"/>
              </a:lnSpc>
              <a:buFont typeface="Symbol" panose="05050102010706020507" pitchFamily="18" charset="2"/>
              <a:buChar char=""/>
            </a:pPr>
            <a:r>
              <a:rPr lang="en-AU" sz="1200" dirty="0">
                <a:effectLst/>
                <a:latin typeface="Century Gothic" panose="020B0502020202020204" pitchFamily="34" charset="0"/>
                <a:ea typeface="Calibri" panose="020F0502020204030204" pitchFamily="34" charset="0"/>
                <a:cs typeface="Times New Roman" panose="02020603050405020304" pitchFamily="18" charset="0"/>
              </a:rPr>
              <a:t>One count of conspiring to deal with property of a value of $1,000,000 or more believing it to be proceeds of crime contrary to section 11.5(1) and section 400.3(1) of the Criminal Code.</a:t>
            </a:r>
          </a:p>
          <a:p>
            <a:pPr marL="342900" lvl="0" indent="-342900">
              <a:lnSpc>
                <a:spcPct val="107000"/>
              </a:lnSpc>
              <a:spcAft>
                <a:spcPts val="800"/>
              </a:spcAft>
              <a:buFont typeface="Symbol" panose="05050102010706020507" pitchFamily="18" charset="2"/>
              <a:buChar char=""/>
            </a:pPr>
            <a:r>
              <a:rPr lang="en-AU" sz="1200" dirty="0">
                <a:effectLst/>
                <a:latin typeface="Century Gothic" panose="020B0502020202020204" pitchFamily="34" charset="0"/>
                <a:ea typeface="Calibri" panose="020F0502020204030204" pitchFamily="34" charset="0"/>
                <a:cs typeface="Times New Roman" panose="02020603050405020304" pitchFamily="18" charset="0"/>
              </a:rPr>
              <a:t>The AFP also seized $60 million in assets. </a:t>
            </a:r>
          </a:p>
        </p:txBody>
      </p:sp>
      <p:pic>
        <p:nvPicPr>
          <p:cNvPr id="9" name="Picture 8">
            <a:extLst>
              <a:ext uri="{FF2B5EF4-FFF2-40B4-BE49-F238E27FC236}">
                <a16:creationId xmlns:a16="http://schemas.microsoft.com/office/drawing/2014/main" id="{99430386-7F8E-4B32-B290-FB2BBD7129E5}"/>
              </a:ext>
            </a:extLst>
          </p:cNvPr>
          <p:cNvPicPr>
            <a:picLocks noChangeAspect="1"/>
          </p:cNvPicPr>
          <p:nvPr/>
        </p:nvPicPr>
        <p:blipFill>
          <a:blip r:embed="rId5"/>
          <a:stretch>
            <a:fillRect/>
          </a:stretch>
        </p:blipFill>
        <p:spPr>
          <a:xfrm>
            <a:off x="1100137" y="3181921"/>
            <a:ext cx="6943725" cy="2419350"/>
          </a:xfrm>
          <a:prstGeom prst="rect">
            <a:avLst/>
          </a:prstGeom>
        </p:spPr>
      </p:pic>
    </p:spTree>
    <p:extLst>
      <p:ext uri="{BB962C8B-B14F-4D97-AF65-F5344CB8AC3E}">
        <p14:creationId xmlns:p14="http://schemas.microsoft.com/office/powerpoint/2010/main" val="2212370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F8036C-A071-486C-A725-F3E430D9F411}"/>
              </a:ext>
            </a:extLst>
          </p:cNvPr>
          <p:cNvSpPr txBox="1"/>
          <p:nvPr/>
        </p:nvSpPr>
        <p:spPr>
          <a:xfrm>
            <a:off x="111401" y="587708"/>
            <a:ext cx="8933209" cy="535596"/>
          </a:xfrm>
          <a:prstGeom prst="rect">
            <a:avLst/>
          </a:prstGeom>
          <a:noFill/>
        </p:spPr>
        <p:txBody>
          <a:bodyPr wrap="square" rtlCol="0">
            <a:spAutoFit/>
          </a:bodyPr>
          <a:lstStyle/>
          <a:p>
            <a:pPr>
              <a:lnSpc>
                <a:spcPct val="107000"/>
              </a:lnSpc>
              <a:spcAft>
                <a:spcPts val="600"/>
              </a:spcAft>
            </a:pPr>
            <a:r>
              <a:rPr lang="en-AU" sz="1400" dirty="0">
                <a:latin typeface="Century Gothic" panose="020B0502020202020204" pitchFamily="34" charset="0"/>
                <a:ea typeface="Calibri" panose="020F0502020204030204" pitchFamily="34" charset="0"/>
                <a:cs typeface="Times New Roman" panose="02020603050405020304" pitchFamily="18" charset="0"/>
              </a:rPr>
              <a:t>Imagine you are investigating the carousel fraud you designed and are now working together with the other agencies involved to find out more about the arrangement:</a:t>
            </a:r>
            <a:r>
              <a:rPr lang="en-AU" sz="1400" dirty="0">
                <a:latin typeface="Century Gothic" panose="020B0502020202020204" pitchFamily="34" charset="0"/>
              </a:rPr>
              <a:t> </a:t>
            </a:r>
          </a:p>
        </p:txBody>
      </p:sp>
      <p:pic>
        <p:nvPicPr>
          <p:cNvPr id="16" name="Picture 15">
            <a:extLst>
              <a:ext uri="{FF2B5EF4-FFF2-40B4-BE49-F238E27FC236}">
                <a16:creationId xmlns:a16="http://schemas.microsoft.com/office/drawing/2014/main" id="{4C6C24EC-8153-4F83-B7EC-5ADF9ADFBA9E}"/>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17" name="TextBox 4">
            <a:extLst>
              <a:ext uri="{FF2B5EF4-FFF2-40B4-BE49-F238E27FC236}">
                <a16:creationId xmlns:a16="http://schemas.microsoft.com/office/drawing/2014/main" id="{ECC2CC05-7683-4506-9EB1-4A6892291EAF}"/>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tx2"/>
                </a:solidFill>
                <a:latin typeface="Century Gothic" panose="020B0502020202020204" pitchFamily="34" charset="0"/>
              </a:rPr>
              <a:t>GROUP ACTIVITY| </a:t>
            </a:r>
            <a:r>
              <a:rPr lang="en-AU" sz="2000" dirty="0">
                <a:solidFill>
                  <a:schemeClr val="accent4"/>
                </a:solidFill>
                <a:latin typeface="Century Gothic" panose="020B0502020202020204" pitchFamily="34" charset="0"/>
              </a:rPr>
              <a:t>INTERAGENCY COOPERATION</a:t>
            </a:r>
          </a:p>
        </p:txBody>
      </p:sp>
      <p:pic>
        <p:nvPicPr>
          <p:cNvPr id="18" name="Picture 17">
            <a:extLst>
              <a:ext uri="{FF2B5EF4-FFF2-40B4-BE49-F238E27FC236}">
                <a16:creationId xmlns:a16="http://schemas.microsoft.com/office/drawing/2014/main" id="{BE68CB81-C5F1-49E1-A780-2AB01532DD39}"/>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9" name="TextBox 1">
            <a:extLst>
              <a:ext uri="{FF2B5EF4-FFF2-40B4-BE49-F238E27FC236}">
                <a16:creationId xmlns:a16="http://schemas.microsoft.com/office/drawing/2014/main" id="{365AD29E-B641-4E12-A050-022996C9EB4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graphicFrame>
        <p:nvGraphicFramePr>
          <p:cNvPr id="8" name="Diagram 7">
            <a:extLst>
              <a:ext uri="{FF2B5EF4-FFF2-40B4-BE49-F238E27FC236}">
                <a16:creationId xmlns:a16="http://schemas.microsoft.com/office/drawing/2014/main" id="{7A1F59E6-DF82-49EC-850C-1C0A703A29F7}"/>
              </a:ext>
            </a:extLst>
          </p:cNvPr>
          <p:cNvGraphicFramePr/>
          <p:nvPr>
            <p:extLst>
              <p:ext uri="{D42A27DB-BD31-4B8C-83A1-F6EECF244321}">
                <p14:modId xmlns:p14="http://schemas.microsoft.com/office/powerpoint/2010/main" val="442323757"/>
              </p:ext>
            </p:extLst>
          </p:nvPr>
        </p:nvGraphicFramePr>
        <p:xfrm>
          <a:off x="169333" y="1554012"/>
          <a:ext cx="8788400" cy="41483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Graphic 8" descr="Share with solid fill">
            <a:extLst>
              <a:ext uri="{FF2B5EF4-FFF2-40B4-BE49-F238E27FC236}">
                <a16:creationId xmlns:a16="http://schemas.microsoft.com/office/drawing/2014/main" id="{10828EF5-0DAD-404D-8E5D-EAB217C5A87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042988" y="5622877"/>
            <a:ext cx="1001622" cy="1001622"/>
          </a:xfrm>
          <a:prstGeom prst="rect">
            <a:avLst/>
          </a:prstGeom>
        </p:spPr>
      </p:pic>
    </p:spTree>
    <p:extLst>
      <p:ext uri="{BB962C8B-B14F-4D97-AF65-F5344CB8AC3E}">
        <p14:creationId xmlns:p14="http://schemas.microsoft.com/office/powerpoint/2010/main" val="2382602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9">
            <a:extLst>
              <a:ext uri="{FF2B5EF4-FFF2-40B4-BE49-F238E27FC236}">
                <a16:creationId xmlns:a16="http://schemas.microsoft.com/office/drawing/2014/main" id="{23A40F64-4DE1-42E0-99E3-AB1DA0C16DB0}"/>
              </a:ext>
            </a:extLst>
          </p:cNvPr>
          <p:cNvGraphicFramePr>
            <a:graphicFrameLocks noGrp="1"/>
          </p:cNvGraphicFramePr>
          <p:nvPr>
            <p:extLst>
              <p:ext uri="{D42A27DB-BD31-4B8C-83A1-F6EECF244321}">
                <p14:modId xmlns:p14="http://schemas.microsoft.com/office/powerpoint/2010/main" val="2410747082"/>
              </p:ext>
            </p:extLst>
          </p:nvPr>
        </p:nvGraphicFramePr>
        <p:xfrm>
          <a:off x="1494182" y="3028849"/>
          <a:ext cx="6278218" cy="2889249"/>
        </p:xfrm>
        <a:graphic>
          <a:graphicData uri="http://schemas.openxmlformats.org/drawingml/2006/table">
            <a:tbl>
              <a:tblPr firstRow="1" bandRow="1">
                <a:tableStyleId>{9D7B26C5-4107-4FEC-AEDC-1716B250A1EF}</a:tableStyleId>
              </a:tblPr>
              <a:tblGrid>
                <a:gridCol w="6278218">
                  <a:extLst>
                    <a:ext uri="{9D8B030D-6E8A-4147-A177-3AD203B41FA5}">
                      <a16:colId xmlns:a16="http://schemas.microsoft.com/office/drawing/2014/main" val="2478774510"/>
                    </a:ext>
                  </a:extLst>
                </a:gridCol>
              </a:tblGrid>
              <a:tr h="262659">
                <a:tc>
                  <a:txBody>
                    <a:bodyPr/>
                    <a:lstStyle/>
                    <a:p>
                      <a:r>
                        <a:rPr lang="en-AU" sz="1200" dirty="0"/>
                        <a:t>OECD ‘Fighting Tax Crime – The Ten Global Principles’</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3976305473"/>
                  </a:ext>
                </a:extLst>
              </a:tr>
              <a:tr h="262659">
                <a:tc>
                  <a:txBody>
                    <a:bodyPr/>
                    <a:lstStyle/>
                    <a:p>
                      <a:r>
                        <a:rPr lang="en-AU" sz="1200" dirty="0"/>
                        <a:t>Principle 1: Ensure tax offences are criminalised</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1250681621"/>
                  </a:ext>
                </a:extLst>
              </a:tr>
              <a:tr h="262659">
                <a:tc>
                  <a:txBody>
                    <a:bodyPr/>
                    <a:lstStyle/>
                    <a:p>
                      <a:r>
                        <a:rPr lang="en-AU" sz="1200" dirty="0"/>
                        <a:t>Principle 2: Devise an effective strategy for addressing tax crimes</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1355643618"/>
                  </a:ext>
                </a:extLst>
              </a:tr>
              <a:tr h="262659">
                <a:tc>
                  <a:txBody>
                    <a:bodyPr/>
                    <a:lstStyle/>
                    <a:p>
                      <a:r>
                        <a:rPr lang="en-AU" sz="1200" dirty="0"/>
                        <a:t>Principle 3: Have adequate investigate powers</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2056549962"/>
                  </a:ext>
                </a:extLst>
              </a:tr>
              <a:tr h="262659">
                <a:tc>
                  <a:txBody>
                    <a:bodyPr/>
                    <a:lstStyle/>
                    <a:p>
                      <a:r>
                        <a:rPr lang="en-AU" sz="1200" dirty="0"/>
                        <a:t>Principle 4: Have effective powers to freeze, seize and confiscate assets</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2266708967"/>
                  </a:ext>
                </a:extLst>
              </a:tr>
              <a:tr h="262659">
                <a:tc>
                  <a:txBody>
                    <a:bodyPr/>
                    <a:lstStyle/>
                    <a:p>
                      <a:r>
                        <a:rPr lang="en-AU" sz="1200" dirty="0"/>
                        <a:t>Principle 5: Put in place an organisational structure with defined responsibilities</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330687999"/>
                  </a:ext>
                </a:extLst>
              </a:tr>
              <a:tr h="262659">
                <a:tc>
                  <a:txBody>
                    <a:bodyPr/>
                    <a:lstStyle/>
                    <a:p>
                      <a:r>
                        <a:rPr lang="en-AU" sz="1200" dirty="0"/>
                        <a:t>Principle 6: Provide adequate responses for tax crime investigation</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2971773915"/>
                  </a:ext>
                </a:extLst>
              </a:tr>
              <a:tr h="262659">
                <a:tc>
                  <a:txBody>
                    <a:bodyPr/>
                    <a:lstStyle/>
                    <a:p>
                      <a:r>
                        <a:rPr lang="en-AU" sz="1200" dirty="0"/>
                        <a:t>Principle 7: Make tax crimes a predicate offence for money laundering</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2207991993"/>
                  </a:ext>
                </a:extLst>
              </a:tr>
              <a:tr h="262659">
                <a:tc>
                  <a:txBody>
                    <a:bodyPr/>
                    <a:lstStyle/>
                    <a:p>
                      <a:r>
                        <a:rPr lang="en-AU" sz="1200" b="1" dirty="0"/>
                        <a:t>Principle 8: Have an effective framework for domestic inter-agency co-operation</a:t>
                      </a:r>
                      <a:endParaRPr lang="en-AU" sz="1200" b="1" dirty="0">
                        <a:latin typeface="Century Gothic" panose="020B0502020202020204" pitchFamily="34" charset="0"/>
                      </a:endParaRPr>
                    </a:p>
                  </a:txBody>
                  <a:tcPr marL="68580" marR="68580" marT="34290" marB="34290"/>
                </a:tc>
                <a:extLst>
                  <a:ext uri="{0D108BD9-81ED-4DB2-BD59-A6C34878D82A}">
                    <a16:rowId xmlns:a16="http://schemas.microsoft.com/office/drawing/2014/main" val="3837434879"/>
                  </a:ext>
                </a:extLst>
              </a:tr>
              <a:tr h="262659">
                <a:tc>
                  <a:txBody>
                    <a:bodyPr/>
                    <a:lstStyle/>
                    <a:p>
                      <a:r>
                        <a:rPr lang="en-AU" sz="1200" b="1" dirty="0"/>
                        <a:t>Principle 9: Ensure international co-operation mechanisms are available</a:t>
                      </a:r>
                      <a:endParaRPr lang="en-AU" sz="1200" b="1" dirty="0">
                        <a:latin typeface="Century Gothic" panose="020B0502020202020204" pitchFamily="34" charset="0"/>
                      </a:endParaRPr>
                    </a:p>
                  </a:txBody>
                  <a:tcPr marL="68580" marR="68580" marT="34290" marB="34290"/>
                </a:tc>
                <a:extLst>
                  <a:ext uri="{0D108BD9-81ED-4DB2-BD59-A6C34878D82A}">
                    <a16:rowId xmlns:a16="http://schemas.microsoft.com/office/drawing/2014/main" val="3236843297"/>
                  </a:ext>
                </a:extLst>
              </a:tr>
              <a:tr h="262659">
                <a:tc>
                  <a:txBody>
                    <a:bodyPr/>
                    <a:lstStyle/>
                    <a:p>
                      <a:r>
                        <a:rPr lang="en-AU" sz="1200" dirty="0"/>
                        <a:t>Principle 10: Protect suspects rights</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2190643381"/>
                  </a:ext>
                </a:extLst>
              </a:tr>
            </a:tbl>
          </a:graphicData>
        </a:graphic>
      </p:graphicFrame>
      <p:sp>
        <p:nvSpPr>
          <p:cNvPr id="10" name="Rectangle 9">
            <a:extLst>
              <a:ext uri="{FF2B5EF4-FFF2-40B4-BE49-F238E27FC236}">
                <a16:creationId xmlns:a16="http://schemas.microsoft.com/office/drawing/2014/main" id="{71BFD860-26F3-4984-8201-15A40D3D7D4A}"/>
              </a:ext>
            </a:extLst>
          </p:cNvPr>
          <p:cNvSpPr/>
          <p:nvPr/>
        </p:nvSpPr>
        <p:spPr>
          <a:xfrm>
            <a:off x="1494182" y="5368580"/>
            <a:ext cx="6278218" cy="308111"/>
          </a:xfrm>
          <a:prstGeom prst="rect">
            <a:avLst/>
          </a:prstGeom>
          <a:noFill/>
          <a:ln w="76200">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1350"/>
          </a:p>
        </p:txBody>
      </p:sp>
      <p:pic>
        <p:nvPicPr>
          <p:cNvPr id="14" name="Graphic 13" descr="Earth globe: Asia and Australia with solid fill">
            <a:extLst>
              <a:ext uri="{FF2B5EF4-FFF2-40B4-BE49-F238E27FC236}">
                <a16:creationId xmlns:a16="http://schemas.microsoft.com/office/drawing/2014/main" id="{C0F65A20-2036-4AC4-8D10-C327CD4180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50696" y="5987947"/>
            <a:ext cx="685800" cy="685800"/>
          </a:xfrm>
          <a:prstGeom prst="rect">
            <a:avLst/>
          </a:prstGeom>
        </p:spPr>
      </p:pic>
      <p:sp>
        <p:nvSpPr>
          <p:cNvPr id="11" name="TextBox 10">
            <a:extLst>
              <a:ext uri="{FF2B5EF4-FFF2-40B4-BE49-F238E27FC236}">
                <a16:creationId xmlns:a16="http://schemas.microsoft.com/office/drawing/2014/main" id="{842C8564-8B09-4589-91DD-8AFDAB684B75}"/>
              </a:ext>
            </a:extLst>
          </p:cNvPr>
          <p:cNvSpPr txBox="1"/>
          <p:nvPr/>
        </p:nvSpPr>
        <p:spPr>
          <a:xfrm>
            <a:off x="111398" y="619299"/>
            <a:ext cx="8933210" cy="1877822"/>
          </a:xfrm>
          <a:prstGeom prst="rect">
            <a:avLst/>
          </a:prstGeom>
          <a:noFill/>
        </p:spPr>
        <p:txBody>
          <a:bodyPr wrap="square">
            <a:spAutoFit/>
          </a:bodyPr>
          <a:lstStyle/>
          <a:p>
            <a:pPr>
              <a:lnSpc>
                <a:spcPct val="107000"/>
              </a:lnSpc>
              <a:spcAft>
                <a:spcPts val="600"/>
              </a:spcAft>
            </a:pPr>
            <a:r>
              <a:rPr lang="en-AU" sz="1600" b="1" dirty="0">
                <a:latin typeface="Century Gothic" panose="020B0502020202020204" pitchFamily="34" charset="0"/>
                <a:ea typeface="Calibri" panose="020F0502020204030204" pitchFamily="34" charset="0"/>
                <a:cs typeface="Times New Roman" panose="02020603050405020304" pitchFamily="18" charset="0"/>
              </a:rPr>
              <a:t>OECD ‘Combatting Tax Crimes More Effectively in APEC Economies’ (2019):</a:t>
            </a:r>
          </a:p>
          <a:p>
            <a:pPr>
              <a:lnSpc>
                <a:spcPct val="107000"/>
              </a:lnSpc>
              <a:spcAft>
                <a:spcPts val="600"/>
              </a:spcAft>
            </a:pPr>
            <a:r>
              <a:rPr lang="en-AU" sz="1200" i="1" dirty="0">
                <a:latin typeface="Century Gothic" panose="020B0502020202020204" pitchFamily="34" charset="0"/>
                <a:ea typeface="Calibri" panose="020F0502020204030204" pitchFamily="34" charset="0"/>
                <a:cs typeface="Times New Roman" panose="02020603050405020304" pitchFamily="18" charset="0"/>
              </a:rPr>
              <a:t>Tax crimes, corruption, terrorist financing, money laundering and other financial crimes threaten the strategic, political, and economic interests of all countries. The sums lost to illicit financial flows, including those that derive from these crimes are vast. </a:t>
            </a:r>
          </a:p>
          <a:p>
            <a:pPr>
              <a:lnSpc>
                <a:spcPct val="107000"/>
              </a:lnSpc>
              <a:spcAft>
                <a:spcPts val="600"/>
              </a:spcAft>
            </a:pPr>
            <a:r>
              <a:rPr lang="en-AU" sz="1200" i="1" dirty="0">
                <a:latin typeface="Century Gothic" panose="020B0502020202020204" pitchFamily="34" charset="0"/>
                <a:ea typeface="Calibri" panose="020F0502020204030204" pitchFamily="34" charset="0"/>
                <a:cs typeface="Times New Roman" panose="02020603050405020304" pitchFamily="18" charset="0"/>
              </a:rPr>
              <a:t>These crimes are all closely related and thrive in a climate of secrecy […] and weak inter-agency co-operation. By exploiting these weaknesses and advances in technology, criminals can covertly move substantial sums between multiple jurisdictions with relative ease and great speed. Consequently, criminal activity and the illicit financial flows that follow are becoming ever more sophisticated. </a:t>
            </a:r>
            <a:endParaRPr lang="en-AU" sz="12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8FBF4038-E0F5-45EE-88BA-5C3F3D5D9F81}"/>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111400" y="450117"/>
            <a:ext cx="8933210" cy="94619"/>
          </a:xfrm>
          <a:prstGeom prst="rect">
            <a:avLst/>
          </a:prstGeom>
        </p:spPr>
      </p:pic>
      <p:sp>
        <p:nvSpPr>
          <p:cNvPr id="13" name="TextBox 12">
            <a:extLst>
              <a:ext uri="{FF2B5EF4-FFF2-40B4-BE49-F238E27FC236}">
                <a16:creationId xmlns:a16="http://schemas.microsoft.com/office/drawing/2014/main" id="{33AE930E-05E4-4F29-8EE4-C89DA1BD0C54}"/>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INTERNATIONAL COOPERATION| </a:t>
            </a:r>
            <a:r>
              <a:rPr lang="en-AU" sz="2000" dirty="0">
                <a:solidFill>
                  <a:schemeClr val="accent6"/>
                </a:solidFill>
                <a:latin typeface="Century Gothic" panose="020B0502020202020204" pitchFamily="34" charset="0"/>
              </a:rPr>
              <a:t>OVERVIEW</a:t>
            </a:r>
          </a:p>
        </p:txBody>
      </p:sp>
      <p:pic>
        <p:nvPicPr>
          <p:cNvPr id="15" name="Picture 14">
            <a:extLst>
              <a:ext uri="{FF2B5EF4-FFF2-40B4-BE49-F238E27FC236}">
                <a16:creationId xmlns:a16="http://schemas.microsoft.com/office/drawing/2014/main" id="{392F1E3C-3778-4321-A222-D9BB5FC36742}"/>
              </a:ext>
            </a:extLst>
          </p:cNvPr>
          <p:cNvPicPr>
            <a:picLocks noChangeAspect="1"/>
          </p:cNvPicPr>
          <p:nvPr/>
        </p:nvPicPr>
        <p:blipFill>
          <a:blip r:embed="rId7">
            <a:grayscl/>
            <a:alphaModFix amt="50000"/>
          </a:blip>
          <a:stretch>
            <a:fillRect/>
          </a:stretch>
        </p:blipFill>
        <p:spPr>
          <a:xfrm>
            <a:off x="7562296" y="44733"/>
            <a:ext cx="1474200" cy="354484"/>
          </a:xfrm>
          <a:prstGeom prst="rect">
            <a:avLst/>
          </a:prstGeom>
        </p:spPr>
      </p:pic>
      <p:sp>
        <p:nvSpPr>
          <p:cNvPr id="16" name="TextBox 1">
            <a:extLst>
              <a:ext uri="{FF2B5EF4-FFF2-40B4-BE49-F238E27FC236}">
                <a16:creationId xmlns:a16="http://schemas.microsoft.com/office/drawing/2014/main" id="{1B662D3D-1FB3-4087-BF1A-7AA12495AA10}"/>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447058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D836AA-6F70-427A-917C-690C55481E51}"/>
              </a:ext>
            </a:extLst>
          </p:cNvPr>
          <p:cNvSpPr/>
          <p:nvPr/>
        </p:nvSpPr>
        <p:spPr>
          <a:xfrm>
            <a:off x="100511" y="690466"/>
            <a:ext cx="4393870" cy="28365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b="1" dirty="0">
              <a:solidFill>
                <a:schemeClr val="accent1"/>
              </a:solidFill>
            </a:endParaRPr>
          </a:p>
          <a:p>
            <a:pPr algn="ctr"/>
            <a:endParaRPr lang="en-AU" sz="1350" b="1" dirty="0">
              <a:solidFill>
                <a:schemeClr val="accent1"/>
              </a:solidFill>
            </a:endParaRPr>
          </a:p>
          <a:p>
            <a:pPr algn="ctr"/>
            <a:endParaRPr lang="en-AU" sz="1350" b="1" dirty="0">
              <a:solidFill>
                <a:schemeClr val="accent1"/>
              </a:solidFill>
            </a:endParaRPr>
          </a:p>
          <a:p>
            <a:pPr algn="ctr"/>
            <a:endParaRPr lang="en-AU" sz="1350" b="1" dirty="0">
              <a:solidFill>
                <a:schemeClr val="accent1"/>
              </a:solidFill>
            </a:endParaRPr>
          </a:p>
          <a:p>
            <a:pPr algn="ctr"/>
            <a:endParaRPr lang="en-AU" sz="1350" b="1" dirty="0">
              <a:solidFill>
                <a:schemeClr val="accent1"/>
              </a:solidFill>
            </a:endParaRPr>
          </a:p>
          <a:p>
            <a:pPr algn="ctr"/>
            <a:r>
              <a:rPr lang="en-AU" sz="1600" b="1" dirty="0">
                <a:solidFill>
                  <a:schemeClr val="accent1"/>
                </a:solidFill>
              </a:rPr>
              <a:t>Tax Treaties </a:t>
            </a:r>
          </a:p>
          <a:p>
            <a:pPr>
              <a:lnSpc>
                <a:spcPct val="107000"/>
              </a:lnSpc>
              <a:spcAft>
                <a:spcPts val="600"/>
              </a:spcAft>
            </a:pPr>
            <a:r>
              <a:rPr lang="en-AU" sz="12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Tax treaties are formal bilateral agreements between two jurisdictions. Australia has tax treaties with more than 40 jurisdictions.</a:t>
            </a:r>
          </a:p>
          <a:p>
            <a:pPr>
              <a:lnSpc>
                <a:spcPct val="107000"/>
              </a:lnSpc>
              <a:spcAft>
                <a:spcPts val="600"/>
              </a:spcAft>
            </a:pPr>
            <a:r>
              <a:rPr lang="en-AU" sz="12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A tax treaty is also referred to as a tax convention or double tax agreement (DTA). They prevent double taxation and fiscal evasion, and foster cooperation between Australia and other international tax authorities by enforcing their respective tax laws.</a:t>
            </a:r>
          </a:p>
          <a:p>
            <a:pPr algn="ctr"/>
            <a:endParaRPr lang="en-AU" sz="1350" b="1" dirty="0">
              <a:solidFill>
                <a:schemeClr val="tx1"/>
              </a:solidFill>
            </a:endParaRPr>
          </a:p>
        </p:txBody>
      </p:sp>
      <p:sp>
        <p:nvSpPr>
          <p:cNvPr id="12" name="Rectangle 11">
            <a:extLst>
              <a:ext uri="{FF2B5EF4-FFF2-40B4-BE49-F238E27FC236}">
                <a16:creationId xmlns:a16="http://schemas.microsoft.com/office/drawing/2014/main" id="{47A18098-83FF-4F7F-9916-71403D7EAC3C}"/>
              </a:ext>
            </a:extLst>
          </p:cNvPr>
          <p:cNvSpPr/>
          <p:nvPr/>
        </p:nvSpPr>
        <p:spPr>
          <a:xfrm>
            <a:off x="111401" y="3691722"/>
            <a:ext cx="4394572" cy="283650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b="1" dirty="0">
              <a:solidFill>
                <a:schemeClr val="accent1"/>
              </a:solidFill>
            </a:endParaRPr>
          </a:p>
          <a:p>
            <a:pPr algn="ctr"/>
            <a:endParaRPr lang="en-AU" sz="1600" b="1" dirty="0">
              <a:solidFill>
                <a:schemeClr val="accent2"/>
              </a:solidFill>
            </a:endParaRPr>
          </a:p>
          <a:p>
            <a:pPr algn="ctr"/>
            <a:endParaRPr lang="en-AU" sz="1600" b="1" dirty="0">
              <a:solidFill>
                <a:schemeClr val="accent2"/>
              </a:solidFill>
            </a:endParaRPr>
          </a:p>
          <a:p>
            <a:pPr algn="ctr"/>
            <a:endParaRPr lang="en-AU" sz="1600" b="1" dirty="0">
              <a:solidFill>
                <a:schemeClr val="accent2"/>
              </a:solidFill>
            </a:endParaRPr>
          </a:p>
          <a:p>
            <a:pPr algn="ctr"/>
            <a:r>
              <a:rPr lang="en-AU" sz="1600" b="1" dirty="0">
                <a:solidFill>
                  <a:schemeClr val="accent2"/>
                </a:solidFill>
              </a:rPr>
              <a:t>Taxation Information Exchange Agreements</a:t>
            </a:r>
          </a:p>
          <a:p>
            <a:pPr>
              <a:lnSpc>
                <a:spcPct val="107000"/>
              </a:lnSpc>
              <a:spcAft>
                <a:spcPts val="600"/>
              </a:spcAft>
            </a:pPr>
            <a:r>
              <a:rPr lang="en-AU" sz="12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The TIEA outlines the obligation between Australia and a non-OECD participating partner to help each other by exchanging correct tax information relevant to the administration and enforcement of their respective domestic tax laws (civil and criminal). </a:t>
            </a:r>
          </a:p>
          <a:p>
            <a:pPr>
              <a:lnSpc>
                <a:spcPct val="107000"/>
              </a:lnSpc>
              <a:spcAft>
                <a:spcPts val="600"/>
              </a:spcAft>
            </a:pPr>
            <a:r>
              <a:rPr lang="en-AU" sz="12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Information may only be provided on request.</a:t>
            </a:r>
          </a:p>
          <a:p>
            <a:pPr>
              <a:lnSpc>
                <a:spcPct val="107000"/>
              </a:lnSpc>
              <a:spcAft>
                <a:spcPts val="600"/>
              </a:spcAft>
            </a:pPr>
            <a:endParaRPr lang="en-AU" sz="1050" dirty="0">
              <a:solidFill>
                <a:schemeClr val="tx1"/>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AU" sz="1050" dirty="0">
              <a:solidFill>
                <a:schemeClr val="tx1"/>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FB44ABE4-3DC5-447C-9D83-008831BDABCC}"/>
              </a:ext>
            </a:extLst>
          </p:cNvPr>
          <p:cNvSpPr/>
          <p:nvPr/>
        </p:nvSpPr>
        <p:spPr>
          <a:xfrm>
            <a:off x="4650030" y="3702700"/>
            <a:ext cx="4382569" cy="282552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b="1" dirty="0">
              <a:solidFill>
                <a:schemeClr val="accent4"/>
              </a:solidFill>
            </a:endParaRPr>
          </a:p>
          <a:p>
            <a:pPr algn="ctr"/>
            <a:endParaRPr lang="en-AU" sz="1350" b="1" dirty="0">
              <a:solidFill>
                <a:schemeClr val="accent4"/>
              </a:solidFill>
            </a:endParaRPr>
          </a:p>
          <a:p>
            <a:pPr algn="ctr"/>
            <a:endParaRPr lang="en-AU" sz="1350" b="1" dirty="0">
              <a:solidFill>
                <a:schemeClr val="accent6"/>
              </a:solidFill>
            </a:endParaRPr>
          </a:p>
          <a:p>
            <a:pPr algn="ctr"/>
            <a:endParaRPr lang="en-AU" sz="1350" b="1" dirty="0">
              <a:solidFill>
                <a:schemeClr val="accent6"/>
              </a:solidFill>
            </a:endParaRPr>
          </a:p>
          <a:p>
            <a:pPr algn="ctr"/>
            <a:endParaRPr lang="en-AU" sz="1600" b="1" dirty="0">
              <a:solidFill>
                <a:schemeClr val="accent6"/>
              </a:solidFill>
            </a:endParaRPr>
          </a:p>
          <a:p>
            <a:pPr algn="ctr"/>
            <a:r>
              <a:rPr lang="en-AU" sz="1600" b="1" dirty="0">
                <a:solidFill>
                  <a:schemeClr val="accent6"/>
                </a:solidFill>
              </a:rPr>
              <a:t>Mutual Legal Assistance Treaties (MLATs)</a:t>
            </a:r>
          </a:p>
          <a:p>
            <a:r>
              <a:rPr lang="en-AU" sz="12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MLATs are an important tool in obtaining evidence for the investigation and prosecution of transnational crime, particularly drug trafficking, fraud, money laundering, child pornography and other child exploitation offences and terrorism offences. </a:t>
            </a:r>
          </a:p>
          <a:p>
            <a:endParaRPr lang="en-AU" sz="1200" dirty="0">
              <a:solidFill>
                <a:schemeClr val="tx1"/>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AU" sz="12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This is the process used to obtain government to government assistance in criminal investigations and prosecutions.</a:t>
            </a:r>
          </a:p>
          <a:p>
            <a:pPr>
              <a:lnSpc>
                <a:spcPct val="107000"/>
              </a:lnSpc>
              <a:spcAft>
                <a:spcPts val="600"/>
              </a:spcAft>
            </a:pPr>
            <a:endParaRPr lang="en-AU" sz="1050" dirty="0">
              <a:solidFill>
                <a:schemeClr val="tx1"/>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FB5DD0DD-9375-4841-9217-5789C1B46EA4}"/>
              </a:ext>
            </a:extLst>
          </p:cNvPr>
          <p:cNvSpPr/>
          <p:nvPr/>
        </p:nvSpPr>
        <p:spPr>
          <a:xfrm>
            <a:off x="4649619" y="701445"/>
            <a:ext cx="4393870" cy="282552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b="1" dirty="0">
              <a:solidFill>
                <a:schemeClr val="accent2"/>
              </a:solidFill>
            </a:endParaRPr>
          </a:p>
          <a:p>
            <a:pPr algn="ctr"/>
            <a:endParaRPr lang="en-AU" sz="1350" b="1" dirty="0">
              <a:solidFill>
                <a:schemeClr val="accent4"/>
              </a:solidFill>
            </a:endParaRPr>
          </a:p>
          <a:p>
            <a:pPr algn="ctr"/>
            <a:endParaRPr lang="en-AU" sz="1350" b="1" dirty="0">
              <a:solidFill>
                <a:schemeClr val="accent4"/>
              </a:solidFill>
            </a:endParaRPr>
          </a:p>
          <a:p>
            <a:pPr algn="ctr"/>
            <a:endParaRPr lang="en-AU" sz="1350" b="1" dirty="0">
              <a:solidFill>
                <a:schemeClr val="accent4"/>
              </a:solidFill>
            </a:endParaRPr>
          </a:p>
          <a:p>
            <a:pPr algn="ctr"/>
            <a:endParaRPr lang="en-AU" sz="1600" b="1" dirty="0">
              <a:solidFill>
                <a:schemeClr val="accent4"/>
              </a:solidFill>
            </a:endParaRPr>
          </a:p>
          <a:p>
            <a:pPr algn="ctr"/>
            <a:r>
              <a:rPr lang="en-AU" sz="1600" b="1" dirty="0">
                <a:solidFill>
                  <a:schemeClr val="accent4"/>
                </a:solidFill>
              </a:rPr>
              <a:t>Multilateral Convention</a:t>
            </a:r>
          </a:p>
          <a:p>
            <a:pPr>
              <a:lnSpc>
                <a:spcPct val="107000"/>
              </a:lnSpc>
              <a:spcAft>
                <a:spcPts val="600"/>
              </a:spcAft>
            </a:pPr>
            <a:r>
              <a:rPr lang="en-AU" sz="12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The convention is a freestanding agreement designed to promote international cooperation. It provides for:</a:t>
            </a:r>
          </a:p>
          <a:p>
            <a:pPr marL="257175" indent="-257175">
              <a:lnSpc>
                <a:spcPct val="107000"/>
              </a:lnSpc>
              <a:buFont typeface="Arial" panose="020B0604020202020204" pitchFamily="34" charset="0"/>
              <a:buChar char="˃"/>
            </a:pPr>
            <a:r>
              <a:rPr lang="en-AU" sz="12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the exchange of information</a:t>
            </a:r>
          </a:p>
          <a:p>
            <a:pPr marL="257175" indent="-257175">
              <a:lnSpc>
                <a:spcPct val="107000"/>
              </a:lnSpc>
              <a:buFont typeface="Arial" panose="020B0604020202020204" pitchFamily="34" charset="0"/>
              <a:buChar char="˃"/>
            </a:pPr>
            <a:r>
              <a:rPr lang="en-AU" sz="12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the service of documents </a:t>
            </a:r>
          </a:p>
          <a:p>
            <a:pPr marL="257175" indent="-257175">
              <a:lnSpc>
                <a:spcPct val="107000"/>
              </a:lnSpc>
              <a:buFont typeface="Arial" panose="020B0604020202020204" pitchFamily="34" charset="0"/>
              <a:buChar char="˃"/>
            </a:pPr>
            <a:r>
              <a:rPr lang="en-AU" sz="12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other forms of co-operation including joint audits</a:t>
            </a:r>
          </a:p>
          <a:p>
            <a:pPr marL="257175" indent="-257175">
              <a:lnSpc>
                <a:spcPct val="107000"/>
              </a:lnSpc>
              <a:spcAft>
                <a:spcPts val="600"/>
              </a:spcAft>
              <a:buFont typeface="Arial" panose="020B0604020202020204" pitchFamily="34" charset="0"/>
              <a:buChar char="˃"/>
            </a:pPr>
            <a:r>
              <a:rPr lang="en-AU" sz="1200" dirty="0">
                <a:solidFill>
                  <a:schemeClr val="tx1"/>
                </a:solidFill>
                <a:latin typeface="Century Gothic" panose="020B0502020202020204" pitchFamily="34" charset="0"/>
                <a:ea typeface="Calibri" panose="020F0502020204030204" pitchFamily="34" charset="0"/>
                <a:cs typeface="Times New Roman" panose="02020603050405020304" pitchFamily="18" charset="0"/>
              </a:rPr>
              <a:t>assistance in collection of outstanding tax liabilities</a:t>
            </a:r>
            <a:endParaRPr lang="en-AU" sz="900" u="sng" dirty="0">
              <a:solidFill>
                <a:srgbClr val="0000FF"/>
              </a:solidFill>
              <a:latin typeface="Century Gothic" panose="020B0502020202020204" pitchFamily="34" charset="0"/>
              <a:ea typeface="Calibri" panose="020F0502020204030204" pitchFamily="34" charset="0"/>
              <a:cs typeface="Times New Roman" panose="02020603050405020304" pitchFamily="18" charset="0"/>
              <a:hlinkClick r:id="rId3"/>
            </a:endParaRPr>
          </a:p>
          <a:p>
            <a:pPr>
              <a:lnSpc>
                <a:spcPct val="107000"/>
              </a:lnSpc>
              <a:spcAft>
                <a:spcPts val="600"/>
              </a:spcAft>
            </a:pPr>
            <a:endParaRPr lang="en-AU" sz="900" u="sng" dirty="0">
              <a:solidFill>
                <a:srgbClr val="0000FF"/>
              </a:solidFill>
              <a:latin typeface="Century Gothic" panose="020B0502020202020204" pitchFamily="34" charset="0"/>
              <a:ea typeface="Calibri" panose="020F0502020204030204" pitchFamily="34" charset="0"/>
              <a:cs typeface="Times New Roman" panose="02020603050405020304" pitchFamily="18" charset="0"/>
              <a:hlinkClick r:id="rId3"/>
            </a:endParaRPr>
          </a:p>
          <a:p>
            <a:pPr>
              <a:lnSpc>
                <a:spcPct val="107000"/>
              </a:lnSpc>
              <a:spcAft>
                <a:spcPts val="600"/>
              </a:spcAft>
            </a:pPr>
            <a:r>
              <a:rPr lang="en-AU" sz="900" u="sng" dirty="0">
                <a:solidFill>
                  <a:srgbClr val="0000FF"/>
                </a:solidFill>
                <a:latin typeface="Century Gothic" panose="020B0502020202020204" pitchFamily="34" charset="0"/>
                <a:ea typeface="Calibri" panose="020F0502020204030204" pitchFamily="34" charset="0"/>
                <a:cs typeface="Times New Roman" panose="02020603050405020304" pitchFamily="18" charset="0"/>
                <a:hlinkClick r:id="rId3"/>
              </a:rPr>
              <a:t>Convention on Mutual Administrative Assistance in Tax Matters - OECD</a:t>
            </a:r>
            <a:endParaRPr lang="en-AU" sz="9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AU" sz="1050" dirty="0">
              <a:solidFill>
                <a:schemeClr val="tx1"/>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6" name="Graphic 15" descr="Signature with solid fill">
            <a:extLst>
              <a:ext uri="{FF2B5EF4-FFF2-40B4-BE49-F238E27FC236}">
                <a16:creationId xmlns:a16="http://schemas.microsoft.com/office/drawing/2014/main" id="{4037AF11-BA35-4853-9302-1BB0AE3FC2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65788" y="3855637"/>
            <a:ext cx="685800" cy="685800"/>
          </a:xfrm>
          <a:prstGeom prst="rect">
            <a:avLst/>
          </a:prstGeom>
        </p:spPr>
      </p:pic>
      <p:pic>
        <p:nvPicPr>
          <p:cNvPr id="9" name="Graphic 8" descr="Contract with solid fill">
            <a:extLst>
              <a:ext uri="{FF2B5EF4-FFF2-40B4-BE49-F238E27FC236}">
                <a16:creationId xmlns:a16="http://schemas.microsoft.com/office/drawing/2014/main" id="{031C0C05-5759-48E4-A2E4-5E76460EC3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54546" y="812239"/>
            <a:ext cx="685800" cy="685800"/>
          </a:xfrm>
          <a:prstGeom prst="rect">
            <a:avLst/>
          </a:prstGeom>
        </p:spPr>
      </p:pic>
      <p:pic>
        <p:nvPicPr>
          <p:cNvPr id="20" name="Graphic 19" descr="Handshake with solid fill">
            <a:extLst>
              <a:ext uri="{FF2B5EF4-FFF2-40B4-BE49-F238E27FC236}">
                <a16:creationId xmlns:a16="http://schemas.microsoft.com/office/drawing/2014/main" id="{B3909228-3D81-4913-95D4-1F8778420F2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360359" y="819713"/>
            <a:ext cx="685800" cy="685800"/>
          </a:xfrm>
          <a:prstGeom prst="rect">
            <a:avLst/>
          </a:prstGeom>
        </p:spPr>
      </p:pic>
      <p:pic>
        <p:nvPicPr>
          <p:cNvPr id="22" name="Graphic 21" descr="Handcuffs with solid fill">
            <a:extLst>
              <a:ext uri="{FF2B5EF4-FFF2-40B4-BE49-F238E27FC236}">
                <a16:creationId xmlns:a16="http://schemas.microsoft.com/office/drawing/2014/main" id="{41F185E2-9D5A-4B3F-B557-FA53D2C0B48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356538" y="3851900"/>
            <a:ext cx="685800" cy="685800"/>
          </a:xfrm>
          <a:prstGeom prst="rect">
            <a:avLst/>
          </a:prstGeom>
        </p:spPr>
      </p:pic>
      <p:pic>
        <p:nvPicPr>
          <p:cNvPr id="14" name="Picture 13">
            <a:extLst>
              <a:ext uri="{FF2B5EF4-FFF2-40B4-BE49-F238E27FC236}">
                <a16:creationId xmlns:a16="http://schemas.microsoft.com/office/drawing/2014/main" id="{B7059BCA-942C-4B75-A4C4-CA4A9AE93CD7}"/>
              </a:ext>
            </a:extLst>
          </p:cNvPr>
          <p:cNvPicPr>
            <a:picLocks noChangeAspect="1"/>
          </p:cNvPicPr>
          <p:nvPr/>
        </p:nvPicPr>
        <p:blipFill>
          <a:blip r:embed="rId12">
            <a:extLst>
              <a:ext uri="{BEBA8EAE-BF5A-486C-A8C5-ECC9F3942E4B}">
                <a14:imgProps xmlns:a14="http://schemas.microsoft.com/office/drawing/2010/main">
                  <a14:imgLayer r:embed="rId13">
                    <a14:imgEffect>
                      <a14:colorTemperature colorTemp="11200"/>
                    </a14:imgEffect>
                  </a14:imgLayer>
                </a14:imgProps>
              </a:ext>
            </a:extLst>
          </a:blip>
          <a:stretch>
            <a:fillRect/>
          </a:stretch>
        </p:blipFill>
        <p:spPr>
          <a:xfrm>
            <a:off x="111400" y="450117"/>
            <a:ext cx="8933210" cy="94619"/>
          </a:xfrm>
          <a:prstGeom prst="rect">
            <a:avLst/>
          </a:prstGeom>
        </p:spPr>
      </p:pic>
      <p:sp>
        <p:nvSpPr>
          <p:cNvPr id="17" name="TextBox 16">
            <a:extLst>
              <a:ext uri="{FF2B5EF4-FFF2-40B4-BE49-F238E27FC236}">
                <a16:creationId xmlns:a16="http://schemas.microsoft.com/office/drawing/2014/main" id="{DF1BD24F-FBBF-49ED-A4AE-5D2E0C73D26D}"/>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INTERNATIONAL COOPERATION| </a:t>
            </a:r>
            <a:r>
              <a:rPr lang="en-AU" sz="2000" dirty="0">
                <a:solidFill>
                  <a:schemeClr val="accent6"/>
                </a:solidFill>
                <a:latin typeface="Century Gothic" panose="020B0502020202020204" pitchFamily="34" charset="0"/>
              </a:rPr>
              <a:t>INFORMATION SHARING</a:t>
            </a:r>
          </a:p>
        </p:txBody>
      </p:sp>
      <p:pic>
        <p:nvPicPr>
          <p:cNvPr id="18" name="Picture 17">
            <a:extLst>
              <a:ext uri="{FF2B5EF4-FFF2-40B4-BE49-F238E27FC236}">
                <a16:creationId xmlns:a16="http://schemas.microsoft.com/office/drawing/2014/main" id="{8189935E-4B31-41A1-AEF0-7E66DDCC0CCA}"/>
              </a:ext>
            </a:extLst>
          </p:cNvPr>
          <p:cNvPicPr>
            <a:picLocks noChangeAspect="1"/>
          </p:cNvPicPr>
          <p:nvPr/>
        </p:nvPicPr>
        <p:blipFill>
          <a:blip r:embed="rId14">
            <a:grayscl/>
            <a:alphaModFix amt="50000"/>
          </a:blip>
          <a:stretch>
            <a:fillRect/>
          </a:stretch>
        </p:blipFill>
        <p:spPr>
          <a:xfrm>
            <a:off x="7562296" y="44733"/>
            <a:ext cx="1474200" cy="354484"/>
          </a:xfrm>
          <a:prstGeom prst="rect">
            <a:avLst/>
          </a:prstGeom>
        </p:spPr>
      </p:pic>
      <p:sp>
        <p:nvSpPr>
          <p:cNvPr id="19" name="TextBox 1">
            <a:extLst>
              <a:ext uri="{FF2B5EF4-FFF2-40B4-BE49-F238E27FC236}">
                <a16:creationId xmlns:a16="http://schemas.microsoft.com/office/drawing/2014/main" id="{6321FB57-8E64-47A2-953A-C1C528B2C4C0}"/>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825743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BDC28D3-2184-4178-AEDC-55FB77C5C6C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graphicFrame>
        <p:nvGraphicFramePr>
          <p:cNvPr id="2" name="Table 3">
            <a:extLst>
              <a:ext uri="{FF2B5EF4-FFF2-40B4-BE49-F238E27FC236}">
                <a16:creationId xmlns:a16="http://schemas.microsoft.com/office/drawing/2014/main" id="{B1718E60-DB17-4053-A41C-F684491B353A}"/>
              </a:ext>
            </a:extLst>
          </p:cNvPr>
          <p:cNvGraphicFramePr>
            <a:graphicFrameLocks noGrp="1"/>
          </p:cNvGraphicFramePr>
          <p:nvPr>
            <p:extLst>
              <p:ext uri="{D42A27DB-BD31-4B8C-83A1-F6EECF244321}">
                <p14:modId xmlns:p14="http://schemas.microsoft.com/office/powerpoint/2010/main" val="957693865"/>
              </p:ext>
            </p:extLst>
          </p:nvPr>
        </p:nvGraphicFramePr>
        <p:xfrm>
          <a:off x="251520" y="980728"/>
          <a:ext cx="8784976" cy="8365158"/>
        </p:xfrm>
        <a:graphic>
          <a:graphicData uri="http://schemas.openxmlformats.org/drawingml/2006/table">
            <a:tbl>
              <a:tblPr firstRow="1" bandRow="1">
                <a:tableStyleId>{2D5ABB26-0587-4C30-8999-92F81FD0307C}</a:tableStyleId>
              </a:tblPr>
              <a:tblGrid>
                <a:gridCol w="1008112">
                  <a:extLst>
                    <a:ext uri="{9D8B030D-6E8A-4147-A177-3AD203B41FA5}">
                      <a16:colId xmlns:a16="http://schemas.microsoft.com/office/drawing/2014/main" val="2055957080"/>
                    </a:ext>
                  </a:extLst>
                </a:gridCol>
                <a:gridCol w="7776864">
                  <a:extLst>
                    <a:ext uri="{9D8B030D-6E8A-4147-A177-3AD203B41FA5}">
                      <a16:colId xmlns:a16="http://schemas.microsoft.com/office/drawing/2014/main" val="4073926671"/>
                    </a:ext>
                  </a:extLst>
                </a:gridCol>
              </a:tblGrid>
              <a:tr h="1134954">
                <a:tc>
                  <a:txBody>
                    <a:bodyPr/>
                    <a:lstStyle/>
                    <a:p>
                      <a:endParaRPr lang="en-AU" sz="1800" dirty="0">
                        <a:latin typeface="Century Gothic" panose="020B0502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sz="1800" dirty="0">
                          <a:latin typeface="Century Gothic" panose="020B0502020202020204" pitchFamily="34" charset="0"/>
                        </a:rPr>
                        <a:t>1. OECD Principle 8: Interagency Cooperation</a:t>
                      </a:r>
                    </a:p>
                  </a:txBody>
                  <a:tcPr/>
                </a:tc>
                <a:extLst>
                  <a:ext uri="{0D108BD9-81ED-4DB2-BD59-A6C34878D82A}">
                    <a16:rowId xmlns:a16="http://schemas.microsoft.com/office/drawing/2014/main" val="4095470560"/>
                  </a:ext>
                </a:extLst>
              </a:tr>
              <a:tr h="3615102">
                <a:tc>
                  <a:txBody>
                    <a:bodyPr/>
                    <a:lstStyle/>
                    <a:p>
                      <a:endParaRPr lang="en-AU" sz="1800" dirty="0">
                        <a:latin typeface="Century Gothic" panose="020B0502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sz="1800" dirty="0">
                          <a:latin typeface="Century Gothic" panose="020B0502020202020204" pitchFamily="34" charset="0"/>
                        </a:rPr>
                        <a:t>2. OECD Principle 9: International Cooperation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sz="1800" dirty="0">
                          <a:latin typeface="Century Gothic" panose="020B0502020202020204" pitchFamily="34" charset="0"/>
                        </a:rPr>
                        <a:t>3. OECD Principle 4: Asset Recovery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txBody>
                  <a:tcPr/>
                </a:tc>
                <a:extLst>
                  <a:ext uri="{0D108BD9-81ED-4DB2-BD59-A6C34878D82A}">
                    <a16:rowId xmlns:a16="http://schemas.microsoft.com/office/drawing/2014/main" val="682803721"/>
                  </a:ext>
                </a:extLst>
              </a:tr>
              <a:tr h="3615102">
                <a:tc>
                  <a:txBody>
                    <a:bodyPr/>
                    <a:lstStyle/>
                    <a:p>
                      <a:endParaRPr lang="en-AU" sz="1800" dirty="0">
                        <a:latin typeface="Century Gothic" panose="020B0502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AU" sz="1800" dirty="0">
                        <a:latin typeface="Century Gothic" panose="020B0502020202020204" pitchFamily="34" charset="0"/>
                      </a:endParaRPr>
                    </a:p>
                  </a:txBody>
                  <a:tcPr/>
                </a:tc>
                <a:extLst>
                  <a:ext uri="{0D108BD9-81ED-4DB2-BD59-A6C34878D82A}">
                    <a16:rowId xmlns:a16="http://schemas.microsoft.com/office/drawing/2014/main" val="3410708842"/>
                  </a:ext>
                </a:extLst>
              </a:tr>
            </a:tbl>
          </a:graphicData>
        </a:graphic>
      </p:graphicFrame>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OECD PRINCIPLES| </a:t>
            </a:r>
            <a:r>
              <a:rPr lang="en-AU" sz="2000" dirty="0">
                <a:solidFill>
                  <a:schemeClr val="accent6"/>
                </a:solidFill>
                <a:latin typeface="Century Gothic" panose="020B0502020202020204" pitchFamily="34" charset="0"/>
              </a:rPr>
              <a:t>LEARNING OUTCOMES</a:t>
            </a:r>
          </a:p>
        </p:txBody>
      </p:sp>
      <p:sp>
        <p:nvSpPr>
          <p:cNvPr id="7" name="TextBox 1">
            <a:extLst>
              <a:ext uri="{FF2B5EF4-FFF2-40B4-BE49-F238E27FC236}">
                <a16:creationId xmlns:a16="http://schemas.microsoft.com/office/drawing/2014/main" id="{5719269F-D6C4-4DA3-95A9-3FA08F40B71C}"/>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pic>
        <p:nvPicPr>
          <p:cNvPr id="13" name="Graphic 12" descr="Earth globe: Asia and Australia with solid fill">
            <a:extLst>
              <a:ext uri="{FF2B5EF4-FFF2-40B4-BE49-F238E27FC236}">
                <a16:creationId xmlns:a16="http://schemas.microsoft.com/office/drawing/2014/main" id="{D7D85518-8625-4DAB-8F91-BF948D7F28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82520" y="2140867"/>
            <a:ext cx="914400" cy="914400"/>
          </a:xfrm>
          <a:prstGeom prst="rect">
            <a:avLst/>
          </a:prstGeom>
        </p:spPr>
      </p:pic>
      <p:pic>
        <p:nvPicPr>
          <p:cNvPr id="15" name="Graphic 14" descr="Repeat outline">
            <a:extLst>
              <a:ext uri="{FF2B5EF4-FFF2-40B4-BE49-F238E27FC236}">
                <a16:creationId xmlns:a16="http://schemas.microsoft.com/office/drawing/2014/main" id="{1AEC5C08-B2F4-44E4-A5E2-63D1BB2613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20527396">
            <a:off x="200002" y="3143983"/>
            <a:ext cx="1052904" cy="1052904"/>
          </a:xfrm>
          <a:prstGeom prst="rect">
            <a:avLst/>
          </a:prstGeom>
        </p:spPr>
      </p:pic>
      <p:sp>
        <p:nvSpPr>
          <p:cNvPr id="12" name="TextBox 11">
            <a:extLst>
              <a:ext uri="{FF2B5EF4-FFF2-40B4-BE49-F238E27FC236}">
                <a16:creationId xmlns:a16="http://schemas.microsoft.com/office/drawing/2014/main" id="{8AF066F6-9D61-4EF3-B271-19341EB12834}"/>
              </a:ext>
            </a:extLst>
          </p:cNvPr>
          <p:cNvSpPr txBox="1"/>
          <p:nvPr/>
        </p:nvSpPr>
        <p:spPr>
          <a:xfrm>
            <a:off x="72008" y="683404"/>
            <a:ext cx="4572000" cy="369332"/>
          </a:xfrm>
          <a:prstGeom prst="rect">
            <a:avLst/>
          </a:prstGeom>
          <a:noFill/>
        </p:spPr>
        <p:txBody>
          <a:bodyPr wrap="square">
            <a:spAutoFit/>
          </a:bodyPr>
          <a:lstStyle/>
          <a:p>
            <a:r>
              <a:rPr lang="en-AU" sz="1800" dirty="0">
                <a:latin typeface="Century Gothic" panose="020B0502020202020204" pitchFamily="34" charset="0"/>
              </a:rPr>
              <a:t>Participants will </a:t>
            </a:r>
            <a:r>
              <a:rPr lang="en-AU" dirty="0">
                <a:latin typeface="Century Gothic" panose="020B0502020202020204" pitchFamily="34" charset="0"/>
              </a:rPr>
              <a:t>learn about</a:t>
            </a:r>
            <a:r>
              <a:rPr lang="en-AU" sz="1800" dirty="0">
                <a:latin typeface="Century Gothic" panose="020B0502020202020204" pitchFamily="34" charset="0"/>
              </a:rPr>
              <a:t>:</a:t>
            </a:r>
            <a:endParaRPr lang="en-AU" dirty="0"/>
          </a:p>
        </p:txBody>
      </p:sp>
      <p:pic>
        <p:nvPicPr>
          <p:cNvPr id="18" name="Graphic 17" descr="Remote work with solid fill">
            <a:extLst>
              <a:ext uri="{FF2B5EF4-FFF2-40B4-BE49-F238E27FC236}">
                <a16:creationId xmlns:a16="http://schemas.microsoft.com/office/drawing/2014/main" id="{F26C170D-A5AF-4BBF-99B5-0337D98C1AF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70693" y="1124754"/>
            <a:ext cx="826227" cy="826227"/>
          </a:xfrm>
          <a:prstGeom prst="rect">
            <a:avLst/>
          </a:prstGeom>
        </p:spPr>
      </p:pic>
      <p:pic>
        <p:nvPicPr>
          <p:cNvPr id="4" name="Graphic 3" descr="Sailboat with solid fill">
            <a:extLst>
              <a:ext uri="{FF2B5EF4-FFF2-40B4-BE49-F238E27FC236}">
                <a16:creationId xmlns:a16="http://schemas.microsoft.com/office/drawing/2014/main" id="{60E9C0A5-C9E6-410F-8474-DB05723712A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9518" y="3453499"/>
            <a:ext cx="433872" cy="433872"/>
          </a:xfrm>
          <a:prstGeom prst="rect">
            <a:avLst/>
          </a:prstGeom>
        </p:spPr>
      </p:pic>
    </p:spTree>
    <p:extLst>
      <p:ext uri="{BB962C8B-B14F-4D97-AF65-F5344CB8AC3E}">
        <p14:creationId xmlns:p14="http://schemas.microsoft.com/office/powerpoint/2010/main" val="2352186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F8036C-A071-486C-A725-F3E430D9F411}"/>
              </a:ext>
            </a:extLst>
          </p:cNvPr>
          <p:cNvSpPr txBox="1"/>
          <p:nvPr/>
        </p:nvSpPr>
        <p:spPr>
          <a:xfrm>
            <a:off x="111401" y="587708"/>
            <a:ext cx="8933209" cy="535596"/>
          </a:xfrm>
          <a:prstGeom prst="rect">
            <a:avLst/>
          </a:prstGeom>
          <a:noFill/>
        </p:spPr>
        <p:txBody>
          <a:bodyPr wrap="square" rtlCol="0">
            <a:spAutoFit/>
          </a:bodyPr>
          <a:lstStyle/>
          <a:p>
            <a:pPr>
              <a:lnSpc>
                <a:spcPct val="107000"/>
              </a:lnSpc>
              <a:spcAft>
                <a:spcPts val="600"/>
              </a:spcAft>
            </a:pPr>
            <a:r>
              <a:rPr lang="en-AU" sz="1400" dirty="0">
                <a:latin typeface="Century Gothic" panose="020B0502020202020204" pitchFamily="34" charset="0"/>
                <a:ea typeface="Calibri" panose="020F0502020204030204" pitchFamily="34" charset="0"/>
                <a:cs typeface="Times New Roman" panose="02020603050405020304" pitchFamily="18" charset="0"/>
              </a:rPr>
              <a:t>Working within your groups, consider the Double Tax Agreement (DTA) between Australia &amp; Japan and answer the following questions:  </a:t>
            </a:r>
            <a:endParaRPr lang="en-AU" sz="1400" dirty="0">
              <a:latin typeface="Century Gothic" panose="020B0502020202020204" pitchFamily="34" charset="0"/>
            </a:endParaRPr>
          </a:p>
        </p:txBody>
      </p:sp>
      <p:pic>
        <p:nvPicPr>
          <p:cNvPr id="16" name="Picture 15">
            <a:extLst>
              <a:ext uri="{FF2B5EF4-FFF2-40B4-BE49-F238E27FC236}">
                <a16:creationId xmlns:a16="http://schemas.microsoft.com/office/drawing/2014/main" id="{4C6C24EC-8153-4F83-B7EC-5ADF9ADFBA9E}"/>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17" name="TextBox 4">
            <a:extLst>
              <a:ext uri="{FF2B5EF4-FFF2-40B4-BE49-F238E27FC236}">
                <a16:creationId xmlns:a16="http://schemas.microsoft.com/office/drawing/2014/main" id="{ECC2CC05-7683-4506-9EB1-4A6892291EAF}"/>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tx2"/>
                </a:solidFill>
                <a:latin typeface="Century Gothic" panose="020B0502020202020204" pitchFamily="34" charset="0"/>
              </a:rPr>
              <a:t>GROUP ACTIVITY| </a:t>
            </a:r>
            <a:r>
              <a:rPr lang="en-AU" sz="2000" dirty="0">
                <a:solidFill>
                  <a:schemeClr val="accent4"/>
                </a:solidFill>
                <a:latin typeface="Century Gothic" panose="020B0502020202020204" pitchFamily="34" charset="0"/>
              </a:rPr>
              <a:t>DOUBLE TAX AGREEMENT</a:t>
            </a:r>
          </a:p>
        </p:txBody>
      </p:sp>
      <p:pic>
        <p:nvPicPr>
          <p:cNvPr id="18" name="Picture 17">
            <a:extLst>
              <a:ext uri="{FF2B5EF4-FFF2-40B4-BE49-F238E27FC236}">
                <a16:creationId xmlns:a16="http://schemas.microsoft.com/office/drawing/2014/main" id="{BE68CB81-C5F1-49E1-A780-2AB01532DD39}"/>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9" name="TextBox 1">
            <a:extLst>
              <a:ext uri="{FF2B5EF4-FFF2-40B4-BE49-F238E27FC236}">
                <a16:creationId xmlns:a16="http://schemas.microsoft.com/office/drawing/2014/main" id="{365AD29E-B641-4E12-A050-022996C9EB4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graphicFrame>
        <p:nvGraphicFramePr>
          <p:cNvPr id="8" name="Diagram 7">
            <a:extLst>
              <a:ext uri="{FF2B5EF4-FFF2-40B4-BE49-F238E27FC236}">
                <a16:creationId xmlns:a16="http://schemas.microsoft.com/office/drawing/2014/main" id="{7A1F59E6-DF82-49EC-850C-1C0A703A29F7}"/>
              </a:ext>
            </a:extLst>
          </p:cNvPr>
          <p:cNvGraphicFramePr/>
          <p:nvPr>
            <p:extLst>
              <p:ext uri="{D42A27DB-BD31-4B8C-83A1-F6EECF244321}">
                <p14:modId xmlns:p14="http://schemas.microsoft.com/office/powerpoint/2010/main" val="637440316"/>
              </p:ext>
            </p:extLst>
          </p:nvPr>
        </p:nvGraphicFramePr>
        <p:xfrm>
          <a:off x="169333" y="1554012"/>
          <a:ext cx="8788400" cy="41483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 name="Graphic 9" descr="Contract with solid fill">
            <a:extLst>
              <a:ext uri="{FF2B5EF4-FFF2-40B4-BE49-F238E27FC236}">
                <a16:creationId xmlns:a16="http://schemas.microsoft.com/office/drawing/2014/main" id="{F6162BC8-419A-4E76-9E52-ED965965BC3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87394" y="5793180"/>
            <a:ext cx="685800" cy="685800"/>
          </a:xfrm>
          <a:prstGeom prst="rect">
            <a:avLst/>
          </a:prstGeom>
        </p:spPr>
      </p:pic>
    </p:spTree>
    <p:extLst>
      <p:ext uri="{BB962C8B-B14F-4D97-AF65-F5344CB8AC3E}">
        <p14:creationId xmlns:p14="http://schemas.microsoft.com/office/powerpoint/2010/main" val="3199937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7EA6834-8FF7-4897-A6F3-B6BDAA74863A}"/>
              </a:ext>
            </a:extLst>
          </p:cNvPr>
          <p:cNvSpPr txBox="1"/>
          <p:nvPr/>
        </p:nvSpPr>
        <p:spPr>
          <a:xfrm>
            <a:off x="121637" y="620784"/>
            <a:ext cx="8921199" cy="5124480"/>
          </a:xfrm>
          <a:prstGeom prst="rect">
            <a:avLst/>
          </a:prstGeom>
          <a:noFill/>
        </p:spPr>
        <p:txBody>
          <a:bodyPr wrap="square">
            <a:spAutoFit/>
          </a:bodyPr>
          <a:lstStyle/>
          <a:p>
            <a:pPr>
              <a:lnSpc>
                <a:spcPct val="150000"/>
              </a:lnSpc>
              <a:spcAft>
                <a:spcPts val="900"/>
              </a:spcAft>
            </a:pPr>
            <a:r>
              <a:rPr lang="en-AU" sz="1200" b="1" cap="all" dirty="0">
                <a:solidFill>
                  <a:schemeClr val="accent5"/>
                </a:solidFill>
                <a:latin typeface="Century Gothic" panose="020B0502020202020204" pitchFamily="34" charset="0"/>
                <a:ea typeface="Calibri" panose="020F0502020204030204" pitchFamily="34" charset="0"/>
                <a:cs typeface="Times New Roman" panose="02020603050405020304" pitchFamily="18" charset="0"/>
              </a:rPr>
              <a:t>The following was extracted from the agreement with </a:t>
            </a:r>
            <a:r>
              <a:rPr lang="en-AU" sz="1200" b="1" cap="all" dirty="0" err="1">
                <a:solidFill>
                  <a:schemeClr val="accent5"/>
                </a:solidFill>
                <a:latin typeface="Century Gothic" panose="020B0502020202020204" pitchFamily="34" charset="0"/>
                <a:ea typeface="Calibri" panose="020F0502020204030204" pitchFamily="34" charset="0"/>
                <a:cs typeface="Times New Roman" panose="02020603050405020304" pitchFamily="18" charset="0"/>
              </a:rPr>
              <a:t>japan</a:t>
            </a:r>
            <a:r>
              <a:rPr lang="en-AU" sz="1200" b="1" cap="all" dirty="0">
                <a:solidFill>
                  <a:schemeClr val="accent5"/>
                </a:solidFill>
                <a:latin typeface="Century Gothic" panose="020B0502020202020204" pitchFamily="34" charset="0"/>
                <a:ea typeface="Calibri" panose="020F0502020204030204" pitchFamily="34" charset="0"/>
                <a:cs typeface="Times New Roman" panose="02020603050405020304" pitchFamily="18" charset="0"/>
              </a:rPr>
              <a:t>:</a:t>
            </a:r>
            <a:endParaRPr lang="en-AU" sz="1600" b="1" cap="all" dirty="0">
              <a:solidFill>
                <a:schemeClr val="accent5"/>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spcAft>
                <a:spcPts val="900"/>
              </a:spcAft>
            </a:pPr>
            <a:r>
              <a:rPr lang="en-AU" sz="1200" b="1" cap="all" dirty="0">
                <a:solidFill>
                  <a:schemeClr val="accent1"/>
                </a:solidFill>
                <a:latin typeface="Century Gothic" panose="020B0502020202020204" pitchFamily="34" charset="0"/>
                <a:cs typeface="Times New Roman" panose="02020603050405020304" pitchFamily="18" charset="0"/>
              </a:rPr>
              <a:t>ARTICLE 28: EXCHANGE OF INFORMATION</a:t>
            </a:r>
            <a:endParaRPr lang="en-AU" sz="1200" b="0" i="0" dirty="0">
              <a:solidFill>
                <a:srgbClr val="000000"/>
              </a:solidFill>
              <a:effectLst/>
              <a:latin typeface="Times New Roman" panose="02020603050405020304" pitchFamily="18" charset="0"/>
            </a:endParaRPr>
          </a:p>
          <a:p>
            <a:pPr marL="228600" indent="-228600" algn="l">
              <a:buAutoNum type="arabicPeriod"/>
            </a:pPr>
            <a:r>
              <a:rPr lang="en-AU" sz="1200" dirty="0">
                <a:solidFill>
                  <a:srgbClr val="000000"/>
                </a:solidFill>
                <a:latin typeface="Century Gothic" panose="020B0502020202020204" pitchFamily="34" charset="0"/>
                <a:cs typeface="Times New Roman" panose="02020603050405020304" pitchFamily="18" charset="0"/>
              </a:rPr>
              <a:t>The competent authorities of the Contracting States shall exchange such information as is foreseeably relevant for carrying out the provisions of this Convention or to the administration or enforcement of the domestic law concerning taxes of every kind and description imposed on behalf of the Contracting States, insofar as the taxation thereunder is not contrary to the Convention. </a:t>
            </a:r>
          </a:p>
          <a:p>
            <a:pPr marL="228600" indent="-228600" algn="l">
              <a:buAutoNum type="arabicPeriod"/>
            </a:pPr>
            <a:endParaRPr lang="en-AU" sz="1200" dirty="0">
              <a:solidFill>
                <a:srgbClr val="000000"/>
              </a:solidFill>
              <a:latin typeface="Century Gothic" panose="020B0502020202020204" pitchFamily="34" charset="0"/>
              <a:cs typeface="Times New Roman" panose="02020603050405020304" pitchFamily="18" charset="0"/>
            </a:endParaRPr>
          </a:p>
          <a:p>
            <a:pPr marL="228600" indent="-228600" algn="l">
              <a:buAutoNum type="arabicPeriod"/>
            </a:pPr>
            <a:r>
              <a:rPr lang="en-AU" sz="1200" dirty="0">
                <a:solidFill>
                  <a:srgbClr val="000000"/>
                </a:solidFill>
                <a:latin typeface="Century Gothic" panose="020B0502020202020204" pitchFamily="34" charset="0"/>
                <a:cs typeface="Times New Roman" panose="02020603050405020304" pitchFamily="18" charset="0"/>
              </a:rPr>
              <a:t>Any information received under paragraph 1 by a Contracting State shall be treated as secret in the same manner as information obtained under the domestic law of that Contracting State and shall be disclosed only to persons or authorities (including courts and administrative bodies) concerned with the assessment or collection of, the enforcement or prosecution in respect of, the determination of appeals in relation to the taxes referred to in paragraph 1, or the oversight of the above. Such persons or authorities shall use the information only for such purposes. They may disclose the information in public court proceedings or in judicial decisions.</a:t>
            </a:r>
          </a:p>
          <a:p>
            <a:pPr marL="228600" indent="-228600" algn="l">
              <a:buAutoNum type="arabicPeriod"/>
            </a:pPr>
            <a:endParaRPr lang="en-AU" sz="1200" dirty="0">
              <a:solidFill>
                <a:srgbClr val="000000"/>
              </a:solidFill>
              <a:latin typeface="Times New Roman" panose="02020603050405020304" pitchFamily="18" charset="0"/>
              <a:cs typeface="Times New Roman" panose="02020603050405020304" pitchFamily="18" charset="0"/>
            </a:endParaRPr>
          </a:p>
          <a:p>
            <a:pPr marL="228600" indent="-228600" algn="l">
              <a:buAutoNum type="arabicPeriod"/>
            </a:pPr>
            <a:r>
              <a:rPr lang="en-AU" sz="1200" dirty="0">
                <a:solidFill>
                  <a:srgbClr val="000000"/>
                </a:solidFill>
                <a:latin typeface="Century Gothic" panose="020B0502020202020204" pitchFamily="34" charset="0"/>
                <a:cs typeface="Times New Roman" panose="02020603050405020304" pitchFamily="18" charset="0"/>
              </a:rPr>
              <a:t>In no case shall the provisions of paragraphs 1 and 2 be construed so as to impose on a Contracting State the obligation:</a:t>
            </a:r>
            <a:br>
              <a:rPr lang="en-AU" sz="1200" dirty="0">
                <a:solidFill>
                  <a:srgbClr val="000000"/>
                </a:solidFill>
                <a:latin typeface="Century Gothic" panose="020B0502020202020204" pitchFamily="34" charset="0"/>
                <a:cs typeface="Times New Roman" panose="02020603050405020304" pitchFamily="18" charset="0"/>
              </a:rPr>
            </a:br>
            <a:br>
              <a:rPr lang="en-AU" sz="1200" dirty="0">
                <a:solidFill>
                  <a:srgbClr val="000000"/>
                </a:solidFill>
                <a:latin typeface="Century Gothic" panose="020B0502020202020204" pitchFamily="34" charset="0"/>
                <a:cs typeface="Times New Roman" panose="02020603050405020304" pitchFamily="18" charset="0"/>
              </a:rPr>
            </a:br>
            <a:r>
              <a:rPr lang="en-AU" sz="1200" dirty="0">
                <a:solidFill>
                  <a:srgbClr val="000000"/>
                </a:solidFill>
                <a:latin typeface="Century Gothic" panose="020B0502020202020204" pitchFamily="34" charset="0"/>
                <a:cs typeface="Times New Roman" panose="02020603050405020304" pitchFamily="18" charset="0"/>
              </a:rPr>
              <a:t>a) to carry out administrative measures at variance with the law and administrative practice of that or of the other Contracting State;</a:t>
            </a:r>
            <a:br>
              <a:rPr lang="en-AU" sz="1200" dirty="0">
                <a:solidFill>
                  <a:srgbClr val="000000"/>
                </a:solidFill>
                <a:latin typeface="Century Gothic" panose="020B0502020202020204" pitchFamily="34" charset="0"/>
                <a:cs typeface="Times New Roman" panose="02020603050405020304" pitchFamily="18" charset="0"/>
              </a:rPr>
            </a:br>
            <a:br>
              <a:rPr lang="en-AU" sz="1200" dirty="0">
                <a:solidFill>
                  <a:srgbClr val="000000"/>
                </a:solidFill>
                <a:latin typeface="Century Gothic" panose="020B0502020202020204" pitchFamily="34" charset="0"/>
                <a:cs typeface="Times New Roman" panose="02020603050405020304" pitchFamily="18" charset="0"/>
              </a:rPr>
            </a:br>
            <a:r>
              <a:rPr lang="en-AU" sz="1200" dirty="0">
                <a:solidFill>
                  <a:srgbClr val="000000"/>
                </a:solidFill>
                <a:latin typeface="Century Gothic" panose="020B0502020202020204" pitchFamily="34" charset="0"/>
                <a:cs typeface="Times New Roman" panose="02020603050405020304" pitchFamily="18" charset="0"/>
              </a:rPr>
              <a:t>b) to supply information which is not obtainable under the law or in the normal course of the administration of that or of the other Contracting State;</a:t>
            </a:r>
            <a:br>
              <a:rPr lang="en-AU" sz="1200" dirty="0">
                <a:solidFill>
                  <a:srgbClr val="000000"/>
                </a:solidFill>
                <a:latin typeface="Century Gothic" panose="020B0502020202020204" pitchFamily="34" charset="0"/>
                <a:cs typeface="Times New Roman" panose="02020603050405020304" pitchFamily="18" charset="0"/>
              </a:rPr>
            </a:br>
            <a:br>
              <a:rPr lang="en-AU" sz="1200" dirty="0">
                <a:solidFill>
                  <a:srgbClr val="000000"/>
                </a:solidFill>
                <a:latin typeface="Century Gothic" panose="020B0502020202020204" pitchFamily="34" charset="0"/>
                <a:cs typeface="Times New Roman" panose="02020603050405020304" pitchFamily="18" charset="0"/>
              </a:rPr>
            </a:br>
            <a:r>
              <a:rPr lang="en-AU" sz="1200" dirty="0">
                <a:solidFill>
                  <a:srgbClr val="000000"/>
                </a:solidFill>
                <a:latin typeface="Century Gothic" panose="020B0502020202020204" pitchFamily="34" charset="0"/>
                <a:cs typeface="Times New Roman" panose="02020603050405020304" pitchFamily="18" charset="0"/>
              </a:rPr>
              <a:t>c) to supply information which would disclose any trade, business, industrial, commercial or professional secret or trade process, or information, the disclosure of which would be contrary to public policy.</a:t>
            </a:r>
          </a:p>
        </p:txBody>
      </p:sp>
      <p:pic>
        <p:nvPicPr>
          <p:cNvPr id="11" name="Picture 10">
            <a:extLst>
              <a:ext uri="{FF2B5EF4-FFF2-40B4-BE49-F238E27FC236}">
                <a16:creationId xmlns:a16="http://schemas.microsoft.com/office/drawing/2014/main" id="{971C583F-E030-4C5F-9F9D-E61FDE14D23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12" name="TextBox 11">
            <a:extLst>
              <a:ext uri="{FF2B5EF4-FFF2-40B4-BE49-F238E27FC236}">
                <a16:creationId xmlns:a16="http://schemas.microsoft.com/office/drawing/2014/main" id="{318150A8-F76F-46FB-BE27-32B29439D6C4}"/>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INTERNATIONAL COOPERATION| </a:t>
            </a:r>
            <a:r>
              <a:rPr lang="en-AU" sz="2000" dirty="0">
                <a:solidFill>
                  <a:schemeClr val="accent6"/>
                </a:solidFill>
                <a:latin typeface="Century Gothic" panose="020B0502020202020204" pitchFamily="34" charset="0"/>
              </a:rPr>
              <a:t>DTA</a:t>
            </a:r>
          </a:p>
        </p:txBody>
      </p:sp>
      <p:pic>
        <p:nvPicPr>
          <p:cNvPr id="13" name="Picture 12">
            <a:extLst>
              <a:ext uri="{FF2B5EF4-FFF2-40B4-BE49-F238E27FC236}">
                <a16:creationId xmlns:a16="http://schemas.microsoft.com/office/drawing/2014/main" id="{49C63089-FAD0-40C6-B351-AC999DB6DFB4}"/>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4" name="TextBox 1">
            <a:extLst>
              <a:ext uri="{FF2B5EF4-FFF2-40B4-BE49-F238E27FC236}">
                <a16:creationId xmlns:a16="http://schemas.microsoft.com/office/drawing/2014/main" id="{8DDCF3DF-6CFA-4D28-B599-E9466A4F177D}"/>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10" name="Graphic 9" descr="Contract with solid fill">
            <a:extLst>
              <a:ext uri="{FF2B5EF4-FFF2-40B4-BE49-F238E27FC236}">
                <a16:creationId xmlns:a16="http://schemas.microsoft.com/office/drawing/2014/main" id="{48402BF0-F90D-418C-83C8-9D54556E532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24717" y="5842428"/>
            <a:ext cx="685800" cy="685800"/>
          </a:xfrm>
          <a:prstGeom prst="rect">
            <a:avLst/>
          </a:prstGeom>
        </p:spPr>
      </p:pic>
    </p:spTree>
    <p:extLst>
      <p:ext uri="{BB962C8B-B14F-4D97-AF65-F5344CB8AC3E}">
        <p14:creationId xmlns:p14="http://schemas.microsoft.com/office/powerpoint/2010/main" val="2572565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7EA6834-8FF7-4897-A6F3-B6BDAA74863A}"/>
              </a:ext>
            </a:extLst>
          </p:cNvPr>
          <p:cNvSpPr txBox="1"/>
          <p:nvPr/>
        </p:nvSpPr>
        <p:spPr>
          <a:xfrm>
            <a:off x="121637" y="620784"/>
            <a:ext cx="8921199" cy="2954655"/>
          </a:xfrm>
          <a:prstGeom prst="rect">
            <a:avLst/>
          </a:prstGeom>
          <a:noFill/>
        </p:spPr>
        <p:txBody>
          <a:bodyPr wrap="square">
            <a:spAutoFit/>
          </a:bodyPr>
          <a:lstStyle/>
          <a:p>
            <a:pPr>
              <a:lnSpc>
                <a:spcPct val="150000"/>
              </a:lnSpc>
              <a:spcAft>
                <a:spcPts val="900"/>
              </a:spcAft>
            </a:pPr>
            <a:r>
              <a:rPr lang="en-AU" sz="1200" b="1" cap="all" dirty="0">
                <a:solidFill>
                  <a:schemeClr val="accent5"/>
                </a:solidFill>
                <a:latin typeface="Century Gothic" panose="020B0502020202020204" pitchFamily="34" charset="0"/>
                <a:ea typeface="Calibri" panose="020F0502020204030204" pitchFamily="34" charset="0"/>
                <a:cs typeface="Times New Roman" panose="02020603050405020304" pitchFamily="18" charset="0"/>
              </a:rPr>
              <a:t>The following was extracted from the agreement with </a:t>
            </a:r>
            <a:r>
              <a:rPr lang="en-AU" sz="1200" b="1" cap="all" dirty="0" err="1">
                <a:solidFill>
                  <a:schemeClr val="accent5"/>
                </a:solidFill>
                <a:latin typeface="Century Gothic" panose="020B0502020202020204" pitchFamily="34" charset="0"/>
                <a:ea typeface="Calibri" panose="020F0502020204030204" pitchFamily="34" charset="0"/>
                <a:cs typeface="Times New Roman" panose="02020603050405020304" pitchFamily="18" charset="0"/>
              </a:rPr>
              <a:t>japan</a:t>
            </a:r>
            <a:r>
              <a:rPr lang="en-AU" sz="1200" b="1" cap="all" dirty="0">
                <a:solidFill>
                  <a:schemeClr val="accent5"/>
                </a:solidFill>
                <a:latin typeface="Century Gothic" panose="020B0502020202020204" pitchFamily="34" charset="0"/>
                <a:ea typeface="Calibri" panose="020F0502020204030204" pitchFamily="34" charset="0"/>
                <a:cs typeface="Times New Roman" panose="02020603050405020304" pitchFamily="18" charset="0"/>
              </a:rPr>
              <a:t>:</a:t>
            </a:r>
            <a:endParaRPr lang="en-AU" sz="1600" b="1" cap="all" dirty="0">
              <a:solidFill>
                <a:schemeClr val="accent5"/>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spcAft>
                <a:spcPts val="900"/>
              </a:spcAft>
            </a:pPr>
            <a:r>
              <a:rPr lang="en-AU" sz="1200" b="1" cap="all" dirty="0">
                <a:solidFill>
                  <a:schemeClr val="accent1"/>
                </a:solidFill>
                <a:latin typeface="Century Gothic" panose="020B0502020202020204" pitchFamily="34" charset="0"/>
                <a:cs typeface="Times New Roman" panose="02020603050405020304" pitchFamily="18" charset="0"/>
              </a:rPr>
              <a:t>ARTICLE 28: EXCHANGE OF INFORMATION</a:t>
            </a:r>
            <a:endParaRPr lang="en-AU" sz="1200" b="1" cap="all" dirty="0">
              <a:solidFill>
                <a:srgbClr val="000000"/>
              </a:solidFill>
              <a:latin typeface="Century Gothic" panose="020B0502020202020204" pitchFamily="34" charset="0"/>
              <a:cs typeface="Times New Roman" panose="02020603050405020304" pitchFamily="18" charset="0"/>
            </a:endParaRPr>
          </a:p>
          <a:p>
            <a:pPr marL="228600" indent="-228600">
              <a:spcAft>
                <a:spcPts val="900"/>
              </a:spcAft>
              <a:buFont typeface="+mj-lt"/>
              <a:buAutoNum type="arabicPeriod" startAt="4"/>
            </a:pPr>
            <a:r>
              <a:rPr lang="en-AU" sz="1200" dirty="0">
                <a:solidFill>
                  <a:srgbClr val="000000"/>
                </a:solidFill>
                <a:latin typeface="Century Gothic" panose="020B0502020202020204" pitchFamily="34" charset="0"/>
                <a:cs typeface="Times New Roman" panose="02020603050405020304" pitchFamily="18" charset="0"/>
              </a:rPr>
              <a:t>If information is requested by a Contracting State in accordance with this Article, the other Contracting State shall use its information gathering measures to obtain the requested information, even though that other Contracting State may not need such information for its own tax purposes. The obligation contained in the preceding sentence is subject to the limitations of paragraph 3 but in no case shall such limitations be construed to permit a Contracting State to decline to supply information solely because it has no domestic interest in such information.</a:t>
            </a:r>
          </a:p>
          <a:p>
            <a:pPr marL="228600" indent="-228600">
              <a:spcAft>
                <a:spcPts val="900"/>
              </a:spcAft>
              <a:buFont typeface="+mj-lt"/>
              <a:buAutoNum type="arabicPeriod" startAt="4"/>
            </a:pPr>
            <a:r>
              <a:rPr lang="en-AU" sz="1200" dirty="0">
                <a:solidFill>
                  <a:srgbClr val="000000"/>
                </a:solidFill>
                <a:latin typeface="Century Gothic" panose="020B0502020202020204" pitchFamily="34" charset="0"/>
                <a:cs typeface="Times New Roman" panose="02020603050405020304" pitchFamily="18" charset="0"/>
              </a:rPr>
              <a:t>In no case shall the provisions of paragraph 3 be construed to permit a Contracting State to decline to supply information solely because the information is held by a bank, other financial institution, nominee or person acting in an agency or a fiduciary capacity or because it relates to ownership interests in a person.</a:t>
            </a:r>
          </a:p>
          <a:p>
            <a:br>
              <a:rPr lang="en-AU" sz="1200" dirty="0">
                <a:solidFill>
                  <a:srgbClr val="000000"/>
                </a:solidFill>
                <a:latin typeface="Century Gothic" panose="020B0502020202020204" pitchFamily="34" charset="0"/>
                <a:cs typeface="Times New Roman" panose="02020603050405020304" pitchFamily="18" charset="0"/>
              </a:rPr>
            </a:br>
            <a:endParaRPr lang="en-AU" sz="1200" dirty="0">
              <a:solidFill>
                <a:srgbClr val="000000"/>
              </a:solidFill>
              <a:latin typeface="Century Gothic" panose="020B050202020202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971C583F-E030-4C5F-9F9D-E61FDE14D23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12" name="TextBox 11">
            <a:extLst>
              <a:ext uri="{FF2B5EF4-FFF2-40B4-BE49-F238E27FC236}">
                <a16:creationId xmlns:a16="http://schemas.microsoft.com/office/drawing/2014/main" id="{318150A8-F76F-46FB-BE27-32B29439D6C4}"/>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INTERNATIONAL COOPERATION| </a:t>
            </a:r>
            <a:r>
              <a:rPr lang="en-AU" sz="2000" dirty="0">
                <a:solidFill>
                  <a:schemeClr val="accent6"/>
                </a:solidFill>
                <a:latin typeface="Century Gothic" panose="020B0502020202020204" pitchFamily="34" charset="0"/>
              </a:rPr>
              <a:t>DTA (CONTINUED…)</a:t>
            </a:r>
          </a:p>
        </p:txBody>
      </p:sp>
      <p:pic>
        <p:nvPicPr>
          <p:cNvPr id="13" name="Picture 12">
            <a:extLst>
              <a:ext uri="{FF2B5EF4-FFF2-40B4-BE49-F238E27FC236}">
                <a16:creationId xmlns:a16="http://schemas.microsoft.com/office/drawing/2014/main" id="{49C63089-FAD0-40C6-B351-AC999DB6DFB4}"/>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4" name="TextBox 1">
            <a:extLst>
              <a:ext uri="{FF2B5EF4-FFF2-40B4-BE49-F238E27FC236}">
                <a16:creationId xmlns:a16="http://schemas.microsoft.com/office/drawing/2014/main" id="{8DDCF3DF-6CFA-4D28-B599-E9466A4F177D}"/>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10" name="Graphic 9" descr="Contract with solid fill">
            <a:extLst>
              <a:ext uri="{FF2B5EF4-FFF2-40B4-BE49-F238E27FC236}">
                <a16:creationId xmlns:a16="http://schemas.microsoft.com/office/drawing/2014/main" id="{39C669F4-F8C9-4584-A7B4-DA33CF1370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24717" y="5842428"/>
            <a:ext cx="685800" cy="685800"/>
          </a:xfrm>
          <a:prstGeom prst="rect">
            <a:avLst/>
          </a:prstGeom>
        </p:spPr>
      </p:pic>
    </p:spTree>
    <p:extLst>
      <p:ext uri="{BB962C8B-B14F-4D97-AF65-F5344CB8AC3E}">
        <p14:creationId xmlns:p14="http://schemas.microsoft.com/office/powerpoint/2010/main" val="3837474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F8036C-A071-486C-A725-F3E430D9F411}"/>
              </a:ext>
            </a:extLst>
          </p:cNvPr>
          <p:cNvSpPr txBox="1"/>
          <p:nvPr/>
        </p:nvSpPr>
        <p:spPr>
          <a:xfrm>
            <a:off x="111401" y="587708"/>
            <a:ext cx="8933209" cy="535596"/>
          </a:xfrm>
          <a:prstGeom prst="rect">
            <a:avLst/>
          </a:prstGeom>
          <a:noFill/>
        </p:spPr>
        <p:txBody>
          <a:bodyPr wrap="square" rtlCol="0">
            <a:spAutoFit/>
          </a:bodyPr>
          <a:lstStyle/>
          <a:p>
            <a:pPr>
              <a:lnSpc>
                <a:spcPct val="107000"/>
              </a:lnSpc>
              <a:spcAft>
                <a:spcPts val="600"/>
              </a:spcAft>
            </a:pPr>
            <a:r>
              <a:rPr lang="en-AU" sz="1400" dirty="0">
                <a:latin typeface="Century Gothic" panose="020B0502020202020204" pitchFamily="34" charset="0"/>
                <a:ea typeface="Calibri" panose="020F0502020204030204" pitchFamily="34" charset="0"/>
                <a:cs typeface="Times New Roman" panose="02020603050405020304" pitchFamily="18" charset="0"/>
              </a:rPr>
              <a:t>Working within your groups, consider the Taxation Information Exchange Agreement (TIEA) between Australia &amp; the Cayman Islands and answer the following questions:  </a:t>
            </a:r>
            <a:endParaRPr lang="en-AU" sz="1400" dirty="0">
              <a:latin typeface="Century Gothic" panose="020B0502020202020204" pitchFamily="34" charset="0"/>
            </a:endParaRPr>
          </a:p>
        </p:txBody>
      </p:sp>
      <p:pic>
        <p:nvPicPr>
          <p:cNvPr id="16" name="Picture 15">
            <a:extLst>
              <a:ext uri="{FF2B5EF4-FFF2-40B4-BE49-F238E27FC236}">
                <a16:creationId xmlns:a16="http://schemas.microsoft.com/office/drawing/2014/main" id="{4C6C24EC-8153-4F83-B7EC-5ADF9ADFBA9E}"/>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17" name="TextBox 4">
            <a:extLst>
              <a:ext uri="{FF2B5EF4-FFF2-40B4-BE49-F238E27FC236}">
                <a16:creationId xmlns:a16="http://schemas.microsoft.com/office/drawing/2014/main" id="{ECC2CC05-7683-4506-9EB1-4A6892291EAF}"/>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tx2"/>
                </a:solidFill>
                <a:latin typeface="Century Gothic" panose="020B0502020202020204" pitchFamily="34" charset="0"/>
              </a:rPr>
              <a:t>GROUP ACTIVITY| </a:t>
            </a:r>
            <a:r>
              <a:rPr lang="en-AU" sz="2000" dirty="0">
                <a:solidFill>
                  <a:schemeClr val="accent4"/>
                </a:solidFill>
                <a:latin typeface="Century Gothic" panose="020B0502020202020204" pitchFamily="34" charset="0"/>
              </a:rPr>
              <a:t>TIEA</a:t>
            </a:r>
          </a:p>
        </p:txBody>
      </p:sp>
      <p:pic>
        <p:nvPicPr>
          <p:cNvPr id="18" name="Picture 17">
            <a:extLst>
              <a:ext uri="{FF2B5EF4-FFF2-40B4-BE49-F238E27FC236}">
                <a16:creationId xmlns:a16="http://schemas.microsoft.com/office/drawing/2014/main" id="{BE68CB81-C5F1-49E1-A780-2AB01532DD39}"/>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9" name="TextBox 1">
            <a:extLst>
              <a:ext uri="{FF2B5EF4-FFF2-40B4-BE49-F238E27FC236}">
                <a16:creationId xmlns:a16="http://schemas.microsoft.com/office/drawing/2014/main" id="{365AD29E-B641-4E12-A050-022996C9EB4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graphicFrame>
        <p:nvGraphicFramePr>
          <p:cNvPr id="8" name="Diagram 7">
            <a:extLst>
              <a:ext uri="{FF2B5EF4-FFF2-40B4-BE49-F238E27FC236}">
                <a16:creationId xmlns:a16="http://schemas.microsoft.com/office/drawing/2014/main" id="{7A1F59E6-DF82-49EC-850C-1C0A703A29F7}"/>
              </a:ext>
            </a:extLst>
          </p:cNvPr>
          <p:cNvGraphicFramePr/>
          <p:nvPr>
            <p:extLst>
              <p:ext uri="{D42A27DB-BD31-4B8C-83A1-F6EECF244321}">
                <p14:modId xmlns:p14="http://schemas.microsoft.com/office/powerpoint/2010/main" val="1832039494"/>
              </p:ext>
            </p:extLst>
          </p:nvPr>
        </p:nvGraphicFramePr>
        <p:xfrm>
          <a:off x="169333" y="1554012"/>
          <a:ext cx="8788400" cy="41483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 name="Graphic 9" descr="Signature with solid fill">
            <a:extLst>
              <a:ext uri="{FF2B5EF4-FFF2-40B4-BE49-F238E27FC236}">
                <a16:creationId xmlns:a16="http://schemas.microsoft.com/office/drawing/2014/main" id="{1750F92C-F0D4-454A-A8AC-6F857E4FF32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99396" y="5894316"/>
            <a:ext cx="685800" cy="685800"/>
          </a:xfrm>
          <a:prstGeom prst="rect">
            <a:avLst/>
          </a:prstGeom>
        </p:spPr>
      </p:pic>
    </p:spTree>
    <p:extLst>
      <p:ext uri="{BB962C8B-B14F-4D97-AF65-F5344CB8AC3E}">
        <p14:creationId xmlns:p14="http://schemas.microsoft.com/office/powerpoint/2010/main" val="1250789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7EA6834-8FF7-4897-A6F3-B6BDAA74863A}"/>
              </a:ext>
            </a:extLst>
          </p:cNvPr>
          <p:cNvSpPr txBox="1"/>
          <p:nvPr/>
        </p:nvSpPr>
        <p:spPr>
          <a:xfrm>
            <a:off x="121637" y="620784"/>
            <a:ext cx="8921199" cy="3639458"/>
          </a:xfrm>
          <a:prstGeom prst="rect">
            <a:avLst/>
          </a:prstGeom>
          <a:noFill/>
        </p:spPr>
        <p:txBody>
          <a:bodyPr wrap="square">
            <a:spAutoFit/>
          </a:bodyPr>
          <a:lstStyle/>
          <a:p>
            <a:pPr>
              <a:lnSpc>
                <a:spcPct val="150000"/>
              </a:lnSpc>
              <a:spcAft>
                <a:spcPts val="900"/>
              </a:spcAft>
            </a:pPr>
            <a:r>
              <a:rPr lang="en-AU" sz="1200" b="1" cap="all" dirty="0">
                <a:solidFill>
                  <a:schemeClr val="accent5"/>
                </a:solidFill>
                <a:latin typeface="Century Gothic" panose="020B0502020202020204" pitchFamily="34" charset="0"/>
                <a:ea typeface="Calibri" panose="020F0502020204030204" pitchFamily="34" charset="0"/>
                <a:cs typeface="Times New Roman" panose="02020603050405020304" pitchFamily="18" charset="0"/>
              </a:rPr>
              <a:t>The following was extracted from the agreement with the Cayman Islands:</a:t>
            </a:r>
            <a:endParaRPr lang="en-AU" sz="1600" b="1" cap="all" dirty="0">
              <a:solidFill>
                <a:schemeClr val="accent5"/>
              </a:solidFill>
              <a:latin typeface="Century Gothic" panose="020B0502020202020204" pitchFamily="34" charset="0"/>
              <a:ea typeface="Times New Roman" panose="02020603050405020304" pitchFamily="18" charset="0"/>
            </a:endParaRPr>
          </a:p>
          <a:p>
            <a:pPr>
              <a:lnSpc>
                <a:spcPct val="150000"/>
              </a:lnSpc>
              <a:spcAft>
                <a:spcPts val="900"/>
              </a:spcAft>
            </a:pPr>
            <a:r>
              <a:rPr lang="en-AU" sz="1200" b="1" cap="all"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ARTICLE 1 - Object and scope of this Agreement</a:t>
            </a:r>
            <a:endParaRPr lang="en-AU" sz="1600" b="1" cap="all" dirty="0">
              <a:solidFill>
                <a:schemeClr val="accent1"/>
              </a:solidFill>
              <a:latin typeface="Century Gothic" panose="020B0502020202020204" pitchFamily="34" charset="0"/>
              <a:ea typeface="Times New Roman" panose="02020603050405020304" pitchFamily="18" charset="0"/>
            </a:endParaRPr>
          </a:p>
          <a:p>
            <a:pPr>
              <a:spcAft>
                <a:spcPts val="600"/>
              </a:spcAft>
              <a:tabLst>
                <a:tab pos="257175" algn="l"/>
              </a:tabLst>
            </a:pPr>
            <a:r>
              <a:rPr lang="en-AU" sz="12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The competent authorities of the Contracting Parties shall provide assistance through exchange of information that is foreseeably relevant to the administration and enforcement of the domestic laws of those Parties concerning taxes covered by this Agreement.  Such information shall include information that is foreseeably relevant to the determination, assessment and collection of such taxes, the recovery and enforcement of tax claims, or the investigation or prosecution of tax matters. </a:t>
            </a:r>
            <a:endParaRPr lang="en-AU" sz="12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spcAft>
                <a:spcPts val="900"/>
              </a:spcAft>
            </a:pPr>
            <a:r>
              <a:rPr lang="en-AU" sz="1200" b="1" cap="all"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ARTICLE 5 - EXCHANGE of information upon request</a:t>
            </a:r>
            <a:endParaRPr lang="en-AU" sz="1600" b="1" cap="all" dirty="0">
              <a:solidFill>
                <a:schemeClr val="accent1"/>
              </a:solidFill>
              <a:latin typeface="Century Gothic" panose="020B0502020202020204" pitchFamily="34" charset="0"/>
              <a:ea typeface="Times New Roman" panose="02020603050405020304" pitchFamily="18" charset="0"/>
            </a:endParaRPr>
          </a:p>
          <a:p>
            <a:pPr marL="228600" indent="-228600">
              <a:spcAft>
                <a:spcPts val="600"/>
              </a:spcAft>
              <a:buFont typeface="+mj-lt"/>
              <a:buAutoNum type="arabicPeriod"/>
            </a:pPr>
            <a:r>
              <a:rPr lang="en-AU" sz="12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The competent authority of the Requested Party shall provide upon request information for the purposes referred to in Article 1.  Such information shall be provided without regard to whether the conduct being investigated would constitute a crime under the laws of the Requested Party if such conduct occurred in the Requested Party.  </a:t>
            </a:r>
            <a:endParaRPr lang="en-AU" sz="1200" dirty="0">
              <a:latin typeface="Century Gothic" panose="020B0502020202020204" pitchFamily="34" charset="0"/>
              <a:ea typeface="Calibri" panose="020F0502020204030204" pitchFamily="34" charset="0"/>
              <a:cs typeface="Times New Roman" panose="02020603050405020304" pitchFamily="18" charset="0"/>
            </a:endParaRPr>
          </a:p>
          <a:p>
            <a:pPr marL="228600" indent="-228600">
              <a:spcAft>
                <a:spcPts val="600"/>
              </a:spcAft>
              <a:buFont typeface="+mj-lt"/>
              <a:buAutoNum type="arabicPeriod"/>
            </a:pPr>
            <a:r>
              <a:rPr lang="en-AU" sz="12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If the information in the possession of the competent authority of the Requested Party is not sufficient to enable it to comply with the request for information, that Party shall use all relevant information gathering measures to provide the Applicant Party with the information requested, notwithstanding that the Requested Party may not need such information for its own tax purposes.</a:t>
            </a:r>
            <a:endParaRPr lang="en-AU" sz="12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9" name="Graphic 8" descr="Signature with solid fill">
            <a:extLst>
              <a:ext uri="{FF2B5EF4-FFF2-40B4-BE49-F238E27FC236}">
                <a16:creationId xmlns:a16="http://schemas.microsoft.com/office/drawing/2014/main" id="{85553361-55DA-4AF8-A460-FD9809D7B4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9396" y="5894316"/>
            <a:ext cx="685800" cy="685800"/>
          </a:xfrm>
          <a:prstGeom prst="rect">
            <a:avLst/>
          </a:prstGeom>
        </p:spPr>
      </p:pic>
      <p:pic>
        <p:nvPicPr>
          <p:cNvPr id="11" name="Picture 10">
            <a:extLst>
              <a:ext uri="{FF2B5EF4-FFF2-40B4-BE49-F238E27FC236}">
                <a16:creationId xmlns:a16="http://schemas.microsoft.com/office/drawing/2014/main" id="{971C583F-E030-4C5F-9F9D-E61FDE14D23E}"/>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111400" y="450117"/>
            <a:ext cx="8933210" cy="94619"/>
          </a:xfrm>
          <a:prstGeom prst="rect">
            <a:avLst/>
          </a:prstGeom>
        </p:spPr>
      </p:pic>
      <p:sp>
        <p:nvSpPr>
          <p:cNvPr id="12" name="TextBox 11">
            <a:extLst>
              <a:ext uri="{FF2B5EF4-FFF2-40B4-BE49-F238E27FC236}">
                <a16:creationId xmlns:a16="http://schemas.microsoft.com/office/drawing/2014/main" id="{318150A8-F76F-46FB-BE27-32B29439D6C4}"/>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INTERNATIONAL COOPERATION| </a:t>
            </a:r>
            <a:r>
              <a:rPr lang="en-AU" sz="2000" dirty="0">
                <a:solidFill>
                  <a:schemeClr val="accent6"/>
                </a:solidFill>
                <a:latin typeface="Century Gothic" panose="020B0502020202020204" pitchFamily="34" charset="0"/>
              </a:rPr>
              <a:t>TEIA</a:t>
            </a:r>
          </a:p>
        </p:txBody>
      </p:sp>
      <p:pic>
        <p:nvPicPr>
          <p:cNvPr id="13" name="Picture 12">
            <a:extLst>
              <a:ext uri="{FF2B5EF4-FFF2-40B4-BE49-F238E27FC236}">
                <a16:creationId xmlns:a16="http://schemas.microsoft.com/office/drawing/2014/main" id="{49C63089-FAD0-40C6-B351-AC999DB6DFB4}"/>
              </a:ext>
            </a:extLst>
          </p:cNvPr>
          <p:cNvPicPr>
            <a:picLocks noChangeAspect="1"/>
          </p:cNvPicPr>
          <p:nvPr/>
        </p:nvPicPr>
        <p:blipFill>
          <a:blip r:embed="rId7">
            <a:grayscl/>
            <a:alphaModFix amt="50000"/>
          </a:blip>
          <a:stretch>
            <a:fillRect/>
          </a:stretch>
        </p:blipFill>
        <p:spPr>
          <a:xfrm>
            <a:off x="7562296" y="44733"/>
            <a:ext cx="1474200" cy="354484"/>
          </a:xfrm>
          <a:prstGeom prst="rect">
            <a:avLst/>
          </a:prstGeom>
        </p:spPr>
      </p:pic>
      <p:sp>
        <p:nvSpPr>
          <p:cNvPr id="14" name="TextBox 1">
            <a:extLst>
              <a:ext uri="{FF2B5EF4-FFF2-40B4-BE49-F238E27FC236}">
                <a16:creationId xmlns:a16="http://schemas.microsoft.com/office/drawing/2014/main" id="{8DDCF3DF-6CFA-4D28-B599-E9466A4F177D}"/>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1957356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7EA6834-8FF7-4897-A6F3-B6BDAA74863A}"/>
              </a:ext>
            </a:extLst>
          </p:cNvPr>
          <p:cNvSpPr txBox="1"/>
          <p:nvPr/>
        </p:nvSpPr>
        <p:spPr>
          <a:xfrm>
            <a:off x="121637" y="620784"/>
            <a:ext cx="8921199" cy="334259"/>
          </a:xfrm>
          <a:prstGeom prst="rect">
            <a:avLst/>
          </a:prstGeom>
          <a:noFill/>
        </p:spPr>
        <p:txBody>
          <a:bodyPr wrap="square">
            <a:spAutoFit/>
          </a:bodyPr>
          <a:lstStyle/>
          <a:p>
            <a:pPr>
              <a:lnSpc>
                <a:spcPct val="150000"/>
              </a:lnSpc>
              <a:spcAft>
                <a:spcPts val="900"/>
              </a:spcAft>
            </a:pPr>
            <a:endParaRPr lang="en-AU" sz="12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971C583F-E030-4C5F-9F9D-E61FDE14D23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12" name="TextBox 11">
            <a:extLst>
              <a:ext uri="{FF2B5EF4-FFF2-40B4-BE49-F238E27FC236}">
                <a16:creationId xmlns:a16="http://schemas.microsoft.com/office/drawing/2014/main" id="{318150A8-F76F-46FB-BE27-32B29439D6C4}"/>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INTERNATIONAL COOPERATION| </a:t>
            </a:r>
            <a:r>
              <a:rPr lang="en-AU" sz="2000" dirty="0">
                <a:solidFill>
                  <a:schemeClr val="accent6"/>
                </a:solidFill>
                <a:latin typeface="Century Gothic" panose="020B0502020202020204" pitchFamily="34" charset="0"/>
              </a:rPr>
              <a:t>COUNTRY BY COUNTRY</a:t>
            </a:r>
          </a:p>
        </p:txBody>
      </p:sp>
      <p:pic>
        <p:nvPicPr>
          <p:cNvPr id="13" name="Picture 12">
            <a:extLst>
              <a:ext uri="{FF2B5EF4-FFF2-40B4-BE49-F238E27FC236}">
                <a16:creationId xmlns:a16="http://schemas.microsoft.com/office/drawing/2014/main" id="{49C63089-FAD0-40C6-B351-AC999DB6DFB4}"/>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4" name="TextBox 1">
            <a:extLst>
              <a:ext uri="{FF2B5EF4-FFF2-40B4-BE49-F238E27FC236}">
                <a16:creationId xmlns:a16="http://schemas.microsoft.com/office/drawing/2014/main" id="{8DDCF3DF-6CFA-4D28-B599-E9466A4F177D}"/>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10" name="TextBox 9">
            <a:extLst>
              <a:ext uri="{FF2B5EF4-FFF2-40B4-BE49-F238E27FC236}">
                <a16:creationId xmlns:a16="http://schemas.microsoft.com/office/drawing/2014/main" id="{AA61BBCE-BCA0-4DCB-A018-79F4D37CB185}"/>
              </a:ext>
            </a:extLst>
          </p:cNvPr>
          <p:cNvSpPr txBox="1"/>
          <p:nvPr/>
        </p:nvSpPr>
        <p:spPr>
          <a:xfrm>
            <a:off x="101164" y="620784"/>
            <a:ext cx="8941672" cy="2253053"/>
          </a:xfrm>
          <a:prstGeom prst="rect">
            <a:avLst/>
          </a:prstGeom>
          <a:noFill/>
        </p:spPr>
        <p:txBody>
          <a:bodyPr wrap="square">
            <a:spAutoFit/>
          </a:bodyPr>
          <a:lstStyle/>
          <a:p>
            <a:pPr>
              <a:lnSpc>
                <a:spcPct val="106000"/>
              </a:lnSpc>
              <a:spcAft>
                <a:spcPts val="800"/>
              </a:spcAft>
            </a:pPr>
            <a:r>
              <a:rPr lang="en-AU" sz="1200" dirty="0">
                <a:effectLst/>
                <a:latin typeface="Century Gothic" panose="020B0502020202020204" pitchFamily="34" charset="0"/>
                <a:ea typeface="Calibri" panose="020F0502020204030204" pitchFamily="34" charset="0"/>
                <a:cs typeface="Times New Roman" panose="02020603050405020304" pitchFamily="18" charset="0"/>
              </a:rPr>
              <a:t>CBC reporting involves the comprehensive exchanges of information between participating jurisdictions. </a:t>
            </a:r>
          </a:p>
          <a:p>
            <a:pPr>
              <a:lnSpc>
                <a:spcPct val="106000"/>
              </a:lnSpc>
              <a:spcAft>
                <a:spcPts val="800"/>
              </a:spcAft>
            </a:pPr>
            <a:r>
              <a:rPr lang="en-AU" sz="1200" dirty="0">
                <a:effectLst/>
                <a:latin typeface="Century Gothic" panose="020B0502020202020204" pitchFamily="34" charset="0"/>
                <a:ea typeface="Calibri" panose="020F0502020204030204" pitchFamily="34" charset="0"/>
                <a:cs typeface="Times New Roman" panose="02020603050405020304" pitchFamily="18" charset="0"/>
              </a:rPr>
              <a:t>It implements Action 13 of the Organisation for Economic Co-operation and Development (OECD) / G20 base erosion and profit shifting (BEPS) project. </a:t>
            </a:r>
          </a:p>
          <a:p>
            <a:pPr>
              <a:lnSpc>
                <a:spcPct val="106000"/>
              </a:lnSpc>
              <a:spcAft>
                <a:spcPts val="800"/>
              </a:spcAft>
            </a:pPr>
            <a:r>
              <a:rPr lang="en-AU" sz="1200" dirty="0">
                <a:effectLst/>
                <a:latin typeface="Century Gothic" panose="020B0502020202020204" pitchFamily="34" charset="0"/>
                <a:ea typeface="Calibri" panose="020F0502020204030204" pitchFamily="34" charset="0"/>
                <a:cs typeface="Times New Roman" panose="02020603050405020304" pitchFamily="18" charset="0"/>
              </a:rPr>
              <a:t>Essentially, certain entities are required to provide reporting statements with disclosures on:</a:t>
            </a:r>
          </a:p>
          <a:p>
            <a:pPr marL="742950" lvl="1" indent="-285750">
              <a:lnSpc>
                <a:spcPct val="106000"/>
              </a:lnSpc>
              <a:buFont typeface="Courier New" panose="02070309020205020404" pitchFamily="49" charset="0"/>
              <a:buChar char="o"/>
            </a:pPr>
            <a:r>
              <a:rPr lang="en-AU" sz="1200" dirty="0">
                <a:effectLst/>
                <a:latin typeface="Century Gothic" panose="020B0502020202020204" pitchFamily="34" charset="0"/>
                <a:ea typeface="Calibri" panose="020F0502020204030204" pitchFamily="34" charset="0"/>
                <a:cs typeface="Times New Roman" panose="02020603050405020304" pitchFamily="18" charset="0"/>
              </a:rPr>
              <a:t>the revenues, profits and taxes paid by the global group, broken down by tax jurisdiction</a:t>
            </a:r>
          </a:p>
          <a:p>
            <a:pPr marL="742950" lvl="1" indent="-285750">
              <a:lnSpc>
                <a:spcPct val="106000"/>
              </a:lnSpc>
              <a:buFont typeface="Courier New" panose="02070309020205020404" pitchFamily="49" charset="0"/>
              <a:buChar char="o"/>
            </a:pPr>
            <a:r>
              <a:rPr lang="en-AU" sz="1200" dirty="0">
                <a:effectLst/>
                <a:latin typeface="Century Gothic" panose="020B0502020202020204" pitchFamily="34" charset="0"/>
                <a:ea typeface="Calibri" panose="020F0502020204030204" pitchFamily="34" charset="0"/>
                <a:cs typeface="Times New Roman" panose="02020603050405020304" pitchFamily="18" charset="0"/>
              </a:rPr>
              <a:t>the operations and activities of the global group to which an entity belongs</a:t>
            </a:r>
          </a:p>
          <a:p>
            <a:pPr marL="742950" lvl="1" indent="-285750">
              <a:lnSpc>
                <a:spcPct val="106000"/>
              </a:lnSpc>
              <a:spcAft>
                <a:spcPts val="800"/>
              </a:spcAft>
              <a:buFont typeface="Courier New" panose="02070309020205020404" pitchFamily="49" charset="0"/>
              <a:buChar char="o"/>
            </a:pPr>
            <a:r>
              <a:rPr lang="en-AU" sz="1200" dirty="0">
                <a:effectLst/>
                <a:latin typeface="Century Gothic" panose="020B0502020202020204" pitchFamily="34" charset="0"/>
                <a:ea typeface="Calibri" panose="020F0502020204030204" pitchFamily="34" charset="0"/>
                <a:cs typeface="Times New Roman" panose="02020603050405020304" pitchFamily="18" charset="0"/>
              </a:rPr>
              <a:t>an entity's international related party dealings.</a:t>
            </a:r>
          </a:p>
          <a:p>
            <a:pPr>
              <a:lnSpc>
                <a:spcPct val="107000"/>
              </a:lnSpc>
              <a:spcAft>
                <a:spcPts val="800"/>
              </a:spcAft>
            </a:pPr>
            <a:r>
              <a:rPr lang="en-AU" sz="1200" dirty="0">
                <a:effectLst/>
                <a:latin typeface="Century Gothic" panose="020B0502020202020204" pitchFamily="34" charset="0"/>
                <a:ea typeface="Calibri" panose="020F0502020204030204" pitchFamily="34" charset="0"/>
                <a:cs typeface="Times New Roman" panose="02020603050405020304" pitchFamily="18" charset="0"/>
              </a:rPr>
              <a:t>Australia is one of over 80 jurisdictions that have signed the CBC reporting Multilateral Competent Authority Agreement (MCAA) to facilitate the exchange of CBC reports between tax authorities in different jurisdictions.</a:t>
            </a:r>
          </a:p>
        </p:txBody>
      </p:sp>
      <p:pic>
        <p:nvPicPr>
          <p:cNvPr id="15" name="Graphic 14" descr="Handshake with solid fill">
            <a:extLst>
              <a:ext uri="{FF2B5EF4-FFF2-40B4-BE49-F238E27FC236}">
                <a16:creationId xmlns:a16="http://schemas.microsoft.com/office/drawing/2014/main" id="{F80DBC69-9F15-4404-BE85-D13B5B0A8C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299396" y="5987947"/>
            <a:ext cx="685800" cy="685800"/>
          </a:xfrm>
          <a:prstGeom prst="rect">
            <a:avLst/>
          </a:prstGeom>
        </p:spPr>
      </p:pic>
      <p:pic>
        <p:nvPicPr>
          <p:cNvPr id="1026" name="Picture 2" descr="OECD'S COUNTRY-BY-COUNTRY REPORTING REGIME">
            <a:extLst>
              <a:ext uri="{FF2B5EF4-FFF2-40B4-BE49-F238E27FC236}">
                <a16:creationId xmlns:a16="http://schemas.microsoft.com/office/drawing/2014/main" id="{CF34233E-394F-4306-B425-2E9C3C18F0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6377" y="3334494"/>
            <a:ext cx="6451718" cy="2829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309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descr="Soccer ball with solid fill">
            <a:extLst>
              <a:ext uri="{FF2B5EF4-FFF2-40B4-BE49-F238E27FC236}">
                <a16:creationId xmlns:a16="http://schemas.microsoft.com/office/drawing/2014/main" id="{C0F65A20-2036-4AC4-8D10-C327CD4180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99396" y="5938699"/>
            <a:ext cx="685800" cy="685800"/>
          </a:xfrm>
          <a:prstGeom prst="rect">
            <a:avLst/>
          </a:prstGeom>
        </p:spPr>
      </p:pic>
      <p:sp>
        <p:nvSpPr>
          <p:cNvPr id="2" name="Rectangle: Rounded Corners 1">
            <a:extLst>
              <a:ext uri="{FF2B5EF4-FFF2-40B4-BE49-F238E27FC236}">
                <a16:creationId xmlns:a16="http://schemas.microsoft.com/office/drawing/2014/main" id="{9EF813D3-BE02-43AE-82C5-AAE65B240A63}"/>
              </a:ext>
            </a:extLst>
          </p:cNvPr>
          <p:cNvSpPr/>
          <p:nvPr/>
        </p:nvSpPr>
        <p:spPr>
          <a:xfrm>
            <a:off x="1470991" y="2424045"/>
            <a:ext cx="1232453" cy="171947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latin typeface="Century Gothic" panose="020B0502020202020204" pitchFamily="34" charset="0"/>
              </a:rPr>
              <a:t>TOURNAMENT ORGANISER</a:t>
            </a:r>
          </a:p>
          <a:p>
            <a:pPr algn="ctr"/>
            <a:endParaRPr lang="en-AU" sz="900" b="1" dirty="0">
              <a:solidFill>
                <a:schemeClr val="tx1"/>
              </a:solidFill>
              <a:latin typeface="Century Gothic" panose="020B0502020202020204" pitchFamily="34" charset="0"/>
            </a:endParaRPr>
          </a:p>
          <a:p>
            <a:pPr algn="ctr"/>
            <a:endParaRPr lang="en-AU" sz="900" b="1" dirty="0">
              <a:solidFill>
                <a:schemeClr val="tx1"/>
              </a:solidFill>
              <a:latin typeface="Century Gothic" panose="020B0502020202020204" pitchFamily="34" charset="0"/>
            </a:endParaRPr>
          </a:p>
          <a:p>
            <a:pPr algn="ctr"/>
            <a:endParaRPr lang="en-AU" sz="900" b="1" dirty="0">
              <a:solidFill>
                <a:schemeClr val="tx1"/>
              </a:solidFill>
              <a:latin typeface="Century Gothic" panose="020B0502020202020204" pitchFamily="34" charset="0"/>
            </a:endParaRPr>
          </a:p>
          <a:p>
            <a:pPr algn="ctr"/>
            <a:endParaRPr lang="en-AU" sz="900" b="1" dirty="0">
              <a:solidFill>
                <a:schemeClr val="tx1"/>
              </a:solidFill>
              <a:latin typeface="Century Gothic" panose="020B0502020202020204" pitchFamily="34" charset="0"/>
            </a:endParaRPr>
          </a:p>
          <a:p>
            <a:pPr algn="ctr"/>
            <a:endParaRPr lang="en-AU" sz="900" b="1" dirty="0">
              <a:solidFill>
                <a:schemeClr val="tx1"/>
              </a:solidFill>
              <a:latin typeface="Century Gothic" panose="020B0502020202020204" pitchFamily="34" charset="0"/>
            </a:endParaRPr>
          </a:p>
          <a:p>
            <a:pPr algn="ctr"/>
            <a:endParaRPr lang="en-AU" sz="900" b="1" dirty="0">
              <a:solidFill>
                <a:schemeClr val="tx1"/>
              </a:solidFill>
              <a:latin typeface="Century Gothic" panose="020B0502020202020204" pitchFamily="34" charset="0"/>
            </a:endParaRPr>
          </a:p>
          <a:p>
            <a:pPr algn="ctr"/>
            <a:endParaRPr lang="en-AU" sz="900" b="1" dirty="0">
              <a:solidFill>
                <a:schemeClr val="tx1"/>
              </a:solidFill>
              <a:latin typeface="Century Gothic" panose="020B0502020202020204" pitchFamily="34" charset="0"/>
            </a:endParaRPr>
          </a:p>
        </p:txBody>
      </p:sp>
      <p:sp>
        <p:nvSpPr>
          <p:cNvPr id="6" name="Rectangle: Rounded Corners 5">
            <a:extLst>
              <a:ext uri="{FF2B5EF4-FFF2-40B4-BE49-F238E27FC236}">
                <a16:creationId xmlns:a16="http://schemas.microsoft.com/office/drawing/2014/main" id="{1D2F8497-FFB1-4D05-8C84-B4590AB9DC14}"/>
              </a:ext>
            </a:extLst>
          </p:cNvPr>
          <p:cNvSpPr/>
          <p:nvPr/>
        </p:nvSpPr>
        <p:spPr>
          <a:xfrm>
            <a:off x="1470991" y="3640206"/>
            <a:ext cx="1232453" cy="503309"/>
          </a:xfrm>
          <a:prstGeom prst="roundRect">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bg1"/>
                </a:solidFill>
                <a:latin typeface="Century Gothic" panose="020B0502020202020204" pitchFamily="34" charset="0"/>
              </a:rPr>
              <a:t>CORRUPT OFFICIALS</a:t>
            </a:r>
          </a:p>
        </p:txBody>
      </p:sp>
      <p:sp>
        <p:nvSpPr>
          <p:cNvPr id="10" name="Rectangle: Rounded Corners 9">
            <a:extLst>
              <a:ext uri="{FF2B5EF4-FFF2-40B4-BE49-F238E27FC236}">
                <a16:creationId xmlns:a16="http://schemas.microsoft.com/office/drawing/2014/main" id="{1E114BF0-F0B6-4806-8D98-3191DC63D8F1}"/>
              </a:ext>
            </a:extLst>
          </p:cNvPr>
          <p:cNvSpPr/>
          <p:nvPr/>
        </p:nvSpPr>
        <p:spPr>
          <a:xfrm>
            <a:off x="3955774" y="2424045"/>
            <a:ext cx="1232453" cy="171947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latin typeface="Century Gothic" panose="020B0502020202020204" pitchFamily="34" charset="0"/>
              </a:rPr>
              <a:t>SPORTS</a:t>
            </a:r>
          </a:p>
          <a:p>
            <a:pPr algn="ctr"/>
            <a:r>
              <a:rPr lang="en-AU" sz="900" b="1" dirty="0">
                <a:solidFill>
                  <a:schemeClr val="tx1"/>
                </a:solidFill>
                <a:latin typeface="Century Gothic" panose="020B0502020202020204" pitchFamily="34" charset="0"/>
              </a:rPr>
              <a:t>MARKETING </a:t>
            </a:r>
          </a:p>
          <a:p>
            <a:pPr algn="ctr"/>
            <a:r>
              <a:rPr lang="en-AU" sz="900" b="1" dirty="0">
                <a:solidFill>
                  <a:schemeClr val="tx1"/>
                </a:solidFill>
                <a:latin typeface="Century Gothic" panose="020B0502020202020204" pitchFamily="34" charset="0"/>
              </a:rPr>
              <a:t>COMPANIES</a:t>
            </a:r>
          </a:p>
          <a:p>
            <a:pPr algn="ctr"/>
            <a:endParaRPr lang="en-AU" sz="900" b="1" dirty="0">
              <a:solidFill>
                <a:schemeClr val="tx1"/>
              </a:solidFill>
              <a:latin typeface="Century Gothic" panose="020B0502020202020204" pitchFamily="34" charset="0"/>
            </a:endParaRPr>
          </a:p>
          <a:p>
            <a:pPr algn="ctr"/>
            <a:endParaRPr lang="en-AU" sz="900" b="1" dirty="0">
              <a:solidFill>
                <a:schemeClr val="tx1"/>
              </a:solidFill>
              <a:latin typeface="Century Gothic" panose="020B0502020202020204" pitchFamily="34" charset="0"/>
            </a:endParaRPr>
          </a:p>
          <a:p>
            <a:pPr algn="ctr"/>
            <a:endParaRPr lang="en-AU" sz="900" b="1" dirty="0">
              <a:solidFill>
                <a:schemeClr val="tx1"/>
              </a:solidFill>
              <a:latin typeface="Century Gothic" panose="020B0502020202020204" pitchFamily="34" charset="0"/>
            </a:endParaRPr>
          </a:p>
          <a:p>
            <a:pPr algn="ctr"/>
            <a:endParaRPr lang="en-AU" sz="900" b="1" dirty="0">
              <a:solidFill>
                <a:schemeClr val="tx1"/>
              </a:solidFill>
              <a:latin typeface="Century Gothic" panose="020B0502020202020204" pitchFamily="34" charset="0"/>
            </a:endParaRPr>
          </a:p>
          <a:p>
            <a:pPr algn="ctr"/>
            <a:endParaRPr lang="en-AU" sz="900" b="1" dirty="0">
              <a:solidFill>
                <a:schemeClr val="tx1"/>
              </a:solidFill>
              <a:latin typeface="Century Gothic" panose="020B0502020202020204" pitchFamily="34" charset="0"/>
            </a:endParaRPr>
          </a:p>
          <a:p>
            <a:pPr algn="ctr"/>
            <a:endParaRPr lang="en-AU" sz="900" b="1" dirty="0">
              <a:solidFill>
                <a:schemeClr val="tx1"/>
              </a:solidFill>
              <a:latin typeface="Century Gothic" panose="020B0502020202020204" pitchFamily="34" charset="0"/>
            </a:endParaRPr>
          </a:p>
        </p:txBody>
      </p:sp>
      <p:sp>
        <p:nvSpPr>
          <p:cNvPr id="11" name="Rectangle: Rounded Corners 10">
            <a:extLst>
              <a:ext uri="{FF2B5EF4-FFF2-40B4-BE49-F238E27FC236}">
                <a16:creationId xmlns:a16="http://schemas.microsoft.com/office/drawing/2014/main" id="{318FDD5E-AAB0-4285-9E86-5135E9473607}"/>
              </a:ext>
            </a:extLst>
          </p:cNvPr>
          <p:cNvSpPr/>
          <p:nvPr/>
        </p:nvSpPr>
        <p:spPr>
          <a:xfrm>
            <a:off x="6440556" y="2424045"/>
            <a:ext cx="1232453" cy="171947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tx1"/>
                </a:solidFill>
                <a:latin typeface="Century Gothic" panose="020B0502020202020204" pitchFamily="34" charset="0"/>
              </a:rPr>
              <a:t>BROADCASTERS &amp; CORPORATE SPONSORS</a:t>
            </a:r>
          </a:p>
          <a:p>
            <a:pPr algn="ctr"/>
            <a:endParaRPr lang="en-AU" sz="900" b="1" dirty="0">
              <a:solidFill>
                <a:schemeClr val="tx1"/>
              </a:solidFill>
              <a:latin typeface="Century Gothic" panose="020B0502020202020204" pitchFamily="34" charset="0"/>
            </a:endParaRPr>
          </a:p>
          <a:p>
            <a:pPr algn="ctr"/>
            <a:endParaRPr lang="en-AU" sz="900" b="1" dirty="0">
              <a:solidFill>
                <a:schemeClr val="tx1"/>
              </a:solidFill>
              <a:latin typeface="Century Gothic" panose="020B0502020202020204" pitchFamily="34" charset="0"/>
            </a:endParaRPr>
          </a:p>
          <a:p>
            <a:pPr algn="ctr"/>
            <a:endParaRPr lang="en-AU" sz="900" b="1" dirty="0">
              <a:solidFill>
                <a:schemeClr val="tx1"/>
              </a:solidFill>
              <a:latin typeface="Century Gothic" panose="020B0502020202020204" pitchFamily="34" charset="0"/>
            </a:endParaRPr>
          </a:p>
          <a:p>
            <a:pPr algn="ctr"/>
            <a:endParaRPr lang="en-AU" sz="900" b="1" dirty="0">
              <a:solidFill>
                <a:schemeClr val="tx1"/>
              </a:solidFill>
              <a:latin typeface="Century Gothic" panose="020B0502020202020204" pitchFamily="34" charset="0"/>
            </a:endParaRPr>
          </a:p>
          <a:p>
            <a:pPr algn="ctr"/>
            <a:endParaRPr lang="en-AU" sz="900" b="1" dirty="0">
              <a:solidFill>
                <a:schemeClr val="tx1"/>
              </a:solidFill>
              <a:latin typeface="Century Gothic" panose="020B0502020202020204" pitchFamily="34" charset="0"/>
            </a:endParaRPr>
          </a:p>
          <a:p>
            <a:pPr algn="ctr"/>
            <a:endParaRPr lang="en-AU" sz="900" b="1" dirty="0">
              <a:solidFill>
                <a:schemeClr val="tx1"/>
              </a:solidFill>
              <a:latin typeface="Century Gothic" panose="020B0502020202020204" pitchFamily="34" charset="0"/>
            </a:endParaRPr>
          </a:p>
          <a:p>
            <a:pPr algn="ctr"/>
            <a:endParaRPr lang="en-AU" sz="900" b="1" dirty="0">
              <a:solidFill>
                <a:schemeClr val="tx1"/>
              </a:solidFill>
              <a:latin typeface="Century Gothic" panose="020B0502020202020204" pitchFamily="34" charset="0"/>
            </a:endParaRPr>
          </a:p>
        </p:txBody>
      </p:sp>
      <p:sp>
        <p:nvSpPr>
          <p:cNvPr id="8" name="Rectangle: Rounded Corners 7">
            <a:extLst>
              <a:ext uri="{FF2B5EF4-FFF2-40B4-BE49-F238E27FC236}">
                <a16:creationId xmlns:a16="http://schemas.microsoft.com/office/drawing/2014/main" id="{C10AFF17-5FB9-40E2-85AA-56F524307AEE}"/>
              </a:ext>
            </a:extLst>
          </p:cNvPr>
          <p:cNvSpPr/>
          <p:nvPr/>
        </p:nvSpPr>
        <p:spPr>
          <a:xfrm>
            <a:off x="2345628" y="5232130"/>
            <a:ext cx="1977887" cy="333251"/>
          </a:xfrm>
          <a:prstGeom prst="roundRect">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b="1" dirty="0">
                <a:solidFill>
                  <a:schemeClr val="bg1"/>
                </a:solidFill>
                <a:latin typeface="Century Gothic" panose="020B0502020202020204" pitchFamily="34" charset="0"/>
              </a:rPr>
              <a:t>INTERMEDIARIES</a:t>
            </a:r>
          </a:p>
        </p:txBody>
      </p:sp>
      <p:cxnSp>
        <p:nvCxnSpPr>
          <p:cNvPr id="15" name="Straight Arrow Connector 14">
            <a:extLst>
              <a:ext uri="{FF2B5EF4-FFF2-40B4-BE49-F238E27FC236}">
                <a16:creationId xmlns:a16="http://schemas.microsoft.com/office/drawing/2014/main" id="{3B0FDC2C-AEB9-4403-9FA9-70EC72DF3597}"/>
              </a:ext>
            </a:extLst>
          </p:cNvPr>
          <p:cNvCxnSpPr>
            <a:cxnSpLocks/>
          </p:cNvCxnSpPr>
          <p:nvPr/>
        </p:nvCxnSpPr>
        <p:spPr>
          <a:xfrm>
            <a:off x="5332344" y="2686052"/>
            <a:ext cx="979004"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AD4F84A-5B63-4499-9086-3E7848CA3CD9}"/>
              </a:ext>
            </a:extLst>
          </p:cNvPr>
          <p:cNvCxnSpPr>
            <a:cxnSpLocks/>
          </p:cNvCxnSpPr>
          <p:nvPr/>
        </p:nvCxnSpPr>
        <p:spPr>
          <a:xfrm flipH="1">
            <a:off x="5322404" y="2812775"/>
            <a:ext cx="993914"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95D4C5C-A963-4007-9CD4-413D7D657501}"/>
              </a:ext>
            </a:extLst>
          </p:cNvPr>
          <p:cNvCxnSpPr>
            <a:cxnSpLocks/>
          </p:cNvCxnSpPr>
          <p:nvPr/>
        </p:nvCxnSpPr>
        <p:spPr>
          <a:xfrm>
            <a:off x="2842584" y="2681084"/>
            <a:ext cx="979004"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5FCD292-27D1-4863-8552-AF8BE02C30D6}"/>
              </a:ext>
            </a:extLst>
          </p:cNvPr>
          <p:cNvCxnSpPr>
            <a:cxnSpLocks/>
          </p:cNvCxnSpPr>
          <p:nvPr/>
        </p:nvCxnSpPr>
        <p:spPr>
          <a:xfrm flipH="1">
            <a:off x="2832644" y="2807807"/>
            <a:ext cx="993914"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C195CAB-3C78-48BC-975C-7406994A0515}"/>
              </a:ext>
            </a:extLst>
          </p:cNvPr>
          <p:cNvCxnSpPr>
            <a:cxnSpLocks/>
          </p:cNvCxnSpPr>
          <p:nvPr/>
        </p:nvCxnSpPr>
        <p:spPr>
          <a:xfrm>
            <a:off x="2847554" y="3838996"/>
            <a:ext cx="979004"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B078150-0989-455D-BE7C-344D86C727F9}"/>
              </a:ext>
            </a:extLst>
          </p:cNvPr>
          <p:cNvCxnSpPr>
            <a:cxnSpLocks/>
          </p:cNvCxnSpPr>
          <p:nvPr/>
        </p:nvCxnSpPr>
        <p:spPr>
          <a:xfrm flipH="1">
            <a:off x="2837614" y="3965720"/>
            <a:ext cx="993914"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2DE7AE8-B637-4A17-93C2-5E471EA4749B}"/>
              </a:ext>
            </a:extLst>
          </p:cNvPr>
          <p:cNvSpPr txBox="1"/>
          <p:nvPr/>
        </p:nvSpPr>
        <p:spPr>
          <a:xfrm>
            <a:off x="3056273" y="3464343"/>
            <a:ext cx="612668" cy="369332"/>
          </a:xfrm>
          <a:prstGeom prst="rect">
            <a:avLst/>
          </a:prstGeom>
          <a:noFill/>
        </p:spPr>
        <p:txBody>
          <a:bodyPr wrap="none" rtlCol="0">
            <a:spAutoFit/>
          </a:bodyPr>
          <a:lstStyle/>
          <a:p>
            <a:r>
              <a:rPr lang="en-AU" sz="900" dirty="0">
                <a:latin typeface="Century Gothic" panose="020B0502020202020204" pitchFamily="34" charset="0"/>
              </a:rPr>
              <a:t>Official </a:t>
            </a:r>
          </a:p>
          <a:p>
            <a:r>
              <a:rPr lang="en-AU" sz="900" dirty="0">
                <a:latin typeface="Century Gothic" panose="020B0502020202020204" pitchFamily="34" charset="0"/>
              </a:rPr>
              <a:t>support</a:t>
            </a:r>
          </a:p>
        </p:txBody>
      </p:sp>
      <p:sp>
        <p:nvSpPr>
          <p:cNvPr id="25" name="TextBox 24">
            <a:extLst>
              <a:ext uri="{FF2B5EF4-FFF2-40B4-BE49-F238E27FC236}">
                <a16:creationId xmlns:a16="http://schemas.microsoft.com/office/drawing/2014/main" id="{69F0093B-70D6-4EC8-A74A-E8B6264E004D}"/>
              </a:ext>
            </a:extLst>
          </p:cNvPr>
          <p:cNvSpPr txBox="1"/>
          <p:nvPr/>
        </p:nvSpPr>
        <p:spPr>
          <a:xfrm>
            <a:off x="3041364" y="3963228"/>
            <a:ext cx="732893" cy="369332"/>
          </a:xfrm>
          <a:prstGeom prst="rect">
            <a:avLst/>
          </a:prstGeom>
          <a:noFill/>
        </p:spPr>
        <p:txBody>
          <a:bodyPr wrap="none" rtlCol="0">
            <a:spAutoFit/>
          </a:bodyPr>
          <a:lstStyle/>
          <a:p>
            <a:r>
              <a:rPr lang="en-AU" sz="900" dirty="0">
                <a:latin typeface="Century Gothic" panose="020B0502020202020204" pitchFamily="34" charset="0"/>
              </a:rPr>
              <a:t>Bribes &amp; </a:t>
            </a:r>
          </a:p>
          <a:p>
            <a:r>
              <a:rPr lang="en-AU" sz="900" dirty="0">
                <a:latin typeface="Century Gothic" panose="020B0502020202020204" pitchFamily="34" charset="0"/>
              </a:rPr>
              <a:t>kickbacks</a:t>
            </a:r>
          </a:p>
        </p:txBody>
      </p:sp>
      <p:sp>
        <p:nvSpPr>
          <p:cNvPr id="26" name="TextBox 25">
            <a:extLst>
              <a:ext uri="{FF2B5EF4-FFF2-40B4-BE49-F238E27FC236}">
                <a16:creationId xmlns:a16="http://schemas.microsoft.com/office/drawing/2014/main" id="{17044313-2272-4A5F-8511-D7E5D84CD46D}"/>
              </a:ext>
            </a:extLst>
          </p:cNvPr>
          <p:cNvSpPr txBox="1"/>
          <p:nvPr/>
        </p:nvSpPr>
        <p:spPr>
          <a:xfrm>
            <a:off x="2773013" y="2315159"/>
            <a:ext cx="1123127" cy="369332"/>
          </a:xfrm>
          <a:prstGeom prst="rect">
            <a:avLst/>
          </a:prstGeom>
          <a:noFill/>
        </p:spPr>
        <p:txBody>
          <a:bodyPr wrap="square" rtlCol="0">
            <a:spAutoFit/>
          </a:bodyPr>
          <a:lstStyle/>
          <a:p>
            <a:r>
              <a:rPr lang="en-AU" sz="900" dirty="0">
                <a:latin typeface="Century Gothic" panose="020B0502020202020204" pitchFamily="34" charset="0"/>
              </a:rPr>
              <a:t>Media &amp; marketing rights</a:t>
            </a:r>
          </a:p>
        </p:txBody>
      </p:sp>
      <p:sp>
        <p:nvSpPr>
          <p:cNvPr id="27" name="TextBox 26">
            <a:extLst>
              <a:ext uri="{FF2B5EF4-FFF2-40B4-BE49-F238E27FC236}">
                <a16:creationId xmlns:a16="http://schemas.microsoft.com/office/drawing/2014/main" id="{D5462759-C4E2-447F-90C9-1201AA318192}"/>
              </a:ext>
            </a:extLst>
          </p:cNvPr>
          <p:cNvSpPr txBox="1"/>
          <p:nvPr/>
        </p:nvSpPr>
        <p:spPr>
          <a:xfrm>
            <a:off x="3215299" y="2805321"/>
            <a:ext cx="377026" cy="230832"/>
          </a:xfrm>
          <a:prstGeom prst="rect">
            <a:avLst/>
          </a:prstGeom>
          <a:noFill/>
        </p:spPr>
        <p:txBody>
          <a:bodyPr wrap="none" rtlCol="0">
            <a:spAutoFit/>
          </a:bodyPr>
          <a:lstStyle/>
          <a:p>
            <a:r>
              <a:rPr lang="en-AU" sz="900" dirty="0">
                <a:latin typeface="Century Gothic" panose="020B0502020202020204" pitchFamily="34" charset="0"/>
              </a:rPr>
              <a:t>$$$</a:t>
            </a:r>
          </a:p>
        </p:txBody>
      </p:sp>
      <p:sp>
        <p:nvSpPr>
          <p:cNvPr id="28" name="TextBox 27">
            <a:extLst>
              <a:ext uri="{FF2B5EF4-FFF2-40B4-BE49-F238E27FC236}">
                <a16:creationId xmlns:a16="http://schemas.microsoft.com/office/drawing/2014/main" id="{D6D12AAB-4A06-4BA1-A99D-5F0123B98F19}"/>
              </a:ext>
            </a:extLst>
          </p:cNvPr>
          <p:cNvSpPr txBox="1"/>
          <p:nvPr/>
        </p:nvSpPr>
        <p:spPr>
          <a:xfrm>
            <a:off x="5252830" y="2311407"/>
            <a:ext cx="1123127" cy="369332"/>
          </a:xfrm>
          <a:prstGeom prst="rect">
            <a:avLst/>
          </a:prstGeom>
          <a:noFill/>
        </p:spPr>
        <p:txBody>
          <a:bodyPr wrap="square" rtlCol="0">
            <a:spAutoFit/>
          </a:bodyPr>
          <a:lstStyle/>
          <a:p>
            <a:r>
              <a:rPr lang="en-AU" sz="900" dirty="0">
                <a:latin typeface="Century Gothic" panose="020B0502020202020204" pitchFamily="34" charset="0"/>
              </a:rPr>
              <a:t>Media &amp; marketing rights</a:t>
            </a:r>
          </a:p>
        </p:txBody>
      </p:sp>
      <p:sp>
        <p:nvSpPr>
          <p:cNvPr id="29" name="TextBox 28">
            <a:extLst>
              <a:ext uri="{FF2B5EF4-FFF2-40B4-BE49-F238E27FC236}">
                <a16:creationId xmlns:a16="http://schemas.microsoft.com/office/drawing/2014/main" id="{F4AF1A22-2A06-410C-9BBF-09BF8F89C816}"/>
              </a:ext>
            </a:extLst>
          </p:cNvPr>
          <p:cNvSpPr txBox="1"/>
          <p:nvPr/>
        </p:nvSpPr>
        <p:spPr>
          <a:xfrm>
            <a:off x="5695116" y="2820231"/>
            <a:ext cx="377026" cy="230832"/>
          </a:xfrm>
          <a:prstGeom prst="rect">
            <a:avLst/>
          </a:prstGeom>
          <a:noFill/>
        </p:spPr>
        <p:txBody>
          <a:bodyPr wrap="none" rtlCol="0">
            <a:spAutoFit/>
          </a:bodyPr>
          <a:lstStyle/>
          <a:p>
            <a:r>
              <a:rPr lang="en-AU" sz="900" dirty="0">
                <a:latin typeface="Century Gothic" panose="020B0502020202020204" pitchFamily="34" charset="0"/>
              </a:rPr>
              <a:t>$$$</a:t>
            </a:r>
          </a:p>
        </p:txBody>
      </p:sp>
      <p:cxnSp>
        <p:nvCxnSpPr>
          <p:cNvPr id="38" name="Connector: Curved 37">
            <a:extLst>
              <a:ext uri="{FF2B5EF4-FFF2-40B4-BE49-F238E27FC236}">
                <a16:creationId xmlns:a16="http://schemas.microsoft.com/office/drawing/2014/main" id="{E4863B96-F3A9-451E-97A0-90C5ADD3054E}"/>
              </a:ext>
            </a:extLst>
          </p:cNvPr>
          <p:cNvCxnSpPr>
            <a:cxnSpLocks/>
            <a:stCxn id="10" idx="2"/>
            <a:endCxn id="8" idx="3"/>
          </p:cNvCxnSpPr>
          <p:nvPr/>
        </p:nvCxnSpPr>
        <p:spPr>
          <a:xfrm rot="5400000">
            <a:off x="3820138" y="4646892"/>
            <a:ext cx="1255241" cy="248486"/>
          </a:xfrm>
          <a:prstGeom prst="curvedConnector2">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Connector: Curved 38">
            <a:extLst>
              <a:ext uri="{FF2B5EF4-FFF2-40B4-BE49-F238E27FC236}">
                <a16:creationId xmlns:a16="http://schemas.microsoft.com/office/drawing/2014/main" id="{89EA2EE8-0A95-4023-81F9-792193DBD878}"/>
              </a:ext>
            </a:extLst>
          </p:cNvPr>
          <p:cNvCxnSpPr>
            <a:cxnSpLocks/>
            <a:stCxn id="6" idx="2"/>
            <a:endCxn id="8" idx="1"/>
          </p:cNvCxnSpPr>
          <p:nvPr/>
        </p:nvCxnSpPr>
        <p:spPr>
          <a:xfrm rot="16200000" flipH="1">
            <a:off x="1588803" y="4641930"/>
            <a:ext cx="1255241" cy="258410"/>
          </a:xfrm>
          <a:prstGeom prst="curvedConnector2">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9" name="Graphic 48" descr="Trophy with solid fill">
            <a:extLst>
              <a:ext uri="{FF2B5EF4-FFF2-40B4-BE49-F238E27FC236}">
                <a16:creationId xmlns:a16="http://schemas.microsoft.com/office/drawing/2014/main" id="{FE9FD8B7-2405-4918-A80A-60BA9050DA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44308" y="2954405"/>
            <a:ext cx="685800" cy="685800"/>
          </a:xfrm>
          <a:prstGeom prst="rect">
            <a:avLst/>
          </a:prstGeom>
        </p:spPr>
      </p:pic>
      <p:pic>
        <p:nvPicPr>
          <p:cNvPr id="51" name="Graphic 50" descr="Sport balls with solid fill">
            <a:extLst>
              <a:ext uri="{FF2B5EF4-FFF2-40B4-BE49-F238E27FC236}">
                <a16:creationId xmlns:a16="http://schemas.microsoft.com/office/drawing/2014/main" id="{C79742E0-E43F-4DF2-AA0F-681ADE68D6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35105" y="3153196"/>
            <a:ext cx="685800" cy="685800"/>
          </a:xfrm>
          <a:prstGeom prst="rect">
            <a:avLst/>
          </a:prstGeom>
        </p:spPr>
      </p:pic>
      <p:pic>
        <p:nvPicPr>
          <p:cNvPr id="53" name="Graphic 52" descr="Radio microphone with solid fill">
            <a:extLst>
              <a:ext uri="{FF2B5EF4-FFF2-40B4-BE49-F238E27FC236}">
                <a16:creationId xmlns:a16="http://schemas.microsoft.com/office/drawing/2014/main" id="{8D4A5D80-1923-46EB-9D20-621D35A72D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13892" y="3130833"/>
            <a:ext cx="685800" cy="685800"/>
          </a:xfrm>
          <a:prstGeom prst="rect">
            <a:avLst/>
          </a:prstGeom>
        </p:spPr>
      </p:pic>
      <p:sp>
        <p:nvSpPr>
          <p:cNvPr id="55" name="TextBox 54">
            <a:extLst>
              <a:ext uri="{FF2B5EF4-FFF2-40B4-BE49-F238E27FC236}">
                <a16:creationId xmlns:a16="http://schemas.microsoft.com/office/drawing/2014/main" id="{F59D2103-2B7A-46F5-8AD4-B27389D4FC1D}"/>
              </a:ext>
            </a:extLst>
          </p:cNvPr>
          <p:cNvSpPr txBox="1"/>
          <p:nvPr/>
        </p:nvSpPr>
        <p:spPr>
          <a:xfrm>
            <a:off x="111400" y="597903"/>
            <a:ext cx="8933207" cy="1200329"/>
          </a:xfrm>
          <a:prstGeom prst="rect">
            <a:avLst/>
          </a:prstGeom>
          <a:noFill/>
        </p:spPr>
        <p:txBody>
          <a:bodyPr wrap="square">
            <a:spAutoFit/>
          </a:bodyPr>
          <a:lstStyle/>
          <a:p>
            <a:pPr marL="214313" indent="-214313">
              <a:buFont typeface="Arial" panose="020B0604020202020204" pitchFamily="34" charset="0"/>
              <a:buChar char="˃"/>
            </a:pPr>
            <a:r>
              <a:rPr lang="en-AU" sz="1200" dirty="0">
                <a:latin typeface="Century Gothic" panose="020B0502020202020204" pitchFamily="34" charset="0"/>
                <a:ea typeface="Calibri" panose="020F0502020204030204" pitchFamily="34" charset="0"/>
                <a:cs typeface="Times New Roman" panose="02020603050405020304" pitchFamily="18" charset="0"/>
              </a:rPr>
              <a:t>The Federation Internationale de Football Association (FIFA) corruption investigation is an example of a successful inter-agency co-operation not only between tax and anti-corruption authorities but also with the foreign law enforcement counterparts which provided valuable assistance. </a:t>
            </a:r>
          </a:p>
          <a:p>
            <a:endParaRPr lang="en-AU" sz="1200" dirty="0">
              <a:latin typeface="Century Gothic" panose="020B0502020202020204" pitchFamily="34" charset="0"/>
              <a:ea typeface="Calibri" panose="020F0502020204030204" pitchFamily="34" charset="0"/>
              <a:cs typeface="Times New Roman" panose="02020603050405020304" pitchFamily="18" charset="0"/>
            </a:endParaRPr>
          </a:p>
          <a:p>
            <a:pPr marL="214313" indent="-214313">
              <a:buFont typeface="Arial" panose="020B0604020202020204" pitchFamily="34" charset="0"/>
              <a:buChar char="˃"/>
            </a:pPr>
            <a:r>
              <a:rPr lang="en-AU" sz="1200" dirty="0">
                <a:latin typeface="Century Gothic" panose="020B0502020202020204" pitchFamily="34" charset="0"/>
              </a:rPr>
              <a:t>The scheme involved bribery, money laundering conspiracies, wire fraud and other illicit activities among high-ranking FIFA officials and corporate executives. </a:t>
            </a:r>
          </a:p>
        </p:txBody>
      </p:sp>
      <p:sp>
        <p:nvSpPr>
          <p:cNvPr id="56" name="TextBox 55">
            <a:extLst>
              <a:ext uri="{FF2B5EF4-FFF2-40B4-BE49-F238E27FC236}">
                <a16:creationId xmlns:a16="http://schemas.microsoft.com/office/drawing/2014/main" id="{CF099CC4-4296-47A5-832D-5B4DDA944F17}"/>
              </a:ext>
            </a:extLst>
          </p:cNvPr>
          <p:cNvSpPr txBox="1"/>
          <p:nvPr/>
        </p:nvSpPr>
        <p:spPr>
          <a:xfrm>
            <a:off x="1510751" y="5588279"/>
            <a:ext cx="1887055" cy="219291"/>
          </a:xfrm>
          <a:prstGeom prst="rect">
            <a:avLst/>
          </a:prstGeom>
          <a:noFill/>
        </p:spPr>
        <p:txBody>
          <a:bodyPr wrap="none" rtlCol="0">
            <a:spAutoFit/>
          </a:bodyPr>
          <a:lstStyle/>
          <a:p>
            <a:r>
              <a:rPr lang="en-AU" sz="825" dirty="0">
                <a:latin typeface="Century Gothic" panose="020B0502020202020204" pitchFamily="34" charset="0"/>
              </a:rPr>
              <a:t>Source: US Department of Justice</a:t>
            </a:r>
          </a:p>
        </p:txBody>
      </p:sp>
      <p:pic>
        <p:nvPicPr>
          <p:cNvPr id="31" name="Picture 30">
            <a:extLst>
              <a:ext uri="{FF2B5EF4-FFF2-40B4-BE49-F238E27FC236}">
                <a16:creationId xmlns:a16="http://schemas.microsoft.com/office/drawing/2014/main" id="{6A8A224C-956C-4431-8CDD-6B397D699A90}"/>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Lst>
          </a:blip>
          <a:stretch>
            <a:fillRect/>
          </a:stretch>
        </p:blipFill>
        <p:spPr>
          <a:xfrm>
            <a:off x="111400" y="450117"/>
            <a:ext cx="8933210" cy="94619"/>
          </a:xfrm>
          <a:prstGeom prst="rect">
            <a:avLst/>
          </a:prstGeom>
        </p:spPr>
      </p:pic>
      <p:sp>
        <p:nvSpPr>
          <p:cNvPr id="32" name="TextBox 31">
            <a:extLst>
              <a:ext uri="{FF2B5EF4-FFF2-40B4-BE49-F238E27FC236}">
                <a16:creationId xmlns:a16="http://schemas.microsoft.com/office/drawing/2014/main" id="{9763071A-2307-4C63-885D-77B258AAEED8}"/>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INTERNATIONAL COOPERATION| </a:t>
            </a:r>
            <a:r>
              <a:rPr lang="en-AU" sz="2000" dirty="0">
                <a:solidFill>
                  <a:schemeClr val="accent6"/>
                </a:solidFill>
                <a:latin typeface="Century Gothic" panose="020B0502020202020204" pitchFamily="34" charset="0"/>
              </a:rPr>
              <a:t>CASE STUDY: FIFA</a:t>
            </a:r>
          </a:p>
        </p:txBody>
      </p:sp>
      <p:pic>
        <p:nvPicPr>
          <p:cNvPr id="33" name="Picture 32">
            <a:extLst>
              <a:ext uri="{FF2B5EF4-FFF2-40B4-BE49-F238E27FC236}">
                <a16:creationId xmlns:a16="http://schemas.microsoft.com/office/drawing/2014/main" id="{3710108B-92F6-48A1-B059-D7C1B4A60EAD}"/>
              </a:ext>
            </a:extLst>
          </p:cNvPr>
          <p:cNvPicPr>
            <a:picLocks noChangeAspect="1"/>
          </p:cNvPicPr>
          <p:nvPr/>
        </p:nvPicPr>
        <p:blipFill>
          <a:blip r:embed="rId13">
            <a:grayscl/>
            <a:alphaModFix amt="50000"/>
          </a:blip>
          <a:stretch>
            <a:fillRect/>
          </a:stretch>
        </p:blipFill>
        <p:spPr>
          <a:xfrm>
            <a:off x="7562296" y="44733"/>
            <a:ext cx="1474200" cy="354484"/>
          </a:xfrm>
          <a:prstGeom prst="rect">
            <a:avLst/>
          </a:prstGeom>
        </p:spPr>
      </p:pic>
      <p:sp>
        <p:nvSpPr>
          <p:cNvPr id="34" name="TextBox 1">
            <a:extLst>
              <a:ext uri="{FF2B5EF4-FFF2-40B4-BE49-F238E27FC236}">
                <a16:creationId xmlns:a16="http://schemas.microsoft.com/office/drawing/2014/main" id="{550F7166-5B93-40E4-932C-E30FB846B991}"/>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1897607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3449864-1FD8-4871-9CE6-DCA817267BDC}"/>
              </a:ext>
            </a:extLst>
          </p:cNvPr>
          <p:cNvSpPr txBox="1"/>
          <p:nvPr/>
        </p:nvSpPr>
        <p:spPr>
          <a:xfrm>
            <a:off x="799979" y="5665345"/>
            <a:ext cx="7588241" cy="369332"/>
          </a:xfrm>
          <a:prstGeom prst="rect">
            <a:avLst/>
          </a:prstGeom>
          <a:noFill/>
        </p:spPr>
        <p:txBody>
          <a:bodyPr wrap="square">
            <a:spAutoFit/>
          </a:bodyPr>
          <a:lstStyle/>
          <a:p>
            <a:r>
              <a:rPr lang="en-AU" sz="900" dirty="0">
                <a:latin typeface="Century Gothic" panose="020B0502020202020204" pitchFamily="34" charset="0"/>
                <a:hlinkClick r:id="rId2"/>
              </a:rPr>
              <a:t>Operation Admiral: EPPO uncovers organised crime groups responsible for VAT fraud estimated at €2.2 billion | European Public Prosecutor’s Office (europa.eu)</a:t>
            </a:r>
            <a:endParaRPr lang="en-AU" sz="900" dirty="0">
              <a:latin typeface="Century Gothic" panose="020B0502020202020204" pitchFamily="34" charset="0"/>
            </a:endParaRPr>
          </a:p>
        </p:txBody>
      </p:sp>
      <p:pic>
        <p:nvPicPr>
          <p:cNvPr id="11" name="Picture 10">
            <a:extLst>
              <a:ext uri="{FF2B5EF4-FFF2-40B4-BE49-F238E27FC236}">
                <a16:creationId xmlns:a16="http://schemas.microsoft.com/office/drawing/2014/main" id="{E7E09F7A-2A25-4EE0-8E85-BD4DC34F1018}"/>
              </a:ext>
            </a:extLst>
          </p:cNvPr>
          <p:cNvPicPr>
            <a:picLocks noChangeAspect="1"/>
          </p:cNvPicPr>
          <p:nvPr/>
        </p:nvPicPr>
        <p:blipFill>
          <a:blip r:embed="rId3"/>
          <a:stretch>
            <a:fillRect/>
          </a:stretch>
        </p:blipFill>
        <p:spPr>
          <a:xfrm>
            <a:off x="842137" y="1358377"/>
            <a:ext cx="7459726" cy="4235417"/>
          </a:xfrm>
          <a:prstGeom prst="rect">
            <a:avLst/>
          </a:prstGeom>
        </p:spPr>
      </p:pic>
      <p:pic>
        <p:nvPicPr>
          <p:cNvPr id="12" name="Picture 11">
            <a:extLst>
              <a:ext uri="{FF2B5EF4-FFF2-40B4-BE49-F238E27FC236}">
                <a16:creationId xmlns:a16="http://schemas.microsoft.com/office/drawing/2014/main" id="{7AC1DD01-61E2-4181-AB25-05B0F17BE52A}"/>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111400" y="450117"/>
            <a:ext cx="8933210" cy="94619"/>
          </a:xfrm>
          <a:prstGeom prst="rect">
            <a:avLst/>
          </a:prstGeom>
        </p:spPr>
      </p:pic>
      <p:sp>
        <p:nvSpPr>
          <p:cNvPr id="13" name="TextBox 12">
            <a:extLst>
              <a:ext uri="{FF2B5EF4-FFF2-40B4-BE49-F238E27FC236}">
                <a16:creationId xmlns:a16="http://schemas.microsoft.com/office/drawing/2014/main" id="{270637D7-D42A-4387-A8B6-A23D1111F3B3}"/>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INTERNATIONAL COOPERATION| </a:t>
            </a:r>
            <a:r>
              <a:rPr lang="en-AU" sz="2000" dirty="0">
                <a:solidFill>
                  <a:schemeClr val="accent6"/>
                </a:solidFill>
                <a:latin typeface="Century Gothic" panose="020B0502020202020204" pitchFamily="34" charset="0"/>
              </a:rPr>
              <a:t>CASE STUDY: ADMIRAL</a:t>
            </a:r>
          </a:p>
        </p:txBody>
      </p:sp>
      <p:pic>
        <p:nvPicPr>
          <p:cNvPr id="14" name="Picture 13">
            <a:extLst>
              <a:ext uri="{FF2B5EF4-FFF2-40B4-BE49-F238E27FC236}">
                <a16:creationId xmlns:a16="http://schemas.microsoft.com/office/drawing/2014/main" id="{80F93898-CA41-41C9-93F7-6BF21484F785}"/>
              </a:ext>
            </a:extLst>
          </p:cNvPr>
          <p:cNvPicPr>
            <a:picLocks noChangeAspect="1"/>
          </p:cNvPicPr>
          <p:nvPr/>
        </p:nvPicPr>
        <p:blipFill>
          <a:blip r:embed="rId6">
            <a:grayscl/>
            <a:alphaModFix amt="50000"/>
          </a:blip>
          <a:stretch>
            <a:fillRect/>
          </a:stretch>
        </p:blipFill>
        <p:spPr>
          <a:xfrm>
            <a:off x="7562296" y="44733"/>
            <a:ext cx="1474200" cy="354484"/>
          </a:xfrm>
          <a:prstGeom prst="rect">
            <a:avLst/>
          </a:prstGeom>
        </p:spPr>
      </p:pic>
      <p:sp>
        <p:nvSpPr>
          <p:cNvPr id="15" name="TextBox 1">
            <a:extLst>
              <a:ext uri="{FF2B5EF4-FFF2-40B4-BE49-F238E27FC236}">
                <a16:creationId xmlns:a16="http://schemas.microsoft.com/office/drawing/2014/main" id="{4944A291-71A2-4900-848B-CB2BD3BF1427}"/>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4233771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7CE925-7561-4605-91C2-BE28640BD8DC}"/>
              </a:ext>
            </a:extLst>
          </p:cNvPr>
          <p:cNvPicPr>
            <a:picLocks noChangeAspect="1"/>
          </p:cNvPicPr>
          <p:nvPr/>
        </p:nvPicPr>
        <p:blipFill>
          <a:blip r:embed="rId3"/>
          <a:stretch>
            <a:fillRect/>
          </a:stretch>
        </p:blipFill>
        <p:spPr>
          <a:xfrm>
            <a:off x="5023226" y="1488675"/>
            <a:ext cx="3571875" cy="1285875"/>
          </a:xfrm>
          <a:prstGeom prst="rect">
            <a:avLst/>
          </a:prstGeom>
        </p:spPr>
      </p:pic>
      <p:sp>
        <p:nvSpPr>
          <p:cNvPr id="8" name="Rectangle 7">
            <a:extLst>
              <a:ext uri="{FF2B5EF4-FFF2-40B4-BE49-F238E27FC236}">
                <a16:creationId xmlns:a16="http://schemas.microsoft.com/office/drawing/2014/main" id="{73271A28-DD0E-4272-9996-6898500FC206}"/>
              </a:ext>
            </a:extLst>
          </p:cNvPr>
          <p:cNvSpPr/>
          <p:nvPr/>
        </p:nvSpPr>
        <p:spPr>
          <a:xfrm>
            <a:off x="4624899" y="1379277"/>
            <a:ext cx="4368532" cy="4374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Rectangle 8">
            <a:extLst>
              <a:ext uri="{FF2B5EF4-FFF2-40B4-BE49-F238E27FC236}">
                <a16:creationId xmlns:a16="http://schemas.microsoft.com/office/drawing/2014/main" id="{9543C974-1048-412D-AA7B-A352FEE796A9}"/>
              </a:ext>
            </a:extLst>
          </p:cNvPr>
          <p:cNvSpPr/>
          <p:nvPr/>
        </p:nvSpPr>
        <p:spPr>
          <a:xfrm>
            <a:off x="122829" y="1380981"/>
            <a:ext cx="4368532" cy="4374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1026" name="Picture 2" descr="IAS for people - India participates in JITSIC meeting on &amp;#39;Panama Papers&amp;#39;  Joint International Task force on Shared Intelligence and Collaboration:  The JITSIC brings together 36 of the world&amp;#39;s national tax administrations">
            <a:extLst>
              <a:ext uri="{FF2B5EF4-FFF2-40B4-BE49-F238E27FC236}">
                <a16:creationId xmlns:a16="http://schemas.microsoft.com/office/drawing/2014/main" id="{9E3214C4-15FA-4AFD-8AE1-A6371ACDA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449" y="1587793"/>
            <a:ext cx="3875290" cy="1087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8B62029-721F-4E20-9505-5B7358FF3980}"/>
              </a:ext>
            </a:extLst>
          </p:cNvPr>
          <p:cNvPicPr>
            <a:picLocks noChangeAspect="1"/>
          </p:cNvPicPr>
          <p:nvPr/>
        </p:nvPicPr>
        <p:blipFill>
          <a:blip r:embed="rId5"/>
          <a:stretch>
            <a:fillRect/>
          </a:stretch>
        </p:blipFill>
        <p:spPr>
          <a:xfrm>
            <a:off x="369448" y="2709238"/>
            <a:ext cx="3857122" cy="862304"/>
          </a:xfrm>
          <a:prstGeom prst="rect">
            <a:avLst/>
          </a:prstGeom>
        </p:spPr>
      </p:pic>
      <p:sp>
        <p:nvSpPr>
          <p:cNvPr id="14" name="TextBox 13">
            <a:extLst>
              <a:ext uri="{FF2B5EF4-FFF2-40B4-BE49-F238E27FC236}">
                <a16:creationId xmlns:a16="http://schemas.microsoft.com/office/drawing/2014/main" id="{DF1FF078-83C3-4E20-97B4-2F359AE125C3}"/>
              </a:ext>
            </a:extLst>
          </p:cNvPr>
          <p:cNvSpPr txBox="1"/>
          <p:nvPr/>
        </p:nvSpPr>
        <p:spPr>
          <a:xfrm>
            <a:off x="545408" y="3936211"/>
            <a:ext cx="3505200" cy="1615827"/>
          </a:xfrm>
          <a:prstGeom prst="rect">
            <a:avLst/>
          </a:prstGeom>
          <a:noFill/>
        </p:spPr>
        <p:txBody>
          <a:bodyPr wrap="square">
            <a:spAutoFit/>
          </a:bodyPr>
          <a:lstStyle/>
          <a:p>
            <a:pPr algn="l"/>
            <a:r>
              <a:rPr lang="en-AU" sz="900" i="1" dirty="0">
                <a:solidFill>
                  <a:srgbClr val="333333"/>
                </a:solidFill>
                <a:latin typeface="Century Gothic" panose="020B0502020202020204" pitchFamily="34" charset="0"/>
              </a:rPr>
              <a:t>As FTA Vice Chair with sponsorship of the JITSIC, I am committed to ensuring the expanded network continues to build on the significant achievements of the past year.</a:t>
            </a:r>
          </a:p>
          <a:p>
            <a:pPr algn="l"/>
            <a:endParaRPr lang="en-AU" sz="900" dirty="0">
              <a:solidFill>
                <a:srgbClr val="333333"/>
              </a:solidFill>
              <a:latin typeface="Century Gothic" panose="020B0502020202020204" pitchFamily="34" charset="0"/>
            </a:endParaRPr>
          </a:p>
          <a:p>
            <a:pPr algn="l"/>
            <a:r>
              <a:rPr lang="en-AU" sz="900" i="1" dirty="0">
                <a:solidFill>
                  <a:srgbClr val="333333"/>
                </a:solidFill>
                <a:latin typeface="Century Gothic" panose="020B0502020202020204" pitchFamily="34" charset="0"/>
              </a:rPr>
              <a:t>The new network is a growing assembly of FTA members with a global mind-set for tackling tax evasion and aggressive tax avoidance. It is an avenue for sharing, learning and taking co-ordinated cross-border compliance action.</a:t>
            </a:r>
            <a:endParaRPr lang="en-AU" sz="900" dirty="0">
              <a:solidFill>
                <a:srgbClr val="333333"/>
              </a:solidFill>
              <a:latin typeface="Century Gothic" panose="020B0502020202020204" pitchFamily="34" charset="0"/>
            </a:endParaRPr>
          </a:p>
          <a:p>
            <a:pPr algn="l"/>
            <a:r>
              <a:rPr lang="en-AU" sz="900" i="1" dirty="0">
                <a:solidFill>
                  <a:srgbClr val="333333"/>
                </a:solidFill>
                <a:latin typeface="Century Gothic" panose="020B0502020202020204" pitchFamily="34" charset="0"/>
              </a:rPr>
              <a:t>The best outcomes for our countries and the international tax system will be achieved by working together.</a:t>
            </a:r>
            <a:r>
              <a:rPr lang="en-AU" sz="900" dirty="0">
                <a:solidFill>
                  <a:srgbClr val="333333"/>
                </a:solidFill>
                <a:latin typeface="Century Gothic" panose="020B0502020202020204" pitchFamily="34" charset="0"/>
              </a:rPr>
              <a:t> </a:t>
            </a:r>
          </a:p>
        </p:txBody>
      </p:sp>
      <p:pic>
        <p:nvPicPr>
          <p:cNvPr id="15" name="Graphic 14" descr="Open quotation mark with solid fill">
            <a:extLst>
              <a:ext uri="{FF2B5EF4-FFF2-40B4-BE49-F238E27FC236}">
                <a16:creationId xmlns:a16="http://schemas.microsoft.com/office/drawing/2014/main" id="{08B77387-A527-4BFE-BA55-103CB3A236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0420" y="3764761"/>
            <a:ext cx="342900" cy="342900"/>
          </a:xfrm>
          <a:prstGeom prst="rect">
            <a:avLst/>
          </a:prstGeom>
        </p:spPr>
      </p:pic>
      <p:pic>
        <p:nvPicPr>
          <p:cNvPr id="17" name="Graphic 16" descr="Open quotation mark with solid fill">
            <a:extLst>
              <a:ext uri="{FF2B5EF4-FFF2-40B4-BE49-F238E27FC236}">
                <a16:creationId xmlns:a16="http://schemas.microsoft.com/office/drawing/2014/main" id="{E5B5EDED-EE4C-4F1A-9E30-585C6756B3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flipV="1">
            <a:off x="3865369" y="5190782"/>
            <a:ext cx="314752" cy="342900"/>
          </a:xfrm>
          <a:prstGeom prst="rect">
            <a:avLst/>
          </a:prstGeom>
        </p:spPr>
      </p:pic>
      <p:pic>
        <p:nvPicPr>
          <p:cNvPr id="18" name="Picture 17">
            <a:extLst>
              <a:ext uri="{FF2B5EF4-FFF2-40B4-BE49-F238E27FC236}">
                <a16:creationId xmlns:a16="http://schemas.microsoft.com/office/drawing/2014/main" id="{C1CF5D16-D494-4E22-9C87-AA33CD3CE867}"/>
              </a:ext>
            </a:extLst>
          </p:cNvPr>
          <p:cNvPicPr>
            <a:picLocks noChangeAspect="1"/>
          </p:cNvPicPr>
          <p:nvPr/>
        </p:nvPicPr>
        <p:blipFill>
          <a:blip r:embed="rId8"/>
          <a:stretch>
            <a:fillRect/>
          </a:stretch>
        </p:blipFill>
        <p:spPr>
          <a:xfrm>
            <a:off x="5539707" y="2831501"/>
            <a:ext cx="2694194" cy="2771853"/>
          </a:xfrm>
          <a:prstGeom prst="rect">
            <a:avLst/>
          </a:prstGeom>
        </p:spPr>
      </p:pic>
      <p:pic>
        <p:nvPicPr>
          <p:cNvPr id="16" name="Picture 15">
            <a:extLst>
              <a:ext uri="{FF2B5EF4-FFF2-40B4-BE49-F238E27FC236}">
                <a16:creationId xmlns:a16="http://schemas.microsoft.com/office/drawing/2014/main" id="{C78E7B97-240A-429B-8BB9-84E7E0249809}"/>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11200"/>
                    </a14:imgEffect>
                  </a14:imgLayer>
                </a14:imgProps>
              </a:ext>
            </a:extLst>
          </a:blip>
          <a:stretch>
            <a:fillRect/>
          </a:stretch>
        </p:blipFill>
        <p:spPr>
          <a:xfrm>
            <a:off x="111400" y="450117"/>
            <a:ext cx="8933210" cy="94619"/>
          </a:xfrm>
          <a:prstGeom prst="rect">
            <a:avLst/>
          </a:prstGeom>
        </p:spPr>
      </p:pic>
      <p:sp>
        <p:nvSpPr>
          <p:cNvPr id="19" name="TextBox 18">
            <a:extLst>
              <a:ext uri="{FF2B5EF4-FFF2-40B4-BE49-F238E27FC236}">
                <a16:creationId xmlns:a16="http://schemas.microsoft.com/office/drawing/2014/main" id="{E8BA0410-7541-417A-B9F0-C05ECFD78CDD}"/>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INTERNATIONAL COOPERATION| </a:t>
            </a:r>
            <a:r>
              <a:rPr lang="en-AU" sz="2000" dirty="0">
                <a:solidFill>
                  <a:schemeClr val="accent6"/>
                </a:solidFill>
                <a:latin typeface="Century Gothic" panose="020B0502020202020204" pitchFamily="34" charset="0"/>
              </a:rPr>
              <a:t>TAX FOCUSSED FORUMS</a:t>
            </a:r>
          </a:p>
        </p:txBody>
      </p:sp>
      <p:pic>
        <p:nvPicPr>
          <p:cNvPr id="20" name="Picture 19">
            <a:extLst>
              <a:ext uri="{FF2B5EF4-FFF2-40B4-BE49-F238E27FC236}">
                <a16:creationId xmlns:a16="http://schemas.microsoft.com/office/drawing/2014/main" id="{12B0BED7-E11F-4B10-BF8A-327D89C485AF}"/>
              </a:ext>
            </a:extLst>
          </p:cNvPr>
          <p:cNvPicPr>
            <a:picLocks noChangeAspect="1"/>
          </p:cNvPicPr>
          <p:nvPr/>
        </p:nvPicPr>
        <p:blipFill>
          <a:blip r:embed="rId11">
            <a:grayscl/>
            <a:alphaModFix amt="50000"/>
          </a:blip>
          <a:stretch>
            <a:fillRect/>
          </a:stretch>
        </p:blipFill>
        <p:spPr>
          <a:xfrm>
            <a:off x="7562296" y="44733"/>
            <a:ext cx="1474200" cy="354484"/>
          </a:xfrm>
          <a:prstGeom prst="rect">
            <a:avLst/>
          </a:prstGeom>
        </p:spPr>
      </p:pic>
      <p:sp>
        <p:nvSpPr>
          <p:cNvPr id="21" name="TextBox 1">
            <a:extLst>
              <a:ext uri="{FF2B5EF4-FFF2-40B4-BE49-F238E27FC236}">
                <a16:creationId xmlns:a16="http://schemas.microsoft.com/office/drawing/2014/main" id="{49A33DF3-B5F4-4EC0-B78F-4A6CA3227B62}"/>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2856973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AC1DD01-61E2-4181-AB25-05B0F17BE52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11400" y="450117"/>
            <a:ext cx="8933210" cy="94619"/>
          </a:xfrm>
          <a:prstGeom prst="rect">
            <a:avLst/>
          </a:prstGeom>
        </p:spPr>
      </p:pic>
      <p:sp>
        <p:nvSpPr>
          <p:cNvPr id="13" name="TextBox 12">
            <a:extLst>
              <a:ext uri="{FF2B5EF4-FFF2-40B4-BE49-F238E27FC236}">
                <a16:creationId xmlns:a16="http://schemas.microsoft.com/office/drawing/2014/main" id="{270637D7-D42A-4387-A8B6-A23D1111F3B3}"/>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INTERNATIONAL COOPERATION| </a:t>
            </a:r>
            <a:r>
              <a:rPr lang="en-AU" sz="2000" dirty="0">
                <a:solidFill>
                  <a:schemeClr val="accent6"/>
                </a:solidFill>
                <a:latin typeface="Century Gothic" panose="020B0502020202020204" pitchFamily="34" charset="0"/>
              </a:rPr>
              <a:t>J5: THE VIDEO</a:t>
            </a:r>
          </a:p>
        </p:txBody>
      </p:sp>
      <p:pic>
        <p:nvPicPr>
          <p:cNvPr id="14" name="Picture 13">
            <a:extLst>
              <a:ext uri="{FF2B5EF4-FFF2-40B4-BE49-F238E27FC236}">
                <a16:creationId xmlns:a16="http://schemas.microsoft.com/office/drawing/2014/main" id="{80F93898-CA41-41C9-93F7-6BF21484F785}"/>
              </a:ext>
            </a:extLst>
          </p:cNvPr>
          <p:cNvPicPr>
            <a:picLocks noChangeAspect="1"/>
          </p:cNvPicPr>
          <p:nvPr/>
        </p:nvPicPr>
        <p:blipFill>
          <a:blip r:embed="rId4">
            <a:grayscl/>
            <a:alphaModFix amt="50000"/>
          </a:blip>
          <a:stretch>
            <a:fillRect/>
          </a:stretch>
        </p:blipFill>
        <p:spPr>
          <a:xfrm>
            <a:off x="7562296" y="44733"/>
            <a:ext cx="1474200" cy="354484"/>
          </a:xfrm>
          <a:prstGeom prst="rect">
            <a:avLst/>
          </a:prstGeom>
        </p:spPr>
      </p:pic>
      <p:sp>
        <p:nvSpPr>
          <p:cNvPr id="15" name="TextBox 1">
            <a:extLst>
              <a:ext uri="{FF2B5EF4-FFF2-40B4-BE49-F238E27FC236}">
                <a16:creationId xmlns:a16="http://schemas.microsoft.com/office/drawing/2014/main" id="{4944A291-71A2-4900-848B-CB2BD3BF1427}"/>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5" name="Picture 4">
            <a:extLst>
              <a:ext uri="{FF2B5EF4-FFF2-40B4-BE49-F238E27FC236}">
                <a16:creationId xmlns:a16="http://schemas.microsoft.com/office/drawing/2014/main" id="{1ED80536-ED00-490F-B5B0-1BD27D9202B7}"/>
              </a:ext>
            </a:extLst>
          </p:cNvPr>
          <p:cNvPicPr>
            <a:picLocks noChangeAspect="1"/>
          </p:cNvPicPr>
          <p:nvPr/>
        </p:nvPicPr>
        <p:blipFill>
          <a:blip r:embed="rId5"/>
          <a:stretch>
            <a:fillRect/>
          </a:stretch>
        </p:blipFill>
        <p:spPr>
          <a:xfrm>
            <a:off x="871537" y="1291859"/>
            <a:ext cx="7400925" cy="4543425"/>
          </a:xfrm>
          <a:prstGeom prst="rect">
            <a:avLst/>
          </a:prstGeom>
        </p:spPr>
      </p:pic>
      <p:sp>
        <p:nvSpPr>
          <p:cNvPr id="11" name="TextBox 10">
            <a:extLst>
              <a:ext uri="{FF2B5EF4-FFF2-40B4-BE49-F238E27FC236}">
                <a16:creationId xmlns:a16="http://schemas.microsoft.com/office/drawing/2014/main" id="{5A623483-40FF-4972-89DC-3DE974D281FF}"/>
              </a:ext>
            </a:extLst>
          </p:cNvPr>
          <p:cNvSpPr txBox="1"/>
          <p:nvPr/>
        </p:nvSpPr>
        <p:spPr>
          <a:xfrm>
            <a:off x="2444624" y="5741015"/>
            <a:ext cx="4572000" cy="230832"/>
          </a:xfrm>
          <a:prstGeom prst="rect">
            <a:avLst/>
          </a:prstGeom>
          <a:noFill/>
        </p:spPr>
        <p:txBody>
          <a:bodyPr wrap="square">
            <a:spAutoFit/>
          </a:bodyPr>
          <a:lstStyle/>
          <a:p>
            <a:r>
              <a:rPr lang="en-AU" sz="900" dirty="0">
                <a:hlinkClick r:id="rId6"/>
              </a:rPr>
              <a:t>Joint Chiefs of Global Tax Enforcement | Australian Taxation Office (ato.gov.au)</a:t>
            </a:r>
            <a:endParaRPr lang="en-AU" sz="900" dirty="0"/>
          </a:p>
        </p:txBody>
      </p:sp>
    </p:spTree>
    <p:extLst>
      <p:ext uri="{BB962C8B-B14F-4D97-AF65-F5344CB8AC3E}">
        <p14:creationId xmlns:p14="http://schemas.microsoft.com/office/powerpoint/2010/main" val="387767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C10AE3-1D2E-44D6-8D90-8080DAE3D7A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11400" y="450117"/>
            <a:ext cx="8933210" cy="94619"/>
          </a:xfrm>
          <a:prstGeom prst="rect">
            <a:avLst/>
          </a:prstGeom>
        </p:spPr>
      </p:pic>
      <p:sp>
        <p:nvSpPr>
          <p:cNvPr id="7" name="TextBox 4">
            <a:extLst>
              <a:ext uri="{FF2B5EF4-FFF2-40B4-BE49-F238E27FC236}">
                <a16:creationId xmlns:a16="http://schemas.microsoft.com/office/drawing/2014/main" id="{E0FD5A39-0EDB-4378-8B39-821FF8C27A48}"/>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OECD PRINCIPLES| </a:t>
            </a:r>
            <a:r>
              <a:rPr lang="en-AU" sz="2000" dirty="0">
                <a:solidFill>
                  <a:schemeClr val="accent6"/>
                </a:solidFill>
                <a:latin typeface="Century Gothic" panose="020B0502020202020204" pitchFamily="34" charset="0"/>
              </a:rPr>
              <a:t>OVERVIEW</a:t>
            </a:r>
          </a:p>
        </p:txBody>
      </p:sp>
      <p:pic>
        <p:nvPicPr>
          <p:cNvPr id="8" name="Picture 7">
            <a:extLst>
              <a:ext uri="{FF2B5EF4-FFF2-40B4-BE49-F238E27FC236}">
                <a16:creationId xmlns:a16="http://schemas.microsoft.com/office/drawing/2014/main" id="{6C421789-7B06-43C9-971D-FCDF2C69E276}"/>
              </a:ext>
            </a:extLst>
          </p:cNvPr>
          <p:cNvPicPr>
            <a:picLocks noChangeAspect="1"/>
          </p:cNvPicPr>
          <p:nvPr/>
        </p:nvPicPr>
        <p:blipFill>
          <a:blip r:embed="rId4">
            <a:grayscl/>
            <a:alphaModFix amt="50000"/>
          </a:blip>
          <a:stretch>
            <a:fillRect/>
          </a:stretch>
        </p:blipFill>
        <p:spPr>
          <a:xfrm>
            <a:off x="7562296" y="44733"/>
            <a:ext cx="1474200" cy="354484"/>
          </a:xfrm>
          <a:prstGeom prst="rect">
            <a:avLst/>
          </a:prstGeom>
        </p:spPr>
      </p:pic>
      <p:sp>
        <p:nvSpPr>
          <p:cNvPr id="9" name="TextBox 1">
            <a:extLst>
              <a:ext uri="{FF2B5EF4-FFF2-40B4-BE49-F238E27FC236}">
                <a16:creationId xmlns:a16="http://schemas.microsoft.com/office/drawing/2014/main" id="{ACE273EC-5ED2-4C9B-820A-945AF3F35699}"/>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graphicFrame>
        <p:nvGraphicFramePr>
          <p:cNvPr id="10" name="Table 9">
            <a:extLst>
              <a:ext uri="{FF2B5EF4-FFF2-40B4-BE49-F238E27FC236}">
                <a16:creationId xmlns:a16="http://schemas.microsoft.com/office/drawing/2014/main" id="{CCD44E27-BC52-4EA7-876C-2EDA73F9B65A}"/>
              </a:ext>
            </a:extLst>
          </p:cNvPr>
          <p:cNvGraphicFramePr>
            <a:graphicFrameLocks noGrp="1"/>
          </p:cNvGraphicFramePr>
          <p:nvPr>
            <p:extLst>
              <p:ext uri="{D42A27DB-BD31-4B8C-83A1-F6EECF244321}">
                <p14:modId xmlns:p14="http://schemas.microsoft.com/office/powerpoint/2010/main" val="2143573032"/>
              </p:ext>
            </p:extLst>
          </p:nvPr>
        </p:nvGraphicFramePr>
        <p:xfrm>
          <a:off x="793102" y="1129004"/>
          <a:ext cx="7501812" cy="4907902"/>
        </p:xfrm>
        <a:graphic>
          <a:graphicData uri="http://schemas.openxmlformats.org/drawingml/2006/table">
            <a:tbl>
              <a:tblPr firstRow="1" bandRow="1">
                <a:tableStyleId>{9D7B26C5-4107-4FEC-AEDC-1716B250A1EF}</a:tableStyleId>
              </a:tblPr>
              <a:tblGrid>
                <a:gridCol w="7501812">
                  <a:extLst>
                    <a:ext uri="{9D8B030D-6E8A-4147-A177-3AD203B41FA5}">
                      <a16:colId xmlns:a16="http://schemas.microsoft.com/office/drawing/2014/main" val="2478774510"/>
                    </a:ext>
                  </a:extLst>
                </a:gridCol>
              </a:tblGrid>
              <a:tr h="440144">
                <a:tc>
                  <a:txBody>
                    <a:bodyPr/>
                    <a:lstStyle/>
                    <a:p>
                      <a:r>
                        <a:rPr lang="en-AU" sz="1200" dirty="0">
                          <a:latin typeface="Century Gothic" panose="020B0502020202020204" pitchFamily="34" charset="0"/>
                        </a:rPr>
                        <a:t>OECD ‘Fighting Tax Crime – The Ten Global Principles’</a:t>
                      </a:r>
                    </a:p>
                  </a:txBody>
                  <a:tcPr marL="68580" marR="68580" marT="34290" marB="34290"/>
                </a:tc>
                <a:extLst>
                  <a:ext uri="{0D108BD9-81ED-4DB2-BD59-A6C34878D82A}">
                    <a16:rowId xmlns:a16="http://schemas.microsoft.com/office/drawing/2014/main" val="3976305473"/>
                  </a:ext>
                </a:extLst>
              </a:tr>
              <a:tr h="440144">
                <a:tc>
                  <a:txBody>
                    <a:bodyPr/>
                    <a:lstStyle/>
                    <a:p>
                      <a:r>
                        <a:rPr lang="en-AU" sz="1200" dirty="0">
                          <a:latin typeface="Century Gothic" panose="020B0502020202020204" pitchFamily="34" charset="0"/>
                        </a:rPr>
                        <a:t>Principle 1: Ensure tax offences are criminalised</a:t>
                      </a:r>
                    </a:p>
                  </a:txBody>
                  <a:tcPr marL="68580" marR="68580" marT="34290" marB="34290">
                    <a:solidFill>
                      <a:schemeClr val="bg1"/>
                    </a:solidFill>
                  </a:tcPr>
                </a:tc>
                <a:extLst>
                  <a:ext uri="{0D108BD9-81ED-4DB2-BD59-A6C34878D82A}">
                    <a16:rowId xmlns:a16="http://schemas.microsoft.com/office/drawing/2014/main" val="1250681621"/>
                  </a:ext>
                </a:extLst>
              </a:tr>
              <a:tr h="440144">
                <a:tc>
                  <a:txBody>
                    <a:bodyPr/>
                    <a:lstStyle/>
                    <a:p>
                      <a:r>
                        <a:rPr lang="en-AU" sz="1200" dirty="0">
                          <a:latin typeface="Century Gothic" panose="020B0502020202020204" pitchFamily="34" charset="0"/>
                        </a:rPr>
                        <a:t>Principle 2: Devise an effective strategy for addressing tax crimes</a:t>
                      </a:r>
                    </a:p>
                  </a:txBody>
                  <a:tcPr marL="68580" marR="68580" marT="34290" marB="34290">
                    <a:solidFill>
                      <a:schemeClr val="bg1"/>
                    </a:solidFill>
                  </a:tcPr>
                </a:tc>
                <a:extLst>
                  <a:ext uri="{0D108BD9-81ED-4DB2-BD59-A6C34878D82A}">
                    <a16:rowId xmlns:a16="http://schemas.microsoft.com/office/drawing/2014/main" val="1355643618"/>
                  </a:ext>
                </a:extLst>
              </a:tr>
              <a:tr h="440144">
                <a:tc>
                  <a:txBody>
                    <a:bodyPr/>
                    <a:lstStyle/>
                    <a:p>
                      <a:r>
                        <a:rPr lang="en-AU" sz="1200" dirty="0">
                          <a:latin typeface="Century Gothic" panose="020B0502020202020204" pitchFamily="34" charset="0"/>
                        </a:rPr>
                        <a:t>Principle 3: Have adequate investigate powers</a:t>
                      </a:r>
                    </a:p>
                  </a:txBody>
                  <a:tcPr marL="68580" marR="68580" marT="34290" marB="34290">
                    <a:solidFill>
                      <a:schemeClr val="bg1"/>
                    </a:solidFill>
                  </a:tcPr>
                </a:tc>
                <a:extLst>
                  <a:ext uri="{0D108BD9-81ED-4DB2-BD59-A6C34878D82A}">
                    <a16:rowId xmlns:a16="http://schemas.microsoft.com/office/drawing/2014/main" val="2056549962"/>
                  </a:ext>
                </a:extLst>
              </a:tr>
              <a:tr h="440144">
                <a:tc>
                  <a:txBody>
                    <a:bodyPr/>
                    <a:lstStyle/>
                    <a:p>
                      <a:r>
                        <a:rPr lang="en-AU" sz="1200" b="1" dirty="0">
                          <a:latin typeface="Century Gothic" panose="020B0502020202020204" pitchFamily="34" charset="0"/>
                        </a:rPr>
                        <a:t>Principle 4: Have effective powers to freeze, seize and confiscate assets</a:t>
                      </a:r>
                    </a:p>
                  </a:txBody>
                  <a:tcPr marL="68580" marR="68580" marT="34290" marB="34290">
                    <a:solidFill>
                      <a:schemeClr val="accent1"/>
                    </a:solidFill>
                  </a:tcPr>
                </a:tc>
                <a:extLst>
                  <a:ext uri="{0D108BD9-81ED-4DB2-BD59-A6C34878D82A}">
                    <a16:rowId xmlns:a16="http://schemas.microsoft.com/office/drawing/2014/main" val="2266708967"/>
                  </a:ext>
                </a:extLst>
              </a:tr>
              <a:tr h="440144">
                <a:tc>
                  <a:txBody>
                    <a:bodyPr/>
                    <a:lstStyle/>
                    <a:p>
                      <a:r>
                        <a:rPr lang="en-AU" sz="1200" dirty="0">
                          <a:latin typeface="Century Gothic" panose="020B0502020202020204" pitchFamily="34" charset="0"/>
                        </a:rPr>
                        <a:t>Principle 5: Put in place an organisational structure with defined responsibilities</a:t>
                      </a:r>
                    </a:p>
                  </a:txBody>
                  <a:tcPr marL="68580" marR="68580" marT="34290" marB="34290">
                    <a:solidFill>
                      <a:schemeClr val="bg1"/>
                    </a:solidFill>
                  </a:tcPr>
                </a:tc>
                <a:extLst>
                  <a:ext uri="{0D108BD9-81ED-4DB2-BD59-A6C34878D82A}">
                    <a16:rowId xmlns:a16="http://schemas.microsoft.com/office/drawing/2014/main" val="330687999"/>
                  </a:ext>
                </a:extLst>
              </a:tr>
              <a:tr h="440144">
                <a:tc>
                  <a:txBody>
                    <a:bodyPr/>
                    <a:lstStyle/>
                    <a:p>
                      <a:r>
                        <a:rPr lang="en-AU" sz="1200" dirty="0">
                          <a:latin typeface="Century Gothic" panose="020B0502020202020204" pitchFamily="34" charset="0"/>
                        </a:rPr>
                        <a:t>Principle 6: Provide adequate responses for tax crime investigation</a:t>
                      </a:r>
                    </a:p>
                  </a:txBody>
                  <a:tcPr marL="68580" marR="68580" marT="34290" marB="34290">
                    <a:solidFill>
                      <a:schemeClr val="bg1"/>
                    </a:solidFill>
                  </a:tcPr>
                </a:tc>
                <a:extLst>
                  <a:ext uri="{0D108BD9-81ED-4DB2-BD59-A6C34878D82A}">
                    <a16:rowId xmlns:a16="http://schemas.microsoft.com/office/drawing/2014/main" val="2971773915"/>
                  </a:ext>
                </a:extLst>
              </a:tr>
              <a:tr h="440144">
                <a:tc>
                  <a:txBody>
                    <a:bodyPr/>
                    <a:lstStyle/>
                    <a:p>
                      <a:r>
                        <a:rPr lang="en-AU" sz="1200" dirty="0">
                          <a:latin typeface="Century Gothic" panose="020B0502020202020204" pitchFamily="34" charset="0"/>
                        </a:rPr>
                        <a:t>Principle 7: Make tax crimes a predicate offence for money laundering</a:t>
                      </a:r>
                    </a:p>
                  </a:txBody>
                  <a:tcPr marL="68580" marR="68580" marT="34290" marB="34290">
                    <a:solidFill>
                      <a:schemeClr val="bg1"/>
                    </a:solidFill>
                  </a:tcPr>
                </a:tc>
                <a:extLst>
                  <a:ext uri="{0D108BD9-81ED-4DB2-BD59-A6C34878D82A}">
                    <a16:rowId xmlns:a16="http://schemas.microsoft.com/office/drawing/2014/main" val="2207991993"/>
                  </a:ext>
                </a:extLst>
              </a:tr>
              <a:tr h="440144">
                <a:tc>
                  <a:txBody>
                    <a:bodyPr/>
                    <a:lstStyle/>
                    <a:p>
                      <a:r>
                        <a:rPr lang="en-AU" sz="1200" b="1" dirty="0">
                          <a:latin typeface="Century Gothic" panose="020B0502020202020204" pitchFamily="34" charset="0"/>
                        </a:rPr>
                        <a:t>Principle 8: Have an effective framework for domestic inter-agency co-operation</a:t>
                      </a:r>
                    </a:p>
                  </a:txBody>
                  <a:tcPr marL="68580" marR="68580" marT="34290" marB="34290">
                    <a:solidFill>
                      <a:schemeClr val="accent2"/>
                    </a:solidFill>
                  </a:tcPr>
                </a:tc>
                <a:extLst>
                  <a:ext uri="{0D108BD9-81ED-4DB2-BD59-A6C34878D82A}">
                    <a16:rowId xmlns:a16="http://schemas.microsoft.com/office/drawing/2014/main" val="3837434879"/>
                  </a:ext>
                </a:extLst>
              </a:tr>
              <a:tr h="440144">
                <a:tc>
                  <a:txBody>
                    <a:bodyPr/>
                    <a:lstStyle/>
                    <a:p>
                      <a:r>
                        <a:rPr lang="en-AU" sz="1200" b="1" dirty="0">
                          <a:latin typeface="Century Gothic" panose="020B0502020202020204" pitchFamily="34" charset="0"/>
                        </a:rPr>
                        <a:t>Principle 9: Ensure international co-operation mechanisms are available</a:t>
                      </a:r>
                    </a:p>
                  </a:txBody>
                  <a:tcPr marL="68580" marR="68580" marT="34290" marB="34290">
                    <a:solidFill>
                      <a:schemeClr val="accent6"/>
                    </a:solidFill>
                  </a:tcPr>
                </a:tc>
                <a:extLst>
                  <a:ext uri="{0D108BD9-81ED-4DB2-BD59-A6C34878D82A}">
                    <a16:rowId xmlns:a16="http://schemas.microsoft.com/office/drawing/2014/main" val="2190643381"/>
                  </a:ext>
                </a:extLst>
              </a:tr>
              <a:tr h="506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Century Gothic" panose="020B0502020202020204" pitchFamily="34" charset="0"/>
                        </a:rPr>
                        <a:t>Principle 10: Protect suspects rights</a:t>
                      </a:r>
                    </a:p>
                  </a:txBody>
                  <a:tcPr marL="68580" marR="68580" marT="34290" marB="34290">
                    <a:solidFill>
                      <a:schemeClr val="bg1"/>
                    </a:solidFill>
                  </a:tcPr>
                </a:tc>
                <a:extLst>
                  <a:ext uri="{0D108BD9-81ED-4DB2-BD59-A6C34878D82A}">
                    <a16:rowId xmlns:a16="http://schemas.microsoft.com/office/drawing/2014/main" val="2371873637"/>
                  </a:ext>
                </a:extLst>
              </a:tr>
            </a:tbl>
          </a:graphicData>
        </a:graphic>
      </p:graphicFrame>
    </p:spTree>
    <p:extLst>
      <p:ext uri="{BB962C8B-B14F-4D97-AF65-F5344CB8AC3E}">
        <p14:creationId xmlns:p14="http://schemas.microsoft.com/office/powerpoint/2010/main" val="665313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F8036C-A071-486C-A725-F3E430D9F411}"/>
              </a:ext>
            </a:extLst>
          </p:cNvPr>
          <p:cNvSpPr txBox="1"/>
          <p:nvPr/>
        </p:nvSpPr>
        <p:spPr>
          <a:xfrm>
            <a:off x="111401" y="587708"/>
            <a:ext cx="8933209" cy="305084"/>
          </a:xfrm>
          <a:prstGeom prst="rect">
            <a:avLst/>
          </a:prstGeom>
          <a:noFill/>
        </p:spPr>
        <p:txBody>
          <a:bodyPr wrap="square" rtlCol="0">
            <a:spAutoFit/>
          </a:bodyPr>
          <a:lstStyle/>
          <a:p>
            <a:pPr>
              <a:lnSpc>
                <a:spcPct val="107000"/>
              </a:lnSpc>
              <a:spcAft>
                <a:spcPts val="600"/>
              </a:spcAft>
            </a:pPr>
            <a:r>
              <a:rPr lang="en-AU" sz="1400" dirty="0">
                <a:latin typeface="Century Gothic" panose="020B0502020202020204" pitchFamily="34" charset="0"/>
                <a:ea typeface="Calibri" panose="020F0502020204030204" pitchFamily="34" charset="0"/>
                <a:cs typeface="Times New Roman" panose="02020603050405020304" pitchFamily="18" charset="0"/>
              </a:rPr>
              <a:t>Let’s play a game… </a:t>
            </a:r>
            <a:endParaRPr lang="en-AU" sz="1400" dirty="0">
              <a:latin typeface="Century Gothic" panose="020B0502020202020204" pitchFamily="34" charset="0"/>
            </a:endParaRPr>
          </a:p>
        </p:txBody>
      </p:sp>
      <p:pic>
        <p:nvPicPr>
          <p:cNvPr id="16" name="Picture 15">
            <a:extLst>
              <a:ext uri="{FF2B5EF4-FFF2-40B4-BE49-F238E27FC236}">
                <a16:creationId xmlns:a16="http://schemas.microsoft.com/office/drawing/2014/main" id="{4C6C24EC-8153-4F83-B7EC-5ADF9ADFBA9E}"/>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17" name="TextBox 4">
            <a:extLst>
              <a:ext uri="{FF2B5EF4-FFF2-40B4-BE49-F238E27FC236}">
                <a16:creationId xmlns:a16="http://schemas.microsoft.com/office/drawing/2014/main" id="{ECC2CC05-7683-4506-9EB1-4A6892291EAF}"/>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tx2"/>
                </a:solidFill>
                <a:latin typeface="Century Gothic" panose="020B0502020202020204" pitchFamily="34" charset="0"/>
              </a:rPr>
              <a:t>GROUP ACTIVITY| </a:t>
            </a:r>
            <a:r>
              <a:rPr lang="en-AU" sz="2000" dirty="0">
                <a:solidFill>
                  <a:schemeClr val="accent4"/>
                </a:solidFill>
                <a:latin typeface="Century Gothic" panose="020B0502020202020204" pitchFamily="34" charset="0"/>
              </a:rPr>
              <a:t>TYPES OF INFORMATION</a:t>
            </a:r>
          </a:p>
        </p:txBody>
      </p:sp>
      <p:pic>
        <p:nvPicPr>
          <p:cNvPr id="18" name="Picture 17">
            <a:extLst>
              <a:ext uri="{FF2B5EF4-FFF2-40B4-BE49-F238E27FC236}">
                <a16:creationId xmlns:a16="http://schemas.microsoft.com/office/drawing/2014/main" id="{BE68CB81-C5F1-49E1-A780-2AB01532DD39}"/>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9" name="TextBox 1">
            <a:extLst>
              <a:ext uri="{FF2B5EF4-FFF2-40B4-BE49-F238E27FC236}">
                <a16:creationId xmlns:a16="http://schemas.microsoft.com/office/drawing/2014/main" id="{365AD29E-B641-4E12-A050-022996C9EB4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graphicFrame>
        <p:nvGraphicFramePr>
          <p:cNvPr id="8" name="Diagram 7">
            <a:extLst>
              <a:ext uri="{FF2B5EF4-FFF2-40B4-BE49-F238E27FC236}">
                <a16:creationId xmlns:a16="http://schemas.microsoft.com/office/drawing/2014/main" id="{7A1F59E6-DF82-49EC-850C-1C0A703A29F7}"/>
              </a:ext>
            </a:extLst>
          </p:cNvPr>
          <p:cNvGraphicFramePr/>
          <p:nvPr>
            <p:extLst>
              <p:ext uri="{D42A27DB-BD31-4B8C-83A1-F6EECF244321}">
                <p14:modId xmlns:p14="http://schemas.microsoft.com/office/powerpoint/2010/main" val="1680490972"/>
              </p:ext>
            </p:extLst>
          </p:nvPr>
        </p:nvGraphicFramePr>
        <p:xfrm>
          <a:off x="169333" y="1554012"/>
          <a:ext cx="8788400" cy="41483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Graphic 8" descr="Share with solid fill">
            <a:extLst>
              <a:ext uri="{FF2B5EF4-FFF2-40B4-BE49-F238E27FC236}">
                <a16:creationId xmlns:a16="http://schemas.microsoft.com/office/drawing/2014/main" id="{10828EF5-0DAD-404D-8E5D-EAB217C5A87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042988" y="5622877"/>
            <a:ext cx="1001622" cy="1001622"/>
          </a:xfrm>
          <a:prstGeom prst="rect">
            <a:avLst/>
          </a:prstGeom>
        </p:spPr>
      </p:pic>
    </p:spTree>
    <p:extLst>
      <p:ext uri="{BB962C8B-B14F-4D97-AF65-F5344CB8AC3E}">
        <p14:creationId xmlns:p14="http://schemas.microsoft.com/office/powerpoint/2010/main" val="2481749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C10AE3-1D2E-44D6-8D90-8080DAE3D7A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11400" y="450117"/>
            <a:ext cx="8933210" cy="94619"/>
          </a:xfrm>
          <a:prstGeom prst="rect">
            <a:avLst/>
          </a:prstGeom>
        </p:spPr>
      </p:pic>
      <p:sp>
        <p:nvSpPr>
          <p:cNvPr id="7" name="TextBox 4">
            <a:extLst>
              <a:ext uri="{FF2B5EF4-FFF2-40B4-BE49-F238E27FC236}">
                <a16:creationId xmlns:a16="http://schemas.microsoft.com/office/drawing/2014/main" id="{E0FD5A39-0EDB-4378-8B39-821FF8C27A48}"/>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OECD PRINCIPLES| </a:t>
            </a:r>
            <a:r>
              <a:rPr lang="en-AU" sz="2000" dirty="0">
                <a:solidFill>
                  <a:schemeClr val="accent6"/>
                </a:solidFill>
                <a:latin typeface="Century Gothic" panose="020B0502020202020204" pitchFamily="34" charset="0"/>
              </a:rPr>
              <a:t>ASSET RECOVERY</a:t>
            </a:r>
          </a:p>
        </p:txBody>
      </p:sp>
      <p:pic>
        <p:nvPicPr>
          <p:cNvPr id="8" name="Picture 7">
            <a:extLst>
              <a:ext uri="{FF2B5EF4-FFF2-40B4-BE49-F238E27FC236}">
                <a16:creationId xmlns:a16="http://schemas.microsoft.com/office/drawing/2014/main" id="{6C421789-7B06-43C9-971D-FCDF2C69E276}"/>
              </a:ext>
            </a:extLst>
          </p:cNvPr>
          <p:cNvPicPr>
            <a:picLocks noChangeAspect="1"/>
          </p:cNvPicPr>
          <p:nvPr/>
        </p:nvPicPr>
        <p:blipFill>
          <a:blip r:embed="rId4">
            <a:grayscl/>
            <a:alphaModFix amt="50000"/>
          </a:blip>
          <a:stretch>
            <a:fillRect/>
          </a:stretch>
        </p:blipFill>
        <p:spPr>
          <a:xfrm>
            <a:off x="7562296" y="44733"/>
            <a:ext cx="1474200" cy="354484"/>
          </a:xfrm>
          <a:prstGeom prst="rect">
            <a:avLst/>
          </a:prstGeom>
        </p:spPr>
      </p:pic>
      <p:sp>
        <p:nvSpPr>
          <p:cNvPr id="9" name="TextBox 1">
            <a:extLst>
              <a:ext uri="{FF2B5EF4-FFF2-40B4-BE49-F238E27FC236}">
                <a16:creationId xmlns:a16="http://schemas.microsoft.com/office/drawing/2014/main" id="{ACE273EC-5ED2-4C9B-820A-945AF3F35699}"/>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graphicFrame>
        <p:nvGraphicFramePr>
          <p:cNvPr id="11" name="Table 9">
            <a:extLst>
              <a:ext uri="{FF2B5EF4-FFF2-40B4-BE49-F238E27FC236}">
                <a16:creationId xmlns:a16="http://schemas.microsoft.com/office/drawing/2014/main" id="{6E142F84-50BE-4F39-9115-05EF3558D8B5}"/>
              </a:ext>
            </a:extLst>
          </p:cNvPr>
          <p:cNvGraphicFramePr>
            <a:graphicFrameLocks noGrp="1"/>
          </p:cNvGraphicFramePr>
          <p:nvPr>
            <p:extLst>
              <p:ext uri="{D42A27DB-BD31-4B8C-83A1-F6EECF244321}">
                <p14:modId xmlns:p14="http://schemas.microsoft.com/office/powerpoint/2010/main" val="1667059075"/>
              </p:ext>
            </p:extLst>
          </p:nvPr>
        </p:nvGraphicFramePr>
        <p:xfrm>
          <a:off x="1486068" y="2566629"/>
          <a:ext cx="6278218" cy="2889249"/>
        </p:xfrm>
        <a:graphic>
          <a:graphicData uri="http://schemas.openxmlformats.org/drawingml/2006/table">
            <a:tbl>
              <a:tblPr firstRow="1" bandRow="1">
                <a:tableStyleId>{9D7B26C5-4107-4FEC-AEDC-1716B250A1EF}</a:tableStyleId>
              </a:tblPr>
              <a:tblGrid>
                <a:gridCol w="6278218">
                  <a:extLst>
                    <a:ext uri="{9D8B030D-6E8A-4147-A177-3AD203B41FA5}">
                      <a16:colId xmlns:a16="http://schemas.microsoft.com/office/drawing/2014/main" val="2478774510"/>
                    </a:ext>
                  </a:extLst>
                </a:gridCol>
              </a:tblGrid>
              <a:tr h="262659">
                <a:tc>
                  <a:txBody>
                    <a:bodyPr/>
                    <a:lstStyle/>
                    <a:p>
                      <a:r>
                        <a:rPr lang="en-AU" sz="1200" dirty="0"/>
                        <a:t>OECD ‘Fighting Tax Crime – The Ten Global Principles’</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3976305473"/>
                  </a:ext>
                </a:extLst>
              </a:tr>
              <a:tr h="262659">
                <a:tc>
                  <a:txBody>
                    <a:bodyPr/>
                    <a:lstStyle/>
                    <a:p>
                      <a:r>
                        <a:rPr lang="en-AU" sz="1200" dirty="0"/>
                        <a:t>Principle 1: Ensure tax offences are criminalised</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1250681621"/>
                  </a:ext>
                </a:extLst>
              </a:tr>
              <a:tr h="262659">
                <a:tc>
                  <a:txBody>
                    <a:bodyPr/>
                    <a:lstStyle/>
                    <a:p>
                      <a:r>
                        <a:rPr lang="en-AU" sz="1200" dirty="0"/>
                        <a:t>Principle 2: Devise an effective strategy for addressing tax crimes</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1355643618"/>
                  </a:ext>
                </a:extLst>
              </a:tr>
              <a:tr h="262659">
                <a:tc>
                  <a:txBody>
                    <a:bodyPr/>
                    <a:lstStyle/>
                    <a:p>
                      <a:r>
                        <a:rPr lang="en-AU" sz="1200" dirty="0"/>
                        <a:t>Principle 3: Have adequate investigate powers</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2056549962"/>
                  </a:ext>
                </a:extLst>
              </a:tr>
              <a:tr h="262659">
                <a:tc>
                  <a:txBody>
                    <a:bodyPr/>
                    <a:lstStyle/>
                    <a:p>
                      <a:r>
                        <a:rPr lang="en-AU" sz="1200" b="1" dirty="0"/>
                        <a:t>Principle 4: Have effective powers to freeze, seize and confiscate assets</a:t>
                      </a:r>
                      <a:endParaRPr lang="en-AU" sz="1200" b="1" dirty="0">
                        <a:latin typeface="Century Gothic" panose="020B0502020202020204" pitchFamily="34" charset="0"/>
                      </a:endParaRPr>
                    </a:p>
                  </a:txBody>
                  <a:tcPr marL="68580" marR="68580" marT="34290" marB="34290"/>
                </a:tc>
                <a:extLst>
                  <a:ext uri="{0D108BD9-81ED-4DB2-BD59-A6C34878D82A}">
                    <a16:rowId xmlns:a16="http://schemas.microsoft.com/office/drawing/2014/main" val="2266708967"/>
                  </a:ext>
                </a:extLst>
              </a:tr>
              <a:tr h="262659">
                <a:tc>
                  <a:txBody>
                    <a:bodyPr/>
                    <a:lstStyle/>
                    <a:p>
                      <a:r>
                        <a:rPr lang="en-AU" sz="1200" dirty="0"/>
                        <a:t>Principle 5: Put in place an organisational structure with defined responsibilities</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330687999"/>
                  </a:ext>
                </a:extLst>
              </a:tr>
              <a:tr h="262659">
                <a:tc>
                  <a:txBody>
                    <a:bodyPr/>
                    <a:lstStyle/>
                    <a:p>
                      <a:r>
                        <a:rPr lang="en-AU" sz="1200" dirty="0"/>
                        <a:t>Principle 6: Provide adequate responses for tax crime investigation</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2971773915"/>
                  </a:ext>
                </a:extLst>
              </a:tr>
              <a:tr h="262659">
                <a:tc>
                  <a:txBody>
                    <a:bodyPr/>
                    <a:lstStyle/>
                    <a:p>
                      <a:r>
                        <a:rPr lang="en-AU" sz="1200" dirty="0"/>
                        <a:t>Principle 7: Make tax crimes a predicate offence for money laundering</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2207991993"/>
                  </a:ext>
                </a:extLst>
              </a:tr>
              <a:tr h="262659">
                <a:tc>
                  <a:txBody>
                    <a:bodyPr/>
                    <a:lstStyle/>
                    <a:p>
                      <a:r>
                        <a:rPr lang="en-AU" sz="1200" b="1" dirty="0"/>
                        <a:t>Principle 8: Have an effective framework for domestic inter-agency co-operation</a:t>
                      </a:r>
                      <a:endParaRPr lang="en-AU" sz="1200" b="1" dirty="0">
                        <a:latin typeface="Century Gothic" panose="020B0502020202020204" pitchFamily="34" charset="0"/>
                      </a:endParaRPr>
                    </a:p>
                  </a:txBody>
                  <a:tcPr marL="68580" marR="68580" marT="34290" marB="34290"/>
                </a:tc>
                <a:extLst>
                  <a:ext uri="{0D108BD9-81ED-4DB2-BD59-A6C34878D82A}">
                    <a16:rowId xmlns:a16="http://schemas.microsoft.com/office/drawing/2014/main" val="3837434879"/>
                  </a:ext>
                </a:extLst>
              </a:tr>
              <a:tr h="262659">
                <a:tc>
                  <a:txBody>
                    <a:bodyPr/>
                    <a:lstStyle/>
                    <a:p>
                      <a:r>
                        <a:rPr lang="en-AU" sz="1200" b="1" dirty="0"/>
                        <a:t>Principle 9: Ensure international co-operation mechanisms are available</a:t>
                      </a:r>
                      <a:endParaRPr lang="en-AU" sz="1200" b="1" dirty="0">
                        <a:latin typeface="Century Gothic" panose="020B0502020202020204" pitchFamily="34" charset="0"/>
                      </a:endParaRPr>
                    </a:p>
                  </a:txBody>
                  <a:tcPr marL="68580" marR="68580" marT="34290" marB="34290"/>
                </a:tc>
                <a:extLst>
                  <a:ext uri="{0D108BD9-81ED-4DB2-BD59-A6C34878D82A}">
                    <a16:rowId xmlns:a16="http://schemas.microsoft.com/office/drawing/2014/main" val="3236843297"/>
                  </a:ext>
                </a:extLst>
              </a:tr>
              <a:tr h="262659">
                <a:tc>
                  <a:txBody>
                    <a:bodyPr/>
                    <a:lstStyle/>
                    <a:p>
                      <a:r>
                        <a:rPr lang="en-AU" sz="1200" dirty="0"/>
                        <a:t>Principle 10: Protect suspects rights</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2190643381"/>
                  </a:ext>
                </a:extLst>
              </a:tr>
            </a:tbl>
          </a:graphicData>
        </a:graphic>
      </p:graphicFrame>
      <p:sp>
        <p:nvSpPr>
          <p:cNvPr id="12" name="Rectangle 11">
            <a:extLst>
              <a:ext uri="{FF2B5EF4-FFF2-40B4-BE49-F238E27FC236}">
                <a16:creationId xmlns:a16="http://schemas.microsoft.com/office/drawing/2014/main" id="{E685EC7C-9BB4-48D5-A3A5-54BEAACD14B5}"/>
              </a:ext>
            </a:extLst>
          </p:cNvPr>
          <p:cNvSpPr/>
          <p:nvPr/>
        </p:nvSpPr>
        <p:spPr>
          <a:xfrm>
            <a:off x="1486068" y="3569719"/>
            <a:ext cx="6278218" cy="308111"/>
          </a:xfrm>
          <a:prstGeom prst="rect">
            <a:avLst/>
          </a:prstGeom>
          <a:noFill/>
          <a:ln w="76200">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1350">
              <a:latin typeface="Century Gothic" panose="020B0502020202020204" pitchFamily="34" charset="0"/>
            </a:endParaRPr>
          </a:p>
        </p:txBody>
      </p:sp>
      <p:pic>
        <p:nvPicPr>
          <p:cNvPr id="14" name="Graphic 13" descr="Sailboat with solid fill">
            <a:extLst>
              <a:ext uri="{FF2B5EF4-FFF2-40B4-BE49-F238E27FC236}">
                <a16:creationId xmlns:a16="http://schemas.microsoft.com/office/drawing/2014/main" id="{01579030-1DFE-4795-90BE-BF96023EAD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358810" y="5919464"/>
            <a:ext cx="685800" cy="685800"/>
          </a:xfrm>
          <a:prstGeom prst="rect">
            <a:avLst/>
          </a:prstGeom>
        </p:spPr>
      </p:pic>
      <p:sp>
        <p:nvSpPr>
          <p:cNvPr id="10" name="TextBox 9">
            <a:extLst>
              <a:ext uri="{FF2B5EF4-FFF2-40B4-BE49-F238E27FC236}">
                <a16:creationId xmlns:a16="http://schemas.microsoft.com/office/drawing/2014/main" id="{5AA71D1D-9EAA-4D0E-AC7D-E97916213B45}"/>
              </a:ext>
            </a:extLst>
          </p:cNvPr>
          <p:cNvSpPr txBox="1"/>
          <p:nvPr/>
        </p:nvSpPr>
        <p:spPr>
          <a:xfrm>
            <a:off x="148532" y="620688"/>
            <a:ext cx="8887964" cy="1200329"/>
          </a:xfrm>
          <a:prstGeom prst="rect">
            <a:avLst/>
          </a:prstGeom>
          <a:noFill/>
        </p:spPr>
        <p:txBody>
          <a:bodyPr wrap="square">
            <a:spAutoFit/>
          </a:bodyPr>
          <a:lstStyle/>
          <a:p>
            <a:pPr marL="285750" indent="-285750">
              <a:buFont typeface="Century Gothic" panose="020B0502020202020204" pitchFamily="34" charset="0"/>
              <a:buChar char="&gt;"/>
            </a:pPr>
            <a:r>
              <a:rPr lang="en-AU" dirty="0">
                <a:latin typeface="Century Gothic" panose="020B0502020202020204" pitchFamily="34" charset="0"/>
              </a:rPr>
              <a:t>Tax crime investigation agencies should have the ability to freeze and seize assets.</a:t>
            </a:r>
          </a:p>
          <a:p>
            <a:pPr marL="285750" indent="-285750">
              <a:buFont typeface="Century Gothic" panose="020B0502020202020204" pitchFamily="34" charset="0"/>
              <a:buChar char="&gt;"/>
            </a:pPr>
            <a:r>
              <a:rPr lang="en-AU" dirty="0">
                <a:latin typeface="Century Gothic" panose="020B0502020202020204" pitchFamily="34" charset="0"/>
              </a:rPr>
              <a:t>This is during the course of a tax investigation prior to charges being laid.</a:t>
            </a:r>
          </a:p>
          <a:p>
            <a:pPr marL="285750" indent="-285750">
              <a:buFont typeface="Century Gothic" panose="020B0502020202020204" pitchFamily="34" charset="0"/>
              <a:buChar char="&gt;"/>
            </a:pPr>
            <a:r>
              <a:rPr lang="en-AU" dirty="0">
                <a:latin typeface="Century Gothic" panose="020B0502020202020204" pitchFamily="34" charset="0"/>
              </a:rPr>
              <a:t>They should also include the power to confiscate assets.</a:t>
            </a:r>
          </a:p>
        </p:txBody>
      </p:sp>
    </p:spTree>
    <p:extLst>
      <p:ext uri="{BB962C8B-B14F-4D97-AF65-F5344CB8AC3E}">
        <p14:creationId xmlns:p14="http://schemas.microsoft.com/office/powerpoint/2010/main" val="3126979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812E41E-C4C1-47A3-8F3B-76E24B3859E1}"/>
              </a:ext>
            </a:extLst>
          </p:cNvPr>
          <p:cNvGraphicFramePr/>
          <p:nvPr>
            <p:extLst>
              <p:ext uri="{D42A27DB-BD31-4B8C-83A1-F6EECF244321}">
                <p14:modId xmlns:p14="http://schemas.microsoft.com/office/powerpoint/2010/main" val="3241708998"/>
              </p:ext>
            </p:extLst>
          </p:nvPr>
        </p:nvGraphicFramePr>
        <p:xfrm>
          <a:off x="1524000" y="1768209"/>
          <a:ext cx="6096000" cy="3759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4">
            <a:extLst>
              <a:ext uri="{FF2B5EF4-FFF2-40B4-BE49-F238E27FC236}">
                <a16:creationId xmlns:a16="http://schemas.microsoft.com/office/drawing/2014/main" id="{F014C15E-F8BE-4051-9DC3-57A42A2CE0D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tx2"/>
                </a:solidFill>
                <a:latin typeface="Century Gothic" panose="020B0502020202020204" pitchFamily="34" charset="0"/>
              </a:rPr>
              <a:t>ASSET RECOVERY| </a:t>
            </a:r>
            <a:r>
              <a:rPr lang="en-AU" sz="2000" dirty="0">
                <a:solidFill>
                  <a:schemeClr val="accent6"/>
                </a:solidFill>
                <a:latin typeface="Century Gothic" panose="020B0502020202020204" pitchFamily="34" charset="0"/>
              </a:rPr>
              <a:t>OVERVIEW</a:t>
            </a:r>
          </a:p>
        </p:txBody>
      </p:sp>
      <p:sp>
        <p:nvSpPr>
          <p:cNvPr id="7" name="TextBox 1">
            <a:extLst>
              <a:ext uri="{FF2B5EF4-FFF2-40B4-BE49-F238E27FC236}">
                <a16:creationId xmlns:a16="http://schemas.microsoft.com/office/drawing/2014/main" id="{5719269F-D6C4-4DA3-95A9-3FA08F40B71C}"/>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MAP-TNC | INTERMEDIATE TAX CRIME COURSE </a:t>
            </a:r>
          </a:p>
        </p:txBody>
      </p:sp>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8">
            <a:grayscl/>
            <a:alphaModFix amt="50000"/>
          </a:blip>
          <a:stretch>
            <a:fillRect/>
          </a:stretch>
        </p:blipFill>
        <p:spPr>
          <a:xfrm>
            <a:off x="7562296" y="44733"/>
            <a:ext cx="1474200" cy="354484"/>
          </a:xfrm>
          <a:prstGeom prst="rect">
            <a:avLst/>
          </a:prstGeom>
        </p:spPr>
      </p:pic>
      <p:pic>
        <p:nvPicPr>
          <p:cNvPr id="11" name="Picture 10">
            <a:extLst>
              <a:ext uri="{FF2B5EF4-FFF2-40B4-BE49-F238E27FC236}">
                <a16:creationId xmlns:a16="http://schemas.microsoft.com/office/drawing/2014/main" id="{514BCFF0-A632-41B2-A23F-26073E02DFA5}"/>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11200"/>
                    </a14:imgEffect>
                  </a14:imgLayer>
                </a14:imgProps>
              </a:ext>
            </a:extLst>
          </a:blip>
          <a:stretch>
            <a:fillRect/>
          </a:stretch>
        </p:blipFill>
        <p:spPr>
          <a:xfrm>
            <a:off x="148533" y="444141"/>
            <a:ext cx="8887964" cy="94620"/>
          </a:xfrm>
          <a:prstGeom prst="rect">
            <a:avLst/>
          </a:prstGeom>
        </p:spPr>
      </p:pic>
      <p:pic>
        <p:nvPicPr>
          <p:cNvPr id="4" name="Graphic 3" descr="Low temperature with solid fill">
            <a:extLst>
              <a:ext uri="{FF2B5EF4-FFF2-40B4-BE49-F238E27FC236}">
                <a16:creationId xmlns:a16="http://schemas.microsoft.com/office/drawing/2014/main" id="{FFA5A921-EE6A-4D77-9738-79F738B9E0F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641376" y="1917627"/>
            <a:ext cx="914400" cy="914400"/>
          </a:xfrm>
          <a:prstGeom prst="rect">
            <a:avLst/>
          </a:prstGeom>
        </p:spPr>
      </p:pic>
      <p:pic>
        <p:nvPicPr>
          <p:cNvPr id="10" name="Graphic 9" descr="No Driving with solid fill">
            <a:extLst>
              <a:ext uri="{FF2B5EF4-FFF2-40B4-BE49-F238E27FC236}">
                <a16:creationId xmlns:a16="http://schemas.microsoft.com/office/drawing/2014/main" id="{B71F0AE1-3494-4A7F-B5D9-F05AB302AAD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641376" y="3192067"/>
            <a:ext cx="914400" cy="914400"/>
          </a:xfrm>
          <a:prstGeom prst="rect">
            <a:avLst/>
          </a:prstGeom>
        </p:spPr>
      </p:pic>
      <p:pic>
        <p:nvPicPr>
          <p:cNvPr id="13" name="Graphic 12" descr="Judge female with solid fill">
            <a:extLst>
              <a:ext uri="{FF2B5EF4-FFF2-40B4-BE49-F238E27FC236}">
                <a16:creationId xmlns:a16="http://schemas.microsoft.com/office/drawing/2014/main" id="{2CD14380-53B2-47FE-9CBA-930F0D1F84F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641376" y="4488211"/>
            <a:ext cx="914400" cy="914400"/>
          </a:xfrm>
          <a:prstGeom prst="rect">
            <a:avLst/>
          </a:prstGeom>
        </p:spPr>
      </p:pic>
    </p:spTree>
    <p:extLst>
      <p:ext uri="{BB962C8B-B14F-4D97-AF65-F5344CB8AC3E}">
        <p14:creationId xmlns:p14="http://schemas.microsoft.com/office/powerpoint/2010/main" val="1546300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65B4FD-C98E-4C68-BFED-B72D6827505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11400" y="450117"/>
            <a:ext cx="8933210" cy="94619"/>
          </a:xfrm>
          <a:prstGeom prst="rect">
            <a:avLst/>
          </a:prstGeom>
        </p:spPr>
      </p:pic>
      <p:sp>
        <p:nvSpPr>
          <p:cNvPr id="6" name="TextBox 5">
            <a:extLst>
              <a:ext uri="{FF2B5EF4-FFF2-40B4-BE49-F238E27FC236}">
                <a16:creationId xmlns:a16="http://schemas.microsoft.com/office/drawing/2014/main" id="{30C6585A-E401-4E6B-93FB-620040E52256}"/>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ASSET RECOVERY| </a:t>
            </a:r>
            <a:r>
              <a:rPr lang="en-AU" sz="2000" dirty="0">
                <a:solidFill>
                  <a:schemeClr val="accent6"/>
                </a:solidFill>
                <a:latin typeface="Century Gothic" panose="020B0502020202020204" pitchFamily="34" charset="0"/>
              </a:rPr>
              <a:t>RAPID FREEZING OF ASSETS </a:t>
            </a:r>
          </a:p>
        </p:txBody>
      </p:sp>
      <p:pic>
        <p:nvPicPr>
          <p:cNvPr id="7" name="Picture 6">
            <a:extLst>
              <a:ext uri="{FF2B5EF4-FFF2-40B4-BE49-F238E27FC236}">
                <a16:creationId xmlns:a16="http://schemas.microsoft.com/office/drawing/2014/main" id="{1631CC45-917D-424F-823B-76F44E802013}"/>
              </a:ext>
            </a:extLst>
          </p:cNvPr>
          <p:cNvPicPr>
            <a:picLocks noChangeAspect="1"/>
          </p:cNvPicPr>
          <p:nvPr/>
        </p:nvPicPr>
        <p:blipFill>
          <a:blip r:embed="rId4">
            <a:grayscl/>
            <a:alphaModFix amt="50000"/>
          </a:blip>
          <a:stretch>
            <a:fillRect/>
          </a:stretch>
        </p:blipFill>
        <p:spPr>
          <a:xfrm>
            <a:off x="7562296" y="44733"/>
            <a:ext cx="1474200" cy="354484"/>
          </a:xfrm>
          <a:prstGeom prst="rect">
            <a:avLst/>
          </a:prstGeom>
        </p:spPr>
      </p:pic>
      <p:sp>
        <p:nvSpPr>
          <p:cNvPr id="8" name="TextBox 1">
            <a:extLst>
              <a:ext uri="{FF2B5EF4-FFF2-40B4-BE49-F238E27FC236}">
                <a16:creationId xmlns:a16="http://schemas.microsoft.com/office/drawing/2014/main" id="{60B418FA-877D-4AF8-A540-3FB81D7F5E7E}"/>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3" name="Picture 2">
            <a:extLst>
              <a:ext uri="{FF2B5EF4-FFF2-40B4-BE49-F238E27FC236}">
                <a16:creationId xmlns:a16="http://schemas.microsoft.com/office/drawing/2014/main" id="{A96EB06F-7CAB-44D7-AE77-4423F98E1B12}"/>
              </a:ext>
            </a:extLst>
          </p:cNvPr>
          <p:cNvPicPr>
            <a:picLocks noChangeAspect="1"/>
          </p:cNvPicPr>
          <p:nvPr/>
        </p:nvPicPr>
        <p:blipFill>
          <a:blip r:embed="rId5"/>
          <a:stretch>
            <a:fillRect/>
          </a:stretch>
        </p:blipFill>
        <p:spPr>
          <a:xfrm>
            <a:off x="985837" y="1327192"/>
            <a:ext cx="7172325" cy="4514850"/>
          </a:xfrm>
          <a:prstGeom prst="rect">
            <a:avLst/>
          </a:prstGeom>
        </p:spPr>
      </p:pic>
      <p:sp>
        <p:nvSpPr>
          <p:cNvPr id="11" name="TextBox 10">
            <a:extLst>
              <a:ext uri="{FF2B5EF4-FFF2-40B4-BE49-F238E27FC236}">
                <a16:creationId xmlns:a16="http://schemas.microsoft.com/office/drawing/2014/main" id="{B200D553-994C-45CB-B325-17323FE8A29D}"/>
              </a:ext>
            </a:extLst>
          </p:cNvPr>
          <p:cNvSpPr txBox="1"/>
          <p:nvPr/>
        </p:nvSpPr>
        <p:spPr>
          <a:xfrm>
            <a:off x="2286000" y="5822419"/>
            <a:ext cx="4572000" cy="369332"/>
          </a:xfrm>
          <a:prstGeom prst="rect">
            <a:avLst/>
          </a:prstGeom>
          <a:noFill/>
        </p:spPr>
        <p:txBody>
          <a:bodyPr wrap="square">
            <a:spAutoFit/>
          </a:bodyPr>
          <a:lstStyle/>
          <a:p>
            <a:r>
              <a:rPr lang="en-AU" sz="900" dirty="0">
                <a:hlinkClick r:id="rId6"/>
              </a:rPr>
              <a:t>Principle 4. Have effective powers to freeze, seize and confiscate assets | Fighting Tax Crime – The Ten Global Principles, Second Edition | OECD </a:t>
            </a:r>
            <a:r>
              <a:rPr lang="en-AU" sz="900" dirty="0" err="1">
                <a:hlinkClick r:id="rId6"/>
              </a:rPr>
              <a:t>iLibrary</a:t>
            </a:r>
            <a:r>
              <a:rPr lang="en-AU" sz="900" dirty="0">
                <a:hlinkClick r:id="rId6"/>
              </a:rPr>
              <a:t> (oecd-ilibrary.org)</a:t>
            </a:r>
            <a:endParaRPr lang="en-AU" sz="900" dirty="0"/>
          </a:p>
        </p:txBody>
      </p:sp>
      <p:pic>
        <p:nvPicPr>
          <p:cNvPr id="12" name="Graphic 11" descr="Low temperature with solid fill">
            <a:extLst>
              <a:ext uri="{FF2B5EF4-FFF2-40B4-BE49-F238E27FC236}">
                <a16:creationId xmlns:a16="http://schemas.microsoft.com/office/drawing/2014/main" id="{721EAA84-00B6-413B-B7BE-05AF333EBC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122096" y="5710098"/>
            <a:ext cx="914400" cy="914400"/>
          </a:xfrm>
          <a:prstGeom prst="rect">
            <a:avLst/>
          </a:prstGeom>
        </p:spPr>
      </p:pic>
    </p:spTree>
    <p:extLst>
      <p:ext uri="{BB962C8B-B14F-4D97-AF65-F5344CB8AC3E}">
        <p14:creationId xmlns:p14="http://schemas.microsoft.com/office/powerpoint/2010/main" val="3253364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9F61C4-FB6A-4607-8431-050D67EF4E3B}"/>
              </a:ext>
            </a:extLst>
          </p:cNvPr>
          <p:cNvPicPr>
            <a:picLocks noChangeAspect="1"/>
          </p:cNvPicPr>
          <p:nvPr/>
        </p:nvPicPr>
        <p:blipFill>
          <a:blip r:embed="rId2"/>
          <a:stretch>
            <a:fillRect/>
          </a:stretch>
        </p:blipFill>
        <p:spPr>
          <a:xfrm>
            <a:off x="1033461" y="1212076"/>
            <a:ext cx="7077075" cy="4638675"/>
          </a:xfrm>
          <a:prstGeom prst="rect">
            <a:avLst/>
          </a:prstGeom>
        </p:spPr>
      </p:pic>
      <p:pic>
        <p:nvPicPr>
          <p:cNvPr id="5" name="Picture 4">
            <a:extLst>
              <a:ext uri="{FF2B5EF4-FFF2-40B4-BE49-F238E27FC236}">
                <a16:creationId xmlns:a16="http://schemas.microsoft.com/office/drawing/2014/main" id="{F165B4FD-C98E-4C68-BFED-B72D68275053}"/>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6" name="TextBox 5">
            <a:extLst>
              <a:ext uri="{FF2B5EF4-FFF2-40B4-BE49-F238E27FC236}">
                <a16:creationId xmlns:a16="http://schemas.microsoft.com/office/drawing/2014/main" id="{30C6585A-E401-4E6B-93FB-620040E52256}"/>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ASSET RECOVERY| </a:t>
            </a:r>
            <a:r>
              <a:rPr lang="en-AU" sz="2000" dirty="0">
                <a:solidFill>
                  <a:schemeClr val="accent6"/>
                </a:solidFill>
                <a:latin typeface="Century Gothic" panose="020B0502020202020204" pitchFamily="34" charset="0"/>
              </a:rPr>
              <a:t>EXTENDED CONFISCATION</a:t>
            </a:r>
          </a:p>
        </p:txBody>
      </p:sp>
      <p:pic>
        <p:nvPicPr>
          <p:cNvPr id="7" name="Picture 6">
            <a:extLst>
              <a:ext uri="{FF2B5EF4-FFF2-40B4-BE49-F238E27FC236}">
                <a16:creationId xmlns:a16="http://schemas.microsoft.com/office/drawing/2014/main" id="{1631CC45-917D-424F-823B-76F44E802013}"/>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8" name="TextBox 1">
            <a:extLst>
              <a:ext uri="{FF2B5EF4-FFF2-40B4-BE49-F238E27FC236}">
                <a16:creationId xmlns:a16="http://schemas.microsoft.com/office/drawing/2014/main" id="{60B418FA-877D-4AF8-A540-3FB81D7F5E7E}"/>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11" name="TextBox 10">
            <a:extLst>
              <a:ext uri="{FF2B5EF4-FFF2-40B4-BE49-F238E27FC236}">
                <a16:creationId xmlns:a16="http://schemas.microsoft.com/office/drawing/2014/main" id="{B200D553-994C-45CB-B325-17323FE8A29D}"/>
              </a:ext>
            </a:extLst>
          </p:cNvPr>
          <p:cNvSpPr txBox="1"/>
          <p:nvPr/>
        </p:nvSpPr>
        <p:spPr>
          <a:xfrm>
            <a:off x="2286000" y="5822419"/>
            <a:ext cx="4572000" cy="369332"/>
          </a:xfrm>
          <a:prstGeom prst="rect">
            <a:avLst/>
          </a:prstGeom>
          <a:noFill/>
        </p:spPr>
        <p:txBody>
          <a:bodyPr wrap="square">
            <a:spAutoFit/>
          </a:bodyPr>
          <a:lstStyle/>
          <a:p>
            <a:r>
              <a:rPr lang="en-AU" sz="900" dirty="0">
                <a:hlinkClick r:id="rId6"/>
              </a:rPr>
              <a:t>Principle 4. Have effective powers to freeze, seize and confiscate assets | Fighting Tax Crime – The Ten Global Principles, Second Edition | OECD </a:t>
            </a:r>
            <a:r>
              <a:rPr lang="en-AU" sz="900" dirty="0" err="1">
                <a:hlinkClick r:id="rId6"/>
              </a:rPr>
              <a:t>iLibrary</a:t>
            </a:r>
            <a:r>
              <a:rPr lang="en-AU" sz="900" dirty="0">
                <a:hlinkClick r:id="rId6"/>
              </a:rPr>
              <a:t> (oecd-ilibrary.org)</a:t>
            </a:r>
            <a:endParaRPr lang="en-AU" sz="900" dirty="0"/>
          </a:p>
        </p:txBody>
      </p:sp>
      <p:pic>
        <p:nvPicPr>
          <p:cNvPr id="10" name="Graphic 9" descr="Judge female with solid fill">
            <a:extLst>
              <a:ext uri="{FF2B5EF4-FFF2-40B4-BE49-F238E27FC236}">
                <a16:creationId xmlns:a16="http://schemas.microsoft.com/office/drawing/2014/main" id="{CC41CE11-9A39-4870-A92F-DCD6FD0A7B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122096" y="5710099"/>
            <a:ext cx="914400" cy="914400"/>
          </a:xfrm>
          <a:prstGeom prst="rect">
            <a:avLst/>
          </a:prstGeom>
        </p:spPr>
      </p:pic>
    </p:spTree>
    <p:extLst>
      <p:ext uri="{BB962C8B-B14F-4D97-AF65-F5344CB8AC3E}">
        <p14:creationId xmlns:p14="http://schemas.microsoft.com/office/powerpoint/2010/main" val="303953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65B4FD-C98E-4C68-BFED-B72D6827505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11400" y="450117"/>
            <a:ext cx="8933210" cy="94619"/>
          </a:xfrm>
          <a:prstGeom prst="rect">
            <a:avLst/>
          </a:prstGeom>
        </p:spPr>
      </p:pic>
      <p:sp>
        <p:nvSpPr>
          <p:cNvPr id="6" name="TextBox 5">
            <a:extLst>
              <a:ext uri="{FF2B5EF4-FFF2-40B4-BE49-F238E27FC236}">
                <a16:creationId xmlns:a16="http://schemas.microsoft.com/office/drawing/2014/main" id="{30C6585A-E401-4E6B-93FB-620040E52256}"/>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ASSET RECOVERY| </a:t>
            </a:r>
            <a:r>
              <a:rPr lang="en-AU" sz="2000" dirty="0">
                <a:solidFill>
                  <a:schemeClr val="accent6"/>
                </a:solidFill>
                <a:latin typeface="Century Gothic" panose="020B0502020202020204" pitchFamily="34" charset="0"/>
              </a:rPr>
              <a:t>VALUE BASED CONFISCATION</a:t>
            </a:r>
          </a:p>
        </p:txBody>
      </p:sp>
      <p:pic>
        <p:nvPicPr>
          <p:cNvPr id="7" name="Picture 6">
            <a:extLst>
              <a:ext uri="{FF2B5EF4-FFF2-40B4-BE49-F238E27FC236}">
                <a16:creationId xmlns:a16="http://schemas.microsoft.com/office/drawing/2014/main" id="{1631CC45-917D-424F-823B-76F44E802013}"/>
              </a:ext>
            </a:extLst>
          </p:cNvPr>
          <p:cNvPicPr>
            <a:picLocks noChangeAspect="1"/>
          </p:cNvPicPr>
          <p:nvPr/>
        </p:nvPicPr>
        <p:blipFill>
          <a:blip r:embed="rId4">
            <a:grayscl/>
            <a:alphaModFix amt="50000"/>
          </a:blip>
          <a:stretch>
            <a:fillRect/>
          </a:stretch>
        </p:blipFill>
        <p:spPr>
          <a:xfrm>
            <a:off x="7562296" y="44733"/>
            <a:ext cx="1474200" cy="354484"/>
          </a:xfrm>
          <a:prstGeom prst="rect">
            <a:avLst/>
          </a:prstGeom>
        </p:spPr>
      </p:pic>
      <p:sp>
        <p:nvSpPr>
          <p:cNvPr id="8" name="TextBox 1">
            <a:extLst>
              <a:ext uri="{FF2B5EF4-FFF2-40B4-BE49-F238E27FC236}">
                <a16:creationId xmlns:a16="http://schemas.microsoft.com/office/drawing/2014/main" id="{60B418FA-877D-4AF8-A540-3FB81D7F5E7E}"/>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11" name="TextBox 10">
            <a:extLst>
              <a:ext uri="{FF2B5EF4-FFF2-40B4-BE49-F238E27FC236}">
                <a16:creationId xmlns:a16="http://schemas.microsoft.com/office/drawing/2014/main" id="{B200D553-994C-45CB-B325-17323FE8A29D}"/>
              </a:ext>
            </a:extLst>
          </p:cNvPr>
          <p:cNvSpPr txBox="1"/>
          <p:nvPr/>
        </p:nvSpPr>
        <p:spPr>
          <a:xfrm>
            <a:off x="2286000" y="5822419"/>
            <a:ext cx="4572000" cy="369332"/>
          </a:xfrm>
          <a:prstGeom prst="rect">
            <a:avLst/>
          </a:prstGeom>
          <a:noFill/>
        </p:spPr>
        <p:txBody>
          <a:bodyPr wrap="square">
            <a:spAutoFit/>
          </a:bodyPr>
          <a:lstStyle/>
          <a:p>
            <a:r>
              <a:rPr lang="en-AU" sz="900" dirty="0">
                <a:hlinkClick r:id="rId5"/>
              </a:rPr>
              <a:t>Principle 4. Have effective powers to freeze, seize and confiscate assets | Fighting Tax Crime – The Ten Global Principles, Second Edition | OECD </a:t>
            </a:r>
            <a:r>
              <a:rPr lang="en-AU" sz="900" dirty="0" err="1">
                <a:hlinkClick r:id="rId5"/>
              </a:rPr>
              <a:t>iLibrary</a:t>
            </a:r>
            <a:r>
              <a:rPr lang="en-AU" sz="900" dirty="0">
                <a:hlinkClick r:id="rId5"/>
              </a:rPr>
              <a:t> (oecd-ilibrary.org)</a:t>
            </a:r>
            <a:endParaRPr lang="en-AU" sz="900" dirty="0"/>
          </a:p>
        </p:txBody>
      </p:sp>
      <p:pic>
        <p:nvPicPr>
          <p:cNvPr id="10" name="Graphic 9" descr="Judge female with solid fill">
            <a:extLst>
              <a:ext uri="{FF2B5EF4-FFF2-40B4-BE49-F238E27FC236}">
                <a16:creationId xmlns:a16="http://schemas.microsoft.com/office/drawing/2014/main" id="{CC41CE11-9A39-4870-A92F-DCD6FD0A7B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122096" y="5710099"/>
            <a:ext cx="914400" cy="914400"/>
          </a:xfrm>
          <a:prstGeom prst="rect">
            <a:avLst/>
          </a:prstGeom>
        </p:spPr>
      </p:pic>
      <p:pic>
        <p:nvPicPr>
          <p:cNvPr id="3" name="Picture 2">
            <a:extLst>
              <a:ext uri="{FF2B5EF4-FFF2-40B4-BE49-F238E27FC236}">
                <a16:creationId xmlns:a16="http://schemas.microsoft.com/office/drawing/2014/main" id="{36337F7A-1C61-46A8-842F-5CD47F2E6CBC}"/>
              </a:ext>
            </a:extLst>
          </p:cNvPr>
          <p:cNvPicPr>
            <a:picLocks noChangeAspect="1"/>
          </p:cNvPicPr>
          <p:nvPr/>
        </p:nvPicPr>
        <p:blipFill>
          <a:blip r:embed="rId8"/>
          <a:stretch>
            <a:fillRect/>
          </a:stretch>
        </p:blipFill>
        <p:spPr>
          <a:xfrm>
            <a:off x="1014412" y="1800225"/>
            <a:ext cx="7115175" cy="3257550"/>
          </a:xfrm>
          <a:prstGeom prst="rect">
            <a:avLst/>
          </a:prstGeom>
        </p:spPr>
      </p:pic>
    </p:spTree>
    <p:extLst>
      <p:ext uri="{BB962C8B-B14F-4D97-AF65-F5344CB8AC3E}">
        <p14:creationId xmlns:p14="http://schemas.microsoft.com/office/powerpoint/2010/main" val="2377067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65B4FD-C98E-4C68-BFED-B72D6827505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11400" y="450117"/>
            <a:ext cx="8933210" cy="94619"/>
          </a:xfrm>
          <a:prstGeom prst="rect">
            <a:avLst/>
          </a:prstGeom>
        </p:spPr>
      </p:pic>
      <p:sp>
        <p:nvSpPr>
          <p:cNvPr id="6" name="TextBox 5">
            <a:extLst>
              <a:ext uri="{FF2B5EF4-FFF2-40B4-BE49-F238E27FC236}">
                <a16:creationId xmlns:a16="http://schemas.microsoft.com/office/drawing/2014/main" id="{30C6585A-E401-4E6B-93FB-620040E52256}"/>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ASSET RECOVERY| </a:t>
            </a:r>
            <a:r>
              <a:rPr lang="en-AU" sz="2000" dirty="0">
                <a:solidFill>
                  <a:schemeClr val="accent6"/>
                </a:solidFill>
                <a:latin typeface="Century Gothic" panose="020B0502020202020204" pitchFamily="34" charset="0"/>
              </a:rPr>
              <a:t>THIRD PARTY CONFISCATION</a:t>
            </a:r>
          </a:p>
        </p:txBody>
      </p:sp>
      <p:pic>
        <p:nvPicPr>
          <p:cNvPr id="7" name="Picture 6">
            <a:extLst>
              <a:ext uri="{FF2B5EF4-FFF2-40B4-BE49-F238E27FC236}">
                <a16:creationId xmlns:a16="http://schemas.microsoft.com/office/drawing/2014/main" id="{1631CC45-917D-424F-823B-76F44E802013}"/>
              </a:ext>
            </a:extLst>
          </p:cNvPr>
          <p:cNvPicPr>
            <a:picLocks noChangeAspect="1"/>
          </p:cNvPicPr>
          <p:nvPr/>
        </p:nvPicPr>
        <p:blipFill>
          <a:blip r:embed="rId4">
            <a:grayscl/>
            <a:alphaModFix amt="50000"/>
          </a:blip>
          <a:stretch>
            <a:fillRect/>
          </a:stretch>
        </p:blipFill>
        <p:spPr>
          <a:xfrm>
            <a:off x="7562296" y="44733"/>
            <a:ext cx="1474200" cy="354484"/>
          </a:xfrm>
          <a:prstGeom prst="rect">
            <a:avLst/>
          </a:prstGeom>
        </p:spPr>
      </p:pic>
      <p:sp>
        <p:nvSpPr>
          <p:cNvPr id="8" name="TextBox 1">
            <a:extLst>
              <a:ext uri="{FF2B5EF4-FFF2-40B4-BE49-F238E27FC236}">
                <a16:creationId xmlns:a16="http://schemas.microsoft.com/office/drawing/2014/main" id="{60B418FA-877D-4AF8-A540-3FB81D7F5E7E}"/>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11" name="TextBox 10">
            <a:extLst>
              <a:ext uri="{FF2B5EF4-FFF2-40B4-BE49-F238E27FC236}">
                <a16:creationId xmlns:a16="http://schemas.microsoft.com/office/drawing/2014/main" id="{B200D553-994C-45CB-B325-17323FE8A29D}"/>
              </a:ext>
            </a:extLst>
          </p:cNvPr>
          <p:cNvSpPr txBox="1"/>
          <p:nvPr/>
        </p:nvSpPr>
        <p:spPr>
          <a:xfrm>
            <a:off x="2286000" y="5822419"/>
            <a:ext cx="4572000" cy="369332"/>
          </a:xfrm>
          <a:prstGeom prst="rect">
            <a:avLst/>
          </a:prstGeom>
          <a:noFill/>
        </p:spPr>
        <p:txBody>
          <a:bodyPr wrap="square">
            <a:spAutoFit/>
          </a:bodyPr>
          <a:lstStyle/>
          <a:p>
            <a:r>
              <a:rPr lang="en-AU" sz="900" dirty="0">
                <a:hlinkClick r:id="rId5"/>
              </a:rPr>
              <a:t>Principle 4. Have effective powers to freeze, seize and confiscate assets | Fighting Tax Crime – The Ten Global Principles, Second Edition | OECD </a:t>
            </a:r>
            <a:r>
              <a:rPr lang="en-AU" sz="900" dirty="0" err="1">
                <a:hlinkClick r:id="rId5"/>
              </a:rPr>
              <a:t>iLibrary</a:t>
            </a:r>
            <a:r>
              <a:rPr lang="en-AU" sz="900" dirty="0">
                <a:hlinkClick r:id="rId5"/>
              </a:rPr>
              <a:t> (oecd-ilibrary.org)</a:t>
            </a:r>
            <a:endParaRPr lang="en-AU" sz="900" dirty="0"/>
          </a:p>
        </p:txBody>
      </p:sp>
      <p:pic>
        <p:nvPicPr>
          <p:cNvPr id="10" name="Graphic 9" descr="Judge female with solid fill">
            <a:extLst>
              <a:ext uri="{FF2B5EF4-FFF2-40B4-BE49-F238E27FC236}">
                <a16:creationId xmlns:a16="http://schemas.microsoft.com/office/drawing/2014/main" id="{CC41CE11-9A39-4870-A92F-DCD6FD0A7B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122096" y="5710099"/>
            <a:ext cx="914400" cy="914400"/>
          </a:xfrm>
          <a:prstGeom prst="rect">
            <a:avLst/>
          </a:prstGeom>
        </p:spPr>
      </p:pic>
      <p:pic>
        <p:nvPicPr>
          <p:cNvPr id="3" name="Picture 2">
            <a:extLst>
              <a:ext uri="{FF2B5EF4-FFF2-40B4-BE49-F238E27FC236}">
                <a16:creationId xmlns:a16="http://schemas.microsoft.com/office/drawing/2014/main" id="{36337F7A-1C61-46A8-842F-5CD47F2E6CBC}"/>
              </a:ext>
            </a:extLst>
          </p:cNvPr>
          <p:cNvPicPr>
            <a:picLocks noChangeAspect="1"/>
          </p:cNvPicPr>
          <p:nvPr/>
        </p:nvPicPr>
        <p:blipFill>
          <a:blip r:embed="rId8"/>
          <a:stretch>
            <a:fillRect/>
          </a:stretch>
        </p:blipFill>
        <p:spPr>
          <a:xfrm>
            <a:off x="1014412" y="1800225"/>
            <a:ext cx="7115175" cy="3257550"/>
          </a:xfrm>
          <a:prstGeom prst="rect">
            <a:avLst/>
          </a:prstGeom>
        </p:spPr>
      </p:pic>
      <p:pic>
        <p:nvPicPr>
          <p:cNvPr id="4" name="Picture 3">
            <a:extLst>
              <a:ext uri="{FF2B5EF4-FFF2-40B4-BE49-F238E27FC236}">
                <a16:creationId xmlns:a16="http://schemas.microsoft.com/office/drawing/2014/main" id="{2A708503-EBD0-4966-B433-E87589F38D0C}"/>
              </a:ext>
            </a:extLst>
          </p:cNvPr>
          <p:cNvPicPr>
            <a:picLocks noChangeAspect="1"/>
          </p:cNvPicPr>
          <p:nvPr/>
        </p:nvPicPr>
        <p:blipFill>
          <a:blip r:embed="rId9"/>
          <a:stretch>
            <a:fillRect/>
          </a:stretch>
        </p:blipFill>
        <p:spPr>
          <a:xfrm>
            <a:off x="1014412" y="1819275"/>
            <a:ext cx="7115175" cy="3219450"/>
          </a:xfrm>
          <a:prstGeom prst="rect">
            <a:avLst/>
          </a:prstGeom>
        </p:spPr>
      </p:pic>
    </p:spTree>
    <p:extLst>
      <p:ext uri="{BB962C8B-B14F-4D97-AF65-F5344CB8AC3E}">
        <p14:creationId xmlns:p14="http://schemas.microsoft.com/office/powerpoint/2010/main" val="1179942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65B4FD-C98E-4C68-BFED-B72D6827505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11400" y="450117"/>
            <a:ext cx="8933210" cy="94619"/>
          </a:xfrm>
          <a:prstGeom prst="rect">
            <a:avLst/>
          </a:prstGeom>
        </p:spPr>
      </p:pic>
      <p:sp>
        <p:nvSpPr>
          <p:cNvPr id="6" name="TextBox 5">
            <a:extLst>
              <a:ext uri="{FF2B5EF4-FFF2-40B4-BE49-F238E27FC236}">
                <a16:creationId xmlns:a16="http://schemas.microsoft.com/office/drawing/2014/main" id="{30C6585A-E401-4E6B-93FB-620040E52256}"/>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ASSET RECOVERY| </a:t>
            </a:r>
            <a:r>
              <a:rPr lang="en-AU" sz="2000" dirty="0">
                <a:solidFill>
                  <a:schemeClr val="accent6"/>
                </a:solidFill>
                <a:latin typeface="Century Gothic" panose="020B0502020202020204" pitchFamily="34" charset="0"/>
              </a:rPr>
              <a:t>NON-CONVICTION CONFISCATION</a:t>
            </a:r>
          </a:p>
        </p:txBody>
      </p:sp>
      <p:pic>
        <p:nvPicPr>
          <p:cNvPr id="7" name="Picture 6">
            <a:extLst>
              <a:ext uri="{FF2B5EF4-FFF2-40B4-BE49-F238E27FC236}">
                <a16:creationId xmlns:a16="http://schemas.microsoft.com/office/drawing/2014/main" id="{1631CC45-917D-424F-823B-76F44E802013}"/>
              </a:ext>
            </a:extLst>
          </p:cNvPr>
          <p:cNvPicPr>
            <a:picLocks noChangeAspect="1"/>
          </p:cNvPicPr>
          <p:nvPr/>
        </p:nvPicPr>
        <p:blipFill>
          <a:blip r:embed="rId4">
            <a:grayscl/>
            <a:alphaModFix amt="50000"/>
          </a:blip>
          <a:stretch>
            <a:fillRect/>
          </a:stretch>
        </p:blipFill>
        <p:spPr>
          <a:xfrm>
            <a:off x="7562296" y="44733"/>
            <a:ext cx="1474200" cy="354484"/>
          </a:xfrm>
          <a:prstGeom prst="rect">
            <a:avLst/>
          </a:prstGeom>
        </p:spPr>
      </p:pic>
      <p:sp>
        <p:nvSpPr>
          <p:cNvPr id="8" name="TextBox 1">
            <a:extLst>
              <a:ext uri="{FF2B5EF4-FFF2-40B4-BE49-F238E27FC236}">
                <a16:creationId xmlns:a16="http://schemas.microsoft.com/office/drawing/2014/main" id="{60B418FA-877D-4AF8-A540-3FB81D7F5E7E}"/>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
        <p:nvSpPr>
          <p:cNvPr id="11" name="TextBox 10">
            <a:extLst>
              <a:ext uri="{FF2B5EF4-FFF2-40B4-BE49-F238E27FC236}">
                <a16:creationId xmlns:a16="http://schemas.microsoft.com/office/drawing/2014/main" id="{B200D553-994C-45CB-B325-17323FE8A29D}"/>
              </a:ext>
            </a:extLst>
          </p:cNvPr>
          <p:cNvSpPr txBox="1"/>
          <p:nvPr/>
        </p:nvSpPr>
        <p:spPr>
          <a:xfrm>
            <a:off x="2286000" y="5822419"/>
            <a:ext cx="4572000" cy="369332"/>
          </a:xfrm>
          <a:prstGeom prst="rect">
            <a:avLst/>
          </a:prstGeom>
          <a:noFill/>
        </p:spPr>
        <p:txBody>
          <a:bodyPr wrap="square">
            <a:spAutoFit/>
          </a:bodyPr>
          <a:lstStyle/>
          <a:p>
            <a:r>
              <a:rPr lang="en-AU" sz="900" dirty="0">
                <a:hlinkClick r:id="rId5"/>
              </a:rPr>
              <a:t>Principle 4. Have effective powers to freeze, seize and confiscate assets | Fighting Tax Crime – The Ten Global Principles, Second Edition | OECD </a:t>
            </a:r>
            <a:r>
              <a:rPr lang="en-AU" sz="900" dirty="0" err="1">
                <a:hlinkClick r:id="rId5"/>
              </a:rPr>
              <a:t>iLibrary</a:t>
            </a:r>
            <a:r>
              <a:rPr lang="en-AU" sz="900" dirty="0">
                <a:hlinkClick r:id="rId5"/>
              </a:rPr>
              <a:t> (oecd-ilibrary.org)</a:t>
            </a:r>
            <a:endParaRPr lang="en-AU" sz="900" dirty="0"/>
          </a:p>
        </p:txBody>
      </p:sp>
      <p:pic>
        <p:nvPicPr>
          <p:cNvPr id="10" name="Graphic 9" descr="Judge female with solid fill">
            <a:extLst>
              <a:ext uri="{FF2B5EF4-FFF2-40B4-BE49-F238E27FC236}">
                <a16:creationId xmlns:a16="http://schemas.microsoft.com/office/drawing/2014/main" id="{CC41CE11-9A39-4870-A92F-DCD6FD0A7B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122096" y="5710099"/>
            <a:ext cx="914400" cy="914400"/>
          </a:xfrm>
          <a:prstGeom prst="rect">
            <a:avLst/>
          </a:prstGeom>
        </p:spPr>
      </p:pic>
      <p:pic>
        <p:nvPicPr>
          <p:cNvPr id="4" name="Picture 3">
            <a:extLst>
              <a:ext uri="{FF2B5EF4-FFF2-40B4-BE49-F238E27FC236}">
                <a16:creationId xmlns:a16="http://schemas.microsoft.com/office/drawing/2014/main" id="{02711568-C38A-457E-A51C-1B18EBCA3138}"/>
              </a:ext>
            </a:extLst>
          </p:cNvPr>
          <p:cNvPicPr>
            <a:picLocks noChangeAspect="1"/>
          </p:cNvPicPr>
          <p:nvPr/>
        </p:nvPicPr>
        <p:blipFill>
          <a:blip r:embed="rId8"/>
          <a:stretch>
            <a:fillRect/>
          </a:stretch>
        </p:blipFill>
        <p:spPr>
          <a:xfrm>
            <a:off x="1060858" y="742950"/>
            <a:ext cx="6673685" cy="5032030"/>
          </a:xfrm>
          <a:prstGeom prst="rect">
            <a:avLst/>
          </a:prstGeom>
        </p:spPr>
      </p:pic>
    </p:spTree>
    <p:extLst>
      <p:ext uri="{BB962C8B-B14F-4D97-AF65-F5344CB8AC3E}">
        <p14:creationId xmlns:p14="http://schemas.microsoft.com/office/powerpoint/2010/main" val="1348297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EEB738C-56A2-4B23-BF77-6CFF9A9A71D5}"/>
              </a:ext>
            </a:extLst>
          </p:cNvPr>
          <p:cNvSpPr txBox="1"/>
          <p:nvPr/>
        </p:nvSpPr>
        <p:spPr>
          <a:xfrm>
            <a:off x="111401" y="644552"/>
            <a:ext cx="8946065" cy="274755"/>
          </a:xfrm>
          <a:prstGeom prst="rect">
            <a:avLst/>
          </a:prstGeom>
          <a:noFill/>
        </p:spPr>
        <p:txBody>
          <a:bodyPr wrap="square">
            <a:spAutoFit/>
          </a:bodyPr>
          <a:lstStyle/>
          <a:p>
            <a:pPr>
              <a:lnSpc>
                <a:spcPct val="107000"/>
              </a:lnSpc>
              <a:spcAft>
                <a:spcPts val="600"/>
              </a:spcAft>
            </a:pPr>
            <a:r>
              <a:rPr lang="en-AU" sz="1200" dirty="0">
                <a:latin typeface="Century Gothic" panose="020B0502020202020204" pitchFamily="34" charset="0"/>
                <a:ea typeface="Calibri" panose="020F0502020204030204" pitchFamily="34" charset="0"/>
                <a:cs typeface="Times New Roman" panose="02020603050405020304" pitchFamily="18" charset="0"/>
              </a:rPr>
              <a:t>The OECD notes that in order to effectively recover criminal assets, jurisdictions should consider the following: </a:t>
            </a:r>
          </a:p>
        </p:txBody>
      </p:sp>
      <p:sp>
        <p:nvSpPr>
          <p:cNvPr id="9" name="TextBox 8">
            <a:extLst>
              <a:ext uri="{FF2B5EF4-FFF2-40B4-BE49-F238E27FC236}">
                <a16:creationId xmlns:a16="http://schemas.microsoft.com/office/drawing/2014/main" id="{BD8F42B3-E20B-4CB1-AE83-E9025C92D816}"/>
              </a:ext>
            </a:extLst>
          </p:cNvPr>
          <p:cNvSpPr txBox="1"/>
          <p:nvPr/>
        </p:nvSpPr>
        <p:spPr>
          <a:xfrm>
            <a:off x="557350" y="6407707"/>
            <a:ext cx="8151222" cy="232949"/>
          </a:xfrm>
          <a:prstGeom prst="rect">
            <a:avLst/>
          </a:prstGeom>
          <a:noFill/>
        </p:spPr>
        <p:txBody>
          <a:bodyPr wrap="square">
            <a:spAutoFit/>
          </a:bodyPr>
          <a:lstStyle/>
          <a:p>
            <a:pPr>
              <a:lnSpc>
                <a:spcPct val="107000"/>
              </a:lnSpc>
              <a:spcAft>
                <a:spcPts val="600"/>
              </a:spcAft>
            </a:pPr>
            <a:r>
              <a:rPr lang="en-AU" sz="900" dirty="0">
                <a:hlinkClick r:id="rId3"/>
              </a:rPr>
              <a:t>Principle 4. Have effective powers to freeze, seize and confiscate assets | Fighting Tax Crime – The Ten Global Principles, Second Edition | OECD </a:t>
            </a:r>
            <a:r>
              <a:rPr lang="en-AU" sz="900" dirty="0" err="1">
                <a:hlinkClick r:id="rId3"/>
              </a:rPr>
              <a:t>iLibrary</a:t>
            </a:r>
            <a:r>
              <a:rPr lang="en-AU" sz="900" dirty="0">
                <a:hlinkClick r:id="rId3"/>
              </a:rPr>
              <a:t> (oecd-ilibrary.org)</a:t>
            </a:r>
            <a:endParaRPr lang="en-AU" sz="9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9B6D5654-9D5B-4003-835E-AC4414785CD1}"/>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111400" y="450117"/>
            <a:ext cx="8933210" cy="94619"/>
          </a:xfrm>
          <a:prstGeom prst="rect">
            <a:avLst/>
          </a:prstGeom>
        </p:spPr>
      </p:pic>
      <p:sp>
        <p:nvSpPr>
          <p:cNvPr id="12" name="TextBox 4">
            <a:extLst>
              <a:ext uri="{FF2B5EF4-FFF2-40B4-BE49-F238E27FC236}">
                <a16:creationId xmlns:a16="http://schemas.microsoft.com/office/drawing/2014/main" id="{F20357E8-A82B-4450-AA4A-09C3F3B9D802}"/>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ASSET RECOVERY| </a:t>
            </a:r>
            <a:r>
              <a:rPr lang="en-AU" sz="2000" dirty="0">
                <a:solidFill>
                  <a:schemeClr val="accent6"/>
                </a:solidFill>
                <a:latin typeface="Century Gothic" panose="020B0502020202020204" pitchFamily="34" charset="0"/>
              </a:rPr>
              <a:t>OECD RECOMMENDATIONS</a:t>
            </a:r>
          </a:p>
        </p:txBody>
      </p:sp>
      <p:pic>
        <p:nvPicPr>
          <p:cNvPr id="13" name="Picture 12">
            <a:extLst>
              <a:ext uri="{FF2B5EF4-FFF2-40B4-BE49-F238E27FC236}">
                <a16:creationId xmlns:a16="http://schemas.microsoft.com/office/drawing/2014/main" id="{0B55B135-FB73-4EDF-AB25-469701490CF9}"/>
              </a:ext>
            </a:extLst>
          </p:cNvPr>
          <p:cNvPicPr>
            <a:picLocks noChangeAspect="1"/>
          </p:cNvPicPr>
          <p:nvPr/>
        </p:nvPicPr>
        <p:blipFill>
          <a:blip r:embed="rId6">
            <a:grayscl/>
            <a:alphaModFix amt="50000"/>
          </a:blip>
          <a:stretch>
            <a:fillRect/>
          </a:stretch>
        </p:blipFill>
        <p:spPr>
          <a:xfrm>
            <a:off x="7562296" y="44733"/>
            <a:ext cx="1474200" cy="354484"/>
          </a:xfrm>
          <a:prstGeom prst="rect">
            <a:avLst/>
          </a:prstGeom>
        </p:spPr>
      </p:pic>
      <p:sp>
        <p:nvSpPr>
          <p:cNvPr id="14" name="TextBox 1">
            <a:extLst>
              <a:ext uri="{FF2B5EF4-FFF2-40B4-BE49-F238E27FC236}">
                <a16:creationId xmlns:a16="http://schemas.microsoft.com/office/drawing/2014/main" id="{B37977F0-2235-4CB4-B6D2-E4EFA4B6F555}"/>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15" name="Graphic 30" descr="Badge 1 with solid fill">
            <a:extLst>
              <a:ext uri="{FF2B5EF4-FFF2-40B4-BE49-F238E27FC236}">
                <a16:creationId xmlns:a16="http://schemas.microsoft.com/office/drawing/2014/main" id="{420C7032-A089-4736-890E-F69CC608D2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02480" y="1130416"/>
            <a:ext cx="883917" cy="883917"/>
          </a:xfrm>
          <a:prstGeom prst="rect">
            <a:avLst/>
          </a:prstGeom>
        </p:spPr>
      </p:pic>
      <p:pic>
        <p:nvPicPr>
          <p:cNvPr id="16" name="Graphic 28" descr="Badge with solid fill">
            <a:extLst>
              <a:ext uri="{FF2B5EF4-FFF2-40B4-BE49-F238E27FC236}">
                <a16:creationId xmlns:a16="http://schemas.microsoft.com/office/drawing/2014/main" id="{2DCC458A-78EA-4B6C-9038-F25DEEA35D7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86173" y="1146664"/>
            <a:ext cx="883919" cy="883919"/>
          </a:xfrm>
          <a:prstGeom prst="rect">
            <a:avLst/>
          </a:prstGeom>
        </p:spPr>
      </p:pic>
      <p:pic>
        <p:nvPicPr>
          <p:cNvPr id="17" name="Graphic 26" descr="Badge 3 with solid fill">
            <a:extLst>
              <a:ext uri="{FF2B5EF4-FFF2-40B4-BE49-F238E27FC236}">
                <a16:creationId xmlns:a16="http://schemas.microsoft.com/office/drawing/2014/main" id="{46A4A102-A8B7-4F27-B8C5-B7063DD95D3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66845" y="1152924"/>
            <a:ext cx="883919" cy="883919"/>
          </a:xfrm>
          <a:prstGeom prst="rect">
            <a:avLst/>
          </a:prstGeom>
        </p:spPr>
      </p:pic>
      <p:sp>
        <p:nvSpPr>
          <p:cNvPr id="18" name="Rectangle 17">
            <a:extLst>
              <a:ext uri="{FF2B5EF4-FFF2-40B4-BE49-F238E27FC236}">
                <a16:creationId xmlns:a16="http://schemas.microsoft.com/office/drawing/2014/main" id="{6CBE5DE3-56EC-4401-95DB-95803B004540}"/>
              </a:ext>
            </a:extLst>
          </p:cNvPr>
          <p:cNvSpPr/>
          <p:nvPr/>
        </p:nvSpPr>
        <p:spPr>
          <a:xfrm>
            <a:off x="847794" y="2023711"/>
            <a:ext cx="2424136" cy="1619007"/>
          </a:xfrm>
          <a:prstGeom prst="rect">
            <a:avLst/>
          </a:prstGeom>
          <a:ln w="19050">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nSpc>
                <a:spcPct val="107000"/>
              </a:lnSpc>
            </a:pPr>
            <a:r>
              <a:rPr lang="en-AU" sz="1200" dirty="0">
                <a:latin typeface="Century Gothic" panose="020B0502020202020204" pitchFamily="34" charset="0"/>
                <a:ea typeface="Calibri" panose="020F0502020204030204" pitchFamily="34" charset="0"/>
                <a:cs typeface="Times New Roman" panose="02020603050405020304" pitchFamily="18" charset="0"/>
              </a:rPr>
              <a:t>Having the </a:t>
            </a:r>
            <a:r>
              <a:rPr lang="en-AU" sz="1200" b="1" dirty="0">
                <a:solidFill>
                  <a:schemeClr val="accent1"/>
                </a:solidFill>
                <a:latin typeface="Century Gothic" panose="020B0502020202020204" pitchFamily="34" charset="0"/>
                <a:ea typeface="Calibri" panose="020F0502020204030204" pitchFamily="34" charset="0"/>
                <a:cs typeface="Times New Roman" panose="02020603050405020304" pitchFamily="18" charset="0"/>
              </a:rPr>
              <a:t>necessary governance framework </a:t>
            </a:r>
            <a:r>
              <a:rPr lang="en-AU" sz="1200" dirty="0">
                <a:latin typeface="Century Gothic" panose="020B0502020202020204" pitchFamily="34" charset="0"/>
                <a:ea typeface="Calibri" panose="020F0502020204030204" pitchFamily="34" charset="0"/>
                <a:cs typeface="Times New Roman" panose="02020603050405020304" pitchFamily="18" charset="0"/>
              </a:rPr>
              <a:t>to ensure enforcement agencies operate transparently, and are adequately supervised in connection with the handling of assets to ensure integrity</a:t>
            </a:r>
            <a:endParaRPr lang="en-AU" sz="1200" dirty="0">
              <a:latin typeface="Century Gothic" panose="020B0502020202020204" pitchFamily="34" charset="0"/>
            </a:endParaRPr>
          </a:p>
          <a:p>
            <a:endParaRPr lang="en-AU" sz="1200" dirty="0">
              <a:latin typeface="Century Gothic" panose="020B0502020202020204" pitchFamily="34" charset="0"/>
            </a:endParaRPr>
          </a:p>
        </p:txBody>
      </p:sp>
      <p:sp>
        <p:nvSpPr>
          <p:cNvPr id="19" name="Rectangle 18">
            <a:extLst>
              <a:ext uri="{FF2B5EF4-FFF2-40B4-BE49-F238E27FC236}">
                <a16:creationId xmlns:a16="http://schemas.microsoft.com/office/drawing/2014/main" id="{7D59C5C6-406B-4FE0-83AF-5861A6E6E215}"/>
              </a:ext>
            </a:extLst>
          </p:cNvPr>
          <p:cNvSpPr/>
          <p:nvPr/>
        </p:nvSpPr>
        <p:spPr>
          <a:xfrm>
            <a:off x="3431488" y="2037353"/>
            <a:ext cx="2424136" cy="1619007"/>
          </a:xfrm>
          <a:prstGeom prst="rect">
            <a:avLst/>
          </a:prstGeom>
          <a:ln w="1905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nSpc>
                <a:spcPct val="107000"/>
              </a:lnSpc>
            </a:pPr>
            <a:r>
              <a:rPr lang="en-AU" sz="1200" dirty="0">
                <a:latin typeface="Century Gothic" panose="020B0502020202020204" pitchFamily="34" charset="0"/>
                <a:ea typeface="Calibri" panose="020F0502020204030204" pitchFamily="34" charset="0"/>
                <a:cs typeface="Times New Roman" panose="02020603050405020304" pitchFamily="18" charset="0"/>
              </a:rPr>
              <a:t>Having the necessary investigative, legal and operational </a:t>
            </a:r>
            <a:r>
              <a:rPr lang="en-AU" sz="1200" b="1" dirty="0">
                <a:solidFill>
                  <a:schemeClr val="accent2"/>
                </a:solidFill>
                <a:latin typeface="Century Gothic" panose="020B0502020202020204" pitchFamily="34" charset="0"/>
                <a:ea typeface="Calibri" panose="020F0502020204030204" pitchFamily="34" charset="0"/>
                <a:cs typeface="Times New Roman" panose="02020603050405020304" pitchFamily="18" charset="0"/>
              </a:rPr>
              <a:t>expertise</a:t>
            </a:r>
          </a:p>
          <a:p>
            <a:pPr>
              <a:lnSpc>
                <a:spcPct val="107000"/>
              </a:lnSpc>
            </a:pPr>
            <a:endParaRPr lang="en-AU" sz="1200" b="1" dirty="0">
              <a:solidFill>
                <a:schemeClr val="accent2"/>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pPr>
            <a:endParaRPr lang="en-AU" sz="12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pPr>
            <a:endParaRPr lang="en-AU" sz="12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pPr>
            <a:endParaRPr lang="en-AU" sz="12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pPr>
            <a:endParaRPr lang="en-AU" sz="12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3985D2A2-36EA-4DAC-A581-2DA3520857DB}"/>
              </a:ext>
            </a:extLst>
          </p:cNvPr>
          <p:cNvSpPr/>
          <p:nvPr/>
        </p:nvSpPr>
        <p:spPr>
          <a:xfrm>
            <a:off x="6015182" y="2030172"/>
            <a:ext cx="2424136" cy="1619007"/>
          </a:xfrm>
          <a:prstGeom prst="rect">
            <a:avLst/>
          </a:prstGeom>
          <a:ln w="1905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nSpc>
                <a:spcPct val="107000"/>
              </a:lnSpc>
            </a:pPr>
            <a:r>
              <a:rPr lang="en-AU" sz="1200" dirty="0">
                <a:latin typeface="Century Gothic" panose="020B0502020202020204" pitchFamily="34" charset="0"/>
                <a:ea typeface="Calibri" panose="020F0502020204030204" pitchFamily="34" charset="0"/>
                <a:cs typeface="Times New Roman" panose="02020603050405020304" pitchFamily="18" charset="0"/>
              </a:rPr>
              <a:t>Putting in place a </a:t>
            </a:r>
            <a:r>
              <a:rPr lang="en-AU" sz="1200" b="1" dirty="0">
                <a:solidFill>
                  <a:schemeClr val="accent3"/>
                </a:solidFill>
                <a:latin typeface="Century Gothic" panose="020B0502020202020204" pitchFamily="34" charset="0"/>
                <a:ea typeface="Calibri" panose="020F0502020204030204" pitchFamily="34" charset="0"/>
                <a:cs typeface="Times New Roman" panose="02020603050405020304" pitchFamily="18" charset="0"/>
              </a:rPr>
              <a:t>clear organisational structure </a:t>
            </a:r>
            <a:r>
              <a:rPr lang="en-AU" sz="1200" dirty="0">
                <a:latin typeface="Century Gothic" panose="020B0502020202020204" pitchFamily="34" charset="0"/>
                <a:ea typeface="Calibri" panose="020F0502020204030204" pitchFamily="34" charset="0"/>
                <a:cs typeface="Times New Roman" panose="02020603050405020304" pitchFamily="18" charset="0"/>
              </a:rPr>
              <a:t>to manage asset cases. </a:t>
            </a:r>
          </a:p>
          <a:p>
            <a:pPr>
              <a:lnSpc>
                <a:spcPct val="107000"/>
              </a:lnSpc>
            </a:pPr>
            <a:endParaRPr lang="en-AU" sz="1200" b="1" dirty="0">
              <a:solidFill>
                <a:schemeClr val="accent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pPr>
            <a:endParaRPr lang="en-AU" sz="1200" b="1" dirty="0">
              <a:solidFill>
                <a:schemeClr val="accent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pPr>
            <a:endParaRPr lang="en-AU" sz="1200" b="1" dirty="0">
              <a:solidFill>
                <a:schemeClr val="accent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pPr>
            <a:endParaRPr lang="en-AU" sz="1200" b="1" dirty="0">
              <a:solidFill>
                <a:schemeClr val="accent3"/>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pPr>
            <a:endParaRPr lang="en-AU" sz="1200" b="1" dirty="0">
              <a:solidFill>
                <a:schemeClr val="accent3"/>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21" name="Graphic 30" descr="Badge 4 with solid fill">
            <a:extLst>
              <a:ext uri="{FF2B5EF4-FFF2-40B4-BE49-F238E27FC236}">
                <a16:creationId xmlns:a16="http://schemas.microsoft.com/office/drawing/2014/main" id="{7595E107-F66D-495D-9D8A-8D42E62FFC6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605595" y="3783429"/>
            <a:ext cx="883917" cy="883917"/>
          </a:xfrm>
          <a:prstGeom prst="rect">
            <a:avLst/>
          </a:prstGeom>
        </p:spPr>
      </p:pic>
      <p:pic>
        <p:nvPicPr>
          <p:cNvPr id="22" name="Graphic 28" descr="Badge 5 with solid fill">
            <a:extLst>
              <a:ext uri="{FF2B5EF4-FFF2-40B4-BE49-F238E27FC236}">
                <a16:creationId xmlns:a16="http://schemas.microsoft.com/office/drawing/2014/main" id="{4155554A-CD4C-4683-91B1-3D08EC729A1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189288" y="3799677"/>
            <a:ext cx="883919" cy="883919"/>
          </a:xfrm>
          <a:prstGeom prst="rect">
            <a:avLst/>
          </a:prstGeom>
        </p:spPr>
      </p:pic>
      <p:pic>
        <p:nvPicPr>
          <p:cNvPr id="23" name="Graphic 26" descr="Badge 6 with solid fill">
            <a:extLst>
              <a:ext uri="{FF2B5EF4-FFF2-40B4-BE49-F238E27FC236}">
                <a16:creationId xmlns:a16="http://schemas.microsoft.com/office/drawing/2014/main" id="{368EE8BC-CA87-4E10-B070-C40813ECCD3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6769960" y="3796606"/>
            <a:ext cx="883919" cy="883919"/>
          </a:xfrm>
          <a:prstGeom prst="rect">
            <a:avLst/>
          </a:prstGeom>
        </p:spPr>
      </p:pic>
      <p:sp>
        <p:nvSpPr>
          <p:cNvPr id="24" name="Rectangle 23">
            <a:extLst>
              <a:ext uri="{FF2B5EF4-FFF2-40B4-BE49-F238E27FC236}">
                <a16:creationId xmlns:a16="http://schemas.microsoft.com/office/drawing/2014/main" id="{E01FD290-051F-461A-BAC1-D3D61DE49FDC}"/>
              </a:ext>
            </a:extLst>
          </p:cNvPr>
          <p:cNvSpPr/>
          <p:nvPr/>
        </p:nvSpPr>
        <p:spPr>
          <a:xfrm>
            <a:off x="850909" y="4676724"/>
            <a:ext cx="2424136" cy="1619007"/>
          </a:xfrm>
          <a:prstGeom prst="rect">
            <a:avLst/>
          </a:prstGeom>
          <a:ln w="1905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nSpc>
                <a:spcPct val="107000"/>
              </a:lnSpc>
            </a:pPr>
            <a:r>
              <a:rPr lang="en-AU" sz="1200" dirty="0">
                <a:latin typeface="Century Gothic" panose="020B0502020202020204" pitchFamily="34" charset="0"/>
                <a:ea typeface="Calibri" panose="020F0502020204030204" pitchFamily="34" charset="0"/>
                <a:cs typeface="Times New Roman" panose="02020603050405020304" pitchFamily="18" charset="0"/>
              </a:rPr>
              <a:t>Ensuring that the </a:t>
            </a:r>
            <a:r>
              <a:rPr lang="en-AU" sz="1200" b="1" dirty="0">
                <a:solidFill>
                  <a:schemeClr val="accent4"/>
                </a:solidFill>
                <a:latin typeface="Century Gothic" panose="020B0502020202020204" pitchFamily="34" charset="0"/>
                <a:ea typeface="Calibri" panose="020F0502020204030204" pitchFamily="34" charset="0"/>
                <a:cs typeface="Times New Roman" panose="02020603050405020304" pitchFamily="18" charset="0"/>
              </a:rPr>
              <a:t>rights of suspects are protected </a:t>
            </a:r>
            <a:r>
              <a:rPr lang="en-AU" sz="1200" dirty="0">
                <a:latin typeface="Century Gothic" panose="020B0502020202020204" pitchFamily="34" charset="0"/>
                <a:ea typeface="Calibri" panose="020F0502020204030204" pitchFamily="34" charset="0"/>
                <a:cs typeface="Times New Roman" panose="02020603050405020304" pitchFamily="18" charset="0"/>
              </a:rPr>
              <a:t>during an asset recovery process</a:t>
            </a:r>
          </a:p>
          <a:p>
            <a:pPr>
              <a:lnSpc>
                <a:spcPct val="107000"/>
              </a:lnSpc>
            </a:pPr>
            <a:endParaRPr lang="en-AU" sz="1200" dirty="0">
              <a:latin typeface="Century Gothic" panose="020B0502020202020204" pitchFamily="34" charset="0"/>
              <a:cs typeface="Times New Roman" panose="02020603050405020304" pitchFamily="18" charset="0"/>
            </a:endParaRPr>
          </a:p>
          <a:p>
            <a:pPr>
              <a:lnSpc>
                <a:spcPct val="107000"/>
              </a:lnSpc>
            </a:pPr>
            <a:endParaRPr lang="en-AU" sz="1200" dirty="0">
              <a:latin typeface="Century Gothic" panose="020B0502020202020204" pitchFamily="34" charset="0"/>
              <a:cs typeface="Times New Roman" panose="02020603050405020304" pitchFamily="18" charset="0"/>
            </a:endParaRPr>
          </a:p>
          <a:p>
            <a:pPr>
              <a:lnSpc>
                <a:spcPct val="107000"/>
              </a:lnSpc>
            </a:pPr>
            <a:endParaRPr lang="en-AU" sz="1200" dirty="0">
              <a:latin typeface="Century Gothic" panose="020B0502020202020204" pitchFamily="34" charset="0"/>
              <a:cs typeface="Times New Roman" panose="02020603050405020304" pitchFamily="18" charset="0"/>
            </a:endParaRPr>
          </a:p>
          <a:p>
            <a:pPr>
              <a:lnSpc>
                <a:spcPct val="107000"/>
              </a:lnSpc>
            </a:pPr>
            <a:endParaRPr lang="en-AU" sz="1200" dirty="0">
              <a:latin typeface="Century Gothic" panose="020B0502020202020204" pitchFamily="34" charset="0"/>
              <a:cs typeface="Times New Roman" panose="02020603050405020304" pitchFamily="18" charset="0"/>
            </a:endParaRPr>
          </a:p>
          <a:p>
            <a:pPr>
              <a:lnSpc>
                <a:spcPct val="107000"/>
              </a:lnSpc>
            </a:pPr>
            <a:endParaRPr lang="en-AU" sz="1200" dirty="0">
              <a:latin typeface="Century Gothic" panose="020B0502020202020204" pitchFamily="34" charset="0"/>
            </a:endParaRPr>
          </a:p>
        </p:txBody>
      </p:sp>
      <p:sp>
        <p:nvSpPr>
          <p:cNvPr id="25" name="Rectangle 24">
            <a:extLst>
              <a:ext uri="{FF2B5EF4-FFF2-40B4-BE49-F238E27FC236}">
                <a16:creationId xmlns:a16="http://schemas.microsoft.com/office/drawing/2014/main" id="{15E89D2C-E83C-4820-958A-F0B1BBFA1B8A}"/>
              </a:ext>
            </a:extLst>
          </p:cNvPr>
          <p:cNvSpPr/>
          <p:nvPr/>
        </p:nvSpPr>
        <p:spPr>
          <a:xfrm>
            <a:off x="3434603" y="4690366"/>
            <a:ext cx="2424136" cy="1619007"/>
          </a:xfrm>
          <a:prstGeom prst="rect">
            <a:avLst/>
          </a:prstGeom>
          <a:ln w="1905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r>
              <a:rPr lang="en-AU" sz="1200" dirty="0">
                <a:latin typeface="Century Gothic" panose="020B0502020202020204" pitchFamily="34" charset="0"/>
                <a:ea typeface="Calibri" panose="020F0502020204030204" pitchFamily="34" charset="0"/>
                <a:cs typeface="Times New Roman" panose="02020603050405020304" pitchFamily="18" charset="0"/>
              </a:rPr>
              <a:t>Having the process to </a:t>
            </a:r>
            <a:r>
              <a:rPr lang="en-AU" sz="1200" b="1" dirty="0">
                <a:solidFill>
                  <a:schemeClr val="accent5"/>
                </a:solidFill>
                <a:latin typeface="Century Gothic" panose="020B0502020202020204" pitchFamily="34" charset="0"/>
                <a:ea typeface="Calibri" panose="020F0502020204030204" pitchFamily="34" charset="0"/>
                <a:cs typeface="Times New Roman" panose="02020603050405020304" pitchFamily="18" charset="0"/>
              </a:rPr>
              <a:t>safely manage the assets</a:t>
            </a:r>
          </a:p>
          <a:p>
            <a:endParaRPr lang="en-AU" sz="1200" dirty="0">
              <a:latin typeface="Century Gothic" panose="020B0502020202020204" pitchFamily="34" charset="0"/>
              <a:cs typeface="Times New Roman" panose="02020603050405020304" pitchFamily="18" charset="0"/>
            </a:endParaRPr>
          </a:p>
          <a:p>
            <a:endParaRPr lang="en-AU" sz="1200" dirty="0">
              <a:latin typeface="Century Gothic" panose="020B0502020202020204" pitchFamily="34" charset="0"/>
              <a:cs typeface="Times New Roman" panose="02020603050405020304" pitchFamily="18" charset="0"/>
            </a:endParaRPr>
          </a:p>
          <a:p>
            <a:endParaRPr lang="en-AU" sz="1200" dirty="0">
              <a:latin typeface="Century Gothic" panose="020B0502020202020204" pitchFamily="34" charset="0"/>
              <a:cs typeface="Times New Roman" panose="02020603050405020304" pitchFamily="18" charset="0"/>
            </a:endParaRPr>
          </a:p>
          <a:p>
            <a:endParaRPr lang="en-AU" sz="1200" dirty="0">
              <a:latin typeface="Century Gothic" panose="020B0502020202020204" pitchFamily="34" charset="0"/>
              <a:cs typeface="Times New Roman" panose="02020603050405020304" pitchFamily="18" charset="0"/>
            </a:endParaRPr>
          </a:p>
          <a:p>
            <a:endParaRPr lang="en-AU" sz="1200" dirty="0">
              <a:latin typeface="Century Gothic" panose="020B0502020202020204" pitchFamily="34" charset="0"/>
              <a:cs typeface="Times New Roman" panose="02020603050405020304" pitchFamily="18" charset="0"/>
            </a:endParaRPr>
          </a:p>
          <a:p>
            <a:endParaRPr lang="en-AU" sz="1200" dirty="0">
              <a:latin typeface="Century Gothic" panose="020B0502020202020204" pitchFamily="34" charset="0"/>
            </a:endParaRPr>
          </a:p>
        </p:txBody>
      </p:sp>
      <p:sp>
        <p:nvSpPr>
          <p:cNvPr id="26" name="Rectangle 25">
            <a:extLst>
              <a:ext uri="{FF2B5EF4-FFF2-40B4-BE49-F238E27FC236}">
                <a16:creationId xmlns:a16="http://schemas.microsoft.com/office/drawing/2014/main" id="{F4BA94F8-89D9-40F0-B7C5-FA95DEC7E2B3}"/>
              </a:ext>
            </a:extLst>
          </p:cNvPr>
          <p:cNvSpPr/>
          <p:nvPr/>
        </p:nvSpPr>
        <p:spPr>
          <a:xfrm>
            <a:off x="6018297" y="4683185"/>
            <a:ext cx="2424136" cy="1619007"/>
          </a:xfrm>
          <a:prstGeom prst="rect">
            <a:avLst/>
          </a:prstGeom>
          <a:ln w="1905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nSpc>
                <a:spcPct val="107000"/>
              </a:lnSpc>
              <a:spcAft>
                <a:spcPts val="600"/>
              </a:spcAft>
            </a:pPr>
            <a:r>
              <a:rPr lang="en-AU" sz="1200" b="1" dirty="0">
                <a:solidFill>
                  <a:schemeClr val="accent6"/>
                </a:solidFill>
                <a:latin typeface="Century Gothic" panose="020B0502020202020204" pitchFamily="34" charset="0"/>
                <a:ea typeface="Calibri" panose="020F0502020204030204" pitchFamily="34" charset="0"/>
                <a:cs typeface="Times New Roman" panose="02020603050405020304" pitchFamily="18" charset="0"/>
              </a:rPr>
              <a:t>Effective use of international co-operation</a:t>
            </a:r>
            <a:r>
              <a:rPr lang="en-AU" sz="1200" dirty="0">
                <a:latin typeface="Century Gothic" panose="020B0502020202020204" pitchFamily="34" charset="0"/>
                <a:ea typeface="Calibri" panose="020F0502020204030204" pitchFamily="34" charset="0"/>
                <a:cs typeface="Times New Roman" panose="02020603050405020304" pitchFamily="18" charset="0"/>
              </a:rPr>
              <a:t>, given that asset recovery cases can be complex and involve criminal assets located in foreign jurisdictions. </a:t>
            </a:r>
          </a:p>
          <a:p>
            <a:endParaRPr lang="en-AU" sz="1200" dirty="0">
              <a:latin typeface="Century Gothic" panose="020B0502020202020204" pitchFamily="34" charset="0"/>
            </a:endParaRPr>
          </a:p>
        </p:txBody>
      </p:sp>
    </p:spTree>
    <p:extLst>
      <p:ext uri="{BB962C8B-B14F-4D97-AF65-F5344CB8AC3E}">
        <p14:creationId xmlns:p14="http://schemas.microsoft.com/office/powerpoint/2010/main" val="3608572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AEBF5E-F248-46E8-8EF1-43E9B592F7BD}"/>
              </a:ext>
            </a:extLst>
          </p:cNvPr>
          <p:cNvPicPr>
            <a:picLocks noChangeAspect="1"/>
          </p:cNvPicPr>
          <p:nvPr/>
        </p:nvPicPr>
        <p:blipFill>
          <a:blip r:embed="rId3">
            <a:grayscl/>
            <a:alphaModFix amt="50000"/>
          </a:blip>
          <a:stretch>
            <a:fillRect/>
          </a:stretch>
        </p:blipFill>
        <p:spPr>
          <a:xfrm>
            <a:off x="7562296" y="44733"/>
            <a:ext cx="1474200" cy="354484"/>
          </a:xfrm>
          <a:prstGeom prst="rect">
            <a:avLst/>
          </a:prstGeom>
        </p:spPr>
      </p:pic>
      <p:graphicFrame>
        <p:nvGraphicFramePr>
          <p:cNvPr id="2" name="Diagram 1">
            <a:extLst>
              <a:ext uri="{FF2B5EF4-FFF2-40B4-BE49-F238E27FC236}">
                <a16:creationId xmlns:a16="http://schemas.microsoft.com/office/drawing/2014/main" id="{5F88D4A3-D463-4864-9A6F-4F97F3CE2EC0}"/>
              </a:ext>
            </a:extLst>
          </p:cNvPr>
          <p:cNvGraphicFramePr/>
          <p:nvPr>
            <p:extLst>
              <p:ext uri="{D42A27DB-BD31-4B8C-83A1-F6EECF244321}">
                <p14:modId xmlns:p14="http://schemas.microsoft.com/office/powerpoint/2010/main" val="3331940096"/>
              </p:ext>
            </p:extLst>
          </p:nvPr>
        </p:nvGraphicFramePr>
        <p:xfrm>
          <a:off x="1524000" y="1189602"/>
          <a:ext cx="6096000" cy="3816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Graphic 3" descr="Magnifying glass with solid fill">
            <a:extLst>
              <a:ext uri="{FF2B5EF4-FFF2-40B4-BE49-F238E27FC236}">
                <a16:creationId xmlns:a16="http://schemas.microsoft.com/office/drawing/2014/main" id="{10489BB8-34DC-491E-94F2-D439AAE351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135315" y="2435442"/>
            <a:ext cx="914400" cy="914400"/>
          </a:xfrm>
          <a:prstGeom prst="rect">
            <a:avLst/>
          </a:prstGeom>
        </p:spPr>
      </p:pic>
      <p:pic>
        <p:nvPicPr>
          <p:cNvPr id="10" name="Graphic 9" descr="Construction worker male with solid fill">
            <a:extLst>
              <a:ext uri="{FF2B5EF4-FFF2-40B4-BE49-F238E27FC236}">
                <a16:creationId xmlns:a16="http://schemas.microsoft.com/office/drawing/2014/main" id="{1A5907CF-CDB4-4017-8CF0-C8E631280D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979712" y="2426137"/>
            <a:ext cx="914400" cy="914400"/>
          </a:xfrm>
          <a:prstGeom prst="rect">
            <a:avLst/>
          </a:prstGeom>
        </p:spPr>
      </p:pic>
      <p:pic>
        <p:nvPicPr>
          <p:cNvPr id="13" name="Graphic 12" descr="Share with solid fill">
            <a:extLst>
              <a:ext uri="{FF2B5EF4-FFF2-40B4-BE49-F238E27FC236}">
                <a16:creationId xmlns:a16="http://schemas.microsoft.com/office/drawing/2014/main" id="{9396690B-77EA-49C8-88DF-5E1374DF43A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6321896" y="2426137"/>
            <a:ext cx="914400" cy="914400"/>
          </a:xfrm>
          <a:prstGeom prst="rect">
            <a:avLst/>
          </a:prstGeom>
        </p:spPr>
      </p:pic>
      <p:sp>
        <p:nvSpPr>
          <p:cNvPr id="14" name="TextBox 1">
            <a:extLst>
              <a:ext uri="{FF2B5EF4-FFF2-40B4-BE49-F238E27FC236}">
                <a16:creationId xmlns:a16="http://schemas.microsoft.com/office/drawing/2014/main" id="{C1203045-E450-4860-8418-5B33D7097E7C}"/>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11" name="Picture 10">
            <a:extLst>
              <a:ext uri="{FF2B5EF4-FFF2-40B4-BE49-F238E27FC236}">
                <a16:creationId xmlns:a16="http://schemas.microsoft.com/office/drawing/2014/main" id="{B91A9E83-9EC1-4F6D-AD29-07F212B9BE6E}"/>
              </a:ext>
            </a:extLst>
          </p:cNvPr>
          <p:cNvPicPr>
            <a:picLocks noChangeAspect="1"/>
          </p:cNvPicPr>
          <p:nvPr/>
        </p:nvPicPr>
        <p:blipFill>
          <a:blip r:embed="rId15">
            <a:extLst>
              <a:ext uri="{BEBA8EAE-BF5A-486C-A8C5-ECC9F3942E4B}">
                <a14:imgProps xmlns:a14="http://schemas.microsoft.com/office/drawing/2010/main">
                  <a14:imgLayer r:embed="rId16">
                    <a14:imgEffect>
                      <a14:colorTemperature colorTemp="11200"/>
                    </a14:imgEffect>
                  </a14:imgLayer>
                </a14:imgProps>
              </a:ext>
            </a:extLst>
          </a:blip>
          <a:stretch>
            <a:fillRect/>
          </a:stretch>
        </p:blipFill>
        <p:spPr>
          <a:xfrm>
            <a:off x="111400" y="450117"/>
            <a:ext cx="8933210" cy="94619"/>
          </a:xfrm>
          <a:prstGeom prst="rect">
            <a:avLst/>
          </a:prstGeom>
        </p:spPr>
      </p:pic>
      <p:sp>
        <p:nvSpPr>
          <p:cNvPr id="15" name="TextBox 14">
            <a:extLst>
              <a:ext uri="{FF2B5EF4-FFF2-40B4-BE49-F238E27FC236}">
                <a16:creationId xmlns:a16="http://schemas.microsoft.com/office/drawing/2014/main" id="{1FEA0DB9-90A3-4909-A38E-ADE0265779B9}"/>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ASSET RECOVERY| </a:t>
            </a:r>
            <a:r>
              <a:rPr lang="en-AU" sz="2000" dirty="0">
                <a:solidFill>
                  <a:schemeClr val="accent6"/>
                </a:solidFill>
                <a:latin typeface="Century Gothic" panose="020B0502020202020204" pitchFamily="34" charset="0"/>
              </a:rPr>
              <a:t>ATO APPROACH</a:t>
            </a:r>
          </a:p>
        </p:txBody>
      </p:sp>
      <p:cxnSp>
        <p:nvCxnSpPr>
          <p:cNvPr id="5" name="Straight Arrow Connector 4">
            <a:extLst>
              <a:ext uri="{FF2B5EF4-FFF2-40B4-BE49-F238E27FC236}">
                <a16:creationId xmlns:a16="http://schemas.microsoft.com/office/drawing/2014/main" id="{975A2171-6678-4881-A445-D03803E64699}"/>
              </a:ext>
            </a:extLst>
          </p:cNvPr>
          <p:cNvCxnSpPr>
            <a:cxnSpLocks/>
          </p:cNvCxnSpPr>
          <p:nvPr/>
        </p:nvCxnSpPr>
        <p:spPr>
          <a:xfrm flipV="1">
            <a:off x="6749139" y="3969705"/>
            <a:ext cx="0" cy="9158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812D3E96-CFDD-4CB7-962B-E338117F4176}"/>
              </a:ext>
            </a:extLst>
          </p:cNvPr>
          <p:cNvSpPr/>
          <p:nvPr/>
        </p:nvSpPr>
        <p:spPr>
          <a:xfrm>
            <a:off x="6100087" y="4902935"/>
            <a:ext cx="1288030" cy="1036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latin typeface="Century Gothic" panose="020B0502020202020204" pitchFamily="34" charset="0"/>
            </a:endParaRPr>
          </a:p>
          <a:p>
            <a:pPr algn="ctr"/>
            <a:r>
              <a:rPr lang="en-AU" sz="1600" dirty="0">
                <a:latin typeface="Century Gothic" panose="020B0502020202020204" pitchFamily="34" charset="0"/>
              </a:rPr>
              <a:t>Asset Recovery</a:t>
            </a:r>
          </a:p>
        </p:txBody>
      </p:sp>
      <p:pic>
        <p:nvPicPr>
          <p:cNvPr id="6" name="Graphic 5" descr="Sailboat with solid fill">
            <a:extLst>
              <a:ext uri="{FF2B5EF4-FFF2-40B4-BE49-F238E27FC236}">
                <a16:creationId xmlns:a16="http://schemas.microsoft.com/office/drawing/2014/main" id="{F7523524-A71D-4A79-B112-F5FA41AD873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552682" y="4937770"/>
            <a:ext cx="382839" cy="382839"/>
          </a:xfrm>
          <a:prstGeom prst="rect">
            <a:avLst/>
          </a:prstGeom>
        </p:spPr>
      </p:pic>
    </p:spTree>
    <p:extLst>
      <p:ext uri="{BB962C8B-B14F-4D97-AF65-F5344CB8AC3E}">
        <p14:creationId xmlns:p14="http://schemas.microsoft.com/office/powerpoint/2010/main" val="1815729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C10AE3-1D2E-44D6-8D90-8080DAE3D7A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11400" y="450117"/>
            <a:ext cx="8933210" cy="94619"/>
          </a:xfrm>
          <a:prstGeom prst="rect">
            <a:avLst/>
          </a:prstGeom>
        </p:spPr>
      </p:pic>
      <p:sp>
        <p:nvSpPr>
          <p:cNvPr id="7" name="TextBox 4">
            <a:extLst>
              <a:ext uri="{FF2B5EF4-FFF2-40B4-BE49-F238E27FC236}">
                <a16:creationId xmlns:a16="http://schemas.microsoft.com/office/drawing/2014/main" id="{E0FD5A39-0EDB-4378-8B39-821FF8C27A48}"/>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OECD PRINCIPLES| </a:t>
            </a:r>
            <a:r>
              <a:rPr lang="en-AU" sz="2000" dirty="0">
                <a:solidFill>
                  <a:schemeClr val="accent6"/>
                </a:solidFill>
                <a:latin typeface="Century Gothic" panose="020B0502020202020204" pitchFamily="34" charset="0"/>
              </a:rPr>
              <a:t>INTERAGENCY COOPERATION</a:t>
            </a:r>
          </a:p>
        </p:txBody>
      </p:sp>
      <p:pic>
        <p:nvPicPr>
          <p:cNvPr id="8" name="Picture 7">
            <a:extLst>
              <a:ext uri="{FF2B5EF4-FFF2-40B4-BE49-F238E27FC236}">
                <a16:creationId xmlns:a16="http://schemas.microsoft.com/office/drawing/2014/main" id="{6C421789-7B06-43C9-971D-FCDF2C69E276}"/>
              </a:ext>
            </a:extLst>
          </p:cNvPr>
          <p:cNvPicPr>
            <a:picLocks noChangeAspect="1"/>
          </p:cNvPicPr>
          <p:nvPr/>
        </p:nvPicPr>
        <p:blipFill>
          <a:blip r:embed="rId4">
            <a:grayscl/>
            <a:alphaModFix amt="50000"/>
          </a:blip>
          <a:stretch>
            <a:fillRect/>
          </a:stretch>
        </p:blipFill>
        <p:spPr>
          <a:xfrm>
            <a:off x="7562296" y="44733"/>
            <a:ext cx="1474200" cy="354484"/>
          </a:xfrm>
          <a:prstGeom prst="rect">
            <a:avLst/>
          </a:prstGeom>
        </p:spPr>
      </p:pic>
      <p:sp>
        <p:nvSpPr>
          <p:cNvPr id="9" name="TextBox 1">
            <a:extLst>
              <a:ext uri="{FF2B5EF4-FFF2-40B4-BE49-F238E27FC236}">
                <a16:creationId xmlns:a16="http://schemas.microsoft.com/office/drawing/2014/main" id="{ACE273EC-5ED2-4C9B-820A-945AF3F35699}"/>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graphicFrame>
        <p:nvGraphicFramePr>
          <p:cNvPr id="11" name="Table 9">
            <a:extLst>
              <a:ext uri="{FF2B5EF4-FFF2-40B4-BE49-F238E27FC236}">
                <a16:creationId xmlns:a16="http://schemas.microsoft.com/office/drawing/2014/main" id="{6E142F84-50BE-4F39-9115-05EF3558D8B5}"/>
              </a:ext>
            </a:extLst>
          </p:cNvPr>
          <p:cNvGraphicFramePr>
            <a:graphicFrameLocks noGrp="1"/>
          </p:cNvGraphicFramePr>
          <p:nvPr>
            <p:extLst>
              <p:ext uri="{D42A27DB-BD31-4B8C-83A1-F6EECF244321}">
                <p14:modId xmlns:p14="http://schemas.microsoft.com/office/powerpoint/2010/main" val="3070405888"/>
              </p:ext>
            </p:extLst>
          </p:nvPr>
        </p:nvGraphicFramePr>
        <p:xfrm>
          <a:off x="1486068" y="2566632"/>
          <a:ext cx="6278218" cy="2889249"/>
        </p:xfrm>
        <a:graphic>
          <a:graphicData uri="http://schemas.openxmlformats.org/drawingml/2006/table">
            <a:tbl>
              <a:tblPr firstRow="1" bandRow="1">
                <a:tableStyleId>{9D7B26C5-4107-4FEC-AEDC-1716B250A1EF}</a:tableStyleId>
              </a:tblPr>
              <a:tblGrid>
                <a:gridCol w="6278218">
                  <a:extLst>
                    <a:ext uri="{9D8B030D-6E8A-4147-A177-3AD203B41FA5}">
                      <a16:colId xmlns:a16="http://schemas.microsoft.com/office/drawing/2014/main" val="2478774510"/>
                    </a:ext>
                  </a:extLst>
                </a:gridCol>
              </a:tblGrid>
              <a:tr h="262659">
                <a:tc>
                  <a:txBody>
                    <a:bodyPr/>
                    <a:lstStyle/>
                    <a:p>
                      <a:r>
                        <a:rPr lang="en-AU" sz="1200" dirty="0"/>
                        <a:t>OECD ‘Fighting Tax Crime – The Ten Global Principles’</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3976305473"/>
                  </a:ext>
                </a:extLst>
              </a:tr>
              <a:tr h="262659">
                <a:tc>
                  <a:txBody>
                    <a:bodyPr/>
                    <a:lstStyle/>
                    <a:p>
                      <a:r>
                        <a:rPr lang="en-AU" sz="1200" dirty="0"/>
                        <a:t>Principle 1: Ensure tax offences are criminalised</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1250681621"/>
                  </a:ext>
                </a:extLst>
              </a:tr>
              <a:tr h="262659">
                <a:tc>
                  <a:txBody>
                    <a:bodyPr/>
                    <a:lstStyle/>
                    <a:p>
                      <a:r>
                        <a:rPr lang="en-AU" sz="1200" dirty="0"/>
                        <a:t>Principle 2: Devise an effective strategy for addressing tax crimes</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1355643618"/>
                  </a:ext>
                </a:extLst>
              </a:tr>
              <a:tr h="262659">
                <a:tc>
                  <a:txBody>
                    <a:bodyPr/>
                    <a:lstStyle/>
                    <a:p>
                      <a:r>
                        <a:rPr lang="en-AU" sz="1200" dirty="0"/>
                        <a:t>Principle 3: Have adequate investigate powers</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2056549962"/>
                  </a:ext>
                </a:extLst>
              </a:tr>
              <a:tr h="262659">
                <a:tc>
                  <a:txBody>
                    <a:bodyPr/>
                    <a:lstStyle/>
                    <a:p>
                      <a:r>
                        <a:rPr lang="en-AU" sz="1200" b="1" dirty="0"/>
                        <a:t>Principle 4: Have effective powers to freeze, seize and confiscate assets</a:t>
                      </a:r>
                      <a:endParaRPr lang="en-AU" sz="1200" b="1" dirty="0">
                        <a:latin typeface="Century Gothic" panose="020B0502020202020204" pitchFamily="34" charset="0"/>
                      </a:endParaRPr>
                    </a:p>
                  </a:txBody>
                  <a:tcPr marL="68580" marR="68580" marT="34290" marB="34290"/>
                </a:tc>
                <a:extLst>
                  <a:ext uri="{0D108BD9-81ED-4DB2-BD59-A6C34878D82A}">
                    <a16:rowId xmlns:a16="http://schemas.microsoft.com/office/drawing/2014/main" val="2266708967"/>
                  </a:ext>
                </a:extLst>
              </a:tr>
              <a:tr h="262659">
                <a:tc>
                  <a:txBody>
                    <a:bodyPr/>
                    <a:lstStyle/>
                    <a:p>
                      <a:r>
                        <a:rPr lang="en-AU" sz="1200" dirty="0"/>
                        <a:t>Principle 5: Put in place an organisational structure with defined responsibilities</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330687999"/>
                  </a:ext>
                </a:extLst>
              </a:tr>
              <a:tr h="262659">
                <a:tc>
                  <a:txBody>
                    <a:bodyPr/>
                    <a:lstStyle/>
                    <a:p>
                      <a:r>
                        <a:rPr lang="en-AU" sz="1200" dirty="0"/>
                        <a:t>Principle 6: Provide adequate responses for tax crime investigation</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2971773915"/>
                  </a:ext>
                </a:extLst>
              </a:tr>
              <a:tr h="262659">
                <a:tc>
                  <a:txBody>
                    <a:bodyPr/>
                    <a:lstStyle/>
                    <a:p>
                      <a:r>
                        <a:rPr lang="en-AU" sz="1200" dirty="0"/>
                        <a:t>Principle 7: Make tax crimes a predicate offence for money laundering</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2207991993"/>
                  </a:ext>
                </a:extLst>
              </a:tr>
              <a:tr h="262659">
                <a:tc>
                  <a:txBody>
                    <a:bodyPr/>
                    <a:lstStyle/>
                    <a:p>
                      <a:r>
                        <a:rPr lang="en-AU" sz="1200" b="1" dirty="0"/>
                        <a:t>Principle 8: Have an effective framework for domestic inter-agency co-operation</a:t>
                      </a:r>
                      <a:endParaRPr lang="en-AU" sz="1200" b="1" dirty="0">
                        <a:latin typeface="Century Gothic" panose="020B0502020202020204" pitchFamily="34" charset="0"/>
                      </a:endParaRPr>
                    </a:p>
                  </a:txBody>
                  <a:tcPr marL="68580" marR="68580" marT="34290" marB="34290"/>
                </a:tc>
                <a:extLst>
                  <a:ext uri="{0D108BD9-81ED-4DB2-BD59-A6C34878D82A}">
                    <a16:rowId xmlns:a16="http://schemas.microsoft.com/office/drawing/2014/main" val="3837434879"/>
                  </a:ext>
                </a:extLst>
              </a:tr>
              <a:tr h="262659">
                <a:tc>
                  <a:txBody>
                    <a:bodyPr/>
                    <a:lstStyle/>
                    <a:p>
                      <a:r>
                        <a:rPr lang="en-AU" sz="1200" b="1" dirty="0"/>
                        <a:t>Principle 9: Ensure international co-operation mechanisms are available</a:t>
                      </a:r>
                      <a:endParaRPr lang="en-AU" sz="1200" b="1" dirty="0">
                        <a:latin typeface="Century Gothic" panose="020B0502020202020204" pitchFamily="34" charset="0"/>
                      </a:endParaRPr>
                    </a:p>
                  </a:txBody>
                  <a:tcPr marL="68580" marR="68580" marT="34290" marB="34290"/>
                </a:tc>
                <a:extLst>
                  <a:ext uri="{0D108BD9-81ED-4DB2-BD59-A6C34878D82A}">
                    <a16:rowId xmlns:a16="http://schemas.microsoft.com/office/drawing/2014/main" val="3236843297"/>
                  </a:ext>
                </a:extLst>
              </a:tr>
              <a:tr h="262659">
                <a:tc>
                  <a:txBody>
                    <a:bodyPr/>
                    <a:lstStyle/>
                    <a:p>
                      <a:r>
                        <a:rPr lang="en-AU" sz="1200" dirty="0"/>
                        <a:t>Principle 10: Protect suspects rights</a:t>
                      </a:r>
                      <a:endParaRPr lang="en-AU" sz="1200" dirty="0">
                        <a:latin typeface="Century Gothic" panose="020B0502020202020204" pitchFamily="34" charset="0"/>
                      </a:endParaRPr>
                    </a:p>
                  </a:txBody>
                  <a:tcPr marL="68580" marR="68580" marT="34290" marB="34290"/>
                </a:tc>
                <a:extLst>
                  <a:ext uri="{0D108BD9-81ED-4DB2-BD59-A6C34878D82A}">
                    <a16:rowId xmlns:a16="http://schemas.microsoft.com/office/drawing/2014/main" val="2190643381"/>
                  </a:ext>
                </a:extLst>
              </a:tr>
            </a:tbl>
          </a:graphicData>
        </a:graphic>
      </p:graphicFrame>
      <p:sp>
        <p:nvSpPr>
          <p:cNvPr id="12" name="Rectangle 11">
            <a:extLst>
              <a:ext uri="{FF2B5EF4-FFF2-40B4-BE49-F238E27FC236}">
                <a16:creationId xmlns:a16="http://schemas.microsoft.com/office/drawing/2014/main" id="{E685EC7C-9BB4-48D5-A3A5-54BEAACD14B5}"/>
              </a:ext>
            </a:extLst>
          </p:cNvPr>
          <p:cNvSpPr/>
          <p:nvPr/>
        </p:nvSpPr>
        <p:spPr>
          <a:xfrm>
            <a:off x="1486068" y="4640876"/>
            <a:ext cx="6278218" cy="308111"/>
          </a:xfrm>
          <a:prstGeom prst="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AU" sz="1350">
              <a:latin typeface="Century Gothic" panose="020B0502020202020204" pitchFamily="34" charset="0"/>
            </a:endParaRPr>
          </a:p>
        </p:txBody>
      </p:sp>
      <p:sp>
        <p:nvSpPr>
          <p:cNvPr id="13" name="TextBox 12">
            <a:extLst>
              <a:ext uri="{FF2B5EF4-FFF2-40B4-BE49-F238E27FC236}">
                <a16:creationId xmlns:a16="http://schemas.microsoft.com/office/drawing/2014/main" id="{55CA70FD-2293-46D2-A288-67D32715CDE1}"/>
              </a:ext>
            </a:extLst>
          </p:cNvPr>
          <p:cNvSpPr txBox="1"/>
          <p:nvPr/>
        </p:nvSpPr>
        <p:spPr>
          <a:xfrm>
            <a:off x="103284" y="595636"/>
            <a:ext cx="8933210" cy="1368452"/>
          </a:xfrm>
          <a:prstGeom prst="rect">
            <a:avLst/>
          </a:prstGeom>
          <a:noFill/>
        </p:spPr>
        <p:txBody>
          <a:bodyPr wrap="square">
            <a:spAutoFit/>
          </a:bodyPr>
          <a:lstStyle/>
          <a:p>
            <a:pPr>
              <a:lnSpc>
                <a:spcPct val="107000"/>
              </a:lnSpc>
              <a:spcAft>
                <a:spcPts val="600"/>
              </a:spcAft>
            </a:pPr>
            <a:r>
              <a:rPr lang="en-AU" sz="1400" b="1" dirty="0">
                <a:latin typeface="Century Gothic" panose="020B0502020202020204" pitchFamily="34" charset="0"/>
                <a:ea typeface="Calibri" panose="020F0502020204030204" pitchFamily="34" charset="0"/>
                <a:cs typeface="Times New Roman" panose="02020603050405020304" pitchFamily="18" charset="0"/>
              </a:rPr>
              <a:t>OECD ‘Combatting Tax Crimes More Effectively in APEC Economies’ (2019):</a:t>
            </a:r>
          </a:p>
          <a:p>
            <a:pPr>
              <a:lnSpc>
                <a:spcPct val="107000"/>
              </a:lnSpc>
              <a:spcAft>
                <a:spcPts val="600"/>
              </a:spcAft>
            </a:pPr>
            <a:r>
              <a:rPr lang="en-AU" sz="1100" i="1" dirty="0">
                <a:latin typeface="Century Gothic" panose="020B0502020202020204" pitchFamily="34" charset="0"/>
                <a:ea typeface="Calibri" panose="020F0502020204030204" pitchFamily="34" charset="0"/>
                <a:cs typeface="Times New Roman" panose="02020603050405020304" pitchFamily="18" charset="0"/>
              </a:rPr>
              <a:t>[A]n agency-by-agency approach is not sufficient. Financial crimes will often cross multiple agencies mandates, and governments must therefore adopt integrated models for co-operation. </a:t>
            </a:r>
            <a:endParaRPr lang="en-AU" sz="1100"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AU" sz="1100" i="1" dirty="0">
                <a:latin typeface="Century Gothic" panose="020B0502020202020204" pitchFamily="34" charset="0"/>
                <a:ea typeface="Calibri" panose="020F0502020204030204" pitchFamily="34" charset="0"/>
                <a:cs typeface="Times New Roman" panose="02020603050405020304" pitchFamily="18" charset="0"/>
              </a:rPr>
              <a:t>Tax authorities, customs, police, prosecutors, anti-money laundering authorities and regulators are all key allies in the fight against corruption and other financial crimes and each authority must ensure that their individual priorities align with a broader common goal towards combating financial crime through collective efforts’.  </a:t>
            </a:r>
            <a:endParaRPr lang="en-AU" sz="11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4" name="Graphic 13" descr="Remote work with solid fill">
            <a:extLst>
              <a:ext uri="{FF2B5EF4-FFF2-40B4-BE49-F238E27FC236}">
                <a16:creationId xmlns:a16="http://schemas.microsoft.com/office/drawing/2014/main" id="{01579030-1DFE-4795-90BE-BF96023EAD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58810" y="5919464"/>
            <a:ext cx="685800" cy="685800"/>
          </a:xfrm>
          <a:prstGeom prst="rect">
            <a:avLst/>
          </a:prstGeom>
        </p:spPr>
      </p:pic>
    </p:spTree>
    <p:extLst>
      <p:ext uri="{BB962C8B-B14F-4D97-AF65-F5344CB8AC3E}">
        <p14:creationId xmlns:p14="http://schemas.microsoft.com/office/powerpoint/2010/main" val="4131014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9FDD4-67E1-461A-942E-B3AE48A1EBE7}"/>
              </a:ext>
            </a:extLst>
          </p:cNvPr>
          <p:cNvPicPr>
            <a:picLocks noChangeAspect="1"/>
          </p:cNvPicPr>
          <p:nvPr/>
        </p:nvPicPr>
        <p:blipFill>
          <a:blip r:embed="rId2">
            <a:grayscl/>
            <a:alphaModFix amt="50000"/>
          </a:blip>
          <a:stretch>
            <a:fillRect/>
          </a:stretch>
        </p:blipFill>
        <p:spPr>
          <a:xfrm>
            <a:off x="7562296" y="44733"/>
            <a:ext cx="1474200" cy="354484"/>
          </a:xfrm>
          <a:prstGeom prst="rect">
            <a:avLst/>
          </a:prstGeom>
        </p:spPr>
      </p:pic>
      <p:sp>
        <p:nvSpPr>
          <p:cNvPr id="4" name="TextBox 1">
            <a:extLst>
              <a:ext uri="{FF2B5EF4-FFF2-40B4-BE49-F238E27FC236}">
                <a16:creationId xmlns:a16="http://schemas.microsoft.com/office/drawing/2014/main" id="{88D7EDBF-BEAC-4CFF-9158-3B86DA842EB8}"/>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5" name="Picture 4">
            <a:extLst>
              <a:ext uri="{FF2B5EF4-FFF2-40B4-BE49-F238E27FC236}">
                <a16:creationId xmlns:a16="http://schemas.microsoft.com/office/drawing/2014/main" id="{9CB802F3-1710-4D3E-A545-DD86CED2064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6" name="TextBox 5">
            <a:extLst>
              <a:ext uri="{FF2B5EF4-FFF2-40B4-BE49-F238E27FC236}">
                <a16:creationId xmlns:a16="http://schemas.microsoft.com/office/drawing/2014/main" id="{A9D63261-B36A-4EB7-8D6C-050BF279C3AA}"/>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ASSET RECOVERY| </a:t>
            </a:r>
            <a:r>
              <a:rPr lang="en-AU" sz="2000" dirty="0">
                <a:solidFill>
                  <a:schemeClr val="accent6"/>
                </a:solidFill>
                <a:latin typeface="Century Gothic" panose="020B0502020202020204" pitchFamily="34" charset="0"/>
              </a:rPr>
              <a:t>METHODS OF RECOVERY</a:t>
            </a:r>
          </a:p>
        </p:txBody>
      </p:sp>
      <p:graphicFrame>
        <p:nvGraphicFramePr>
          <p:cNvPr id="7" name="Diagram 6">
            <a:extLst>
              <a:ext uri="{FF2B5EF4-FFF2-40B4-BE49-F238E27FC236}">
                <a16:creationId xmlns:a16="http://schemas.microsoft.com/office/drawing/2014/main" id="{EB34FEDC-A43B-42F6-A9A9-08971FA851C4}"/>
              </a:ext>
            </a:extLst>
          </p:cNvPr>
          <p:cNvGraphicFramePr/>
          <p:nvPr>
            <p:extLst>
              <p:ext uri="{D42A27DB-BD31-4B8C-83A1-F6EECF244321}">
                <p14:modId xmlns:p14="http://schemas.microsoft.com/office/powerpoint/2010/main" val="1342803884"/>
              </p:ext>
            </p:extLst>
          </p:nvPr>
        </p:nvGraphicFramePr>
        <p:xfrm>
          <a:off x="278674" y="755779"/>
          <a:ext cx="8647612" cy="56521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Graphic 7" descr="Handcuffs with solid fill">
            <a:extLst>
              <a:ext uri="{FF2B5EF4-FFF2-40B4-BE49-F238E27FC236}">
                <a16:creationId xmlns:a16="http://schemas.microsoft.com/office/drawing/2014/main" id="{CDF54929-E23B-4450-9176-58EA953BB75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17028" y="3867538"/>
            <a:ext cx="914400" cy="914400"/>
          </a:xfrm>
          <a:prstGeom prst="rect">
            <a:avLst/>
          </a:prstGeom>
        </p:spPr>
      </p:pic>
      <p:pic>
        <p:nvPicPr>
          <p:cNvPr id="9" name="Graphic 8" descr="Scales of justice with solid fill">
            <a:extLst>
              <a:ext uri="{FF2B5EF4-FFF2-40B4-BE49-F238E27FC236}">
                <a16:creationId xmlns:a16="http://schemas.microsoft.com/office/drawing/2014/main" id="{DEEAD7C4-4101-4FAC-A2D8-93511A4CA94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617028" y="940059"/>
            <a:ext cx="914400" cy="914400"/>
          </a:xfrm>
          <a:prstGeom prst="rect">
            <a:avLst/>
          </a:prstGeom>
        </p:spPr>
      </p:pic>
    </p:spTree>
    <p:extLst>
      <p:ext uri="{BB962C8B-B14F-4D97-AF65-F5344CB8AC3E}">
        <p14:creationId xmlns:p14="http://schemas.microsoft.com/office/powerpoint/2010/main" val="102385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9FDD4-67E1-461A-942E-B3AE48A1EBE7}"/>
              </a:ext>
            </a:extLst>
          </p:cNvPr>
          <p:cNvPicPr>
            <a:picLocks noChangeAspect="1"/>
          </p:cNvPicPr>
          <p:nvPr/>
        </p:nvPicPr>
        <p:blipFill>
          <a:blip r:embed="rId2">
            <a:grayscl/>
            <a:alphaModFix amt="50000"/>
          </a:blip>
          <a:stretch>
            <a:fillRect/>
          </a:stretch>
        </p:blipFill>
        <p:spPr>
          <a:xfrm>
            <a:off x="7562296" y="44733"/>
            <a:ext cx="1474200" cy="354484"/>
          </a:xfrm>
          <a:prstGeom prst="rect">
            <a:avLst/>
          </a:prstGeom>
        </p:spPr>
      </p:pic>
      <p:sp>
        <p:nvSpPr>
          <p:cNvPr id="4" name="TextBox 1">
            <a:extLst>
              <a:ext uri="{FF2B5EF4-FFF2-40B4-BE49-F238E27FC236}">
                <a16:creationId xmlns:a16="http://schemas.microsoft.com/office/drawing/2014/main" id="{88D7EDBF-BEAC-4CFF-9158-3B86DA842EB8}"/>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5" name="Picture 4">
            <a:extLst>
              <a:ext uri="{FF2B5EF4-FFF2-40B4-BE49-F238E27FC236}">
                <a16:creationId xmlns:a16="http://schemas.microsoft.com/office/drawing/2014/main" id="{9CB802F3-1710-4D3E-A545-DD86CED2064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6" name="TextBox 5">
            <a:extLst>
              <a:ext uri="{FF2B5EF4-FFF2-40B4-BE49-F238E27FC236}">
                <a16:creationId xmlns:a16="http://schemas.microsoft.com/office/drawing/2014/main" id="{A9D63261-B36A-4EB7-8D6C-050BF279C3AA}"/>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ASSET RECOVERY| </a:t>
            </a:r>
            <a:r>
              <a:rPr lang="en-AU" sz="2000" dirty="0">
                <a:solidFill>
                  <a:schemeClr val="accent6"/>
                </a:solidFill>
                <a:latin typeface="Century Gothic" panose="020B0502020202020204" pitchFamily="34" charset="0"/>
              </a:rPr>
              <a:t>RECOVERY OPTIONS (CIVIL)</a:t>
            </a:r>
          </a:p>
        </p:txBody>
      </p:sp>
      <p:graphicFrame>
        <p:nvGraphicFramePr>
          <p:cNvPr id="3" name="Diagram 2">
            <a:extLst>
              <a:ext uri="{FF2B5EF4-FFF2-40B4-BE49-F238E27FC236}">
                <a16:creationId xmlns:a16="http://schemas.microsoft.com/office/drawing/2014/main" id="{C6E08855-5C50-4B01-82A5-D03E13CF4187}"/>
              </a:ext>
            </a:extLst>
          </p:cNvPr>
          <p:cNvGraphicFramePr/>
          <p:nvPr>
            <p:extLst>
              <p:ext uri="{D42A27DB-BD31-4B8C-83A1-F6EECF244321}">
                <p14:modId xmlns:p14="http://schemas.microsoft.com/office/powerpoint/2010/main" val="541833209"/>
              </p:ext>
            </p:extLst>
          </p:nvPr>
        </p:nvGraphicFramePr>
        <p:xfrm>
          <a:off x="200297" y="670560"/>
          <a:ext cx="8844313" cy="58084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Graphic 7" descr="Money with solid fill">
            <a:extLst>
              <a:ext uri="{FF2B5EF4-FFF2-40B4-BE49-F238E27FC236}">
                <a16:creationId xmlns:a16="http://schemas.microsoft.com/office/drawing/2014/main" id="{10B69A57-6340-48FA-8B51-E5B1B28EA72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66727" y="2794519"/>
            <a:ext cx="914400" cy="914400"/>
          </a:xfrm>
          <a:prstGeom prst="rect">
            <a:avLst/>
          </a:prstGeom>
        </p:spPr>
      </p:pic>
      <p:pic>
        <p:nvPicPr>
          <p:cNvPr id="10" name="Graphic 9" descr="Magnifying glass with solid fill">
            <a:extLst>
              <a:ext uri="{FF2B5EF4-FFF2-40B4-BE49-F238E27FC236}">
                <a16:creationId xmlns:a16="http://schemas.microsoft.com/office/drawing/2014/main" id="{0EA579FA-0A3A-40C1-9B73-A0B47A1D089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573624" y="2710543"/>
            <a:ext cx="1996751" cy="1996751"/>
          </a:xfrm>
          <a:prstGeom prst="rect">
            <a:avLst/>
          </a:prstGeom>
        </p:spPr>
      </p:pic>
    </p:spTree>
    <p:extLst>
      <p:ext uri="{BB962C8B-B14F-4D97-AF65-F5344CB8AC3E}">
        <p14:creationId xmlns:p14="http://schemas.microsoft.com/office/powerpoint/2010/main" val="3402370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BBC89A-D648-4C7A-B768-30F2B975CCB8}"/>
              </a:ext>
            </a:extLst>
          </p:cNvPr>
          <p:cNvPicPr>
            <a:picLocks noChangeAspect="1"/>
          </p:cNvPicPr>
          <p:nvPr/>
        </p:nvPicPr>
        <p:blipFill>
          <a:blip r:embed="rId2">
            <a:grayscl/>
            <a:alphaModFix amt="50000"/>
          </a:blip>
          <a:stretch>
            <a:fillRect/>
          </a:stretch>
        </p:blipFill>
        <p:spPr>
          <a:xfrm>
            <a:off x="7562296" y="44733"/>
            <a:ext cx="1474200" cy="354484"/>
          </a:xfrm>
          <a:prstGeom prst="rect">
            <a:avLst/>
          </a:prstGeom>
        </p:spPr>
      </p:pic>
      <p:sp>
        <p:nvSpPr>
          <p:cNvPr id="3" name="TextBox 1">
            <a:extLst>
              <a:ext uri="{FF2B5EF4-FFF2-40B4-BE49-F238E27FC236}">
                <a16:creationId xmlns:a16="http://schemas.microsoft.com/office/drawing/2014/main" id="{0D585772-B26E-4608-B854-65BBF11E46CA}"/>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4" name="Picture 3">
            <a:extLst>
              <a:ext uri="{FF2B5EF4-FFF2-40B4-BE49-F238E27FC236}">
                <a16:creationId xmlns:a16="http://schemas.microsoft.com/office/drawing/2014/main" id="{55DB7EA4-0932-45FE-8150-3DAE031D909B}"/>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5" name="TextBox 4">
            <a:extLst>
              <a:ext uri="{FF2B5EF4-FFF2-40B4-BE49-F238E27FC236}">
                <a16:creationId xmlns:a16="http://schemas.microsoft.com/office/drawing/2014/main" id="{756FEF18-50C3-4D22-B04D-73969BDD6C41}"/>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ASSET RECOVERY| </a:t>
            </a:r>
            <a:r>
              <a:rPr lang="en-AU" sz="2000" dirty="0">
                <a:solidFill>
                  <a:schemeClr val="accent6"/>
                </a:solidFill>
                <a:latin typeface="Century Gothic" panose="020B0502020202020204" pitchFamily="34" charset="0"/>
              </a:rPr>
              <a:t>CACT</a:t>
            </a:r>
          </a:p>
        </p:txBody>
      </p:sp>
      <p:sp>
        <p:nvSpPr>
          <p:cNvPr id="7" name="TextBox 6">
            <a:extLst>
              <a:ext uri="{FF2B5EF4-FFF2-40B4-BE49-F238E27FC236}">
                <a16:creationId xmlns:a16="http://schemas.microsoft.com/office/drawing/2014/main" id="{30BA3D4D-669C-4893-8223-B993F79DBE64}"/>
              </a:ext>
            </a:extLst>
          </p:cNvPr>
          <p:cNvSpPr txBox="1"/>
          <p:nvPr/>
        </p:nvSpPr>
        <p:spPr>
          <a:xfrm>
            <a:off x="111400" y="595636"/>
            <a:ext cx="8933210" cy="1099212"/>
          </a:xfrm>
          <a:prstGeom prst="rect">
            <a:avLst/>
          </a:prstGeom>
          <a:noFill/>
        </p:spPr>
        <p:txBody>
          <a:bodyPr wrap="square">
            <a:spAutoFit/>
          </a:bodyPr>
          <a:lstStyle/>
          <a:p>
            <a:pPr marL="285750" indent="-285750">
              <a:lnSpc>
                <a:spcPct val="107000"/>
              </a:lnSpc>
              <a:spcAft>
                <a:spcPts val="800"/>
              </a:spcAft>
              <a:buFont typeface="Century Gothic" panose="020B0502020202020204" pitchFamily="34" charset="0"/>
              <a:buChar char="&gt;"/>
            </a:pPr>
            <a:r>
              <a:rPr lang="en-AU" sz="1400" dirty="0">
                <a:effectLst/>
                <a:latin typeface="Century Gothic" panose="020B0502020202020204" pitchFamily="34" charset="0"/>
                <a:ea typeface="Calibri" panose="020F0502020204030204" pitchFamily="34" charset="0"/>
                <a:cs typeface="Times New Roman" panose="02020603050405020304" pitchFamily="18" charset="0"/>
              </a:rPr>
              <a:t>The Criminal Assets Confiscation Taskforce (CACT) brings together resources from several fede</a:t>
            </a:r>
            <a:r>
              <a:rPr lang="en-AU" sz="1400" dirty="0">
                <a:latin typeface="Century Gothic" panose="020B0502020202020204" pitchFamily="34" charset="0"/>
                <a:ea typeface="Calibri" panose="020F0502020204030204" pitchFamily="34" charset="0"/>
                <a:cs typeface="Times New Roman" panose="02020603050405020304" pitchFamily="18" charset="0"/>
              </a:rPr>
              <a:t>ral government agencies </a:t>
            </a:r>
            <a:r>
              <a:rPr lang="en-AU" sz="1400" i="1" dirty="0">
                <a:latin typeface="Century Gothic" panose="020B0502020202020204" pitchFamily="34" charset="0"/>
                <a:ea typeface="Calibri" panose="020F0502020204030204" pitchFamily="34" charset="0"/>
                <a:cs typeface="Times New Roman" panose="02020603050405020304" pitchFamily="18" charset="0"/>
              </a:rPr>
              <a:t>(</a:t>
            </a:r>
            <a:r>
              <a:rPr lang="en-AU" sz="1400" i="1" dirty="0">
                <a:effectLst/>
                <a:latin typeface="Century Gothic" panose="020B0502020202020204" pitchFamily="34" charset="0"/>
                <a:ea typeface="Calibri" panose="020F0502020204030204" pitchFamily="34" charset="0"/>
                <a:cs typeface="Times New Roman" panose="02020603050405020304" pitchFamily="18" charset="0"/>
              </a:rPr>
              <a:t>Australian Federal Police, Australian Taxation Office, Australian Criminal Intelligence Commission, AUSTRAC and Australian Border Force) </a:t>
            </a:r>
          </a:p>
          <a:p>
            <a:pPr marL="285750" indent="-285750">
              <a:lnSpc>
                <a:spcPct val="107000"/>
              </a:lnSpc>
              <a:spcAft>
                <a:spcPts val="800"/>
              </a:spcAft>
              <a:buFont typeface="Century Gothic" panose="020B0502020202020204" pitchFamily="34" charset="0"/>
              <a:buChar char="&gt;"/>
            </a:pPr>
            <a:r>
              <a:rPr lang="en-AU" sz="1400" dirty="0">
                <a:effectLst/>
                <a:latin typeface="Century Gothic" panose="020B0502020202020204" pitchFamily="34" charset="0"/>
                <a:ea typeface="Calibri" panose="020F0502020204030204" pitchFamily="34" charset="0"/>
                <a:cs typeface="Times New Roman" panose="02020603050405020304" pitchFamily="18" charset="0"/>
              </a:rPr>
              <a:t>Together, these agencies trace, restrain and ultimately confiscate criminal assets.</a:t>
            </a:r>
          </a:p>
        </p:txBody>
      </p:sp>
      <p:pic>
        <p:nvPicPr>
          <p:cNvPr id="1026" name="Picture 2" descr="An AFP investigator stands in a shed in front of several cars partially covered with cloths">
            <a:extLst>
              <a:ext uri="{FF2B5EF4-FFF2-40B4-BE49-F238E27FC236}">
                <a16:creationId xmlns:a16="http://schemas.microsoft.com/office/drawing/2014/main" id="{CCAD6580-BE36-4AAF-9D4E-C893A2101D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2672" y="2209532"/>
            <a:ext cx="4798656" cy="35989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778E428-AF3C-4810-82CD-21CD19DF1503}"/>
              </a:ext>
            </a:extLst>
          </p:cNvPr>
          <p:cNvSpPr txBox="1"/>
          <p:nvPr/>
        </p:nvSpPr>
        <p:spPr>
          <a:xfrm>
            <a:off x="2286000" y="5805304"/>
            <a:ext cx="4572000" cy="369332"/>
          </a:xfrm>
          <a:prstGeom prst="rect">
            <a:avLst/>
          </a:prstGeom>
          <a:noFill/>
        </p:spPr>
        <p:txBody>
          <a:bodyPr wrap="square">
            <a:spAutoFit/>
          </a:bodyPr>
          <a:lstStyle/>
          <a:p>
            <a:r>
              <a:rPr lang="en-AU" sz="900" dirty="0">
                <a:latin typeface="Century Gothic" panose="020B0502020202020204" pitchFamily="34" charset="0"/>
                <a:hlinkClick r:id="rId6"/>
              </a:rPr>
              <a:t>$5 million in assets, including 47 vehicles, restrained by AFP led Criminal Assets Confiscation Taskforce | Australian Federal Police</a:t>
            </a:r>
            <a:endParaRPr lang="en-AU" sz="900" dirty="0">
              <a:latin typeface="Century Gothic" panose="020B0502020202020204" pitchFamily="34" charset="0"/>
            </a:endParaRPr>
          </a:p>
        </p:txBody>
      </p:sp>
    </p:spTree>
    <p:extLst>
      <p:ext uri="{BB962C8B-B14F-4D97-AF65-F5344CB8AC3E}">
        <p14:creationId xmlns:p14="http://schemas.microsoft.com/office/powerpoint/2010/main" val="2708883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BBC89A-D648-4C7A-B768-30F2B975CCB8}"/>
              </a:ext>
            </a:extLst>
          </p:cNvPr>
          <p:cNvPicPr>
            <a:picLocks noChangeAspect="1"/>
          </p:cNvPicPr>
          <p:nvPr/>
        </p:nvPicPr>
        <p:blipFill>
          <a:blip r:embed="rId2">
            <a:grayscl/>
            <a:alphaModFix amt="50000"/>
          </a:blip>
          <a:stretch>
            <a:fillRect/>
          </a:stretch>
        </p:blipFill>
        <p:spPr>
          <a:xfrm>
            <a:off x="7562296" y="44733"/>
            <a:ext cx="1474200" cy="354484"/>
          </a:xfrm>
          <a:prstGeom prst="rect">
            <a:avLst/>
          </a:prstGeom>
        </p:spPr>
      </p:pic>
      <p:sp>
        <p:nvSpPr>
          <p:cNvPr id="3" name="TextBox 1">
            <a:extLst>
              <a:ext uri="{FF2B5EF4-FFF2-40B4-BE49-F238E27FC236}">
                <a16:creationId xmlns:a16="http://schemas.microsoft.com/office/drawing/2014/main" id="{0D585772-B26E-4608-B854-65BBF11E46CA}"/>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4" name="Picture 3">
            <a:extLst>
              <a:ext uri="{FF2B5EF4-FFF2-40B4-BE49-F238E27FC236}">
                <a16:creationId xmlns:a16="http://schemas.microsoft.com/office/drawing/2014/main" id="{55DB7EA4-0932-45FE-8150-3DAE031D909B}"/>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5" name="TextBox 4">
            <a:extLst>
              <a:ext uri="{FF2B5EF4-FFF2-40B4-BE49-F238E27FC236}">
                <a16:creationId xmlns:a16="http://schemas.microsoft.com/office/drawing/2014/main" id="{756FEF18-50C3-4D22-B04D-73969BDD6C41}"/>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ASSET RECOVERY| </a:t>
            </a:r>
            <a:r>
              <a:rPr lang="en-AU" sz="2000" dirty="0">
                <a:solidFill>
                  <a:schemeClr val="accent6"/>
                </a:solidFill>
                <a:latin typeface="Century Gothic" panose="020B0502020202020204" pitchFamily="34" charset="0"/>
              </a:rPr>
              <a:t>CACT – TYPES OF ASSETS</a:t>
            </a:r>
          </a:p>
        </p:txBody>
      </p:sp>
      <p:graphicFrame>
        <p:nvGraphicFramePr>
          <p:cNvPr id="6" name="Diagram 5">
            <a:extLst>
              <a:ext uri="{FF2B5EF4-FFF2-40B4-BE49-F238E27FC236}">
                <a16:creationId xmlns:a16="http://schemas.microsoft.com/office/drawing/2014/main" id="{DD8146A5-94EB-48D6-90D9-C477F651F865}"/>
              </a:ext>
            </a:extLst>
          </p:cNvPr>
          <p:cNvGraphicFramePr/>
          <p:nvPr>
            <p:extLst>
              <p:ext uri="{D42A27DB-BD31-4B8C-83A1-F6EECF244321}">
                <p14:modId xmlns:p14="http://schemas.microsoft.com/office/powerpoint/2010/main" val="1505145607"/>
              </p:ext>
            </p:extLst>
          </p:nvPr>
        </p:nvGraphicFramePr>
        <p:xfrm>
          <a:off x="111400" y="847874"/>
          <a:ext cx="8925096" cy="57766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B17ABF1C-A604-4C61-8D81-700EFD5E5A6D}"/>
              </a:ext>
            </a:extLst>
          </p:cNvPr>
          <p:cNvSpPr txBox="1"/>
          <p:nvPr/>
        </p:nvSpPr>
        <p:spPr>
          <a:xfrm>
            <a:off x="111400" y="595636"/>
            <a:ext cx="8933210" cy="305084"/>
          </a:xfrm>
          <a:prstGeom prst="rect">
            <a:avLst/>
          </a:prstGeom>
          <a:noFill/>
        </p:spPr>
        <p:txBody>
          <a:bodyPr wrap="square">
            <a:spAutoFit/>
          </a:bodyPr>
          <a:lstStyle/>
          <a:p>
            <a:pPr marL="285750" indent="-285750">
              <a:lnSpc>
                <a:spcPct val="107000"/>
              </a:lnSpc>
              <a:spcAft>
                <a:spcPts val="800"/>
              </a:spcAft>
              <a:buFont typeface="Century Gothic" panose="020B0502020202020204" pitchFamily="34" charset="0"/>
              <a:buChar char="&gt;"/>
            </a:pPr>
            <a:r>
              <a:rPr lang="en-AU" sz="1400" dirty="0">
                <a:effectLst/>
                <a:latin typeface="Century Gothic" panose="020B0502020202020204" pitchFamily="34" charset="0"/>
                <a:ea typeface="Calibri" panose="020F0502020204030204" pitchFamily="34" charset="0"/>
                <a:cs typeface="Times New Roman" panose="02020603050405020304" pitchFamily="18" charset="0"/>
              </a:rPr>
              <a:t>The following assets can be confiscated by the CACT: </a:t>
            </a:r>
          </a:p>
        </p:txBody>
      </p:sp>
      <p:pic>
        <p:nvPicPr>
          <p:cNvPr id="9" name="Graphic 8" descr="Money with solid fill">
            <a:extLst>
              <a:ext uri="{FF2B5EF4-FFF2-40B4-BE49-F238E27FC236}">
                <a16:creationId xmlns:a16="http://schemas.microsoft.com/office/drawing/2014/main" id="{89F289BA-FC98-4195-BF2F-78B16C0D4C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7787" y="2035025"/>
            <a:ext cx="914400" cy="914400"/>
          </a:xfrm>
          <a:prstGeom prst="rect">
            <a:avLst/>
          </a:prstGeom>
        </p:spPr>
      </p:pic>
      <p:pic>
        <p:nvPicPr>
          <p:cNvPr id="10" name="Graphic 9" descr="Renovation (House With Sparkles) with solid fill">
            <a:extLst>
              <a:ext uri="{FF2B5EF4-FFF2-40B4-BE49-F238E27FC236}">
                <a16:creationId xmlns:a16="http://schemas.microsoft.com/office/drawing/2014/main" id="{5C4E1C86-5D3A-4116-BD18-5D9FC6B6016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2961587" y="2035025"/>
            <a:ext cx="914400" cy="914400"/>
          </a:xfrm>
          <a:prstGeom prst="rect">
            <a:avLst/>
          </a:prstGeom>
        </p:spPr>
      </p:pic>
      <p:pic>
        <p:nvPicPr>
          <p:cNvPr id="11" name="Graphic 10" descr="Motorcycle with solid fill">
            <a:extLst>
              <a:ext uri="{FF2B5EF4-FFF2-40B4-BE49-F238E27FC236}">
                <a16:creationId xmlns:a16="http://schemas.microsoft.com/office/drawing/2014/main" id="{0FD138AB-B0CE-40FB-BB6E-03722D905C7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5251374" y="2035025"/>
            <a:ext cx="914400" cy="914400"/>
          </a:xfrm>
          <a:prstGeom prst="rect">
            <a:avLst/>
          </a:prstGeom>
        </p:spPr>
      </p:pic>
      <p:pic>
        <p:nvPicPr>
          <p:cNvPr id="12" name="Graphic 11" descr="Diamond with solid fill">
            <a:extLst>
              <a:ext uri="{FF2B5EF4-FFF2-40B4-BE49-F238E27FC236}">
                <a16:creationId xmlns:a16="http://schemas.microsoft.com/office/drawing/2014/main" id="{DF78613F-822C-4198-8DD0-3ACC5858999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7464489" y="2035025"/>
            <a:ext cx="914400" cy="914400"/>
          </a:xfrm>
          <a:prstGeom prst="rect">
            <a:avLst/>
          </a:prstGeom>
        </p:spPr>
      </p:pic>
      <p:pic>
        <p:nvPicPr>
          <p:cNvPr id="13" name="Graphic 12" descr="Bank with solid fill">
            <a:extLst>
              <a:ext uri="{FF2B5EF4-FFF2-40B4-BE49-F238E27FC236}">
                <a16:creationId xmlns:a16="http://schemas.microsoft.com/office/drawing/2014/main" id="{D31CE2C0-600D-4D75-B6F6-56E9D2FD495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1869236" y="3615013"/>
            <a:ext cx="914400" cy="914400"/>
          </a:xfrm>
          <a:prstGeom prst="rect">
            <a:avLst/>
          </a:prstGeom>
        </p:spPr>
      </p:pic>
      <p:pic>
        <p:nvPicPr>
          <p:cNvPr id="14" name="Graphic 13" descr="Upward trend with solid fill">
            <a:extLst>
              <a:ext uri="{FF2B5EF4-FFF2-40B4-BE49-F238E27FC236}">
                <a16:creationId xmlns:a16="http://schemas.microsoft.com/office/drawing/2014/main" id="{B26EDDD2-5B25-4DAB-824B-C3F7CDB0199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4114800" y="3615013"/>
            <a:ext cx="914400" cy="914400"/>
          </a:xfrm>
          <a:prstGeom prst="rect">
            <a:avLst/>
          </a:prstGeom>
        </p:spPr>
      </p:pic>
      <p:pic>
        <p:nvPicPr>
          <p:cNvPr id="15" name="Graphic 14" descr="Sailboat with solid fill">
            <a:extLst>
              <a:ext uri="{FF2B5EF4-FFF2-40B4-BE49-F238E27FC236}">
                <a16:creationId xmlns:a16="http://schemas.microsoft.com/office/drawing/2014/main" id="{CE836B62-98E2-4DF2-ACFD-D306DB9CB34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6360364" y="3615013"/>
            <a:ext cx="914400" cy="914400"/>
          </a:xfrm>
          <a:prstGeom prst="rect">
            <a:avLst/>
          </a:prstGeom>
        </p:spPr>
      </p:pic>
    </p:spTree>
    <p:extLst>
      <p:ext uri="{BB962C8B-B14F-4D97-AF65-F5344CB8AC3E}">
        <p14:creationId xmlns:p14="http://schemas.microsoft.com/office/powerpoint/2010/main" val="1727411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9FDD4-67E1-461A-942E-B3AE48A1EBE7}"/>
              </a:ext>
            </a:extLst>
          </p:cNvPr>
          <p:cNvPicPr>
            <a:picLocks noChangeAspect="1"/>
          </p:cNvPicPr>
          <p:nvPr/>
        </p:nvPicPr>
        <p:blipFill>
          <a:blip r:embed="rId2">
            <a:grayscl/>
            <a:alphaModFix amt="50000"/>
          </a:blip>
          <a:stretch>
            <a:fillRect/>
          </a:stretch>
        </p:blipFill>
        <p:spPr>
          <a:xfrm>
            <a:off x="7562296" y="44733"/>
            <a:ext cx="1474200" cy="354484"/>
          </a:xfrm>
          <a:prstGeom prst="rect">
            <a:avLst/>
          </a:prstGeom>
        </p:spPr>
      </p:pic>
      <p:sp>
        <p:nvSpPr>
          <p:cNvPr id="4" name="TextBox 1">
            <a:extLst>
              <a:ext uri="{FF2B5EF4-FFF2-40B4-BE49-F238E27FC236}">
                <a16:creationId xmlns:a16="http://schemas.microsoft.com/office/drawing/2014/main" id="{88D7EDBF-BEAC-4CFF-9158-3B86DA842EB8}"/>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5" name="Picture 4">
            <a:extLst>
              <a:ext uri="{FF2B5EF4-FFF2-40B4-BE49-F238E27FC236}">
                <a16:creationId xmlns:a16="http://schemas.microsoft.com/office/drawing/2014/main" id="{9CB802F3-1710-4D3E-A545-DD86CED2064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6" name="TextBox 5">
            <a:extLst>
              <a:ext uri="{FF2B5EF4-FFF2-40B4-BE49-F238E27FC236}">
                <a16:creationId xmlns:a16="http://schemas.microsoft.com/office/drawing/2014/main" id="{A9D63261-B36A-4EB7-8D6C-050BF279C3AA}"/>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ASSET RECOVERY| </a:t>
            </a:r>
            <a:r>
              <a:rPr lang="en-AU" sz="2000" dirty="0">
                <a:solidFill>
                  <a:schemeClr val="accent6"/>
                </a:solidFill>
                <a:latin typeface="Century Gothic" panose="020B0502020202020204" pitchFamily="34" charset="0"/>
              </a:rPr>
              <a:t>FEDERAL LEGISLATION</a:t>
            </a:r>
          </a:p>
        </p:txBody>
      </p:sp>
      <p:sp>
        <p:nvSpPr>
          <p:cNvPr id="9" name="TextBox 8">
            <a:extLst>
              <a:ext uri="{FF2B5EF4-FFF2-40B4-BE49-F238E27FC236}">
                <a16:creationId xmlns:a16="http://schemas.microsoft.com/office/drawing/2014/main" id="{E7C55E7C-9E0E-443F-89C5-BF45E0A50924}"/>
              </a:ext>
            </a:extLst>
          </p:cNvPr>
          <p:cNvSpPr txBox="1"/>
          <p:nvPr/>
        </p:nvSpPr>
        <p:spPr>
          <a:xfrm>
            <a:off x="111400" y="595636"/>
            <a:ext cx="8925096" cy="1432315"/>
          </a:xfrm>
          <a:prstGeom prst="rect">
            <a:avLst/>
          </a:prstGeom>
          <a:noFill/>
        </p:spPr>
        <p:txBody>
          <a:bodyPr wrap="square">
            <a:spAutoFit/>
          </a:bodyPr>
          <a:lstStyle/>
          <a:p>
            <a:pPr marL="285750" indent="-285750">
              <a:lnSpc>
                <a:spcPct val="107000"/>
              </a:lnSpc>
              <a:spcAft>
                <a:spcPts val="800"/>
              </a:spcAft>
              <a:buFont typeface="Century Gothic" panose="020B0502020202020204" pitchFamily="34" charset="0"/>
              <a:buChar char="&gt;"/>
            </a:pPr>
            <a:r>
              <a:rPr lang="en-AU" sz="1400" dirty="0">
                <a:effectLst/>
                <a:latin typeface="Century Gothic" panose="020B0502020202020204" pitchFamily="34" charset="0"/>
                <a:ea typeface="Calibri" panose="020F0502020204030204" pitchFamily="34" charset="0"/>
                <a:cs typeface="Times New Roman" panose="02020603050405020304" pitchFamily="18" charset="0"/>
              </a:rPr>
              <a:t>The </a:t>
            </a:r>
            <a:r>
              <a:rPr lang="en-AU" sz="1400" i="1" dirty="0">
                <a:effectLst/>
                <a:latin typeface="Century Gothic" panose="020B0502020202020204" pitchFamily="34" charset="0"/>
                <a:ea typeface="Calibri" panose="020F0502020204030204" pitchFamily="34" charset="0"/>
                <a:cs typeface="Times New Roman" panose="02020603050405020304" pitchFamily="18" charset="0"/>
              </a:rPr>
              <a:t>Proceeds of Crime Act 2002 </a:t>
            </a:r>
            <a:r>
              <a:rPr lang="en-AU" sz="1400" dirty="0">
                <a:effectLst/>
                <a:latin typeface="Century Gothic" panose="020B0502020202020204" pitchFamily="34" charset="0"/>
                <a:ea typeface="Calibri" panose="020F0502020204030204" pitchFamily="34" charset="0"/>
                <a:cs typeface="Times New Roman" panose="02020603050405020304" pitchFamily="18" charset="0"/>
              </a:rPr>
              <a:t>(POCA 2002) came into force on 1 January 2003 and is the principle federal legislation for asset confiscation. </a:t>
            </a:r>
          </a:p>
          <a:p>
            <a:pPr marL="285750" indent="-285750">
              <a:lnSpc>
                <a:spcPct val="107000"/>
              </a:lnSpc>
              <a:spcAft>
                <a:spcPts val="800"/>
              </a:spcAft>
              <a:buFont typeface="Century Gothic" panose="020B0502020202020204" pitchFamily="34" charset="0"/>
              <a:buChar char="&gt;"/>
            </a:pPr>
            <a:r>
              <a:rPr lang="en-AU" sz="1400" dirty="0">
                <a:effectLst/>
                <a:latin typeface="Century Gothic" panose="020B0502020202020204" pitchFamily="34" charset="0"/>
                <a:ea typeface="Calibri" panose="020F0502020204030204" pitchFamily="34" charset="0"/>
                <a:cs typeface="Times New Roman" panose="02020603050405020304" pitchFamily="18" charset="0"/>
              </a:rPr>
              <a:t>However, each of the States have similar enacted legislation that addresses the recovery of proceeds of crime.</a:t>
            </a:r>
          </a:p>
          <a:p>
            <a:pPr>
              <a:lnSpc>
                <a:spcPct val="107000"/>
              </a:lnSpc>
              <a:spcAft>
                <a:spcPts val="800"/>
              </a:spcAft>
            </a:pPr>
            <a:endParaRPr lang="en-AU" sz="1400" dirty="0">
              <a:effectLst/>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10" name="Diagram 9">
            <a:extLst>
              <a:ext uri="{FF2B5EF4-FFF2-40B4-BE49-F238E27FC236}">
                <a16:creationId xmlns:a16="http://schemas.microsoft.com/office/drawing/2014/main" id="{95E3BA0C-FD48-4F11-A348-CEB61160042A}"/>
              </a:ext>
            </a:extLst>
          </p:cNvPr>
          <p:cNvGraphicFramePr/>
          <p:nvPr>
            <p:extLst>
              <p:ext uri="{D42A27DB-BD31-4B8C-83A1-F6EECF244321}">
                <p14:modId xmlns:p14="http://schemas.microsoft.com/office/powerpoint/2010/main" val="1749694403"/>
              </p:ext>
            </p:extLst>
          </p:nvPr>
        </p:nvGraphicFramePr>
        <p:xfrm>
          <a:off x="1524000" y="2058854"/>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Graphic 6" descr="Alterations &amp; Tailoring with solid fill">
            <a:extLst>
              <a:ext uri="{FF2B5EF4-FFF2-40B4-BE49-F238E27FC236}">
                <a16:creationId xmlns:a16="http://schemas.microsoft.com/office/drawing/2014/main" id="{4A4D4FCE-C751-420A-B5F0-2672DF1ED0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91938" y="2175097"/>
            <a:ext cx="618507" cy="618507"/>
          </a:xfrm>
          <a:prstGeom prst="rect">
            <a:avLst/>
          </a:prstGeom>
        </p:spPr>
      </p:pic>
      <p:pic>
        <p:nvPicPr>
          <p:cNvPr id="11" name="Graphic 10" descr="Gavel with solid fill">
            <a:extLst>
              <a:ext uri="{FF2B5EF4-FFF2-40B4-BE49-F238E27FC236}">
                <a16:creationId xmlns:a16="http://schemas.microsoft.com/office/drawing/2014/main" id="{7087832C-3888-4A31-82A7-55AFA58694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291938" y="3839722"/>
            <a:ext cx="618507" cy="618507"/>
          </a:xfrm>
          <a:prstGeom prst="rect">
            <a:avLst/>
          </a:prstGeom>
        </p:spPr>
      </p:pic>
    </p:spTree>
    <p:extLst>
      <p:ext uri="{BB962C8B-B14F-4D97-AF65-F5344CB8AC3E}">
        <p14:creationId xmlns:p14="http://schemas.microsoft.com/office/powerpoint/2010/main" val="2452037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9FDD4-67E1-461A-942E-B3AE48A1EBE7}"/>
              </a:ext>
            </a:extLst>
          </p:cNvPr>
          <p:cNvPicPr>
            <a:picLocks noChangeAspect="1"/>
          </p:cNvPicPr>
          <p:nvPr/>
        </p:nvPicPr>
        <p:blipFill>
          <a:blip r:embed="rId2">
            <a:grayscl/>
            <a:alphaModFix amt="50000"/>
          </a:blip>
          <a:stretch>
            <a:fillRect/>
          </a:stretch>
        </p:blipFill>
        <p:spPr>
          <a:xfrm>
            <a:off x="7562296" y="44733"/>
            <a:ext cx="1474200" cy="354484"/>
          </a:xfrm>
          <a:prstGeom prst="rect">
            <a:avLst/>
          </a:prstGeom>
        </p:spPr>
      </p:pic>
      <p:sp>
        <p:nvSpPr>
          <p:cNvPr id="4" name="TextBox 1">
            <a:extLst>
              <a:ext uri="{FF2B5EF4-FFF2-40B4-BE49-F238E27FC236}">
                <a16:creationId xmlns:a16="http://schemas.microsoft.com/office/drawing/2014/main" id="{88D7EDBF-BEAC-4CFF-9158-3B86DA842EB8}"/>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5" name="Picture 4">
            <a:extLst>
              <a:ext uri="{FF2B5EF4-FFF2-40B4-BE49-F238E27FC236}">
                <a16:creationId xmlns:a16="http://schemas.microsoft.com/office/drawing/2014/main" id="{9CB802F3-1710-4D3E-A545-DD86CED2064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6" name="TextBox 5">
            <a:extLst>
              <a:ext uri="{FF2B5EF4-FFF2-40B4-BE49-F238E27FC236}">
                <a16:creationId xmlns:a16="http://schemas.microsoft.com/office/drawing/2014/main" id="{A9D63261-B36A-4EB7-8D6C-050BF279C3AA}"/>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ASSET RECOVERY| </a:t>
            </a:r>
            <a:r>
              <a:rPr lang="en-AU" sz="2000" dirty="0">
                <a:solidFill>
                  <a:schemeClr val="accent6"/>
                </a:solidFill>
                <a:latin typeface="Century Gothic" panose="020B0502020202020204" pitchFamily="34" charset="0"/>
              </a:rPr>
              <a:t>LEGISLATION – INTERIM MEASURES</a:t>
            </a:r>
          </a:p>
        </p:txBody>
      </p:sp>
      <p:sp>
        <p:nvSpPr>
          <p:cNvPr id="9" name="TextBox 8">
            <a:extLst>
              <a:ext uri="{FF2B5EF4-FFF2-40B4-BE49-F238E27FC236}">
                <a16:creationId xmlns:a16="http://schemas.microsoft.com/office/drawing/2014/main" id="{E7C55E7C-9E0E-443F-89C5-BF45E0A50924}"/>
              </a:ext>
            </a:extLst>
          </p:cNvPr>
          <p:cNvSpPr txBox="1"/>
          <p:nvPr/>
        </p:nvSpPr>
        <p:spPr>
          <a:xfrm>
            <a:off x="111400" y="595636"/>
            <a:ext cx="8925096" cy="535596"/>
          </a:xfrm>
          <a:prstGeom prst="rect">
            <a:avLst/>
          </a:prstGeom>
          <a:noFill/>
        </p:spPr>
        <p:txBody>
          <a:bodyPr wrap="square">
            <a:spAutoFit/>
          </a:bodyPr>
          <a:lstStyle/>
          <a:p>
            <a:pPr marL="285750" indent="-285750">
              <a:lnSpc>
                <a:spcPct val="107000"/>
              </a:lnSpc>
              <a:spcAft>
                <a:spcPts val="800"/>
              </a:spcAft>
              <a:buFont typeface="Century Gothic" panose="020B0502020202020204" pitchFamily="34" charset="0"/>
              <a:buChar char="&gt;"/>
            </a:pPr>
            <a:r>
              <a:rPr lang="en-AU" sz="1400" dirty="0">
                <a:effectLst/>
                <a:latin typeface="Century Gothic" panose="020B0502020202020204" pitchFamily="34" charset="0"/>
                <a:ea typeface="Calibri" panose="020F0502020204030204" pitchFamily="34" charset="0"/>
                <a:cs typeface="Times New Roman" panose="02020603050405020304" pitchFamily="18" charset="0"/>
              </a:rPr>
              <a:t>Three main types of interim measures are available under POCA (all of which can be applied on an ex </a:t>
            </a:r>
            <a:r>
              <a:rPr lang="en-AU" sz="1400" dirty="0" err="1">
                <a:effectLst/>
                <a:latin typeface="Century Gothic" panose="020B0502020202020204" pitchFamily="34" charset="0"/>
                <a:ea typeface="Calibri" panose="020F0502020204030204" pitchFamily="34" charset="0"/>
                <a:cs typeface="Times New Roman" panose="02020603050405020304" pitchFamily="18" charset="0"/>
              </a:rPr>
              <a:t>parte</a:t>
            </a:r>
            <a:r>
              <a:rPr lang="en-AU" sz="1400" dirty="0">
                <a:effectLst/>
                <a:latin typeface="Century Gothic" panose="020B0502020202020204" pitchFamily="34" charset="0"/>
                <a:ea typeface="Calibri" panose="020F0502020204030204" pitchFamily="34" charset="0"/>
                <a:cs typeface="Times New Roman" panose="02020603050405020304" pitchFamily="18" charset="0"/>
              </a:rPr>
              <a:t> basis from a court)</a:t>
            </a:r>
          </a:p>
        </p:txBody>
      </p:sp>
      <p:graphicFrame>
        <p:nvGraphicFramePr>
          <p:cNvPr id="7" name="Diagram 6">
            <a:extLst>
              <a:ext uri="{FF2B5EF4-FFF2-40B4-BE49-F238E27FC236}">
                <a16:creationId xmlns:a16="http://schemas.microsoft.com/office/drawing/2014/main" id="{51B5D9F6-B1E7-406E-B0EB-E73C81ED2D3E}"/>
              </a:ext>
            </a:extLst>
          </p:cNvPr>
          <p:cNvGraphicFramePr/>
          <p:nvPr>
            <p:extLst>
              <p:ext uri="{D42A27DB-BD31-4B8C-83A1-F6EECF244321}">
                <p14:modId xmlns:p14="http://schemas.microsoft.com/office/powerpoint/2010/main" val="1413116565"/>
              </p:ext>
            </p:extLst>
          </p:nvPr>
        </p:nvGraphicFramePr>
        <p:xfrm>
          <a:off x="2014832" y="1914659"/>
          <a:ext cx="6096000" cy="37596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Graphic 7" descr="Low temperature with solid fill">
            <a:extLst>
              <a:ext uri="{FF2B5EF4-FFF2-40B4-BE49-F238E27FC236}">
                <a16:creationId xmlns:a16="http://schemas.microsoft.com/office/drawing/2014/main" id="{4CF479B9-BE32-4BB7-A455-DF9C58CADD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132208" y="2039145"/>
            <a:ext cx="914400" cy="914400"/>
          </a:xfrm>
          <a:prstGeom prst="rect">
            <a:avLst/>
          </a:prstGeom>
        </p:spPr>
      </p:pic>
      <p:pic>
        <p:nvPicPr>
          <p:cNvPr id="10" name="Graphic 9" descr="No Driving with solid fill">
            <a:extLst>
              <a:ext uri="{FF2B5EF4-FFF2-40B4-BE49-F238E27FC236}">
                <a16:creationId xmlns:a16="http://schemas.microsoft.com/office/drawing/2014/main" id="{C8706996-A464-4F12-A81A-C925A83F876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2132208" y="3337292"/>
            <a:ext cx="914400" cy="914400"/>
          </a:xfrm>
          <a:prstGeom prst="rect">
            <a:avLst/>
          </a:prstGeom>
        </p:spPr>
      </p:pic>
      <p:pic>
        <p:nvPicPr>
          <p:cNvPr id="11" name="Graphic 10" descr="Rope Knot with solid fill">
            <a:extLst>
              <a:ext uri="{FF2B5EF4-FFF2-40B4-BE49-F238E27FC236}">
                <a16:creationId xmlns:a16="http://schemas.microsoft.com/office/drawing/2014/main" id="{A38A9BB9-2D96-49C6-9612-FF4D832EF97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2132208" y="4585835"/>
            <a:ext cx="914400" cy="914400"/>
          </a:xfrm>
          <a:prstGeom prst="rect">
            <a:avLst/>
          </a:prstGeom>
        </p:spPr>
      </p:pic>
      <p:sp>
        <p:nvSpPr>
          <p:cNvPr id="3" name="Rectangle 2">
            <a:extLst>
              <a:ext uri="{FF2B5EF4-FFF2-40B4-BE49-F238E27FC236}">
                <a16:creationId xmlns:a16="http://schemas.microsoft.com/office/drawing/2014/main" id="{A7F3FDF9-2513-4A0B-8D5F-E73FEF0282E6}"/>
              </a:ext>
            </a:extLst>
          </p:cNvPr>
          <p:cNvSpPr/>
          <p:nvPr/>
        </p:nvSpPr>
        <p:spPr>
          <a:xfrm>
            <a:off x="930228" y="1880260"/>
            <a:ext cx="7263740" cy="25314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D121706F-6A6B-4C42-B933-5BFDDE452D9E}"/>
              </a:ext>
            </a:extLst>
          </p:cNvPr>
          <p:cNvSpPr/>
          <p:nvPr/>
        </p:nvSpPr>
        <p:spPr>
          <a:xfrm>
            <a:off x="930228" y="4454061"/>
            <a:ext cx="7261766" cy="125466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descr="Badge 1 with solid fill">
            <a:extLst>
              <a:ext uri="{FF2B5EF4-FFF2-40B4-BE49-F238E27FC236}">
                <a16:creationId xmlns:a16="http://schemas.microsoft.com/office/drawing/2014/main" id="{09BF45C2-5ACE-48DF-BA5B-726CB44726B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15330" y="2708241"/>
            <a:ext cx="914400" cy="914400"/>
          </a:xfrm>
          <a:prstGeom prst="rect">
            <a:avLst/>
          </a:prstGeom>
        </p:spPr>
      </p:pic>
      <p:pic>
        <p:nvPicPr>
          <p:cNvPr id="16" name="Graphic 15" descr="Badge with solid fill">
            <a:extLst>
              <a:ext uri="{FF2B5EF4-FFF2-40B4-BE49-F238E27FC236}">
                <a16:creationId xmlns:a16="http://schemas.microsoft.com/office/drawing/2014/main" id="{97CA6D40-EAE4-4D32-8AE5-15CDE205840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15330" y="4624192"/>
            <a:ext cx="914400" cy="914400"/>
          </a:xfrm>
          <a:prstGeom prst="rect">
            <a:avLst/>
          </a:prstGeom>
        </p:spPr>
      </p:pic>
    </p:spTree>
    <p:extLst>
      <p:ext uri="{BB962C8B-B14F-4D97-AF65-F5344CB8AC3E}">
        <p14:creationId xmlns:p14="http://schemas.microsoft.com/office/powerpoint/2010/main" val="2581646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9FDD4-67E1-461A-942E-B3AE48A1EBE7}"/>
              </a:ext>
            </a:extLst>
          </p:cNvPr>
          <p:cNvPicPr>
            <a:picLocks noChangeAspect="1"/>
          </p:cNvPicPr>
          <p:nvPr/>
        </p:nvPicPr>
        <p:blipFill>
          <a:blip r:embed="rId2">
            <a:grayscl/>
            <a:alphaModFix amt="50000"/>
          </a:blip>
          <a:stretch>
            <a:fillRect/>
          </a:stretch>
        </p:blipFill>
        <p:spPr>
          <a:xfrm>
            <a:off x="7562296" y="44733"/>
            <a:ext cx="1474200" cy="354484"/>
          </a:xfrm>
          <a:prstGeom prst="rect">
            <a:avLst/>
          </a:prstGeom>
        </p:spPr>
      </p:pic>
      <p:sp>
        <p:nvSpPr>
          <p:cNvPr id="4" name="TextBox 1">
            <a:extLst>
              <a:ext uri="{FF2B5EF4-FFF2-40B4-BE49-F238E27FC236}">
                <a16:creationId xmlns:a16="http://schemas.microsoft.com/office/drawing/2014/main" id="{88D7EDBF-BEAC-4CFF-9158-3B86DA842EB8}"/>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5" name="Picture 4">
            <a:extLst>
              <a:ext uri="{FF2B5EF4-FFF2-40B4-BE49-F238E27FC236}">
                <a16:creationId xmlns:a16="http://schemas.microsoft.com/office/drawing/2014/main" id="{9CB802F3-1710-4D3E-A545-DD86CED2064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6" name="TextBox 5">
            <a:extLst>
              <a:ext uri="{FF2B5EF4-FFF2-40B4-BE49-F238E27FC236}">
                <a16:creationId xmlns:a16="http://schemas.microsoft.com/office/drawing/2014/main" id="{A9D63261-B36A-4EB7-8D6C-050BF279C3AA}"/>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ASSET RECOVERY| </a:t>
            </a:r>
            <a:r>
              <a:rPr lang="en-AU" sz="2000" dirty="0">
                <a:solidFill>
                  <a:schemeClr val="accent6"/>
                </a:solidFill>
                <a:latin typeface="Century Gothic" panose="020B0502020202020204" pitchFamily="34" charset="0"/>
              </a:rPr>
              <a:t>LEGISLATION – RECOVERY ORDERS</a:t>
            </a:r>
          </a:p>
        </p:txBody>
      </p:sp>
      <p:sp>
        <p:nvSpPr>
          <p:cNvPr id="9" name="TextBox 8">
            <a:extLst>
              <a:ext uri="{FF2B5EF4-FFF2-40B4-BE49-F238E27FC236}">
                <a16:creationId xmlns:a16="http://schemas.microsoft.com/office/drawing/2014/main" id="{E7C55E7C-9E0E-443F-89C5-BF45E0A50924}"/>
              </a:ext>
            </a:extLst>
          </p:cNvPr>
          <p:cNvSpPr txBox="1"/>
          <p:nvPr/>
        </p:nvSpPr>
        <p:spPr>
          <a:xfrm>
            <a:off x="109452" y="565103"/>
            <a:ext cx="8925096" cy="305084"/>
          </a:xfrm>
          <a:prstGeom prst="rect">
            <a:avLst/>
          </a:prstGeom>
          <a:noFill/>
        </p:spPr>
        <p:txBody>
          <a:bodyPr wrap="square">
            <a:spAutoFit/>
          </a:bodyPr>
          <a:lstStyle/>
          <a:p>
            <a:pPr marL="285750" indent="-285750">
              <a:lnSpc>
                <a:spcPct val="107000"/>
              </a:lnSpc>
              <a:spcAft>
                <a:spcPts val="800"/>
              </a:spcAft>
              <a:buFont typeface="Century Gothic" panose="020B0502020202020204" pitchFamily="34" charset="0"/>
              <a:buChar char="&gt;"/>
            </a:pPr>
            <a:r>
              <a:rPr lang="en-AU" sz="1400" dirty="0">
                <a:effectLst/>
                <a:latin typeface="Century Gothic" panose="020B0502020202020204" pitchFamily="34" charset="0"/>
                <a:ea typeface="Calibri" panose="020F0502020204030204" pitchFamily="34" charset="0"/>
                <a:cs typeface="Times New Roman" panose="02020603050405020304" pitchFamily="18" charset="0"/>
              </a:rPr>
              <a:t>Forfeiture orders can either be conviction based or non-conviction based:</a:t>
            </a:r>
          </a:p>
        </p:txBody>
      </p:sp>
      <p:graphicFrame>
        <p:nvGraphicFramePr>
          <p:cNvPr id="7" name="Diagram 6">
            <a:extLst>
              <a:ext uri="{FF2B5EF4-FFF2-40B4-BE49-F238E27FC236}">
                <a16:creationId xmlns:a16="http://schemas.microsoft.com/office/drawing/2014/main" id="{27715141-BB03-47C4-A59C-E0580DC74D03}"/>
              </a:ext>
            </a:extLst>
          </p:cNvPr>
          <p:cNvGraphicFramePr/>
          <p:nvPr>
            <p:extLst>
              <p:ext uri="{D42A27DB-BD31-4B8C-83A1-F6EECF244321}">
                <p14:modId xmlns:p14="http://schemas.microsoft.com/office/powerpoint/2010/main" val="483234304"/>
              </p:ext>
            </p:extLst>
          </p:nvPr>
        </p:nvGraphicFramePr>
        <p:xfrm>
          <a:off x="278674" y="961725"/>
          <a:ext cx="8647612" cy="55665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Graphic 7" descr="Handcuffs with solid fill">
            <a:extLst>
              <a:ext uri="{FF2B5EF4-FFF2-40B4-BE49-F238E27FC236}">
                <a16:creationId xmlns:a16="http://schemas.microsoft.com/office/drawing/2014/main" id="{A2D5BB99-B277-4217-8F02-EE609C6D84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17028" y="4140664"/>
            <a:ext cx="914400" cy="914400"/>
          </a:xfrm>
          <a:prstGeom prst="rect">
            <a:avLst/>
          </a:prstGeom>
        </p:spPr>
      </p:pic>
      <p:pic>
        <p:nvPicPr>
          <p:cNvPr id="10" name="Graphic 9" descr="Scales of justice with solid fill">
            <a:extLst>
              <a:ext uri="{FF2B5EF4-FFF2-40B4-BE49-F238E27FC236}">
                <a16:creationId xmlns:a16="http://schemas.microsoft.com/office/drawing/2014/main" id="{9C135DA0-ED6E-4024-9E25-35DF52C33C5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617028" y="1074637"/>
            <a:ext cx="914400" cy="914400"/>
          </a:xfrm>
          <a:prstGeom prst="rect">
            <a:avLst/>
          </a:prstGeom>
        </p:spPr>
      </p:pic>
    </p:spTree>
    <p:extLst>
      <p:ext uri="{BB962C8B-B14F-4D97-AF65-F5344CB8AC3E}">
        <p14:creationId xmlns:p14="http://schemas.microsoft.com/office/powerpoint/2010/main" val="4239327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9FDD4-67E1-461A-942E-B3AE48A1EBE7}"/>
              </a:ext>
            </a:extLst>
          </p:cNvPr>
          <p:cNvPicPr>
            <a:picLocks noChangeAspect="1"/>
          </p:cNvPicPr>
          <p:nvPr/>
        </p:nvPicPr>
        <p:blipFill>
          <a:blip r:embed="rId2">
            <a:grayscl/>
            <a:alphaModFix amt="50000"/>
          </a:blip>
          <a:stretch>
            <a:fillRect/>
          </a:stretch>
        </p:blipFill>
        <p:spPr>
          <a:xfrm>
            <a:off x="7562296" y="44733"/>
            <a:ext cx="1474200" cy="354484"/>
          </a:xfrm>
          <a:prstGeom prst="rect">
            <a:avLst/>
          </a:prstGeom>
        </p:spPr>
      </p:pic>
      <p:sp>
        <p:nvSpPr>
          <p:cNvPr id="4" name="TextBox 1">
            <a:extLst>
              <a:ext uri="{FF2B5EF4-FFF2-40B4-BE49-F238E27FC236}">
                <a16:creationId xmlns:a16="http://schemas.microsoft.com/office/drawing/2014/main" id="{88D7EDBF-BEAC-4CFF-9158-3B86DA842EB8}"/>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5" name="Picture 4">
            <a:extLst>
              <a:ext uri="{FF2B5EF4-FFF2-40B4-BE49-F238E27FC236}">
                <a16:creationId xmlns:a16="http://schemas.microsoft.com/office/drawing/2014/main" id="{9CB802F3-1710-4D3E-A545-DD86CED2064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6" name="TextBox 5">
            <a:extLst>
              <a:ext uri="{FF2B5EF4-FFF2-40B4-BE49-F238E27FC236}">
                <a16:creationId xmlns:a16="http://schemas.microsoft.com/office/drawing/2014/main" id="{A9D63261-B36A-4EB7-8D6C-050BF279C3AA}"/>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ASSET RECOVERY| </a:t>
            </a:r>
            <a:r>
              <a:rPr lang="en-AU" sz="2000" dirty="0">
                <a:solidFill>
                  <a:schemeClr val="accent6"/>
                </a:solidFill>
                <a:latin typeface="Century Gothic" panose="020B0502020202020204" pitchFamily="34" charset="0"/>
              </a:rPr>
              <a:t>CONFISCATION IN PRACTICE</a:t>
            </a:r>
          </a:p>
        </p:txBody>
      </p:sp>
      <p:sp>
        <p:nvSpPr>
          <p:cNvPr id="9" name="TextBox 8">
            <a:extLst>
              <a:ext uri="{FF2B5EF4-FFF2-40B4-BE49-F238E27FC236}">
                <a16:creationId xmlns:a16="http://schemas.microsoft.com/office/drawing/2014/main" id="{E7C55E7C-9E0E-443F-89C5-BF45E0A50924}"/>
              </a:ext>
            </a:extLst>
          </p:cNvPr>
          <p:cNvSpPr txBox="1"/>
          <p:nvPr/>
        </p:nvSpPr>
        <p:spPr>
          <a:xfrm>
            <a:off x="111400" y="595636"/>
            <a:ext cx="8925096" cy="305084"/>
          </a:xfrm>
          <a:prstGeom prst="rect">
            <a:avLst/>
          </a:prstGeom>
          <a:noFill/>
        </p:spPr>
        <p:txBody>
          <a:bodyPr wrap="square">
            <a:spAutoFit/>
          </a:bodyPr>
          <a:lstStyle/>
          <a:p>
            <a:pPr>
              <a:lnSpc>
                <a:spcPct val="107000"/>
              </a:lnSpc>
              <a:spcAft>
                <a:spcPts val="800"/>
              </a:spcAft>
            </a:pPr>
            <a:r>
              <a:rPr lang="en-AU" sz="1400" dirty="0">
                <a:effectLst/>
                <a:latin typeface="Century Gothic" panose="020B0502020202020204" pitchFamily="34" charset="0"/>
                <a:ea typeface="Calibri" panose="020F0502020204030204" pitchFamily="34" charset="0"/>
                <a:cs typeface="Times New Roman" panose="02020603050405020304" pitchFamily="18" charset="0"/>
              </a:rPr>
              <a:t>Confiscating the proceeds of crime is a complex process that usually involves:</a:t>
            </a:r>
          </a:p>
        </p:txBody>
      </p:sp>
      <p:graphicFrame>
        <p:nvGraphicFramePr>
          <p:cNvPr id="3" name="Diagram 2">
            <a:extLst>
              <a:ext uri="{FF2B5EF4-FFF2-40B4-BE49-F238E27FC236}">
                <a16:creationId xmlns:a16="http://schemas.microsoft.com/office/drawing/2014/main" id="{E29A1677-4B08-4EF4-843E-AD328063DEBF}"/>
              </a:ext>
            </a:extLst>
          </p:cNvPr>
          <p:cNvGraphicFramePr/>
          <p:nvPr>
            <p:extLst>
              <p:ext uri="{D42A27DB-BD31-4B8C-83A1-F6EECF244321}">
                <p14:modId xmlns:p14="http://schemas.microsoft.com/office/powerpoint/2010/main" val="2515356593"/>
              </p:ext>
            </p:extLst>
          </p:nvPr>
        </p:nvGraphicFramePr>
        <p:xfrm>
          <a:off x="874816" y="1670281"/>
          <a:ext cx="7414161" cy="43307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Graphic 7" descr="Rope Knot with solid fill">
            <a:extLst>
              <a:ext uri="{FF2B5EF4-FFF2-40B4-BE49-F238E27FC236}">
                <a16:creationId xmlns:a16="http://schemas.microsoft.com/office/drawing/2014/main" id="{50F65159-3E47-4DE5-B0ED-1931F79313A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7479232" y="2738338"/>
            <a:ext cx="737100" cy="737100"/>
          </a:xfrm>
          <a:prstGeom prst="rect">
            <a:avLst/>
          </a:prstGeom>
        </p:spPr>
      </p:pic>
      <p:pic>
        <p:nvPicPr>
          <p:cNvPr id="10" name="Graphic 9" descr="Judge female with solid fill">
            <a:extLst>
              <a:ext uri="{FF2B5EF4-FFF2-40B4-BE49-F238E27FC236}">
                <a16:creationId xmlns:a16="http://schemas.microsoft.com/office/drawing/2014/main" id="{633C4664-6CEB-4E5C-A9FD-73674123DCB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506941" y="3778818"/>
            <a:ext cx="737100" cy="737100"/>
          </a:xfrm>
          <a:prstGeom prst="rect">
            <a:avLst/>
          </a:prstGeom>
        </p:spPr>
      </p:pic>
      <p:pic>
        <p:nvPicPr>
          <p:cNvPr id="11" name="Graphic 10" descr="Magnifying glass with solid fill">
            <a:extLst>
              <a:ext uri="{FF2B5EF4-FFF2-40B4-BE49-F238E27FC236}">
                <a16:creationId xmlns:a16="http://schemas.microsoft.com/office/drawing/2014/main" id="{8FE12AB5-82DA-4277-B2EA-6C2AF6CB5CC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08676" y="1694029"/>
            <a:ext cx="737100" cy="737100"/>
          </a:xfrm>
          <a:prstGeom prst="rect">
            <a:avLst/>
          </a:prstGeom>
        </p:spPr>
      </p:pic>
      <p:pic>
        <p:nvPicPr>
          <p:cNvPr id="12" name="Graphic 11" descr="For Sale with solid fill">
            <a:extLst>
              <a:ext uri="{FF2B5EF4-FFF2-40B4-BE49-F238E27FC236}">
                <a16:creationId xmlns:a16="http://schemas.microsoft.com/office/drawing/2014/main" id="{45BFC2E7-6CEA-4D61-88EB-83EB5B7DBE9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7475032" y="4827108"/>
            <a:ext cx="737100" cy="737100"/>
          </a:xfrm>
          <a:prstGeom prst="rect">
            <a:avLst/>
          </a:prstGeom>
        </p:spPr>
      </p:pic>
    </p:spTree>
    <p:extLst>
      <p:ext uri="{BB962C8B-B14F-4D97-AF65-F5344CB8AC3E}">
        <p14:creationId xmlns:p14="http://schemas.microsoft.com/office/powerpoint/2010/main" val="3948167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9FDD4-67E1-461A-942E-B3AE48A1EBE7}"/>
              </a:ext>
            </a:extLst>
          </p:cNvPr>
          <p:cNvPicPr>
            <a:picLocks noChangeAspect="1"/>
          </p:cNvPicPr>
          <p:nvPr/>
        </p:nvPicPr>
        <p:blipFill>
          <a:blip r:embed="rId2">
            <a:grayscl/>
            <a:alphaModFix amt="50000"/>
          </a:blip>
          <a:stretch>
            <a:fillRect/>
          </a:stretch>
        </p:blipFill>
        <p:spPr>
          <a:xfrm>
            <a:off x="7562296" y="44733"/>
            <a:ext cx="1474200" cy="354484"/>
          </a:xfrm>
          <a:prstGeom prst="rect">
            <a:avLst/>
          </a:prstGeom>
        </p:spPr>
      </p:pic>
      <p:sp>
        <p:nvSpPr>
          <p:cNvPr id="4" name="TextBox 1">
            <a:extLst>
              <a:ext uri="{FF2B5EF4-FFF2-40B4-BE49-F238E27FC236}">
                <a16:creationId xmlns:a16="http://schemas.microsoft.com/office/drawing/2014/main" id="{88D7EDBF-BEAC-4CFF-9158-3B86DA842EB8}"/>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5" name="Picture 4">
            <a:extLst>
              <a:ext uri="{FF2B5EF4-FFF2-40B4-BE49-F238E27FC236}">
                <a16:creationId xmlns:a16="http://schemas.microsoft.com/office/drawing/2014/main" id="{9CB802F3-1710-4D3E-A545-DD86CED2064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6" name="TextBox 5">
            <a:extLst>
              <a:ext uri="{FF2B5EF4-FFF2-40B4-BE49-F238E27FC236}">
                <a16:creationId xmlns:a16="http://schemas.microsoft.com/office/drawing/2014/main" id="{A9D63261-B36A-4EB7-8D6C-050BF279C3AA}"/>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ASSET RECOVERY| </a:t>
            </a:r>
            <a:r>
              <a:rPr lang="en-AU" sz="2000" dirty="0">
                <a:solidFill>
                  <a:schemeClr val="accent6"/>
                </a:solidFill>
                <a:latin typeface="Century Gothic" panose="020B0502020202020204" pitchFamily="34" charset="0"/>
              </a:rPr>
              <a:t>UNEXPLAINED WEALTH</a:t>
            </a:r>
          </a:p>
        </p:txBody>
      </p:sp>
      <p:graphicFrame>
        <p:nvGraphicFramePr>
          <p:cNvPr id="7" name="Diagram 6">
            <a:extLst>
              <a:ext uri="{FF2B5EF4-FFF2-40B4-BE49-F238E27FC236}">
                <a16:creationId xmlns:a16="http://schemas.microsoft.com/office/drawing/2014/main" id="{7AA455C6-96E4-4A5D-805A-77CFA5EE3395}"/>
              </a:ext>
            </a:extLst>
          </p:cNvPr>
          <p:cNvGraphicFramePr/>
          <p:nvPr>
            <p:extLst>
              <p:ext uri="{D42A27DB-BD31-4B8C-83A1-F6EECF244321}">
                <p14:modId xmlns:p14="http://schemas.microsoft.com/office/powerpoint/2010/main" val="4092519607"/>
              </p:ext>
            </p:extLst>
          </p:nvPr>
        </p:nvGraphicFramePr>
        <p:xfrm>
          <a:off x="43540" y="1072737"/>
          <a:ext cx="7188530" cy="50430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9">
            <a:extLst>
              <a:ext uri="{FF2B5EF4-FFF2-40B4-BE49-F238E27FC236}">
                <a16:creationId xmlns:a16="http://schemas.microsoft.com/office/drawing/2014/main" id="{F871AB9D-DC6B-4084-9B2C-02D1B44A1660}"/>
              </a:ext>
            </a:extLst>
          </p:cNvPr>
          <p:cNvPicPr>
            <a:picLocks noChangeAspect="1"/>
          </p:cNvPicPr>
          <p:nvPr/>
        </p:nvPicPr>
        <p:blipFill>
          <a:blip r:embed="rId10"/>
          <a:stretch>
            <a:fillRect/>
          </a:stretch>
        </p:blipFill>
        <p:spPr>
          <a:xfrm>
            <a:off x="4741429" y="847874"/>
            <a:ext cx="3914227" cy="2144428"/>
          </a:xfrm>
          <a:prstGeom prst="rect">
            <a:avLst/>
          </a:prstGeom>
        </p:spPr>
      </p:pic>
    </p:spTree>
    <p:extLst>
      <p:ext uri="{BB962C8B-B14F-4D97-AF65-F5344CB8AC3E}">
        <p14:creationId xmlns:p14="http://schemas.microsoft.com/office/powerpoint/2010/main" val="1312862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9FDD4-67E1-461A-942E-B3AE48A1EBE7}"/>
              </a:ext>
            </a:extLst>
          </p:cNvPr>
          <p:cNvPicPr>
            <a:picLocks noChangeAspect="1"/>
          </p:cNvPicPr>
          <p:nvPr/>
        </p:nvPicPr>
        <p:blipFill>
          <a:blip r:embed="rId2">
            <a:grayscl/>
            <a:alphaModFix amt="50000"/>
          </a:blip>
          <a:stretch>
            <a:fillRect/>
          </a:stretch>
        </p:blipFill>
        <p:spPr>
          <a:xfrm>
            <a:off x="7562296" y="44733"/>
            <a:ext cx="1474200" cy="354484"/>
          </a:xfrm>
          <a:prstGeom prst="rect">
            <a:avLst/>
          </a:prstGeom>
        </p:spPr>
      </p:pic>
      <p:sp>
        <p:nvSpPr>
          <p:cNvPr id="4" name="TextBox 1">
            <a:extLst>
              <a:ext uri="{FF2B5EF4-FFF2-40B4-BE49-F238E27FC236}">
                <a16:creationId xmlns:a16="http://schemas.microsoft.com/office/drawing/2014/main" id="{88D7EDBF-BEAC-4CFF-9158-3B86DA842EB8}"/>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5" name="Picture 4">
            <a:extLst>
              <a:ext uri="{FF2B5EF4-FFF2-40B4-BE49-F238E27FC236}">
                <a16:creationId xmlns:a16="http://schemas.microsoft.com/office/drawing/2014/main" id="{9CB802F3-1710-4D3E-A545-DD86CED2064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6" name="TextBox 5">
            <a:extLst>
              <a:ext uri="{FF2B5EF4-FFF2-40B4-BE49-F238E27FC236}">
                <a16:creationId xmlns:a16="http://schemas.microsoft.com/office/drawing/2014/main" id="{A9D63261-B36A-4EB7-8D6C-050BF279C3AA}"/>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ASSET RECOVERY| </a:t>
            </a:r>
            <a:r>
              <a:rPr lang="en-AU" sz="2000" dirty="0">
                <a:solidFill>
                  <a:schemeClr val="accent6"/>
                </a:solidFill>
                <a:latin typeface="Century Gothic" panose="020B0502020202020204" pitchFamily="34" charset="0"/>
              </a:rPr>
              <a:t>CROSS BORDER ISSUES</a:t>
            </a:r>
          </a:p>
        </p:txBody>
      </p:sp>
      <p:graphicFrame>
        <p:nvGraphicFramePr>
          <p:cNvPr id="8" name="Diagram 7">
            <a:extLst>
              <a:ext uri="{FF2B5EF4-FFF2-40B4-BE49-F238E27FC236}">
                <a16:creationId xmlns:a16="http://schemas.microsoft.com/office/drawing/2014/main" id="{84ED8156-BB84-4009-B9CB-784804951E43}"/>
              </a:ext>
            </a:extLst>
          </p:cNvPr>
          <p:cNvGraphicFramePr/>
          <p:nvPr>
            <p:extLst>
              <p:ext uri="{D42A27DB-BD31-4B8C-83A1-F6EECF244321}">
                <p14:modId xmlns:p14="http://schemas.microsoft.com/office/powerpoint/2010/main" val="2178414840"/>
              </p:ext>
            </p:extLst>
          </p:nvPr>
        </p:nvGraphicFramePr>
        <p:xfrm>
          <a:off x="278674" y="823188"/>
          <a:ext cx="8647612" cy="55665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Graphic 8" descr="Handcuffs with solid fill">
            <a:extLst>
              <a:ext uri="{FF2B5EF4-FFF2-40B4-BE49-F238E27FC236}">
                <a16:creationId xmlns:a16="http://schemas.microsoft.com/office/drawing/2014/main" id="{A8FE3CD5-1AE9-4E82-8B12-44264D32E8E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17028" y="3867539"/>
            <a:ext cx="914400" cy="914400"/>
          </a:xfrm>
          <a:prstGeom prst="rect">
            <a:avLst/>
          </a:prstGeom>
        </p:spPr>
      </p:pic>
      <p:pic>
        <p:nvPicPr>
          <p:cNvPr id="10" name="Graphic 9" descr="Scales of justice with solid fill">
            <a:extLst>
              <a:ext uri="{FF2B5EF4-FFF2-40B4-BE49-F238E27FC236}">
                <a16:creationId xmlns:a16="http://schemas.microsoft.com/office/drawing/2014/main" id="{4C7DB9BE-A9A9-46E3-9B1B-91E8F861C0F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617028" y="975680"/>
            <a:ext cx="914400" cy="914400"/>
          </a:xfrm>
          <a:prstGeom prst="rect">
            <a:avLst/>
          </a:prstGeom>
        </p:spPr>
      </p:pic>
    </p:spTree>
    <p:extLst>
      <p:ext uri="{BB962C8B-B14F-4D97-AF65-F5344CB8AC3E}">
        <p14:creationId xmlns:p14="http://schemas.microsoft.com/office/powerpoint/2010/main" val="3862175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E6EB501-14B9-4EDE-952F-91A422049AE2}"/>
              </a:ext>
            </a:extLst>
          </p:cNvPr>
          <p:cNvGraphicFramePr/>
          <p:nvPr>
            <p:extLst>
              <p:ext uri="{D42A27DB-BD31-4B8C-83A1-F6EECF244321}">
                <p14:modId xmlns:p14="http://schemas.microsoft.com/office/powerpoint/2010/main" val="2710749786"/>
              </p:ext>
            </p:extLst>
          </p:nvPr>
        </p:nvGraphicFramePr>
        <p:xfrm>
          <a:off x="993913" y="595637"/>
          <a:ext cx="7265507" cy="5806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phic 8" descr="Police female with solid fill">
            <a:extLst>
              <a:ext uri="{FF2B5EF4-FFF2-40B4-BE49-F238E27FC236}">
                <a16:creationId xmlns:a16="http://schemas.microsoft.com/office/drawing/2014/main" id="{900441B8-7EFB-49E0-85F6-EC2BC9A4BC1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58810" y="5932417"/>
            <a:ext cx="685800" cy="685800"/>
          </a:xfrm>
          <a:prstGeom prst="rect">
            <a:avLst/>
          </a:prstGeom>
        </p:spPr>
      </p:pic>
      <p:pic>
        <p:nvPicPr>
          <p:cNvPr id="13" name="Graphic 12" descr="Police male with solid fill">
            <a:extLst>
              <a:ext uri="{FF2B5EF4-FFF2-40B4-BE49-F238E27FC236}">
                <a16:creationId xmlns:a16="http://schemas.microsoft.com/office/drawing/2014/main" id="{C9CF3646-09AD-4E04-83E5-60DE6B4D810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1400" y="601245"/>
            <a:ext cx="685800" cy="685800"/>
          </a:xfrm>
          <a:prstGeom prst="rect">
            <a:avLst/>
          </a:prstGeom>
        </p:spPr>
      </p:pic>
      <p:sp>
        <p:nvSpPr>
          <p:cNvPr id="10" name="TextBox 9">
            <a:extLst>
              <a:ext uri="{FF2B5EF4-FFF2-40B4-BE49-F238E27FC236}">
                <a16:creationId xmlns:a16="http://schemas.microsoft.com/office/drawing/2014/main" id="{59742459-3282-42BF-B3D9-3F43DD5D3FA0}"/>
              </a:ext>
            </a:extLst>
          </p:cNvPr>
          <p:cNvSpPr txBox="1"/>
          <p:nvPr/>
        </p:nvSpPr>
        <p:spPr>
          <a:xfrm>
            <a:off x="1649896" y="6404309"/>
            <a:ext cx="6142382" cy="217752"/>
          </a:xfrm>
          <a:prstGeom prst="rect">
            <a:avLst/>
          </a:prstGeom>
          <a:noFill/>
        </p:spPr>
        <p:txBody>
          <a:bodyPr wrap="square">
            <a:spAutoFit/>
          </a:bodyPr>
          <a:lstStyle/>
          <a:p>
            <a:pPr>
              <a:lnSpc>
                <a:spcPct val="107000"/>
              </a:lnSpc>
              <a:spcAft>
                <a:spcPts val="600"/>
              </a:spcAft>
            </a:pPr>
            <a:r>
              <a:rPr lang="en-AU" sz="825" u="sng" dirty="0">
                <a:solidFill>
                  <a:srgbClr val="0000FF"/>
                </a:solidFill>
                <a:latin typeface="Century Gothic" panose="020B0502020202020204" pitchFamily="34" charset="0"/>
                <a:ea typeface="Calibri" panose="020F0502020204030204" pitchFamily="34" charset="0"/>
                <a:cs typeface="Times New Roman" panose="02020603050405020304" pitchFamily="18" charset="0"/>
                <a:hlinkClick r:id="rId12"/>
              </a:rPr>
              <a:t>Effective Inter-Agency Co-operation in Fighting Tax Crimes and Other Financial Crimes - Third Edition (oecd.org)</a:t>
            </a:r>
            <a:endParaRPr lang="en-AU" sz="825"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135C4C28-89FA-49F2-9DAF-1632B60DDB0F}"/>
              </a:ext>
            </a:extLst>
          </p:cNvPr>
          <p:cNvPicPr>
            <a:picLocks noChangeAspect="1"/>
          </p:cNvPicPr>
          <p:nvPr/>
        </p:nvPicPr>
        <p:blipFill>
          <a:blip r:embed="rId13">
            <a:extLst>
              <a:ext uri="{BEBA8EAE-BF5A-486C-A8C5-ECC9F3942E4B}">
                <a14:imgProps xmlns:a14="http://schemas.microsoft.com/office/drawing/2010/main">
                  <a14:imgLayer r:embed="rId14">
                    <a14:imgEffect>
                      <a14:colorTemperature colorTemp="11200"/>
                    </a14:imgEffect>
                  </a14:imgLayer>
                </a14:imgProps>
              </a:ext>
            </a:extLst>
          </a:blip>
          <a:stretch>
            <a:fillRect/>
          </a:stretch>
        </p:blipFill>
        <p:spPr>
          <a:xfrm>
            <a:off x="111400" y="450117"/>
            <a:ext cx="8933210" cy="94619"/>
          </a:xfrm>
          <a:prstGeom prst="rect">
            <a:avLst/>
          </a:prstGeom>
        </p:spPr>
      </p:pic>
      <p:sp>
        <p:nvSpPr>
          <p:cNvPr id="12" name="TextBox 4">
            <a:extLst>
              <a:ext uri="{FF2B5EF4-FFF2-40B4-BE49-F238E27FC236}">
                <a16:creationId xmlns:a16="http://schemas.microsoft.com/office/drawing/2014/main" id="{9E2DDCE7-F5BD-488D-A2D8-80977D104F92}"/>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INTERAGENCY COOPERATION| </a:t>
            </a:r>
            <a:r>
              <a:rPr lang="en-AU" sz="2000" dirty="0">
                <a:solidFill>
                  <a:schemeClr val="accent6"/>
                </a:solidFill>
                <a:latin typeface="Century Gothic" panose="020B0502020202020204" pitchFamily="34" charset="0"/>
              </a:rPr>
              <a:t>TAX CRIME MODELS</a:t>
            </a:r>
          </a:p>
        </p:txBody>
      </p:sp>
      <p:pic>
        <p:nvPicPr>
          <p:cNvPr id="14" name="Picture 13">
            <a:extLst>
              <a:ext uri="{FF2B5EF4-FFF2-40B4-BE49-F238E27FC236}">
                <a16:creationId xmlns:a16="http://schemas.microsoft.com/office/drawing/2014/main" id="{6E3E4161-D0C9-4FCA-9968-C1EDA8FA4C74}"/>
              </a:ext>
            </a:extLst>
          </p:cNvPr>
          <p:cNvPicPr>
            <a:picLocks noChangeAspect="1"/>
          </p:cNvPicPr>
          <p:nvPr/>
        </p:nvPicPr>
        <p:blipFill>
          <a:blip r:embed="rId15">
            <a:grayscl/>
            <a:alphaModFix amt="50000"/>
          </a:blip>
          <a:stretch>
            <a:fillRect/>
          </a:stretch>
        </p:blipFill>
        <p:spPr>
          <a:xfrm>
            <a:off x="7562296" y="44733"/>
            <a:ext cx="1474200" cy="354484"/>
          </a:xfrm>
          <a:prstGeom prst="rect">
            <a:avLst/>
          </a:prstGeom>
        </p:spPr>
      </p:pic>
      <p:sp>
        <p:nvSpPr>
          <p:cNvPr id="15" name="TextBox 1">
            <a:extLst>
              <a:ext uri="{FF2B5EF4-FFF2-40B4-BE49-F238E27FC236}">
                <a16:creationId xmlns:a16="http://schemas.microsoft.com/office/drawing/2014/main" id="{9BF9E9F3-1D6E-4E2B-B584-311E2E2464E9}"/>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1749849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9FDD4-67E1-461A-942E-B3AE48A1EBE7}"/>
              </a:ext>
            </a:extLst>
          </p:cNvPr>
          <p:cNvPicPr>
            <a:picLocks noChangeAspect="1"/>
          </p:cNvPicPr>
          <p:nvPr/>
        </p:nvPicPr>
        <p:blipFill>
          <a:blip r:embed="rId2">
            <a:grayscl/>
            <a:alphaModFix amt="50000"/>
          </a:blip>
          <a:stretch>
            <a:fillRect/>
          </a:stretch>
        </p:blipFill>
        <p:spPr>
          <a:xfrm>
            <a:off x="7562296" y="44733"/>
            <a:ext cx="1474200" cy="354484"/>
          </a:xfrm>
          <a:prstGeom prst="rect">
            <a:avLst/>
          </a:prstGeom>
        </p:spPr>
      </p:pic>
      <p:sp>
        <p:nvSpPr>
          <p:cNvPr id="4" name="TextBox 1">
            <a:extLst>
              <a:ext uri="{FF2B5EF4-FFF2-40B4-BE49-F238E27FC236}">
                <a16:creationId xmlns:a16="http://schemas.microsoft.com/office/drawing/2014/main" id="{88D7EDBF-BEAC-4CFF-9158-3B86DA842EB8}"/>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5" name="Picture 4">
            <a:extLst>
              <a:ext uri="{FF2B5EF4-FFF2-40B4-BE49-F238E27FC236}">
                <a16:creationId xmlns:a16="http://schemas.microsoft.com/office/drawing/2014/main" id="{9CB802F3-1710-4D3E-A545-DD86CED2064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6" name="TextBox 5">
            <a:extLst>
              <a:ext uri="{FF2B5EF4-FFF2-40B4-BE49-F238E27FC236}">
                <a16:creationId xmlns:a16="http://schemas.microsoft.com/office/drawing/2014/main" id="{A9D63261-B36A-4EB7-8D6C-050BF279C3AA}"/>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ASSET RECOVERY| </a:t>
            </a:r>
            <a:r>
              <a:rPr lang="en-AU" sz="2000" dirty="0">
                <a:solidFill>
                  <a:schemeClr val="accent6"/>
                </a:solidFill>
                <a:latin typeface="Century Gothic" panose="020B0502020202020204" pitchFamily="34" charset="0"/>
              </a:rPr>
              <a:t>CASE STUDY 1</a:t>
            </a:r>
          </a:p>
        </p:txBody>
      </p:sp>
      <p:sp>
        <p:nvSpPr>
          <p:cNvPr id="8" name="TextBox 7">
            <a:extLst>
              <a:ext uri="{FF2B5EF4-FFF2-40B4-BE49-F238E27FC236}">
                <a16:creationId xmlns:a16="http://schemas.microsoft.com/office/drawing/2014/main" id="{ACDE0368-8C0F-40D6-A84D-AA89C54488BB}"/>
              </a:ext>
            </a:extLst>
          </p:cNvPr>
          <p:cNvSpPr txBox="1"/>
          <p:nvPr/>
        </p:nvSpPr>
        <p:spPr>
          <a:xfrm>
            <a:off x="111402" y="591667"/>
            <a:ext cx="8933209" cy="2677656"/>
          </a:xfrm>
          <a:prstGeom prst="rect">
            <a:avLst/>
          </a:prstGeom>
          <a:noFill/>
        </p:spPr>
        <p:txBody>
          <a:bodyPr wrap="square" rtlCol="0">
            <a:spAutoFit/>
          </a:bodyPr>
          <a:lstStyle/>
          <a:p>
            <a:r>
              <a:rPr lang="en-AU" sz="1400" dirty="0">
                <a:latin typeface="Century Gothic" panose="020B0502020202020204" pitchFamily="34" charset="0"/>
              </a:rPr>
              <a:t>A man has been sentenced to one year and ten months imprisonment for defrauding the Australian Tax Office (ATO) of more than $3 million in GST refunds.</a:t>
            </a:r>
          </a:p>
          <a:p>
            <a:endParaRPr lang="en-AU" sz="1400" dirty="0">
              <a:latin typeface="Century Gothic" panose="020B0502020202020204" pitchFamily="34" charset="0"/>
            </a:endParaRPr>
          </a:p>
          <a:p>
            <a:r>
              <a:rPr lang="en-AU" sz="1400" dirty="0">
                <a:latin typeface="Century Gothic" panose="020B0502020202020204" pitchFamily="34" charset="0"/>
              </a:rPr>
              <a:t>The man, 39, pleaded guilty in October 2022 to two counts of dealing in the proceeds of crime and the sentence imposed in March 2023 by the Parramatta District Court.</a:t>
            </a:r>
          </a:p>
          <a:p>
            <a:endParaRPr lang="en-AU" sz="1400" dirty="0">
              <a:latin typeface="Century Gothic" panose="020B0502020202020204" pitchFamily="34" charset="0"/>
            </a:endParaRPr>
          </a:p>
          <a:p>
            <a:r>
              <a:rPr lang="en-AU" sz="1400" dirty="0">
                <a:latin typeface="Century Gothic" panose="020B0502020202020204" pitchFamily="34" charset="0"/>
              </a:rPr>
              <a:t>A joint AFP and ATO Serious Financial Crime Taskforce (SFCT) investigation began in 2021 into fraudulent Business Activity Statement (BAS) refunds lodged under multiple companies identified by the ATO.</a:t>
            </a:r>
          </a:p>
          <a:p>
            <a:endParaRPr lang="en-AU" sz="1400" dirty="0">
              <a:latin typeface="Century Gothic" panose="020B0502020202020204" pitchFamily="34" charset="0"/>
            </a:endParaRPr>
          </a:p>
          <a:p>
            <a:r>
              <a:rPr lang="en-AU" sz="1400" dirty="0">
                <a:latin typeface="Century Gothic" panose="020B0502020202020204" pitchFamily="34" charset="0"/>
              </a:rPr>
              <a:t>Further enquiries revealed the bank account details associated with those companies had been changed to ones controlled by the man.</a:t>
            </a:r>
          </a:p>
        </p:txBody>
      </p:sp>
      <p:sp>
        <p:nvSpPr>
          <p:cNvPr id="9" name="TextBox 8">
            <a:extLst>
              <a:ext uri="{FF2B5EF4-FFF2-40B4-BE49-F238E27FC236}">
                <a16:creationId xmlns:a16="http://schemas.microsoft.com/office/drawing/2014/main" id="{A197AC1A-2471-4936-BFAB-8A47E8BCCF27}"/>
              </a:ext>
            </a:extLst>
          </p:cNvPr>
          <p:cNvSpPr txBox="1"/>
          <p:nvPr/>
        </p:nvSpPr>
        <p:spPr>
          <a:xfrm>
            <a:off x="1293219" y="3261250"/>
            <a:ext cx="6596743" cy="230832"/>
          </a:xfrm>
          <a:prstGeom prst="rect">
            <a:avLst/>
          </a:prstGeom>
          <a:noFill/>
        </p:spPr>
        <p:txBody>
          <a:bodyPr wrap="square">
            <a:spAutoFit/>
          </a:bodyPr>
          <a:lstStyle/>
          <a:p>
            <a:r>
              <a:rPr lang="en-AU" sz="900" dirty="0">
                <a:latin typeface="Century Gothic" panose="020B0502020202020204" pitchFamily="34" charset="0"/>
                <a:hlinkClick r:id="rId5"/>
              </a:rPr>
              <a:t>Sydney man sentenced for defrauding the ATO of more than $3 million | Australian Federal Police (afp.gov.au)</a:t>
            </a:r>
            <a:endParaRPr lang="en-AU" sz="900" dirty="0">
              <a:latin typeface="Century Gothic" panose="020B0502020202020204" pitchFamily="34" charset="0"/>
            </a:endParaRPr>
          </a:p>
        </p:txBody>
      </p:sp>
      <p:sp>
        <p:nvSpPr>
          <p:cNvPr id="11" name="TextBox 10">
            <a:extLst>
              <a:ext uri="{FF2B5EF4-FFF2-40B4-BE49-F238E27FC236}">
                <a16:creationId xmlns:a16="http://schemas.microsoft.com/office/drawing/2014/main" id="{B184386B-2176-4A57-8444-6D2F7E2946AE}"/>
              </a:ext>
            </a:extLst>
          </p:cNvPr>
          <p:cNvSpPr txBox="1"/>
          <p:nvPr/>
        </p:nvSpPr>
        <p:spPr>
          <a:xfrm>
            <a:off x="589808" y="4170008"/>
            <a:ext cx="7833756" cy="1169551"/>
          </a:xfrm>
          <a:prstGeom prst="rect">
            <a:avLst/>
          </a:prstGeom>
          <a:solidFill>
            <a:srgbClr val="C8F0F4"/>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AU" sz="1400" b="0" i="0" dirty="0">
                <a:solidFill>
                  <a:schemeClr val="tx1"/>
                </a:solidFill>
                <a:effectLst/>
                <a:latin typeface="Century Gothic" panose="020B0502020202020204" pitchFamily="34" charset="0"/>
              </a:rPr>
              <a:t>The matter was also investigated by the AFP-led Criminal Assets Confiscation Taskforce (CACT), who sought and obtained restraining orders under the </a:t>
            </a:r>
            <a:r>
              <a:rPr lang="en-AU" sz="1400" b="0" i="1" dirty="0">
                <a:solidFill>
                  <a:schemeClr val="tx1"/>
                </a:solidFill>
                <a:effectLst/>
                <a:latin typeface="Century Gothic" panose="020B0502020202020204" pitchFamily="34" charset="0"/>
              </a:rPr>
              <a:t>Proceeds of Crime Act 2002</a:t>
            </a:r>
            <a:r>
              <a:rPr lang="en-AU" sz="1400" b="0" i="0" dirty="0">
                <a:solidFill>
                  <a:schemeClr val="tx1"/>
                </a:solidFill>
                <a:effectLst/>
                <a:latin typeface="Century Gothic" panose="020B0502020202020204" pitchFamily="34" charset="0"/>
              </a:rPr>
              <a:t> (</a:t>
            </a:r>
            <a:r>
              <a:rPr lang="en-AU" sz="1400" b="0" i="0" dirty="0" err="1">
                <a:solidFill>
                  <a:schemeClr val="tx1"/>
                </a:solidFill>
                <a:effectLst/>
                <a:latin typeface="Century Gothic" panose="020B0502020202020204" pitchFamily="34" charset="0"/>
              </a:rPr>
              <a:t>Cth</a:t>
            </a:r>
            <a:r>
              <a:rPr lang="en-AU" sz="1400" b="0" i="0" dirty="0">
                <a:solidFill>
                  <a:schemeClr val="tx1"/>
                </a:solidFill>
                <a:effectLst/>
                <a:latin typeface="Century Gothic" panose="020B0502020202020204" pitchFamily="34" charset="0"/>
              </a:rPr>
              <a:t>) over multiple bank accounts and a luxury vehicle. The assets, worth a combined value of about $2.73 million, were suspected to be the proceeds of the fraudulent activity.</a:t>
            </a:r>
            <a:endParaRPr lang="en-AU" sz="1400" dirty="0">
              <a:solidFill>
                <a:schemeClr val="tx1"/>
              </a:solidFill>
              <a:latin typeface="Century Gothic" panose="020B0502020202020204" pitchFamily="34" charset="0"/>
            </a:endParaRPr>
          </a:p>
        </p:txBody>
      </p:sp>
      <p:pic>
        <p:nvPicPr>
          <p:cNvPr id="12" name="Graphic 11" descr="Scales of justice with solid fill">
            <a:extLst>
              <a:ext uri="{FF2B5EF4-FFF2-40B4-BE49-F238E27FC236}">
                <a16:creationId xmlns:a16="http://schemas.microsoft.com/office/drawing/2014/main" id="{4D14367C-F285-4A4D-8056-3F96A9A054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16240" y="5613828"/>
            <a:ext cx="914400" cy="914400"/>
          </a:xfrm>
          <a:prstGeom prst="rect">
            <a:avLst/>
          </a:prstGeom>
        </p:spPr>
      </p:pic>
    </p:spTree>
    <p:extLst>
      <p:ext uri="{BB962C8B-B14F-4D97-AF65-F5344CB8AC3E}">
        <p14:creationId xmlns:p14="http://schemas.microsoft.com/office/powerpoint/2010/main" val="30604994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9FDD4-67E1-461A-942E-B3AE48A1EBE7}"/>
              </a:ext>
            </a:extLst>
          </p:cNvPr>
          <p:cNvPicPr>
            <a:picLocks noChangeAspect="1"/>
          </p:cNvPicPr>
          <p:nvPr/>
        </p:nvPicPr>
        <p:blipFill>
          <a:blip r:embed="rId2">
            <a:grayscl/>
            <a:alphaModFix amt="50000"/>
          </a:blip>
          <a:stretch>
            <a:fillRect/>
          </a:stretch>
        </p:blipFill>
        <p:spPr>
          <a:xfrm>
            <a:off x="7562296" y="44733"/>
            <a:ext cx="1474200" cy="354484"/>
          </a:xfrm>
          <a:prstGeom prst="rect">
            <a:avLst/>
          </a:prstGeom>
        </p:spPr>
      </p:pic>
      <p:sp>
        <p:nvSpPr>
          <p:cNvPr id="4" name="TextBox 1">
            <a:extLst>
              <a:ext uri="{FF2B5EF4-FFF2-40B4-BE49-F238E27FC236}">
                <a16:creationId xmlns:a16="http://schemas.microsoft.com/office/drawing/2014/main" id="{88D7EDBF-BEAC-4CFF-9158-3B86DA842EB8}"/>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pic>
        <p:nvPicPr>
          <p:cNvPr id="5" name="Picture 4">
            <a:extLst>
              <a:ext uri="{FF2B5EF4-FFF2-40B4-BE49-F238E27FC236}">
                <a16:creationId xmlns:a16="http://schemas.microsoft.com/office/drawing/2014/main" id="{9CB802F3-1710-4D3E-A545-DD86CED2064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6" name="TextBox 5">
            <a:extLst>
              <a:ext uri="{FF2B5EF4-FFF2-40B4-BE49-F238E27FC236}">
                <a16:creationId xmlns:a16="http://schemas.microsoft.com/office/drawing/2014/main" id="{A9D63261-B36A-4EB7-8D6C-050BF279C3AA}"/>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ASSET RECOVERY| </a:t>
            </a:r>
            <a:r>
              <a:rPr lang="en-AU" sz="2000" dirty="0">
                <a:solidFill>
                  <a:schemeClr val="accent6"/>
                </a:solidFill>
                <a:latin typeface="Century Gothic" panose="020B0502020202020204" pitchFamily="34" charset="0"/>
              </a:rPr>
              <a:t>CASE STUDY 2</a:t>
            </a:r>
          </a:p>
        </p:txBody>
      </p:sp>
      <p:sp>
        <p:nvSpPr>
          <p:cNvPr id="7" name="TextBox 6">
            <a:extLst>
              <a:ext uri="{FF2B5EF4-FFF2-40B4-BE49-F238E27FC236}">
                <a16:creationId xmlns:a16="http://schemas.microsoft.com/office/drawing/2014/main" id="{B376C638-413F-43E7-A2D3-99E96788209E}"/>
              </a:ext>
            </a:extLst>
          </p:cNvPr>
          <p:cNvSpPr txBox="1"/>
          <p:nvPr/>
        </p:nvSpPr>
        <p:spPr>
          <a:xfrm>
            <a:off x="111402" y="591667"/>
            <a:ext cx="8933209" cy="3532249"/>
          </a:xfrm>
          <a:prstGeom prst="rect">
            <a:avLst/>
          </a:prstGeom>
          <a:noFill/>
        </p:spPr>
        <p:txBody>
          <a:bodyPr wrap="square" rtlCol="0">
            <a:spAutoFit/>
          </a:bodyPr>
          <a:lstStyle/>
          <a:p>
            <a:pPr lvl="0">
              <a:lnSpc>
                <a:spcPct val="107000"/>
              </a:lnSpc>
            </a:pPr>
            <a:r>
              <a:rPr lang="en-AU" sz="1400" dirty="0">
                <a:latin typeface="Century Gothic" panose="020B0502020202020204" pitchFamily="34" charset="0"/>
              </a:rPr>
              <a:t>A 38-year-old fraud syndicate member who conspired to defraud the Commonwealth of more than $5 million through Goods and Services Tax (GST) refunds, has been sentenced to 5 years imprisonment with a non-parole period of 3 years. </a:t>
            </a:r>
          </a:p>
          <a:p>
            <a:pPr lvl="0">
              <a:lnSpc>
                <a:spcPct val="107000"/>
              </a:lnSpc>
            </a:pPr>
            <a:endParaRPr lang="en-AU" sz="1400" dirty="0">
              <a:latin typeface="Century Gothic" panose="020B0502020202020204" pitchFamily="34" charset="0"/>
            </a:endParaRPr>
          </a:p>
          <a:p>
            <a:pPr lvl="0">
              <a:lnSpc>
                <a:spcPct val="107000"/>
              </a:lnSpc>
            </a:pPr>
            <a:r>
              <a:rPr lang="en-AU" sz="1400" dirty="0">
                <a:latin typeface="Century Gothic" panose="020B0502020202020204" pitchFamily="34" charset="0"/>
              </a:rPr>
              <a:t>The offenders conspired to defraud the Commonwealth through an intricate money laundering and fraudulent tax claim scheme involving hundreds of stolen identities, shell companies, bank accounts and false returns. </a:t>
            </a:r>
          </a:p>
          <a:p>
            <a:pPr lvl="0">
              <a:lnSpc>
                <a:spcPct val="107000"/>
              </a:lnSpc>
            </a:pPr>
            <a:endParaRPr lang="en-AU" sz="1400" dirty="0">
              <a:latin typeface="Century Gothic" panose="020B0502020202020204" pitchFamily="34" charset="0"/>
            </a:endParaRPr>
          </a:p>
          <a:p>
            <a:pPr lvl="0">
              <a:lnSpc>
                <a:spcPct val="107000"/>
              </a:lnSpc>
            </a:pPr>
            <a:r>
              <a:rPr lang="en-AU" sz="1400" dirty="0">
                <a:latin typeface="Century Gothic" panose="020B0502020202020204" pitchFamily="34" charset="0"/>
              </a:rPr>
              <a:t>The scheme was uncovered by a taxpayer when they conducted an internet search and discovered their personal details located in a spreadsheet titled ‘wolf2012’. The taxpayer reported what they had found to both the police and the ATO. </a:t>
            </a:r>
          </a:p>
          <a:p>
            <a:pPr lvl="0">
              <a:lnSpc>
                <a:spcPct val="107000"/>
              </a:lnSpc>
            </a:pPr>
            <a:endParaRPr lang="en-AU" sz="1400" dirty="0">
              <a:latin typeface="Century Gothic" panose="020B0502020202020204" pitchFamily="34" charset="0"/>
            </a:endParaRPr>
          </a:p>
          <a:p>
            <a:pPr lvl="0">
              <a:lnSpc>
                <a:spcPct val="107000"/>
              </a:lnSpc>
            </a:pPr>
            <a:r>
              <a:rPr lang="en-AU" sz="1400" dirty="0">
                <a:latin typeface="Century Gothic" panose="020B0502020202020204" pitchFamily="34" charset="0"/>
              </a:rPr>
              <a:t>The man pleaded guilty to conspiracy with the intention of dishonestly obtaining a gain from the Commonwealth. He was sentenced to five years imprisonment, with a non-parole period of three years, bringing the eight-year long joint investigation to a close. </a:t>
            </a:r>
          </a:p>
        </p:txBody>
      </p:sp>
      <p:sp>
        <p:nvSpPr>
          <p:cNvPr id="8" name="TextBox 7">
            <a:extLst>
              <a:ext uri="{FF2B5EF4-FFF2-40B4-BE49-F238E27FC236}">
                <a16:creationId xmlns:a16="http://schemas.microsoft.com/office/drawing/2014/main" id="{53EC647D-1A3C-4798-AA21-4A2FD13248F7}"/>
              </a:ext>
            </a:extLst>
          </p:cNvPr>
          <p:cNvSpPr txBox="1"/>
          <p:nvPr/>
        </p:nvSpPr>
        <p:spPr>
          <a:xfrm>
            <a:off x="1624139" y="4111551"/>
            <a:ext cx="5987143" cy="230832"/>
          </a:xfrm>
          <a:prstGeom prst="rect">
            <a:avLst/>
          </a:prstGeom>
          <a:noFill/>
        </p:spPr>
        <p:txBody>
          <a:bodyPr wrap="square">
            <a:spAutoFit/>
          </a:bodyPr>
          <a:lstStyle/>
          <a:p>
            <a:r>
              <a:rPr lang="en-AU" sz="900" dirty="0">
                <a:latin typeface="Century Gothic" panose="020B0502020202020204" pitchFamily="34" charset="0"/>
                <a:hlinkClick r:id="rId5"/>
              </a:rPr>
              <a:t>GST fraudster sentenced over multi-million dollar scheme | Australian Taxation Office (ato.gov.au)</a:t>
            </a:r>
            <a:endParaRPr lang="en-AU" sz="900" dirty="0">
              <a:latin typeface="Century Gothic" panose="020B0502020202020204" pitchFamily="34" charset="0"/>
            </a:endParaRPr>
          </a:p>
        </p:txBody>
      </p:sp>
      <p:pic>
        <p:nvPicPr>
          <p:cNvPr id="9" name="Graphic 8" descr="Siren with solid fill">
            <a:extLst>
              <a:ext uri="{FF2B5EF4-FFF2-40B4-BE49-F238E27FC236}">
                <a16:creationId xmlns:a16="http://schemas.microsoft.com/office/drawing/2014/main" id="{BA75755E-00A7-429A-BA86-53D575319F0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016240" y="5613828"/>
            <a:ext cx="914400" cy="914400"/>
          </a:xfrm>
          <a:prstGeom prst="rect">
            <a:avLst/>
          </a:prstGeom>
        </p:spPr>
      </p:pic>
      <p:sp>
        <p:nvSpPr>
          <p:cNvPr id="10" name="TextBox 9">
            <a:extLst>
              <a:ext uri="{FF2B5EF4-FFF2-40B4-BE49-F238E27FC236}">
                <a16:creationId xmlns:a16="http://schemas.microsoft.com/office/drawing/2014/main" id="{22117896-5E8A-42DC-BD1F-9D26F20536AF}"/>
              </a:ext>
            </a:extLst>
          </p:cNvPr>
          <p:cNvSpPr txBox="1"/>
          <p:nvPr/>
        </p:nvSpPr>
        <p:spPr>
          <a:xfrm>
            <a:off x="597724" y="4906282"/>
            <a:ext cx="7833756" cy="523220"/>
          </a:xfrm>
          <a:prstGeom prst="rect">
            <a:avLst/>
          </a:prstGeom>
          <a:solidFill>
            <a:srgbClr val="C8F0F4"/>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AU" sz="1400" b="0" i="0" dirty="0">
                <a:solidFill>
                  <a:schemeClr val="tx1"/>
                </a:solidFill>
                <a:effectLst/>
                <a:latin typeface="Century Gothic" panose="020B0502020202020204" pitchFamily="34" charset="0"/>
              </a:rPr>
              <a:t>Police executed search warrants at a number of Melbourne properties and safety deposit boxes, seizing more than $1.5 million in cash.</a:t>
            </a:r>
            <a:endParaRPr lang="en-AU" sz="14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51611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F8036C-A071-486C-A725-F3E430D9F411}"/>
              </a:ext>
            </a:extLst>
          </p:cNvPr>
          <p:cNvSpPr txBox="1"/>
          <p:nvPr/>
        </p:nvSpPr>
        <p:spPr>
          <a:xfrm>
            <a:off x="111401" y="587708"/>
            <a:ext cx="8933209" cy="305084"/>
          </a:xfrm>
          <a:prstGeom prst="rect">
            <a:avLst/>
          </a:prstGeom>
          <a:noFill/>
        </p:spPr>
        <p:txBody>
          <a:bodyPr wrap="square" rtlCol="0">
            <a:spAutoFit/>
          </a:bodyPr>
          <a:lstStyle/>
          <a:p>
            <a:pPr>
              <a:lnSpc>
                <a:spcPct val="107000"/>
              </a:lnSpc>
              <a:spcAft>
                <a:spcPts val="600"/>
              </a:spcAft>
            </a:pPr>
            <a:r>
              <a:rPr lang="en-AU" sz="1400" dirty="0">
                <a:latin typeface="Century Gothic" panose="020B0502020202020204" pitchFamily="34" charset="0"/>
                <a:ea typeface="Calibri" panose="020F0502020204030204" pitchFamily="34" charset="0"/>
                <a:cs typeface="Times New Roman" panose="02020603050405020304" pitchFamily="18" charset="0"/>
              </a:rPr>
              <a:t>Working within your groups, consider the following:  </a:t>
            </a:r>
            <a:endParaRPr lang="en-AU" sz="1400" dirty="0">
              <a:latin typeface="Century Gothic" panose="020B0502020202020204" pitchFamily="34" charset="0"/>
            </a:endParaRPr>
          </a:p>
        </p:txBody>
      </p:sp>
      <p:pic>
        <p:nvPicPr>
          <p:cNvPr id="16" name="Picture 15">
            <a:extLst>
              <a:ext uri="{FF2B5EF4-FFF2-40B4-BE49-F238E27FC236}">
                <a16:creationId xmlns:a16="http://schemas.microsoft.com/office/drawing/2014/main" id="{4C6C24EC-8153-4F83-B7EC-5ADF9ADFBA9E}"/>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11400" y="450117"/>
            <a:ext cx="8933210" cy="94619"/>
          </a:xfrm>
          <a:prstGeom prst="rect">
            <a:avLst/>
          </a:prstGeom>
        </p:spPr>
      </p:pic>
      <p:sp>
        <p:nvSpPr>
          <p:cNvPr id="17" name="TextBox 4">
            <a:extLst>
              <a:ext uri="{FF2B5EF4-FFF2-40B4-BE49-F238E27FC236}">
                <a16:creationId xmlns:a16="http://schemas.microsoft.com/office/drawing/2014/main" id="{ECC2CC05-7683-4506-9EB1-4A6892291EAF}"/>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tx2"/>
                </a:solidFill>
                <a:latin typeface="Century Gothic" panose="020B0502020202020204" pitchFamily="34" charset="0"/>
              </a:rPr>
              <a:t>GROUP ACTIVITY| </a:t>
            </a:r>
            <a:r>
              <a:rPr lang="en-AU" sz="2000" dirty="0">
                <a:solidFill>
                  <a:schemeClr val="accent4"/>
                </a:solidFill>
                <a:latin typeface="Century Gothic" panose="020B0502020202020204" pitchFamily="34" charset="0"/>
              </a:rPr>
              <a:t>ASSET RECOVERY</a:t>
            </a:r>
          </a:p>
        </p:txBody>
      </p:sp>
      <p:pic>
        <p:nvPicPr>
          <p:cNvPr id="18" name="Picture 17">
            <a:extLst>
              <a:ext uri="{FF2B5EF4-FFF2-40B4-BE49-F238E27FC236}">
                <a16:creationId xmlns:a16="http://schemas.microsoft.com/office/drawing/2014/main" id="{BE68CB81-C5F1-49E1-A780-2AB01532DD39}"/>
              </a:ext>
            </a:extLst>
          </p:cNvPr>
          <p:cNvPicPr>
            <a:picLocks noChangeAspect="1"/>
          </p:cNvPicPr>
          <p:nvPr/>
        </p:nvPicPr>
        <p:blipFill>
          <a:blip r:embed="rId5">
            <a:grayscl/>
            <a:alphaModFix amt="50000"/>
          </a:blip>
          <a:stretch>
            <a:fillRect/>
          </a:stretch>
        </p:blipFill>
        <p:spPr>
          <a:xfrm>
            <a:off x="7562296" y="44733"/>
            <a:ext cx="1474200" cy="354484"/>
          </a:xfrm>
          <a:prstGeom prst="rect">
            <a:avLst/>
          </a:prstGeom>
        </p:spPr>
      </p:pic>
      <p:sp>
        <p:nvSpPr>
          <p:cNvPr id="19" name="TextBox 1">
            <a:extLst>
              <a:ext uri="{FF2B5EF4-FFF2-40B4-BE49-F238E27FC236}">
                <a16:creationId xmlns:a16="http://schemas.microsoft.com/office/drawing/2014/main" id="{365AD29E-B641-4E12-A050-022996C9EB4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graphicFrame>
        <p:nvGraphicFramePr>
          <p:cNvPr id="8" name="Diagram 7">
            <a:extLst>
              <a:ext uri="{FF2B5EF4-FFF2-40B4-BE49-F238E27FC236}">
                <a16:creationId xmlns:a16="http://schemas.microsoft.com/office/drawing/2014/main" id="{7A1F59E6-DF82-49EC-850C-1C0A703A29F7}"/>
              </a:ext>
            </a:extLst>
          </p:cNvPr>
          <p:cNvGraphicFramePr/>
          <p:nvPr>
            <p:extLst>
              <p:ext uri="{D42A27DB-BD31-4B8C-83A1-F6EECF244321}">
                <p14:modId xmlns:p14="http://schemas.microsoft.com/office/powerpoint/2010/main" val="650015310"/>
              </p:ext>
            </p:extLst>
          </p:nvPr>
        </p:nvGraphicFramePr>
        <p:xfrm>
          <a:off x="169333" y="1554012"/>
          <a:ext cx="8788400" cy="41483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 name="Graphic 9" descr="Sailboat with solid fill">
            <a:extLst>
              <a:ext uri="{FF2B5EF4-FFF2-40B4-BE49-F238E27FC236}">
                <a16:creationId xmlns:a16="http://schemas.microsoft.com/office/drawing/2014/main" id="{1750F92C-F0D4-454A-A8AC-6F857E4FF32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299396" y="5894316"/>
            <a:ext cx="685800" cy="685800"/>
          </a:xfrm>
          <a:prstGeom prst="rect">
            <a:avLst/>
          </a:prstGeom>
        </p:spPr>
      </p:pic>
    </p:spTree>
    <p:extLst>
      <p:ext uri="{BB962C8B-B14F-4D97-AF65-F5344CB8AC3E}">
        <p14:creationId xmlns:p14="http://schemas.microsoft.com/office/powerpoint/2010/main" val="21177397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17BC308-74E9-4D57-9906-D3E3B9A40A8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228143" y="3871945"/>
            <a:ext cx="8707593" cy="373362"/>
          </a:xfrm>
          <a:prstGeom prst="rect">
            <a:avLst/>
          </a:prstGeom>
        </p:spPr>
      </p:pic>
      <p:sp>
        <p:nvSpPr>
          <p:cNvPr id="5" name="TextBox 1">
            <a:extLst>
              <a:ext uri="{FF2B5EF4-FFF2-40B4-BE49-F238E27FC236}">
                <a16:creationId xmlns:a16="http://schemas.microsoft.com/office/drawing/2014/main" id="{A98A3441-0EA5-403A-8E31-2C8B48FC6BF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2016704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DD954B-A5BC-4810-8947-8C9D46CC4C3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11400" y="450117"/>
            <a:ext cx="8933210" cy="94619"/>
          </a:xfrm>
          <a:prstGeom prst="rect">
            <a:avLst/>
          </a:prstGeom>
        </p:spPr>
      </p:pic>
      <p:sp>
        <p:nvSpPr>
          <p:cNvPr id="3" name="TextBox 4">
            <a:extLst>
              <a:ext uri="{FF2B5EF4-FFF2-40B4-BE49-F238E27FC236}">
                <a16:creationId xmlns:a16="http://schemas.microsoft.com/office/drawing/2014/main" id="{E99BFF92-13BC-428E-94E8-49CF3367E828}"/>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INTERAGENCY COOPERATION|</a:t>
            </a:r>
            <a:r>
              <a:rPr lang="en-AU" sz="2000" dirty="0">
                <a:solidFill>
                  <a:schemeClr val="accent6"/>
                </a:solidFill>
                <a:latin typeface="Century Gothic" panose="020B0502020202020204" pitchFamily="34" charset="0"/>
              </a:rPr>
              <a:t>AUSTRALIA</a:t>
            </a:r>
          </a:p>
        </p:txBody>
      </p:sp>
      <p:pic>
        <p:nvPicPr>
          <p:cNvPr id="4" name="Picture 3">
            <a:extLst>
              <a:ext uri="{FF2B5EF4-FFF2-40B4-BE49-F238E27FC236}">
                <a16:creationId xmlns:a16="http://schemas.microsoft.com/office/drawing/2014/main" id="{DBE051E8-54C0-4213-8AF6-B3B290C26018}"/>
              </a:ext>
            </a:extLst>
          </p:cNvPr>
          <p:cNvPicPr>
            <a:picLocks noChangeAspect="1"/>
          </p:cNvPicPr>
          <p:nvPr/>
        </p:nvPicPr>
        <p:blipFill>
          <a:blip r:embed="rId4">
            <a:grayscl/>
            <a:alphaModFix amt="50000"/>
          </a:blip>
          <a:stretch>
            <a:fillRect/>
          </a:stretch>
        </p:blipFill>
        <p:spPr>
          <a:xfrm>
            <a:off x="7562296" y="44733"/>
            <a:ext cx="1474200" cy="354484"/>
          </a:xfrm>
          <a:prstGeom prst="rect">
            <a:avLst/>
          </a:prstGeom>
        </p:spPr>
      </p:pic>
      <p:sp>
        <p:nvSpPr>
          <p:cNvPr id="5" name="TextBox 1">
            <a:extLst>
              <a:ext uri="{FF2B5EF4-FFF2-40B4-BE49-F238E27FC236}">
                <a16:creationId xmlns:a16="http://schemas.microsoft.com/office/drawing/2014/main" id="{A2993AF6-6C3B-4FFB-92DB-E0D07015CF4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graphicFrame>
        <p:nvGraphicFramePr>
          <p:cNvPr id="6" name="Diagram 5">
            <a:extLst>
              <a:ext uri="{FF2B5EF4-FFF2-40B4-BE49-F238E27FC236}">
                <a16:creationId xmlns:a16="http://schemas.microsoft.com/office/drawing/2014/main" id="{56326968-03CC-4880-B106-4A14B43F0620}"/>
              </a:ext>
            </a:extLst>
          </p:cNvPr>
          <p:cNvGraphicFramePr/>
          <p:nvPr>
            <p:extLst>
              <p:ext uri="{D42A27DB-BD31-4B8C-83A1-F6EECF244321}">
                <p14:modId xmlns:p14="http://schemas.microsoft.com/office/powerpoint/2010/main" val="1309823930"/>
              </p:ext>
            </p:extLst>
          </p:nvPr>
        </p:nvGraphicFramePr>
        <p:xfrm>
          <a:off x="354565" y="595947"/>
          <a:ext cx="8416212" cy="54653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9A950C76-EB82-4C66-A15B-D492FD316B9F}"/>
              </a:ext>
            </a:extLst>
          </p:cNvPr>
          <p:cNvSpPr txBox="1"/>
          <p:nvPr/>
        </p:nvSpPr>
        <p:spPr>
          <a:xfrm>
            <a:off x="597159" y="5727740"/>
            <a:ext cx="8080310" cy="646331"/>
          </a:xfrm>
          <a:prstGeom prst="rect">
            <a:avLst/>
          </a:prstGeom>
          <a:noFill/>
        </p:spPr>
        <p:txBody>
          <a:bodyPr wrap="square">
            <a:spAutoFit/>
          </a:bodyPr>
          <a:lstStyle/>
          <a:p>
            <a:pPr marL="0" indent="0">
              <a:buNone/>
            </a:pPr>
            <a:r>
              <a:rPr lang="en-AU" sz="1800" dirty="0">
                <a:latin typeface="Century Gothic" panose="020B0502020202020204" pitchFamily="34" charset="0"/>
              </a:rPr>
              <a:t>* ATO role in investigation and prosecution is shared with two other government agencies. </a:t>
            </a:r>
          </a:p>
        </p:txBody>
      </p:sp>
    </p:spTree>
    <p:extLst>
      <p:ext uri="{BB962C8B-B14F-4D97-AF65-F5344CB8AC3E}">
        <p14:creationId xmlns:p14="http://schemas.microsoft.com/office/powerpoint/2010/main" val="292647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E6EB501-14B9-4EDE-952F-91A422049AE2}"/>
              </a:ext>
            </a:extLst>
          </p:cNvPr>
          <p:cNvGraphicFramePr/>
          <p:nvPr>
            <p:extLst>
              <p:ext uri="{D42A27DB-BD31-4B8C-83A1-F6EECF244321}">
                <p14:modId xmlns:p14="http://schemas.microsoft.com/office/powerpoint/2010/main" val="3992298226"/>
              </p:ext>
            </p:extLst>
          </p:nvPr>
        </p:nvGraphicFramePr>
        <p:xfrm>
          <a:off x="853183" y="595636"/>
          <a:ext cx="7469721" cy="5834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Graphic 12" descr="Information with solid fill">
            <a:extLst>
              <a:ext uri="{FF2B5EF4-FFF2-40B4-BE49-F238E27FC236}">
                <a16:creationId xmlns:a16="http://schemas.microsoft.com/office/drawing/2014/main" id="{C9CF3646-09AD-4E04-83E5-60DE6B4D81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11400" y="601245"/>
            <a:ext cx="685800" cy="685800"/>
          </a:xfrm>
          <a:prstGeom prst="rect">
            <a:avLst/>
          </a:prstGeom>
        </p:spPr>
      </p:pic>
      <p:pic>
        <p:nvPicPr>
          <p:cNvPr id="10" name="Graphic 9" descr="Information with solid fill">
            <a:extLst>
              <a:ext uri="{FF2B5EF4-FFF2-40B4-BE49-F238E27FC236}">
                <a16:creationId xmlns:a16="http://schemas.microsoft.com/office/drawing/2014/main" id="{28A87A2A-8496-4522-8BFC-B1F73DB67F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358810" y="5905623"/>
            <a:ext cx="685800" cy="685800"/>
          </a:xfrm>
          <a:prstGeom prst="rect">
            <a:avLst/>
          </a:prstGeom>
        </p:spPr>
      </p:pic>
      <p:sp>
        <p:nvSpPr>
          <p:cNvPr id="11" name="TextBox 10">
            <a:extLst>
              <a:ext uri="{FF2B5EF4-FFF2-40B4-BE49-F238E27FC236}">
                <a16:creationId xmlns:a16="http://schemas.microsoft.com/office/drawing/2014/main" id="{285A774C-6009-4BD3-870D-8549DC23D90E}"/>
              </a:ext>
            </a:extLst>
          </p:cNvPr>
          <p:cNvSpPr txBox="1"/>
          <p:nvPr/>
        </p:nvSpPr>
        <p:spPr>
          <a:xfrm>
            <a:off x="2524540" y="6478963"/>
            <a:ext cx="6142382" cy="229102"/>
          </a:xfrm>
          <a:prstGeom prst="rect">
            <a:avLst/>
          </a:prstGeom>
          <a:noFill/>
        </p:spPr>
        <p:txBody>
          <a:bodyPr wrap="square">
            <a:spAutoFit/>
          </a:bodyPr>
          <a:lstStyle/>
          <a:p>
            <a:pPr>
              <a:lnSpc>
                <a:spcPct val="107000"/>
              </a:lnSpc>
              <a:spcAft>
                <a:spcPts val="600"/>
              </a:spcAft>
            </a:pPr>
            <a:r>
              <a:rPr lang="en-AU" sz="900" u="sng" dirty="0">
                <a:solidFill>
                  <a:srgbClr val="0000FF"/>
                </a:solidFill>
                <a:latin typeface="Century Gothic" panose="020B0502020202020204" pitchFamily="34" charset="0"/>
                <a:ea typeface="Calibri" panose="020F0502020204030204" pitchFamily="34" charset="0"/>
                <a:cs typeface="Times New Roman" panose="02020603050405020304" pitchFamily="18" charset="0"/>
                <a:hlinkClick r:id="rId10"/>
              </a:rPr>
              <a:t>Fighting Tax Crime – The Ten Global Principles, Second Edition (oecd.org)</a:t>
            </a:r>
            <a:endParaRPr lang="en-AU" sz="9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F7D0B560-8199-4952-AA77-D209F30A6933}"/>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11200"/>
                    </a14:imgEffect>
                  </a14:imgLayer>
                </a14:imgProps>
              </a:ext>
            </a:extLst>
          </a:blip>
          <a:stretch>
            <a:fillRect/>
          </a:stretch>
        </p:blipFill>
        <p:spPr>
          <a:xfrm>
            <a:off x="111400" y="450117"/>
            <a:ext cx="8933210" cy="94619"/>
          </a:xfrm>
          <a:prstGeom prst="rect">
            <a:avLst/>
          </a:prstGeom>
        </p:spPr>
      </p:pic>
      <p:sp>
        <p:nvSpPr>
          <p:cNvPr id="14" name="TextBox 4">
            <a:extLst>
              <a:ext uri="{FF2B5EF4-FFF2-40B4-BE49-F238E27FC236}">
                <a16:creationId xmlns:a16="http://schemas.microsoft.com/office/drawing/2014/main" id="{A559B1B7-8921-4781-8D4A-EDC70138CF70}"/>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INTERAGENCY COOPERATION| </a:t>
            </a:r>
            <a:r>
              <a:rPr lang="en-AU" sz="2000" dirty="0">
                <a:solidFill>
                  <a:schemeClr val="accent6"/>
                </a:solidFill>
                <a:latin typeface="Century Gothic" panose="020B0502020202020204" pitchFamily="34" charset="0"/>
              </a:rPr>
              <a:t>INFORMATION SHARING</a:t>
            </a:r>
          </a:p>
        </p:txBody>
      </p:sp>
      <p:pic>
        <p:nvPicPr>
          <p:cNvPr id="15" name="Picture 14">
            <a:extLst>
              <a:ext uri="{FF2B5EF4-FFF2-40B4-BE49-F238E27FC236}">
                <a16:creationId xmlns:a16="http://schemas.microsoft.com/office/drawing/2014/main" id="{8E3E06B8-6919-40D4-8F25-6DE22F6FE9C5}"/>
              </a:ext>
            </a:extLst>
          </p:cNvPr>
          <p:cNvPicPr>
            <a:picLocks noChangeAspect="1"/>
          </p:cNvPicPr>
          <p:nvPr/>
        </p:nvPicPr>
        <p:blipFill>
          <a:blip r:embed="rId13">
            <a:grayscl/>
            <a:alphaModFix amt="50000"/>
          </a:blip>
          <a:stretch>
            <a:fillRect/>
          </a:stretch>
        </p:blipFill>
        <p:spPr>
          <a:xfrm>
            <a:off x="7562296" y="44733"/>
            <a:ext cx="1474200" cy="354484"/>
          </a:xfrm>
          <a:prstGeom prst="rect">
            <a:avLst/>
          </a:prstGeom>
        </p:spPr>
      </p:pic>
      <p:sp>
        <p:nvSpPr>
          <p:cNvPr id="16" name="TextBox 1">
            <a:extLst>
              <a:ext uri="{FF2B5EF4-FFF2-40B4-BE49-F238E27FC236}">
                <a16:creationId xmlns:a16="http://schemas.microsoft.com/office/drawing/2014/main" id="{C7C14871-3F9E-4190-ADB7-1AB4B1EC63F6}"/>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92951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2ADFB31-6FDA-498D-A2D5-6EA7917B8C94}"/>
              </a:ext>
            </a:extLst>
          </p:cNvPr>
          <p:cNvGraphicFramePr/>
          <p:nvPr>
            <p:extLst>
              <p:ext uri="{D42A27DB-BD31-4B8C-83A1-F6EECF244321}">
                <p14:modId xmlns:p14="http://schemas.microsoft.com/office/powerpoint/2010/main" val="1929590974"/>
              </p:ext>
            </p:extLst>
          </p:nvPr>
        </p:nvGraphicFramePr>
        <p:xfrm>
          <a:off x="765105" y="877212"/>
          <a:ext cx="7632441" cy="5555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phic 8" descr="Cheers with solid fill">
            <a:extLst>
              <a:ext uri="{FF2B5EF4-FFF2-40B4-BE49-F238E27FC236}">
                <a16:creationId xmlns:a16="http://schemas.microsoft.com/office/drawing/2014/main" id="{2D5B48EA-4880-4979-942B-890D59B5A0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44340" y="1022731"/>
            <a:ext cx="685800" cy="685800"/>
          </a:xfrm>
          <a:prstGeom prst="rect">
            <a:avLst/>
          </a:prstGeom>
        </p:spPr>
      </p:pic>
      <p:pic>
        <p:nvPicPr>
          <p:cNvPr id="11" name="Graphic 10" descr="Head with gears with solid fill">
            <a:extLst>
              <a:ext uri="{FF2B5EF4-FFF2-40B4-BE49-F238E27FC236}">
                <a16:creationId xmlns:a16="http://schemas.microsoft.com/office/drawing/2014/main" id="{DB4B75CC-8003-48A7-8434-441C586A35B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02316" y="2024783"/>
            <a:ext cx="685800" cy="685800"/>
          </a:xfrm>
          <a:prstGeom prst="rect">
            <a:avLst/>
          </a:prstGeom>
        </p:spPr>
      </p:pic>
      <p:pic>
        <p:nvPicPr>
          <p:cNvPr id="13" name="Graphic 12" descr="Employee badge with solid fill">
            <a:extLst>
              <a:ext uri="{FF2B5EF4-FFF2-40B4-BE49-F238E27FC236}">
                <a16:creationId xmlns:a16="http://schemas.microsoft.com/office/drawing/2014/main" id="{41AEAF31-ED97-46D2-A869-7380EE46B47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02316" y="3960175"/>
            <a:ext cx="685800" cy="685800"/>
          </a:xfrm>
          <a:prstGeom prst="rect">
            <a:avLst/>
          </a:prstGeom>
        </p:spPr>
      </p:pic>
      <p:pic>
        <p:nvPicPr>
          <p:cNvPr id="15" name="Graphic 14" descr="Teacher with solid fill">
            <a:extLst>
              <a:ext uri="{FF2B5EF4-FFF2-40B4-BE49-F238E27FC236}">
                <a16:creationId xmlns:a16="http://schemas.microsoft.com/office/drawing/2014/main" id="{844FA8F8-3370-4565-8902-55FEA111F1B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238425" y="5018627"/>
            <a:ext cx="685800" cy="685800"/>
          </a:xfrm>
          <a:prstGeom prst="rect">
            <a:avLst/>
          </a:prstGeom>
        </p:spPr>
      </p:pic>
      <p:pic>
        <p:nvPicPr>
          <p:cNvPr id="17" name="Graphic 16" descr="Database with solid fill">
            <a:extLst>
              <a:ext uri="{FF2B5EF4-FFF2-40B4-BE49-F238E27FC236}">
                <a16:creationId xmlns:a16="http://schemas.microsoft.com/office/drawing/2014/main" id="{BB5C4D50-5A37-415A-BC2F-2CC9CDB1918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508914" y="3960175"/>
            <a:ext cx="685800" cy="685800"/>
          </a:xfrm>
          <a:prstGeom prst="rect">
            <a:avLst/>
          </a:prstGeom>
        </p:spPr>
      </p:pic>
      <p:pic>
        <p:nvPicPr>
          <p:cNvPr id="19" name="Graphic 18" descr="Drawing Figure with solid fill">
            <a:extLst>
              <a:ext uri="{FF2B5EF4-FFF2-40B4-BE49-F238E27FC236}">
                <a16:creationId xmlns:a16="http://schemas.microsoft.com/office/drawing/2014/main" id="{BEC080A0-E8B6-4DDE-9C01-FE9413E0CFC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527576" y="2172978"/>
            <a:ext cx="685800" cy="685800"/>
          </a:xfrm>
          <a:prstGeom prst="rect">
            <a:avLst/>
          </a:prstGeom>
        </p:spPr>
      </p:pic>
      <p:sp>
        <p:nvSpPr>
          <p:cNvPr id="21" name="TextBox 20">
            <a:extLst>
              <a:ext uri="{FF2B5EF4-FFF2-40B4-BE49-F238E27FC236}">
                <a16:creationId xmlns:a16="http://schemas.microsoft.com/office/drawing/2014/main" id="{3CFF3869-DC52-4756-86D6-7C79620E8EF2}"/>
              </a:ext>
            </a:extLst>
          </p:cNvPr>
          <p:cNvSpPr txBox="1"/>
          <p:nvPr/>
        </p:nvSpPr>
        <p:spPr>
          <a:xfrm>
            <a:off x="159022" y="6314462"/>
            <a:ext cx="3101009" cy="489493"/>
          </a:xfrm>
          <a:prstGeom prst="rect">
            <a:avLst/>
          </a:prstGeom>
          <a:noFill/>
        </p:spPr>
        <p:txBody>
          <a:bodyPr wrap="square">
            <a:spAutoFit/>
          </a:bodyPr>
          <a:lstStyle/>
          <a:p>
            <a:pPr>
              <a:lnSpc>
                <a:spcPct val="107000"/>
              </a:lnSpc>
              <a:spcAft>
                <a:spcPts val="600"/>
              </a:spcAft>
            </a:pPr>
            <a:r>
              <a:rPr lang="en-AU" sz="825" u="sng" dirty="0">
                <a:solidFill>
                  <a:srgbClr val="0000FF"/>
                </a:solidFill>
                <a:latin typeface="Century Gothic" panose="020B0502020202020204" pitchFamily="34" charset="0"/>
                <a:ea typeface="Calibri" panose="020F0502020204030204" pitchFamily="34" charset="0"/>
                <a:cs typeface="Times New Roman" panose="02020603050405020304" pitchFamily="18" charset="0"/>
                <a:hlinkClick r:id="rId20"/>
              </a:rPr>
              <a:t>Effective Inter-Agency Co-operation in Fighting Tax Crimes and Other Financial Crimes - Third Edition (oecd.org)</a:t>
            </a:r>
            <a:endParaRPr lang="en-AU" sz="825"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228E4CFC-86A1-43B1-8532-526EEE2776BE}"/>
              </a:ext>
            </a:extLst>
          </p:cNvPr>
          <p:cNvSpPr txBox="1"/>
          <p:nvPr/>
        </p:nvSpPr>
        <p:spPr>
          <a:xfrm>
            <a:off x="6057901" y="6304521"/>
            <a:ext cx="2966830" cy="377283"/>
          </a:xfrm>
          <a:prstGeom prst="rect">
            <a:avLst/>
          </a:prstGeom>
          <a:noFill/>
        </p:spPr>
        <p:txBody>
          <a:bodyPr wrap="square">
            <a:spAutoFit/>
          </a:bodyPr>
          <a:lstStyle/>
          <a:p>
            <a:pPr algn="r">
              <a:lnSpc>
                <a:spcPct val="107000"/>
              </a:lnSpc>
              <a:spcAft>
                <a:spcPts val="600"/>
              </a:spcAft>
            </a:pPr>
            <a:r>
              <a:rPr lang="en-AU" sz="900" u="sng" dirty="0">
                <a:solidFill>
                  <a:srgbClr val="0000FF"/>
                </a:solidFill>
                <a:latin typeface="Century Gothic" panose="020B0502020202020204" pitchFamily="34" charset="0"/>
                <a:ea typeface="Calibri" panose="020F0502020204030204" pitchFamily="34" charset="0"/>
                <a:cs typeface="Times New Roman" panose="02020603050405020304" pitchFamily="18" charset="0"/>
                <a:hlinkClick r:id="rId21"/>
              </a:rPr>
              <a:t>Fighting Tax Crime – The Ten Global Principles, Second Edition (oecd.org)</a:t>
            </a:r>
            <a:endParaRPr lang="en-AU" sz="9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08FF5EEA-236F-415B-BE03-5C958FEBD14E}"/>
              </a:ext>
            </a:extLst>
          </p:cNvPr>
          <p:cNvPicPr>
            <a:picLocks noChangeAspect="1"/>
          </p:cNvPicPr>
          <p:nvPr/>
        </p:nvPicPr>
        <p:blipFill>
          <a:blip r:embed="rId22">
            <a:extLst>
              <a:ext uri="{BEBA8EAE-BF5A-486C-A8C5-ECC9F3942E4B}">
                <a14:imgProps xmlns:a14="http://schemas.microsoft.com/office/drawing/2010/main">
                  <a14:imgLayer r:embed="rId23">
                    <a14:imgEffect>
                      <a14:colorTemperature colorTemp="11200"/>
                    </a14:imgEffect>
                  </a14:imgLayer>
                </a14:imgProps>
              </a:ext>
            </a:extLst>
          </a:blip>
          <a:stretch>
            <a:fillRect/>
          </a:stretch>
        </p:blipFill>
        <p:spPr>
          <a:xfrm>
            <a:off x="111400" y="450117"/>
            <a:ext cx="8933210" cy="94619"/>
          </a:xfrm>
          <a:prstGeom prst="rect">
            <a:avLst/>
          </a:prstGeom>
        </p:spPr>
      </p:pic>
      <p:sp>
        <p:nvSpPr>
          <p:cNvPr id="18" name="TextBox 4">
            <a:extLst>
              <a:ext uri="{FF2B5EF4-FFF2-40B4-BE49-F238E27FC236}">
                <a16:creationId xmlns:a16="http://schemas.microsoft.com/office/drawing/2014/main" id="{BE1D64FE-0791-4382-8D63-87EF78BFC90B}"/>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INTERAGENCY COOPERATION| </a:t>
            </a:r>
            <a:r>
              <a:rPr lang="en-AU" sz="2000" dirty="0">
                <a:solidFill>
                  <a:schemeClr val="accent6"/>
                </a:solidFill>
                <a:latin typeface="Century Gothic" panose="020B0502020202020204" pitchFamily="34" charset="0"/>
              </a:rPr>
              <a:t>ENHANCED CO-OPERATION</a:t>
            </a:r>
          </a:p>
        </p:txBody>
      </p:sp>
      <p:pic>
        <p:nvPicPr>
          <p:cNvPr id="20" name="Picture 19">
            <a:extLst>
              <a:ext uri="{FF2B5EF4-FFF2-40B4-BE49-F238E27FC236}">
                <a16:creationId xmlns:a16="http://schemas.microsoft.com/office/drawing/2014/main" id="{875AC88E-5ADF-44D9-A88B-A15AFDE770A4}"/>
              </a:ext>
            </a:extLst>
          </p:cNvPr>
          <p:cNvPicPr>
            <a:picLocks noChangeAspect="1"/>
          </p:cNvPicPr>
          <p:nvPr/>
        </p:nvPicPr>
        <p:blipFill>
          <a:blip r:embed="rId24">
            <a:grayscl/>
            <a:alphaModFix amt="50000"/>
          </a:blip>
          <a:stretch>
            <a:fillRect/>
          </a:stretch>
        </p:blipFill>
        <p:spPr>
          <a:xfrm>
            <a:off x="7562296" y="44733"/>
            <a:ext cx="1474200" cy="354484"/>
          </a:xfrm>
          <a:prstGeom prst="rect">
            <a:avLst/>
          </a:prstGeom>
        </p:spPr>
      </p:pic>
      <p:sp>
        <p:nvSpPr>
          <p:cNvPr id="23" name="TextBox 1">
            <a:extLst>
              <a:ext uri="{FF2B5EF4-FFF2-40B4-BE49-F238E27FC236}">
                <a16:creationId xmlns:a16="http://schemas.microsoft.com/office/drawing/2014/main" id="{50BE5401-9986-49D1-953A-DE9FAA2D1BB7}"/>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2233103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CB90544-5ABB-4BF5-8F08-513ECB0E5E45}"/>
              </a:ext>
            </a:extLst>
          </p:cNvPr>
          <p:cNvGraphicFramePr/>
          <p:nvPr>
            <p:extLst>
              <p:ext uri="{D42A27DB-BD31-4B8C-83A1-F6EECF244321}">
                <p14:modId xmlns:p14="http://schemas.microsoft.com/office/powerpoint/2010/main" val="3629814305"/>
              </p:ext>
            </p:extLst>
          </p:nvPr>
        </p:nvGraphicFramePr>
        <p:xfrm>
          <a:off x="111400" y="595636"/>
          <a:ext cx="8925096" cy="5759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Information with solid fill">
            <a:extLst>
              <a:ext uri="{FF2B5EF4-FFF2-40B4-BE49-F238E27FC236}">
                <a16:creationId xmlns:a16="http://schemas.microsoft.com/office/drawing/2014/main" id="{611E916C-CED1-4FB2-80B9-852D364B2E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9366" y="987472"/>
            <a:ext cx="685800" cy="685800"/>
          </a:xfrm>
          <a:prstGeom prst="rect">
            <a:avLst/>
          </a:prstGeom>
        </p:spPr>
      </p:pic>
      <p:pic>
        <p:nvPicPr>
          <p:cNvPr id="10" name="Graphic 9" descr="Document with solid fill">
            <a:extLst>
              <a:ext uri="{FF2B5EF4-FFF2-40B4-BE49-F238E27FC236}">
                <a16:creationId xmlns:a16="http://schemas.microsoft.com/office/drawing/2014/main" id="{21E24AB5-ED9C-4294-A8F7-B172EDE12B9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57292" y="3089404"/>
            <a:ext cx="375203" cy="375203"/>
          </a:xfrm>
          <a:prstGeom prst="rect">
            <a:avLst/>
          </a:prstGeom>
        </p:spPr>
      </p:pic>
      <p:pic>
        <p:nvPicPr>
          <p:cNvPr id="11" name="Graphic 10" descr="Document with solid fill">
            <a:extLst>
              <a:ext uri="{FF2B5EF4-FFF2-40B4-BE49-F238E27FC236}">
                <a16:creationId xmlns:a16="http://schemas.microsoft.com/office/drawing/2014/main" id="{6E8FE3AA-5279-496A-9B37-BA39BF5884F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87727" y="4881289"/>
            <a:ext cx="308112" cy="308112"/>
          </a:xfrm>
          <a:prstGeom prst="rect">
            <a:avLst/>
          </a:prstGeom>
        </p:spPr>
      </p:pic>
      <p:pic>
        <p:nvPicPr>
          <p:cNvPr id="13" name="Graphic 12" descr="Building with solid fill">
            <a:extLst>
              <a:ext uri="{FF2B5EF4-FFF2-40B4-BE49-F238E27FC236}">
                <a16:creationId xmlns:a16="http://schemas.microsoft.com/office/drawing/2014/main" id="{28B3E71E-461C-43CE-B5CE-0E72C815669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4707" y="4835348"/>
            <a:ext cx="342900" cy="342900"/>
          </a:xfrm>
          <a:prstGeom prst="rect">
            <a:avLst/>
          </a:prstGeom>
        </p:spPr>
      </p:pic>
      <p:pic>
        <p:nvPicPr>
          <p:cNvPr id="15" name="Graphic 14" descr="Building with solid fill">
            <a:extLst>
              <a:ext uri="{FF2B5EF4-FFF2-40B4-BE49-F238E27FC236}">
                <a16:creationId xmlns:a16="http://schemas.microsoft.com/office/drawing/2014/main" id="{EFAF3E0C-EF33-4F75-AC0F-C9BC246DC57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94622" y="4827893"/>
            <a:ext cx="342900" cy="342900"/>
          </a:xfrm>
          <a:prstGeom prst="rect">
            <a:avLst/>
          </a:prstGeom>
        </p:spPr>
      </p:pic>
      <p:pic>
        <p:nvPicPr>
          <p:cNvPr id="19" name="Graphic 18" descr="Line arrow: Counter-clockwise curve outline">
            <a:extLst>
              <a:ext uri="{FF2B5EF4-FFF2-40B4-BE49-F238E27FC236}">
                <a16:creationId xmlns:a16="http://schemas.microsoft.com/office/drawing/2014/main" id="{37BFB570-29EB-4EA6-AE97-299CC640D99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7156999" flipH="1" flipV="1">
            <a:off x="1017323" y="4901797"/>
            <a:ext cx="646534" cy="646534"/>
          </a:xfrm>
          <a:prstGeom prst="rect">
            <a:avLst/>
          </a:prstGeom>
        </p:spPr>
      </p:pic>
      <p:pic>
        <p:nvPicPr>
          <p:cNvPr id="20" name="Graphic 19" descr="Line arrow: Counter-clockwise curve outline">
            <a:extLst>
              <a:ext uri="{FF2B5EF4-FFF2-40B4-BE49-F238E27FC236}">
                <a16:creationId xmlns:a16="http://schemas.microsoft.com/office/drawing/2014/main" id="{0AC9B1D3-A48B-4944-9F34-F1271725D7B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7156999">
            <a:off x="1037438" y="4551126"/>
            <a:ext cx="586425" cy="621678"/>
          </a:xfrm>
          <a:prstGeom prst="rect">
            <a:avLst/>
          </a:prstGeom>
        </p:spPr>
      </p:pic>
      <p:pic>
        <p:nvPicPr>
          <p:cNvPr id="22" name="Graphic 21" descr="Mortgage with solid fill">
            <a:extLst>
              <a:ext uri="{FF2B5EF4-FFF2-40B4-BE49-F238E27FC236}">
                <a16:creationId xmlns:a16="http://schemas.microsoft.com/office/drawing/2014/main" id="{EFD1A20B-6276-4AF6-9EEE-28E549A22D2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623860" y="3017370"/>
            <a:ext cx="446417" cy="446417"/>
          </a:xfrm>
          <a:prstGeom prst="rect">
            <a:avLst/>
          </a:prstGeom>
        </p:spPr>
      </p:pic>
      <p:pic>
        <p:nvPicPr>
          <p:cNvPr id="24" name="Graphic 23" descr="Arrow Right with solid fill">
            <a:extLst>
              <a:ext uri="{FF2B5EF4-FFF2-40B4-BE49-F238E27FC236}">
                <a16:creationId xmlns:a16="http://schemas.microsoft.com/office/drawing/2014/main" id="{BEAD214E-CE20-4FC7-B1CC-1F8C7843F6E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00515" y="3053797"/>
            <a:ext cx="446417" cy="446417"/>
          </a:xfrm>
          <a:prstGeom prst="rect">
            <a:avLst/>
          </a:prstGeom>
        </p:spPr>
      </p:pic>
      <p:pic>
        <p:nvPicPr>
          <p:cNvPr id="25" name="Graphic 24" descr="Mortgage with solid fill">
            <a:extLst>
              <a:ext uri="{FF2B5EF4-FFF2-40B4-BE49-F238E27FC236}">
                <a16:creationId xmlns:a16="http://schemas.microsoft.com/office/drawing/2014/main" id="{D1B83642-0757-4C63-8746-12DCAA46645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3896984" y="1099143"/>
            <a:ext cx="446417" cy="446417"/>
          </a:xfrm>
          <a:prstGeom prst="rect">
            <a:avLst/>
          </a:prstGeom>
        </p:spPr>
      </p:pic>
      <p:pic>
        <p:nvPicPr>
          <p:cNvPr id="26" name="Graphic 25" descr="Line arrow: Counter-clockwise curve outline">
            <a:extLst>
              <a:ext uri="{FF2B5EF4-FFF2-40B4-BE49-F238E27FC236}">
                <a16:creationId xmlns:a16="http://schemas.microsoft.com/office/drawing/2014/main" id="{731FD621-4096-451D-8632-6B3416A355C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7156999" flipH="1" flipV="1">
            <a:off x="4260981" y="1226071"/>
            <a:ext cx="646534" cy="646534"/>
          </a:xfrm>
          <a:prstGeom prst="rect">
            <a:avLst/>
          </a:prstGeom>
        </p:spPr>
      </p:pic>
      <p:pic>
        <p:nvPicPr>
          <p:cNvPr id="27" name="Graphic 26" descr="Line arrow: Counter-clockwise curve outline">
            <a:extLst>
              <a:ext uri="{FF2B5EF4-FFF2-40B4-BE49-F238E27FC236}">
                <a16:creationId xmlns:a16="http://schemas.microsoft.com/office/drawing/2014/main" id="{F4E7D0D4-5BAD-4BE0-BD4A-3A2EABEC6FA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7156999">
            <a:off x="4281096" y="875400"/>
            <a:ext cx="586425" cy="621678"/>
          </a:xfrm>
          <a:prstGeom prst="rect">
            <a:avLst/>
          </a:prstGeom>
        </p:spPr>
      </p:pic>
      <p:pic>
        <p:nvPicPr>
          <p:cNvPr id="29" name="Graphic 28" descr="Police female with solid fill">
            <a:extLst>
              <a:ext uri="{FF2B5EF4-FFF2-40B4-BE49-F238E27FC236}">
                <a16:creationId xmlns:a16="http://schemas.microsoft.com/office/drawing/2014/main" id="{CAC2FC90-589E-4695-BF83-4537A7AF16E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775769" y="1107164"/>
            <a:ext cx="446417" cy="446417"/>
          </a:xfrm>
          <a:prstGeom prst="rect">
            <a:avLst/>
          </a:prstGeom>
        </p:spPr>
      </p:pic>
      <p:pic>
        <p:nvPicPr>
          <p:cNvPr id="31" name="Graphic 30" descr="Remote work with solid fill">
            <a:extLst>
              <a:ext uri="{FF2B5EF4-FFF2-40B4-BE49-F238E27FC236}">
                <a16:creationId xmlns:a16="http://schemas.microsoft.com/office/drawing/2014/main" id="{7DAE6C7C-3070-4547-9A85-A862272D411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241348" y="4685342"/>
            <a:ext cx="685800" cy="685800"/>
          </a:xfrm>
          <a:prstGeom prst="rect">
            <a:avLst/>
          </a:prstGeom>
        </p:spPr>
      </p:pic>
      <p:pic>
        <p:nvPicPr>
          <p:cNvPr id="33" name="Graphic 32" descr="City with solid fill">
            <a:extLst>
              <a:ext uri="{FF2B5EF4-FFF2-40B4-BE49-F238E27FC236}">
                <a16:creationId xmlns:a16="http://schemas.microsoft.com/office/drawing/2014/main" id="{A784C3B4-7C5A-4D54-B1D0-138EDFC14D4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229100" y="2838486"/>
            <a:ext cx="685800" cy="685800"/>
          </a:xfrm>
          <a:prstGeom prst="rect">
            <a:avLst/>
          </a:prstGeom>
        </p:spPr>
      </p:pic>
      <p:pic>
        <p:nvPicPr>
          <p:cNvPr id="34" name="Graphic 33" descr="Mortgage with solid fill">
            <a:extLst>
              <a:ext uri="{FF2B5EF4-FFF2-40B4-BE49-F238E27FC236}">
                <a16:creationId xmlns:a16="http://schemas.microsoft.com/office/drawing/2014/main" id="{9376BACE-1D26-47FF-A51D-A4918567226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7449378" y="1038510"/>
            <a:ext cx="685800" cy="685800"/>
          </a:xfrm>
          <a:prstGeom prst="rect">
            <a:avLst/>
          </a:prstGeom>
        </p:spPr>
      </p:pic>
      <p:sp>
        <p:nvSpPr>
          <p:cNvPr id="36" name="Rectangle 35">
            <a:extLst>
              <a:ext uri="{FF2B5EF4-FFF2-40B4-BE49-F238E27FC236}">
                <a16:creationId xmlns:a16="http://schemas.microsoft.com/office/drawing/2014/main" id="{F2B4C2C1-A89D-43D3-A8C6-405AB2FB037B}"/>
              </a:ext>
            </a:extLst>
          </p:cNvPr>
          <p:cNvSpPr/>
          <p:nvPr/>
        </p:nvSpPr>
        <p:spPr>
          <a:xfrm>
            <a:off x="7647155" y="1422565"/>
            <a:ext cx="240627" cy="201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35" name="Graphic 34" descr="Information with solid fill">
            <a:extLst>
              <a:ext uri="{FF2B5EF4-FFF2-40B4-BE49-F238E27FC236}">
                <a16:creationId xmlns:a16="http://schemas.microsoft.com/office/drawing/2014/main" id="{43AAC830-FD47-4ACC-95B7-DD2DBE584106}"/>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p:blipFill>
        <p:spPr>
          <a:xfrm>
            <a:off x="7620834" y="1307969"/>
            <a:ext cx="342900" cy="342900"/>
          </a:xfrm>
          <a:prstGeom prst="rect">
            <a:avLst/>
          </a:prstGeom>
        </p:spPr>
      </p:pic>
      <p:pic>
        <p:nvPicPr>
          <p:cNvPr id="40" name="Graphic 39" descr="Tax with solid fill">
            <a:extLst>
              <a:ext uri="{FF2B5EF4-FFF2-40B4-BE49-F238E27FC236}">
                <a16:creationId xmlns:a16="http://schemas.microsoft.com/office/drawing/2014/main" id="{9BFEF969-7883-4BBE-A859-4611319251D3}"/>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p:blipFill>
        <p:spPr>
          <a:xfrm>
            <a:off x="7477232" y="2844700"/>
            <a:ext cx="685800" cy="685800"/>
          </a:xfrm>
          <a:prstGeom prst="rect">
            <a:avLst/>
          </a:prstGeom>
        </p:spPr>
      </p:pic>
      <p:sp>
        <p:nvSpPr>
          <p:cNvPr id="41" name="Rectangle 40">
            <a:extLst>
              <a:ext uri="{FF2B5EF4-FFF2-40B4-BE49-F238E27FC236}">
                <a16:creationId xmlns:a16="http://schemas.microsoft.com/office/drawing/2014/main" id="{8ACF4616-2B32-47F1-9434-98DBCACAECC9}"/>
              </a:ext>
            </a:extLst>
          </p:cNvPr>
          <p:cNvSpPr/>
          <p:nvPr/>
        </p:nvSpPr>
        <p:spPr>
          <a:xfrm>
            <a:off x="7702443" y="3150823"/>
            <a:ext cx="240627" cy="213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43" name="Graphic 42" descr="Dollar with solid fill">
            <a:extLst>
              <a:ext uri="{FF2B5EF4-FFF2-40B4-BE49-F238E27FC236}">
                <a16:creationId xmlns:a16="http://schemas.microsoft.com/office/drawing/2014/main" id="{7F6580F6-511B-457F-9581-7451B24776D2}"/>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7663497" y="3109364"/>
            <a:ext cx="300237" cy="300237"/>
          </a:xfrm>
          <a:prstGeom prst="rect">
            <a:avLst/>
          </a:prstGeom>
        </p:spPr>
      </p:pic>
      <p:pic>
        <p:nvPicPr>
          <p:cNvPr id="54" name="Graphic 53" descr="Handshake with solid fill">
            <a:extLst>
              <a:ext uri="{FF2B5EF4-FFF2-40B4-BE49-F238E27FC236}">
                <a16:creationId xmlns:a16="http://schemas.microsoft.com/office/drawing/2014/main" id="{38567C9C-D3A7-4365-BD2C-424C2B186101}"/>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7449378" y="4685342"/>
            <a:ext cx="685800" cy="685800"/>
          </a:xfrm>
          <a:prstGeom prst="rect">
            <a:avLst/>
          </a:prstGeom>
        </p:spPr>
      </p:pic>
      <p:sp>
        <p:nvSpPr>
          <p:cNvPr id="32" name="TextBox 31">
            <a:extLst>
              <a:ext uri="{FF2B5EF4-FFF2-40B4-BE49-F238E27FC236}">
                <a16:creationId xmlns:a16="http://schemas.microsoft.com/office/drawing/2014/main" id="{474EF35C-8867-4595-8A6D-25F64242D0A8}"/>
              </a:ext>
            </a:extLst>
          </p:cNvPr>
          <p:cNvSpPr txBox="1"/>
          <p:nvPr/>
        </p:nvSpPr>
        <p:spPr>
          <a:xfrm>
            <a:off x="1649896" y="6404312"/>
            <a:ext cx="6142382" cy="217752"/>
          </a:xfrm>
          <a:prstGeom prst="rect">
            <a:avLst/>
          </a:prstGeom>
          <a:noFill/>
        </p:spPr>
        <p:txBody>
          <a:bodyPr wrap="square">
            <a:spAutoFit/>
          </a:bodyPr>
          <a:lstStyle/>
          <a:p>
            <a:pPr>
              <a:lnSpc>
                <a:spcPct val="107000"/>
              </a:lnSpc>
              <a:spcAft>
                <a:spcPts val="600"/>
              </a:spcAft>
            </a:pPr>
            <a:r>
              <a:rPr lang="en-AU" sz="825" u="sng" dirty="0">
                <a:solidFill>
                  <a:srgbClr val="0000FF"/>
                </a:solidFill>
                <a:latin typeface="Century Gothic" panose="020B0502020202020204" pitchFamily="34" charset="0"/>
                <a:ea typeface="Calibri" panose="020F0502020204030204" pitchFamily="34" charset="0"/>
                <a:cs typeface="Times New Roman" panose="02020603050405020304" pitchFamily="18" charset="0"/>
                <a:hlinkClick r:id="rId34"/>
              </a:rPr>
              <a:t>Effective Inter-Agency Co-operation in Fighting Tax Crimes and Other Financial Crimes - Third Edition (oecd.org)</a:t>
            </a:r>
            <a:endParaRPr lang="en-AU" sz="825"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30" name="Picture 29">
            <a:extLst>
              <a:ext uri="{FF2B5EF4-FFF2-40B4-BE49-F238E27FC236}">
                <a16:creationId xmlns:a16="http://schemas.microsoft.com/office/drawing/2014/main" id="{A7A0084A-F56A-49EF-B5D7-310C2FDF7D65}"/>
              </a:ext>
            </a:extLst>
          </p:cNvPr>
          <p:cNvPicPr>
            <a:picLocks noChangeAspect="1"/>
          </p:cNvPicPr>
          <p:nvPr/>
        </p:nvPicPr>
        <p:blipFill>
          <a:blip r:embed="rId35">
            <a:extLst>
              <a:ext uri="{BEBA8EAE-BF5A-486C-A8C5-ECC9F3942E4B}">
                <a14:imgProps xmlns:a14="http://schemas.microsoft.com/office/drawing/2010/main">
                  <a14:imgLayer r:embed="rId36">
                    <a14:imgEffect>
                      <a14:colorTemperature colorTemp="11200"/>
                    </a14:imgEffect>
                  </a14:imgLayer>
                </a14:imgProps>
              </a:ext>
            </a:extLst>
          </a:blip>
          <a:stretch>
            <a:fillRect/>
          </a:stretch>
        </p:blipFill>
        <p:spPr>
          <a:xfrm>
            <a:off x="111400" y="450117"/>
            <a:ext cx="8933210" cy="94619"/>
          </a:xfrm>
          <a:prstGeom prst="rect">
            <a:avLst/>
          </a:prstGeom>
        </p:spPr>
      </p:pic>
      <p:sp>
        <p:nvSpPr>
          <p:cNvPr id="37" name="TextBox 4">
            <a:extLst>
              <a:ext uri="{FF2B5EF4-FFF2-40B4-BE49-F238E27FC236}">
                <a16:creationId xmlns:a16="http://schemas.microsoft.com/office/drawing/2014/main" id="{1AC58E76-0348-4BF6-9876-182A6B4956AD}"/>
              </a:ext>
            </a:extLst>
          </p:cNvPr>
          <p:cNvSpPr txBox="1"/>
          <p:nvPr/>
        </p:nvSpPr>
        <p:spPr>
          <a:xfrm>
            <a:off x="9446" y="1460"/>
            <a:ext cx="7878336" cy="494028"/>
          </a:xfrm>
          <a:prstGeom prst="rect">
            <a:avLst/>
          </a:prstGeom>
          <a:noFill/>
        </p:spPr>
        <p:txBody>
          <a:bodyPr wrap="square" lIns="184446" tIns="92225" rIns="184446" bIns="92225" rtlCol="0">
            <a:spAutoFit/>
          </a:bodyPr>
          <a:lstStyle>
            <a:defPPr>
              <a:defRPr lang="en-U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a:lstStyle>
          <a:p>
            <a:r>
              <a:rPr lang="en-AU" sz="2000" dirty="0">
                <a:solidFill>
                  <a:schemeClr val="accent1"/>
                </a:solidFill>
                <a:latin typeface="Century Gothic" panose="020B0502020202020204" pitchFamily="34" charset="0"/>
              </a:rPr>
              <a:t>INTERAGENCY COOPERATION| </a:t>
            </a:r>
            <a:r>
              <a:rPr lang="en-AU" sz="2000" dirty="0">
                <a:solidFill>
                  <a:schemeClr val="accent6"/>
                </a:solidFill>
                <a:latin typeface="Century Gothic" panose="020B0502020202020204" pitchFamily="34" charset="0"/>
              </a:rPr>
              <a:t>SUCCESSFUL PRACTICES</a:t>
            </a:r>
          </a:p>
        </p:txBody>
      </p:sp>
      <p:pic>
        <p:nvPicPr>
          <p:cNvPr id="38" name="Picture 37">
            <a:extLst>
              <a:ext uri="{FF2B5EF4-FFF2-40B4-BE49-F238E27FC236}">
                <a16:creationId xmlns:a16="http://schemas.microsoft.com/office/drawing/2014/main" id="{9E9F9B36-793C-4078-BE03-0917FD7ACCB1}"/>
              </a:ext>
            </a:extLst>
          </p:cNvPr>
          <p:cNvPicPr>
            <a:picLocks noChangeAspect="1"/>
          </p:cNvPicPr>
          <p:nvPr/>
        </p:nvPicPr>
        <p:blipFill>
          <a:blip r:embed="rId37">
            <a:grayscl/>
            <a:alphaModFix amt="50000"/>
          </a:blip>
          <a:stretch>
            <a:fillRect/>
          </a:stretch>
        </p:blipFill>
        <p:spPr>
          <a:xfrm>
            <a:off x="7562296" y="44733"/>
            <a:ext cx="1474200" cy="354484"/>
          </a:xfrm>
          <a:prstGeom prst="rect">
            <a:avLst/>
          </a:prstGeom>
        </p:spPr>
      </p:pic>
      <p:sp>
        <p:nvSpPr>
          <p:cNvPr id="39" name="TextBox 1">
            <a:extLst>
              <a:ext uri="{FF2B5EF4-FFF2-40B4-BE49-F238E27FC236}">
                <a16:creationId xmlns:a16="http://schemas.microsoft.com/office/drawing/2014/main" id="{0DD30C66-25B3-49B4-A6EF-5FC204256720}"/>
              </a:ext>
            </a:extLst>
          </p:cNvPr>
          <p:cNvSpPr txBox="1"/>
          <p:nvPr/>
        </p:nvSpPr>
        <p:spPr>
          <a:xfrm>
            <a:off x="0" y="6624499"/>
            <a:ext cx="914400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050" dirty="0">
                <a:solidFill>
                  <a:schemeClr val="tx1">
                    <a:lumMod val="50000"/>
                    <a:lumOff val="50000"/>
                  </a:schemeClr>
                </a:solidFill>
                <a:latin typeface="Century Gothic" panose="020B0502020202020204" pitchFamily="34" charset="0"/>
              </a:rPr>
              <a:t>OECD ACADEMY | VAT/GST FRAUD INVESTIGATIONS PROGRAMME</a:t>
            </a:r>
          </a:p>
        </p:txBody>
      </p:sp>
    </p:spTree>
    <p:extLst>
      <p:ext uri="{BB962C8B-B14F-4D97-AF65-F5344CB8AC3E}">
        <p14:creationId xmlns:p14="http://schemas.microsoft.com/office/powerpoint/2010/main" val="424375414"/>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1A51"/>
      </a:dk2>
      <a:lt2>
        <a:srgbClr val="E1E1E1"/>
      </a:lt2>
      <a:accent1>
        <a:srgbClr val="385CC4"/>
      </a:accent1>
      <a:accent2>
        <a:srgbClr val="00C8D2"/>
      </a:accent2>
      <a:accent3>
        <a:srgbClr val="4078FF"/>
      </a:accent3>
      <a:accent4>
        <a:srgbClr val="666666"/>
      </a:accent4>
      <a:accent5>
        <a:srgbClr val="002341"/>
      </a:accent5>
      <a:accent6>
        <a:srgbClr val="0E8387"/>
      </a:accent6>
      <a:hlink>
        <a:srgbClr val="0000FF"/>
      </a:hlink>
      <a:folHlink>
        <a:srgbClr val="59008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17835</TotalTime>
  <Words>5636</Words>
  <Application>Microsoft Office PowerPoint</Application>
  <PresentationFormat>On-screen Show (4:3)</PresentationFormat>
  <Paragraphs>575</Paragraphs>
  <Slides>53</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-apple-system</vt:lpstr>
      <vt:lpstr>Arial</vt:lpstr>
      <vt:lpstr>Calibri</vt:lpstr>
      <vt:lpstr>Calibri Light</vt:lpstr>
      <vt:lpstr>Century Gothic</vt:lpstr>
      <vt:lpstr>Courier New</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 Detterer</dc:creator>
  <cp:lastModifiedBy>Jes Detterer</cp:lastModifiedBy>
  <cp:revision>685</cp:revision>
  <dcterms:created xsi:type="dcterms:W3CDTF">2021-10-21T22:52:30Z</dcterms:created>
  <dcterms:modified xsi:type="dcterms:W3CDTF">2023-05-03T22:05:19Z</dcterms:modified>
</cp:coreProperties>
</file>