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460" r:id="rId2"/>
    <p:sldId id="464" r:id="rId3"/>
    <p:sldId id="478" r:id="rId4"/>
    <p:sldId id="471" r:id="rId5"/>
    <p:sldId id="474" r:id="rId6"/>
    <p:sldId id="473" r:id="rId7"/>
    <p:sldId id="482" r:id="rId8"/>
    <p:sldId id="947" r:id="rId9"/>
    <p:sldId id="486" r:id="rId10"/>
    <p:sldId id="48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865429D-7A0C-43CC-A885-F93263027F2B}">
          <p14:sldIdLst>
            <p14:sldId id="460"/>
            <p14:sldId id="464"/>
            <p14:sldId id="478"/>
            <p14:sldId id="471"/>
            <p14:sldId id="474"/>
            <p14:sldId id="473"/>
            <p14:sldId id="482"/>
            <p14:sldId id="947"/>
            <p14:sldId id="486"/>
            <p14:sldId id="4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José Ruano Orantes" initials="MJRO"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7D1"/>
    <a:srgbClr val="3B87CD"/>
    <a:srgbClr val="0000FF"/>
    <a:srgbClr val="EA6E1A"/>
    <a:srgbClr val="FF8989"/>
    <a:srgbClr val="FF9900"/>
    <a:srgbClr val="0E1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2848" autoAdjust="0"/>
  </p:normalViewPr>
  <p:slideViewPr>
    <p:cSldViewPr snapToGrid="0" snapToObjects="1">
      <p:cViewPr varScale="1">
        <p:scale>
          <a:sx n="59" d="100"/>
          <a:sy n="59" d="100"/>
        </p:scale>
        <p:origin x="1528" y="4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1" Type="http://schemas.openxmlformats.org/officeDocument/2006/relationships/image" Target="../media/image24.pn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DF92C-FCD9-4569-8A15-1CE808E469E0}" type="doc">
      <dgm:prSet loTypeId="urn:microsoft.com/office/officeart/2008/layout/PictureAccentList" loCatId="list" qsTypeId="urn:microsoft.com/office/officeart/2005/8/quickstyle/simple1" qsCatId="simple" csTypeId="urn:microsoft.com/office/officeart/2005/8/colors/accent0_3" csCatId="mainScheme" phldr="1"/>
      <dgm:spPr/>
      <dgm:t>
        <a:bodyPr/>
        <a:lstStyle/>
        <a:p>
          <a:endParaRPr lang="es-GT"/>
        </a:p>
      </dgm:t>
    </dgm:pt>
    <dgm:pt modelId="{96E62C4C-A91B-4D60-94F2-97D2A04154FD}">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GT" sz="1300" b="1" kern="1200" dirty="0">
              <a:solidFill>
                <a:schemeClr val="accent5">
                  <a:lumMod val="75000"/>
                </a:schemeClr>
              </a:solidFill>
              <a:latin typeface="+mj-lt"/>
            </a:rPr>
            <a:t>DESCRIPCIÓN:</a:t>
          </a:r>
          <a:r>
            <a:rPr lang="es-GT" sz="1300" b="0" kern="1200" dirty="0">
              <a:solidFill>
                <a:srgbClr val="1577D1"/>
              </a:solidFill>
              <a:latin typeface="Calibri Light" panose="020F0302020204030204"/>
              <a:ea typeface="+mn-ea"/>
              <a:cs typeface="+mn-cs"/>
            </a:rPr>
            <a:t> </a:t>
          </a:r>
        </a:p>
        <a:p>
          <a:pPr algn="just"/>
          <a:r>
            <a:rPr lang="es-ES" sz="1300" kern="1200" dirty="0">
              <a:solidFill>
                <a:prstClr val="black">
                  <a:lumMod val="85000"/>
                  <a:lumOff val="15000"/>
                </a:prstClr>
              </a:solidFill>
              <a:latin typeface="Calibri Light" panose="020F0302020204030204"/>
              <a:ea typeface="+mn-ea"/>
              <a:cs typeface="+mn-cs"/>
            </a:rPr>
            <a:t>Captación de fondos, que corresponden a depósitos en efectivo, cheques, transferencias locales y traslados entre cuentas, a través del uso de </a:t>
          </a:r>
          <a:r>
            <a:rPr lang="es-ES" sz="1300" b="1" kern="1200" dirty="0">
              <a:solidFill>
                <a:schemeClr val="accent5">
                  <a:lumMod val="75000"/>
                </a:schemeClr>
              </a:solidFill>
              <a:latin typeface="Calibri Light" panose="020F0302020204030204"/>
              <a:ea typeface="+mn-ea"/>
              <a:cs typeface="+mn-cs"/>
            </a:rPr>
            <a:t>varias cuentas (20) monetarias</a:t>
          </a:r>
          <a:r>
            <a:rPr lang="es-ES" sz="1300" kern="1200" dirty="0">
              <a:solidFill>
                <a:prstClr val="black">
                  <a:lumMod val="85000"/>
                  <a:lumOff val="15000"/>
                </a:prstClr>
              </a:solidFill>
              <a:latin typeface="Calibri Light" panose="020F0302020204030204"/>
              <a:ea typeface="+mn-ea"/>
              <a:cs typeface="+mn-cs"/>
            </a:rPr>
            <a:t> y de ahorro en quetzales y dólares a nombre de personas individuales y jurídicas, constituidas en tres bancos del sistema financiero guatemalteco, las cuales registraron créditos por un valor total de </a:t>
          </a:r>
          <a:r>
            <a:rPr lang="es-ES" sz="1300" b="1" kern="1200" dirty="0">
              <a:solidFill>
                <a:schemeClr val="accent5">
                  <a:lumMod val="75000"/>
                </a:schemeClr>
              </a:solidFill>
              <a:latin typeface="Calibri Light" panose="020F0302020204030204"/>
              <a:ea typeface="+mn-ea"/>
              <a:cs typeface="+mn-cs"/>
            </a:rPr>
            <a:t>Q154 millones aprox. (USD19.8)</a:t>
          </a:r>
          <a:r>
            <a:rPr lang="es-ES" sz="1300" kern="1200" dirty="0">
              <a:solidFill>
                <a:prstClr val="black">
                  <a:lumMod val="85000"/>
                  <a:lumOff val="15000"/>
                </a:prstClr>
              </a:solidFill>
              <a:latin typeface="Calibri Light" panose="020F0302020204030204"/>
              <a:ea typeface="+mn-ea"/>
              <a:cs typeface="+mn-cs"/>
            </a:rPr>
            <a:t>, </a:t>
          </a:r>
          <a:r>
            <a:rPr lang="es-ES" sz="1300" b="0" kern="1200" dirty="0">
              <a:solidFill>
                <a:schemeClr val="tx1"/>
              </a:solidFill>
              <a:latin typeface="Calibri Light" panose="020F0302020204030204"/>
              <a:ea typeface="+mn-ea"/>
              <a:cs typeface="+mn-cs"/>
            </a:rPr>
            <a:t>durante el período de noviembre de 2020 a octubre de 2021</a:t>
          </a:r>
          <a:r>
            <a:rPr lang="es-ES" sz="1300" b="1" kern="1200" dirty="0">
              <a:solidFill>
                <a:schemeClr val="accent5">
                  <a:lumMod val="75000"/>
                </a:schemeClr>
              </a:solidFill>
              <a:latin typeface="Calibri Light" panose="020F0302020204030204"/>
              <a:ea typeface="+mn-ea"/>
              <a:cs typeface="+mn-cs"/>
            </a:rPr>
            <a:t>.</a:t>
          </a:r>
          <a:r>
            <a:rPr lang="es-ES" sz="1300" kern="1200" dirty="0">
              <a:solidFill>
                <a:prstClr val="black">
                  <a:lumMod val="85000"/>
                  <a:lumOff val="15000"/>
                </a:prstClr>
              </a:solidFill>
              <a:latin typeface="Calibri Light" panose="020F0302020204030204"/>
              <a:ea typeface="+mn-ea"/>
              <a:cs typeface="+mn-cs"/>
            </a:rPr>
            <a:t> </a:t>
          </a:r>
        </a:p>
        <a:p>
          <a:pPr algn="just"/>
          <a:r>
            <a:rPr lang="es-ES" sz="1300" kern="1200" dirty="0">
              <a:solidFill>
                <a:prstClr val="black">
                  <a:lumMod val="85000"/>
                  <a:lumOff val="15000"/>
                </a:prstClr>
              </a:solidFill>
              <a:latin typeface="Calibri Light" panose="020F0302020204030204"/>
              <a:ea typeface="+mn-ea"/>
              <a:cs typeface="+mn-cs"/>
            </a:rPr>
            <a:t>De los cuales </a:t>
          </a:r>
          <a:r>
            <a:rPr lang="es-ES" sz="1300" b="1" kern="1200" dirty="0">
              <a:solidFill>
                <a:schemeClr val="accent5">
                  <a:lumMod val="75000"/>
                </a:schemeClr>
              </a:solidFill>
              <a:latin typeface="Calibri Light" panose="020F0302020204030204"/>
              <a:ea typeface="+mn-ea"/>
              <a:cs typeface="+mn-cs"/>
            </a:rPr>
            <a:t>USD9.8 millones</a:t>
          </a:r>
          <a:r>
            <a:rPr lang="es-ES" sz="1300" kern="1200" dirty="0">
              <a:solidFill>
                <a:schemeClr val="tx1"/>
              </a:solidFill>
              <a:latin typeface="Calibri Light" panose="020F0302020204030204"/>
              <a:ea typeface="+mn-ea"/>
              <a:cs typeface="+mn-cs"/>
            </a:rPr>
            <a:t> aprox</a:t>
          </a:r>
          <a:r>
            <a:rPr lang="es-ES" sz="1300" kern="1200" dirty="0">
              <a:solidFill>
                <a:prstClr val="black">
                  <a:lumMod val="85000"/>
                  <a:lumOff val="15000"/>
                </a:prstClr>
              </a:solidFill>
              <a:latin typeface="Calibri Light" panose="020F0302020204030204"/>
              <a:ea typeface="+mn-ea"/>
              <a:cs typeface="+mn-cs"/>
            </a:rPr>
            <a:t>. fueron utilizados para el envío de transferencias cablegráficas principalmente a favor de una empresa financiera internacional, ubicada en Estados Unidos de América, por </a:t>
          </a:r>
          <a:r>
            <a:rPr lang="es-ES" sz="1300" b="1" kern="1200" dirty="0">
              <a:solidFill>
                <a:schemeClr val="accent5">
                  <a:lumMod val="75000"/>
                </a:schemeClr>
              </a:solidFill>
              <a:latin typeface="Calibri Light" panose="020F0302020204030204"/>
              <a:ea typeface="+mn-ea"/>
              <a:cs typeface="+mn-cs"/>
            </a:rPr>
            <a:t>posibles inversiones en criptomonedas estables </a:t>
          </a:r>
          <a:r>
            <a:rPr lang="es-ES" sz="1300" kern="1200" dirty="0">
              <a:solidFill>
                <a:prstClr val="black">
                  <a:lumMod val="85000"/>
                  <a:lumOff val="15000"/>
                </a:prstClr>
              </a:solidFill>
              <a:latin typeface="Calibri Light" panose="020F0302020204030204"/>
              <a:ea typeface="+mn-ea"/>
              <a:cs typeface="+mn-cs"/>
            </a:rPr>
            <a:t>(Stablecoin) denominado “TOKEN (USDT)”, sin que se observe un fundamento económico o legal evidente.</a:t>
          </a:r>
          <a:endParaRPr lang="es-ES" sz="1300" b="0" kern="1200" dirty="0">
            <a:solidFill>
              <a:schemeClr val="tx1"/>
            </a:solidFill>
            <a:latin typeface="+mj-lt"/>
          </a:endParaRPr>
        </a:p>
      </dgm:t>
    </dgm:pt>
    <dgm:pt modelId="{63366D30-AAA4-4F97-A8E9-1287417110A3}" type="parTrans" cxnId="{A769A042-8CC0-4BD3-AE06-C4E82DDA3F6C}">
      <dgm:prSet/>
      <dgm:spPr/>
      <dgm:t>
        <a:bodyPr/>
        <a:lstStyle/>
        <a:p>
          <a:endParaRPr lang="es-GT" sz="1400">
            <a:latin typeface="+mj-lt"/>
          </a:endParaRPr>
        </a:p>
      </dgm:t>
    </dgm:pt>
    <dgm:pt modelId="{A5AF2922-9C32-4189-8A5C-6913F91C1AA6}" type="sibTrans" cxnId="{A769A042-8CC0-4BD3-AE06-C4E82DDA3F6C}">
      <dgm:prSet/>
      <dgm:spPr/>
      <dgm:t>
        <a:bodyPr/>
        <a:lstStyle/>
        <a:p>
          <a:endParaRPr lang="es-GT" sz="1400">
            <a:latin typeface="+mj-lt"/>
          </a:endParaRPr>
        </a:p>
      </dgm:t>
    </dgm:pt>
    <dgm:pt modelId="{2160CB10-C0C2-491A-9A61-3681876FA78A}">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GT" sz="1300" b="1" kern="1200" dirty="0">
              <a:solidFill>
                <a:schemeClr val="accent5">
                  <a:lumMod val="75000"/>
                </a:schemeClr>
              </a:solidFill>
              <a:latin typeface="+mj-lt"/>
            </a:rPr>
            <a:t>VÍNCULOS: </a:t>
          </a:r>
        </a:p>
        <a:p>
          <a:pPr algn="just"/>
          <a:r>
            <a:rPr lang="es-ES" sz="1300" kern="1200" dirty="0">
              <a:solidFill>
                <a:prstClr val="black">
                  <a:lumMod val="85000"/>
                  <a:lumOff val="15000"/>
                </a:prstClr>
              </a:solidFill>
              <a:latin typeface="Calibri Light" panose="020F0302020204030204"/>
              <a:ea typeface="+mn-ea"/>
              <a:cs typeface="+mn-cs"/>
            </a:rPr>
            <a:t>Algunos de los depositantes de fondos en las cuentas de personas involucradas, han sido denunciados por la Intendencia de Verificación Especial -IVE-, por posibles vínculos con </a:t>
          </a:r>
          <a:r>
            <a:rPr lang="es-ES" sz="1300" b="1" kern="1200" dirty="0">
              <a:solidFill>
                <a:schemeClr val="accent5">
                  <a:lumMod val="75000"/>
                </a:schemeClr>
              </a:solidFill>
              <a:latin typeface="Calibri Light" panose="020F0302020204030204"/>
              <a:ea typeface="+mn-ea"/>
              <a:cs typeface="+mn-cs"/>
            </a:rPr>
            <a:t>narcotráfico, tráfico ilegal de migrantes y estafa</a:t>
          </a:r>
          <a:r>
            <a:rPr lang="es-ES" sz="1300" kern="1200" dirty="0">
              <a:solidFill>
                <a:prstClr val="black">
                  <a:lumMod val="85000"/>
                  <a:lumOff val="15000"/>
                </a:prstClr>
              </a:solidFill>
              <a:latin typeface="Calibri Light" panose="020F0302020204030204"/>
              <a:ea typeface="+mn-ea"/>
              <a:cs typeface="+mn-cs"/>
            </a:rPr>
            <a:t>. Asimismo, uno de los involucrados, aparece en requerimientos de información realizado por parte del Ministerio Público a la IVE.</a:t>
          </a:r>
          <a:endParaRPr lang="es-GT" sz="1300" kern="1200" dirty="0">
            <a:solidFill>
              <a:prstClr val="black">
                <a:lumMod val="85000"/>
                <a:lumOff val="15000"/>
              </a:prstClr>
            </a:solidFill>
            <a:latin typeface="Calibri Light" panose="020F0302020204030204"/>
            <a:ea typeface="+mn-ea"/>
            <a:cs typeface="+mn-cs"/>
          </a:endParaRPr>
        </a:p>
      </dgm:t>
    </dgm:pt>
    <dgm:pt modelId="{03A9DF26-F599-4180-8B2E-31601596A849}" type="parTrans" cxnId="{DD9A16C4-763B-41D4-A35F-050713E5F2B8}">
      <dgm:prSet/>
      <dgm:spPr/>
      <dgm:t>
        <a:bodyPr/>
        <a:lstStyle/>
        <a:p>
          <a:endParaRPr lang="es-GT" sz="1400">
            <a:latin typeface="+mj-lt"/>
          </a:endParaRPr>
        </a:p>
      </dgm:t>
    </dgm:pt>
    <dgm:pt modelId="{D653F3D9-0242-4953-B906-72171EED5F48}" type="sibTrans" cxnId="{DD9A16C4-763B-41D4-A35F-050713E5F2B8}">
      <dgm:prSet/>
      <dgm:spPr/>
      <dgm:t>
        <a:bodyPr/>
        <a:lstStyle/>
        <a:p>
          <a:endParaRPr lang="es-GT" sz="1400">
            <a:latin typeface="+mj-lt"/>
          </a:endParaRPr>
        </a:p>
      </dgm:t>
    </dgm:pt>
    <dgm:pt modelId="{011A76AA-4746-4973-B369-44482230A825}">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GT" sz="1300" b="1" kern="1200" dirty="0">
              <a:solidFill>
                <a:schemeClr val="accent5">
                  <a:lumMod val="75000"/>
                </a:schemeClr>
              </a:solidFill>
              <a:latin typeface="+mj-lt"/>
            </a:rPr>
            <a:t>POSIBLES ETAPAS LD:</a:t>
          </a:r>
          <a:endParaRPr lang="es-ES" sz="1300" kern="1200" dirty="0">
            <a:solidFill>
              <a:prstClr val="black">
                <a:lumMod val="85000"/>
                <a:lumOff val="15000"/>
              </a:prstClr>
            </a:solidFill>
            <a:latin typeface="Calibri Light" panose="020F0302020204030204"/>
            <a:ea typeface="+mn-ea"/>
            <a:cs typeface="+mn-cs"/>
          </a:endParaRPr>
        </a:p>
        <a:p>
          <a:pPr algn="just"/>
          <a:r>
            <a:rPr lang="es-ES" sz="1300" kern="1200" dirty="0">
              <a:solidFill>
                <a:prstClr val="black">
                  <a:lumMod val="85000"/>
                  <a:lumOff val="15000"/>
                </a:prstClr>
              </a:solidFill>
              <a:latin typeface="Calibri Light" panose="020F0302020204030204"/>
              <a:ea typeface="+mn-ea"/>
              <a:cs typeface="+mn-cs"/>
            </a:rPr>
            <a:t>Se estableció una </a:t>
          </a:r>
          <a:r>
            <a:rPr lang="es-ES" sz="1300" b="1" kern="1200" dirty="0">
              <a:solidFill>
                <a:schemeClr val="accent5">
                  <a:lumMod val="75000"/>
                </a:schemeClr>
              </a:solidFill>
              <a:latin typeface="Calibri Light" panose="020F0302020204030204"/>
              <a:ea typeface="+mn-ea"/>
              <a:cs typeface="+mn-cs"/>
            </a:rPr>
            <a:t>estructuración de fondos en efectivo </a:t>
          </a:r>
          <a:r>
            <a:rPr lang="es-ES" sz="1300" kern="1200" dirty="0">
              <a:solidFill>
                <a:prstClr val="black">
                  <a:lumMod val="85000"/>
                  <a:lumOff val="15000"/>
                </a:prstClr>
              </a:solidFill>
              <a:latin typeface="Calibri Light" panose="020F0302020204030204"/>
              <a:ea typeface="+mn-ea"/>
              <a:cs typeface="+mn-cs"/>
            </a:rPr>
            <a:t>(captación) su mayoría fueron realizados en agencias ubicadas en zonas fronterizas del país; así como, una posible </a:t>
          </a:r>
          <a:r>
            <a:rPr lang="es-ES" sz="1300" b="1" kern="1200" dirty="0">
              <a:solidFill>
                <a:schemeClr val="accent5">
                  <a:lumMod val="75000"/>
                </a:schemeClr>
              </a:solidFill>
              <a:latin typeface="Calibri Light" panose="020F0302020204030204"/>
              <a:ea typeface="+mn-ea"/>
              <a:cs typeface="+mn-cs"/>
            </a:rPr>
            <a:t>estratificación de fondos</a:t>
          </a:r>
          <a:r>
            <a:rPr lang="es-ES" sz="1300" kern="1200" dirty="0">
              <a:solidFill>
                <a:prstClr val="black">
                  <a:lumMod val="85000"/>
                  <a:lumOff val="15000"/>
                </a:prstClr>
              </a:solidFill>
              <a:latin typeface="Calibri Light" panose="020F0302020204030204"/>
              <a:ea typeface="+mn-ea"/>
              <a:cs typeface="+mn-cs"/>
            </a:rPr>
            <a:t> a través del traslado de fondos entre varias cuentas que se interrelacionan entre sí, que posteriormente son concentrados por otras cuentas para su conversión en dólares de los Estados Unidos de América, cuyo </a:t>
          </a:r>
          <a:r>
            <a:rPr lang="es-ES" sz="1300" b="1" kern="1200" dirty="0">
              <a:solidFill>
                <a:schemeClr val="accent5">
                  <a:lumMod val="75000"/>
                </a:schemeClr>
              </a:solidFill>
              <a:latin typeface="Calibri Light" panose="020F0302020204030204"/>
              <a:ea typeface="+mn-ea"/>
              <a:cs typeface="+mn-cs"/>
            </a:rPr>
            <a:t>destino final</a:t>
          </a:r>
          <a:r>
            <a:rPr lang="es-ES" sz="1300" kern="1200" dirty="0">
              <a:solidFill>
                <a:prstClr val="black">
                  <a:lumMod val="85000"/>
                  <a:lumOff val="15000"/>
                </a:prstClr>
              </a:solidFill>
              <a:latin typeface="Calibri Light" panose="020F0302020204030204"/>
              <a:ea typeface="+mn-ea"/>
              <a:cs typeface="+mn-cs"/>
            </a:rPr>
            <a:t> para el envío de transferencias internacionales.</a:t>
          </a:r>
          <a:endParaRPr lang="es-GT" sz="1300" kern="1200" dirty="0">
            <a:solidFill>
              <a:prstClr val="black">
                <a:lumMod val="85000"/>
                <a:lumOff val="15000"/>
              </a:prstClr>
            </a:solidFill>
            <a:latin typeface="Calibri Light" panose="020F0302020204030204"/>
            <a:ea typeface="+mn-ea"/>
            <a:cs typeface="+mn-cs"/>
          </a:endParaRPr>
        </a:p>
      </dgm:t>
    </dgm:pt>
    <dgm:pt modelId="{9B4931CF-7DE9-49B9-A038-02B9047A491E}" type="parTrans" cxnId="{6FE7F740-798D-4641-B058-8C0F99AC968D}">
      <dgm:prSet/>
      <dgm:spPr/>
      <dgm:t>
        <a:bodyPr/>
        <a:lstStyle/>
        <a:p>
          <a:endParaRPr lang="es-GT" sz="1400">
            <a:latin typeface="+mj-lt"/>
          </a:endParaRPr>
        </a:p>
      </dgm:t>
    </dgm:pt>
    <dgm:pt modelId="{CB4EB99F-CED2-49EC-BBAB-0894834AD6B7}" type="sibTrans" cxnId="{6FE7F740-798D-4641-B058-8C0F99AC968D}">
      <dgm:prSet/>
      <dgm:spPr/>
      <dgm:t>
        <a:bodyPr/>
        <a:lstStyle/>
        <a:p>
          <a:endParaRPr lang="es-GT" sz="1400">
            <a:latin typeface="+mj-lt"/>
          </a:endParaRPr>
        </a:p>
      </dgm:t>
    </dgm:pt>
    <dgm:pt modelId="{82D3A6BE-24D2-4083-A117-0C767C696021}">
      <dgm:prSet phldrT="[Texto]" custT="1">
        <dgm:style>
          <a:lnRef idx="0">
            <a:scrgbClr r="0" g="0" b="0"/>
          </a:lnRef>
          <a:fillRef idx="0">
            <a:scrgbClr r="0" g="0" b="0"/>
          </a:fillRef>
          <a:effectRef idx="0">
            <a:scrgbClr r="0" g="0" b="0"/>
          </a:effectRef>
          <a:fontRef idx="minor">
            <a:schemeClr val="accent4"/>
          </a:fontRef>
        </dgm:style>
      </dgm:prSet>
      <dgm:spPr>
        <a:noFill/>
        <a:ln>
          <a:noFill/>
        </a:ln>
      </dgm:spPr>
      <dgm:t>
        <a:bodyPr/>
        <a:lstStyle/>
        <a:p>
          <a:pPr>
            <a:lnSpc>
              <a:spcPct val="100000"/>
            </a:lnSpc>
          </a:pPr>
          <a:r>
            <a:rPr lang="es-GT" sz="1400" b="1" dirty="0">
              <a:solidFill>
                <a:schemeClr val="tx1"/>
              </a:solidFill>
              <a:latin typeface="+mn-lt"/>
            </a:rPr>
            <a:t> </a:t>
          </a:r>
        </a:p>
      </dgm:t>
    </dgm:pt>
    <dgm:pt modelId="{74C836CF-9DBF-4939-A457-8E5BE869AEF1}" type="sibTrans" cxnId="{F8EE18F0-4756-48DD-AFF0-2FD62AB6DC96}">
      <dgm:prSet/>
      <dgm:spPr/>
      <dgm:t>
        <a:bodyPr/>
        <a:lstStyle/>
        <a:p>
          <a:endParaRPr lang="es-GT" sz="1400">
            <a:latin typeface="+mj-lt"/>
          </a:endParaRPr>
        </a:p>
      </dgm:t>
    </dgm:pt>
    <dgm:pt modelId="{59472B2E-77CD-4B7E-80E1-07744AA437C3}" type="parTrans" cxnId="{F8EE18F0-4756-48DD-AFF0-2FD62AB6DC96}">
      <dgm:prSet/>
      <dgm:spPr/>
      <dgm:t>
        <a:bodyPr/>
        <a:lstStyle/>
        <a:p>
          <a:endParaRPr lang="es-GT" sz="1400">
            <a:latin typeface="+mj-lt"/>
          </a:endParaRPr>
        </a:p>
      </dgm:t>
    </dgm:pt>
    <dgm:pt modelId="{3D964A40-6B0E-4D1B-B892-669E6FBF2C14}" type="pres">
      <dgm:prSet presAssocID="{4CDDF92C-FCD9-4569-8A15-1CE808E469E0}" presName="layout" presStyleCnt="0">
        <dgm:presLayoutVars>
          <dgm:chMax/>
          <dgm:chPref/>
          <dgm:dir/>
          <dgm:animOne val="branch"/>
          <dgm:animLvl val="lvl"/>
          <dgm:resizeHandles/>
        </dgm:presLayoutVars>
      </dgm:prSet>
      <dgm:spPr/>
    </dgm:pt>
    <dgm:pt modelId="{DBF7B212-0830-4999-AFD1-ADAFD44887B0}" type="pres">
      <dgm:prSet presAssocID="{82D3A6BE-24D2-4083-A117-0C767C696021}" presName="root" presStyleCnt="0">
        <dgm:presLayoutVars>
          <dgm:chMax/>
          <dgm:chPref val="4"/>
        </dgm:presLayoutVars>
      </dgm:prSet>
      <dgm:spPr/>
    </dgm:pt>
    <dgm:pt modelId="{161A3217-8C97-4A80-A3A5-FC8D3DB02048}" type="pres">
      <dgm:prSet presAssocID="{82D3A6BE-24D2-4083-A117-0C767C696021}" presName="rootComposite" presStyleCnt="0">
        <dgm:presLayoutVars/>
      </dgm:prSet>
      <dgm:spPr/>
    </dgm:pt>
    <dgm:pt modelId="{C7351FCE-EC16-422C-A523-6E854FCB85BB}" type="pres">
      <dgm:prSet presAssocID="{82D3A6BE-24D2-4083-A117-0C767C696021}" presName="rootText" presStyleLbl="node0" presStyleIdx="0" presStyleCnt="1" custScaleX="86701" custScaleY="41946">
        <dgm:presLayoutVars>
          <dgm:chMax/>
          <dgm:chPref val="4"/>
        </dgm:presLayoutVars>
      </dgm:prSet>
      <dgm:spPr/>
    </dgm:pt>
    <dgm:pt modelId="{8A106B69-C7F1-4EB9-A5EA-E880A7A226F1}" type="pres">
      <dgm:prSet presAssocID="{82D3A6BE-24D2-4083-A117-0C767C696021}" presName="childShape" presStyleCnt="0">
        <dgm:presLayoutVars>
          <dgm:chMax val="0"/>
          <dgm:chPref val="0"/>
        </dgm:presLayoutVars>
      </dgm:prSet>
      <dgm:spPr/>
    </dgm:pt>
    <dgm:pt modelId="{034A64F0-C0F2-4CDD-AA07-46A4FD8E3A71}" type="pres">
      <dgm:prSet presAssocID="{96E62C4C-A91B-4D60-94F2-97D2A04154FD}" presName="childComposite" presStyleCnt="0">
        <dgm:presLayoutVars>
          <dgm:chMax val="0"/>
          <dgm:chPref val="0"/>
        </dgm:presLayoutVars>
      </dgm:prSet>
      <dgm:spPr/>
    </dgm:pt>
    <dgm:pt modelId="{01C24046-F056-4A93-A58E-A3B82E478083}" type="pres">
      <dgm:prSet presAssocID="{96E62C4C-A91B-4D60-94F2-97D2A04154FD}" presName="Image" presStyleLbl="node1" presStyleIdx="0" presStyleCnt="3"/>
      <dgm:spPr>
        <a:prstGeom prst="chevron">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log con relleno sólido"/>
        </a:ext>
      </dgm:extLst>
    </dgm:pt>
    <dgm:pt modelId="{92DE16F9-22F7-4BA1-A2D2-5EF464F2E989}" type="pres">
      <dgm:prSet presAssocID="{96E62C4C-A91B-4D60-94F2-97D2A04154FD}" presName="childText" presStyleLbl="lnNode1" presStyleIdx="0" presStyleCnt="3" custScaleX="111571" custScaleY="180875" custLinFactNeighborX="9507" custLinFactNeighborY="-2769">
        <dgm:presLayoutVars>
          <dgm:chMax val="0"/>
          <dgm:chPref val="0"/>
          <dgm:bulletEnabled val="1"/>
        </dgm:presLayoutVars>
      </dgm:prSet>
      <dgm:spPr/>
    </dgm:pt>
    <dgm:pt modelId="{48B11321-77D5-4355-B714-0AD68890D4DE}" type="pres">
      <dgm:prSet presAssocID="{011A76AA-4746-4973-B369-44482230A825}" presName="childComposite" presStyleCnt="0">
        <dgm:presLayoutVars>
          <dgm:chMax val="0"/>
          <dgm:chPref val="0"/>
        </dgm:presLayoutVars>
      </dgm:prSet>
      <dgm:spPr/>
    </dgm:pt>
    <dgm:pt modelId="{96AC9337-86BD-40B5-B283-C769B54038B1}" type="pres">
      <dgm:prSet presAssocID="{011A76AA-4746-4973-B369-44482230A825}" presName="Image" presStyleLbl="node1" presStyleIdx="1" presStyleCnt="3" custScaleX="89422" custScaleY="910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Flujo de trabajo con relleno sólido"/>
        </a:ext>
      </dgm:extLst>
    </dgm:pt>
    <dgm:pt modelId="{9C9208DC-8FB7-4F23-9E60-C3D31C4374A4}" type="pres">
      <dgm:prSet presAssocID="{011A76AA-4746-4973-B369-44482230A825}" presName="childText" presStyleLbl="lnNode1" presStyleIdx="1" presStyleCnt="3" custScaleX="112419" custScaleY="110653" custLinFactNeighborX="9751" custLinFactNeighborY="8379">
        <dgm:presLayoutVars>
          <dgm:chMax val="0"/>
          <dgm:chPref val="0"/>
          <dgm:bulletEnabled val="1"/>
        </dgm:presLayoutVars>
      </dgm:prSet>
      <dgm:spPr/>
    </dgm:pt>
    <dgm:pt modelId="{98B0D14D-2521-4FDD-ACE3-9C4C887B5329}" type="pres">
      <dgm:prSet presAssocID="{2160CB10-C0C2-491A-9A61-3681876FA78A}" presName="childComposite" presStyleCnt="0">
        <dgm:presLayoutVars>
          <dgm:chMax val="0"/>
          <dgm:chPref val="0"/>
        </dgm:presLayoutVars>
      </dgm:prSet>
      <dgm:spPr/>
    </dgm:pt>
    <dgm:pt modelId="{28622091-6505-48CF-8B18-9242567183C0}" type="pres">
      <dgm:prSet presAssocID="{2160CB10-C0C2-491A-9A61-3681876FA78A}" presName="Image" presStyleLbl="node1" presStyleIdx="2" presStyleCnt="3" custLinFactNeighborX="685" custLinFactNeighborY="1034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exiones contorno"/>
        </a:ext>
      </dgm:extLst>
    </dgm:pt>
    <dgm:pt modelId="{F55C6E65-5E22-456F-ADF3-060D6EED7721}" type="pres">
      <dgm:prSet presAssocID="{2160CB10-C0C2-491A-9A61-3681876FA78A}" presName="childText" presStyleLbl="lnNode1" presStyleIdx="2" presStyleCnt="3" custScaleX="111379" custScaleY="86880" custLinFactNeighborX="9264" custLinFactNeighborY="16760">
        <dgm:presLayoutVars>
          <dgm:chMax val="0"/>
          <dgm:chPref val="0"/>
          <dgm:bulletEnabled val="1"/>
        </dgm:presLayoutVars>
      </dgm:prSet>
      <dgm:spPr/>
    </dgm:pt>
  </dgm:ptLst>
  <dgm:cxnLst>
    <dgm:cxn modelId="{6FE7F740-798D-4641-B058-8C0F99AC968D}" srcId="{82D3A6BE-24D2-4083-A117-0C767C696021}" destId="{011A76AA-4746-4973-B369-44482230A825}" srcOrd="1" destOrd="0" parTransId="{9B4931CF-7DE9-49B9-A038-02B9047A491E}" sibTransId="{CB4EB99F-CED2-49EC-BBAB-0894834AD6B7}"/>
    <dgm:cxn modelId="{A769A042-8CC0-4BD3-AE06-C4E82DDA3F6C}" srcId="{82D3A6BE-24D2-4083-A117-0C767C696021}" destId="{96E62C4C-A91B-4D60-94F2-97D2A04154FD}" srcOrd="0" destOrd="0" parTransId="{63366D30-AAA4-4F97-A8E9-1287417110A3}" sibTransId="{A5AF2922-9C32-4189-8A5C-6913F91C1AA6}"/>
    <dgm:cxn modelId="{FDC8C44A-F3CA-43B4-8303-FED332F5BA8A}" type="presOf" srcId="{2160CB10-C0C2-491A-9A61-3681876FA78A}" destId="{F55C6E65-5E22-456F-ADF3-060D6EED7721}" srcOrd="0" destOrd="0" presId="urn:microsoft.com/office/officeart/2008/layout/PictureAccentList"/>
    <dgm:cxn modelId="{2A8222A6-6AD5-45F8-B3A3-82B5693CC901}" type="presOf" srcId="{011A76AA-4746-4973-B369-44482230A825}" destId="{9C9208DC-8FB7-4F23-9E60-C3D31C4374A4}" srcOrd="0" destOrd="0" presId="urn:microsoft.com/office/officeart/2008/layout/PictureAccentList"/>
    <dgm:cxn modelId="{DD9A16C4-763B-41D4-A35F-050713E5F2B8}" srcId="{82D3A6BE-24D2-4083-A117-0C767C696021}" destId="{2160CB10-C0C2-491A-9A61-3681876FA78A}" srcOrd="2" destOrd="0" parTransId="{03A9DF26-F599-4180-8B2E-31601596A849}" sibTransId="{D653F3D9-0242-4953-B906-72171EED5F48}"/>
    <dgm:cxn modelId="{F8EE18F0-4756-48DD-AFF0-2FD62AB6DC96}" srcId="{4CDDF92C-FCD9-4569-8A15-1CE808E469E0}" destId="{82D3A6BE-24D2-4083-A117-0C767C696021}" srcOrd="0" destOrd="0" parTransId="{59472B2E-77CD-4B7E-80E1-07744AA437C3}" sibTransId="{74C836CF-9DBF-4939-A457-8E5BE869AEF1}"/>
    <dgm:cxn modelId="{4138F1F4-7EEF-4945-B7B3-5D35963192EF}" type="presOf" srcId="{96E62C4C-A91B-4D60-94F2-97D2A04154FD}" destId="{92DE16F9-22F7-4BA1-A2D2-5EF464F2E989}" srcOrd="0" destOrd="0" presId="urn:microsoft.com/office/officeart/2008/layout/PictureAccentList"/>
    <dgm:cxn modelId="{6F4F99F8-250E-4BA2-908E-7AEFED06DB19}" type="presOf" srcId="{82D3A6BE-24D2-4083-A117-0C767C696021}" destId="{C7351FCE-EC16-422C-A523-6E854FCB85BB}" srcOrd="0" destOrd="0" presId="urn:microsoft.com/office/officeart/2008/layout/PictureAccentList"/>
    <dgm:cxn modelId="{36D157FE-B533-406C-A114-78E3A45D779B}" type="presOf" srcId="{4CDDF92C-FCD9-4569-8A15-1CE808E469E0}" destId="{3D964A40-6B0E-4D1B-B892-669E6FBF2C14}" srcOrd="0" destOrd="0" presId="urn:microsoft.com/office/officeart/2008/layout/PictureAccentList"/>
    <dgm:cxn modelId="{EAD316F7-7B07-4041-8111-AFCF5B45937C}" type="presParOf" srcId="{3D964A40-6B0E-4D1B-B892-669E6FBF2C14}" destId="{DBF7B212-0830-4999-AFD1-ADAFD44887B0}" srcOrd="0" destOrd="0" presId="urn:microsoft.com/office/officeart/2008/layout/PictureAccentList"/>
    <dgm:cxn modelId="{2EDF95E1-8C89-4DA6-8378-51AB265C1F22}" type="presParOf" srcId="{DBF7B212-0830-4999-AFD1-ADAFD44887B0}" destId="{161A3217-8C97-4A80-A3A5-FC8D3DB02048}" srcOrd="0" destOrd="0" presId="urn:microsoft.com/office/officeart/2008/layout/PictureAccentList"/>
    <dgm:cxn modelId="{03287B88-DFFC-4871-8B06-3A28FD6842D4}" type="presParOf" srcId="{161A3217-8C97-4A80-A3A5-FC8D3DB02048}" destId="{C7351FCE-EC16-422C-A523-6E854FCB85BB}" srcOrd="0" destOrd="0" presId="urn:microsoft.com/office/officeart/2008/layout/PictureAccentList"/>
    <dgm:cxn modelId="{FA6643C6-6612-4244-9DF7-6BA2938D07CB}" type="presParOf" srcId="{DBF7B212-0830-4999-AFD1-ADAFD44887B0}" destId="{8A106B69-C7F1-4EB9-A5EA-E880A7A226F1}" srcOrd="1" destOrd="0" presId="urn:microsoft.com/office/officeart/2008/layout/PictureAccentList"/>
    <dgm:cxn modelId="{9BA09A6A-7806-4978-B1F6-C1608214C579}" type="presParOf" srcId="{8A106B69-C7F1-4EB9-A5EA-E880A7A226F1}" destId="{034A64F0-C0F2-4CDD-AA07-46A4FD8E3A71}" srcOrd="0" destOrd="0" presId="urn:microsoft.com/office/officeart/2008/layout/PictureAccentList"/>
    <dgm:cxn modelId="{24258AB8-BE6E-418A-B6E3-50B3114D8843}" type="presParOf" srcId="{034A64F0-C0F2-4CDD-AA07-46A4FD8E3A71}" destId="{01C24046-F056-4A93-A58E-A3B82E478083}" srcOrd="0" destOrd="0" presId="urn:microsoft.com/office/officeart/2008/layout/PictureAccentList"/>
    <dgm:cxn modelId="{D94F6580-E7E9-4471-92F3-42A6338E2D8F}" type="presParOf" srcId="{034A64F0-C0F2-4CDD-AA07-46A4FD8E3A71}" destId="{92DE16F9-22F7-4BA1-A2D2-5EF464F2E989}" srcOrd="1" destOrd="0" presId="urn:microsoft.com/office/officeart/2008/layout/PictureAccentList"/>
    <dgm:cxn modelId="{61A8EC82-BAA6-47F9-9A90-CF9AEFE52C0D}" type="presParOf" srcId="{8A106B69-C7F1-4EB9-A5EA-E880A7A226F1}" destId="{48B11321-77D5-4355-B714-0AD68890D4DE}" srcOrd="1" destOrd="0" presId="urn:microsoft.com/office/officeart/2008/layout/PictureAccentList"/>
    <dgm:cxn modelId="{9B4DD7B5-8B8B-45EE-94EB-A26E1FBF7A2C}" type="presParOf" srcId="{48B11321-77D5-4355-B714-0AD68890D4DE}" destId="{96AC9337-86BD-40B5-B283-C769B54038B1}" srcOrd="0" destOrd="0" presId="urn:microsoft.com/office/officeart/2008/layout/PictureAccentList"/>
    <dgm:cxn modelId="{8792028A-FAA2-446E-B827-252A4CAEDCC5}" type="presParOf" srcId="{48B11321-77D5-4355-B714-0AD68890D4DE}" destId="{9C9208DC-8FB7-4F23-9E60-C3D31C4374A4}" srcOrd="1" destOrd="0" presId="urn:microsoft.com/office/officeart/2008/layout/PictureAccentList"/>
    <dgm:cxn modelId="{BFC43B36-589E-4AA5-9995-09A4180DE14B}" type="presParOf" srcId="{8A106B69-C7F1-4EB9-A5EA-E880A7A226F1}" destId="{98B0D14D-2521-4FDD-ACE3-9C4C887B5329}" srcOrd="2" destOrd="0" presId="urn:microsoft.com/office/officeart/2008/layout/PictureAccentList"/>
    <dgm:cxn modelId="{C4362C21-8735-4D40-951F-2F226A7D9399}" type="presParOf" srcId="{98B0D14D-2521-4FDD-ACE3-9C4C887B5329}" destId="{28622091-6505-48CF-8B18-9242567183C0}" srcOrd="0" destOrd="0" presId="urn:microsoft.com/office/officeart/2008/layout/PictureAccentList"/>
    <dgm:cxn modelId="{1D5BEE39-B0AD-47A9-BC96-1ACEA1142400}" type="presParOf" srcId="{98B0D14D-2521-4FDD-ACE3-9C4C887B5329}" destId="{F55C6E65-5E22-456F-ADF3-060D6EED77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D72D2-7F10-427C-99FC-91E93FBB73B2}"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GT"/>
        </a:p>
      </dgm:t>
    </dgm:pt>
    <dgm:pt modelId="{49F1E936-CFB6-4223-BA2B-6577744C70FC}">
      <dgm:prSet phldrT="[Texto]"/>
      <dgm:spPr/>
      <dgm:t>
        <a:bodyPr/>
        <a:lstStyle/>
        <a:p>
          <a:pPr algn="just"/>
          <a:r>
            <a:rPr lang="es-GT" dirty="0"/>
            <a:t>Compra venta de ganado y divisas (cambistas), productor agropecuario, administrador de una gasolinera (relación de dependencia); actividades inmobiliarias, prestación de servicios, </a:t>
          </a:r>
          <a:r>
            <a:rPr lang="es-GT" b="1" dirty="0"/>
            <a:t>compra de activos digitales</a:t>
          </a:r>
          <a:r>
            <a:rPr lang="es-GT" dirty="0"/>
            <a:t>, entre otros</a:t>
          </a:r>
        </a:p>
      </dgm:t>
    </dgm:pt>
    <dgm:pt modelId="{68626F3D-A4E8-4D8E-931B-9BD2F906AD4F}" type="parTrans" cxnId="{6E333C36-9861-42C9-A281-75A06AFE1664}">
      <dgm:prSet/>
      <dgm:spPr/>
      <dgm:t>
        <a:bodyPr/>
        <a:lstStyle/>
        <a:p>
          <a:endParaRPr lang="es-GT"/>
        </a:p>
      </dgm:t>
    </dgm:pt>
    <dgm:pt modelId="{422F6547-065E-4EAB-92E3-92147D9FC770}" type="sibTrans" cxnId="{6E333C36-9861-42C9-A281-75A06AFE1664}">
      <dgm:prSet/>
      <dgm:spPr/>
      <dgm:t>
        <a:bodyPr/>
        <a:lstStyle/>
        <a:p>
          <a:endParaRPr lang="es-GT"/>
        </a:p>
      </dgm:t>
    </dgm:pt>
    <dgm:pt modelId="{2B8FB6AB-6D22-42EA-88F0-637120345AC4}">
      <dgm:prSet phldrT="[Texto]"/>
      <dgm:spPr/>
      <dgm:t>
        <a:bodyPr/>
        <a:lstStyle/>
        <a:p>
          <a:pPr algn="just"/>
          <a:r>
            <a:rPr lang="es-GT" dirty="0"/>
            <a:t>Propietario de empresas: </a:t>
          </a:r>
          <a:r>
            <a:rPr lang="es-GT" b="1" dirty="0"/>
            <a:t>Empresa Individual </a:t>
          </a:r>
          <a:r>
            <a:rPr lang="es-GT" b="0" dirty="0"/>
            <a:t>y de</a:t>
          </a:r>
          <a:r>
            <a:rPr lang="es-GT" b="1" dirty="0"/>
            <a:t> Tiendas</a:t>
          </a:r>
          <a:r>
            <a:rPr lang="es-GT" dirty="0"/>
            <a:t>, se dedican a la compra y venta de bienes inmuebles; y compra venta de licores nacionales y extranjeros, respectivamente.</a:t>
          </a:r>
        </a:p>
      </dgm:t>
    </dgm:pt>
    <dgm:pt modelId="{0761DD78-B6A7-42E0-8B13-B3D94915ED30}" type="parTrans" cxnId="{B67738BE-905B-4488-A1B6-F5921A984EE4}">
      <dgm:prSet/>
      <dgm:spPr/>
      <dgm:t>
        <a:bodyPr/>
        <a:lstStyle/>
        <a:p>
          <a:endParaRPr lang="es-GT"/>
        </a:p>
      </dgm:t>
    </dgm:pt>
    <dgm:pt modelId="{8CC76DBC-95F9-409B-9BF8-306372AA8CD7}" type="sibTrans" cxnId="{B67738BE-905B-4488-A1B6-F5921A984EE4}">
      <dgm:prSet/>
      <dgm:spPr/>
      <dgm:t>
        <a:bodyPr/>
        <a:lstStyle/>
        <a:p>
          <a:endParaRPr lang="es-GT"/>
        </a:p>
      </dgm:t>
    </dgm:pt>
    <dgm:pt modelId="{C41D1FD8-7C1C-40C7-9D14-06878EEE05D0}">
      <dgm:prSet phldrT="[Texto]">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pPr algn="just"/>
          <a:r>
            <a:rPr lang="es-GT" dirty="0"/>
            <a:t>Socios fundadores y representante legal de </a:t>
          </a:r>
          <a:r>
            <a:rPr lang="es-GT" b="1" dirty="0"/>
            <a:t>Empresa Profesional de AV </a:t>
          </a:r>
          <a:r>
            <a:rPr lang="es-GT" b="0" dirty="0"/>
            <a:t>(creada 03/06/2021)</a:t>
          </a:r>
          <a:r>
            <a:rPr lang="es-GT" dirty="0"/>
            <a:t>, cuyo objeto es la compra venta de activos digitales, servicios profesionales, venta de acciones en  línea, entre otros.</a:t>
          </a:r>
        </a:p>
      </dgm:t>
    </dgm:pt>
    <dgm:pt modelId="{75FEB42C-8A05-45A0-89FD-9A3F5F1A894E}" type="parTrans" cxnId="{C682D19A-B364-4275-87FB-00138732065C}">
      <dgm:prSet/>
      <dgm:spPr/>
      <dgm:t>
        <a:bodyPr/>
        <a:lstStyle/>
        <a:p>
          <a:endParaRPr lang="es-GT"/>
        </a:p>
      </dgm:t>
    </dgm:pt>
    <dgm:pt modelId="{74C0871F-33F1-4091-B2E5-FE6D544C27FE}" type="sibTrans" cxnId="{C682D19A-B364-4275-87FB-00138732065C}">
      <dgm:prSet/>
      <dgm:spPr/>
      <dgm:t>
        <a:bodyPr/>
        <a:lstStyle/>
        <a:p>
          <a:endParaRPr lang="es-GT"/>
        </a:p>
      </dgm:t>
    </dgm:pt>
    <dgm:pt modelId="{1867BA5D-C3C4-471F-A1B2-DF12E5D131F4}">
      <dgm:prSet phldrT="[Texto]"/>
      <dgm:spPr/>
      <dgm:t>
        <a:bodyPr/>
        <a:lstStyle/>
        <a:p>
          <a:r>
            <a:rPr lang="es-GT" dirty="0"/>
            <a:t>Vínculo familiar (cónyuges), propiedad y de administración, y de domicilio (lugar de ubicación)</a:t>
          </a:r>
        </a:p>
      </dgm:t>
    </dgm:pt>
    <dgm:pt modelId="{7D235284-FF17-46E9-A657-99539CE4D3C9}" type="parTrans" cxnId="{A951668B-ACDC-4D85-9A03-86BFE18E57FD}">
      <dgm:prSet/>
      <dgm:spPr/>
      <dgm:t>
        <a:bodyPr/>
        <a:lstStyle/>
        <a:p>
          <a:endParaRPr lang="es-GT"/>
        </a:p>
      </dgm:t>
    </dgm:pt>
    <dgm:pt modelId="{72886DAE-98BA-417E-A98F-2B0ED10B63ED}" type="sibTrans" cxnId="{A951668B-ACDC-4D85-9A03-86BFE18E57FD}">
      <dgm:prSet/>
      <dgm:spPr/>
      <dgm:t>
        <a:bodyPr/>
        <a:lstStyle/>
        <a:p>
          <a:endParaRPr lang="es-GT"/>
        </a:p>
      </dgm:t>
    </dgm:pt>
    <dgm:pt modelId="{3DEDF6F9-9E08-4539-B8BD-DB7750603824}" type="pres">
      <dgm:prSet presAssocID="{0E5D72D2-7F10-427C-99FC-91E93FBB73B2}" presName="Name0" presStyleCnt="0">
        <dgm:presLayoutVars>
          <dgm:chMax val="7"/>
          <dgm:chPref val="7"/>
          <dgm:dir/>
        </dgm:presLayoutVars>
      </dgm:prSet>
      <dgm:spPr/>
    </dgm:pt>
    <dgm:pt modelId="{D9FB7412-C8EF-44FE-B8DD-7EFE3D85A5D7}" type="pres">
      <dgm:prSet presAssocID="{0E5D72D2-7F10-427C-99FC-91E93FBB73B2}" presName="Name1" presStyleCnt="0"/>
      <dgm:spPr/>
    </dgm:pt>
    <dgm:pt modelId="{D52E5C9A-0912-4EE1-A2DF-F9C257AB29F1}" type="pres">
      <dgm:prSet presAssocID="{0E5D72D2-7F10-427C-99FC-91E93FBB73B2}" presName="cycle" presStyleCnt="0"/>
      <dgm:spPr/>
    </dgm:pt>
    <dgm:pt modelId="{3EBA025A-F971-4F29-B0AD-4FF9EA4D956E}" type="pres">
      <dgm:prSet presAssocID="{0E5D72D2-7F10-427C-99FC-91E93FBB73B2}" presName="srcNode" presStyleLbl="node1" presStyleIdx="0" presStyleCnt="4"/>
      <dgm:spPr/>
    </dgm:pt>
    <dgm:pt modelId="{7717990E-634C-45F1-B24D-6EC041404ACB}" type="pres">
      <dgm:prSet presAssocID="{0E5D72D2-7F10-427C-99FC-91E93FBB73B2}" presName="conn" presStyleLbl="parChTrans1D2" presStyleIdx="0" presStyleCnt="1"/>
      <dgm:spPr/>
    </dgm:pt>
    <dgm:pt modelId="{1DC1A501-1CA1-43D8-8400-C509978AE838}" type="pres">
      <dgm:prSet presAssocID="{0E5D72D2-7F10-427C-99FC-91E93FBB73B2}" presName="extraNode" presStyleLbl="node1" presStyleIdx="0" presStyleCnt="4"/>
      <dgm:spPr/>
    </dgm:pt>
    <dgm:pt modelId="{93C9CDC1-43B0-4BB8-A6C2-00A6CDF0F63B}" type="pres">
      <dgm:prSet presAssocID="{0E5D72D2-7F10-427C-99FC-91E93FBB73B2}" presName="dstNode" presStyleLbl="node1" presStyleIdx="0" presStyleCnt="4"/>
      <dgm:spPr/>
    </dgm:pt>
    <dgm:pt modelId="{D0DB6903-4ADB-4C2B-9D37-6F43B2D458E3}" type="pres">
      <dgm:prSet presAssocID="{49F1E936-CFB6-4223-BA2B-6577744C70FC}" presName="text_1" presStyleLbl="node1" presStyleIdx="0" presStyleCnt="4">
        <dgm:presLayoutVars>
          <dgm:bulletEnabled val="1"/>
        </dgm:presLayoutVars>
      </dgm:prSet>
      <dgm:spPr/>
    </dgm:pt>
    <dgm:pt modelId="{53C553B9-1B77-4D8B-A3E6-29E3D67EF936}" type="pres">
      <dgm:prSet presAssocID="{49F1E936-CFB6-4223-BA2B-6577744C70FC}" presName="accent_1" presStyleCnt="0"/>
      <dgm:spPr/>
    </dgm:pt>
    <dgm:pt modelId="{345F9DD1-8CDB-461F-8126-2D4A77F7BA41}" type="pres">
      <dgm:prSet presAssocID="{49F1E936-CFB6-4223-BA2B-6577744C70FC}" presName="accentRepeatNode" presStyleLbl="solidFgAcc1" presStyleIdx="0" presStyleCnt="4"/>
      <dgm:spPr/>
    </dgm:pt>
    <dgm:pt modelId="{AC0A174C-A9BB-4CE2-AF68-999E7385CB54}" type="pres">
      <dgm:prSet presAssocID="{2B8FB6AB-6D22-42EA-88F0-637120345AC4}" presName="text_2" presStyleLbl="node1" presStyleIdx="1" presStyleCnt="4">
        <dgm:presLayoutVars>
          <dgm:bulletEnabled val="1"/>
        </dgm:presLayoutVars>
      </dgm:prSet>
      <dgm:spPr/>
    </dgm:pt>
    <dgm:pt modelId="{4CF0D7B9-EDD6-43FB-907B-2ABF6ABCB8BA}" type="pres">
      <dgm:prSet presAssocID="{2B8FB6AB-6D22-42EA-88F0-637120345AC4}" presName="accent_2" presStyleCnt="0"/>
      <dgm:spPr/>
    </dgm:pt>
    <dgm:pt modelId="{4D7E9C3A-27D1-4B97-A9AA-2FF068114896}" type="pres">
      <dgm:prSet presAssocID="{2B8FB6AB-6D22-42EA-88F0-637120345AC4}" presName="accentRepeatNode" presStyleLbl="solidFgAcc1" presStyleIdx="1" presStyleCnt="4"/>
      <dgm:spPr/>
    </dgm:pt>
    <dgm:pt modelId="{C41E46BC-F5BD-42E2-9701-3E36F912A4C6}" type="pres">
      <dgm:prSet presAssocID="{C41D1FD8-7C1C-40C7-9D14-06878EEE05D0}" presName="text_3" presStyleLbl="node1" presStyleIdx="2" presStyleCnt="4">
        <dgm:presLayoutVars>
          <dgm:bulletEnabled val="1"/>
        </dgm:presLayoutVars>
      </dgm:prSet>
      <dgm:spPr/>
    </dgm:pt>
    <dgm:pt modelId="{50270706-E029-435E-8651-BE374C339245}" type="pres">
      <dgm:prSet presAssocID="{C41D1FD8-7C1C-40C7-9D14-06878EEE05D0}" presName="accent_3" presStyleCnt="0"/>
      <dgm:spPr/>
    </dgm:pt>
    <dgm:pt modelId="{D2F4C9EC-DE27-454C-8BA3-931F03FDF175}" type="pres">
      <dgm:prSet presAssocID="{C41D1FD8-7C1C-40C7-9D14-06878EEE05D0}" presName="accentRepeatNode" presStyleLbl="solidFgAcc1" presStyleIdx="2" presStyleCnt="4"/>
      <dgm:spPr/>
    </dgm:pt>
    <dgm:pt modelId="{5070190B-9716-491E-AC51-59C7607A6DB9}" type="pres">
      <dgm:prSet presAssocID="{1867BA5D-C3C4-471F-A1B2-DF12E5D131F4}" presName="text_4" presStyleLbl="node1" presStyleIdx="3" presStyleCnt="4">
        <dgm:presLayoutVars>
          <dgm:bulletEnabled val="1"/>
        </dgm:presLayoutVars>
      </dgm:prSet>
      <dgm:spPr/>
    </dgm:pt>
    <dgm:pt modelId="{8189FF08-F794-468A-B8D5-0090457BCEEF}" type="pres">
      <dgm:prSet presAssocID="{1867BA5D-C3C4-471F-A1B2-DF12E5D131F4}" presName="accent_4" presStyleCnt="0"/>
      <dgm:spPr/>
    </dgm:pt>
    <dgm:pt modelId="{2335C926-68F0-4784-B7C7-EFCFECCFBEE1}" type="pres">
      <dgm:prSet presAssocID="{1867BA5D-C3C4-471F-A1B2-DF12E5D131F4}" presName="accentRepeatNode" presStyleLbl="solidFgAcc1" presStyleIdx="3" presStyleCnt="4"/>
      <dgm:spPr/>
    </dgm:pt>
  </dgm:ptLst>
  <dgm:cxnLst>
    <dgm:cxn modelId="{6E333C36-9861-42C9-A281-75A06AFE1664}" srcId="{0E5D72D2-7F10-427C-99FC-91E93FBB73B2}" destId="{49F1E936-CFB6-4223-BA2B-6577744C70FC}" srcOrd="0" destOrd="0" parTransId="{68626F3D-A4E8-4D8E-931B-9BD2F906AD4F}" sibTransId="{422F6547-065E-4EAB-92E3-92147D9FC770}"/>
    <dgm:cxn modelId="{F62C523B-9CBA-40BE-AF50-9341DE911600}" type="presOf" srcId="{422F6547-065E-4EAB-92E3-92147D9FC770}" destId="{7717990E-634C-45F1-B24D-6EC041404ACB}" srcOrd="0" destOrd="0" presId="urn:microsoft.com/office/officeart/2008/layout/VerticalCurvedList"/>
    <dgm:cxn modelId="{8DB87A88-721F-4D34-94A2-7A1A1E8B4584}" type="presOf" srcId="{1867BA5D-C3C4-471F-A1B2-DF12E5D131F4}" destId="{5070190B-9716-491E-AC51-59C7607A6DB9}" srcOrd="0" destOrd="0" presId="urn:microsoft.com/office/officeart/2008/layout/VerticalCurvedList"/>
    <dgm:cxn modelId="{A951668B-ACDC-4D85-9A03-86BFE18E57FD}" srcId="{0E5D72D2-7F10-427C-99FC-91E93FBB73B2}" destId="{1867BA5D-C3C4-471F-A1B2-DF12E5D131F4}" srcOrd="3" destOrd="0" parTransId="{7D235284-FF17-46E9-A657-99539CE4D3C9}" sibTransId="{72886DAE-98BA-417E-A98F-2B0ED10B63ED}"/>
    <dgm:cxn modelId="{C682D19A-B364-4275-87FB-00138732065C}" srcId="{0E5D72D2-7F10-427C-99FC-91E93FBB73B2}" destId="{C41D1FD8-7C1C-40C7-9D14-06878EEE05D0}" srcOrd="2" destOrd="0" parTransId="{75FEB42C-8A05-45A0-89FD-9A3F5F1A894E}" sibTransId="{74C0871F-33F1-4091-B2E5-FE6D544C27FE}"/>
    <dgm:cxn modelId="{C64654B4-80D5-47F0-AF8F-97DC2DE07A64}" type="presOf" srcId="{49F1E936-CFB6-4223-BA2B-6577744C70FC}" destId="{D0DB6903-4ADB-4C2B-9D37-6F43B2D458E3}" srcOrd="0" destOrd="0" presId="urn:microsoft.com/office/officeart/2008/layout/VerticalCurvedList"/>
    <dgm:cxn modelId="{9438EBB9-7BBA-48B2-9823-F125EE3BBB09}" type="presOf" srcId="{C41D1FD8-7C1C-40C7-9D14-06878EEE05D0}" destId="{C41E46BC-F5BD-42E2-9701-3E36F912A4C6}" srcOrd="0" destOrd="0" presId="urn:microsoft.com/office/officeart/2008/layout/VerticalCurvedList"/>
    <dgm:cxn modelId="{B67738BE-905B-4488-A1B6-F5921A984EE4}" srcId="{0E5D72D2-7F10-427C-99FC-91E93FBB73B2}" destId="{2B8FB6AB-6D22-42EA-88F0-637120345AC4}" srcOrd="1" destOrd="0" parTransId="{0761DD78-B6A7-42E0-8B13-B3D94915ED30}" sibTransId="{8CC76DBC-95F9-409B-9BF8-306372AA8CD7}"/>
    <dgm:cxn modelId="{7B6C81C6-1381-4E55-9EF3-860547797B50}" type="presOf" srcId="{0E5D72D2-7F10-427C-99FC-91E93FBB73B2}" destId="{3DEDF6F9-9E08-4539-B8BD-DB7750603824}" srcOrd="0" destOrd="0" presId="urn:microsoft.com/office/officeart/2008/layout/VerticalCurvedList"/>
    <dgm:cxn modelId="{B64359EB-24A7-4953-A0CC-7D366B53E6D5}" type="presOf" srcId="{2B8FB6AB-6D22-42EA-88F0-637120345AC4}" destId="{AC0A174C-A9BB-4CE2-AF68-999E7385CB54}" srcOrd="0" destOrd="0" presId="urn:microsoft.com/office/officeart/2008/layout/VerticalCurvedList"/>
    <dgm:cxn modelId="{FCFA14CF-1B29-4AE8-897F-CFA75A762E6E}" type="presParOf" srcId="{3DEDF6F9-9E08-4539-B8BD-DB7750603824}" destId="{D9FB7412-C8EF-44FE-B8DD-7EFE3D85A5D7}" srcOrd="0" destOrd="0" presId="urn:microsoft.com/office/officeart/2008/layout/VerticalCurvedList"/>
    <dgm:cxn modelId="{E978E30B-A9CD-49A6-9F9A-9BE8E1B3A3AD}" type="presParOf" srcId="{D9FB7412-C8EF-44FE-B8DD-7EFE3D85A5D7}" destId="{D52E5C9A-0912-4EE1-A2DF-F9C257AB29F1}" srcOrd="0" destOrd="0" presId="urn:microsoft.com/office/officeart/2008/layout/VerticalCurvedList"/>
    <dgm:cxn modelId="{8DE18E8F-2391-40ED-84BB-2175644E514D}" type="presParOf" srcId="{D52E5C9A-0912-4EE1-A2DF-F9C257AB29F1}" destId="{3EBA025A-F971-4F29-B0AD-4FF9EA4D956E}" srcOrd="0" destOrd="0" presId="urn:microsoft.com/office/officeart/2008/layout/VerticalCurvedList"/>
    <dgm:cxn modelId="{FF928D04-F2FF-45BE-8F22-5357976A80D1}" type="presParOf" srcId="{D52E5C9A-0912-4EE1-A2DF-F9C257AB29F1}" destId="{7717990E-634C-45F1-B24D-6EC041404ACB}" srcOrd="1" destOrd="0" presId="urn:microsoft.com/office/officeart/2008/layout/VerticalCurvedList"/>
    <dgm:cxn modelId="{FB4EA7D8-F302-417E-84B6-6B4E957808FD}" type="presParOf" srcId="{D52E5C9A-0912-4EE1-A2DF-F9C257AB29F1}" destId="{1DC1A501-1CA1-43D8-8400-C509978AE838}" srcOrd="2" destOrd="0" presId="urn:microsoft.com/office/officeart/2008/layout/VerticalCurvedList"/>
    <dgm:cxn modelId="{A47EF8D1-956C-45B4-926F-5070A6F68D09}" type="presParOf" srcId="{D52E5C9A-0912-4EE1-A2DF-F9C257AB29F1}" destId="{93C9CDC1-43B0-4BB8-A6C2-00A6CDF0F63B}" srcOrd="3" destOrd="0" presId="urn:microsoft.com/office/officeart/2008/layout/VerticalCurvedList"/>
    <dgm:cxn modelId="{B569B1FC-07D7-4A4F-A779-E1525C460942}" type="presParOf" srcId="{D9FB7412-C8EF-44FE-B8DD-7EFE3D85A5D7}" destId="{D0DB6903-4ADB-4C2B-9D37-6F43B2D458E3}" srcOrd="1" destOrd="0" presId="urn:microsoft.com/office/officeart/2008/layout/VerticalCurvedList"/>
    <dgm:cxn modelId="{A892B9A3-154C-45A8-8922-BD62834CC899}" type="presParOf" srcId="{D9FB7412-C8EF-44FE-B8DD-7EFE3D85A5D7}" destId="{53C553B9-1B77-4D8B-A3E6-29E3D67EF936}" srcOrd="2" destOrd="0" presId="urn:microsoft.com/office/officeart/2008/layout/VerticalCurvedList"/>
    <dgm:cxn modelId="{777E8EFA-8364-47AA-98FF-7097DCE3BE06}" type="presParOf" srcId="{53C553B9-1B77-4D8B-A3E6-29E3D67EF936}" destId="{345F9DD1-8CDB-461F-8126-2D4A77F7BA41}" srcOrd="0" destOrd="0" presId="urn:microsoft.com/office/officeart/2008/layout/VerticalCurvedList"/>
    <dgm:cxn modelId="{D239D5AD-8EC7-4097-9A8B-EEACEAAA4F61}" type="presParOf" srcId="{D9FB7412-C8EF-44FE-B8DD-7EFE3D85A5D7}" destId="{AC0A174C-A9BB-4CE2-AF68-999E7385CB54}" srcOrd="3" destOrd="0" presId="urn:microsoft.com/office/officeart/2008/layout/VerticalCurvedList"/>
    <dgm:cxn modelId="{6CB4DBBF-B4F9-4255-ABD3-13C187B8CA9D}" type="presParOf" srcId="{D9FB7412-C8EF-44FE-B8DD-7EFE3D85A5D7}" destId="{4CF0D7B9-EDD6-43FB-907B-2ABF6ABCB8BA}" srcOrd="4" destOrd="0" presId="urn:microsoft.com/office/officeart/2008/layout/VerticalCurvedList"/>
    <dgm:cxn modelId="{E4AD7D05-96A3-4031-BEC5-BDEF23B404E4}" type="presParOf" srcId="{4CF0D7B9-EDD6-43FB-907B-2ABF6ABCB8BA}" destId="{4D7E9C3A-27D1-4B97-A9AA-2FF068114896}" srcOrd="0" destOrd="0" presId="urn:microsoft.com/office/officeart/2008/layout/VerticalCurvedList"/>
    <dgm:cxn modelId="{7409C1C3-CF1C-4C68-9C3F-7D45D40EC2F7}" type="presParOf" srcId="{D9FB7412-C8EF-44FE-B8DD-7EFE3D85A5D7}" destId="{C41E46BC-F5BD-42E2-9701-3E36F912A4C6}" srcOrd="5" destOrd="0" presId="urn:microsoft.com/office/officeart/2008/layout/VerticalCurvedList"/>
    <dgm:cxn modelId="{689EED07-4B70-4E48-AA9D-819C71BCBF47}" type="presParOf" srcId="{D9FB7412-C8EF-44FE-B8DD-7EFE3D85A5D7}" destId="{50270706-E029-435E-8651-BE374C339245}" srcOrd="6" destOrd="0" presId="urn:microsoft.com/office/officeart/2008/layout/VerticalCurvedList"/>
    <dgm:cxn modelId="{94A48E26-06E8-4D40-8A45-CDEDDC4DAD20}" type="presParOf" srcId="{50270706-E029-435E-8651-BE374C339245}" destId="{D2F4C9EC-DE27-454C-8BA3-931F03FDF175}" srcOrd="0" destOrd="0" presId="urn:microsoft.com/office/officeart/2008/layout/VerticalCurvedList"/>
    <dgm:cxn modelId="{A126149D-749B-4329-8750-078A16B74C6E}" type="presParOf" srcId="{D9FB7412-C8EF-44FE-B8DD-7EFE3D85A5D7}" destId="{5070190B-9716-491E-AC51-59C7607A6DB9}" srcOrd="7" destOrd="0" presId="urn:microsoft.com/office/officeart/2008/layout/VerticalCurvedList"/>
    <dgm:cxn modelId="{D59D0BF9-8E53-4741-811E-9968AC47233F}" type="presParOf" srcId="{D9FB7412-C8EF-44FE-B8DD-7EFE3D85A5D7}" destId="{8189FF08-F794-468A-B8D5-0090457BCEEF}" srcOrd="8" destOrd="0" presId="urn:microsoft.com/office/officeart/2008/layout/VerticalCurvedList"/>
    <dgm:cxn modelId="{A994D497-1024-4009-8445-442808B49BCC}" type="presParOf" srcId="{8189FF08-F794-468A-B8D5-0090457BCEEF}" destId="{2335C926-68F0-4784-B7C7-EFCFECCFBEE1}"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0BC8EA-D190-4923-8642-05AF68E3750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GT"/>
        </a:p>
      </dgm:t>
    </dgm:pt>
    <dgm:pt modelId="{95F82FB0-1EAF-498A-8BD0-7ECAF29A6B83}">
      <dgm:prSet phldrT="[Texto]" custT="1">
        <dgm:style>
          <a:lnRef idx="0">
            <a:schemeClr val="accent4"/>
          </a:lnRef>
          <a:fillRef idx="3">
            <a:schemeClr val="accent4"/>
          </a:fillRef>
          <a:effectRef idx="3">
            <a:schemeClr val="accent4"/>
          </a:effectRef>
          <a:fontRef idx="minor">
            <a:schemeClr val="lt1"/>
          </a:fontRef>
        </dgm:style>
      </dgm:prSet>
      <dgm:spPr>
        <a:solidFill>
          <a:schemeClr val="accent5">
            <a:lumMod val="50000"/>
          </a:schemeClr>
        </a:solidFill>
        <a:ln/>
      </dgm:spPr>
      <dgm:t>
        <a:bodyPr/>
        <a:lstStyle/>
        <a:p>
          <a:r>
            <a:rPr lang="es-GT" sz="1300" dirty="0">
              <a:latin typeface="Arial" panose="020B0604020202020204" pitchFamily="34" charset="0"/>
              <a:cs typeface="Arial" panose="020B0604020202020204" pitchFamily="34" charset="0"/>
            </a:rPr>
            <a:t>Persona involucrada y relacionada</a:t>
          </a:r>
        </a:p>
      </dgm:t>
    </dgm:pt>
    <dgm:pt modelId="{F3C275E0-B96C-4A09-8FEC-7A60DA11D8BC}" type="parTrans" cxnId="{19841555-EA52-4CF8-A54B-25EEB576F81B}">
      <dgm:prSet/>
      <dgm:spPr/>
      <dgm:t>
        <a:bodyPr/>
        <a:lstStyle/>
        <a:p>
          <a:endParaRPr lang="es-GT">
            <a:latin typeface="Arial" panose="020B0604020202020204" pitchFamily="34" charset="0"/>
            <a:cs typeface="Arial" panose="020B0604020202020204" pitchFamily="34" charset="0"/>
          </a:endParaRPr>
        </a:p>
      </dgm:t>
    </dgm:pt>
    <dgm:pt modelId="{9E4C6E34-5522-49EF-974F-D8601D9E5C98}" type="sibTrans" cxnId="{19841555-EA52-4CF8-A54B-25EEB576F81B}">
      <dgm:prSet/>
      <dgm:spPr/>
      <dgm:t>
        <a:bodyPr/>
        <a:lstStyle/>
        <a:p>
          <a:endParaRPr lang="es-GT">
            <a:latin typeface="Arial" panose="020B0604020202020204" pitchFamily="34" charset="0"/>
            <a:cs typeface="Arial" panose="020B0604020202020204" pitchFamily="34" charset="0"/>
          </a:endParaRPr>
        </a:p>
      </dgm:t>
    </dgm:pt>
    <dgm:pt modelId="{1E8CA30A-DB78-4F8A-B7E7-5F1C0B85FCF4}">
      <dgm:prSet phldrT="[Texto]" custT="1">
        <dgm:style>
          <a:lnRef idx="0">
            <a:schemeClr val="accent5"/>
          </a:lnRef>
          <a:fillRef idx="3">
            <a:schemeClr val="accent5"/>
          </a:fillRef>
          <a:effectRef idx="3">
            <a:schemeClr val="accent5"/>
          </a:effectRef>
          <a:fontRef idx="minor">
            <a:schemeClr val="lt1"/>
          </a:fontRef>
        </dgm:style>
      </dgm:prSet>
      <dgm:spPr>
        <a:noFill/>
        <a:ln>
          <a:noFill/>
        </a:ln>
      </dgm:spPr>
      <dgm:t>
        <a:bodyPr anchor="t"/>
        <a:lstStyle/>
        <a:p>
          <a:pPr marL="114300" lvl="1" indent="-114300" algn="l" defTabSz="622300">
            <a:lnSpc>
              <a:spcPct val="90000"/>
            </a:lnSpc>
            <a:spcBef>
              <a:spcPct val="0"/>
            </a:spcBef>
            <a:spcAft>
              <a:spcPct val="15000"/>
            </a:spcAft>
            <a:buChar char="•"/>
          </a:pPr>
          <a:r>
            <a:rPr lang="es-GT" sz="1400" kern="1200" dirty="0">
              <a:solidFill>
                <a:srgbClr val="5B9BD5">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Ente Investigador (MP)</a:t>
          </a:r>
        </a:p>
      </dgm:t>
    </dgm:pt>
    <dgm:pt modelId="{7D9FD4F4-EDA3-45C5-BBF5-D11472845D73}" type="parTrans" cxnId="{2B4EA610-DA86-42E9-AEFF-AD9413156C7B}">
      <dgm:prSet/>
      <dgm:spPr/>
      <dgm:t>
        <a:bodyPr/>
        <a:lstStyle/>
        <a:p>
          <a:endParaRPr lang="es-GT">
            <a:latin typeface="Arial" panose="020B0604020202020204" pitchFamily="34" charset="0"/>
            <a:cs typeface="Arial" panose="020B0604020202020204" pitchFamily="34" charset="0"/>
          </a:endParaRPr>
        </a:p>
      </dgm:t>
    </dgm:pt>
    <dgm:pt modelId="{A802FA32-47F1-446D-B5FF-7F5115238086}" type="sibTrans" cxnId="{2B4EA610-DA86-42E9-AEFF-AD9413156C7B}">
      <dgm:prSet/>
      <dgm:spPr/>
      <dgm:t>
        <a:bodyPr/>
        <a:lstStyle/>
        <a:p>
          <a:endParaRPr lang="es-GT">
            <a:latin typeface="Arial" panose="020B0604020202020204" pitchFamily="34" charset="0"/>
            <a:cs typeface="Arial" panose="020B0604020202020204" pitchFamily="34" charset="0"/>
          </a:endParaRPr>
        </a:p>
      </dgm:t>
    </dgm:pt>
    <dgm:pt modelId="{FA9471FA-B382-4A3B-9278-0B0E85C6689B}">
      <dgm:prSet phldrT="[Texto]" custT="1">
        <dgm:style>
          <a:lnRef idx="0">
            <a:scrgbClr r="0" g="0" b="0"/>
          </a:lnRef>
          <a:fillRef idx="0">
            <a:scrgbClr r="0" g="0" b="0"/>
          </a:fillRef>
          <a:effectRef idx="0">
            <a:scrgbClr r="0" g="0" b="0"/>
          </a:effectRef>
          <a:fontRef idx="minor">
            <a:schemeClr val="accent3"/>
          </a:fontRef>
        </dgm:style>
      </dgm:prSet>
      <dgm:spPr>
        <a:noFill/>
        <a:ln w="9525" cap="flat" cmpd="sng" algn="ctr">
          <a:noFill/>
          <a:prstDash val="solid"/>
          <a:round/>
          <a:headEnd type="none" w="med" len="med"/>
          <a:tailEnd type="none" w="med" len="med"/>
        </a:ln>
      </dgm:spPr>
      <dgm:t>
        <a:bodyPr/>
        <a:lstStyle/>
        <a:p>
          <a:r>
            <a:rPr lang="es-GT" sz="14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Otra UIF</a:t>
          </a:r>
        </a:p>
      </dgm:t>
    </dgm:pt>
    <dgm:pt modelId="{55586139-C9A6-4B75-96F3-4271DE8E47EE}" type="parTrans" cxnId="{B9B1F517-E5A6-4178-A524-31D1DDEB4A4A}">
      <dgm:prSet/>
      <dgm:spPr/>
      <dgm:t>
        <a:bodyPr/>
        <a:lstStyle/>
        <a:p>
          <a:endParaRPr lang="es-GT">
            <a:latin typeface="Arial" panose="020B0604020202020204" pitchFamily="34" charset="0"/>
            <a:cs typeface="Arial" panose="020B0604020202020204" pitchFamily="34" charset="0"/>
          </a:endParaRPr>
        </a:p>
      </dgm:t>
    </dgm:pt>
    <dgm:pt modelId="{7775DFE2-7513-49E9-B15B-567790F0A53D}" type="sibTrans" cxnId="{B9B1F517-E5A6-4178-A524-31D1DDEB4A4A}">
      <dgm:prSet/>
      <dgm:spPr/>
      <dgm:t>
        <a:bodyPr/>
        <a:lstStyle/>
        <a:p>
          <a:endParaRPr lang="es-GT">
            <a:latin typeface="Arial" panose="020B0604020202020204" pitchFamily="34" charset="0"/>
            <a:cs typeface="Arial" panose="020B0604020202020204" pitchFamily="34" charset="0"/>
          </a:endParaRPr>
        </a:p>
      </dgm:t>
    </dgm:pt>
    <dgm:pt modelId="{E5BCD8D2-AC3B-4144-9E21-2C8218C1FA62}">
      <dgm:prSet phldrT="[Texto]" custT="1">
        <dgm:style>
          <a:lnRef idx="0">
            <a:scrgbClr r="0" g="0" b="0"/>
          </a:lnRef>
          <a:fillRef idx="0">
            <a:scrgbClr r="0" g="0" b="0"/>
          </a:fillRef>
          <a:effectRef idx="0">
            <a:scrgbClr r="0" g="0" b="0"/>
          </a:effectRef>
          <a:fontRef idx="minor">
            <a:schemeClr val="lt1"/>
          </a:fontRef>
        </dgm:style>
      </dgm:prSet>
      <dgm:spPr>
        <a:noFill/>
        <a:ln>
          <a:noFill/>
        </a:ln>
      </dgm:spPr>
      <dgm:t>
        <a:bodyPr anchor="ctr"/>
        <a:lstStyle/>
        <a:p>
          <a:pPr marL="114300" lvl="1" indent="-114300" algn="l" defTabSz="622300">
            <a:lnSpc>
              <a:spcPct val="90000"/>
            </a:lnSpc>
            <a:spcBef>
              <a:spcPct val="0"/>
            </a:spcBef>
            <a:spcAft>
              <a:spcPct val="15000"/>
            </a:spcAft>
            <a:buChar char="•"/>
          </a:pPr>
          <a:r>
            <a:rPr lang="es-GT" sz="1400" kern="1200" dirty="0">
              <a:solidFill>
                <a:srgbClr val="5B9BD5">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Otros casos relacionados en la IVE</a:t>
          </a:r>
        </a:p>
      </dgm:t>
    </dgm:pt>
    <dgm:pt modelId="{E4A31DCE-21E3-4F97-A479-7CF8B8873D23}" type="parTrans" cxnId="{75C4E6E6-D184-48B6-B4FB-3973139B6C60}">
      <dgm:prSet/>
      <dgm:spPr/>
      <dgm:t>
        <a:bodyPr/>
        <a:lstStyle/>
        <a:p>
          <a:endParaRPr lang="es-GT">
            <a:latin typeface="Arial" panose="020B0604020202020204" pitchFamily="34" charset="0"/>
            <a:cs typeface="Arial" panose="020B0604020202020204" pitchFamily="34" charset="0"/>
          </a:endParaRPr>
        </a:p>
      </dgm:t>
    </dgm:pt>
    <dgm:pt modelId="{FB423B41-632B-4497-84D3-0F09FBC9CE5C}" type="sibTrans" cxnId="{75C4E6E6-D184-48B6-B4FB-3973139B6C60}">
      <dgm:prSet/>
      <dgm:spPr/>
      <dgm:t>
        <a:bodyPr/>
        <a:lstStyle/>
        <a:p>
          <a:endParaRPr lang="es-GT">
            <a:latin typeface="Arial" panose="020B0604020202020204" pitchFamily="34" charset="0"/>
            <a:cs typeface="Arial" panose="020B0604020202020204" pitchFamily="34" charset="0"/>
          </a:endParaRPr>
        </a:p>
      </dgm:t>
    </dgm:pt>
    <dgm:pt modelId="{48194FD2-54E1-451E-AEAB-906CA57FFFD6}">
      <dgm:prSet phldrT="[Texto]" custT="1">
        <dgm:style>
          <a:lnRef idx="0">
            <a:schemeClr val="accent5"/>
          </a:lnRef>
          <a:fillRef idx="3">
            <a:schemeClr val="accent5"/>
          </a:fillRef>
          <a:effectRef idx="3">
            <a:schemeClr val="accent5"/>
          </a:effectRef>
          <a:fontRef idx="minor">
            <a:schemeClr val="lt1"/>
          </a:fontRef>
        </dgm:style>
      </dgm:prSet>
      <dgm:spPr>
        <a:noFill/>
        <a:ln>
          <a:noFill/>
        </a:ln>
      </dgm:spPr>
      <dgm:t>
        <a:bodyPr anchor="t"/>
        <a:lstStyle/>
        <a:p>
          <a:pPr marL="171450" lvl="1" indent="0" algn="l" defTabSz="800100">
            <a:lnSpc>
              <a:spcPct val="90000"/>
            </a:lnSpc>
            <a:spcBef>
              <a:spcPct val="0"/>
            </a:spcBef>
            <a:spcAft>
              <a:spcPct val="15000"/>
            </a:spcAft>
          </a:pPr>
          <a:endParaRPr lang="es-GT" sz="180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4EB3B06-9584-4180-8B8E-6B8710AB3E44}" type="parTrans" cxnId="{AAC057C6-9ADC-4533-AE01-7E9E9B203149}">
      <dgm:prSet/>
      <dgm:spPr/>
      <dgm:t>
        <a:bodyPr/>
        <a:lstStyle/>
        <a:p>
          <a:endParaRPr lang="es-ES"/>
        </a:p>
      </dgm:t>
    </dgm:pt>
    <dgm:pt modelId="{7B352F40-4268-4C1A-A87F-EF2B1B3FB1CB}" type="sibTrans" cxnId="{AAC057C6-9ADC-4533-AE01-7E9E9B203149}">
      <dgm:prSet/>
      <dgm:spPr/>
      <dgm:t>
        <a:bodyPr/>
        <a:lstStyle/>
        <a:p>
          <a:endParaRPr lang="es-ES"/>
        </a:p>
      </dgm:t>
    </dgm:pt>
    <dgm:pt modelId="{753DFF4E-58E5-47BF-B192-36BA8A5BE9CB}">
      <dgm:prSet phldrT="[Texto]" custT="1">
        <dgm:style>
          <a:lnRef idx="0">
            <a:scrgbClr r="0" g="0" b="0"/>
          </a:lnRef>
          <a:fillRef idx="0">
            <a:scrgbClr r="0" g="0" b="0"/>
          </a:fillRef>
          <a:effectRef idx="0">
            <a:scrgbClr r="0" g="0" b="0"/>
          </a:effectRef>
          <a:fontRef idx="minor">
            <a:schemeClr val="accent3"/>
          </a:fontRef>
        </dgm:style>
      </dgm:prSet>
      <dgm:spPr>
        <a:noFill/>
        <a:ln w="9525" cap="flat" cmpd="sng" algn="ctr">
          <a:noFill/>
          <a:prstDash val="solid"/>
          <a:round/>
          <a:headEnd type="none" w="med" len="med"/>
          <a:tailEnd type="none" w="med" len="med"/>
        </a:ln>
      </dgm:spPr>
      <dgm:t>
        <a:bodyPr/>
        <a:lstStyle/>
        <a:p>
          <a:r>
            <a:rPr lang="es-GT" sz="1200" dirty="0">
              <a:solidFill>
                <a:schemeClr val="accent1">
                  <a:lumMod val="50000"/>
                </a:schemeClr>
              </a:solidFill>
              <a:effectLst/>
              <a:latin typeface="Arial" panose="020B0604020202020204" pitchFamily="34" charset="0"/>
              <a:cs typeface="Arial" panose="020B0604020202020204" pitchFamily="34" charset="0"/>
            </a:rPr>
            <a:t>Comunicación Espontánea </a:t>
          </a:r>
        </a:p>
      </dgm:t>
    </dgm:pt>
    <dgm:pt modelId="{06E23731-DF72-4C32-88CB-A4591420CB5C}" type="parTrans" cxnId="{215FD064-BCE5-450D-834B-A95D0A92BA82}">
      <dgm:prSet/>
      <dgm:spPr/>
      <dgm:t>
        <a:bodyPr/>
        <a:lstStyle/>
        <a:p>
          <a:endParaRPr lang="es-GT"/>
        </a:p>
      </dgm:t>
    </dgm:pt>
    <dgm:pt modelId="{B1507B7F-3984-4E21-B83E-BEDFB5CC40E8}" type="sibTrans" cxnId="{215FD064-BCE5-450D-834B-A95D0A92BA82}">
      <dgm:prSet/>
      <dgm:spPr/>
      <dgm:t>
        <a:bodyPr/>
        <a:lstStyle/>
        <a:p>
          <a:endParaRPr lang="es-GT"/>
        </a:p>
      </dgm:t>
    </dgm:pt>
    <dgm:pt modelId="{FA435DE0-93CB-4BDD-AE3C-BB2CEEF46431}">
      <dgm:prSet phldrT="[Texto]" custT="1">
        <dgm:style>
          <a:lnRef idx="0">
            <a:scrgbClr r="0" g="0" b="0"/>
          </a:lnRef>
          <a:fillRef idx="0">
            <a:scrgbClr r="0" g="0" b="0"/>
          </a:fillRef>
          <a:effectRef idx="0">
            <a:scrgbClr r="0" g="0" b="0"/>
          </a:effectRef>
          <a:fontRef idx="minor">
            <a:schemeClr val="accent3"/>
          </a:fontRef>
        </dgm:style>
      </dgm:prSet>
      <dgm:spPr>
        <a:noFill/>
        <a:ln w="9525" cap="flat" cmpd="sng" algn="ctr">
          <a:noFill/>
          <a:prstDash val="solid"/>
          <a:round/>
          <a:headEnd type="none" w="med" len="med"/>
          <a:tailEnd type="none" w="med" len="med"/>
        </a:ln>
      </dgm:spPr>
      <dgm:t>
        <a:bodyPr/>
        <a:lstStyle/>
        <a:p>
          <a:r>
            <a:rPr lang="es-GT" sz="1200" dirty="0">
              <a:solidFill>
                <a:schemeClr val="accent1">
                  <a:lumMod val="50000"/>
                </a:schemeClr>
              </a:solidFill>
              <a:effectLst/>
              <a:latin typeface="Arial" panose="020B0604020202020204" pitchFamily="34" charset="0"/>
              <a:cs typeface="Arial" panose="020B0604020202020204" pitchFamily="34" charset="0"/>
            </a:rPr>
            <a:t>Solicitud de información </a:t>
          </a:r>
        </a:p>
      </dgm:t>
    </dgm:pt>
    <dgm:pt modelId="{20261980-DEA6-43A0-9DC5-F8EBA6B972D6}" type="parTrans" cxnId="{A4152374-A7AE-42D5-80E7-2E3D01B13703}">
      <dgm:prSet/>
      <dgm:spPr/>
      <dgm:t>
        <a:bodyPr/>
        <a:lstStyle/>
        <a:p>
          <a:endParaRPr lang="es-GT"/>
        </a:p>
      </dgm:t>
    </dgm:pt>
    <dgm:pt modelId="{03E1B7DB-635F-4511-A41B-D3B78A5B91FE}" type="sibTrans" cxnId="{A4152374-A7AE-42D5-80E7-2E3D01B13703}">
      <dgm:prSet/>
      <dgm:spPr/>
      <dgm:t>
        <a:bodyPr/>
        <a:lstStyle/>
        <a:p>
          <a:endParaRPr lang="es-GT"/>
        </a:p>
      </dgm:t>
    </dgm:pt>
    <dgm:pt modelId="{A887B197-8FCE-4B89-8932-3035DEC55699}">
      <dgm:prSet phldrT="[Texto]" custT="1">
        <dgm:style>
          <a:lnRef idx="1">
            <a:schemeClr val="accent5"/>
          </a:lnRef>
          <a:fillRef idx="3">
            <a:schemeClr val="accent5"/>
          </a:fillRef>
          <a:effectRef idx="2">
            <a:schemeClr val="accent5"/>
          </a:effectRef>
          <a:fontRef idx="minor">
            <a:schemeClr val="lt1"/>
          </a:fontRef>
        </dgm:style>
      </dgm:prSet>
      <dgm:spPr>
        <a:ln/>
      </dgm:spPr>
      <dgm:t>
        <a:bodyPr/>
        <a:lstStyle/>
        <a:p>
          <a:r>
            <a:rPr lang="es-GT" sz="1300" dirty="0">
              <a:latin typeface="Arial" panose="020B0604020202020204" pitchFamily="34" charset="0"/>
              <a:cs typeface="Arial" panose="020B0604020202020204" pitchFamily="34" charset="0"/>
            </a:rPr>
            <a:t>Beneficiario de fondos</a:t>
          </a:r>
        </a:p>
      </dgm:t>
    </dgm:pt>
    <dgm:pt modelId="{B69F21D3-1AA2-41AB-983A-A69E12D37DA5}" type="sibTrans" cxnId="{51497B0F-4E81-4589-80DA-1F183045CD9D}">
      <dgm:prSet/>
      <dgm:spPr/>
      <dgm:t>
        <a:bodyPr/>
        <a:lstStyle/>
        <a:p>
          <a:endParaRPr lang="es-GT">
            <a:latin typeface="Arial" panose="020B0604020202020204" pitchFamily="34" charset="0"/>
            <a:cs typeface="Arial" panose="020B0604020202020204" pitchFamily="34" charset="0"/>
          </a:endParaRPr>
        </a:p>
      </dgm:t>
    </dgm:pt>
    <dgm:pt modelId="{EFED6A56-3C39-4140-9723-8DF5FD37FEA3}" type="parTrans" cxnId="{51497B0F-4E81-4589-80DA-1F183045CD9D}">
      <dgm:prSet/>
      <dgm:spPr/>
      <dgm:t>
        <a:bodyPr/>
        <a:lstStyle/>
        <a:p>
          <a:endParaRPr lang="es-GT">
            <a:latin typeface="Arial" panose="020B0604020202020204" pitchFamily="34" charset="0"/>
            <a:cs typeface="Arial" panose="020B0604020202020204" pitchFamily="34" charset="0"/>
          </a:endParaRPr>
        </a:p>
      </dgm:t>
    </dgm:pt>
    <dgm:pt modelId="{2F9A8248-F4C3-4B0E-B146-0CA8F1F0001D}">
      <dgm:prSet phldrT="[Texto]" custT="1">
        <dgm:style>
          <a:lnRef idx="0">
            <a:schemeClr val="accent3"/>
          </a:lnRef>
          <a:fillRef idx="3">
            <a:schemeClr val="accent3"/>
          </a:fillRef>
          <a:effectRef idx="3">
            <a:schemeClr val="accent3"/>
          </a:effectRef>
          <a:fontRef idx="minor">
            <a:schemeClr val="lt1"/>
          </a:fontRef>
        </dgm:style>
      </dgm:prSet>
      <dgm:spPr>
        <a:ln/>
      </dgm:spPr>
      <dgm:t>
        <a:bodyPr/>
        <a:lstStyle/>
        <a:p>
          <a:r>
            <a:rPr lang="es-GT" sz="1300" dirty="0">
              <a:latin typeface="Arial" panose="020B0604020202020204" pitchFamily="34" charset="0"/>
              <a:cs typeface="Arial" panose="020B0604020202020204" pitchFamily="34" charset="0"/>
            </a:rPr>
            <a:t>Proveedor de liquidez y tecnología de AV</a:t>
          </a:r>
        </a:p>
      </dgm:t>
    </dgm:pt>
    <dgm:pt modelId="{E6C2E7BC-1283-4446-981B-357611259422}" type="sibTrans" cxnId="{56731A41-A3A8-4769-9D4A-48DEB6FF1D5D}">
      <dgm:prSet/>
      <dgm:spPr/>
      <dgm:t>
        <a:bodyPr/>
        <a:lstStyle/>
        <a:p>
          <a:endParaRPr lang="es-GT">
            <a:latin typeface="Arial" panose="020B0604020202020204" pitchFamily="34" charset="0"/>
            <a:cs typeface="Arial" panose="020B0604020202020204" pitchFamily="34" charset="0"/>
          </a:endParaRPr>
        </a:p>
      </dgm:t>
    </dgm:pt>
    <dgm:pt modelId="{D9C81FA1-1B57-48B2-9FAB-02E999426341}" type="parTrans" cxnId="{56731A41-A3A8-4769-9D4A-48DEB6FF1D5D}">
      <dgm:prSet/>
      <dgm:spPr/>
      <dgm:t>
        <a:bodyPr/>
        <a:lstStyle/>
        <a:p>
          <a:endParaRPr lang="es-GT">
            <a:latin typeface="Arial" panose="020B0604020202020204" pitchFamily="34" charset="0"/>
            <a:cs typeface="Arial" panose="020B0604020202020204" pitchFamily="34" charset="0"/>
          </a:endParaRPr>
        </a:p>
      </dgm:t>
    </dgm:pt>
    <dgm:pt modelId="{65471170-6853-45F5-8958-43EA19FB712B}">
      <dgm:prSet phldrT="[Texto]" custT="1">
        <dgm:style>
          <a:lnRef idx="0">
            <a:schemeClr val="accent5"/>
          </a:lnRef>
          <a:fillRef idx="3">
            <a:schemeClr val="accent5"/>
          </a:fillRef>
          <a:effectRef idx="3">
            <a:schemeClr val="accent5"/>
          </a:effectRef>
          <a:fontRef idx="minor">
            <a:schemeClr val="lt1"/>
          </a:fontRef>
        </dgm:style>
      </dgm:prSet>
      <dgm:spPr>
        <a:noFill/>
        <a:ln>
          <a:noFill/>
        </a:ln>
      </dgm:spPr>
      <dgm:t>
        <a:bodyPr anchor="t"/>
        <a:lstStyle/>
        <a:p>
          <a:pPr marL="114300" lvl="1" indent="-114300" algn="l" defTabSz="533400">
            <a:lnSpc>
              <a:spcPct val="90000"/>
            </a:lnSpc>
            <a:spcBef>
              <a:spcPct val="0"/>
            </a:spcBef>
            <a:spcAft>
              <a:spcPct val="15000"/>
            </a:spcAft>
            <a:buChar char="•"/>
          </a:pPr>
          <a:r>
            <a:rPr lang="es-GT" sz="1200" kern="1200" dirty="0">
              <a:solidFill>
                <a:srgbClr val="5B9BD5">
                  <a:lumMod val="50000"/>
                </a:srgbClr>
              </a:solidFill>
              <a:effectLst/>
              <a:latin typeface="Arial" panose="020B0604020202020204" pitchFamily="34" charset="0"/>
              <a:ea typeface="+mn-ea"/>
              <a:cs typeface="Arial" panose="020B0604020202020204" pitchFamily="34" charset="0"/>
            </a:rPr>
            <a:t>Proceso de investigación</a:t>
          </a:r>
        </a:p>
      </dgm:t>
    </dgm:pt>
    <dgm:pt modelId="{A34A8234-5D29-45BE-936A-E3A331E8542D}" type="parTrans" cxnId="{4BA91A63-413A-4AC3-B819-2A605B9A7E16}">
      <dgm:prSet/>
      <dgm:spPr/>
      <dgm:t>
        <a:bodyPr/>
        <a:lstStyle/>
        <a:p>
          <a:endParaRPr lang="es-GT"/>
        </a:p>
      </dgm:t>
    </dgm:pt>
    <dgm:pt modelId="{C3A879CD-F7BE-4189-ACC7-43DBD906661C}" type="sibTrans" cxnId="{4BA91A63-413A-4AC3-B819-2A605B9A7E16}">
      <dgm:prSet/>
      <dgm:spPr/>
      <dgm:t>
        <a:bodyPr/>
        <a:lstStyle/>
        <a:p>
          <a:endParaRPr lang="es-GT"/>
        </a:p>
      </dgm:t>
    </dgm:pt>
    <dgm:pt modelId="{BD32A4F7-6F8A-47C3-87A9-D876E20B28E4}" type="pres">
      <dgm:prSet presAssocID="{D30BC8EA-D190-4923-8642-05AF68E3750E}" presName="composite" presStyleCnt="0">
        <dgm:presLayoutVars>
          <dgm:chMax val="5"/>
          <dgm:dir/>
          <dgm:animLvl val="ctr"/>
          <dgm:resizeHandles val="exact"/>
        </dgm:presLayoutVars>
      </dgm:prSet>
      <dgm:spPr/>
    </dgm:pt>
    <dgm:pt modelId="{D185C8B2-735F-4D46-ACFB-04920885C8EC}" type="pres">
      <dgm:prSet presAssocID="{D30BC8EA-D190-4923-8642-05AF68E3750E}" presName="cycle" presStyleCnt="0"/>
      <dgm:spPr/>
    </dgm:pt>
    <dgm:pt modelId="{AD312FE0-06D6-444F-A4C0-E75B0EB8042F}" type="pres">
      <dgm:prSet presAssocID="{D30BC8EA-D190-4923-8642-05AF68E3750E}" presName="centerShape" presStyleCnt="0"/>
      <dgm:spPr/>
    </dgm:pt>
    <dgm:pt modelId="{8B6D719E-0FB0-403E-8BED-24E5209BEA93}" type="pres">
      <dgm:prSet presAssocID="{D30BC8EA-D190-4923-8642-05AF68E3750E}" presName="connSite" presStyleLbl="node1" presStyleIdx="0" presStyleCnt="4"/>
      <dgm:spPr/>
    </dgm:pt>
    <dgm:pt modelId="{B049A301-7E43-4973-8A10-6B790A714DDC}" type="pres">
      <dgm:prSet presAssocID="{D30BC8EA-D190-4923-8642-05AF68E3750E}" presName="visible" presStyleLbl="node1" presStyleIdx="0" presStyleCnt="4" custScaleX="75724" custScaleY="78166" custLinFactNeighborX="-1690" custLinFactNeighborY="-4215"/>
      <dgm:spPr>
        <a:blipFill rotWithShape="0">
          <a:blip xmlns:r="http://schemas.openxmlformats.org/officeDocument/2006/relationships" r:embed="rId1"/>
          <a:stretch>
            <a:fillRect/>
          </a:stretch>
        </a:blipFill>
        <a:ln w="3175">
          <a:solidFill>
            <a:schemeClr val="accent3">
              <a:lumMod val="50000"/>
            </a:schemeClr>
          </a:solidFill>
        </a:ln>
        <a:effectLst>
          <a:outerShdw blurRad="50800" dist="38100" dir="5400000" algn="t" rotWithShape="0">
            <a:prstClr val="black">
              <a:alpha val="40000"/>
            </a:prstClr>
          </a:outerShdw>
        </a:effectLst>
      </dgm:spPr>
    </dgm:pt>
    <dgm:pt modelId="{E360C127-129F-46FC-95CE-BAECEA756433}" type="pres">
      <dgm:prSet presAssocID="{F3C275E0-B96C-4A09-8FEC-7A60DA11D8BC}" presName="Name25" presStyleLbl="parChTrans1D1" presStyleIdx="0" presStyleCnt="3"/>
      <dgm:spPr/>
    </dgm:pt>
    <dgm:pt modelId="{0A6F19C5-945E-4811-8F90-226FBD3F0B5F}" type="pres">
      <dgm:prSet presAssocID="{95F82FB0-1EAF-498A-8BD0-7ECAF29A6B83}" presName="node" presStyleCnt="0"/>
      <dgm:spPr/>
    </dgm:pt>
    <dgm:pt modelId="{F7003648-D5F1-4DA1-ADCC-54F8AAE79169}" type="pres">
      <dgm:prSet presAssocID="{95F82FB0-1EAF-498A-8BD0-7ECAF29A6B83}" presName="parentNode" presStyleLbl="node1" presStyleIdx="1" presStyleCnt="4" custLinFactY="100000" custLinFactNeighborX="-27513" custLinFactNeighborY="176315">
        <dgm:presLayoutVars>
          <dgm:chMax val="1"/>
          <dgm:bulletEnabled val="1"/>
        </dgm:presLayoutVars>
      </dgm:prSet>
      <dgm:spPr/>
    </dgm:pt>
    <dgm:pt modelId="{6AFAA8E6-12D7-4BD6-982B-BFBC466B3ACE}" type="pres">
      <dgm:prSet presAssocID="{95F82FB0-1EAF-498A-8BD0-7ECAF29A6B83}" presName="childNode" presStyleLbl="revTx" presStyleIdx="0" presStyleCnt="3">
        <dgm:presLayoutVars>
          <dgm:bulletEnabled val="1"/>
        </dgm:presLayoutVars>
      </dgm:prSet>
      <dgm:spPr/>
    </dgm:pt>
    <dgm:pt modelId="{CC03FB03-99A2-4F8C-9CC0-095EF6229D1A}" type="pres">
      <dgm:prSet presAssocID="{EFED6A56-3C39-4140-9723-8DF5FD37FEA3}" presName="Name25" presStyleLbl="parChTrans1D1" presStyleIdx="1" presStyleCnt="3"/>
      <dgm:spPr/>
    </dgm:pt>
    <dgm:pt modelId="{DD2BE147-0C6B-4BF1-B664-206715102DEA}" type="pres">
      <dgm:prSet presAssocID="{A887B197-8FCE-4B89-8932-3035DEC55699}" presName="node" presStyleCnt="0"/>
      <dgm:spPr/>
    </dgm:pt>
    <dgm:pt modelId="{69D6BB3B-33CE-4C84-838F-6F7D466EF01A}" type="pres">
      <dgm:prSet presAssocID="{A887B197-8FCE-4B89-8932-3035DEC55699}" presName="parentNode" presStyleLbl="node1" presStyleIdx="2" presStyleCnt="4" custLinFactY="-13762" custLinFactNeighborX="-20580" custLinFactNeighborY="-100000">
        <dgm:presLayoutVars>
          <dgm:chMax val="1"/>
          <dgm:bulletEnabled val="1"/>
        </dgm:presLayoutVars>
      </dgm:prSet>
      <dgm:spPr/>
    </dgm:pt>
    <dgm:pt modelId="{29AD2F5E-12C9-4478-8528-717CC205B7E3}" type="pres">
      <dgm:prSet presAssocID="{A887B197-8FCE-4B89-8932-3035DEC55699}" presName="childNode" presStyleLbl="revTx" presStyleIdx="1" presStyleCnt="3">
        <dgm:presLayoutVars>
          <dgm:bulletEnabled val="1"/>
        </dgm:presLayoutVars>
      </dgm:prSet>
      <dgm:spPr/>
    </dgm:pt>
    <dgm:pt modelId="{B53C4A33-FD21-4A1B-8EAA-A89E212FF150}" type="pres">
      <dgm:prSet presAssocID="{D9C81FA1-1B57-48B2-9FAB-02E999426341}" presName="Name25" presStyleLbl="parChTrans1D1" presStyleIdx="2" presStyleCnt="3"/>
      <dgm:spPr/>
    </dgm:pt>
    <dgm:pt modelId="{11559BD5-81AF-4DB4-98B4-6084CCBA3913}" type="pres">
      <dgm:prSet presAssocID="{2F9A8248-F4C3-4B0E-B146-0CA8F1F0001D}" presName="node" presStyleCnt="0"/>
      <dgm:spPr/>
    </dgm:pt>
    <dgm:pt modelId="{CED9B1C1-4D83-46A1-8612-9CDD68315395}" type="pres">
      <dgm:prSet presAssocID="{2F9A8248-F4C3-4B0E-B146-0CA8F1F0001D}" presName="parentNode" presStyleLbl="node1" presStyleIdx="3" presStyleCnt="4" custScaleX="108448" custScaleY="112181" custLinFactNeighborX="41469" custLinFactNeighborY="-91875">
        <dgm:presLayoutVars>
          <dgm:chMax val="1"/>
          <dgm:bulletEnabled val="1"/>
        </dgm:presLayoutVars>
      </dgm:prSet>
      <dgm:spPr/>
    </dgm:pt>
    <dgm:pt modelId="{2D1469DF-9C22-4174-A06E-4CD67C68961B}" type="pres">
      <dgm:prSet presAssocID="{2F9A8248-F4C3-4B0E-B146-0CA8F1F0001D}" presName="childNode" presStyleLbl="revTx" presStyleIdx="2" presStyleCnt="3">
        <dgm:presLayoutVars>
          <dgm:bulletEnabled val="1"/>
        </dgm:presLayoutVars>
      </dgm:prSet>
      <dgm:spPr/>
    </dgm:pt>
  </dgm:ptLst>
  <dgm:cxnLst>
    <dgm:cxn modelId="{53D16500-76BB-4B18-B0F3-FF76FEE92D91}" type="presOf" srcId="{D9C81FA1-1B57-48B2-9FAB-02E999426341}" destId="{B53C4A33-FD21-4A1B-8EAA-A89E212FF150}" srcOrd="0" destOrd="0" presId="urn:microsoft.com/office/officeart/2005/8/layout/radial2"/>
    <dgm:cxn modelId="{234C8403-E9BE-42FC-8011-1A14EC632F64}" type="presOf" srcId="{2F9A8248-F4C3-4B0E-B146-0CA8F1F0001D}" destId="{CED9B1C1-4D83-46A1-8612-9CDD68315395}" srcOrd="0" destOrd="0" presId="urn:microsoft.com/office/officeart/2005/8/layout/radial2"/>
    <dgm:cxn modelId="{A202960E-78E7-4330-B1D5-8822961581F9}" type="presOf" srcId="{65471170-6853-45F5-8958-43EA19FB712B}" destId="{6AFAA8E6-12D7-4BD6-982B-BFBC466B3ACE}" srcOrd="0" destOrd="2" presId="urn:microsoft.com/office/officeart/2005/8/layout/radial2"/>
    <dgm:cxn modelId="{51497B0F-4E81-4589-80DA-1F183045CD9D}" srcId="{D30BC8EA-D190-4923-8642-05AF68E3750E}" destId="{A887B197-8FCE-4B89-8932-3035DEC55699}" srcOrd="1" destOrd="0" parTransId="{EFED6A56-3C39-4140-9723-8DF5FD37FEA3}" sibTransId="{B69F21D3-1AA2-41AB-983A-A69E12D37DA5}"/>
    <dgm:cxn modelId="{2B4EA610-DA86-42E9-AEFF-AD9413156C7B}" srcId="{95F82FB0-1EAF-498A-8BD0-7ECAF29A6B83}" destId="{1E8CA30A-DB78-4F8A-B7E7-5F1C0B85FCF4}" srcOrd="1" destOrd="0" parTransId="{7D9FD4F4-EDA3-45C5-BBF5-D11472845D73}" sibTransId="{A802FA32-47F1-446D-B5FF-7F5115238086}"/>
    <dgm:cxn modelId="{F394E413-3B27-4335-BFE5-F955E9B70AAB}" type="presOf" srcId="{FA435DE0-93CB-4BDD-AE3C-BB2CEEF46431}" destId="{29AD2F5E-12C9-4478-8528-717CC205B7E3}" srcOrd="0" destOrd="1" presId="urn:microsoft.com/office/officeart/2005/8/layout/radial2"/>
    <dgm:cxn modelId="{B9B1F517-E5A6-4178-A524-31D1DDEB4A4A}" srcId="{A887B197-8FCE-4B89-8932-3035DEC55699}" destId="{FA9471FA-B382-4A3B-9278-0B0E85C6689B}" srcOrd="0" destOrd="0" parTransId="{55586139-C9A6-4B75-96F3-4271DE8E47EE}" sibTransId="{7775DFE2-7513-49E9-B15B-567790F0A53D}"/>
    <dgm:cxn modelId="{784B642F-8F8E-4940-98AE-093758063221}" type="presOf" srcId="{FA9471FA-B382-4A3B-9278-0B0E85C6689B}" destId="{29AD2F5E-12C9-4478-8528-717CC205B7E3}" srcOrd="0" destOrd="0" presId="urn:microsoft.com/office/officeart/2005/8/layout/radial2"/>
    <dgm:cxn modelId="{05817F35-C433-4E2C-AC10-06606BDA7361}" type="presOf" srcId="{E5BCD8D2-AC3B-4144-9E21-2C8218C1FA62}" destId="{2D1469DF-9C22-4174-A06E-4CD67C68961B}" srcOrd="0" destOrd="0" presId="urn:microsoft.com/office/officeart/2005/8/layout/radial2"/>
    <dgm:cxn modelId="{56731A41-A3A8-4769-9D4A-48DEB6FF1D5D}" srcId="{D30BC8EA-D190-4923-8642-05AF68E3750E}" destId="{2F9A8248-F4C3-4B0E-B146-0CA8F1F0001D}" srcOrd="2" destOrd="0" parTransId="{D9C81FA1-1B57-48B2-9FAB-02E999426341}" sibTransId="{E6C2E7BC-1283-4446-981B-357611259422}"/>
    <dgm:cxn modelId="{4BA91A63-413A-4AC3-B819-2A605B9A7E16}" srcId="{95F82FB0-1EAF-498A-8BD0-7ECAF29A6B83}" destId="{65471170-6853-45F5-8958-43EA19FB712B}" srcOrd="2" destOrd="0" parTransId="{A34A8234-5D29-45BE-936A-E3A331E8542D}" sibTransId="{C3A879CD-F7BE-4189-ACC7-43DBD906661C}"/>
    <dgm:cxn modelId="{215FD064-BCE5-450D-834B-A95D0A92BA82}" srcId="{A887B197-8FCE-4B89-8932-3035DEC55699}" destId="{753DFF4E-58E5-47BF-B192-36BA8A5BE9CB}" srcOrd="2" destOrd="0" parTransId="{06E23731-DF72-4C32-88CB-A4591420CB5C}" sibTransId="{B1507B7F-3984-4E21-B83E-BEDFB5CC40E8}"/>
    <dgm:cxn modelId="{A4152374-A7AE-42D5-80E7-2E3D01B13703}" srcId="{A887B197-8FCE-4B89-8932-3035DEC55699}" destId="{FA435DE0-93CB-4BDD-AE3C-BB2CEEF46431}" srcOrd="1" destOrd="0" parTransId="{20261980-DEA6-43A0-9DC5-F8EBA6B972D6}" sibTransId="{03E1B7DB-635F-4511-A41B-D3B78A5B91FE}"/>
    <dgm:cxn modelId="{19841555-EA52-4CF8-A54B-25EEB576F81B}" srcId="{D30BC8EA-D190-4923-8642-05AF68E3750E}" destId="{95F82FB0-1EAF-498A-8BD0-7ECAF29A6B83}" srcOrd="0" destOrd="0" parTransId="{F3C275E0-B96C-4A09-8FEC-7A60DA11D8BC}" sibTransId="{9E4C6E34-5522-49EF-974F-D8601D9E5C98}"/>
    <dgm:cxn modelId="{D7683083-3A1E-49BB-ABDA-9EF048B897DB}" type="presOf" srcId="{A887B197-8FCE-4B89-8932-3035DEC55699}" destId="{69D6BB3B-33CE-4C84-838F-6F7D466EF01A}" srcOrd="0" destOrd="0" presId="urn:microsoft.com/office/officeart/2005/8/layout/radial2"/>
    <dgm:cxn modelId="{AB30A289-B825-4038-B069-74AF80EC2A7A}" type="presOf" srcId="{95F82FB0-1EAF-498A-8BD0-7ECAF29A6B83}" destId="{F7003648-D5F1-4DA1-ADCC-54F8AAE79169}" srcOrd="0" destOrd="0" presId="urn:microsoft.com/office/officeart/2005/8/layout/radial2"/>
    <dgm:cxn modelId="{1DC22BA2-0FD8-4C20-92C6-C79BAE9BE8CC}" type="presOf" srcId="{F3C275E0-B96C-4A09-8FEC-7A60DA11D8BC}" destId="{E360C127-129F-46FC-95CE-BAECEA756433}" srcOrd="0" destOrd="0" presId="urn:microsoft.com/office/officeart/2005/8/layout/radial2"/>
    <dgm:cxn modelId="{462EF7A2-36C6-4511-B694-D715AD48C3E9}" type="presOf" srcId="{EFED6A56-3C39-4140-9723-8DF5FD37FEA3}" destId="{CC03FB03-99A2-4F8C-9CC0-095EF6229D1A}" srcOrd="0" destOrd="0" presId="urn:microsoft.com/office/officeart/2005/8/layout/radial2"/>
    <dgm:cxn modelId="{AAC057C6-9ADC-4533-AE01-7E9E9B203149}" srcId="{95F82FB0-1EAF-498A-8BD0-7ECAF29A6B83}" destId="{48194FD2-54E1-451E-AEAB-906CA57FFFD6}" srcOrd="0" destOrd="0" parTransId="{34EB3B06-9584-4180-8B8E-6B8710AB3E44}" sibTransId="{7B352F40-4268-4C1A-A87F-EF2B1B3FB1CB}"/>
    <dgm:cxn modelId="{4DB6EACA-8CD5-4D8E-9394-498CA1B1B622}" type="presOf" srcId="{48194FD2-54E1-451E-AEAB-906CA57FFFD6}" destId="{6AFAA8E6-12D7-4BD6-982B-BFBC466B3ACE}" srcOrd="0" destOrd="0" presId="urn:microsoft.com/office/officeart/2005/8/layout/radial2"/>
    <dgm:cxn modelId="{A6953BE2-1068-4967-B5E9-4B534BA51562}" type="presOf" srcId="{753DFF4E-58E5-47BF-B192-36BA8A5BE9CB}" destId="{29AD2F5E-12C9-4478-8528-717CC205B7E3}" srcOrd="0" destOrd="2" presId="urn:microsoft.com/office/officeart/2005/8/layout/radial2"/>
    <dgm:cxn modelId="{564817E5-C1CF-4A42-8BEF-D0AE61D683A7}" type="presOf" srcId="{1E8CA30A-DB78-4F8A-B7E7-5F1C0B85FCF4}" destId="{6AFAA8E6-12D7-4BD6-982B-BFBC466B3ACE}" srcOrd="0" destOrd="1" presId="urn:microsoft.com/office/officeart/2005/8/layout/radial2"/>
    <dgm:cxn modelId="{75C4E6E6-D184-48B6-B4FB-3973139B6C60}" srcId="{2F9A8248-F4C3-4B0E-B146-0CA8F1F0001D}" destId="{E5BCD8D2-AC3B-4144-9E21-2C8218C1FA62}" srcOrd="0" destOrd="0" parTransId="{E4A31DCE-21E3-4F97-A479-7CF8B8873D23}" sibTransId="{FB423B41-632B-4497-84D3-0F09FBC9CE5C}"/>
    <dgm:cxn modelId="{644DD1EF-79B2-4055-96CB-4BB38E3F90B5}" type="presOf" srcId="{D30BC8EA-D190-4923-8642-05AF68E3750E}" destId="{BD32A4F7-6F8A-47C3-87A9-D876E20B28E4}" srcOrd="0" destOrd="0" presId="urn:microsoft.com/office/officeart/2005/8/layout/radial2"/>
    <dgm:cxn modelId="{881A72B4-4DF3-48D6-AE86-97702D4A3019}" type="presParOf" srcId="{BD32A4F7-6F8A-47C3-87A9-D876E20B28E4}" destId="{D185C8B2-735F-4D46-ACFB-04920885C8EC}" srcOrd="0" destOrd="0" presId="urn:microsoft.com/office/officeart/2005/8/layout/radial2"/>
    <dgm:cxn modelId="{1B244FA3-FCEB-4569-804F-B53C9DD9E52E}" type="presParOf" srcId="{D185C8B2-735F-4D46-ACFB-04920885C8EC}" destId="{AD312FE0-06D6-444F-A4C0-E75B0EB8042F}" srcOrd="0" destOrd="0" presId="urn:microsoft.com/office/officeart/2005/8/layout/radial2"/>
    <dgm:cxn modelId="{A9C5AC05-5E60-4D53-9B5B-A89A92DF6C53}" type="presParOf" srcId="{AD312FE0-06D6-444F-A4C0-E75B0EB8042F}" destId="{8B6D719E-0FB0-403E-8BED-24E5209BEA93}" srcOrd="0" destOrd="0" presId="urn:microsoft.com/office/officeart/2005/8/layout/radial2"/>
    <dgm:cxn modelId="{89CE64DB-80D7-43BE-9CA2-585706FDA17E}" type="presParOf" srcId="{AD312FE0-06D6-444F-A4C0-E75B0EB8042F}" destId="{B049A301-7E43-4973-8A10-6B790A714DDC}" srcOrd="1" destOrd="0" presId="urn:microsoft.com/office/officeart/2005/8/layout/radial2"/>
    <dgm:cxn modelId="{630389D7-0062-4F6C-95D1-4B7E58924E37}" type="presParOf" srcId="{D185C8B2-735F-4D46-ACFB-04920885C8EC}" destId="{E360C127-129F-46FC-95CE-BAECEA756433}" srcOrd="1" destOrd="0" presId="urn:microsoft.com/office/officeart/2005/8/layout/radial2"/>
    <dgm:cxn modelId="{00CB1A26-2CA2-4320-A8EA-3C402261C996}" type="presParOf" srcId="{D185C8B2-735F-4D46-ACFB-04920885C8EC}" destId="{0A6F19C5-945E-4811-8F90-226FBD3F0B5F}" srcOrd="2" destOrd="0" presId="urn:microsoft.com/office/officeart/2005/8/layout/radial2"/>
    <dgm:cxn modelId="{7C2F5E55-4DDE-4358-9198-FCA76571CB66}" type="presParOf" srcId="{0A6F19C5-945E-4811-8F90-226FBD3F0B5F}" destId="{F7003648-D5F1-4DA1-ADCC-54F8AAE79169}" srcOrd="0" destOrd="0" presId="urn:microsoft.com/office/officeart/2005/8/layout/radial2"/>
    <dgm:cxn modelId="{A825DE95-EAC2-4F2C-AC1D-EBD9D5A411C0}" type="presParOf" srcId="{0A6F19C5-945E-4811-8F90-226FBD3F0B5F}" destId="{6AFAA8E6-12D7-4BD6-982B-BFBC466B3ACE}" srcOrd="1" destOrd="0" presId="urn:microsoft.com/office/officeart/2005/8/layout/radial2"/>
    <dgm:cxn modelId="{6DC95551-85D9-4251-84FF-C6836D951584}" type="presParOf" srcId="{D185C8B2-735F-4D46-ACFB-04920885C8EC}" destId="{CC03FB03-99A2-4F8C-9CC0-095EF6229D1A}" srcOrd="3" destOrd="0" presId="urn:microsoft.com/office/officeart/2005/8/layout/radial2"/>
    <dgm:cxn modelId="{CCB040EE-6907-4EF9-A68D-4E6E9A901C45}" type="presParOf" srcId="{D185C8B2-735F-4D46-ACFB-04920885C8EC}" destId="{DD2BE147-0C6B-4BF1-B664-206715102DEA}" srcOrd="4" destOrd="0" presId="urn:microsoft.com/office/officeart/2005/8/layout/radial2"/>
    <dgm:cxn modelId="{CB617C4F-80AF-4603-BA0E-716CC1CEC192}" type="presParOf" srcId="{DD2BE147-0C6B-4BF1-B664-206715102DEA}" destId="{69D6BB3B-33CE-4C84-838F-6F7D466EF01A}" srcOrd="0" destOrd="0" presId="urn:microsoft.com/office/officeart/2005/8/layout/radial2"/>
    <dgm:cxn modelId="{481237C4-65F5-4A47-A02E-E7C824CA44F2}" type="presParOf" srcId="{DD2BE147-0C6B-4BF1-B664-206715102DEA}" destId="{29AD2F5E-12C9-4478-8528-717CC205B7E3}" srcOrd="1" destOrd="0" presId="urn:microsoft.com/office/officeart/2005/8/layout/radial2"/>
    <dgm:cxn modelId="{079D76A9-8840-406F-894E-E050F3236531}" type="presParOf" srcId="{D185C8B2-735F-4D46-ACFB-04920885C8EC}" destId="{B53C4A33-FD21-4A1B-8EAA-A89E212FF150}" srcOrd="5" destOrd="0" presId="urn:microsoft.com/office/officeart/2005/8/layout/radial2"/>
    <dgm:cxn modelId="{4AEF23F8-6139-47AE-A9CE-781C18251480}" type="presParOf" srcId="{D185C8B2-735F-4D46-ACFB-04920885C8EC}" destId="{11559BD5-81AF-4DB4-98B4-6084CCBA3913}" srcOrd="6" destOrd="0" presId="urn:microsoft.com/office/officeart/2005/8/layout/radial2"/>
    <dgm:cxn modelId="{F6365035-E535-4C59-A64B-30EEDFE40680}" type="presParOf" srcId="{11559BD5-81AF-4DB4-98B4-6084CCBA3913}" destId="{CED9B1C1-4D83-46A1-8612-9CDD68315395}" srcOrd="0" destOrd="0" presId="urn:microsoft.com/office/officeart/2005/8/layout/radial2"/>
    <dgm:cxn modelId="{ED4A6F54-3B44-403D-960F-6D85A00937FE}" type="presParOf" srcId="{11559BD5-81AF-4DB4-98B4-6084CCBA3913}" destId="{2D1469DF-9C22-4174-A06E-4CD67C68961B}" srcOrd="1" destOrd="0" presId="urn:microsoft.com/office/officeart/2005/8/layout/radial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EC519-50C5-45DB-AF13-806D298E341C}" type="doc">
      <dgm:prSet loTypeId="urn:microsoft.com/office/officeart/2005/8/layout/process2" loCatId="process" qsTypeId="urn:microsoft.com/office/officeart/2005/8/quickstyle/simple4" qsCatId="simple" csTypeId="urn:microsoft.com/office/officeart/2005/8/colors/accent1_4" csCatId="accent1" phldr="1"/>
      <dgm:spPr/>
      <dgm:t>
        <a:bodyPr/>
        <a:lstStyle/>
        <a:p>
          <a:endParaRPr lang="es-ES"/>
        </a:p>
      </dgm:t>
    </dgm:pt>
    <dgm:pt modelId="{8AC34718-6697-4C5C-8FC6-29AC2DF403D3}">
      <dgm:prSet phldrT="[Texto]" custT="1"/>
      <dgm:spPr>
        <a:solidFill>
          <a:schemeClr val="accent1">
            <a:lumMod val="75000"/>
          </a:schemeClr>
        </a:solidFill>
      </dgm:spPr>
      <dgm:t>
        <a:bodyPr/>
        <a:lstStyle/>
        <a:p>
          <a:pPr algn="just"/>
          <a:r>
            <a:rPr lang="es-ES" sz="1300" b="0" dirty="0"/>
            <a:t>Existen ROS – PSAV, de diciembre 2011 a septiembre 2021, relacionados a:</a:t>
          </a:r>
        </a:p>
        <a:p>
          <a:pPr algn="just"/>
          <a:r>
            <a:rPr lang="es-ES" sz="1300" b="0" dirty="0"/>
            <a:t>-Fraude, estafas de inversión, actividades electrónicas, otros.</a:t>
          </a:r>
        </a:p>
        <a:p>
          <a:pPr algn="just"/>
          <a:r>
            <a:rPr lang="es-ES" sz="1300" b="0" dirty="0"/>
            <a:t>-Transacciones Nigeria, Islas Vírgenes Británicas, Hong Kong, otros.</a:t>
          </a:r>
          <a:endParaRPr lang="es-GT" sz="1300" b="0" dirty="0"/>
        </a:p>
      </dgm:t>
    </dgm:pt>
    <dgm:pt modelId="{D2A3B05F-B45D-428D-8163-0B0C76437E06}" type="parTrans" cxnId="{0AA82345-76B7-408F-9EDB-A9097BE7DC4E}">
      <dgm:prSet/>
      <dgm:spPr/>
      <dgm:t>
        <a:bodyPr/>
        <a:lstStyle/>
        <a:p>
          <a:endParaRPr lang="es-ES"/>
        </a:p>
      </dgm:t>
    </dgm:pt>
    <dgm:pt modelId="{FE07FE42-6846-4F14-A171-59660A6B1FA5}" type="sibTrans" cxnId="{0AA82345-76B7-408F-9EDB-A9097BE7DC4E}">
      <dgm:prSet/>
      <dgm:spPr/>
      <dgm:t>
        <a:bodyPr/>
        <a:lstStyle/>
        <a:p>
          <a:endParaRPr lang="es-ES"/>
        </a:p>
      </dgm:t>
    </dgm:pt>
    <dgm:pt modelId="{27B21D43-A2EE-4D42-B034-3832A3859A96}">
      <dgm:prSet phldrT="[Texto]" custT="1">
        <dgm:style>
          <a:lnRef idx="0">
            <a:schemeClr val="accent3"/>
          </a:lnRef>
          <a:fillRef idx="3">
            <a:schemeClr val="accent3"/>
          </a:fillRef>
          <a:effectRef idx="3">
            <a:schemeClr val="accent3"/>
          </a:effectRef>
          <a:fontRef idx="minor">
            <a:schemeClr val="lt1"/>
          </a:fontRef>
        </dgm:style>
      </dgm:prSet>
      <dgm:spPr/>
      <dgm:t>
        <a:bodyPr/>
        <a:lstStyle/>
        <a:p>
          <a:pPr marL="0" lvl="0" indent="0" algn="just" defTabSz="577850">
            <a:lnSpc>
              <a:spcPct val="90000"/>
            </a:lnSpc>
            <a:spcBef>
              <a:spcPct val="0"/>
            </a:spcBef>
            <a:spcAft>
              <a:spcPct val="35000"/>
            </a:spcAft>
            <a:buNone/>
          </a:pPr>
          <a:r>
            <a:rPr lang="es-GT" sz="1300" b="0" kern="1200" dirty="0">
              <a:solidFill>
                <a:prstClr val="white"/>
              </a:solidFill>
              <a:latin typeface="Calibri" panose="020F0502020204030204"/>
              <a:ea typeface="+mn-ea"/>
              <a:cs typeface="+mn-cs"/>
            </a:rPr>
            <a:t>El proveedor de liquidez que traslada fondos y procesa pagos, para  las personas involucradas se le ha enviado Q110 mm y recibido Q18.4 mm (3 casos).</a:t>
          </a:r>
          <a:r>
            <a:rPr lang="es-ES" sz="1300" b="0" kern="1200" dirty="0">
              <a:solidFill>
                <a:prstClr val="white"/>
              </a:solidFill>
              <a:latin typeface="Calibri" panose="020F0502020204030204"/>
              <a:ea typeface="+mn-ea"/>
              <a:cs typeface="+mn-cs"/>
            </a:rPr>
            <a:t> </a:t>
          </a:r>
        </a:p>
      </dgm:t>
    </dgm:pt>
    <dgm:pt modelId="{D93A166F-3C7D-486F-8A56-DD0599AAA27E}" type="parTrans" cxnId="{77F176BF-8961-40AA-83F8-D5EE22657D10}">
      <dgm:prSet/>
      <dgm:spPr/>
      <dgm:t>
        <a:bodyPr/>
        <a:lstStyle/>
        <a:p>
          <a:endParaRPr lang="es-ES"/>
        </a:p>
      </dgm:t>
    </dgm:pt>
    <dgm:pt modelId="{04E88193-E656-4EAC-B049-97B06FA563F7}" type="sibTrans" cxnId="{77F176BF-8961-40AA-83F8-D5EE22657D10}">
      <dgm:prSet>
        <dgm:style>
          <a:lnRef idx="3">
            <a:schemeClr val="lt1"/>
          </a:lnRef>
          <a:fillRef idx="1">
            <a:schemeClr val="accent3"/>
          </a:fillRef>
          <a:effectRef idx="1">
            <a:schemeClr val="accent3"/>
          </a:effectRef>
          <a:fontRef idx="minor">
            <a:schemeClr val="lt1"/>
          </a:fontRef>
        </dgm:style>
      </dgm:prSet>
      <dgm:spPr/>
      <dgm:t>
        <a:bodyPr/>
        <a:lstStyle/>
        <a:p>
          <a:endParaRPr lang="es-ES"/>
        </a:p>
      </dgm:t>
    </dgm:pt>
    <dgm:pt modelId="{35C4C1AD-02CF-44DA-8D19-BB38ECD888D5}">
      <dgm:prSet phldrT="[Texto]" custT="1"/>
      <dgm:spPr>
        <a:solidFill>
          <a:schemeClr val="accent5">
            <a:lumMod val="50000"/>
          </a:schemeClr>
        </a:solidFill>
      </dgm:spPr>
      <dgm:t>
        <a:bodyPr/>
        <a:lstStyle/>
        <a:p>
          <a:pPr algn="just"/>
          <a:r>
            <a:rPr lang="es-ES" sz="1300" dirty="0"/>
            <a:t>Personas que figuran en requerimientos de información del Ministerio Público.</a:t>
          </a:r>
        </a:p>
        <a:p>
          <a:pPr algn="just"/>
          <a:r>
            <a:rPr lang="es-ES" sz="1300" dirty="0"/>
            <a:t>-Titular de cuenta y socio fundador</a:t>
          </a:r>
        </a:p>
        <a:p>
          <a:pPr algn="just"/>
          <a:r>
            <a:rPr lang="es-ES" sz="1300" dirty="0"/>
            <a:t>-Depositante de fondos de nacionalidad extranjera.</a:t>
          </a:r>
          <a:r>
            <a:rPr lang="es-ES" sz="1500" dirty="0"/>
            <a:t> </a:t>
          </a:r>
        </a:p>
      </dgm:t>
    </dgm:pt>
    <dgm:pt modelId="{89394E2D-496C-478C-AC9D-AA9DE720B808}" type="parTrans" cxnId="{CE41BA63-7DE0-497D-8A4C-65B8ECCF5074}">
      <dgm:prSet/>
      <dgm:spPr/>
      <dgm:t>
        <a:bodyPr/>
        <a:lstStyle/>
        <a:p>
          <a:endParaRPr lang="es-ES"/>
        </a:p>
      </dgm:t>
    </dgm:pt>
    <dgm:pt modelId="{6C5098A1-C6CA-43A2-ACC8-C455F76D220A}" type="sibTrans" cxnId="{CE41BA63-7DE0-497D-8A4C-65B8ECCF5074}">
      <dgm:prSet/>
      <dgm:spPr/>
      <dgm:t>
        <a:bodyPr/>
        <a:lstStyle/>
        <a:p>
          <a:endParaRPr lang="es-ES"/>
        </a:p>
      </dgm:t>
    </dgm:pt>
    <dgm:pt modelId="{246C854C-4993-42C3-849C-CCF0D5F6E1CA}" type="pres">
      <dgm:prSet presAssocID="{DB6EC519-50C5-45DB-AF13-806D298E341C}" presName="linearFlow" presStyleCnt="0">
        <dgm:presLayoutVars>
          <dgm:resizeHandles val="exact"/>
        </dgm:presLayoutVars>
      </dgm:prSet>
      <dgm:spPr/>
    </dgm:pt>
    <dgm:pt modelId="{BF753AC6-DD19-45D0-869C-5AD36302C8B2}" type="pres">
      <dgm:prSet presAssocID="{8AC34718-6697-4C5C-8FC6-29AC2DF403D3}" presName="node" presStyleLbl="node1" presStyleIdx="0" presStyleCnt="3" custScaleX="49094" custScaleY="109718">
        <dgm:presLayoutVars>
          <dgm:bulletEnabled val="1"/>
        </dgm:presLayoutVars>
      </dgm:prSet>
      <dgm:spPr/>
    </dgm:pt>
    <dgm:pt modelId="{6A284AF7-1340-45A5-98DE-F18EC47CF3D6}" type="pres">
      <dgm:prSet presAssocID="{FE07FE42-6846-4F14-A171-59660A6B1FA5}" presName="sibTrans" presStyleLbl="sibTrans2D1" presStyleIdx="0" presStyleCnt="2"/>
      <dgm:spPr/>
    </dgm:pt>
    <dgm:pt modelId="{C5F6DE87-D819-4AE4-B4DB-0561B7E55918}" type="pres">
      <dgm:prSet presAssocID="{FE07FE42-6846-4F14-A171-59660A6B1FA5}" presName="connectorText" presStyleLbl="sibTrans2D1" presStyleIdx="0" presStyleCnt="2"/>
      <dgm:spPr/>
    </dgm:pt>
    <dgm:pt modelId="{DF80DA7D-62E0-4D79-B7A3-94407950A07B}" type="pres">
      <dgm:prSet presAssocID="{27B21D43-A2EE-4D42-B034-3832A3859A96}" presName="node" presStyleLbl="node1" presStyleIdx="1" presStyleCnt="3" custScaleX="47707" custScaleY="73904">
        <dgm:presLayoutVars>
          <dgm:bulletEnabled val="1"/>
        </dgm:presLayoutVars>
      </dgm:prSet>
      <dgm:spPr/>
    </dgm:pt>
    <dgm:pt modelId="{D82AFFE6-447F-4CA3-A48A-A2432C1476E8}" type="pres">
      <dgm:prSet presAssocID="{04E88193-E656-4EAC-B049-97B06FA563F7}" presName="sibTrans" presStyleLbl="sibTrans2D1" presStyleIdx="1" presStyleCnt="2"/>
      <dgm:spPr/>
    </dgm:pt>
    <dgm:pt modelId="{4B8DD8BA-3A6C-4654-A6C0-C6408F14AA84}" type="pres">
      <dgm:prSet presAssocID="{04E88193-E656-4EAC-B049-97B06FA563F7}" presName="connectorText" presStyleLbl="sibTrans2D1" presStyleIdx="1" presStyleCnt="2"/>
      <dgm:spPr/>
    </dgm:pt>
    <dgm:pt modelId="{2571528C-1C6E-4D5C-B305-5DBB49062DEB}" type="pres">
      <dgm:prSet presAssocID="{35C4C1AD-02CF-44DA-8D19-BB38ECD888D5}" presName="node" presStyleLbl="node1" presStyleIdx="2" presStyleCnt="3" custScaleX="43223" custScaleY="97335" custLinFactNeighborX="559" custLinFactNeighborY="-25381">
        <dgm:presLayoutVars>
          <dgm:bulletEnabled val="1"/>
        </dgm:presLayoutVars>
      </dgm:prSet>
      <dgm:spPr/>
    </dgm:pt>
  </dgm:ptLst>
  <dgm:cxnLst>
    <dgm:cxn modelId="{C64EC102-B919-48FE-B6C5-2BAC1B18C808}" type="presOf" srcId="{8AC34718-6697-4C5C-8FC6-29AC2DF403D3}" destId="{BF753AC6-DD19-45D0-869C-5AD36302C8B2}" srcOrd="0" destOrd="0" presId="urn:microsoft.com/office/officeart/2005/8/layout/process2"/>
    <dgm:cxn modelId="{C45FAE09-E901-4CD2-AEFD-B2815C189BB6}" type="presOf" srcId="{FE07FE42-6846-4F14-A171-59660A6B1FA5}" destId="{C5F6DE87-D819-4AE4-B4DB-0561B7E55918}" srcOrd="1" destOrd="0" presId="urn:microsoft.com/office/officeart/2005/8/layout/process2"/>
    <dgm:cxn modelId="{8BE03A1F-721D-4D7F-9C6B-ACE0DCC54F43}" type="presOf" srcId="{04E88193-E656-4EAC-B049-97B06FA563F7}" destId="{4B8DD8BA-3A6C-4654-A6C0-C6408F14AA84}" srcOrd="1" destOrd="0" presId="urn:microsoft.com/office/officeart/2005/8/layout/process2"/>
    <dgm:cxn modelId="{CE41BA63-7DE0-497D-8A4C-65B8ECCF5074}" srcId="{DB6EC519-50C5-45DB-AF13-806D298E341C}" destId="{35C4C1AD-02CF-44DA-8D19-BB38ECD888D5}" srcOrd="2" destOrd="0" parTransId="{89394E2D-496C-478C-AC9D-AA9DE720B808}" sibTransId="{6C5098A1-C6CA-43A2-ACC8-C455F76D220A}"/>
    <dgm:cxn modelId="{0AA82345-76B7-408F-9EDB-A9097BE7DC4E}" srcId="{DB6EC519-50C5-45DB-AF13-806D298E341C}" destId="{8AC34718-6697-4C5C-8FC6-29AC2DF403D3}" srcOrd="0" destOrd="0" parTransId="{D2A3B05F-B45D-428D-8163-0B0C76437E06}" sibTransId="{FE07FE42-6846-4F14-A171-59660A6B1FA5}"/>
    <dgm:cxn modelId="{86646548-9B9A-446B-9FDD-8DAEC4294761}" type="presOf" srcId="{04E88193-E656-4EAC-B049-97B06FA563F7}" destId="{D82AFFE6-447F-4CA3-A48A-A2432C1476E8}" srcOrd="0" destOrd="0" presId="urn:microsoft.com/office/officeart/2005/8/layout/process2"/>
    <dgm:cxn modelId="{9A8E9E81-313D-422F-AFBD-7A1443F1A7E2}" type="presOf" srcId="{FE07FE42-6846-4F14-A171-59660A6B1FA5}" destId="{6A284AF7-1340-45A5-98DE-F18EC47CF3D6}" srcOrd="0" destOrd="0" presId="urn:microsoft.com/office/officeart/2005/8/layout/process2"/>
    <dgm:cxn modelId="{BE00E4A3-9AD6-40E3-89F2-F9B93ADBFA3A}" type="presOf" srcId="{DB6EC519-50C5-45DB-AF13-806D298E341C}" destId="{246C854C-4993-42C3-849C-CCF0D5F6E1CA}" srcOrd="0" destOrd="0" presId="urn:microsoft.com/office/officeart/2005/8/layout/process2"/>
    <dgm:cxn modelId="{77F176BF-8961-40AA-83F8-D5EE22657D10}" srcId="{DB6EC519-50C5-45DB-AF13-806D298E341C}" destId="{27B21D43-A2EE-4D42-B034-3832A3859A96}" srcOrd="1" destOrd="0" parTransId="{D93A166F-3C7D-486F-8A56-DD0599AAA27E}" sibTransId="{04E88193-E656-4EAC-B049-97B06FA563F7}"/>
    <dgm:cxn modelId="{CAEB94C4-C242-436A-B296-7858254F7BDC}" type="presOf" srcId="{35C4C1AD-02CF-44DA-8D19-BB38ECD888D5}" destId="{2571528C-1C6E-4D5C-B305-5DBB49062DEB}" srcOrd="0" destOrd="0" presId="urn:microsoft.com/office/officeart/2005/8/layout/process2"/>
    <dgm:cxn modelId="{E37EDBF4-5247-4A32-9C94-74AB69FB0A81}" type="presOf" srcId="{27B21D43-A2EE-4D42-B034-3832A3859A96}" destId="{DF80DA7D-62E0-4D79-B7A3-94407950A07B}" srcOrd="0" destOrd="0" presId="urn:microsoft.com/office/officeart/2005/8/layout/process2"/>
    <dgm:cxn modelId="{2C61380A-FB74-417B-A861-98D6C1CB9AE6}" type="presParOf" srcId="{246C854C-4993-42C3-849C-CCF0D5F6E1CA}" destId="{BF753AC6-DD19-45D0-869C-5AD36302C8B2}" srcOrd="0" destOrd="0" presId="urn:microsoft.com/office/officeart/2005/8/layout/process2"/>
    <dgm:cxn modelId="{5A0DB2EB-A601-45AC-9875-BDCD34CD09B3}" type="presParOf" srcId="{246C854C-4993-42C3-849C-CCF0D5F6E1CA}" destId="{6A284AF7-1340-45A5-98DE-F18EC47CF3D6}" srcOrd="1" destOrd="0" presId="urn:microsoft.com/office/officeart/2005/8/layout/process2"/>
    <dgm:cxn modelId="{F390B360-0153-4364-92EE-7FA8BD5DB9BC}" type="presParOf" srcId="{6A284AF7-1340-45A5-98DE-F18EC47CF3D6}" destId="{C5F6DE87-D819-4AE4-B4DB-0561B7E55918}" srcOrd="0" destOrd="0" presId="urn:microsoft.com/office/officeart/2005/8/layout/process2"/>
    <dgm:cxn modelId="{B6F1C776-9867-4D48-8D7D-4067170790DE}" type="presParOf" srcId="{246C854C-4993-42C3-849C-CCF0D5F6E1CA}" destId="{DF80DA7D-62E0-4D79-B7A3-94407950A07B}" srcOrd="2" destOrd="0" presId="urn:microsoft.com/office/officeart/2005/8/layout/process2"/>
    <dgm:cxn modelId="{02FC807A-98C4-4321-A6DB-90872113D846}" type="presParOf" srcId="{246C854C-4993-42C3-849C-CCF0D5F6E1CA}" destId="{D82AFFE6-447F-4CA3-A48A-A2432C1476E8}" srcOrd="3" destOrd="0" presId="urn:microsoft.com/office/officeart/2005/8/layout/process2"/>
    <dgm:cxn modelId="{FCD1B47C-CCF7-4906-B94C-E1DF6FBF754E}" type="presParOf" srcId="{D82AFFE6-447F-4CA3-A48A-A2432C1476E8}" destId="{4B8DD8BA-3A6C-4654-A6C0-C6408F14AA84}" srcOrd="0" destOrd="0" presId="urn:microsoft.com/office/officeart/2005/8/layout/process2"/>
    <dgm:cxn modelId="{07B979E6-234A-4605-888D-BF9FE054FDD0}" type="presParOf" srcId="{246C854C-4993-42C3-849C-CCF0D5F6E1CA}" destId="{2571528C-1C6E-4D5C-B305-5DBB49062DEB}" srcOrd="4" destOrd="0" presId="urn:microsoft.com/office/officeart/2005/8/layout/process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DDF92C-FCD9-4569-8A15-1CE808E469E0}" type="doc">
      <dgm:prSet loTypeId="urn:microsoft.com/office/officeart/2008/layout/PictureAccentList" loCatId="list" qsTypeId="urn:microsoft.com/office/officeart/2005/8/quickstyle/simple1" qsCatId="simple" csTypeId="urn:microsoft.com/office/officeart/2005/8/colors/accent0_3" csCatId="mainScheme" phldr="1"/>
      <dgm:spPr/>
      <dgm:t>
        <a:bodyPr/>
        <a:lstStyle/>
        <a:p>
          <a:endParaRPr lang="es-GT"/>
        </a:p>
      </dgm:t>
    </dgm:pt>
    <dgm:pt modelId="{82D3A6BE-24D2-4083-A117-0C767C696021}">
      <dgm:prSet phldrT="[Texto]" custT="1"/>
      <dgm:spPr>
        <a:solidFill>
          <a:schemeClr val="accent4">
            <a:lumMod val="60000"/>
            <a:lumOff val="40000"/>
          </a:schemeClr>
        </a:solidFill>
      </dgm:spPr>
      <dgm:t>
        <a:bodyPr/>
        <a:lstStyle/>
        <a:p>
          <a:pPr>
            <a:lnSpc>
              <a:spcPct val="100000"/>
            </a:lnSpc>
          </a:pPr>
          <a:r>
            <a:rPr lang="es-GT" sz="1400" b="1" dirty="0">
              <a:solidFill>
                <a:srgbClr val="002060"/>
              </a:solidFill>
              <a:latin typeface="+mn-lt"/>
            </a:rPr>
            <a:t>FACTURACIÓN Y DOCUMENTACIÓN DE SOPORTE</a:t>
          </a:r>
        </a:p>
      </dgm:t>
    </dgm:pt>
    <dgm:pt modelId="{59472B2E-77CD-4B7E-80E1-07744AA437C3}" type="parTrans" cxnId="{F8EE18F0-4756-48DD-AFF0-2FD62AB6DC96}">
      <dgm:prSet/>
      <dgm:spPr/>
      <dgm:t>
        <a:bodyPr/>
        <a:lstStyle/>
        <a:p>
          <a:endParaRPr lang="es-GT" sz="1400">
            <a:latin typeface="+mj-lt"/>
          </a:endParaRPr>
        </a:p>
      </dgm:t>
    </dgm:pt>
    <dgm:pt modelId="{74C836CF-9DBF-4939-A457-8E5BE869AEF1}" type="sibTrans" cxnId="{F8EE18F0-4756-48DD-AFF0-2FD62AB6DC96}">
      <dgm:prSet/>
      <dgm:spPr/>
      <dgm:t>
        <a:bodyPr/>
        <a:lstStyle/>
        <a:p>
          <a:endParaRPr lang="es-GT" sz="1400">
            <a:latin typeface="+mj-lt"/>
          </a:endParaRPr>
        </a:p>
      </dgm:t>
    </dgm:pt>
    <dgm:pt modelId="{2160CB10-C0C2-491A-9A61-3681876FA78A}">
      <dgm:prSet phldrT="[Texto]" custT="1"/>
      <dgm:spPr>
        <a:solidFill>
          <a:schemeClr val="accent5">
            <a:lumMod val="20000"/>
            <a:lumOff val="80000"/>
          </a:schemeClr>
        </a:solidFill>
      </dgm:spPr>
      <dgm:t>
        <a:bodyPr/>
        <a:lstStyle/>
        <a:p>
          <a:pPr>
            <a:buFont typeface="Arial" panose="020B0604020202020204" pitchFamily="34" charset="0"/>
            <a:buChar char="•"/>
          </a:pPr>
          <a:r>
            <a:rPr lang="es-GT" sz="1200" dirty="0">
              <a:solidFill>
                <a:schemeClr val="tx1">
                  <a:lumMod val="85000"/>
                  <a:lumOff val="15000"/>
                </a:schemeClr>
              </a:solidFill>
              <a:latin typeface="+mj-lt"/>
            </a:rPr>
            <a:t>Facturación por “asesorías para la compra de activos virtuales” (comisión %).</a:t>
          </a:r>
        </a:p>
        <a:p>
          <a:pPr>
            <a:buFont typeface="Arial" panose="020B0604020202020204" pitchFamily="34" charset="0"/>
            <a:buChar char="•"/>
          </a:pPr>
          <a:r>
            <a:rPr lang="es-GT" sz="1200" dirty="0">
              <a:solidFill>
                <a:schemeClr val="tx1">
                  <a:lumMod val="85000"/>
                  <a:lumOff val="15000"/>
                </a:schemeClr>
              </a:solidFill>
              <a:latin typeface="+mj-lt"/>
            </a:rPr>
            <a:t>Facturas emitidas por valores significativos hasta por </a:t>
          </a:r>
          <a:r>
            <a:rPr lang="es-GT" sz="1200" b="1" dirty="0">
              <a:solidFill>
                <a:schemeClr val="accent5">
                  <a:lumMod val="75000"/>
                </a:schemeClr>
              </a:solidFill>
              <a:latin typeface="+mj-lt"/>
            </a:rPr>
            <a:t>USD238 mil aprox.</a:t>
          </a:r>
          <a:r>
            <a:rPr lang="es-GT" sz="1200" dirty="0">
              <a:solidFill>
                <a:schemeClr val="tx1">
                  <a:lumMod val="85000"/>
                  <a:lumOff val="15000"/>
                </a:schemeClr>
              </a:solidFill>
              <a:latin typeface="+mj-lt"/>
            </a:rPr>
            <a:t> (Q1.9 millones), en una misma factura y fecha.</a:t>
          </a:r>
        </a:p>
        <a:p>
          <a:pPr>
            <a:buNone/>
          </a:pPr>
          <a:r>
            <a:rPr lang="es-GT" sz="1200" dirty="0">
              <a:solidFill>
                <a:schemeClr val="tx1">
                  <a:lumMod val="85000"/>
                  <a:lumOff val="15000"/>
                </a:schemeClr>
              </a:solidFill>
              <a:latin typeface="+mj-lt"/>
            </a:rPr>
            <a:t>Algunas facturas emitidas a nombre de “CONSUMIDOR FINAL”. </a:t>
          </a:r>
          <a:endParaRPr lang="es-GT" sz="1200" b="1" dirty="0">
            <a:solidFill>
              <a:schemeClr val="accent2">
                <a:lumMod val="75000"/>
              </a:schemeClr>
            </a:solidFill>
            <a:latin typeface="+mj-lt"/>
          </a:endParaRPr>
        </a:p>
      </dgm:t>
    </dgm:pt>
    <dgm:pt modelId="{03A9DF26-F599-4180-8B2E-31601596A849}" type="parTrans" cxnId="{DD9A16C4-763B-41D4-A35F-050713E5F2B8}">
      <dgm:prSet/>
      <dgm:spPr/>
      <dgm:t>
        <a:bodyPr/>
        <a:lstStyle/>
        <a:p>
          <a:endParaRPr lang="es-GT" sz="1400">
            <a:latin typeface="+mj-lt"/>
          </a:endParaRPr>
        </a:p>
      </dgm:t>
    </dgm:pt>
    <dgm:pt modelId="{D653F3D9-0242-4953-B906-72171EED5F48}" type="sibTrans" cxnId="{DD9A16C4-763B-41D4-A35F-050713E5F2B8}">
      <dgm:prSet/>
      <dgm:spPr/>
      <dgm:t>
        <a:bodyPr/>
        <a:lstStyle/>
        <a:p>
          <a:endParaRPr lang="es-GT" sz="1400">
            <a:latin typeface="+mj-lt"/>
          </a:endParaRPr>
        </a:p>
      </dgm:t>
    </dgm:pt>
    <dgm:pt modelId="{DC13431B-9535-4B3C-8036-1E4F2EBC6C74}">
      <dgm:prSet phldrT="[Texto]" custT="1"/>
      <dgm:spPr>
        <a:solidFill>
          <a:schemeClr val="accent5">
            <a:lumMod val="20000"/>
            <a:lumOff val="80000"/>
          </a:schemeClr>
        </a:solidFill>
      </dgm:spPr>
      <dgm:t>
        <a:bodyPr/>
        <a:lstStyle/>
        <a:p>
          <a:r>
            <a:rPr lang="es-GT" sz="1200" dirty="0">
              <a:solidFill>
                <a:schemeClr val="tx1">
                  <a:lumMod val="85000"/>
                  <a:lumOff val="15000"/>
                </a:schemeClr>
              </a:solidFill>
              <a:latin typeface="+mj-lt"/>
            </a:rPr>
            <a:t>Persona Obligada (banco) reportó estructuración de fondos en efectivo para posterior envío de transferencias internacionales y rompimiento de perfil económico y según la Debida Diligencia, se estableció lo siguiente:</a:t>
          </a:r>
        </a:p>
      </dgm:t>
    </dgm:pt>
    <dgm:pt modelId="{84F1FC5F-EBFD-4BDC-883C-1FE0549A7562}" type="parTrans" cxnId="{F7CEA712-A862-4F06-8352-BD99D67FF375}">
      <dgm:prSet/>
      <dgm:spPr/>
      <dgm:t>
        <a:bodyPr/>
        <a:lstStyle/>
        <a:p>
          <a:endParaRPr lang="es-GT"/>
        </a:p>
      </dgm:t>
    </dgm:pt>
    <dgm:pt modelId="{A27228EE-4C37-423E-BE59-D80710C5521F}" type="sibTrans" cxnId="{F7CEA712-A862-4F06-8352-BD99D67FF375}">
      <dgm:prSet/>
      <dgm:spPr/>
      <dgm:t>
        <a:bodyPr/>
        <a:lstStyle/>
        <a:p>
          <a:endParaRPr lang="es-GT"/>
        </a:p>
      </dgm:t>
    </dgm:pt>
    <dgm:pt modelId="{3D964A40-6B0E-4D1B-B892-669E6FBF2C14}" type="pres">
      <dgm:prSet presAssocID="{4CDDF92C-FCD9-4569-8A15-1CE808E469E0}" presName="layout" presStyleCnt="0">
        <dgm:presLayoutVars>
          <dgm:chMax/>
          <dgm:chPref/>
          <dgm:dir/>
          <dgm:animOne val="branch"/>
          <dgm:animLvl val="lvl"/>
          <dgm:resizeHandles/>
        </dgm:presLayoutVars>
      </dgm:prSet>
      <dgm:spPr/>
    </dgm:pt>
    <dgm:pt modelId="{DBF7B212-0830-4999-AFD1-ADAFD44887B0}" type="pres">
      <dgm:prSet presAssocID="{82D3A6BE-24D2-4083-A117-0C767C696021}" presName="root" presStyleCnt="0">
        <dgm:presLayoutVars>
          <dgm:chMax/>
          <dgm:chPref val="4"/>
        </dgm:presLayoutVars>
      </dgm:prSet>
      <dgm:spPr/>
    </dgm:pt>
    <dgm:pt modelId="{161A3217-8C97-4A80-A3A5-FC8D3DB02048}" type="pres">
      <dgm:prSet presAssocID="{82D3A6BE-24D2-4083-A117-0C767C696021}" presName="rootComposite" presStyleCnt="0">
        <dgm:presLayoutVars/>
      </dgm:prSet>
      <dgm:spPr/>
    </dgm:pt>
    <dgm:pt modelId="{C7351FCE-EC16-422C-A523-6E854FCB85BB}" type="pres">
      <dgm:prSet presAssocID="{82D3A6BE-24D2-4083-A117-0C767C696021}" presName="rootText" presStyleLbl="node0" presStyleIdx="0" presStyleCnt="1" custScaleY="40860">
        <dgm:presLayoutVars>
          <dgm:chMax/>
          <dgm:chPref val="4"/>
        </dgm:presLayoutVars>
      </dgm:prSet>
      <dgm:spPr/>
    </dgm:pt>
    <dgm:pt modelId="{8A106B69-C7F1-4EB9-A5EA-E880A7A226F1}" type="pres">
      <dgm:prSet presAssocID="{82D3A6BE-24D2-4083-A117-0C767C696021}" presName="childShape" presStyleCnt="0">
        <dgm:presLayoutVars>
          <dgm:chMax val="0"/>
          <dgm:chPref val="0"/>
        </dgm:presLayoutVars>
      </dgm:prSet>
      <dgm:spPr/>
    </dgm:pt>
    <dgm:pt modelId="{E6459C8C-AEA1-491A-9216-F968F7D4BD7B}" type="pres">
      <dgm:prSet presAssocID="{DC13431B-9535-4B3C-8036-1E4F2EBC6C74}" presName="childComposite" presStyleCnt="0">
        <dgm:presLayoutVars>
          <dgm:chMax val="0"/>
          <dgm:chPref val="0"/>
        </dgm:presLayoutVars>
      </dgm:prSet>
      <dgm:spPr/>
    </dgm:pt>
    <dgm:pt modelId="{5B69EF3A-4381-4F05-B0D9-737D14FEF1A3}" type="pres">
      <dgm:prSet presAssocID="{DC13431B-9535-4B3C-8036-1E4F2EBC6C74}"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nco contorno"/>
        </a:ext>
      </dgm:extLst>
    </dgm:pt>
    <dgm:pt modelId="{B44B4F95-4F53-4B07-91A3-8F63B64069EF}" type="pres">
      <dgm:prSet presAssocID="{DC13431B-9535-4B3C-8036-1E4F2EBC6C74}" presName="childText" presStyleLbl="lnNode1" presStyleIdx="0" presStyleCnt="2">
        <dgm:presLayoutVars>
          <dgm:chMax val="0"/>
          <dgm:chPref val="0"/>
          <dgm:bulletEnabled val="1"/>
        </dgm:presLayoutVars>
      </dgm:prSet>
      <dgm:spPr/>
    </dgm:pt>
    <dgm:pt modelId="{98B0D14D-2521-4FDD-ACE3-9C4C887B5329}" type="pres">
      <dgm:prSet presAssocID="{2160CB10-C0C2-491A-9A61-3681876FA78A}" presName="childComposite" presStyleCnt="0">
        <dgm:presLayoutVars>
          <dgm:chMax val="0"/>
          <dgm:chPref val="0"/>
        </dgm:presLayoutVars>
      </dgm:prSet>
      <dgm:spPr/>
    </dgm:pt>
    <dgm:pt modelId="{28622091-6505-48CF-8B18-9242567183C0}" type="pres">
      <dgm:prSet presAssocID="{2160CB10-C0C2-491A-9A61-3681876FA78A}" presName="Image"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o con relleno sólido"/>
        </a:ext>
      </dgm:extLst>
    </dgm:pt>
    <dgm:pt modelId="{F55C6E65-5E22-456F-ADF3-060D6EED7721}" type="pres">
      <dgm:prSet presAssocID="{2160CB10-C0C2-491A-9A61-3681876FA78A}" presName="childText" presStyleLbl="lnNode1" presStyleIdx="1" presStyleCnt="2" custScaleY="134077">
        <dgm:presLayoutVars>
          <dgm:chMax val="0"/>
          <dgm:chPref val="0"/>
          <dgm:bulletEnabled val="1"/>
        </dgm:presLayoutVars>
      </dgm:prSet>
      <dgm:spPr/>
    </dgm:pt>
  </dgm:ptLst>
  <dgm:cxnLst>
    <dgm:cxn modelId="{F7CEA712-A862-4F06-8352-BD99D67FF375}" srcId="{82D3A6BE-24D2-4083-A117-0C767C696021}" destId="{DC13431B-9535-4B3C-8036-1E4F2EBC6C74}" srcOrd="0" destOrd="0" parTransId="{84F1FC5F-EBFD-4BDC-883C-1FE0549A7562}" sibTransId="{A27228EE-4C37-423E-BE59-D80710C5521F}"/>
    <dgm:cxn modelId="{FDC8C44A-F3CA-43B4-8303-FED332F5BA8A}" type="presOf" srcId="{2160CB10-C0C2-491A-9A61-3681876FA78A}" destId="{F55C6E65-5E22-456F-ADF3-060D6EED7721}" srcOrd="0" destOrd="0" presId="urn:microsoft.com/office/officeart/2008/layout/PictureAccentList"/>
    <dgm:cxn modelId="{B2E747A1-6A26-4EB3-9649-A27CFB5B7E32}" type="presOf" srcId="{DC13431B-9535-4B3C-8036-1E4F2EBC6C74}" destId="{B44B4F95-4F53-4B07-91A3-8F63B64069EF}" srcOrd="0" destOrd="0" presId="urn:microsoft.com/office/officeart/2008/layout/PictureAccentList"/>
    <dgm:cxn modelId="{DD9A16C4-763B-41D4-A35F-050713E5F2B8}" srcId="{82D3A6BE-24D2-4083-A117-0C767C696021}" destId="{2160CB10-C0C2-491A-9A61-3681876FA78A}" srcOrd="1" destOrd="0" parTransId="{03A9DF26-F599-4180-8B2E-31601596A849}" sibTransId="{D653F3D9-0242-4953-B906-72171EED5F48}"/>
    <dgm:cxn modelId="{F8EE18F0-4756-48DD-AFF0-2FD62AB6DC96}" srcId="{4CDDF92C-FCD9-4569-8A15-1CE808E469E0}" destId="{82D3A6BE-24D2-4083-A117-0C767C696021}" srcOrd="0" destOrd="0" parTransId="{59472B2E-77CD-4B7E-80E1-07744AA437C3}" sibTransId="{74C836CF-9DBF-4939-A457-8E5BE869AEF1}"/>
    <dgm:cxn modelId="{6F4F99F8-250E-4BA2-908E-7AEFED06DB19}" type="presOf" srcId="{82D3A6BE-24D2-4083-A117-0C767C696021}" destId="{C7351FCE-EC16-422C-A523-6E854FCB85BB}" srcOrd="0" destOrd="0" presId="urn:microsoft.com/office/officeart/2008/layout/PictureAccentList"/>
    <dgm:cxn modelId="{36D157FE-B533-406C-A114-78E3A45D779B}" type="presOf" srcId="{4CDDF92C-FCD9-4569-8A15-1CE808E469E0}" destId="{3D964A40-6B0E-4D1B-B892-669E6FBF2C14}" srcOrd="0" destOrd="0" presId="urn:microsoft.com/office/officeart/2008/layout/PictureAccentList"/>
    <dgm:cxn modelId="{EAD316F7-7B07-4041-8111-AFCF5B45937C}" type="presParOf" srcId="{3D964A40-6B0E-4D1B-B892-669E6FBF2C14}" destId="{DBF7B212-0830-4999-AFD1-ADAFD44887B0}" srcOrd="0" destOrd="0" presId="urn:microsoft.com/office/officeart/2008/layout/PictureAccentList"/>
    <dgm:cxn modelId="{2EDF95E1-8C89-4DA6-8378-51AB265C1F22}" type="presParOf" srcId="{DBF7B212-0830-4999-AFD1-ADAFD44887B0}" destId="{161A3217-8C97-4A80-A3A5-FC8D3DB02048}" srcOrd="0" destOrd="0" presId="urn:microsoft.com/office/officeart/2008/layout/PictureAccentList"/>
    <dgm:cxn modelId="{03287B88-DFFC-4871-8B06-3A28FD6842D4}" type="presParOf" srcId="{161A3217-8C97-4A80-A3A5-FC8D3DB02048}" destId="{C7351FCE-EC16-422C-A523-6E854FCB85BB}" srcOrd="0" destOrd="0" presId="urn:microsoft.com/office/officeart/2008/layout/PictureAccentList"/>
    <dgm:cxn modelId="{FA6643C6-6612-4244-9DF7-6BA2938D07CB}" type="presParOf" srcId="{DBF7B212-0830-4999-AFD1-ADAFD44887B0}" destId="{8A106B69-C7F1-4EB9-A5EA-E880A7A226F1}" srcOrd="1" destOrd="0" presId="urn:microsoft.com/office/officeart/2008/layout/PictureAccentList"/>
    <dgm:cxn modelId="{ABEF3818-3013-4BDB-9FCB-12E4551C2CEB}" type="presParOf" srcId="{8A106B69-C7F1-4EB9-A5EA-E880A7A226F1}" destId="{E6459C8C-AEA1-491A-9216-F968F7D4BD7B}" srcOrd="0" destOrd="0" presId="urn:microsoft.com/office/officeart/2008/layout/PictureAccentList"/>
    <dgm:cxn modelId="{C6C2FF92-8127-4127-8C7D-A2EC00C1DED2}" type="presParOf" srcId="{E6459C8C-AEA1-491A-9216-F968F7D4BD7B}" destId="{5B69EF3A-4381-4F05-B0D9-737D14FEF1A3}" srcOrd="0" destOrd="0" presId="urn:microsoft.com/office/officeart/2008/layout/PictureAccentList"/>
    <dgm:cxn modelId="{4DC1F488-27FF-4F78-9144-F0E0A3FFDCFE}" type="presParOf" srcId="{E6459C8C-AEA1-491A-9216-F968F7D4BD7B}" destId="{B44B4F95-4F53-4B07-91A3-8F63B64069EF}" srcOrd="1" destOrd="0" presId="urn:microsoft.com/office/officeart/2008/layout/PictureAccentList"/>
    <dgm:cxn modelId="{BFC43B36-589E-4AA5-9995-09A4180DE14B}" type="presParOf" srcId="{8A106B69-C7F1-4EB9-A5EA-E880A7A226F1}" destId="{98B0D14D-2521-4FDD-ACE3-9C4C887B5329}" srcOrd="1" destOrd="0" presId="urn:microsoft.com/office/officeart/2008/layout/PictureAccentList"/>
    <dgm:cxn modelId="{C4362C21-8735-4D40-951F-2F226A7D9399}" type="presParOf" srcId="{98B0D14D-2521-4FDD-ACE3-9C4C887B5329}" destId="{28622091-6505-48CF-8B18-9242567183C0}" srcOrd="0" destOrd="0" presId="urn:microsoft.com/office/officeart/2008/layout/PictureAccentList"/>
    <dgm:cxn modelId="{1D5BEE39-B0AD-47A9-BC96-1ACEA1142400}" type="presParOf" srcId="{98B0D14D-2521-4FDD-ACE3-9C4C887B5329}" destId="{F55C6E65-5E22-456F-ADF3-060D6EED77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971815-1CEA-46A6-A193-F3405CF5E1D6}" type="doc">
      <dgm:prSet loTypeId="urn:microsoft.com/office/officeart/2005/8/layout/chevron2" loCatId="list" qsTypeId="urn:microsoft.com/office/officeart/2005/8/quickstyle/simple2" qsCatId="simple" csTypeId="urn:microsoft.com/office/officeart/2005/8/colors/colorful2" csCatId="colorful" phldr="1"/>
      <dgm:spPr/>
    </dgm:pt>
    <dgm:pt modelId="{BCDE94D2-F64F-4127-A7B5-1C87E4C2FFC5}">
      <dgm:prSet phldrT="[Texto]" custT="1">
        <dgm:style>
          <a:lnRef idx="3">
            <a:schemeClr val="lt1"/>
          </a:lnRef>
          <a:fillRef idx="1">
            <a:schemeClr val="accent5"/>
          </a:fillRef>
          <a:effectRef idx="1">
            <a:schemeClr val="accent5"/>
          </a:effectRef>
          <a:fontRef idx="minor">
            <a:schemeClr val="lt1"/>
          </a:fontRef>
        </dgm:style>
      </dgm:prSet>
      <dgm:spPr/>
      <dgm:t>
        <a:bodyPr/>
        <a:lstStyle/>
        <a:p>
          <a:endParaRPr lang="es-GT" sz="1800" dirty="0"/>
        </a:p>
      </dgm:t>
    </dgm:pt>
    <dgm:pt modelId="{922BD993-B712-47BB-B6A0-C6E9326D3EE4}" type="parTrans" cxnId="{63E1085A-E0C9-45C0-9791-2D1C32D762A7}">
      <dgm:prSet/>
      <dgm:spPr/>
      <dgm:t>
        <a:bodyPr/>
        <a:lstStyle/>
        <a:p>
          <a:endParaRPr lang="es-GT"/>
        </a:p>
      </dgm:t>
    </dgm:pt>
    <dgm:pt modelId="{D08BFC28-438A-4DF4-8F49-581977774176}" type="sibTrans" cxnId="{63E1085A-E0C9-45C0-9791-2D1C32D762A7}">
      <dgm:prSet/>
      <dgm:spPr/>
      <dgm:t>
        <a:bodyPr/>
        <a:lstStyle/>
        <a:p>
          <a:endParaRPr lang="es-GT"/>
        </a:p>
      </dgm:t>
    </dgm:pt>
    <dgm:pt modelId="{2E38D398-C6A9-4750-ABAB-8CA77F143CB9}">
      <dgm:prSet phldrT="[Texto]" custT="1">
        <dgm:style>
          <a:lnRef idx="3">
            <a:schemeClr val="lt1"/>
          </a:lnRef>
          <a:fillRef idx="1">
            <a:schemeClr val="accent5"/>
          </a:fillRef>
          <a:effectRef idx="1">
            <a:schemeClr val="accent5"/>
          </a:effectRef>
          <a:fontRef idx="minor">
            <a:schemeClr val="lt1"/>
          </a:fontRef>
        </dgm:style>
      </dgm:prSet>
      <dgm:spPr>
        <a:ln/>
      </dgm:spPr>
      <dgm:t>
        <a:bodyPr/>
        <a:lstStyle/>
        <a:p>
          <a:endParaRPr lang="es-GT" sz="1800" dirty="0"/>
        </a:p>
      </dgm:t>
    </dgm:pt>
    <dgm:pt modelId="{6E828EC6-4F88-47C0-8F45-10A5DBD3F787}" type="parTrans" cxnId="{86320B23-480F-4368-BB0C-F01BBE8EDC14}">
      <dgm:prSet/>
      <dgm:spPr/>
      <dgm:t>
        <a:bodyPr/>
        <a:lstStyle/>
        <a:p>
          <a:endParaRPr lang="es-GT"/>
        </a:p>
      </dgm:t>
    </dgm:pt>
    <dgm:pt modelId="{89301E67-52F4-4B69-89B7-645C19AF62B7}" type="sibTrans" cxnId="{86320B23-480F-4368-BB0C-F01BBE8EDC14}">
      <dgm:prSet/>
      <dgm:spPr/>
      <dgm:t>
        <a:bodyPr/>
        <a:lstStyle/>
        <a:p>
          <a:endParaRPr lang="es-GT"/>
        </a:p>
      </dgm:t>
    </dgm:pt>
    <dgm:pt modelId="{9B9ED854-6036-4EAD-8C5F-9BAAE72BF67A}">
      <dgm:prSet custT="1">
        <dgm:style>
          <a:lnRef idx="2">
            <a:schemeClr val="accent6"/>
          </a:lnRef>
          <a:fillRef idx="1">
            <a:schemeClr val="lt1"/>
          </a:fillRef>
          <a:effectRef idx="0">
            <a:schemeClr val="accent6"/>
          </a:effectRef>
          <a:fontRef idx="minor">
            <a:schemeClr val="dk1"/>
          </a:fontRef>
        </dgm:style>
      </dgm:prSet>
      <dgm:spPr>
        <a:ln>
          <a:noFill/>
        </a:ln>
      </dgm:spPr>
      <dgm:t>
        <a:bodyPr/>
        <a:lstStyle/>
        <a:p>
          <a:pPr algn="just"/>
          <a:r>
            <a:rPr lang="es-GT" sz="1500" dirty="0">
              <a:solidFill>
                <a:schemeClr val="tx1"/>
              </a:solidFill>
            </a:rPr>
            <a:t>Préstamos financieros para la compra y/o inversión de activos virtuales (riesgo de pérdida económica de la población </a:t>
          </a:r>
          <a:r>
            <a:rPr lang="es-GT" sz="1500" b="1" dirty="0">
              <a:solidFill>
                <a:schemeClr val="accent5">
                  <a:lumMod val="75000"/>
                </a:schemeClr>
              </a:solidFill>
            </a:rPr>
            <a:t>–estafa-</a:t>
          </a:r>
          <a:r>
            <a:rPr lang="es-GT" sz="1500" dirty="0">
              <a:solidFill>
                <a:schemeClr val="tx1"/>
              </a:solidFill>
            </a:rPr>
            <a:t>).</a:t>
          </a:r>
          <a:endParaRPr lang="es-GT" sz="1500" dirty="0"/>
        </a:p>
      </dgm:t>
    </dgm:pt>
    <dgm:pt modelId="{DC776AAE-CAFB-41B4-AF48-21C9A17A5D68}" type="parTrans" cxnId="{E2624579-D28D-4758-A8F0-BDDD3F4FFDD4}">
      <dgm:prSet/>
      <dgm:spPr/>
      <dgm:t>
        <a:bodyPr/>
        <a:lstStyle/>
        <a:p>
          <a:endParaRPr lang="es-GT"/>
        </a:p>
      </dgm:t>
    </dgm:pt>
    <dgm:pt modelId="{D5D951C8-2CA7-455A-B2F4-68715669B066}" type="sibTrans" cxnId="{E2624579-D28D-4758-A8F0-BDDD3F4FFDD4}">
      <dgm:prSet/>
      <dgm:spPr/>
      <dgm:t>
        <a:bodyPr/>
        <a:lstStyle/>
        <a:p>
          <a:endParaRPr lang="es-GT"/>
        </a:p>
      </dgm:t>
    </dgm:pt>
    <dgm:pt modelId="{82774D17-2558-4569-B619-DF3D4A7B7E46}">
      <dgm:prSet custT="1">
        <dgm:style>
          <a:lnRef idx="2">
            <a:schemeClr val="accent3">
              <a:shade val="50000"/>
            </a:schemeClr>
          </a:lnRef>
          <a:fillRef idx="1">
            <a:schemeClr val="accent3"/>
          </a:fillRef>
          <a:effectRef idx="0">
            <a:schemeClr val="accent3"/>
          </a:effectRef>
          <a:fontRef idx="minor">
            <a:schemeClr val="lt1"/>
          </a:fontRef>
        </dgm:style>
      </dgm:prSet>
      <dgm:spPr>
        <a:noFill/>
        <a:ln>
          <a:noFill/>
        </a:ln>
      </dgm:spPr>
      <dgm:t>
        <a:bodyPr/>
        <a:lstStyle/>
        <a:p>
          <a:pPr algn="just"/>
          <a:r>
            <a:rPr lang="es-ES" sz="1500" dirty="0">
              <a:solidFill>
                <a:schemeClr val="tx1"/>
              </a:solidFill>
            </a:rPr>
            <a:t>Posibles estructuras criminales, a través de personas individuales y sociedades mercantiles que se relacionan con el </a:t>
          </a:r>
          <a:r>
            <a:rPr lang="es-ES" sz="1500" b="1" u="none" dirty="0">
              <a:solidFill>
                <a:schemeClr val="accent5">
                  <a:lumMod val="75000"/>
                </a:schemeClr>
              </a:solidFill>
            </a:rPr>
            <a:t>narcotráfico, trata de personas, tránsito ilegal de personas</a:t>
          </a:r>
          <a:r>
            <a:rPr lang="es-ES" sz="1500" dirty="0">
              <a:solidFill>
                <a:schemeClr val="tx1"/>
              </a:solidFill>
            </a:rPr>
            <a:t>.</a:t>
          </a:r>
          <a:endParaRPr lang="es-GT" sz="1500" dirty="0">
            <a:solidFill>
              <a:schemeClr val="tx1"/>
            </a:solidFill>
          </a:endParaRPr>
        </a:p>
      </dgm:t>
    </dgm:pt>
    <dgm:pt modelId="{6C958E4A-6DC6-4FDE-A50D-71BB1A852A4D}" type="parTrans" cxnId="{66D72CF8-4A30-4BA6-BB63-17F6C82D0608}">
      <dgm:prSet/>
      <dgm:spPr/>
      <dgm:t>
        <a:bodyPr/>
        <a:lstStyle/>
        <a:p>
          <a:endParaRPr lang="es-GT"/>
        </a:p>
      </dgm:t>
    </dgm:pt>
    <dgm:pt modelId="{9CFE5ACE-E29A-47FC-B93E-680720A1140A}" type="sibTrans" cxnId="{66D72CF8-4A30-4BA6-BB63-17F6C82D0608}">
      <dgm:prSet/>
      <dgm:spPr/>
      <dgm:t>
        <a:bodyPr/>
        <a:lstStyle/>
        <a:p>
          <a:endParaRPr lang="es-GT"/>
        </a:p>
      </dgm:t>
    </dgm:pt>
    <dgm:pt modelId="{ABE41E9D-3700-4AD7-8DAF-340B7D0FA62B}">
      <dgm:prSet custT="1">
        <dgm:style>
          <a:lnRef idx="2">
            <a:schemeClr val="accent2"/>
          </a:lnRef>
          <a:fillRef idx="1">
            <a:schemeClr val="lt1"/>
          </a:fillRef>
          <a:effectRef idx="0">
            <a:schemeClr val="accent2"/>
          </a:effectRef>
          <a:fontRef idx="minor">
            <a:schemeClr val="dk1"/>
          </a:fontRef>
        </dgm:style>
      </dgm:prSet>
      <dgm:spPr>
        <a:ln>
          <a:noFill/>
        </a:ln>
      </dgm:spPr>
      <dgm:t>
        <a:bodyPr/>
        <a:lstStyle/>
        <a:p>
          <a:pPr algn="just"/>
          <a:r>
            <a:rPr lang="es-GT" sz="1500" dirty="0"/>
            <a:t>Captación de fondos a través de cuentas monetarias (Q-US$) en efectivo y de transferencias locales (en línea o ACH), provenientes de personas individuales y jurídicas.</a:t>
          </a:r>
        </a:p>
      </dgm:t>
    </dgm:pt>
    <dgm:pt modelId="{7B679B66-7231-4DFB-B821-25E2134BA5DD}" type="parTrans" cxnId="{F6779213-F7A2-476D-AC2B-D198002A8644}">
      <dgm:prSet/>
      <dgm:spPr/>
      <dgm:t>
        <a:bodyPr/>
        <a:lstStyle/>
        <a:p>
          <a:endParaRPr lang="es-ES"/>
        </a:p>
      </dgm:t>
    </dgm:pt>
    <dgm:pt modelId="{8A9A0953-0125-4833-8E6A-9A0049CE09D2}" type="sibTrans" cxnId="{F6779213-F7A2-476D-AC2B-D198002A8644}">
      <dgm:prSet/>
      <dgm:spPr/>
      <dgm:t>
        <a:bodyPr/>
        <a:lstStyle/>
        <a:p>
          <a:endParaRPr lang="es-ES"/>
        </a:p>
      </dgm:t>
    </dgm:pt>
    <dgm:pt modelId="{D0DC777A-230B-437D-B45E-69AAA9C097A2}">
      <dgm:prSet custT="1">
        <dgm:style>
          <a:lnRef idx="3">
            <a:schemeClr val="lt1"/>
          </a:lnRef>
          <a:fillRef idx="1">
            <a:schemeClr val="accent3"/>
          </a:fillRef>
          <a:effectRef idx="1">
            <a:schemeClr val="accent3"/>
          </a:effectRef>
          <a:fontRef idx="minor">
            <a:schemeClr val="lt1"/>
          </a:fontRef>
        </dgm:style>
      </dgm:prSet>
      <dgm:spPr/>
      <dgm:t>
        <a:bodyPr/>
        <a:lstStyle/>
        <a:p>
          <a:pPr algn="ctr"/>
          <a:endParaRPr lang="es-GT" sz="1800" dirty="0"/>
        </a:p>
      </dgm:t>
    </dgm:pt>
    <dgm:pt modelId="{F18C346E-3C79-46EA-90A8-49DF84CC6B3D}" type="parTrans" cxnId="{FFD7AE8F-EEED-4C0B-9631-C856AA2B3724}">
      <dgm:prSet/>
      <dgm:spPr/>
      <dgm:t>
        <a:bodyPr/>
        <a:lstStyle/>
        <a:p>
          <a:endParaRPr lang="es-ES"/>
        </a:p>
      </dgm:t>
    </dgm:pt>
    <dgm:pt modelId="{B025A45E-3AC3-4CE4-9EB7-A9D54905861F}" type="sibTrans" cxnId="{FFD7AE8F-EEED-4C0B-9631-C856AA2B3724}">
      <dgm:prSet/>
      <dgm:spPr/>
      <dgm:t>
        <a:bodyPr/>
        <a:lstStyle/>
        <a:p>
          <a:endParaRPr lang="es-ES"/>
        </a:p>
      </dgm:t>
    </dgm:pt>
    <dgm:pt modelId="{BEC81C9C-7EB4-4699-B8D6-66D4FA449485}">
      <dgm:prSet custT="1"/>
      <dgm:spPr>
        <a:ln>
          <a:noFill/>
        </a:ln>
      </dgm:spPr>
      <dgm:t>
        <a:bodyPr/>
        <a:lstStyle/>
        <a:p>
          <a:pPr algn="just"/>
          <a:r>
            <a:rPr lang="es-ES" sz="1500" dirty="0">
              <a:solidFill>
                <a:schemeClr val="tx1"/>
              </a:solidFill>
            </a:rPr>
            <a:t>Vínculo de un grupo de personas (testaferros) y empresas (de fachada), que realizan actividades de ganadería, cambistas y empresarios con el comercio de AV.</a:t>
          </a:r>
        </a:p>
      </dgm:t>
    </dgm:pt>
    <dgm:pt modelId="{F8B8C328-AE05-4C7F-81A1-84649EC1B122}" type="parTrans" cxnId="{BE498373-E7A4-4BA9-8945-E1DC733D6EB8}">
      <dgm:prSet/>
      <dgm:spPr/>
      <dgm:t>
        <a:bodyPr/>
        <a:lstStyle/>
        <a:p>
          <a:endParaRPr lang="es-ES"/>
        </a:p>
      </dgm:t>
    </dgm:pt>
    <dgm:pt modelId="{84F80E6C-8AE3-45D5-8E64-A5A81DBFDF9C}" type="sibTrans" cxnId="{BE498373-E7A4-4BA9-8945-E1DC733D6EB8}">
      <dgm:prSet/>
      <dgm:spPr/>
      <dgm:t>
        <a:bodyPr/>
        <a:lstStyle/>
        <a:p>
          <a:endParaRPr lang="es-ES"/>
        </a:p>
      </dgm:t>
    </dgm:pt>
    <dgm:pt modelId="{D1116D53-6B01-4A31-91A3-EAE83269AEF6}">
      <dgm:prSet custT="1">
        <dgm:style>
          <a:lnRef idx="3">
            <a:schemeClr val="lt1"/>
          </a:lnRef>
          <a:fillRef idx="1">
            <a:schemeClr val="accent3"/>
          </a:fillRef>
          <a:effectRef idx="1">
            <a:schemeClr val="accent3"/>
          </a:effectRef>
          <a:fontRef idx="minor">
            <a:schemeClr val="lt1"/>
          </a:fontRef>
        </dgm:style>
      </dgm:prSet>
      <dgm:spPr/>
      <dgm:t>
        <a:bodyPr/>
        <a:lstStyle/>
        <a:p>
          <a:pPr algn="ctr"/>
          <a:endParaRPr lang="es-GT" sz="1700" dirty="0"/>
        </a:p>
      </dgm:t>
    </dgm:pt>
    <dgm:pt modelId="{7E39C78B-9769-43C4-97E8-752C4299F6C7}" type="parTrans" cxnId="{E8FBF3AC-7B1D-41E7-B32C-10CC3BA4F409}">
      <dgm:prSet/>
      <dgm:spPr/>
      <dgm:t>
        <a:bodyPr/>
        <a:lstStyle/>
        <a:p>
          <a:endParaRPr lang="es-ES"/>
        </a:p>
      </dgm:t>
    </dgm:pt>
    <dgm:pt modelId="{5CEE0DD5-F7A3-4EB8-9D39-0157E17956CB}" type="sibTrans" cxnId="{E8FBF3AC-7B1D-41E7-B32C-10CC3BA4F409}">
      <dgm:prSet/>
      <dgm:spPr/>
      <dgm:t>
        <a:bodyPr/>
        <a:lstStyle/>
        <a:p>
          <a:endParaRPr lang="es-ES"/>
        </a:p>
      </dgm:t>
    </dgm:pt>
    <dgm:pt modelId="{320BF12A-9AE2-46E6-B2C9-96A2C23CCF09}">
      <dgm:prSet custT="1">
        <dgm:style>
          <a:lnRef idx="2">
            <a:schemeClr val="accent3">
              <a:shade val="50000"/>
            </a:schemeClr>
          </a:lnRef>
          <a:fillRef idx="1">
            <a:schemeClr val="accent3"/>
          </a:fillRef>
          <a:effectRef idx="0">
            <a:schemeClr val="accent3"/>
          </a:effectRef>
          <a:fontRef idx="minor">
            <a:schemeClr val="lt1"/>
          </a:fontRef>
        </dgm:style>
      </dgm:prSet>
      <dgm:spPr>
        <a:noFill/>
        <a:ln>
          <a:noFill/>
        </a:ln>
      </dgm:spPr>
      <dgm:t>
        <a:bodyPr/>
        <a:lstStyle/>
        <a:p>
          <a:pPr algn="just"/>
          <a:r>
            <a:rPr lang="es-GT" sz="1500" dirty="0"/>
            <a:t>Posible uso de criptomonedas estables (Token) para la captación de fondos, estratificación y traslado de dinero.</a:t>
          </a:r>
        </a:p>
      </dgm:t>
    </dgm:pt>
    <dgm:pt modelId="{174B364F-3BD8-4E46-99C6-27441A883C11}" type="parTrans" cxnId="{FED4EA81-34CD-42C3-8C40-0FA69DA55115}">
      <dgm:prSet/>
      <dgm:spPr/>
      <dgm:t>
        <a:bodyPr/>
        <a:lstStyle/>
        <a:p>
          <a:endParaRPr lang="es-ES"/>
        </a:p>
      </dgm:t>
    </dgm:pt>
    <dgm:pt modelId="{23E8A6A5-365A-431B-9997-D732BCED354D}" type="sibTrans" cxnId="{FED4EA81-34CD-42C3-8C40-0FA69DA55115}">
      <dgm:prSet/>
      <dgm:spPr/>
      <dgm:t>
        <a:bodyPr/>
        <a:lstStyle/>
        <a:p>
          <a:endParaRPr lang="es-ES"/>
        </a:p>
      </dgm:t>
    </dgm:pt>
    <dgm:pt modelId="{88452632-6E86-4417-9911-187E601BA92C}">
      <dgm:prSet custT="1">
        <dgm:style>
          <a:lnRef idx="3">
            <a:schemeClr val="lt1"/>
          </a:lnRef>
          <a:fillRef idx="1">
            <a:schemeClr val="accent3"/>
          </a:fillRef>
          <a:effectRef idx="1">
            <a:schemeClr val="accent3"/>
          </a:effectRef>
          <a:fontRef idx="minor">
            <a:schemeClr val="lt1"/>
          </a:fontRef>
        </dgm:style>
      </dgm:prSet>
      <dgm:spPr>
        <a:ln/>
      </dgm:spPr>
      <dgm:t>
        <a:bodyPr/>
        <a:lstStyle/>
        <a:p>
          <a:pPr algn="just"/>
          <a:endParaRPr lang="es-GT" sz="1600" dirty="0"/>
        </a:p>
      </dgm:t>
    </dgm:pt>
    <dgm:pt modelId="{BA636346-46BB-4987-8769-77B6849FE525}" type="parTrans" cxnId="{C294F45A-F1BB-47C9-842D-45F588C7C3EC}">
      <dgm:prSet/>
      <dgm:spPr/>
      <dgm:t>
        <a:bodyPr/>
        <a:lstStyle/>
        <a:p>
          <a:endParaRPr lang="es-GT"/>
        </a:p>
      </dgm:t>
    </dgm:pt>
    <dgm:pt modelId="{4EBC751B-5C3C-41E2-A8FF-258B715D3359}" type="sibTrans" cxnId="{C294F45A-F1BB-47C9-842D-45F588C7C3EC}">
      <dgm:prSet/>
      <dgm:spPr/>
      <dgm:t>
        <a:bodyPr/>
        <a:lstStyle/>
        <a:p>
          <a:endParaRPr lang="es-GT"/>
        </a:p>
      </dgm:t>
    </dgm:pt>
    <dgm:pt modelId="{8CDFAD1C-FF89-4FC9-A3B2-9062BA09F99E}">
      <dgm:prSet phldrT="[Texto]" custT="1">
        <dgm:style>
          <a:lnRef idx="3">
            <a:schemeClr val="lt1"/>
          </a:lnRef>
          <a:fillRef idx="1">
            <a:schemeClr val="accent5"/>
          </a:fillRef>
          <a:effectRef idx="1">
            <a:schemeClr val="accent5"/>
          </a:effectRef>
          <a:fontRef idx="minor">
            <a:schemeClr val="lt1"/>
          </a:fontRef>
        </dgm:style>
      </dgm:prSet>
      <dgm:spPr>
        <a:ln/>
      </dgm:spPr>
      <dgm:t>
        <a:bodyPr/>
        <a:lstStyle/>
        <a:p>
          <a:endParaRPr lang="es-GT" sz="1800" dirty="0">
            <a:highlight>
              <a:srgbClr val="FF0000"/>
            </a:highlight>
          </a:endParaRPr>
        </a:p>
      </dgm:t>
    </dgm:pt>
    <dgm:pt modelId="{D8A86960-E03D-4A18-8F84-45D90C702E31}" type="sibTrans" cxnId="{C953E202-32B1-4083-B1A0-15B1D9471B2F}">
      <dgm:prSet/>
      <dgm:spPr/>
      <dgm:t>
        <a:bodyPr/>
        <a:lstStyle/>
        <a:p>
          <a:endParaRPr lang="es-GT"/>
        </a:p>
      </dgm:t>
    </dgm:pt>
    <dgm:pt modelId="{8AB30209-DF5B-4D14-9C30-F3A9DEF7FB51}" type="parTrans" cxnId="{C953E202-32B1-4083-B1A0-15B1D9471B2F}">
      <dgm:prSet/>
      <dgm:spPr/>
      <dgm:t>
        <a:bodyPr/>
        <a:lstStyle/>
        <a:p>
          <a:endParaRPr lang="es-GT"/>
        </a:p>
      </dgm:t>
    </dgm:pt>
    <dgm:pt modelId="{884E5727-C446-4F4A-9C8E-E67712D94EB4}">
      <dgm:prSet/>
      <dgm:spPr>
        <a:noFill/>
        <a:ln>
          <a:noFill/>
        </a:ln>
      </dgm:spPr>
      <dgm:t>
        <a:bodyPr/>
        <a:lstStyle/>
        <a:p>
          <a:pPr algn="l"/>
          <a:endParaRPr lang="es-GT" sz="1100" kern="1200" dirty="0"/>
        </a:p>
      </dgm:t>
    </dgm:pt>
    <dgm:pt modelId="{517F6C48-FCB6-48E2-A624-D3845EF87A3B}" type="parTrans" cxnId="{4377E81F-926B-4648-B26E-A6CFAA42E2D7}">
      <dgm:prSet/>
      <dgm:spPr/>
      <dgm:t>
        <a:bodyPr/>
        <a:lstStyle/>
        <a:p>
          <a:endParaRPr lang="es-GT"/>
        </a:p>
      </dgm:t>
    </dgm:pt>
    <dgm:pt modelId="{0ED2B4C8-8D3D-4F18-A61B-6B6FA772B715}" type="sibTrans" cxnId="{4377E81F-926B-4648-B26E-A6CFAA42E2D7}">
      <dgm:prSet/>
      <dgm:spPr/>
      <dgm:t>
        <a:bodyPr/>
        <a:lstStyle/>
        <a:p>
          <a:endParaRPr lang="es-GT"/>
        </a:p>
      </dgm:t>
    </dgm:pt>
    <dgm:pt modelId="{42C900E2-3FBC-4129-99B7-50A55170702A}">
      <dgm:prSet custT="1"/>
      <dgm:spPr>
        <a:ln>
          <a:noFill/>
        </a:ln>
      </dgm:spPr>
      <dgm:t>
        <a:bodyPr/>
        <a:lstStyle/>
        <a:p>
          <a:pPr algn="just"/>
          <a:r>
            <a:rPr lang="es-GT" sz="1500" kern="1200" dirty="0">
              <a:solidFill>
                <a:prstClr val="black">
                  <a:hueOff val="0"/>
                  <a:satOff val="0"/>
                  <a:lumOff val="0"/>
                  <a:alphaOff val="0"/>
                </a:prstClr>
              </a:solidFill>
              <a:latin typeface="Calibri" panose="020F0502020204030204"/>
              <a:ea typeface="+mn-ea"/>
              <a:cs typeface="+mn-cs"/>
            </a:rPr>
            <a:t>Movimiento de capitales a nivel nacional e internacional, a través de flujo de efectivo en zonas fronterizas y en otras regiones centrales y el aumento del uso de transferencias en línea.</a:t>
          </a:r>
        </a:p>
      </dgm:t>
    </dgm:pt>
    <dgm:pt modelId="{7F8F5C53-490C-43BE-A607-FC3177F16550}" type="parTrans" cxnId="{7448FE96-7179-49D4-9055-AE28BBB21AF9}">
      <dgm:prSet/>
      <dgm:spPr/>
      <dgm:t>
        <a:bodyPr/>
        <a:lstStyle/>
        <a:p>
          <a:endParaRPr lang="es-GT"/>
        </a:p>
      </dgm:t>
    </dgm:pt>
    <dgm:pt modelId="{C72A55F9-625B-4E73-A20D-A008315FCEA5}" type="sibTrans" cxnId="{7448FE96-7179-49D4-9055-AE28BBB21AF9}">
      <dgm:prSet/>
      <dgm:spPr/>
      <dgm:t>
        <a:bodyPr/>
        <a:lstStyle/>
        <a:p>
          <a:endParaRPr lang="es-GT"/>
        </a:p>
      </dgm:t>
    </dgm:pt>
    <dgm:pt modelId="{8858137A-363F-45A0-BF46-B8934CE61305}" type="pres">
      <dgm:prSet presAssocID="{D4971815-1CEA-46A6-A193-F3405CF5E1D6}" presName="linearFlow" presStyleCnt="0">
        <dgm:presLayoutVars>
          <dgm:dir/>
          <dgm:animLvl val="lvl"/>
          <dgm:resizeHandles val="exact"/>
        </dgm:presLayoutVars>
      </dgm:prSet>
      <dgm:spPr/>
    </dgm:pt>
    <dgm:pt modelId="{38164FC2-B0A0-463F-87F2-7117BC314ED8}" type="pres">
      <dgm:prSet presAssocID="{BCDE94D2-F64F-4127-A7B5-1C87E4C2FFC5}" presName="composite" presStyleCnt="0"/>
      <dgm:spPr/>
    </dgm:pt>
    <dgm:pt modelId="{86F30927-1AF1-4937-9DE5-FB82FEFB52C5}" type="pres">
      <dgm:prSet presAssocID="{BCDE94D2-F64F-4127-A7B5-1C87E4C2FFC5}" presName="parentText" presStyleLbl="alignNode1" presStyleIdx="0" presStyleCnt="6" custLinFactNeighborX="0" custLinFactNeighborY="-1247">
        <dgm:presLayoutVars>
          <dgm:chMax val="1"/>
          <dgm:bulletEnabled val="1"/>
        </dgm:presLayoutVars>
      </dgm:prSet>
      <dgm:spPr/>
    </dgm:pt>
    <dgm:pt modelId="{CDD1EEBC-0966-4B8D-A1F6-718A099E4504}" type="pres">
      <dgm:prSet presAssocID="{BCDE94D2-F64F-4127-A7B5-1C87E4C2FFC5}" presName="descendantText" presStyleLbl="alignAcc1" presStyleIdx="0" presStyleCnt="6" custScaleY="111669" custLinFactNeighborY="4174">
        <dgm:presLayoutVars>
          <dgm:bulletEnabled val="1"/>
        </dgm:presLayoutVars>
      </dgm:prSet>
      <dgm:spPr/>
    </dgm:pt>
    <dgm:pt modelId="{E408FDE8-74E4-40B0-9ECD-B9BDB9C0820C}" type="pres">
      <dgm:prSet presAssocID="{D08BFC28-438A-4DF4-8F49-581977774176}" presName="sp" presStyleCnt="0"/>
      <dgm:spPr/>
    </dgm:pt>
    <dgm:pt modelId="{4BCB0525-C837-4F8F-868E-2683CEAE2252}" type="pres">
      <dgm:prSet presAssocID="{88452632-6E86-4417-9911-187E601BA92C}" presName="composite" presStyleCnt="0"/>
      <dgm:spPr/>
    </dgm:pt>
    <dgm:pt modelId="{740F7D93-8AB0-4277-B598-2448A6BF3D44}" type="pres">
      <dgm:prSet presAssocID="{88452632-6E86-4417-9911-187E601BA92C}" presName="parentText" presStyleLbl="alignNode1" presStyleIdx="1" presStyleCnt="6">
        <dgm:presLayoutVars>
          <dgm:chMax val="1"/>
          <dgm:bulletEnabled val="1"/>
        </dgm:presLayoutVars>
      </dgm:prSet>
      <dgm:spPr/>
    </dgm:pt>
    <dgm:pt modelId="{458FA96B-4F88-4791-93DC-04CCE909A3C4}" type="pres">
      <dgm:prSet presAssocID="{88452632-6E86-4417-9911-187E601BA92C}" presName="descendantText" presStyleLbl="alignAcc1" presStyleIdx="1" presStyleCnt="6">
        <dgm:presLayoutVars>
          <dgm:bulletEnabled val="1"/>
        </dgm:presLayoutVars>
      </dgm:prSet>
      <dgm:spPr/>
    </dgm:pt>
    <dgm:pt modelId="{C3E1DEA7-BB09-431F-9C14-C12654BAE39A}" type="pres">
      <dgm:prSet presAssocID="{4EBC751B-5C3C-41E2-A8FF-258B715D3359}" presName="sp" presStyleCnt="0"/>
      <dgm:spPr/>
    </dgm:pt>
    <dgm:pt modelId="{3FEDEAA5-7CB5-421E-812B-83365C3B62A8}" type="pres">
      <dgm:prSet presAssocID="{2E38D398-C6A9-4750-ABAB-8CA77F143CB9}" presName="composite" presStyleCnt="0"/>
      <dgm:spPr/>
    </dgm:pt>
    <dgm:pt modelId="{25C0E946-27E8-41E2-8816-2BF7D689DACA}" type="pres">
      <dgm:prSet presAssocID="{2E38D398-C6A9-4750-ABAB-8CA77F143CB9}" presName="parentText" presStyleLbl="alignNode1" presStyleIdx="2" presStyleCnt="6">
        <dgm:presLayoutVars>
          <dgm:chMax val="1"/>
          <dgm:bulletEnabled val="1"/>
        </dgm:presLayoutVars>
      </dgm:prSet>
      <dgm:spPr/>
    </dgm:pt>
    <dgm:pt modelId="{4E95551D-635E-439F-8A0B-207E683839AC}" type="pres">
      <dgm:prSet presAssocID="{2E38D398-C6A9-4750-ABAB-8CA77F143CB9}" presName="descendantText" presStyleLbl="alignAcc1" presStyleIdx="2" presStyleCnt="6">
        <dgm:presLayoutVars>
          <dgm:bulletEnabled val="1"/>
        </dgm:presLayoutVars>
      </dgm:prSet>
      <dgm:spPr/>
    </dgm:pt>
    <dgm:pt modelId="{4A988308-6DD9-463E-AE8F-5363C9205B6F}" type="pres">
      <dgm:prSet presAssocID="{89301E67-52F4-4B69-89B7-645C19AF62B7}" presName="sp" presStyleCnt="0"/>
      <dgm:spPr/>
    </dgm:pt>
    <dgm:pt modelId="{4C7E7EAB-839C-47F9-990E-D89BE1D663FF}" type="pres">
      <dgm:prSet presAssocID="{D0DC777A-230B-437D-B45E-69AAA9C097A2}" presName="composite" presStyleCnt="0"/>
      <dgm:spPr/>
    </dgm:pt>
    <dgm:pt modelId="{96FAB99B-F77B-487B-8BC3-8E7CF753C2DE}" type="pres">
      <dgm:prSet presAssocID="{D0DC777A-230B-437D-B45E-69AAA9C097A2}" presName="parentText" presStyleLbl="alignNode1" presStyleIdx="3" presStyleCnt="6">
        <dgm:presLayoutVars>
          <dgm:chMax val="1"/>
          <dgm:bulletEnabled val="1"/>
        </dgm:presLayoutVars>
      </dgm:prSet>
      <dgm:spPr/>
    </dgm:pt>
    <dgm:pt modelId="{BDB663BB-9100-4B60-B107-FFC5F01049D3}" type="pres">
      <dgm:prSet presAssocID="{D0DC777A-230B-437D-B45E-69AAA9C097A2}" presName="descendantText" presStyleLbl="alignAcc1" presStyleIdx="3" presStyleCnt="6" custLinFactNeighborX="-130">
        <dgm:presLayoutVars>
          <dgm:bulletEnabled val="1"/>
        </dgm:presLayoutVars>
      </dgm:prSet>
      <dgm:spPr/>
    </dgm:pt>
    <dgm:pt modelId="{516BFE0A-BE55-4B9E-B749-03D480464AAB}" type="pres">
      <dgm:prSet presAssocID="{B025A45E-3AC3-4CE4-9EB7-A9D54905861F}" presName="sp" presStyleCnt="0"/>
      <dgm:spPr/>
    </dgm:pt>
    <dgm:pt modelId="{D61BEA44-AB4A-4CE8-AF34-C2C19B2172E0}" type="pres">
      <dgm:prSet presAssocID="{8CDFAD1C-FF89-4FC9-A3B2-9062BA09F99E}" presName="composite" presStyleCnt="0"/>
      <dgm:spPr/>
    </dgm:pt>
    <dgm:pt modelId="{1641E898-0679-4D82-A424-38BCA59F3C3F}" type="pres">
      <dgm:prSet presAssocID="{8CDFAD1C-FF89-4FC9-A3B2-9062BA09F99E}" presName="parentText" presStyleLbl="alignNode1" presStyleIdx="4" presStyleCnt="6" custLinFactNeighborX="0" custLinFactNeighborY="3396">
        <dgm:presLayoutVars>
          <dgm:chMax val="1"/>
          <dgm:bulletEnabled val="1"/>
        </dgm:presLayoutVars>
      </dgm:prSet>
      <dgm:spPr/>
    </dgm:pt>
    <dgm:pt modelId="{6289359D-ADB1-4C01-A16D-4DCAEFF864C0}" type="pres">
      <dgm:prSet presAssocID="{8CDFAD1C-FF89-4FC9-A3B2-9062BA09F99E}" presName="descendantText" presStyleLbl="alignAcc1" presStyleIdx="4" presStyleCnt="6">
        <dgm:presLayoutVars>
          <dgm:bulletEnabled val="1"/>
        </dgm:presLayoutVars>
        <dgm:style>
          <a:lnRef idx="2">
            <a:schemeClr val="accent3">
              <a:shade val="50000"/>
            </a:schemeClr>
          </a:lnRef>
          <a:fillRef idx="1">
            <a:schemeClr val="accent3"/>
          </a:fillRef>
          <a:effectRef idx="0">
            <a:schemeClr val="accent3"/>
          </a:effectRef>
          <a:fontRef idx="minor">
            <a:schemeClr val="lt1"/>
          </a:fontRef>
        </dgm:style>
      </dgm:prSet>
      <dgm:spPr/>
    </dgm:pt>
    <dgm:pt modelId="{35ABFFCF-BA2E-44A3-BE02-B6305E7C56CA}" type="pres">
      <dgm:prSet presAssocID="{D8A86960-E03D-4A18-8F84-45D90C702E31}" presName="sp" presStyleCnt="0"/>
      <dgm:spPr/>
    </dgm:pt>
    <dgm:pt modelId="{3B8BB137-CA74-4128-ABF5-F44EBB3122F7}" type="pres">
      <dgm:prSet presAssocID="{D1116D53-6B01-4A31-91A3-EAE83269AEF6}" presName="composite" presStyleCnt="0"/>
      <dgm:spPr/>
    </dgm:pt>
    <dgm:pt modelId="{D12A0504-8ABE-49E2-BF18-A3327459FC38}" type="pres">
      <dgm:prSet presAssocID="{D1116D53-6B01-4A31-91A3-EAE83269AEF6}" presName="parentText" presStyleLbl="alignNode1" presStyleIdx="5" presStyleCnt="6">
        <dgm:presLayoutVars>
          <dgm:chMax val="1"/>
          <dgm:bulletEnabled val="1"/>
        </dgm:presLayoutVars>
      </dgm:prSet>
      <dgm:spPr/>
    </dgm:pt>
    <dgm:pt modelId="{060799E0-8CB3-4B78-AA6E-C507A1FC5C34}" type="pres">
      <dgm:prSet presAssocID="{D1116D53-6B01-4A31-91A3-EAE83269AEF6}" presName="descendantText" presStyleLbl="alignAcc1" presStyleIdx="5" presStyleCnt="6" custLinFactNeighborX="-130">
        <dgm:presLayoutVars>
          <dgm:bulletEnabled val="1"/>
        </dgm:presLayoutVars>
      </dgm:prSet>
      <dgm:spPr/>
    </dgm:pt>
  </dgm:ptLst>
  <dgm:cxnLst>
    <dgm:cxn modelId="{C953E202-32B1-4083-B1A0-15B1D9471B2F}" srcId="{D4971815-1CEA-46A6-A193-F3405CF5E1D6}" destId="{8CDFAD1C-FF89-4FC9-A3B2-9062BA09F99E}" srcOrd="4" destOrd="0" parTransId="{8AB30209-DF5B-4D14-9C30-F3A9DEF7FB51}" sibTransId="{D8A86960-E03D-4A18-8F84-45D90C702E31}"/>
    <dgm:cxn modelId="{BA493408-D90A-410C-AF36-22FF2BF6E2C7}" type="presOf" srcId="{320BF12A-9AE2-46E6-B2C9-96A2C23CCF09}" destId="{060799E0-8CB3-4B78-AA6E-C507A1FC5C34}" srcOrd="0" destOrd="0" presId="urn:microsoft.com/office/officeart/2005/8/layout/chevron2"/>
    <dgm:cxn modelId="{F6779213-F7A2-476D-AC2B-D198002A8644}" srcId="{BCDE94D2-F64F-4127-A7B5-1C87E4C2FFC5}" destId="{ABE41E9D-3700-4AD7-8DAF-340B7D0FA62B}" srcOrd="0" destOrd="0" parTransId="{7B679B66-7231-4DFB-B821-25E2134BA5DD}" sibTransId="{8A9A0953-0125-4833-8E6A-9A0049CE09D2}"/>
    <dgm:cxn modelId="{DDE2C318-2703-46A4-8190-F49936DAF668}" type="presOf" srcId="{9B9ED854-6036-4EAD-8C5F-9BAAE72BF67A}" destId="{4E95551D-635E-439F-8A0B-207E683839AC}" srcOrd="0" destOrd="0" presId="urn:microsoft.com/office/officeart/2005/8/layout/chevron2"/>
    <dgm:cxn modelId="{4377E81F-926B-4648-B26E-A6CFAA42E2D7}" srcId="{88452632-6E86-4417-9911-187E601BA92C}" destId="{884E5727-C446-4F4A-9C8E-E67712D94EB4}" srcOrd="0" destOrd="0" parTransId="{517F6C48-FCB6-48E2-A624-D3845EF87A3B}" sibTransId="{0ED2B4C8-8D3D-4F18-A61B-6B6FA772B715}"/>
    <dgm:cxn modelId="{86320B23-480F-4368-BB0C-F01BBE8EDC14}" srcId="{D4971815-1CEA-46A6-A193-F3405CF5E1D6}" destId="{2E38D398-C6A9-4750-ABAB-8CA77F143CB9}" srcOrd="2" destOrd="0" parTransId="{6E828EC6-4F88-47C0-8F45-10A5DBD3F787}" sibTransId="{89301E67-52F4-4B69-89B7-645C19AF62B7}"/>
    <dgm:cxn modelId="{1D4C5926-646F-4B02-A778-7B137AE02EBF}" type="presOf" srcId="{8CDFAD1C-FF89-4FC9-A3B2-9062BA09F99E}" destId="{1641E898-0679-4D82-A424-38BCA59F3C3F}" srcOrd="0" destOrd="0" presId="urn:microsoft.com/office/officeart/2005/8/layout/chevron2"/>
    <dgm:cxn modelId="{9C3B322D-41DA-482D-841D-EBC0C22A60AE}" type="presOf" srcId="{884E5727-C446-4F4A-9C8E-E67712D94EB4}" destId="{458FA96B-4F88-4791-93DC-04CCE909A3C4}" srcOrd="0" destOrd="0" presId="urn:microsoft.com/office/officeart/2005/8/layout/chevron2"/>
    <dgm:cxn modelId="{AA0A4A69-3C92-4CE5-96A8-DD361808A888}" type="presOf" srcId="{ABE41E9D-3700-4AD7-8DAF-340B7D0FA62B}" destId="{CDD1EEBC-0966-4B8D-A1F6-718A099E4504}" srcOrd="0" destOrd="0" presId="urn:microsoft.com/office/officeart/2005/8/layout/chevron2"/>
    <dgm:cxn modelId="{8B4B2C50-052F-4F55-92E3-AA8B816CE509}" type="presOf" srcId="{D1116D53-6B01-4A31-91A3-EAE83269AEF6}" destId="{D12A0504-8ABE-49E2-BF18-A3327459FC38}" srcOrd="0" destOrd="0" presId="urn:microsoft.com/office/officeart/2005/8/layout/chevron2"/>
    <dgm:cxn modelId="{BE498373-E7A4-4BA9-8945-E1DC733D6EB8}" srcId="{D0DC777A-230B-437D-B45E-69AAA9C097A2}" destId="{BEC81C9C-7EB4-4699-B8D6-66D4FA449485}" srcOrd="0" destOrd="0" parTransId="{F8B8C328-AE05-4C7F-81A1-84649EC1B122}" sibTransId="{84F80E6C-8AE3-45D5-8E64-A5A81DBFDF9C}"/>
    <dgm:cxn modelId="{E2624579-D28D-4758-A8F0-BDDD3F4FFDD4}" srcId="{2E38D398-C6A9-4750-ABAB-8CA77F143CB9}" destId="{9B9ED854-6036-4EAD-8C5F-9BAAE72BF67A}" srcOrd="0" destOrd="0" parTransId="{DC776AAE-CAFB-41B4-AF48-21C9A17A5D68}" sibTransId="{D5D951C8-2CA7-455A-B2F4-68715669B066}"/>
    <dgm:cxn modelId="{63E1085A-E0C9-45C0-9791-2D1C32D762A7}" srcId="{D4971815-1CEA-46A6-A193-F3405CF5E1D6}" destId="{BCDE94D2-F64F-4127-A7B5-1C87E4C2FFC5}" srcOrd="0" destOrd="0" parTransId="{922BD993-B712-47BB-B6A0-C6E9326D3EE4}" sibTransId="{D08BFC28-438A-4DF4-8F49-581977774176}"/>
    <dgm:cxn modelId="{C294F45A-F1BB-47C9-842D-45F588C7C3EC}" srcId="{D4971815-1CEA-46A6-A193-F3405CF5E1D6}" destId="{88452632-6E86-4417-9911-187E601BA92C}" srcOrd="1" destOrd="0" parTransId="{BA636346-46BB-4987-8769-77B6849FE525}" sibTransId="{4EBC751B-5C3C-41E2-A8FF-258B715D3359}"/>
    <dgm:cxn modelId="{FED4EA81-34CD-42C3-8C40-0FA69DA55115}" srcId="{D1116D53-6B01-4A31-91A3-EAE83269AEF6}" destId="{320BF12A-9AE2-46E6-B2C9-96A2C23CCF09}" srcOrd="0" destOrd="0" parTransId="{174B364F-3BD8-4E46-99C6-27441A883C11}" sibTransId="{23E8A6A5-365A-431B-9997-D732BCED354D}"/>
    <dgm:cxn modelId="{D8BF6585-F2AF-4A89-9438-A678A2ECDD20}" type="presOf" srcId="{BEC81C9C-7EB4-4699-B8D6-66D4FA449485}" destId="{BDB663BB-9100-4B60-B107-FFC5F01049D3}" srcOrd="0" destOrd="0" presId="urn:microsoft.com/office/officeart/2005/8/layout/chevron2"/>
    <dgm:cxn modelId="{FFD7AE8F-EEED-4C0B-9631-C856AA2B3724}" srcId="{D4971815-1CEA-46A6-A193-F3405CF5E1D6}" destId="{D0DC777A-230B-437D-B45E-69AAA9C097A2}" srcOrd="3" destOrd="0" parTransId="{F18C346E-3C79-46EA-90A8-49DF84CC6B3D}" sibTransId="{B025A45E-3AC3-4CE4-9EB7-A9D54905861F}"/>
    <dgm:cxn modelId="{6D2D6491-6CA6-451D-A6D3-2A7ABCBDF46C}" type="presOf" srcId="{2E38D398-C6A9-4750-ABAB-8CA77F143CB9}" destId="{25C0E946-27E8-41E2-8816-2BF7D689DACA}" srcOrd="0" destOrd="0" presId="urn:microsoft.com/office/officeart/2005/8/layout/chevron2"/>
    <dgm:cxn modelId="{AEA01C92-7CB3-4FBE-BD44-F7FB7A00E158}" type="presOf" srcId="{D0DC777A-230B-437D-B45E-69AAA9C097A2}" destId="{96FAB99B-F77B-487B-8BC3-8E7CF753C2DE}" srcOrd="0" destOrd="0" presId="urn:microsoft.com/office/officeart/2005/8/layout/chevron2"/>
    <dgm:cxn modelId="{7448FE96-7179-49D4-9055-AE28BBB21AF9}" srcId="{88452632-6E86-4417-9911-187E601BA92C}" destId="{42C900E2-3FBC-4129-99B7-50A55170702A}" srcOrd="1" destOrd="0" parTransId="{7F8F5C53-490C-43BE-A607-FC3177F16550}" sibTransId="{C72A55F9-625B-4E73-A20D-A008315FCEA5}"/>
    <dgm:cxn modelId="{AFCB32A1-8B47-4C43-A8DE-34284DF01A76}" type="presOf" srcId="{82774D17-2558-4569-B619-DF3D4A7B7E46}" destId="{6289359D-ADB1-4C01-A16D-4DCAEFF864C0}" srcOrd="0" destOrd="0" presId="urn:microsoft.com/office/officeart/2005/8/layout/chevron2"/>
    <dgm:cxn modelId="{E8FBF3AC-7B1D-41E7-B32C-10CC3BA4F409}" srcId="{D4971815-1CEA-46A6-A193-F3405CF5E1D6}" destId="{D1116D53-6B01-4A31-91A3-EAE83269AEF6}" srcOrd="5" destOrd="0" parTransId="{7E39C78B-9769-43C4-97E8-752C4299F6C7}" sibTransId="{5CEE0DD5-F7A3-4EB8-9D39-0157E17956CB}"/>
    <dgm:cxn modelId="{3A3D3EBE-9BEE-4035-A9EA-6D8440C204C2}" type="presOf" srcId="{88452632-6E86-4417-9911-187E601BA92C}" destId="{740F7D93-8AB0-4277-B598-2448A6BF3D44}" srcOrd="0" destOrd="0" presId="urn:microsoft.com/office/officeart/2005/8/layout/chevron2"/>
    <dgm:cxn modelId="{66AAACCE-0D91-45D0-ADD0-6B71BAC79196}" type="presOf" srcId="{BCDE94D2-F64F-4127-A7B5-1C87E4C2FFC5}" destId="{86F30927-1AF1-4937-9DE5-FB82FEFB52C5}" srcOrd="0" destOrd="0" presId="urn:microsoft.com/office/officeart/2005/8/layout/chevron2"/>
    <dgm:cxn modelId="{EEDCE0D7-09C1-4A96-A52B-55BBDE4D5336}" type="presOf" srcId="{D4971815-1CEA-46A6-A193-F3405CF5E1D6}" destId="{8858137A-363F-45A0-BF46-B8934CE61305}" srcOrd="0" destOrd="0" presId="urn:microsoft.com/office/officeart/2005/8/layout/chevron2"/>
    <dgm:cxn modelId="{7064C9DE-C3C5-474D-94ED-50260A45024A}" type="presOf" srcId="{42C900E2-3FBC-4129-99B7-50A55170702A}" destId="{458FA96B-4F88-4791-93DC-04CCE909A3C4}" srcOrd="0" destOrd="1" presId="urn:microsoft.com/office/officeart/2005/8/layout/chevron2"/>
    <dgm:cxn modelId="{66D72CF8-4A30-4BA6-BB63-17F6C82D0608}" srcId="{8CDFAD1C-FF89-4FC9-A3B2-9062BA09F99E}" destId="{82774D17-2558-4569-B619-DF3D4A7B7E46}" srcOrd="0" destOrd="0" parTransId="{6C958E4A-6DC6-4FDE-A50D-71BB1A852A4D}" sibTransId="{9CFE5ACE-E29A-47FC-B93E-680720A1140A}"/>
    <dgm:cxn modelId="{650423BC-5A7C-4624-9E7C-04F7AD7A6AFA}" type="presParOf" srcId="{8858137A-363F-45A0-BF46-B8934CE61305}" destId="{38164FC2-B0A0-463F-87F2-7117BC314ED8}" srcOrd="0" destOrd="0" presId="urn:microsoft.com/office/officeart/2005/8/layout/chevron2"/>
    <dgm:cxn modelId="{7F17F610-483E-4B81-86E4-9E30DF214485}" type="presParOf" srcId="{38164FC2-B0A0-463F-87F2-7117BC314ED8}" destId="{86F30927-1AF1-4937-9DE5-FB82FEFB52C5}" srcOrd="0" destOrd="0" presId="urn:microsoft.com/office/officeart/2005/8/layout/chevron2"/>
    <dgm:cxn modelId="{8B750085-8554-485D-8A94-95011E4C3361}" type="presParOf" srcId="{38164FC2-B0A0-463F-87F2-7117BC314ED8}" destId="{CDD1EEBC-0966-4B8D-A1F6-718A099E4504}" srcOrd="1" destOrd="0" presId="urn:microsoft.com/office/officeart/2005/8/layout/chevron2"/>
    <dgm:cxn modelId="{0E304E8B-E93A-4C51-8996-C62DBFD2D2C5}" type="presParOf" srcId="{8858137A-363F-45A0-BF46-B8934CE61305}" destId="{E408FDE8-74E4-40B0-9ECD-B9BDB9C0820C}" srcOrd="1" destOrd="0" presId="urn:microsoft.com/office/officeart/2005/8/layout/chevron2"/>
    <dgm:cxn modelId="{8512F130-D259-4C76-897E-9F55BE20BE4C}" type="presParOf" srcId="{8858137A-363F-45A0-BF46-B8934CE61305}" destId="{4BCB0525-C837-4F8F-868E-2683CEAE2252}" srcOrd="2" destOrd="0" presId="urn:microsoft.com/office/officeart/2005/8/layout/chevron2"/>
    <dgm:cxn modelId="{0A5D6095-95B4-4AC6-B8C5-6656FC7D0E8B}" type="presParOf" srcId="{4BCB0525-C837-4F8F-868E-2683CEAE2252}" destId="{740F7D93-8AB0-4277-B598-2448A6BF3D44}" srcOrd="0" destOrd="0" presId="urn:microsoft.com/office/officeart/2005/8/layout/chevron2"/>
    <dgm:cxn modelId="{734CD901-27AC-40AF-B480-B58A682DBA07}" type="presParOf" srcId="{4BCB0525-C837-4F8F-868E-2683CEAE2252}" destId="{458FA96B-4F88-4791-93DC-04CCE909A3C4}" srcOrd="1" destOrd="0" presId="urn:microsoft.com/office/officeart/2005/8/layout/chevron2"/>
    <dgm:cxn modelId="{8DAFF8F4-04F0-427E-81CF-5474907386D6}" type="presParOf" srcId="{8858137A-363F-45A0-BF46-B8934CE61305}" destId="{C3E1DEA7-BB09-431F-9C14-C12654BAE39A}" srcOrd="3" destOrd="0" presId="urn:microsoft.com/office/officeart/2005/8/layout/chevron2"/>
    <dgm:cxn modelId="{6EB13735-E18F-4609-92C7-405C886C6A4C}" type="presParOf" srcId="{8858137A-363F-45A0-BF46-B8934CE61305}" destId="{3FEDEAA5-7CB5-421E-812B-83365C3B62A8}" srcOrd="4" destOrd="0" presId="urn:microsoft.com/office/officeart/2005/8/layout/chevron2"/>
    <dgm:cxn modelId="{3385F569-AC90-4C9A-A73A-A7188BCDE055}" type="presParOf" srcId="{3FEDEAA5-7CB5-421E-812B-83365C3B62A8}" destId="{25C0E946-27E8-41E2-8816-2BF7D689DACA}" srcOrd="0" destOrd="0" presId="urn:microsoft.com/office/officeart/2005/8/layout/chevron2"/>
    <dgm:cxn modelId="{F8E05123-FAEE-4D0D-B885-B84A7F8B3982}" type="presParOf" srcId="{3FEDEAA5-7CB5-421E-812B-83365C3B62A8}" destId="{4E95551D-635E-439F-8A0B-207E683839AC}" srcOrd="1" destOrd="0" presId="urn:microsoft.com/office/officeart/2005/8/layout/chevron2"/>
    <dgm:cxn modelId="{44BCDE6C-EB59-48ED-81CF-2B34A3CAB920}" type="presParOf" srcId="{8858137A-363F-45A0-BF46-B8934CE61305}" destId="{4A988308-6DD9-463E-AE8F-5363C9205B6F}" srcOrd="5" destOrd="0" presId="urn:microsoft.com/office/officeart/2005/8/layout/chevron2"/>
    <dgm:cxn modelId="{CF236C97-7A4F-4076-8DD0-D0A0D2C5543B}" type="presParOf" srcId="{8858137A-363F-45A0-BF46-B8934CE61305}" destId="{4C7E7EAB-839C-47F9-990E-D89BE1D663FF}" srcOrd="6" destOrd="0" presId="urn:microsoft.com/office/officeart/2005/8/layout/chevron2"/>
    <dgm:cxn modelId="{2AA74BD7-1508-4945-AF34-876068AC8896}" type="presParOf" srcId="{4C7E7EAB-839C-47F9-990E-D89BE1D663FF}" destId="{96FAB99B-F77B-487B-8BC3-8E7CF753C2DE}" srcOrd="0" destOrd="0" presId="urn:microsoft.com/office/officeart/2005/8/layout/chevron2"/>
    <dgm:cxn modelId="{E4BBE98D-369C-432C-85E3-DCEF9F6DDC02}" type="presParOf" srcId="{4C7E7EAB-839C-47F9-990E-D89BE1D663FF}" destId="{BDB663BB-9100-4B60-B107-FFC5F01049D3}" srcOrd="1" destOrd="0" presId="urn:microsoft.com/office/officeart/2005/8/layout/chevron2"/>
    <dgm:cxn modelId="{21924D3D-4AD2-4426-9E20-836C97652EFD}" type="presParOf" srcId="{8858137A-363F-45A0-BF46-B8934CE61305}" destId="{516BFE0A-BE55-4B9E-B749-03D480464AAB}" srcOrd="7" destOrd="0" presId="urn:microsoft.com/office/officeart/2005/8/layout/chevron2"/>
    <dgm:cxn modelId="{B8B972C8-B342-4E3C-BB50-89BFF31CDA5B}" type="presParOf" srcId="{8858137A-363F-45A0-BF46-B8934CE61305}" destId="{D61BEA44-AB4A-4CE8-AF34-C2C19B2172E0}" srcOrd="8" destOrd="0" presId="urn:microsoft.com/office/officeart/2005/8/layout/chevron2"/>
    <dgm:cxn modelId="{E88A920F-0596-46F3-803B-814618D2535D}" type="presParOf" srcId="{D61BEA44-AB4A-4CE8-AF34-C2C19B2172E0}" destId="{1641E898-0679-4D82-A424-38BCA59F3C3F}" srcOrd="0" destOrd="0" presId="urn:microsoft.com/office/officeart/2005/8/layout/chevron2"/>
    <dgm:cxn modelId="{8EFAE5D3-4AFB-45E9-93E7-7A1F29601C7F}" type="presParOf" srcId="{D61BEA44-AB4A-4CE8-AF34-C2C19B2172E0}" destId="{6289359D-ADB1-4C01-A16D-4DCAEFF864C0}" srcOrd="1" destOrd="0" presId="urn:microsoft.com/office/officeart/2005/8/layout/chevron2"/>
    <dgm:cxn modelId="{5E1B2274-CEF8-4981-86DA-62EAE2C80EEE}" type="presParOf" srcId="{8858137A-363F-45A0-BF46-B8934CE61305}" destId="{35ABFFCF-BA2E-44A3-BE02-B6305E7C56CA}" srcOrd="9" destOrd="0" presId="urn:microsoft.com/office/officeart/2005/8/layout/chevron2"/>
    <dgm:cxn modelId="{0072134C-E06A-4D77-B5D9-A1162FCF4F69}" type="presParOf" srcId="{8858137A-363F-45A0-BF46-B8934CE61305}" destId="{3B8BB137-CA74-4128-ABF5-F44EBB3122F7}" srcOrd="10" destOrd="0" presId="urn:microsoft.com/office/officeart/2005/8/layout/chevron2"/>
    <dgm:cxn modelId="{9A07CD2D-8E95-4F7C-8698-75CF2D0AAB30}" type="presParOf" srcId="{3B8BB137-CA74-4128-ABF5-F44EBB3122F7}" destId="{D12A0504-8ABE-49E2-BF18-A3327459FC38}" srcOrd="0" destOrd="0" presId="urn:microsoft.com/office/officeart/2005/8/layout/chevron2"/>
    <dgm:cxn modelId="{6C112C14-F1FB-4407-BA92-F04DC41CC5A7}" type="presParOf" srcId="{3B8BB137-CA74-4128-ABF5-F44EBB3122F7}" destId="{060799E0-8CB3-4B78-AA6E-C507A1FC5C3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51FCE-EC16-422C-A523-6E854FCB85BB}">
      <dsp:nvSpPr>
        <dsp:cNvPr id="0" name=""/>
        <dsp:cNvSpPr/>
      </dsp:nvSpPr>
      <dsp:spPr>
        <a:xfrm>
          <a:off x="1182120" y="1525"/>
          <a:ext cx="6359881" cy="508039"/>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4"/>
        </a:fontRef>
      </dsp:style>
      <dsp:txBody>
        <a:bodyPr spcFirstLastPara="0" vert="horz" wrap="square" lIns="26670" tIns="17780" rIns="26670" bIns="17780" numCol="1" spcCol="1270" anchor="ctr" anchorCtr="0">
          <a:noAutofit/>
        </a:bodyPr>
        <a:lstStyle/>
        <a:p>
          <a:pPr marL="0" lvl="0" indent="0" algn="ctr" defTabSz="622300">
            <a:lnSpc>
              <a:spcPct val="100000"/>
            </a:lnSpc>
            <a:spcBef>
              <a:spcPct val="0"/>
            </a:spcBef>
            <a:spcAft>
              <a:spcPct val="35000"/>
            </a:spcAft>
            <a:buNone/>
          </a:pPr>
          <a:r>
            <a:rPr lang="es-GT" sz="1400" b="1" kern="1200" dirty="0">
              <a:solidFill>
                <a:schemeClr val="tx1"/>
              </a:solidFill>
              <a:latin typeface="+mn-lt"/>
            </a:rPr>
            <a:t> </a:t>
          </a:r>
        </a:p>
      </dsp:txBody>
      <dsp:txXfrm>
        <a:off x="1197000" y="16405"/>
        <a:ext cx="6330121" cy="478279"/>
      </dsp:txXfrm>
    </dsp:sp>
    <dsp:sp modelId="{01C24046-F056-4A93-A58E-A3B82E478083}">
      <dsp:nvSpPr>
        <dsp:cNvPr id="0" name=""/>
        <dsp:cNvSpPr/>
      </dsp:nvSpPr>
      <dsp:spPr>
        <a:xfrm>
          <a:off x="519294" y="1217344"/>
          <a:ext cx="1211174" cy="1211174"/>
        </a:xfrm>
        <a:prstGeom prst="chevron">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E16F9-22F7-4BA1-A2D2-5EF464F2E989}">
      <dsp:nvSpPr>
        <dsp:cNvPr id="0" name=""/>
        <dsp:cNvSpPr/>
      </dsp:nvSpPr>
      <dsp:spPr>
        <a:xfrm>
          <a:off x="1972320" y="694038"/>
          <a:ext cx="6751801" cy="2190711"/>
        </a:xfrm>
        <a:prstGeom prst="roundRect">
          <a:avLst>
            <a:gd name="adj" fmla="val 1667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92456" tIns="92456" rIns="92456" bIns="92456" numCol="1" spcCol="1270" anchor="ctr" anchorCtr="0">
          <a:noAutofit/>
        </a:bodyPr>
        <a:lstStyle/>
        <a:p>
          <a:pPr marL="0" lvl="0" indent="0" algn="just" defTabSz="577850">
            <a:lnSpc>
              <a:spcPct val="90000"/>
            </a:lnSpc>
            <a:spcBef>
              <a:spcPct val="0"/>
            </a:spcBef>
            <a:spcAft>
              <a:spcPct val="35000"/>
            </a:spcAft>
            <a:buNone/>
          </a:pPr>
          <a:r>
            <a:rPr lang="es-GT" sz="1300" b="1" kern="1200" dirty="0">
              <a:solidFill>
                <a:schemeClr val="accent5">
                  <a:lumMod val="75000"/>
                </a:schemeClr>
              </a:solidFill>
              <a:latin typeface="+mj-lt"/>
            </a:rPr>
            <a:t>DESCRIPCIÓN:</a:t>
          </a:r>
          <a:r>
            <a:rPr lang="es-GT" sz="1300" b="0" kern="1200" dirty="0">
              <a:solidFill>
                <a:srgbClr val="1577D1"/>
              </a:solidFill>
              <a:latin typeface="Calibri Light" panose="020F0302020204030204"/>
              <a:ea typeface="+mn-ea"/>
              <a:cs typeface="+mn-cs"/>
            </a:rPr>
            <a:t> </a:t>
          </a:r>
        </a:p>
        <a:p>
          <a:pPr marL="0" lvl="0" indent="0" algn="just" defTabSz="577850">
            <a:lnSpc>
              <a:spcPct val="90000"/>
            </a:lnSpc>
            <a:spcBef>
              <a:spcPct val="0"/>
            </a:spcBef>
            <a:spcAft>
              <a:spcPct val="35000"/>
            </a:spcAft>
            <a:buNone/>
          </a:pPr>
          <a:r>
            <a:rPr lang="es-ES" sz="1300" kern="1200" dirty="0">
              <a:solidFill>
                <a:prstClr val="black">
                  <a:lumMod val="85000"/>
                  <a:lumOff val="15000"/>
                </a:prstClr>
              </a:solidFill>
              <a:latin typeface="Calibri Light" panose="020F0302020204030204"/>
              <a:ea typeface="+mn-ea"/>
              <a:cs typeface="+mn-cs"/>
            </a:rPr>
            <a:t>Captación de fondos, que corresponden a depósitos en efectivo, cheques, transferencias locales y traslados entre cuentas, a través del uso de </a:t>
          </a:r>
          <a:r>
            <a:rPr lang="es-ES" sz="1300" b="1" kern="1200" dirty="0">
              <a:solidFill>
                <a:schemeClr val="accent5">
                  <a:lumMod val="75000"/>
                </a:schemeClr>
              </a:solidFill>
              <a:latin typeface="Calibri Light" panose="020F0302020204030204"/>
              <a:ea typeface="+mn-ea"/>
              <a:cs typeface="+mn-cs"/>
            </a:rPr>
            <a:t>varias cuentas (20) monetarias</a:t>
          </a:r>
          <a:r>
            <a:rPr lang="es-ES" sz="1300" kern="1200" dirty="0">
              <a:solidFill>
                <a:prstClr val="black">
                  <a:lumMod val="85000"/>
                  <a:lumOff val="15000"/>
                </a:prstClr>
              </a:solidFill>
              <a:latin typeface="Calibri Light" panose="020F0302020204030204"/>
              <a:ea typeface="+mn-ea"/>
              <a:cs typeface="+mn-cs"/>
            </a:rPr>
            <a:t> y de ahorro en quetzales y dólares a nombre de personas individuales y jurídicas, constituidas en tres bancos del sistema financiero guatemalteco, las cuales registraron créditos por un valor total de </a:t>
          </a:r>
          <a:r>
            <a:rPr lang="es-ES" sz="1300" b="1" kern="1200" dirty="0">
              <a:solidFill>
                <a:schemeClr val="accent5">
                  <a:lumMod val="75000"/>
                </a:schemeClr>
              </a:solidFill>
              <a:latin typeface="Calibri Light" panose="020F0302020204030204"/>
              <a:ea typeface="+mn-ea"/>
              <a:cs typeface="+mn-cs"/>
            </a:rPr>
            <a:t>Q154 millones aprox. (USD19.8)</a:t>
          </a:r>
          <a:r>
            <a:rPr lang="es-ES" sz="1300" kern="1200" dirty="0">
              <a:solidFill>
                <a:prstClr val="black">
                  <a:lumMod val="85000"/>
                  <a:lumOff val="15000"/>
                </a:prstClr>
              </a:solidFill>
              <a:latin typeface="Calibri Light" panose="020F0302020204030204"/>
              <a:ea typeface="+mn-ea"/>
              <a:cs typeface="+mn-cs"/>
            </a:rPr>
            <a:t>, </a:t>
          </a:r>
          <a:r>
            <a:rPr lang="es-ES" sz="1300" b="0" kern="1200" dirty="0">
              <a:solidFill>
                <a:schemeClr val="tx1"/>
              </a:solidFill>
              <a:latin typeface="Calibri Light" panose="020F0302020204030204"/>
              <a:ea typeface="+mn-ea"/>
              <a:cs typeface="+mn-cs"/>
            </a:rPr>
            <a:t>durante el período de noviembre de 2020 a octubre de 2021</a:t>
          </a:r>
          <a:r>
            <a:rPr lang="es-ES" sz="1300" b="1" kern="1200" dirty="0">
              <a:solidFill>
                <a:schemeClr val="accent5">
                  <a:lumMod val="75000"/>
                </a:schemeClr>
              </a:solidFill>
              <a:latin typeface="Calibri Light" panose="020F0302020204030204"/>
              <a:ea typeface="+mn-ea"/>
              <a:cs typeface="+mn-cs"/>
            </a:rPr>
            <a:t>.</a:t>
          </a:r>
          <a:r>
            <a:rPr lang="es-ES" sz="1300" kern="1200" dirty="0">
              <a:solidFill>
                <a:prstClr val="black">
                  <a:lumMod val="85000"/>
                  <a:lumOff val="15000"/>
                </a:prstClr>
              </a:solidFill>
              <a:latin typeface="Calibri Light" panose="020F0302020204030204"/>
              <a:ea typeface="+mn-ea"/>
              <a:cs typeface="+mn-cs"/>
            </a:rPr>
            <a:t> </a:t>
          </a:r>
        </a:p>
        <a:p>
          <a:pPr marL="0" lvl="0" indent="0" algn="just" defTabSz="577850">
            <a:lnSpc>
              <a:spcPct val="90000"/>
            </a:lnSpc>
            <a:spcBef>
              <a:spcPct val="0"/>
            </a:spcBef>
            <a:spcAft>
              <a:spcPct val="35000"/>
            </a:spcAft>
            <a:buNone/>
          </a:pPr>
          <a:r>
            <a:rPr lang="es-ES" sz="1300" kern="1200" dirty="0">
              <a:solidFill>
                <a:prstClr val="black">
                  <a:lumMod val="85000"/>
                  <a:lumOff val="15000"/>
                </a:prstClr>
              </a:solidFill>
              <a:latin typeface="Calibri Light" panose="020F0302020204030204"/>
              <a:ea typeface="+mn-ea"/>
              <a:cs typeface="+mn-cs"/>
            </a:rPr>
            <a:t>De los cuales </a:t>
          </a:r>
          <a:r>
            <a:rPr lang="es-ES" sz="1300" b="1" kern="1200" dirty="0">
              <a:solidFill>
                <a:schemeClr val="accent5">
                  <a:lumMod val="75000"/>
                </a:schemeClr>
              </a:solidFill>
              <a:latin typeface="Calibri Light" panose="020F0302020204030204"/>
              <a:ea typeface="+mn-ea"/>
              <a:cs typeface="+mn-cs"/>
            </a:rPr>
            <a:t>USD9.8 millones</a:t>
          </a:r>
          <a:r>
            <a:rPr lang="es-ES" sz="1300" kern="1200" dirty="0">
              <a:solidFill>
                <a:schemeClr val="tx1"/>
              </a:solidFill>
              <a:latin typeface="Calibri Light" panose="020F0302020204030204"/>
              <a:ea typeface="+mn-ea"/>
              <a:cs typeface="+mn-cs"/>
            </a:rPr>
            <a:t> aprox</a:t>
          </a:r>
          <a:r>
            <a:rPr lang="es-ES" sz="1300" kern="1200" dirty="0">
              <a:solidFill>
                <a:prstClr val="black">
                  <a:lumMod val="85000"/>
                  <a:lumOff val="15000"/>
                </a:prstClr>
              </a:solidFill>
              <a:latin typeface="Calibri Light" panose="020F0302020204030204"/>
              <a:ea typeface="+mn-ea"/>
              <a:cs typeface="+mn-cs"/>
            </a:rPr>
            <a:t>. fueron utilizados para el envío de transferencias cablegráficas principalmente a favor de una empresa financiera internacional, ubicada en Estados Unidos de América, por </a:t>
          </a:r>
          <a:r>
            <a:rPr lang="es-ES" sz="1300" b="1" kern="1200" dirty="0">
              <a:solidFill>
                <a:schemeClr val="accent5">
                  <a:lumMod val="75000"/>
                </a:schemeClr>
              </a:solidFill>
              <a:latin typeface="Calibri Light" panose="020F0302020204030204"/>
              <a:ea typeface="+mn-ea"/>
              <a:cs typeface="+mn-cs"/>
            </a:rPr>
            <a:t>posibles inversiones en criptomonedas estables </a:t>
          </a:r>
          <a:r>
            <a:rPr lang="es-ES" sz="1300" kern="1200" dirty="0">
              <a:solidFill>
                <a:prstClr val="black">
                  <a:lumMod val="85000"/>
                  <a:lumOff val="15000"/>
                </a:prstClr>
              </a:solidFill>
              <a:latin typeface="Calibri Light" panose="020F0302020204030204"/>
              <a:ea typeface="+mn-ea"/>
              <a:cs typeface="+mn-cs"/>
            </a:rPr>
            <a:t>(Stablecoin) denominado “TOKEN (USDT)”, sin que se observe un fundamento económico o legal evidente.</a:t>
          </a:r>
          <a:endParaRPr lang="es-ES" sz="1300" b="0" kern="1200" dirty="0">
            <a:solidFill>
              <a:schemeClr val="tx1"/>
            </a:solidFill>
            <a:latin typeface="+mj-lt"/>
          </a:endParaRPr>
        </a:p>
      </dsp:txBody>
      <dsp:txXfrm>
        <a:off x="2079281" y="800999"/>
        <a:ext cx="6537879" cy="1976789"/>
      </dsp:txXfrm>
    </dsp:sp>
    <dsp:sp modelId="{96AC9337-86BD-40B5-B283-C769B54038B1}">
      <dsp:nvSpPr>
        <dsp:cNvPr id="0" name=""/>
        <dsp:cNvSpPr/>
      </dsp:nvSpPr>
      <dsp:spPr>
        <a:xfrm>
          <a:off x="557694" y="3182402"/>
          <a:ext cx="1083056" cy="1102653"/>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208DC-8FB7-4F23-9E60-C3D31C4374A4}">
      <dsp:nvSpPr>
        <dsp:cNvPr id="0" name=""/>
        <dsp:cNvSpPr/>
      </dsp:nvSpPr>
      <dsp:spPr>
        <a:xfrm>
          <a:off x="1921002" y="3165112"/>
          <a:ext cx="6803119" cy="1340200"/>
        </a:xfrm>
        <a:prstGeom prst="roundRect">
          <a:avLst>
            <a:gd name="adj" fmla="val 1667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92456" tIns="92456" rIns="92456" bIns="92456" numCol="1" spcCol="1270" anchor="ctr" anchorCtr="0">
          <a:noAutofit/>
        </a:bodyPr>
        <a:lstStyle/>
        <a:p>
          <a:pPr marL="0" lvl="0" indent="0" algn="just" defTabSz="577850">
            <a:lnSpc>
              <a:spcPct val="90000"/>
            </a:lnSpc>
            <a:spcBef>
              <a:spcPct val="0"/>
            </a:spcBef>
            <a:spcAft>
              <a:spcPct val="35000"/>
            </a:spcAft>
            <a:buNone/>
          </a:pPr>
          <a:r>
            <a:rPr lang="es-GT" sz="1300" b="1" kern="1200" dirty="0">
              <a:solidFill>
                <a:schemeClr val="accent5">
                  <a:lumMod val="75000"/>
                </a:schemeClr>
              </a:solidFill>
              <a:latin typeface="+mj-lt"/>
            </a:rPr>
            <a:t>POSIBLES ETAPAS LD:</a:t>
          </a:r>
          <a:endParaRPr lang="es-ES" sz="1300" kern="1200" dirty="0">
            <a:solidFill>
              <a:prstClr val="black">
                <a:lumMod val="85000"/>
                <a:lumOff val="15000"/>
              </a:prstClr>
            </a:solidFill>
            <a:latin typeface="Calibri Light" panose="020F0302020204030204"/>
            <a:ea typeface="+mn-ea"/>
            <a:cs typeface="+mn-cs"/>
          </a:endParaRPr>
        </a:p>
        <a:p>
          <a:pPr marL="0" lvl="0" indent="0" algn="just" defTabSz="577850">
            <a:lnSpc>
              <a:spcPct val="90000"/>
            </a:lnSpc>
            <a:spcBef>
              <a:spcPct val="0"/>
            </a:spcBef>
            <a:spcAft>
              <a:spcPct val="35000"/>
            </a:spcAft>
            <a:buNone/>
          </a:pPr>
          <a:r>
            <a:rPr lang="es-ES" sz="1300" kern="1200" dirty="0">
              <a:solidFill>
                <a:prstClr val="black">
                  <a:lumMod val="85000"/>
                  <a:lumOff val="15000"/>
                </a:prstClr>
              </a:solidFill>
              <a:latin typeface="Calibri Light" panose="020F0302020204030204"/>
              <a:ea typeface="+mn-ea"/>
              <a:cs typeface="+mn-cs"/>
            </a:rPr>
            <a:t>Se estableció una </a:t>
          </a:r>
          <a:r>
            <a:rPr lang="es-ES" sz="1300" b="1" kern="1200" dirty="0">
              <a:solidFill>
                <a:schemeClr val="accent5">
                  <a:lumMod val="75000"/>
                </a:schemeClr>
              </a:solidFill>
              <a:latin typeface="Calibri Light" panose="020F0302020204030204"/>
              <a:ea typeface="+mn-ea"/>
              <a:cs typeface="+mn-cs"/>
            </a:rPr>
            <a:t>estructuración de fondos en efectivo </a:t>
          </a:r>
          <a:r>
            <a:rPr lang="es-ES" sz="1300" kern="1200" dirty="0">
              <a:solidFill>
                <a:prstClr val="black">
                  <a:lumMod val="85000"/>
                  <a:lumOff val="15000"/>
                </a:prstClr>
              </a:solidFill>
              <a:latin typeface="Calibri Light" panose="020F0302020204030204"/>
              <a:ea typeface="+mn-ea"/>
              <a:cs typeface="+mn-cs"/>
            </a:rPr>
            <a:t>(captación) su mayoría fueron realizados en agencias ubicadas en zonas fronterizas del país; así como, una posible </a:t>
          </a:r>
          <a:r>
            <a:rPr lang="es-ES" sz="1300" b="1" kern="1200" dirty="0">
              <a:solidFill>
                <a:schemeClr val="accent5">
                  <a:lumMod val="75000"/>
                </a:schemeClr>
              </a:solidFill>
              <a:latin typeface="Calibri Light" panose="020F0302020204030204"/>
              <a:ea typeface="+mn-ea"/>
              <a:cs typeface="+mn-cs"/>
            </a:rPr>
            <a:t>estratificación de fondos</a:t>
          </a:r>
          <a:r>
            <a:rPr lang="es-ES" sz="1300" kern="1200" dirty="0">
              <a:solidFill>
                <a:prstClr val="black">
                  <a:lumMod val="85000"/>
                  <a:lumOff val="15000"/>
                </a:prstClr>
              </a:solidFill>
              <a:latin typeface="Calibri Light" panose="020F0302020204030204"/>
              <a:ea typeface="+mn-ea"/>
              <a:cs typeface="+mn-cs"/>
            </a:rPr>
            <a:t> a través del traslado de fondos entre varias cuentas que se interrelacionan entre sí, que posteriormente son concentrados por otras cuentas para su conversión en dólares de los Estados Unidos de América, cuyo </a:t>
          </a:r>
          <a:r>
            <a:rPr lang="es-ES" sz="1300" b="1" kern="1200" dirty="0">
              <a:solidFill>
                <a:schemeClr val="accent5">
                  <a:lumMod val="75000"/>
                </a:schemeClr>
              </a:solidFill>
              <a:latin typeface="Calibri Light" panose="020F0302020204030204"/>
              <a:ea typeface="+mn-ea"/>
              <a:cs typeface="+mn-cs"/>
            </a:rPr>
            <a:t>destino final</a:t>
          </a:r>
          <a:r>
            <a:rPr lang="es-ES" sz="1300" kern="1200" dirty="0">
              <a:solidFill>
                <a:prstClr val="black">
                  <a:lumMod val="85000"/>
                  <a:lumOff val="15000"/>
                </a:prstClr>
              </a:solidFill>
              <a:latin typeface="Calibri Light" panose="020F0302020204030204"/>
              <a:ea typeface="+mn-ea"/>
              <a:cs typeface="+mn-cs"/>
            </a:rPr>
            <a:t> para el envío de transferencias internacionales.</a:t>
          </a:r>
          <a:endParaRPr lang="es-GT" sz="1300" kern="1200" dirty="0">
            <a:solidFill>
              <a:prstClr val="black">
                <a:lumMod val="85000"/>
                <a:lumOff val="15000"/>
              </a:prstClr>
            </a:solidFill>
            <a:latin typeface="Calibri Light" panose="020F0302020204030204"/>
            <a:ea typeface="+mn-ea"/>
            <a:cs typeface="+mn-cs"/>
          </a:endParaRPr>
        </a:p>
      </dsp:txBody>
      <dsp:txXfrm>
        <a:off x="1986437" y="3230547"/>
        <a:ext cx="6672249" cy="1209330"/>
      </dsp:txXfrm>
    </dsp:sp>
    <dsp:sp modelId="{28622091-6505-48CF-8B18-9242567183C0}">
      <dsp:nvSpPr>
        <dsp:cNvPr id="0" name=""/>
        <dsp:cNvSpPr/>
      </dsp:nvSpPr>
      <dsp:spPr>
        <a:xfrm>
          <a:off x="533400" y="4550695"/>
          <a:ext cx="1211174" cy="1211174"/>
        </a:xfrm>
        <a:prstGeom prst="roundRect">
          <a:avLst>
            <a:gd name="adj" fmla="val 166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C6E65-5E22-456F-ADF3-060D6EED7721}">
      <dsp:nvSpPr>
        <dsp:cNvPr id="0" name=""/>
        <dsp:cNvSpPr/>
      </dsp:nvSpPr>
      <dsp:spPr>
        <a:xfrm>
          <a:off x="1983939" y="4709601"/>
          <a:ext cx="6740182" cy="1052268"/>
        </a:xfrm>
        <a:prstGeom prst="roundRect">
          <a:avLst>
            <a:gd name="adj" fmla="val 1667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92456" tIns="92456" rIns="92456" bIns="92456" numCol="1" spcCol="1270" anchor="ctr" anchorCtr="0">
          <a:noAutofit/>
        </a:bodyPr>
        <a:lstStyle/>
        <a:p>
          <a:pPr marL="0" lvl="0" indent="0" algn="just" defTabSz="577850">
            <a:lnSpc>
              <a:spcPct val="90000"/>
            </a:lnSpc>
            <a:spcBef>
              <a:spcPct val="0"/>
            </a:spcBef>
            <a:spcAft>
              <a:spcPct val="35000"/>
            </a:spcAft>
            <a:buNone/>
          </a:pPr>
          <a:r>
            <a:rPr lang="es-GT" sz="1300" b="1" kern="1200" dirty="0">
              <a:solidFill>
                <a:schemeClr val="accent5">
                  <a:lumMod val="75000"/>
                </a:schemeClr>
              </a:solidFill>
              <a:latin typeface="+mj-lt"/>
            </a:rPr>
            <a:t>VÍNCULOS: </a:t>
          </a:r>
        </a:p>
        <a:p>
          <a:pPr marL="0" lvl="0" indent="0" algn="just" defTabSz="577850">
            <a:lnSpc>
              <a:spcPct val="90000"/>
            </a:lnSpc>
            <a:spcBef>
              <a:spcPct val="0"/>
            </a:spcBef>
            <a:spcAft>
              <a:spcPct val="35000"/>
            </a:spcAft>
            <a:buNone/>
          </a:pPr>
          <a:r>
            <a:rPr lang="es-ES" sz="1300" kern="1200" dirty="0">
              <a:solidFill>
                <a:prstClr val="black">
                  <a:lumMod val="85000"/>
                  <a:lumOff val="15000"/>
                </a:prstClr>
              </a:solidFill>
              <a:latin typeface="Calibri Light" panose="020F0302020204030204"/>
              <a:ea typeface="+mn-ea"/>
              <a:cs typeface="+mn-cs"/>
            </a:rPr>
            <a:t>Algunos de los depositantes de fondos en las cuentas de personas involucradas, han sido denunciados por la Intendencia de Verificación Especial -IVE-, por posibles vínculos con </a:t>
          </a:r>
          <a:r>
            <a:rPr lang="es-ES" sz="1300" b="1" kern="1200" dirty="0">
              <a:solidFill>
                <a:schemeClr val="accent5">
                  <a:lumMod val="75000"/>
                </a:schemeClr>
              </a:solidFill>
              <a:latin typeface="Calibri Light" panose="020F0302020204030204"/>
              <a:ea typeface="+mn-ea"/>
              <a:cs typeface="+mn-cs"/>
            </a:rPr>
            <a:t>narcotráfico, tráfico ilegal de migrantes y estafa</a:t>
          </a:r>
          <a:r>
            <a:rPr lang="es-ES" sz="1300" kern="1200" dirty="0">
              <a:solidFill>
                <a:prstClr val="black">
                  <a:lumMod val="85000"/>
                  <a:lumOff val="15000"/>
                </a:prstClr>
              </a:solidFill>
              <a:latin typeface="Calibri Light" panose="020F0302020204030204"/>
              <a:ea typeface="+mn-ea"/>
              <a:cs typeface="+mn-cs"/>
            </a:rPr>
            <a:t>. Asimismo, uno de los involucrados, aparece en requerimientos de información realizado por parte del Ministerio Público a la IVE.</a:t>
          </a:r>
          <a:endParaRPr lang="es-GT" sz="1300" kern="1200" dirty="0">
            <a:solidFill>
              <a:prstClr val="black">
                <a:lumMod val="85000"/>
                <a:lumOff val="15000"/>
              </a:prstClr>
            </a:solidFill>
            <a:latin typeface="Calibri Light" panose="020F0302020204030204"/>
            <a:ea typeface="+mn-ea"/>
            <a:cs typeface="+mn-cs"/>
          </a:endParaRPr>
        </a:p>
      </dsp:txBody>
      <dsp:txXfrm>
        <a:off x="2035316" y="4760978"/>
        <a:ext cx="6637428" cy="949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7990E-634C-45F1-B24D-6EC041404ACB}">
      <dsp:nvSpPr>
        <dsp:cNvPr id="0" name=""/>
        <dsp:cNvSpPr/>
      </dsp:nvSpPr>
      <dsp:spPr>
        <a:xfrm>
          <a:off x="-4964071" y="-760617"/>
          <a:ext cx="5912035" cy="5912035"/>
        </a:xfrm>
        <a:prstGeom prst="blockArc">
          <a:avLst>
            <a:gd name="adj1" fmla="val 18900000"/>
            <a:gd name="adj2" fmla="val 2700000"/>
            <a:gd name="adj3" fmla="val 365"/>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DB6903-4ADB-4C2B-9D37-6F43B2D458E3}">
      <dsp:nvSpPr>
        <dsp:cNvPr id="0" name=""/>
        <dsp:cNvSpPr/>
      </dsp:nvSpPr>
      <dsp:spPr>
        <a:xfrm>
          <a:off x="496405" y="337564"/>
          <a:ext cx="5711802" cy="67548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163" tIns="30480" rIns="30480" bIns="30480" numCol="1" spcCol="1270" anchor="ctr" anchorCtr="0">
          <a:noAutofit/>
        </a:bodyPr>
        <a:lstStyle/>
        <a:p>
          <a:pPr marL="0" lvl="0" indent="0" algn="just" defTabSz="533400">
            <a:lnSpc>
              <a:spcPct val="90000"/>
            </a:lnSpc>
            <a:spcBef>
              <a:spcPct val="0"/>
            </a:spcBef>
            <a:spcAft>
              <a:spcPct val="35000"/>
            </a:spcAft>
            <a:buNone/>
          </a:pPr>
          <a:r>
            <a:rPr lang="es-GT" sz="1200" kern="1200" dirty="0"/>
            <a:t>Compra venta de ganado y divisas (cambistas), productor agropecuario, administrador de una gasolinera (relación de dependencia); actividades inmobiliarias, prestación de servicios, </a:t>
          </a:r>
          <a:r>
            <a:rPr lang="es-GT" sz="1200" b="1" kern="1200" dirty="0"/>
            <a:t>compra de activos digitales</a:t>
          </a:r>
          <a:r>
            <a:rPr lang="es-GT" sz="1200" kern="1200" dirty="0"/>
            <a:t>, entre otros</a:t>
          </a:r>
        </a:p>
      </dsp:txBody>
      <dsp:txXfrm>
        <a:off x="496405" y="337564"/>
        <a:ext cx="5711802" cy="675480"/>
      </dsp:txXfrm>
    </dsp:sp>
    <dsp:sp modelId="{345F9DD1-8CDB-461F-8126-2D4A77F7BA41}">
      <dsp:nvSpPr>
        <dsp:cNvPr id="0" name=""/>
        <dsp:cNvSpPr/>
      </dsp:nvSpPr>
      <dsp:spPr>
        <a:xfrm>
          <a:off x="74229" y="253129"/>
          <a:ext cx="844350" cy="844350"/>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0A174C-A9BB-4CE2-AF68-999E7385CB54}">
      <dsp:nvSpPr>
        <dsp:cNvPr id="0" name=""/>
        <dsp:cNvSpPr/>
      </dsp:nvSpPr>
      <dsp:spPr>
        <a:xfrm>
          <a:off x="883673" y="1350961"/>
          <a:ext cx="5324534" cy="675480"/>
        </a:xfrm>
        <a:prstGeom prst="rect">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163" tIns="30480" rIns="30480" bIns="30480" numCol="1" spcCol="1270" anchor="ctr" anchorCtr="0">
          <a:noAutofit/>
        </a:bodyPr>
        <a:lstStyle/>
        <a:p>
          <a:pPr marL="0" lvl="0" indent="0" algn="just" defTabSz="533400">
            <a:lnSpc>
              <a:spcPct val="90000"/>
            </a:lnSpc>
            <a:spcBef>
              <a:spcPct val="0"/>
            </a:spcBef>
            <a:spcAft>
              <a:spcPct val="35000"/>
            </a:spcAft>
            <a:buNone/>
          </a:pPr>
          <a:r>
            <a:rPr lang="es-GT" sz="1200" kern="1200" dirty="0"/>
            <a:t>Propietario de empresas: </a:t>
          </a:r>
          <a:r>
            <a:rPr lang="es-GT" sz="1200" b="1" kern="1200" dirty="0"/>
            <a:t>Empresa Individual </a:t>
          </a:r>
          <a:r>
            <a:rPr lang="es-GT" sz="1200" b="0" kern="1200" dirty="0"/>
            <a:t>y de</a:t>
          </a:r>
          <a:r>
            <a:rPr lang="es-GT" sz="1200" b="1" kern="1200" dirty="0"/>
            <a:t> Tiendas</a:t>
          </a:r>
          <a:r>
            <a:rPr lang="es-GT" sz="1200" kern="1200" dirty="0"/>
            <a:t>, se dedican a la compra y venta de bienes inmuebles; y compra venta de licores nacionales y extranjeros, respectivamente.</a:t>
          </a:r>
        </a:p>
      </dsp:txBody>
      <dsp:txXfrm>
        <a:off x="883673" y="1350961"/>
        <a:ext cx="5324534" cy="675480"/>
      </dsp:txXfrm>
    </dsp:sp>
    <dsp:sp modelId="{4D7E9C3A-27D1-4B97-A9AA-2FF068114896}">
      <dsp:nvSpPr>
        <dsp:cNvPr id="0" name=""/>
        <dsp:cNvSpPr/>
      </dsp:nvSpPr>
      <dsp:spPr>
        <a:xfrm>
          <a:off x="461498" y="1266526"/>
          <a:ext cx="844350" cy="844350"/>
        </a:xfrm>
        <a:prstGeom prst="ellipse">
          <a:avLst/>
        </a:prstGeom>
        <a:solidFill>
          <a:schemeClr val="lt1">
            <a:hueOff val="0"/>
            <a:satOff val="0"/>
            <a:lumOff val="0"/>
            <a:alphaOff val="0"/>
          </a:schemeClr>
        </a:solidFill>
        <a:ln w="12700" cap="flat" cmpd="sng" algn="ctr">
          <a:solidFill>
            <a:schemeClr val="accent1">
              <a:shade val="50000"/>
              <a:hueOff val="167129"/>
              <a:satOff val="4478"/>
              <a:lumOff val="197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1E46BC-F5BD-42E2-9701-3E36F912A4C6}">
      <dsp:nvSpPr>
        <dsp:cNvPr id="0" name=""/>
        <dsp:cNvSpPr/>
      </dsp:nvSpPr>
      <dsp:spPr>
        <a:xfrm>
          <a:off x="883673" y="2364357"/>
          <a:ext cx="5324534" cy="675480"/>
        </a:xfrm>
        <a:prstGeom prst="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6163" tIns="30480" rIns="30480" bIns="30480" numCol="1" spcCol="1270" anchor="ctr" anchorCtr="0">
          <a:noAutofit/>
        </a:bodyPr>
        <a:lstStyle/>
        <a:p>
          <a:pPr marL="0" lvl="0" indent="0" algn="just" defTabSz="533400">
            <a:lnSpc>
              <a:spcPct val="90000"/>
            </a:lnSpc>
            <a:spcBef>
              <a:spcPct val="0"/>
            </a:spcBef>
            <a:spcAft>
              <a:spcPct val="35000"/>
            </a:spcAft>
            <a:buNone/>
          </a:pPr>
          <a:r>
            <a:rPr lang="es-GT" sz="1200" kern="1200" dirty="0"/>
            <a:t>Socios fundadores y representante legal de </a:t>
          </a:r>
          <a:r>
            <a:rPr lang="es-GT" sz="1200" b="1" kern="1200" dirty="0"/>
            <a:t>Empresa Profesional de AV </a:t>
          </a:r>
          <a:r>
            <a:rPr lang="es-GT" sz="1200" b="0" kern="1200" dirty="0"/>
            <a:t>(creada 03/06/2021)</a:t>
          </a:r>
          <a:r>
            <a:rPr lang="es-GT" sz="1200" kern="1200" dirty="0"/>
            <a:t>, cuyo objeto es la compra venta de activos digitales, servicios profesionales, venta de acciones en  línea, entre otros.</a:t>
          </a:r>
        </a:p>
      </dsp:txBody>
      <dsp:txXfrm>
        <a:off x="883673" y="2364357"/>
        <a:ext cx="5324534" cy="675480"/>
      </dsp:txXfrm>
    </dsp:sp>
    <dsp:sp modelId="{D2F4C9EC-DE27-454C-8BA3-931F03FDF175}">
      <dsp:nvSpPr>
        <dsp:cNvPr id="0" name=""/>
        <dsp:cNvSpPr/>
      </dsp:nvSpPr>
      <dsp:spPr>
        <a:xfrm>
          <a:off x="461498" y="2279922"/>
          <a:ext cx="844350" cy="844350"/>
        </a:xfrm>
        <a:prstGeom prst="ellipse">
          <a:avLst/>
        </a:prstGeom>
        <a:solidFill>
          <a:schemeClr val="lt1">
            <a:hueOff val="0"/>
            <a:satOff val="0"/>
            <a:lumOff val="0"/>
            <a:alphaOff val="0"/>
          </a:schemeClr>
        </a:solidFill>
        <a:ln w="12700" cap="flat" cmpd="sng" algn="ctr">
          <a:solidFill>
            <a:schemeClr val="accent1">
              <a:shade val="50000"/>
              <a:hueOff val="334258"/>
              <a:satOff val="8955"/>
              <a:lumOff val="394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70190B-9716-491E-AC51-59C7607A6DB9}">
      <dsp:nvSpPr>
        <dsp:cNvPr id="0" name=""/>
        <dsp:cNvSpPr/>
      </dsp:nvSpPr>
      <dsp:spPr>
        <a:xfrm>
          <a:off x="496405" y="3377754"/>
          <a:ext cx="5711802" cy="675480"/>
        </a:xfrm>
        <a:prstGeom prst="rect">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163" tIns="30480" rIns="30480" bIns="30480" numCol="1" spcCol="1270" anchor="ctr" anchorCtr="0">
          <a:noAutofit/>
        </a:bodyPr>
        <a:lstStyle/>
        <a:p>
          <a:pPr marL="0" lvl="0" indent="0" algn="l" defTabSz="533400">
            <a:lnSpc>
              <a:spcPct val="90000"/>
            </a:lnSpc>
            <a:spcBef>
              <a:spcPct val="0"/>
            </a:spcBef>
            <a:spcAft>
              <a:spcPct val="35000"/>
            </a:spcAft>
            <a:buNone/>
          </a:pPr>
          <a:r>
            <a:rPr lang="es-GT" sz="1200" kern="1200" dirty="0"/>
            <a:t>Vínculo familiar (cónyuges), propiedad y de administración, y de domicilio (lugar de ubicación)</a:t>
          </a:r>
        </a:p>
      </dsp:txBody>
      <dsp:txXfrm>
        <a:off x="496405" y="3377754"/>
        <a:ext cx="5711802" cy="675480"/>
      </dsp:txXfrm>
    </dsp:sp>
    <dsp:sp modelId="{2335C926-68F0-4784-B7C7-EFCFECCFBEE1}">
      <dsp:nvSpPr>
        <dsp:cNvPr id="0" name=""/>
        <dsp:cNvSpPr/>
      </dsp:nvSpPr>
      <dsp:spPr>
        <a:xfrm>
          <a:off x="74229" y="3293319"/>
          <a:ext cx="844350" cy="844350"/>
        </a:xfrm>
        <a:prstGeom prst="ellipse">
          <a:avLst/>
        </a:prstGeom>
        <a:solidFill>
          <a:schemeClr val="lt1">
            <a:hueOff val="0"/>
            <a:satOff val="0"/>
            <a:lumOff val="0"/>
            <a:alphaOff val="0"/>
          </a:schemeClr>
        </a:solidFill>
        <a:ln w="12700" cap="flat" cmpd="sng" algn="ctr">
          <a:solidFill>
            <a:schemeClr val="accent1">
              <a:shade val="50000"/>
              <a:hueOff val="167129"/>
              <a:satOff val="4478"/>
              <a:lumOff val="1972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C4A33-FD21-4A1B-8EAA-A89E212FF150}">
      <dsp:nvSpPr>
        <dsp:cNvPr id="0" name=""/>
        <dsp:cNvSpPr/>
      </dsp:nvSpPr>
      <dsp:spPr>
        <a:xfrm rot="613611">
          <a:off x="1689041" y="2864394"/>
          <a:ext cx="813069" cy="65214"/>
        </a:xfrm>
        <a:custGeom>
          <a:avLst/>
          <a:gdLst/>
          <a:ahLst/>
          <a:cxnLst/>
          <a:rect l="0" t="0" r="0" b="0"/>
          <a:pathLst>
            <a:path>
              <a:moveTo>
                <a:pt x="0" y="32607"/>
              </a:moveTo>
              <a:lnTo>
                <a:pt x="813069"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03FB03-99A2-4F8C-9CC0-095EF6229D1A}">
      <dsp:nvSpPr>
        <dsp:cNvPr id="0" name=""/>
        <dsp:cNvSpPr/>
      </dsp:nvSpPr>
      <dsp:spPr>
        <a:xfrm rot="19323447">
          <a:off x="1612404" y="1829209"/>
          <a:ext cx="786253" cy="65214"/>
        </a:xfrm>
        <a:custGeom>
          <a:avLst/>
          <a:gdLst/>
          <a:ahLst/>
          <a:cxnLst/>
          <a:rect l="0" t="0" r="0" b="0"/>
          <a:pathLst>
            <a:path>
              <a:moveTo>
                <a:pt x="0" y="32607"/>
              </a:moveTo>
              <a:lnTo>
                <a:pt x="786253"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60C127-129F-46FC-95CE-BAECEA756433}">
      <dsp:nvSpPr>
        <dsp:cNvPr id="0" name=""/>
        <dsp:cNvSpPr/>
      </dsp:nvSpPr>
      <dsp:spPr>
        <a:xfrm rot="3318562">
          <a:off x="1283305" y="3753265"/>
          <a:ext cx="839941" cy="65214"/>
        </a:xfrm>
        <a:custGeom>
          <a:avLst/>
          <a:gdLst/>
          <a:ahLst/>
          <a:cxnLst/>
          <a:rect l="0" t="0" r="0" b="0"/>
          <a:pathLst>
            <a:path>
              <a:moveTo>
                <a:pt x="0" y="32607"/>
              </a:moveTo>
              <a:lnTo>
                <a:pt x="839941"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49A301-7E43-4973-8A10-6B790A714DDC}">
      <dsp:nvSpPr>
        <dsp:cNvPr id="0" name=""/>
        <dsp:cNvSpPr/>
      </dsp:nvSpPr>
      <dsp:spPr>
        <a:xfrm>
          <a:off x="95247" y="1759896"/>
          <a:ext cx="1625409" cy="1677826"/>
        </a:xfrm>
        <a:prstGeom prst="ellipse">
          <a:avLst/>
        </a:prstGeom>
        <a:blipFill rotWithShape="0">
          <a:blip xmlns:r="http://schemas.openxmlformats.org/officeDocument/2006/relationships" r:embed="rId1"/>
          <a:stretch>
            <a:fillRect/>
          </a:stretch>
        </a:blipFill>
        <a:ln w="3175" cap="flat" cmpd="sng" algn="ctr">
          <a:solidFill>
            <a:schemeClr val="accent3">
              <a:lumMod val="5000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F7003648-D5F1-4DA1-ADCC-54F8AAE79169}">
      <dsp:nvSpPr>
        <dsp:cNvPr id="0" name=""/>
        <dsp:cNvSpPr/>
      </dsp:nvSpPr>
      <dsp:spPr>
        <a:xfrm>
          <a:off x="1664852" y="4016717"/>
          <a:ext cx="1287895" cy="1287895"/>
        </a:xfrm>
        <a:prstGeom prst="ellips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GT" sz="1300" kern="1200" dirty="0">
              <a:latin typeface="Arial" panose="020B0604020202020204" pitchFamily="34" charset="0"/>
              <a:cs typeface="Arial" panose="020B0604020202020204" pitchFamily="34" charset="0"/>
            </a:rPr>
            <a:t>Persona involucrada y relacionada</a:t>
          </a:r>
        </a:p>
      </dsp:txBody>
      <dsp:txXfrm>
        <a:off x="1853460" y="4205325"/>
        <a:ext cx="910679" cy="910679"/>
      </dsp:txXfrm>
    </dsp:sp>
    <dsp:sp modelId="{6AFAA8E6-12D7-4BD6-982B-BFBC466B3ACE}">
      <dsp:nvSpPr>
        <dsp:cNvPr id="0" name=""/>
        <dsp:cNvSpPr/>
      </dsp:nvSpPr>
      <dsp:spPr>
        <a:xfrm>
          <a:off x="3081537" y="4016717"/>
          <a:ext cx="1931842" cy="1287895"/>
        </a:xfrm>
        <a:prstGeom prst="rect">
          <a:avLst/>
        </a:prstGeom>
        <a:no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t" anchorCtr="0">
          <a:noAutofit/>
        </a:bodyPr>
        <a:lstStyle/>
        <a:p>
          <a:pPr marL="171450" lvl="1" indent="0" algn="l" defTabSz="800100">
            <a:lnSpc>
              <a:spcPct val="90000"/>
            </a:lnSpc>
            <a:spcBef>
              <a:spcPct val="0"/>
            </a:spcBef>
            <a:spcAft>
              <a:spcPct val="15000"/>
            </a:spcAft>
            <a:buChar char="•"/>
          </a:pPr>
          <a:endParaRPr lang="es-GT" sz="180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GT" sz="1400" kern="1200" dirty="0">
              <a:solidFill>
                <a:srgbClr val="5B9BD5">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Ente Investigador (MP)</a:t>
          </a:r>
        </a:p>
        <a:p>
          <a:pPr marL="114300" lvl="1" indent="-114300" algn="l" defTabSz="533400">
            <a:lnSpc>
              <a:spcPct val="90000"/>
            </a:lnSpc>
            <a:spcBef>
              <a:spcPct val="0"/>
            </a:spcBef>
            <a:spcAft>
              <a:spcPct val="15000"/>
            </a:spcAft>
            <a:buChar char="•"/>
          </a:pPr>
          <a:r>
            <a:rPr lang="es-GT" sz="1200" kern="1200" dirty="0">
              <a:solidFill>
                <a:srgbClr val="5B9BD5">
                  <a:lumMod val="50000"/>
                </a:srgbClr>
              </a:solidFill>
              <a:effectLst/>
              <a:latin typeface="Arial" panose="020B0604020202020204" pitchFamily="34" charset="0"/>
              <a:ea typeface="+mn-ea"/>
              <a:cs typeface="Arial" panose="020B0604020202020204" pitchFamily="34" charset="0"/>
            </a:rPr>
            <a:t>Proceso de investigación</a:t>
          </a:r>
        </a:p>
      </dsp:txBody>
      <dsp:txXfrm>
        <a:off x="3081537" y="4016717"/>
        <a:ext cx="1931842" cy="1287895"/>
      </dsp:txXfrm>
    </dsp:sp>
    <dsp:sp modelId="{69D6BB3B-33CE-4C84-838F-6F7D466EF01A}">
      <dsp:nvSpPr>
        <dsp:cNvPr id="0" name=""/>
        <dsp:cNvSpPr/>
      </dsp:nvSpPr>
      <dsp:spPr>
        <a:xfrm>
          <a:off x="2179449" y="580202"/>
          <a:ext cx="1287895" cy="1287895"/>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GT" sz="1300" kern="1200" dirty="0">
              <a:latin typeface="Arial" panose="020B0604020202020204" pitchFamily="34" charset="0"/>
              <a:cs typeface="Arial" panose="020B0604020202020204" pitchFamily="34" charset="0"/>
            </a:rPr>
            <a:t>Beneficiario de fondos</a:t>
          </a:r>
        </a:p>
      </dsp:txBody>
      <dsp:txXfrm>
        <a:off x="2368057" y="768810"/>
        <a:ext cx="910679" cy="910679"/>
      </dsp:txXfrm>
    </dsp:sp>
    <dsp:sp modelId="{29AD2F5E-12C9-4478-8528-717CC205B7E3}">
      <dsp:nvSpPr>
        <dsp:cNvPr id="0" name=""/>
        <dsp:cNvSpPr/>
      </dsp:nvSpPr>
      <dsp:spPr>
        <a:xfrm>
          <a:off x="3596134" y="580202"/>
          <a:ext cx="1931842" cy="1287895"/>
        </a:xfrm>
        <a:prstGeom prst="rect">
          <a:avLst/>
        </a:prstGeom>
        <a:noFill/>
        <a:ln w="9525" cap="flat" cmpd="sng" algn="ctr">
          <a:no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GT" sz="1400" kern="1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Otra UIF</a:t>
          </a:r>
        </a:p>
        <a:p>
          <a:pPr marL="114300" lvl="1" indent="-114300" algn="l" defTabSz="533400">
            <a:lnSpc>
              <a:spcPct val="90000"/>
            </a:lnSpc>
            <a:spcBef>
              <a:spcPct val="0"/>
            </a:spcBef>
            <a:spcAft>
              <a:spcPct val="15000"/>
            </a:spcAft>
            <a:buChar char="•"/>
          </a:pPr>
          <a:r>
            <a:rPr lang="es-GT" sz="1200" kern="1200" dirty="0">
              <a:solidFill>
                <a:schemeClr val="accent1">
                  <a:lumMod val="50000"/>
                </a:schemeClr>
              </a:solidFill>
              <a:effectLst/>
              <a:latin typeface="Arial" panose="020B0604020202020204" pitchFamily="34" charset="0"/>
              <a:cs typeface="Arial" panose="020B0604020202020204" pitchFamily="34" charset="0"/>
            </a:rPr>
            <a:t>Solicitud de información </a:t>
          </a:r>
        </a:p>
        <a:p>
          <a:pPr marL="114300" lvl="1" indent="-114300" algn="l" defTabSz="533400">
            <a:lnSpc>
              <a:spcPct val="90000"/>
            </a:lnSpc>
            <a:spcBef>
              <a:spcPct val="0"/>
            </a:spcBef>
            <a:spcAft>
              <a:spcPct val="15000"/>
            </a:spcAft>
            <a:buChar char="•"/>
          </a:pPr>
          <a:r>
            <a:rPr lang="es-GT" sz="1200" kern="1200" dirty="0">
              <a:solidFill>
                <a:schemeClr val="accent1">
                  <a:lumMod val="50000"/>
                </a:schemeClr>
              </a:solidFill>
              <a:effectLst/>
              <a:latin typeface="Arial" panose="020B0604020202020204" pitchFamily="34" charset="0"/>
              <a:cs typeface="Arial" panose="020B0604020202020204" pitchFamily="34" charset="0"/>
            </a:rPr>
            <a:t>Comunicación Espontánea </a:t>
          </a:r>
        </a:p>
      </dsp:txBody>
      <dsp:txXfrm>
        <a:off x="3596134" y="580202"/>
        <a:ext cx="1931842" cy="1287895"/>
      </dsp:txXfrm>
    </dsp:sp>
    <dsp:sp modelId="{CED9B1C1-4D83-46A1-8612-9CDD68315395}">
      <dsp:nvSpPr>
        <dsp:cNvPr id="0" name=""/>
        <dsp:cNvSpPr/>
      </dsp:nvSpPr>
      <dsp:spPr>
        <a:xfrm>
          <a:off x="2485267" y="2370911"/>
          <a:ext cx="1396696" cy="1444773"/>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GT" sz="1300" kern="1200" dirty="0">
              <a:latin typeface="Arial" panose="020B0604020202020204" pitchFamily="34" charset="0"/>
              <a:cs typeface="Arial" panose="020B0604020202020204" pitchFamily="34" charset="0"/>
            </a:rPr>
            <a:t>Proveedor de liquidez y tecnología de AV</a:t>
          </a:r>
        </a:p>
      </dsp:txBody>
      <dsp:txXfrm>
        <a:off x="2689808" y="2582493"/>
        <a:ext cx="987614" cy="1021609"/>
      </dsp:txXfrm>
    </dsp:sp>
    <dsp:sp modelId="{2D1469DF-9C22-4174-A06E-4CD67C68961B}">
      <dsp:nvSpPr>
        <dsp:cNvPr id="0" name=""/>
        <dsp:cNvSpPr/>
      </dsp:nvSpPr>
      <dsp:spPr>
        <a:xfrm>
          <a:off x="3874752" y="2370911"/>
          <a:ext cx="2095044" cy="1444773"/>
        </a:xfrm>
        <a:prstGeom prst="rect">
          <a:avLst/>
        </a:prstGeom>
        <a:no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GT" sz="1400" kern="1200" dirty="0">
              <a:solidFill>
                <a:srgbClr val="5B9BD5">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Otros casos relacionados en la IVE</a:t>
          </a:r>
        </a:p>
      </dsp:txBody>
      <dsp:txXfrm>
        <a:off x="3874752" y="2370911"/>
        <a:ext cx="2095044" cy="1444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53AC6-DD19-45D0-869C-5AD36302C8B2}">
      <dsp:nvSpPr>
        <dsp:cNvPr id="0" name=""/>
        <dsp:cNvSpPr/>
      </dsp:nvSpPr>
      <dsp:spPr>
        <a:xfrm>
          <a:off x="0" y="5837"/>
          <a:ext cx="2705100" cy="1613538"/>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s-ES" sz="1300" b="0" kern="1200" dirty="0"/>
            <a:t>Existen ROS – PSAV, de diciembre 2011 a septiembre 2021, relacionados a:</a:t>
          </a:r>
        </a:p>
        <a:p>
          <a:pPr marL="0" lvl="0" indent="0" algn="just" defTabSz="577850">
            <a:lnSpc>
              <a:spcPct val="90000"/>
            </a:lnSpc>
            <a:spcBef>
              <a:spcPct val="0"/>
            </a:spcBef>
            <a:spcAft>
              <a:spcPct val="35000"/>
            </a:spcAft>
            <a:buNone/>
          </a:pPr>
          <a:r>
            <a:rPr lang="es-ES" sz="1300" b="0" kern="1200" dirty="0"/>
            <a:t>-Fraude, estafas de inversión, actividades electrónicas, otros.</a:t>
          </a:r>
        </a:p>
        <a:p>
          <a:pPr marL="0" lvl="0" indent="0" algn="just" defTabSz="577850">
            <a:lnSpc>
              <a:spcPct val="90000"/>
            </a:lnSpc>
            <a:spcBef>
              <a:spcPct val="0"/>
            </a:spcBef>
            <a:spcAft>
              <a:spcPct val="35000"/>
            </a:spcAft>
            <a:buNone/>
          </a:pPr>
          <a:r>
            <a:rPr lang="es-ES" sz="1300" b="0" kern="1200" dirty="0"/>
            <a:t>-Transacciones Nigeria, Islas Vírgenes Británicas, Hong Kong, otros.</a:t>
          </a:r>
          <a:endParaRPr lang="es-GT" sz="1300" b="0" kern="1200" dirty="0"/>
        </a:p>
      </dsp:txBody>
      <dsp:txXfrm>
        <a:off x="47259" y="53096"/>
        <a:ext cx="2610582" cy="1519020"/>
      </dsp:txXfrm>
    </dsp:sp>
    <dsp:sp modelId="{6A284AF7-1340-45A5-98DE-F18EC47CF3D6}">
      <dsp:nvSpPr>
        <dsp:cNvPr id="0" name=""/>
        <dsp:cNvSpPr/>
      </dsp:nvSpPr>
      <dsp:spPr>
        <a:xfrm rot="5400000">
          <a:off x="1076808" y="1656141"/>
          <a:ext cx="551483" cy="661780"/>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s-ES" sz="2700" kern="1200"/>
        </a:p>
      </dsp:txBody>
      <dsp:txXfrm rot="-5400000">
        <a:off x="1154016" y="1711290"/>
        <a:ext cx="397068" cy="386038"/>
      </dsp:txXfrm>
    </dsp:sp>
    <dsp:sp modelId="{DF80DA7D-62E0-4D79-B7A3-94407950A07B}">
      <dsp:nvSpPr>
        <dsp:cNvPr id="0" name=""/>
        <dsp:cNvSpPr/>
      </dsp:nvSpPr>
      <dsp:spPr>
        <a:xfrm>
          <a:off x="38212" y="2354687"/>
          <a:ext cx="2628675" cy="1086849"/>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s-GT" sz="1300" b="0" kern="1200" dirty="0">
              <a:solidFill>
                <a:prstClr val="white"/>
              </a:solidFill>
              <a:latin typeface="Calibri" panose="020F0502020204030204"/>
              <a:ea typeface="+mn-ea"/>
              <a:cs typeface="+mn-cs"/>
            </a:rPr>
            <a:t>El proveedor de liquidez que traslada fondos y procesa pagos, para  las personas involucradas se le ha enviado Q110 mm y recibido Q18.4 mm (3 casos).</a:t>
          </a:r>
          <a:r>
            <a:rPr lang="es-ES" sz="1300" b="0" kern="1200" dirty="0">
              <a:solidFill>
                <a:prstClr val="white"/>
              </a:solidFill>
              <a:latin typeface="Calibri" panose="020F0502020204030204"/>
              <a:ea typeface="+mn-ea"/>
              <a:cs typeface="+mn-cs"/>
            </a:rPr>
            <a:t> </a:t>
          </a:r>
        </a:p>
      </dsp:txBody>
      <dsp:txXfrm>
        <a:off x="70045" y="2386520"/>
        <a:ext cx="2565009" cy="1023183"/>
      </dsp:txXfrm>
    </dsp:sp>
    <dsp:sp modelId="{D82AFFE6-447F-4CA3-A48A-A2432C1476E8}">
      <dsp:nvSpPr>
        <dsp:cNvPr id="0" name=""/>
        <dsp:cNvSpPr/>
      </dsp:nvSpPr>
      <dsp:spPr>
        <a:xfrm rot="5341434">
          <a:off x="1160697" y="3384987"/>
          <a:ext cx="411571" cy="661780"/>
        </a:xfrm>
        <a:prstGeom prst="rightArrow">
          <a:avLst>
            <a:gd name="adj1" fmla="val 60000"/>
            <a:gd name="adj2" fmla="val 5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rot="-5400000">
        <a:off x="1166897" y="3510100"/>
        <a:ext cx="397068" cy="288100"/>
      </dsp:txXfrm>
    </dsp:sp>
    <dsp:sp modelId="{2571528C-1C6E-4D5C-B305-5DBB49062DEB}">
      <dsp:nvSpPr>
        <dsp:cNvPr id="0" name=""/>
        <dsp:cNvSpPr/>
      </dsp:nvSpPr>
      <dsp:spPr>
        <a:xfrm>
          <a:off x="192548" y="3990219"/>
          <a:ext cx="2381605" cy="1431431"/>
        </a:xfrm>
        <a:prstGeom prst="roundRect">
          <a:avLst>
            <a:gd name="adj" fmla="val 10000"/>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s-ES" sz="1300" kern="1200" dirty="0"/>
            <a:t>Personas que figuran en requerimientos de información del Ministerio Público.</a:t>
          </a:r>
        </a:p>
        <a:p>
          <a:pPr marL="0" lvl="0" indent="0" algn="just" defTabSz="577850">
            <a:lnSpc>
              <a:spcPct val="90000"/>
            </a:lnSpc>
            <a:spcBef>
              <a:spcPct val="0"/>
            </a:spcBef>
            <a:spcAft>
              <a:spcPct val="35000"/>
            </a:spcAft>
            <a:buNone/>
          </a:pPr>
          <a:r>
            <a:rPr lang="es-ES" sz="1300" kern="1200" dirty="0"/>
            <a:t>-Titular de cuenta y socio fundador</a:t>
          </a:r>
        </a:p>
        <a:p>
          <a:pPr marL="0" lvl="0" indent="0" algn="just" defTabSz="577850">
            <a:lnSpc>
              <a:spcPct val="90000"/>
            </a:lnSpc>
            <a:spcBef>
              <a:spcPct val="0"/>
            </a:spcBef>
            <a:spcAft>
              <a:spcPct val="35000"/>
            </a:spcAft>
            <a:buNone/>
          </a:pPr>
          <a:r>
            <a:rPr lang="es-ES" sz="1300" kern="1200" dirty="0"/>
            <a:t>-Depositante de fondos de nacionalidad extranjera.</a:t>
          </a:r>
          <a:r>
            <a:rPr lang="es-ES" sz="1500" kern="1200" dirty="0"/>
            <a:t> </a:t>
          </a:r>
        </a:p>
      </dsp:txBody>
      <dsp:txXfrm>
        <a:off x="234473" y="4032144"/>
        <a:ext cx="2297755" cy="13475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51FCE-EC16-422C-A523-6E854FCB85BB}">
      <dsp:nvSpPr>
        <dsp:cNvPr id="0" name=""/>
        <dsp:cNvSpPr/>
      </dsp:nvSpPr>
      <dsp:spPr>
        <a:xfrm>
          <a:off x="0" y="477947"/>
          <a:ext cx="4419156" cy="410862"/>
        </a:xfrm>
        <a:prstGeom prst="roundRect">
          <a:avLst>
            <a:gd name="adj" fmla="val 10000"/>
          </a:avLst>
        </a:prstGeom>
        <a:solidFill>
          <a:schemeClr val="accent4">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100000"/>
            </a:lnSpc>
            <a:spcBef>
              <a:spcPct val="0"/>
            </a:spcBef>
            <a:spcAft>
              <a:spcPct val="35000"/>
            </a:spcAft>
            <a:buNone/>
          </a:pPr>
          <a:r>
            <a:rPr lang="es-GT" sz="1400" b="1" kern="1200" dirty="0">
              <a:solidFill>
                <a:srgbClr val="002060"/>
              </a:solidFill>
              <a:latin typeface="+mn-lt"/>
            </a:rPr>
            <a:t>FACTURACIÓN Y DOCUMENTACIÓN DE SOPORTE</a:t>
          </a:r>
        </a:p>
      </dsp:txBody>
      <dsp:txXfrm>
        <a:off x="12034" y="489981"/>
        <a:ext cx="4395088" cy="386794"/>
      </dsp:txXfrm>
    </dsp:sp>
    <dsp:sp modelId="{5B69EF3A-4381-4F05-B0D9-737D14FEF1A3}">
      <dsp:nvSpPr>
        <dsp:cNvPr id="0" name=""/>
        <dsp:cNvSpPr/>
      </dsp:nvSpPr>
      <dsp:spPr>
        <a:xfrm>
          <a:off x="0" y="1069806"/>
          <a:ext cx="1005537" cy="1005537"/>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B4F95-4F53-4B07-91A3-8F63B64069EF}">
      <dsp:nvSpPr>
        <dsp:cNvPr id="0" name=""/>
        <dsp:cNvSpPr/>
      </dsp:nvSpPr>
      <dsp:spPr>
        <a:xfrm>
          <a:off x="1065869" y="1069806"/>
          <a:ext cx="3353287" cy="1005537"/>
        </a:xfrm>
        <a:prstGeom prst="roundRect">
          <a:avLst>
            <a:gd name="adj" fmla="val 16670"/>
          </a:avLst>
        </a:prstGeom>
        <a:solidFill>
          <a:schemeClr val="accent5">
            <a:lumMod val="20000"/>
            <a:lumOff val="8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200" kern="1200" dirty="0">
              <a:solidFill>
                <a:schemeClr val="tx1">
                  <a:lumMod val="85000"/>
                  <a:lumOff val="15000"/>
                </a:schemeClr>
              </a:solidFill>
              <a:latin typeface="+mj-lt"/>
            </a:rPr>
            <a:t>Persona Obligada (banco) reportó estructuración de fondos en efectivo para posterior envío de transferencias internacionales y rompimiento de perfil económico y según la Debida Diligencia, se estableció lo siguiente:</a:t>
          </a:r>
        </a:p>
      </dsp:txBody>
      <dsp:txXfrm>
        <a:off x="1114964" y="1118901"/>
        <a:ext cx="3255097" cy="907347"/>
      </dsp:txXfrm>
    </dsp:sp>
    <dsp:sp modelId="{28622091-6505-48CF-8B18-9242567183C0}">
      <dsp:nvSpPr>
        <dsp:cNvPr id="0" name=""/>
        <dsp:cNvSpPr/>
      </dsp:nvSpPr>
      <dsp:spPr>
        <a:xfrm>
          <a:off x="0" y="2367336"/>
          <a:ext cx="1005537" cy="1005537"/>
        </a:xfrm>
        <a:prstGeom prst="roundRect">
          <a:avLst>
            <a:gd name="adj" fmla="val 1667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C6E65-5E22-456F-ADF3-060D6EED7721}">
      <dsp:nvSpPr>
        <dsp:cNvPr id="0" name=""/>
        <dsp:cNvSpPr/>
      </dsp:nvSpPr>
      <dsp:spPr>
        <a:xfrm>
          <a:off x="1065869" y="2196008"/>
          <a:ext cx="3353287" cy="1348194"/>
        </a:xfrm>
        <a:prstGeom prst="roundRect">
          <a:avLst>
            <a:gd name="adj" fmla="val 16670"/>
          </a:avLst>
        </a:prstGeom>
        <a:solidFill>
          <a:schemeClr val="accent5">
            <a:lumMod val="20000"/>
            <a:lumOff val="8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GT" sz="1200" kern="1200" dirty="0">
              <a:solidFill>
                <a:schemeClr val="tx1">
                  <a:lumMod val="85000"/>
                  <a:lumOff val="15000"/>
                </a:schemeClr>
              </a:solidFill>
              <a:latin typeface="+mj-lt"/>
            </a:rPr>
            <a:t>Facturación por “asesorías para la compra de activos virtuales” (comisión %).</a:t>
          </a:r>
        </a:p>
        <a:p>
          <a:pPr marL="0" lvl="0" indent="0" algn="ctr" defTabSz="533400">
            <a:lnSpc>
              <a:spcPct val="90000"/>
            </a:lnSpc>
            <a:spcBef>
              <a:spcPct val="0"/>
            </a:spcBef>
            <a:spcAft>
              <a:spcPct val="35000"/>
            </a:spcAft>
            <a:buFont typeface="Arial" panose="020B0604020202020204" pitchFamily="34" charset="0"/>
            <a:buNone/>
          </a:pPr>
          <a:r>
            <a:rPr lang="es-GT" sz="1200" kern="1200" dirty="0">
              <a:solidFill>
                <a:schemeClr val="tx1">
                  <a:lumMod val="85000"/>
                  <a:lumOff val="15000"/>
                </a:schemeClr>
              </a:solidFill>
              <a:latin typeface="+mj-lt"/>
            </a:rPr>
            <a:t>Facturas emitidas por valores significativos hasta por </a:t>
          </a:r>
          <a:r>
            <a:rPr lang="es-GT" sz="1200" b="1" kern="1200" dirty="0">
              <a:solidFill>
                <a:schemeClr val="accent5">
                  <a:lumMod val="75000"/>
                </a:schemeClr>
              </a:solidFill>
              <a:latin typeface="+mj-lt"/>
            </a:rPr>
            <a:t>USD238 mil aprox.</a:t>
          </a:r>
          <a:r>
            <a:rPr lang="es-GT" sz="1200" kern="1200" dirty="0">
              <a:solidFill>
                <a:schemeClr val="tx1">
                  <a:lumMod val="85000"/>
                  <a:lumOff val="15000"/>
                </a:schemeClr>
              </a:solidFill>
              <a:latin typeface="+mj-lt"/>
            </a:rPr>
            <a:t> (Q1.9 millones), en una misma factura y fecha.</a:t>
          </a:r>
        </a:p>
        <a:p>
          <a:pPr marL="0" lvl="0" indent="0" algn="ctr" defTabSz="533400">
            <a:lnSpc>
              <a:spcPct val="90000"/>
            </a:lnSpc>
            <a:spcBef>
              <a:spcPct val="0"/>
            </a:spcBef>
            <a:spcAft>
              <a:spcPct val="35000"/>
            </a:spcAft>
            <a:buNone/>
          </a:pPr>
          <a:r>
            <a:rPr lang="es-GT" sz="1200" kern="1200" dirty="0">
              <a:solidFill>
                <a:schemeClr val="tx1">
                  <a:lumMod val="85000"/>
                  <a:lumOff val="15000"/>
                </a:schemeClr>
              </a:solidFill>
              <a:latin typeface="+mj-lt"/>
            </a:rPr>
            <a:t>Algunas facturas emitidas a nombre de “CONSUMIDOR FINAL”. </a:t>
          </a:r>
          <a:endParaRPr lang="es-GT" sz="1200" b="1" kern="1200" dirty="0">
            <a:solidFill>
              <a:schemeClr val="accent2">
                <a:lumMod val="75000"/>
              </a:schemeClr>
            </a:solidFill>
            <a:latin typeface="+mj-lt"/>
          </a:endParaRPr>
        </a:p>
      </dsp:txBody>
      <dsp:txXfrm>
        <a:off x="1131694" y="2261833"/>
        <a:ext cx="3221637" cy="1216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30927-1AF1-4937-9DE5-FB82FEFB52C5}">
      <dsp:nvSpPr>
        <dsp:cNvPr id="0" name=""/>
        <dsp:cNvSpPr/>
      </dsp:nvSpPr>
      <dsp:spPr>
        <a:xfrm rot="5400000">
          <a:off x="-131686" y="156911"/>
          <a:ext cx="877908" cy="614535"/>
        </a:xfrm>
        <a:prstGeom prst="chevron">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GT" sz="1800" kern="1200" dirty="0"/>
        </a:p>
      </dsp:txBody>
      <dsp:txXfrm rot="-5400000">
        <a:off x="1" y="332493"/>
        <a:ext cx="614535" cy="263373"/>
      </dsp:txXfrm>
    </dsp:sp>
    <dsp:sp modelId="{CDD1EEBC-0966-4B8D-A1F6-718A099E4504}">
      <dsp:nvSpPr>
        <dsp:cNvPr id="0" name=""/>
        <dsp:cNvSpPr/>
      </dsp:nvSpPr>
      <dsp:spPr>
        <a:xfrm rot="5400000">
          <a:off x="4010868" y="-3369635"/>
          <a:ext cx="637228" cy="7429893"/>
        </a:xfrm>
        <a:prstGeom prst="round2SameRect">
          <a:avLst/>
        </a:prstGeom>
        <a:solidFill>
          <a:schemeClr val="lt1"/>
        </a:solidFill>
        <a:ln w="12700" cap="flat" cmpd="sng" algn="ctr">
          <a:no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GT" sz="1500" kern="1200" dirty="0"/>
            <a:t>Captación de fondos a través de cuentas monetarias (Q-US$) en efectivo y de transferencias locales (en línea o ACH), provenientes de personas individuales y jurídicas.</a:t>
          </a:r>
        </a:p>
      </dsp:txBody>
      <dsp:txXfrm rot="-5400000">
        <a:off x="614536" y="57804"/>
        <a:ext cx="7398786" cy="575014"/>
      </dsp:txXfrm>
    </dsp:sp>
    <dsp:sp modelId="{740F7D93-8AB0-4277-B598-2448A6BF3D44}">
      <dsp:nvSpPr>
        <dsp:cNvPr id="0" name=""/>
        <dsp:cNvSpPr/>
      </dsp:nvSpPr>
      <dsp:spPr>
        <a:xfrm rot="5400000">
          <a:off x="-131686" y="948169"/>
          <a:ext cx="877908" cy="614535"/>
        </a:xfrm>
        <a:prstGeom prst="chevron">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es-GT" sz="1600" kern="1200" dirty="0"/>
        </a:p>
      </dsp:txBody>
      <dsp:txXfrm rot="-5400000">
        <a:off x="1" y="1123751"/>
        <a:ext cx="614535" cy="263373"/>
      </dsp:txXfrm>
    </dsp:sp>
    <dsp:sp modelId="{458FA96B-4F88-4791-93DC-04CCE909A3C4}">
      <dsp:nvSpPr>
        <dsp:cNvPr id="0" name=""/>
        <dsp:cNvSpPr/>
      </dsp:nvSpPr>
      <dsp:spPr>
        <a:xfrm rot="5400000">
          <a:off x="4044162" y="-2613143"/>
          <a:ext cx="570640" cy="742989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57150" lvl="1" indent="-57150" algn="l" defTabSz="488950">
            <a:lnSpc>
              <a:spcPct val="90000"/>
            </a:lnSpc>
            <a:spcBef>
              <a:spcPct val="0"/>
            </a:spcBef>
            <a:spcAft>
              <a:spcPct val="15000"/>
            </a:spcAft>
            <a:buChar char="•"/>
          </a:pPr>
          <a:endParaRPr lang="es-GT" sz="1100" kern="1200" dirty="0"/>
        </a:p>
        <a:p>
          <a:pPr marL="114300" lvl="1" indent="-114300" algn="just" defTabSz="666750">
            <a:lnSpc>
              <a:spcPct val="90000"/>
            </a:lnSpc>
            <a:spcBef>
              <a:spcPct val="0"/>
            </a:spcBef>
            <a:spcAft>
              <a:spcPct val="15000"/>
            </a:spcAft>
            <a:buChar char="•"/>
          </a:pPr>
          <a:r>
            <a:rPr lang="es-GT" sz="1500" kern="1200" dirty="0">
              <a:solidFill>
                <a:prstClr val="black">
                  <a:hueOff val="0"/>
                  <a:satOff val="0"/>
                  <a:lumOff val="0"/>
                  <a:alphaOff val="0"/>
                </a:prstClr>
              </a:solidFill>
              <a:latin typeface="Calibri" panose="020F0502020204030204"/>
              <a:ea typeface="+mn-ea"/>
              <a:cs typeface="+mn-cs"/>
            </a:rPr>
            <a:t>Movimiento de capitales a nivel nacional e internacional, a través de flujo de efectivo en zonas fronterizas y en otras regiones centrales y el aumento del uso de transferencias en línea.</a:t>
          </a:r>
        </a:p>
      </dsp:txBody>
      <dsp:txXfrm rot="-5400000">
        <a:off x="614536" y="844339"/>
        <a:ext cx="7402037" cy="514928"/>
      </dsp:txXfrm>
    </dsp:sp>
    <dsp:sp modelId="{25C0E946-27E8-41E2-8816-2BF7D689DACA}">
      <dsp:nvSpPr>
        <dsp:cNvPr id="0" name=""/>
        <dsp:cNvSpPr/>
      </dsp:nvSpPr>
      <dsp:spPr>
        <a:xfrm rot="5400000">
          <a:off x="-131686" y="1728479"/>
          <a:ext cx="877908" cy="614535"/>
        </a:xfrm>
        <a:prstGeom prst="chevron">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GT" sz="1800" kern="1200" dirty="0"/>
        </a:p>
      </dsp:txBody>
      <dsp:txXfrm rot="-5400000">
        <a:off x="1" y="1904061"/>
        <a:ext cx="614535" cy="263373"/>
      </dsp:txXfrm>
    </dsp:sp>
    <dsp:sp modelId="{4E95551D-635E-439F-8A0B-207E683839AC}">
      <dsp:nvSpPr>
        <dsp:cNvPr id="0" name=""/>
        <dsp:cNvSpPr/>
      </dsp:nvSpPr>
      <dsp:spPr>
        <a:xfrm rot="5400000">
          <a:off x="4044162" y="-1832833"/>
          <a:ext cx="570640" cy="7429893"/>
        </a:xfrm>
        <a:prstGeom prst="round2SameRect">
          <a:avLst/>
        </a:prstGeom>
        <a:solidFill>
          <a:schemeClr val="lt1"/>
        </a:solidFill>
        <a:ln w="12700" cap="flat" cmpd="sng" algn="ctr">
          <a:no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GT" sz="1500" kern="1200" dirty="0">
              <a:solidFill>
                <a:schemeClr val="tx1"/>
              </a:solidFill>
            </a:rPr>
            <a:t>Préstamos financieros para la compra y/o inversión de activos virtuales (riesgo de pérdida económica de la población </a:t>
          </a:r>
          <a:r>
            <a:rPr lang="es-GT" sz="1500" b="1" kern="1200" dirty="0">
              <a:solidFill>
                <a:schemeClr val="accent5">
                  <a:lumMod val="75000"/>
                </a:schemeClr>
              </a:solidFill>
            </a:rPr>
            <a:t>–estafa-</a:t>
          </a:r>
          <a:r>
            <a:rPr lang="es-GT" sz="1500" kern="1200" dirty="0">
              <a:solidFill>
                <a:schemeClr val="tx1"/>
              </a:solidFill>
            </a:rPr>
            <a:t>).</a:t>
          </a:r>
          <a:endParaRPr lang="es-GT" sz="1500" kern="1200" dirty="0"/>
        </a:p>
      </dsp:txBody>
      <dsp:txXfrm rot="-5400000">
        <a:off x="614536" y="1624649"/>
        <a:ext cx="7402037" cy="514928"/>
      </dsp:txXfrm>
    </dsp:sp>
    <dsp:sp modelId="{96FAB99B-F77B-487B-8BC3-8E7CF753C2DE}">
      <dsp:nvSpPr>
        <dsp:cNvPr id="0" name=""/>
        <dsp:cNvSpPr/>
      </dsp:nvSpPr>
      <dsp:spPr>
        <a:xfrm rot="5400000">
          <a:off x="-131686" y="2508789"/>
          <a:ext cx="877908" cy="614535"/>
        </a:xfrm>
        <a:prstGeom prst="chevron">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GT" sz="1800" kern="1200" dirty="0"/>
        </a:p>
      </dsp:txBody>
      <dsp:txXfrm rot="-5400000">
        <a:off x="1" y="2684371"/>
        <a:ext cx="614535" cy="263373"/>
      </dsp:txXfrm>
    </dsp:sp>
    <dsp:sp modelId="{BDB663BB-9100-4B60-B107-FFC5F01049D3}">
      <dsp:nvSpPr>
        <dsp:cNvPr id="0" name=""/>
        <dsp:cNvSpPr/>
      </dsp:nvSpPr>
      <dsp:spPr>
        <a:xfrm rot="5400000">
          <a:off x="4034503" y="-1052523"/>
          <a:ext cx="570640" cy="7429893"/>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a:solidFill>
                <a:schemeClr val="tx1"/>
              </a:solidFill>
            </a:rPr>
            <a:t>Vínculo de un grupo de personas (testaferros) y empresas (de fachada), que realizan actividades de ganadería, cambistas y empresarios con el comercio de AV.</a:t>
          </a:r>
        </a:p>
      </dsp:txBody>
      <dsp:txXfrm rot="-5400000">
        <a:off x="604877" y="2404959"/>
        <a:ext cx="7402037" cy="514928"/>
      </dsp:txXfrm>
    </dsp:sp>
    <dsp:sp modelId="{1641E898-0679-4D82-A424-38BCA59F3C3F}">
      <dsp:nvSpPr>
        <dsp:cNvPr id="0" name=""/>
        <dsp:cNvSpPr/>
      </dsp:nvSpPr>
      <dsp:spPr>
        <a:xfrm rot="5400000">
          <a:off x="-131686" y="3318912"/>
          <a:ext cx="877908" cy="614535"/>
        </a:xfrm>
        <a:prstGeom prst="chevron">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GT" sz="1800" kern="1200" dirty="0">
            <a:highlight>
              <a:srgbClr val="FF0000"/>
            </a:highlight>
          </a:endParaRPr>
        </a:p>
      </dsp:txBody>
      <dsp:txXfrm rot="-5400000">
        <a:off x="1" y="3494494"/>
        <a:ext cx="614535" cy="263373"/>
      </dsp:txXfrm>
    </dsp:sp>
    <dsp:sp modelId="{6289359D-ADB1-4C01-A16D-4DCAEFF864C0}">
      <dsp:nvSpPr>
        <dsp:cNvPr id="0" name=""/>
        <dsp:cNvSpPr/>
      </dsp:nvSpPr>
      <dsp:spPr>
        <a:xfrm rot="5400000">
          <a:off x="4044162" y="-272213"/>
          <a:ext cx="570640" cy="7429893"/>
        </a:xfrm>
        <a:prstGeom prst="round2SameRect">
          <a:avLst/>
        </a:prstGeom>
        <a:no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a:solidFill>
                <a:schemeClr val="tx1"/>
              </a:solidFill>
            </a:rPr>
            <a:t>Posibles estructuras criminales, a través de personas individuales y sociedades mercantiles que se relacionan con el </a:t>
          </a:r>
          <a:r>
            <a:rPr lang="es-ES" sz="1500" b="1" u="none" kern="1200" dirty="0">
              <a:solidFill>
                <a:schemeClr val="accent5">
                  <a:lumMod val="75000"/>
                </a:schemeClr>
              </a:solidFill>
            </a:rPr>
            <a:t>narcotráfico, trata de personas, tránsito ilegal de personas</a:t>
          </a:r>
          <a:r>
            <a:rPr lang="es-ES" sz="1500" kern="1200" dirty="0">
              <a:solidFill>
                <a:schemeClr val="tx1"/>
              </a:solidFill>
            </a:rPr>
            <a:t>.</a:t>
          </a:r>
          <a:endParaRPr lang="es-GT" sz="1500" kern="1200" dirty="0">
            <a:solidFill>
              <a:schemeClr val="tx1"/>
            </a:solidFill>
          </a:endParaRPr>
        </a:p>
      </dsp:txBody>
      <dsp:txXfrm rot="-5400000">
        <a:off x="614536" y="3185269"/>
        <a:ext cx="7402037" cy="514928"/>
      </dsp:txXfrm>
    </dsp:sp>
    <dsp:sp modelId="{D12A0504-8ABE-49E2-BF18-A3327459FC38}">
      <dsp:nvSpPr>
        <dsp:cNvPr id="0" name=""/>
        <dsp:cNvSpPr/>
      </dsp:nvSpPr>
      <dsp:spPr>
        <a:xfrm rot="5400000">
          <a:off x="-131686" y="4069409"/>
          <a:ext cx="877908" cy="614535"/>
        </a:xfrm>
        <a:prstGeom prst="chevron">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s-GT" sz="1700" kern="1200" dirty="0"/>
        </a:p>
      </dsp:txBody>
      <dsp:txXfrm rot="-5400000">
        <a:off x="1" y="4244991"/>
        <a:ext cx="614535" cy="263373"/>
      </dsp:txXfrm>
    </dsp:sp>
    <dsp:sp modelId="{060799E0-8CB3-4B78-AA6E-C507A1FC5C34}">
      <dsp:nvSpPr>
        <dsp:cNvPr id="0" name=""/>
        <dsp:cNvSpPr/>
      </dsp:nvSpPr>
      <dsp:spPr>
        <a:xfrm rot="5400000">
          <a:off x="4034503" y="508096"/>
          <a:ext cx="570640" cy="7429893"/>
        </a:xfrm>
        <a:prstGeom prst="round2SameRect">
          <a:avLst/>
        </a:prstGeom>
        <a:no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GT" sz="1500" kern="1200" dirty="0"/>
            <a:t>Posible uso de criptomonedas estables (Token) para la captación de fondos, estratificación y traslado de dinero.</a:t>
          </a:r>
        </a:p>
      </dsp:txBody>
      <dsp:txXfrm rot="-5400000">
        <a:off x="604877" y="3965578"/>
        <a:ext cx="7402037" cy="51492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F4F29-3642-471B-8BBB-923CA117C840}" type="datetimeFigureOut">
              <a:rPr lang="es-GT" smtClean="0"/>
              <a:t>20/04/2023</a:t>
            </a:fld>
            <a:endParaRPr lang="es-GT"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6245A-9414-4682-BD14-CD968B8501E0}" type="slidenum">
              <a:rPr lang="es-GT" smtClean="0"/>
              <a:t>‹Nº›</a:t>
            </a:fld>
            <a:endParaRPr lang="es-GT" dirty="0"/>
          </a:p>
        </p:txBody>
      </p:sp>
    </p:spTree>
    <p:extLst>
      <p:ext uri="{BB962C8B-B14F-4D97-AF65-F5344CB8AC3E}">
        <p14:creationId xmlns:p14="http://schemas.microsoft.com/office/powerpoint/2010/main" val="47558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C536245A-9414-4682-BD14-CD968B8501E0}" type="slidenum">
              <a:rPr lang="es-GT" smtClean="0"/>
              <a:t>2</a:t>
            </a:fld>
            <a:endParaRPr lang="es-GT" dirty="0"/>
          </a:p>
        </p:txBody>
      </p:sp>
    </p:spTree>
    <p:extLst>
      <p:ext uri="{BB962C8B-B14F-4D97-AF65-F5344CB8AC3E}">
        <p14:creationId xmlns:p14="http://schemas.microsoft.com/office/powerpoint/2010/main" val="197154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C536245A-9414-4682-BD14-CD968B8501E0}" type="slidenum">
              <a:rPr lang="es-GT" smtClean="0"/>
              <a:t>4</a:t>
            </a:fld>
            <a:endParaRPr lang="es-GT" dirty="0"/>
          </a:p>
        </p:txBody>
      </p:sp>
    </p:spTree>
    <p:extLst>
      <p:ext uri="{BB962C8B-B14F-4D97-AF65-F5344CB8AC3E}">
        <p14:creationId xmlns:p14="http://schemas.microsoft.com/office/powerpoint/2010/main" val="37112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C536245A-9414-4682-BD14-CD968B8501E0}" type="slidenum">
              <a:rPr lang="es-GT" smtClean="0"/>
              <a:t>6</a:t>
            </a:fld>
            <a:endParaRPr lang="es-GT" dirty="0"/>
          </a:p>
        </p:txBody>
      </p:sp>
    </p:spTree>
    <p:extLst>
      <p:ext uri="{BB962C8B-B14F-4D97-AF65-F5344CB8AC3E}">
        <p14:creationId xmlns:p14="http://schemas.microsoft.com/office/powerpoint/2010/main" val="368057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36245A-9414-4682-BD14-CD968B8501E0}"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G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45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C536245A-9414-4682-BD14-CD968B8501E0}" type="slidenum">
              <a:rPr lang="es-GT" smtClean="0"/>
              <a:t>8</a:t>
            </a:fld>
            <a:endParaRPr lang="es-GT"/>
          </a:p>
        </p:txBody>
      </p:sp>
    </p:spTree>
    <p:extLst>
      <p:ext uri="{BB962C8B-B14F-4D97-AF65-F5344CB8AC3E}">
        <p14:creationId xmlns:p14="http://schemas.microsoft.com/office/powerpoint/2010/main" val="345422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C536245A-9414-4682-BD14-CD968B8501E0}" type="slidenum">
              <a:rPr lang="es-GT" smtClean="0"/>
              <a:t>9</a:t>
            </a:fld>
            <a:endParaRPr lang="es-GT" dirty="0"/>
          </a:p>
        </p:txBody>
      </p:sp>
    </p:spTree>
    <p:extLst>
      <p:ext uri="{BB962C8B-B14F-4D97-AF65-F5344CB8AC3E}">
        <p14:creationId xmlns:p14="http://schemas.microsoft.com/office/powerpoint/2010/main" val="19075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C536245A-9414-4682-BD14-CD968B8501E0}" type="slidenum">
              <a:rPr lang="es-GT" smtClean="0"/>
              <a:t>10</a:t>
            </a:fld>
            <a:endParaRPr lang="es-GT"/>
          </a:p>
        </p:txBody>
      </p:sp>
    </p:spTree>
    <p:extLst>
      <p:ext uri="{BB962C8B-B14F-4D97-AF65-F5344CB8AC3E}">
        <p14:creationId xmlns:p14="http://schemas.microsoft.com/office/powerpoint/2010/main" val="352256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90500" y="5943600"/>
            <a:ext cx="7112000" cy="685800"/>
          </a:xfrm>
        </p:spPr>
        <p:txBody>
          <a:bodyPr anchor="ctr">
            <a:normAutofit/>
          </a:bodyPr>
          <a:lstStyle>
            <a:lvl1pPr algn="ctr">
              <a:defRPr sz="3000">
                <a:solidFill>
                  <a:schemeClr val="bg1"/>
                </a:solidFill>
              </a:defRPr>
            </a:lvl1pPr>
          </a:lstStyle>
          <a:p>
            <a:r>
              <a:rPr lang="es-ES"/>
              <a:t>Haga clic para modificar el estilo de título del patrón</a:t>
            </a:r>
            <a:endParaRPr lang="es-ES_tradnl"/>
          </a:p>
        </p:txBody>
      </p:sp>
    </p:spTree>
    <p:extLst>
      <p:ext uri="{BB962C8B-B14F-4D97-AF65-F5344CB8AC3E}">
        <p14:creationId xmlns:p14="http://schemas.microsoft.com/office/powerpoint/2010/main" val="4659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sub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6700" y="1825624"/>
            <a:ext cx="8610600" cy="45624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Título 1"/>
          <p:cNvSpPr>
            <a:spLocks noGrp="1"/>
          </p:cNvSpPr>
          <p:nvPr>
            <p:ph type="ctrTitle"/>
          </p:nvPr>
        </p:nvSpPr>
        <p:spPr>
          <a:xfrm>
            <a:off x="1403350" y="114300"/>
            <a:ext cx="7473950" cy="685800"/>
          </a:xfrm>
        </p:spPr>
        <p:txBody>
          <a:bodyPr anchor="ctr">
            <a:normAutofit/>
          </a:bodyPr>
          <a:lstStyle>
            <a:lvl1pPr algn="ctr">
              <a:defRPr sz="3000" b="1">
                <a:solidFill>
                  <a:schemeClr val="bg1"/>
                </a:solidFill>
              </a:defRPr>
            </a:lvl1pPr>
          </a:lstStyle>
          <a:p>
            <a:r>
              <a:rPr lang="es-ES"/>
              <a:t>Haga clic para modificar el estilo de título del patrón</a:t>
            </a:r>
            <a:endParaRPr lang="es-ES_tradnl"/>
          </a:p>
        </p:txBody>
      </p:sp>
      <p:sp>
        <p:nvSpPr>
          <p:cNvPr id="8" name="Subtítulo 2"/>
          <p:cNvSpPr>
            <a:spLocks noGrp="1"/>
          </p:cNvSpPr>
          <p:nvPr>
            <p:ph type="subTitle" idx="13" hasCustomPrompt="1"/>
          </p:nvPr>
        </p:nvSpPr>
        <p:spPr>
          <a:xfrm>
            <a:off x="266700" y="1023144"/>
            <a:ext cx="8610600" cy="648493"/>
          </a:xfrm>
        </p:spPr>
        <p:txBody>
          <a:bodyPr anchor="ctr">
            <a:normAutofit/>
          </a:bodyPr>
          <a:lstStyle>
            <a:lvl1pPr marL="0" indent="0" algn="l">
              <a:buNone/>
              <a:defRPr sz="2000" b="1">
                <a:solidFill>
                  <a:srgbClr val="0E175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dirty="0"/>
              <a:t>Clic para editar </a:t>
            </a:r>
            <a:r>
              <a:rPr lang="es-ES_tradnl" dirty="0" err="1"/>
              <a:t>subt</a:t>
            </a:r>
            <a:r>
              <a:rPr lang="es-ES" dirty="0" err="1"/>
              <a:t>ítulo</a:t>
            </a:r>
            <a:endParaRPr lang="es-ES_tradnl" dirty="0"/>
          </a:p>
        </p:txBody>
      </p:sp>
    </p:spTree>
    <p:extLst>
      <p:ext uri="{BB962C8B-B14F-4D97-AF65-F5344CB8AC3E}">
        <p14:creationId xmlns:p14="http://schemas.microsoft.com/office/powerpoint/2010/main" val="95161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contenido 2"/>
          <p:cNvSpPr>
            <a:spLocks noGrp="1"/>
          </p:cNvSpPr>
          <p:nvPr>
            <p:ph idx="1"/>
          </p:nvPr>
        </p:nvSpPr>
        <p:spPr>
          <a:xfrm>
            <a:off x="266700" y="1066800"/>
            <a:ext cx="8610600" cy="53467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Título 1"/>
          <p:cNvSpPr>
            <a:spLocks noGrp="1"/>
          </p:cNvSpPr>
          <p:nvPr>
            <p:ph type="ctrTitle"/>
          </p:nvPr>
        </p:nvSpPr>
        <p:spPr>
          <a:xfrm>
            <a:off x="1403350" y="114300"/>
            <a:ext cx="7473950" cy="685800"/>
          </a:xfrm>
        </p:spPr>
        <p:txBody>
          <a:bodyPr anchor="ctr">
            <a:normAutofit/>
          </a:bodyPr>
          <a:lstStyle>
            <a:lvl1pPr algn="ctr">
              <a:defRPr sz="3000" b="1">
                <a:solidFill>
                  <a:schemeClr val="bg1"/>
                </a:solidFill>
              </a:defRPr>
            </a:lvl1pPr>
          </a:lstStyle>
          <a:p>
            <a:r>
              <a:rPr lang="es-ES"/>
              <a:t>Haga clic para modificar el estilo de título del patrón</a:t>
            </a:r>
            <a:endParaRPr lang="es-ES_tradnl"/>
          </a:p>
        </p:txBody>
      </p:sp>
    </p:spTree>
    <p:extLst>
      <p:ext uri="{BB962C8B-B14F-4D97-AF65-F5344CB8AC3E}">
        <p14:creationId xmlns:p14="http://schemas.microsoft.com/office/powerpoint/2010/main" val="78422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ítulo 2"/>
          <p:cNvSpPr>
            <a:spLocks noGrp="1"/>
          </p:cNvSpPr>
          <p:nvPr>
            <p:ph type="subTitle" idx="13" hasCustomPrompt="1"/>
          </p:nvPr>
        </p:nvSpPr>
        <p:spPr>
          <a:xfrm>
            <a:off x="266700" y="3156744"/>
            <a:ext cx="8610600" cy="648493"/>
          </a:xfrm>
        </p:spPr>
        <p:txBody>
          <a:bodyPr anchor="ctr">
            <a:normAutofit/>
          </a:bodyPr>
          <a:lstStyle>
            <a:lvl1pPr marL="0" indent="0" algn="ctr">
              <a:buNone/>
              <a:defRPr sz="3000" b="1">
                <a:solidFill>
                  <a:srgbClr val="0E175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dirty="0"/>
              <a:t>Plantilla para </a:t>
            </a:r>
            <a:r>
              <a:rPr lang="es-ES_tradnl" dirty="0" err="1"/>
              <a:t>transici</a:t>
            </a:r>
            <a:r>
              <a:rPr lang="es-ES" dirty="0" err="1"/>
              <a:t>ón</a:t>
            </a:r>
            <a:endParaRPr lang="es-ES_tradnl" dirty="0"/>
          </a:p>
        </p:txBody>
      </p:sp>
    </p:spTree>
    <p:extLst>
      <p:ext uri="{BB962C8B-B14F-4D97-AF65-F5344CB8AC3E}">
        <p14:creationId xmlns:p14="http://schemas.microsoft.com/office/powerpoint/2010/main" val="207808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vari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contenido 2"/>
          <p:cNvSpPr>
            <a:spLocks noGrp="1"/>
          </p:cNvSpPr>
          <p:nvPr>
            <p:ph idx="1"/>
          </p:nvPr>
        </p:nvSpPr>
        <p:spPr>
          <a:xfrm>
            <a:off x="266700" y="1066800"/>
            <a:ext cx="4203700" cy="2527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Título 1"/>
          <p:cNvSpPr>
            <a:spLocks noGrp="1"/>
          </p:cNvSpPr>
          <p:nvPr>
            <p:ph type="ctrTitle"/>
          </p:nvPr>
        </p:nvSpPr>
        <p:spPr>
          <a:xfrm>
            <a:off x="1403350" y="114300"/>
            <a:ext cx="7473950" cy="685800"/>
          </a:xfrm>
        </p:spPr>
        <p:txBody>
          <a:bodyPr anchor="ctr">
            <a:normAutofit/>
          </a:bodyPr>
          <a:lstStyle>
            <a:lvl1pPr algn="ctr">
              <a:defRPr sz="3000" b="1">
                <a:solidFill>
                  <a:schemeClr val="bg1"/>
                </a:solidFill>
              </a:defRPr>
            </a:lvl1pPr>
          </a:lstStyle>
          <a:p>
            <a:r>
              <a:rPr lang="es-ES"/>
              <a:t>Haga clic para modificar el estilo de título del patrón</a:t>
            </a:r>
            <a:endParaRPr lang="es-ES_tradnl"/>
          </a:p>
        </p:txBody>
      </p:sp>
      <p:sp>
        <p:nvSpPr>
          <p:cNvPr id="8" name="Marcador de contenido 2"/>
          <p:cNvSpPr>
            <a:spLocks noGrp="1"/>
          </p:cNvSpPr>
          <p:nvPr>
            <p:ph idx="10"/>
          </p:nvPr>
        </p:nvSpPr>
        <p:spPr>
          <a:xfrm>
            <a:off x="4673600" y="1066800"/>
            <a:ext cx="4203700" cy="2527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11" name="Marcador de contenido 2"/>
          <p:cNvSpPr>
            <a:spLocks noGrp="1"/>
          </p:cNvSpPr>
          <p:nvPr>
            <p:ph idx="11"/>
          </p:nvPr>
        </p:nvSpPr>
        <p:spPr>
          <a:xfrm>
            <a:off x="266700" y="3810000"/>
            <a:ext cx="4203700" cy="2527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12" name="Marcador de contenido 2"/>
          <p:cNvSpPr>
            <a:spLocks noGrp="1"/>
          </p:cNvSpPr>
          <p:nvPr>
            <p:ph idx="12"/>
          </p:nvPr>
        </p:nvSpPr>
        <p:spPr>
          <a:xfrm>
            <a:off x="4673600" y="3810000"/>
            <a:ext cx="4203700" cy="2527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73588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881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71A06C-AE13-814E-96B2-C2570CE86DD4}" type="datetimeFigureOut">
              <a:rPr lang="es-ES_tradnl" smtClean="0"/>
              <a:t>20/04/2023</a:t>
            </a:fld>
            <a:endParaRPr lang="es-ES_tradnl" dirty="0"/>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69D817-C371-064A-B541-69DC8EB38EF2}" type="slidenum">
              <a:rPr lang="es-ES_tradnl" smtClean="0"/>
              <a:t>‹Nº›</a:t>
            </a:fld>
            <a:endParaRPr lang="es-ES_tradnl" dirty="0"/>
          </a:p>
        </p:txBody>
      </p:sp>
    </p:spTree>
    <p:extLst>
      <p:ext uri="{BB962C8B-B14F-4D97-AF65-F5344CB8AC3E}">
        <p14:creationId xmlns:p14="http://schemas.microsoft.com/office/powerpoint/2010/main" val="1881359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 id="2147483663" r:id="rId5"/>
    <p:sldLayoutId id="2147483660"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s-ES_trad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3.svg"/><Relationship Id="rId7" Type="http://schemas.openxmlformats.org/officeDocument/2006/relationships/diagramLayout" Target="../diagrams/layout2.xml"/><Relationship Id="rId12"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diagramData" Target="../diagrams/data2.xml"/><Relationship Id="rId11" Type="http://schemas.openxmlformats.org/officeDocument/2006/relationships/image" Target="../media/image16.png"/><Relationship Id="rId5" Type="http://schemas.openxmlformats.org/officeDocument/2006/relationships/image" Target="../media/image15.svg"/><Relationship Id="rId10" Type="http://schemas.microsoft.com/office/2007/relationships/diagramDrawing" Target="../diagrams/drawing2.xml"/><Relationship Id="rId4" Type="http://schemas.openxmlformats.org/officeDocument/2006/relationships/image" Target="../media/image14.pn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2.svg"/><Relationship Id="rId5" Type="http://schemas.openxmlformats.org/officeDocument/2006/relationships/diagramQuickStyle" Target="../diagrams/quickStyle5.xml"/><Relationship Id="rId10" Type="http://schemas.openxmlformats.org/officeDocument/2006/relationships/image" Target="../media/image31.png"/><Relationship Id="rId4" Type="http://schemas.openxmlformats.org/officeDocument/2006/relationships/diagramLayout" Target="../diagrams/layout5.xml"/><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
            <a:extLst>
              <a:ext uri="{FF2B5EF4-FFF2-40B4-BE49-F238E27FC236}">
                <a16:creationId xmlns:a16="http://schemas.microsoft.com/office/drawing/2014/main" id="{7751022B-7AC1-AE93-99B5-CB56CBB279A5}"/>
              </a:ext>
            </a:extLst>
          </p:cNvPr>
          <p:cNvSpPr txBox="1">
            <a:spLocks noChangeArrowheads="1"/>
          </p:cNvSpPr>
          <p:nvPr/>
        </p:nvSpPr>
        <p:spPr bwMode="auto">
          <a:xfrm>
            <a:off x="1023255" y="2074010"/>
            <a:ext cx="6908213" cy="1477328"/>
          </a:xfrm>
          <a:prstGeom prst="rect">
            <a:avLst/>
          </a:prstGeom>
          <a:noFill/>
          <a:ln w="9525" algn="ctr">
            <a:noFill/>
            <a:miter lim="800000"/>
            <a:headEnd/>
            <a:tailEnd/>
          </a:ln>
          <a:effectLst/>
        </p:spPr>
        <p:txBody>
          <a:bodyPr wrap="square">
            <a:spAutoFit/>
          </a:bodyPr>
          <a:lstStyle/>
          <a:p>
            <a:pPr algn="ctr" eaLnBrk="0" fontAlgn="base" hangingPunct="0">
              <a:spcBef>
                <a:spcPct val="0"/>
              </a:spcBef>
              <a:spcAft>
                <a:spcPct val="0"/>
              </a:spcAft>
            </a:pPr>
            <a:r>
              <a:rPr lang="es-GT" sz="3000" b="1" dirty="0">
                <a:solidFill>
                  <a:schemeClr val="accent5">
                    <a:lumMod val="50000"/>
                  </a:schemeClr>
                </a:solidFill>
                <a:latin typeface="Segoe UI" panose="020B0502040204020203" pitchFamily="34" charset="0"/>
                <a:cs typeface="Segoe UI" panose="020B0502040204020203" pitchFamily="34" charset="0"/>
              </a:rPr>
              <a:t>Gaspar René Damián Ratzán</a:t>
            </a:r>
          </a:p>
          <a:p>
            <a:pPr algn="ctr" eaLnBrk="0" fontAlgn="base" hangingPunct="0">
              <a:spcBef>
                <a:spcPct val="0"/>
              </a:spcBef>
              <a:spcAft>
                <a:spcPct val="0"/>
              </a:spcAft>
            </a:pPr>
            <a:r>
              <a:rPr lang="es-GT" sz="3000" b="1" dirty="0">
                <a:solidFill>
                  <a:schemeClr val="accent5">
                    <a:lumMod val="50000"/>
                  </a:schemeClr>
                </a:solidFill>
                <a:latin typeface="Segoe UI" panose="020B0502040204020203" pitchFamily="34" charset="0"/>
                <a:cs typeface="Segoe UI" panose="020B0502040204020203" pitchFamily="34" charset="0"/>
              </a:rPr>
              <a:t>Intendencia de Verificación Especial</a:t>
            </a:r>
          </a:p>
          <a:p>
            <a:pPr algn="ctr" eaLnBrk="0" fontAlgn="base" hangingPunct="0">
              <a:spcBef>
                <a:spcPct val="0"/>
              </a:spcBef>
              <a:spcAft>
                <a:spcPct val="0"/>
              </a:spcAft>
            </a:pPr>
            <a:r>
              <a:rPr lang="es-GT" sz="3000" b="1" dirty="0">
                <a:solidFill>
                  <a:schemeClr val="accent5">
                    <a:lumMod val="50000"/>
                  </a:schemeClr>
                </a:solidFill>
                <a:latin typeface="Segoe UI" panose="020B0502040204020203" pitchFamily="34" charset="0"/>
                <a:cs typeface="Segoe UI" panose="020B0502040204020203" pitchFamily="34" charset="0"/>
              </a:rPr>
              <a:t>Caso de estudio</a:t>
            </a:r>
          </a:p>
        </p:txBody>
      </p:sp>
      <p:pic>
        <p:nvPicPr>
          <p:cNvPr id="2" name="Imagen 1">
            <a:extLst>
              <a:ext uri="{FF2B5EF4-FFF2-40B4-BE49-F238E27FC236}">
                <a16:creationId xmlns:a16="http://schemas.microsoft.com/office/drawing/2014/main" id="{85D3028A-8883-0DEE-F32E-28B16ED6F1E5}"/>
              </a:ext>
            </a:extLst>
          </p:cNvPr>
          <p:cNvPicPr>
            <a:picLocks noChangeAspect="1"/>
          </p:cNvPicPr>
          <p:nvPr/>
        </p:nvPicPr>
        <p:blipFill>
          <a:blip r:embed="rId2"/>
          <a:stretch>
            <a:fillRect/>
          </a:stretch>
        </p:blipFill>
        <p:spPr>
          <a:xfrm>
            <a:off x="3735773" y="3946301"/>
            <a:ext cx="1483179" cy="924376"/>
          </a:xfrm>
          <a:prstGeom prst="rect">
            <a:avLst/>
          </a:prstGeom>
        </p:spPr>
      </p:pic>
    </p:spTree>
    <p:extLst>
      <p:ext uri="{BB962C8B-B14F-4D97-AF65-F5344CB8AC3E}">
        <p14:creationId xmlns:p14="http://schemas.microsoft.com/office/powerpoint/2010/main" val="2217008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2"/>
          <p:cNvSpPr>
            <a:spLocks noGrp="1"/>
          </p:cNvSpPr>
          <p:nvPr>
            <p:ph type="ctrTitle"/>
          </p:nvPr>
        </p:nvSpPr>
        <p:spPr>
          <a:xfrm>
            <a:off x="1035050" y="90489"/>
            <a:ext cx="7473950" cy="771525"/>
          </a:xfrm>
        </p:spPr>
        <p:txBody>
          <a:bodyPr>
            <a:normAutofit/>
          </a:bodyPr>
          <a:lstStyle/>
          <a:p>
            <a:r>
              <a:rPr lang="es-GT" sz="3200" dirty="0"/>
              <a:t>Señales de alerta:</a:t>
            </a:r>
          </a:p>
        </p:txBody>
      </p:sp>
      <p:graphicFrame>
        <p:nvGraphicFramePr>
          <p:cNvPr id="15" name="Diagrama 14">
            <a:extLst>
              <a:ext uri="{FF2B5EF4-FFF2-40B4-BE49-F238E27FC236}">
                <a16:creationId xmlns:a16="http://schemas.microsoft.com/office/drawing/2014/main" id="{52823812-08FF-47CE-82A0-90D48AE9284C}"/>
              </a:ext>
            </a:extLst>
          </p:cNvPr>
          <p:cNvGraphicFramePr/>
          <p:nvPr>
            <p:extLst>
              <p:ext uri="{D42A27DB-BD31-4B8C-83A1-F6EECF244321}">
                <p14:modId xmlns:p14="http://schemas.microsoft.com/office/powerpoint/2010/main" val="3435195703"/>
              </p:ext>
            </p:extLst>
          </p:nvPr>
        </p:nvGraphicFramePr>
        <p:xfrm>
          <a:off x="554468" y="1202521"/>
          <a:ext cx="8044429" cy="4818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6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2"/>
          <p:cNvSpPr>
            <a:spLocks noGrp="1"/>
          </p:cNvSpPr>
          <p:nvPr>
            <p:ph type="ctrTitle"/>
          </p:nvPr>
        </p:nvSpPr>
        <p:spPr>
          <a:xfrm>
            <a:off x="1035050" y="35356"/>
            <a:ext cx="7473950" cy="771525"/>
          </a:xfrm>
        </p:spPr>
        <p:txBody>
          <a:bodyPr>
            <a:noAutofit/>
          </a:bodyPr>
          <a:lstStyle/>
          <a:p>
            <a:br>
              <a:rPr lang="es-ES" sz="2000" cap="small" dirty="0"/>
            </a:br>
            <a:r>
              <a:rPr lang="es-ES" cap="small" dirty="0"/>
              <a:t>Caso: Criptomonedas-ganaderos</a:t>
            </a:r>
            <a:br>
              <a:rPr lang="es-ES" sz="2000" cap="small" dirty="0"/>
            </a:br>
            <a:endParaRPr lang="es-GT" sz="2000" dirty="0">
              <a:solidFill>
                <a:srgbClr val="FFFF00"/>
              </a:solidFill>
            </a:endParaRPr>
          </a:p>
        </p:txBody>
      </p:sp>
      <p:graphicFrame>
        <p:nvGraphicFramePr>
          <p:cNvPr id="5" name="Diagrama 4">
            <a:extLst>
              <a:ext uri="{FF2B5EF4-FFF2-40B4-BE49-F238E27FC236}">
                <a16:creationId xmlns:a16="http://schemas.microsoft.com/office/drawing/2014/main" id="{79C2EFC2-349D-DDA6-E474-BA578577E0F1}"/>
              </a:ext>
            </a:extLst>
          </p:cNvPr>
          <p:cNvGraphicFramePr/>
          <p:nvPr>
            <p:extLst>
              <p:ext uri="{D42A27DB-BD31-4B8C-83A1-F6EECF244321}">
                <p14:modId xmlns:p14="http://schemas.microsoft.com/office/powerpoint/2010/main" val="2320799870"/>
              </p:ext>
            </p:extLst>
          </p:nvPr>
        </p:nvGraphicFramePr>
        <p:xfrm>
          <a:off x="-83975" y="461648"/>
          <a:ext cx="8724122" cy="5761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11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B0860EE-547F-46F6-A058-F76AA8E4503B}"/>
              </a:ext>
            </a:extLst>
          </p:cNvPr>
          <p:cNvSpPr>
            <a:spLocks noGrp="1"/>
          </p:cNvSpPr>
          <p:nvPr>
            <p:ph type="ctrTitle"/>
          </p:nvPr>
        </p:nvSpPr>
        <p:spPr>
          <a:xfrm>
            <a:off x="975511" y="114300"/>
            <a:ext cx="7473950" cy="685800"/>
          </a:xfrm>
        </p:spPr>
        <p:txBody>
          <a:bodyPr>
            <a:normAutofit/>
          </a:bodyPr>
          <a:lstStyle/>
          <a:p>
            <a:r>
              <a:rPr lang="es-ES" sz="3200" cap="small" dirty="0"/>
              <a:t>Perfil del los Involucrados</a:t>
            </a:r>
            <a:endParaRPr lang="es-GT" sz="3200" dirty="0"/>
          </a:p>
        </p:txBody>
      </p:sp>
      <p:grpSp>
        <p:nvGrpSpPr>
          <p:cNvPr id="18" name="Grupo 17">
            <a:extLst>
              <a:ext uri="{FF2B5EF4-FFF2-40B4-BE49-F238E27FC236}">
                <a16:creationId xmlns:a16="http://schemas.microsoft.com/office/drawing/2014/main" id="{EB521C9D-5911-426D-B3A9-F34A51B90B4A}"/>
              </a:ext>
            </a:extLst>
          </p:cNvPr>
          <p:cNvGrpSpPr/>
          <p:nvPr/>
        </p:nvGrpSpPr>
        <p:grpSpPr>
          <a:xfrm>
            <a:off x="132882" y="800100"/>
            <a:ext cx="2332570" cy="3093898"/>
            <a:chOff x="-928446" y="4112327"/>
            <a:chExt cx="4807179" cy="4156232"/>
          </a:xfrm>
          <a:noFill/>
        </p:grpSpPr>
        <p:sp>
          <p:nvSpPr>
            <p:cNvPr id="19" name="Rectángulo 18">
              <a:extLst>
                <a:ext uri="{FF2B5EF4-FFF2-40B4-BE49-F238E27FC236}">
                  <a16:creationId xmlns:a16="http://schemas.microsoft.com/office/drawing/2014/main" id="{4523FD2C-22B8-4591-A691-198DFC067D4F}"/>
                </a:ext>
              </a:extLst>
            </p:cNvPr>
            <p:cNvSpPr/>
            <p:nvPr/>
          </p:nvSpPr>
          <p:spPr>
            <a:xfrm>
              <a:off x="10297" y="4112327"/>
              <a:ext cx="3868436" cy="639048"/>
            </a:xfrm>
            <a:prstGeom prst="rect">
              <a:avLst/>
            </a:prstGeom>
            <a:grpFill/>
            <a:ln>
              <a:noFill/>
            </a:ln>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20" name="CuadroTexto 19">
              <a:extLst>
                <a:ext uri="{FF2B5EF4-FFF2-40B4-BE49-F238E27FC236}">
                  <a16:creationId xmlns:a16="http://schemas.microsoft.com/office/drawing/2014/main" id="{61690B00-6275-4315-B380-982183A91074}"/>
                </a:ext>
              </a:extLst>
            </p:cNvPr>
            <p:cNvSpPr txBox="1"/>
            <p:nvPr/>
          </p:nvSpPr>
          <p:spPr>
            <a:xfrm>
              <a:off x="-928446" y="7786083"/>
              <a:ext cx="4133067" cy="48247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9060" tIns="0" rIns="33020" bIns="0" numCol="1" spcCol="1270" anchor="ctr" anchorCtr="0">
              <a:noAutofit/>
            </a:bodyPr>
            <a:lstStyle/>
            <a:p>
              <a:pPr marL="0" lvl="0" indent="0" algn="ctr" defTabSz="1155700">
                <a:lnSpc>
                  <a:spcPct val="90000"/>
                </a:lnSpc>
                <a:spcBef>
                  <a:spcPct val="0"/>
                </a:spcBef>
                <a:spcAft>
                  <a:spcPct val="35000"/>
                </a:spcAft>
                <a:buNone/>
              </a:pPr>
              <a:r>
                <a:rPr lang="es-GT" sz="1200" dirty="0">
                  <a:solidFill>
                    <a:srgbClr val="002060"/>
                  </a:solidFill>
                </a:rPr>
                <a:t>Personas Individuales</a:t>
              </a:r>
              <a:endParaRPr lang="es-GT" sz="1200" kern="1200" dirty="0">
                <a:solidFill>
                  <a:srgbClr val="002060"/>
                </a:solidFill>
              </a:endParaRPr>
            </a:p>
          </p:txBody>
        </p:sp>
      </p:grpSp>
      <p:pic>
        <p:nvPicPr>
          <p:cNvPr id="6" name="Gráfico 5" descr="Hombre vaquero con relleno sólido">
            <a:extLst>
              <a:ext uri="{FF2B5EF4-FFF2-40B4-BE49-F238E27FC236}">
                <a16:creationId xmlns:a16="http://schemas.microsoft.com/office/drawing/2014/main" id="{8F9A349B-BF5D-4FD8-BFD2-D677EE70BA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771" y="1734200"/>
            <a:ext cx="885696" cy="885696"/>
          </a:xfrm>
          <a:prstGeom prst="rect">
            <a:avLst/>
          </a:prstGeom>
        </p:spPr>
      </p:pic>
      <p:pic>
        <p:nvPicPr>
          <p:cNvPr id="10" name="Gráfico 9" descr="Mujer vaquera con relleno sólido">
            <a:extLst>
              <a:ext uri="{FF2B5EF4-FFF2-40B4-BE49-F238E27FC236}">
                <a16:creationId xmlns:a16="http://schemas.microsoft.com/office/drawing/2014/main" id="{FD07C4D5-9A68-4E22-A525-B17FC323A1D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92770" y="2649147"/>
            <a:ext cx="885696" cy="885696"/>
          </a:xfrm>
          <a:prstGeom prst="rect">
            <a:avLst/>
          </a:prstGeom>
        </p:spPr>
      </p:pic>
      <p:graphicFrame>
        <p:nvGraphicFramePr>
          <p:cNvPr id="4" name="Diagrama 3">
            <a:extLst>
              <a:ext uri="{FF2B5EF4-FFF2-40B4-BE49-F238E27FC236}">
                <a16:creationId xmlns:a16="http://schemas.microsoft.com/office/drawing/2014/main" id="{356F0FA1-BA27-4E60-9D70-C97182BA53EB}"/>
              </a:ext>
            </a:extLst>
          </p:cNvPr>
          <p:cNvGraphicFramePr/>
          <p:nvPr/>
        </p:nvGraphicFramePr>
        <p:xfrm>
          <a:off x="2027286" y="1537388"/>
          <a:ext cx="6268556" cy="4390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Gráfico 4" descr="Trabajo remoto contorno">
            <a:extLst>
              <a:ext uri="{FF2B5EF4-FFF2-40B4-BE49-F238E27FC236}">
                <a16:creationId xmlns:a16="http://schemas.microsoft.com/office/drawing/2014/main" id="{63BCD108-4998-A408-9859-4CBA26A39C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2771" y="3997776"/>
            <a:ext cx="1046205" cy="1046205"/>
          </a:xfrm>
          <a:prstGeom prst="rect">
            <a:avLst/>
          </a:prstGeom>
        </p:spPr>
      </p:pic>
      <p:sp>
        <p:nvSpPr>
          <p:cNvPr id="7" name="CuadroTexto 6">
            <a:extLst>
              <a:ext uri="{FF2B5EF4-FFF2-40B4-BE49-F238E27FC236}">
                <a16:creationId xmlns:a16="http://schemas.microsoft.com/office/drawing/2014/main" id="{433D7D7A-B1E2-E499-432A-122FD567FB25}"/>
              </a:ext>
            </a:extLst>
          </p:cNvPr>
          <p:cNvSpPr txBox="1"/>
          <p:nvPr/>
        </p:nvSpPr>
        <p:spPr>
          <a:xfrm>
            <a:off x="298706" y="4958993"/>
            <a:ext cx="1562756" cy="35915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99060" tIns="0" rIns="33020" bIns="0" numCol="1" spcCol="1270" anchor="ctr" anchorCtr="0">
            <a:noAutofit/>
          </a:bodyPr>
          <a:lstStyle/>
          <a:p>
            <a:pPr marL="0" lvl="0" indent="0" algn="ctr" defTabSz="1155700">
              <a:lnSpc>
                <a:spcPct val="90000"/>
              </a:lnSpc>
              <a:spcBef>
                <a:spcPct val="0"/>
              </a:spcBef>
              <a:spcAft>
                <a:spcPct val="35000"/>
              </a:spcAft>
              <a:buNone/>
            </a:pPr>
            <a:r>
              <a:rPr lang="es-GT" sz="1200" kern="1200" dirty="0">
                <a:solidFill>
                  <a:srgbClr val="002060"/>
                </a:solidFill>
              </a:rPr>
              <a:t>Empresas</a:t>
            </a:r>
          </a:p>
        </p:txBody>
      </p:sp>
    </p:spTree>
    <p:extLst>
      <p:ext uri="{BB962C8B-B14F-4D97-AF65-F5344CB8AC3E}">
        <p14:creationId xmlns:p14="http://schemas.microsoft.com/office/powerpoint/2010/main" val="421607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84C20E4-C9D0-4D6C-92B3-D58DBDA6C06E}"/>
              </a:ext>
            </a:extLst>
          </p:cNvPr>
          <p:cNvSpPr>
            <a:spLocks noGrp="1"/>
          </p:cNvSpPr>
          <p:nvPr>
            <p:ph type="ctrTitle"/>
          </p:nvPr>
        </p:nvSpPr>
        <p:spPr>
          <a:xfrm>
            <a:off x="986657" y="114300"/>
            <a:ext cx="7473950" cy="685800"/>
          </a:xfrm>
        </p:spPr>
        <p:txBody>
          <a:bodyPr>
            <a:normAutofit/>
          </a:bodyPr>
          <a:lstStyle/>
          <a:p>
            <a:r>
              <a:rPr lang="es-ES" sz="2800" dirty="0"/>
              <a:t>Parte 1: Esquematización Origen de los fondos(1) </a:t>
            </a:r>
            <a:endParaRPr lang="es-GT" dirty="0"/>
          </a:p>
        </p:txBody>
      </p:sp>
      <p:sp>
        <p:nvSpPr>
          <p:cNvPr id="19" name="5 Marcador de contenido">
            <a:extLst>
              <a:ext uri="{FF2B5EF4-FFF2-40B4-BE49-F238E27FC236}">
                <a16:creationId xmlns:a16="http://schemas.microsoft.com/office/drawing/2014/main" id="{63CA38B9-13AD-4524-B9B1-AD2A07ABFE04}"/>
              </a:ext>
            </a:extLst>
          </p:cNvPr>
          <p:cNvSpPr txBox="1">
            <a:spLocks/>
          </p:cNvSpPr>
          <p:nvPr/>
        </p:nvSpPr>
        <p:spPr>
          <a:xfrm>
            <a:off x="10344" y="929228"/>
            <a:ext cx="2694484" cy="58102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0"/>
              </a:spcBef>
              <a:buNone/>
            </a:pPr>
            <a:r>
              <a:rPr lang="es-419" sz="1200" b="1" dirty="0">
                <a:solidFill>
                  <a:schemeClr val="accent5">
                    <a:lumMod val="75000"/>
                  </a:schemeClr>
                </a:solidFill>
              </a:rPr>
              <a:t>Período de análisis: </a:t>
            </a:r>
          </a:p>
          <a:p>
            <a:pPr marL="0" indent="0" algn="just">
              <a:lnSpc>
                <a:spcPct val="100000"/>
              </a:lnSpc>
              <a:spcBef>
                <a:spcPts val="0"/>
              </a:spcBef>
              <a:buNone/>
            </a:pPr>
            <a:r>
              <a:rPr lang="es-419" sz="12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es-ES" sz="1200" dirty="0">
                <a:latin typeface="Times New Roman" panose="02020603050405020304" pitchFamily="18" charset="0"/>
                <a:ea typeface="Calibri" panose="020F0502020204030204" pitchFamily="34" charset="0"/>
                <a:cs typeface="Times New Roman" panose="02020603050405020304" pitchFamily="18" charset="0"/>
              </a:rPr>
              <a:t>e 10 meses de 2020-2021.</a:t>
            </a:r>
          </a:p>
        </p:txBody>
      </p:sp>
      <p:pic>
        <p:nvPicPr>
          <p:cNvPr id="4" name="Imagen 3">
            <a:extLst>
              <a:ext uri="{FF2B5EF4-FFF2-40B4-BE49-F238E27FC236}">
                <a16:creationId xmlns:a16="http://schemas.microsoft.com/office/drawing/2014/main" id="{B8C7A6B0-C731-43AB-BB4E-452F34C6737A}"/>
              </a:ext>
            </a:extLst>
          </p:cNvPr>
          <p:cNvPicPr>
            <a:picLocks noChangeAspect="1"/>
          </p:cNvPicPr>
          <p:nvPr/>
        </p:nvPicPr>
        <p:blipFill>
          <a:blip r:embed="rId3"/>
          <a:stretch>
            <a:fillRect/>
          </a:stretch>
        </p:blipFill>
        <p:spPr>
          <a:xfrm>
            <a:off x="654725" y="1792961"/>
            <a:ext cx="2039659" cy="2440796"/>
          </a:xfrm>
          <a:prstGeom prst="rect">
            <a:avLst/>
          </a:prstGeom>
        </p:spPr>
      </p:pic>
      <p:sp>
        <p:nvSpPr>
          <p:cNvPr id="10" name="5 Marcador de contenido">
            <a:extLst>
              <a:ext uri="{FF2B5EF4-FFF2-40B4-BE49-F238E27FC236}">
                <a16:creationId xmlns:a16="http://schemas.microsoft.com/office/drawing/2014/main" id="{4B28911A-2DF3-4E8C-90FA-22224B5D9E73}"/>
              </a:ext>
            </a:extLst>
          </p:cNvPr>
          <p:cNvSpPr txBox="1">
            <a:spLocks/>
          </p:cNvSpPr>
          <p:nvPr/>
        </p:nvSpPr>
        <p:spPr>
          <a:xfrm>
            <a:off x="228600" y="4705350"/>
            <a:ext cx="2905125" cy="1784698"/>
          </a:xfrm>
          <a:prstGeom prst="rect">
            <a:avLst/>
          </a:prstGeom>
          <a:noFill/>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Wingdings" panose="05000000000000000000" pitchFamily="2" charset="2"/>
              <a:buChar char="v"/>
            </a:pPr>
            <a:r>
              <a:rPr lang="es-419" sz="1300" b="1" dirty="0">
                <a:solidFill>
                  <a:schemeClr val="accent5">
                    <a:lumMod val="75000"/>
                  </a:schemeClr>
                </a:solidFill>
              </a:rPr>
              <a:t>Formularios IVE-BA-03 (origen):</a:t>
            </a:r>
          </a:p>
          <a:p>
            <a:pPr marL="342900" indent="-342900" algn="just">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Compra venta de verduras, café, frutas, granos básicos, vehículos, ropa, calzado, celulares, bien inmueble.</a:t>
            </a:r>
          </a:p>
          <a:p>
            <a:pPr marL="342900" indent="-342900" algn="just">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Préstamos, ahorros y por remesas</a:t>
            </a:r>
          </a:p>
          <a:p>
            <a:pPr marL="342900" indent="-342900">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Compra venta</a:t>
            </a:r>
            <a:r>
              <a:rPr lang="es-ES" sz="1200" b="1" dirty="0">
                <a:latin typeface="Times New Roman" panose="02020603050405020304" pitchFamily="18" charset="0"/>
                <a:ea typeface="Calibri" panose="020F0502020204030204" pitchFamily="34" charset="0"/>
                <a:cs typeface="Times New Roman" panose="02020603050405020304" pitchFamily="18" charset="0"/>
              </a:rPr>
              <a:t> de ganado</a:t>
            </a:r>
          </a:p>
          <a:p>
            <a:pPr marL="342900" indent="-342900">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Venta de </a:t>
            </a:r>
            <a:r>
              <a:rPr lang="es-ES" sz="1200" b="1" dirty="0">
                <a:latin typeface="Times New Roman" panose="02020603050405020304" pitchFamily="18" charset="0"/>
                <a:ea typeface="Calibri" panose="020F0502020204030204" pitchFamily="34" charset="0"/>
                <a:cs typeface="Times New Roman" panose="02020603050405020304" pitchFamily="18" charset="0"/>
              </a:rPr>
              <a:t>Bitcoin</a:t>
            </a:r>
          </a:p>
          <a:p>
            <a:pPr marL="342900" indent="-342900">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Venta de</a:t>
            </a:r>
            <a:r>
              <a:rPr lang="es-ES" sz="1200" b="1" dirty="0">
                <a:latin typeface="Times New Roman" panose="02020603050405020304" pitchFamily="18" charset="0"/>
                <a:ea typeface="Calibri" panose="020F0502020204030204" pitchFamily="34" charset="0"/>
                <a:cs typeface="Times New Roman" panose="02020603050405020304" pitchFamily="18" charset="0"/>
              </a:rPr>
              <a:t> moneda extranjera (cambista)</a:t>
            </a:r>
          </a:p>
        </p:txBody>
      </p:sp>
      <p:cxnSp>
        <p:nvCxnSpPr>
          <p:cNvPr id="11" name="Conector: angular 10">
            <a:extLst>
              <a:ext uri="{FF2B5EF4-FFF2-40B4-BE49-F238E27FC236}">
                <a16:creationId xmlns:a16="http://schemas.microsoft.com/office/drawing/2014/main" id="{59EA1084-7D46-4A35-A468-A56330F79B7C}"/>
              </a:ext>
            </a:extLst>
          </p:cNvPr>
          <p:cNvCxnSpPr>
            <a:cxnSpLocks/>
          </p:cNvCxnSpPr>
          <p:nvPr/>
        </p:nvCxnSpPr>
        <p:spPr>
          <a:xfrm>
            <a:off x="2706248" y="3168042"/>
            <a:ext cx="469772" cy="730314"/>
          </a:xfrm>
          <a:prstGeom prst="bentConnector3">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8" name="Rectángulo 17">
            <a:extLst>
              <a:ext uri="{FF2B5EF4-FFF2-40B4-BE49-F238E27FC236}">
                <a16:creationId xmlns:a16="http://schemas.microsoft.com/office/drawing/2014/main" id="{9D281FF2-70C8-40AF-B15C-F54E421F2EAC}"/>
              </a:ext>
            </a:extLst>
          </p:cNvPr>
          <p:cNvSpPr/>
          <p:nvPr/>
        </p:nvSpPr>
        <p:spPr>
          <a:xfrm>
            <a:off x="2712181" y="3525787"/>
            <a:ext cx="561428" cy="189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700" dirty="0">
                <a:solidFill>
                  <a:srgbClr val="FF0000"/>
                </a:solidFill>
              </a:rPr>
              <a:t>Q32.8 millones</a:t>
            </a:r>
          </a:p>
        </p:txBody>
      </p:sp>
      <p:pic>
        <p:nvPicPr>
          <p:cNvPr id="5" name="Imagen 4">
            <a:extLst>
              <a:ext uri="{FF2B5EF4-FFF2-40B4-BE49-F238E27FC236}">
                <a16:creationId xmlns:a16="http://schemas.microsoft.com/office/drawing/2014/main" id="{B98F1896-0EC2-A441-3A97-841984C3EF9C}"/>
              </a:ext>
            </a:extLst>
          </p:cNvPr>
          <p:cNvPicPr>
            <a:picLocks noChangeAspect="1"/>
          </p:cNvPicPr>
          <p:nvPr/>
        </p:nvPicPr>
        <p:blipFill>
          <a:blip r:embed="rId4"/>
          <a:stretch>
            <a:fillRect/>
          </a:stretch>
        </p:blipFill>
        <p:spPr>
          <a:xfrm>
            <a:off x="3192839" y="929229"/>
            <a:ext cx="5934081" cy="5560820"/>
          </a:xfrm>
          <a:prstGeom prst="rect">
            <a:avLst/>
          </a:prstGeom>
        </p:spPr>
      </p:pic>
      <p:sp>
        <p:nvSpPr>
          <p:cNvPr id="2" name="Rectángulo 1">
            <a:extLst>
              <a:ext uri="{FF2B5EF4-FFF2-40B4-BE49-F238E27FC236}">
                <a16:creationId xmlns:a16="http://schemas.microsoft.com/office/drawing/2014/main" id="{8A10113D-D038-61AB-9A88-756941C4A91A}"/>
              </a:ext>
            </a:extLst>
          </p:cNvPr>
          <p:cNvSpPr/>
          <p:nvPr/>
        </p:nvSpPr>
        <p:spPr>
          <a:xfrm>
            <a:off x="3778761" y="6362658"/>
            <a:ext cx="1889741" cy="1857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GT" sz="1000" dirty="0"/>
              <a:t>Total de Ingresos: Q107 Millones</a:t>
            </a:r>
          </a:p>
        </p:txBody>
      </p:sp>
    </p:spTree>
    <p:extLst>
      <p:ext uri="{BB962C8B-B14F-4D97-AF65-F5344CB8AC3E}">
        <p14:creationId xmlns:p14="http://schemas.microsoft.com/office/powerpoint/2010/main" val="27376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84C20E4-C9D0-4D6C-92B3-D58DBDA6C06E}"/>
              </a:ext>
            </a:extLst>
          </p:cNvPr>
          <p:cNvSpPr>
            <a:spLocks noGrp="1"/>
          </p:cNvSpPr>
          <p:nvPr>
            <p:ph type="ctrTitle"/>
          </p:nvPr>
        </p:nvSpPr>
        <p:spPr>
          <a:xfrm>
            <a:off x="986657" y="114300"/>
            <a:ext cx="7473950" cy="685800"/>
          </a:xfrm>
        </p:spPr>
        <p:txBody>
          <a:bodyPr>
            <a:normAutofit/>
          </a:bodyPr>
          <a:lstStyle/>
          <a:p>
            <a:r>
              <a:rPr lang="es-ES" sz="2800" dirty="0"/>
              <a:t>Parte 1: Esquematización Origen de los fondos(2) </a:t>
            </a:r>
            <a:endParaRPr lang="es-GT" dirty="0"/>
          </a:p>
        </p:txBody>
      </p:sp>
      <p:sp>
        <p:nvSpPr>
          <p:cNvPr id="19" name="5 Marcador de contenido">
            <a:extLst>
              <a:ext uri="{FF2B5EF4-FFF2-40B4-BE49-F238E27FC236}">
                <a16:creationId xmlns:a16="http://schemas.microsoft.com/office/drawing/2014/main" id="{63CA38B9-13AD-4524-B9B1-AD2A07ABFE04}"/>
              </a:ext>
            </a:extLst>
          </p:cNvPr>
          <p:cNvSpPr txBox="1">
            <a:spLocks/>
          </p:cNvSpPr>
          <p:nvPr/>
        </p:nvSpPr>
        <p:spPr>
          <a:xfrm>
            <a:off x="10343" y="929228"/>
            <a:ext cx="4780731" cy="58102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0"/>
              </a:spcBef>
              <a:buNone/>
            </a:pPr>
            <a:r>
              <a:rPr lang="es-419" sz="1200" b="1" dirty="0">
                <a:solidFill>
                  <a:schemeClr val="accent5">
                    <a:lumMod val="75000"/>
                  </a:schemeClr>
                </a:solidFill>
              </a:rPr>
              <a:t>Período de análisis: </a:t>
            </a:r>
            <a:r>
              <a:rPr lang="es-ES" sz="1200" dirty="0">
                <a:latin typeface="Times New Roman" panose="02020603050405020304" pitchFamily="18" charset="0"/>
                <a:ea typeface="Calibri" panose="020F0502020204030204" pitchFamily="34" charset="0"/>
                <a:cs typeface="Times New Roman" panose="02020603050405020304" pitchFamily="18" charset="0"/>
              </a:rPr>
              <a:t>de 10 meses 2020-2021</a:t>
            </a:r>
          </a:p>
        </p:txBody>
      </p:sp>
      <p:sp>
        <p:nvSpPr>
          <p:cNvPr id="18" name="Rectángulo 17">
            <a:extLst>
              <a:ext uri="{FF2B5EF4-FFF2-40B4-BE49-F238E27FC236}">
                <a16:creationId xmlns:a16="http://schemas.microsoft.com/office/drawing/2014/main" id="{9D281FF2-70C8-40AF-B15C-F54E421F2EAC}"/>
              </a:ext>
            </a:extLst>
          </p:cNvPr>
          <p:cNvSpPr/>
          <p:nvPr/>
        </p:nvSpPr>
        <p:spPr>
          <a:xfrm>
            <a:off x="4367486" y="2501219"/>
            <a:ext cx="561428" cy="189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700" b="1" dirty="0">
                <a:solidFill>
                  <a:schemeClr val="accent6">
                    <a:lumMod val="50000"/>
                  </a:schemeClr>
                </a:solidFill>
              </a:rPr>
              <a:t>Q16.7 millones</a:t>
            </a:r>
          </a:p>
        </p:txBody>
      </p:sp>
      <p:sp>
        <p:nvSpPr>
          <p:cNvPr id="17" name="5 Marcador de contenido">
            <a:extLst>
              <a:ext uri="{FF2B5EF4-FFF2-40B4-BE49-F238E27FC236}">
                <a16:creationId xmlns:a16="http://schemas.microsoft.com/office/drawing/2014/main" id="{8539F126-E5DB-4BA7-97A7-BB550BBF4A40}"/>
              </a:ext>
            </a:extLst>
          </p:cNvPr>
          <p:cNvSpPr txBox="1">
            <a:spLocks/>
          </p:cNvSpPr>
          <p:nvPr/>
        </p:nvSpPr>
        <p:spPr>
          <a:xfrm>
            <a:off x="153735" y="3056431"/>
            <a:ext cx="3879334" cy="106505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Wingdings" panose="05000000000000000000" pitchFamily="2" charset="2"/>
              <a:buChar char="v"/>
            </a:pPr>
            <a:r>
              <a:rPr lang="es-419" sz="1400" b="1" dirty="0">
                <a:solidFill>
                  <a:schemeClr val="accent5">
                    <a:lumMod val="75000"/>
                  </a:schemeClr>
                </a:solidFill>
              </a:rPr>
              <a:t>Aspectos importantes:</a:t>
            </a:r>
          </a:p>
          <a:p>
            <a:pPr algn="just">
              <a:buFont typeface="Wingdings" panose="05000000000000000000" pitchFamily="2" charset="2"/>
              <a:buChar char="§"/>
            </a:pPr>
            <a:r>
              <a:rPr lang="es-ES" sz="1100" dirty="0">
                <a:latin typeface="Times New Roman" panose="02020603050405020304" pitchFamily="18" charset="0"/>
                <a:ea typeface="Calibri" panose="020F0502020204030204" pitchFamily="34" charset="0"/>
                <a:cs typeface="Times New Roman" panose="02020603050405020304" pitchFamily="18" charset="0"/>
              </a:rPr>
              <a:t>Relación con denuncias presentadas por la IVE ante el Ministerio Público, que vinculan posibles casos de narcotráfico, tránsito ilegal de personas y estafa.</a:t>
            </a:r>
          </a:p>
          <a:p>
            <a:pPr algn="just">
              <a:buFont typeface="Wingdings" panose="05000000000000000000" pitchFamily="2" charset="2"/>
              <a:buChar char="§"/>
            </a:pPr>
            <a:r>
              <a:rPr lang="es-ES" sz="1100" dirty="0">
                <a:latin typeface="Times New Roman" panose="02020603050405020304" pitchFamily="18" charset="0"/>
                <a:ea typeface="Calibri" panose="020F0502020204030204" pitchFamily="34" charset="0"/>
                <a:cs typeface="Times New Roman" panose="02020603050405020304" pitchFamily="18" charset="0"/>
              </a:rPr>
              <a:t>Vínculo de empresas y personas.</a:t>
            </a:r>
          </a:p>
          <a:p>
            <a:pPr marL="0" indent="0" algn="just">
              <a:buNone/>
            </a:pPr>
            <a:endParaRPr lang="es-ES"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0E680F6A-6817-E8F9-2A8A-9034BD7E0580}"/>
              </a:ext>
            </a:extLst>
          </p:cNvPr>
          <p:cNvPicPr>
            <a:picLocks noChangeAspect="1"/>
          </p:cNvPicPr>
          <p:nvPr/>
        </p:nvPicPr>
        <p:blipFill rotWithShape="1">
          <a:blip r:embed="rId2"/>
          <a:srcRect t="4959" b="1622"/>
          <a:stretch/>
        </p:blipFill>
        <p:spPr>
          <a:xfrm>
            <a:off x="67493" y="1190624"/>
            <a:ext cx="9019357" cy="1294039"/>
          </a:xfrm>
          <a:prstGeom prst="rect">
            <a:avLst/>
          </a:prstGeom>
        </p:spPr>
      </p:pic>
      <p:pic>
        <p:nvPicPr>
          <p:cNvPr id="7" name="Imagen 6">
            <a:extLst>
              <a:ext uri="{FF2B5EF4-FFF2-40B4-BE49-F238E27FC236}">
                <a16:creationId xmlns:a16="http://schemas.microsoft.com/office/drawing/2014/main" id="{7877CA9A-E2DA-50D4-44B9-1D827CA2DD52}"/>
              </a:ext>
            </a:extLst>
          </p:cNvPr>
          <p:cNvPicPr>
            <a:picLocks noChangeAspect="1"/>
          </p:cNvPicPr>
          <p:nvPr/>
        </p:nvPicPr>
        <p:blipFill>
          <a:blip r:embed="rId3"/>
          <a:stretch>
            <a:fillRect/>
          </a:stretch>
        </p:blipFill>
        <p:spPr>
          <a:xfrm>
            <a:off x="4173072" y="3056431"/>
            <a:ext cx="3739331" cy="3451327"/>
          </a:xfrm>
          <a:prstGeom prst="rect">
            <a:avLst/>
          </a:prstGeom>
        </p:spPr>
      </p:pic>
      <p:cxnSp>
        <p:nvCxnSpPr>
          <p:cNvPr id="9" name="Conector: angular 8">
            <a:extLst>
              <a:ext uri="{FF2B5EF4-FFF2-40B4-BE49-F238E27FC236}">
                <a16:creationId xmlns:a16="http://schemas.microsoft.com/office/drawing/2014/main" id="{DD230E10-9D73-EEE7-4E26-097B09004B96}"/>
              </a:ext>
            </a:extLst>
          </p:cNvPr>
          <p:cNvCxnSpPr>
            <a:cxnSpLocks/>
          </p:cNvCxnSpPr>
          <p:nvPr/>
        </p:nvCxnSpPr>
        <p:spPr>
          <a:xfrm rot="16200000" flipH="1">
            <a:off x="4786280" y="2500277"/>
            <a:ext cx="690359" cy="557482"/>
          </a:xfrm>
          <a:prstGeom prst="bentConnector3">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8AA5EC04-6B42-5FC7-39FF-B9B50A4DF26C}"/>
              </a:ext>
            </a:extLst>
          </p:cNvPr>
          <p:cNvSpPr/>
          <p:nvPr/>
        </p:nvSpPr>
        <p:spPr>
          <a:xfrm>
            <a:off x="116731" y="1510254"/>
            <a:ext cx="603115" cy="756291"/>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33634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84C20E4-C9D0-4D6C-92B3-D58DBDA6C06E}"/>
              </a:ext>
            </a:extLst>
          </p:cNvPr>
          <p:cNvSpPr>
            <a:spLocks noGrp="1"/>
          </p:cNvSpPr>
          <p:nvPr>
            <p:ph type="ctrTitle"/>
          </p:nvPr>
        </p:nvSpPr>
        <p:spPr>
          <a:xfrm>
            <a:off x="986657" y="114300"/>
            <a:ext cx="7473950" cy="685800"/>
          </a:xfrm>
        </p:spPr>
        <p:txBody>
          <a:bodyPr>
            <a:normAutofit fontScale="90000"/>
          </a:bodyPr>
          <a:lstStyle/>
          <a:p>
            <a:r>
              <a:rPr lang="es-ES" sz="2800" dirty="0"/>
              <a:t>Parte 1: Esquematización Estratificación y Destino del Dinero</a:t>
            </a:r>
            <a:endParaRPr lang="es-GT" dirty="0"/>
          </a:p>
        </p:txBody>
      </p:sp>
      <p:pic>
        <p:nvPicPr>
          <p:cNvPr id="7" name="Imagen 6">
            <a:extLst>
              <a:ext uri="{FF2B5EF4-FFF2-40B4-BE49-F238E27FC236}">
                <a16:creationId xmlns:a16="http://schemas.microsoft.com/office/drawing/2014/main" id="{3F06E8D7-2FB1-4636-9E36-F874BCE4BA2F}"/>
              </a:ext>
            </a:extLst>
          </p:cNvPr>
          <p:cNvPicPr>
            <a:picLocks noChangeAspect="1"/>
          </p:cNvPicPr>
          <p:nvPr/>
        </p:nvPicPr>
        <p:blipFill>
          <a:blip r:embed="rId3"/>
          <a:stretch>
            <a:fillRect/>
          </a:stretch>
        </p:blipFill>
        <p:spPr>
          <a:xfrm>
            <a:off x="504825" y="1240325"/>
            <a:ext cx="8274321" cy="5242200"/>
          </a:xfrm>
          <a:prstGeom prst="rect">
            <a:avLst/>
          </a:prstGeom>
        </p:spPr>
      </p:pic>
      <p:sp>
        <p:nvSpPr>
          <p:cNvPr id="2" name="Rectángulo 1">
            <a:extLst>
              <a:ext uri="{FF2B5EF4-FFF2-40B4-BE49-F238E27FC236}">
                <a16:creationId xmlns:a16="http://schemas.microsoft.com/office/drawing/2014/main" id="{7DD64F8C-9008-FF25-8D60-16F9A4F32567}"/>
              </a:ext>
            </a:extLst>
          </p:cNvPr>
          <p:cNvSpPr/>
          <p:nvPr/>
        </p:nvSpPr>
        <p:spPr>
          <a:xfrm>
            <a:off x="2857500" y="3514725"/>
            <a:ext cx="438150" cy="142875"/>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GT" dirty="0"/>
          </a:p>
        </p:txBody>
      </p:sp>
      <p:sp>
        <p:nvSpPr>
          <p:cNvPr id="6" name="Rectángulo 5">
            <a:extLst>
              <a:ext uri="{FF2B5EF4-FFF2-40B4-BE49-F238E27FC236}">
                <a16:creationId xmlns:a16="http://schemas.microsoft.com/office/drawing/2014/main" id="{B0273591-8DBC-5BC3-24A9-D32C0D57F878}"/>
              </a:ext>
            </a:extLst>
          </p:cNvPr>
          <p:cNvSpPr/>
          <p:nvPr/>
        </p:nvSpPr>
        <p:spPr>
          <a:xfrm>
            <a:off x="1266826" y="5286375"/>
            <a:ext cx="533400" cy="142875"/>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GT" dirty="0"/>
          </a:p>
        </p:txBody>
      </p:sp>
      <p:sp>
        <p:nvSpPr>
          <p:cNvPr id="8" name="Rectángulo 7">
            <a:extLst>
              <a:ext uri="{FF2B5EF4-FFF2-40B4-BE49-F238E27FC236}">
                <a16:creationId xmlns:a16="http://schemas.microsoft.com/office/drawing/2014/main" id="{ECC03F6A-5EAE-8674-9950-49B98CF7E7D3}"/>
              </a:ext>
            </a:extLst>
          </p:cNvPr>
          <p:cNvSpPr/>
          <p:nvPr/>
        </p:nvSpPr>
        <p:spPr>
          <a:xfrm>
            <a:off x="1266825" y="4665175"/>
            <a:ext cx="609600" cy="142875"/>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GT" dirty="0"/>
          </a:p>
        </p:txBody>
      </p:sp>
      <p:sp>
        <p:nvSpPr>
          <p:cNvPr id="9" name="Rectángulo 8">
            <a:extLst>
              <a:ext uri="{FF2B5EF4-FFF2-40B4-BE49-F238E27FC236}">
                <a16:creationId xmlns:a16="http://schemas.microsoft.com/office/drawing/2014/main" id="{B55422B4-B8B7-348C-F7E3-9A57D58CCF4D}"/>
              </a:ext>
            </a:extLst>
          </p:cNvPr>
          <p:cNvSpPr/>
          <p:nvPr/>
        </p:nvSpPr>
        <p:spPr>
          <a:xfrm>
            <a:off x="6715125" y="4419600"/>
            <a:ext cx="438150" cy="142875"/>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GT" dirty="0"/>
          </a:p>
        </p:txBody>
      </p:sp>
      <p:sp>
        <p:nvSpPr>
          <p:cNvPr id="10" name="Rectángulo 9">
            <a:extLst>
              <a:ext uri="{FF2B5EF4-FFF2-40B4-BE49-F238E27FC236}">
                <a16:creationId xmlns:a16="http://schemas.microsoft.com/office/drawing/2014/main" id="{A30E63D1-01D6-DD4B-A205-74EE667F183B}"/>
              </a:ext>
            </a:extLst>
          </p:cNvPr>
          <p:cNvSpPr/>
          <p:nvPr/>
        </p:nvSpPr>
        <p:spPr>
          <a:xfrm>
            <a:off x="2819399" y="5286375"/>
            <a:ext cx="523875" cy="142875"/>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GT" dirty="0"/>
          </a:p>
        </p:txBody>
      </p:sp>
      <p:sp>
        <p:nvSpPr>
          <p:cNvPr id="11" name="Rectángulo 10">
            <a:extLst>
              <a:ext uri="{FF2B5EF4-FFF2-40B4-BE49-F238E27FC236}">
                <a16:creationId xmlns:a16="http://schemas.microsoft.com/office/drawing/2014/main" id="{BE24275E-166D-1D50-A18C-D9952E327135}"/>
              </a:ext>
            </a:extLst>
          </p:cNvPr>
          <p:cNvSpPr/>
          <p:nvPr/>
        </p:nvSpPr>
        <p:spPr>
          <a:xfrm>
            <a:off x="2171701" y="4314826"/>
            <a:ext cx="352424" cy="95250"/>
          </a:xfrm>
          <a:prstGeom prst="rect">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GT" dirty="0"/>
          </a:p>
        </p:txBody>
      </p:sp>
      <p:sp>
        <p:nvSpPr>
          <p:cNvPr id="12" name="Rectángulo 11">
            <a:extLst>
              <a:ext uri="{FF2B5EF4-FFF2-40B4-BE49-F238E27FC236}">
                <a16:creationId xmlns:a16="http://schemas.microsoft.com/office/drawing/2014/main" id="{0873C28D-055C-4D2F-69ED-7A647303F281}"/>
              </a:ext>
            </a:extLst>
          </p:cNvPr>
          <p:cNvSpPr/>
          <p:nvPr/>
        </p:nvSpPr>
        <p:spPr>
          <a:xfrm>
            <a:off x="2181226" y="4617550"/>
            <a:ext cx="352424" cy="95250"/>
          </a:xfrm>
          <a:prstGeom prst="rect">
            <a:avLst/>
          </a:prstGeom>
          <a:solidFill>
            <a:srgbClr val="FFFF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2173BB34-28C5-A5B4-376E-4C552ABF8939}"/>
              </a:ext>
            </a:extLst>
          </p:cNvPr>
          <p:cNvSpPr/>
          <p:nvPr/>
        </p:nvSpPr>
        <p:spPr>
          <a:xfrm>
            <a:off x="5829299" y="5572125"/>
            <a:ext cx="523875" cy="142875"/>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GT" dirty="0"/>
          </a:p>
        </p:txBody>
      </p:sp>
      <p:cxnSp>
        <p:nvCxnSpPr>
          <p:cNvPr id="14" name="Conector: angular 13">
            <a:extLst>
              <a:ext uri="{FF2B5EF4-FFF2-40B4-BE49-F238E27FC236}">
                <a16:creationId xmlns:a16="http://schemas.microsoft.com/office/drawing/2014/main" id="{D46450E1-8E8A-EF32-8264-A1729619FA75}"/>
              </a:ext>
            </a:extLst>
          </p:cNvPr>
          <p:cNvCxnSpPr>
            <a:cxnSpLocks/>
          </p:cNvCxnSpPr>
          <p:nvPr/>
        </p:nvCxnSpPr>
        <p:spPr>
          <a:xfrm flipV="1">
            <a:off x="4229102" y="4210051"/>
            <a:ext cx="2390775" cy="104775"/>
          </a:xfrm>
          <a:prstGeom prst="bentConnector3">
            <a:avLst>
              <a:gd name="adj1" fmla="val 7191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Rectángulo 14">
            <a:extLst>
              <a:ext uri="{FF2B5EF4-FFF2-40B4-BE49-F238E27FC236}">
                <a16:creationId xmlns:a16="http://schemas.microsoft.com/office/drawing/2014/main" id="{183F889B-0082-3B7A-73A5-A7F1949F0BE6}"/>
              </a:ext>
            </a:extLst>
          </p:cNvPr>
          <p:cNvSpPr/>
          <p:nvPr/>
        </p:nvSpPr>
        <p:spPr>
          <a:xfrm>
            <a:off x="5424489" y="4438649"/>
            <a:ext cx="733425" cy="10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800" b="1" dirty="0">
                <a:solidFill>
                  <a:srgbClr val="FF0000"/>
                </a:solidFill>
              </a:rPr>
              <a:t>Q41.7 ($5.3) Millones</a:t>
            </a:r>
          </a:p>
        </p:txBody>
      </p:sp>
      <p:cxnSp>
        <p:nvCxnSpPr>
          <p:cNvPr id="16" name="Conector recto de flecha 15">
            <a:extLst>
              <a:ext uri="{FF2B5EF4-FFF2-40B4-BE49-F238E27FC236}">
                <a16:creationId xmlns:a16="http://schemas.microsoft.com/office/drawing/2014/main" id="{31A6FFA4-0893-BBC5-9AF1-2BBDF2A473C7}"/>
              </a:ext>
            </a:extLst>
          </p:cNvPr>
          <p:cNvCxnSpPr>
            <a:cxnSpLocks/>
          </p:cNvCxnSpPr>
          <p:nvPr/>
        </p:nvCxnSpPr>
        <p:spPr>
          <a:xfrm>
            <a:off x="5169695" y="5447330"/>
            <a:ext cx="590551"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Rectángulo 16">
            <a:extLst>
              <a:ext uri="{FF2B5EF4-FFF2-40B4-BE49-F238E27FC236}">
                <a16:creationId xmlns:a16="http://schemas.microsoft.com/office/drawing/2014/main" id="{00C65203-2DB4-9DC8-B5B7-65847E5DF4F9}"/>
              </a:ext>
            </a:extLst>
          </p:cNvPr>
          <p:cNvSpPr/>
          <p:nvPr/>
        </p:nvSpPr>
        <p:spPr>
          <a:xfrm>
            <a:off x="4964907" y="5140689"/>
            <a:ext cx="919164" cy="283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800" b="1" dirty="0">
                <a:solidFill>
                  <a:srgbClr val="FF0000"/>
                </a:solidFill>
              </a:rPr>
              <a:t>Q5.7  millones ($740 mil)</a:t>
            </a:r>
          </a:p>
        </p:txBody>
      </p:sp>
      <p:sp>
        <p:nvSpPr>
          <p:cNvPr id="4" name="Flecha: hacia abajo 3">
            <a:extLst>
              <a:ext uri="{FF2B5EF4-FFF2-40B4-BE49-F238E27FC236}">
                <a16:creationId xmlns:a16="http://schemas.microsoft.com/office/drawing/2014/main" id="{95D79017-B269-650A-D33C-43EF7AE25F41}"/>
              </a:ext>
            </a:extLst>
          </p:cNvPr>
          <p:cNvSpPr/>
          <p:nvPr/>
        </p:nvSpPr>
        <p:spPr>
          <a:xfrm>
            <a:off x="8468874" y="4177382"/>
            <a:ext cx="77821" cy="2361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4">
            <a:extLst>
              <a:ext uri="{FF2B5EF4-FFF2-40B4-BE49-F238E27FC236}">
                <a16:creationId xmlns:a16="http://schemas.microsoft.com/office/drawing/2014/main" id="{2555595E-1BB9-A68B-5CB0-7B28CA78D8A2}"/>
              </a:ext>
            </a:extLst>
          </p:cNvPr>
          <p:cNvSpPr/>
          <p:nvPr/>
        </p:nvSpPr>
        <p:spPr>
          <a:xfrm>
            <a:off x="2689122" y="1012164"/>
            <a:ext cx="1308304" cy="266262"/>
          </a:xfrm>
          <a:prstGeom prst="rect">
            <a:avLst/>
          </a:prstGeom>
          <a:solidFill>
            <a:schemeClr val="accent5">
              <a:lumMod val="75000"/>
            </a:schemeClr>
          </a:solid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GT" sz="900" dirty="0"/>
              <a:t>Traslados entre cuentas: Q57.6 millones</a:t>
            </a:r>
          </a:p>
        </p:txBody>
      </p:sp>
      <p:sp>
        <p:nvSpPr>
          <p:cNvPr id="18" name="5 Marcador de contenido">
            <a:extLst>
              <a:ext uri="{FF2B5EF4-FFF2-40B4-BE49-F238E27FC236}">
                <a16:creationId xmlns:a16="http://schemas.microsoft.com/office/drawing/2014/main" id="{A2E186C0-74F2-2581-CDDD-28288AB60EF6}"/>
              </a:ext>
            </a:extLst>
          </p:cNvPr>
          <p:cNvSpPr txBox="1">
            <a:spLocks/>
          </p:cNvSpPr>
          <p:nvPr/>
        </p:nvSpPr>
        <p:spPr>
          <a:xfrm>
            <a:off x="116732" y="6096513"/>
            <a:ext cx="3736975" cy="24506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0"/>
              </a:spcBef>
              <a:buNone/>
            </a:pPr>
            <a:r>
              <a:rPr lang="es-419" sz="1100" b="1" dirty="0">
                <a:solidFill>
                  <a:schemeClr val="accent5">
                    <a:lumMod val="75000"/>
                  </a:schemeClr>
                </a:solidFill>
              </a:rPr>
              <a:t>Período de análisis: </a:t>
            </a:r>
            <a:r>
              <a:rPr lang="es-ES" sz="1100" dirty="0">
                <a:latin typeface="Times New Roman" panose="02020603050405020304" pitchFamily="18" charset="0"/>
                <a:ea typeface="Calibri" panose="020F0502020204030204" pitchFamily="34" charset="0"/>
                <a:cs typeface="Times New Roman" panose="02020603050405020304" pitchFamily="18" charset="0"/>
              </a:rPr>
              <a:t>de 10 meses de 2020</a:t>
            </a:r>
          </a:p>
        </p:txBody>
      </p:sp>
      <p:sp>
        <p:nvSpPr>
          <p:cNvPr id="20" name="Rectángulo 19">
            <a:extLst>
              <a:ext uri="{FF2B5EF4-FFF2-40B4-BE49-F238E27FC236}">
                <a16:creationId xmlns:a16="http://schemas.microsoft.com/office/drawing/2014/main" id="{B798AD51-964C-BCEE-0F87-0E1F37956E2A}"/>
              </a:ext>
            </a:extLst>
          </p:cNvPr>
          <p:cNvSpPr/>
          <p:nvPr/>
        </p:nvSpPr>
        <p:spPr>
          <a:xfrm>
            <a:off x="8040856" y="3804132"/>
            <a:ext cx="875489" cy="381254"/>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GT" sz="900" dirty="0"/>
              <a:t>Transferencias a EE.UU.:</a:t>
            </a:r>
          </a:p>
          <a:p>
            <a:pPr algn="ctr"/>
            <a:r>
              <a:rPr lang="es-GT" sz="900" dirty="0"/>
              <a:t>Q57 millones</a:t>
            </a:r>
          </a:p>
        </p:txBody>
      </p:sp>
      <p:sp>
        <p:nvSpPr>
          <p:cNvPr id="19" name="5 Marcador de contenido">
            <a:extLst>
              <a:ext uri="{FF2B5EF4-FFF2-40B4-BE49-F238E27FC236}">
                <a16:creationId xmlns:a16="http://schemas.microsoft.com/office/drawing/2014/main" id="{ED42A848-488A-CB53-813B-792FDE55AF98}"/>
              </a:ext>
            </a:extLst>
          </p:cNvPr>
          <p:cNvSpPr txBox="1">
            <a:spLocks/>
          </p:cNvSpPr>
          <p:nvPr/>
        </p:nvSpPr>
        <p:spPr>
          <a:xfrm>
            <a:off x="5679464" y="972408"/>
            <a:ext cx="3099682" cy="202444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Wingdings" panose="05000000000000000000" pitchFamily="2" charset="2"/>
              <a:buChar char="v"/>
            </a:pPr>
            <a:r>
              <a:rPr lang="es-419" sz="1300" b="1" dirty="0">
                <a:solidFill>
                  <a:schemeClr val="accent5">
                    <a:lumMod val="75000"/>
                  </a:schemeClr>
                </a:solidFill>
              </a:rPr>
              <a:t>Formularios IVE-BA-03 (destino):</a:t>
            </a:r>
          </a:p>
          <a:p>
            <a:pPr marL="342900" indent="-342900" algn="just">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Pago a </a:t>
            </a:r>
            <a:r>
              <a:rPr lang="es-ES" sz="1200" b="1" dirty="0">
                <a:latin typeface="Times New Roman" panose="02020603050405020304" pitchFamily="18" charset="0"/>
                <a:ea typeface="Calibri" panose="020F0502020204030204" pitchFamily="34" charset="0"/>
                <a:cs typeface="Times New Roman" panose="02020603050405020304" pitchFamily="18" charset="0"/>
              </a:rPr>
              <a:t>proveedores</a:t>
            </a:r>
          </a:p>
          <a:p>
            <a:pPr marL="342900" indent="-342900" algn="just">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Compra de </a:t>
            </a:r>
            <a:r>
              <a:rPr lang="es-ES" sz="1200" b="1" dirty="0">
                <a:latin typeface="Times New Roman" panose="02020603050405020304" pitchFamily="18" charset="0"/>
                <a:ea typeface="Calibri" panose="020F0502020204030204" pitchFamily="34" charset="0"/>
                <a:cs typeface="Times New Roman" panose="02020603050405020304" pitchFamily="18" charset="0"/>
              </a:rPr>
              <a:t>activos digitales</a:t>
            </a:r>
            <a:r>
              <a:rPr lang="es-ES" sz="1200" dirty="0">
                <a:latin typeface="Times New Roman" panose="02020603050405020304" pitchFamily="18" charset="0"/>
                <a:ea typeface="Calibri" panose="020F0502020204030204" pitchFamily="34" charset="0"/>
                <a:cs typeface="Times New Roman" panose="02020603050405020304" pitchFamily="18" charset="0"/>
              </a:rPr>
              <a:t> y divisas</a:t>
            </a:r>
          </a:p>
          <a:p>
            <a:pPr marL="342900" indent="-342900" algn="just">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Compra venta de verduras, café, frutas, granos básicos, vehículos, ropa, calzado, celulares, bien inmueble.</a:t>
            </a:r>
          </a:p>
          <a:p>
            <a:pPr marL="342900" indent="-342900" algn="just">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Pago de deudas y de construcción</a:t>
            </a:r>
          </a:p>
          <a:p>
            <a:pPr marL="342900" indent="-342900">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Compra venta</a:t>
            </a:r>
            <a:r>
              <a:rPr lang="es-ES" sz="1200" b="1" dirty="0">
                <a:latin typeface="Times New Roman" panose="02020603050405020304" pitchFamily="18" charset="0"/>
                <a:ea typeface="Calibri" panose="020F0502020204030204" pitchFamily="34" charset="0"/>
                <a:cs typeface="Times New Roman" panose="02020603050405020304" pitchFamily="18" charset="0"/>
              </a:rPr>
              <a:t> de ganado</a:t>
            </a:r>
          </a:p>
          <a:p>
            <a:pPr marL="342900" indent="-342900">
              <a:buFont typeface="Arial"/>
              <a:buAutoNum type="arabicPeriod"/>
            </a:pPr>
            <a:r>
              <a:rPr lang="es-ES" sz="1200" dirty="0">
                <a:latin typeface="Times New Roman" panose="02020603050405020304" pitchFamily="18" charset="0"/>
                <a:ea typeface="Calibri" panose="020F0502020204030204" pitchFamily="34" charset="0"/>
                <a:cs typeface="Times New Roman" panose="02020603050405020304" pitchFamily="18" charset="0"/>
              </a:rPr>
              <a:t>Compra de</a:t>
            </a:r>
            <a:r>
              <a:rPr lang="es-ES" sz="1200" b="1" dirty="0">
                <a:latin typeface="Times New Roman" panose="02020603050405020304" pitchFamily="18" charset="0"/>
                <a:ea typeface="Calibri" panose="020F0502020204030204" pitchFamily="34" charset="0"/>
                <a:cs typeface="Times New Roman" panose="02020603050405020304" pitchFamily="18" charset="0"/>
              </a:rPr>
              <a:t> moneda extranjera (cambista)</a:t>
            </a:r>
          </a:p>
          <a:p>
            <a:pPr marL="342900" indent="-342900">
              <a:buFont typeface="Arial"/>
              <a:buAutoNum type="arabicPeriod"/>
            </a:pPr>
            <a:r>
              <a:rPr lang="es-ES" sz="1200" b="1" dirty="0">
                <a:latin typeface="Times New Roman" panose="02020603050405020304" pitchFamily="18" charset="0"/>
                <a:ea typeface="Calibri" panose="020F0502020204030204" pitchFamily="34" charset="0"/>
                <a:cs typeface="Times New Roman" panose="02020603050405020304" pitchFamily="18" charset="0"/>
              </a:rPr>
              <a:t>Pago por traslado (viaje) de una persona de Guatemala a EE.UU</a:t>
            </a:r>
          </a:p>
          <a:p>
            <a:pPr marL="342900" indent="-342900">
              <a:buFont typeface="Arial"/>
              <a:buAutoNum type="arabicPeriod"/>
            </a:pPr>
            <a:endParaRPr lang="es-ES" sz="12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2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4" grpId="0" animBg="1"/>
      <p:bldP spid="20"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2">
            <a:extLst>
              <a:ext uri="{FF2B5EF4-FFF2-40B4-BE49-F238E27FC236}">
                <a16:creationId xmlns:a16="http://schemas.microsoft.com/office/drawing/2014/main" id="{E2795581-2286-5C52-F099-1D46A70317B2}"/>
              </a:ext>
            </a:extLst>
          </p:cNvPr>
          <p:cNvSpPr txBox="1">
            <a:spLocks/>
          </p:cNvSpPr>
          <p:nvPr/>
        </p:nvSpPr>
        <p:spPr>
          <a:xfrm>
            <a:off x="1403350" y="114300"/>
            <a:ext cx="7473950" cy="685800"/>
          </a:xfrm>
          <a:prstGeom prst="rect">
            <a:avLst/>
          </a:prstGeom>
        </p:spPr>
        <p:txBody>
          <a:bodyPr vert="horz" lIns="91440" tIns="45720" rIns="91440" bIns="45720" rtlCol="0" anchor="ctr">
            <a:normAutofit fontScale="77500" lnSpcReduction="20000"/>
          </a:bodyPr>
          <a:lstStyle>
            <a:lvl1pPr algn="ctr" defTabSz="685800" rtl="0" eaLnBrk="1" latinLnBrk="0" hangingPunct="1">
              <a:lnSpc>
                <a:spcPct val="90000"/>
              </a:lnSpc>
              <a:spcBef>
                <a:spcPct val="0"/>
              </a:spcBef>
              <a:buNone/>
              <a:defRPr sz="3000" b="1" kern="1200">
                <a:solidFill>
                  <a:schemeClr val="bg1"/>
                </a:solidFill>
                <a:latin typeface="+mj-lt"/>
                <a:ea typeface="+mj-ea"/>
                <a:cs typeface="+mj-cs"/>
              </a:defRPr>
            </a:lvl1pPr>
          </a:lstStyle>
          <a:p>
            <a:pPr>
              <a:spcAft>
                <a:spcPts val="600"/>
              </a:spcAft>
            </a:pPr>
            <a:r>
              <a:rPr lang="es-ES" sz="3200" dirty="0"/>
              <a:t>Parte 2: Esquematización Origen (3), Estratificación y Destino  </a:t>
            </a:r>
            <a:endParaRPr lang="es-GT" dirty="0"/>
          </a:p>
        </p:txBody>
      </p:sp>
      <p:pic>
        <p:nvPicPr>
          <p:cNvPr id="18" name="Imagen 17">
            <a:extLst>
              <a:ext uri="{FF2B5EF4-FFF2-40B4-BE49-F238E27FC236}">
                <a16:creationId xmlns:a16="http://schemas.microsoft.com/office/drawing/2014/main" id="{D1855765-5F64-462A-9CE2-A516D797D32F}"/>
              </a:ext>
            </a:extLst>
          </p:cNvPr>
          <p:cNvPicPr>
            <a:picLocks noChangeAspect="1"/>
          </p:cNvPicPr>
          <p:nvPr/>
        </p:nvPicPr>
        <p:blipFill>
          <a:blip r:embed="rId3"/>
          <a:stretch>
            <a:fillRect/>
          </a:stretch>
        </p:blipFill>
        <p:spPr>
          <a:xfrm>
            <a:off x="1063444" y="1137133"/>
            <a:ext cx="7017111" cy="5245370"/>
          </a:xfrm>
          <a:prstGeom prst="rect">
            <a:avLst/>
          </a:prstGeom>
        </p:spPr>
      </p:pic>
      <p:sp>
        <p:nvSpPr>
          <p:cNvPr id="19" name="Rectángulo 18">
            <a:extLst>
              <a:ext uri="{FF2B5EF4-FFF2-40B4-BE49-F238E27FC236}">
                <a16:creationId xmlns:a16="http://schemas.microsoft.com/office/drawing/2014/main" id="{E7B7DCFF-1300-359E-00B4-87019586CA38}"/>
              </a:ext>
            </a:extLst>
          </p:cNvPr>
          <p:cNvSpPr/>
          <p:nvPr/>
        </p:nvSpPr>
        <p:spPr>
          <a:xfrm>
            <a:off x="2863244" y="5490283"/>
            <a:ext cx="861124" cy="5809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GT" sz="800" dirty="0"/>
              <a:t>Traslados entre cuentas relacionadas (estratificación)</a:t>
            </a:r>
          </a:p>
        </p:txBody>
      </p:sp>
      <p:sp>
        <p:nvSpPr>
          <p:cNvPr id="20" name="Rectángulo 19">
            <a:extLst>
              <a:ext uri="{FF2B5EF4-FFF2-40B4-BE49-F238E27FC236}">
                <a16:creationId xmlns:a16="http://schemas.microsoft.com/office/drawing/2014/main" id="{8C04F92C-EE61-DD96-7688-568940DB5281}"/>
              </a:ext>
            </a:extLst>
          </p:cNvPr>
          <p:cNvSpPr/>
          <p:nvPr/>
        </p:nvSpPr>
        <p:spPr>
          <a:xfrm>
            <a:off x="576780" y="3854904"/>
            <a:ext cx="973328" cy="5809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GT" sz="800" dirty="0"/>
              <a:t>Depósitos en efectivo en zonas fronterizas por Q26 millones</a:t>
            </a:r>
          </a:p>
        </p:txBody>
      </p:sp>
      <p:sp>
        <p:nvSpPr>
          <p:cNvPr id="21" name="Rectángulo: esquinas redondeadas 20">
            <a:extLst>
              <a:ext uri="{FF2B5EF4-FFF2-40B4-BE49-F238E27FC236}">
                <a16:creationId xmlns:a16="http://schemas.microsoft.com/office/drawing/2014/main" id="{06E1FEA4-8D33-DB3E-73F8-D9B16CEA831C}"/>
              </a:ext>
            </a:extLst>
          </p:cNvPr>
          <p:cNvSpPr/>
          <p:nvPr/>
        </p:nvSpPr>
        <p:spPr>
          <a:xfrm>
            <a:off x="576780" y="3517871"/>
            <a:ext cx="973328" cy="2234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GT" sz="1200" dirty="0"/>
              <a:t>ORIGEN</a:t>
            </a:r>
          </a:p>
        </p:txBody>
      </p:sp>
      <p:sp>
        <p:nvSpPr>
          <p:cNvPr id="22" name="Rectángulo 21">
            <a:extLst>
              <a:ext uri="{FF2B5EF4-FFF2-40B4-BE49-F238E27FC236}">
                <a16:creationId xmlns:a16="http://schemas.microsoft.com/office/drawing/2014/main" id="{C38E0BC5-B888-E3EF-9843-74F2430CE6B6}"/>
              </a:ext>
            </a:extLst>
          </p:cNvPr>
          <p:cNvSpPr/>
          <p:nvPr/>
        </p:nvSpPr>
        <p:spPr>
          <a:xfrm>
            <a:off x="7911548" y="5615979"/>
            <a:ext cx="1112850" cy="615856"/>
          </a:xfrm>
          <a:prstGeom prst="rect">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GT" sz="800" dirty="0"/>
              <a:t>PROVEEDOR INTERNACIONAL  DE LIQUIDEZ Y DE TECNOLOGÍA DE ACTIVOS VIRUALES</a:t>
            </a:r>
          </a:p>
        </p:txBody>
      </p:sp>
      <p:sp>
        <p:nvSpPr>
          <p:cNvPr id="24" name="Rectángulo: esquinas redondeadas 23">
            <a:extLst>
              <a:ext uri="{FF2B5EF4-FFF2-40B4-BE49-F238E27FC236}">
                <a16:creationId xmlns:a16="http://schemas.microsoft.com/office/drawing/2014/main" id="{466E0B0C-34D8-92C4-7516-F4B355CB8FC3}"/>
              </a:ext>
            </a:extLst>
          </p:cNvPr>
          <p:cNvSpPr/>
          <p:nvPr/>
        </p:nvSpPr>
        <p:spPr>
          <a:xfrm>
            <a:off x="7981309" y="5278946"/>
            <a:ext cx="973328" cy="22346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GT" sz="1200" dirty="0"/>
              <a:t>DESTINO</a:t>
            </a:r>
          </a:p>
        </p:txBody>
      </p:sp>
      <p:sp>
        <p:nvSpPr>
          <p:cNvPr id="25" name="Rectángulo: esquinas redondeadas 24">
            <a:extLst>
              <a:ext uri="{FF2B5EF4-FFF2-40B4-BE49-F238E27FC236}">
                <a16:creationId xmlns:a16="http://schemas.microsoft.com/office/drawing/2014/main" id="{F2416268-5273-E2ED-DDC6-F718255CBD27}"/>
              </a:ext>
            </a:extLst>
          </p:cNvPr>
          <p:cNvSpPr/>
          <p:nvPr/>
        </p:nvSpPr>
        <p:spPr>
          <a:xfrm>
            <a:off x="2846966" y="5266823"/>
            <a:ext cx="877402" cy="22346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GT" sz="1100" dirty="0"/>
              <a:t>TRASLADOS</a:t>
            </a:r>
          </a:p>
        </p:txBody>
      </p:sp>
    </p:spTree>
    <p:extLst>
      <p:ext uri="{BB962C8B-B14F-4D97-AF65-F5344CB8AC3E}">
        <p14:creationId xmlns:p14="http://schemas.microsoft.com/office/powerpoint/2010/main" val="182598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042320914"/>
              </p:ext>
            </p:extLst>
          </p:nvPr>
        </p:nvGraphicFramePr>
        <p:xfrm>
          <a:off x="39756" y="839431"/>
          <a:ext cx="5924549" cy="545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22"/>
          <p:cNvSpPr>
            <a:spLocks noGrp="1"/>
          </p:cNvSpPr>
          <p:nvPr>
            <p:ph type="ctrTitle"/>
          </p:nvPr>
        </p:nvSpPr>
        <p:spPr>
          <a:xfrm>
            <a:off x="835025" y="72651"/>
            <a:ext cx="7473950" cy="771525"/>
          </a:xfrm>
        </p:spPr>
        <p:txBody>
          <a:bodyPr>
            <a:normAutofit/>
          </a:bodyPr>
          <a:lstStyle/>
          <a:p>
            <a:pPr marL="447675" indent="-447675" defTabSz="914400"/>
            <a:r>
              <a:rPr lang="es-ES" cap="small" dirty="0"/>
              <a:t>Otros Elementos Identificados</a:t>
            </a:r>
            <a:endParaRPr lang="es-GT" cap="small" dirty="0"/>
          </a:p>
        </p:txBody>
      </p:sp>
      <p:graphicFrame>
        <p:nvGraphicFramePr>
          <p:cNvPr id="7" name="Diagrama 6"/>
          <p:cNvGraphicFramePr/>
          <p:nvPr>
            <p:extLst>
              <p:ext uri="{D42A27DB-BD31-4B8C-83A1-F6EECF244321}">
                <p14:modId xmlns:p14="http://schemas.microsoft.com/office/powerpoint/2010/main" val="4216895870"/>
              </p:ext>
            </p:extLst>
          </p:nvPr>
        </p:nvGraphicFramePr>
        <p:xfrm>
          <a:off x="6191250" y="981890"/>
          <a:ext cx="2705100" cy="56141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83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2"/>
          <p:cNvSpPr>
            <a:spLocks noGrp="1"/>
          </p:cNvSpPr>
          <p:nvPr>
            <p:ph type="ctrTitle"/>
          </p:nvPr>
        </p:nvSpPr>
        <p:spPr>
          <a:xfrm>
            <a:off x="1035050" y="90489"/>
            <a:ext cx="7473950" cy="771525"/>
          </a:xfrm>
        </p:spPr>
        <p:txBody>
          <a:bodyPr>
            <a:noAutofit/>
          </a:bodyPr>
          <a:lstStyle/>
          <a:p>
            <a:pPr marL="447675" indent="-447675" defTabSz="914400"/>
            <a:r>
              <a:rPr lang="es-ES" cap="small" dirty="0"/>
              <a:t>Otros Datos Relevantes</a:t>
            </a:r>
            <a:endParaRPr lang="es-GT" cap="small" dirty="0"/>
          </a:p>
        </p:txBody>
      </p:sp>
      <p:sp>
        <p:nvSpPr>
          <p:cNvPr id="10" name="5 Marcador de contenido">
            <a:extLst>
              <a:ext uri="{FF2B5EF4-FFF2-40B4-BE49-F238E27FC236}">
                <a16:creationId xmlns:a16="http://schemas.microsoft.com/office/drawing/2014/main" id="{F1C0706D-3F3B-4637-9E4A-40C9F40CDBDA}"/>
              </a:ext>
            </a:extLst>
          </p:cNvPr>
          <p:cNvSpPr txBox="1">
            <a:spLocks/>
          </p:cNvSpPr>
          <p:nvPr/>
        </p:nvSpPr>
        <p:spPr>
          <a:xfrm>
            <a:off x="428525" y="4815262"/>
            <a:ext cx="3517310" cy="126447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Wingdings" panose="05000000000000000000" pitchFamily="2" charset="2"/>
              <a:buChar char="v"/>
            </a:pPr>
            <a:r>
              <a:rPr lang="es-419" sz="1200" b="1" dirty="0">
                <a:solidFill>
                  <a:schemeClr val="accent5">
                    <a:lumMod val="75000"/>
                  </a:schemeClr>
                </a:solidFill>
                <a:latin typeface="+mj-lt"/>
              </a:rPr>
              <a:t>Productos y/o servicios analizados:</a:t>
            </a:r>
          </a:p>
          <a:p>
            <a:pPr marL="342900" indent="-342900" algn="just">
              <a:buFont typeface="Arial"/>
              <a:buAutoNum type="arabicPeriod"/>
            </a:pPr>
            <a:r>
              <a:rPr lang="es-ES" sz="1100" dirty="0">
                <a:latin typeface="+mj-lt"/>
                <a:ea typeface="Calibri" panose="020F0502020204030204" pitchFamily="34" charset="0"/>
                <a:cs typeface="Times New Roman" panose="02020603050405020304" pitchFamily="18" charset="0"/>
              </a:rPr>
              <a:t>20 cuentas monetarias y de ahorro en quetzales y dólares</a:t>
            </a:r>
          </a:p>
          <a:p>
            <a:pPr marL="342900" indent="-342900">
              <a:buFont typeface="Arial"/>
              <a:buAutoNum type="arabicPeriod"/>
            </a:pPr>
            <a:r>
              <a:rPr lang="es-ES" sz="1100" dirty="0">
                <a:latin typeface="+mj-lt"/>
                <a:ea typeface="Calibri" panose="020F0502020204030204" pitchFamily="34" charset="0"/>
                <a:cs typeface="Times New Roman" panose="02020603050405020304" pitchFamily="18" charset="0"/>
              </a:rPr>
              <a:t>Transferencias cablegráficas internacionales enviadas</a:t>
            </a:r>
          </a:p>
          <a:p>
            <a:pPr marL="342900" indent="-342900">
              <a:buFont typeface="Arial"/>
              <a:buAutoNum type="arabicPeriod"/>
            </a:pPr>
            <a:r>
              <a:rPr lang="es-ES" sz="1100" dirty="0">
                <a:latin typeface="+mj-lt"/>
                <a:ea typeface="Calibri" panose="020F0502020204030204" pitchFamily="34" charset="0"/>
                <a:cs typeface="Times New Roman" panose="02020603050405020304" pitchFamily="18" charset="0"/>
              </a:rPr>
              <a:t>Token (AV ESTABLE)</a:t>
            </a:r>
          </a:p>
        </p:txBody>
      </p:sp>
      <p:graphicFrame>
        <p:nvGraphicFramePr>
          <p:cNvPr id="5" name="Diagrama 4">
            <a:extLst>
              <a:ext uri="{FF2B5EF4-FFF2-40B4-BE49-F238E27FC236}">
                <a16:creationId xmlns:a16="http://schemas.microsoft.com/office/drawing/2014/main" id="{79C2EFC2-349D-DDA6-E474-BA578577E0F1}"/>
              </a:ext>
            </a:extLst>
          </p:cNvPr>
          <p:cNvGraphicFramePr/>
          <p:nvPr>
            <p:extLst>
              <p:ext uri="{D42A27DB-BD31-4B8C-83A1-F6EECF244321}">
                <p14:modId xmlns:p14="http://schemas.microsoft.com/office/powerpoint/2010/main" val="2848601760"/>
              </p:ext>
            </p:extLst>
          </p:nvPr>
        </p:nvGraphicFramePr>
        <p:xfrm>
          <a:off x="232354" y="656407"/>
          <a:ext cx="4419157" cy="402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upo 12">
            <a:extLst>
              <a:ext uri="{FF2B5EF4-FFF2-40B4-BE49-F238E27FC236}">
                <a16:creationId xmlns:a16="http://schemas.microsoft.com/office/drawing/2014/main" id="{676A02A2-B706-F00A-1414-6EEB8A062800}"/>
              </a:ext>
            </a:extLst>
          </p:cNvPr>
          <p:cNvGrpSpPr/>
          <p:nvPr/>
        </p:nvGrpSpPr>
        <p:grpSpPr>
          <a:xfrm>
            <a:off x="5192803" y="2912948"/>
            <a:ext cx="3718843" cy="713998"/>
            <a:chOff x="1272210" y="3843087"/>
            <a:chExt cx="3146946" cy="713998"/>
          </a:xfrm>
        </p:grpSpPr>
        <p:sp>
          <p:nvSpPr>
            <p:cNvPr id="14" name="Rectángulo: esquinas redondeadas 13">
              <a:extLst>
                <a:ext uri="{FF2B5EF4-FFF2-40B4-BE49-F238E27FC236}">
                  <a16:creationId xmlns:a16="http://schemas.microsoft.com/office/drawing/2014/main" id="{2D9A4CB0-43F6-0309-9A68-145045160049}"/>
                </a:ext>
              </a:extLst>
            </p:cNvPr>
            <p:cNvSpPr/>
            <p:nvPr/>
          </p:nvSpPr>
          <p:spPr>
            <a:xfrm>
              <a:off x="1272210" y="3843087"/>
              <a:ext cx="3146946" cy="713998"/>
            </a:xfrm>
            <a:prstGeom prst="roundRect">
              <a:avLst>
                <a:gd name="adj" fmla="val 16670"/>
              </a:avLst>
            </a:prstGeom>
          </p:spPr>
          <p:style>
            <a:lnRef idx="1">
              <a:schemeClr val="accent3"/>
            </a:lnRef>
            <a:fillRef idx="2">
              <a:schemeClr val="accent3"/>
            </a:fillRef>
            <a:effectRef idx="1">
              <a:schemeClr val="accent3"/>
            </a:effectRef>
            <a:fontRef idx="minor">
              <a:schemeClr val="dk1"/>
            </a:fontRef>
          </p:style>
        </p:sp>
        <p:sp>
          <p:nvSpPr>
            <p:cNvPr id="15" name="Rectángulo: esquinas redondeadas 4">
              <a:extLst>
                <a:ext uri="{FF2B5EF4-FFF2-40B4-BE49-F238E27FC236}">
                  <a16:creationId xmlns:a16="http://schemas.microsoft.com/office/drawing/2014/main" id="{85069F24-1462-48AD-748A-FC0D78075C6B}"/>
                </a:ext>
              </a:extLst>
            </p:cNvPr>
            <p:cNvSpPr txBox="1"/>
            <p:nvPr/>
          </p:nvSpPr>
          <p:spPr>
            <a:xfrm>
              <a:off x="1307071" y="3877948"/>
              <a:ext cx="3077224" cy="64427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200" kern="1200" dirty="0">
                  <a:solidFill>
                    <a:prstClr val="black">
                      <a:lumMod val="85000"/>
                      <a:lumOff val="15000"/>
                    </a:prstClr>
                  </a:solidFill>
                  <a:latin typeface="Calibri Light" panose="020F0302020204030204"/>
                  <a:ea typeface="+mn-ea"/>
                  <a:cs typeface="+mn-cs"/>
                </a:rPr>
                <a:t>Se identificó </a:t>
              </a:r>
              <a:r>
                <a:rPr lang="es-GT" sz="1200" dirty="0">
                  <a:solidFill>
                    <a:prstClr val="black">
                      <a:lumMod val="85000"/>
                      <a:lumOff val="15000"/>
                    </a:prstClr>
                  </a:solidFill>
                  <a:latin typeface="Calibri Light" panose="020F0302020204030204"/>
                </a:rPr>
                <a:t>en fuente abierta (registros de blockchain), </a:t>
              </a:r>
              <a:r>
                <a:rPr lang="es-GT" sz="1200" kern="1200" dirty="0">
                  <a:solidFill>
                    <a:prstClr val="black">
                      <a:lumMod val="85000"/>
                      <a:lumOff val="15000"/>
                    </a:prstClr>
                  </a:solidFill>
                  <a:latin typeface="Calibri Light" panose="020F0302020204030204"/>
                  <a:ea typeface="+mn-ea"/>
                  <a:cs typeface="+mn-cs"/>
                </a:rPr>
                <a:t>el traslado de los fondos por parte de la empresa propietaria de los activos virtuales “Token” </a:t>
              </a:r>
              <a:r>
                <a:rPr lang="es-GT" sz="1200" dirty="0">
                  <a:solidFill>
                    <a:prstClr val="black">
                      <a:lumMod val="85000"/>
                      <a:lumOff val="15000"/>
                    </a:prstClr>
                  </a:solidFill>
                  <a:latin typeface="Calibri Light" panose="020F0302020204030204"/>
                </a:rPr>
                <a:t>a una </a:t>
              </a:r>
              <a:r>
                <a:rPr lang="es-GT" sz="1200" kern="1200" dirty="0">
                  <a:solidFill>
                    <a:prstClr val="black">
                      <a:lumMod val="85000"/>
                      <a:lumOff val="15000"/>
                    </a:prstClr>
                  </a:solidFill>
                  <a:latin typeface="Calibri Light" panose="020F0302020204030204"/>
                  <a:ea typeface="+mn-ea"/>
                  <a:cs typeface="+mn-cs"/>
                </a:rPr>
                <a:t>Exchange internacional.</a:t>
              </a:r>
            </a:p>
          </p:txBody>
        </p:sp>
      </p:grpSp>
      <p:grpSp>
        <p:nvGrpSpPr>
          <p:cNvPr id="16" name="Grupo 15">
            <a:extLst>
              <a:ext uri="{FF2B5EF4-FFF2-40B4-BE49-F238E27FC236}">
                <a16:creationId xmlns:a16="http://schemas.microsoft.com/office/drawing/2014/main" id="{FD5F0E26-A2A2-4F7E-B603-E49102578B37}"/>
              </a:ext>
            </a:extLst>
          </p:cNvPr>
          <p:cNvGrpSpPr/>
          <p:nvPr/>
        </p:nvGrpSpPr>
        <p:grpSpPr>
          <a:xfrm>
            <a:off x="5182622" y="3741565"/>
            <a:ext cx="3739208" cy="621713"/>
            <a:chOff x="1272210" y="3843087"/>
            <a:chExt cx="3146946" cy="713998"/>
          </a:xfrm>
        </p:grpSpPr>
        <p:sp>
          <p:nvSpPr>
            <p:cNvPr id="17" name="Rectángulo: esquinas redondeadas 16">
              <a:extLst>
                <a:ext uri="{FF2B5EF4-FFF2-40B4-BE49-F238E27FC236}">
                  <a16:creationId xmlns:a16="http://schemas.microsoft.com/office/drawing/2014/main" id="{3077ACA3-D938-1F02-915B-41BB8AEEB3CE}"/>
                </a:ext>
              </a:extLst>
            </p:cNvPr>
            <p:cNvSpPr/>
            <p:nvPr/>
          </p:nvSpPr>
          <p:spPr>
            <a:xfrm>
              <a:off x="1272210" y="3843087"/>
              <a:ext cx="3146946" cy="713998"/>
            </a:xfrm>
            <a:prstGeom prst="roundRect">
              <a:avLst>
                <a:gd name="adj" fmla="val 16670"/>
              </a:avLst>
            </a:prstGeom>
          </p:spPr>
          <p:style>
            <a:lnRef idx="1">
              <a:schemeClr val="accent3"/>
            </a:lnRef>
            <a:fillRef idx="2">
              <a:schemeClr val="accent3"/>
            </a:fillRef>
            <a:effectRef idx="1">
              <a:schemeClr val="accent3"/>
            </a:effectRef>
            <a:fontRef idx="minor">
              <a:schemeClr val="dk1"/>
            </a:fontRef>
          </p:style>
        </p:sp>
        <p:sp>
          <p:nvSpPr>
            <p:cNvPr id="18" name="Rectángulo: esquinas redondeadas 4">
              <a:extLst>
                <a:ext uri="{FF2B5EF4-FFF2-40B4-BE49-F238E27FC236}">
                  <a16:creationId xmlns:a16="http://schemas.microsoft.com/office/drawing/2014/main" id="{026FA730-4A17-6239-D19E-37A38BD79BBB}"/>
                </a:ext>
              </a:extLst>
            </p:cNvPr>
            <p:cNvSpPr txBox="1"/>
            <p:nvPr/>
          </p:nvSpPr>
          <p:spPr>
            <a:xfrm>
              <a:off x="1307071" y="3877946"/>
              <a:ext cx="3077224" cy="64427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200" kern="1200" dirty="0">
                  <a:solidFill>
                    <a:prstClr val="black">
                      <a:lumMod val="85000"/>
                      <a:lumOff val="15000"/>
                    </a:prstClr>
                  </a:solidFill>
                  <a:latin typeface="Calibri Light" panose="020F0302020204030204"/>
                  <a:ea typeface="+mn-ea"/>
                  <a:cs typeface="+mn-cs"/>
                </a:rPr>
                <a:t>No obstante, no se pudo realizar el rastreo posterior de las transacciones a través de la tecnología blockchain</a:t>
              </a:r>
              <a:r>
                <a:rPr lang="es-GT" sz="1200" dirty="0">
                  <a:solidFill>
                    <a:prstClr val="black">
                      <a:lumMod val="85000"/>
                      <a:lumOff val="15000"/>
                    </a:prstClr>
                  </a:solidFill>
                  <a:latin typeface="Calibri Light" panose="020F0302020204030204"/>
                </a:rPr>
                <a:t>, para vincular la dirección de la billetera del usuario.</a:t>
              </a:r>
              <a:endParaRPr lang="es-GT" sz="1200" kern="1200" dirty="0">
                <a:solidFill>
                  <a:prstClr val="black">
                    <a:lumMod val="85000"/>
                    <a:lumOff val="15000"/>
                  </a:prstClr>
                </a:solidFill>
                <a:latin typeface="Calibri Light" panose="020F0302020204030204"/>
                <a:ea typeface="+mn-ea"/>
                <a:cs typeface="+mn-cs"/>
              </a:endParaRPr>
            </a:p>
          </p:txBody>
        </p:sp>
      </p:grpSp>
      <p:sp>
        <p:nvSpPr>
          <p:cNvPr id="19" name="Rectángulo: esquinas redondeadas 18" descr="Internet con relleno sólido">
            <a:extLst>
              <a:ext uri="{FF2B5EF4-FFF2-40B4-BE49-F238E27FC236}">
                <a16:creationId xmlns:a16="http://schemas.microsoft.com/office/drawing/2014/main" id="{E3E4DA52-7FF8-095E-B5C5-D59A5F3E004A}"/>
              </a:ext>
            </a:extLst>
          </p:cNvPr>
          <p:cNvSpPr/>
          <p:nvPr/>
        </p:nvSpPr>
        <p:spPr>
          <a:xfrm>
            <a:off x="6300715" y="1712750"/>
            <a:ext cx="1200198" cy="1070997"/>
          </a:xfrm>
          <a:prstGeom prst="roundRect">
            <a:avLst>
              <a:gd name="adj" fmla="val 16670"/>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grpSp>
        <p:nvGrpSpPr>
          <p:cNvPr id="21" name="Grupo 20">
            <a:extLst>
              <a:ext uri="{FF2B5EF4-FFF2-40B4-BE49-F238E27FC236}">
                <a16:creationId xmlns:a16="http://schemas.microsoft.com/office/drawing/2014/main" id="{978EB8EC-F8AF-0BF8-DDBA-250EF39FCF85}"/>
              </a:ext>
            </a:extLst>
          </p:cNvPr>
          <p:cNvGrpSpPr/>
          <p:nvPr/>
        </p:nvGrpSpPr>
        <p:grpSpPr>
          <a:xfrm>
            <a:off x="5172438" y="1145562"/>
            <a:ext cx="3739208" cy="410862"/>
            <a:chOff x="0" y="477947"/>
            <a:chExt cx="4419156" cy="410862"/>
          </a:xfrm>
        </p:grpSpPr>
        <p:sp>
          <p:nvSpPr>
            <p:cNvPr id="22" name="Rectángulo: esquinas redondeadas 21">
              <a:extLst>
                <a:ext uri="{FF2B5EF4-FFF2-40B4-BE49-F238E27FC236}">
                  <a16:creationId xmlns:a16="http://schemas.microsoft.com/office/drawing/2014/main" id="{A75BC515-7E80-B99C-A887-546262432D4B}"/>
                </a:ext>
              </a:extLst>
            </p:cNvPr>
            <p:cNvSpPr/>
            <p:nvPr/>
          </p:nvSpPr>
          <p:spPr>
            <a:xfrm>
              <a:off x="0" y="477947"/>
              <a:ext cx="4419156" cy="410862"/>
            </a:xfrm>
            <a:prstGeom prst="roundRect">
              <a:avLst>
                <a:gd name="adj" fmla="val 10000"/>
              </a:avLst>
            </a:prstGeom>
            <a:solidFill>
              <a:schemeClr val="accent4">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3" name="Rectángulo: esquinas redondeadas 4">
              <a:extLst>
                <a:ext uri="{FF2B5EF4-FFF2-40B4-BE49-F238E27FC236}">
                  <a16:creationId xmlns:a16="http://schemas.microsoft.com/office/drawing/2014/main" id="{8B68BFB0-E9CE-3330-0EE4-AA812819A97E}"/>
                </a:ext>
              </a:extLst>
            </p:cNvPr>
            <p:cNvSpPr txBox="1"/>
            <p:nvPr/>
          </p:nvSpPr>
          <p:spPr>
            <a:xfrm>
              <a:off x="12034" y="489981"/>
              <a:ext cx="4395088" cy="386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100000"/>
                </a:lnSpc>
                <a:spcBef>
                  <a:spcPct val="0"/>
                </a:spcBef>
                <a:spcAft>
                  <a:spcPct val="35000"/>
                </a:spcAft>
                <a:buNone/>
              </a:pPr>
              <a:r>
                <a:rPr lang="es-GT" sz="1400" b="1" dirty="0">
                  <a:solidFill>
                    <a:srgbClr val="002060"/>
                  </a:solidFill>
                </a:rPr>
                <a:t>PLATAFORMA TECNOLÓGICA DE CÓDIGO ABIERTO</a:t>
              </a:r>
              <a:endParaRPr lang="es-GT" sz="1400" b="1" kern="1200" dirty="0">
                <a:solidFill>
                  <a:srgbClr val="002060"/>
                </a:solidFill>
                <a:latin typeface="+mn-lt"/>
              </a:endParaRPr>
            </a:p>
          </p:txBody>
        </p:sp>
      </p:grpSp>
      <p:pic>
        <p:nvPicPr>
          <p:cNvPr id="25" name="Gráfico 24" descr="Preguntas con relleno sólido">
            <a:extLst>
              <a:ext uri="{FF2B5EF4-FFF2-40B4-BE49-F238E27FC236}">
                <a16:creationId xmlns:a16="http://schemas.microsoft.com/office/drawing/2014/main" id="{6512F77E-E0A1-791F-FC9B-37CEBF4824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82464" y="4668618"/>
            <a:ext cx="914400" cy="914400"/>
          </a:xfrm>
          <a:prstGeom prst="rect">
            <a:avLst/>
          </a:prstGeom>
        </p:spPr>
      </p:pic>
      <p:grpSp>
        <p:nvGrpSpPr>
          <p:cNvPr id="26" name="Grupo 25">
            <a:extLst>
              <a:ext uri="{FF2B5EF4-FFF2-40B4-BE49-F238E27FC236}">
                <a16:creationId xmlns:a16="http://schemas.microsoft.com/office/drawing/2014/main" id="{527BEAC7-11E8-D0EC-43E6-DBF4C84371B7}"/>
              </a:ext>
            </a:extLst>
          </p:cNvPr>
          <p:cNvGrpSpPr/>
          <p:nvPr/>
        </p:nvGrpSpPr>
        <p:grpSpPr>
          <a:xfrm>
            <a:off x="6058178" y="4668618"/>
            <a:ext cx="2843285" cy="914400"/>
            <a:chOff x="1272210" y="3843087"/>
            <a:chExt cx="3146946" cy="713998"/>
          </a:xfrm>
        </p:grpSpPr>
        <p:sp>
          <p:nvSpPr>
            <p:cNvPr id="27" name="Rectángulo: esquinas redondeadas 26">
              <a:extLst>
                <a:ext uri="{FF2B5EF4-FFF2-40B4-BE49-F238E27FC236}">
                  <a16:creationId xmlns:a16="http://schemas.microsoft.com/office/drawing/2014/main" id="{50F90B6B-5219-3162-33CE-79EFEC83D128}"/>
                </a:ext>
              </a:extLst>
            </p:cNvPr>
            <p:cNvSpPr/>
            <p:nvPr/>
          </p:nvSpPr>
          <p:spPr>
            <a:xfrm>
              <a:off x="1272210" y="3843087"/>
              <a:ext cx="3146946" cy="713998"/>
            </a:xfrm>
            <a:prstGeom prst="roundRect">
              <a:avLst>
                <a:gd name="adj" fmla="val 16670"/>
              </a:avLst>
            </a:prstGeom>
          </p:spPr>
          <p:style>
            <a:lnRef idx="3">
              <a:schemeClr val="lt1"/>
            </a:lnRef>
            <a:fillRef idx="1">
              <a:schemeClr val="accent2"/>
            </a:fillRef>
            <a:effectRef idx="1">
              <a:schemeClr val="accent2"/>
            </a:effectRef>
            <a:fontRef idx="minor">
              <a:schemeClr val="lt1"/>
            </a:fontRef>
          </p:style>
        </p:sp>
        <p:sp>
          <p:nvSpPr>
            <p:cNvPr id="28" name="Rectángulo: esquinas redondeadas 4">
              <a:extLst>
                <a:ext uri="{FF2B5EF4-FFF2-40B4-BE49-F238E27FC236}">
                  <a16:creationId xmlns:a16="http://schemas.microsoft.com/office/drawing/2014/main" id="{88734558-B6BB-36DB-913A-C41B27DE2D12}"/>
                </a:ext>
              </a:extLst>
            </p:cNvPr>
            <p:cNvSpPr txBox="1"/>
            <p:nvPr/>
          </p:nvSpPr>
          <p:spPr>
            <a:xfrm>
              <a:off x="1307071" y="3877946"/>
              <a:ext cx="3077224" cy="644276"/>
            </a:xfrm>
            <a:prstGeom prst="rect">
              <a:avLst/>
            </a:prstGeom>
          </p:spPr>
          <p:style>
            <a:lnRef idx="3">
              <a:schemeClr val="lt1"/>
            </a:lnRef>
            <a:fillRef idx="1">
              <a:schemeClr val="accent2"/>
            </a:fillRef>
            <a:effectRef idx="1">
              <a:schemeClr val="accent2"/>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200" dirty="0">
                  <a:solidFill>
                    <a:prstClr val="black">
                      <a:lumMod val="85000"/>
                      <a:lumOff val="15000"/>
                    </a:prstClr>
                  </a:solidFill>
                  <a:latin typeface="Calibri Light" panose="020F0302020204030204"/>
                </a:rPr>
                <a:t>No se cuenta con una herramienta o software tecnológico para realizar la trazabilidad de las transacciones.</a:t>
              </a:r>
              <a:endParaRPr lang="es-GT" sz="1200" kern="1200" dirty="0">
                <a:solidFill>
                  <a:prstClr val="black">
                    <a:lumMod val="85000"/>
                    <a:lumOff val="15000"/>
                  </a:prstClr>
                </a:solidFill>
                <a:latin typeface="Calibri Light" panose="020F0302020204030204"/>
                <a:ea typeface="+mn-ea"/>
                <a:cs typeface="+mn-cs"/>
              </a:endParaRPr>
            </a:p>
          </p:txBody>
        </p:sp>
      </p:grpSp>
      <p:cxnSp>
        <p:nvCxnSpPr>
          <p:cNvPr id="29" name="Conector recto de flecha 28">
            <a:extLst>
              <a:ext uri="{FF2B5EF4-FFF2-40B4-BE49-F238E27FC236}">
                <a16:creationId xmlns:a16="http://schemas.microsoft.com/office/drawing/2014/main" id="{2A7FFDCB-EA80-A70E-66FF-9A719F36CE02}"/>
              </a:ext>
            </a:extLst>
          </p:cNvPr>
          <p:cNvCxnSpPr>
            <a:stCxn id="17" idx="2"/>
          </p:cNvCxnSpPr>
          <p:nvPr/>
        </p:nvCxnSpPr>
        <p:spPr>
          <a:xfrm flipH="1">
            <a:off x="7052224" y="4363278"/>
            <a:ext cx="2" cy="3053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70800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SIB version B" id="{532817DB-A46B-7946-B002-C23FDE7101A1}" vid="{CDE3CCAA-28DB-D343-B212-B1B60512C92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13184</TotalTime>
  <Words>1221</Words>
  <Application>Microsoft Office PowerPoint</Application>
  <PresentationFormat>Presentación en pantalla (4:3)</PresentationFormat>
  <Paragraphs>103</Paragraphs>
  <Slides>10</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Calibri Light</vt:lpstr>
      <vt:lpstr>Segoe UI</vt:lpstr>
      <vt:lpstr>Times New Roman</vt:lpstr>
      <vt:lpstr>Wingdings</vt:lpstr>
      <vt:lpstr>Tema de Office</vt:lpstr>
      <vt:lpstr>Presentación de PowerPoint</vt:lpstr>
      <vt:lpstr> Caso: Criptomonedas-ganaderos </vt:lpstr>
      <vt:lpstr>Perfil del los Involucrados</vt:lpstr>
      <vt:lpstr>Parte 1: Esquematización Origen de los fondos(1) </vt:lpstr>
      <vt:lpstr>Parte 1: Esquematización Origen de los fondos(2) </vt:lpstr>
      <vt:lpstr>Parte 1: Esquematización Estratificación y Destino del Dinero</vt:lpstr>
      <vt:lpstr>Presentación de PowerPoint</vt:lpstr>
      <vt:lpstr>Otros Elementos Identificados</vt:lpstr>
      <vt:lpstr>Otros Datos Relevantes</vt:lpstr>
      <vt:lpstr>Señales de alerta: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i2 Analyst’s Notebook – Nivel Básico</dc:title>
  <dc:creator>Gaspar René Damián Ratzán</dc:creator>
  <cp:lastModifiedBy>Gaspar René Damián Ratzán</cp:lastModifiedBy>
  <cp:revision>552</cp:revision>
  <dcterms:created xsi:type="dcterms:W3CDTF">2020-02-06T20:57:23Z</dcterms:created>
  <dcterms:modified xsi:type="dcterms:W3CDTF">2023-04-20T14:38:07Z</dcterms:modified>
</cp:coreProperties>
</file>