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120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804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120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804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04000" y="56556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7120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38040" y="165600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0400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57120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638040" y="3201480"/>
            <a:ext cx="292068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56556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5104800"/>
            <a:ext cx="10080000" cy="5810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0" y="648000"/>
            <a:ext cx="9071640" cy="2736000"/>
          </a:xfrm>
          <a:prstGeom prst="rect">
            <a:avLst/>
          </a:prstGeom>
        </p:spPr>
        <p:txBody>
          <a:bodyPr lIns="72000" rIns="0" tIns="0" bIns="0" anchor="ctr">
            <a:noAutofit/>
          </a:bodyPr>
          <a:p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816000" y="3600000"/>
            <a:ext cx="5255640" cy="1296000"/>
          </a:xfrm>
          <a:prstGeom prst="rect">
            <a:avLst/>
          </a:prstGeom>
        </p:spPr>
        <p:txBody>
          <a:bodyPr lIns="0" rIns="0" tIns="0" bIns="0">
            <a:normAutofit fontScale="32000"/>
          </a:bodyPr>
          <a:p>
            <a:pPr marL="432000" indent="-324000">
              <a:spcAft>
                <a:spcPts val="106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Pulse para editar el formato de esquema del texto</a:t>
            </a:r>
            <a:endParaRPr b="0" lang="es-AR" sz="2400" spc="-1" strike="noStrike"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100" spc="-1" strike="noStrike">
                <a:latin typeface="Arial"/>
              </a:rPr>
              <a:t>Segundo nivel del esquema</a:t>
            </a:r>
            <a:endParaRPr b="0" lang="es-AR" sz="2100" spc="-1" strike="noStrike"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500" spc="-1" strike="noStrike">
                <a:latin typeface="Arial"/>
              </a:rPr>
              <a:t>Cuarto nivel del esquema</a:t>
            </a:r>
            <a:endParaRPr b="0" lang="es-AR" sz="1500" spc="-1" strike="noStrike"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500" spc="-1" strike="noStrike">
                <a:latin typeface="Arial"/>
              </a:rPr>
              <a:t>Quinto nivel del esquema</a:t>
            </a:r>
            <a:endParaRPr b="0" lang="es-AR" sz="1500" spc="-1" strike="noStrike"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500" spc="-1" strike="noStrike">
                <a:latin typeface="Arial"/>
              </a:rPr>
              <a:t>Sexto nivel del esquema</a:t>
            </a:r>
            <a:endParaRPr b="0" lang="es-AR" sz="1500" spc="-1" strike="noStrike"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500" spc="-1" strike="noStrike">
                <a:latin typeface="Arial"/>
              </a:rPr>
              <a:t>Séptimo nivel del esquema</a:t>
            </a:r>
            <a:endParaRPr b="0" lang="es-AR" sz="15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728000" y="52840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&lt;fecha/hora&gt;</a:t>
            </a:r>
            <a:endParaRPr b="0" lang="es-A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221000" y="527184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632000" y="527184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EAE9999-59F6-444E-9A65-63318107AB04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80000" cy="324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6120" y="0"/>
            <a:ext cx="10080000" cy="32400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6120" y="5357160"/>
            <a:ext cx="10080000" cy="32400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4400" spc="-1" strike="noStrike">
                <a:solidFill>
                  <a:srgbClr val="c7243a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rIns="0" tIns="0" bIns="0">
            <a:normAutofit fontScale="81000"/>
          </a:bodyPr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008000" y="5400720"/>
            <a:ext cx="2240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latin typeface="Arial"/>
              </a:rPr>
              <a:t>&lt;fecha/hora&gt;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8" name="TextShape 4"/>
          <p:cNvSpPr txBox="1"/>
          <p:nvPr/>
        </p:nvSpPr>
        <p:spPr>
          <a:xfrm>
            <a:off x="172836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&lt;fecha/hora&gt;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9" name="TextShape 5"/>
          <p:cNvSpPr txBox="1"/>
          <p:nvPr/>
        </p:nvSpPr>
        <p:spPr>
          <a:xfrm>
            <a:off x="4221360" y="540036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r>
              <a:rPr b="0" lang="es-AR" sz="1400" spc="-1" strike="noStrike">
                <a:solidFill>
                  <a:srgbClr val="ffffff"/>
                </a:solidFill>
                <a:latin typeface="Arial"/>
              </a:rPr>
              <a:t>&lt;pie de página&gt;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50" name="TextShape 6"/>
          <p:cNvSpPr txBox="1"/>
          <p:nvPr/>
        </p:nvSpPr>
        <p:spPr>
          <a:xfrm>
            <a:off x="765972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818628D8-C4C3-4BCC-8EA2-FC79469A4FA7}" type="slidenum">
              <a:rPr b="0" lang="es-AR" sz="1400" spc="-1" strike="noStrike">
                <a:solidFill>
                  <a:srgbClr val="ffffff"/>
                </a:solidFill>
                <a:latin typeface="Arial"/>
              </a:rPr>
              <a:t>&lt;número&gt;</a:t>
            </a:fld>
            <a:endParaRPr b="0" lang="es-AR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008000" y="360000"/>
            <a:ext cx="7272000" cy="2592000"/>
          </a:xfrm>
          <a:prstGeom prst="rect">
            <a:avLst/>
          </a:prstGeom>
          <a:solidFill>
            <a:srgbClr val="5983b0"/>
          </a:solidFill>
          <a:ln>
            <a:noFill/>
          </a:ln>
        </p:spPr>
        <p:txBody>
          <a:bodyPr lIns="72000" rIns="0" tIns="0" bIns="0" anchor="ctr">
            <a:spAutoFit/>
          </a:bodyPr>
          <a:p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 </a:t>
            </a:r>
            <a:br/>
            <a:endParaRPr b="0" lang="es-A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720000" y="3465720"/>
            <a:ext cx="8307000" cy="182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algn="ctr"/>
            <a:r>
              <a:rPr b="1" lang="es-AR" sz="3200" spc="-1" strike="noStrike" u="sng">
                <a:solidFill>
                  <a:srgbClr val="2a6099"/>
                </a:solidFill>
                <a:uFillTx/>
                <a:latin typeface="Arial"/>
              </a:rPr>
              <a:t>Caso Familia Tunuyan</a:t>
            </a:r>
            <a:endParaRPr b="0" lang="es-AR" sz="3200" spc="-1" strike="noStrike">
              <a:latin typeface="Arial"/>
            </a:endParaRPr>
          </a:p>
          <a:p>
            <a:pPr algn="ctr"/>
            <a:r>
              <a:rPr b="0" lang="es-AR" sz="3200" spc="-1" strike="noStrike">
                <a:solidFill>
                  <a:srgbClr val="2a6099"/>
                </a:solidFill>
                <a:latin typeface="Arial"/>
              </a:rPr>
              <a:t>delito de CONTRABANDO</a:t>
            </a:r>
            <a:endParaRPr b="0" lang="es-AR" sz="3200" spc="-1" strike="noStrike">
              <a:latin typeface="Arial"/>
            </a:endParaRPr>
          </a:p>
          <a:p>
            <a:pPr algn="ctr"/>
            <a:r>
              <a:rPr b="0" lang="es-AR" sz="3200" spc="-1" strike="noStrike">
                <a:solidFill>
                  <a:srgbClr val="2a6099"/>
                </a:solidFill>
                <a:latin typeface="Arial"/>
              </a:rPr>
              <a:t>delito de LAVADO DE ACTIVOS</a:t>
            </a:r>
            <a:endParaRPr b="0" lang="es-AR" sz="3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728000" y="576000"/>
            <a:ext cx="5904000" cy="21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0" y="-97920"/>
            <a:ext cx="10152000" cy="5625000"/>
          </a:xfrm>
          <a:prstGeom prst="rect">
            <a:avLst/>
          </a:prstGeom>
          <a:gradFill rotWithShape="0">
            <a:gsLst>
              <a:gs pos="0">
                <a:srgbClr val="50938a"/>
              </a:gs>
              <a:gs pos="100000">
                <a:srgbClr val="5983b0">
                  <a:alpha val="0"/>
                </a:srgbClr>
              </a:gs>
            </a:gsLst>
            <a:lin ang="3600000"/>
          </a:gradFill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br/>
            <a:r>
              <a:rPr b="0" lang="es-AR" sz="4400" spc="-1" strike="noStrike">
                <a:solidFill>
                  <a:srgbClr val="eeeeee"/>
                </a:solidFill>
                <a:latin typeface="Arial"/>
              </a:rPr>
              <a:t>Comienzan con contrabando de indumentaria</a:t>
            </a:r>
            <a:br/>
            <a:br/>
            <a:br/>
            <a:br/>
            <a:br/>
            <a:br/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04000" y="1152000"/>
            <a:ext cx="2938680" cy="165600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6781320" y="1152000"/>
            <a:ext cx="2938680" cy="16560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1584000" y="3138840"/>
            <a:ext cx="3247920" cy="18291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4"/>
          <a:stretch/>
        </p:blipFill>
        <p:spPr>
          <a:xfrm>
            <a:off x="5056200" y="3168000"/>
            <a:ext cx="3196440" cy="18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76360" y="216000"/>
            <a:ext cx="9071640" cy="500508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txBody>
          <a:bodyPr lIns="72000" rIns="0" tIns="0" bIns="0" anchor="ctr">
            <a:spAutoFit/>
          </a:bodyPr>
          <a:p>
            <a:pPr algn="ctr"/>
            <a:r>
              <a:rPr b="0" lang="es-AR" sz="4400" spc="-1" strike="noStrike">
                <a:solidFill>
                  <a:srgbClr val="ffffff"/>
                </a:solidFill>
                <a:latin typeface="Arial Black"/>
              </a:rPr>
              <a:t>INGRESO DE MERCADERIA CON FINALIDAD COMERCIAL, POR LUGARES O EN CONDICIONES NO HABILITADAS POR ADUANA, TIENE CONSECUENCIAS</a:t>
            </a:r>
            <a:endParaRPr b="0" lang="es-AR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4000" y="360000"/>
            <a:ext cx="9792000" cy="489600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dee7e5"/>
              </a:buClr>
              <a:buSzPct val="45000"/>
              <a:buFont typeface="Wingdings" charset="2"/>
              <a:buChar char=""/>
            </a:pPr>
            <a:r>
              <a:rPr b="1" i="1" lang="es-AR" sz="3200" spc="-1" strike="noStrike">
                <a:solidFill>
                  <a:srgbClr val="ffffff"/>
                </a:solidFill>
                <a:latin typeface="Arial"/>
                <a:ea typeface="Segoe UI"/>
              </a:rPr>
              <a:t>EVASION FISCAL</a:t>
            </a:r>
            <a:endParaRPr b="0" lang="es-A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dee7e5"/>
              </a:buClr>
              <a:buSzPct val="45000"/>
              <a:buFont typeface="Wingdings" charset="2"/>
              <a:buChar char=""/>
            </a:pPr>
            <a:r>
              <a:rPr b="1" i="1" lang="es-AR" sz="3200" spc="-1" strike="noStrike">
                <a:solidFill>
                  <a:srgbClr val="ffffff"/>
                </a:solidFill>
                <a:latin typeface="Arial"/>
                <a:ea typeface="Segoe UI"/>
              </a:rPr>
              <a:t>FALTA DE PAGO DE TRIBUTOS DE IMPORTACION</a:t>
            </a:r>
            <a:endParaRPr b="0" lang="es-A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dee7e5"/>
              </a:buClr>
              <a:buSzPct val="45000"/>
              <a:buFont typeface="Wingdings" charset="2"/>
              <a:buChar char=""/>
            </a:pPr>
            <a:r>
              <a:rPr b="1" i="1" lang="es-AR" sz="3200" spc="-1" strike="noStrike">
                <a:solidFill>
                  <a:srgbClr val="ffffff"/>
                </a:solidFill>
                <a:latin typeface="Arial"/>
                <a:ea typeface="Segoe UI"/>
              </a:rPr>
              <a:t>SIN CONTROL DE CALIDAD O TIPO DE MERCADERIA</a:t>
            </a:r>
            <a:endParaRPr b="0" lang="es-AR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dee7e5"/>
              </a:buClr>
              <a:buSzPct val="45000"/>
              <a:buFont typeface="Wingdings" charset="2"/>
              <a:buChar char=""/>
            </a:pPr>
            <a:r>
              <a:rPr b="1" i="1" lang="es-AR" sz="3200" spc="-1" strike="noStrike">
                <a:solidFill>
                  <a:srgbClr val="ffffff"/>
                </a:solidFill>
                <a:latin typeface="Arial"/>
                <a:ea typeface="Segoe UI"/>
              </a:rPr>
              <a:t>FALTA DE CONTROL DE OTROS ORGANISMOS (MIGRACIONES, ENTES REGULADORES SANITARIOS O REGULACIONES DE ARMAS Y EXPLOSIVOS)</a:t>
            </a:r>
            <a:endParaRPr b="0" lang="es-A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76000" y="191520"/>
            <a:ext cx="9071640" cy="5000040"/>
          </a:xfrm>
          <a:prstGeom prst="rect">
            <a:avLst/>
          </a:prstGeom>
          <a:noFill/>
          <a:ln>
            <a:noFill/>
          </a:ln>
        </p:spPr>
        <p:txBody>
          <a:bodyPr lIns="72000" rIns="0" tIns="0" bIns="0" anchor="ctr">
            <a:spAutoFit/>
          </a:bodyPr>
          <a:p>
            <a:r>
              <a:rPr b="0" i="1" lang="es-AR" sz="4400" spc="-1" strike="noStrike" u="sng">
                <a:solidFill>
                  <a:srgbClr val="ffffff"/>
                </a:solidFill>
                <a:uFillTx/>
                <a:latin typeface="Arial"/>
              </a:rPr>
              <a:t>ESTRATEGIA DE CONTROL</a:t>
            </a:r>
            <a:br/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*Controles aleatorios</a:t>
            </a:r>
            <a:br/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*Distintos lugares</a:t>
            </a:r>
            <a:br/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*Compartir información con fuerzas    de seguridad y migratorias</a:t>
            </a:r>
            <a:br/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*Unificar bases de datos de                personas y vehículos</a:t>
            </a:r>
            <a:br/>
            <a:endParaRPr b="0" lang="es-AR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76360" y="576000"/>
            <a:ext cx="9071640" cy="4176000"/>
          </a:xfrm>
          <a:prstGeom prst="rect">
            <a:avLst/>
          </a:prstGeom>
          <a:solidFill>
            <a:srgbClr val="3465a4"/>
          </a:solidFill>
          <a:ln>
            <a:noFill/>
          </a:ln>
        </p:spPr>
        <p:txBody>
          <a:bodyPr lIns="72000" rIns="0" tIns="0" bIns="0" anchor="ctr">
            <a:spAutoFit/>
          </a:bodyPr>
          <a:p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 </a:t>
            </a:r>
            <a:br/>
            <a:endParaRPr b="0" lang="es-A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864000" y="864000"/>
            <a:ext cx="3816000" cy="35650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4752000" y="864000"/>
            <a:ext cx="4752000" cy="360000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936000" y="2592000"/>
            <a:ext cx="936000" cy="648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5760000" y="3168000"/>
            <a:ext cx="936000" cy="648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6336000" y="2016000"/>
            <a:ext cx="936000" cy="648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7704000" y="2088000"/>
            <a:ext cx="936000" cy="648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6"/>
          <p:cNvSpPr/>
          <p:nvPr/>
        </p:nvSpPr>
        <p:spPr>
          <a:xfrm>
            <a:off x="1368000" y="648000"/>
            <a:ext cx="936000" cy="648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83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41364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s-AR" sz="4400" spc="-1" strike="noStrike">
                <a:solidFill>
                  <a:srgbClr val="ffffff"/>
                </a:solidFill>
                <a:latin typeface="Arial"/>
              </a:rPr>
              <a:t>Detección de otros involucrados y divisas sin declarar</a:t>
            </a:r>
            <a:endParaRPr b="0" lang="es-AR" sz="4400" spc="-1" strike="noStrike">
              <a:solidFill>
                <a:srgbClr val="c7243a"/>
              </a:solidFill>
              <a:latin typeface="Arial"/>
            </a:endParaRPr>
          </a:p>
        </p:txBody>
      </p:sp>
      <p:graphicFrame>
        <p:nvGraphicFramePr>
          <p:cNvPr id="107" name="Table 2"/>
          <p:cNvGraphicFramePr/>
          <p:nvPr/>
        </p:nvGraphicFramePr>
        <p:xfrm>
          <a:off x="504000" y="1656000"/>
          <a:ext cx="9071280" cy="3527640"/>
        </p:xfrm>
        <a:graphic>
          <a:graphicData uri="http://schemas.openxmlformats.org/drawingml/2006/table">
            <a:tbl>
              <a:tblPr/>
              <a:tblGrid>
                <a:gridCol w="1814040"/>
                <a:gridCol w="1814040"/>
                <a:gridCol w="1814040"/>
                <a:gridCol w="1814040"/>
                <a:gridCol w="1815480"/>
              </a:tblGrid>
              <a:tr h="587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87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87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7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87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860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6711120" y="3568680"/>
            <a:ext cx="2504880" cy="150264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4298760" y="1728000"/>
            <a:ext cx="2973240" cy="172800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583920" y="1735200"/>
            <a:ext cx="3055680" cy="172080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4"/>
          <a:stretch/>
        </p:blipFill>
        <p:spPr>
          <a:xfrm>
            <a:off x="2016000" y="3528000"/>
            <a:ext cx="2728080" cy="153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16000" y="432000"/>
            <a:ext cx="2736000" cy="2088000"/>
          </a:xfrm>
          <a:custGeom>
            <a:avLst/>
            <a:gdLst/>
            <a:ahLst/>
            <a:rect l="0" t="0" r="r" b="b"/>
            <a:pathLst>
              <a:path w="7601" h="5802">
                <a:moveTo>
                  <a:pt x="0" y="0"/>
                </a:moveTo>
                <a:lnTo>
                  <a:pt x="5699" y="0"/>
                </a:lnTo>
                <a:lnTo>
                  <a:pt x="7600" y="2900"/>
                </a:lnTo>
                <a:lnTo>
                  <a:pt x="5699" y="5801"/>
                </a:lnTo>
                <a:lnTo>
                  <a:pt x="0" y="5801"/>
                </a:lnTo>
                <a:lnTo>
                  <a:pt x="0" y="0"/>
                </a:lnTo>
              </a:path>
            </a:pathLst>
          </a:custGeom>
          <a:solidFill>
            <a:srgbClr val="5983b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ADUANA: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DETECTA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LAS MANIOBRAS E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IRREGULARIDADES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448000" y="432000"/>
            <a:ext cx="2808000" cy="2160000"/>
          </a:xfrm>
          <a:custGeom>
            <a:avLst/>
            <a:gdLst/>
            <a:ahLst/>
            <a:rect l="0" t="0" r="r" b="b"/>
            <a:pathLst>
              <a:path w="7802" h="6002">
                <a:moveTo>
                  <a:pt x="0" y="0"/>
                </a:moveTo>
                <a:lnTo>
                  <a:pt x="5850" y="0"/>
                </a:lnTo>
                <a:lnTo>
                  <a:pt x="7801" y="3000"/>
                </a:lnTo>
                <a:lnTo>
                  <a:pt x="5850" y="6001"/>
                </a:lnTo>
                <a:lnTo>
                  <a:pt x="0" y="6001"/>
                </a:lnTo>
                <a:lnTo>
                  <a:pt x="1950" y="3000"/>
                </a:lnTo>
                <a:lnTo>
                  <a:pt x="0" y="0"/>
                </a:lnTo>
              </a:path>
            </a:pathLst>
          </a:custGeom>
          <a:solidFill>
            <a:srgbClr val="edad0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ADUANA Y GNA: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REALIZAN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TAREAS DE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CAMPO.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INFORMACION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MIGRATORIA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4824000" y="432000"/>
            <a:ext cx="3024000" cy="2160000"/>
          </a:xfrm>
          <a:custGeom>
            <a:avLst/>
            <a:gdLst/>
            <a:ahLst/>
            <a:rect l="0" t="0" r="r" b="b"/>
            <a:pathLst>
              <a:path w="8402" h="6002">
                <a:moveTo>
                  <a:pt x="0" y="0"/>
                </a:moveTo>
                <a:lnTo>
                  <a:pt x="6450" y="0"/>
                </a:lnTo>
                <a:lnTo>
                  <a:pt x="8401" y="3000"/>
                </a:lnTo>
                <a:lnTo>
                  <a:pt x="6450" y="6001"/>
                </a:lnTo>
                <a:lnTo>
                  <a:pt x="0" y="6001"/>
                </a:lnTo>
                <a:lnTo>
                  <a:pt x="1950" y="3000"/>
                </a:lnTo>
                <a:lnTo>
                  <a:pt x="0" y="0"/>
                </a:lnTo>
              </a:path>
            </a:pathLst>
          </a:custGeom>
          <a:solidFill>
            <a:srgbClr val="50938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ADUANA Y GNA: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ELEVAN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DENUNCIA AL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JUZGADO.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SE CONTINUA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JUNTANDO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INFORMACION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7272000" y="432000"/>
            <a:ext cx="2808000" cy="2160000"/>
          </a:xfrm>
          <a:custGeom>
            <a:avLst/>
            <a:gdLst/>
            <a:ahLst/>
            <a:rect l="0" t="0" r="r" b="b"/>
            <a:pathLst>
              <a:path w="7802" h="6002">
                <a:moveTo>
                  <a:pt x="0" y="0"/>
                </a:moveTo>
                <a:lnTo>
                  <a:pt x="5850" y="0"/>
                </a:lnTo>
                <a:lnTo>
                  <a:pt x="7801" y="3000"/>
                </a:lnTo>
                <a:lnTo>
                  <a:pt x="5850" y="6001"/>
                </a:lnTo>
                <a:lnTo>
                  <a:pt x="0" y="6001"/>
                </a:lnTo>
                <a:lnTo>
                  <a:pt x="1950" y="3000"/>
                </a:lnTo>
                <a:lnTo>
                  <a:pt x="0" y="0"/>
                </a:lnTo>
              </a:path>
            </a:pathLst>
          </a:custGeom>
          <a:solidFill>
            <a:srgbClr val="be480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JUZGADO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FEDERAL: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INICIA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PROCESO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PENAL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CONTRA LOS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INVOLUCRADOS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144000" y="2880000"/>
            <a:ext cx="2808000" cy="2160000"/>
          </a:xfrm>
          <a:custGeom>
            <a:avLst/>
            <a:gdLst/>
            <a:ahLst/>
            <a:rect l="0" t="0" r="r" b="b"/>
            <a:pathLst>
              <a:path w="7802" h="6002">
                <a:moveTo>
                  <a:pt x="0" y="0"/>
                </a:moveTo>
                <a:lnTo>
                  <a:pt x="5850" y="0"/>
                </a:lnTo>
                <a:lnTo>
                  <a:pt x="7801" y="3000"/>
                </a:lnTo>
                <a:lnTo>
                  <a:pt x="5850" y="6001"/>
                </a:lnTo>
                <a:lnTo>
                  <a:pt x="0" y="6001"/>
                </a:lnTo>
                <a:lnTo>
                  <a:pt x="1950" y="3000"/>
                </a:lnTo>
                <a:lnTo>
                  <a:pt x="0" y="0"/>
                </a:lnTo>
              </a:path>
            </a:pathLst>
          </a:custGeom>
          <a:solidFill>
            <a:srgbClr val="be480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JUZGADO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FEDERAL: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INSTRUYE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MEDIDAS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CAUTELARES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2448360" y="432360"/>
            <a:ext cx="2808000" cy="2160000"/>
          </a:xfrm>
          <a:custGeom>
            <a:avLst/>
            <a:gdLst/>
            <a:ahLst/>
            <a:rect l="0" t="0" r="r" b="b"/>
            <a:pathLst>
              <a:path w="7802" h="6002">
                <a:moveTo>
                  <a:pt x="0" y="0"/>
                </a:moveTo>
                <a:lnTo>
                  <a:pt x="5850" y="0"/>
                </a:lnTo>
                <a:lnTo>
                  <a:pt x="7801" y="3000"/>
                </a:lnTo>
                <a:lnTo>
                  <a:pt x="5850" y="6001"/>
                </a:lnTo>
                <a:lnTo>
                  <a:pt x="0" y="6001"/>
                </a:lnTo>
                <a:lnTo>
                  <a:pt x="1950" y="3000"/>
                </a:lnTo>
                <a:lnTo>
                  <a:pt x="0" y="0"/>
                </a:lnTo>
              </a:path>
            </a:pathLst>
          </a:custGeom>
          <a:solidFill>
            <a:srgbClr val="50938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ADUANA Y GNA: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REALIZAN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TAREAS DE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CAMPO.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INFORMACION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MIGRATORIA 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2520000" y="2880000"/>
            <a:ext cx="2808000" cy="2088000"/>
          </a:xfrm>
          <a:custGeom>
            <a:avLst/>
            <a:gdLst/>
            <a:ahLst/>
            <a:rect l="0" t="0" r="r" b="b"/>
            <a:pathLst>
              <a:path w="7802" h="5802">
                <a:moveTo>
                  <a:pt x="0" y="0"/>
                </a:moveTo>
                <a:lnTo>
                  <a:pt x="5849" y="0"/>
                </a:lnTo>
                <a:lnTo>
                  <a:pt x="7801" y="2900"/>
                </a:lnTo>
                <a:lnTo>
                  <a:pt x="5849" y="5801"/>
                </a:lnTo>
                <a:lnTo>
                  <a:pt x="0" y="5801"/>
                </a:lnTo>
                <a:lnTo>
                  <a:pt x="1951" y="2900"/>
                </a:lnTo>
                <a:lnTo>
                  <a:pt x="0" y="0"/>
                </a:lnTo>
              </a:path>
            </a:pathLst>
          </a:custGeom>
          <a:solidFill>
            <a:srgbClr val="50938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ADUANA Y GNA: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EJECUTAN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LAS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        </a:t>
            </a:r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INSTRUCCIONES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DEL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JUZGADO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4896000" y="2808000"/>
            <a:ext cx="5040000" cy="2232000"/>
          </a:xfrm>
          <a:custGeom>
            <a:avLst/>
            <a:gdLst/>
            <a:ahLst/>
            <a:rect l="0" t="0" r="r" b="b"/>
            <a:pathLst>
              <a:path w="14002" h="6202">
                <a:moveTo>
                  <a:pt x="0" y="0"/>
                </a:moveTo>
                <a:lnTo>
                  <a:pt x="12050" y="0"/>
                </a:lnTo>
                <a:lnTo>
                  <a:pt x="14001" y="3100"/>
                </a:lnTo>
                <a:lnTo>
                  <a:pt x="12050" y="6201"/>
                </a:lnTo>
                <a:lnTo>
                  <a:pt x="0" y="6201"/>
                </a:lnTo>
                <a:lnTo>
                  <a:pt x="1950" y="310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MEDIDAS: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ALLANAMIENTO DE DOMICILIO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SECUESTRO DE MERCADERIA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SECUESTRO DE DIVISAS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SECUESTRO DE VEHICULOS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CONGELAMIENTO DE CUENTAS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s-AR" sz="1800" spc="-1" strike="noStrike">
                <a:solidFill>
                  <a:srgbClr val="ffffff"/>
                </a:solidFill>
                <a:latin typeface="Arial"/>
              </a:rPr>
              <a:t>ARRESTO DE INVOLUCRADOS</a:t>
            </a:r>
            <a:endParaRPr b="0" lang="es-AR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Application>LibreOffice/6.3.1.2$Windows_X86_64 LibreOffice_project/b79626edf0065ac373bd1df5c28bd630b4424273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2023-04-13T10:31:41Z</dcterms:created>
  <dc:creator/>
  <dc:description/>
  <dc:language>es-AR</dc:language>
  <cp:lastModifiedBy/>
  <dcterms:modified xsi:type="dcterms:W3CDTF">2023-04-14T09:23:50Z</dcterms:modified>
  <cp:revision>10</cp:revision>
  <dc:subject/>
  <dc:title>Classy Red</dc:title>
</cp:coreProperties>
</file>