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16" r:id="rId1"/>
  </p:sldMasterIdLst>
  <p:notesMasterIdLst>
    <p:notesMasterId r:id="rId18"/>
  </p:notesMasterIdLst>
  <p:handoutMasterIdLst>
    <p:handoutMasterId r:id="rId19"/>
  </p:handoutMasterIdLst>
  <p:sldIdLst>
    <p:sldId id="689" r:id="rId2"/>
    <p:sldId id="721" r:id="rId3"/>
    <p:sldId id="723" r:id="rId4"/>
    <p:sldId id="714" r:id="rId5"/>
    <p:sldId id="585" r:id="rId6"/>
    <p:sldId id="586" r:id="rId7"/>
    <p:sldId id="707" r:id="rId8"/>
    <p:sldId id="725" r:id="rId9"/>
    <p:sldId id="733" r:id="rId10"/>
    <p:sldId id="742" r:id="rId11"/>
    <p:sldId id="734" r:id="rId12"/>
    <p:sldId id="738" r:id="rId13"/>
    <p:sldId id="730" r:id="rId14"/>
    <p:sldId id="729" r:id="rId15"/>
    <p:sldId id="718" r:id="rId16"/>
    <p:sldId id="705" r:id="rId17"/>
  </p:sldIdLst>
  <p:sldSz cx="9144000" cy="6858000" type="screen4x3"/>
  <p:notesSz cx="9296400" cy="688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7">
          <p15:clr>
            <a:srgbClr val="A4A3A4"/>
          </p15:clr>
        </p15:guide>
        <p15:guide id="2" pos="292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nna.ormsby" initials="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B4AE"/>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autoAdjust="0"/>
    <p:restoredTop sz="92394" autoAdjust="0"/>
  </p:normalViewPr>
  <p:slideViewPr>
    <p:cSldViewPr>
      <p:cViewPr>
        <p:scale>
          <a:sx n="84" d="100"/>
          <a:sy n="84" d="100"/>
        </p:scale>
        <p:origin x="990" y="39"/>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20" d="100"/>
          <a:sy n="120" d="100"/>
        </p:scale>
        <p:origin x="-546" y="249"/>
      </p:cViewPr>
      <p:guideLst>
        <p:guide orient="horz" pos="2167"/>
        <p:guide pos="29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E40E3D-E20D-4E72-99DF-95025080BFE9}"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059B8D7B-76DF-428C-814D-03E946983087}">
      <dgm:prSet phldrT="[Text]"/>
      <dgm:spPr/>
      <dgm:t>
        <a:bodyPr/>
        <a:lstStyle/>
        <a:p>
          <a:r>
            <a:rPr lang="en-US" dirty="0"/>
            <a:t>LANDMARK</a:t>
          </a:r>
        </a:p>
        <a:p>
          <a:r>
            <a:rPr lang="en-US" dirty="0"/>
            <a:t>CASE</a:t>
          </a:r>
        </a:p>
      </dgm:t>
    </dgm:pt>
    <dgm:pt modelId="{7347CA48-B86F-4EE1-A3AD-E0C624FD128E}" type="parTrans" cxnId="{351EE354-9110-41F2-A00E-2BC91C140364}">
      <dgm:prSet/>
      <dgm:spPr/>
      <dgm:t>
        <a:bodyPr/>
        <a:lstStyle/>
        <a:p>
          <a:endParaRPr lang="en-US"/>
        </a:p>
      </dgm:t>
    </dgm:pt>
    <dgm:pt modelId="{3BA3DAF7-82DA-4957-8DBA-89934BAABFA8}" type="sibTrans" cxnId="{351EE354-9110-41F2-A00E-2BC91C140364}">
      <dgm:prSet/>
      <dgm:spPr/>
      <dgm:t>
        <a:bodyPr/>
        <a:lstStyle/>
        <a:p>
          <a:endParaRPr lang="en-US"/>
        </a:p>
      </dgm:t>
    </dgm:pt>
    <dgm:pt modelId="{E4F6264C-B0B6-4B50-AFB6-7B91713FF96B}">
      <dgm:prSet phldrT="[Text]" custT="1"/>
      <dgm:spPr/>
      <dgm:t>
        <a:bodyPr/>
        <a:lstStyle/>
        <a:p>
          <a:r>
            <a:rPr lang="en-US" sz="2000" dirty="0"/>
            <a:t>Continuous Training</a:t>
          </a:r>
        </a:p>
      </dgm:t>
    </dgm:pt>
    <dgm:pt modelId="{507756C8-5E02-49E4-95B8-3AD7944F5702}" type="parTrans" cxnId="{7997C44C-D6CC-4802-8676-B15BD4E5BD7C}">
      <dgm:prSet/>
      <dgm:spPr/>
      <dgm:t>
        <a:bodyPr/>
        <a:lstStyle/>
        <a:p>
          <a:endParaRPr lang="en-US"/>
        </a:p>
      </dgm:t>
    </dgm:pt>
    <dgm:pt modelId="{B5A68496-A043-4097-8064-F32D4E5D9E10}" type="sibTrans" cxnId="{7997C44C-D6CC-4802-8676-B15BD4E5BD7C}">
      <dgm:prSet/>
      <dgm:spPr/>
      <dgm:t>
        <a:bodyPr/>
        <a:lstStyle/>
        <a:p>
          <a:endParaRPr lang="en-US"/>
        </a:p>
      </dgm:t>
    </dgm:pt>
    <dgm:pt modelId="{7D83BA5E-F95E-47E7-98FA-59A3A8DB09D3}">
      <dgm:prSet phldrT="[Text]"/>
      <dgm:spPr/>
      <dgm:t>
        <a:bodyPr/>
        <a:lstStyle/>
        <a:p>
          <a:r>
            <a:rPr lang="en-US" dirty="0"/>
            <a:t>Collaboration</a:t>
          </a:r>
        </a:p>
      </dgm:t>
    </dgm:pt>
    <dgm:pt modelId="{795B2898-55D9-4267-819A-ED82FBD6E78F}" type="parTrans" cxnId="{7FBC3DCD-FAB5-4497-AA39-F5083E8963C6}">
      <dgm:prSet/>
      <dgm:spPr/>
      <dgm:t>
        <a:bodyPr/>
        <a:lstStyle/>
        <a:p>
          <a:endParaRPr lang="en-US"/>
        </a:p>
      </dgm:t>
    </dgm:pt>
    <dgm:pt modelId="{BFAFB1C3-1238-4329-A1BC-FC1AF39A3C59}" type="sibTrans" cxnId="{7FBC3DCD-FAB5-4497-AA39-F5083E8963C6}">
      <dgm:prSet/>
      <dgm:spPr/>
      <dgm:t>
        <a:bodyPr/>
        <a:lstStyle/>
        <a:p>
          <a:endParaRPr lang="en-US"/>
        </a:p>
      </dgm:t>
    </dgm:pt>
    <dgm:pt modelId="{8B034C3D-9244-41B8-9BB2-46F0F3F59350}">
      <dgm:prSet phldrT="[Text]" custT="1"/>
      <dgm:spPr/>
      <dgm:t>
        <a:bodyPr/>
        <a:lstStyle/>
        <a:p>
          <a:r>
            <a:rPr lang="en-US" sz="1800" dirty="0"/>
            <a:t>Communication</a:t>
          </a:r>
        </a:p>
      </dgm:t>
    </dgm:pt>
    <dgm:pt modelId="{7A40AA5B-2587-4B38-A833-33FE846528EE}" type="parTrans" cxnId="{FEF618E7-F9C6-4A5E-890B-1EDF6BBE2EE1}">
      <dgm:prSet/>
      <dgm:spPr/>
      <dgm:t>
        <a:bodyPr/>
        <a:lstStyle/>
        <a:p>
          <a:endParaRPr lang="en-US"/>
        </a:p>
      </dgm:t>
    </dgm:pt>
    <dgm:pt modelId="{46FCDC44-D041-4C12-9A20-D80BA9222EC1}" type="sibTrans" cxnId="{FEF618E7-F9C6-4A5E-890B-1EDF6BBE2EE1}">
      <dgm:prSet/>
      <dgm:spPr/>
      <dgm:t>
        <a:bodyPr/>
        <a:lstStyle/>
        <a:p>
          <a:endParaRPr lang="en-US"/>
        </a:p>
      </dgm:t>
    </dgm:pt>
    <dgm:pt modelId="{61825782-929E-4810-A39A-C069CDBA0332}">
      <dgm:prSet phldrT="[Text]" custT="1"/>
      <dgm:spPr/>
      <dgm:t>
        <a:bodyPr/>
        <a:lstStyle/>
        <a:p>
          <a:r>
            <a:rPr lang="en-US" sz="2000" dirty="0"/>
            <a:t>International Cooperation</a:t>
          </a:r>
        </a:p>
      </dgm:t>
    </dgm:pt>
    <dgm:pt modelId="{5DA22091-90F1-4FA7-AD80-5250C2B6BFD3}" type="parTrans" cxnId="{2D14BDA7-9E07-42AB-BE8C-5BBC87181B25}">
      <dgm:prSet/>
      <dgm:spPr/>
      <dgm:t>
        <a:bodyPr/>
        <a:lstStyle/>
        <a:p>
          <a:endParaRPr lang="en-US"/>
        </a:p>
      </dgm:t>
    </dgm:pt>
    <dgm:pt modelId="{9A8C2976-9C2A-4CCD-AE29-9F088AEE59D8}" type="sibTrans" cxnId="{2D14BDA7-9E07-42AB-BE8C-5BBC87181B25}">
      <dgm:prSet/>
      <dgm:spPr/>
      <dgm:t>
        <a:bodyPr/>
        <a:lstStyle/>
        <a:p>
          <a:endParaRPr lang="en-US"/>
        </a:p>
      </dgm:t>
    </dgm:pt>
    <dgm:pt modelId="{1D87FC92-B647-4349-A048-41D0287BFBD4}" type="pres">
      <dgm:prSet presAssocID="{FFE40E3D-E20D-4E72-99DF-95025080BFE9}" presName="composite" presStyleCnt="0">
        <dgm:presLayoutVars>
          <dgm:chMax val="1"/>
          <dgm:dir/>
          <dgm:resizeHandles val="exact"/>
        </dgm:presLayoutVars>
      </dgm:prSet>
      <dgm:spPr/>
    </dgm:pt>
    <dgm:pt modelId="{D87FF87E-74FE-496A-8DF2-C7F67E8B7A1C}" type="pres">
      <dgm:prSet presAssocID="{FFE40E3D-E20D-4E72-99DF-95025080BFE9}" presName="radial" presStyleCnt="0">
        <dgm:presLayoutVars>
          <dgm:animLvl val="ctr"/>
        </dgm:presLayoutVars>
      </dgm:prSet>
      <dgm:spPr/>
    </dgm:pt>
    <dgm:pt modelId="{E0DC5C5A-34B2-477B-B5E7-D08BC04260E6}" type="pres">
      <dgm:prSet presAssocID="{059B8D7B-76DF-428C-814D-03E946983087}" presName="centerShape" presStyleLbl="vennNode1" presStyleIdx="0" presStyleCnt="5"/>
      <dgm:spPr/>
    </dgm:pt>
    <dgm:pt modelId="{5075E872-BE43-483D-A1D1-89D02C51347E}" type="pres">
      <dgm:prSet presAssocID="{E4F6264C-B0B6-4B50-AFB6-7B91713FF96B}" presName="node" presStyleLbl="vennNode1" presStyleIdx="1" presStyleCnt="5" custScaleX="121857" custRadScaleRad="96599" custRadScaleInc="1639">
        <dgm:presLayoutVars>
          <dgm:bulletEnabled val="1"/>
        </dgm:presLayoutVars>
      </dgm:prSet>
      <dgm:spPr/>
    </dgm:pt>
    <dgm:pt modelId="{ABDF0511-C511-4C1A-B222-079C26D7593D}" type="pres">
      <dgm:prSet presAssocID="{7D83BA5E-F95E-47E7-98FA-59A3A8DB09D3}" presName="node" presStyleLbl="vennNode1" presStyleIdx="2" presStyleCnt="5" custScaleX="117762" custRadScaleRad="100454" custRadScaleInc="1138">
        <dgm:presLayoutVars>
          <dgm:bulletEnabled val="1"/>
        </dgm:presLayoutVars>
      </dgm:prSet>
      <dgm:spPr/>
    </dgm:pt>
    <dgm:pt modelId="{6EBB5851-F15A-4CD7-B325-603991749897}" type="pres">
      <dgm:prSet presAssocID="{8B034C3D-9244-41B8-9BB2-46F0F3F59350}" presName="node" presStyleLbl="vennNode1" presStyleIdx="3" presStyleCnt="5" custScaleX="136224">
        <dgm:presLayoutVars>
          <dgm:bulletEnabled val="1"/>
        </dgm:presLayoutVars>
      </dgm:prSet>
      <dgm:spPr/>
    </dgm:pt>
    <dgm:pt modelId="{29775DF9-7AD0-48CC-8CB0-4292E5B22E01}" type="pres">
      <dgm:prSet presAssocID="{61825782-929E-4810-A39A-C069CDBA0332}" presName="node" presStyleLbl="vennNode1" presStyleIdx="4" presStyleCnt="5" custScaleX="121034">
        <dgm:presLayoutVars>
          <dgm:bulletEnabled val="1"/>
        </dgm:presLayoutVars>
      </dgm:prSet>
      <dgm:spPr/>
    </dgm:pt>
  </dgm:ptLst>
  <dgm:cxnLst>
    <dgm:cxn modelId="{41227B45-BA4C-4C30-9F75-E955982A159C}" type="presOf" srcId="{8B034C3D-9244-41B8-9BB2-46F0F3F59350}" destId="{6EBB5851-F15A-4CD7-B325-603991749897}" srcOrd="0" destOrd="0" presId="urn:microsoft.com/office/officeart/2005/8/layout/radial3"/>
    <dgm:cxn modelId="{AC4CF86B-EB0A-4D53-9B68-660DFD10407E}" type="presOf" srcId="{7D83BA5E-F95E-47E7-98FA-59A3A8DB09D3}" destId="{ABDF0511-C511-4C1A-B222-079C26D7593D}" srcOrd="0" destOrd="0" presId="urn:microsoft.com/office/officeart/2005/8/layout/radial3"/>
    <dgm:cxn modelId="{7997C44C-D6CC-4802-8676-B15BD4E5BD7C}" srcId="{059B8D7B-76DF-428C-814D-03E946983087}" destId="{E4F6264C-B0B6-4B50-AFB6-7B91713FF96B}" srcOrd="0" destOrd="0" parTransId="{507756C8-5E02-49E4-95B8-3AD7944F5702}" sibTransId="{B5A68496-A043-4097-8064-F32D4E5D9E10}"/>
    <dgm:cxn modelId="{6142E84C-1642-4794-9895-011EB9B09406}" type="presOf" srcId="{61825782-929E-4810-A39A-C069CDBA0332}" destId="{29775DF9-7AD0-48CC-8CB0-4292E5B22E01}" srcOrd="0" destOrd="0" presId="urn:microsoft.com/office/officeart/2005/8/layout/radial3"/>
    <dgm:cxn modelId="{351EE354-9110-41F2-A00E-2BC91C140364}" srcId="{FFE40E3D-E20D-4E72-99DF-95025080BFE9}" destId="{059B8D7B-76DF-428C-814D-03E946983087}" srcOrd="0" destOrd="0" parTransId="{7347CA48-B86F-4EE1-A3AD-E0C624FD128E}" sibTransId="{3BA3DAF7-82DA-4957-8DBA-89934BAABFA8}"/>
    <dgm:cxn modelId="{AEC14485-684C-41B9-9D06-9CED44B6D067}" type="presOf" srcId="{FFE40E3D-E20D-4E72-99DF-95025080BFE9}" destId="{1D87FC92-B647-4349-A048-41D0287BFBD4}" srcOrd="0" destOrd="0" presId="urn:microsoft.com/office/officeart/2005/8/layout/radial3"/>
    <dgm:cxn modelId="{BE703D92-6284-41D3-82D4-B946597D44B0}" type="presOf" srcId="{059B8D7B-76DF-428C-814D-03E946983087}" destId="{E0DC5C5A-34B2-477B-B5E7-D08BC04260E6}" srcOrd="0" destOrd="0" presId="urn:microsoft.com/office/officeart/2005/8/layout/radial3"/>
    <dgm:cxn modelId="{2D14BDA7-9E07-42AB-BE8C-5BBC87181B25}" srcId="{059B8D7B-76DF-428C-814D-03E946983087}" destId="{61825782-929E-4810-A39A-C069CDBA0332}" srcOrd="3" destOrd="0" parTransId="{5DA22091-90F1-4FA7-AD80-5250C2B6BFD3}" sibTransId="{9A8C2976-9C2A-4CCD-AE29-9F088AEE59D8}"/>
    <dgm:cxn modelId="{174098C1-5B88-4DDA-9A4C-4A78E846BDDD}" type="presOf" srcId="{E4F6264C-B0B6-4B50-AFB6-7B91713FF96B}" destId="{5075E872-BE43-483D-A1D1-89D02C51347E}" srcOrd="0" destOrd="0" presId="urn:microsoft.com/office/officeart/2005/8/layout/radial3"/>
    <dgm:cxn modelId="{7FBC3DCD-FAB5-4497-AA39-F5083E8963C6}" srcId="{059B8D7B-76DF-428C-814D-03E946983087}" destId="{7D83BA5E-F95E-47E7-98FA-59A3A8DB09D3}" srcOrd="1" destOrd="0" parTransId="{795B2898-55D9-4267-819A-ED82FBD6E78F}" sibTransId="{BFAFB1C3-1238-4329-A1BC-FC1AF39A3C59}"/>
    <dgm:cxn modelId="{FEF618E7-F9C6-4A5E-890B-1EDF6BBE2EE1}" srcId="{059B8D7B-76DF-428C-814D-03E946983087}" destId="{8B034C3D-9244-41B8-9BB2-46F0F3F59350}" srcOrd="2" destOrd="0" parTransId="{7A40AA5B-2587-4B38-A833-33FE846528EE}" sibTransId="{46FCDC44-D041-4C12-9A20-D80BA9222EC1}"/>
    <dgm:cxn modelId="{B040C363-AE37-402B-8F30-3966A6F5659B}" type="presParOf" srcId="{1D87FC92-B647-4349-A048-41D0287BFBD4}" destId="{D87FF87E-74FE-496A-8DF2-C7F67E8B7A1C}" srcOrd="0" destOrd="0" presId="urn:microsoft.com/office/officeart/2005/8/layout/radial3"/>
    <dgm:cxn modelId="{8133C621-A91D-41AC-9DE3-AC94E3149572}" type="presParOf" srcId="{D87FF87E-74FE-496A-8DF2-C7F67E8B7A1C}" destId="{E0DC5C5A-34B2-477B-B5E7-D08BC04260E6}" srcOrd="0" destOrd="0" presId="urn:microsoft.com/office/officeart/2005/8/layout/radial3"/>
    <dgm:cxn modelId="{A5041163-5D0B-42B4-AA86-CBD66C7E4A59}" type="presParOf" srcId="{D87FF87E-74FE-496A-8DF2-C7F67E8B7A1C}" destId="{5075E872-BE43-483D-A1D1-89D02C51347E}" srcOrd="1" destOrd="0" presId="urn:microsoft.com/office/officeart/2005/8/layout/radial3"/>
    <dgm:cxn modelId="{D5FE7E2A-B25B-43E4-90A7-ECBD711C89B7}" type="presParOf" srcId="{D87FF87E-74FE-496A-8DF2-C7F67E8B7A1C}" destId="{ABDF0511-C511-4C1A-B222-079C26D7593D}" srcOrd="2" destOrd="0" presId="urn:microsoft.com/office/officeart/2005/8/layout/radial3"/>
    <dgm:cxn modelId="{4C8D363C-D63C-4B0E-9A98-62AC34B4B87D}" type="presParOf" srcId="{D87FF87E-74FE-496A-8DF2-C7F67E8B7A1C}" destId="{6EBB5851-F15A-4CD7-B325-603991749897}" srcOrd="3" destOrd="0" presId="urn:microsoft.com/office/officeart/2005/8/layout/radial3"/>
    <dgm:cxn modelId="{10DC4A49-D091-42A3-B4BA-7C548B9805FE}" type="presParOf" srcId="{D87FF87E-74FE-496A-8DF2-C7F67E8B7A1C}" destId="{29775DF9-7AD0-48CC-8CB0-4292E5B22E01}"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753E52-D9DF-44CE-8460-A7AB0B838A86}" type="doc">
      <dgm:prSet loTypeId="urn:microsoft.com/office/officeart/2005/8/layout/process4" loCatId="process" qsTypeId="urn:microsoft.com/office/officeart/2005/8/quickstyle/simple5" qsCatId="simple" csTypeId="urn:microsoft.com/office/officeart/2005/8/colors/colorful1" csCatId="colorful" phldr="1"/>
      <dgm:spPr/>
      <dgm:t>
        <a:bodyPr/>
        <a:lstStyle/>
        <a:p>
          <a:endParaRPr lang="en-US"/>
        </a:p>
      </dgm:t>
    </dgm:pt>
    <dgm:pt modelId="{E4BBE7A3-7235-4199-B080-144AD3EED16D}">
      <dgm:prSet/>
      <dgm:spPr/>
      <dgm:t>
        <a:bodyPr/>
        <a:lstStyle/>
        <a:p>
          <a:r>
            <a:rPr lang="en-JM" dirty="0"/>
            <a:t>Resulted in a joint investigation involving agencies:</a:t>
          </a:r>
          <a:endParaRPr lang="en-US" dirty="0"/>
        </a:p>
      </dgm:t>
    </dgm:pt>
    <dgm:pt modelId="{E1CC1F02-2FDD-4870-B742-9D8D6DB8069C}" type="parTrans" cxnId="{87416DE7-3289-4D44-9FB9-BD2285FE85FB}">
      <dgm:prSet/>
      <dgm:spPr/>
      <dgm:t>
        <a:bodyPr/>
        <a:lstStyle/>
        <a:p>
          <a:endParaRPr lang="en-US"/>
        </a:p>
      </dgm:t>
    </dgm:pt>
    <dgm:pt modelId="{74A05491-E5DE-486D-AF87-BDB364A3EAB0}" type="sibTrans" cxnId="{87416DE7-3289-4D44-9FB9-BD2285FE85FB}">
      <dgm:prSet/>
      <dgm:spPr/>
      <dgm:t>
        <a:bodyPr/>
        <a:lstStyle/>
        <a:p>
          <a:endParaRPr lang="en-US"/>
        </a:p>
      </dgm:t>
    </dgm:pt>
    <dgm:pt modelId="{24BF26A3-2977-4EC6-BF7E-DB8F0376912F}">
      <dgm:prSet/>
      <dgm:spPr/>
      <dgm:t>
        <a:bodyPr/>
        <a:lstStyle/>
        <a:p>
          <a:r>
            <a:rPr lang="en-JM" dirty="0"/>
            <a:t>The Financial Investigations Division (FID)/Constabulary Financial Unit (CFU) commenced financial investigations and </a:t>
          </a:r>
          <a:r>
            <a:rPr lang="en-JM" b="1" dirty="0"/>
            <a:t>engaged local police officers</a:t>
          </a:r>
          <a:endParaRPr lang="en-US" dirty="0"/>
        </a:p>
      </dgm:t>
    </dgm:pt>
    <dgm:pt modelId="{5E8D4082-F7D8-4CCB-8CE3-DFD1BE7AEDE9}" type="parTrans" cxnId="{AE64F10A-BBE4-42DF-BBFE-6EDE9ED5CC69}">
      <dgm:prSet/>
      <dgm:spPr/>
      <dgm:t>
        <a:bodyPr/>
        <a:lstStyle/>
        <a:p>
          <a:endParaRPr lang="en-US"/>
        </a:p>
      </dgm:t>
    </dgm:pt>
    <dgm:pt modelId="{8BF48F85-B51C-4E68-B4C5-F45DBABBB25A}" type="sibTrans" cxnId="{AE64F10A-BBE4-42DF-BBFE-6EDE9ED5CC69}">
      <dgm:prSet/>
      <dgm:spPr/>
      <dgm:t>
        <a:bodyPr/>
        <a:lstStyle/>
        <a:p>
          <a:endParaRPr lang="en-US"/>
        </a:p>
      </dgm:t>
    </dgm:pt>
    <dgm:pt modelId="{41D8BCA9-76A2-457F-AFC4-92FF71BFDE1F}">
      <dgm:prSet/>
      <dgm:spPr/>
      <dgm:t>
        <a:bodyPr/>
        <a:lstStyle/>
        <a:p>
          <a:r>
            <a:rPr lang="en-JM" dirty="0"/>
            <a:t>Law Enforcement from USA(FBI) facilitated: </a:t>
          </a:r>
          <a:endParaRPr lang="en-US" dirty="0"/>
        </a:p>
      </dgm:t>
    </dgm:pt>
    <dgm:pt modelId="{34AA58A5-AD11-4F92-9337-CD2AC1AF1AE4}" type="parTrans" cxnId="{ADB96749-9AF4-439C-AAF8-CC1251D032EF}">
      <dgm:prSet/>
      <dgm:spPr/>
      <dgm:t>
        <a:bodyPr/>
        <a:lstStyle/>
        <a:p>
          <a:endParaRPr lang="en-US"/>
        </a:p>
      </dgm:t>
    </dgm:pt>
    <dgm:pt modelId="{CE13D2C3-9C7C-4B24-90B6-B5EB631E9169}" type="sibTrans" cxnId="{ADB96749-9AF4-439C-AAF8-CC1251D032EF}">
      <dgm:prSet/>
      <dgm:spPr/>
      <dgm:t>
        <a:bodyPr/>
        <a:lstStyle/>
        <a:p>
          <a:endParaRPr lang="en-US"/>
        </a:p>
      </dgm:t>
    </dgm:pt>
    <dgm:pt modelId="{8E8BFEC5-4597-4396-9D9B-D65089A9B58E}">
      <dgm:prSet/>
      <dgm:spPr/>
      <dgm:t>
        <a:bodyPr/>
        <a:lstStyle/>
        <a:p>
          <a:r>
            <a:rPr lang="en-US" dirty="0"/>
            <a:t>Contact of victim</a:t>
          </a:r>
        </a:p>
      </dgm:t>
    </dgm:pt>
    <dgm:pt modelId="{7FA68C86-934D-44A9-B32C-55C3FBA38DB3}" type="parTrans" cxnId="{F3EAC6BE-59CE-4502-8910-DFF57B3D10C1}">
      <dgm:prSet/>
      <dgm:spPr/>
      <dgm:t>
        <a:bodyPr/>
        <a:lstStyle/>
        <a:p>
          <a:endParaRPr lang="en-US"/>
        </a:p>
      </dgm:t>
    </dgm:pt>
    <dgm:pt modelId="{5DF785A9-0F6D-4A47-AA3C-3D758C326D4C}" type="sibTrans" cxnId="{F3EAC6BE-59CE-4502-8910-DFF57B3D10C1}">
      <dgm:prSet/>
      <dgm:spPr/>
      <dgm:t>
        <a:bodyPr/>
        <a:lstStyle/>
        <a:p>
          <a:endParaRPr lang="en-US"/>
        </a:p>
      </dgm:t>
    </dgm:pt>
    <dgm:pt modelId="{25C9CE9A-53EB-4A2F-B0BA-21C4C41305C3}">
      <dgm:prSet/>
      <dgm:spPr/>
      <dgm:t>
        <a:bodyPr/>
        <a:lstStyle/>
        <a:p>
          <a:r>
            <a:rPr lang="en-US"/>
            <a:t>Recording her statement</a:t>
          </a:r>
        </a:p>
      </dgm:t>
    </dgm:pt>
    <dgm:pt modelId="{5553EEA8-0E39-4C3F-A852-C9F615590DFD}" type="parTrans" cxnId="{EB2D6A97-44A8-436F-BECC-3F776CE1D402}">
      <dgm:prSet/>
      <dgm:spPr/>
      <dgm:t>
        <a:bodyPr/>
        <a:lstStyle/>
        <a:p>
          <a:endParaRPr lang="en-US"/>
        </a:p>
      </dgm:t>
    </dgm:pt>
    <dgm:pt modelId="{8266E97D-814B-43AC-B851-E963405289E3}" type="sibTrans" cxnId="{EB2D6A97-44A8-436F-BECC-3F776CE1D402}">
      <dgm:prSet/>
      <dgm:spPr/>
      <dgm:t>
        <a:bodyPr/>
        <a:lstStyle/>
        <a:p>
          <a:endParaRPr lang="en-US"/>
        </a:p>
      </dgm:t>
    </dgm:pt>
    <dgm:pt modelId="{6E582445-9C24-4E20-9056-2F0FB541B2DF}">
      <dgm:prSet/>
      <dgm:spPr/>
      <dgm:t>
        <a:bodyPr/>
        <a:lstStyle/>
        <a:p>
          <a:r>
            <a:rPr lang="en-US"/>
            <a:t>Facilitating  her evidence via video link from Country A</a:t>
          </a:r>
        </a:p>
      </dgm:t>
    </dgm:pt>
    <dgm:pt modelId="{EC3EFE85-493F-4AEB-B762-B9BAACDA56D8}" type="parTrans" cxnId="{F96018D7-68A0-4730-BF7D-51BB2152E07D}">
      <dgm:prSet/>
      <dgm:spPr/>
      <dgm:t>
        <a:bodyPr/>
        <a:lstStyle/>
        <a:p>
          <a:endParaRPr lang="en-US"/>
        </a:p>
      </dgm:t>
    </dgm:pt>
    <dgm:pt modelId="{CA9962D6-B4BB-44D5-8C23-D0993FFEE5A7}" type="sibTrans" cxnId="{F96018D7-68A0-4730-BF7D-51BB2152E07D}">
      <dgm:prSet/>
      <dgm:spPr/>
      <dgm:t>
        <a:bodyPr/>
        <a:lstStyle/>
        <a:p>
          <a:endParaRPr lang="en-US"/>
        </a:p>
      </dgm:t>
    </dgm:pt>
    <dgm:pt modelId="{29008224-22BB-48F9-89D3-06B9300E5E60}" type="pres">
      <dgm:prSet presAssocID="{9F753E52-D9DF-44CE-8460-A7AB0B838A86}" presName="Name0" presStyleCnt="0">
        <dgm:presLayoutVars>
          <dgm:dir/>
          <dgm:animLvl val="lvl"/>
          <dgm:resizeHandles val="exact"/>
        </dgm:presLayoutVars>
      </dgm:prSet>
      <dgm:spPr/>
    </dgm:pt>
    <dgm:pt modelId="{3553CEDE-1487-44E3-804A-EAED4E43033F}" type="pres">
      <dgm:prSet presAssocID="{41D8BCA9-76A2-457F-AFC4-92FF71BFDE1F}" presName="boxAndChildren" presStyleCnt="0"/>
      <dgm:spPr/>
    </dgm:pt>
    <dgm:pt modelId="{221B63DB-FCCC-4DD7-952B-BEE1C6ED4C6A}" type="pres">
      <dgm:prSet presAssocID="{41D8BCA9-76A2-457F-AFC4-92FF71BFDE1F}" presName="parentTextBox" presStyleLbl="node1" presStyleIdx="0" presStyleCnt="3"/>
      <dgm:spPr/>
    </dgm:pt>
    <dgm:pt modelId="{4C2716D3-F1A1-445A-A30B-F6FCAADCFCCA}" type="pres">
      <dgm:prSet presAssocID="{41D8BCA9-76A2-457F-AFC4-92FF71BFDE1F}" presName="entireBox" presStyleLbl="node1" presStyleIdx="0" presStyleCnt="3"/>
      <dgm:spPr/>
    </dgm:pt>
    <dgm:pt modelId="{3F05C9AA-5740-4761-B1DE-1FB8E8A939F1}" type="pres">
      <dgm:prSet presAssocID="{41D8BCA9-76A2-457F-AFC4-92FF71BFDE1F}" presName="descendantBox" presStyleCnt="0"/>
      <dgm:spPr/>
    </dgm:pt>
    <dgm:pt modelId="{A36D9355-03BE-4028-9255-BE39BD207821}" type="pres">
      <dgm:prSet presAssocID="{8E8BFEC5-4597-4396-9D9B-D65089A9B58E}" presName="childTextBox" presStyleLbl="fgAccFollowNode1" presStyleIdx="0" presStyleCnt="3">
        <dgm:presLayoutVars>
          <dgm:bulletEnabled val="1"/>
        </dgm:presLayoutVars>
      </dgm:prSet>
      <dgm:spPr/>
    </dgm:pt>
    <dgm:pt modelId="{B3B54CBE-18A5-4B76-A8A7-BD8784914A7E}" type="pres">
      <dgm:prSet presAssocID="{25C9CE9A-53EB-4A2F-B0BA-21C4C41305C3}" presName="childTextBox" presStyleLbl="fgAccFollowNode1" presStyleIdx="1" presStyleCnt="3">
        <dgm:presLayoutVars>
          <dgm:bulletEnabled val="1"/>
        </dgm:presLayoutVars>
      </dgm:prSet>
      <dgm:spPr/>
    </dgm:pt>
    <dgm:pt modelId="{5A08306A-A1D3-48B1-B446-3D36E8148131}" type="pres">
      <dgm:prSet presAssocID="{6E582445-9C24-4E20-9056-2F0FB541B2DF}" presName="childTextBox" presStyleLbl="fgAccFollowNode1" presStyleIdx="2" presStyleCnt="3">
        <dgm:presLayoutVars>
          <dgm:bulletEnabled val="1"/>
        </dgm:presLayoutVars>
      </dgm:prSet>
      <dgm:spPr/>
    </dgm:pt>
    <dgm:pt modelId="{822252AE-4491-4FE4-89B5-430B03B7EAFE}" type="pres">
      <dgm:prSet presAssocID="{8BF48F85-B51C-4E68-B4C5-F45DBABBB25A}" presName="sp" presStyleCnt="0"/>
      <dgm:spPr/>
    </dgm:pt>
    <dgm:pt modelId="{F3E522AE-A7A4-47CB-BF5C-5D8DA3B90AF8}" type="pres">
      <dgm:prSet presAssocID="{24BF26A3-2977-4EC6-BF7E-DB8F0376912F}" presName="arrowAndChildren" presStyleCnt="0"/>
      <dgm:spPr/>
    </dgm:pt>
    <dgm:pt modelId="{CF546B74-498A-403E-9B2C-C000DFECF1C0}" type="pres">
      <dgm:prSet presAssocID="{24BF26A3-2977-4EC6-BF7E-DB8F0376912F}" presName="parentTextArrow" presStyleLbl="node1" presStyleIdx="1" presStyleCnt="3"/>
      <dgm:spPr/>
    </dgm:pt>
    <dgm:pt modelId="{68D17AAB-D9A6-45BB-97BA-312B4974341F}" type="pres">
      <dgm:prSet presAssocID="{74A05491-E5DE-486D-AF87-BDB364A3EAB0}" presName="sp" presStyleCnt="0"/>
      <dgm:spPr/>
    </dgm:pt>
    <dgm:pt modelId="{75D56292-90D2-4B1A-ACB2-094BFB3DCFD7}" type="pres">
      <dgm:prSet presAssocID="{E4BBE7A3-7235-4199-B080-144AD3EED16D}" presName="arrowAndChildren" presStyleCnt="0"/>
      <dgm:spPr/>
    </dgm:pt>
    <dgm:pt modelId="{4C9F95C3-FF89-491F-994C-E565D1DCB574}" type="pres">
      <dgm:prSet presAssocID="{E4BBE7A3-7235-4199-B080-144AD3EED16D}" presName="parentTextArrow" presStyleLbl="node1" presStyleIdx="2" presStyleCnt="3"/>
      <dgm:spPr/>
    </dgm:pt>
  </dgm:ptLst>
  <dgm:cxnLst>
    <dgm:cxn modelId="{AE64F10A-BBE4-42DF-BBFE-6EDE9ED5CC69}" srcId="{9F753E52-D9DF-44CE-8460-A7AB0B838A86}" destId="{24BF26A3-2977-4EC6-BF7E-DB8F0376912F}" srcOrd="1" destOrd="0" parTransId="{5E8D4082-F7D8-4CCB-8CE3-DFD1BE7AEDE9}" sibTransId="{8BF48F85-B51C-4E68-B4C5-F45DBABBB25A}"/>
    <dgm:cxn modelId="{ADB96749-9AF4-439C-AAF8-CC1251D032EF}" srcId="{9F753E52-D9DF-44CE-8460-A7AB0B838A86}" destId="{41D8BCA9-76A2-457F-AFC4-92FF71BFDE1F}" srcOrd="2" destOrd="0" parTransId="{34AA58A5-AD11-4F92-9337-CD2AC1AF1AE4}" sibTransId="{CE13D2C3-9C7C-4B24-90B6-B5EB631E9169}"/>
    <dgm:cxn modelId="{7E11D86D-67FE-47F0-865F-0BAD33C72DBA}" type="presOf" srcId="{8E8BFEC5-4597-4396-9D9B-D65089A9B58E}" destId="{A36D9355-03BE-4028-9255-BE39BD207821}" srcOrd="0" destOrd="0" presId="urn:microsoft.com/office/officeart/2005/8/layout/process4"/>
    <dgm:cxn modelId="{72D8CE7C-203D-43E4-AF15-40AC0C34335B}" type="presOf" srcId="{24BF26A3-2977-4EC6-BF7E-DB8F0376912F}" destId="{CF546B74-498A-403E-9B2C-C000DFECF1C0}" srcOrd="0" destOrd="0" presId="urn:microsoft.com/office/officeart/2005/8/layout/process4"/>
    <dgm:cxn modelId="{171BE591-A207-43F0-89B3-52F7FA9B051E}" type="presOf" srcId="{41D8BCA9-76A2-457F-AFC4-92FF71BFDE1F}" destId="{221B63DB-FCCC-4DD7-952B-BEE1C6ED4C6A}" srcOrd="0" destOrd="0" presId="urn:microsoft.com/office/officeart/2005/8/layout/process4"/>
    <dgm:cxn modelId="{D8B53A92-4436-4449-8A9B-8E493E38E35F}" type="presOf" srcId="{25C9CE9A-53EB-4A2F-B0BA-21C4C41305C3}" destId="{B3B54CBE-18A5-4B76-A8A7-BD8784914A7E}" srcOrd="0" destOrd="0" presId="urn:microsoft.com/office/officeart/2005/8/layout/process4"/>
    <dgm:cxn modelId="{EB2D6A97-44A8-436F-BECC-3F776CE1D402}" srcId="{41D8BCA9-76A2-457F-AFC4-92FF71BFDE1F}" destId="{25C9CE9A-53EB-4A2F-B0BA-21C4C41305C3}" srcOrd="1" destOrd="0" parTransId="{5553EEA8-0E39-4C3F-A852-C9F615590DFD}" sibTransId="{8266E97D-814B-43AC-B851-E963405289E3}"/>
    <dgm:cxn modelId="{F3EAC6BE-59CE-4502-8910-DFF57B3D10C1}" srcId="{41D8BCA9-76A2-457F-AFC4-92FF71BFDE1F}" destId="{8E8BFEC5-4597-4396-9D9B-D65089A9B58E}" srcOrd="0" destOrd="0" parTransId="{7FA68C86-934D-44A9-B32C-55C3FBA38DB3}" sibTransId="{5DF785A9-0F6D-4A47-AA3C-3D758C326D4C}"/>
    <dgm:cxn modelId="{425CCCBE-5BCB-46E1-9382-A43E49041398}" type="presOf" srcId="{41D8BCA9-76A2-457F-AFC4-92FF71BFDE1F}" destId="{4C2716D3-F1A1-445A-A30B-F6FCAADCFCCA}" srcOrd="1" destOrd="0" presId="urn:microsoft.com/office/officeart/2005/8/layout/process4"/>
    <dgm:cxn modelId="{7052C2CD-D85B-42F3-A94D-1ACF154F18FA}" type="presOf" srcId="{9F753E52-D9DF-44CE-8460-A7AB0B838A86}" destId="{29008224-22BB-48F9-89D3-06B9300E5E60}" srcOrd="0" destOrd="0" presId="urn:microsoft.com/office/officeart/2005/8/layout/process4"/>
    <dgm:cxn modelId="{F96018D7-68A0-4730-BF7D-51BB2152E07D}" srcId="{41D8BCA9-76A2-457F-AFC4-92FF71BFDE1F}" destId="{6E582445-9C24-4E20-9056-2F0FB541B2DF}" srcOrd="2" destOrd="0" parTransId="{EC3EFE85-493F-4AEB-B762-B9BAACDA56D8}" sibTransId="{CA9962D6-B4BB-44D5-8C23-D0993FFEE5A7}"/>
    <dgm:cxn modelId="{87416DE7-3289-4D44-9FB9-BD2285FE85FB}" srcId="{9F753E52-D9DF-44CE-8460-A7AB0B838A86}" destId="{E4BBE7A3-7235-4199-B080-144AD3EED16D}" srcOrd="0" destOrd="0" parTransId="{E1CC1F02-2FDD-4870-B742-9D8D6DB8069C}" sibTransId="{74A05491-E5DE-486D-AF87-BDB364A3EAB0}"/>
    <dgm:cxn modelId="{8BCD6CF3-AD30-4CF6-B27D-73B652C5BD5A}" type="presOf" srcId="{6E582445-9C24-4E20-9056-2F0FB541B2DF}" destId="{5A08306A-A1D3-48B1-B446-3D36E8148131}" srcOrd="0" destOrd="0" presId="urn:microsoft.com/office/officeart/2005/8/layout/process4"/>
    <dgm:cxn modelId="{BF930CFE-E22E-44F6-A497-B7B6703BA32A}" type="presOf" srcId="{E4BBE7A3-7235-4199-B080-144AD3EED16D}" destId="{4C9F95C3-FF89-491F-994C-E565D1DCB574}" srcOrd="0" destOrd="0" presId="urn:microsoft.com/office/officeart/2005/8/layout/process4"/>
    <dgm:cxn modelId="{236EEEE1-5F77-4B76-9623-4990433BABDD}" type="presParOf" srcId="{29008224-22BB-48F9-89D3-06B9300E5E60}" destId="{3553CEDE-1487-44E3-804A-EAED4E43033F}" srcOrd="0" destOrd="0" presId="urn:microsoft.com/office/officeart/2005/8/layout/process4"/>
    <dgm:cxn modelId="{10992655-0361-4D4E-97BD-04FADA5C33FA}" type="presParOf" srcId="{3553CEDE-1487-44E3-804A-EAED4E43033F}" destId="{221B63DB-FCCC-4DD7-952B-BEE1C6ED4C6A}" srcOrd="0" destOrd="0" presId="urn:microsoft.com/office/officeart/2005/8/layout/process4"/>
    <dgm:cxn modelId="{32FCCB54-89F6-4423-B66E-AF854C3165D8}" type="presParOf" srcId="{3553CEDE-1487-44E3-804A-EAED4E43033F}" destId="{4C2716D3-F1A1-445A-A30B-F6FCAADCFCCA}" srcOrd="1" destOrd="0" presId="urn:microsoft.com/office/officeart/2005/8/layout/process4"/>
    <dgm:cxn modelId="{E7993245-A3FA-4A4C-859A-7A0033702650}" type="presParOf" srcId="{3553CEDE-1487-44E3-804A-EAED4E43033F}" destId="{3F05C9AA-5740-4761-B1DE-1FB8E8A939F1}" srcOrd="2" destOrd="0" presId="urn:microsoft.com/office/officeart/2005/8/layout/process4"/>
    <dgm:cxn modelId="{5DAE5850-D828-4089-B8A7-07AE6812CA6C}" type="presParOf" srcId="{3F05C9AA-5740-4761-B1DE-1FB8E8A939F1}" destId="{A36D9355-03BE-4028-9255-BE39BD207821}" srcOrd="0" destOrd="0" presId="urn:microsoft.com/office/officeart/2005/8/layout/process4"/>
    <dgm:cxn modelId="{DAE48A66-82F3-4793-9447-2E1DE43D032E}" type="presParOf" srcId="{3F05C9AA-5740-4761-B1DE-1FB8E8A939F1}" destId="{B3B54CBE-18A5-4B76-A8A7-BD8784914A7E}" srcOrd="1" destOrd="0" presId="urn:microsoft.com/office/officeart/2005/8/layout/process4"/>
    <dgm:cxn modelId="{183E783C-5E24-4DAE-A1DD-4BC186E5B65E}" type="presParOf" srcId="{3F05C9AA-5740-4761-B1DE-1FB8E8A939F1}" destId="{5A08306A-A1D3-48B1-B446-3D36E8148131}" srcOrd="2" destOrd="0" presId="urn:microsoft.com/office/officeart/2005/8/layout/process4"/>
    <dgm:cxn modelId="{60A6CC4E-28C1-4B06-A865-23CB8FD86EDF}" type="presParOf" srcId="{29008224-22BB-48F9-89D3-06B9300E5E60}" destId="{822252AE-4491-4FE4-89B5-430B03B7EAFE}" srcOrd="1" destOrd="0" presId="urn:microsoft.com/office/officeart/2005/8/layout/process4"/>
    <dgm:cxn modelId="{043B4B04-B615-426D-A4F6-F42B5028C1CA}" type="presParOf" srcId="{29008224-22BB-48F9-89D3-06B9300E5E60}" destId="{F3E522AE-A7A4-47CB-BF5C-5D8DA3B90AF8}" srcOrd="2" destOrd="0" presId="urn:microsoft.com/office/officeart/2005/8/layout/process4"/>
    <dgm:cxn modelId="{4431F574-0F21-474B-8576-5993CBA0473D}" type="presParOf" srcId="{F3E522AE-A7A4-47CB-BF5C-5D8DA3B90AF8}" destId="{CF546B74-498A-403E-9B2C-C000DFECF1C0}" srcOrd="0" destOrd="0" presId="urn:microsoft.com/office/officeart/2005/8/layout/process4"/>
    <dgm:cxn modelId="{ECDEEBC5-DC02-4C44-8ED6-D45D8887DC5A}" type="presParOf" srcId="{29008224-22BB-48F9-89D3-06B9300E5E60}" destId="{68D17AAB-D9A6-45BB-97BA-312B4974341F}" srcOrd="3" destOrd="0" presId="urn:microsoft.com/office/officeart/2005/8/layout/process4"/>
    <dgm:cxn modelId="{AE41B772-F03D-4545-8461-686B49B924E9}" type="presParOf" srcId="{29008224-22BB-48F9-89D3-06B9300E5E60}" destId="{75D56292-90D2-4B1A-ACB2-094BFB3DCFD7}" srcOrd="4" destOrd="0" presId="urn:microsoft.com/office/officeart/2005/8/layout/process4"/>
    <dgm:cxn modelId="{11146300-0387-42DD-AA0A-2023E113A38D}" type="presParOf" srcId="{75D56292-90D2-4B1A-ACB2-094BFB3DCFD7}" destId="{4C9F95C3-FF89-491F-994C-E565D1DCB57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7CE8BC-D2C7-475A-9833-147B40D2F4EE}" type="doc">
      <dgm:prSet loTypeId="urn:microsoft.com/office/officeart/2005/8/layout/vList2" loCatId="list" qsTypeId="urn:microsoft.com/office/officeart/2005/8/quickstyle/simple2" qsCatId="simple" csTypeId="urn:microsoft.com/office/officeart/2005/8/colors/colorful1#2" csCatId="colorful" phldr="1"/>
      <dgm:spPr/>
      <dgm:t>
        <a:bodyPr/>
        <a:lstStyle/>
        <a:p>
          <a:endParaRPr lang="en-US"/>
        </a:p>
      </dgm:t>
    </dgm:pt>
    <dgm:pt modelId="{CD84B38D-8211-4CA1-B556-872AD50F9034}">
      <dgm:prSet/>
      <dgm:spPr/>
      <dgm:t>
        <a:bodyPr/>
        <a:lstStyle/>
        <a:p>
          <a:r>
            <a:rPr lang="en-JM" b="1" dirty="0"/>
            <a:t>Covert operation leading to arrest</a:t>
          </a:r>
          <a:endParaRPr lang="en-US" dirty="0"/>
        </a:p>
      </dgm:t>
    </dgm:pt>
    <dgm:pt modelId="{F81CE283-2AB0-4433-A8F8-6B7C264A7F5D}" type="parTrans" cxnId="{E8F176C5-2E53-4DC7-8929-104855BCF1B7}">
      <dgm:prSet/>
      <dgm:spPr/>
      <dgm:t>
        <a:bodyPr/>
        <a:lstStyle/>
        <a:p>
          <a:endParaRPr lang="en-US"/>
        </a:p>
      </dgm:t>
    </dgm:pt>
    <dgm:pt modelId="{F3A299CB-1F94-46DA-9D93-CCA35C07B805}" type="sibTrans" cxnId="{E8F176C5-2E53-4DC7-8929-104855BCF1B7}">
      <dgm:prSet/>
      <dgm:spPr/>
      <dgm:t>
        <a:bodyPr/>
        <a:lstStyle/>
        <a:p>
          <a:endParaRPr lang="en-US"/>
        </a:p>
      </dgm:t>
    </dgm:pt>
    <dgm:pt modelId="{1779402F-A040-40B4-A78D-B8D83755607F}">
      <dgm:prSet/>
      <dgm:spPr/>
      <dgm:t>
        <a:bodyPr/>
        <a:lstStyle/>
        <a:p>
          <a:r>
            <a:rPr lang="en-JM" b="1" dirty="0"/>
            <a:t>Search warrants obtained - search operation carried out at accused man’s home</a:t>
          </a:r>
          <a:endParaRPr lang="en-US" dirty="0"/>
        </a:p>
      </dgm:t>
    </dgm:pt>
    <dgm:pt modelId="{586A5353-0E05-439C-8D1C-D5D723940DAC}" type="parTrans" cxnId="{267E1309-C22F-42A3-8C18-00BDD06DC0CC}">
      <dgm:prSet/>
      <dgm:spPr/>
      <dgm:t>
        <a:bodyPr/>
        <a:lstStyle/>
        <a:p>
          <a:endParaRPr lang="en-US"/>
        </a:p>
      </dgm:t>
    </dgm:pt>
    <dgm:pt modelId="{C8367780-13B9-4075-BC46-184FAC0A6F84}" type="sibTrans" cxnId="{267E1309-C22F-42A3-8C18-00BDD06DC0CC}">
      <dgm:prSet/>
      <dgm:spPr/>
      <dgm:t>
        <a:bodyPr/>
        <a:lstStyle/>
        <a:p>
          <a:endParaRPr lang="en-US"/>
        </a:p>
      </dgm:t>
    </dgm:pt>
    <dgm:pt modelId="{BA101659-8D3C-431B-9ED4-473A4FBDADDE}">
      <dgm:prSet/>
      <dgm:spPr/>
      <dgm:t>
        <a:bodyPr/>
        <a:lstStyle/>
        <a:p>
          <a:r>
            <a:rPr lang="en-US" b="1" dirty="0"/>
            <a:t>Restraint order for bank Account</a:t>
          </a:r>
        </a:p>
      </dgm:t>
    </dgm:pt>
    <dgm:pt modelId="{D472B990-0320-4193-B587-7DA9C0C957CB}" type="parTrans" cxnId="{592FB208-3634-453B-AF0D-F3B107226475}">
      <dgm:prSet/>
      <dgm:spPr/>
      <dgm:t>
        <a:bodyPr/>
        <a:lstStyle/>
        <a:p>
          <a:endParaRPr lang="en-US"/>
        </a:p>
      </dgm:t>
    </dgm:pt>
    <dgm:pt modelId="{1D1752F1-9138-4AD7-AD6C-72D21D10B300}" type="sibTrans" cxnId="{592FB208-3634-453B-AF0D-F3B107226475}">
      <dgm:prSet/>
      <dgm:spPr/>
      <dgm:t>
        <a:bodyPr/>
        <a:lstStyle/>
        <a:p>
          <a:endParaRPr lang="en-US"/>
        </a:p>
      </dgm:t>
    </dgm:pt>
    <dgm:pt modelId="{67280D03-7565-4C7C-A3BC-4BAD10DDDA73}">
      <dgm:prSet/>
      <dgm:spPr/>
      <dgm:t>
        <a:bodyPr/>
        <a:lstStyle/>
        <a:p>
          <a:r>
            <a:rPr lang="en-US" dirty="0"/>
            <a:t>Inspection and Production Orders</a:t>
          </a:r>
        </a:p>
      </dgm:t>
    </dgm:pt>
    <dgm:pt modelId="{AC406385-E980-4C7C-B7DC-8BA14CF9B3B6}" type="parTrans" cxnId="{C86CB947-C036-4F1F-ABB1-CFADCEDA7C77}">
      <dgm:prSet/>
      <dgm:spPr/>
      <dgm:t>
        <a:bodyPr/>
        <a:lstStyle/>
        <a:p>
          <a:endParaRPr lang="en-US"/>
        </a:p>
      </dgm:t>
    </dgm:pt>
    <dgm:pt modelId="{AC79BE13-37B6-4CC1-9EF3-D5907924339A}" type="sibTrans" cxnId="{C86CB947-C036-4F1F-ABB1-CFADCEDA7C77}">
      <dgm:prSet/>
      <dgm:spPr/>
      <dgm:t>
        <a:bodyPr/>
        <a:lstStyle/>
        <a:p>
          <a:endParaRPr lang="en-US"/>
        </a:p>
      </dgm:t>
    </dgm:pt>
    <dgm:pt modelId="{B5D8C8ED-1DD4-445E-9026-E96529BDCF8C}">
      <dgm:prSet/>
      <dgm:spPr/>
      <dgm:t>
        <a:bodyPr/>
        <a:lstStyle/>
        <a:p>
          <a:r>
            <a:rPr lang="en-US" dirty="0"/>
            <a:t>Obtained Forensic Financial Report</a:t>
          </a:r>
        </a:p>
      </dgm:t>
    </dgm:pt>
    <dgm:pt modelId="{5DFE8929-7428-4994-8B10-3CC513E7E34E}" type="parTrans" cxnId="{EE45CCAD-E487-4443-A71A-E94CEAE592A5}">
      <dgm:prSet/>
      <dgm:spPr/>
      <dgm:t>
        <a:bodyPr/>
        <a:lstStyle/>
        <a:p>
          <a:endParaRPr lang="en-US"/>
        </a:p>
      </dgm:t>
    </dgm:pt>
    <dgm:pt modelId="{731C566F-754A-4B77-9233-1AACDB1E990C}" type="sibTrans" cxnId="{EE45CCAD-E487-4443-A71A-E94CEAE592A5}">
      <dgm:prSet/>
      <dgm:spPr/>
      <dgm:t>
        <a:bodyPr/>
        <a:lstStyle/>
        <a:p>
          <a:endParaRPr lang="en-US"/>
        </a:p>
      </dgm:t>
    </dgm:pt>
    <dgm:pt modelId="{13A0784F-B8DD-4C54-9F52-EBE8E7036FEA}">
      <dgm:prSet/>
      <dgm:spPr/>
      <dgm:t>
        <a:bodyPr/>
        <a:lstStyle/>
        <a:p>
          <a:endParaRPr lang="en-US" dirty="0"/>
        </a:p>
      </dgm:t>
    </dgm:pt>
    <dgm:pt modelId="{531D871C-0474-4C34-8BA9-D7856A650BC2}" type="sibTrans" cxnId="{A59D4154-50FC-4C33-983E-05C57280654D}">
      <dgm:prSet/>
      <dgm:spPr/>
      <dgm:t>
        <a:bodyPr/>
        <a:lstStyle/>
        <a:p>
          <a:endParaRPr lang="en-US"/>
        </a:p>
      </dgm:t>
    </dgm:pt>
    <dgm:pt modelId="{183FAF2B-6F91-45CD-AC47-D895C5FD06B5}" type="parTrans" cxnId="{A59D4154-50FC-4C33-983E-05C57280654D}">
      <dgm:prSet/>
      <dgm:spPr/>
      <dgm:t>
        <a:bodyPr/>
        <a:lstStyle/>
        <a:p>
          <a:endParaRPr lang="en-US"/>
        </a:p>
      </dgm:t>
    </dgm:pt>
    <dgm:pt modelId="{5B23BED3-9DF1-42C5-AA2F-8C2EDF09DEE7}" type="pres">
      <dgm:prSet presAssocID="{467CE8BC-D2C7-475A-9833-147B40D2F4EE}" presName="linear" presStyleCnt="0">
        <dgm:presLayoutVars>
          <dgm:animLvl val="lvl"/>
          <dgm:resizeHandles val="exact"/>
        </dgm:presLayoutVars>
      </dgm:prSet>
      <dgm:spPr/>
    </dgm:pt>
    <dgm:pt modelId="{075C5CE3-BFC2-4383-9352-30B1E9795A21}" type="pres">
      <dgm:prSet presAssocID="{CD84B38D-8211-4CA1-B556-872AD50F9034}" presName="parentText" presStyleLbl="node1" presStyleIdx="0" presStyleCnt="5" custScaleY="160531" custLinFactY="-183533" custLinFactNeighborX="-173" custLinFactNeighborY="-200000">
        <dgm:presLayoutVars>
          <dgm:chMax val="0"/>
          <dgm:bulletEnabled val="1"/>
        </dgm:presLayoutVars>
      </dgm:prSet>
      <dgm:spPr/>
    </dgm:pt>
    <dgm:pt modelId="{C04BF65A-C5E3-4917-A0A7-4D870BF60BA8}" type="pres">
      <dgm:prSet presAssocID="{F3A299CB-1F94-46DA-9D93-CCA35C07B805}" presName="spacer" presStyleCnt="0"/>
      <dgm:spPr/>
    </dgm:pt>
    <dgm:pt modelId="{B7D26383-D119-4395-ADE4-275C4211693F}" type="pres">
      <dgm:prSet presAssocID="{1779402F-A040-40B4-A78D-B8D83755607F}" presName="parentText" presStyleLbl="node1" presStyleIdx="1" presStyleCnt="5" custScaleY="146740" custLinFactNeighborX="1102" custLinFactNeighborY="-69622">
        <dgm:presLayoutVars>
          <dgm:chMax val="0"/>
          <dgm:bulletEnabled val="1"/>
        </dgm:presLayoutVars>
      </dgm:prSet>
      <dgm:spPr/>
    </dgm:pt>
    <dgm:pt modelId="{1E22FCBC-5E4D-4454-A3EB-B46FCADEDA1A}" type="pres">
      <dgm:prSet presAssocID="{1779402F-A040-40B4-A78D-B8D83755607F}" presName="childText" presStyleLbl="revTx" presStyleIdx="0" presStyleCnt="1" custScaleY="211790">
        <dgm:presLayoutVars>
          <dgm:bulletEnabled val="1"/>
        </dgm:presLayoutVars>
      </dgm:prSet>
      <dgm:spPr/>
    </dgm:pt>
    <dgm:pt modelId="{D7FDF9DA-9B18-409E-BE6A-70C733736516}" type="pres">
      <dgm:prSet presAssocID="{BA101659-8D3C-431B-9ED4-473A4FBDADDE}" presName="parentText" presStyleLbl="node1" presStyleIdx="2" presStyleCnt="5" custLinFactY="-97123" custLinFactNeighborX="-896" custLinFactNeighborY="-100000">
        <dgm:presLayoutVars>
          <dgm:chMax val="0"/>
          <dgm:bulletEnabled val="1"/>
        </dgm:presLayoutVars>
      </dgm:prSet>
      <dgm:spPr/>
    </dgm:pt>
    <dgm:pt modelId="{86DDC30D-526C-46D0-B479-6EF243F3C134}" type="pres">
      <dgm:prSet presAssocID="{1D1752F1-9138-4AD7-AD6C-72D21D10B300}" presName="spacer" presStyleCnt="0"/>
      <dgm:spPr/>
    </dgm:pt>
    <dgm:pt modelId="{81022B01-78F3-459D-BEE2-DD25E24E32D8}" type="pres">
      <dgm:prSet presAssocID="{67280D03-7565-4C7C-A3BC-4BAD10DDDA73}" presName="parentText" presStyleLbl="node1" presStyleIdx="3" presStyleCnt="5" custLinFactY="-96474" custLinFactNeighborX="-896" custLinFactNeighborY="-100000">
        <dgm:presLayoutVars>
          <dgm:chMax val="0"/>
          <dgm:bulletEnabled val="1"/>
        </dgm:presLayoutVars>
      </dgm:prSet>
      <dgm:spPr/>
    </dgm:pt>
    <dgm:pt modelId="{22B1BF8F-E08A-428C-92AD-18B0C1C43720}" type="pres">
      <dgm:prSet presAssocID="{AC79BE13-37B6-4CC1-9EF3-D5907924339A}" presName="spacer" presStyleCnt="0"/>
      <dgm:spPr/>
    </dgm:pt>
    <dgm:pt modelId="{C51E9A16-5F38-4EBD-8416-B63356733590}" type="pres">
      <dgm:prSet presAssocID="{B5D8C8ED-1DD4-445E-9026-E96529BDCF8C}" presName="parentText" presStyleLbl="node1" presStyleIdx="4" presStyleCnt="5" custScaleY="134615" custLinFactY="-98794" custLinFactNeighborX="1102" custLinFactNeighborY="-100000">
        <dgm:presLayoutVars>
          <dgm:chMax val="0"/>
          <dgm:bulletEnabled val="1"/>
        </dgm:presLayoutVars>
      </dgm:prSet>
      <dgm:spPr/>
    </dgm:pt>
  </dgm:ptLst>
  <dgm:cxnLst>
    <dgm:cxn modelId="{592FB208-3634-453B-AF0D-F3B107226475}" srcId="{467CE8BC-D2C7-475A-9833-147B40D2F4EE}" destId="{BA101659-8D3C-431B-9ED4-473A4FBDADDE}" srcOrd="2" destOrd="0" parTransId="{D472B990-0320-4193-B587-7DA9C0C957CB}" sibTransId="{1D1752F1-9138-4AD7-AD6C-72D21D10B300}"/>
    <dgm:cxn modelId="{267E1309-C22F-42A3-8C18-00BDD06DC0CC}" srcId="{467CE8BC-D2C7-475A-9833-147B40D2F4EE}" destId="{1779402F-A040-40B4-A78D-B8D83755607F}" srcOrd="1" destOrd="0" parTransId="{586A5353-0E05-439C-8D1C-D5D723940DAC}" sibTransId="{C8367780-13B9-4075-BC46-184FAC0A6F84}"/>
    <dgm:cxn modelId="{19F8DF19-F7F9-4311-A3E1-044B86E9C88E}" type="presOf" srcId="{467CE8BC-D2C7-475A-9833-147B40D2F4EE}" destId="{5B23BED3-9DF1-42C5-AA2F-8C2EDF09DEE7}" srcOrd="0" destOrd="0" presId="urn:microsoft.com/office/officeart/2005/8/layout/vList2"/>
    <dgm:cxn modelId="{781C415C-F1DA-49DC-A3AE-4BD3F87BB55C}" type="presOf" srcId="{BA101659-8D3C-431B-9ED4-473A4FBDADDE}" destId="{D7FDF9DA-9B18-409E-BE6A-70C733736516}" srcOrd="0" destOrd="0" presId="urn:microsoft.com/office/officeart/2005/8/layout/vList2"/>
    <dgm:cxn modelId="{C86CB947-C036-4F1F-ABB1-CFADCEDA7C77}" srcId="{467CE8BC-D2C7-475A-9833-147B40D2F4EE}" destId="{67280D03-7565-4C7C-A3BC-4BAD10DDDA73}" srcOrd="3" destOrd="0" parTransId="{AC406385-E980-4C7C-B7DC-8BA14CF9B3B6}" sibTransId="{AC79BE13-37B6-4CC1-9EF3-D5907924339A}"/>
    <dgm:cxn modelId="{A59D4154-50FC-4C33-983E-05C57280654D}" srcId="{1779402F-A040-40B4-A78D-B8D83755607F}" destId="{13A0784F-B8DD-4C54-9F52-EBE8E7036FEA}" srcOrd="0" destOrd="0" parTransId="{183FAF2B-6F91-45CD-AC47-D895C5FD06B5}" sibTransId="{531D871C-0474-4C34-8BA9-D7856A650BC2}"/>
    <dgm:cxn modelId="{4C77EB55-4A1A-4CF5-951A-E5DDFAC7FD39}" type="presOf" srcId="{CD84B38D-8211-4CA1-B556-872AD50F9034}" destId="{075C5CE3-BFC2-4383-9352-30B1E9795A21}" srcOrd="0" destOrd="0" presId="urn:microsoft.com/office/officeart/2005/8/layout/vList2"/>
    <dgm:cxn modelId="{15F03279-5A56-456E-999A-D9D9A4C97ACB}" type="presOf" srcId="{67280D03-7565-4C7C-A3BC-4BAD10DDDA73}" destId="{81022B01-78F3-459D-BEE2-DD25E24E32D8}" srcOrd="0" destOrd="0" presId="urn:microsoft.com/office/officeart/2005/8/layout/vList2"/>
    <dgm:cxn modelId="{FF7C959E-7EAC-4795-87BC-612FB7A832EF}" type="presOf" srcId="{B5D8C8ED-1DD4-445E-9026-E96529BDCF8C}" destId="{C51E9A16-5F38-4EBD-8416-B63356733590}" srcOrd="0" destOrd="0" presId="urn:microsoft.com/office/officeart/2005/8/layout/vList2"/>
    <dgm:cxn modelId="{770AE3A0-7981-4117-A768-B92DA8637DC0}" type="presOf" srcId="{13A0784F-B8DD-4C54-9F52-EBE8E7036FEA}" destId="{1E22FCBC-5E4D-4454-A3EB-B46FCADEDA1A}" srcOrd="0" destOrd="0" presId="urn:microsoft.com/office/officeart/2005/8/layout/vList2"/>
    <dgm:cxn modelId="{EE45CCAD-E487-4443-A71A-E94CEAE592A5}" srcId="{467CE8BC-D2C7-475A-9833-147B40D2F4EE}" destId="{B5D8C8ED-1DD4-445E-9026-E96529BDCF8C}" srcOrd="4" destOrd="0" parTransId="{5DFE8929-7428-4994-8B10-3CC513E7E34E}" sibTransId="{731C566F-754A-4B77-9233-1AACDB1E990C}"/>
    <dgm:cxn modelId="{E8F176C5-2E53-4DC7-8929-104855BCF1B7}" srcId="{467CE8BC-D2C7-475A-9833-147B40D2F4EE}" destId="{CD84B38D-8211-4CA1-B556-872AD50F9034}" srcOrd="0" destOrd="0" parTransId="{F81CE283-2AB0-4433-A8F8-6B7C264A7F5D}" sibTransId="{F3A299CB-1F94-46DA-9D93-CCA35C07B805}"/>
    <dgm:cxn modelId="{7ACD2CDD-DE18-45C5-BB61-8A460B745D04}" type="presOf" srcId="{1779402F-A040-40B4-A78D-B8D83755607F}" destId="{B7D26383-D119-4395-ADE4-275C4211693F}" srcOrd="0" destOrd="0" presId="urn:microsoft.com/office/officeart/2005/8/layout/vList2"/>
    <dgm:cxn modelId="{C30161C0-F07A-4338-A111-C96DFA4BC350}" type="presParOf" srcId="{5B23BED3-9DF1-42C5-AA2F-8C2EDF09DEE7}" destId="{075C5CE3-BFC2-4383-9352-30B1E9795A21}" srcOrd="0" destOrd="0" presId="urn:microsoft.com/office/officeart/2005/8/layout/vList2"/>
    <dgm:cxn modelId="{8EA52629-3747-4523-B711-251291D535F0}" type="presParOf" srcId="{5B23BED3-9DF1-42C5-AA2F-8C2EDF09DEE7}" destId="{C04BF65A-C5E3-4917-A0A7-4D870BF60BA8}" srcOrd="1" destOrd="0" presId="urn:microsoft.com/office/officeart/2005/8/layout/vList2"/>
    <dgm:cxn modelId="{645AED49-DB48-466E-A331-FAC3B7A0B170}" type="presParOf" srcId="{5B23BED3-9DF1-42C5-AA2F-8C2EDF09DEE7}" destId="{B7D26383-D119-4395-ADE4-275C4211693F}" srcOrd="2" destOrd="0" presId="urn:microsoft.com/office/officeart/2005/8/layout/vList2"/>
    <dgm:cxn modelId="{34675E69-0BF7-42DA-976B-FA10C65F68C5}" type="presParOf" srcId="{5B23BED3-9DF1-42C5-AA2F-8C2EDF09DEE7}" destId="{1E22FCBC-5E4D-4454-A3EB-B46FCADEDA1A}" srcOrd="3" destOrd="0" presId="urn:microsoft.com/office/officeart/2005/8/layout/vList2"/>
    <dgm:cxn modelId="{E5849B29-028B-4C6D-8D18-B9008C0D0DD5}" type="presParOf" srcId="{5B23BED3-9DF1-42C5-AA2F-8C2EDF09DEE7}" destId="{D7FDF9DA-9B18-409E-BE6A-70C733736516}" srcOrd="4" destOrd="0" presId="urn:microsoft.com/office/officeart/2005/8/layout/vList2"/>
    <dgm:cxn modelId="{2ECD3132-C68D-42DC-866A-091F59301446}" type="presParOf" srcId="{5B23BED3-9DF1-42C5-AA2F-8C2EDF09DEE7}" destId="{86DDC30D-526C-46D0-B479-6EF243F3C134}" srcOrd="5" destOrd="0" presId="urn:microsoft.com/office/officeart/2005/8/layout/vList2"/>
    <dgm:cxn modelId="{9A3804FF-FA2F-468A-BF79-5075435E030C}" type="presParOf" srcId="{5B23BED3-9DF1-42C5-AA2F-8C2EDF09DEE7}" destId="{81022B01-78F3-459D-BEE2-DD25E24E32D8}" srcOrd="6" destOrd="0" presId="urn:microsoft.com/office/officeart/2005/8/layout/vList2"/>
    <dgm:cxn modelId="{EA5B8B9C-4675-4A41-96CF-BC3E2FE13ADA}" type="presParOf" srcId="{5B23BED3-9DF1-42C5-AA2F-8C2EDF09DEE7}" destId="{22B1BF8F-E08A-428C-92AD-18B0C1C43720}" srcOrd="7" destOrd="0" presId="urn:microsoft.com/office/officeart/2005/8/layout/vList2"/>
    <dgm:cxn modelId="{9CF9CF97-03A0-42E9-BB8A-D8A627409DB4}" type="presParOf" srcId="{5B23BED3-9DF1-42C5-AA2F-8C2EDF09DEE7}" destId="{C51E9A16-5F38-4EBD-8416-B63356733590}"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DB23F1-54F7-4D83-9E54-1BC48324EC07}" type="doc">
      <dgm:prSet loTypeId="urn:microsoft.com/office/officeart/2005/8/layout/vList2" loCatId="list" qsTypeId="urn:microsoft.com/office/officeart/2005/8/quickstyle/simple1" qsCatId="simple" csTypeId="urn:microsoft.com/office/officeart/2005/8/colors/colorful1#1" csCatId="colorful" phldr="1"/>
      <dgm:spPr/>
      <dgm:t>
        <a:bodyPr/>
        <a:lstStyle/>
        <a:p>
          <a:endParaRPr lang="en-US"/>
        </a:p>
      </dgm:t>
    </dgm:pt>
    <dgm:pt modelId="{2EB74802-3F18-4054-AD16-3E1C3E7C2A66}">
      <dgm:prSet custT="1"/>
      <dgm:spPr/>
      <dgm:t>
        <a:bodyPr/>
        <a:lstStyle/>
        <a:p>
          <a:pPr algn="just"/>
          <a:r>
            <a:rPr lang="en-GB" sz="2400" dirty="0"/>
            <a:t>The Complainant , a senior citizen from USA,  received several telephone calls from at least two persons informing her that she had won the lottery. One of the individuals, pretended to be an Attorney-at-law, hired by an American Gaming Association to protect the Complainant’s interests. </a:t>
          </a:r>
          <a:endParaRPr lang="en-US" sz="2400" dirty="0"/>
        </a:p>
      </dgm:t>
    </dgm:pt>
    <dgm:pt modelId="{1194CB67-85DF-4BE2-9C58-A143683E091F}" type="parTrans" cxnId="{24243879-B224-4711-B2E7-EEE9624D4847}">
      <dgm:prSet/>
      <dgm:spPr/>
      <dgm:t>
        <a:bodyPr/>
        <a:lstStyle/>
        <a:p>
          <a:endParaRPr lang="en-US"/>
        </a:p>
      </dgm:t>
    </dgm:pt>
    <dgm:pt modelId="{E489A040-ACC2-491C-997A-C7A8DA1A3ACD}" type="sibTrans" cxnId="{24243879-B224-4711-B2E7-EEE9624D4847}">
      <dgm:prSet/>
      <dgm:spPr/>
      <dgm:t>
        <a:bodyPr/>
        <a:lstStyle/>
        <a:p>
          <a:endParaRPr lang="en-US"/>
        </a:p>
      </dgm:t>
    </dgm:pt>
    <dgm:pt modelId="{338CF2D5-A623-4CDF-A9CF-4756931D59CD}">
      <dgm:prSet custT="1"/>
      <dgm:spPr/>
      <dgm:t>
        <a:bodyPr/>
        <a:lstStyle/>
        <a:p>
          <a:pPr algn="just"/>
          <a:r>
            <a:rPr lang="en-GB" sz="2400" dirty="0"/>
            <a:t>The accused assumed the identity of a fictitious lottery company employee. The Complainant was told that she won a total of US$682 million, three (3) motor vehicles and US$297,000.00 in refund. </a:t>
          </a:r>
          <a:endParaRPr lang="en-US" sz="2400" dirty="0"/>
        </a:p>
      </dgm:t>
    </dgm:pt>
    <dgm:pt modelId="{68652A47-8B55-48FC-854B-8D5419685FAF}" type="parTrans" cxnId="{FA43F396-6CD9-4EE7-AA51-1A687E9BEB69}">
      <dgm:prSet/>
      <dgm:spPr/>
      <dgm:t>
        <a:bodyPr/>
        <a:lstStyle/>
        <a:p>
          <a:endParaRPr lang="en-US"/>
        </a:p>
      </dgm:t>
    </dgm:pt>
    <dgm:pt modelId="{9CFD5AAC-28B3-4945-A137-0B4FA759E8D4}" type="sibTrans" cxnId="{FA43F396-6CD9-4EE7-AA51-1A687E9BEB69}">
      <dgm:prSet/>
      <dgm:spPr/>
      <dgm:t>
        <a:bodyPr/>
        <a:lstStyle/>
        <a:p>
          <a:endParaRPr lang="en-US"/>
        </a:p>
      </dgm:t>
    </dgm:pt>
    <dgm:pt modelId="{FF94BFA8-41A8-4813-B05C-F9AE4FAE0D36}" type="pres">
      <dgm:prSet presAssocID="{1BDB23F1-54F7-4D83-9E54-1BC48324EC07}" presName="linear" presStyleCnt="0">
        <dgm:presLayoutVars>
          <dgm:animLvl val="lvl"/>
          <dgm:resizeHandles val="exact"/>
        </dgm:presLayoutVars>
      </dgm:prSet>
      <dgm:spPr/>
    </dgm:pt>
    <dgm:pt modelId="{BD78A545-6B69-4AF7-9953-4029BB74FB23}" type="pres">
      <dgm:prSet presAssocID="{2EB74802-3F18-4054-AD16-3E1C3E7C2A66}" presName="parentText" presStyleLbl="node1" presStyleIdx="0" presStyleCnt="2">
        <dgm:presLayoutVars>
          <dgm:chMax val="0"/>
          <dgm:bulletEnabled val="1"/>
        </dgm:presLayoutVars>
      </dgm:prSet>
      <dgm:spPr/>
    </dgm:pt>
    <dgm:pt modelId="{404539BD-99B5-4533-BB5C-9BE36E72567C}" type="pres">
      <dgm:prSet presAssocID="{E489A040-ACC2-491C-997A-C7A8DA1A3ACD}" presName="spacer" presStyleCnt="0"/>
      <dgm:spPr/>
    </dgm:pt>
    <dgm:pt modelId="{882F3932-51B1-458E-8C06-A2348C1B3E7A}" type="pres">
      <dgm:prSet presAssocID="{338CF2D5-A623-4CDF-A9CF-4756931D59CD}" presName="parentText" presStyleLbl="node1" presStyleIdx="1" presStyleCnt="2">
        <dgm:presLayoutVars>
          <dgm:chMax val="0"/>
          <dgm:bulletEnabled val="1"/>
        </dgm:presLayoutVars>
      </dgm:prSet>
      <dgm:spPr/>
    </dgm:pt>
  </dgm:ptLst>
  <dgm:cxnLst>
    <dgm:cxn modelId="{BDD03321-4A50-464B-83F5-3D4A6BCD54C6}" type="presOf" srcId="{1BDB23F1-54F7-4D83-9E54-1BC48324EC07}" destId="{FF94BFA8-41A8-4813-B05C-F9AE4FAE0D36}" srcOrd="0" destOrd="0" presId="urn:microsoft.com/office/officeart/2005/8/layout/vList2"/>
    <dgm:cxn modelId="{24243879-B224-4711-B2E7-EEE9624D4847}" srcId="{1BDB23F1-54F7-4D83-9E54-1BC48324EC07}" destId="{2EB74802-3F18-4054-AD16-3E1C3E7C2A66}" srcOrd="0" destOrd="0" parTransId="{1194CB67-85DF-4BE2-9C58-A143683E091F}" sibTransId="{E489A040-ACC2-491C-997A-C7A8DA1A3ACD}"/>
    <dgm:cxn modelId="{FA43F396-6CD9-4EE7-AA51-1A687E9BEB69}" srcId="{1BDB23F1-54F7-4D83-9E54-1BC48324EC07}" destId="{338CF2D5-A623-4CDF-A9CF-4756931D59CD}" srcOrd="1" destOrd="0" parTransId="{68652A47-8B55-48FC-854B-8D5419685FAF}" sibTransId="{9CFD5AAC-28B3-4945-A137-0B4FA759E8D4}"/>
    <dgm:cxn modelId="{2770F0D3-1021-4C20-B6D3-344B4A2DF359}" type="presOf" srcId="{338CF2D5-A623-4CDF-A9CF-4756931D59CD}" destId="{882F3932-51B1-458E-8C06-A2348C1B3E7A}" srcOrd="0" destOrd="0" presId="urn:microsoft.com/office/officeart/2005/8/layout/vList2"/>
    <dgm:cxn modelId="{37B969DA-7146-47D3-BB3E-97A9C5E5821B}" type="presOf" srcId="{2EB74802-3F18-4054-AD16-3E1C3E7C2A66}" destId="{BD78A545-6B69-4AF7-9953-4029BB74FB23}" srcOrd="0" destOrd="0" presId="urn:microsoft.com/office/officeart/2005/8/layout/vList2"/>
    <dgm:cxn modelId="{DCAB0710-4D28-4BAD-96B3-C8770F875FB7}" type="presParOf" srcId="{FF94BFA8-41A8-4813-B05C-F9AE4FAE0D36}" destId="{BD78A545-6B69-4AF7-9953-4029BB74FB23}" srcOrd="0" destOrd="0" presId="urn:microsoft.com/office/officeart/2005/8/layout/vList2"/>
    <dgm:cxn modelId="{ECEF3C73-45B0-472B-A4C0-1C009E386715}" type="presParOf" srcId="{FF94BFA8-41A8-4813-B05C-F9AE4FAE0D36}" destId="{404539BD-99B5-4533-BB5C-9BE36E72567C}" srcOrd="1" destOrd="0" presId="urn:microsoft.com/office/officeart/2005/8/layout/vList2"/>
    <dgm:cxn modelId="{D6D67BA5-6D51-4335-A411-58D4398DC5D6}" type="presParOf" srcId="{FF94BFA8-41A8-4813-B05C-F9AE4FAE0D36}" destId="{882F3932-51B1-458E-8C06-A2348C1B3E7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DB23F1-54F7-4D83-9E54-1BC48324EC0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2EB74802-3F18-4054-AD16-3E1C3E7C2A66}">
      <dgm:prSet custT="1"/>
      <dgm:spPr/>
      <dgm:t>
        <a:bodyPr/>
        <a:lstStyle/>
        <a:p>
          <a:pPr algn="just"/>
          <a:r>
            <a:rPr lang="en-GB" sz="2400" dirty="0"/>
            <a:t>She was instructed by one of the callers that the funds were being housed in Jamaica and therefore she had to send money to Jamaica to claim her prizes.   She sent  via wire transfer three amounts totalling US$44,000  ( US$9,000, US$10,000 and US$25,000 respectively ) to  the accused bank account in a financial institution in Jamaica to retrieve her prize </a:t>
          </a:r>
          <a:endParaRPr lang="en-US" sz="2400" dirty="0"/>
        </a:p>
      </dgm:t>
    </dgm:pt>
    <dgm:pt modelId="{1194CB67-85DF-4BE2-9C58-A143683E091F}" type="parTrans" cxnId="{24243879-B224-4711-B2E7-EEE9624D4847}">
      <dgm:prSet/>
      <dgm:spPr/>
      <dgm:t>
        <a:bodyPr/>
        <a:lstStyle/>
        <a:p>
          <a:endParaRPr lang="en-US"/>
        </a:p>
      </dgm:t>
    </dgm:pt>
    <dgm:pt modelId="{E489A040-ACC2-491C-997A-C7A8DA1A3ACD}" type="sibTrans" cxnId="{24243879-B224-4711-B2E7-EEE9624D4847}">
      <dgm:prSet/>
      <dgm:spPr/>
      <dgm:t>
        <a:bodyPr/>
        <a:lstStyle/>
        <a:p>
          <a:endParaRPr lang="en-US"/>
        </a:p>
      </dgm:t>
    </dgm:pt>
    <dgm:pt modelId="{338CF2D5-A623-4CDF-A9CF-4756931D59CD}">
      <dgm:prSet custT="1"/>
      <dgm:spPr/>
      <dgm:t>
        <a:bodyPr/>
        <a:lstStyle/>
        <a:p>
          <a:pPr algn="just"/>
          <a:r>
            <a:rPr lang="en-GB" sz="2800" dirty="0"/>
            <a:t>She was told by the Accused and/or person pretending to be an attorney that she should tell the bank that the Accused was her nephew</a:t>
          </a:r>
          <a:endParaRPr lang="en-US" sz="2800" dirty="0"/>
        </a:p>
      </dgm:t>
    </dgm:pt>
    <dgm:pt modelId="{68652A47-8B55-48FC-854B-8D5419685FAF}" type="parTrans" cxnId="{FA43F396-6CD9-4EE7-AA51-1A687E9BEB69}">
      <dgm:prSet/>
      <dgm:spPr/>
      <dgm:t>
        <a:bodyPr/>
        <a:lstStyle/>
        <a:p>
          <a:endParaRPr lang="en-US"/>
        </a:p>
      </dgm:t>
    </dgm:pt>
    <dgm:pt modelId="{9CFD5AAC-28B3-4945-A137-0B4FA759E8D4}" type="sibTrans" cxnId="{FA43F396-6CD9-4EE7-AA51-1A687E9BEB69}">
      <dgm:prSet/>
      <dgm:spPr/>
      <dgm:t>
        <a:bodyPr/>
        <a:lstStyle/>
        <a:p>
          <a:endParaRPr lang="en-US"/>
        </a:p>
      </dgm:t>
    </dgm:pt>
    <dgm:pt modelId="{47050376-1901-4FE7-93AD-253B2BAA4A06}" type="pres">
      <dgm:prSet presAssocID="{1BDB23F1-54F7-4D83-9E54-1BC48324EC07}" presName="linear" presStyleCnt="0">
        <dgm:presLayoutVars>
          <dgm:animLvl val="lvl"/>
          <dgm:resizeHandles val="exact"/>
        </dgm:presLayoutVars>
      </dgm:prSet>
      <dgm:spPr/>
    </dgm:pt>
    <dgm:pt modelId="{36D72EB3-54BE-491B-8990-8A6FC60E0CDD}" type="pres">
      <dgm:prSet presAssocID="{2EB74802-3F18-4054-AD16-3E1C3E7C2A66}" presName="parentText" presStyleLbl="node1" presStyleIdx="0" presStyleCnt="2">
        <dgm:presLayoutVars>
          <dgm:chMax val="0"/>
          <dgm:bulletEnabled val="1"/>
        </dgm:presLayoutVars>
      </dgm:prSet>
      <dgm:spPr/>
    </dgm:pt>
    <dgm:pt modelId="{FB4B40ED-09EF-4189-837D-7CDB6FCA6A9F}" type="pres">
      <dgm:prSet presAssocID="{E489A040-ACC2-491C-997A-C7A8DA1A3ACD}" presName="spacer" presStyleCnt="0"/>
      <dgm:spPr/>
    </dgm:pt>
    <dgm:pt modelId="{F3EF692C-D9E6-4FB1-8164-64300E4C9A6B}" type="pres">
      <dgm:prSet presAssocID="{338CF2D5-A623-4CDF-A9CF-4756931D59CD}" presName="parentText" presStyleLbl="node1" presStyleIdx="1" presStyleCnt="2">
        <dgm:presLayoutVars>
          <dgm:chMax val="0"/>
          <dgm:bulletEnabled val="1"/>
        </dgm:presLayoutVars>
      </dgm:prSet>
      <dgm:spPr/>
    </dgm:pt>
  </dgm:ptLst>
  <dgm:cxnLst>
    <dgm:cxn modelId="{23051315-0311-4DA5-8402-9918AF7FC0F5}" type="presOf" srcId="{2EB74802-3F18-4054-AD16-3E1C3E7C2A66}" destId="{36D72EB3-54BE-491B-8990-8A6FC60E0CDD}" srcOrd="0" destOrd="0" presId="urn:microsoft.com/office/officeart/2005/8/layout/vList2"/>
    <dgm:cxn modelId="{24243879-B224-4711-B2E7-EEE9624D4847}" srcId="{1BDB23F1-54F7-4D83-9E54-1BC48324EC07}" destId="{2EB74802-3F18-4054-AD16-3E1C3E7C2A66}" srcOrd="0" destOrd="0" parTransId="{1194CB67-85DF-4BE2-9C58-A143683E091F}" sibTransId="{E489A040-ACC2-491C-997A-C7A8DA1A3ACD}"/>
    <dgm:cxn modelId="{E61FF383-AD04-489B-9A81-50144EA84F1E}" type="presOf" srcId="{338CF2D5-A623-4CDF-A9CF-4756931D59CD}" destId="{F3EF692C-D9E6-4FB1-8164-64300E4C9A6B}" srcOrd="0" destOrd="0" presId="urn:microsoft.com/office/officeart/2005/8/layout/vList2"/>
    <dgm:cxn modelId="{FA43F396-6CD9-4EE7-AA51-1A687E9BEB69}" srcId="{1BDB23F1-54F7-4D83-9E54-1BC48324EC07}" destId="{338CF2D5-A623-4CDF-A9CF-4756931D59CD}" srcOrd="1" destOrd="0" parTransId="{68652A47-8B55-48FC-854B-8D5419685FAF}" sibTransId="{9CFD5AAC-28B3-4945-A137-0B4FA759E8D4}"/>
    <dgm:cxn modelId="{C2F683F2-73D5-403B-86BB-7548C234C315}" type="presOf" srcId="{1BDB23F1-54F7-4D83-9E54-1BC48324EC07}" destId="{47050376-1901-4FE7-93AD-253B2BAA4A06}" srcOrd="0" destOrd="0" presId="urn:microsoft.com/office/officeart/2005/8/layout/vList2"/>
    <dgm:cxn modelId="{F64C7B9E-DFE1-4E08-AD39-616DE74AAED5}" type="presParOf" srcId="{47050376-1901-4FE7-93AD-253B2BAA4A06}" destId="{36D72EB3-54BE-491B-8990-8A6FC60E0CDD}" srcOrd="0" destOrd="0" presId="urn:microsoft.com/office/officeart/2005/8/layout/vList2"/>
    <dgm:cxn modelId="{DFF0D7DB-F79F-42D7-90B3-517FAB21FDE1}" type="presParOf" srcId="{47050376-1901-4FE7-93AD-253B2BAA4A06}" destId="{FB4B40ED-09EF-4189-837D-7CDB6FCA6A9F}" srcOrd="1" destOrd="0" presId="urn:microsoft.com/office/officeart/2005/8/layout/vList2"/>
    <dgm:cxn modelId="{C9C39A5F-C1BA-4FCB-815B-1E0AEDD84C5E}" type="presParOf" srcId="{47050376-1901-4FE7-93AD-253B2BAA4A06}" destId="{F3EF692C-D9E6-4FB1-8164-64300E4C9A6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BDB23F1-54F7-4D83-9E54-1BC48324EC0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38CF2D5-A623-4CDF-A9CF-4756931D59CD}">
      <dgm:prSet custT="1"/>
      <dgm:spPr/>
      <dgm:t>
        <a:bodyPr/>
        <a:lstStyle/>
        <a:p>
          <a:pPr algn="just"/>
          <a:r>
            <a:rPr lang="en-GB" sz="2800" dirty="0"/>
            <a:t>When the Complainant sent the US$25,000 it further triggered the bank’s obligations under POCA which caused the bank’s representatives to put a hold on the funds and make contact with the FID</a:t>
          </a:r>
          <a:endParaRPr lang="en-US" sz="2800" dirty="0"/>
        </a:p>
      </dgm:t>
    </dgm:pt>
    <dgm:pt modelId="{68652A47-8B55-48FC-854B-8D5419685FAF}" type="parTrans" cxnId="{FA43F396-6CD9-4EE7-AA51-1A687E9BEB69}">
      <dgm:prSet/>
      <dgm:spPr/>
      <dgm:t>
        <a:bodyPr/>
        <a:lstStyle/>
        <a:p>
          <a:endParaRPr lang="en-US"/>
        </a:p>
      </dgm:t>
    </dgm:pt>
    <dgm:pt modelId="{9CFD5AAC-28B3-4945-A137-0B4FA759E8D4}" type="sibTrans" cxnId="{FA43F396-6CD9-4EE7-AA51-1A687E9BEB69}">
      <dgm:prSet/>
      <dgm:spPr/>
      <dgm:t>
        <a:bodyPr/>
        <a:lstStyle/>
        <a:p>
          <a:endParaRPr lang="en-US"/>
        </a:p>
      </dgm:t>
    </dgm:pt>
    <dgm:pt modelId="{D9376F8A-9D2D-499A-8E68-832E6457C4BE}">
      <dgm:prSet/>
      <dgm:spPr/>
      <dgm:t>
        <a:bodyPr/>
        <a:lstStyle/>
        <a:p>
          <a:pPr algn="just"/>
          <a:r>
            <a:rPr lang="en-GB" dirty="0"/>
            <a:t>The exhibits showed that the Accused received, withdrew and used the money sent by the Complainant.   The initial requests of US$9,000 and US$10,000 were below the threshold but the amounts deposited progressively increased.</a:t>
          </a:r>
          <a:endParaRPr lang="en-US" dirty="0"/>
        </a:p>
      </dgm:t>
    </dgm:pt>
    <dgm:pt modelId="{FB5DD67A-D6E4-4C23-AE31-130529A44E61}" type="parTrans" cxnId="{82B2762F-21DF-47D7-AF95-6357ECAD674F}">
      <dgm:prSet/>
      <dgm:spPr/>
      <dgm:t>
        <a:bodyPr/>
        <a:lstStyle/>
        <a:p>
          <a:endParaRPr lang="en-US"/>
        </a:p>
      </dgm:t>
    </dgm:pt>
    <dgm:pt modelId="{5BF32857-3246-48C7-9D9F-6BCA91960B8A}" type="sibTrans" cxnId="{82B2762F-21DF-47D7-AF95-6357ECAD674F}">
      <dgm:prSet/>
      <dgm:spPr/>
      <dgm:t>
        <a:bodyPr/>
        <a:lstStyle/>
        <a:p>
          <a:endParaRPr lang="en-US"/>
        </a:p>
      </dgm:t>
    </dgm:pt>
    <dgm:pt modelId="{47050376-1901-4FE7-93AD-253B2BAA4A06}" type="pres">
      <dgm:prSet presAssocID="{1BDB23F1-54F7-4D83-9E54-1BC48324EC07}" presName="linear" presStyleCnt="0">
        <dgm:presLayoutVars>
          <dgm:animLvl val="lvl"/>
          <dgm:resizeHandles val="exact"/>
        </dgm:presLayoutVars>
      </dgm:prSet>
      <dgm:spPr/>
    </dgm:pt>
    <dgm:pt modelId="{F7197EF4-D238-4467-8B5F-845BA1AB6854}" type="pres">
      <dgm:prSet presAssocID="{D9376F8A-9D2D-499A-8E68-832E6457C4BE}" presName="parentText" presStyleLbl="node1" presStyleIdx="0" presStyleCnt="2">
        <dgm:presLayoutVars>
          <dgm:chMax val="0"/>
          <dgm:bulletEnabled val="1"/>
        </dgm:presLayoutVars>
      </dgm:prSet>
      <dgm:spPr/>
    </dgm:pt>
    <dgm:pt modelId="{5B9D8B52-4C97-4608-B432-ECA30AB36D88}" type="pres">
      <dgm:prSet presAssocID="{5BF32857-3246-48C7-9D9F-6BCA91960B8A}" presName="spacer" presStyleCnt="0"/>
      <dgm:spPr/>
    </dgm:pt>
    <dgm:pt modelId="{F3EF692C-D9E6-4FB1-8164-64300E4C9A6B}" type="pres">
      <dgm:prSet presAssocID="{338CF2D5-A623-4CDF-A9CF-4756931D59CD}" presName="parentText" presStyleLbl="node1" presStyleIdx="1" presStyleCnt="2">
        <dgm:presLayoutVars>
          <dgm:chMax val="0"/>
          <dgm:bulletEnabled val="1"/>
        </dgm:presLayoutVars>
      </dgm:prSet>
      <dgm:spPr/>
    </dgm:pt>
  </dgm:ptLst>
  <dgm:cxnLst>
    <dgm:cxn modelId="{82B2762F-21DF-47D7-AF95-6357ECAD674F}" srcId="{1BDB23F1-54F7-4D83-9E54-1BC48324EC07}" destId="{D9376F8A-9D2D-499A-8E68-832E6457C4BE}" srcOrd="0" destOrd="0" parTransId="{FB5DD67A-D6E4-4C23-AE31-130529A44E61}" sibTransId="{5BF32857-3246-48C7-9D9F-6BCA91960B8A}"/>
    <dgm:cxn modelId="{E61FF383-AD04-489B-9A81-50144EA84F1E}" type="presOf" srcId="{338CF2D5-A623-4CDF-A9CF-4756931D59CD}" destId="{F3EF692C-D9E6-4FB1-8164-64300E4C9A6B}" srcOrd="0" destOrd="0" presId="urn:microsoft.com/office/officeart/2005/8/layout/vList2"/>
    <dgm:cxn modelId="{FA43F396-6CD9-4EE7-AA51-1A687E9BEB69}" srcId="{1BDB23F1-54F7-4D83-9E54-1BC48324EC07}" destId="{338CF2D5-A623-4CDF-A9CF-4756931D59CD}" srcOrd="1" destOrd="0" parTransId="{68652A47-8B55-48FC-854B-8D5419685FAF}" sibTransId="{9CFD5AAC-28B3-4945-A137-0B4FA759E8D4}"/>
    <dgm:cxn modelId="{33C3C8A1-413E-422E-98E4-B93BB594C932}" type="presOf" srcId="{D9376F8A-9D2D-499A-8E68-832E6457C4BE}" destId="{F7197EF4-D238-4467-8B5F-845BA1AB6854}" srcOrd="0" destOrd="0" presId="urn:microsoft.com/office/officeart/2005/8/layout/vList2"/>
    <dgm:cxn modelId="{C2F683F2-73D5-403B-86BB-7548C234C315}" type="presOf" srcId="{1BDB23F1-54F7-4D83-9E54-1BC48324EC07}" destId="{47050376-1901-4FE7-93AD-253B2BAA4A06}" srcOrd="0" destOrd="0" presId="urn:microsoft.com/office/officeart/2005/8/layout/vList2"/>
    <dgm:cxn modelId="{D2759689-D113-4811-8715-98F45B187C0C}" type="presParOf" srcId="{47050376-1901-4FE7-93AD-253B2BAA4A06}" destId="{F7197EF4-D238-4467-8B5F-845BA1AB6854}" srcOrd="0" destOrd="0" presId="urn:microsoft.com/office/officeart/2005/8/layout/vList2"/>
    <dgm:cxn modelId="{B2202D36-DC65-4A3B-B34D-BBC6CA4837EB}" type="presParOf" srcId="{47050376-1901-4FE7-93AD-253B2BAA4A06}" destId="{5B9D8B52-4C97-4608-B432-ECA30AB36D88}" srcOrd="1" destOrd="0" presId="urn:microsoft.com/office/officeart/2005/8/layout/vList2"/>
    <dgm:cxn modelId="{C9C39A5F-C1BA-4FCB-815B-1E0AEDD84C5E}" type="presParOf" srcId="{47050376-1901-4FE7-93AD-253B2BAA4A06}" destId="{F3EF692C-D9E6-4FB1-8164-64300E4C9A6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F82BCC9-39D6-44AA-88A9-6708A6357F2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B383F2D-8C6A-4120-8E95-4030B24D6BDB}">
      <dgm:prSet phldrT="[Text]"/>
      <dgm:spPr/>
      <dgm:t>
        <a:bodyPr/>
        <a:lstStyle/>
        <a:p>
          <a:r>
            <a:rPr lang="en-US"/>
            <a:t>Complainant</a:t>
          </a:r>
        </a:p>
      </dgm:t>
    </dgm:pt>
    <dgm:pt modelId="{B2C4BD92-9411-43E1-9EBC-B7CAFAFCA45C}" type="parTrans" cxnId="{B8079DC6-C062-44FA-AD39-4DED49AD7D5C}">
      <dgm:prSet/>
      <dgm:spPr/>
      <dgm:t>
        <a:bodyPr/>
        <a:lstStyle/>
        <a:p>
          <a:endParaRPr lang="en-US"/>
        </a:p>
      </dgm:t>
    </dgm:pt>
    <dgm:pt modelId="{BAC9A6F5-B35F-4AD9-A122-0D3D699824CA}" type="sibTrans" cxnId="{B8079DC6-C062-44FA-AD39-4DED49AD7D5C}">
      <dgm:prSet/>
      <dgm:spPr/>
      <dgm:t>
        <a:bodyPr/>
        <a:lstStyle/>
        <a:p>
          <a:endParaRPr lang="en-US"/>
        </a:p>
      </dgm:t>
    </dgm:pt>
    <dgm:pt modelId="{393436E3-D070-47D0-9FA7-34DBB2C3A485}">
      <dgm:prSet phldrT="[Text]"/>
      <dgm:spPr/>
      <dgm:t>
        <a:bodyPr/>
        <a:lstStyle/>
        <a:p>
          <a:r>
            <a:rPr lang="en-US"/>
            <a:t>Compliance Officer Expert from Bank</a:t>
          </a:r>
        </a:p>
      </dgm:t>
    </dgm:pt>
    <dgm:pt modelId="{E6E1D1A5-FFA8-45E2-ACF6-B8C6ADF8A924}" type="parTrans" cxnId="{0E735639-5631-498E-9175-9CD691CCC771}">
      <dgm:prSet/>
      <dgm:spPr/>
      <dgm:t>
        <a:bodyPr/>
        <a:lstStyle/>
        <a:p>
          <a:endParaRPr lang="en-US"/>
        </a:p>
      </dgm:t>
    </dgm:pt>
    <dgm:pt modelId="{2714F763-894E-43B6-A1B5-65C0495AFF33}" type="sibTrans" cxnId="{0E735639-5631-498E-9175-9CD691CCC771}">
      <dgm:prSet/>
      <dgm:spPr/>
      <dgm:t>
        <a:bodyPr/>
        <a:lstStyle/>
        <a:p>
          <a:endParaRPr lang="en-US"/>
        </a:p>
      </dgm:t>
    </dgm:pt>
    <dgm:pt modelId="{33E54870-7E54-4508-BF9D-9E676F70DDF4}">
      <dgm:prSet phldrT="[Text]"/>
      <dgm:spPr/>
      <dgm:t>
        <a:bodyPr/>
        <a:lstStyle/>
        <a:p>
          <a:r>
            <a:rPr lang="en-US"/>
            <a:t>Investigating Officer</a:t>
          </a:r>
        </a:p>
      </dgm:t>
    </dgm:pt>
    <dgm:pt modelId="{8A6B6CC9-AAD5-4926-A796-89425AF9B862}" type="parTrans" cxnId="{641076AE-AD60-4CCA-9098-F7A06CD5C0B5}">
      <dgm:prSet/>
      <dgm:spPr/>
      <dgm:t>
        <a:bodyPr/>
        <a:lstStyle/>
        <a:p>
          <a:endParaRPr lang="en-US"/>
        </a:p>
      </dgm:t>
    </dgm:pt>
    <dgm:pt modelId="{E7859915-BF02-47ED-9640-F40B3349D931}" type="sibTrans" cxnId="{641076AE-AD60-4CCA-9098-F7A06CD5C0B5}">
      <dgm:prSet/>
      <dgm:spPr/>
      <dgm:t>
        <a:bodyPr/>
        <a:lstStyle/>
        <a:p>
          <a:endParaRPr lang="en-US"/>
        </a:p>
      </dgm:t>
    </dgm:pt>
    <dgm:pt modelId="{EB9EBCB6-5C4F-467F-A98C-95CEC8B60338}">
      <dgm:prSet/>
      <dgm:spPr/>
      <dgm:t>
        <a:bodyPr/>
        <a:lstStyle/>
        <a:p>
          <a:endParaRPr lang="en-US"/>
        </a:p>
      </dgm:t>
    </dgm:pt>
    <dgm:pt modelId="{590482E8-92D9-4849-B55A-CB5DD2AAB0AA}" type="parTrans" cxnId="{F8448B6B-530F-4466-8B9C-0D1FC3AA6EA9}">
      <dgm:prSet/>
      <dgm:spPr/>
      <dgm:t>
        <a:bodyPr/>
        <a:lstStyle/>
        <a:p>
          <a:endParaRPr lang="en-US"/>
        </a:p>
      </dgm:t>
    </dgm:pt>
    <dgm:pt modelId="{26D3AE43-A72E-4CB4-8881-AF1BA77ED205}" type="sibTrans" cxnId="{F8448B6B-530F-4466-8B9C-0D1FC3AA6EA9}">
      <dgm:prSet/>
      <dgm:spPr/>
      <dgm:t>
        <a:bodyPr/>
        <a:lstStyle/>
        <a:p>
          <a:endParaRPr lang="en-US"/>
        </a:p>
      </dgm:t>
    </dgm:pt>
    <dgm:pt modelId="{A5668B0B-9BD3-4959-B500-07EF4BCF1004}">
      <dgm:prSet/>
      <dgm:spPr/>
      <dgm:t>
        <a:bodyPr/>
        <a:lstStyle/>
        <a:p>
          <a:r>
            <a:rPr lang="en-US" dirty="0"/>
            <a:t>Know Your Customer evidence</a:t>
          </a:r>
        </a:p>
      </dgm:t>
    </dgm:pt>
    <dgm:pt modelId="{D0088025-074A-4E99-A90D-9E5D8158E0E2}" type="parTrans" cxnId="{8A243C3B-949A-40FB-BA96-F969215C42A9}">
      <dgm:prSet/>
      <dgm:spPr/>
      <dgm:t>
        <a:bodyPr/>
        <a:lstStyle/>
        <a:p>
          <a:endParaRPr lang="en-US"/>
        </a:p>
      </dgm:t>
    </dgm:pt>
    <dgm:pt modelId="{B5AD1E51-BB29-4CEE-A3A0-A486B84D8B73}" type="sibTrans" cxnId="{8A243C3B-949A-40FB-BA96-F969215C42A9}">
      <dgm:prSet/>
      <dgm:spPr/>
      <dgm:t>
        <a:bodyPr/>
        <a:lstStyle/>
        <a:p>
          <a:endParaRPr lang="en-US"/>
        </a:p>
      </dgm:t>
    </dgm:pt>
    <dgm:pt modelId="{05666C71-70C1-43A0-8DA6-9ABC1E925621}">
      <dgm:prSet/>
      <dgm:spPr/>
      <dgm:t>
        <a:bodyPr/>
        <a:lstStyle/>
        <a:p>
          <a:r>
            <a:rPr lang="en-US"/>
            <a:t>Bank Processes</a:t>
          </a:r>
        </a:p>
      </dgm:t>
    </dgm:pt>
    <dgm:pt modelId="{65ADC76C-7DC4-4406-8509-256F662EF1FE}" type="parTrans" cxnId="{5F397B0C-9BFC-42F5-9194-F7F39DCBB668}">
      <dgm:prSet/>
      <dgm:spPr/>
      <dgm:t>
        <a:bodyPr/>
        <a:lstStyle/>
        <a:p>
          <a:endParaRPr lang="en-US"/>
        </a:p>
      </dgm:t>
    </dgm:pt>
    <dgm:pt modelId="{243FE144-35CD-46B6-813D-91A4840F75C2}" type="sibTrans" cxnId="{5F397B0C-9BFC-42F5-9194-F7F39DCBB668}">
      <dgm:prSet/>
      <dgm:spPr/>
      <dgm:t>
        <a:bodyPr/>
        <a:lstStyle/>
        <a:p>
          <a:endParaRPr lang="en-US"/>
        </a:p>
      </dgm:t>
    </dgm:pt>
    <dgm:pt modelId="{889CD278-E005-45B3-9DCD-ABE5ADB2F8E5}">
      <dgm:prSet/>
      <dgm:spPr/>
      <dgm:t>
        <a:bodyPr/>
        <a:lstStyle/>
        <a:p>
          <a:r>
            <a:rPr lang="en-US"/>
            <a:t>Various Transactions By the Accused</a:t>
          </a:r>
        </a:p>
      </dgm:t>
    </dgm:pt>
    <dgm:pt modelId="{09D009ED-5E27-434B-A034-0B32C2ECFB81}" type="parTrans" cxnId="{CC79278F-D934-4E4D-A186-0BDDA5E46799}">
      <dgm:prSet/>
      <dgm:spPr/>
      <dgm:t>
        <a:bodyPr/>
        <a:lstStyle/>
        <a:p>
          <a:endParaRPr lang="en-US"/>
        </a:p>
      </dgm:t>
    </dgm:pt>
    <dgm:pt modelId="{40854ADD-101D-4DCD-9CE4-531D3D88DD14}" type="sibTrans" cxnId="{CC79278F-D934-4E4D-A186-0BDDA5E46799}">
      <dgm:prSet/>
      <dgm:spPr/>
      <dgm:t>
        <a:bodyPr/>
        <a:lstStyle/>
        <a:p>
          <a:endParaRPr lang="en-US"/>
        </a:p>
      </dgm:t>
    </dgm:pt>
    <dgm:pt modelId="{8896637B-1D2C-4D50-9519-2052623EEF1F}">
      <dgm:prSet/>
      <dgm:spPr/>
      <dgm:t>
        <a:bodyPr/>
        <a:lstStyle/>
        <a:p>
          <a:r>
            <a:rPr lang="en-US"/>
            <a:t>Tracing of Money</a:t>
          </a:r>
        </a:p>
      </dgm:t>
    </dgm:pt>
    <dgm:pt modelId="{69D42C1A-CA6E-4C53-AD73-E02384C371FF}" type="parTrans" cxnId="{A2C68FDE-B488-4011-932B-85C533BEE05D}">
      <dgm:prSet/>
      <dgm:spPr/>
      <dgm:t>
        <a:bodyPr/>
        <a:lstStyle/>
        <a:p>
          <a:endParaRPr lang="en-US"/>
        </a:p>
      </dgm:t>
    </dgm:pt>
    <dgm:pt modelId="{CFE8E30A-5133-4C0F-BBF6-FCAC8F600B5B}" type="sibTrans" cxnId="{A2C68FDE-B488-4011-932B-85C533BEE05D}">
      <dgm:prSet/>
      <dgm:spPr/>
      <dgm:t>
        <a:bodyPr/>
        <a:lstStyle/>
        <a:p>
          <a:endParaRPr lang="en-US"/>
        </a:p>
      </dgm:t>
    </dgm:pt>
    <dgm:pt modelId="{40DF0244-340B-4670-8704-7258555EC4C4}">
      <dgm:prSet/>
      <dgm:spPr/>
      <dgm:t>
        <a:bodyPr/>
        <a:lstStyle/>
        <a:p>
          <a:r>
            <a:rPr lang="en-US"/>
            <a:t>Process after Production Order</a:t>
          </a:r>
        </a:p>
      </dgm:t>
    </dgm:pt>
    <dgm:pt modelId="{EC22BDEE-0F30-4E5B-BC71-65F66899FDB3}" type="parTrans" cxnId="{037C3CED-EF28-49CE-9706-4542695BFD74}">
      <dgm:prSet/>
      <dgm:spPr/>
      <dgm:t>
        <a:bodyPr/>
        <a:lstStyle/>
        <a:p>
          <a:endParaRPr lang="en-US"/>
        </a:p>
      </dgm:t>
    </dgm:pt>
    <dgm:pt modelId="{F2748E7D-FAA2-452D-82FB-AC48819DC020}" type="sibTrans" cxnId="{037C3CED-EF28-49CE-9706-4542695BFD74}">
      <dgm:prSet/>
      <dgm:spPr/>
      <dgm:t>
        <a:bodyPr/>
        <a:lstStyle/>
        <a:p>
          <a:endParaRPr lang="en-US"/>
        </a:p>
      </dgm:t>
    </dgm:pt>
    <dgm:pt modelId="{76C2EEAE-5A94-4125-9027-837C51191A99}">
      <dgm:prSet/>
      <dgm:spPr/>
      <dgm:t>
        <a:bodyPr/>
        <a:lstStyle/>
        <a:p>
          <a:r>
            <a:rPr lang="en-US"/>
            <a:t>Various Exhibits</a:t>
          </a:r>
        </a:p>
      </dgm:t>
    </dgm:pt>
    <dgm:pt modelId="{6C0445BF-11AE-445C-B0BC-ED67FECE5C5A}" type="parTrans" cxnId="{1CB5DB01-2C47-426C-98DA-47C0B5684BD1}">
      <dgm:prSet/>
      <dgm:spPr/>
      <dgm:t>
        <a:bodyPr/>
        <a:lstStyle/>
        <a:p>
          <a:endParaRPr lang="en-US"/>
        </a:p>
      </dgm:t>
    </dgm:pt>
    <dgm:pt modelId="{FBA923ED-2868-48FF-A72B-4B87A8BF5A29}" type="sibTrans" cxnId="{1CB5DB01-2C47-426C-98DA-47C0B5684BD1}">
      <dgm:prSet/>
      <dgm:spPr/>
      <dgm:t>
        <a:bodyPr/>
        <a:lstStyle/>
        <a:p>
          <a:endParaRPr lang="en-US"/>
        </a:p>
      </dgm:t>
    </dgm:pt>
    <dgm:pt modelId="{CBCA928A-684B-4971-A1C9-1714DF0EFDA0}" type="pres">
      <dgm:prSet presAssocID="{BF82BCC9-39D6-44AA-88A9-6708A6357F2B}" presName="linear" presStyleCnt="0">
        <dgm:presLayoutVars>
          <dgm:animLvl val="lvl"/>
          <dgm:resizeHandles val="exact"/>
        </dgm:presLayoutVars>
      </dgm:prSet>
      <dgm:spPr/>
    </dgm:pt>
    <dgm:pt modelId="{95DDDDC8-6CE5-4BB5-A476-FAC1DAFB7391}" type="pres">
      <dgm:prSet presAssocID="{8B383F2D-8C6A-4120-8E95-4030B24D6BDB}" presName="parentText" presStyleLbl="node1" presStyleIdx="0" presStyleCnt="3">
        <dgm:presLayoutVars>
          <dgm:chMax val="0"/>
          <dgm:bulletEnabled val="1"/>
        </dgm:presLayoutVars>
      </dgm:prSet>
      <dgm:spPr/>
    </dgm:pt>
    <dgm:pt modelId="{616BD515-4731-4E45-8567-C8B4BB596084}" type="pres">
      <dgm:prSet presAssocID="{8B383F2D-8C6A-4120-8E95-4030B24D6BDB}" presName="childText" presStyleLbl="revTx" presStyleIdx="0" presStyleCnt="2">
        <dgm:presLayoutVars>
          <dgm:bulletEnabled val="1"/>
        </dgm:presLayoutVars>
      </dgm:prSet>
      <dgm:spPr/>
    </dgm:pt>
    <dgm:pt modelId="{0229117F-111B-441D-901D-7DF280794C7A}" type="pres">
      <dgm:prSet presAssocID="{393436E3-D070-47D0-9FA7-34DBB2C3A485}" presName="parentText" presStyleLbl="node1" presStyleIdx="1" presStyleCnt="3">
        <dgm:presLayoutVars>
          <dgm:chMax val="0"/>
          <dgm:bulletEnabled val="1"/>
        </dgm:presLayoutVars>
      </dgm:prSet>
      <dgm:spPr/>
    </dgm:pt>
    <dgm:pt modelId="{E58D32EE-C0AE-4D3F-9B76-61FF9000BAE7}" type="pres">
      <dgm:prSet presAssocID="{393436E3-D070-47D0-9FA7-34DBB2C3A485}" presName="childText" presStyleLbl="revTx" presStyleIdx="1" presStyleCnt="2">
        <dgm:presLayoutVars>
          <dgm:bulletEnabled val="1"/>
        </dgm:presLayoutVars>
      </dgm:prSet>
      <dgm:spPr/>
    </dgm:pt>
    <dgm:pt modelId="{DE8D8B81-FA1A-47FF-9335-9839DAA05F7C}" type="pres">
      <dgm:prSet presAssocID="{33E54870-7E54-4508-BF9D-9E676F70DDF4}" presName="parentText" presStyleLbl="node1" presStyleIdx="2" presStyleCnt="3">
        <dgm:presLayoutVars>
          <dgm:chMax val="0"/>
          <dgm:bulletEnabled val="1"/>
        </dgm:presLayoutVars>
      </dgm:prSet>
      <dgm:spPr/>
    </dgm:pt>
  </dgm:ptLst>
  <dgm:cxnLst>
    <dgm:cxn modelId="{1CB5DB01-2C47-426C-98DA-47C0B5684BD1}" srcId="{393436E3-D070-47D0-9FA7-34DBB2C3A485}" destId="{76C2EEAE-5A94-4125-9027-837C51191A99}" srcOrd="5" destOrd="0" parTransId="{6C0445BF-11AE-445C-B0BC-ED67FECE5C5A}" sibTransId="{FBA923ED-2868-48FF-A72B-4B87A8BF5A29}"/>
    <dgm:cxn modelId="{5F397B0C-9BFC-42F5-9194-F7F39DCBB668}" srcId="{393436E3-D070-47D0-9FA7-34DBB2C3A485}" destId="{05666C71-70C1-43A0-8DA6-9ABC1E925621}" srcOrd="1" destOrd="0" parTransId="{65ADC76C-7DC4-4406-8509-256F662EF1FE}" sibTransId="{243FE144-35CD-46B6-813D-91A4840F75C2}"/>
    <dgm:cxn modelId="{0E735639-5631-498E-9175-9CD691CCC771}" srcId="{BF82BCC9-39D6-44AA-88A9-6708A6357F2B}" destId="{393436E3-D070-47D0-9FA7-34DBB2C3A485}" srcOrd="1" destOrd="0" parTransId="{E6E1D1A5-FFA8-45E2-ACF6-B8C6ADF8A924}" sibTransId="{2714F763-894E-43B6-A1B5-65C0495AFF33}"/>
    <dgm:cxn modelId="{8A243C3B-949A-40FB-BA96-F969215C42A9}" srcId="{393436E3-D070-47D0-9FA7-34DBB2C3A485}" destId="{A5668B0B-9BD3-4959-B500-07EF4BCF1004}" srcOrd="0" destOrd="0" parTransId="{D0088025-074A-4E99-A90D-9E5D8158E0E2}" sibTransId="{B5AD1E51-BB29-4CEE-A3A0-A486B84D8B73}"/>
    <dgm:cxn modelId="{5C5A7843-335F-4F58-AB8A-2F7C14B8BC5E}" type="presOf" srcId="{33E54870-7E54-4508-BF9D-9E676F70DDF4}" destId="{DE8D8B81-FA1A-47FF-9335-9839DAA05F7C}" srcOrd="0" destOrd="0" presId="urn:microsoft.com/office/officeart/2005/8/layout/vList2"/>
    <dgm:cxn modelId="{9D1E6B65-25F1-49B0-8F00-44C0C0B544E6}" type="presOf" srcId="{889CD278-E005-45B3-9DCD-ABE5ADB2F8E5}" destId="{E58D32EE-C0AE-4D3F-9B76-61FF9000BAE7}" srcOrd="0" destOrd="2" presId="urn:microsoft.com/office/officeart/2005/8/layout/vList2"/>
    <dgm:cxn modelId="{F8448B6B-530F-4466-8B9C-0D1FC3AA6EA9}" srcId="{8B383F2D-8C6A-4120-8E95-4030B24D6BDB}" destId="{EB9EBCB6-5C4F-467F-A98C-95CEC8B60338}" srcOrd="0" destOrd="0" parTransId="{590482E8-92D9-4849-B55A-CB5DD2AAB0AA}" sibTransId="{26D3AE43-A72E-4CB4-8881-AF1BA77ED205}"/>
    <dgm:cxn modelId="{79599870-DE27-4830-930C-9AF60E232C99}" type="presOf" srcId="{76C2EEAE-5A94-4125-9027-837C51191A99}" destId="{E58D32EE-C0AE-4D3F-9B76-61FF9000BAE7}" srcOrd="0" destOrd="5" presId="urn:microsoft.com/office/officeart/2005/8/layout/vList2"/>
    <dgm:cxn modelId="{0740D989-527F-4066-B50F-232B0AA8E01F}" type="presOf" srcId="{A5668B0B-9BD3-4959-B500-07EF4BCF1004}" destId="{E58D32EE-C0AE-4D3F-9B76-61FF9000BAE7}" srcOrd="0" destOrd="0" presId="urn:microsoft.com/office/officeart/2005/8/layout/vList2"/>
    <dgm:cxn modelId="{CC79278F-D934-4E4D-A186-0BDDA5E46799}" srcId="{393436E3-D070-47D0-9FA7-34DBB2C3A485}" destId="{889CD278-E005-45B3-9DCD-ABE5ADB2F8E5}" srcOrd="2" destOrd="0" parTransId="{09D009ED-5E27-434B-A034-0B32C2ECFB81}" sibTransId="{40854ADD-101D-4DCD-9CE4-531D3D88DD14}"/>
    <dgm:cxn modelId="{37EEA19C-DFF2-4046-80AB-CBC18D1E73CA}" type="presOf" srcId="{8B383F2D-8C6A-4120-8E95-4030B24D6BDB}" destId="{95DDDDC8-6CE5-4BB5-A476-FAC1DAFB7391}" srcOrd="0" destOrd="0" presId="urn:microsoft.com/office/officeart/2005/8/layout/vList2"/>
    <dgm:cxn modelId="{069E41AE-EDED-4769-8403-A6EE15618F1B}" type="presOf" srcId="{BF82BCC9-39D6-44AA-88A9-6708A6357F2B}" destId="{CBCA928A-684B-4971-A1C9-1714DF0EFDA0}" srcOrd="0" destOrd="0" presId="urn:microsoft.com/office/officeart/2005/8/layout/vList2"/>
    <dgm:cxn modelId="{641076AE-AD60-4CCA-9098-F7A06CD5C0B5}" srcId="{BF82BCC9-39D6-44AA-88A9-6708A6357F2B}" destId="{33E54870-7E54-4508-BF9D-9E676F70DDF4}" srcOrd="2" destOrd="0" parTransId="{8A6B6CC9-AAD5-4926-A796-89425AF9B862}" sibTransId="{E7859915-BF02-47ED-9640-F40B3349D931}"/>
    <dgm:cxn modelId="{B10165BF-F5A5-4588-A1AC-065B1D579C13}" type="presOf" srcId="{393436E3-D070-47D0-9FA7-34DBB2C3A485}" destId="{0229117F-111B-441D-901D-7DF280794C7A}" srcOrd="0" destOrd="0" presId="urn:microsoft.com/office/officeart/2005/8/layout/vList2"/>
    <dgm:cxn modelId="{B8079DC6-C062-44FA-AD39-4DED49AD7D5C}" srcId="{BF82BCC9-39D6-44AA-88A9-6708A6357F2B}" destId="{8B383F2D-8C6A-4120-8E95-4030B24D6BDB}" srcOrd="0" destOrd="0" parTransId="{B2C4BD92-9411-43E1-9EBC-B7CAFAFCA45C}" sibTransId="{BAC9A6F5-B35F-4AD9-A122-0D3D699824CA}"/>
    <dgm:cxn modelId="{6B6ED1C7-C668-4682-AF5C-CEE74ED2B5A9}" type="presOf" srcId="{EB9EBCB6-5C4F-467F-A98C-95CEC8B60338}" destId="{616BD515-4731-4E45-8567-C8B4BB596084}" srcOrd="0" destOrd="0" presId="urn:microsoft.com/office/officeart/2005/8/layout/vList2"/>
    <dgm:cxn modelId="{D65FE3D2-2625-4A9D-9000-B57D3F274827}" type="presOf" srcId="{40DF0244-340B-4670-8704-7258555EC4C4}" destId="{E58D32EE-C0AE-4D3F-9B76-61FF9000BAE7}" srcOrd="0" destOrd="4" presId="urn:microsoft.com/office/officeart/2005/8/layout/vList2"/>
    <dgm:cxn modelId="{A2C68FDE-B488-4011-932B-85C533BEE05D}" srcId="{393436E3-D070-47D0-9FA7-34DBB2C3A485}" destId="{8896637B-1D2C-4D50-9519-2052623EEF1F}" srcOrd="3" destOrd="0" parTransId="{69D42C1A-CA6E-4C53-AD73-E02384C371FF}" sibTransId="{CFE8E30A-5133-4C0F-BBF6-FCAC8F600B5B}"/>
    <dgm:cxn modelId="{7F48A6E0-AC4C-4100-BF11-FF9C32E5A8EB}" type="presOf" srcId="{8896637B-1D2C-4D50-9519-2052623EEF1F}" destId="{E58D32EE-C0AE-4D3F-9B76-61FF9000BAE7}" srcOrd="0" destOrd="3" presId="urn:microsoft.com/office/officeart/2005/8/layout/vList2"/>
    <dgm:cxn modelId="{037C3CED-EF28-49CE-9706-4542695BFD74}" srcId="{393436E3-D070-47D0-9FA7-34DBB2C3A485}" destId="{40DF0244-340B-4670-8704-7258555EC4C4}" srcOrd="4" destOrd="0" parTransId="{EC22BDEE-0F30-4E5B-BC71-65F66899FDB3}" sibTransId="{F2748E7D-FAA2-452D-82FB-AC48819DC020}"/>
    <dgm:cxn modelId="{0988F1F9-05D2-423E-A76D-A1FDE33F1BF6}" type="presOf" srcId="{05666C71-70C1-43A0-8DA6-9ABC1E925621}" destId="{E58D32EE-C0AE-4D3F-9B76-61FF9000BAE7}" srcOrd="0" destOrd="1" presId="urn:microsoft.com/office/officeart/2005/8/layout/vList2"/>
    <dgm:cxn modelId="{4C183B72-1541-4BC1-B449-B1CBE267E2C3}" type="presParOf" srcId="{CBCA928A-684B-4971-A1C9-1714DF0EFDA0}" destId="{95DDDDC8-6CE5-4BB5-A476-FAC1DAFB7391}" srcOrd="0" destOrd="0" presId="urn:microsoft.com/office/officeart/2005/8/layout/vList2"/>
    <dgm:cxn modelId="{F3BC8451-D979-4DC7-AA69-5E57DC289B87}" type="presParOf" srcId="{CBCA928A-684B-4971-A1C9-1714DF0EFDA0}" destId="{616BD515-4731-4E45-8567-C8B4BB596084}" srcOrd="1" destOrd="0" presId="urn:microsoft.com/office/officeart/2005/8/layout/vList2"/>
    <dgm:cxn modelId="{F009CBDC-A440-4B64-9880-3115D45823BA}" type="presParOf" srcId="{CBCA928A-684B-4971-A1C9-1714DF0EFDA0}" destId="{0229117F-111B-441D-901D-7DF280794C7A}" srcOrd="2" destOrd="0" presId="urn:microsoft.com/office/officeart/2005/8/layout/vList2"/>
    <dgm:cxn modelId="{30184943-2574-48C1-AECD-19778FBE2A6F}" type="presParOf" srcId="{CBCA928A-684B-4971-A1C9-1714DF0EFDA0}" destId="{E58D32EE-C0AE-4D3F-9B76-61FF9000BAE7}" srcOrd="3" destOrd="0" presId="urn:microsoft.com/office/officeart/2005/8/layout/vList2"/>
    <dgm:cxn modelId="{F1B3FAD3-7296-4240-8111-CDF48D39E4DB}" type="presParOf" srcId="{CBCA928A-684B-4971-A1C9-1714DF0EFDA0}" destId="{DE8D8B81-FA1A-47FF-9335-9839DAA05F7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C5C5A-34B2-477B-B5E7-D08BC04260E6}">
      <dsp:nvSpPr>
        <dsp:cNvPr id="0" name=""/>
        <dsp:cNvSpPr/>
      </dsp:nvSpPr>
      <dsp:spPr>
        <a:xfrm>
          <a:off x="2731277" y="1459110"/>
          <a:ext cx="3634978" cy="363497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LANDMARK</a:t>
          </a:r>
        </a:p>
        <a:p>
          <a:pPr marL="0" lvl="0" indent="0" algn="ctr" defTabSz="1778000">
            <a:lnSpc>
              <a:spcPct val="90000"/>
            </a:lnSpc>
            <a:spcBef>
              <a:spcPct val="0"/>
            </a:spcBef>
            <a:spcAft>
              <a:spcPct val="35000"/>
            </a:spcAft>
            <a:buNone/>
          </a:pPr>
          <a:r>
            <a:rPr lang="en-US" sz="4000" kern="1200" dirty="0"/>
            <a:t>CASE</a:t>
          </a:r>
        </a:p>
      </dsp:txBody>
      <dsp:txXfrm>
        <a:off x="3263607" y="1991440"/>
        <a:ext cx="2570318" cy="2570318"/>
      </dsp:txXfrm>
    </dsp:sp>
    <dsp:sp modelId="{5075E872-BE43-483D-A1D1-89D02C51347E}">
      <dsp:nvSpPr>
        <dsp:cNvPr id="0" name=""/>
        <dsp:cNvSpPr/>
      </dsp:nvSpPr>
      <dsp:spPr>
        <a:xfrm>
          <a:off x="3500263" y="81915"/>
          <a:ext cx="2214737" cy="181748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Continuous Training</a:t>
          </a:r>
        </a:p>
      </dsp:txBody>
      <dsp:txXfrm>
        <a:off x="3824604" y="348080"/>
        <a:ext cx="1566055" cy="1285159"/>
      </dsp:txXfrm>
    </dsp:sp>
    <dsp:sp modelId="{ABDF0511-C511-4C1A-B222-079C26D7593D}">
      <dsp:nvSpPr>
        <dsp:cNvPr id="0" name=""/>
        <dsp:cNvSpPr/>
      </dsp:nvSpPr>
      <dsp:spPr>
        <a:xfrm>
          <a:off x="5856185" y="2410360"/>
          <a:ext cx="2140311" cy="181748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dirty="0"/>
            <a:t>Collaboration</a:t>
          </a:r>
        </a:p>
      </dsp:txBody>
      <dsp:txXfrm>
        <a:off x="6169626" y="2676525"/>
        <a:ext cx="1513429" cy="1285159"/>
      </dsp:txXfrm>
    </dsp:sp>
    <dsp:sp modelId="{6EBB5851-F15A-4CD7-B325-603991749897}">
      <dsp:nvSpPr>
        <dsp:cNvPr id="0" name=""/>
        <dsp:cNvSpPr/>
      </dsp:nvSpPr>
      <dsp:spPr>
        <a:xfrm>
          <a:off x="3310838" y="4735062"/>
          <a:ext cx="2475856" cy="181748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Communication</a:t>
          </a:r>
        </a:p>
      </dsp:txBody>
      <dsp:txXfrm>
        <a:off x="3673419" y="5001227"/>
        <a:ext cx="1750694" cy="1285159"/>
      </dsp:txXfrm>
    </dsp:sp>
    <dsp:sp modelId="{29775DF9-7AD0-48CC-8CB0-4292E5B22E01}">
      <dsp:nvSpPr>
        <dsp:cNvPr id="0" name=""/>
        <dsp:cNvSpPr/>
      </dsp:nvSpPr>
      <dsp:spPr>
        <a:xfrm>
          <a:off x="1081670" y="2367855"/>
          <a:ext cx="2199779" cy="181748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International Cooperation</a:t>
          </a:r>
        </a:p>
      </dsp:txBody>
      <dsp:txXfrm>
        <a:off x="1403820" y="2634020"/>
        <a:ext cx="1555479" cy="1285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2716D3-F1A1-445A-A30B-F6FCAADCFCCA}">
      <dsp:nvSpPr>
        <dsp:cNvPr id="0" name=""/>
        <dsp:cNvSpPr/>
      </dsp:nvSpPr>
      <dsp:spPr>
        <a:xfrm>
          <a:off x="0" y="3100718"/>
          <a:ext cx="6225771" cy="101772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JM" sz="1800" kern="1200" dirty="0"/>
            <a:t>Law Enforcement from USA(FBI) facilitated: </a:t>
          </a:r>
          <a:endParaRPr lang="en-US" sz="1800" kern="1200" dirty="0"/>
        </a:p>
      </dsp:txBody>
      <dsp:txXfrm>
        <a:off x="0" y="3100718"/>
        <a:ext cx="6225771" cy="549571"/>
      </dsp:txXfrm>
    </dsp:sp>
    <dsp:sp modelId="{A36D9355-03BE-4028-9255-BE39BD207821}">
      <dsp:nvSpPr>
        <dsp:cNvPr id="0" name=""/>
        <dsp:cNvSpPr/>
      </dsp:nvSpPr>
      <dsp:spPr>
        <a:xfrm>
          <a:off x="3039" y="3629935"/>
          <a:ext cx="2073230" cy="468153"/>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dirty="0"/>
            <a:t>Contact of victim</a:t>
          </a:r>
        </a:p>
      </dsp:txBody>
      <dsp:txXfrm>
        <a:off x="3039" y="3629935"/>
        <a:ext cx="2073230" cy="468153"/>
      </dsp:txXfrm>
    </dsp:sp>
    <dsp:sp modelId="{B3B54CBE-18A5-4B76-A8A7-BD8784914A7E}">
      <dsp:nvSpPr>
        <dsp:cNvPr id="0" name=""/>
        <dsp:cNvSpPr/>
      </dsp:nvSpPr>
      <dsp:spPr>
        <a:xfrm>
          <a:off x="2076270" y="3629935"/>
          <a:ext cx="2073230" cy="468153"/>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Recording her statement</a:t>
          </a:r>
        </a:p>
      </dsp:txBody>
      <dsp:txXfrm>
        <a:off x="2076270" y="3629935"/>
        <a:ext cx="2073230" cy="468153"/>
      </dsp:txXfrm>
    </dsp:sp>
    <dsp:sp modelId="{5A08306A-A1D3-48B1-B446-3D36E8148131}">
      <dsp:nvSpPr>
        <dsp:cNvPr id="0" name=""/>
        <dsp:cNvSpPr/>
      </dsp:nvSpPr>
      <dsp:spPr>
        <a:xfrm>
          <a:off x="4149500" y="3629935"/>
          <a:ext cx="2073230" cy="46815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US" sz="1200" kern="1200"/>
            <a:t>Facilitating  her evidence via video link from Country A</a:t>
          </a:r>
        </a:p>
      </dsp:txBody>
      <dsp:txXfrm>
        <a:off x="4149500" y="3629935"/>
        <a:ext cx="2073230" cy="468153"/>
      </dsp:txXfrm>
    </dsp:sp>
    <dsp:sp modelId="{CF546B74-498A-403E-9B2C-C000DFECF1C0}">
      <dsp:nvSpPr>
        <dsp:cNvPr id="0" name=""/>
        <dsp:cNvSpPr/>
      </dsp:nvSpPr>
      <dsp:spPr>
        <a:xfrm rot="10800000">
          <a:off x="0" y="1550723"/>
          <a:ext cx="6225771" cy="1565261"/>
        </a:xfrm>
        <a:prstGeom prst="upArrowCallou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JM" sz="1800" kern="1200" dirty="0"/>
            <a:t>The Financial Investigations Division (FID)/Constabulary Financial Unit (CFU) commenced financial investigations and </a:t>
          </a:r>
          <a:r>
            <a:rPr lang="en-JM" sz="1800" b="1" kern="1200" dirty="0"/>
            <a:t>engaged local police officers</a:t>
          </a:r>
          <a:endParaRPr lang="en-US" sz="1800" kern="1200" dirty="0"/>
        </a:p>
      </dsp:txBody>
      <dsp:txXfrm rot="10800000">
        <a:off x="0" y="1550723"/>
        <a:ext cx="6225771" cy="1017060"/>
      </dsp:txXfrm>
    </dsp:sp>
    <dsp:sp modelId="{4C9F95C3-FF89-491F-994C-E565D1DCB574}">
      <dsp:nvSpPr>
        <dsp:cNvPr id="0" name=""/>
        <dsp:cNvSpPr/>
      </dsp:nvSpPr>
      <dsp:spPr>
        <a:xfrm rot="10800000">
          <a:off x="0" y="728"/>
          <a:ext cx="6225771" cy="1565261"/>
        </a:xfrm>
        <a:prstGeom prst="upArrowCallou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JM" sz="1800" kern="1200" dirty="0"/>
            <a:t>Resulted in a joint investigation involving agencies:</a:t>
          </a:r>
          <a:endParaRPr lang="en-US" sz="1800" kern="1200" dirty="0"/>
        </a:p>
      </dsp:txBody>
      <dsp:txXfrm rot="10800000">
        <a:off x="0" y="728"/>
        <a:ext cx="6225771" cy="10170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C5CE3-BFC2-4383-9352-30B1E9795A21}">
      <dsp:nvSpPr>
        <dsp:cNvPr id="0" name=""/>
        <dsp:cNvSpPr/>
      </dsp:nvSpPr>
      <dsp:spPr>
        <a:xfrm>
          <a:off x="0" y="0"/>
          <a:ext cx="3574461" cy="892796"/>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JM" sz="1400" b="1" kern="1200" dirty="0"/>
            <a:t>Covert operation leading to arrest</a:t>
          </a:r>
          <a:endParaRPr lang="en-US" sz="1400" kern="1200" dirty="0"/>
        </a:p>
      </dsp:txBody>
      <dsp:txXfrm>
        <a:off x="43583" y="43583"/>
        <a:ext cx="3487295" cy="805630"/>
      </dsp:txXfrm>
    </dsp:sp>
    <dsp:sp modelId="{B7D26383-D119-4395-ADE4-275C4211693F}">
      <dsp:nvSpPr>
        <dsp:cNvPr id="0" name=""/>
        <dsp:cNvSpPr/>
      </dsp:nvSpPr>
      <dsp:spPr>
        <a:xfrm>
          <a:off x="0" y="1004886"/>
          <a:ext cx="3574461" cy="816097"/>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JM" sz="1400" b="1" kern="1200" dirty="0"/>
            <a:t>Search warrants obtained - search operation carried out at accused man’s home</a:t>
          </a:r>
          <a:endParaRPr lang="en-US" sz="1400" kern="1200" dirty="0"/>
        </a:p>
      </dsp:txBody>
      <dsp:txXfrm>
        <a:off x="39839" y="1044725"/>
        <a:ext cx="3494783" cy="736419"/>
      </dsp:txXfrm>
    </dsp:sp>
    <dsp:sp modelId="{1E22FCBC-5E4D-4454-A3EB-B46FCADEDA1A}">
      <dsp:nvSpPr>
        <dsp:cNvPr id="0" name=""/>
        <dsp:cNvSpPr/>
      </dsp:nvSpPr>
      <dsp:spPr>
        <a:xfrm>
          <a:off x="0" y="1982395"/>
          <a:ext cx="3574461" cy="491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489" tIns="17780" rIns="99568" bIns="17780" numCol="1" spcCol="1270" anchor="t" anchorCtr="0">
          <a:noAutofit/>
        </a:bodyPr>
        <a:lstStyle/>
        <a:p>
          <a:pPr marL="57150" lvl="1" indent="-57150" algn="l" defTabSz="488950">
            <a:lnSpc>
              <a:spcPct val="90000"/>
            </a:lnSpc>
            <a:spcBef>
              <a:spcPct val="0"/>
            </a:spcBef>
            <a:spcAft>
              <a:spcPct val="20000"/>
            </a:spcAft>
            <a:buChar char="•"/>
          </a:pPr>
          <a:endParaRPr lang="en-US" sz="1100" kern="1200" dirty="0"/>
        </a:p>
      </dsp:txBody>
      <dsp:txXfrm>
        <a:off x="0" y="1982395"/>
        <a:ext cx="3574461" cy="491013"/>
      </dsp:txXfrm>
    </dsp:sp>
    <dsp:sp modelId="{D7FDF9DA-9B18-409E-BE6A-70C733736516}">
      <dsp:nvSpPr>
        <dsp:cNvPr id="0" name=""/>
        <dsp:cNvSpPr/>
      </dsp:nvSpPr>
      <dsp:spPr>
        <a:xfrm>
          <a:off x="0" y="1892937"/>
          <a:ext cx="3574461" cy="556152"/>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t>Restraint order for bank Account</a:t>
          </a:r>
        </a:p>
      </dsp:txBody>
      <dsp:txXfrm>
        <a:off x="27149" y="1920086"/>
        <a:ext cx="3520163" cy="501854"/>
      </dsp:txXfrm>
    </dsp:sp>
    <dsp:sp modelId="{81022B01-78F3-459D-BEE2-DD25E24E32D8}">
      <dsp:nvSpPr>
        <dsp:cNvPr id="0" name=""/>
        <dsp:cNvSpPr/>
      </dsp:nvSpPr>
      <dsp:spPr>
        <a:xfrm>
          <a:off x="0" y="2493019"/>
          <a:ext cx="3574461" cy="556152"/>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Inspection and Production Orders</a:t>
          </a:r>
        </a:p>
      </dsp:txBody>
      <dsp:txXfrm>
        <a:off x="27149" y="2520168"/>
        <a:ext cx="3520163" cy="501854"/>
      </dsp:txXfrm>
    </dsp:sp>
    <dsp:sp modelId="{C51E9A16-5F38-4EBD-8416-B63356733590}">
      <dsp:nvSpPr>
        <dsp:cNvPr id="0" name=""/>
        <dsp:cNvSpPr/>
      </dsp:nvSpPr>
      <dsp:spPr>
        <a:xfrm>
          <a:off x="0" y="3076588"/>
          <a:ext cx="3574461" cy="748664"/>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Obtained Forensic Financial Report</a:t>
          </a:r>
        </a:p>
      </dsp:txBody>
      <dsp:txXfrm>
        <a:off x="36547" y="3113135"/>
        <a:ext cx="3501367" cy="6755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8A545-6B69-4AF7-9953-4029BB74FB23}">
      <dsp:nvSpPr>
        <dsp:cNvPr id="0" name=""/>
        <dsp:cNvSpPr/>
      </dsp:nvSpPr>
      <dsp:spPr>
        <a:xfrm>
          <a:off x="0" y="41229"/>
          <a:ext cx="7886700" cy="2063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n-GB" sz="2400" kern="1200" dirty="0"/>
            <a:t>The Complainant , a senior citizen from USA,  received several telephone calls from at least two persons informing her that she had won the lottery. One of the individuals, pretended to be an Attorney-at-law, hired by an American Gaming Association to protect the Complainant’s interests. </a:t>
          </a:r>
          <a:endParaRPr lang="en-US" sz="2400" kern="1200" dirty="0"/>
        </a:p>
      </dsp:txBody>
      <dsp:txXfrm>
        <a:off x="100750" y="141979"/>
        <a:ext cx="7685200" cy="1862380"/>
      </dsp:txXfrm>
    </dsp:sp>
    <dsp:sp modelId="{882F3932-51B1-458E-8C06-A2348C1B3E7A}">
      <dsp:nvSpPr>
        <dsp:cNvPr id="0" name=""/>
        <dsp:cNvSpPr/>
      </dsp:nvSpPr>
      <dsp:spPr>
        <a:xfrm>
          <a:off x="0" y="2246229"/>
          <a:ext cx="7886700" cy="2063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n-GB" sz="2400" kern="1200" dirty="0"/>
            <a:t>The accused assumed the identity of a fictitious lottery company employee. The Complainant was told that she won a total of US$682 million, three (3) motor vehicles and US$297,000.00 in refund. </a:t>
          </a:r>
          <a:endParaRPr lang="en-US" sz="2400" kern="1200" dirty="0"/>
        </a:p>
      </dsp:txBody>
      <dsp:txXfrm>
        <a:off x="100750" y="2346979"/>
        <a:ext cx="7685200" cy="18623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D72EB3-54BE-491B-8990-8A6FC60E0CDD}">
      <dsp:nvSpPr>
        <dsp:cNvPr id="0" name=""/>
        <dsp:cNvSpPr/>
      </dsp:nvSpPr>
      <dsp:spPr>
        <a:xfrm>
          <a:off x="0" y="1010"/>
          <a:ext cx="8115300" cy="231714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n-GB" sz="2400" kern="1200" dirty="0"/>
            <a:t>She was instructed by one of the callers that the funds were being housed in Jamaica and therefore she had to send money to Jamaica to claim her prizes.   She sent  via wire transfer three amounts totalling US$44,000  ( US$9,000, US$10,000 and US$25,000 respectively ) to  the accused bank account in a financial institution in Jamaica to retrieve her prize </a:t>
          </a:r>
          <a:endParaRPr lang="en-US" sz="2400" kern="1200" dirty="0"/>
        </a:p>
      </dsp:txBody>
      <dsp:txXfrm>
        <a:off x="113114" y="114124"/>
        <a:ext cx="7889072" cy="2090920"/>
      </dsp:txXfrm>
    </dsp:sp>
    <dsp:sp modelId="{F3EF692C-D9E6-4FB1-8164-64300E4C9A6B}">
      <dsp:nvSpPr>
        <dsp:cNvPr id="0" name=""/>
        <dsp:cNvSpPr/>
      </dsp:nvSpPr>
      <dsp:spPr>
        <a:xfrm>
          <a:off x="0" y="2330041"/>
          <a:ext cx="8115300" cy="2317148"/>
        </a:xfrm>
        <a:prstGeom prst="roundRect">
          <a:avLst/>
        </a:prstGeom>
        <a:solidFill>
          <a:schemeClr val="accent2">
            <a:hueOff val="39038"/>
            <a:satOff val="-26876"/>
            <a:lumOff val="-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just" defTabSz="1244600">
            <a:lnSpc>
              <a:spcPct val="90000"/>
            </a:lnSpc>
            <a:spcBef>
              <a:spcPct val="0"/>
            </a:spcBef>
            <a:spcAft>
              <a:spcPct val="35000"/>
            </a:spcAft>
            <a:buNone/>
          </a:pPr>
          <a:r>
            <a:rPr lang="en-GB" sz="2800" kern="1200" dirty="0"/>
            <a:t>She was told by the Accused and/or person pretending to be an attorney that she should tell the bank that the Accused was her nephew</a:t>
          </a:r>
          <a:endParaRPr lang="en-US" sz="2800" kern="1200" dirty="0"/>
        </a:p>
      </dsp:txBody>
      <dsp:txXfrm>
        <a:off x="113114" y="2443155"/>
        <a:ext cx="7889072" cy="20909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197EF4-D238-4467-8B5F-845BA1AB6854}">
      <dsp:nvSpPr>
        <dsp:cNvPr id="0" name=""/>
        <dsp:cNvSpPr/>
      </dsp:nvSpPr>
      <dsp:spPr>
        <a:xfrm>
          <a:off x="0" y="35580"/>
          <a:ext cx="8115300" cy="22510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GB" sz="2600" kern="1200" dirty="0"/>
            <a:t>The exhibits showed that the Accused received, withdrew and used the money sent by the Complainant.   The initial requests of US$9,000 and US$10,000 were below the threshold but the amounts deposited progressively increased.</a:t>
          </a:r>
          <a:endParaRPr lang="en-US" sz="2600" kern="1200" dirty="0"/>
        </a:p>
      </dsp:txBody>
      <dsp:txXfrm>
        <a:off x="109889" y="145469"/>
        <a:ext cx="7895522" cy="2031302"/>
      </dsp:txXfrm>
    </dsp:sp>
    <dsp:sp modelId="{F3EF692C-D9E6-4FB1-8164-64300E4C9A6B}">
      <dsp:nvSpPr>
        <dsp:cNvPr id="0" name=""/>
        <dsp:cNvSpPr/>
      </dsp:nvSpPr>
      <dsp:spPr>
        <a:xfrm>
          <a:off x="0" y="2361540"/>
          <a:ext cx="8115300" cy="2251080"/>
        </a:xfrm>
        <a:prstGeom prst="roundRect">
          <a:avLst/>
        </a:prstGeom>
        <a:solidFill>
          <a:schemeClr val="accent2">
            <a:hueOff val="39038"/>
            <a:satOff val="-26876"/>
            <a:lumOff val="-68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just" defTabSz="1244600">
            <a:lnSpc>
              <a:spcPct val="90000"/>
            </a:lnSpc>
            <a:spcBef>
              <a:spcPct val="0"/>
            </a:spcBef>
            <a:spcAft>
              <a:spcPct val="35000"/>
            </a:spcAft>
            <a:buNone/>
          </a:pPr>
          <a:r>
            <a:rPr lang="en-GB" sz="2800" kern="1200" dirty="0"/>
            <a:t>When the Complainant sent the US$25,000 it further triggered the bank’s obligations under POCA which caused the bank’s representatives to put a hold on the funds and make contact with the FID</a:t>
          </a:r>
          <a:endParaRPr lang="en-US" sz="2800" kern="1200" dirty="0"/>
        </a:p>
      </dsp:txBody>
      <dsp:txXfrm>
        <a:off x="109889" y="2471429"/>
        <a:ext cx="7895522" cy="20313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DDDDC8-6CE5-4BB5-A476-FAC1DAFB7391}">
      <dsp:nvSpPr>
        <dsp:cNvPr id="0" name=""/>
        <dsp:cNvSpPr/>
      </dsp:nvSpPr>
      <dsp:spPr>
        <a:xfrm>
          <a:off x="0" y="67382"/>
          <a:ext cx="6024562"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Complainant</a:t>
          </a:r>
        </a:p>
      </dsp:txBody>
      <dsp:txXfrm>
        <a:off x="32784" y="100166"/>
        <a:ext cx="5958994" cy="606012"/>
      </dsp:txXfrm>
    </dsp:sp>
    <dsp:sp modelId="{616BD515-4731-4E45-8567-C8B4BB596084}">
      <dsp:nvSpPr>
        <dsp:cNvPr id="0" name=""/>
        <dsp:cNvSpPr/>
      </dsp:nvSpPr>
      <dsp:spPr>
        <a:xfrm>
          <a:off x="0" y="738962"/>
          <a:ext cx="6024562"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280" tIns="35560" rIns="199136" bIns="35560" numCol="1" spcCol="1270" anchor="t" anchorCtr="0">
          <a:noAutofit/>
        </a:bodyPr>
        <a:lstStyle/>
        <a:p>
          <a:pPr marL="228600" lvl="1" indent="-228600" algn="l" defTabSz="977900">
            <a:lnSpc>
              <a:spcPct val="90000"/>
            </a:lnSpc>
            <a:spcBef>
              <a:spcPct val="0"/>
            </a:spcBef>
            <a:spcAft>
              <a:spcPct val="20000"/>
            </a:spcAft>
            <a:buChar char="•"/>
          </a:pPr>
          <a:endParaRPr lang="en-US" sz="2200" kern="1200"/>
        </a:p>
      </dsp:txBody>
      <dsp:txXfrm>
        <a:off x="0" y="738962"/>
        <a:ext cx="6024562" cy="463680"/>
      </dsp:txXfrm>
    </dsp:sp>
    <dsp:sp modelId="{0229117F-111B-441D-901D-7DF280794C7A}">
      <dsp:nvSpPr>
        <dsp:cNvPr id="0" name=""/>
        <dsp:cNvSpPr/>
      </dsp:nvSpPr>
      <dsp:spPr>
        <a:xfrm>
          <a:off x="0" y="1202642"/>
          <a:ext cx="6024562"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Compliance Officer Expert from Bank</a:t>
          </a:r>
        </a:p>
      </dsp:txBody>
      <dsp:txXfrm>
        <a:off x="32784" y="1235426"/>
        <a:ext cx="5958994" cy="606012"/>
      </dsp:txXfrm>
    </dsp:sp>
    <dsp:sp modelId="{E58D32EE-C0AE-4D3F-9B76-61FF9000BAE7}">
      <dsp:nvSpPr>
        <dsp:cNvPr id="0" name=""/>
        <dsp:cNvSpPr/>
      </dsp:nvSpPr>
      <dsp:spPr>
        <a:xfrm>
          <a:off x="0" y="1874222"/>
          <a:ext cx="6024562" cy="2260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280"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Know Your Customer evidence</a:t>
          </a:r>
        </a:p>
        <a:p>
          <a:pPr marL="228600" lvl="1" indent="-228600" algn="l" defTabSz="977900">
            <a:lnSpc>
              <a:spcPct val="90000"/>
            </a:lnSpc>
            <a:spcBef>
              <a:spcPct val="0"/>
            </a:spcBef>
            <a:spcAft>
              <a:spcPct val="20000"/>
            </a:spcAft>
            <a:buChar char="•"/>
          </a:pPr>
          <a:r>
            <a:rPr lang="en-US" sz="2200" kern="1200"/>
            <a:t>Bank Processes</a:t>
          </a:r>
        </a:p>
        <a:p>
          <a:pPr marL="228600" lvl="1" indent="-228600" algn="l" defTabSz="977900">
            <a:lnSpc>
              <a:spcPct val="90000"/>
            </a:lnSpc>
            <a:spcBef>
              <a:spcPct val="0"/>
            </a:spcBef>
            <a:spcAft>
              <a:spcPct val="20000"/>
            </a:spcAft>
            <a:buChar char="•"/>
          </a:pPr>
          <a:r>
            <a:rPr lang="en-US" sz="2200" kern="1200"/>
            <a:t>Various Transactions By the Accused</a:t>
          </a:r>
        </a:p>
        <a:p>
          <a:pPr marL="228600" lvl="1" indent="-228600" algn="l" defTabSz="977900">
            <a:lnSpc>
              <a:spcPct val="90000"/>
            </a:lnSpc>
            <a:spcBef>
              <a:spcPct val="0"/>
            </a:spcBef>
            <a:spcAft>
              <a:spcPct val="20000"/>
            </a:spcAft>
            <a:buChar char="•"/>
          </a:pPr>
          <a:r>
            <a:rPr lang="en-US" sz="2200" kern="1200"/>
            <a:t>Tracing of Money</a:t>
          </a:r>
        </a:p>
        <a:p>
          <a:pPr marL="228600" lvl="1" indent="-228600" algn="l" defTabSz="977900">
            <a:lnSpc>
              <a:spcPct val="90000"/>
            </a:lnSpc>
            <a:spcBef>
              <a:spcPct val="0"/>
            </a:spcBef>
            <a:spcAft>
              <a:spcPct val="20000"/>
            </a:spcAft>
            <a:buChar char="•"/>
          </a:pPr>
          <a:r>
            <a:rPr lang="en-US" sz="2200" kern="1200"/>
            <a:t>Process after Production Order</a:t>
          </a:r>
        </a:p>
        <a:p>
          <a:pPr marL="228600" lvl="1" indent="-228600" algn="l" defTabSz="977900">
            <a:lnSpc>
              <a:spcPct val="90000"/>
            </a:lnSpc>
            <a:spcBef>
              <a:spcPct val="0"/>
            </a:spcBef>
            <a:spcAft>
              <a:spcPct val="20000"/>
            </a:spcAft>
            <a:buChar char="•"/>
          </a:pPr>
          <a:r>
            <a:rPr lang="en-US" sz="2200" kern="1200"/>
            <a:t>Various Exhibits</a:t>
          </a:r>
        </a:p>
      </dsp:txBody>
      <dsp:txXfrm>
        <a:off x="0" y="1874222"/>
        <a:ext cx="6024562" cy="2260440"/>
      </dsp:txXfrm>
    </dsp:sp>
    <dsp:sp modelId="{DE8D8B81-FA1A-47FF-9335-9839DAA05F7C}">
      <dsp:nvSpPr>
        <dsp:cNvPr id="0" name=""/>
        <dsp:cNvSpPr/>
      </dsp:nvSpPr>
      <dsp:spPr>
        <a:xfrm>
          <a:off x="0" y="4134662"/>
          <a:ext cx="6024562"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Investigating Officer</a:t>
          </a:r>
        </a:p>
      </dsp:txBody>
      <dsp:txXfrm>
        <a:off x="32784" y="4167446"/>
        <a:ext cx="5958994" cy="606012"/>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075" cy="344403"/>
          </a:xfrm>
          <a:prstGeom prst="rect">
            <a:avLst/>
          </a:prstGeom>
        </p:spPr>
        <p:txBody>
          <a:bodyPr vert="horz" lIns="91330" tIns="45665" rIns="91330" bIns="45665"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265739" y="0"/>
            <a:ext cx="4029075" cy="344403"/>
          </a:xfrm>
          <a:prstGeom prst="rect">
            <a:avLst/>
          </a:prstGeom>
        </p:spPr>
        <p:txBody>
          <a:bodyPr vert="horz" lIns="91330" tIns="45665" rIns="91330" bIns="45665" rtlCol="0"/>
          <a:lstStyle>
            <a:lvl1pPr algn="r" fontAlgn="auto">
              <a:spcBef>
                <a:spcPts val="0"/>
              </a:spcBef>
              <a:spcAft>
                <a:spcPts val="0"/>
              </a:spcAft>
              <a:defRPr sz="1200">
                <a:latin typeface="+mn-lt"/>
                <a:cs typeface="+mn-cs"/>
              </a:defRPr>
            </a:lvl1pPr>
          </a:lstStyle>
          <a:p>
            <a:pPr>
              <a:defRPr/>
            </a:pPr>
            <a:fld id="{158D0C6C-B689-4A93-8096-70C5F77EF9E1}" type="datetimeFigureOut">
              <a:rPr lang="en-US"/>
              <a:pPr>
                <a:defRPr/>
              </a:pPr>
              <a:t>4/17/2023</a:t>
            </a:fld>
            <a:endParaRPr lang="en-US"/>
          </a:p>
        </p:txBody>
      </p:sp>
      <p:sp>
        <p:nvSpPr>
          <p:cNvPr id="4" name="Footer Placeholder 3"/>
          <p:cNvSpPr>
            <a:spLocks noGrp="1"/>
          </p:cNvSpPr>
          <p:nvPr>
            <p:ph type="ftr" sz="quarter" idx="2"/>
          </p:nvPr>
        </p:nvSpPr>
        <p:spPr>
          <a:xfrm>
            <a:off x="1" y="6535852"/>
            <a:ext cx="4029075" cy="344403"/>
          </a:xfrm>
          <a:prstGeom prst="rect">
            <a:avLst/>
          </a:prstGeom>
        </p:spPr>
        <p:txBody>
          <a:bodyPr vert="horz" lIns="91330" tIns="45665" rIns="91330" bIns="45665"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265739" y="6535852"/>
            <a:ext cx="4029075" cy="344403"/>
          </a:xfrm>
          <a:prstGeom prst="rect">
            <a:avLst/>
          </a:prstGeom>
        </p:spPr>
        <p:txBody>
          <a:bodyPr vert="horz" lIns="91330" tIns="45665" rIns="91330" bIns="45665" rtlCol="0" anchor="b"/>
          <a:lstStyle>
            <a:lvl1pPr algn="r" fontAlgn="auto">
              <a:spcBef>
                <a:spcPts val="0"/>
              </a:spcBef>
              <a:spcAft>
                <a:spcPts val="0"/>
              </a:spcAft>
              <a:defRPr sz="1200">
                <a:latin typeface="+mn-lt"/>
                <a:cs typeface="+mn-cs"/>
              </a:defRPr>
            </a:lvl1pPr>
          </a:lstStyle>
          <a:p>
            <a:pPr>
              <a:defRPr/>
            </a:pPr>
            <a:fld id="{F6DC19D4-CFE8-4F7C-A45D-72A666F52628}" type="slidenum">
              <a:rPr lang="en-US"/>
              <a:pPr>
                <a:defRPr/>
              </a:pPr>
              <a:t>‹#›</a:t>
            </a:fld>
            <a:endParaRPr lang="en-US"/>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075" cy="344403"/>
          </a:xfrm>
          <a:prstGeom prst="rect">
            <a:avLst/>
          </a:prstGeom>
        </p:spPr>
        <p:txBody>
          <a:bodyPr vert="horz" lIns="93175" tIns="46588" rIns="93175" bIns="4658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264151" y="0"/>
            <a:ext cx="4030663" cy="344403"/>
          </a:xfrm>
          <a:prstGeom prst="rect">
            <a:avLst/>
          </a:prstGeom>
        </p:spPr>
        <p:txBody>
          <a:bodyPr vert="horz" lIns="93175" tIns="46588" rIns="93175" bIns="46588" rtlCol="0"/>
          <a:lstStyle>
            <a:lvl1pPr algn="r" fontAlgn="auto">
              <a:spcBef>
                <a:spcPts val="0"/>
              </a:spcBef>
              <a:spcAft>
                <a:spcPts val="0"/>
              </a:spcAft>
              <a:defRPr sz="1200">
                <a:latin typeface="+mn-lt"/>
                <a:cs typeface="+mn-cs"/>
              </a:defRPr>
            </a:lvl1pPr>
          </a:lstStyle>
          <a:p>
            <a:pPr>
              <a:defRPr/>
            </a:pPr>
            <a:fld id="{51D55ED7-44C0-48EE-809D-8685CBB4131B}" type="datetimeFigureOut">
              <a:rPr lang="en-US"/>
              <a:pPr>
                <a:defRPr/>
              </a:pPr>
              <a:t>4/17/2023</a:t>
            </a:fld>
            <a:endParaRPr lang="en-US"/>
          </a:p>
        </p:txBody>
      </p:sp>
      <p:sp>
        <p:nvSpPr>
          <p:cNvPr id="4" name="Slide Image Placeholder 3"/>
          <p:cNvSpPr>
            <a:spLocks noGrp="1" noRot="1" noChangeAspect="1"/>
          </p:cNvSpPr>
          <p:nvPr>
            <p:ph type="sldImg" idx="2"/>
          </p:nvPr>
        </p:nvSpPr>
        <p:spPr>
          <a:xfrm>
            <a:off x="2928938" y="517525"/>
            <a:ext cx="3438525" cy="2579688"/>
          </a:xfrm>
          <a:prstGeom prst="rect">
            <a:avLst/>
          </a:prstGeom>
          <a:noFill/>
          <a:ln w="12700">
            <a:solidFill>
              <a:prstClr val="black"/>
            </a:solidFill>
          </a:ln>
        </p:spPr>
        <p:txBody>
          <a:bodyPr vert="horz" lIns="93175" tIns="46588" rIns="93175" bIns="46588" rtlCol="0" anchor="ctr"/>
          <a:lstStyle/>
          <a:p>
            <a:pPr lvl="0"/>
            <a:endParaRPr lang="en-US" noProof="0"/>
          </a:p>
        </p:txBody>
      </p:sp>
      <p:sp>
        <p:nvSpPr>
          <p:cNvPr id="5" name="Notes Placeholder 4"/>
          <p:cNvSpPr>
            <a:spLocks noGrp="1"/>
          </p:cNvSpPr>
          <p:nvPr>
            <p:ph type="body" sz="quarter" idx="3"/>
          </p:nvPr>
        </p:nvSpPr>
        <p:spPr>
          <a:xfrm>
            <a:off x="928689" y="3267926"/>
            <a:ext cx="7439025" cy="3096504"/>
          </a:xfrm>
          <a:prstGeom prst="rect">
            <a:avLst/>
          </a:prstGeom>
        </p:spPr>
        <p:txBody>
          <a:bodyPr vert="horz" lIns="93175" tIns="46588" rIns="93175" bIns="4658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6535852"/>
            <a:ext cx="4029075" cy="344403"/>
          </a:xfrm>
          <a:prstGeom prst="rect">
            <a:avLst/>
          </a:prstGeom>
        </p:spPr>
        <p:txBody>
          <a:bodyPr vert="horz" lIns="93175" tIns="46588" rIns="93175" bIns="46588"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264151" y="6535852"/>
            <a:ext cx="4030663" cy="344403"/>
          </a:xfrm>
          <a:prstGeom prst="rect">
            <a:avLst/>
          </a:prstGeom>
        </p:spPr>
        <p:txBody>
          <a:bodyPr vert="horz" lIns="93175" tIns="46588" rIns="93175" bIns="46588" rtlCol="0" anchor="b"/>
          <a:lstStyle>
            <a:lvl1pPr algn="r" fontAlgn="auto">
              <a:spcBef>
                <a:spcPts val="0"/>
              </a:spcBef>
              <a:spcAft>
                <a:spcPts val="0"/>
              </a:spcAft>
              <a:defRPr sz="1200">
                <a:latin typeface="+mn-lt"/>
                <a:cs typeface="+mn-cs"/>
              </a:defRPr>
            </a:lvl1pPr>
          </a:lstStyle>
          <a:p>
            <a:pPr>
              <a:defRPr/>
            </a:pPr>
            <a:fld id="{D6F4E4A9-D841-4A8C-A712-4270D70AF8E2}"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a:t>Good day Panel</a:t>
            </a:r>
            <a:r>
              <a:rPr lang="en-JM" baseline="0" dirty="0"/>
              <a:t> of Judges we present to OPERATION SAGE – a web  of fraud , corruption and Money Laundering </a:t>
            </a:r>
            <a:endParaRPr lang="en-JM" dirty="0"/>
          </a:p>
          <a:p>
            <a:endParaRPr lang="en-JM" dirty="0"/>
          </a:p>
        </p:txBody>
      </p:sp>
      <p:sp>
        <p:nvSpPr>
          <p:cNvPr id="4" name="Date Placeholder 3"/>
          <p:cNvSpPr>
            <a:spLocks noGrp="1"/>
          </p:cNvSpPr>
          <p:nvPr>
            <p:ph type="dt" idx="10"/>
          </p:nvPr>
        </p:nvSpPr>
        <p:spPr/>
        <p:txBody>
          <a:bodyPr/>
          <a:lstStyle/>
          <a:p>
            <a:pPr>
              <a:defRPr/>
            </a:pPr>
            <a:fld id="{5774E7FC-993D-4657-BC89-E5485F9B2510}"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1</a:t>
            </a:fld>
            <a:endParaRPr lang="en-US"/>
          </a:p>
        </p:txBody>
      </p:sp>
    </p:spTree>
    <p:extLst>
      <p:ext uri="{BB962C8B-B14F-4D97-AF65-F5344CB8AC3E}">
        <p14:creationId xmlns:p14="http://schemas.microsoft.com/office/powerpoint/2010/main" val="613259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1D55ED7-44C0-48EE-809D-8685CBB4131B}" type="datetimeFigureOut">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1D55ED7-44C0-48EE-809D-8685CBB4131B}" type="datetimeFigureOut">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Request for consent was made to</a:t>
            </a:r>
            <a:r>
              <a:rPr lang="en-US" baseline="0" dirty="0"/>
              <a:t> FID based on the pattern of transaction and deposit of US$25,000</a:t>
            </a:r>
            <a:endParaRPr lang="en-JM" dirty="0"/>
          </a:p>
        </p:txBody>
      </p:sp>
      <p:sp>
        <p:nvSpPr>
          <p:cNvPr id="4" name="Date Placeholder 3"/>
          <p:cNvSpPr>
            <a:spLocks noGrp="1"/>
          </p:cNvSpPr>
          <p:nvPr>
            <p:ph type="dt" idx="10"/>
          </p:nvPr>
        </p:nvSpPr>
        <p:spPr/>
        <p:txBody>
          <a:bodyPr/>
          <a:lstStyle/>
          <a:p>
            <a:pPr>
              <a:defRPr/>
            </a:pPr>
            <a:fld id="{B942F62F-D091-453B-987E-C1A56A5C039A}"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4</a:t>
            </a:fld>
            <a:endParaRPr lang="en-US"/>
          </a:p>
        </p:txBody>
      </p:sp>
    </p:spTree>
    <p:extLst>
      <p:ext uri="{BB962C8B-B14F-4D97-AF65-F5344CB8AC3E}">
        <p14:creationId xmlns:p14="http://schemas.microsoft.com/office/powerpoint/2010/main" val="2057060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Date Placeholder 3"/>
          <p:cNvSpPr>
            <a:spLocks noGrp="1"/>
          </p:cNvSpPr>
          <p:nvPr>
            <p:ph type="dt" idx="10"/>
          </p:nvPr>
        </p:nvSpPr>
        <p:spPr/>
        <p:txBody>
          <a:bodyPr/>
          <a:lstStyle/>
          <a:p>
            <a:pPr>
              <a:defRPr/>
            </a:pPr>
            <a:fld id="{22BB361F-62D3-4FF6-A711-DB73A7527174}"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6</a:t>
            </a:fld>
            <a:endParaRPr lang="en-US"/>
          </a:p>
        </p:txBody>
      </p:sp>
    </p:spTree>
    <p:extLst>
      <p:ext uri="{BB962C8B-B14F-4D97-AF65-F5344CB8AC3E}">
        <p14:creationId xmlns:p14="http://schemas.microsoft.com/office/powerpoint/2010/main" val="3918867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Date Placeholder 3"/>
          <p:cNvSpPr>
            <a:spLocks noGrp="1"/>
          </p:cNvSpPr>
          <p:nvPr>
            <p:ph type="dt" idx="10"/>
          </p:nvPr>
        </p:nvSpPr>
        <p:spPr/>
        <p:txBody>
          <a:bodyPr/>
          <a:lstStyle/>
          <a:p>
            <a:pPr>
              <a:defRPr/>
            </a:pPr>
            <a:fld id="{C6198A78-9740-48E7-832E-F991F25AEC6D}"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7</a:t>
            </a:fld>
            <a:endParaRPr lang="en-US"/>
          </a:p>
        </p:txBody>
      </p:sp>
    </p:spTree>
    <p:extLst>
      <p:ext uri="{BB962C8B-B14F-4D97-AF65-F5344CB8AC3E}">
        <p14:creationId xmlns:p14="http://schemas.microsoft.com/office/powerpoint/2010/main" val="2089212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Date Placeholder 3"/>
          <p:cNvSpPr>
            <a:spLocks noGrp="1"/>
          </p:cNvSpPr>
          <p:nvPr>
            <p:ph type="dt" idx="10"/>
          </p:nvPr>
        </p:nvSpPr>
        <p:spPr/>
        <p:txBody>
          <a:bodyPr/>
          <a:lstStyle/>
          <a:p>
            <a:pPr>
              <a:defRPr/>
            </a:pPr>
            <a:fld id="{C6198A78-9740-48E7-832E-F991F25AEC6D}"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8</a:t>
            </a:fld>
            <a:endParaRPr lang="en-US"/>
          </a:p>
        </p:txBody>
      </p:sp>
    </p:spTree>
    <p:extLst>
      <p:ext uri="{BB962C8B-B14F-4D97-AF65-F5344CB8AC3E}">
        <p14:creationId xmlns:p14="http://schemas.microsoft.com/office/powerpoint/2010/main" val="1929322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Date Placeholder 3"/>
          <p:cNvSpPr>
            <a:spLocks noGrp="1"/>
          </p:cNvSpPr>
          <p:nvPr>
            <p:ph type="dt" idx="10"/>
          </p:nvPr>
        </p:nvSpPr>
        <p:spPr/>
        <p:txBody>
          <a:bodyPr/>
          <a:lstStyle/>
          <a:p>
            <a:pPr>
              <a:defRPr/>
            </a:pPr>
            <a:fld id="{C6198A78-9740-48E7-832E-F991F25AEC6D}" type="datetime1">
              <a:rPr lang="en-US" smtClean="0"/>
              <a:pPr>
                <a:defRPr/>
              </a:pPr>
              <a:t>4/17/2023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F4E4A9-D841-4A8C-A712-4270D70AF8E2}" type="slidenum">
              <a:rPr lang="en-US" smtClean="0"/>
              <a:pPr>
                <a:defRPr/>
              </a:pPr>
              <a:t>9</a:t>
            </a:fld>
            <a:endParaRPr lang="en-US"/>
          </a:p>
        </p:txBody>
      </p:sp>
    </p:spTree>
    <p:extLst>
      <p:ext uri="{BB962C8B-B14F-4D97-AF65-F5344CB8AC3E}">
        <p14:creationId xmlns:p14="http://schemas.microsoft.com/office/powerpoint/2010/main" val="1392056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7DEE3-DD90-4B6D-BEDA-CA5D25EDDCF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B3D4BCE-2CF4-437D-AD6E-99019BE4909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2930B601-58D6-45A4-80B9-E1DE042C7BEE}"/>
              </a:ext>
            </a:extLst>
          </p:cNvPr>
          <p:cNvSpPr>
            <a:spLocks noGrp="1"/>
          </p:cNvSpPr>
          <p:nvPr>
            <p:ph type="dt" sz="half" idx="10"/>
          </p:nvPr>
        </p:nvSpPr>
        <p:spPr/>
        <p:txBody>
          <a:bodyPr/>
          <a:lstStyle/>
          <a:p>
            <a:pPr>
              <a:defRPr/>
            </a:pPr>
            <a:fld id="{B580D581-5D9F-4582-B95B-6F5635AFF74D}" type="datetime1">
              <a:rPr lang="en-US" smtClean="0"/>
              <a:pPr>
                <a:defRPr/>
              </a:pPr>
              <a:t>4/17/2023</a:t>
            </a:fld>
            <a:endParaRPr lang="en-US"/>
          </a:p>
        </p:txBody>
      </p:sp>
      <p:sp>
        <p:nvSpPr>
          <p:cNvPr id="5" name="Footer Placeholder 4">
            <a:extLst>
              <a:ext uri="{FF2B5EF4-FFF2-40B4-BE49-F238E27FC236}">
                <a16:creationId xmlns:a16="http://schemas.microsoft.com/office/drawing/2014/main" id="{AB4EE079-65F3-4ED5-9C49-71567AD374E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DD82BE87-02A1-4EED-B260-01D93C9C5031}"/>
              </a:ext>
            </a:extLst>
          </p:cNvPr>
          <p:cNvSpPr>
            <a:spLocks noGrp="1"/>
          </p:cNvSpPr>
          <p:nvPr>
            <p:ph type="sldNum" sz="quarter" idx="12"/>
          </p:nvPr>
        </p:nvSpPr>
        <p:spPr/>
        <p:txBody>
          <a:bodyPr/>
          <a:lstStyle/>
          <a:p>
            <a:pPr>
              <a:defRPr/>
            </a:pPr>
            <a:fld id="{399EF249-64E3-47CC-8BCD-56491FC29A17}" type="slidenum">
              <a:rPr lang="en-US" smtClean="0"/>
              <a:pPr>
                <a:defRPr/>
              </a:pPr>
              <a:t>‹#›</a:t>
            </a:fld>
            <a:endParaRPr lang="en-US"/>
          </a:p>
        </p:txBody>
      </p:sp>
    </p:spTree>
    <p:extLst>
      <p:ext uri="{BB962C8B-B14F-4D97-AF65-F5344CB8AC3E}">
        <p14:creationId xmlns:p14="http://schemas.microsoft.com/office/powerpoint/2010/main" val="1159983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003E-2B36-42F0-AB42-F3A26BF871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D52579-FA39-4988-BA61-F314510AD06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7C9024-5910-494C-ADC5-C6B6FD29B76B}"/>
              </a:ext>
            </a:extLst>
          </p:cNvPr>
          <p:cNvSpPr>
            <a:spLocks noGrp="1"/>
          </p:cNvSpPr>
          <p:nvPr>
            <p:ph type="dt" sz="half" idx="10"/>
          </p:nvPr>
        </p:nvSpPr>
        <p:spPr/>
        <p:txBody>
          <a:bodyPr/>
          <a:lstStyle/>
          <a:p>
            <a:pPr>
              <a:defRPr/>
            </a:pPr>
            <a:fld id="{95F30A52-2B57-4E86-841D-CF54D190194B}" type="datetime1">
              <a:rPr lang="en-US" smtClean="0"/>
              <a:pPr>
                <a:defRPr/>
              </a:pPr>
              <a:t>4/17/2023</a:t>
            </a:fld>
            <a:endParaRPr lang="en-US"/>
          </a:p>
        </p:txBody>
      </p:sp>
      <p:sp>
        <p:nvSpPr>
          <p:cNvPr id="5" name="Footer Placeholder 4">
            <a:extLst>
              <a:ext uri="{FF2B5EF4-FFF2-40B4-BE49-F238E27FC236}">
                <a16:creationId xmlns:a16="http://schemas.microsoft.com/office/drawing/2014/main" id="{7ECBCF51-8374-4986-8959-0759E4F5CAF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1B221200-683D-416B-ABCA-02FC4743ACF1}"/>
              </a:ext>
            </a:extLst>
          </p:cNvPr>
          <p:cNvSpPr>
            <a:spLocks noGrp="1"/>
          </p:cNvSpPr>
          <p:nvPr>
            <p:ph type="sldNum" sz="quarter" idx="12"/>
          </p:nvPr>
        </p:nvSpPr>
        <p:spPr/>
        <p:txBody>
          <a:bodyPr/>
          <a:lstStyle/>
          <a:p>
            <a:pPr>
              <a:defRPr/>
            </a:pPr>
            <a:fld id="{73D52D05-4908-41C8-87EE-08062A331869}" type="slidenum">
              <a:rPr lang="en-US" smtClean="0"/>
              <a:pPr>
                <a:defRPr/>
              </a:pPr>
              <a:t>‹#›</a:t>
            </a:fld>
            <a:endParaRPr lang="en-US"/>
          </a:p>
        </p:txBody>
      </p:sp>
    </p:spTree>
    <p:extLst>
      <p:ext uri="{BB962C8B-B14F-4D97-AF65-F5344CB8AC3E}">
        <p14:creationId xmlns:p14="http://schemas.microsoft.com/office/powerpoint/2010/main" val="1923497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BB75CE-D4E4-4347-B060-075943011A8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803F53-B335-4973-B9DC-CB08A88BBC09}"/>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C87D0B-3291-44E3-A275-8A9F4BD90518}"/>
              </a:ext>
            </a:extLst>
          </p:cNvPr>
          <p:cNvSpPr>
            <a:spLocks noGrp="1"/>
          </p:cNvSpPr>
          <p:nvPr>
            <p:ph type="dt" sz="half" idx="10"/>
          </p:nvPr>
        </p:nvSpPr>
        <p:spPr/>
        <p:txBody>
          <a:bodyPr/>
          <a:lstStyle/>
          <a:p>
            <a:pPr>
              <a:defRPr/>
            </a:pPr>
            <a:fld id="{AC3DA6F2-CEAB-4A87-9A84-CA70652C1C08}" type="datetime1">
              <a:rPr lang="en-US" smtClean="0"/>
              <a:pPr>
                <a:defRPr/>
              </a:pPr>
              <a:t>4/17/2023</a:t>
            </a:fld>
            <a:endParaRPr lang="en-US"/>
          </a:p>
        </p:txBody>
      </p:sp>
      <p:sp>
        <p:nvSpPr>
          <p:cNvPr id="5" name="Footer Placeholder 4">
            <a:extLst>
              <a:ext uri="{FF2B5EF4-FFF2-40B4-BE49-F238E27FC236}">
                <a16:creationId xmlns:a16="http://schemas.microsoft.com/office/drawing/2014/main" id="{9C0FC2CB-3D44-4012-BFA7-547EDEAFCC7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1D8FEAF2-4E0B-41AD-90F9-BDC04FD52C20}"/>
              </a:ext>
            </a:extLst>
          </p:cNvPr>
          <p:cNvSpPr>
            <a:spLocks noGrp="1"/>
          </p:cNvSpPr>
          <p:nvPr>
            <p:ph type="sldNum" sz="quarter" idx="12"/>
          </p:nvPr>
        </p:nvSpPr>
        <p:spPr/>
        <p:txBody>
          <a:bodyPr/>
          <a:lstStyle/>
          <a:p>
            <a:pPr>
              <a:defRPr/>
            </a:pPr>
            <a:fld id="{88CF8A3D-FF1D-4CB1-95C3-3D7655A09B2A}" type="slidenum">
              <a:rPr lang="en-US" smtClean="0"/>
              <a:pPr>
                <a:defRPr/>
              </a:pPr>
              <a:t>‹#›</a:t>
            </a:fld>
            <a:endParaRPr lang="en-US"/>
          </a:p>
        </p:txBody>
      </p:sp>
    </p:spTree>
    <p:extLst>
      <p:ext uri="{BB962C8B-B14F-4D97-AF65-F5344CB8AC3E}">
        <p14:creationId xmlns:p14="http://schemas.microsoft.com/office/powerpoint/2010/main" val="323703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003FF-E296-4C1A-94ED-C625B09F0F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BE8064-2F6C-4A7F-98BA-5F1D7F8ABB4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642B6C-1F38-4D32-A6D6-D7AB85D893C3}"/>
              </a:ext>
            </a:extLst>
          </p:cNvPr>
          <p:cNvSpPr>
            <a:spLocks noGrp="1"/>
          </p:cNvSpPr>
          <p:nvPr>
            <p:ph type="dt" sz="half" idx="10"/>
          </p:nvPr>
        </p:nvSpPr>
        <p:spPr/>
        <p:txBody>
          <a:bodyPr/>
          <a:lstStyle/>
          <a:p>
            <a:pPr>
              <a:defRPr/>
            </a:pPr>
            <a:fld id="{14FD3768-B96F-4992-BBF1-098FF4EAB869}" type="datetime1">
              <a:rPr lang="en-US" smtClean="0"/>
              <a:pPr>
                <a:defRPr/>
              </a:pPr>
              <a:t>4/17/2023</a:t>
            </a:fld>
            <a:endParaRPr lang="en-US"/>
          </a:p>
        </p:txBody>
      </p:sp>
      <p:sp>
        <p:nvSpPr>
          <p:cNvPr id="5" name="Footer Placeholder 4">
            <a:extLst>
              <a:ext uri="{FF2B5EF4-FFF2-40B4-BE49-F238E27FC236}">
                <a16:creationId xmlns:a16="http://schemas.microsoft.com/office/drawing/2014/main" id="{921FB49E-91D3-42FC-A77D-8905BF56DEEA}"/>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17C3045-5028-41D4-AE51-658D0961DD19}"/>
              </a:ext>
            </a:extLst>
          </p:cNvPr>
          <p:cNvSpPr>
            <a:spLocks noGrp="1"/>
          </p:cNvSpPr>
          <p:nvPr>
            <p:ph type="sldNum" sz="quarter" idx="12"/>
          </p:nvPr>
        </p:nvSpPr>
        <p:spPr/>
        <p:txBody>
          <a:bodyPr/>
          <a:lstStyle/>
          <a:p>
            <a:pPr>
              <a:defRPr/>
            </a:pPr>
            <a:fld id="{F0D19F13-7134-454F-82B8-FD8962260A33}" type="slidenum">
              <a:rPr lang="en-US" smtClean="0"/>
              <a:pPr>
                <a:defRPr/>
              </a:pPr>
              <a:t>‹#›</a:t>
            </a:fld>
            <a:endParaRPr lang="en-US"/>
          </a:p>
        </p:txBody>
      </p:sp>
    </p:spTree>
    <p:extLst>
      <p:ext uri="{BB962C8B-B14F-4D97-AF65-F5344CB8AC3E}">
        <p14:creationId xmlns:p14="http://schemas.microsoft.com/office/powerpoint/2010/main" val="1675322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6147A-4C8A-441F-83DA-4D321E654BC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7F3A56E-4417-4190-9AD7-02966B074D9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038DD2-9ECA-4F2D-921E-D3DC88CD397B}"/>
              </a:ext>
            </a:extLst>
          </p:cNvPr>
          <p:cNvSpPr>
            <a:spLocks noGrp="1"/>
          </p:cNvSpPr>
          <p:nvPr>
            <p:ph type="dt" sz="half" idx="10"/>
          </p:nvPr>
        </p:nvSpPr>
        <p:spPr/>
        <p:txBody>
          <a:bodyPr/>
          <a:lstStyle/>
          <a:p>
            <a:pPr>
              <a:defRPr/>
            </a:pPr>
            <a:fld id="{B316653C-365D-4B2A-8723-E11717AD6700}" type="datetime1">
              <a:rPr lang="en-US" smtClean="0"/>
              <a:pPr>
                <a:defRPr/>
              </a:pPr>
              <a:t>4/17/2023</a:t>
            </a:fld>
            <a:endParaRPr lang="en-US"/>
          </a:p>
        </p:txBody>
      </p:sp>
      <p:sp>
        <p:nvSpPr>
          <p:cNvPr id="5" name="Footer Placeholder 4">
            <a:extLst>
              <a:ext uri="{FF2B5EF4-FFF2-40B4-BE49-F238E27FC236}">
                <a16:creationId xmlns:a16="http://schemas.microsoft.com/office/drawing/2014/main" id="{36183FE2-C004-4B4F-8DC8-AAFDA33DD76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51140D93-A6EA-4A74-A924-A14DD5E8D38A}"/>
              </a:ext>
            </a:extLst>
          </p:cNvPr>
          <p:cNvSpPr>
            <a:spLocks noGrp="1"/>
          </p:cNvSpPr>
          <p:nvPr>
            <p:ph type="sldNum" sz="quarter" idx="12"/>
          </p:nvPr>
        </p:nvSpPr>
        <p:spPr/>
        <p:txBody>
          <a:bodyPr/>
          <a:lstStyle/>
          <a:p>
            <a:pPr>
              <a:defRPr/>
            </a:pPr>
            <a:fld id="{35B52BDA-83B8-4B44-BE8C-FCF8CFF180CD}" type="slidenum">
              <a:rPr lang="en-US" smtClean="0"/>
              <a:pPr>
                <a:defRPr/>
              </a:pPr>
              <a:t>‹#›</a:t>
            </a:fld>
            <a:endParaRPr lang="en-US"/>
          </a:p>
        </p:txBody>
      </p:sp>
    </p:spTree>
    <p:extLst>
      <p:ext uri="{BB962C8B-B14F-4D97-AF65-F5344CB8AC3E}">
        <p14:creationId xmlns:p14="http://schemas.microsoft.com/office/powerpoint/2010/main" val="168120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74609-B23A-4734-A2DB-5E1318CF57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922BE4-8676-46F6-AB16-863FC55741DF}"/>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711969-4264-4730-9A54-BD1F795B56D2}"/>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C9E6CE-FD84-497C-8233-718D8DBC35DD}"/>
              </a:ext>
            </a:extLst>
          </p:cNvPr>
          <p:cNvSpPr>
            <a:spLocks noGrp="1"/>
          </p:cNvSpPr>
          <p:nvPr>
            <p:ph type="dt" sz="half" idx="10"/>
          </p:nvPr>
        </p:nvSpPr>
        <p:spPr/>
        <p:txBody>
          <a:bodyPr/>
          <a:lstStyle/>
          <a:p>
            <a:pPr>
              <a:defRPr/>
            </a:pPr>
            <a:fld id="{C8D05287-9BF8-4C93-B039-8AD046C65206}" type="datetime1">
              <a:rPr lang="en-US" smtClean="0"/>
              <a:pPr>
                <a:defRPr/>
              </a:pPr>
              <a:t>4/17/2023</a:t>
            </a:fld>
            <a:endParaRPr lang="en-US"/>
          </a:p>
        </p:txBody>
      </p:sp>
      <p:sp>
        <p:nvSpPr>
          <p:cNvPr id="6" name="Footer Placeholder 5">
            <a:extLst>
              <a:ext uri="{FF2B5EF4-FFF2-40B4-BE49-F238E27FC236}">
                <a16:creationId xmlns:a16="http://schemas.microsoft.com/office/drawing/2014/main" id="{6402EDC8-66A8-4CA0-8989-C647561F24A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6C875ECE-DE2F-4254-B07A-3FE635AEC34F}"/>
              </a:ext>
            </a:extLst>
          </p:cNvPr>
          <p:cNvSpPr>
            <a:spLocks noGrp="1"/>
          </p:cNvSpPr>
          <p:nvPr>
            <p:ph type="sldNum" sz="quarter" idx="12"/>
          </p:nvPr>
        </p:nvSpPr>
        <p:spPr/>
        <p:txBody>
          <a:bodyPr/>
          <a:lstStyle/>
          <a:p>
            <a:pPr>
              <a:defRPr/>
            </a:pPr>
            <a:fld id="{C93AE1BD-FFCD-4FC3-92F8-BD74D4996B4A}" type="slidenum">
              <a:rPr lang="en-US" smtClean="0"/>
              <a:pPr>
                <a:defRPr/>
              </a:pPr>
              <a:t>‹#›</a:t>
            </a:fld>
            <a:endParaRPr lang="en-US"/>
          </a:p>
        </p:txBody>
      </p:sp>
    </p:spTree>
    <p:extLst>
      <p:ext uri="{BB962C8B-B14F-4D97-AF65-F5344CB8AC3E}">
        <p14:creationId xmlns:p14="http://schemas.microsoft.com/office/powerpoint/2010/main" val="281932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6D666-C5A8-4F45-9D86-A4B55221B0D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C2A808-EB18-465F-A2E6-B2AA2AF5BCF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35C43240-AE2F-481A-A820-40E3C11DB971}"/>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0EDC71-DB65-4A9E-A04B-3E6C2D5C337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CFCFAF43-9587-4DA9-96BC-6E5B0CCF6C2A}"/>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2F0FD7-1B8D-4EE8-9566-2AC562640E4A}"/>
              </a:ext>
            </a:extLst>
          </p:cNvPr>
          <p:cNvSpPr>
            <a:spLocks noGrp="1"/>
          </p:cNvSpPr>
          <p:nvPr>
            <p:ph type="dt" sz="half" idx="10"/>
          </p:nvPr>
        </p:nvSpPr>
        <p:spPr/>
        <p:txBody>
          <a:bodyPr/>
          <a:lstStyle/>
          <a:p>
            <a:pPr>
              <a:defRPr/>
            </a:pPr>
            <a:fld id="{9DCF0442-495D-49A2-B333-920038F5DD49}" type="datetime1">
              <a:rPr lang="en-US" smtClean="0"/>
              <a:pPr>
                <a:defRPr/>
              </a:pPr>
              <a:t>4/17/2023</a:t>
            </a:fld>
            <a:endParaRPr lang="en-US"/>
          </a:p>
        </p:txBody>
      </p:sp>
      <p:sp>
        <p:nvSpPr>
          <p:cNvPr id="8" name="Footer Placeholder 7">
            <a:extLst>
              <a:ext uri="{FF2B5EF4-FFF2-40B4-BE49-F238E27FC236}">
                <a16:creationId xmlns:a16="http://schemas.microsoft.com/office/drawing/2014/main" id="{8B4B5425-3C7E-4B8A-84EA-FF555A84D505}"/>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4E6EB033-3C01-4E9D-B8F3-EAC351978192}"/>
              </a:ext>
            </a:extLst>
          </p:cNvPr>
          <p:cNvSpPr>
            <a:spLocks noGrp="1"/>
          </p:cNvSpPr>
          <p:nvPr>
            <p:ph type="sldNum" sz="quarter" idx="12"/>
          </p:nvPr>
        </p:nvSpPr>
        <p:spPr/>
        <p:txBody>
          <a:bodyPr/>
          <a:lstStyle/>
          <a:p>
            <a:pPr>
              <a:defRPr/>
            </a:pPr>
            <a:fld id="{16B64173-909B-4104-9021-9F4607E4B6F3}" type="slidenum">
              <a:rPr lang="en-US" smtClean="0"/>
              <a:pPr>
                <a:defRPr/>
              </a:pPr>
              <a:t>‹#›</a:t>
            </a:fld>
            <a:endParaRPr lang="en-US"/>
          </a:p>
        </p:txBody>
      </p:sp>
    </p:spTree>
    <p:extLst>
      <p:ext uri="{BB962C8B-B14F-4D97-AF65-F5344CB8AC3E}">
        <p14:creationId xmlns:p14="http://schemas.microsoft.com/office/powerpoint/2010/main" val="416648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BF9A8-5545-4DE4-AC9B-4566BAF98E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E3EAC2-54C9-42AD-9FC3-97B843D5FE1B}"/>
              </a:ext>
            </a:extLst>
          </p:cNvPr>
          <p:cNvSpPr>
            <a:spLocks noGrp="1"/>
          </p:cNvSpPr>
          <p:nvPr>
            <p:ph type="dt" sz="half" idx="10"/>
          </p:nvPr>
        </p:nvSpPr>
        <p:spPr/>
        <p:txBody>
          <a:bodyPr/>
          <a:lstStyle/>
          <a:p>
            <a:pPr>
              <a:defRPr/>
            </a:pPr>
            <a:fld id="{2D1FAC2D-D414-4EDB-A838-8067EBBDDF27}" type="datetime1">
              <a:rPr lang="en-US" smtClean="0"/>
              <a:pPr>
                <a:defRPr/>
              </a:pPr>
              <a:t>4/17/2023</a:t>
            </a:fld>
            <a:endParaRPr lang="en-US"/>
          </a:p>
        </p:txBody>
      </p:sp>
      <p:sp>
        <p:nvSpPr>
          <p:cNvPr id="4" name="Footer Placeholder 3">
            <a:extLst>
              <a:ext uri="{FF2B5EF4-FFF2-40B4-BE49-F238E27FC236}">
                <a16:creationId xmlns:a16="http://schemas.microsoft.com/office/drawing/2014/main" id="{A4D34D28-ABB4-4349-84C8-8BD7386AC14E}"/>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00D53816-D343-410B-8136-B944D0BE6E43}"/>
              </a:ext>
            </a:extLst>
          </p:cNvPr>
          <p:cNvSpPr>
            <a:spLocks noGrp="1"/>
          </p:cNvSpPr>
          <p:nvPr>
            <p:ph type="sldNum" sz="quarter" idx="12"/>
          </p:nvPr>
        </p:nvSpPr>
        <p:spPr/>
        <p:txBody>
          <a:bodyPr/>
          <a:lstStyle/>
          <a:p>
            <a:pPr>
              <a:defRPr/>
            </a:pPr>
            <a:fld id="{D16CCA4E-C8B9-42EE-927F-807A29A911B7}" type="slidenum">
              <a:rPr lang="en-US" smtClean="0"/>
              <a:pPr>
                <a:defRPr/>
              </a:pPr>
              <a:t>‹#›</a:t>
            </a:fld>
            <a:endParaRPr lang="en-US"/>
          </a:p>
        </p:txBody>
      </p:sp>
    </p:spTree>
    <p:extLst>
      <p:ext uri="{BB962C8B-B14F-4D97-AF65-F5344CB8AC3E}">
        <p14:creationId xmlns:p14="http://schemas.microsoft.com/office/powerpoint/2010/main" val="271221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16C416-110A-40CC-98C2-821A0A261640}"/>
              </a:ext>
            </a:extLst>
          </p:cNvPr>
          <p:cNvSpPr>
            <a:spLocks noGrp="1"/>
          </p:cNvSpPr>
          <p:nvPr>
            <p:ph type="dt" sz="half" idx="10"/>
          </p:nvPr>
        </p:nvSpPr>
        <p:spPr/>
        <p:txBody>
          <a:bodyPr/>
          <a:lstStyle/>
          <a:p>
            <a:pPr>
              <a:defRPr/>
            </a:pPr>
            <a:fld id="{DB16AE78-1C4C-485E-9CDC-669482B7EEB5}" type="datetime1">
              <a:rPr lang="en-US" smtClean="0"/>
              <a:pPr>
                <a:defRPr/>
              </a:pPr>
              <a:t>4/17/2023</a:t>
            </a:fld>
            <a:endParaRPr lang="en-US"/>
          </a:p>
        </p:txBody>
      </p:sp>
      <p:sp>
        <p:nvSpPr>
          <p:cNvPr id="3" name="Footer Placeholder 2">
            <a:extLst>
              <a:ext uri="{FF2B5EF4-FFF2-40B4-BE49-F238E27FC236}">
                <a16:creationId xmlns:a16="http://schemas.microsoft.com/office/drawing/2014/main" id="{918AFF84-6FD9-4BA8-BC0F-0DABB0B7EDFC}"/>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93C102DB-5FD0-41E7-9AB5-DE2C96F8CBF7}"/>
              </a:ext>
            </a:extLst>
          </p:cNvPr>
          <p:cNvSpPr>
            <a:spLocks noGrp="1"/>
          </p:cNvSpPr>
          <p:nvPr>
            <p:ph type="sldNum" sz="quarter" idx="12"/>
          </p:nvPr>
        </p:nvSpPr>
        <p:spPr/>
        <p:txBody>
          <a:bodyPr/>
          <a:lstStyle/>
          <a:p>
            <a:pPr>
              <a:defRPr/>
            </a:pPr>
            <a:fld id="{5038B640-AEAA-47DB-8FD6-4C98E29F1972}" type="slidenum">
              <a:rPr lang="en-US" smtClean="0"/>
              <a:pPr>
                <a:defRPr/>
              </a:pPr>
              <a:t>‹#›</a:t>
            </a:fld>
            <a:endParaRPr lang="en-US"/>
          </a:p>
        </p:txBody>
      </p:sp>
    </p:spTree>
    <p:extLst>
      <p:ext uri="{BB962C8B-B14F-4D97-AF65-F5344CB8AC3E}">
        <p14:creationId xmlns:p14="http://schemas.microsoft.com/office/powerpoint/2010/main" val="3616600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71B44-5033-414D-BC50-39B434909EB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9D30C9C-4075-4774-9DCC-EDFAF105C9C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FCE2D1-4995-48D9-96A0-DFE45C09DA9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2049832-8C8D-4D0C-8F85-5F8E161CAB8D}"/>
              </a:ext>
            </a:extLst>
          </p:cNvPr>
          <p:cNvSpPr>
            <a:spLocks noGrp="1"/>
          </p:cNvSpPr>
          <p:nvPr>
            <p:ph type="dt" sz="half" idx="10"/>
          </p:nvPr>
        </p:nvSpPr>
        <p:spPr/>
        <p:txBody>
          <a:bodyPr/>
          <a:lstStyle/>
          <a:p>
            <a:pPr>
              <a:defRPr/>
            </a:pPr>
            <a:fld id="{DC03A8A6-D968-41C3-B17B-E4A7A3B88C07}" type="datetime1">
              <a:rPr lang="en-US" smtClean="0"/>
              <a:pPr>
                <a:defRPr/>
              </a:pPr>
              <a:t>4/17/2023</a:t>
            </a:fld>
            <a:endParaRPr lang="en-US"/>
          </a:p>
        </p:txBody>
      </p:sp>
      <p:sp>
        <p:nvSpPr>
          <p:cNvPr id="6" name="Footer Placeholder 5">
            <a:extLst>
              <a:ext uri="{FF2B5EF4-FFF2-40B4-BE49-F238E27FC236}">
                <a16:creationId xmlns:a16="http://schemas.microsoft.com/office/drawing/2014/main" id="{D84C65F4-AF13-49DD-B578-E4224BBD96FA}"/>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5076601C-9A77-4C27-A712-C151C5D38770}"/>
              </a:ext>
            </a:extLst>
          </p:cNvPr>
          <p:cNvSpPr>
            <a:spLocks noGrp="1"/>
          </p:cNvSpPr>
          <p:nvPr>
            <p:ph type="sldNum" sz="quarter" idx="12"/>
          </p:nvPr>
        </p:nvSpPr>
        <p:spPr/>
        <p:txBody>
          <a:bodyPr/>
          <a:lstStyle/>
          <a:p>
            <a:pPr>
              <a:defRPr/>
            </a:pPr>
            <a:fld id="{A6943768-65CF-47A9-BBFF-9D320F56B914}" type="slidenum">
              <a:rPr lang="en-US" smtClean="0"/>
              <a:pPr>
                <a:defRPr/>
              </a:pPr>
              <a:t>‹#›</a:t>
            </a:fld>
            <a:endParaRPr lang="en-US"/>
          </a:p>
        </p:txBody>
      </p:sp>
    </p:spTree>
    <p:extLst>
      <p:ext uri="{BB962C8B-B14F-4D97-AF65-F5344CB8AC3E}">
        <p14:creationId xmlns:p14="http://schemas.microsoft.com/office/powerpoint/2010/main" val="2704418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39A91-66AD-40B8-BE07-6F849EFCA3D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38C4C8C-97DB-4BDE-887C-B9CC788C1BE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2743192-4E83-455E-93D4-BBC15E41479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40AD8EA-3672-4DDD-A0E0-EE4D9F762EDC}"/>
              </a:ext>
            </a:extLst>
          </p:cNvPr>
          <p:cNvSpPr>
            <a:spLocks noGrp="1"/>
          </p:cNvSpPr>
          <p:nvPr>
            <p:ph type="dt" sz="half" idx="10"/>
          </p:nvPr>
        </p:nvSpPr>
        <p:spPr/>
        <p:txBody>
          <a:bodyPr/>
          <a:lstStyle/>
          <a:p>
            <a:pPr>
              <a:defRPr/>
            </a:pPr>
            <a:fld id="{F555C68F-4F9C-4F42-B5BA-3C35EA50197E}" type="datetime1">
              <a:rPr lang="en-US" smtClean="0"/>
              <a:pPr>
                <a:defRPr/>
              </a:pPr>
              <a:t>4/17/2023</a:t>
            </a:fld>
            <a:endParaRPr lang="en-US"/>
          </a:p>
        </p:txBody>
      </p:sp>
      <p:sp>
        <p:nvSpPr>
          <p:cNvPr id="6" name="Footer Placeholder 5">
            <a:extLst>
              <a:ext uri="{FF2B5EF4-FFF2-40B4-BE49-F238E27FC236}">
                <a16:creationId xmlns:a16="http://schemas.microsoft.com/office/drawing/2014/main" id="{0D17EAA2-2E7D-4D1F-BB4C-723625E352A7}"/>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6DC825E-6787-4824-9EF1-A5830A14E3F0}"/>
              </a:ext>
            </a:extLst>
          </p:cNvPr>
          <p:cNvSpPr>
            <a:spLocks noGrp="1"/>
          </p:cNvSpPr>
          <p:nvPr>
            <p:ph type="sldNum" sz="quarter" idx="12"/>
          </p:nvPr>
        </p:nvSpPr>
        <p:spPr/>
        <p:txBody>
          <a:bodyPr/>
          <a:lstStyle/>
          <a:p>
            <a:pPr>
              <a:defRPr/>
            </a:pPr>
            <a:fld id="{67B36E83-6017-4EE2-9647-0E1B98428CA4}" type="slidenum">
              <a:rPr lang="en-US" smtClean="0"/>
              <a:pPr>
                <a:defRPr/>
              </a:pPr>
              <a:t>‹#›</a:t>
            </a:fld>
            <a:endParaRPr lang="en-US"/>
          </a:p>
        </p:txBody>
      </p:sp>
    </p:spTree>
    <p:extLst>
      <p:ext uri="{BB962C8B-B14F-4D97-AF65-F5344CB8AC3E}">
        <p14:creationId xmlns:p14="http://schemas.microsoft.com/office/powerpoint/2010/main" val="46967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D9A764-035F-4AD6-A3FE-38AC95A2149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1CD898-DC7B-440D-8F54-851A2D6BA17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552228-41AD-410E-900E-21AC7F28014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29DBB642-D2A0-43A5-B613-B57123E25589}" type="datetime1">
              <a:rPr lang="en-US" smtClean="0"/>
              <a:pPr>
                <a:defRPr/>
              </a:pPr>
              <a:t>4/17/2023</a:t>
            </a:fld>
            <a:endParaRPr lang="en-US"/>
          </a:p>
        </p:txBody>
      </p:sp>
      <p:sp>
        <p:nvSpPr>
          <p:cNvPr id="5" name="Footer Placeholder 4">
            <a:extLst>
              <a:ext uri="{FF2B5EF4-FFF2-40B4-BE49-F238E27FC236}">
                <a16:creationId xmlns:a16="http://schemas.microsoft.com/office/drawing/2014/main" id="{C0B62AE8-A9EE-44F7-9BDA-2DC33ED390D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AF1A9B81-ED91-465F-B569-73B0DB581E6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16436E2-14B2-4E97-A4C9-BB67EBDB4119}" type="slidenum">
              <a:rPr lang="en-US" smtClean="0"/>
              <a:pPr>
                <a:defRPr/>
              </a:pPr>
              <a:t>‹#›</a:t>
            </a:fld>
            <a:endParaRPr lang="en-US"/>
          </a:p>
        </p:txBody>
      </p:sp>
    </p:spTree>
    <p:extLst>
      <p:ext uri="{BB962C8B-B14F-4D97-AF65-F5344CB8AC3E}">
        <p14:creationId xmlns:p14="http://schemas.microsoft.com/office/powerpoint/2010/main" val="2087590365"/>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jpeg"/><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jpeg"/><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16">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p:cNvSpPr>
            <a:spLocks noGrp="1"/>
          </p:cNvSpPr>
          <p:nvPr>
            <p:ph type="title"/>
          </p:nvPr>
        </p:nvSpPr>
        <p:spPr>
          <a:xfrm>
            <a:off x="4646037" y="739978"/>
            <a:ext cx="4001197" cy="3004145"/>
          </a:xfrm>
        </p:spPr>
        <p:txBody>
          <a:bodyPr vert="horz" lIns="91440" tIns="45720" rIns="91440" bIns="45720" rtlCol="0" anchor="b">
            <a:normAutofit/>
          </a:bodyPr>
          <a:lstStyle/>
          <a:p>
            <a:pPr algn="ctr" defTabSz="914400"/>
            <a:r>
              <a:rPr lang="en-US" sz="5100" b="1" i="1" dirty="0"/>
              <a:t>A CASE OF LOTTERY SCAMMING</a:t>
            </a:r>
            <a:br>
              <a:rPr lang="en-US" sz="5100" dirty="0"/>
            </a:br>
            <a:endParaRPr lang="en-US" sz="5100" dirty="0"/>
          </a:p>
        </p:txBody>
      </p:sp>
      <p:sp>
        <p:nvSpPr>
          <p:cNvPr id="3" name="Text Placeholder 2"/>
          <p:cNvSpPr>
            <a:spLocks noGrp="1"/>
          </p:cNvSpPr>
          <p:nvPr>
            <p:ph type="body" idx="1"/>
          </p:nvPr>
        </p:nvSpPr>
        <p:spPr>
          <a:xfrm>
            <a:off x="4646036" y="3836197"/>
            <a:ext cx="4001198" cy="2189214"/>
          </a:xfrm>
        </p:spPr>
        <p:txBody>
          <a:bodyPr vert="horz" lIns="91440" tIns="45720" rIns="91440" bIns="45720" rtlCol="0">
            <a:normAutofit/>
          </a:bodyPr>
          <a:lstStyle/>
          <a:p>
            <a:pPr algn="ctr" defTabSz="914400">
              <a:spcBef>
                <a:spcPts val="1000"/>
              </a:spcBef>
            </a:pPr>
            <a:r>
              <a:rPr lang="en-US" altLang="en-US" sz="2400" b="1" dirty="0">
                <a:solidFill>
                  <a:schemeClr val="tx1"/>
                </a:solidFill>
              </a:rPr>
              <a:t>Presenter:</a:t>
            </a:r>
          </a:p>
          <a:p>
            <a:pPr algn="ctr" defTabSz="914400">
              <a:spcBef>
                <a:spcPts val="1000"/>
              </a:spcBef>
            </a:pPr>
            <a:r>
              <a:rPr lang="en-US" altLang="en-US" sz="2400" b="1" dirty="0">
                <a:solidFill>
                  <a:schemeClr val="tx1"/>
                </a:solidFill>
              </a:rPr>
              <a:t>Ashtelle Steele</a:t>
            </a:r>
          </a:p>
          <a:p>
            <a:pPr algn="ctr" defTabSz="914400">
              <a:spcBef>
                <a:spcPts val="1000"/>
              </a:spcBef>
            </a:pPr>
            <a:r>
              <a:rPr lang="en-US" altLang="en-US" sz="2400" b="1" dirty="0">
                <a:solidFill>
                  <a:schemeClr val="tx1"/>
                </a:solidFill>
              </a:rPr>
              <a:t>Office of the Director of Public Prosecutions</a:t>
            </a:r>
          </a:p>
          <a:p>
            <a:pPr algn="ctr" defTabSz="914400">
              <a:spcBef>
                <a:spcPts val="1000"/>
              </a:spcBef>
            </a:pPr>
            <a:r>
              <a:rPr lang="en-US" altLang="en-US" sz="2400" b="1" dirty="0">
                <a:solidFill>
                  <a:schemeClr val="tx1"/>
                </a:solidFill>
              </a:rPr>
              <a:t>Jamaica</a:t>
            </a:r>
          </a:p>
        </p:txBody>
      </p:sp>
      <p:sp>
        <p:nvSpPr>
          <p:cNvPr id="30" name="Freeform: Shape 18">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1"/>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20">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61789" y="0"/>
            <a:ext cx="1303050"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2" name="Freeform: Shape 22">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24">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73320" y="5717906"/>
            <a:ext cx="1328707"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Picture 4" descr="Scamming the Baby Boomers in 2018"/>
          <p:cNvPicPr>
            <a:picLocks noChangeAspect="1"/>
          </p:cNvPicPr>
          <p:nvPr/>
        </p:nvPicPr>
        <p:blipFill rotWithShape="1">
          <a:blip r:embed="rId3">
            <a:extLst>
              <a:ext uri="{28A0092B-C50C-407E-A947-70E740481C1C}">
                <a14:useLocalDpi xmlns:a14="http://schemas.microsoft.com/office/drawing/2010/main" val="0"/>
              </a:ext>
            </a:extLst>
          </a:blip>
          <a:srcRect l="17513" r="26309"/>
          <a:stretch/>
        </p:blipFill>
        <p:spPr>
          <a:xfrm>
            <a:off x="473880" y="598720"/>
            <a:ext cx="3883686"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4" name="Slide Number Placeholder 3"/>
          <p:cNvSpPr>
            <a:spLocks noGrp="1"/>
          </p:cNvSpPr>
          <p:nvPr>
            <p:ph type="sldNum" sz="quarter" idx="12"/>
          </p:nvPr>
        </p:nvSpPr>
        <p:spPr>
          <a:xfrm>
            <a:off x="397896" y="6356350"/>
            <a:ext cx="791242" cy="365125"/>
          </a:xfrm>
        </p:spPr>
        <p:txBody>
          <a:bodyPr vert="horz" lIns="91440" tIns="45720" rIns="91440" bIns="45720" rtlCol="0" anchor="ctr">
            <a:normAutofit/>
          </a:bodyPr>
          <a:lstStyle/>
          <a:p>
            <a:pPr algn="l">
              <a:spcAft>
                <a:spcPts val="600"/>
              </a:spcAft>
              <a:defRPr/>
            </a:pPr>
            <a:fld id="{35B52BDA-83B8-4B44-BE8C-FCF8CFF180CD}" type="slidenum">
              <a:rPr lang="en-US" sz="1200" smtClean="0">
                <a:solidFill>
                  <a:prstClr val="black">
                    <a:tint val="75000"/>
                  </a:prstClr>
                </a:solidFill>
                <a:latin typeface="Calibri" panose="020F0502020204030204"/>
              </a:rPr>
              <a:pPr algn="l">
                <a:spcAft>
                  <a:spcPts val="600"/>
                </a:spcAft>
                <a:defRPr/>
              </a:pPr>
              <a:t>1</a:t>
            </a:fld>
            <a:endParaRPr lang="en-US" sz="1200">
              <a:solidFill>
                <a:prstClr val="black">
                  <a:tint val="75000"/>
                </a:prstClr>
              </a:solidFill>
              <a:latin typeface="Calibri" panose="020F0502020204030204"/>
            </a:endParaRPr>
          </a:p>
        </p:txBody>
      </p:sp>
      <p:sp>
        <p:nvSpPr>
          <p:cNvPr id="29" name="Freeform: Shape 28">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390384" y="6258756"/>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F19FB107-F752-4DBC-A2C6-FE4F56E694B2}"/>
              </a:ext>
            </a:extLst>
          </p:cNvPr>
          <p:cNvGraphicFramePr>
            <a:graphicFrameLocks noGrp="1"/>
          </p:cNvGraphicFramePr>
          <p:nvPr>
            <p:ph idx="1"/>
            <p:extLst>
              <p:ext uri="{D42A27DB-BD31-4B8C-83A1-F6EECF244321}">
                <p14:modId xmlns:p14="http://schemas.microsoft.com/office/powerpoint/2010/main" val="3080044746"/>
              </p:ext>
            </p:extLst>
          </p:nvPr>
        </p:nvGraphicFramePr>
        <p:xfrm>
          <a:off x="1859806" y="1412776"/>
          <a:ext cx="6024562"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2087E3D9-BD5B-432F-B8D6-C8958E0FB080}"/>
              </a:ext>
            </a:extLst>
          </p:cNvPr>
          <p:cNvSpPr>
            <a:spLocks noGrp="1"/>
          </p:cNvSpPr>
          <p:nvPr>
            <p:ph type="body" sz="half" idx="2"/>
          </p:nvPr>
        </p:nvSpPr>
        <p:spPr>
          <a:xfrm>
            <a:off x="2699792" y="404664"/>
            <a:ext cx="3456384" cy="1212677"/>
          </a:xfrm>
        </p:spPr>
        <p:txBody>
          <a:bodyPr>
            <a:normAutofit/>
          </a:bodyPr>
          <a:lstStyle/>
          <a:p>
            <a:r>
              <a:rPr lang="en-US" sz="4000" dirty="0"/>
              <a:t>WITNESSES AT TRIAL</a:t>
            </a:r>
          </a:p>
        </p:txBody>
      </p:sp>
      <p:sp>
        <p:nvSpPr>
          <p:cNvPr id="5" name="Slide Number Placeholder 4">
            <a:extLst>
              <a:ext uri="{FF2B5EF4-FFF2-40B4-BE49-F238E27FC236}">
                <a16:creationId xmlns:a16="http://schemas.microsoft.com/office/drawing/2014/main" id="{A2DA5FA4-56E1-43E8-86DE-D159675E3A0F}"/>
              </a:ext>
            </a:extLst>
          </p:cNvPr>
          <p:cNvSpPr>
            <a:spLocks noGrp="1"/>
          </p:cNvSpPr>
          <p:nvPr>
            <p:ph type="sldNum" sz="quarter" idx="12"/>
          </p:nvPr>
        </p:nvSpPr>
        <p:spPr/>
        <p:txBody>
          <a:bodyPr/>
          <a:lstStyle/>
          <a:p>
            <a:pPr>
              <a:defRPr/>
            </a:pPr>
            <a:fld id="{A6943768-65CF-47A9-BBFF-9D320F56B914}" type="slidenum">
              <a:rPr lang="en-US" smtClean="0"/>
              <a:pPr>
                <a:defRPr/>
              </a:pPr>
              <a:t>10</a:t>
            </a:fld>
            <a:endParaRPr lang="en-US"/>
          </a:p>
        </p:txBody>
      </p:sp>
    </p:spTree>
    <p:extLst>
      <p:ext uri="{BB962C8B-B14F-4D97-AF65-F5344CB8AC3E}">
        <p14:creationId xmlns:p14="http://schemas.microsoft.com/office/powerpoint/2010/main" val="1167694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93A1-611D-48E0-8F9E-B9F2C11D3B03}"/>
              </a:ext>
            </a:extLst>
          </p:cNvPr>
          <p:cNvSpPr>
            <a:spLocks noGrp="1"/>
          </p:cNvSpPr>
          <p:nvPr>
            <p:ph type="title"/>
          </p:nvPr>
        </p:nvSpPr>
        <p:spPr>
          <a:xfrm>
            <a:off x="685800" y="278295"/>
            <a:ext cx="5605629" cy="1325563"/>
          </a:xfrm>
        </p:spPr>
        <p:txBody>
          <a:bodyPr vert="horz" lIns="91440" tIns="45720" rIns="91440" bIns="45720" rtlCol="0" anchor="ctr">
            <a:normAutofit/>
          </a:bodyPr>
          <a:lstStyle/>
          <a:p>
            <a:pPr defTabSz="914400"/>
            <a:r>
              <a:rPr lang="en-US" sz="4400" dirty="0"/>
              <a:t>DEFENCE AT TRIAL</a:t>
            </a:r>
          </a:p>
        </p:txBody>
      </p:sp>
      <p:sp>
        <p:nvSpPr>
          <p:cNvPr id="3" name="Content Placeholder 2">
            <a:extLst>
              <a:ext uri="{FF2B5EF4-FFF2-40B4-BE49-F238E27FC236}">
                <a16:creationId xmlns:a16="http://schemas.microsoft.com/office/drawing/2014/main" id="{EAEC8D1D-44CE-4C2D-A067-1D281A229485}"/>
              </a:ext>
            </a:extLst>
          </p:cNvPr>
          <p:cNvSpPr>
            <a:spLocks noGrp="1"/>
          </p:cNvSpPr>
          <p:nvPr>
            <p:ph idx="1"/>
          </p:nvPr>
        </p:nvSpPr>
        <p:spPr>
          <a:xfrm>
            <a:off x="533399" y="1371600"/>
            <a:ext cx="5867401" cy="5181601"/>
          </a:xfrm>
        </p:spPr>
        <p:txBody>
          <a:bodyPr vert="horz" lIns="91440" tIns="45720" rIns="91440" bIns="45720" rtlCol="0" anchor="ctr">
            <a:normAutofit/>
          </a:bodyPr>
          <a:lstStyle/>
          <a:p>
            <a:pPr indent="-228600" algn="just" defTabSz="914400"/>
            <a:r>
              <a:rPr lang="en-US" sz="2000" dirty="0"/>
              <a:t>The Accused gave evidence that:</a:t>
            </a:r>
          </a:p>
          <a:p>
            <a:pPr indent="-228600" algn="just" defTabSz="914400"/>
            <a:r>
              <a:rPr lang="en-US" sz="2000" dirty="0"/>
              <a:t>He has never spoken to the Complainant</a:t>
            </a:r>
          </a:p>
          <a:p>
            <a:pPr indent="-228600" algn="just" defTabSz="914400"/>
            <a:r>
              <a:rPr lang="en-US" sz="2000" dirty="0"/>
              <a:t>His lover, Joe, from Switzerland was affluent and owned a winery</a:t>
            </a:r>
          </a:p>
          <a:p>
            <a:pPr indent="-228600" algn="just" defTabSz="914400"/>
            <a:r>
              <a:rPr lang="en-US" sz="2000" dirty="0"/>
              <a:t>His lover spoiled him by sending thousands of USD to him for weeks which amounted to millions in JMD</a:t>
            </a:r>
          </a:p>
          <a:p>
            <a:pPr indent="-228600" algn="just" defTabSz="914400"/>
            <a:r>
              <a:rPr lang="en-US" sz="2000" dirty="0"/>
              <a:t>His lover was very busy and so he normally asked other persons to send money to his account. Therefore, it was not odd when he saw different names sending him money</a:t>
            </a:r>
          </a:p>
          <a:p>
            <a:pPr indent="-228600" algn="just" defTabSz="914400"/>
            <a:r>
              <a:rPr lang="en-US" sz="2000" dirty="0"/>
              <a:t>His lover disappeared when he got arrested and that is the reason he did not attend court and give evidence to support his story</a:t>
            </a:r>
          </a:p>
          <a:p>
            <a:pPr indent="-228600" defTabSz="914400"/>
            <a:endParaRPr lang="en-US" sz="1600" dirty="0"/>
          </a:p>
        </p:txBody>
      </p:sp>
      <p:sp>
        <p:nvSpPr>
          <p:cNvPr id="3092" name="Rectangle 3091">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660" y="0"/>
            <a:ext cx="1577340" cy="6858000"/>
          </a:xfrm>
          <a:prstGeom prst="rect">
            <a:avLst/>
          </a:prstGeom>
          <a:solidFill>
            <a:srgbClr val="7149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4" name="Oval 3093">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6550" y="2358913"/>
            <a:ext cx="1605129" cy="2140172"/>
          </a:xfrm>
          <a:prstGeom prst="ellipse">
            <a:avLst/>
          </a:prstGeom>
          <a:solidFill>
            <a:srgbClr val="FFFFFF"/>
          </a:solidFill>
          <a:ln w="22225">
            <a:solidFill>
              <a:srgbClr val="EABC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6" name="Picture 4" descr="In defence of diversion - The Lawyer's Daily">
            <a:extLst>
              <a:ext uri="{FF2B5EF4-FFF2-40B4-BE49-F238E27FC236}">
                <a16:creationId xmlns:a16="http://schemas.microsoft.com/office/drawing/2014/main" id="{A5704021-DDA9-4BCD-A0BD-41D7BB494EED}"/>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26838" r="23806" b="3"/>
          <a:stretch/>
        </p:blipFill>
        <p:spPr bwMode="auto">
          <a:xfrm>
            <a:off x="6773057" y="2474254"/>
            <a:ext cx="1434420" cy="1909489"/>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56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vert="horz" lIns="91440" tIns="45720" rIns="91440" bIns="45720" rtlCol="0" anchor="ctr">
            <a:normAutofit/>
          </a:bodyPr>
          <a:lstStyle/>
          <a:p>
            <a:pPr defTabSz="914400"/>
            <a:r>
              <a:rPr lang="en-US" sz="4100" kern="1200" dirty="0">
                <a:solidFill>
                  <a:srgbClr val="FFFFFF"/>
                </a:solidFill>
                <a:latin typeface="+mj-lt"/>
                <a:ea typeface="+mj-ea"/>
                <a:cs typeface="+mj-cs"/>
              </a:rPr>
              <a:t>Landmark case </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p:cNvSpPr>
            <a:spLocks noGrp="1"/>
          </p:cNvSpPr>
          <p:nvPr>
            <p:ph idx="1"/>
          </p:nvPr>
        </p:nvSpPr>
        <p:spPr>
          <a:xfrm>
            <a:off x="3335481" y="591344"/>
            <a:ext cx="5179868" cy="5585619"/>
          </a:xfrm>
        </p:spPr>
        <p:txBody>
          <a:bodyPr vert="horz" lIns="91440" tIns="45720" rIns="91440" bIns="45720" rtlCol="0" anchor="ctr">
            <a:normAutofit/>
          </a:bodyPr>
          <a:lstStyle/>
          <a:p>
            <a:pPr indent="-228600" defTabSz="914400" fontAlgn="base"/>
            <a:r>
              <a:rPr lang="en-US" dirty="0"/>
              <a:t>Offences- Obtaining Money By False </a:t>
            </a:r>
            <a:r>
              <a:rPr lang="en-US" dirty="0" err="1"/>
              <a:t>Pretence</a:t>
            </a:r>
            <a:r>
              <a:rPr lang="en-US" dirty="0"/>
              <a:t>, Money Laundering (Engaging in a transaction involving criminal property and possession of criminal property)</a:t>
            </a:r>
          </a:p>
          <a:p>
            <a:pPr indent="-228600" defTabSz="914400" fontAlgn="base"/>
            <a:r>
              <a:rPr lang="en-US" dirty="0"/>
              <a:t>First ML Trial with Lottery Scamming as the Predicate Offence</a:t>
            </a:r>
          </a:p>
          <a:p>
            <a:pPr indent="-228600" defTabSz="914400" fontAlgn="base"/>
            <a:r>
              <a:rPr lang="en-US" dirty="0"/>
              <a:t>First Jury Trial for ML Offence and Lottery Scamming</a:t>
            </a:r>
          </a:p>
        </p:txBody>
      </p:sp>
      <p:sp>
        <p:nvSpPr>
          <p:cNvPr id="4" name="Slide Number Placeholder 3"/>
          <p:cNvSpPr>
            <a:spLocks noGrp="1"/>
          </p:cNvSpPr>
          <p:nvPr>
            <p:ph type="sldNum" sz="quarter" idx="12"/>
          </p:nvPr>
        </p:nvSpPr>
        <p:spPr>
          <a:xfrm>
            <a:off x="7156173" y="6356350"/>
            <a:ext cx="1359176" cy="365125"/>
          </a:xfrm>
        </p:spPr>
        <p:txBody>
          <a:bodyPr vert="horz" lIns="91440" tIns="45720" rIns="91440" bIns="45720" rtlCol="0" anchor="ctr">
            <a:normAutofit/>
          </a:bodyPr>
          <a:lstStyle/>
          <a:p>
            <a:pPr>
              <a:spcAft>
                <a:spcPts val="600"/>
              </a:spcAft>
              <a:defRPr/>
            </a:pPr>
            <a:fld id="{A6943768-65CF-47A9-BBFF-9D320F56B914}" type="slidenum">
              <a:rPr lang="en-US" sz="1200" smtClean="0"/>
              <a:pPr>
                <a:spcAft>
                  <a:spcPts val="600"/>
                </a:spcAft>
                <a:defRPr/>
              </a:pPr>
              <a:t>12</a:t>
            </a:fld>
            <a:endParaRPr lang="en-US" sz="1200"/>
          </a:p>
        </p:txBody>
      </p:sp>
    </p:spTree>
    <p:extLst>
      <p:ext uri="{BB962C8B-B14F-4D97-AF65-F5344CB8AC3E}">
        <p14:creationId xmlns:p14="http://schemas.microsoft.com/office/powerpoint/2010/main" val="7651023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A0A2B7F3-65A0-4CC5-8310-3252C59E02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955AA9-AA30-421F-AABA-5B2BE852AB7F}"/>
              </a:ext>
            </a:extLst>
          </p:cNvPr>
          <p:cNvSpPr>
            <a:spLocks noGrp="1"/>
          </p:cNvSpPr>
          <p:nvPr>
            <p:ph type="title"/>
          </p:nvPr>
        </p:nvSpPr>
        <p:spPr>
          <a:xfrm>
            <a:off x="628650" y="3950725"/>
            <a:ext cx="7886700" cy="1132696"/>
          </a:xfrm>
        </p:spPr>
        <p:txBody>
          <a:bodyPr vert="horz" lIns="91440" tIns="45720" rIns="91440" bIns="45720" rtlCol="0" anchor="b">
            <a:normAutofit/>
          </a:bodyPr>
          <a:lstStyle/>
          <a:p>
            <a:pPr algn="ctr" defTabSz="914400"/>
            <a:r>
              <a:rPr lang="en-US" sz="3800" dirty="0"/>
              <a:t>HOW IT ENDED…</a:t>
            </a:r>
          </a:p>
        </p:txBody>
      </p:sp>
      <p:pic>
        <p:nvPicPr>
          <p:cNvPr id="3074" name="Picture 2" descr="The Outback Way: Is this the world's emptiest road? - BBC Travel">
            <a:extLst>
              <a:ext uri="{FF2B5EF4-FFF2-40B4-BE49-F238E27FC236}">
                <a16:creationId xmlns:a16="http://schemas.microsoft.com/office/drawing/2014/main" id="{A9FACD28-94B6-4C2C-AC8A-06AD1F7BAB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903" r="-2" b="-2"/>
          <a:stretch/>
        </p:blipFill>
        <p:spPr bwMode="auto">
          <a:xfrm>
            <a:off x="1065195" y="304800"/>
            <a:ext cx="7044135" cy="3672406"/>
          </a:xfrm>
          <a:custGeom>
            <a:avLst/>
            <a:gdLst/>
            <a:ahLst/>
            <a:cxnLst/>
            <a:rect l="l" t="t" r="r" b="b"/>
            <a:pathLst>
              <a:path w="9392179" h="3672406">
                <a:moveTo>
                  <a:pt x="8328426" y="0"/>
                </a:moveTo>
                <a:cubicBezTo>
                  <a:pt x="8306669" y="212063"/>
                  <a:pt x="8209966" y="234386"/>
                  <a:pt x="8156780" y="365530"/>
                </a:cubicBezTo>
                <a:cubicBezTo>
                  <a:pt x="8193044" y="376692"/>
                  <a:pt x="8224472" y="390643"/>
                  <a:pt x="8255900" y="396224"/>
                </a:cubicBezTo>
                <a:cubicBezTo>
                  <a:pt x="8379195" y="424127"/>
                  <a:pt x="8497654" y="496675"/>
                  <a:pt x="8608861" y="619448"/>
                </a:cubicBezTo>
                <a:cubicBezTo>
                  <a:pt x="8693475" y="711528"/>
                  <a:pt x="8785341" y="750593"/>
                  <a:pt x="8877208" y="756173"/>
                </a:cubicBezTo>
                <a:cubicBezTo>
                  <a:pt x="8923141" y="758964"/>
                  <a:pt x="8971492" y="761754"/>
                  <a:pt x="9012590" y="795238"/>
                </a:cubicBezTo>
                <a:cubicBezTo>
                  <a:pt x="9053688" y="828721"/>
                  <a:pt x="9133466" y="814770"/>
                  <a:pt x="9106875" y="996140"/>
                </a:cubicBezTo>
                <a:cubicBezTo>
                  <a:pt x="9210828" y="1068688"/>
                  <a:pt x="9167313" y="1283542"/>
                  <a:pt x="9215663" y="1417476"/>
                </a:cubicBezTo>
                <a:cubicBezTo>
                  <a:pt x="9268849" y="1565363"/>
                  <a:pt x="9300277" y="1746734"/>
                  <a:pt x="9370386" y="1872297"/>
                </a:cubicBezTo>
                <a:cubicBezTo>
                  <a:pt x="9396979" y="1916942"/>
                  <a:pt x="9396979" y="1967168"/>
                  <a:pt x="9382473" y="2014603"/>
                </a:cubicBezTo>
                <a:cubicBezTo>
                  <a:pt x="9355881" y="2115054"/>
                  <a:pt x="9322035" y="2201554"/>
                  <a:pt x="9276102" y="2268521"/>
                </a:cubicBezTo>
                <a:cubicBezTo>
                  <a:pt x="9106875" y="2514068"/>
                  <a:pt x="8932811" y="2756825"/>
                  <a:pt x="8746660" y="2949356"/>
                </a:cubicBezTo>
                <a:cubicBezTo>
                  <a:pt x="8536335" y="3169790"/>
                  <a:pt x="8304251" y="3289774"/>
                  <a:pt x="8069749" y="3384644"/>
                </a:cubicBezTo>
                <a:cubicBezTo>
                  <a:pt x="7624922" y="3566014"/>
                  <a:pt x="7172842" y="3632982"/>
                  <a:pt x="6713509" y="3649724"/>
                </a:cubicBezTo>
                <a:cubicBezTo>
                  <a:pt x="6406482" y="3660885"/>
                  <a:pt x="6101872" y="3674836"/>
                  <a:pt x="5794844" y="3672046"/>
                </a:cubicBezTo>
                <a:cubicBezTo>
                  <a:pt x="5526498" y="3669256"/>
                  <a:pt x="5258151" y="3638562"/>
                  <a:pt x="4987387" y="3599498"/>
                </a:cubicBezTo>
                <a:cubicBezTo>
                  <a:pt x="4636843" y="3546482"/>
                  <a:pt x="3362799" y="3312096"/>
                  <a:pt x="2920390" y="3220016"/>
                </a:cubicBezTo>
                <a:cubicBezTo>
                  <a:pt x="2702811" y="3175371"/>
                  <a:pt x="1498875" y="2762406"/>
                  <a:pt x="1472282" y="2695438"/>
                </a:cubicBezTo>
                <a:cubicBezTo>
                  <a:pt x="1554478" y="2650793"/>
                  <a:pt x="1634257" y="2728922"/>
                  <a:pt x="1721289" y="2681487"/>
                </a:cubicBezTo>
                <a:cubicBezTo>
                  <a:pt x="1571401" y="2578245"/>
                  <a:pt x="1399756" y="2625681"/>
                  <a:pt x="1257121" y="2555923"/>
                </a:cubicBezTo>
                <a:cubicBezTo>
                  <a:pt x="1259538" y="2488955"/>
                  <a:pt x="1322394" y="2508488"/>
                  <a:pt x="1332064" y="2463843"/>
                </a:cubicBezTo>
                <a:cubicBezTo>
                  <a:pt x="1061300" y="2335488"/>
                  <a:pt x="759108" y="2341069"/>
                  <a:pt x="483508" y="2229457"/>
                </a:cubicBezTo>
                <a:cubicBezTo>
                  <a:pt x="734932" y="2184812"/>
                  <a:pt x="981521" y="2232247"/>
                  <a:pt x="1235363" y="2240618"/>
                </a:cubicBezTo>
                <a:cubicBezTo>
                  <a:pt x="1211188" y="2182021"/>
                  <a:pt x="1167672" y="2187602"/>
                  <a:pt x="1138662" y="2168069"/>
                </a:cubicBezTo>
                <a:cubicBezTo>
                  <a:pt x="1099981" y="2142957"/>
                  <a:pt x="1068553" y="2120635"/>
                  <a:pt x="1092728" y="2056458"/>
                </a:cubicBezTo>
                <a:cubicBezTo>
                  <a:pt x="1116903" y="1995071"/>
                  <a:pt x="1085475" y="1978329"/>
                  <a:pt x="1039542" y="1956007"/>
                </a:cubicBezTo>
                <a:cubicBezTo>
                  <a:pt x="923501" y="1894620"/>
                  <a:pt x="795371" y="1914152"/>
                  <a:pt x="674494" y="1894620"/>
                </a:cubicBezTo>
                <a:cubicBezTo>
                  <a:pt x="618891" y="1886249"/>
                  <a:pt x="529441" y="1900200"/>
                  <a:pt x="514936" y="1852765"/>
                </a:cubicBezTo>
                <a:cubicBezTo>
                  <a:pt x="464168" y="1699298"/>
                  <a:pt x="362631" y="1743943"/>
                  <a:pt x="268347" y="1735572"/>
                </a:cubicBezTo>
                <a:cubicBezTo>
                  <a:pt x="171646" y="1727201"/>
                  <a:pt x="152305" y="1657444"/>
                  <a:pt x="200656" y="1529089"/>
                </a:cubicBezTo>
                <a:cubicBezTo>
                  <a:pt x="149887" y="1467702"/>
                  <a:pt x="65273" y="1537459"/>
                  <a:pt x="0" y="1453750"/>
                </a:cubicBezTo>
                <a:cubicBezTo>
                  <a:pt x="502848" y="1411896"/>
                  <a:pt x="993609" y="1450960"/>
                  <a:pt x="1479534" y="1330977"/>
                </a:cubicBezTo>
                <a:cubicBezTo>
                  <a:pt x="1324812" y="1336557"/>
                  <a:pt x="1172507" y="1286332"/>
                  <a:pt x="1017784" y="1317025"/>
                </a:cubicBezTo>
                <a:cubicBezTo>
                  <a:pt x="993609" y="1322606"/>
                  <a:pt x="964599" y="1317025"/>
                  <a:pt x="940423" y="1311445"/>
                </a:cubicBezTo>
                <a:cubicBezTo>
                  <a:pt x="913830" y="1305864"/>
                  <a:pt x="889655" y="1294703"/>
                  <a:pt x="889655" y="1255638"/>
                </a:cubicBezTo>
                <a:cubicBezTo>
                  <a:pt x="889655" y="1227735"/>
                  <a:pt x="908995" y="1213784"/>
                  <a:pt x="928335" y="1202623"/>
                </a:cubicBezTo>
                <a:cubicBezTo>
                  <a:pt x="981521" y="1171929"/>
                  <a:pt x="1039542" y="1163558"/>
                  <a:pt x="1092728" y="1194252"/>
                </a:cubicBezTo>
                <a:cubicBezTo>
                  <a:pt x="1153167" y="1227735"/>
                  <a:pt x="1201518" y="1219364"/>
                  <a:pt x="1247451" y="1160768"/>
                </a:cubicBezTo>
                <a:cubicBezTo>
                  <a:pt x="1307889" y="1085430"/>
                  <a:pt x="1394920" y="1113333"/>
                  <a:pt x="1467447" y="1088220"/>
                </a:cubicBezTo>
                <a:cubicBezTo>
                  <a:pt x="1547226" y="1063107"/>
                  <a:pt x="1631840" y="1077059"/>
                  <a:pt x="1735794" y="1032414"/>
                </a:cubicBezTo>
                <a:cubicBezTo>
                  <a:pt x="1559313" y="982188"/>
                  <a:pt x="1397338" y="1057527"/>
                  <a:pt x="1218440" y="1007301"/>
                </a:cubicBezTo>
                <a:cubicBezTo>
                  <a:pt x="1290966" y="937543"/>
                  <a:pt x="1356240" y="957076"/>
                  <a:pt x="1416678" y="945914"/>
                </a:cubicBezTo>
                <a:cubicBezTo>
                  <a:pt x="1489204" y="931963"/>
                  <a:pt x="1561731" y="929172"/>
                  <a:pt x="1634257" y="915221"/>
                </a:cubicBezTo>
                <a:cubicBezTo>
                  <a:pt x="1701949" y="904060"/>
                  <a:pt x="1767223" y="884528"/>
                  <a:pt x="1834914" y="873366"/>
                </a:cubicBezTo>
                <a:cubicBezTo>
                  <a:pt x="1900187" y="862205"/>
                  <a:pt x="1967878" y="876157"/>
                  <a:pt x="2028317" y="814770"/>
                </a:cubicBezTo>
                <a:cubicBezTo>
                  <a:pt x="1863924" y="691996"/>
                  <a:pt x="1677773" y="750593"/>
                  <a:pt x="1484370" y="719899"/>
                </a:cubicBezTo>
                <a:cubicBezTo>
                  <a:pt x="1535138" y="661303"/>
                  <a:pt x="1588324" y="672464"/>
                  <a:pt x="1631840" y="655722"/>
                </a:cubicBezTo>
                <a:cubicBezTo>
                  <a:pt x="1651180" y="650142"/>
                  <a:pt x="1675355" y="650142"/>
                  <a:pt x="1682608" y="622239"/>
                </a:cubicBezTo>
                <a:cubicBezTo>
                  <a:pt x="1692278" y="585965"/>
                  <a:pt x="1670520" y="563642"/>
                  <a:pt x="1646344" y="552481"/>
                </a:cubicBezTo>
                <a:cubicBezTo>
                  <a:pt x="1537556" y="499465"/>
                  <a:pt x="1421514" y="471562"/>
                  <a:pt x="1305472" y="443659"/>
                </a:cubicBezTo>
                <a:cubicBezTo>
                  <a:pt x="1240198" y="429707"/>
                  <a:pt x="1170090" y="438078"/>
                  <a:pt x="1112068" y="393433"/>
                </a:cubicBezTo>
                <a:cubicBezTo>
                  <a:pt x="1324812" y="200902"/>
                  <a:pt x="1561731" y="237176"/>
                  <a:pt x="1801068" y="248337"/>
                </a:cubicBezTo>
                <a:cubicBezTo>
                  <a:pt x="2190293" y="265079"/>
                  <a:pt x="2579516" y="281821"/>
                  <a:pt x="2971158" y="253918"/>
                </a:cubicBezTo>
                <a:cubicBezTo>
                  <a:pt x="3287854" y="200902"/>
                  <a:pt x="3609388" y="195322"/>
                  <a:pt x="3930923" y="175789"/>
                </a:cubicBezTo>
                <a:cubicBezTo>
                  <a:pt x="4283882" y="150677"/>
                  <a:pt x="4641678" y="170209"/>
                  <a:pt x="4997057" y="172999"/>
                </a:cubicBezTo>
                <a:cubicBezTo>
                  <a:pt x="5253316" y="175789"/>
                  <a:pt x="5511992" y="200902"/>
                  <a:pt x="5768252" y="178580"/>
                </a:cubicBezTo>
                <a:cubicBezTo>
                  <a:pt x="6068027" y="153467"/>
                  <a:pt x="6372637" y="172999"/>
                  <a:pt x="6674829" y="164628"/>
                </a:cubicBezTo>
                <a:cubicBezTo>
                  <a:pt x="6810212" y="161838"/>
                  <a:pt x="6945593" y="139515"/>
                  <a:pt x="7080976" y="122774"/>
                </a:cubicBezTo>
                <a:cubicBezTo>
                  <a:pt x="7334817" y="89290"/>
                  <a:pt x="7591076" y="44645"/>
                  <a:pt x="7847336" y="58596"/>
                </a:cubicBezTo>
                <a:cubicBezTo>
                  <a:pt x="8006894" y="66967"/>
                  <a:pt x="8164034" y="66967"/>
                  <a:pt x="8328426" y="0"/>
                </a:cubicBezTo>
                <a:close/>
              </a:path>
            </a:pathLst>
          </a:cu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68AD126A-2137-47DD-B865-5EEDC835F20C}"/>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A6943768-65CF-47A9-BBFF-9D320F56B914}" type="slidenum">
              <a:rPr lang="en-US" sz="1200" smtClean="0">
                <a:solidFill>
                  <a:prstClr val="black">
                    <a:tint val="75000"/>
                  </a:prstClr>
                </a:solidFill>
                <a:latin typeface="Calibri" panose="020F0502020204030204"/>
              </a:rPr>
              <a:pPr>
                <a:spcAft>
                  <a:spcPts val="600"/>
                </a:spcAft>
                <a:defRPr/>
              </a:pPr>
              <a:t>13</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33781312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054346" y="638089"/>
            <a:ext cx="3614166" cy="1476801"/>
          </a:xfrm>
        </p:spPr>
        <p:txBody>
          <a:bodyPr vert="horz" lIns="91440" tIns="45720" rIns="91440" bIns="45720" rtlCol="0" anchor="b">
            <a:normAutofit/>
          </a:bodyPr>
          <a:lstStyle/>
          <a:p>
            <a:pPr defTabSz="914400"/>
            <a:r>
              <a:rPr lang="en-US" sz="3600" kern="1200">
                <a:solidFill>
                  <a:schemeClr val="tx1"/>
                </a:solidFill>
                <a:latin typeface="+mj-lt"/>
                <a:ea typeface="+mj-ea"/>
                <a:cs typeface="+mj-cs"/>
              </a:rPr>
              <a:t>The Prosecution’s Landmark case </a:t>
            </a:r>
          </a:p>
        </p:txBody>
      </p:sp>
      <p:pic>
        <p:nvPicPr>
          <p:cNvPr id="14" name="Picture 13" descr="Cheerleaders With Pom-poms Black Silhouette Of Children. Vector.. Royalty  Free Cliparts, Vectors, And Stock Illustration. Image 108517076.">
            <a:extLst>
              <a:ext uri="{FF2B5EF4-FFF2-40B4-BE49-F238E27FC236}">
                <a16:creationId xmlns:a16="http://schemas.microsoft.com/office/drawing/2014/main" id="{5A29355D-434A-4863-882D-34D4F62AF6F0}"/>
              </a:ext>
            </a:extLst>
          </p:cNvPr>
          <p:cNvPicPr/>
          <p:nvPr/>
        </p:nvPicPr>
        <p:blipFill>
          <a:blip r:embed="rId2" cstate="print"/>
          <a:stretch>
            <a:fillRect/>
          </a:stretch>
        </p:blipFill>
        <p:spPr bwMode="auto">
          <a:xfrm>
            <a:off x="473202" y="2170026"/>
            <a:ext cx="4094226" cy="2517948"/>
          </a:xfrm>
          <a:prstGeom prst="rect">
            <a:avLst/>
          </a:prstGeom>
          <a:noFill/>
        </p:spPr>
      </p:pic>
      <p:sp>
        <p:nvSpPr>
          <p:cNvPr id="42"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346" y="2372868"/>
            <a:ext cx="2441321"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 xmlns:ask="http://schemas.microsoft.com/office/drawing/2018/sketchyshapes" sd="1219033472">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p:cNvSpPr>
            <a:spLocks noGrp="1"/>
          </p:cNvSpPr>
          <p:nvPr>
            <p:ph idx="1"/>
          </p:nvPr>
        </p:nvSpPr>
        <p:spPr>
          <a:xfrm>
            <a:off x="5054346" y="2664886"/>
            <a:ext cx="3614166" cy="3550789"/>
          </a:xfrm>
        </p:spPr>
        <p:txBody>
          <a:bodyPr vert="horz" lIns="91440" tIns="45720" rIns="91440" bIns="45720" rtlCol="0" anchor="t">
            <a:normAutofit/>
          </a:bodyPr>
          <a:lstStyle/>
          <a:p>
            <a:pPr marL="0" indent="-228600" defTabSz="914400" fontAlgn="base"/>
            <a:endParaRPr lang="en-US" sz="1900" dirty="0"/>
          </a:p>
          <a:p>
            <a:pPr indent="-228600" algn="just" defTabSz="914400" fontAlgn="base"/>
            <a:r>
              <a:rPr lang="en-US" sz="2800" dirty="0"/>
              <a:t>AFTER ONLY 30  MINUTES OF DELIBERATION, THE JURORS FOUND THE ACCUSED GUILTY FOR ALL THREE COUNTS</a:t>
            </a:r>
          </a:p>
          <a:p>
            <a:pPr indent="-228600" defTabSz="914400"/>
            <a:endParaRPr lang="en-US" sz="1900" dirty="0"/>
          </a:p>
        </p:txBody>
      </p:sp>
      <p:sp>
        <p:nvSpPr>
          <p:cNvPr id="4" name="Slide Number Placeholder 3"/>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A6943768-65CF-47A9-BBFF-9D320F56B914}" type="slidenum">
              <a:rPr lang="en-US" sz="1200" smtClean="0"/>
              <a:pPr>
                <a:spcAft>
                  <a:spcPts val="600"/>
                </a:spcAft>
                <a:defRPr/>
              </a:pPr>
              <a:t>14</a:t>
            </a:fld>
            <a:endParaRPr lang="en-US" sz="1200"/>
          </a:p>
        </p:txBody>
      </p:sp>
    </p:spTree>
    <p:extLst>
      <p:ext uri="{BB962C8B-B14F-4D97-AF65-F5344CB8AC3E}">
        <p14:creationId xmlns:p14="http://schemas.microsoft.com/office/powerpoint/2010/main" val="2346595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619" y="1112969"/>
            <a:ext cx="3225730" cy="4166010"/>
          </a:xfrm>
        </p:spPr>
        <p:txBody>
          <a:bodyPr vert="horz" lIns="91440" tIns="45720" rIns="91440" bIns="45720" rtlCol="0" anchor="ctr">
            <a:normAutofit/>
          </a:bodyPr>
          <a:lstStyle/>
          <a:p>
            <a:pPr algn="just" defTabSz="914400"/>
            <a:r>
              <a:rPr lang="en-US" sz="4400" kern="1200" dirty="0">
                <a:solidFill>
                  <a:srgbClr val="FFFFFF"/>
                </a:solidFill>
                <a:latin typeface="+mj-lt"/>
                <a:ea typeface="+mj-ea"/>
                <a:cs typeface="+mj-cs"/>
              </a:rPr>
              <a:t>Case Result : Action further to verdict</a:t>
            </a:r>
          </a:p>
        </p:txBody>
      </p:sp>
      <p:sp>
        <p:nvSpPr>
          <p:cNvPr id="14" name="Freeform: Shape 13">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Content Placeholder 4"/>
          <p:cNvSpPr>
            <a:spLocks noGrp="1"/>
          </p:cNvSpPr>
          <p:nvPr>
            <p:ph idx="1"/>
          </p:nvPr>
        </p:nvSpPr>
        <p:spPr>
          <a:xfrm>
            <a:off x="4572000" y="820880"/>
            <a:ext cx="3943349" cy="4889350"/>
          </a:xfrm>
        </p:spPr>
        <p:txBody>
          <a:bodyPr vert="horz" lIns="91440" tIns="45720" rIns="91440" bIns="45720" rtlCol="0" anchor="t">
            <a:normAutofit/>
          </a:bodyPr>
          <a:lstStyle/>
          <a:p>
            <a:pPr indent="-228600" algn="just" defTabSz="914400"/>
            <a:r>
              <a:rPr lang="en-US" dirty="0"/>
              <a:t>The bank account with a balance exceeding US$20,000.00 was restrained by the Financial Investigations Division pursuant to a post-conviction forfeiture investigation which is at an advanced stage of completion.   </a:t>
            </a:r>
          </a:p>
          <a:p>
            <a:pPr indent="-228600" algn="just" defTabSz="914400"/>
            <a:r>
              <a:rPr lang="en-US" dirty="0"/>
              <a:t>The Accused is to be sentenced.</a:t>
            </a:r>
          </a:p>
          <a:p>
            <a:pPr indent="-228600" defTabSz="914400"/>
            <a:endParaRPr lang="en-US" dirty="0"/>
          </a:p>
        </p:txBody>
      </p:sp>
      <p:sp>
        <p:nvSpPr>
          <p:cNvPr id="20" name="Freeform: Shape 19">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Slide Number Placeholder 3"/>
          <p:cNvSpPr>
            <a:spLocks noGrp="1"/>
          </p:cNvSpPr>
          <p:nvPr>
            <p:ph type="sldNum" sz="quarter" idx="12"/>
          </p:nvPr>
        </p:nvSpPr>
        <p:spPr>
          <a:xfrm>
            <a:off x="7879747" y="6356350"/>
            <a:ext cx="635603" cy="365125"/>
          </a:xfrm>
        </p:spPr>
        <p:txBody>
          <a:bodyPr vert="horz" lIns="91440" tIns="45720" rIns="91440" bIns="45720" rtlCol="0" anchor="ctr">
            <a:normAutofit/>
          </a:bodyPr>
          <a:lstStyle/>
          <a:p>
            <a:pPr>
              <a:spcAft>
                <a:spcPts val="600"/>
              </a:spcAft>
              <a:defRPr/>
            </a:pPr>
            <a:fld id="{A6943768-65CF-47A9-BBFF-9D320F56B914}" type="slidenum">
              <a:rPr lang="en-US" sz="1200" smtClean="0"/>
              <a:pPr>
                <a:spcAft>
                  <a:spcPts val="600"/>
                </a:spcAft>
                <a:defRPr/>
              </a:pPr>
              <a:t>15</a:t>
            </a:fld>
            <a:endParaRPr lang="en-US" sz="1200"/>
          </a:p>
        </p:txBody>
      </p:sp>
    </p:spTree>
    <p:extLst>
      <p:ext uri="{BB962C8B-B14F-4D97-AF65-F5344CB8AC3E}">
        <p14:creationId xmlns:p14="http://schemas.microsoft.com/office/powerpoint/2010/main" val="35824211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Rectangle 1034">
            <a:extLst>
              <a:ext uri="{FF2B5EF4-FFF2-40B4-BE49-F238E27FC236}">
                <a16:creationId xmlns:a16="http://schemas.microsoft.com/office/drawing/2014/main" id="{931DE728-8710-4D0D-ABEA-4614589173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ectangle 1036">
            <a:extLst>
              <a:ext uri="{FF2B5EF4-FFF2-40B4-BE49-F238E27FC236}">
                <a16:creationId xmlns:a16="http://schemas.microsoft.com/office/drawing/2014/main" id="{5AAE9118-0436-4488-AC4A-C14DF6A7B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9144001" cy="4489449"/>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Rounded Rectangle 28">
            <a:extLst>
              <a:ext uri="{FF2B5EF4-FFF2-40B4-BE49-F238E27FC236}">
                <a16:creationId xmlns:a16="http://schemas.microsoft.com/office/drawing/2014/main" id="{07A0C51E-5464-4470-855E-CA530A59B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44667" y="640091"/>
            <a:ext cx="6054666" cy="3550909"/>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0" name="Picture 6" descr="That's all Folks! | Looney Tunes Wiki | Fandom">
            <a:extLst>
              <a:ext uri="{FF2B5EF4-FFF2-40B4-BE49-F238E27FC236}">
                <a16:creationId xmlns:a16="http://schemas.microsoft.com/office/drawing/2014/main" id="{721DC2BE-39C8-47E1-BB4A-5C409190A3A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40" r="1" b="4741"/>
          <a:stretch/>
        </p:blipFill>
        <p:spPr bwMode="auto">
          <a:xfrm>
            <a:off x="0" y="-5609"/>
            <a:ext cx="9144000" cy="6787409"/>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p:cNvSpPr>
            <a:spLocks noGrp="1"/>
          </p:cNvSpPr>
          <p:nvPr>
            <p:ph type="body" sz="half" idx="2"/>
          </p:nvPr>
        </p:nvSpPr>
        <p:spPr>
          <a:xfrm>
            <a:off x="3648075" y="4675886"/>
            <a:ext cx="5006720" cy="1605083"/>
          </a:xfrm>
        </p:spPr>
        <p:txBody>
          <a:bodyPr vert="horz" lIns="91440" tIns="45720" rIns="91440" bIns="45720" rtlCol="0" anchor="ctr">
            <a:normAutofit/>
          </a:bodyPr>
          <a:lstStyle/>
          <a:p>
            <a:pPr indent="-228600" defTabSz="914400">
              <a:buFont typeface="Arial" panose="020B0604020202020204" pitchFamily="34" charset="0"/>
              <a:buChar char="•"/>
            </a:pPr>
            <a:endParaRPr lang="en-US" sz="1700"/>
          </a:p>
          <a:p>
            <a:pPr indent="-228600" defTabSz="914400">
              <a:buFont typeface="Arial" panose="020B0604020202020204" pitchFamily="34" charset="0"/>
              <a:buChar char="•"/>
            </a:pPr>
            <a:endParaRPr lang="en-US" sz="1700"/>
          </a:p>
          <a:p>
            <a:pPr indent="-228600" defTabSz="914400">
              <a:buFont typeface="Arial" panose="020B0604020202020204" pitchFamily="34" charset="0"/>
              <a:buChar char="•"/>
            </a:pPr>
            <a:endParaRPr lang="en-US" sz="1700"/>
          </a:p>
          <a:p>
            <a:pPr indent="-228600" defTabSz="914400">
              <a:buFont typeface="Arial" panose="020B0604020202020204" pitchFamily="34" charset="0"/>
              <a:buChar char="•"/>
            </a:pPr>
            <a:endParaRPr lang="en-US" sz="1700"/>
          </a:p>
        </p:txBody>
      </p:sp>
      <p:sp>
        <p:nvSpPr>
          <p:cNvPr id="4" name="Slide Number Placeholder 3"/>
          <p:cNvSpPr>
            <a:spLocks noGrp="1"/>
          </p:cNvSpPr>
          <p:nvPr>
            <p:ph type="sldNum" sz="quarter" idx="12"/>
          </p:nvPr>
        </p:nvSpPr>
        <p:spPr>
          <a:xfrm>
            <a:off x="8140446" y="6356350"/>
            <a:ext cx="514350" cy="365125"/>
          </a:xfrm>
        </p:spPr>
        <p:txBody>
          <a:bodyPr vert="horz" lIns="91440" tIns="45720" rIns="91440" bIns="45720" rtlCol="0" anchor="ctr">
            <a:normAutofit/>
          </a:bodyPr>
          <a:lstStyle/>
          <a:p>
            <a:pPr algn="l">
              <a:spcAft>
                <a:spcPts val="600"/>
              </a:spcAft>
              <a:defRPr/>
            </a:pPr>
            <a:fld id="{A6943768-65CF-47A9-BBFF-9D320F56B914}" type="slidenum">
              <a:rPr lang="en-US" sz="1200">
                <a:solidFill>
                  <a:srgbClr val="898989"/>
                </a:solidFill>
                <a:latin typeface="Calibri" panose="020F0502020204030204"/>
              </a:rPr>
              <a:pPr algn="l">
                <a:spcAft>
                  <a:spcPts val="600"/>
                </a:spcAft>
                <a:defRPr/>
              </a:pPr>
              <a:t>16</a:t>
            </a:fld>
            <a:endParaRPr lang="en-US" sz="1200">
              <a:solidFill>
                <a:srgbClr val="898989"/>
              </a:solidFill>
              <a:latin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5C3038E-CFAF-45CB-A7E1-1F5D007D2BA2}"/>
              </a:ext>
            </a:extLst>
          </p:cNvPr>
          <p:cNvSpPr>
            <a:spLocks noGrp="1"/>
          </p:cNvSpPr>
          <p:nvPr>
            <p:ph type="sldNum" sz="quarter" idx="12"/>
          </p:nvPr>
        </p:nvSpPr>
        <p:spPr/>
        <p:txBody>
          <a:bodyPr/>
          <a:lstStyle/>
          <a:p>
            <a:pPr>
              <a:defRPr/>
            </a:pPr>
            <a:fld id="{35B52BDA-83B8-4B44-BE8C-FCF8CFF180CD}" type="slidenum">
              <a:rPr lang="en-US" smtClean="0"/>
              <a:pPr>
                <a:defRPr/>
              </a:pPr>
              <a:t>2</a:t>
            </a:fld>
            <a:endParaRPr lang="en-US"/>
          </a:p>
        </p:txBody>
      </p:sp>
      <p:graphicFrame>
        <p:nvGraphicFramePr>
          <p:cNvPr id="5" name="Diagram 4">
            <a:extLst>
              <a:ext uri="{FF2B5EF4-FFF2-40B4-BE49-F238E27FC236}">
                <a16:creationId xmlns:a16="http://schemas.microsoft.com/office/drawing/2014/main" id="{76D3333C-94F0-48B1-868D-FAD5B59CB593}"/>
              </a:ext>
            </a:extLst>
          </p:cNvPr>
          <p:cNvGraphicFramePr/>
          <p:nvPr>
            <p:extLst>
              <p:ext uri="{D42A27DB-BD31-4B8C-83A1-F6EECF244321}">
                <p14:modId xmlns:p14="http://schemas.microsoft.com/office/powerpoint/2010/main" val="3554299987"/>
              </p:ext>
            </p:extLst>
          </p:nvPr>
        </p:nvGraphicFramePr>
        <p:xfrm>
          <a:off x="76200" y="152400"/>
          <a:ext cx="9067800" cy="655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359853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24541973-DC1B-4ED5-81E8-8E5145199310}"/>
              </a:ext>
            </a:extLst>
          </p:cNvPr>
          <p:cNvSpPr>
            <a:spLocks noGrp="1"/>
          </p:cNvSpPr>
          <p:nvPr>
            <p:ph type="ctrTitle"/>
          </p:nvPr>
        </p:nvSpPr>
        <p:spPr>
          <a:xfrm>
            <a:off x="4942996" y="609600"/>
            <a:ext cx="3604497" cy="4955347"/>
          </a:xfrm>
        </p:spPr>
        <p:txBody>
          <a:bodyPr anchor="t">
            <a:normAutofit/>
          </a:bodyPr>
          <a:lstStyle/>
          <a:p>
            <a:pPr algn="l"/>
            <a:r>
              <a:rPr lang="en-US" sz="6600" dirty="0">
                <a:solidFill>
                  <a:schemeClr val="tx2"/>
                </a:solidFill>
              </a:rPr>
              <a:t>HOW </a:t>
            </a:r>
            <a:br>
              <a:rPr lang="en-US" sz="6600" dirty="0">
                <a:solidFill>
                  <a:schemeClr val="tx2"/>
                </a:solidFill>
              </a:rPr>
            </a:br>
            <a:r>
              <a:rPr lang="en-US" sz="6600" dirty="0">
                <a:solidFill>
                  <a:schemeClr val="tx2"/>
                </a:solidFill>
              </a:rPr>
              <a:t>IT </a:t>
            </a:r>
            <a:br>
              <a:rPr lang="en-US" sz="6600" dirty="0">
                <a:solidFill>
                  <a:schemeClr val="tx2"/>
                </a:solidFill>
              </a:rPr>
            </a:br>
            <a:r>
              <a:rPr lang="en-US" sz="6600" dirty="0">
                <a:solidFill>
                  <a:schemeClr val="tx2"/>
                </a:solidFill>
              </a:rPr>
              <a:t>STARTED</a:t>
            </a:r>
            <a:br>
              <a:rPr lang="en-US" sz="6600" dirty="0">
                <a:solidFill>
                  <a:schemeClr val="tx2"/>
                </a:solidFill>
              </a:rPr>
            </a:br>
            <a:r>
              <a:rPr lang="en-US" sz="6600" dirty="0">
                <a:solidFill>
                  <a:schemeClr val="tx2"/>
                </a:solidFill>
              </a:rPr>
              <a:t>…</a:t>
            </a:r>
          </a:p>
        </p:txBody>
      </p:sp>
      <p:pic>
        <p:nvPicPr>
          <p:cNvPr id="2050" name="Picture 2" descr="Image result for how it started images">
            <a:extLst>
              <a:ext uri="{FF2B5EF4-FFF2-40B4-BE49-F238E27FC236}">
                <a16:creationId xmlns:a16="http://schemas.microsoft.com/office/drawing/2014/main" id="{2537CCE3-AD5B-49CF-A9C5-F5EFA5DB427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5352" y="2850760"/>
            <a:ext cx="3106320" cy="2070880"/>
          </a:xfrm>
          <a:custGeom>
            <a:avLst/>
            <a:gdLst/>
            <a:ahLst/>
            <a:cxnLst/>
            <a:rect l="l" t="t" r="r" b="b"/>
            <a:pathLst>
              <a:path w="4141760" h="4377846">
                <a:moveTo>
                  <a:pt x="0" y="0"/>
                </a:moveTo>
                <a:lnTo>
                  <a:pt x="4141760" y="0"/>
                </a:lnTo>
                <a:lnTo>
                  <a:pt x="4141760" y="4377846"/>
                </a:lnTo>
                <a:lnTo>
                  <a:pt x="0" y="4377846"/>
                </a:lnTo>
                <a:close/>
              </a:path>
            </a:pathLst>
          </a:custGeom>
          <a:noFill/>
          <a:extLst>
            <a:ext uri="{909E8E84-426E-40DD-AFC4-6F175D3DCCD1}">
              <a14:hiddenFill xmlns:a14="http://schemas.microsoft.com/office/drawing/2010/main">
                <a:solidFill>
                  <a:srgbClr val="FFFFFF"/>
                </a:solidFill>
              </a14:hiddenFill>
            </a:ext>
          </a:extLst>
        </p:spPr>
      </p:pic>
      <p:grpSp>
        <p:nvGrpSpPr>
          <p:cNvPr id="2059" name="Group 2058">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89" y="-5977"/>
            <a:ext cx="4679005" cy="6863979"/>
            <a:chOff x="305" y="-5977"/>
            <a:chExt cx="6238675" cy="6863979"/>
          </a:xfrm>
        </p:grpSpPr>
        <p:sp>
          <p:nvSpPr>
            <p:cNvPr id="2060" name="Freeform: Shape 2059">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1" name="Freeform: Shape 2060">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2" name="Freeform: Shape 2061">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502094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Grounds for Submission of Suspicious Transaction Report from Financial Institution to FID</a:t>
            </a:r>
            <a:endParaRPr lang="en-JM" b="1" dirty="0"/>
          </a:p>
        </p:txBody>
      </p:sp>
      <p:sp>
        <p:nvSpPr>
          <p:cNvPr id="5" name="Content Placeholder 4"/>
          <p:cNvSpPr>
            <a:spLocks noGrp="1"/>
          </p:cNvSpPr>
          <p:nvPr>
            <p:ph idx="1"/>
          </p:nvPr>
        </p:nvSpPr>
        <p:spPr>
          <a:xfrm>
            <a:off x="3962400" y="609600"/>
            <a:ext cx="4629150" cy="4873625"/>
          </a:xfrm>
        </p:spPr>
        <p:txBody>
          <a:bodyPr>
            <a:normAutofit lnSpcReduction="10000"/>
          </a:bodyPr>
          <a:lstStyle/>
          <a:p>
            <a:pPr marL="617220" lvl="1" indent="-342900" algn="just">
              <a:buFont typeface="Wingdings" panose="05000000000000000000" pitchFamily="2" charset="2"/>
              <a:buChar char="Ø"/>
            </a:pPr>
            <a:r>
              <a:rPr lang="en-US" dirty="0"/>
              <a:t>Deposits of US$9,000 then US$10,000, then US$25,000 from USA</a:t>
            </a:r>
          </a:p>
          <a:p>
            <a:pPr marL="274320" lvl="1" indent="0" algn="just">
              <a:buNone/>
            </a:pPr>
            <a:endParaRPr lang="en-US" dirty="0"/>
          </a:p>
          <a:p>
            <a:pPr marL="617220" lvl="1" indent="-342900" algn="just">
              <a:buFont typeface="Wingdings" panose="05000000000000000000" pitchFamily="2" charset="2"/>
              <a:buChar char="Ø"/>
            </a:pPr>
            <a:r>
              <a:rPr lang="en-US" dirty="0"/>
              <a:t> Increased  activity on the account</a:t>
            </a:r>
          </a:p>
          <a:p>
            <a:pPr marL="274320" lvl="1" indent="0" algn="just">
              <a:buNone/>
            </a:pPr>
            <a:endParaRPr lang="en-US" dirty="0"/>
          </a:p>
          <a:p>
            <a:pPr marL="617220" lvl="1" indent="-342900" algn="just">
              <a:buFont typeface="Wingdings" panose="05000000000000000000" pitchFamily="2" charset="2"/>
              <a:buChar char="Ø"/>
            </a:pPr>
            <a:r>
              <a:rPr lang="en-US" dirty="0"/>
              <a:t>Activity was not consistent with the Account holder who was a small  bar owner</a:t>
            </a:r>
          </a:p>
          <a:p>
            <a:pPr marL="617220" lvl="1" indent="-342900" algn="just">
              <a:buFont typeface="Wingdings" panose="05000000000000000000" pitchFamily="2" charset="2"/>
              <a:buChar char="Ø"/>
            </a:pPr>
            <a:endParaRPr lang="en-US" dirty="0"/>
          </a:p>
          <a:p>
            <a:pPr marL="617220" lvl="1" indent="-342900" algn="just">
              <a:buFont typeface="Wingdings" panose="05000000000000000000" pitchFamily="2" charset="2"/>
              <a:buChar char="Ø"/>
            </a:pPr>
            <a:r>
              <a:rPr lang="en-US" dirty="0"/>
              <a:t>The US$25,000 transaction was above the threshold under POCA</a:t>
            </a:r>
          </a:p>
          <a:p>
            <a:pPr marL="274320" lvl="1" indent="0" algn="just">
              <a:buNone/>
            </a:pPr>
            <a:endParaRPr lang="en-US" dirty="0"/>
          </a:p>
          <a:p>
            <a:pPr marL="617220" lvl="1" indent="-342900" algn="just">
              <a:buFont typeface="Wingdings" panose="05000000000000000000" pitchFamily="2" charset="2"/>
              <a:buChar char="Ø"/>
            </a:pPr>
            <a:r>
              <a:rPr lang="en-US" dirty="0"/>
              <a:t>Permission sought by the Accused to release a further sum from the bank but the request was denied by the bank</a:t>
            </a:r>
          </a:p>
          <a:p>
            <a:pPr marL="274320" lvl="1" indent="0" algn="just">
              <a:buNone/>
            </a:pPr>
            <a:endParaRPr lang="en-US" dirty="0"/>
          </a:p>
        </p:txBody>
      </p:sp>
      <p:sp>
        <p:nvSpPr>
          <p:cNvPr id="4" name="Slide Number Placeholder 3"/>
          <p:cNvSpPr>
            <a:spLocks noGrp="1"/>
          </p:cNvSpPr>
          <p:nvPr>
            <p:ph type="sldNum" sz="quarter" idx="12"/>
          </p:nvPr>
        </p:nvSpPr>
        <p:spPr/>
        <p:txBody>
          <a:bodyPr/>
          <a:lstStyle/>
          <a:p>
            <a:pPr>
              <a:defRPr/>
            </a:pPr>
            <a:fld id="{A6943768-65CF-47A9-BBFF-9D320F56B914}" type="slidenum">
              <a:rPr lang="en-US" smtClean="0"/>
              <a:pPr>
                <a:defRPr/>
              </a:pPr>
              <a:t>4</a:t>
            </a:fld>
            <a:endParaRPr lang="en-US"/>
          </a:p>
        </p:txBody>
      </p:sp>
      <p:pic>
        <p:nvPicPr>
          <p:cNvPr id="1026" name="Picture 2" descr="Money bank Images | Free Vectors, Stock Photos &amp; PSD">
            <a:extLst>
              <a:ext uri="{FF2B5EF4-FFF2-40B4-BE49-F238E27FC236}">
                <a16:creationId xmlns:a16="http://schemas.microsoft.com/office/drawing/2014/main" id="{797AEC16-D7FC-4C84-B95D-42CF70A690B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30" y="2011324"/>
            <a:ext cx="41148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62096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429369" y="238540"/>
            <a:ext cx="8263890" cy="1306480"/>
          </a:xfrm>
        </p:spPr>
        <p:txBody>
          <a:bodyPr vert="horz" lIns="91440" tIns="45720" rIns="91440" bIns="45720" rtlCol="0" anchor="b">
            <a:normAutofit/>
          </a:bodyPr>
          <a:lstStyle/>
          <a:p>
            <a:pPr defTabSz="914400"/>
            <a:r>
              <a:rPr lang="en-US" sz="4700" b="1" i="1" dirty="0"/>
              <a:t>The INVESTIGATION</a:t>
            </a:r>
          </a:p>
        </p:txBody>
      </p:sp>
      <p:sp>
        <p:nvSpPr>
          <p:cNvPr id="3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4" descr="10 Event Planning Tools To Make Your Life Easier">
            <a:extLst>
              <a:ext uri="{FF2B5EF4-FFF2-40B4-BE49-F238E27FC236}">
                <a16:creationId xmlns:a16="http://schemas.microsoft.com/office/drawing/2014/main" id="{80245068-F2F9-4CBF-AD3A-7ADBE5EDB52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824" r="33792"/>
          <a:stretch/>
        </p:blipFill>
        <p:spPr bwMode="auto">
          <a:xfrm>
            <a:off x="6655139" y="2093976"/>
            <a:ext cx="2057401" cy="4096512"/>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F0D19F13-7134-454F-82B8-FD8962260A33}" type="slidenum">
              <a:rPr lang="en-US" sz="1200">
                <a:solidFill>
                  <a:prstClr val="black">
                    <a:tint val="75000"/>
                  </a:prstClr>
                </a:solidFill>
                <a:latin typeface="Calibri" panose="020F0502020204030204"/>
              </a:rPr>
              <a:pPr>
                <a:spcAft>
                  <a:spcPts val="600"/>
                </a:spcAft>
                <a:defRPr/>
              </a:pPr>
              <a:t>5</a:t>
            </a:fld>
            <a:endParaRPr lang="en-US" sz="1200">
              <a:solidFill>
                <a:prstClr val="black">
                  <a:tint val="75000"/>
                </a:prstClr>
              </a:solidFill>
              <a:latin typeface="Calibri" panose="020F0502020204030204"/>
            </a:endParaRPr>
          </a:p>
        </p:txBody>
      </p:sp>
      <p:graphicFrame>
        <p:nvGraphicFramePr>
          <p:cNvPr id="12" name="Content Placeholder 7">
            <a:extLst>
              <a:ext uri="{FF2B5EF4-FFF2-40B4-BE49-F238E27FC236}">
                <a16:creationId xmlns:a16="http://schemas.microsoft.com/office/drawing/2014/main" id="{7F498BD3-4973-D3F8-6846-F63B4537825D}"/>
              </a:ext>
            </a:extLst>
          </p:cNvPr>
          <p:cNvGraphicFramePr>
            <a:graphicFrameLocks noGrp="1"/>
          </p:cNvGraphicFramePr>
          <p:nvPr>
            <p:ph idx="1"/>
            <p:extLst>
              <p:ext uri="{D42A27DB-BD31-4B8C-83A1-F6EECF244321}">
                <p14:modId xmlns:p14="http://schemas.microsoft.com/office/powerpoint/2010/main" val="1441776534"/>
              </p:ext>
            </p:extLst>
          </p:nvPr>
        </p:nvGraphicFramePr>
        <p:xfrm>
          <a:off x="429368" y="2071316"/>
          <a:ext cx="6225771" cy="4119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5" name="Rectangle 2054">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6" name="Rectangle 2056">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3504" y="802955"/>
            <a:ext cx="3574747" cy="1454051"/>
          </a:xfrm>
        </p:spPr>
        <p:txBody>
          <a:bodyPr vert="horz" lIns="91440" tIns="45720" rIns="91440" bIns="45720" rtlCol="0" anchor="ctr">
            <a:normAutofit/>
          </a:bodyPr>
          <a:lstStyle/>
          <a:p>
            <a:pPr defTabSz="914400"/>
            <a:r>
              <a:rPr lang="en-US" sz="3100" b="1" i="1" kern="1200" dirty="0">
                <a:solidFill>
                  <a:schemeClr val="tx2"/>
                </a:solidFill>
                <a:latin typeface="+mj-lt"/>
                <a:ea typeface="+mj-ea"/>
                <a:cs typeface="+mj-cs"/>
              </a:rPr>
              <a:t>INVESTIGATIVE TECHNIQUES </a:t>
            </a:r>
            <a:endParaRPr lang="en-US" sz="3100" i="1" kern="1200" dirty="0">
              <a:solidFill>
                <a:schemeClr val="tx2"/>
              </a:solidFill>
              <a:latin typeface="+mj-lt"/>
              <a:ea typeface="+mj-ea"/>
              <a:cs typeface="+mj-cs"/>
            </a:endParaRPr>
          </a:p>
        </p:txBody>
      </p:sp>
      <p:grpSp>
        <p:nvGrpSpPr>
          <p:cNvPr id="2067" name="Group 2058">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63680" y="-16714"/>
            <a:ext cx="4780320" cy="6874714"/>
            <a:chOff x="5818240" y="-1"/>
            <a:chExt cx="6373761" cy="6874714"/>
          </a:xfrm>
        </p:grpSpPr>
        <p:sp>
          <p:nvSpPr>
            <p:cNvPr id="2060" name="Freeform: Shape 2059">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Freeform: Shape 2060">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2" name="Freeform: Shape 2061">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3" name="Freeform: Shape 2062">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50" name="Picture 2" descr="Advanced Investigation Techniques Course - TSI Limited">
            <a:extLst>
              <a:ext uri="{FF2B5EF4-FFF2-40B4-BE49-F238E27FC236}">
                <a16:creationId xmlns:a16="http://schemas.microsoft.com/office/drawing/2014/main" id="{6898B876-22F7-4A14-8369-8F64645AC43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781294" y="2337435"/>
            <a:ext cx="3106674" cy="3106674"/>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A6943768-65CF-47A9-BBFF-9D320F56B914}" type="slidenum">
              <a:rPr lang="en-US" sz="1200" smtClean="0"/>
              <a:pPr>
                <a:spcAft>
                  <a:spcPts val="600"/>
                </a:spcAft>
                <a:defRPr/>
              </a:pPr>
              <a:t>6</a:t>
            </a:fld>
            <a:endParaRPr lang="en-US" sz="1200"/>
          </a:p>
        </p:txBody>
      </p:sp>
      <p:graphicFrame>
        <p:nvGraphicFramePr>
          <p:cNvPr id="12" name="Content Placeholder 4">
            <a:extLst>
              <a:ext uri="{FF2B5EF4-FFF2-40B4-BE49-F238E27FC236}">
                <a16:creationId xmlns:a16="http://schemas.microsoft.com/office/drawing/2014/main" id="{23330293-32B2-C942-E124-90A0EB2C1870}"/>
              </a:ext>
            </a:extLst>
          </p:cNvPr>
          <p:cNvGraphicFramePr>
            <a:graphicFrameLocks noGrp="1"/>
          </p:cNvGraphicFramePr>
          <p:nvPr>
            <p:ph idx="1"/>
            <p:extLst>
              <p:ext uri="{D42A27DB-BD31-4B8C-83A1-F6EECF244321}">
                <p14:modId xmlns:p14="http://schemas.microsoft.com/office/powerpoint/2010/main" val="3158986614"/>
              </p:ext>
            </p:extLst>
          </p:nvPr>
        </p:nvGraphicFramePr>
        <p:xfrm>
          <a:off x="603504" y="2209800"/>
          <a:ext cx="3574461" cy="46481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6995"/>
            <a:ext cx="7886700" cy="1133693"/>
          </a:xfrm>
        </p:spPr>
        <p:txBody>
          <a:bodyPr vert="horz" lIns="91440" tIns="45720" rIns="91440" bIns="45720" rtlCol="0" anchor="ctr">
            <a:normAutofit/>
          </a:bodyPr>
          <a:lstStyle/>
          <a:p>
            <a:pPr algn="ctr" defTabSz="914400"/>
            <a:r>
              <a:rPr lang="en-US" sz="4500" kern="1200" dirty="0">
                <a:solidFill>
                  <a:schemeClr val="tx1"/>
                </a:solidFill>
                <a:latin typeface="+mj-lt"/>
                <a:ea typeface="+mj-ea"/>
                <a:cs typeface="+mj-cs"/>
              </a:rPr>
              <a:t>CASE SUMMARY</a:t>
            </a:r>
          </a:p>
        </p:txBody>
      </p:sp>
      <p:sp>
        <p:nvSpPr>
          <p:cNvPr id="4" name="Slide Number Placeholder 3"/>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A6943768-65CF-47A9-BBFF-9D320F56B914}" type="slidenum">
              <a:rPr lang="en-US" sz="1200" smtClean="0"/>
              <a:pPr>
                <a:spcAft>
                  <a:spcPts val="600"/>
                </a:spcAft>
                <a:defRPr/>
              </a:pPr>
              <a:t>7</a:t>
            </a:fld>
            <a:endParaRPr lang="en-US" sz="1200"/>
          </a:p>
        </p:txBody>
      </p:sp>
      <p:graphicFrame>
        <p:nvGraphicFramePr>
          <p:cNvPr id="28" name="Content Placeholder 4">
            <a:extLst>
              <a:ext uri="{FF2B5EF4-FFF2-40B4-BE49-F238E27FC236}">
                <a16:creationId xmlns:a16="http://schemas.microsoft.com/office/drawing/2014/main" id="{391D7522-96D9-C695-DB4C-4109614978E9}"/>
              </a:ext>
            </a:extLst>
          </p:cNvPr>
          <p:cNvGraphicFramePr>
            <a:graphicFrameLocks noGrp="1"/>
          </p:cNvGraphicFramePr>
          <p:nvPr>
            <p:ph idx="1"/>
            <p:extLst>
              <p:ext uri="{D42A27DB-BD31-4B8C-83A1-F6EECF244321}">
                <p14:modId xmlns:p14="http://schemas.microsoft.com/office/powerpoint/2010/main" val="32939505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94785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990599"/>
            <a:ext cx="7429500" cy="685800"/>
          </a:xfrm>
        </p:spPr>
        <p:txBody>
          <a:bodyPr vert="horz" lIns="91440" tIns="45720" rIns="91440" bIns="45720" rtlCol="0" anchor="t">
            <a:normAutofit/>
          </a:bodyPr>
          <a:lstStyle/>
          <a:p>
            <a:pPr algn="ctr" defTabSz="914400"/>
            <a:r>
              <a:rPr lang="en-US" sz="3500"/>
              <a:t>CASE SUMMARY</a:t>
            </a:r>
            <a:endParaRPr lang="en-US" sz="3500" kern="1200" dirty="0">
              <a:solidFill>
                <a:schemeClr val="tx1"/>
              </a:solidFill>
              <a:latin typeface="+mj-lt"/>
              <a:ea typeface="+mj-ea"/>
              <a:cs typeface="+mj-cs"/>
            </a:endParaRPr>
          </a:p>
        </p:txBody>
      </p:sp>
      <p:sp>
        <p:nvSpPr>
          <p:cNvPr id="4" name="Slide Number Placeholder 3"/>
          <p:cNvSpPr>
            <a:spLocks noGrp="1"/>
          </p:cNvSpPr>
          <p:nvPr>
            <p:ph type="sldNum" sz="quarter" idx="12"/>
          </p:nvPr>
        </p:nvSpPr>
        <p:spPr>
          <a:xfrm>
            <a:off x="8286750" y="6400800"/>
            <a:ext cx="514350" cy="457200"/>
          </a:xfrm>
        </p:spPr>
        <p:txBody>
          <a:bodyPr vert="horz" lIns="91440" tIns="45720" rIns="91440" bIns="45720" rtlCol="0" anchor="ctr">
            <a:normAutofit/>
          </a:bodyPr>
          <a:lstStyle/>
          <a:p>
            <a:pPr>
              <a:spcAft>
                <a:spcPts val="600"/>
              </a:spcAft>
              <a:defRPr/>
            </a:pPr>
            <a:fld id="{A6943768-65CF-47A9-BBFF-9D320F56B914}" type="slidenum">
              <a:rPr lang="en-US" smtClean="0">
                <a:solidFill>
                  <a:srgbClr val="000000">
                    <a:alpha val="70000"/>
                  </a:srgbClr>
                </a:solidFill>
              </a:rPr>
              <a:pPr>
                <a:spcAft>
                  <a:spcPts val="600"/>
                </a:spcAft>
                <a:defRPr/>
              </a:pPr>
              <a:t>8</a:t>
            </a:fld>
            <a:endParaRPr lang="en-US">
              <a:solidFill>
                <a:srgbClr val="000000">
                  <a:alpha val="70000"/>
                </a:srgbClr>
              </a:solidFill>
            </a:endParaRPr>
          </a:p>
        </p:txBody>
      </p:sp>
      <p:graphicFrame>
        <p:nvGraphicFramePr>
          <p:cNvPr id="28" name="Content Placeholder 4">
            <a:extLst>
              <a:ext uri="{FF2B5EF4-FFF2-40B4-BE49-F238E27FC236}">
                <a16:creationId xmlns:a16="http://schemas.microsoft.com/office/drawing/2014/main" id="{391D7522-96D9-C695-DB4C-4109614978E9}"/>
              </a:ext>
            </a:extLst>
          </p:cNvPr>
          <p:cNvGraphicFramePr>
            <a:graphicFrameLocks noGrp="1"/>
          </p:cNvGraphicFramePr>
          <p:nvPr>
            <p:ph idx="1"/>
            <p:extLst>
              <p:ext uri="{D42A27DB-BD31-4B8C-83A1-F6EECF244321}">
                <p14:modId xmlns:p14="http://schemas.microsoft.com/office/powerpoint/2010/main" val="1621129658"/>
              </p:ext>
            </p:extLst>
          </p:nvPr>
        </p:nvGraphicFramePr>
        <p:xfrm>
          <a:off x="514350" y="1676399"/>
          <a:ext cx="8115300" cy="4648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41176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990599"/>
            <a:ext cx="7429500" cy="685800"/>
          </a:xfrm>
        </p:spPr>
        <p:txBody>
          <a:bodyPr vert="horz" lIns="91440" tIns="45720" rIns="91440" bIns="45720" rtlCol="0" anchor="t">
            <a:normAutofit/>
          </a:bodyPr>
          <a:lstStyle/>
          <a:p>
            <a:pPr algn="ctr" defTabSz="914400"/>
            <a:r>
              <a:rPr lang="en-US" sz="3500"/>
              <a:t>CASE SUMMARY</a:t>
            </a:r>
            <a:endParaRPr lang="en-US" sz="3500" kern="1200" dirty="0">
              <a:solidFill>
                <a:schemeClr val="tx1"/>
              </a:solidFill>
              <a:latin typeface="+mj-lt"/>
              <a:ea typeface="+mj-ea"/>
              <a:cs typeface="+mj-cs"/>
            </a:endParaRPr>
          </a:p>
        </p:txBody>
      </p:sp>
      <p:sp>
        <p:nvSpPr>
          <p:cNvPr id="4" name="Slide Number Placeholder 3"/>
          <p:cNvSpPr>
            <a:spLocks noGrp="1"/>
          </p:cNvSpPr>
          <p:nvPr>
            <p:ph type="sldNum" sz="quarter" idx="12"/>
          </p:nvPr>
        </p:nvSpPr>
        <p:spPr>
          <a:xfrm>
            <a:off x="8286750" y="6400800"/>
            <a:ext cx="514350" cy="457200"/>
          </a:xfrm>
        </p:spPr>
        <p:txBody>
          <a:bodyPr vert="horz" lIns="91440" tIns="45720" rIns="91440" bIns="45720" rtlCol="0" anchor="ctr">
            <a:normAutofit/>
          </a:bodyPr>
          <a:lstStyle/>
          <a:p>
            <a:pPr>
              <a:spcAft>
                <a:spcPts val="600"/>
              </a:spcAft>
              <a:defRPr/>
            </a:pPr>
            <a:fld id="{A6943768-65CF-47A9-BBFF-9D320F56B914}" type="slidenum">
              <a:rPr lang="en-US" smtClean="0">
                <a:solidFill>
                  <a:srgbClr val="000000">
                    <a:alpha val="70000"/>
                  </a:srgbClr>
                </a:solidFill>
              </a:rPr>
              <a:pPr>
                <a:spcAft>
                  <a:spcPts val="600"/>
                </a:spcAft>
                <a:defRPr/>
              </a:pPr>
              <a:t>9</a:t>
            </a:fld>
            <a:endParaRPr lang="en-US">
              <a:solidFill>
                <a:srgbClr val="000000">
                  <a:alpha val="70000"/>
                </a:srgbClr>
              </a:solidFill>
            </a:endParaRPr>
          </a:p>
        </p:txBody>
      </p:sp>
      <p:graphicFrame>
        <p:nvGraphicFramePr>
          <p:cNvPr id="28" name="Content Placeholder 4">
            <a:extLst>
              <a:ext uri="{FF2B5EF4-FFF2-40B4-BE49-F238E27FC236}">
                <a16:creationId xmlns:a16="http://schemas.microsoft.com/office/drawing/2014/main" id="{391D7522-96D9-C695-DB4C-4109614978E9}"/>
              </a:ext>
            </a:extLst>
          </p:cNvPr>
          <p:cNvGraphicFramePr>
            <a:graphicFrameLocks noGrp="1"/>
          </p:cNvGraphicFramePr>
          <p:nvPr>
            <p:ph idx="1"/>
            <p:extLst>
              <p:ext uri="{D42A27DB-BD31-4B8C-83A1-F6EECF244321}">
                <p14:modId xmlns:p14="http://schemas.microsoft.com/office/powerpoint/2010/main" val="738272563"/>
              </p:ext>
            </p:extLst>
          </p:nvPr>
        </p:nvGraphicFramePr>
        <p:xfrm>
          <a:off x="514350" y="1676399"/>
          <a:ext cx="8115300" cy="46482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12413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788</Words>
  <Application>Microsoft Office PowerPoint</Application>
  <PresentationFormat>On-screen Show (4:3)</PresentationFormat>
  <Paragraphs>106</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A CASE OF LOTTERY SCAMMING </vt:lpstr>
      <vt:lpstr>PowerPoint Presentation</vt:lpstr>
      <vt:lpstr>HOW  IT  STARTED …</vt:lpstr>
      <vt:lpstr>Grounds for Submission of Suspicious Transaction Report from Financial Institution to FID</vt:lpstr>
      <vt:lpstr>The INVESTIGATION</vt:lpstr>
      <vt:lpstr>INVESTIGATIVE TECHNIQUES </vt:lpstr>
      <vt:lpstr>CASE SUMMARY</vt:lpstr>
      <vt:lpstr>CASE SUMMARY</vt:lpstr>
      <vt:lpstr>CASE SUMMARY</vt:lpstr>
      <vt:lpstr>PowerPoint Presentation</vt:lpstr>
      <vt:lpstr>DEFENCE AT TRIAL</vt:lpstr>
      <vt:lpstr>Landmark case </vt:lpstr>
      <vt:lpstr>HOW IT ENDED…</vt:lpstr>
      <vt:lpstr>The Prosecution’s Landmark case </vt:lpstr>
      <vt:lpstr>Case Result : Action further to verdict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CASE OF LOTTERY SCAMMING </dc:title>
  <dc:creator>Ashtelle Steele</dc:creator>
  <cp:lastModifiedBy>Ashtelle Steele</cp:lastModifiedBy>
  <cp:revision>1</cp:revision>
  <dcterms:created xsi:type="dcterms:W3CDTF">2023-04-17T21:39:35Z</dcterms:created>
  <dcterms:modified xsi:type="dcterms:W3CDTF">2023-04-17T21:42:07Z</dcterms:modified>
</cp:coreProperties>
</file>