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56" r:id="rId2"/>
    <p:sldId id="370" r:id="rId3"/>
    <p:sldId id="288" r:id="rId4"/>
    <p:sldId id="270" r:id="rId5"/>
    <p:sldId id="371" r:id="rId6"/>
    <p:sldId id="340" r:id="rId7"/>
    <p:sldId id="339" r:id="rId8"/>
    <p:sldId id="335" r:id="rId9"/>
    <p:sldId id="344" r:id="rId10"/>
    <p:sldId id="341" r:id="rId11"/>
    <p:sldId id="352" r:id="rId12"/>
    <p:sldId id="360" r:id="rId13"/>
    <p:sldId id="347" r:id="rId14"/>
    <p:sldId id="348" r:id="rId15"/>
    <p:sldId id="349" r:id="rId16"/>
    <p:sldId id="373" r:id="rId17"/>
    <p:sldId id="351" r:id="rId18"/>
    <p:sldId id="292" r:id="rId19"/>
    <p:sldId id="354" r:id="rId20"/>
    <p:sldId id="333" r:id="rId21"/>
    <p:sldId id="287" r:id="rId22"/>
    <p:sldId id="261" r:id="rId23"/>
    <p:sldId id="363" r:id="rId24"/>
    <p:sldId id="364" r:id="rId25"/>
    <p:sldId id="365" r:id="rId26"/>
    <p:sldId id="366" r:id="rId27"/>
    <p:sldId id="367" r:id="rId28"/>
    <p:sldId id="316" r:id="rId29"/>
    <p:sldId id="368" r:id="rId30"/>
    <p:sldId id="369" r:id="rId31"/>
    <p:sldId id="260" r:id="rId32"/>
    <p:sldId id="357" r:id="rId33"/>
    <p:sldId id="358" r:id="rId34"/>
    <p:sldId id="315" r:id="rId35"/>
    <p:sldId id="277" r:id="rId36"/>
    <p:sldId id="309" r:id="rId37"/>
    <p:sldId id="271" r:id="rId38"/>
    <p:sldId id="289" r:id="rId39"/>
    <p:sldId id="290" r:id="rId40"/>
    <p:sldId id="32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F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0"/>
    <p:restoredTop sz="87254"/>
  </p:normalViewPr>
  <p:slideViewPr>
    <p:cSldViewPr snapToGrid="0" snapToObjects="1">
      <p:cViewPr varScale="1">
        <p:scale>
          <a:sx n="102" d="100"/>
          <a:sy n="102" d="100"/>
        </p:scale>
        <p:origin x="984"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E83C1-2762-594F-B8E3-F2665EF18AEB}" type="datetimeFigureOut">
              <a:rPr lang="en-US" smtClean="0"/>
              <a:t>5/19/23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45DCF-3265-454B-BF8A-3E7ACD065CB7}" type="slidenum">
              <a:rPr lang="en-US" smtClean="0"/>
              <a:t>‹#›</a:t>
            </a:fld>
            <a:endParaRPr lang="en-US" dirty="0"/>
          </a:p>
        </p:txBody>
      </p:sp>
    </p:spTree>
    <p:extLst>
      <p:ext uri="{BB962C8B-B14F-4D97-AF65-F5344CB8AC3E}">
        <p14:creationId xmlns:p14="http://schemas.microsoft.com/office/powerpoint/2010/main" val="414883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4</a:t>
            </a:fld>
            <a:endParaRPr lang="en-US" dirty="0"/>
          </a:p>
        </p:txBody>
      </p:sp>
    </p:spTree>
    <p:extLst>
      <p:ext uri="{BB962C8B-B14F-4D97-AF65-F5344CB8AC3E}">
        <p14:creationId xmlns:p14="http://schemas.microsoft.com/office/powerpoint/2010/main" val="402851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14</a:t>
            </a:fld>
            <a:endParaRPr lang="en-US" dirty="0"/>
          </a:p>
        </p:txBody>
      </p:sp>
    </p:spTree>
    <p:extLst>
      <p:ext uri="{BB962C8B-B14F-4D97-AF65-F5344CB8AC3E}">
        <p14:creationId xmlns:p14="http://schemas.microsoft.com/office/powerpoint/2010/main" val="85996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15</a:t>
            </a:fld>
            <a:endParaRPr lang="en-US" dirty="0"/>
          </a:p>
        </p:txBody>
      </p:sp>
    </p:spTree>
    <p:extLst>
      <p:ext uri="{BB962C8B-B14F-4D97-AF65-F5344CB8AC3E}">
        <p14:creationId xmlns:p14="http://schemas.microsoft.com/office/powerpoint/2010/main" val="4018503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16</a:t>
            </a:fld>
            <a:endParaRPr lang="en-US" dirty="0"/>
          </a:p>
        </p:txBody>
      </p:sp>
    </p:spTree>
    <p:extLst>
      <p:ext uri="{BB962C8B-B14F-4D97-AF65-F5344CB8AC3E}">
        <p14:creationId xmlns:p14="http://schemas.microsoft.com/office/powerpoint/2010/main" val="268317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21</a:t>
            </a:fld>
            <a:endParaRPr lang="en-US" dirty="0"/>
          </a:p>
        </p:txBody>
      </p:sp>
    </p:spTree>
    <p:extLst>
      <p:ext uri="{BB962C8B-B14F-4D97-AF65-F5344CB8AC3E}">
        <p14:creationId xmlns:p14="http://schemas.microsoft.com/office/powerpoint/2010/main" val="1444696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22</a:t>
            </a:fld>
            <a:endParaRPr lang="en-US" dirty="0"/>
          </a:p>
        </p:txBody>
      </p:sp>
    </p:spTree>
    <p:extLst>
      <p:ext uri="{BB962C8B-B14F-4D97-AF65-F5344CB8AC3E}">
        <p14:creationId xmlns:p14="http://schemas.microsoft.com/office/powerpoint/2010/main" val="164234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TRADE-BASED MONEY LAUNDERING </a:t>
            </a:r>
          </a:p>
          <a:p>
            <a:endParaRPr lang="en-GB" dirty="0">
              <a:effectLst/>
            </a:endParaRPr>
          </a:p>
          <a:p>
            <a:r>
              <a:rPr lang="en-GB" sz="1200" b="0" kern="1200" dirty="0">
                <a:solidFill>
                  <a:schemeClr val="tx1"/>
                </a:solidFill>
                <a:effectLst/>
                <a:latin typeface="+mn-lt"/>
                <a:ea typeface="+mn-ea"/>
                <a:cs typeface="+mn-cs"/>
              </a:rPr>
              <a:t>Trade-based money laundering (TBML) is one of the most frequently used methods of money laundering. It is also one of the most difficult methods to detect. TBML is hidden among the trillions of dollars of international trade each year. It often involves criminals falsifying trade documents to disguise illicit proceeds as seemingly legitimate revenue. In December 2020, the FATF and Egmont Group of Financial Intelligence Units finalised a report that aims to help public and private sector with the challenges of detecting TBML.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31</a:t>
            </a:fld>
            <a:endParaRPr lang="en-US" dirty="0"/>
          </a:p>
        </p:txBody>
      </p:sp>
    </p:spTree>
    <p:extLst>
      <p:ext uri="{BB962C8B-B14F-4D97-AF65-F5344CB8AC3E}">
        <p14:creationId xmlns:p14="http://schemas.microsoft.com/office/powerpoint/2010/main" val="2949967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TRADE-BASED MONEY LAUNDERING </a:t>
            </a:r>
          </a:p>
          <a:p>
            <a:endParaRPr lang="en-GB" dirty="0">
              <a:effectLst/>
            </a:endParaRPr>
          </a:p>
          <a:p>
            <a:r>
              <a:rPr lang="en-GB" sz="1200" b="0" kern="1200" dirty="0">
                <a:solidFill>
                  <a:schemeClr val="tx1"/>
                </a:solidFill>
                <a:effectLst/>
                <a:latin typeface="+mn-lt"/>
                <a:ea typeface="+mn-ea"/>
                <a:cs typeface="+mn-cs"/>
              </a:rPr>
              <a:t>Trade-based money laundering (TBML) is one of the most frequently used methods of money laundering. It is also one of the most difficult methods to detect. TBML is hidden among the trillions of dollars of international trade each year. It often involves criminals falsifying trade documents to disguise illicit proceeds as seemingly legitimate revenue. In December 2020, the FATF and Egmont Group of Financial Intelligence Units finalised a report that aims to help public and private sector with the challenges of detecting TBML.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32</a:t>
            </a:fld>
            <a:endParaRPr lang="en-US" dirty="0"/>
          </a:p>
        </p:txBody>
      </p:sp>
    </p:spTree>
    <p:extLst>
      <p:ext uri="{BB962C8B-B14F-4D97-AF65-F5344CB8AC3E}">
        <p14:creationId xmlns:p14="http://schemas.microsoft.com/office/powerpoint/2010/main" val="3387137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TRADE-BASED MONEY LAUNDERING </a:t>
            </a:r>
          </a:p>
          <a:p>
            <a:endParaRPr lang="en-GB" dirty="0">
              <a:effectLst/>
            </a:endParaRPr>
          </a:p>
          <a:p>
            <a:r>
              <a:rPr lang="en-GB" sz="1200" b="0" kern="1200" dirty="0">
                <a:solidFill>
                  <a:schemeClr val="tx1"/>
                </a:solidFill>
                <a:effectLst/>
                <a:latin typeface="+mn-lt"/>
                <a:ea typeface="+mn-ea"/>
                <a:cs typeface="+mn-cs"/>
              </a:rPr>
              <a:t>Trade-based money laundering (TBML) is one of the most frequently used methods of money laundering. It is also one of the most difficult methods to detect. TBML is hidden among the trillions of dollars of international trade each year. It often involves criminals falsifying trade documents to disguise illicit proceeds as seemingly legitimate revenue. In December 2020, the FATF and Egmont Group of Financial Intelligence Units finalised a report that aims to help public and private sector with the challenges of detecting TBML.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33</a:t>
            </a:fld>
            <a:endParaRPr lang="en-US" dirty="0"/>
          </a:p>
        </p:txBody>
      </p:sp>
    </p:spTree>
    <p:extLst>
      <p:ext uri="{BB962C8B-B14F-4D97-AF65-F5344CB8AC3E}">
        <p14:creationId xmlns:p14="http://schemas.microsoft.com/office/powerpoint/2010/main" val="2969256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TRADE-BASED MONEY LAUNDERING </a:t>
            </a:r>
          </a:p>
          <a:p>
            <a:endParaRPr lang="en-GB" dirty="0">
              <a:effectLst/>
            </a:endParaRPr>
          </a:p>
          <a:p>
            <a:r>
              <a:rPr lang="en-GB" sz="1200" b="0" kern="1200" dirty="0">
                <a:solidFill>
                  <a:schemeClr val="tx1"/>
                </a:solidFill>
                <a:effectLst/>
                <a:latin typeface="+mn-lt"/>
                <a:ea typeface="+mn-ea"/>
                <a:cs typeface="+mn-cs"/>
              </a:rPr>
              <a:t>Trade-based money laundering (TBML) is one of the most frequently used methods of money laundering. It is also one of the most difficult methods to detect. TBML is hidden among the trillions of dollars of international trade each year. It often involves criminals falsifying trade documents to disguise illicit proceeds as seemingly legitimate revenue. In December 2020, the FATF and Egmont Group of Financial Intelligence Units finalised a report that aims to help public and private sector with the challenges of detecting TBML.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34</a:t>
            </a:fld>
            <a:endParaRPr lang="en-US" dirty="0"/>
          </a:p>
        </p:txBody>
      </p:sp>
    </p:spTree>
    <p:extLst>
      <p:ext uri="{BB962C8B-B14F-4D97-AF65-F5344CB8AC3E}">
        <p14:creationId xmlns:p14="http://schemas.microsoft.com/office/powerpoint/2010/main" val="3801397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TRADE-BASED MONEY LAUNDERING </a:t>
            </a:r>
          </a:p>
          <a:p>
            <a:endParaRPr lang="en-GB" dirty="0">
              <a:effectLst/>
            </a:endParaRPr>
          </a:p>
          <a:p>
            <a:r>
              <a:rPr lang="en-GB" sz="1200" b="0" kern="1200" dirty="0">
                <a:solidFill>
                  <a:schemeClr val="tx1"/>
                </a:solidFill>
                <a:effectLst/>
                <a:latin typeface="+mn-lt"/>
                <a:ea typeface="+mn-ea"/>
                <a:cs typeface="+mn-cs"/>
              </a:rPr>
              <a:t>Trade-based money laundering (TBML) is one of the most frequently used methods of money laundering. It is also one of the most difficult methods to detect. TBML is hidden among the trillions of dollars of international trade each year. It often involves criminals falsifying trade documents to disguise illicit proceeds as seemingly legitimate revenue. In December 2020, the FATF and Egmont Group of Financial Intelligence Units finalised a report that aims to help public and private sector with the challenges of detecting TBML.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35</a:t>
            </a:fld>
            <a:endParaRPr lang="en-US" dirty="0"/>
          </a:p>
        </p:txBody>
      </p:sp>
    </p:spTree>
    <p:extLst>
      <p:ext uri="{BB962C8B-B14F-4D97-AF65-F5344CB8AC3E}">
        <p14:creationId xmlns:p14="http://schemas.microsoft.com/office/powerpoint/2010/main" val="89243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5</a:t>
            </a:fld>
            <a:endParaRPr lang="en-US" dirty="0"/>
          </a:p>
        </p:txBody>
      </p:sp>
    </p:spTree>
    <p:extLst>
      <p:ext uri="{BB962C8B-B14F-4D97-AF65-F5344CB8AC3E}">
        <p14:creationId xmlns:p14="http://schemas.microsoft.com/office/powerpoint/2010/main" val="3469384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DOES THIS ANOMALY TELL US ABOUT LAW FIRMS?</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36</a:t>
            </a:fld>
            <a:endParaRPr lang="en-US" dirty="0"/>
          </a:p>
        </p:txBody>
      </p:sp>
    </p:spTree>
    <p:extLst>
      <p:ext uri="{BB962C8B-B14F-4D97-AF65-F5344CB8AC3E}">
        <p14:creationId xmlns:p14="http://schemas.microsoft.com/office/powerpoint/2010/main" val="86086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TRADE-BASED MONEY LAUNDERING </a:t>
            </a:r>
          </a:p>
          <a:p>
            <a:endParaRPr lang="en-GB" dirty="0">
              <a:effectLst/>
            </a:endParaRPr>
          </a:p>
          <a:p>
            <a:r>
              <a:rPr lang="en-GB" sz="1200" b="0" kern="1200" dirty="0">
                <a:solidFill>
                  <a:schemeClr val="tx1"/>
                </a:solidFill>
                <a:effectLst/>
                <a:latin typeface="+mn-lt"/>
                <a:ea typeface="+mn-ea"/>
                <a:cs typeface="+mn-cs"/>
              </a:rPr>
              <a:t>Trade-based money laundering (TBML) is one of the most frequently used methods of money laundering. It is also one of the most difficult methods to detect. TBML is hidden among the trillions of dollars of international trade each year. It often involves criminals falsifying trade documents to disguise illicit proceeds as seemingly legitimate revenue. In December 2020, the FATF and Egmont Group of Financial Intelligence Units finalised a report that aims to help public and private sector with the challenges of detecting TBML.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37</a:t>
            </a:fld>
            <a:endParaRPr lang="en-US" dirty="0"/>
          </a:p>
        </p:txBody>
      </p:sp>
    </p:spTree>
    <p:extLst>
      <p:ext uri="{BB962C8B-B14F-4D97-AF65-F5344CB8AC3E}">
        <p14:creationId xmlns:p14="http://schemas.microsoft.com/office/powerpoint/2010/main" val="3594715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the MLAT process regarding speed as a general topic for discussion if time is left.</a:t>
            </a:r>
          </a:p>
        </p:txBody>
      </p:sp>
      <p:sp>
        <p:nvSpPr>
          <p:cNvPr id="4" name="Slide Number Placeholder 3"/>
          <p:cNvSpPr>
            <a:spLocks noGrp="1"/>
          </p:cNvSpPr>
          <p:nvPr>
            <p:ph type="sldNum" sz="quarter" idx="5"/>
          </p:nvPr>
        </p:nvSpPr>
        <p:spPr/>
        <p:txBody>
          <a:bodyPr/>
          <a:lstStyle/>
          <a:p>
            <a:fld id="{37845DCF-3265-454B-BF8A-3E7ACD065CB7}" type="slidenum">
              <a:rPr lang="en-US" smtClean="0"/>
              <a:t>39</a:t>
            </a:fld>
            <a:endParaRPr lang="en-US" dirty="0"/>
          </a:p>
        </p:txBody>
      </p:sp>
    </p:spTree>
    <p:extLst>
      <p:ext uri="{BB962C8B-B14F-4D97-AF65-F5344CB8AC3E}">
        <p14:creationId xmlns:p14="http://schemas.microsoft.com/office/powerpoint/2010/main" val="1524534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40</a:t>
            </a:fld>
            <a:endParaRPr lang="en-US" dirty="0"/>
          </a:p>
        </p:txBody>
      </p:sp>
    </p:spTree>
    <p:extLst>
      <p:ext uri="{BB962C8B-B14F-4D97-AF65-F5344CB8AC3E}">
        <p14:creationId xmlns:p14="http://schemas.microsoft.com/office/powerpoint/2010/main" val="183755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6</a:t>
            </a:fld>
            <a:endParaRPr lang="en-US" dirty="0"/>
          </a:p>
        </p:txBody>
      </p:sp>
    </p:spTree>
    <p:extLst>
      <p:ext uri="{BB962C8B-B14F-4D97-AF65-F5344CB8AC3E}">
        <p14:creationId xmlns:p14="http://schemas.microsoft.com/office/powerpoint/2010/main" val="269152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7</a:t>
            </a:fld>
            <a:endParaRPr lang="en-US" dirty="0"/>
          </a:p>
        </p:txBody>
      </p:sp>
    </p:spTree>
    <p:extLst>
      <p:ext uri="{BB962C8B-B14F-4D97-AF65-F5344CB8AC3E}">
        <p14:creationId xmlns:p14="http://schemas.microsoft.com/office/powerpoint/2010/main" val="376229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9</a:t>
            </a:fld>
            <a:endParaRPr lang="en-US" dirty="0"/>
          </a:p>
        </p:txBody>
      </p:sp>
    </p:spTree>
    <p:extLst>
      <p:ext uri="{BB962C8B-B14F-4D97-AF65-F5344CB8AC3E}">
        <p14:creationId xmlns:p14="http://schemas.microsoft.com/office/powerpoint/2010/main" val="142417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10</a:t>
            </a:fld>
            <a:endParaRPr lang="en-US" dirty="0"/>
          </a:p>
        </p:txBody>
      </p:sp>
    </p:spTree>
    <p:extLst>
      <p:ext uri="{BB962C8B-B14F-4D97-AF65-F5344CB8AC3E}">
        <p14:creationId xmlns:p14="http://schemas.microsoft.com/office/powerpoint/2010/main" val="73191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11</a:t>
            </a:fld>
            <a:endParaRPr lang="en-US" dirty="0"/>
          </a:p>
        </p:txBody>
      </p:sp>
    </p:spTree>
    <p:extLst>
      <p:ext uri="{BB962C8B-B14F-4D97-AF65-F5344CB8AC3E}">
        <p14:creationId xmlns:p14="http://schemas.microsoft.com/office/powerpoint/2010/main" val="407792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12</a:t>
            </a:fld>
            <a:endParaRPr lang="en-US" dirty="0"/>
          </a:p>
        </p:txBody>
      </p:sp>
    </p:spTree>
    <p:extLst>
      <p:ext uri="{BB962C8B-B14F-4D97-AF65-F5344CB8AC3E}">
        <p14:creationId xmlns:p14="http://schemas.microsoft.com/office/powerpoint/2010/main" val="294237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845DCF-3265-454B-BF8A-3E7ACD065CB7}" type="slidenum">
              <a:rPr lang="en-US" smtClean="0"/>
              <a:t>13</a:t>
            </a:fld>
            <a:endParaRPr lang="en-US" dirty="0"/>
          </a:p>
        </p:txBody>
      </p:sp>
    </p:spTree>
    <p:extLst>
      <p:ext uri="{BB962C8B-B14F-4D97-AF65-F5344CB8AC3E}">
        <p14:creationId xmlns:p14="http://schemas.microsoft.com/office/powerpoint/2010/main" val="315642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5/19/23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5/19/23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5/19/23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5/19/23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5/19/23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justice.gov/opa/pr/ericsson-plead-guilty-and-pay-over-206m-following-breach-2019-fcpa-deferred-prosecutio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justice.gov/usao-sdoh/pr/firstenergy-charged-federally-agrees-terms-deferred-prosecution-settlement" TargetMode="External"/><Relationship Id="rId4" Type="http://schemas.openxmlformats.org/officeDocument/2006/relationships/hyperlink" Target="https://www.justice.gov/opa/pr/justice-department-announces-deferred-prosecution-agreement-hsbc-private-bank-suisse-s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4C05S0pVKQ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unodc.org/unodc/index.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AfYA64tIMFU"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hellynahmadgallery.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itep.org/fortune-500-companies-hold-a-record-26-trillion-offshore" TargetMode="External"/><Relationship Id="rId2" Type="http://schemas.openxmlformats.org/officeDocument/2006/relationships/hyperlink" Target="http://www.oecd.org/dac/financing-sustainable-development/development-finance-standards/official-development-assistance.htm"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RhsUHDJ0BF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93964" y="910045"/>
            <a:ext cx="7197726" cy="780382"/>
          </a:xfrm>
        </p:spPr>
        <p:txBody>
          <a:bodyPr>
            <a:normAutofit/>
          </a:bodyPr>
          <a:lstStyle/>
          <a:p>
            <a:pPr algn="l"/>
            <a:r>
              <a:rPr lang="en-US" sz="2800" dirty="0"/>
              <a:t>Before we begin!</a:t>
            </a:r>
          </a:p>
        </p:txBody>
      </p:sp>
      <p:sp>
        <p:nvSpPr>
          <p:cNvPr id="4" name="TextBox 3">
            <a:extLst>
              <a:ext uri="{FF2B5EF4-FFF2-40B4-BE49-F238E27FC236}">
                <a16:creationId xmlns:a16="http://schemas.microsoft.com/office/drawing/2014/main" id="{EC128B37-14D6-CE42-9F2F-6B4839E09D03}"/>
              </a:ext>
            </a:extLst>
          </p:cNvPr>
          <p:cNvSpPr txBox="1"/>
          <p:nvPr/>
        </p:nvSpPr>
        <p:spPr>
          <a:xfrm>
            <a:off x="1793964" y="1947870"/>
            <a:ext cx="8699865" cy="4893647"/>
          </a:xfrm>
          <a:prstGeom prst="rect">
            <a:avLst/>
          </a:prstGeom>
          <a:noFill/>
        </p:spPr>
        <p:txBody>
          <a:bodyPr wrap="square" rtlCol="0">
            <a:spAutoFit/>
          </a:bodyPr>
          <a:lstStyle/>
          <a:p>
            <a:endParaRPr lang="en-GB" sz="2000" dirty="0"/>
          </a:p>
          <a:p>
            <a:pPr marL="457200" indent="-457200">
              <a:buFont typeface="+mj-lt"/>
              <a:buAutoNum type="arabicPeriod"/>
            </a:pPr>
            <a:r>
              <a:rPr lang="en-GB" sz="2000" dirty="0"/>
              <a:t>NETWORK, NETWORK, NETWORK.</a:t>
            </a:r>
          </a:p>
          <a:p>
            <a:endParaRPr lang="en-US" sz="2000" dirty="0"/>
          </a:p>
          <a:p>
            <a:r>
              <a:rPr lang="en-US" sz="2000" dirty="0"/>
              <a:t>This is your opportunity to network with fellow participants </a:t>
            </a:r>
            <a:r>
              <a:rPr lang="en-US" sz="2000" dirty="0">
                <a:solidFill>
                  <a:srgbClr val="FFC000"/>
                </a:solidFill>
              </a:rPr>
              <a:t>and instructors </a:t>
            </a:r>
            <a:r>
              <a:rPr lang="en-US" sz="2000" dirty="0"/>
              <a:t>to exchange ideas and possibly seek assistance with current ongoing investigations.</a:t>
            </a:r>
          </a:p>
          <a:p>
            <a:endParaRPr lang="en-US" sz="2000" dirty="0"/>
          </a:p>
          <a:p>
            <a:endParaRPr lang="en-US" sz="2000" dirty="0"/>
          </a:p>
          <a:p>
            <a:pPr marL="457200" indent="-457200">
              <a:buAutoNum type="arabicPeriod" startAt="2"/>
            </a:pPr>
            <a:r>
              <a:rPr lang="en-US" sz="2000" dirty="0"/>
              <a:t>WE ARE APPLYING CHATAM HOUSE RULES</a:t>
            </a:r>
          </a:p>
          <a:p>
            <a:endParaRPr lang="en-US" sz="2000" dirty="0"/>
          </a:p>
          <a:p>
            <a:r>
              <a:rPr lang="en-GB" i="1" dirty="0"/>
              <a:t>	“When a meeting, or part thereof, is held under the Chatham House Rule, participants 	are free to use the information received, but neither the identity nor the affiliation of 	the speaker(s), nor that of any other participants, may be revealed. The purpose of the 	rule is to encourage open discussion since anything said is "off the record".</a:t>
            </a:r>
            <a:endParaRPr lang="en-US" sz="2000" i="1" dirty="0"/>
          </a:p>
          <a:p>
            <a:endParaRPr lang="en-US" sz="2000" dirty="0"/>
          </a:p>
          <a:p>
            <a:endParaRPr lang="en-US" sz="2000" dirty="0"/>
          </a:p>
          <a:p>
            <a:endParaRPr lang="en-GB" sz="2000" dirty="0">
              <a:effectLst/>
            </a:endParaRPr>
          </a:p>
        </p:txBody>
      </p:sp>
    </p:spTree>
    <p:extLst>
      <p:ext uri="{BB962C8B-B14F-4D97-AF65-F5344CB8AC3E}">
        <p14:creationId xmlns:p14="http://schemas.microsoft.com/office/powerpoint/2010/main" val="18839384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21570"/>
            <a:ext cx="8699865" cy="1938992"/>
          </a:xfrm>
          <a:prstGeom prst="rect">
            <a:avLst/>
          </a:prstGeom>
          <a:noFill/>
        </p:spPr>
        <p:txBody>
          <a:bodyPr wrap="square" rtlCol="0">
            <a:spAutoFit/>
          </a:bodyPr>
          <a:lstStyle/>
          <a:p>
            <a:r>
              <a:rPr lang="en-GB" sz="2000" dirty="0"/>
              <a:t>So what is a typical enabler for financial crime?</a:t>
            </a:r>
          </a:p>
          <a:p>
            <a:endParaRPr lang="en-GB" sz="2000" dirty="0"/>
          </a:p>
          <a:p>
            <a:endParaRPr lang="en-GB" sz="2000" dirty="0"/>
          </a:p>
          <a:p>
            <a:endParaRPr lang="en-GB" sz="2000" dirty="0"/>
          </a:p>
          <a:p>
            <a:endParaRPr lang="en-GB" sz="2000" dirty="0"/>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spTree>
    <p:extLst>
      <p:ext uri="{BB962C8B-B14F-4D97-AF65-F5344CB8AC3E}">
        <p14:creationId xmlns:p14="http://schemas.microsoft.com/office/powerpoint/2010/main" val="148496548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21570"/>
            <a:ext cx="8699865" cy="1938992"/>
          </a:xfrm>
          <a:prstGeom prst="rect">
            <a:avLst/>
          </a:prstGeom>
          <a:noFill/>
        </p:spPr>
        <p:txBody>
          <a:bodyPr wrap="square" rtlCol="0">
            <a:spAutoFit/>
          </a:bodyPr>
          <a:lstStyle/>
          <a:p>
            <a:r>
              <a:rPr lang="en-GB" sz="2000" dirty="0"/>
              <a:t>So what is a typical enabler for financial crime?</a:t>
            </a:r>
          </a:p>
          <a:p>
            <a:endParaRPr lang="en-GB" sz="2000" dirty="0"/>
          </a:p>
          <a:p>
            <a:endParaRPr lang="en-GB" sz="2000" dirty="0"/>
          </a:p>
          <a:p>
            <a:endParaRPr lang="en-GB" sz="2000" dirty="0"/>
          </a:p>
          <a:p>
            <a:endParaRPr lang="en-GB" sz="2000" dirty="0"/>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pic>
        <p:nvPicPr>
          <p:cNvPr id="2" name="Picture 1">
            <a:extLst>
              <a:ext uri="{FF2B5EF4-FFF2-40B4-BE49-F238E27FC236}">
                <a16:creationId xmlns:a16="http://schemas.microsoft.com/office/drawing/2014/main" id="{73A828BA-9E58-4B43-A33E-8C250D767C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091" y="2644589"/>
            <a:ext cx="5350441" cy="3539938"/>
          </a:xfrm>
          <a:prstGeom prst="rect">
            <a:avLst/>
          </a:prstGeom>
        </p:spPr>
      </p:pic>
      <p:sp>
        <p:nvSpPr>
          <p:cNvPr id="7" name="Rectangle 6">
            <a:extLst>
              <a:ext uri="{FF2B5EF4-FFF2-40B4-BE49-F238E27FC236}">
                <a16:creationId xmlns:a16="http://schemas.microsoft.com/office/drawing/2014/main" id="{76760D76-432D-B249-A07E-7ADDEAD64B31}"/>
              </a:ext>
            </a:extLst>
          </p:cNvPr>
          <p:cNvSpPr/>
          <p:nvPr/>
        </p:nvSpPr>
        <p:spPr>
          <a:xfrm>
            <a:off x="2470322" y="5244354"/>
            <a:ext cx="1783977"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Company</a:t>
            </a:r>
          </a:p>
        </p:txBody>
      </p:sp>
    </p:spTree>
    <p:extLst>
      <p:ext uri="{BB962C8B-B14F-4D97-AF65-F5344CB8AC3E}">
        <p14:creationId xmlns:p14="http://schemas.microsoft.com/office/powerpoint/2010/main" val="65559014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21570"/>
            <a:ext cx="8699865" cy="1938992"/>
          </a:xfrm>
          <a:prstGeom prst="rect">
            <a:avLst/>
          </a:prstGeom>
          <a:noFill/>
        </p:spPr>
        <p:txBody>
          <a:bodyPr wrap="square" rtlCol="0">
            <a:spAutoFit/>
          </a:bodyPr>
          <a:lstStyle/>
          <a:p>
            <a:r>
              <a:rPr lang="en-GB" sz="2000" dirty="0"/>
              <a:t>So what is a typical enabler for financial crime?</a:t>
            </a:r>
          </a:p>
          <a:p>
            <a:endParaRPr lang="en-GB" sz="2000" dirty="0"/>
          </a:p>
          <a:p>
            <a:endParaRPr lang="en-GB" sz="2000" dirty="0"/>
          </a:p>
          <a:p>
            <a:endParaRPr lang="en-GB" sz="2000" dirty="0"/>
          </a:p>
          <a:p>
            <a:endParaRPr lang="en-GB" sz="2000" dirty="0"/>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pic>
        <p:nvPicPr>
          <p:cNvPr id="3" name="Picture 2">
            <a:extLst>
              <a:ext uri="{FF2B5EF4-FFF2-40B4-BE49-F238E27FC236}">
                <a16:creationId xmlns:a16="http://schemas.microsoft.com/office/drawing/2014/main" id="{05F5E64D-21B5-0D4A-ABFE-46C9AC99DD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3807" y="2644589"/>
            <a:ext cx="6342389" cy="3539938"/>
          </a:xfrm>
          <a:prstGeom prst="rect">
            <a:avLst/>
          </a:prstGeom>
        </p:spPr>
      </p:pic>
      <p:pic>
        <p:nvPicPr>
          <p:cNvPr id="2" name="Picture 1">
            <a:extLst>
              <a:ext uri="{FF2B5EF4-FFF2-40B4-BE49-F238E27FC236}">
                <a16:creationId xmlns:a16="http://schemas.microsoft.com/office/drawing/2014/main" id="{73A828BA-9E58-4B43-A33E-8C250D767C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091" y="2644589"/>
            <a:ext cx="5350441" cy="3539938"/>
          </a:xfrm>
          <a:prstGeom prst="rect">
            <a:avLst/>
          </a:prstGeom>
        </p:spPr>
      </p:pic>
      <p:sp>
        <p:nvSpPr>
          <p:cNvPr id="7" name="Rectangle 6">
            <a:extLst>
              <a:ext uri="{FF2B5EF4-FFF2-40B4-BE49-F238E27FC236}">
                <a16:creationId xmlns:a16="http://schemas.microsoft.com/office/drawing/2014/main" id="{76760D76-432D-B249-A07E-7ADDEAD64B31}"/>
              </a:ext>
            </a:extLst>
          </p:cNvPr>
          <p:cNvSpPr/>
          <p:nvPr/>
        </p:nvSpPr>
        <p:spPr>
          <a:xfrm>
            <a:off x="2470322" y="5244354"/>
            <a:ext cx="1783977"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Company</a:t>
            </a:r>
          </a:p>
        </p:txBody>
      </p:sp>
      <p:sp>
        <p:nvSpPr>
          <p:cNvPr id="8" name="Rectangle 7">
            <a:extLst>
              <a:ext uri="{FF2B5EF4-FFF2-40B4-BE49-F238E27FC236}">
                <a16:creationId xmlns:a16="http://schemas.microsoft.com/office/drawing/2014/main" id="{EDC1A547-DBE9-CC44-9A5F-FE342CA7DB2B}"/>
              </a:ext>
            </a:extLst>
          </p:cNvPr>
          <p:cNvSpPr/>
          <p:nvPr/>
        </p:nvSpPr>
        <p:spPr>
          <a:xfrm>
            <a:off x="7820763" y="5244354"/>
            <a:ext cx="1783977"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Individual</a:t>
            </a:r>
          </a:p>
        </p:txBody>
      </p:sp>
    </p:spTree>
    <p:extLst>
      <p:ext uri="{BB962C8B-B14F-4D97-AF65-F5344CB8AC3E}">
        <p14:creationId xmlns:p14="http://schemas.microsoft.com/office/powerpoint/2010/main" val="52363822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609853"/>
            <a:ext cx="8699865" cy="4678204"/>
          </a:xfrm>
          <a:prstGeom prst="rect">
            <a:avLst/>
          </a:prstGeom>
          <a:noFill/>
        </p:spPr>
        <p:txBody>
          <a:bodyPr wrap="square" rtlCol="0">
            <a:spAutoFit/>
          </a:bodyPr>
          <a:lstStyle/>
          <a:p>
            <a:pPr marL="285750" indent="-285750">
              <a:buFont typeface="Arial" panose="020B0604020202020204" pitchFamily="34" charset="0"/>
              <a:buChar char="•"/>
            </a:pPr>
            <a:r>
              <a:rPr lang="en-GB" dirty="0"/>
              <a:t> UK Deferred Prosecution Agreement (DPA) is an agreement reached between a prosecutor and an organisation which could be prosecuted, under the supervision of a judge.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dirty="0"/>
              <a:t>The agreement allows a prosecution to be suspended for economic crimes for a defined period provided the organisation meets certain specified conditions.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dirty="0"/>
              <a:t>They apply to organisations, </a:t>
            </a:r>
            <a:r>
              <a:rPr lang="en-GB" dirty="0">
                <a:solidFill>
                  <a:srgbClr val="FFC000"/>
                </a:solidFill>
              </a:rPr>
              <a:t>never individuals</a:t>
            </a:r>
            <a:r>
              <a:rPr lang="en-GB" dirty="0"/>
              <a:t>.</a:t>
            </a:r>
          </a:p>
          <a:p>
            <a:endParaRPr lang="en-GB" dirty="0"/>
          </a:p>
          <a:p>
            <a:pPr marL="285750" indent="-285750">
              <a:buFont typeface="Arial" panose="020B0604020202020204" pitchFamily="34" charset="0"/>
              <a:buChar char="•"/>
            </a:pPr>
            <a:r>
              <a:rPr lang="en-GB" dirty="0"/>
              <a:t>They enable a corporate body to make full reparation for criminal behaviour without the collateral damage of a conviction (for example sanctions or reputational damage that could put the company out of business and </a:t>
            </a:r>
            <a:r>
              <a:rPr lang="en-GB" dirty="0">
                <a:solidFill>
                  <a:srgbClr val="FFC000"/>
                </a:solidFill>
              </a:rPr>
              <a:t>destroy the jobs and investments of innocent people</a:t>
            </a:r>
            <a:r>
              <a:rPr lang="en-GB" dirty="0"/>
              <a:t>).</a:t>
            </a:r>
          </a:p>
          <a:p>
            <a:pPr marL="285750" indent="-285750">
              <a:buFont typeface="Arial" panose="020B0604020202020204" pitchFamily="34" charset="0"/>
              <a:buChar char="•"/>
            </a:pPr>
            <a:endParaRPr lang="en-GB" sz="2000" dirty="0"/>
          </a:p>
          <a:p>
            <a:endParaRPr lang="en-GB" sz="2000" dirty="0"/>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1663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800" dirty="0"/>
              <a:t>Criminal Penalties available &amp; DPA’s</a:t>
            </a:r>
            <a:endParaRPr lang="en-US" sz="2800" dirty="0"/>
          </a:p>
        </p:txBody>
      </p:sp>
    </p:spTree>
    <p:extLst>
      <p:ext uri="{BB962C8B-B14F-4D97-AF65-F5344CB8AC3E}">
        <p14:creationId xmlns:p14="http://schemas.microsoft.com/office/powerpoint/2010/main" val="125550822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349527"/>
            <a:ext cx="8699865" cy="5247590"/>
          </a:xfrm>
          <a:prstGeom prst="rect">
            <a:avLst/>
          </a:prstGeom>
          <a:noFill/>
        </p:spPr>
        <p:txBody>
          <a:bodyPr wrap="square" rtlCol="0">
            <a:spAutoFit/>
          </a:bodyPr>
          <a:lstStyle/>
          <a:p>
            <a:pPr fontAlgn="base"/>
            <a:r>
              <a:rPr lang="en-GB" sz="1900" dirty="0"/>
              <a:t>UK SFO Deferred Prosecution Agreements (organisations not individuals – small number)</a:t>
            </a:r>
          </a:p>
          <a:p>
            <a:pPr fontAlgn="base"/>
            <a:endParaRPr lang="en-GB" sz="1900" dirty="0"/>
          </a:p>
          <a:p>
            <a:pPr marL="285750" indent="-285750" fontAlgn="base">
              <a:buFont typeface="Arial" panose="020B0604020202020204" pitchFamily="34" charset="0"/>
              <a:buChar char="•"/>
            </a:pPr>
            <a:r>
              <a:rPr lang="en-GB" sz="1900" dirty="0"/>
              <a:t>Standard Bank 2015 </a:t>
            </a:r>
          </a:p>
          <a:p>
            <a:pPr marL="285750" indent="-285750" fontAlgn="base">
              <a:buFont typeface="Arial" panose="020B0604020202020204" pitchFamily="34" charset="0"/>
              <a:buChar char="•"/>
            </a:pPr>
            <a:r>
              <a:rPr lang="en-GB" sz="1900" dirty="0" err="1"/>
              <a:t>Sarclad</a:t>
            </a:r>
            <a:r>
              <a:rPr lang="en-GB" sz="1900" dirty="0"/>
              <a:t> Ltd 2016</a:t>
            </a:r>
          </a:p>
          <a:p>
            <a:pPr marL="285750" indent="-285750" fontAlgn="base">
              <a:buFont typeface="Arial" panose="020B0604020202020204" pitchFamily="34" charset="0"/>
              <a:buChar char="•"/>
            </a:pPr>
            <a:r>
              <a:rPr lang="en-GB" sz="1900" dirty="0"/>
              <a:t>Rolls Royce 2017</a:t>
            </a:r>
          </a:p>
          <a:p>
            <a:pPr marL="285750" indent="-285750" fontAlgn="base">
              <a:buFont typeface="Arial" panose="020B0604020202020204" pitchFamily="34" charset="0"/>
              <a:buChar char="•"/>
            </a:pPr>
            <a:r>
              <a:rPr lang="en-GB" sz="1900" dirty="0"/>
              <a:t>Tesco 2017</a:t>
            </a:r>
          </a:p>
          <a:p>
            <a:pPr marL="285750" indent="-285750" fontAlgn="base">
              <a:buFont typeface="Arial" panose="020B0604020202020204" pitchFamily="34" charset="0"/>
              <a:buChar char="•"/>
            </a:pPr>
            <a:r>
              <a:rPr lang="en-GB" sz="1900" dirty="0"/>
              <a:t>Serco Ltd 2019</a:t>
            </a:r>
          </a:p>
          <a:p>
            <a:pPr marL="285750" indent="-285750" fontAlgn="base">
              <a:buFont typeface="Arial" panose="020B0604020202020204" pitchFamily="34" charset="0"/>
              <a:buChar char="•"/>
            </a:pPr>
            <a:r>
              <a:rPr lang="en-GB" sz="1900" dirty="0" err="1"/>
              <a:t>Guralp</a:t>
            </a:r>
            <a:r>
              <a:rPr lang="en-GB" sz="1900" dirty="0"/>
              <a:t> Systems Ltd 2019</a:t>
            </a:r>
          </a:p>
          <a:p>
            <a:pPr marL="285750" indent="-285750" fontAlgn="base">
              <a:buFont typeface="Arial" panose="020B0604020202020204" pitchFamily="34" charset="0"/>
              <a:buChar char="•"/>
            </a:pPr>
            <a:r>
              <a:rPr lang="en-GB" sz="1900" dirty="0"/>
              <a:t>Airbus 2020 </a:t>
            </a:r>
            <a:r>
              <a:rPr lang="en-GB" sz="1900" dirty="0">
                <a:solidFill>
                  <a:srgbClr val="FFC000"/>
                </a:solidFill>
              </a:rPr>
              <a:t>(£12m – US $400m)</a:t>
            </a:r>
          </a:p>
          <a:p>
            <a:pPr marL="285750" indent="-285750" fontAlgn="base">
              <a:buFont typeface="Arial" panose="020B0604020202020204" pitchFamily="34" charset="0"/>
              <a:buChar char="•"/>
            </a:pPr>
            <a:r>
              <a:rPr lang="en-GB" sz="1900" dirty="0"/>
              <a:t>G4S &amp; Justice Services 2020</a:t>
            </a:r>
          </a:p>
          <a:p>
            <a:pPr marL="285750" indent="-285750" fontAlgn="base">
              <a:buFont typeface="Arial" panose="020B0604020202020204" pitchFamily="34" charset="0"/>
              <a:buChar char="•"/>
            </a:pPr>
            <a:r>
              <a:rPr lang="en-GB" sz="1900" dirty="0"/>
              <a:t>Airline Services Ltd 2020</a:t>
            </a:r>
          </a:p>
          <a:p>
            <a:pPr marL="285750" indent="-285750" fontAlgn="base">
              <a:buFont typeface="Arial" panose="020B0604020202020204" pitchFamily="34" charset="0"/>
              <a:buChar char="•"/>
            </a:pPr>
            <a:r>
              <a:rPr lang="en-GB" sz="1900" dirty="0" err="1"/>
              <a:t>Amec</a:t>
            </a:r>
            <a:r>
              <a:rPr lang="en-GB" sz="1900" dirty="0"/>
              <a:t> Foster Wheeler Energy Limited 2021</a:t>
            </a:r>
          </a:p>
          <a:p>
            <a:pPr marL="285750" indent="-285750" fontAlgn="base">
              <a:buFont typeface="Arial" panose="020B0604020202020204" pitchFamily="34" charset="0"/>
              <a:buChar char="•"/>
            </a:pPr>
            <a:r>
              <a:rPr lang="en-GB" sz="1900" dirty="0"/>
              <a:t>Two Companies for Bribery Act offences 2021. </a:t>
            </a:r>
            <a:r>
              <a:rPr lang="en-GB" sz="1900" i="1" dirty="0"/>
              <a:t>Reporting restrictions apply under the Contempt of Court Act 1981</a:t>
            </a:r>
            <a:endParaRPr lang="en-GB" sz="1900" dirty="0"/>
          </a:p>
          <a:p>
            <a:pPr marL="285750" indent="-285750">
              <a:buFont typeface="Arial" panose="020B0604020202020204" pitchFamily="34" charset="0"/>
              <a:buChar char="•"/>
            </a:pPr>
            <a:endParaRPr lang="en-GB" sz="2000" dirty="0"/>
          </a:p>
          <a:p>
            <a:r>
              <a:rPr lang="en-GB" sz="1100" dirty="0"/>
              <a:t>https://</a:t>
            </a:r>
            <a:r>
              <a:rPr lang="en-GB" sz="1100" dirty="0" err="1"/>
              <a:t>www.sfo.gov.uk</a:t>
            </a:r>
            <a:r>
              <a:rPr lang="en-GB" sz="1100" dirty="0"/>
              <a:t>/publications/guidance-policy-and-protocols/guidance-for-corporates/deferred-prosecution-agreements/</a:t>
            </a:r>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25604"/>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800" dirty="0"/>
              <a:t>Issues prosecutions are long and difficult</a:t>
            </a:r>
            <a:endParaRPr lang="en-US" sz="2800" dirty="0"/>
          </a:p>
        </p:txBody>
      </p:sp>
    </p:spTree>
    <p:extLst>
      <p:ext uri="{BB962C8B-B14F-4D97-AF65-F5344CB8AC3E}">
        <p14:creationId xmlns:p14="http://schemas.microsoft.com/office/powerpoint/2010/main" val="216289623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555715"/>
            <a:ext cx="8699865" cy="4247317"/>
          </a:xfrm>
          <a:prstGeom prst="rect">
            <a:avLst/>
          </a:prstGeom>
          <a:noFill/>
        </p:spPr>
        <p:txBody>
          <a:bodyPr wrap="square" rtlCol="0">
            <a:spAutoFit/>
          </a:bodyPr>
          <a:lstStyle/>
          <a:p>
            <a:pPr fontAlgn="base"/>
            <a:r>
              <a:rPr lang="en-GB" dirty="0"/>
              <a:t>US Deferred Prosecution Agreements (hundreds)</a:t>
            </a:r>
          </a:p>
          <a:p>
            <a:pPr fontAlgn="base"/>
            <a:endParaRPr lang="en-GB" dirty="0"/>
          </a:p>
          <a:p>
            <a:pPr marL="285750" indent="-285750">
              <a:buFont typeface="Arial" panose="020B0604020202020204" pitchFamily="34" charset="0"/>
              <a:buChar char="•"/>
            </a:pPr>
            <a:r>
              <a:rPr lang="en-GB" dirty="0">
                <a:hlinkClick r:id="rId3">
                  <a:extLst>
                    <a:ext uri="{A12FA001-AC4F-418D-AE19-62706E023703}">
                      <ahyp:hlinkClr xmlns:ahyp="http://schemas.microsoft.com/office/drawing/2018/hyperlinkcolor" val="tx"/>
                    </a:ext>
                  </a:extLst>
                </a:hlinkClick>
              </a:rPr>
              <a:t>Ericsson to plead guilty and pay over </a:t>
            </a:r>
            <a:r>
              <a:rPr lang="en-GB" dirty="0">
                <a:solidFill>
                  <a:srgbClr val="FFC000"/>
                </a:solidFill>
                <a:hlinkClick r:id="rId3">
                  <a:extLst>
                    <a:ext uri="{A12FA001-AC4F-418D-AE19-62706E023703}">
                      <ahyp:hlinkClr xmlns:ahyp="http://schemas.microsoft.com/office/drawing/2018/hyperlinkcolor" val="tx"/>
                    </a:ext>
                  </a:extLst>
                </a:hlinkClick>
              </a:rPr>
              <a:t>$206M </a:t>
            </a:r>
            <a:r>
              <a:rPr lang="en-GB" dirty="0">
                <a:hlinkClick r:id="rId3">
                  <a:extLst>
                    <a:ext uri="{A12FA001-AC4F-418D-AE19-62706E023703}">
                      <ahyp:hlinkClr xmlns:ahyp="http://schemas.microsoft.com/office/drawing/2018/hyperlinkcolor" val="tx"/>
                    </a:ext>
                  </a:extLst>
                </a:hlinkClick>
              </a:rPr>
              <a:t>following breach of 2019 FCPA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hlinkClick r:id="rId4">
                  <a:extLst>
                    <a:ext uri="{A12FA001-AC4F-418D-AE19-62706E023703}">
                      <ahyp:hlinkClr xmlns:ahyp="http://schemas.microsoft.com/office/drawing/2018/hyperlinkcolor" val="tx"/>
                    </a:ext>
                  </a:extLst>
                </a:hlinkClick>
              </a:rPr>
              <a:t>Deferred Prosecution Agreement with HSBC Private Bank (Suisse)</a:t>
            </a:r>
            <a:r>
              <a:rPr lang="en-GB" dirty="0"/>
              <a:t> - </a:t>
            </a:r>
            <a:r>
              <a:rPr lang="en-GB" dirty="0">
                <a:solidFill>
                  <a:srgbClr val="FFC000"/>
                </a:solidFill>
              </a:rPr>
              <a:t>$1.92Billion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u="sng" dirty="0">
                <a:hlinkClick r:id="rId5">
                  <a:extLst>
                    <a:ext uri="{A12FA001-AC4F-418D-AE19-62706E023703}">
                      <ahyp:hlinkClr xmlns:ahyp="http://schemas.microsoft.com/office/drawing/2018/hyperlinkcolor" val="tx"/>
                    </a:ext>
                  </a:extLst>
                </a:hlinkClick>
              </a:rPr>
              <a:t>FirstEnergy charged federally, agrees to terms of </a:t>
            </a:r>
            <a:r>
              <a:rPr lang="en-GB" b="1" u="sng" dirty="0">
                <a:hlinkClick r:id="rId5">
                  <a:extLst>
                    <a:ext uri="{A12FA001-AC4F-418D-AE19-62706E023703}">
                      <ahyp:hlinkClr xmlns:ahyp="http://schemas.microsoft.com/office/drawing/2018/hyperlinkcolor" val="tx"/>
                    </a:ext>
                  </a:extLst>
                </a:hlinkClick>
              </a:rPr>
              <a:t>deferred</a:t>
            </a:r>
            <a:r>
              <a:rPr lang="en-GB" u="sng" dirty="0">
                <a:hlinkClick r:id="rId5">
                  <a:extLst>
                    <a:ext uri="{A12FA001-AC4F-418D-AE19-62706E023703}">
                      <ahyp:hlinkClr xmlns:ahyp="http://schemas.microsoft.com/office/drawing/2018/hyperlinkcolor" val="tx"/>
                    </a:ext>
                  </a:extLst>
                </a:hlinkClick>
              </a:rPr>
              <a:t> </a:t>
            </a:r>
            <a:r>
              <a:rPr lang="en-GB" b="1" u="sng" dirty="0">
                <a:hlinkClick r:id="rId5">
                  <a:extLst>
                    <a:ext uri="{A12FA001-AC4F-418D-AE19-62706E023703}">
                      <ahyp:hlinkClr xmlns:ahyp="http://schemas.microsoft.com/office/drawing/2018/hyperlinkcolor" val="tx"/>
                    </a:ext>
                  </a:extLst>
                </a:hlinkClick>
              </a:rPr>
              <a:t>prosecution</a:t>
            </a:r>
            <a:r>
              <a:rPr lang="en-GB" u="sng" dirty="0">
                <a:hlinkClick r:id="rId5">
                  <a:extLst>
                    <a:ext uri="{A12FA001-AC4F-418D-AE19-62706E023703}">
                      <ahyp:hlinkClr xmlns:ahyp="http://schemas.microsoft.com/office/drawing/2018/hyperlinkcolor" val="tx"/>
                    </a:ext>
                  </a:extLst>
                </a:hlinkClick>
              </a:rPr>
              <a:t> </a:t>
            </a:r>
            <a:r>
              <a:rPr lang="en-GB" u="sng" dirty="0"/>
              <a:t> </a:t>
            </a:r>
            <a:r>
              <a:rPr lang="en-GB" dirty="0"/>
              <a:t>- </a:t>
            </a:r>
            <a:r>
              <a:rPr lang="en-GB" dirty="0">
                <a:solidFill>
                  <a:srgbClr val="FFC000"/>
                </a:solidFill>
              </a:rPr>
              <a:t>$230M</a:t>
            </a:r>
          </a:p>
          <a:p>
            <a:pPr marL="285750" indent="-285750">
              <a:buFont typeface="Arial" panose="020B0604020202020204" pitchFamily="34" charset="0"/>
              <a:buChar char="•"/>
            </a:pPr>
            <a:endParaRPr lang="en-GB" dirty="0"/>
          </a:p>
          <a:p>
            <a:r>
              <a:rPr lang="en-GB" dirty="0"/>
              <a:t>Shareholders typically foot the bill for the fines. Executives that have enabled and/or engaged in the criminal misconduct that has made them rich are not held accountable. </a:t>
            </a:r>
          </a:p>
          <a:p>
            <a:endParaRPr lang="en-GB" dirty="0"/>
          </a:p>
          <a:p>
            <a:r>
              <a:rPr lang="en-GB" dirty="0"/>
              <a:t>The New Yorker points out that</a:t>
            </a:r>
            <a:r>
              <a:rPr lang="en-GB" i="1" dirty="0"/>
              <a:t> “federal prosecutions of white-collar crime are now at a twenty-year low.”</a:t>
            </a:r>
          </a:p>
          <a:p>
            <a:endParaRPr lang="en-GB" dirty="0">
              <a:effectLst/>
            </a:endParaRPr>
          </a:p>
          <a:p>
            <a:r>
              <a:rPr lang="en-GB" dirty="0"/>
              <a:t>Note - Public Interest – Suicide and Bankruptcy (Enron)</a:t>
            </a:r>
            <a:endParaRPr lang="en-GB"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16639"/>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800" dirty="0"/>
              <a:t>Issues with Penalties notwithstanding large fines</a:t>
            </a:r>
            <a:endParaRPr lang="en-US" sz="2800" dirty="0"/>
          </a:p>
        </p:txBody>
      </p:sp>
    </p:spTree>
    <p:extLst>
      <p:ext uri="{BB962C8B-B14F-4D97-AF65-F5344CB8AC3E}">
        <p14:creationId xmlns:p14="http://schemas.microsoft.com/office/powerpoint/2010/main" val="245034419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39763"/>
            <a:ext cx="8699865" cy="2062103"/>
          </a:xfrm>
          <a:prstGeom prst="rect">
            <a:avLst/>
          </a:prstGeom>
          <a:noFill/>
        </p:spPr>
        <p:txBody>
          <a:bodyPr wrap="square" rtlCol="0">
            <a:spAutoFit/>
          </a:bodyPr>
          <a:lstStyle/>
          <a:p>
            <a:pPr fontAlgn="base"/>
            <a:r>
              <a:rPr lang="en-GB" sz="2000" dirty="0"/>
              <a:t>Deferred Prosecution Agreements – HSBC:</a:t>
            </a:r>
            <a:endParaRPr lang="en-GB" dirty="0">
              <a:effectLst/>
            </a:endParaRPr>
          </a:p>
          <a:p>
            <a:pPr fontAlgn="base"/>
            <a:endParaRPr lang="en-GB" dirty="0"/>
          </a:p>
          <a:p>
            <a:pPr fontAlgn="base"/>
            <a:endParaRPr lang="en-GB" dirty="0"/>
          </a:p>
          <a:p>
            <a:pPr fontAlgn="base"/>
            <a:endParaRPr lang="en-GB" dirty="0"/>
          </a:p>
          <a:p>
            <a:pPr algn="ctr" fontAlgn="base"/>
            <a:r>
              <a:rPr lang="en-GB" dirty="0">
                <a:hlinkClick r:id="rId3"/>
              </a:rPr>
              <a:t>https://www.youtube.com/watch?v=4C05S0pVKQE</a:t>
            </a:r>
            <a:endParaRPr lang="en-GB" dirty="0"/>
          </a:p>
          <a:p>
            <a:pPr algn="ctr" fontAlgn="base"/>
            <a:endParaRPr lang="en-GB" dirty="0">
              <a:effectLst/>
            </a:endParaRPr>
          </a:p>
          <a:p>
            <a:pPr fontAlgn="base"/>
            <a:endParaRPr lang="en-GB"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316639"/>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sz="2800" dirty="0"/>
              <a:t>What about criminal sanctions?</a:t>
            </a:r>
            <a:endParaRPr lang="en-US" sz="2800" dirty="0"/>
          </a:p>
        </p:txBody>
      </p:sp>
      <p:cxnSp>
        <p:nvCxnSpPr>
          <p:cNvPr id="2" name="Straight Arrow Connector 1">
            <a:extLst>
              <a:ext uri="{FF2B5EF4-FFF2-40B4-BE49-F238E27FC236}">
                <a16:creationId xmlns:a16="http://schemas.microsoft.com/office/drawing/2014/main" id="{8DB604FB-3119-46AD-7A73-BF38261036B2}"/>
              </a:ext>
            </a:extLst>
          </p:cNvPr>
          <p:cNvCxnSpPr/>
          <p:nvPr/>
        </p:nvCxnSpPr>
        <p:spPr>
          <a:xfrm flipH="1">
            <a:off x="8680536" y="3281819"/>
            <a:ext cx="87682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91346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93964" y="621977"/>
            <a:ext cx="9017471" cy="780382"/>
          </a:xfrm>
        </p:spPr>
        <p:txBody>
          <a:bodyPr>
            <a:normAutofit fontScale="90000"/>
          </a:bodyPr>
          <a:lstStyle/>
          <a:p>
            <a:pPr algn="l"/>
            <a:br>
              <a:rPr lang="en-GB" sz="3600" b="1" dirty="0"/>
            </a:br>
            <a:br>
              <a:rPr lang="en-GB" sz="3600" b="1" dirty="0"/>
            </a:br>
            <a:br>
              <a:rPr lang="en-GB" sz="3600" b="1" dirty="0"/>
            </a:br>
            <a:br>
              <a:rPr lang="en-GB" sz="3600" b="1" dirty="0"/>
            </a:br>
            <a:br>
              <a:rPr lang="en-GB" sz="3600" b="1" dirty="0"/>
            </a:br>
            <a:br>
              <a:rPr lang="en-GB" sz="3600" b="1" dirty="0"/>
            </a:br>
            <a:r>
              <a:rPr lang="en-GB" sz="3100" b="1" dirty="0"/>
              <a:t>proceeds of crime: how much is out there?</a:t>
            </a:r>
          </a:p>
        </p:txBody>
      </p:sp>
      <p:sp>
        <p:nvSpPr>
          <p:cNvPr id="3" name="Subtitle 2">
            <a:extLst>
              <a:ext uri="{FF2B5EF4-FFF2-40B4-BE49-F238E27FC236}">
                <a16:creationId xmlns:a16="http://schemas.microsoft.com/office/drawing/2014/main" id="{03639206-A6C6-0D42-9739-57954B40F4F0}"/>
              </a:ext>
            </a:extLst>
          </p:cNvPr>
          <p:cNvSpPr>
            <a:spLocks noGrp="1"/>
          </p:cNvSpPr>
          <p:nvPr>
            <p:ph type="subTitle" idx="1"/>
          </p:nvPr>
        </p:nvSpPr>
        <p:spPr>
          <a:xfrm>
            <a:off x="0" y="1546740"/>
            <a:ext cx="12192000" cy="2279826"/>
          </a:xfrm>
        </p:spPr>
        <p:txBody>
          <a:bodyPr>
            <a:normAutofit/>
          </a:bodyPr>
          <a:lstStyle/>
          <a:p>
            <a:pPr algn="l"/>
            <a:endParaRPr lang="en-US" dirty="0"/>
          </a:p>
          <a:p>
            <a:pPr algn="l"/>
            <a:endParaRPr lang="en-US" dirty="0"/>
          </a:p>
          <a:p>
            <a:pPr algn="l"/>
            <a:endParaRPr lang="en-US" dirty="0"/>
          </a:p>
        </p:txBody>
      </p:sp>
      <p:sp>
        <p:nvSpPr>
          <p:cNvPr id="4" name="Rectangle 3">
            <a:extLst>
              <a:ext uri="{FF2B5EF4-FFF2-40B4-BE49-F238E27FC236}">
                <a16:creationId xmlns:a16="http://schemas.microsoft.com/office/drawing/2014/main" id="{4080BF4C-D23B-BE4E-929D-6ADC3260E310}"/>
              </a:ext>
            </a:extLst>
          </p:cNvPr>
          <p:cNvSpPr/>
          <p:nvPr/>
        </p:nvSpPr>
        <p:spPr>
          <a:xfrm>
            <a:off x="1680241" y="3347492"/>
            <a:ext cx="8958107" cy="461665"/>
          </a:xfrm>
          <a:prstGeom prst="rect">
            <a:avLst/>
          </a:prstGeom>
        </p:spPr>
        <p:txBody>
          <a:bodyPr wrap="square">
            <a:spAutoFit/>
          </a:bodyPr>
          <a:lstStyle/>
          <a:p>
            <a:pPr algn="ctr"/>
            <a:r>
              <a:rPr lang="en-GB" sz="2400" b="1" dirty="0">
                <a:solidFill>
                  <a:srgbClr val="FFC000"/>
                </a:solidFill>
                <a:latin typeface="+mj-lt"/>
              </a:rPr>
              <a:t>How Much Is In Circulation - Any ideas?</a:t>
            </a:r>
            <a:r>
              <a:rPr lang="en-GB" sz="2400" dirty="0">
                <a:solidFill>
                  <a:srgbClr val="FFC000"/>
                </a:solidFill>
              </a:rPr>
              <a:t> </a:t>
            </a:r>
          </a:p>
        </p:txBody>
      </p:sp>
    </p:spTree>
    <p:extLst>
      <p:ext uri="{BB962C8B-B14F-4D97-AF65-F5344CB8AC3E}">
        <p14:creationId xmlns:p14="http://schemas.microsoft.com/office/powerpoint/2010/main" val="26457179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645479"/>
            <a:ext cx="9409993" cy="766354"/>
          </a:xfrm>
        </p:spPr>
        <p:txBody>
          <a:bodyPr>
            <a:normAutofit/>
          </a:bodyPr>
          <a:lstStyle/>
          <a:p>
            <a:pPr algn="l"/>
            <a:r>
              <a:rPr lang="en-GB" sz="2800" dirty="0"/>
              <a:t>The issue – PROCEEDS OF CRIME IN CIRCULATION</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467139" y="2009690"/>
            <a:ext cx="10923103" cy="3170099"/>
          </a:xfrm>
          <a:prstGeom prst="rect">
            <a:avLst/>
          </a:prstGeom>
          <a:noFill/>
        </p:spPr>
        <p:txBody>
          <a:bodyPr wrap="square" rtlCol="0">
            <a:spAutoFit/>
          </a:bodyPr>
          <a:lstStyle/>
          <a:p>
            <a:r>
              <a:rPr lang="en-GB" sz="20000" b="1" dirty="0">
                <a:latin typeface="Helvetica Neue" panose="02000503000000020004" pitchFamily="2" charset="0"/>
                <a:ea typeface="Helvetica Neue" panose="02000503000000020004" pitchFamily="2" charset="0"/>
                <a:cs typeface="Helvetica Neue" panose="02000503000000020004" pitchFamily="2" charset="0"/>
              </a:rPr>
              <a:t>USD$2</a:t>
            </a:r>
            <a:r>
              <a:rPr lang="en-GB" sz="6600" b="1" dirty="0">
                <a:latin typeface="Helvetica Neue" panose="02000503000000020004" pitchFamily="2" charset="0"/>
                <a:ea typeface="Helvetica Neue" panose="02000503000000020004" pitchFamily="2" charset="0"/>
                <a:cs typeface="Helvetica Neue" panose="02000503000000020004" pitchFamily="2" charset="0"/>
              </a:rPr>
              <a:t>trillion</a:t>
            </a:r>
          </a:p>
        </p:txBody>
      </p:sp>
    </p:spTree>
    <p:extLst>
      <p:ext uri="{BB962C8B-B14F-4D97-AF65-F5344CB8AC3E}">
        <p14:creationId xmlns:p14="http://schemas.microsoft.com/office/powerpoint/2010/main" val="2402582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638164"/>
            <a:ext cx="9409993" cy="766354"/>
          </a:xfrm>
        </p:spPr>
        <p:txBody>
          <a:bodyPr>
            <a:normAutofit/>
          </a:bodyPr>
          <a:lstStyle/>
          <a:p>
            <a:pPr algn="l"/>
            <a:r>
              <a:rPr lang="en-GB" sz="2800" dirty="0"/>
              <a:t>The issue – PROCEEDS OF CRIME IN CIRCULATION</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467139" y="2009690"/>
            <a:ext cx="10923103" cy="3785652"/>
          </a:xfrm>
          <a:prstGeom prst="rect">
            <a:avLst/>
          </a:prstGeom>
          <a:noFill/>
        </p:spPr>
        <p:txBody>
          <a:bodyPr wrap="square" rtlCol="0">
            <a:spAutoFit/>
          </a:bodyPr>
          <a:lstStyle/>
          <a:p>
            <a:r>
              <a:rPr lang="en-GB" sz="20000" b="1" dirty="0">
                <a:latin typeface="Helvetica Neue" panose="02000503000000020004" pitchFamily="2" charset="0"/>
                <a:ea typeface="Helvetica Neue" panose="02000503000000020004" pitchFamily="2" charset="0"/>
                <a:cs typeface="Helvetica Neue" panose="02000503000000020004" pitchFamily="2" charset="0"/>
              </a:rPr>
              <a:t>USD$2</a:t>
            </a:r>
            <a:r>
              <a:rPr lang="en-GB" sz="6600" b="1" dirty="0">
                <a:latin typeface="Helvetica Neue" panose="02000503000000020004" pitchFamily="2" charset="0"/>
                <a:ea typeface="Helvetica Neue" panose="02000503000000020004" pitchFamily="2" charset="0"/>
                <a:cs typeface="Helvetica Neue" panose="02000503000000020004" pitchFamily="2" charset="0"/>
              </a:rPr>
              <a:t>trillion</a:t>
            </a:r>
          </a:p>
          <a:p>
            <a:pPr algn="r"/>
            <a:r>
              <a:rPr lang="en-GB" sz="36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Increasing year on year.</a:t>
            </a:r>
            <a:endParaRPr lang="en-GB" sz="3600"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91458621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93964" y="910045"/>
            <a:ext cx="7197726" cy="780382"/>
          </a:xfrm>
        </p:spPr>
        <p:txBody>
          <a:bodyPr>
            <a:normAutofit fontScale="90000"/>
          </a:bodyPr>
          <a:lstStyle/>
          <a:p>
            <a:pPr algn="l"/>
            <a:r>
              <a:rPr lang="en-US" sz="3600" dirty="0"/>
              <a:t>Combatting Professional Enablers of tax and other financial crimes</a:t>
            </a:r>
          </a:p>
        </p:txBody>
      </p:sp>
      <p:sp>
        <p:nvSpPr>
          <p:cNvPr id="3" name="Subtitle 2">
            <a:extLst>
              <a:ext uri="{FF2B5EF4-FFF2-40B4-BE49-F238E27FC236}">
                <a16:creationId xmlns:a16="http://schemas.microsoft.com/office/drawing/2014/main" id="{03639206-A6C6-0D42-9739-57954B40F4F0}"/>
              </a:ext>
            </a:extLst>
          </p:cNvPr>
          <p:cNvSpPr>
            <a:spLocks noGrp="1"/>
          </p:cNvSpPr>
          <p:nvPr>
            <p:ph type="subTitle" idx="1"/>
          </p:nvPr>
        </p:nvSpPr>
        <p:spPr>
          <a:xfrm>
            <a:off x="1793964" y="1546739"/>
            <a:ext cx="7197726" cy="3600027"/>
          </a:xfrm>
        </p:spPr>
        <p:txBody>
          <a:bodyPr>
            <a:normAutofit/>
          </a:bodyPr>
          <a:lstStyle/>
          <a:p>
            <a:pPr algn="l"/>
            <a:endParaRPr lang="en-GB" sz="2000" dirty="0"/>
          </a:p>
          <a:p>
            <a:pPr algn="l"/>
            <a:r>
              <a:rPr lang="en-GB" sz="2000" dirty="0"/>
              <a:t>Asia-Pacific Academy in Tokyo, Japan (Specialty programme) 2023</a:t>
            </a:r>
            <a:endParaRPr lang="en-US" sz="2000" dirty="0"/>
          </a:p>
          <a:p>
            <a:pPr algn="l"/>
            <a:endParaRPr lang="en-US" sz="2000" dirty="0"/>
          </a:p>
          <a:p>
            <a:pPr algn="l"/>
            <a:endParaRPr lang="en-US" sz="2000" dirty="0"/>
          </a:p>
          <a:p>
            <a:pPr algn="l"/>
            <a:r>
              <a:rPr lang="en-US" sz="2300" dirty="0"/>
              <a:t>OECD Tax Crime Academy course leader</a:t>
            </a:r>
          </a:p>
          <a:p>
            <a:pPr algn="l"/>
            <a:r>
              <a:rPr lang="en-US" sz="2300" dirty="0"/>
              <a:t>BRENDON NORMAN-ROSS</a:t>
            </a:r>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39061187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645479"/>
            <a:ext cx="9409993" cy="766354"/>
          </a:xfrm>
        </p:spPr>
        <p:txBody>
          <a:bodyPr>
            <a:normAutofit/>
          </a:bodyPr>
          <a:lstStyle/>
          <a:p>
            <a:pPr algn="l"/>
            <a:r>
              <a:rPr lang="en-GB" sz="2800" dirty="0"/>
              <a:t>The issue – PROCEEDS OF CRIME IN CIRCULATIO</a:t>
            </a:r>
            <a:r>
              <a:rPr lang="en-GB" sz="3200" b="1" dirty="0"/>
              <a:t>N</a:t>
            </a:r>
            <a:endParaRPr lang="en-US" sz="3200" b="1" dirty="0"/>
          </a:p>
        </p:txBody>
      </p:sp>
      <p:sp>
        <p:nvSpPr>
          <p:cNvPr id="5" name="TextBox 4">
            <a:extLst>
              <a:ext uri="{FF2B5EF4-FFF2-40B4-BE49-F238E27FC236}">
                <a16:creationId xmlns:a16="http://schemas.microsoft.com/office/drawing/2014/main" id="{9FDE843C-50FD-AF4B-AC18-601AF2C5228A}"/>
              </a:ext>
            </a:extLst>
          </p:cNvPr>
          <p:cNvSpPr txBox="1"/>
          <p:nvPr/>
        </p:nvSpPr>
        <p:spPr>
          <a:xfrm>
            <a:off x="467139" y="2009690"/>
            <a:ext cx="10923103" cy="4154984"/>
          </a:xfrm>
          <a:prstGeom prst="rect">
            <a:avLst/>
          </a:prstGeom>
          <a:noFill/>
        </p:spPr>
        <p:txBody>
          <a:bodyPr wrap="square" rtlCol="0">
            <a:spAutoFit/>
          </a:bodyPr>
          <a:lstStyle/>
          <a:p>
            <a:r>
              <a:rPr lang="en-GB" sz="20000" b="1" dirty="0">
                <a:latin typeface="Helvetica Neue" panose="02000503000000020004" pitchFamily="2" charset="0"/>
                <a:ea typeface="Helvetica Neue" panose="02000503000000020004" pitchFamily="2" charset="0"/>
                <a:cs typeface="Helvetica Neue" panose="02000503000000020004" pitchFamily="2" charset="0"/>
              </a:rPr>
              <a:t>USD$2</a:t>
            </a:r>
            <a:r>
              <a:rPr lang="en-GB" sz="6600" b="1" dirty="0">
                <a:latin typeface="Helvetica Neue" panose="02000503000000020004" pitchFamily="2" charset="0"/>
                <a:ea typeface="Helvetica Neue" panose="02000503000000020004" pitchFamily="2" charset="0"/>
                <a:cs typeface="Helvetica Neue" panose="02000503000000020004" pitchFamily="2" charset="0"/>
              </a:rPr>
              <a:t>trillion</a:t>
            </a:r>
          </a:p>
          <a:p>
            <a:pPr algn="r"/>
            <a:r>
              <a:rPr lang="en-GB" sz="32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If a country, it would represent </a:t>
            </a:r>
          </a:p>
          <a:p>
            <a:pPr algn="r"/>
            <a:r>
              <a:rPr lang="en-GB" sz="32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worlds 5</a:t>
            </a:r>
            <a:r>
              <a:rPr lang="en-GB" sz="3200" b="1" baseline="30000"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th</a:t>
            </a:r>
            <a:r>
              <a:rPr lang="en-GB" sz="32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 largest economy re GDP</a:t>
            </a:r>
            <a:endParaRPr lang="en-GB" sz="3200"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82649026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36394"/>
            <a:ext cx="7197726" cy="766354"/>
          </a:xfrm>
        </p:spPr>
        <p:txBody>
          <a:bodyPr>
            <a:normAutofit/>
          </a:bodyPr>
          <a:lstStyle/>
          <a:p>
            <a:pPr algn="l"/>
            <a:r>
              <a:rPr lang="en-GB" sz="2800" dirty="0">
                <a:solidFill>
                  <a:srgbClr val="FFC000"/>
                </a:solidFill>
              </a:rPr>
              <a:t>The ISSUE regarding facilitation</a:t>
            </a:r>
            <a:endParaRPr lang="en-US" sz="2800" dirty="0">
              <a:solidFill>
                <a:srgbClr val="FFC000"/>
              </a:solidFill>
            </a:endParaRPr>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699865" cy="5078313"/>
          </a:xfrm>
          <a:prstGeom prst="rect">
            <a:avLst/>
          </a:prstGeom>
          <a:noFill/>
        </p:spPr>
        <p:txBody>
          <a:bodyPr wrap="square" rtlCol="0">
            <a:spAutoFit/>
          </a:bodyPr>
          <a:lstStyle/>
          <a:p>
            <a:r>
              <a:rPr lang="en-GB" sz="2000" dirty="0"/>
              <a:t>The estimated amount of money laundered globally in one year is </a:t>
            </a:r>
          </a:p>
          <a:p>
            <a:r>
              <a:rPr lang="en-GB" sz="2000" dirty="0"/>
              <a:t>2-5% of global GDP, or $800bn/2tn (inclusive of VAT/GST).</a:t>
            </a:r>
          </a:p>
          <a:p>
            <a:endParaRPr lang="en-GB" sz="2000" dirty="0"/>
          </a:p>
          <a:p>
            <a:pPr algn="r"/>
            <a:r>
              <a:rPr lang="en-GB" sz="1400" u="sng" dirty="0"/>
              <a:t>United Nations </a:t>
            </a:r>
            <a:r>
              <a:rPr lang="en-GB" sz="1400" dirty="0">
                <a:hlinkClick r:id="rId3">
                  <a:extLst>
                    <a:ext uri="{A12FA001-AC4F-418D-AE19-62706E023703}">
                      <ahyp:hlinkClr xmlns:ahyp="http://schemas.microsoft.com/office/drawing/2018/hyperlinkcolor" val="tx"/>
                    </a:ext>
                  </a:extLst>
                </a:hlinkClick>
              </a:rPr>
              <a:t>Office on Drugs and Crime</a:t>
            </a:r>
            <a:endParaRPr lang="en-GB" sz="1400" dirty="0"/>
          </a:p>
          <a:p>
            <a:endParaRPr lang="en-GB" sz="2000" dirty="0"/>
          </a:p>
          <a:p>
            <a:endParaRPr lang="en-GB" sz="2000" dirty="0"/>
          </a:p>
          <a:p>
            <a:pPr marL="342900" indent="-342900">
              <a:buFont typeface="Arial" panose="020B0604020202020204" pitchFamily="34" charset="0"/>
              <a:buChar char="•"/>
            </a:pPr>
            <a:r>
              <a:rPr lang="en-GB" sz="2000" dirty="0">
                <a:solidFill>
                  <a:srgbClr val="FFC000"/>
                </a:solidFill>
              </a:rPr>
              <a:t>Consider the variant between 2 - 5% </a:t>
            </a:r>
            <a:r>
              <a:rPr lang="en-GB" sz="2000" dirty="0"/>
              <a:t>then you understand the challenge in just determining even a ‘rough’ estimate of global proceeds of crime.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With respect to VAT, EU Member States lost an estimated </a:t>
            </a:r>
            <a:r>
              <a:rPr lang="en-GB" sz="2000" dirty="0">
                <a:solidFill>
                  <a:srgbClr val="FFC000"/>
                </a:solidFill>
              </a:rPr>
              <a:t>€134 billion</a:t>
            </a:r>
            <a:r>
              <a:rPr lang="en-GB" sz="2000" b="1" dirty="0"/>
              <a:t> </a:t>
            </a:r>
            <a:r>
              <a:rPr lang="en-GB" sz="2000" dirty="0"/>
              <a:t>in VAT revenues in 2019 and </a:t>
            </a:r>
            <a:r>
              <a:rPr lang="en-GB" sz="2000" dirty="0">
                <a:solidFill>
                  <a:srgbClr val="FFC000"/>
                </a:solidFill>
              </a:rPr>
              <a:t>€93 billion</a:t>
            </a:r>
            <a:r>
              <a:rPr lang="en-GB" sz="2000" b="1" dirty="0">
                <a:solidFill>
                  <a:srgbClr val="FFC000"/>
                </a:solidFill>
              </a:rPr>
              <a:t> </a:t>
            </a:r>
            <a:r>
              <a:rPr lang="en-GB" sz="2000" dirty="0"/>
              <a:t>in 2020 </a:t>
            </a:r>
            <a:r>
              <a:rPr lang="en-GB" sz="2000" i="1" dirty="0"/>
              <a:t>(decrease </a:t>
            </a:r>
            <a:r>
              <a:rPr lang="en-GB" i="1" dirty="0"/>
              <a:t>explained by an increase in VAT compliance due in large part to the effect of government support measures introduced in response to the COVID-19 pandemic</a:t>
            </a:r>
            <a:r>
              <a:rPr lang="en-GB" sz="2000" i="1" dirty="0"/>
              <a:t>.)</a:t>
            </a:r>
          </a:p>
          <a:p>
            <a:pPr marL="342900" indent="-342900">
              <a:buFont typeface="Arial" panose="020B0604020202020204" pitchFamily="34" charset="0"/>
              <a:buChar char="•"/>
            </a:pPr>
            <a:endParaRPr lang="en-GB" sz="2000" dirty="0"/>
          </a:p>
          <a:p>
            <a:r>
              <a:rPr lang="en-GB" sz="2000" dirty="0"/>
              <a:t>											 	</a:t>
            </a:r>
            <a:r>
              <a:rPr lang="en-GB" sz="1400" u="sng" dirty="0"/>
              <a:t>European Commission</a:t>
            </a:r>
          </a:p>
          <a:p>
            <a:endParaRPr lang="en-GB" sz="1400" dirty="0"/>
          </a:p>
          <a:p>
            <a:endParaRPr lang="en-GB" dirty="0"/>
          </a:p>
        </p:txBody>
      </p:sp>
    </p:spTree>
    <p:extLst>
      <p:ext uri="{BB962C8B-B14F-4D97-AF65-F5344CB8AC3E}">
        <p14:creationId xmlns:p14="http://schemas.microsoft.com/office/powerpoint/2010/main" val="24933719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600" dirty="0"/>
              <a:t>The Basel institute on governance </a:t>
            </a:r>
            <a:endParaRPr lang="en-US" sz="36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952308" cy="984885"/>
          </a:xfrm>
          <a:prstGeom prst="rect">
            <a:avLst/>
          </a:prstGeom>
          <a:noFill/>
        </p:spPr>
        <p:txBody>
          <a:bodyPr wrap="square" rtlCol="0">
            <a:spAutoFit/>
          </a:bodyPr>
          <a:lstStyle/>
          <a:p>
            <a:r>
              <a:rPr lang="en-GB" sz="2000" dirty="0"/>
              <a:t>Four things holding back the global fight against money laundering:</a:t>
            </a:r>
          </a:p>
          <a:p>
            <a:endParaRPr lang="en-GB" sz="2000" dirty="0"/>
          </a:p>
          <a:p>
            <a:endParaRPr lang="en-GB" dirty="0"/>
          </a:p>
        </p:txBody>
      </p:sp>
    </p:spTree>
    <p:extLst>
      <p:ext uri="{BB962C8B-B14F-4D97-AF65-F5344CB8AC3E}">
        <p14:creationId xmlns:p14="http://schemas.microsoft.com/office/powerpoint/2010/main" val="51361643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200" dirty="0"/>
              <a:t>The Basel institute on governance </a:t>
            </a:r>
            <a:endParaRPr lang="en-US" sz="32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1" y="1672045"/>
            <a:ext cx="9604163" cy="1908215"/>
          </a:xfrm>
          <a:prstGeom prst="rect">
            <a:avLst/>
          </a:prstGeom>
          <a:noFill/>
        </p:spPr>
        <p:txBody>
          <a:bodyPr wrap="square" rtlCol="0">
            <a:spAutoFit/>
          </a:bodyPr>
          <a:lstStyle/>
          <a:p>
            <a:r>
              <a:rPr lang="en-GB" sz="2000" dirty="0"/>
              <a:t>Four things holding back the global fight against money laundering:</a:t>
            </a:r>
          </a:p>
          <a:p>
            <a:endParaRPr lang="en-GB" sz="2000" dirty="0"/>
          </a:p>
          <a:p>
            <a:r>
              <a:rPr lang="en-GB" sz="2000" dirty="0"/>
              <a:t>1.</a:t>
            </a:r>
            <a:r>
              <a:rPr lang="en-GB" sz="2000" b="1" dirty="0"/>
              <a:t>	</a:t>
            </a:r>
            <a:r>
              <a:rPr lang="en-GB" sz="2000" dirty="0">
                <a:solidFill>
                  <a:srgbClr val="FFC000"/>
                </a:solidFill>
              </a:rPr>
              <a:t>A strong response to threats from virtual assets </a:t>
            </a:r>
            <a:r>
              <a:rPr lang="en-GB" sz="2000" b="1" dirty="0"/>
              <a:t>- </a:t>
            </a:r>
            <a:r>
              <a:rPr lang="en-GB" sz="2000" dirty="0"/>
              <a:t>The use of virtual assets such as 	cryptocurrencies is exploding.</a:t>
            </a:r>
          </a:p>
          <a:p>
            <a:endParaRPr lang="en-GB" sz="2000" b="1" dirty="0"/>
          </a:p>
          <a:p>
            <a:endParaRPr lang="en-GB" dirty="0"/>
          </a:p>
        </p:txBody>
      </p:sp>
    </p:spTree>
    <p:extLst>
      <p:ext uri="{BB962C8B-B14F-4D97-AF65-F5344CB8AC3E}">
        <p14:creationId xmlns:p14="http://schemas.microsoft.com/office/powerpoint/2010/main" val="391132162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2800" dirty="0"/>
              <a:t>The Basel institute on governance </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1" y="1672045"/>
            <a:ext cx="9604163" cy="2523768"/>
          </a:xfrm>
          <a:prstGeom prst="rect">
            <a:avLst/>
          </a:prstGeom>
          <a:noFill/>
        </p:spPr>
        <p:txBody>
          <a:bodyPr wrap="square" rtlCol="0">
            <a:spAutoFit/>
          </a:bodyPr>
          <a:lstStyle/>
          <a:p>
            <a:r>
              <a:rPr lang="en-GB" sz="2000" dirty="0"/>
              <a:t>Four things holding back the global fight against money laundering:</a:t>
            </a:r>
          </a:p>
          <a:p>
            <a:endParaRPr lang="en-GB" sz="2000" dirty="0"/>
          </a:p>
          <a:p>
            <a:r>
              <a:rPr lang="en-GB" sz="2000" dirty="0"/>
              <a:t>1.</a:t>
            </a:r>
            <a:r>
              <a:rPr lang="en-GB" sz="2000" b="1" dirty="0"/>
              <a:t>	</a:t>
            </a:r>
            <a:r>
              <a:rPr lang="en-GB" sz="2000" dirty="0">
                <a:solidFill>
                  <a:srgbClr val="FFC000"/>
                </a:solidFill>
              </a:rPr>
              <a:t>A strong response to threats from virtual assets </a:t>
            </a:r>
            <a:r>
              <a:rPr lang="en-GB" sz="2000" dirty="0"/>
              <a:t>- The use of virtual assets such as 	cryptocurrencies is exploding</a:t>
            </a:r>
          </a:p>
          <a:p>
            <a:endParaRPr lang="en-GB" sz="2000" b="1" dirty="0"/>
          </a:p>
          <a:p>
            <a:r>
              <a:rPr lang="en-GB" sz="2000" dirty="0"/>
              <a:t>2.</a:t>
            </a:r>
            <a:r>
              <a:rPr lang="en-GB" sz="2000" b="1" dirty="0"/>
              <a:t>	</a:t>
            </a:r>
            <a:r>
              <a:rPr lang="en-GB" sz="2000" dirty="0">
                <a:solidFill>
                  <a:srgbClr val="FFC000"/>
                </a:solidFill>
              </a:rPr>
              <a:t>Effective prevention, not just enforcement</a:t>
            </a:r>
            <a:r>
              <a:rPr lang="en-GB" sz="2000" b="1" dirty="0">
                <a:solidFill>
                  <a:srgbClr val="FFC000"/>
                </a:solidFill>
              </a:rPr>
              <a:t> </a:t>
            </a:r>
            <a:r>
              <a:rPr lang="en-GB" sz="2000" dirty="0"/>
              <a:t>(much cheaper than cure).</a:t>
            </a:r>
          </a:p>
          <a:p>
            <a:pPr marL="342900" indent="-342900">
              <a:buFont typeface="+mj-lt"/>
              <a:buAutoNum type="arabicPeriod"/>
            </a:pPr>
            <a:endParaRPr lang="en-GB" sz="2000" b="1" dirty="0"/>
          </a:p>
          <a:p>
            <a:endParaRPr lang="en-GB" dirty="0"/>
          </a:p>
        </p:txBody>
      </p:sp>
    </p:spTree>
    <p:extLst>
      <p:ext uri="{BB962C8B-B14F-4D97-AF65-F5344CB8AC3E}">
        <p14:creationId xmlns:p14="http://schemas.microsoft.com/office/powerpoint/2010/main" val="120854209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600" dirty="0"/>
              <a:t>The Basel institute on governance </a:t>
            </a:r>
            <a:endParaRPr lang="en-US" sz="36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1" y="1672045"/>
            <a:ext cx="9604163" cy="3754874"/>
          </a:xfrm>
          <a:prstGeom prst="rect">
            <a:avLst/>
          </a:prstGeom>
          <a:noFill/>
        </p:spPr>
        <p:txBody>
          <a:bodyPr wrap="square" rtlCol="0">
            <a:spAutoFit/>
          </a:bodyPr>
          <a:lstStyle/>
          <a:p>
            <a:r>
              <a:rPr lang="en-GB" sz="2000" dirty="0"/>
              <a:t>Four things holding back the global fight against money laundering:</a:t>
            </a:r>
          </a:p>
          <a:p>
            <a:endParaRPr lang="en-GB" sz="2000" dirty="0"/>
          </a:p>
          <a:p>
            <a:r>
              <a:rPr lang="en-GB" sz="2000" dirty="0"/>
              <a:t>1.</a:t>
            </a:r>
            <a:r>
              <a:rPr lang="en-GB" sz="2000" b="1" dirty="0"/>
              <a:t>	</a:t>
            </a:r>
            <a:r>
              <a:rPr lang="en-GB" sz="2000" dirty="0">
                <a:solidFill>
                  <a:srgbClr val="FFC000"/>
                </a:solidFill>
              </a:rPr>
              <a:t>A strong response to threats from virtual assets </a:t>
            </a:r>
            <a:r>
              <a:rPr lang="en-GB" sz="2000" dirty="0"/>
              <a:t>- The use of virtual assets such as 	cryptocurrencies is exploding</a:t>
            </a:r>
          </a:p>
          <a:p>
            <a:endParaRPr lang="en-GB" sz="2000" b="1" dirty="0"/>
          </a:p>
          <a:p>
            <a:r>
              <a:rPr lang="en-GB" sz="2000" dirty="0"/>
              <a:t>2.</a:t>
            </a:r>
            <a:r>
              <a:rPr lang="en-GB" sz="2000" b="1" dirty="0"/>
              <a:t>	</a:t>
            </a:r>
            <a:r>
              <a:rPr lang="en-GB" sz="2000" dirty="0">
                <a:solidFill>
                  <a:srgbClr val="FFC000"/>
                </a:solidFill>
              </a:rPr>
              <a:t>Effective prevention, not just enforcement</a:t>
            </a:r>
            <a:r>
              <a:rPr lang="en-GB" sz="2000" b="1" dirty="0">
                <a:solidFill>
                  <a:srgbClr val="FFC000"/>
                </a:solidFill>
              </a:rPr>
              <a:t> </a:t>
            </a:r>
            <a:r>
              <a:rPr lang="en-GB" sz="2000" dirty="0"/>
              <a:t>(much cheaper than cure)</a:t>
            </a:r>
          </a:p>
          <a:p>
            <a:pPr marL="342900" indent="-342900">
              <a:buFont typeface="+mj-lt"/>
              <a:buAutoNum type="arabicPeriod"/>
            </a:pPr>
            <a:endParaRPr lang="en-GB" sz="2000" b="1" dirty="0"/>
          </a:p>
          <a:p>
            <a:r>
              <a:rPr lang="en-GB" sz="2000" dirty="0"/>
              <a:t>3.</a:t>
            </a:r>
            <a:r>
              <a:rPr lang="en-GB" sz="2000" b="1" dirty="0"/>
              <a:t>	</a:t>
            </a:r>
            <a:r>
              <a:rPr lang="en-GB" sz="2000" dirty="0">
                <a:solidFill>
                  <a:srgbClr val="FFC000"/>
                </a:solidFill>
              </a:rPr>
              <a:t>Beneficial ownership transparency </a:t>
            </a:r>
            <a:r>
              <a:rPr lang="en-GB" sz="2000" dirty="0"/>
              <a:t>- Ineffective implementation of beneficial 	ownership transparency measures provide safe havens for dirty money - In 2022, UK 	set up the Register of Overseas Entities (ROE), which was also the first of its kind in 	the world.</a:t>
            </a:r>
          </a:p>
          <a:p>
            <a:endParaRPr lang="en-GB" dirty="0"/>
          </a:p>
        </p:txBody>
      </p:sp>
    </p:spTree>
    <p:extLst>
      <p:ext uri="{BB962C8B-B14F-4D97-AF65-F5344CB8AC3E}">
        <p14:creationId xmlns:p14="http://schemas.microsoft.com/office/powerpoint/2010/main" val="133501653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600" dirty="0"/>
              <a:t>The Basel institute on governance </a:t>
            </a:r>
            <a:endParaRPr lang="en-US" sz="36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1" y="1672045"/>
            <a:ext cx="9604163" cy="5293757"/>
          </a:xfrm>
          <a:prstGeom prst="rect">
            <a:avLst/>
          </a:prstGeom>
          <a:noFill/>
        </p:spPr>
        <p:txBody>
          <a:bodyPr wrap="square" rtlCol="0">
            <a:spAutoFit/>
          </a:bodyPr>
          <a:lstStyle/>
          <a:p>
            <a:r>
              <a:rPr lang="en-GB" sz="2000" dirty="0"/>
              <a:t>Four things holding back the global fight against money laundering:</a:t>
            </a:r>
          </a:p>
          <a:p>
            <a:endParaRPr lang="en-GB" sz="2000" dirty="0"/>
          </a:p>
          <a:p>
            <a:r>
              <a:rPr lang="en-GB" sz="2000" dirty="0"/>
              <a:t>1.</a:t>
            </a:r>
            <a:r>
              <a:rPr lang="en-GB" sz="2000" b="1" dirty="0"/>
              <a:t>	</a:t>
            </a:r>
            <a:r>
              <a:rPr lang="en-GB" sz="2000" dirty="0">
                <a:solidFill>
                  <a:srgbClr val="FFC000"/>
                </a:solidFill>
              </a:rPr>
              <a:t>A strong response to threats from virtual assets </a:t>
            </a:r>
            <a:r>
              <a:rPr lang="en-GB" sz="2000" dirty="0"/>
              <a:t>- The use of virtual assets such as 	cryptocurrencies is exploding</a:t>
            </a:r>
          </a:p>
          <a:p>
            <a:endParaRPr lang="en-GB" sz="2000" b="1" dirty="0"/>
          </a:p>
          <a:p>
            <a:r>
              <a:rPr lang="en-GB" sz="2000" dirty="0"/>
              <a:t>2.	</a:t>
            </a:r>
            <a:r>
              <a:rPr lang="en-GB" sz="2000" dirty="0">
                <a:solidFill>
                  <a:srgbClr val="FFC000"/>
                </a:solidFill>
              </a:rPr>
              <a:t>Effective prevention, not just enforcement </a:t>
            </a:r>
            <a:r>
              <a:rPr lang="en-GB" sz="2000" dirty="0"/>
              <a:t>(much cheaper than cure)</a:t>
            </a:r>
          </a:p>
          <a:p>
            <a:pPr marL="342900" indent="-342900">
              <a:buFont typeface="+mj-lt"/>
              <a:buAutoNum type="arabicPeriod"/>
            </a:pPr>
            <a:endParaRPr lang="en-GB" sz="2000" b="1" dirty="0"/>
          </a:p>
          <a:p>
            <a:r>
              <a:rPr lang="en-GB" sz="2000" dirty="0"/>
              <a:t>3.</a:t>
            </a:r>
            <a:r>
              <a:rPr lang="en-GB" sz="2000" b="1" dirty="0"/>
              <a:t>	</a:t>
            </a:r>
            <a:r>
              <a:rPr lang="en-GB" sz="2000" dirty="0">
                <a:solidFill>
                  <a:srgbClr val="FFC000"/>
                </a:solidFill>
              </a:rPr>
              <a:t>Beneficial ownership transparency </a:t>
            </a:r>
            <a:r>
              <a:rPr lang="en-GB" sz="2000" dirty="0"/>
              <a:t>- ineffective implementation of beneficial 	ownership transparency measures provide safe havens for dirty money - In 2022, UK 	set up the Register of Overseas Entities (ROE), which was also the first of its kind in 	the world.</a:t>
            </a:r>
          </a:p>
          <a:p>
            <a:endParaRPr lang="en-GB" sz="2000" b="1" dirty="0"/>
          </a:p>
          <a:p>
            <a:r>
              <a:rPr lang="en-GB" sz="2000" dirty="0"/>
              <a:t>4.</a:t>
            </a:r>
            <a:r>
              <a:rPr lang="en-GB" sz="2000" b="1" dirty="0"/>
              <a:t>	</a:t>
            </a:r>
            <a:r>
              <a:rPr lang="en-GB" sz="2000" dirty="0">
                <a:solidFill>
                  <a:srgbClr val="FFC000"/>
                </a:solidFill>
              </a:rPr>
              <a:t>Addressing ML/TF vulnerabilities beyond the financial sector </a:t>
            </a:r>
            <a:r>
              <a:rPr lang="en-GB" sz="2000" b="1" dirty="0"/>
              <a:t>- </a:t>
            </a:r>
            <a:r>
              <a:rPr lang="en-GB" sz="2000" dirty="0"/>
              <a:t>weak application of 	AML/CFT preventive measures by lawyers, accountants, real estate agents and other 	designated non-financial businesses and professions (DNFBPs).</a:t>
            </a:r>
            <a:endParaRPr lang="en-GB" sz="2000" b="1" dirty="0"/>
          </a:p>
          <a:p>
            <a:endParaRPr lang="en-GB" sz="2000" b="1" dirty="0"/>
          </a:p>
          <a:p>
            <a:endParaRPr lang="en-GB" dirty="0"/>
          </a:p>
        </p:txBody>
      </p:sp>
    </p:spTree>
    <p:extLst>
      <p:ext uri="{BB962C8B-B14F-4D97-AF65-F5344CB8AC3E}">
        <p14:creationId xmlns:p14="http://schemas.microsoft.com/office/powerpoint/2010/main" val="32894395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600" dirty="0"/>
              <a:t>The Basel institute on governance </a:t>
            </a:r>
            <a:endParaRPr lang="en-US" sz="36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1" y="1672045"/>
            <a:ext cx="9604163" cy="4985980"/>
          </a:xfrm>
          <a:prstGeom prst="rect">
            <a:avLst/>
          </a:prstGeom>
          <a:noFill/>
        </p:spPr>
        <p:txBody>
          <a:bodyPr wrap="square" rtlCol="0">
            <a:spAutoFit/>
          </a:bodyPr>
          <a:lstStyle/>
          <a:p>
            <a:r>
              <a:rPr lang="en-GB" sz="2000" dirty="0">
                <a:solidFill>
                  <a:schemeClr val="bg2">
                    <a:lumMod val="75000"/>
                  </a:schemeClr>
                </a:solidFill>
              </a:rPr>
              <a:t>Four things holding back the global fight against money laundering:</a:t>
            </a:r>
          </a:p>
          <a:p>
            <a:endParaRPr lang="en-GB" sz="2000" dirty="0">
              <a:solidFill>
                <a:schemeClr val="bg2">
                  <a:lumMod val="75000"/>
                </a:schemeClr>
              </a:solidFill>
            </a:endParaRPr>
          </a:p>
          <a:p>
            <a:r>
              <a:rPr lang="en-GB" sz="2000" dirty="0">
                <a:solidFill>
                  <a:schemeClr val="bg2">
                    <a:lumMod val="75000"/>
                  </a:schemeClr>
                </a:solidFill>
              </a:rPr>
              <a:t>1.</a:t>
            </a:r>
            <a:r>
              <a:rPr lang="en-GB" sz="2000" b="1" dirty="0">
                <a:solidFill>
                  <a:schemeClr val="bg2">
                    <a:lumMod val="75000"/>
                  </a:schemeClr>
                </a:solidFill>
              </a:rPr>
              <a:t>	A strong response to threats from virtual assets - T</a:t>
            </a:r>
            <a:r>
              <a:rPr lang="en-GB" sz="2000" dirty="0">
                <a:solidFill>
                  <a:schemeClr val="bg2">
                    <a:lumMod val="75000"/>
                  </a:schemeClr>
                </a:solidFill>
              </a:rPr>
              <a:t>he use of virtual assets such as 	cryptocurrencies is exploding</a:t>
            </a:r>
          </a:p>
          <a:p>
            <a:endParaRPr lang="en-GB" sz="2000" b="1" dirty="0">
              <a:solidFill>
                <a:schemeClr val="bg2">
                  <a:lumMod val="75000"/>
                </a:schemeClr>
              </a:solidFill>
            </a:endParaRPr>
          </a:p>
          <a:p>
            <a:r>
              <a:rPr lang="en-GB" sz="2000" dirty="0">
                <a:solidFill>
                  <a:schemeClr val="bg2">
                    <a:lumMod val="75000"/>
                  </a:schemeClr>
                </a:solidFill>
              </a:rPr>
              <a:t>2.</a:t>
            </a:r>
            <a:r>
              <a:rPr lang="en-GB" sz="2000" b="1" dirty="0">
                <a:solidFill>
                  <a:schemeClr val="bg2">
                    <a:lumMod val="75000"/>
                  </a:schemeClr>
                </a:solidFill>
              </a:rPr>
              <a:t>	Effective prevention, not just enforcement </a:t>
            </a:r>
            <a:r>
              <a:rPr lang="en-GB" sz="2000" dirty="0">
                <a:solidFill>
                  <a:schemeClr val="bg2">
                    <a:lumMod val="75000"/>
                  </a:schemeClr>
                </a:solidFill>
              </a:rPr>
              <a:t>(much cheaper than cure)</a:t>
            </a:r>
          </a:p>
          <a:p>
            <a:pPr marL="342900" indent="-342900">
              <a:buFont typeface="+mj-lt"/>
              <a:buAutoNum type="arabicPeriod"/>
            </a:pPr>
            <a:endParaRPr lang="en-GB" sz="2000" b="1" dirty="0">
              <a:solidFill>
                <a:schemeClr val="bg2">
                  <a:lumMod val="75000"/>
                </a:schemeClr>
              </a:solidFill>
            </a:endParaRPr>
          </a:p>
          <a:p>
            <a:r>
              <a:rPr lang="en-GB" sz="2000" dirty="0">
                <a:solidFill>
                  <a:schemeClr val="bg2">
                    <a:lumMod val="75000"/>
                  </a:schemeClr>
                </a:solidFill>
              </a:rPr>
              <a:t>3.</a:t>
            </a:r>
            <a:r>
              <a:rPr lang="en-GB" sz="2000" b="1" dirty="0">
                <a:solidFill>
                  <a:schemeClr val="bg2">
                    <a:lumMod val="75000"/>
                  </a:schemeClr>
                </a:solidFill>
              </a:rPr>
              <a:t>	Beneficial ownership transparency - </a:t>
            </a:r>
            <a:r>
              <a:rPr lang="en-GB" sz="2000" dirty="0">
                <a:solidFill>
                  <a:schemeClr val="bg2">
                    <a:lumMod val="75000"/>
                  </a:schemeClr>
                </a:solidFill>
              </a:rPr>
              <a:t>ineffective implementation of beneficial 	ownership transparency measures provide safe havens for dirty money - In 2022, UK 	set up the Register of Overseas Entities (ROE), which was also the first of its kind in 	the world.</a:t>
            </a:r>
          </a:p>
          <a:p>
            <a:endParaRPr lang="en-GB" sz="2000" b="1" dirty="0">
              <a:solidFill>
                <a:schemeClr val="bg2">
                  <a:lumMod val="75000"/>
                </a:schemeClr>
              </a:solidFill>
            </a:endParaRPr>
          </a:p>
          <a:p>
            <a:r>
              <a:rPr lang="en-GB" sz="2000" dirty="0">
                <a:solidFill>
                  <a:schemeClr val="bg2">
                    <a:lumMod val="75000"/>
                  </a:schemeClr>
                </a:solidFill>
              </a:rPr>
              <a:t>4.</a:t>
            </a:r>
            <a:r>
              <a:rPr lang="en-GB" sz="2000" b="1" dirty="0">
                <a:solidFill>
                  <a:schemeClr val="bg2">
                    <a:lumMod val="75000"/>
                  </a:schemeClr>
                </a:solidFill>
              </a:rPr>
              <a:t>	Addressing ML/TF vulnerabilities beyond the financial sector - </a:t>
            </a:r>
            <a:r>
              <a:rPr lang="en-GB" sz="2000" dirty="0">
                <a:solidFill>
                  <a:schemeClr val="bg2">
                    <a:lumMod val="75000"/>
                  </a:schemeClr>
                </a:solidFill>
              </a:rPr>
              <a:t>weak application of 	AML/CFT preventive measures by </a:t>
            </a:r>
            <a:r>
              <a:rPr lang="en-GB" sz="2000" dirty="0"/>
              <a:t>lawyers, accountants, real estate agents and other 	designated non-financial businesses and professions (DNFBPs).</a:t>
            </a:r>
            <a:endParaRPr lang="en-GB" sz="2000" b="1" dirty="0"/>
          </a:p>
          <a:p>
            <a:endParaRPr lang="en-GB" dirty="0"/>
          </a:p>
        </p:txBody>
      </p:sp>
      <p:cxnSp>
        <p:nvCxnSpPr>
          <p:cNvPr id="4" name="Straight Arrow Connector 3">
            <a:extLst>
              <a:ext uri="{FF2B5EF4-FFF2-40B4-BE49-F238E27FC236}">
                <a16:creationId xmlns:a16="http://schemas.microsoft.com/office/drawing/2014/main" id="{5587F437-AC3B-0D48-905C-9D586A9D3353}"/>
              </a:ext>
            </a:extLst>
          </p:cNvPr>
          <p:cNvCxnSpPr>
            <a:cxnSpLocks/>
          </p:cNvCxnSpPr>
          <p:nvPr/>
        </p:nvCxnSpPr>
        <p:spPr>
          <a:xfrm>
            <a:off x="6693408" y="2910320"/>
            <a:ext cx="0" cy="2542032"/>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643982"/>
      </p:ext>
    </p:extLst>
  </p:cSld>
  <p:clrMapOvr>
    <a:masterClrMapping/>
  </p:clrMapOvr>
  <p:transition spd="slow" advTm="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fontScale="90000"/>
          </a:bodyPr>
          <a:lstStyle/>
          <a:p>
            <a:pPr algn="l"/>
            <a:r>
              <a:rPr lang="en-GB" sz="3600" dirty="0"/>
              <a:t>Professional facilitators &amp; shell companies - UK</a:t>
            </a:r>
            <a:endParaRPr lang="en-US" sz="36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75558" y="1601880"/>
            <a:ext cx="9186968" cy="4924425"/>
          </a:xfrm>
          <a:prstGeom prst="rect">
            <a:avLst/>
          </a:prstGeom>
          <a:noFill/>
        </p:spPr>
        <p:txBody>
          <a:bodyPr wrap="square" rtlCol="0">
            <a:spAutoFit/>
          </a:bodyPr>
          <a:lstStyle/>
          <a:p>
            <a:r>
              <a:rPr lang="en-GB" sz="2000" dirty="0"/>
              <a:t>Example of UK Initiatives:</a:t>
            </a:r>
          </a:p>
          <a:p>
            <a:endParaRPr lang="en-GB" sz="2000" u="sng" dirty="0"/>
          </a:p>
          <a:p>
            <a:r>
              <a:rPr lang="en-GB" sz="2000" dirty="0">
                <a:solidFill>
                  <a:srgbClr val="FFC000"/>
                </a:solidFill>
              </a:rPr>
              <a:t>Corporate Directors – UK Proposal </a:t>
            </a:r>
            <a:r>
              <a:rPr lang="en-GB" sz="2000" dirty="0"/>
              <a:t>- </a:t>
            </a:r>
            <a:r>
              <a:rPr lang="en-GB" sz="2000" i="1" dirty="0"/>
              <a:t>‘Businesses will only be able to operate as corporate directors on the boards of other companies in the UK if all of their directors are real people whose identity has been verified by Companies House. Evidence suggests that the use of corporate directors can muddy the waters around ownership and provide a screen behind which to conduct illicit activity," </a:t>
            </a:r>
          </a:p>
          <a:p>
            <a:endParaRPr lang="en-GB" sz="2000" i="1" dirty="0"/>
          </a:p>
          <a:p>
            <a:r>
              <a:rPr lang="en-GB" sz="2000" dirty="0">
                <a:solidFill>
                  <a:srgbClr val="FFC000"/>
                </a:solidFill>
              </a:rPr>
              <a:t>Beneficial Ownership Register </a:t>
            </a:r>
            <a:r>
              <a:rPr lang="en-GB" sz="2000" dirty="0"/>
              <a:t>- The UK beneficial ownership registry has more than 5.1 million names of people with significant control over UK registered companies. The Beneficial Ownership of Legal Persons (Guernsey) Law, 2017, effective; 15 August 2017.</a:t>
            </a:r>
          </a:p>
          <a:p>
            <a:endParaRPr lang="en-GB" sz="2000" u="sng" dirty="0"/>
          </a:p>
          <a:p>
            <a:pPr marL="1295400" indent="-279400">
              <a:buFont typeface="Arial" panose="020B0604020202020204" pitchFamily="34" charset="0"/>
              <a:buChar char="•"/>
            </a:pPr>
            <a:r>
              <a:rPr lang="en-GB" dirty="0"/>
              <a:t>More than 25% of shares in the company</a:t>
            </a:r>
          </a:p>
          <a:p>
            <a:pPr marL="1295400" indent="-279400">
              <a:buFont typeface="Arial" panose="020B0604020202020204" pitchFamily="34" charset="0"/>
              <a:buChar char="•"/>
            </a:pPr>
            <a:r>
              <a:rPr lang="en-GB" dirty="0"/>
              <a:t>More than 25% of voting rights in the company</a:t>
            </a:r>
          </a:p>
          <a:p>
            <a:pPr marL="1295400" indent="-279400">
              <a:buFont typeface="Arial" panose="020B0604020202020204" pitchFamily="34" charset="0"/>
              <a:buChar char="•"/>
            </a:pPr>
            <a:r>
              <a:rPr lang="en-GB" dirty="0"/>
              <a:t>The right to appoint or remove the majority of the board of directors</a:t>
            </a:r>
          </a:p>
          <a:p>
            <a:endParaRPr lang="en-GB" sz="2000" u="sng" dirty="0"/>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spTree>
    <p:extLst>
      <p:ext uri="{BB962C8B-B14F-4D97-AF65-F5344CB8AC3E}">
        <p14:creationId xmlns:p14="http://schemas.microsoft.com/office/powerpoint/2010/main" val="512195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2800" dirty="0"/>
              <a:t>Professional facilitators &amp; shell companies - UK</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75558" y="1601880"/>
            <a:ext cx="9186968" cy="5262979"/>
          </a:xfrm>
          <a:prstGeom prst="rect">
            <a:avLst/>
          </a:prstGeom>
          <a:noFill/>
        </p:spPr>
        <p:txBody>
          <a:bodyPr wrap="square" rtlCol="0">
            <a:spAutoFit/>
          </a:bodyPr>
          <a:lstStyle/>
          <a:p>
            <a:r>
              <a:rPr lang="en-GB" sz="2000" dirty="0">
                <a:solidFill>
                  <a:srgbClr val="FFC000"/>
                </a:solidFill>
              </a:rPr>
              <a:t>United Kingdom</a:t>
            </a:r>
            <a:r>
              <a:rPr lang="en-GB" sz="2000" dirty="0"/>
              <a:t> – The UK has three registers, the </a:t>
            </a:r>
            <a:r>
              <a:rPr lang="en-GB" sz="2000" b="1" dirty="0"/>
              <a:t>People with Significant Control </a:t>
            </a:r>
            <a:r>
              <a:rPr lang="en-GB" sz="2000" dirty="0"/>
              <a:t>register, the </a:t>
            </a:r>
            <a:r>
              <a:rPr lang="en-GB" sz="2000" dirty="0">
                <a:solidFill>
                  <a:srgbClr val="FFC000"/>
                </a:solidFill>
              </a:rPr>
              <a:t>Trusts Register </a:t>
            </a:r>
            <a:r>
              <a:rPr lang="en-GB" sz="2000" dirty="0"/>
              <a:t>and the </a:t>
            </a:r>
            <a:r>
              <a:rPr lang="en-GB" sz="2000" dirty="0">
                <a:solidFill>
                  <a:srgbClr val="FFC000"/>
                </a:solidFill>
              </a:rPr>
              <a:t>Overseas Entities reg</a:t>
            </a:r>
            <a:r>
              <a:rPr lang="en-GB" sz="2000" u="sng" dirty="0">
                <a:solidFill>
                  <a:srgbClr val="FFC000"/>
                </a:solidFill>
              </a:rPr>
              <a:t>ister</a:t>
            </a:r>
            <a:r>
              <a:rPr lang="en-GB" sz="2000" dirty="0">
                <a:solidFill>
                  <a:srgbClr val="FFC000"/>
                </a:solidFill>
              </a:rPr>
              <a:t>. </a:t>
            </a:r>
            <a:r>
              <a:rPr lang="en-GB" sz="2000" dirty="0"/>
              <a:t>In terms of the latter, overseas entities had to register with Companies House and tell them who their registrable UBO or managing officers were by January 31, 2023. Changes are also being made to the UK registers via the </a:t>
            </a:r>
            <a:r>
              <a:rPr lang="en-GB" sz="2000" dirty="0">
                <a:solidFill>
                  <a:srgbClr val="FFC000"/>
                </a:solidFill>
              </a:rPr>
              <a:t>Economic Crime and Corporate Transparency B</a:t>
            </a:r>
            <a:r>
              <a:rPr lang="en-GB" sz="2000" u="sng" dirty="0">
                <a:solidFill>
                  <a:srgbClr val="FFC000"/>
                </a:solidFill>
              </a:rPr>
              <a:t>ill</a:t>
            </a:r>
            <a:r>
              <a:rPr lang="en-GB" sz="2000" u="sng" dirty="0"/>
              <a:t> </a:t>
            </a:r>
            <a:r>
              <a:rPr lang="en-GB" sz="2000" dirty="0"/>
              <a:t>which is currently making its way through Parliament.</a:t>
            </a:r>
          </a:p>
          <a:p>
            <a:endParaRPr lang="en-GB" sz="2000" dirty="0"/>
          </a:p>
          <a:p>
            <a:r>
              <a:rPr lang="en-GB" sz="2000" dirty="0"/>
              <a:t>Countries currently applying deterrents:</a:t>
            </a:r>
          </a:p>
          <a:p>
            <a:endParaRPr lang="en-GB" sz="2000" dirty="0"/>
          </a:p>
          <a:p>
            <a:pPr algn="ctr"/>
            <a:r>
              <a:rPr lang="en-GB" sz="2000" dirty="0"/>
              <a:t>United States, Canada, Europe (CJEU), Netherlands, France, Germany Luxembourg, Italy, United Arab Emirates, Australia, Hong Kong, Singapore, Shanghai, South Africa, Turkey.</a:t>
            </a:r>
          </a:p>
          <a:p>
            <a:endParaRPr lang="en-GB" sz="2000" u="sng" dirty="0"/>
          </a:p>
          <a:p>
            <a:endParaRPr lang="en-GB" sz="2000" u="sng" dirty="0"/>
          </a:p>
          <a:p>
            <a:r>
              <a:rPr lang="en-GB" dirty="0"/>
              <a:t>											</a:t>
            </a:r>
          </a:p>
          <a:p>
            <a:r>
              <a:rPr lang="en-GB" dirty="0"/>
              <a:t>													FATF - Recommendation 25</a:t>
            </a:r>
            <a:endParaRPr lang="en-GB" sz="2000" dirty="0"/>
          </a:p>
          <a:p>
            <a:endParaRPr lang="en-GB" sz="2000" u="sng" dirty="0"/>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spTree>
    <p:extLst>
      <p:ext uri="{BB962C8B-B14F-4D97-AF65-F5344CB8AC3E}">
        <p14:creationId xmlns:p14="http://schemas.microsoft.com/office/powerpoint/2010/main" val="29211028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698170" y="690656"/>
            <a:ext cx="7197726" cy="780382"/>
          </a:xfrm>
        </p:spPr>
        <p:txBody>
          <a:bodyPr>
            <a:normAutofit/>
          </a:bodyPr>
          <a:lstStyle/>
          <a:p>
            <a:pPr algn="l"/>
            <a:r>
              <a:rPr lang="en-US" sz="2800" dirty="0"/>
              <a:t>PROFESSIONAL enablers</a:t>
            </a:r>
          </a:p>
        </p:txBody>
      </p:sp>
      <p:pic>
        <p:nvPicPr>
          <p:cNvPr id="5" name="Picture 4">
            <a:extLst>
              <a:ext uri="{FF2B5EF4-FFF2-40B4-BE49-F238E27FC236}">
                <a16:creationId xmlns:a16="http://schemas.microsoft.com/office/drawing/2014/main" id="{E94BB78F-6091-C44C-BE0D-113839D06E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4530" y="947438"/>
            <a:ext cx="3816841" cy="5403665"/>
          </a:xfrm>
          <a:prstGeom prst="rect">
            <a:avLst/>
          </a:prstGeom>
        </p:spPr>
      </p:pic>
      <p:sp>
        <p:nvSpPr>
          <p:cNvPr id="4" name="Rectangle 3">
            <a:extLst>
              <a:ext uri="{FF2B5EF4-FFF2-40B4-BE49-F238E27FC236}">
                <a16:creationId xmlns:a16="http://schemas.microsoft.com/office/drawing/2014/main" id="{4080BF4C-D23B-BE4E-929D-6ADC3260E310}"/>
              </a:ext>
            </a:extLst>
          </p:cNvPr>
          <p:cNvSpPr/>
          <p:nvPr/>
        </p:nvSpPr>
        <p:spPr>
          <a:xfrm>
            <a:off x="1698170" y="2425748"/>
            <a:ext cx="5487821" cy="3139321"/>
          </a:xfrm>
          <a:prstGeom prst="rect">
            <a:avLst/>
          </a:prstGeom>
        </p:spPr>
        <p:txBody>
          <a:bodyPr wrap="square">
            <a:spAutoFit/>
          </a:bodyPr>
          <a:lstStyle/>
          <a:p>
            <a:r>
              <a:rPr lang="en-GB" dirty="0"/>
              <a:t>Essential reading – 46 pages of valuable information </a:t>
            </a:r>
          </a:p>
          <a:p>
            <a:r>
              <a:rPr lang="en-GB" dirty="0"/>
              <a:t>and guidance.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hlinkClick r:id="rId3">
                  <a:extLst>
                    <a:ext uri="{A12FA001-AC4F-418D-AE19-62706E023703}">
                      <ahyp:hlinkClr xmlns:ahyp="http://schemas.microsoft.com/office/drawing/2018/hyperlinkcolor" val="tx"/>
                    </a:ext>
                  </a:extLst>
                </a:hlinkClick>
              </a:rPr>
              <a:t>https://youtu.be/AfYA64tIMFU</a:t>
            </a:r>
            <a:r>
              <a:rPr lang="en-GB" dirty="0"/>
              <a:t> </a:t>
            </a:r>
          </a:p>
        </p:txBody>
      </p:sp>
      <p:cxnSp>
        <p:nvCxnSpPr>
          <p:cNvPr id="6" name="Straight Arrow Connector 5">
            <a:extLst>
              <a:ext uri="{FF2B5EF4-FFF2-40B4-BE49-F238E27FC236}">
                <a16:creationId xmlns:a16="http://schemas.microsoft.com/office/drawing/2014/main" id="{E88F2316-86D2-A0F7-FCA0-C28AAD98A4BE}"/>
              </a:ext>
            </a:extLst>
          </p:cNvPr>
          <p:cNvCxnSpPr/>
          <p:nvPr/>
        </p:nvCxnSpPr>
        <p:spPr>
          <a:xfrm flipH="1">
            <a:off x="5010410" y="5386192"/>
            <a:ext cx="87682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267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2800" dirty="0"/>
              <a:t>Beneficial ownership registers - coverage</a:t>
            </a:r>
            <a:endParaRPr lang="en-US" sz="2800" dirty="0"/>
          </a:p>
        </p:txBody>
      </p:sp>
      <p:sp>
        <p:nvSpPr>
          <p:cNvPr id="3" name="Rectangle 2">
            <a:extLst>
              <a:ext uri="{FF2B5EF4-FFF2-40B4-BE49-F238E27FC236}">
                <a16:creationId xmlns:a16="http://schemas.microsoft.com/office/drawing/2014/main" id="{3ADF8BC4-4921-0942-A44E-2F5EBC88B334}"/>
              </a:ext>
            </a:extLst>
          </p:cNvPr>
          <p:cNvSpPr>
            <a:spLocks noChangeArrowheads="1"/>
          </p:cNvSpPr>
          <p:nvPr/>
        </p:nvSpPr>
        <p:spPr bwMode="auto">
          <a:xfrm flipV="1">
            <a:off x="6100873" y="159655"/>
            <a:ext cx="7107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G"/>
          </a:p>
        </p:txBody>
      </p:sp>
      <p:sp>
        <p:nvSpPr>
          <p:cNvPr id="6" name="Rectangle 5">
            <a:extLst>
              <a:ext uri="{FF2B5EF4-FFF2-40B4-BE49-F238E27FC236}">
                <a16:creationId xmlns:a16="http://schemas.microsoft.com/office/drawing/2014/main" id="{A5ACC630-B712-804F-BFAF-D936F548C684}"/>
              </a:ext>
            </a:extLst>
          </p:cNvPr>
          <p:cNvSpPr/>
          <p:nvPr/>
        </p:nvSpPr>
        <p:spPr>
          <a:xfrm>
            <a:off x="1741711" y="1522773"/>
            <a:ext cx="9020073" cy="923330"/>
          </a:xfrm>
          <a:prstGeom prst="rect">
            <a:avLst/>
          </a:prstGeom>
        </p:spPr>
        <p:txBody>
          <a:bodyPr wrap="square">
            <a:spAutoFit/>
          </a:bodyPr>
          <a:lstStyle/>
          <a:p>
            <a:r>
              <a:rPr lang="en-GB" dirty="0">
                <a:solidFill>
                  <a:srgbClr val="FFFFFF"/>
                </a:solidFill>
                <a:latin typeface="AcuminPro"/>
              </a:rPr>
              <a:t>Should beneficial ownership registers become more common they would provide an important tool for cross-checking underlying customer data and proactively identify relevant sanctions exposure by looking beyond immediate corporate ownership. </a:t>
            </a:r>
            <a:endParaRPr lang="en-GB" dirty="0"/>
          </a:p>
        </p:txBody>
      </p:sp>
      <p:pic>
        <p:nvPicPr>
          <p:cNvPr id="7" name="Picture 6">
            <a:extLst>
              <a:ext uri="{FF2B5EF4-FFF2-40B4-BE49-F238E27FC236}">
                <a16:creationId xmlns:a16="http://schemas.microsoft.com/office/drawing/2014/main" id="{BBA01A27-78CD-F14C-A173-3D653CE8C151}"/>
              </a:ext>
            </a:extLst>
          </p:cNvPr>
          <p:cNvPicPr/>
          <p:nvPr/>
        </p:nvPicPr>
        <p:blipFill>
          <a:blip r:embed="rId2" cstate="screen">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a:ext>
            </a:extLst>
          </a:blip>
          <a:stretch>
            <a:fillRect/>
          </a:stretch>
        </p:blipFill>
        <p:spPr>
          <a:xfrm>
            <a:off x="2291780" y="2632582"/>
            <a:ext cx="7180833" cy="3816509"/>
          </a:xfrm>
          <a:prstGeom prst="rect">
            <a:avLst/>
          </a:prstGeom>
        </p:spPr>
      </p:pic>
      <p:cxnSp>
        <p:nvCxnSpPr>
          <p:cNvPr id="9" name="Straight Arrow Connector 8">
            <a:extLst>
              <a:ext uri="{FF2B5EF4-FFF2-40B4-BE49-F238E27FC236}">
                <a16:creationId xmlns:a16="http://schemas.microsoft.com/office/drawing/2014/main" id="{EC4E9FC5-1856-7956-36BE-BDD759D7ACCF}"/>
              </a:ext>
            </a:extLst>
          </p:cNvPr>
          <p:cNvCxnSpPr/>
          <p:nvPr/>
        </p:nvCxnSpPr>
        <p:spPr>
          <a:xfrm flipH="1">
            <a:off x="9034202" y="5949863"/>
            <a:ext cx="87682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27191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9893F-B7A5-D34C-BF02-4090545253E2}"/>
              </a:ext>
            </a:extLst>
          </p:cNvPr>
          <p:cNvSpPr/>
          <p:nvPr/>
        </p:nvSpPr>
        <p:spPr>
          <a:xfrm>
            <a:off x="7519446" y="1564452"/>
            <a:ext cx="3419486" cy="47262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484860" y="491204"/>
            <a:ext cx="9361718" cy="766354"/>
          </a:xfrm>
        </p:spPr>
        <p:txBody>
          <a:bodyPr>
            <a:normAutofit/>
          </a:bodyPr>
          <a:lstStyle/>
          <a:p>
            <a:pPr algn="l"/>
            <a:r>
              <a:rPr lang="en-GB" sz="2800" dirty="0"/>
              <a:t>Professional facilitators &amp; fine art market</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469204" y="1466565"/>
            <a:ext cx="6092577" cy="4401205"/>
          </a:xfrm>
          <a:prstGeom prst="rect">
            <a:avLst/>
          </a:prstGeom>
          <a:noFill/>
        </p:spPr>
        <p:txBody>
          <a:bodyPr wrap="square" rtlCol="0">
            <a:spAutoFit/>
          </a:bodyPr>
          <a:lstStyle/>
          <a:p>
            <a:pPr marL="342900" indent="-342900">
              <a:buFont typeface="Arial" panose="020B0604020202020204" pitchFamily="34" charset="0"/>
              <a:buChar char="•"/>
            </a:pPr>
            <a:r>
              <a:rPr lang="en-GB" sz="2000" dirty="0"/>
              <a:t>Of the approximate </a:t>
            </a:r>
            <a:r>
              <a:rPr lang="en-GB" sz="2000" dirty="0">
                <a:solidFill>
                  <a:srgbClr val="FFC000"/>
                </a:solidFill>
              </a:rPr>
              <a:t>USD 67.4 billion </a:t>
            </a:r>
            <a:r>
              <a:rPr lang="en-GB" sz="2000" dirty="0"/>
              <a:t>global art market, UNODC estimates </a:t>
            </a:r>
            <a:r>
              <a:rPr lang="en-GB" sz="2000" dirty="0">
                <a:solidFill>
                  <a:srgbClr val="FFC000"/>
                </a:solidFill>
              </a:rPr>
              <a:t>USD 6.3 billion</a:t>
            </a:r>
            <a:r>
              <a:rPr lang="en-GB" sz="2000" dirty="0"/>
              <a:t> are linked to transnational crime. That’s circa 10% of trading in Art. (Sotheby's, Christies, </a:t>
            </a:r>
            <a:r>
              <a:rPr lang="en-GB" sz="2000" dirty="0" err="1"/>
              <a:t>Bonhams</a:t>
            </a:r>
            <a:r>
              <a:rPr lang="en-GB" sz="2000" dirty="0"/>
              <a:t>, etc.)</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Veil of secrecy on transactions in the art market with </a:t>
            </a:r>
          </a:p>
          <a:p>
            <a:r>
              <a:rPr lang="en-GB" sz="2000" dirty="0"/>
              <a:t>      no stable or predictable pricing.</a:t>
            </a:r>
          </a:p>
          <a:p>
            <a:r>
              <a:rPr lang="en-GB" sz="2000" dirty="0"/>
              <a:t> </a:t>
            </a:r>
          </a:p>
          <a:p>
            <a:pPr marL="342900" indent="-342900">
              <a:buFont typeface="Arial" panose="020B0604020202020204" pitchFamily="34" charset="0"/>
              <a:buChar char="•"/>
            </a:pPr>
            <a:r>
              <a:rPr lang="en-GB" sz="2000" dirty="0"/>
              <a:t>Buyers and sellers seek privacy, relying on intermediaries and </a:t>
            </a:r>
            <a:r>
              <a:rPr lang="en-GB" sz="2000" dirty="0">
                <a:solidFill>
                  <a:srgbClr val="FFC000"/>
                </a:solidFill>
              </a:rPr>
              <a:t>shell companies</a:t>
            </a:r>
            <a:r>
              <a:rPr lang="en-GB" sz="2000" dirty="0"/>
              <a:t>.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Art easily transported - extremely difficult to trace. </a:t>
            </a:r>
          </a:p>
          <a:p>
            <a:pPr marL="342900" indent="-342900">
              <a:buFont typeface="Arial" panose="020B0604020202020204" pitchFamily="34" charset="0"/>
              <a:buChar char="•"/>
            </a:pPr>
            <a:endParaRPr lang="en-GB" sz="2000" dirty="0">
              <a:effectLst/>
            </a:endParaRPr>
          </a:p>
          <a:p>
            <a:r>
              <a:rPr lang="en-GB" sz="2000" dirty="0"/>
              <a:t>					</a:t>
            </a:r>
            <a:r>
              <a:rPr lang="en-GB" sz="1200" dirty="0"/>
              <a:t>Note: 5th Anti-Money Laundering Directive FATF 2021</a:t>
            </a:r>
            <a:endParaRPr lang="en-GB" sz="1200" dirty="0">
              <a:effectLst/>
            </a:endParaRPr>
          </a:p>
        </p:txBody>
      </p:sp>
      <p:pic>
        <p:nvPicPr>
          <p:cNvPr id="3" name="Picture 2">
            <a:extLst>
              <a:ext uri="{FF2B5EF4-FFF2-40B4-BE49-F238E27FC236}">
                <a16:creationId xmlns:a16="http://schemas.microsoft.com/office/drawing/2014/main" id="{6CC594F6-E8A3-C246-B687-45D3CE3F26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898225" y="2253409"/>
            <a:ext cx="4661078" cy="3333966"/>
          </a:xfrm>
          <a:prstGeom prst="rect">
            <a:avLst/>
          </a:prstGeom>
        </p:spPr>
      </p:pic>
    </p:spTree>
    <p:extLst>
      <p:ext uri="{BB962C8B-B14F-4D97-AF65-F5344CB8AC3E}">
        <p14:creationId xmlns:p14="http://schemas.microsoft.com/office/powerpoint/2010/main" val="22275752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484860" y="482060"/>
            <a:ext cx="9361718" cy="766354"/>
          </a:xfrm>
        </p:spPr>
        <p:txBody>
          <a:bodyPr>
            <a:normAutofit fontScale="90000"/>
          </a:bodyPr>
          <a:lstStyle/>
          <a:p>
            <a:pPr algn="l"/>
            <a:r>
              <a:rPr lang="en-GB" sz="2800" dirty="0"/>
              <a:t>the fine art market – how it can lead to material fraud</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469204" y="1628344"/>
            <a:ext cx="6031734" cy="4801314"/>
          </a:xfrm>
          <a:prstGeom prst="rect">
            <a:avLst/>
          </a:prstGeom>
          <a:noFill/>
        </p:spPr>
        <p:txBody>
          <a:bodyPr wrap="square" rtlCol="0">
            <a:spAutoFit/>
          </a:bodyPr>
          <a:lstStyle/>
          <a:p>
            <a:r>
              <a:rPr lang="en-GB" u="sng" dirty="0"/>
              <a:t>1MDB – </a:t>
            </a:r>
            <a:r>
              <a:rPr lang="en-GB" u="sng" dirty="0">
                <a:solidFill>
                  <a:srgbClr val="FFC000"/>
                </a:solidFill>
              </a:rPr>
              <a:t>LDC birthday ‘gift.’</a:t>
            </a:r>
          </a:p>
          <a:p>
            <a:endParaRPr lang="en-GB" dirty="0"/>
          </a:p>
          <a:p>
            <a:r>
              <a:rPr lang="en-GB" dirty="0"/>
              <a:t>Leonardo DiCaprio Surrenders </a:t>
            </a:r>
            <a:r>
              <a:rPr lang="en-GB" dirty="0">
                <a:solidFill>
                  <a:srgbClr val="FFC000"/>
                </a:solidFill>
              </a:rPr>
              <a:t>$3.2 Million Picasso </a:t>
            </a:r>
            <a:r>
              <a:rPr lang="en-GB" dirty="0"/>
              <a:t>and </a:t>
            </a:r>
          </a:p>
          <a:p>
            <a:r>
              <a:rPr lang="en-GB" dirty="0">
                <a:solidFill>
                  <a:srgbClr val="FFC000"/>
                </a:solidFill>
              </a:rPr>
              <a:t>$9 Million Basquiat </a:t>
            </a:r>
            <a:r>
              <a:rPr lang="en-GB" dirty="0"/>
              <a:t>to US Government:</a:t>
            </a:r>
          </a:p>
          <a:p>
            <a:endParaRPr lang="en-GB" dirty="0"/>
          </a:p>
          <a:p>
            <a:r>
              <a:rPr lang="en-GB" i="1" dirty="0"/>
              <a:t>‘Last July, upon hearing of the government’s civil action against certain parties involved in the making of  </a:t>
            </a:r>
            <a:r>
              <a:rPr lang="en-GB" dirty="0"/>
              <a:t>The Wolf of Wall Street</a:t>
            </a:r>
            <a:r>
              <a:rPr lang="en-GB" i="1" dirty="0"/>
              <a:t>, Mr. DiCaprio’s representatives—working under his instruction—initiated contact with the Department of Justice. This effort was to determine if there were any gifts or charitable donations originating from the parties named in the civil complaint, and to offer the return of any such gifts or donations with the aid and instruction of the government.’</a:t>
            </a:r>
          </a:p>
          <a:p>
            <a:endParaRPr lang="en-GB" i="1" dirty="0"/>
          </a:p>
          <a:p>
            <a:r>
              <a:rPr lang="en-GB" dirty="0"/>
              <a:t>Purchased from the </a:t>
            </a:r>
            <a:r>
              <a:rPr lang="en-GB" dirty="0" err="1"/>
              <a:t>Helly</a:t>
            </a:r>
            <a:r>
              <a:rPr lang="en-GB" dirty="0"/>
              <a:t> </a:t>
            </a:r>
            <a:r>
              <a:rPr lang="en-GB" dirty="0" err="1"/>
              <a:t>Nahmad</a:t>
            </a:r>
            <a:r>
              <a:rPr lang="en-GB" dirty="0"/>
              <a:t> gallery in New York in March 2013 with funds controlled by an entity known as </a:t>
            </a:r>
            <a:r>
              <a:rPr lang="en-GB" dirty="0" err="1"/>
              <a:t>Tanore</a:t>
            </a:r>
            <a:r>
              <a:rPr lang="en-GB" dirty="0"/>
              <a:t>. </a:t>
            </a:r>
            <a:r>
              <a:rPr lang="en-GB" dirty="0">
                <a:solidFill>
                  <a:srgbClr val="FFC000"/>
                </a:solidFill>
              </a:rPr>
              <a:t>No evidence of the UBO</a:t>
            </a:r>
            <a:r>
              <a:rPr lang="en-GB" dirty="0"/>
              <a:t>.</a:t>
            </a:r>
          </a:p>
        </p:txBody>
      </p:sp>
      <p:pic>
        <p:nvPicPr>
          <p:cNvPr id="6" name="Picture 5">
            <a:extLst>
              <a:ext uri="{FF2B5EF4-FFF2-40B4-BE49-F238E27FC236}">
                <a16:creationId xmlns:a16="http://schemas.microsoft.com/office/drawing/2014/main" id="{599FBAE5-9367-AA49-92B3-814279C016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6675" y="1800665"/>
            <a:ext cx="3799596" cy="2991042"/>
          </a:xfrm>
          <a:prstGeom prst="rect">
            <a:avLst/>
          </a:prstGeom>
        </p:spPr>
      </p:pic>
    </p:spTree>
    <p:extLst>
      <p:ext uri="{BB962C8B-B14F-4D97-AF65-F5344CB8AC3E}">
        <p14:creationId xmlns:p14="http://schemas.microsoft.com/office/powerpoint/2010/main" val="16895139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484860" y="491204"/>
            <a:ext cx="9361718" cy="766354"/>
          </a:xfrm>
        </p:spPr>
        <p:txBody>
          <a:bodyPr>
            <a:normAutofit/>
          </a:bodyPr>
          <a:lstStyle/>
          <a:p>
            <a:pPr algn="l"/>
            <a:r>
              <a:rPr lang="en-GB" sz="2800" dirty="0" err="1"/>
              <a:t>Helly</a:t>
            </a:r>
            <a:r>
              <a:rPr lang="en-GB" sz="2800" dirty="0"/>
              <a:t> </a:t>
            </a:r>
            <a:r>
              <a:rPr lang="en-GB" sz="2800" dirty="0" err="1"/>
              <a:t>Nahmad</a:t>
            </a:r>
            <a:r>
              <a:rPr lang="en-GB" sz="2800" dirty="0"/>
              <a:t> gallery - fine art market</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469203" y="1628344"/>
            <a:ext cx="6788532" cy="4278094"/>
          </a:xfrm>
          <a:prstGeom prst="rect">
            <a:avLst/>
          </a:prstGeom>
          <a:noFill/>
        </p:spPr>
        <p:txBody>
          <a:bodyPr wrap="square" rtlCol="0">
            <a:spAutoFit/>
          </a:bodyPr>
          <a:lstStyle/>
          <a:p>
            <a:r>
              <a:rPr lang="en-GB" dirty="0"/>
              <a:t>F.B.I. raided the family’s </a:t>
            </a:r>
            <a:r>
              <a:rPr lang="en-GB" u="sng" dirty="0">
                <a:hlinkClick r:id="rId3" tooltip="Gallery Web site">
                  <a:extLst>
                    <a:ext uri="{A12FA001-AC4F-418D-AE19-62706E023703}">
                      <ahyp:hlinkClr xmlns:ahyp="http://schemas.microsoft.com/office/drawing/2018/hyperlinkcolor" val="tx"/>
                    </a:ext>
                  </a:extLst>
                </a:hlinkClick>
              </a:rPr>
              <a:t>Helly Nahmad New York Gallery</a:t>
            </a:r>
            <a:r>
              <a:rPr lang="en-GB" dirty="0"/>
              <a:t>.</a:t>
            </a:r>
          </a:p>
          <a:p>
            <a:endParaRPr lang="en-GB" sz="1400" i="1" dirty="0"/>
          </a:p>
          <a:p>
            <a:r>
              <a:rPr lang="en-GB" dirty="0" err="1"/>
              <a:t>Nahmad</a:t>
            </a:r>
            <a:r>
              <a:rPr lang="en-GB" dirty="0"/>
              <a:t>, is accused along of playing leadership roles in a $100 million gambling and money-laundering network with connections to Russian organized-crime figures.</a:t>
            </a:r>
          </a:p>
          <a:p>
            <a:endParaRPr lang="en-GB" sz="1400" i="1" dirty="0"/>
          </a:p>
          <a:p>
            <a:r>
              <a:rPr lang="en-GB" dirty="0" err="1"/>
              <a:t>Nahmad</a:t>
            </a:r>
            <a:r>
              <a:rPr lang="en-GB" dirty="0"/>
              <a:t> charged in a racketeering indictment. In one conversation he speaks of using the family’s </a:t>
            </a:r>
            <a:r>
              <a:rPr lang="en-GB" dirty="0">
                <a:solidFill>
                  <a:srgbClr val="FFC000"/>
                </a:solidFill>
              </a:rPr>
              <a:t>art business as a cover to move around illicit money.</a:t>
            </a:r>
          </a:p>
          <a:p>
            <a:endParaRPr lang="en-GB" sz="1400" i="1" dirty="0"/>
          </a:p>
          <a:p>
            <a:r>
              <a:rPr lang="en-GB" i="1" dirty="0"/>
              <a:t>“Sometimes a bank needs a justification for a wire, right?” “We can just say, Oh, you are buying a painting. Oh yeah, I bought a Picasso drawing or something.”</a:t>
            </a:r>
          </a:p>
          <a:p>
            <a:endParaRPr lang="en-GB" sz="1400" i="1" dirty="0"/>
          </a:p>
          <a:p>
            <a:r>
              <a:rPr lang="en-GB" dirty="0" err="1"/>
              <a:t>Nahmad</a:t>
            </a:r>
            <a:r>
              <a:rPr lang="en-GB" dirty="0"/>
              <a:t> laundered tens of millions of dollars through shell companies in Cyprus; </a:t>
            </a:r>
            <a:r>
              <a:rPr lang="en-GB" dirty="0">
                <a:solidFill>
                  <a:srgbClr val="FFC000"/>
                </a:solidFill>
              </a:rPr>
              <a:t>legitimate</a:t>
            </a:r>
            <a:r>
              <a:rPr lang="en-GB" dirty="0"/>
              <a:t> hedge funds and real estate in the United States. </a:t>
            </a:r>
            <a:endParaRPr lang="en-GB" sz="1400" i="1" dirty="0"/>
          </a:p>
        </p:txBody>
      </p:sp>
      <p:pic>
        <p:nvPicPr>
          <p:cNvPr id="4" name="Picture 3">
            <a:extLst>
              <a:ext uri="{FF2B5EF4-FFF2-40B4-BE49-F238E27FC236}">
                <a16:creationId xmlns:a16="http://schemas.microsoft.com/office/drawing/2014/main" id="{E5ADDAE9-2CC4-2849-B0CA-9B12977980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9345" y="1628344"/>
            <a:ext cx="2360063" cy="4529797"/>
          </a:xfrm>
          <a:prstGeom prst="rect">
            <a:avLst/>
          </a:prstGeom>
        </p:spPr>
      </p:pic>
    </p:spTree>
    <p:extLst>
      <p:ext uri="{BB962C8B-B14F-4D97-AF65-F5344CB8AC3E}">
        <p14:creationId xmlns:p14="http://schemas.microsoft.com/office/powerpoint/2010/main" val="2646519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696684"/>
            <a:ext cx="9080363" cy="766354"/>
          </a:xfrm>
        </p:spPr>
        <p:txBody>
          <a:bodyPr>
            <a:normAutofit/>
          </a:bodyPr>
          <a:lstStyle/>
          <a:p>
            <a:pPr algn="l"/>
            <a:r>
              <a:rPr lang="en-GB" sz="2800" i="1" dirty="0"/>
              <a:t>‘LondonGRAD’ </a:t>
            </a:r>
            <a:r>
              <a:rPr lang="en-GB" sz="2800" dirty="0"/>
              <a:t>&amp; professional enablers</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699865" cy="3170099"/>
          </a:xfrm>
          <a:prstGeom prst="rect">
            <a:avLst/>
          </a:prstGeom>
          <a:noFill/>
        </p:spPr>
        <p:txBody>
          <a:bodyPr wrap="square" rtlCol="0">
            <a:spAutoFit/>
          </a:bodyPr>
          <a:lstStyle/>
          <a:p>
            <a:pPr marL="355600" lvl="2" indent="-342900">
              <a:buFont typeface="Arial" panose="020B0604020202020204" pitchFamily="34" charset="0"/>
              <a:buChar char="•"/>
            </a:pPr>
            <a:r>
              <a:rPr lang="en-GB" sz="2000" dirty="0"/>
              <a:t>Over the past two decades, London became one of the preferred investment locations — if not the favoured destination — for Russian oligarchs, as well a key financial centre for Russian and eastern European companies. </a:t>
            </a:r>
          </a:p>
          <a:p>
            <a:pPr marL="355600" lvl="2" indent="-342900">
              <a:buFont typeface="Arial" panose="020B0604020202020204" pitchFamily="34" charset="0"/>
              <a:buChar char="•"/>
            </a:pPr>
            <a:endParaRPr lang="en-GB" sz="2000" dirty="0"/>
          </a:p>
          <a:p>
            <a:pPr marL="355600" lvl="2" indent="-342900">
              <a:buFont typeface="Arial" panose="020B0604020202020204" pitchFamily="34" charset="0"/>
              <a:buChar char="•"/>
            </a:pPr>
            <a:r>
              <a:rPr lang="en-GB" sz="2000" dirty="0"/>
              <a:t>Critics have dubbed it the </a:t>
            </a:r>
            <a:r>
              <a:rPr lang="en-GB" sz="2000" i="1" dirty="0"/>
              <a:t>“London laundromat,” </a:t>
            </a:r>
            <a:r>
              <a:rPr lang="en-GB" sz="2000" dirty="0"/>
              <a:t>an apparatus that allowed billions of pounds — to be siphoned out of example the Russian and Azerbaijan economy and into assets in the UK.</a:t>
            </a:r>
          </a:p>
          <a:p>
            <a:pPr marL="355600" lvl="2" indent="-342900">
              <a:buFont typeface="Arial" panose="020B0604020202020204" pitchFamily="34" charset="0"/>
              <a:buChar char="•"/>
            </a:pPr>
            <a:endParaRPr lang="en-GB" sz="2000" dirty="0"/>
          </a:p>
          <a:p>
            <a:pPr marL="355600" lvl="2" indent="-342900">
              <a:buFont typeface="Arial" panose="020B0604020202020204" pitchFamily="34" charset="0"/>
              <a:buChar char="•"/>
            </a:pPr>
            <a:r>
              <a:rPr lang="en-GB" sz="2000" dirty="0"/>
              <a:t>Transparency International has identified £1.5bn worth of UK property — nearly 150 land titles — bought by Russians accused of corruption.</a:t>
            </a:r>
            <a:endParaRPr lang="en-GB" sz="2000" i="1" dirty="0">
              <a:effectLst/>
            </a:endParaRPr>
          </a:p>
        </p:txBody>
      </p:sp>
    </p:spTree>
    <p:extLst>
      <p:ext uri="{BB962C8B-B14F-4D97-AF65-F5344CB8AC3E}">
        <p14:creationId xmlns:p14="http://schemas.microsoft.com/office/powerpoint/2010/main" val="4569709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512442" cy="766354"/>
          </a:xfrm>
        </p:spPr>
        <p:txBody>
          <a:bodyPr>
            <a:normAutofit/>
          </a:bodyPr>
          <a:lstStyle/>
          <a:p>
            <a:pPr algn="l"/>
            <a:r>
              <a:rPr lang="en-GB" sz="2800" dirty="0"/>
              <a:t>Professional enablers and sar’s (STR’s)</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699865" cy="3170099"/>
          </a:xfrm>
          <a:prstGeom prst="rect">
            <a:avLst/>
          </a:prstGeom>
          <a:noFill/>
        </p:spPr>
        <p:txBody>
          <a:bodyPr wrap="square" rtlCol="0">
            <a:spAutoFit/>
          </a:bodyPr>
          <a:lstStyle/>
          <a:p>
            <a:pPr marL="12700" lvl="2"/>
            <a:r>
              <a:rPr lang="en-GB" sz="2000" dirty="0"/>
              <a:t>An aggravating factor, notwithstanding their explicit regulatory obligations, is the failure by facilitators to submit Suspicious Activity Reports (SARs), as identified by Donald Toon, Director of Economic and Cybercrime at the NCA London:</a:t>
            </a:r>
            <a:endParaRPr lang="en-GG" sz="2000"/>
          </a:p>
          <a:p>
            <a:r>
              <a:rPr lang="en-GB" sz="2000" dirty="0"/>
              <a:t> </a:t>
            </a:r>
            <a:endParaRPr lang="en-GG" sz="2000"/>
          </a:p>
          <a:p>
            <a:pPr marL="676275"/>
            <a:r>
              <a:rPr lang="en-GB" sz="2000" i="1" dirty="0"/>
              <a:t>‘Lawyers are failing in their duty to combat suspected money laundering and have ignored repeated warnings to increase their reporting of suspicious activity by clients. There are cases where banks had reported dubious property deals for which there had been </a:t>
            </a:r>
            <a:r>
              <a:rPr lang="en-GB" sz="2000" i="1" dirty="0">
                <a:solidFill>
                  <a:srgbClr val="FFC000"/>
                </a:solidFill>
              </a:rPr>
              <a:t>no corresponding alert from solicitors involved in the same transaction.’</a:t>
            </a:r>
            <a:endParaRPr lang="en-GG" sz="2000" i="1">
              <a:solidFill>
                <a:srgbClr val="FFC000"/>
              </a:solidFill>
            </a:endParaRPr>
          </a:p>
          <a:p>
            <a:endParaRPr lang="en-GB" sz="2000" dirty="0">
              <a:effectLst/>
            </a:endParaRPr>
          </a:p>
        </p:txBody>
      </p:sp>
    </p:spTree>
    <p:extLst>
      <p:ext uri="{BB962C8B-B14F-4D97-AF65-F5344CB8AC3E}">
        <p14:creationId xmlns:p14="http://schemas.microsoft.com/office/powerpoint/2010/main" val="1354258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1" y="696684"/>
            <a:ext cx="9080363" cy="766354"/>
          </a:xfrm>
        </p:spPr>
        <p:txBody>
          <a:bodyPr>
            <a:normAutofit/>
          </a:bodyPr>
          <a:lstStyle/>
          <a:p>
            <a:pPr algn="l"/>
            <a:r>
              <a:rPr lang="en-GB" sz="2800" dirty="0"/>
              <a:t>Professional enablers - </a:t>
            </a:r>
            <a:r>
              <a:rPr lang="en-GB" sz="2800" dirty="0" err="1"/>
              <a:t>sar’s</a:t>
            </a:r>
            <a:r>
              <a:rPr lang="en-GB" sz="2800" dirty="0"/>
              <a:t> &amp; Intelligence</a:t>
            </a:r>
            <a:endParaRPr lang="en-US" sz="28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699865" cy="4562788"/>
          </a:xfrm>
          <a:prstGeom prst="rect">
            <a:avLst/>
          </a:prstGeom>
          <a:noFill/>
        </p:spPr>
        <p:txBody>
          <a:bodyPr wrap="square" rtlCol="0">
            <a:spAutoFit/>
          </a:bodyPr>
          <a:lstStyle/>
          <a:p>
            <a:pPr marL="355600" lvl="2" indent="-342900">
              <a:buFont typeface="Arial" panose="020B0604020202020204" pitchFamily="34" charset="0"/>
              <a:buChar char="•"/>
            </a:pPr>
            <a:r>
              <a:rPr lang="en-GB" sz="2000" dirty="0"/>
              <a:t>The scale of the problem UK National Crime Agency investigators are required to tackle is vast. The government estimates </a:t>
            </a:r>
            <a:r>
              <a:rPr lang="en-GB" sz="2000" dirty="0">
                <a:solidFill>
                  <a:srgbClr val="FFC000"/>
                </a:solidFill>
              </a:rPr>
              <a:t>£100bn of cash </a:t>
            </a:r>
            <a:r>
              <a:rPr lang="en-GB" sz="2000" dirty="0"/>
              <a:t>is laundered in Britain every year.</a:t>
            </a:r>
          </a:p>
          <a:p>
            <a:pPr marL="355600" lvl="2" indent="-342900">
              <a:buFont typeface="Arial" panose="020B0604020202020204" pitchFamily="34" charset="0"/>
              <a:buChar char="•"/>
            </a:pPr>
            <a:endParaRPr lang="en-GB" sz="2000" dirty="0">
              <a:effectLst/>
            </a:endParaRPr>
          </a:p>
          <a:p>
            <a:pPr marL="355600" lvl="2" indent="-342900">
              <a:buFont typeface="Arial" panose="020B0604020202020204" pitchFamily="34" charset="0"/>
              <a:buChar char="•"/>
            </a:pPr>
            <a:r>
              <a:rPr lang="en-GB" sz="2000" dirty="0"/>
              <a:t>The increase is being fuelled by banks, which flagged 901,255 transactions in the year to March 2022.</a:t>
            </a:r>
          </a:p>
          <a:p>
            <a:pPr marL="355600" lvl="2" indent="-342900">
              <a:buFont typeface="Arial" panose="020B0604020202020204" pitchFamily="34" charset="0"/>
              <a:buChar char="•"/>
            </a:pPr>
            <a:endParaRPr lang="en-GB" sz="2000" dirty="0"/>
          </a:p>
          <a:p>
            <a:pPr marL="355600" lvl="2" indent="-342900">
              <a:buFont typeface="Arial" panose="020B0604020202020204" pitchFamily="34" charset="0"/>
              <a:buChar char="•"/>
            </a:pPr>
            <a:r>
              <a:rPr lang="en-GB" sz="2000" dirty="0"/>
              <a:t>Concerningly law firms, including those specialising in property conveyancing, filed just </a:t>
            </a:r>
            <a:r>
              <a:rPr lang="en-GB" sz="2000" dirty="0">
                <a:solidFill>
                  <a:srgbClr val="FFC000"/>
                </a:solidFill>
              </a:rPr>
              <a:t>2,859 SAR alerts </a:t>
            </a:r>
            <a:r>
              <a:rPr lang="en-GB" sz="2000" dirty="0"/>
              <a:t>(circa 0.32% % - statistically no movement).</a:t>
            </a:r>
          </a:p>
          <a:p>
            <a:pPr marL="355600" lvl="2" indent="-342900">
              <a:buFont typeface="Arial" panose="020B0604020202020204" pitchFamily="34" charset="0"/>
              <a:buChar char="•"/>
            </a:pPr>
            <a:endParaRPr lang="en-GB" sz="2000" dirty="0"/>
          </a:p>
          <a:p>
            <a:pPr marL="355600" lvl="2" indent="-342900">
              <a:buFont typeface="Arial" panose="020B0604020202020204" pitchFamily="34" charset="0"/>
              <a:buChar char="•"/>
            </a:pPr>
            <a:r>
              <a:rPr lang="en-GB" sz="2000" dirty="0"/>
              <a:t>Consider the fact that these are the lawyers that are part of the conveyancing of property and acting as intermediaries in establishing financial structures – the same assets / structures that banks are externalising SAR’s on.</a:t>
            </a:r>
          </a:p>
          <a:p>
            <a:pPr marL="12700" lvl="2"/>
            <a:endParaRPr lang="en-GB" sz="2000" dirty="0">
              <a:effectLst/>
            </a:endParaRPr>
          </a:p>
          <a:p>
            <a:pPr marL="12700" lvl="2"/>
            <a:r>
              <a:rPr lang="en-GB" sz="1050" dirty="0"/>
              <a:t>https://</a:t>
            </a:r>
            <a:r>
              <a:rPr lang="en-GB" sz="1050" dirty="0" err="1"/>
              <a:t>www.eversheds-sutherland.com</a:t>
            </a:r>
            <a:r>
              <a:rPr lang="en-GB" sz="1050" dirty="0"/>
              <a:t>/global/</a:t>
            </a:r>
            <a:r>
              <a:rPr lang="en-GB" sz="1050" dirty="0" err="1"/>
              <a:t>en</a:t>
            </a:r>
            <a:r>
              <a:rPr lang="en-GB" sz="1050" dirty="0"/>
              <a:t>/what/articles/</a:t>
            </a:r>
            <a:r>
              <a:rPr lang="en-GB" sz="1050" dirty="0" err="1"/>
              <a:t>index.page?ArticleID</a:t>
            </a:r>
            <a:r>
              <a:rPr lang="en-GB" sz="1050" dirty="0"/>
              <a:t>=</a:t>
            </a:r>
            <a:r>
              <a:rPr lang="en-GB" sz="1050" dirty="0" err="1"/>
              <a:t>en</a:t>
            </a:r>
            <a:r>
              <a:rPr lang="en-GB" sz="1050" dirty="0"/>
              <a:t>/</a:t>
            </a:r>
            <a:r>
              <a:rPr lang="en-GB" sz="1050" dirty="0" err="1"/>
              <a:t>Fraud_and_financial_crime</a:t>
            </a:r>
            <a:r>
              <a:rPr lang="en-GB" sz="1050" dirty="0"/>
              <a:t>/SARs_Annual_Report_2022</a:t>
            </a:r>
            <a:endParaRPr lang="en-GB" sz="1050" dirty="0">
              <a:effectLst/>
            </a:endParaRPr>
          </a:p>
        </p:txBody>
      </p:sp>
    </p:spTree>
    <p:extLst>
      <p:ext uri="{BB962C8B-B14F-4D97-AF65-F5344CB8AC3E}">
        <p14:creationId xmlns:p14="http://schemas.microsoft.com/office/powerpoint/2010/main" val="19797878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8117308" cy="766354"/>
          </a:xfrm>
        </p:spPr>
        <p:txBody>
          <a:bodyPr>
            <a:normAutofit/>
          </a:bodyPr>
          <a:lstStyle/>
          <a:p>
            <a:pPr algn="l"/>
            <a:r>
              <a:rPr lang="en-GB" sz="3200" dirty="0"/>
              <a:t>Offshore structures</a:t>
            </a:r>
            <a:endParaRPr lang="en-US" sz="32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699865" cy="4093428"/>
          </a:xfrm>
          <a:prstGeom prst="rect">
            <a:avLst/>
          </a:prstGeom>
          <a:noFill/>
        </p:spPr>
        <p:txBody>
          <a:bodyPr wrap="square" rtlCol="0">
            <a:spAutoFit/>
          </a:bodyPr>
          <a:lstStyle/>
          <a:p>
            <a:pPr marL="342900" indent="-342900">
              <a:buFont typeface="Arial" panose="020B0604020202020204" pitchFamily="34" charset="0"/>
              <a:buChar char="•"/>
            </a:pPr>
            <a:r>
              <a:rPr lang="en-GB" sz="2000" dirty="0"/>
              <a:t>Corporate entities or arrangements are interposed in different jurisdictions, (shell companies) with complex ownership and control structures.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Professional enablers facilitate the creation of instruments used to obscure beneficial ownership; bearer shares / nominee directors / shareholders. They enable the creation of such instruments, thus concealing the identity of those involved in tax or other financial crimes.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An example of this can be where “dummy” directors, trustees, shareholders etc., are provided by the professional enabler to disguise their client’s beneficial ownership. </a:t>
            </a:r>
          </a:p>
          <a:p>
            <a:endParaRPr lang="en-GB" sz="2000" dirty="0"/>
          </a:p>
          <a:p>
            <a:endParaRPr lang="en-GB" sz="2000" dirty="0">
              <a:effectLst/>
            </a:endParaRPr>
          </a:p>
        </p:txBody>
      </p:sp>
    </p:spTree>
    <p:extLst>
      <p:ext uri="{BB962C8B-B14F-4D97-AF65-F5344CB8AC3E}">
        <p14:creationId xmlns:p14="http://schemas.microsoft.com/office/powerpoint/2010/main" val="22549113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200" dirty="0"/>
              <a:t>Tax havens - (IMF)</a:t>
            </a:r>
            <a:endParaRPr lang="en-US" sz="32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8952308" cy="4031873"/>
          </a:xfrm>
          <a:prstGeom prst="rect">
            <a:avLst/>
          </a:prstGeom>
          <a:noFill/>
        </p:spPr>
        <p:txBody>
          <a:bodyPr wrap="square" rtlCol="0">
            <a:spAutoFit/>
          </a:bodyPr>
          <a:lstStyle/>
          <a:p>
            <a:pPr marL="342900" indent="-342900">
              <a:buFont typeface="Arial" panose="020B0604020202020204" pitchFamily="34" charset="0"/>
              <a:buChar char="•"/>
            </a:pPr>
            <a:r>
              <a:rPr lang="en-GB" sz="2000" dirty="0"/>
              <a:t>Tax havens collectively cost governments between </a:t>
            </a:r>
            <a:r>
              <a:rPr lang="en-GB" sz="2000" dirty="0">
                <a:solidFill>
                  <a:srgbClr val="FFC000"/>
                </a:solidFill>
              </a:rPr>
              <a:t>$500 billion and $600 billion </a:t>
            </a:r>
            <a:r>
              <a:rPr lang="en-GB" sz="2000" dirty="0"/>
              <a:t>a year in lost corporate tax revenue, depending on the estimate through legal and </a:t>
            </a:r>
          </a:p>
          <a:p>
            <a:pPr>
              <a:tabLst>
                <a:tab pos="354013" algn="l"/>
              </a:tabLst>
            </a:pPr>
            <a:r>
              <a:rPr lang="en-GB" sz="2000" dirty="0"/>
              <a:t>	not-so-legal means. Of that lost revenue, low-income economies account for 	some $200 billion—a larger hit as a percentage of GDP than advanced 	economies and more than the </a:t>
            </a:r>
            <a:r>
              <a:rPr lang="en-GB" sz="2000" dirty="0">
                <a:solidFill>
                  <a:srgbClr val="FFC000"/>
                </a:solidFill>
                <a:hlinkClick r:id="rId2">
                  <a:extLst>
                    <a:ext uri="{A12FA001-AC4F-418D-AE19-62706E023703}">
                      <ahyp:hlinkClr xmlns:ahyp="http://schemas.microsoft.com/office/drawing/2018/hyperlinkcolor" val="tx"/>
                    </a:ext>
                  </a:extLst>
                </a:hlinkClick>
              </a:rPr>
              <a:t>$150 billion</a:t>
            </a:r>
            <a:r>
              <a:rPr lang="en-GB" sz="2000" dirty="0"/>
              <a:t> or so they receive each year in 	foreign development assistance.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American Fortune 500 companies alone held an </a:t>
            </a:r>
            <a:r>
              <a:rPr lang="en-GB" sz="2000" u="sng" dirty="0">
                <a:solidFill>
                  <a:srgbClr val="FFC000"/>
                </a:solidFill>
                <a:hlinkClick r:id="rId3">
                  <a:extLst>
                    <a:ext uri="{A12FA001-AC4F-418D-AE19-62706E023703}">
                      <ahyp:hlinkClr xmlns:ahyp="http://schemas.microsoft.com/office/drawing/2018/hyperlinkcolor" val="tx"/>
                    </a:ext>
                  </a:extLst>
                </a:hlinkClick>
              </a:rPr>
              <a:t>estimated $2.6 trillion</a:t>
            </a:r>
            <a:r>
              <a:rPr lang="en-GB" sz="2000" dirty="0"/>
              <a:t> offshore in 2017, though a small portion of that has been repatriated following US tax reforms in 2018.</a:t>
            </a:r>
          </a:p>
          <a:p>
            <a:endParaRPr lang="en-GB" sz="2000" dirty="0"/>
          </a:p>
          <a:p>
            <a:endParaRPr lang="en-GB" sz="2000" dirty="0"/>
          </a:p>
          <a:p>
            <a:pPr algn="r"/>
            <a:r>
              <a:rPr lang="en-GB" sz="1600" dirty="0"/>
              <a:t>(Crivelli, de Mooij, and Keen; Cobham and Janský)</a:t>
            </a:r>
          </a:p>
        </p:txBody>
      </p:sp>
    </p:spTree>
    <p:extLst>
      <p:ext uri="{BB962C8B-B14F-4D97-AF65-F5344CB8AC3E}">
        <p14:creationId xmlns:p14="http://schemas.microsoft.com/office/powerpoint/2010/main" val="5489943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41712" y="696684"/>
            <a:ext cx="9334216" cy="766354"/>
          </a:xfrm>
        </p:spPr>
        <p:txBody>
          <a:bodyPr>
            <a:normAutofit/>
          </a:bodyPr>
          <a:lstStyle/>
          <a:p>
            <a:pPr algn="l"/>
            <a:r>
              <a:rPr lang="en-GB" sz="3200" dirty="0"/>
              <a:t>Tax havens - (IMF)</a:t>
            </a:r>
            <a:endParaRPr lang="en-US" sz="3200" dirty="0"/>
          </a:p>
        </p:txBody>
      </p:sp>
      <p:sp>
        <p:nvSpPr>
          <p:cNvPr id="5" name="TextBox 4">
            <a:extLst>
              <a:ext uri="{FF2B5EF4-FFF2-40B4-BE49-F238E27FC236}">
                <a16:creationId xmlns:a16="http://schemas.microsoft.com/office/drawing/2014/main" id="{9FDE843C-50FD-AF4B-AC18-601AF2C5228A}"/>
              </a:ext>
            </a:extLst>
          </p:cNvPr>
          <p:cNvSpPr txBox="1"/>
          <p:nvPr/>
        </p:nvSpPr>
        <p:spPr>
          <a:xfrm>
            <a:off x="1741712" y="1672045"/>
            <a:ext cx="9105828" cy="4401205"/>
          </a:xfrm>
          <a:prstGeom prst="rect">
            <a:avLst/>
          </a:prstGeom>
          <a:noFill/>
        </p:spPr>
        <p:txBody>
          <a:bodyPr wrap="square" rtlCol="0">
            <a:spAutoFit/>
          </a:bodyPr>
          <a:lstStyle/>
          <a:p>
            <a:pPr marL="342900" indent="-342900">
              <a:buFont typeface="Arial" panose="020B0604020202020204" pitchFamily="34" charset="0"/>
              <a:buChar char="•"/>
            </a:pPr>
            <a:r>
              <a:rPr lang="en-GB" sz="2000" dirty="0"/>
              <a:t>Data suggests that individuals have deposited </a:t>
            </a:r>
            <a:r>
              <a:rPr lang="en-GB" sz="2000" dirty="0">
                <a:solidFill>
                  <a:srgbClr val="FFC000"/>
                </a:solidFill>
              </a:rPr>
              <a:t>$8.7 trillion in tax havens</a:t>
            </a:r>
            <a:r>
              <a:rPr lang="en-GB" sz="2000" dirty="0"/>
              <a:t>. Economist James S. Henry’s more comprehensive estimates a yield of circa</a:t>
            </a:r>
            <a:r>
              <a:rPr lang="en-GB" sz="2000" b="1" dirty="0"/>
              <a:t> </a:t>
            </a:r>
            <a:r>
              <a:rPr lang="en-GB" sz="2000" u="sng" dirty="0">
                <a:solidFill>
                  <a:srgbClr val="FFC000"/>
                </a:solidFill>
              </a:rPr>
              <a:t>$36 trillion</a:t>
            </a:r>
            <a:r>
              <a:rPr lang="en-GB" sz="2000" dirty="0"/>
              <a:t>.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Both, assuming very different rates of return, put global individual income </a:t>
            </a:r>
            <a:r>
              <a:rPr lang="en-GB" sz="2000" dirty="0">
                <a:solidFill>
                  <a:srgbClr val="FFC000"/>
                </a:solidFill>
              </a:rPr>
              <a:t>tax</a:t>
            </a:r>
            <a:r>
              <a:rPr lang="en-GB" sz="2000" u="sng" dirty="0"/>
              <a:t> </a:t>
            </a:r>
            <a:r>
              <a:rPr lang="en-GB" sz="2000" dirty="0">
                <a:solidFill>
                  <a:srgbClr val="FFC000"/>
                </a:solidFill>
              </a:rPr>
              <a:t>losses at around $200 billion a year</a:t>
            </a:r>
            <a:r>
              <a:rPr lang="en-GB" sz="2000" dirty="0"/>
              <a:t>, which must be added to the corporate total.</a:t>
            </a:r>
          </a:p>
          <a:p>
            <a:endParaRPr lang="en-GB" sz="2000" dirty="0"/>
          </a:p>
          <a:p>
            <a:r>
              <a:rPr lang="en-GB" sz="2000" i="1" dirty="0"/>
              <a:t>		‘To grasp why rich jurisdictions top the lists, ponder how many rich Nigerians 		might stash secret assets in Geneva or London—then consider how many 			rich 	Swiss or Britons would hide assets in Lagos. </a:t>
            </a:r>
            <a:r>
              <a:rPr lang="en-GB" sz="2000" i="1" dirty="0">
                <a:solidFill>
                  <a:srgbClr val="FFC000"/>
                </a:solidFill>
              </a:rPr>
              <a:t>Offshore capital tends to 			drain from poor countries to rich ones.’ </a:t>
            </a:r>
            <a:r>
              <a:rPr lang="en-GB" sz="2000" dirty="0"/>
              <a:t>(IMF)</a:t>
            </a:r>
          </a:p>
          <a:p>
            <a:pPr marL="342900" indent="-342900">
              <a:buFont typeface="Arial" panose="020B0604020202020204" pitchFamily="34" charset="0"/>
              <a:buChar char="•"/>
            </a:pPr>
            <a:endParaRPr lang="en-GB" sz="2000" dirty="0"/>
          </a:p>
          <a:p>
            <a:endParaRPr lang="en-GB" sz="2000" dirty="0"/>
          </a:p>
          <a:p>
            <a:r>
              <a:rPr lang="en-GB" sz="2000" dirty="0"/>
              <a:t>Hold this thought; </a:t>
            </a:r>
            <a:r>
              <a:rPr lang="en-GB" sz="2000" i="1" dirty="0"/>
              <a:t>‘is the MLAT in its present form expedient enough given the effectiveness of instant electronic distribution of assets / cash?’</a:t>
            </a:r>
          </a:p>
        </p:txBody>
      </p:sp>
    </p:spTree>
    <p:extLst>
      <p:ext uri="{BB962C8B-B14F-4D97-AF65-F5344CB8AC3E}">
        <p14:creationId xmlns:p14="http://schemas.microsoft.com/office/powerpoint/2010/main" val="67671806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86371"/>
            <a:ext cx="8699865" cy="3785652"/>
          </a:xfrm>
          <a:prstGeom prst="rect">
            <a:avLst/>
          </a:prstGeom>
          <a:noFill/>
        </p:spPr>
        <p:txBody>
          <a:bodyPr wrap="square" rtlCol="0">
            <a:spAutoFit/>
          </a:bodyPr>
          <a:lstStyle/>
          <a:p>
            <a:pPr lvl="0"/>
            <a:r>
              <a:rPr lang="en-US" sz="2000" u="sng" dirty="0"/>
              <a:t>Key Two Point to Consider</a:t>
            </a:r>
          </a:p>
          <a:p>
            <a:pPr lvl="0"/>
            <a:endParaRPr lang="en-US" sz="2000" dirty="0"/>
          </a:p>
          <a:p>
            <a:pPr marL="457200" lvl="0" indent="-457200">
              <a:buFont typeface="+mj-lt"/>
              <a:buAutoNum type="arabicPeriod"/>
            </a:pPr>
            <a:r>
              <a:rPr lang="en-US" sz="2000" dirty="0"/>
              <a:t>Law-abiding professionals performing their duties in accordance with the law are an important part of the legal and financial system, and help ensure compliance with the law. </a:t>
            </a:r>
          </a:p>
          <a:p>
            <a:pPr marL="457200" lvl="0" indent="-457200">
              <a:buFont typeface="+mj-lt"/>
              <a:buAutoNum type="arabicPeriod"/>
            </a:pPr>
            <a:endParaRPr lang="en-US" sz="2000" dirty="0"/>
          </a:p>
          <a:p>
            <a:pPr marL="457200" lvl="0" indent="-457200">
              <a:buFont typeface="+mj-lt"/>
              <a:buAutoNum type="arabicPeriod"/>
            </a:pPr>
            <a:r>
              <a:rPr lang="en-US" sz="2000" dirty="0"/>
              <a:t>Professional enablers are a distinct segment of professionals that </a:t>
            </a:r>
            <a:r>
              <a:rPr lang="en-US" sz="2000" dirty="0">
                <a:solidFill>
                  <a:srgbClr val="FFC000"/>
                </a:solidFill>
              </a:rPr>
              <a:t>intentionally</a:t>
            </a:r>
            <a:r>
              <a:rPr lang="en-US" sz="2000" u="sng" dirty="0"/>
              <a:t> </a:t>
            </a:r>
            <a:r>
              <a:rPr lang="en-US" sz="2000" dirty="0"/>
              <a:t>and </a:t>
            </a:r>
            <a:r>
              <a:rPr lang="en-US" sz="2000" dirty="0">
                <a:solidFill>
                  <a:srgbClr val="FFC000"/>
                </a:solidFill>
              </a:rPr>
              <a:t>actively</a:t>
            </a:r>
            <a:r>
              <a:rPr lang="en-US" sz="2000" dirty="0"/>
              <a:t> devise strategies to facilitate the commission of crimes (whether serving both legitimate clients and those engaging in tax crimes or other financial crimes). </a:t>
            </a:r>
          </a:p>
          <a:p>
            <a:pPr marL="457200" lvl="0" indent="-457200">
              <a:buFont typeface="+mj-lt"/>
              <a:buAutoNum type="arabicPeriod"/>
            </a:pPr>
            <a:endParaRPr lang="en-US" sz="2000" dirty="0">
              <a:effectLst/>
            </a:endParaRPr>
          </a:p>
          <a:p>
            <a:pPr lvl="0"/>
            <a:r>
              <a:rPr lang="en-US" sz="2000" dirty="0"/>
              <a:t>In this academy </a:t>
            </a:r>
            <a:r>
              <a:rPr lang="en-US" sz="2000" dirty="0" err="1"/>
              <a:t>programme</a:t>
            </a:r>
            <a:r>
              <a:rPr lang="en-US" sz="2000" dirty="0"/>
              <a:t> we will be focusing on </a:t>
            </a:r>
            <a:r>
              <a:rPr lang="en-US" sz="2000" dirty="0">
                <a:solidFill>
                  <a:srgbClr val="FFC000"/>
                </a:solidFill>
              </a:rPr>
              <a:t>point two.</a:t>
            </a:r>
            <a:endParaRPr lang="en-GB" sz="2000" dirty="0">
              <a:solidFill>
                <a:srgbClr val="FFC000"/>
              </a:solidFill>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spTree>
    <p:extLst>
      <p:ext uri="{BB962C8B-B14F-4D97-AF65-F5344CB8AC3E}">
        <p14:creationId xmlns:p14="http://schemas.microsoft.com/office/powerpoint/2010/main" val="27262507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0" y="1314994"/>
            <a:ext cx="12192000" cy="4955203"/>
          </a:xfrm>
          <a:prstGeom prst="rect">
            <a:avLst/>
          </a:prstGeom>
          <a:noFill/>
        </p:spPr>
        <p:txBody>
          <a:bodyPr wrap="square" rtlCol="0">
            <a:spAutoFit/>
          </a:bodyPr>
          <a:lstStyle/>
          <a:p>
            <a:endParaRPr lang="en-GB" dirty="0"/>
          </a:p>
          <a:p>
            <a:endParaRPr lang="en-GB" dirty="0"/>
          </a:p>
          <a:p>
            <a:endParaRPr lang="en-GB" dirty="0"/>
          </a:p>
          <a:p>
            <a:endParaRPr lang="en-GB" dirty="0"/>
          </a:p>
          <a:p>
            <a:pPr algn="ctr"/>
            <a:r>
              <a:rPr lang="en-GB" i="1" dirty="0"/>
              <a:t>‘Every degree of business has its invitation to do evil. </a:t>
            </a:r>
            <a:endParaRPr lang="en-GB" dirty="0"/>
          </a:p>
          <a:p>
            <a:pPr algn="ctr"/>
            <a:r>
              <a:rPr lang="en-GB" i="1" dirty="0"/>
              <a:t>Necessity temps the poor man and avarice tempts the rich’.</a:t>
            </a:r>
            <a:r>
              <a:rPr lang="en-GB" i="1" baseline="30000" dirty="0"/>
              <a:t> </a:t>
            </a:r>
            <a:endParaRPr lang="en-GB" dirty="0"/>
          </a:p>
          <a:p>
            <a:pPr algn="ctr"/>
            <a:endParaRPr lang="en-GB" dirty="0"/>
          </a:p>
          <a:p>
            <a:pPr algn="ctr"/>
            <a:endParaRPr lang="en-GB" dirty="0"/>
          </a:p>
          <a:p>
            <a:pPr algn="ctr"/>
            <a:r>
              <a:rPr lang="en-GB" dirty="0"/>
              <a:t>Daniel Defoe</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sz="1000" dirty="0"/>
              <a:t>(1660 –1731, English trader, writer, journalist, pamphleteer and spy)</a:t>
            </a:r>
          </a:p>
        </p:txBody>
      </p:sp>
    </p:spTree>
    <p:extLst>
      <p:ext uri="{BB962C8B-B14F-4D97-AF65-F5344CB8AC3E}">
        <p14:creationId xmlns:p14="http://schemas.microsoft.com/office/powerpoint/2010/main" val="5426239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86371"/>
            <a:ext cx="8699865" cy="707886"/>
          </a:xfrm>
          <a:prstGeom prst="rect">
            <a:avLst/>
          </a:prstGeom>
          <a:noFill/>
        </p:spPr>
        <p:txBody>
          <a:bodyPr wrap="square" rtlCol="0">
            <a:spAutoFit/>
          </a:bodyPr>
          <a:lstStyle/>
          <a:p>
            <a:r>
              <a:rPr lang="en-GB" sz="2000" dirty="0">
                <a:solidFill>
                  <a:srgbClr val="FFC000"/>
                </a:solidFill>
              </a:rPr>
              <a:t>Who are Professional Enablers? </a:t>
            </a:r>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spTree>
    <p:extLst>
      <p:ext uri="{BB962C8B-B14F-4D97-AF65-F5344CB8AC3E}">
        <p14:creationId xmlns:p14="http://schemas.microsoft.com/office/powerpoint/2010/main" val="38371323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86371"/>
            <a:ext cx="8699865" cy="1938992"/>
          </a:xfrm>
          <a:prstGeom prst="rect">
            <a:avLst/>
          </a:prstGeom>
          <a:noFill/>
        </p:spPr>
        <p:txBody>
          <a:bodyPr wrap="square" rtlCol="0">
            <a:spAutoFit/>
          </a:bodyPr>
          <a:lstStyle/>
          <a:p>
            <a:r>
              <a:rPr lang="en-GB" sz="2000" dirty="0">
                <a:solidFill>
                  <a:srgbClr val="FFC000"/>
                </a:solidFill>
              </a:rPr>
              <a:t>Who are Professional Enablers? </a:t>
            </a:r>
            <a:r>
              <a:rPr lang="en-GB" sz="2000" dirty="0"/>
              <a:t>- Typically an individual or entity with professional expertise to perform a specific service to aid clients in carrying out a tax offence or other financial crime. </a:t>
            </a:r>
          </a:p>
          <a:p>
            <a:endParaRPr lang="en-GB" sz="2000" dirty="0"/>
          </a:p>
          <a:p>
            <a:endParaRPr lang="en-GB" sz="2000" dirty="0"/>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spTree>
    <p:extLst>
      <p:ext uri="{BB962C8B-B14F-4D97-AF65-F5344CB8AC3E}">
        <p14:creationId xmlns:p14="http://schemas.microsoft.com/office/powerpoint/2010/main" val="415824258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86371"/>
            <a:ext cx="8699865" cy="4093428"/>
          </a:xfrm>
          <a:prstGeom prst="rect">
            <a:avLst/>
          </a:prstGeom>
          <a:noFill/>
        </p:spPr>
        <p:txBody>
          <a:bodyPr wrap="square" rtlCol="0">
            <a:spAutoFit/>
          </a:bodyPr>
          <a:lstStyle/>
          <a:p>
            <a:r>
              <a:rPr lang="en-GB" sz="2000" dirty="0">
                <a:solidFill>
                  <a:srgbClr val="FFC000"/>
                </a:solidFill>
              </a:rPr>
              <a:t>Who are Professional Enablers? </a:t>
            </a:r>
            <a:r>
              <a:rPr lang="en-GB" sz="2000" dirty="0"/>
              <a:t>- Typically an individual or entity with professional expertise to perform a specific service to aid clients in carrying out a tax offence or other financial crime. </a:t>
            </a:r>
          </a:p>
          <a:p>
            <a:endParaRPr lang="en-GB" sz="2000" dirty="0"/>
          </a:p>
          <a:p>
            <a:r>
              <a:rPr lang="en-GB" sz="2000" dirty="0"/>
              <a:t>Common attributes of professional enablers: </a:t>
            </a:r>
          </a:p>
          <a:p>
            <a:endParaRPr lang="en-GB" sz="2000" dirty="0"/>
          </a:p>
          <a:p>
            <a:pPr marL="457200" indent="-457200">
              <a:spcBef>
                <a:spcPts val="600"/>
              </a:spcBef>
              <a:buFont typeface="Arial" panose="020B0604020202020204" pitchFamily="34" charset="0"/>
              <a:buChar char="•"/>
            </a:pPr>
            <a:r>
              <a:rPr lang="en-GB" sz="2000" dirty="0"/>
              <a:t>Professional qualifications or training. </a:t>
            </a:r>
          </a:p>
          <a:p>
            <a:pPr marL="457200" indent="-457200">
              <a:spcBef>
                <a:spcPts val="600"/>
              </a:spcBef>
              <a:buFont typeface="Arial" panose="020B0604020202020204" pitchFamily="34" charset="0"/>
              <a:buChar char="•"/>
            </a:pPr>
            <a:r>
              <a:rPr lang="en-GB" sz="2000" dirty="0"/>
              <a:t>Expertise in taxation, legal or financial processes. </a:t>
            </a:r>
          </a:p>
          <a:p>
            <a:pPr marL="457200" indent="-457200">
              <a:spcBef>
                <a:spcPts val="600"/>
              </a:spcBef>
              <a:buFont typeface="Arial" panose="020B0604020202020204" pitchFamily="34" charset="0"/>
              <a:buChar char="•"/>
            </a:pPr>
            <a:r>
              <a:rPr lang="en-GB" sz="2000" dirty="0"/>
              <a:t>Experience in setting up tax structures, or structures with cross-border elements. </a:t>
            </a:r>
          </a:p>
          <a:p>
            <a:pPr marL="457200" indent="-457200">
              <a:spcBef>
                <a:spcPts val="600"/>
              </a:spcBef>
              <a:buFont typeface="Arial" panose="020B0604020202020204" pitchFamily="34" charset="0"/>
              <a:buChar char="•"/>
            </a:pPr>
            <a:r>
              <a:rPr lang="en-GB" sz="2000" dirty="0"/>
              <a:t>Experience setting up </a:t>
            </a:r>
            <a:r>
              <a:rPr lang="en-GB" sz="2000" dirty="0">
                <a:solidFill>
                  <a:srgbClr val="FFC000"/>
                </a:solidFill>
              </a:rPr>
              <a:t>opaque structures</a:t>
            </a:r>
            <a:r>
              <a:rPr lang="en-GB" sz="2000" dirty="0"/>
              <a:t> for avoiding investigative scrutiny.</a:t>
            </a:r>
          </a:p>
          <a:p>
            <a:endParaRPr lang="en-GB" sz="20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The role of professional enablers in tax </a:t>
            </a:r>
            <a:br>
              <a:rPr lang="en-US" sz="2800" dirty="0"/>
            </a:br>
            <a:r>
              <a:rPr lang="en-US" sz="2800" dirty="0"/>
              <a:t>and other financial crimes</a:t>
            </a:r>
            <a:r>
              <a:rPr lang="en-GB" sz="2800" dirty="0"/>
              <a:t> </a:t>
            </a:r>
            <a:endParaRPr lang="en-US" sz="2800" dirty="0"/>
          </a:p>
        </p:txBody>
      </p:sp>
    </p:spTree>
    <p:extLst>
      <p:ext uri="{BB962C8B-B14F-4D97-AF65-F5344CB8AC3E}">
        <p14:creationId xmlns:p14="http://schemas.microsoft.com/office/powerpoint/2010/main" val="321199917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E09A-CD4D-7F47-98D6-15D726CE32D8}"/>
              </a:ext>
            </a:extLst>
          </p:cNvPr>
          <p:cNvSpPr>
            <a:spLocks noGrp="1"/>
          </p:cNvSpPr>
          <p:nvPr>
            <p:ph type="ctrTitle"/>
          </p:nvPr>
        </p:nvSpPr>
        <p:spPr>
          <a:xfrm>
            <a:off x="1793964" y="621977"/>
            <a:ext cx="9453156" cy="780382"/>
          </a:xfrm>
        </p:spPr>
        <p:txBody>
          <a:bodyPr>
            <a:normAutofit fontScale="90000"/>
          </a:bodyPr>
          <a:lstStyle/>
          <a:p>
            <a:pPr algn="l"/>
            <a:br>
              <a:rPr lang="en-GB" sz="3600" b="1" dirty="0"/>
            </a:br>
            <a:br>
              <a:rPr lang="en-GB" sz="3600" b="1" dirty="0"/>
            </a:br>
            <a:br>
              <a:rPr lang="en-GB" sz="3600" b="1" dirty="0"/>
            </a:br>
            <a:br>
              <a:rPr lang="en-GB" sz="3600" b="1" dirty="0"/>
            </a:br>
            <a:br>
              <a:rPr lang="en-GB" sz="3600" b="1" dirty="0"/>
            </a:br>
            <a:br>
              <a:rPr lang="en-GB" sz="3600" b="1" dirty="0"/>
            </a:br>
            <a:r>
              <a:rPr lang="en-GB" sz="3100" dirty="0"/>
              <a:t>the professional enabler – a simple example</a:t>
            </a:r>
          </a:p>
        </p:txBody>
      </p:sp>
      <p:sp>
        <p:nvSpPr>
          <p:cNvPr id="4" name="Rectangle 3">
            <a:extLst>
              <a:ext uri="{FF2B5EF4-FFF2-40B4-BE49-F238E27FC236}">
                <a16:creationId xmlns:a16="http://schemas.microsoft.com/office/drawing/2014/main" id="{4080BF4C-D23B-BE4E-929D-6ADC3260E310}"/>
              </a:ext>
            </a:extLst>
          </p:cNvPr>
          <p:cNvSpPr/>
          <p:nvPr/>
        </p:nvSpPr>
        <p:spPr>
          <a:xfrm>
            <a:off x="3258129" y="3485906"/>
            <a:ext cx="5192748" cy="646331"/>
          </a:xfrm>
          <a:prstGeom prst="rect">
            <a:avLst/>
          </a:prstGeom>
        </p:spPr>
        <p:txBody>
          <a:bodyPr wrap="square">
            <a:spAutoFit/>
          </a:bodyPr>
          <a:lstStyle/>
          <a:p>
            <a:r>
              <a:rPr lang="en-GB" b="1" dirty="0">
                <a:latin typeface="+mj-lt"/>
                <a:hlinkClick r:id="rId2"/>
              </a:rPr>
              <a:t>https://www.youtube.com/watch?v=RhsUHDJ0BFM</a:t>
            </a:r>
            <a:endParaRPr lang="en-GB" b="1" dirty="0">
              <a:latin typeface="+mj-lt"/>
            </a:endParaRPr>
          </a:p>
          <a:p>
            <a:endParaRPr lang="en-GB" dirty="0"/>
          </a:p>
        </p:txBody>
      </p:sp>
      <p:sp>
        <p:nvSpPr>
          <p:cNvPr id="3" name="Rectangle 2">
            <a:extLst>
              <a:ext uri="{FF2B5EF4-FFF2-40B4-BE49-F238E27FC236}">
                <a16:creationId xmlns:a16="http://schemas.microsoft.com/office/drawing/2014/main" id="{92DA1D6F-A440-9E4F-830B-BC684825BCF3}"/>
              </a:ext>
            </a:extLst>
          </p:cNvPr>
          <p:cNvSpPr/>
          <p:nvPr/>
        </p:nvSpPr>
        <p:spPr>
          <a:xfrm>
            <a:off x="1793964" y="2074800"/>
            <a:ext cx="3933068" cy="523220"/>
          </a:xfrm>
          <a:prstGeom prst="rect">
            <a:avLst/>
          </a:prstGeom>
        </p:spPr>
        <p:txBody>
          <a:bodyPr wrap="square">
            <a:spAutoFit/>
          </a:bodyPr>
          <a:lstStyle/>
          <a:p>
            <a:r>
              <a:rPr lang="en-GB" sz="2800" dirty="0"/>
              <a:t>Saul, the lawyer:</a:t>
            </a:r>
            <a:endParaRPr lang="en-US" sz="2800" dirty="0"/>
          </a:p>
        </p:txBody>
      </p:sp>
      <p:cxnSp>
        <p:nvCxnSpPr>
          <p:cNvPr id="5" name="Straight Arrow Connector 4">
            <a:extLst>
              <a:ext uri="{FF2B5EF4-FFF2-40B4-BE49-F238E27FC236}">
                <a16:creationId xmlns:a16="http://schemas.microsoft.com/office/drawing/2014/main" id="{955D791B-D87F-DA36-81D5-B3B477AD1BFB}"/>
              </a:ext>
            </a:extLst>
          </p:cNvPr>
          <p:cNvCxnSpPr/>
          <p:nvPr/>
        </p:nvCxnSpPr>
        <p:spPr>
          <a:xfrm flipH="1">
            <a:off x="8262986" y="3682652"/>
            <a:ext cx="87682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8270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DE843C-50FD-AF4B-AC18-601AF2C5228A}"/>
              </a:ext>
            </a:extLst>
          </p:cNvPr>
          <p:cNvSpPr txBox="1"/>
          <p:nvPr/>
        </p:nvSpPr>
        <p:spPr>
          <a:xfrm>
            <a:off x="1741711" y="1986371"/>
            <a:ext cx="8699865" cy="4401205"/>
          </a:xfrm>
          <a:prstGeom prst="rect">
            <a:avLst/>
          </a:prstGeom>
          <a:noFill/>
        </p:spPr>
        <p:txBody>
          <a:bodyPr wrap="square" rtlCol="0">
            <a:spAutoFit/>
          </a:bodyPr>
          <a:lstStyle/>
          <a:p>
            <a:r>
              <a:rPr lang="en-GB" sz="2000" dirty="0"/>
              <a:t>Virtually all high-end money laundering schemes, and several cash-based ones, are </a:t>
            </a:r>
            <a:r>
              <a:rPr lang="en-GB" sz="2000" dirty="0">
                <a:solidFill>
                  <a:srgbClr val="FFC000"/>
                </a:solidFill>
              </a:rPr>
              <a:t>facilitated</a:t>
            </a:r>
            <a:r>
              <a:rPr lang="en-GB" sz="2000" dirty="0"/>
              <a:t> by the abuse of legitimate processes and services. </a:t>
            </a:r>
          </a:p>
          <a:p>
            <a:endParaRPr lang="en-GB" sz="2000" dirty="0"/>
          </a:p>
          <a:p>
            <a:r>
              <a:rPr lang="en-GB" sz="2000" dirty="0"/>
              <a:t>Accounting and legal professionals, and estate agents, can be criminally exploited: </a:t>
            </a:r>
          </a:p>
          <a:p>
            <a:endParaRPr lang="en-GB" sz="2000" i="1" dirty="0"/>
          </a:p>
          <a:p>
            <a:r>
              <a:rPr lang="en-GB" sz="2000" i="1" dirty="0"/>
              <a:t>	</a:t>
            </a:r>
            <a:r>
              <a:rPr lang="en-GB" sz="2000" i="1" dirty="0">
                <a:solidFill>
                  <a:srgbClr val="FFC000"/>
                </a:solidFill>
              </a:rPr>
              <a:t>	– this is sometimes complicit, negligent, or unwitting </a:t>
            </a:r>
            <a:r>
              <a:rPr lang="en-GB" sz="2000" b="1" dirty="0">
                <a:solidFill>
                  <a:srgbClr val="FFC000"/>
                </a:solidFill>
              </a:rPr>
              <a:t>– </a:t>
            </a:r>
          </a:p>
          <a:p>
            <a:endParaRPr lang="en-GB" sz="2000" b="1" dirty="0"/>
          </a:p>
          <a:p>
            <a:r>
              <a:rPr lang="en-GB" sz="2000" dirty="0"/>
              <a:t>This small minority of people can pose a very significant threat. They can act as intermediaries and use their skills, knowledge and abilities to draft documentation, disseminate funds, and allow highly complex structures to be created that move and store large amounts of criminal money and conceal ownership effectively.</a:t>
            </a:r>
          </a:p>
          <a:p>
            <a:endParaRPr lang="en-GB" sz="2000" dirty="0"/>
          </a:p>
          <a:p>
            <a:r>
              <a:rPr lang="en-GB" sz="2000" dirty="0"/>
              <a:t>													</a:t>
            </a:r>
            <a:r>
              <a:rPr lang="en-GB" sz="1600" dirty="0"/>
              <a:t>National Crime Agency</a:t>
            </a:r>
            <a:endParaRPr lang="en-GB" sz="1600" dirty="0">
              <a:effectLst/>
            </a:endParaRPr>
          </a:p>
        </p:txBody>
      </p:sp>
      <p:sp>
        <p:nvSpPr>
          <p:cNvPr id="6" name="Title 1">
            <a:extLst>
              <a:ext uri="{FF2B5EF4-FFF2-40B4-BE49-F238E27FC236}">
                <a16:creationId xmlns:a16="http://schemas.microsoft.com/office/drawing/2014/main" id="{204CAB8D-6A90-934E-8AA8-82CC8CC0AC48}"/>
              </a:ext>
            </a:extLst>
          </p:cNvPr>
          <p:cNvSpPr txBox="1">
            <a:spLocks/>
          </p:cNvSpPr>
          <p:nvPr/>
        </p:nvSpPr>
        <p:spPr>
          <a:xfrm>
            <a:off x="1741711" y="809698"/>
            <a:ext cx="9100459" cy="766354"/>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a:t>professional enablers </a:t>
            </a:r>
            <a:r>
              <a:rPr lang="en-GB" sz="2800" dirty="0"/>
              <a:t>– complicit, negligent or unwitting?</a:t>
            </a:r>
            <a:endParaRPr lang="en-US" sz="2800" dirty="0"/>
          </a:p>
        </p:txBody>
      </p:sp>
    </p:spTree>
    <p:extLst>
      <p:ext uri="{BB962C8B-B14F-4D97-AF65-F5344CB8AC3E}">
        <p14:creationId xmlns:p14="http://schemas.microsoft.com/office/powerpoint/2010/main" val="252657095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8880</TotalTime>
  <Words>3828</Words>
  <Application>Microsoft Macintosh PowerPoint</Application>
  <PresentationFormat>Widescreen</PresentationFormat>
  <Paragraphs>349</Paragraphs>
  <Slides>40</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AcuminPro</vt:lpstr>
      <vt:lpstr>Arial</vt:lpstr>
      <vt:lpstr>Calibri</vt:lpstr>
      <vt:lpstr>Calibri Light</vt:lpstr>
      <vt:lpstr>Helvetica Neue</vt:lpstr>
      <vt:lpstr>Celestial</vt:lpstr>
      <vt:lpstr>Before we begin!</vt:lpstr>
      <vt:lpstr>Combatting Professional Enablers of tax and other financial crimes</vt:lpstr>
      <vt:lpstr>PROFESSIONAL enablers</vt:lpstr>
      <vt:lpstr>PowerPoint Presentation</vt:lpstr>
      <vt:lpstr>PowerPoint Presentation</vt:lpstr>
      <vt:lpstr>PowerPoint Presentation</vt:lpstr>
      <vt:lpstr>PowerPoint Presentation</vt:lpstr>
      <vt:lpstr>      the professional enabler – a simple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proceeds of crime: how much is out there?</vt:lpstr>
      <vt:lpstr>The issue – PROCEEDS OF CRIME IN CIRCULATION</vt:lpstr>
      <vt:lpstr>The issue – PROCEEDS OF CRIME IN CIRCULATION</vt:lpstr>
      <vt:lpstr>The issue – PROCEEDS OF CRIME IN CIRCULATION</vt:lpstr>
      <vt:lpstr>The ISSUE regarding facilitation</vt:lpstr>
      <vt:lpstr>The Basel institute on governance </vt:lpstr>
      <vt:lpstr>The Basel institute on governance </vt:lpstr>
      <vt:lpstr>The Basel institute on governance </vt:lpstr>
      <vt:lpstr>The Basel institute on governance </vt:lpstr>
      <vt:lpstr>The Basel institute on governance </vt:lpstr>
      <vt:lpstr>The Basel institute on governance </vt:lpstr>
      <vt:lpstr>Professional facilitators &amp; shell companies - UK</vt:lpstr>
      <vt:lpstr>Professional facilitators &amp; shell companies - UK</vt:lpstr>
      <vt:lpstr>Beneficial ownership registers - coverage</vt:lpstr>
      <vt:lpstr>Professional facilitators &amp; fine art market</vt:lpstr>
      <vt:lpstr>the fine art market – how it can lead to material fraud</vt:lpstr>
      <vt:lpstr>Helly Nahmad gallery - fine art market</vt:lpstr>
      <vt:lpstr>‘LondonGRAD’ &amp; professional enablers</vt:lpstr>
      <vt:lpstr>Professional enablers and sar’s (STR’s)</vt:lpstr>
      <vt:lpstr>Professional enablers - sar’s &amp; Intelligence</vt:lpstr>
      <vt:lpstr>Offshore structures</vt:lpstr>
      <vt:lpstr>Tax havens - (IMF)</vt:lpstr>
      <vt:lpstr>Tax havens - (IMF)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backafterlunch backafterlunch</dc:creator>
  <cp:lastModifiedBy>backafterlunch backafterlunch</cp:lastModifiedBy>
  <cp:revision>238</cp:revision>
  <cp:lastPrinted>2022-03-07T20:26:50Z</cp:lastPrinted>
  <dcterms:created xsi:type="dcterms:W3CDTF">2022-01-15T14:30:43Z</dcterms:created>
  <dcterms:modified xsi:type="dcterms:W3CDTF">2023-05-19T03:20:38Z</dcterms:modified>
</cp:coreProperties>
</file>