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370" r:id="rId2"/>
    <p:sldId id="371" r:id="rId3"/>
    <p:sldId id="318" r:id="rId4"/>
    <p:sldId id="322" r:id="rId5"/>
    <p:sldId id="323" r:id="rId6"/>
    <p:sldId id="324" r:id="rId7"/>
    <p:sldId id="325" r:id="rId8"/>
    <p:sldId id="326" r:id="rId9"/>
    <p:sldId id="327" r:id="rId10"/>
    <p:sldId id="321" r:id="rId11"/>
    <p:sldId id="372" r:id="rId12"/>
    <p:sldId id="273" r:id="rId13"/>
    <p:sldId id="274" r:id="rId14"/>
    <p:sldId id="392" r:id="rId15"/>
    <p:sldId id="393" r:id="rId16"/>
    <p:sldId id="378" r:id="rId17"/>
    <p:sldId id="379" r:id="rId18"/>
    <p:sldId id="380" r:id="rId19"/>
    <p:sldId id="381" r:id="rId20"/>
    <p:sldId id="374" r:id="rId21"/>
    <p:sldId id="373" r:id="rId22"/>
    <p:sldId id="375" r:id="rId23"/>
    <p:sldId id="376" r:id="rId24"/>
    <p:sldId id="382" r:id="rId25"/>
    <p:sldId id="394" r:id="rId26"/>
    <p:sldId id="383" r:id="rId27"/>
    <p:sldId id="384" r:id="rId28"/>
    <p:sldId id="395" r:id="rId29"/>
    <p:sldId id="396" r:id="rId30"/>
    <p:sldId id="397" r:id="rId31"/>
    <p:sldId id="403" r:id="rId32"/>
    <p:sldId id="407" r:id="rId33"/>
    <p:sldId id="400" r:id="rId34"/>
    <p:sldId id="405" r:id="rId35"/>
    <p:sldId id="408" r:id="rId36"/>
    <p:sldId id="409" r:id="rId37"/>
    <p:sldId id="32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7254"/>
  </p:normalViewPr>
  <p:slideViewPr>
    <p:cSldViewPr snapToGrid="0" snapToObjects="1">
      <p:cViewPr varScale="1">
        <p:scale>
          <a:sx n="102" d="100"/>
          <a:sy n="102" d="100"/>
        </p:scale>
        <p:origin x="141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E83C1-2762-594F-B8E3-F2665EF18AEB}" type="datetimeFigureOut">
              <a:rPr lang="en-US" smtClean="0"/>
              <a:t>5/23/23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5DCF-3265-454B-BF8A-3E7ACD065CB7}" type="slidenum">
              <a:rPr lang="en-US" smtClean="0"/>
              <a:t>‹#›</a:t>
            </a:fld>
            <a:endParaRPr lang="en-US" dirty="0"/>
          </a:p>
        </p:txBody>
      </p:sp>
    </p:spTree>
    <p:extLst>
      <p:ext uri="{BB962C8B-B14F-4D97-AF65-F5344CB8AC3E}">
        <p14:creationId xmlns:p14="http://schemas.microsoft.com/office/powerpoint/2010/main" val="414883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a:t>
            </a:fld>
            <a:endParaRPr lang="en-US" dirty="0"/>
          </a:p>
        </p:txBody>
      </p:sp>
    </p:spTree>
    <p:extLst>
      <p:ext uri="{BB962C8B-B14F-4D97-AF65-F5344CB8AC3E}">
        <p14:creationId xmlns:p14="http://schemas.microsoft.com/office/powerpoint/2010/main" val="280141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11</a:t>
            </a:fld>
            <a:endParaRPr lang="en-US" dirty="0"/>
          </a:p>
        </p:txBody>
      </p:sp>
    </p:spTree>
    <p:extLst>
      <p:ext uri="{BB962C8B-B14F-4D97-AF65-F5344CB8AC3E}">
        <p14:creationId xmlns:p14="http://schemas.microsoft.com/office/powerpoint/2010/main" val="224760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12</a:t>
            </a:fld>
            <a:endParaRPr lang="en-US" dirty="0"/>
          </a:p>
        </p:txBody>
      </p:sp>
    </p:spTree>
    <p:extLst>
      <p:ext uri="{BB962C8B-B14F-4D97-AF65-F5344CB8AC3E}">
        <p14:creationId xmlns:p14="http://schemas.microsoft.com/office/powerpoint/2010/main" val="35078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13</a:t>
            </a:fld>
            <a:endParaRPr lang="en-US" dirty="0"/>
          </a:p>
        </p:txBody>
      </p:sp>
    </p:spTree>
    <p:extLst>
      <p:ext uri="{BB962C8B-B14F-4D97-AF65-F5344CB8AC3E}">
        <p14:creationId xmlns:p14="http://schemas.microsoft.com/office/powerpoint/2010/main" val="392606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14</a:t>
            </a:fld>
            <a:endParaRPr lang="en-US" dirty="0"/>
          </a:p>
        </p:txBody>
      </p:sp>
    </p:spTree>
    <p:extLst>
      <p:ext uri="{BB962C8B-B14F-4D97-AF65-F5344CB8AC3E}">
        <p14:creationId xmlns:p14="http://schemas.microsoft.com/office/powerpoint/2010/main" val="155945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15</a:t>
            </a:fld>
            <a:endParaRPr lang="en-US" dirty="0"/>
          </a:p>
        </p:txBody>
      </p:sp>
    </p:spTree>
    <p:extLst>
      <p:ext uri="{BB962C8B-B14F-4D97-AF65-F5344CB8AC3E}">
        <p14:creationId xmlns:p14="http://schemas.microsoft.com/office/powerpoint/2010/main" val="359844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16</a:t>
            </a:fld>
            <a:endParaRPr lang="en-US" dirty="0"/>
          </a:p>
        </p:txBody>
      </p:sp>
    </p:spTree>
    <p:extLst>
      <p:ext uri="{BB962C8B-B14F-4D97-AF65-F5344CB8AC3E}">
        <p14:creationId xmlns:p14="http://schemas.microsoft.com/office/powerpoint/2010/main" val="196469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17</a:t>
            </a:fld>
            <a:endParaRPr lang="en-US" dirty="0"/>
          </a:p>
        </p:txBody>
      </p:sp>
    </p:spTree>
    <p:extLst>
      <p:ext uri="{BB962C8B-B14F-4D97-AF65-F5344CB8AC3E}">
        <p14:creationId xmlns:p14="http://schemas.microsoft.com/office/powerpoint/2010/main" val="66457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18</a:t>
            </a:fld>
            <a:endParaRPr lang="en-US" dirty="0"/>
          </a:p>
        </p:txBody>
      </p:sp>
    </p:spTree>
    <p:extLst>
      <p:ext uri="{BB962C8B-B14F-4D97-AF65-F5344CB8AC3E}">
        <p14:creationId xmlns:p14="http://schemas.microsoft.com/office/powerpoint/2010/main" val="128310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19</a:t>
            </a:fld>
            <a:endParaRPr lang="en-US" dirty="0"/>
          </a:p>
        </p:txBody>
      </p:sp>
    </p:spTree>
    <p:extLst>
      <p:ext uri="{BB962C8B-B14F-4D97-AF65-F5344CB8AC3E}">
        <p14:creationId xmlns:p14="http://schemas.microsoft.com/office/powerpoint/2010/main" val="331918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20</a:t>
            </a:fld>
            <a:endParaRPr lang="en-US" dirty="0"/>
          </a:p>
        </p:txBody>
      </p:sp>
    </p:spTree>
    <p:extLst>
      <p:ext uri="{BB962C8B-B14F-4D97-AF65-F5344CB8AC3E}">
        <p14:creationId xmlns:p14="http://schemas.microsoft.com/office/powerpoint/2010/main" val="13497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a:t>
            </a:fld>
            <a:endParaRPr lang="en-US" dirty="0"/>
          </a:p>
        </p:txBody>
      </p:sp>
    </p:spTree>
    <p:extLst>
      <p:ext uri="{BB962C8B-B14F-4D97-AF65-F5344CB8AC3E}">
        <p14:creationId xmlns:p14="http://schemas.microsoft.com/office/powerpoint/2010/main" val="3584575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21</a:t>
            </a:fld>
            <a:endParaRPr lang="en-US" dirty="0"/>
          </a:p>
        </p:txBody>
      </p:sp>
    </p:spTree>
    <p:extLst>
      <p:ext uri="{BB962C8B-B14F-4D97-AF65-F5344CB8AC3E}">
        <p14:creationId xmlns:p14="http://schemas.microsoft.com/office/powerpoint/2010/main" val="47385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22</a:t>
            </a:fld>
            <a:endParaRPr lang="en-US" dirty="0"/>
          </a:p>
        </p:txBody>
      </p:sp>
    </p:spTree>
    <p:extLst>
      <p:ext uri="{BB962C8B-B14F-4D97-AF65-F5344CB8AC3E}">
        <p14:creationId xmlns:p14="http://schemas.microsoft.com/office/powerpoint/2010/main" val="384287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23</a:t>
            </a:fld>
            <a:endParaRPr lang="en-US" dirty="0"/>
          </a:p>
        </p:txBody>
      </p:sp>
    </p:spTree>
    <p:extLst>
      <p:ext uri="{BB962C8B-B14F-4D97-AF65-F5344CB8AC3E}">
        <p14:creationId xmlns:p14="http://schemas.microsoft.com/office/powerpoint/2010/main" val="273957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24</a:t>
            </a:fld>
            <a:endParaRPr lang="en-US" dirty="0"/>
          </a:p>
        </p:txBody>
      </p:sp>
    </p:spTree>
    <p:extLst>
      <p:ext uri="{BB962C8B-B14F-4D97-AF65-F5344CB8AC3E}">
        <p14:creationId xmlns:p14="http://schemas.microsoft.com/office/powerpoint/2010/main" val="4110695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25</a:t>
            </a:fld>
            <a:endParaRPr lang="en-US" dirty="0"/>
          </a:p>
        </p:txBody>
      </p:sp>
    </p:spTree>
    <p:extLst>
      <p:ext uri="{BB962C8B-B14F-4D97-AF65-F5344CB8AC3E}">
        <p14:creationId xmlns:p14="http://schemas.microsoft.com/office/powerpoint/2010/main" val="56053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26</a:t>
            </a:fld>
            <a:endParaRPr lang="en-US" dirty="0"/>
          </a:p>
        </p:txBody>
      </p:sp>
    </p:spTree>
    <p:extLst>
      <p:ext uri="{BB962C8B-B14F-4D97-AF65-F5344CB8AC3E}">
        <p14:creationId xmlns:p14="http://schemas.microsoft.com/office/powerpoint/2010/main" val="2180864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27</a:t>
            </a:fld>
            <a:endParaRPr lang="en-US" dirty="0"/>
          </a:p>
        </p:txBody>
      </p:sp>
    </p:spTree>
    <p:extLst>
      <p:ext uri="{BB962C8B-B14F-4D97-AF65-F5344CB8AC3E}">
        <p14:creationId xmlns:p14="http://schemas.microsoft.com/office/powerpoint/2010/main" val="3306335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28</a:t>
            </a:fld>
            <a:endParaRPr lang="en-US" dirty="0"/>
          </a:p>
        </p:txBody>
      </p:sp>
    </p:spTree>
    <p:extLst>
      <p:ext uri="{BB962C8B-B14F-4D97-AF65-F5344CB8AC3E}">
        <p14:creationId xmlns:p14="http://schemas.microsoft.com/office/powerpoint/2010/main" val="2192025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29</a:t>
            </a:fld>
            <a:endParaRPr lang="en-US" dirty="0"/>
          </a:p>
        </p:txBody>
      </p:sp>
    </p:spTree>
    <p:extLst>
      <p:ext uri="{BB962C8B-B14F-4D97-AF65-F5344CB8AC3E}">
        <p14:creationId xmlns:p14="http://schemas.microsoft.com/office/powerpoint/2010/main" val="527723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30</a:t>
            </a:fld>
            <a:endParaRPr lang="en-US" dirty="0"/>
          </a:p>
        </p:txBody>
      </p:sp>
    </p:spTree>
    <p:extLst>
      <p:ext uri="{BB962C8B-B14F-4D97-AF65-F5344CB8AC3E}">
        <p14:creationId xmlns:p14="http://schemas.microsoft.com/office/powerpoint/2010/main" val="76433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a:t>
            </a:fld>
            <a:endParaRPr lang="en-US" dirty="0"/>
          </a:p>
        </p:txBody>
      </p:sp>
    </p:spTree>
    <p:extLst>
      <p:ext uri="{BB962C8B-B14F-4D97-AF65-F5344CB8AC3E}">
        <p14:creationId xmlns:p14="http://schemas.microsoft.com/office/powerpoint/2010/main" val="369828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31</a:t>
            </a:fld>
            <a:endParaRPr lang="en-US" dirty="0"/>
          </a:p>
        </p:txBody>
      </p:sp>
    </p:spTree>
    <p:extLst>
      <p:ext uri="{BB962C8B-B14F-4D97-AF65-F5344CB8AC3E}">
        <p14:creationId xmlns:p14="http://schemas.microsoft.com/office/powerpoint/2010/main" val="173011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32</a:t>
            </a:fld>
            <a:endParaRPr lang="en-US" dirty="0"/>
          </a:p>
        </p:txBody>
      </p:sp>
    </p:spTree>
    <p:extLst>
      <p:ext uri="{BB962C8B-B14F-4D97-AF65-F5344CB8AC3E}">
        <p14:creationId xmlns:p14="http://schemas.microsoft.com/office/powerpoint/2010/main" val="1601006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33</a:t>
            </a:fld>
            <a:endParaRPr lang="en-US" dirty="0"/>
          </a:p>
        </p:txBody>
      </p:sp>
    </p:spTree>
    <p:extLst>
      <p:ext uri="{BB962C8B-B14F-4D97-AF65-F5344CB8AC3E}">
        <p14:creationId xmlns:p14="http://schemas.microsoft.com/office/powerpoint/2010/main" val="736970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34</a:t>
            </a:fld>
            <a:endParaRPr lang="en-US" dirty="0"/>
          </a:p>
        </p:txBody>
      </p:sp>
    </p:spTree>
    <p:extLst>
      <p:ext uri="{BB962C8B-B14F-4D97-AF65-F5344CB8AC3E}">
        <p14:creationId xmlns:p14="http://schemas.microsoft.com/office/powerpoint/2010/main" val="3797395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35</a:t>
            </a:fld>
            <a:endParaRPr lang="en-US" dirty="0"/>
          </a:p>
        </p:txBody>
      </p:sp>
    </p:spTree>
    <p:extLst>
      <p:ext uri="{BB962C8B-B14F-4D97-AF65-F5344CB8AC3E}">
        <p14:creationId xmlns:p14="http://schemas.microsoft.com/office/powerpoint/2010/main" val="2019890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36</a:t>
            </a:fld>
            <a:endParaRPr lang="en-US" dirty="0"/>
          </a:p>
        </p:txBody>
      </p:sp>
    </p:spTree>
    <p:extLst>
      <p:ext uri="{BB962C8B-B14F-4D97-AF65-F5344CB8AC3E}">
        <p14:creationId xmlns:p14="http://schemas.microsoft.com/office/powerpoint/2010/main" val="406179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37</a:t>
            </a:fld>
            <a:endParaRPr lang="en-US" dirty="0"/>
          </a:p>
        </p:txBody>
      </p:sp>
    </p:spTree>
    <p:extLst>
      <p:ext uri="{BB962C8B-B14F-4D97-AF65-F5344CB8AC3E}">
        <p14:creationId xmlns:p14="http://schemas.microsoft.com/office/powerpoint/2010/main" val="183755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5</a:t>
            </a:fld>
            <a:endParaRPr lang="en-US" dirty="0"/>
          </a:p>
        </p:txBody>
      </p:sp>
    </p:spTree>
    <p:extLst>
      <p:ext uri="{BB962C8B-B14F-4D97-AF65-F5344CB8AC3E}">
        <p14:creationId xmlns:p14="http://schemas.microsoft.com/office/powerpoint/2010/main" val="268015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6</a:t>
            </a:fld>
            <a:endParaRPr lang="en-US" dirty="0"/>
          </a:p>
        </p:txBody>
      </p:sp>
    </p:spTree>
    <p:extLst>
      <p:ext uri="{BB962C8B-B14F-4D97-AF65-F5344CB8AC3E}">
        <p14:creationId xmlns:p14="http://schemas.microsoft.com/office/powerpoint/2010/main" val="233858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7</a:t>
            </a:fld>
            <a:endParaRPr lang="en-US" dirty="0"/>
          </a:p>
        </p:txBody>
      </p:sp>
    </p:spTree>
    <p:extLst>
      <p:ext uri="{BB962C8B-B14F-4D97-AF65-F5344CB8AC3E}">
        <p14:creationId xmlns:p14="http://schemas.microsoft.com/office/powerpoint/2010/main" val="343289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8</a:t>
            </a:fld>
            <a:endParaRPr lang="en-US" dirty="0"/>
          </a:p>
        </p:txBody>
      </p:sp>
    </p:spTree>
    <p:extLst>
      <p:ext uri="{BB962C8B-B14F-4D97-AF65-F5344CB8AC3E}">
        <p14:creationId xmlns:p14="http://schemas.microsoft.com/office/powerpoint/2010/main" val="19441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9</a:t>
            </a:fld>
            <a:endParaRPr lang="en-US" dirty="0"/>
          </a:p>
        </p:txBody>
      </p:sp>
    </p:spTree>
    <p:extLst>
      <p:ext uri="{BB962C8B-B14F-4D97-AF65-F5344CB8AC3E}">
        <p14:creationId xmlns:p14="http://schemas.microsoft.com/office/powerpoint/2010/main" val="370164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10</a:t>
            </a:fld>
            <a:endParaRPr lang="en-US" dirty="0"/>
          </a:p>
        </p:txBody>
      </p:sp>
    </p:spTree>
    <p:extLst>
      <p:ext uri="{BB962C8B-B14F-4D97-AF65-F5344CB8AC3E}">
        <p14:creationId xmlns:p14="http://schemas.microsoft.com/office/powerpoint/2010/main" val="2252396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5/23/23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5/23/23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910045"/>
            <a:ext cx="9489732" cy="780382"/>
          </a:xfrm>
        </p:spPr>
        <p:txBody>
          <a:bodyPr>
            <a:noAutofit/>
          </a:bodyPr>
          <a:lstStyle/>
          <a:p>
            <a:pPr algn="l"/>
            <a:r>
              <a:rPr lang="en-US" sz="2800" dirty="0"/>
              <a:t>Data Sources for identifying Professional Enabler activity</a:t>
            </a:r>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1793964" y="1848491"/>
            <a:ext cx="8675916" cy="3600027"/>
          </a:xfrm>
        </p:spPr>
        <p:txBody>
          <a:bodyPr>
            <a:normAutofit/>
          </a:bodyPr>
          <a:lstStyle/>
          <a:p>
            <a:pPr algn="l"/>
            <a:endParaRPr lang="en-GB" sz="2000" dirty="0"/>
          </a:p>
          <a:p>
            <a:pPr algn="l"/>
            <a:r>
              <a:rPr lang="en-GB" sz="2000" dirty="0"/>
              <a:t>Asia-Pacific Academy in Tokyo, Japan (Specialty programme) 2023</a:t>
            </a:r>
          </a:p>
          <a:p>
            <a:pPr algn="l"/>
            <a:endParaRPr lang="en-US" sz="2000" dirty="0"/>
          </a:p>
          <a:p>
            <a:pPr algn="l"/>
            <a:endParaRPr lang="en-US" sz="2000" dirty="0"/>
          </a:p>
          <a:p>
            <a:pPr algn="l"/>
            <a:r>
              <a:rPr lang="en-US" sz="2300" dirty="0"/>
              <a:t>OECD Tax Crime Academy course leader</a:t>
            </a:r>
          </a:p>
          <a:p>
            <a:pPr algn="l"/>
            <a:r>
              <a:rPr lang="en-US" sz="2300" dirty="0"/>
              <a:t>BRENDON NORMAN-ROSS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9061187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875278"/>
            <a:ext cx="9908421" cy="766354"/>
          </a:xfrm>
        </p:spPr>
        <p:txBody>
          <a:bodyPr>
            <a:noAutofit/>
          </a:bodyPr>
          <a:lstStyle/>
          <a:p>
            <a:pPr indent="-407988" algn="l"/>
            <a:r>
              <a:rPr lang="en-US" sz="2800" dirty="0"/>
              <a:t>4. Effective investigations: across government    	</a:t>
            </a:r>
            <a:br>
              <a:rPr lang="en-US" sz="2800" dirty="0"/>
            </a:br>
            <a:r>
              <a:rPr lang="en-US" sz="2800" dirty="0"/>
              <a:t>and across borders</a:t>
            </a:r>
            <a:r>
              <a:rPr lang="en-GB" sz="2800" dirty="0"/>
              <a:t> </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875246"/>
            <a:ext cx="9450544" cy="4555093"/>
          </a:xfrm>
          <a:prstGeom prst="rect">
            <a:avLst/>
          </a:prstGeom>
          <a:noFill/>
        </p:spPr>
        <p:txBody>
          <a:bodyPr wrap="square" rtlCol="0">
            <a:spAutoFit/>
          </a:bodyPr>
          <a:lstStyle/>
          <a:p>
            <a:pPr marL="0" lvl="1">
              <a:spcBef>
                <a:spcPts val="1200"/>
              </a:spcBef>
            </a:pPr>
            <a:r>
              <a:rPr lang="en-US" sz="2200" dirty="0"/>
              <a:t>Domestic whole government approaches:</a:t>
            </a:r>
          </a:p>
          <a:p>
            <a:pPr marL="0" lvl="1">
              <a:spcBef>
                <a:spcPts val="1200"/>
              </a:spcBef>
            </a:pPr>
            <a:endParaRPr lang="en-US" sz="2200" dirty="0"/>
          </a:p>
          <a:p>
            <a:pPr marL="750888" lvl="1" indent="-342900">
              <a:spcBef>
                <a:spcPts val="1200"/>
              </a:spcBef>
              <a:buFont typeface="Arial" panose="020B0604020202020204" pitchFamily="34" charset="0"/>
              <a:buChar char="•"/>
            </a:pPr>
            <a:r>
              <a:rPr lang="en-US" sz="2200" dirty="0"/>
              <a:t>In order to have the most coherent and robust approach to preventing, identifying, disrupting and prosecuting professional enablers, mechanisms should be in place to enable information sharing between the relevant agencies.</a:t>
            </a:r>
          </a:p>
          <a:p>
            <a:pPr marL="750888" lvl="1" indent="-342900">
              <a:spcBef>
                <a:spcPts val="1200"/>
              </a:spcBef>
              <a:buFont typeface="Arial" panose="020B0604020202020204" pitchFamily="34" charset="0"/>
              <a:buChar char="•"/>
            </a:pPr>
            <a:r>
              <a:rPr lang="en-US" sz="2200" dirty="0"/>
              <a:t>International co-operation.</a:t>
            </a:r>
          </a:p>
          <a:p>
            <a:pPr marL="750888" lvl="1" indent="-342900">
              <a:spcBef>
                <a:spcPts val="1200"/>
              </a:spcBef>
              <a:buFont typeface="Arial" panose="020B0604020202020204" pitchFamily="34" charset="0"/>
              <a:buChar char="•"/>
            </a:pPr>
            <a:r>
              <a:rPr lang="en-US" sz="2200" dirty="0"/>
              <a:t>Group requests / Spontaneous exchange of information</a:t>
            </a:r>
            <a:r>
              <a:rPr lang="en-GB" sz="2200" dirty="0"/>
              <a:t> / </a:t>
            </a:r>
            <a:r>
              <a:rPr lang="en-US" sz="2200" dirty="0"/>
              <a:t>On-sharing of tax information with other law enforcement agencies</a:t>
            </a:r>
            <a:r>
              <a:rPr lang="en-GB" sz="2200" dirty="0"/>
              <a:t>.</a:t>
            </a:r>
            <a:endParaRPr lang="en-US" sz="2200" dirty="0"/>
          </a:p>
          <a:p>
            <a:pPr marL="750888" lvl="1" indent="-342900">
              <a:spcBef>
                <a:spcPts val="1200"/>
              </a:spcBef>
              <a:buFont typeface="Arial" panose="020B0604020202020204" pitchFamily="34" charset="0"/>
              <a:buChar char="•"/>
            </a:pPr>
            <a:r>
              <a:rPr lang="en-US" sz="2200" dirty="0"/>
              <a:t>The Joint Chiefs of Global Tax Enforcement (the “J5”).</a:t>
            </a:r>
            <a:endParaRPr lang="en-GB" sz="2200" dirty="0"/>
          </a:p>
          <a:p>
            <a:endParaRPr lang="en-GB" sz="2000" dirty="0">
              <a:effectLst/>
            </a:endParaRPr>
          </a:p>
        </p:txBody>
      </p:sp>
    </p:spTree>
    <p:extLst>
      <p:ext uri="{BB962C8B-B14F-4D97-AF65-F5344CB8AC3E}">
        <p14:creationId xmlns:p14="http://schemas.microsoft.com/office/powerpoint/2010/main" val="3512489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875278"/>
            <a:ext cx="9908421" cy="766354"/>
          </a:xfrm>
        </p:spPr>
        <p:txBody>
          <a:bodyPr>
            <a:noAutofit/>
          </a:bodyPr>
          <a:lstStyle/>
          <a:p>
            <a:pPr indent="-407988" algn="l"/>
            <a:r>
              <a:rPr lang="en-US" sz="2800" dirty="0"/>
              <a:t>What is </a:t>
            </a:r>
            <a:r>
              <a:rPr lang="en-GB" sz="2800" dirty="0"/>
              <a:t>Data Mining?</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875246"/>
            <a:ext cx="9450544" cy="5539978"/>
          </a:xfrm>
          <a:prstGeom prst="rect">
            <a:avLst/>
          </a:prstGeom>
          <a:noFill/>
        </p:spPr>
        <p:txBody>
          <a:bodyPr wrap="square" rtlCol="0">
            <a:spAutoFit/>
          </a:bodyPr>
          <a:lstStyle/>
          <a:p>
            <a:r>
              <a:rPr lang="en-GB" sz="2000" dirty="0"/>
              <a:t>How Does the Commercial Sector Monetize Data Mining to by Selling Data or Using Data?</a:t>
            </a:r>
          </a:p>
          <a:p>
            <a:pPr marL="342900" lvl="1" indent="-342900">
              <a:spcBef>
                <a:spcPts val="1200"/>
              </a:spcBef>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Data mining is the process of analysing a large batch of information to discern trends and patterns.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Data mining can be used by corporations for everything from learning about what customers are interested in or want to buy to fraud detection and spam filtering.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Data mining programs break down patterns and connections in data based on what information users request or provide.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Social media companies use data mining techniques to commodify their users in order to generate profit.</a:t>
            </a:r>
          </a:p>
          <a:p>
            <a:pPr marL="0" lvl="1">
              <a:spcBef>
                <a:spcPts val="1200"/>
              </a:spcBef>
            </a:pPr>
            <a:endParaRPr lang="en-GB" sz="2200" dirty="0"/>
          </a:p>
          <a:p>
            <a:pPr marL="0" lvl="1">
              <a:spcBef>
                <a:spcPts val="1200"/>
              </a:spcBef>
            </a:pPr>
            <a:endParaRPr lang="en-GB" sz="2200" dirty="0"/>
          </a:p>
          <a:p>
            <a:endParaRPr lang="en-GB" sz="2000" dirty="0">
              <a:effectLst/>
            </a:endParaRPr>
          </a:p>
        </p:txBody>
      </p:sp>
    </p:spTree>
    <p:extLst>
      <p:ext uri="{BB962C8B-B14F-4D97-AF65-F5344CB8AC3E}">
        <p14:creationId xmlns:p14="http://schemas.microsoft.com/office/powerpoint/2010/main" val="25087691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dirty="0"/>
              <a:t>Data sources for identifying professional</a:t>
            </a:r>
            <a:br>
              <a:rPr lang="en-GB" sz="2800" dirty="0"/>
            </a:br>
            <a:r>
              <a:rPr lang="en-GB" sz="2800" dirty="0"/>
              <a:t>enabler activity</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5170646"/>
          </a:xfrm>
          <a:prstGeom prst="rect">
            <a:avLst/>
          </a:prstGeom>
          <a:noFill/>
        </p:spPr>
        <p:txBody>
          <a:bodyPr wrap="square" rtlCol="0">
            <a:spAutoFit/>
          </a:bodyPr>
          <a:lstStyle/>
          <a:p>
            <a:pPr marL="342900" indent="-342900">
              <a:buFont typeface="Arial" panose="020B0604020202020204" pitchFamily="34" charset="0"/>
              <a:buChar char="•"/>
            </a:pPr>
            <a:r>
              <a:rPr lang="en-GB" dirty="0"/>
              <a:t>Data mining information from offshore leaks, looking for links to professionals active in the jurisdiction, common clients of those professionals, and common structures.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Analysing information from suspicious activity reports (SARs), including SARs on international electronic funds transfers, to identify repeat transactions, professions or persons that are the subject of the reports.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Creating a reporting mechanism for officials across the tax administration to report suspicions or queries with respect to </a:t>
            </a:r>
            <a:r>
              <a:rPr lang="en-GB" dirty="0">
                <a:solidFill>
                  <a:srgbClr val="FFC000"/>
                </a:solidFill>
              </a:rPr>
              <a:t>intermediaries (lawyers etc)</a:t>
            </a:r>
            <a:r>
              <a:rPr lang="en-GB" dirty="0"/>
              <a:t> that are involved in suspect structures or transactions.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Information from voluntary disclosure programmes. Caution.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Anonymous or whistle blower reports. (retaining anonymity)</a:t>
            </a:r>
          </a:p>
          <a:p>
            <a:pPr marL="457200" indent="-457200">
              <a:buFont typeface="Arial" panose="020B0604020202020204" pitchFamily="34" charset="0"/>
              <a:buChar char="•"/>
            </a:pPr>
            <a:endParaRPr lang="en-GB" sz="2000" dirty="0"/>
          </a:p>
          <a:p>
            <a:pPr marL="342900" indent="-342900">
              <a:buFont typeface="Arial" panose="020B0604020202020204" pitchFamily="34" charset="0"/>
              <a:buChar char="•"/>
            </a:pPr>
            <a:r>
              <a:rPr lang="en-GB" dirty="0"/>
              <a:t>Information on the internet advertising tax schemes or offshore structures. </a:t>
            </a:r>
          </a:p>
          <a:p>
            <a:endParaRPr lang="en-GB" sz="2000" dirty="0"/>
          </a:p>
          <a:p>
            <a:endParaRPr lang="en-GB" sz="2000" dirty="0">
              <a:effectLst/>
            </a:endParaRPr>
          </a:p>
        </p:txBody>
      </p:sp>
    </p:spTree>
    <p:extLst>
      <p:ext uri="{BB962C8B-B14F-4D97-AF65-F5344CB8AC3E}">
        <p14:creationId xmlns:p14="http://schemas.microsoft.com/office/powerpoint/2010/main" val="15138503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dirty="0"/>
              <a:t>Data sources for identifying professional</a:t>
            </a:r>
            <a:br>
              <a:rPr lang="en-GB" sz="2800" dirty="0"/>
            </a:br>
            <a:r>
              <a:rPr lang="en-GB" sz="2800" dirty="0"/>
              <a:t>enabler activity</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5109091"/>
          </a:xfrm>
          <a:prstGeom prst="rect">
            <a:avLst/>
          </a:prstGeom>
          <a:noFill/>
        </p:spPr>
        <p:txBody>
          <a:bodyPr wrap="square" rtlCol="0">
            <a:spAutoFit/>
          </a:bodyPr>
          <a:lstStyle/>
          <a:p>
            <a:pPr marL="342900" indent="-342900">
              <a:buFont typeface="Arial" panose="020B0604020202020204" pitchFamily="34" charset="0"/>
              <a:buChar char="•"/>
            </a:pPr>
            <a:r>
              <a:rPr lang="en-GB" dirty="0"/>
              <a:t>Statistics on companies that have been struck off and cross-matching that information to companies served by the same service provider.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Statistics on disqualified directors and cross-matching that information to those that work for the same service provider. Creating a database of known professional enablers and known associates.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Creating an internal </a:t>
            </a:r>
            <a:r>
              <a:rPr lang="en-GB" dirty="0">
                <a:solidFill>
                  <a:srgbClr val="FFC000"/>
                </a:solidFill>
              </a:rPr>
              <a:t>database</a:t>
            </a:r>
            <a:r>
              <a:rPr lang="en-GB" dirty="0"/>
              <a:t> of shell companies, suspicious addresses, suspicious directors and persons etc. to query or use for data mining.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Validating the authenticity of documents with relevant government agencies (e.g. passport office, company registrar, financial regulators, other law enforcement authorities etc.) Validating the identity of taxpayers through signatures, photos or fingerprints in tax authority or government records.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Consulting the </a:t>
            </a:r>
            <a:r>
              <a:rPr lang="en-GB" dirty="0">
                <a:solidFill>
                  <a:srgbClr val="FFC000"/>
                </a:solidFill>
              </a:rPr>
              <a:t>OECD ATP Directory</a:t>
            </a:r>
            <a:r>
              <a:rPr lang="en-GB" dirty="0"/>
              <a:t>, a confidential database of over 400 aggressive tax planning schemes. </a:t>
            </a:r>
            <a:endParaRPr lang="en-GB" sz="2000" dirty="0"/>
          </a:p>
          <a:p>
            <a:endParaRPr lang="en-GB" sz="2000" dirty="0">
              <a:effectLst/>
            </a:endParaRPr>
          </a:p>
        </p:txBody>
      </p:sp>
    </p:spTree>
    <p:extLst>
      <p:ext uri="{BB962C8B-B14F-4D97-AF65-F5344CB8AC3E}">
        <p14:creationId xmlns:p14="http://schemas.microsoft.com/office/powerpoint/2010/main" val="11859130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b="1" dirty="0"/>
              <a:t>India – Case Example - </a:t>
            </a:r>
            <a:r>
              <a:rPr lang="en-US" sz="2800" b="1" dirty="0"/>
              <a:t> India’s use of data sources in professional enabler investigations</a:t>
            </a:r>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615553"/>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C34F1AB7-5FB6-5E45-B0CA-708ACE3D7B39}"/>
              </a:ext>
            </a:extLst>
          </p:cNvPr>
          <p:cNvSpPr txBox="1"/>
          <p:nvPr/>
        </p:nvSpPr>
        <p:spPr>
          <a:xfrm>
            <a:off x="1741712" y="2081106"/>
            <a:ext cx="8857708" cy="2492990"/>
          </a:xfrm>
          <a:prstGeom prst="rect">
            <a:avLst/>
          </a:prstGeom>
          <a:noFill/>
        </p:spPr>
        <p:txBody>
          <a:bodyPr wrap="square" rtlCol="0">
            <a:spAutoFit/>
          </a:bodyPr>
          <a:lstStyle/>
          <a:p>
            <a:pPr algn="ctr"/>
            <a:endParaRPr lang="en-US" sz="1600" dirty="0">
              <a:solidFill>
                <a:srgbClr val="FFC000"/>
              </a:solidFill>
            </a:endParaRPr>
          </a:p>
          <a:p>
            <a:pPr algn="ctr"/>
            <a:endParaRPr lang="en-US" sz="1600" dirty="0">
              <a:solidFill>
                <a:srgbClr val="FFC000"/>
              </a:solidFill>
            </a:endParaRPr>
          </a:p>
          <a:p>
            <a:r>
              <a:rPr lang="en-US" sz="2000" dirty="0"/>
              <a:t>Objective? Indian Government, in the normal course of business, was collating huge amounts of valuable data from various governmental departments. How could they gather this information and possibly use it to restrict financial crime?</a:t>
            </a:r>
          </a:p>
          <a:p>
            <a:pPr algn="ctr"/>
            <a:endParaRPr lang="en-US" sz="1600" dirty="0">
              <a:solidFill>
                <a:srgbClr val="FFC000"/>
              </a:solidFill>
            </a:endParaRPr>
          </a:p>
          <a:p>
            <a:pPr algn="ctr"/>
            <a:endParaRPr lang="en-US" sz="1600" dirty="0">
              <a:solidFill>
                <a:srgbClr val="FFC000"/>
              </a:solidFill>
            </a:endParaRPr>
          </a:p>
          <a:p>
            <a:pPr algn="ctr"/>
            <a:endParaRPr lang="en-US" sz="1600" dirty="0">
              <a:solidFill>
                <a:srgbClr val="FFC000"/>
              </a:solidFill>
            </a:endParaRPr>
          </a:p>
          <a:p>
            <a:pPr algn="ctr"/>
            <a:endParaRPr lang="en-US" sz="1600" dirty="0"/>
          </a:p>
        </p:txBody>
      </p:sp>
      <p:sp>
        <p:nvSpPr>
          <p:cNvPr id="6" name="Action Button: Home 5">
            <a:hlinkClick r:id="" action="ppaction://hlinkshowjump?jump=firstslide" highlightClick="1"/>
            <a:extLst>
              <a:ext uri="{FF2B5EF4-FFF2-40B4-BE49-F238E27FC236}">
                <a16:creationId xmlns:a16="http://schemas.microsoft.com/office/drawing/2014/main" id="{7887EE3A-D2E1-C641-B181-5D7BF6BAEE6C}"/>
              </a:ext>
            </a:extLst>
          </p:cNvPr>
          <p:cNvSpPr/>
          <p:nvPr/>
        </p:nvSpPr>
        <p:spPr>
          <a:xfrm>
            <a:off x="3333751" y="4582793"/>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a:extLst>
              <a:ext uri="{FF2B5EF4-FFF2-40B4-BE49-F238E27FC236}">
                <a16:creationId xmlns:a16="http://schemas.microsoft.com/office/drawing/2014/main" id="{D9198283-0636-A441-9D92-208B9D5269B2}"/>
              </a:ext>
            </a:extLst>
          </p:cNvPr>
          <p:cNvSpPr/>
          <p:nvPr/>
        </p:nvSpPr>
        <p:spPr>
          <a:xfrm>
            <a:off x="5212079" y="460076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id="{61CBE574-B559-7144-B4F5-486111E72544}"/>
              </a:ext>
            </a:extLst>
          </p:cNvPr>
          <p:cNvSpPr/>
          <p:nvPr/>
        </p:nvSpPr>
        <p:spPr>
          <a:xfrm>
            <a:off x="7208520" y="4647877"/>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8EF29EE-74A7-724B-9E71-1CCD94274935}"/>
              </a:ext>
            </a:extLst>
          </p:cNvPr>
          <p:cNvCxnSpPr/>
          <p:nvPr/>
        </p:nvCxnSpPr>
        <p:spPr>
          <a:xfrm>
            <a:off x="4602480" y="4175123"/>
            <a:ext cx="0" cy="14859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8E06B9-CA0C-2C4F-9260-6A931C689E71}"/>
              </a:ext>
            </a:extLst>
          </p:cNvPr>
          <p:cNvCxnSpPr/>
          <p:nvPr/>
        </p:nvCxnSpPr>
        <p:spPr>
          <a:xfrm>
            <a:off x="6477572" y="4203889"/>
            <a:ext cx="0" cy="14859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62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b="1" dirty="0"/>
              <a:t>India – Case Example - </a:t>
            </a:r>
            <a:r>
              <a:rPr lang="en-US" sz="2800" b="1" dirty="0"/>
              <a:t> India’s use of data sources in professional enabler investigations</a:t>
            </a:r>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615553"/>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C34F1AB7-5FB6-5E45-B0CA-708ACE3D7B39}"/>
              </a:ext>
            </a:extLst>
          </p:cNvPr>
          <p:cNvSpPr txBox="1"/>
          <p:nvPr/>
        </p:nvSpPr>
        <p:spPr>
          <a:xfrm>
            <a:off x="1741712" y="2081106"/>
            <a:ext cx="8857708" cy="2492990"/>
          </a:xfrm>
          <a:prstGeom prst="rect">
            <a:avLst/>
          </a:prstGeom>
          <a:noFill/>
        </p:spPr>
        <p:txBody>
          <a:bodyPr wrap="square" rtlCol="0">
            <a:spAutoFit/>
          </a:bodyPr>
          <a:lstStyle/>
          <a:p>
            <a:pPr algn="ctr"/>
            <a:endParaRPr lang="en-US" sz="1600" dirty="0">
              <a:solidFill>
                <a:srgbClr val="FFC000"/>
              </a:solidFill>
            </a:endParaRPr>
          </a:p>
          <a:p>
            <a:pPr algn="ctr"/>
            <a:endParaRPr lang="en-US" sz="1600" dirty="0">
              <a:solidFill>
                <a:srgbClr val="FFC000"/>
              </a:solidFill>
            </a:endParaRPr>
          </a:p>
          <a:p>
            <a:r>
              <a:rPr lang="en-US" sz="2000" dirty="0"/>
              <a:t>Objective? Indian Government, in the normal course of business, was collating huge amounts of valuable data from various governmental departments. How could they gather this information and possibly use it to restrict financial crime?</a:t>
            </a:r>
          </a:p>
          <a:p>
            <a:pPr algn="ctr"/>
            <a:endParaRPr lang="en-US" sz="1600" dirty="0">
              <a:solidFill>
                <a:srgbClr val="FFC000"/>
              </a:solidFill>
            </a:endParaRPr>
          </a:p>
          <a:p>
            <a:pPr algn="ctr"/>
            <a:endParaRPr lang="en-US" sz="1600" dirty="0">
              <a:solidFill>
                <a:srgbClr val="FFC000"/>
              </a:solidFill>
            </a:endParaRPr>
          </a:p>
          <a:p>
            <a:pPr algn="ctr"/>
            <a:endParaRPr lang="en-US" sz="1600" dirty="0">
              <a:solidFill>
                <a:srgbClr val="FFC000"/>
              </a:solidFill>
            </a:endParaRPr>
          </a:p>
          <a:p>
            <a:pPr algn="ctr"/>
            <a:endParaRPr lang="en-US" sz="1600" dirty="0"/>
          </a:p>
        </p:txBody>
      </p:sp>
      <p:sp>
        <p:nvSpPr>
          <p:cNvPr id="6" name="Action Button: Home 5">
            <a:hlinkClick r:id="" action="ppaction://hlinkshowjump?jump=firstslide" highlightClick="1"/>
            <a:extLst>
              <a:ext uri="{FF2B5EF4-FFF2-40B4-BE49-F238E27FC236}">
                <a16:creationId xmlns:a16="http://schemas.microsoft.com/office/drawing/2014/main" id="{7887EE3A-D2E1-C641-B181-5D7BF6BAEE6C}"/>
              </a:ext>
            </a:extLst>
          </p:cNvPr>
          <p:cNvSpPr/>
          <p:nvPr/>
        </p:nvSpPr>
        <p:spPr>
          <a:xfrm>
            <a:off x="3333751" y="4582793"/>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a:extLst>
              <a:ext uri="{FF2B5EF4-FFF2-40B4-BE49-F238E27FC236}">
                <a16:creationId xmlns:a16="http://schemas.microsoft.com/office/drawing/2014/main" id="{D9198283-0636-A441-9D92-208B9D5269B2}"/>
              </a:ext>
            </a:extLst>
          </p:cNvPr>
          <p:cNvSpPr/>
          <p:nvPr/>
        </p:nvSpPr>
        <p:spPr>
          <a:xfrm>
            <a:off x="5212079" y="460076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id="{61CBE574-B559-7144-B4F5-486111E72544}"/>
              </a:ext>
            </a:extLst>
          </p:cNvPr>
          <p:cNvSpPr/>
          <p:nvPr/>
        </p:nvSpPr>
        <p:spPr>
          <a:xfrm>
            <a:off x="7208520" y="4647877"/>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Down Arrow 2">
            <a:extLst>
              <a:ext uri="{FF2B5EF4-FFF2-40B4-BE49-F238E27FC236}">
                <a16:creationId xmlns:a16="http://schemas.microsoft.com/office/drawing/2014/main" id="{83322237-49A4-D540-B495-6EAC97790604}"/>
              </a:ext>
            </a:extLst>
          </p:cNvPr>
          <p:cNvSpPr/>
          <p:nvPr/>
        </p:nvSpPr>
        <p:spPr>
          <a:xfrm rot="16200000">
            <a:off x="4451985" y="4526075"/>
            <a:ext cx="312420" cy="783997"/>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a:extLst>
              <a:ext uri="{FF2B5EF4-FFF2-40B4-BE49-F238E27FC236}">
                <a16:creationId xmlns:a16="http://schemas.microsoft.com/office/drawing/2014/main" id="{2D7158B7-F123-954C-BF1B-404FCA0BEB4F}"/>
              </a:ext>
            </a:extLst>
          </p:cNvPr>
          <p:cNvSpPr/>
          <p:nvPr/>
        </p:nvSpPr>
        <p:spPr>
          <a:xfrm rot="16200000">
            <a:off x="6335291" y="4540679"/>
            <a:ext cx="312420" cy="783997"/>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58998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8935253" cy="766354"/>
          </a:xfrm>
        </p:spPr>
        <p:txBody>
          <a:bodyPr>
            <a:noAutofit/>
          </a:bodyPr>
          <a:lstStyle/>
          <a:p>
            <a:pPr algn="l"/>
            <a:r>
              <a:rPr lang="en-GB" sz="2800" b="1" dirty="0"/>
              <a:t>India – Case Example - </a:t>
            </a:r>
            <a:r>
              <a:rPr lang="en-US" sz="2800" b="1" dirty="0"/>
              <a:t> India’s use of data sources in professional enabler investigations</a:t>
            </a:r>
            <a:r>
              <a:rPr lang="en-GB" sz="2800" b="1" dirty="0"/>
              <a:t> – The Challenge</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615553"/>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US" sz="1600" dirty="0"/>
          </a:p>
        </p:txBody>
      </p:sp>
      <p:sp>
        <p:nvSpPr>
          <p:cNvPr id="3" name="Action Button: Home 2">
            <a:hlinkClick r:id="" action="ppaction://hlinkshowjump?jump=firstslide" highlightClick="1"/>
            <a:extLst>
              <a:ext uri="{FF2B5EF4-FFF2-40B4-BE49-F238E27FC236}">
                <a16:creationId xmlns:a16="http://schemas.microsoft.com/office/drawing/2014/main" id="{ACFEFBF0-BC09-DA4F-BFF4-0BDE22C6C9BA}"/>
              </a:ext>
            </a:extLst>
          </p:cNvPr>
          <p:cNvSpPr/>
          <p:nvPr/>
        </p:nvSpPr>
        <p:spPr>
          <a:xfrm>
            <a:off x="1150620" y="213159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958CCC-C4FA-EC40-B969-035A82466298}"/>
              </a:ext>
            </a:extLst>
          </p:cNvPr>
          <p:cNvSpPr txBox="1"/>
          <p:nvPr/>
        </p:nvSpPr>
        <p:spPr>
          <a:xfrm>
            <a:off x="2273508" y="2081106"/>
            <a:ext cx="46073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Unique Identification Authority </a:t>
            </a:r>
            <a:r>
              <a:rPr lang="en-US" dirty="0"/>
              <a:t>using “Aadhaar” numbers, a biometric-based unique identification number for individuals.</a:t>
            </a:r>
          </a:p>
        </p:txBody>
      </p:sp>
    </p:spTree>
    <p:extLst>
      <p:ext uri="{BB962C8B-B14F-4D97-AF65-F5344CB8AC3E}">
        <p14:creationId xmlns:p14="http://schemas.microsoft.com/office/powerpoint/2010/main" val="10860969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123512" cy="766354"/>
          </a:xfrm>
        </p:spPr>
        <p:txBody>
          <a:bodyPr>
            <a:noAutofit/>
          </a:bodyPr>
          <a:lstStyle/>
          <a:p>
            <a:pPr algn="l"/>
            <a:r>
              <a:rPr lang="en-GB" sz="2800" b="1" dirty="0"/>
              <a:t>India – Case Example - </a:t>
            </a:r>
            <a:r>
              <a:rPr lang="en-US" sz="2800" b="1" dirty="0"/>
              <a:t> India’s use of data sources in professional enabler investigations</a:t>
            </a:r>
            <a:r>
              <a:rPr lang="en-GB" sz="2800" b="1" dirty="0"/>
              <a:t> – The Challenge</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615553"/>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US" sz="1600" dirty="0"/>
          </a:p>
        </p:txBody>
      </p:sp>
      <p:sp>
        <p:nvSpPr>
          <p:cNvPr id="3" name="Action Button: Home 2">
            <a:hlinkClick r:id="" action="ppaction://hlinkshowjump?jump=firstslide" highlightClick="1"/>
            <a:extLst>
              <a:ext uri="{FF2B5EF4-FFF2-40B4-BE49-F238E27FC236}">
                <a16:creationId xmlns:a16="http://schemas.microsoft.com/office/drawing/2014/main" id="{ACFEFBF0-BC09-DA4F-BFF4-0BDE22C6C9BA}"/>
              </a:ext>
            </a:extLst>
          </p:cNvPr>
          <p:cNvSpPr/>
          <p:nvPr/>
        </p:nvSpPr>
        <p:spPr>
          <a:xfrm>
            <a:off x="1150620" y="213159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a:extLst>
              <a:ext uri="{FF2B5EF4-FFF2-40B4-BE49-F238E27FC236}">
                <a16:creationId xmlns:a16="http://schemas.microsoft.com/office/drawing/2014/main" id="{8816C8D4-36CE-5D4C-A6F9-C0CC2B524158}"/>
              </a:ext>
            </a:extLst>
          </p:cNvPr>
          <p:cNvSpPr/>
          <p:nvPr/>
        </p:nvSpPr>
        <p:spPr>
          <a:xfrm>
            <a:off x="1150620" y="3592801"/>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958CCC-C4FA-EC40-B969-035A82466298}"/>
              </a:ext>
            </a:extLst>
          </p:cNvPr>
          <p:cNvSpPr txBox="1"/>
          <p:nvPr/>
        </p:nvSpPr>
        <p:spPr>
          <a:xfrm>
            <a:off x="2273508" y="2081106"/>
            <a:ext cx="46073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Unique Identification Authority </a:t>
            </a:r>
            <a:r>
              <a:rPr lang="en-US" dirty="0"/>
              <a:t>using “Aadhaar” numbers, a biometric-based unique identification number for individuals.</a:t>
            </a:r>
          </a:p>
        </p:txBody>
      </p:sp>
      <p:sp>
        <p:nvSpPr>
          <p:cNvPr id="9" name="TextBox 8">
            <a:extLst>
              <a:ext uri="{FF2B5EF4-FFF2-40B4-BE49-F238E27FC236}">
                <a16:creationId xmlns:a16="http://schemas.microsoft.com/office/drawing/2014/main" id="{99497299-37EC-B142-B4E4-802EC4FA4CEC}"/>
              </a:ext>
            </a:extLst>
          </p:cNvPr>
          <p:cNvSpPr txBox="1"/>
          <p:nvPr/>
        </p:nvSpPr>
        <p:spPr>
          <a:xfrm>
            <a:off x="2273508" y="3566102"/>
            <a:ext cx="460735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Income Tax Department </a:t>
            </a:r>
            <a:r>
              <a:rPr lang="en-US" dirty="0"/>
              <a:t>through permanent account numbers (PANs), a unique taxpayer identity number mandatory for all taxpayers</a:t>
            </a:r>
          </a:p>
        </p:txBody>
      </p:sp>
    </p:spTree>
    <p:extLst>
      <p:ext uri="{BB962C8B-B14F-4D97-AF65-F5344CB8AC3E}">
        <p14:creationId xmlns:p14="http://schemas.microsoft.com/office/powerpoint/2010/main" val="22316016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8664" cy="766354"/>
          </a:xfrm>
        </p:spPr>
        <p:txBody>
          <a:bodyPr>
            <a:noAutofit/>
          </a:bodyPr>
          <a:lstStyle/>
          <a:p>
            <a:pPr algn="l"/>
            <a:r>
              <a:rPr lang="en-GB" sz="2800" b="1" dirty="0"/>
              <a:t>India – Case Example - </a:t>
            </a:r>
            <a:r>
              <a:rPr lang="en-US" sz="2800" b="1" dirty="0"/>
              <a:t> India’s use of data sources in </a:t>
            </a:r>
            <a:br>
              <a:rPr lang="en-US" sz="2800" b="1" dirty="0"/>
            </a:br>
            <a:r>
              <a:rPr lang="en-US" sz="2800" b="1" dirty="0"/>
              <a:t>professional enabler investigations</a:t>
            </a:r>
            <a:r>
              <a:rPr lang="en-GB" sz="2800" b="1" dirty="0"/>
              <a:t> – The Challenge</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615553"/>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US" sz="1600" dirty="0"/>
          </a:p>
        </p:txBody>
      </p:sp>
      <p:sp>
        <p:nvSpPr>
          <p:cNvPr id="3" name="Action Button: Home 2">
            <a:hlinkClick r:id="" action="ppaction://hlinkshowjump?jump=firstslide" highlightClick="1"/>
            <a:extLst>
              <a:ext uri="{FF2B5EF4-FFF2-40B4-BE49-F238E27FC236}">
                <a16:creationId xmlns:a16="http://schemas.microsoft.com/office/drawing/2014/main" id="{ACFEFBF0-BC09-DA4F-BFF4-0BDE22C6C9BA}"/>
              </a:ext>
            </a:extLst>
          </p:cNvPr>
          <p:cNvSpPr/>
          <p:nvPr/>
        </p:nvSpPr>
        <p:spPr>
          <a:xfrm>
            <a:off x="1150620" y="213159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a:extLst>
              <a:ext uri="{FF2B5EF4-FFF2-40B4-BE49-F238E27FC236}">
                <a16:creationId xmlns:a16="http://schemas.microsoft.com/office/drawing/2014/main" id="{8816C8D4-36CE-5D4C-A6F9-C0CC2B524158}"/>
              </a:ext>
            </a:extLst>
          </p:cNvPr>
          <p:cNvSpPr/>
          <p:nvPr/>
        </p:nvSpPr>
        <p:spPr>
          <a:xfrm>
            <a:off x="1150620" y="3592801"/>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a:extLst>
              <a:ext uri="{FF2B5EF4-FFF2-40B4-BE49-F238E27FC236}">
                <a16:creationId xmlns:a16="http://schemas.microsoft.com/office/drawing/2014/main" id="{9520A439-E9C9-6F4C-84EB-73E2CA5166DB}"/>
              </a:ext>
            </a:extLst>
          </p:cNvPr>
          <p:cNvSpPr/>
          <p:nvPr/>
        </p:nvSpPr>
        <p:spPr>
          <a:xfrm>
            <a:off x="1150620" y="4972361"/>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958CCC-C4FA-EC40-B969-035A82466298}"/>
              </a:ext>
            </a:extLst>
          </p:cNvPr>
          <p:cNvSpPr txBox="1"/>
          <p:nvPr/>
        </p:nvSpPr>
        <p:spPr>
          <a:xfrm>
            <a:off x="2273508" y="2081106"/>
            <a:ext cx="46073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Unique Identification Authority </a:t>
            </a:r>
            <a:r>
              <a:rPr lang="en-US" dirty="0"/>
              <a:t>using “Aadhaar” numbers, a biometric-based unique identification number for individuals.</a:t>
            </a:r>
          </a:p>
        </p:txBody>
      </p:sp>
      <p:sp>
        <p:nvSpPr>
          <p:cNvPr id="9" name="TextBox 8">
            <a:extLst>
              <a:ext uri="{FF2B5EF4-FFF2-40B4-BE49-F238E27FC236}">
                <a16:creationId xmlns:a16="http://schemas.microsoft.com/office/drawing/2014/main" id="{99497299-37EC-B142-B4E4-802EC4FA4CEC}"/>
              </a:ext>
            </a:extLst>
          </p:cNvPr>
          <p:cNvSpPr txBox="1"/>
          <p:nvPr/>
        </p:nvSpPr>
        <p:spPr>
          <a:xfrm>
            <a:off x="2273508" y="3566102"/>
            <a:ext cx="460735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Income Tax Department </a:t>
            </a:r>
            <a:r>
              <a:rPr lang="en-US" dirty="0"/>
              <a:t>through permanent account numbers (PANs), a unique taxpayer identity number mandatory for all taxpayers</a:t>
            </a:r>
          </a:p>
        </p:txBody>
      </p:sp>
      <p:sp>
        <p:nvSpPr>
          <p:cNvPr id="10" name="TextBox 9">
            <a:extLst>
              <a:ext uri="{FF2B5EF4-FFF2-40B4-BE49-F238E27FC236}">
                <a16:creationId xmlns:a16="http://schemas.microsoft.com/office/drawing/2014/main" id="{CE3D68EF-C412-9647-94C5-2680AAE2849B}"/>
              </a:ext>
            </a:extLst>
          </p:cNvPr>
          <p:cNvSpPr txBox="1"/>
          <p:nvPr/>
        </p:nvSpPr>
        <p:spPr>
          <a:xfrm>
            <a:off x="2273508" y="4941545"/>
            <a:ext cx="482071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Ministry of Corporate Affairs </a:t>
            </a:r>
            <a:r>
              <a:rPr lang="en-US" dirty="0"/>
              <a:t>manages the register for corporate entities and directors through the registering of corporate identity numbers (CINs) and director identification numbers (DINs).</a:t>
            </a:r>
            <a:endParaRPr lang="en-GB" dirty="0"/>
          </a:p>
        </p:txBody>
      </p:sp>
    </p:spTree>
    <p:extLst>
      <p:ext uri="{BB962C8B-B14F-4D97-AF65-F5344CB8AC3E}">
        <p14:creationId xmlns:p14="http://schemas.microsoft.com/office/powerpoint/2010/main" val="41129388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9293841" cy="766354"/>
          </a:xfrm>
        </p:spPr>
        <p:txBody>
          <a:bodyPr>
            <a:noAutofit/>
          </a:bodyPr>
          <a:lstStyle/>
          <a:p>
            <a:pPr algn="l"/>
            <a:r>
              <a:rPr lang="en-GB" sz="2800" b="1" dirty="0"/>
              <a:t>India – Case Example - </a:t>
            </a:r>
            <a:r>
              <a:rPr lang="en-US" sz="2800" b="1" dirty="0"/>
              <a:t> India’s use of data sources in </a:t>
            </a:r>
            <a:br>
              <a:rPr lang="en-US" sz="2800" b="1" dirty="0"/>
            </a:br>
            <a:r>
              <a:rPr lang="en-US" sz="2800" b="1" dirty="0"/>
              <a:t>professional enabler investigations</a:t>
            </a:r>
            <a:r>
              <a:rPr lang="en-GB" sz="2800" b="1" dirty="0"/>
              <a:t> – The Challenge</a:t>
            </a:r>
            <a:endParaRPr lang="en-US" sz="2800" b="1" dirty="0"/>
          </a:p>
        </p:txBody>
      </p:sp>
      <p:sp>
        <p:nvSpPr>
          <p:cNvPr id="3" name="Action Button: Home 2">
            <a:hlinkClick r:id="" action="ppaction://hlinkshowjump?jump=firstslide" highlightClick="1"/>
            <a:extLst>
              <a:ext uri="{FF2B5EF4-FFF2-40B4-BE49-F238E27FC236}">
                <a16:creationId xmlns:a16="http://schemas.microsoft.com/office/drawing/2014/main" id="{ACFEFBF0-BC09-DA4F-BFF4-0BDE22C6C9BA}"/>
              </a:ext>
            </a:extLst>
          </p:cNvPr>
          <p:cNvSpPr/>
          <p:nvPr/>
        </p:nvSpPr>
        <p:spPr>
          <a:xfrm>
            <a:off x="1150620" y="2131596"/>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a:extLst>
              <a:ext uri="{FF2B5EF4-FFF2-40B4-BE49-F238E27FC236}">
                <a16:creationId xmlns:a16="http://schemas.microsoft.com/office/drawing/2014/main" id="{8816C8D4-36CE-5D4C-A6F9-C0CC2B524158}"/>
              </a:ext>
            </a:extLst>
          </p:cNvPr>
          <p:cNvSpPr/>
          <p:nvPr/>
        </p:nvSpPr>
        <p:spPr>
          <a:xfrm>
            <a:off x="1150620" y="3592801"/>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a:extLst>
              <a:ext uri="{FF2B5EF4-FFF2-40B4-BE49-F238E27FC236}">
                <a16:creationId xmlns:a16="http://schemas.microsoft.com/office/drawing/2014/main" id="{9520A439-E9C9-6F4C-84EB-73E2CA5166DB}"/>
              </a:ext>
            </a:extLst>
          </p:cNvPr>
          <p:cNvSpPr/>
          <p:nvPr/>
        </p:nvSpPr>
        <p:spPr>
          <a:xfrm>
            <a:off x="1150620" y="4972361"/>
            <a:ext cx="670560" cy="670560"/>
          </a:xfrm>
          <a:prstGeom prst="actionButtonHo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958CCC-C4FA-EC40-B969-035A82466298}"/>
              </a:ext>
            </a:extLst>
          </p:cNvPr>
          <p:cNvSpPr txBox="1"/>
          <p:nvPr/>
        </p:nvSpPr>
        <p:spPr>
          <a:xfrm>
            <a:off x="2273508" y="2081106"/>
            <a:ext cx="46073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Unique Identification Authority </a:t>
            </a:r>
            <a:r>
              <a:rPr lang="en-US" dirty="0"/>
              <a:t>using “Aadhaar” numbers, a biometric-based unique identification number for individuals.</a:t>
            </a:r>
          </a:p>
        </p:txBody>
      </p:sp>
      <p:sp>
        <p:nvSpPr>
          <p:cNvPr id="9" name="TextBox 8">
            <a:extLst>
              <a:ext uri="{FF2B5EF4-FFF2-40B4-BE49-F238E27FC236}">
                <a16:creationId xmlns:a16="http://schemas.microsoft.com/office/drawing/2014/main" id="{99497299-37EC-B142-B4E4-802EC4FA4CEC}"/>
              </a:ext>
            </a:extLst>
          </p:cNvPr>
          <p:cNvSpPr txBox="1"/>
          <p:nvPr/>
        </p:nvSpPr>
        <p:spPr>
          <a:xfrm>
            <a:off x="2273508" y="3566102"/>
            <a:ext cx="460735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Income Tax Department </a:t>
            </a:r>
            <a:r>
              <a:rPr lang="en-US" dirty="0"/>
              <a:t>through permanent account numbers (PANs), a unique taxpayer identity number mandatory for all taxpayers</a:t>
            </a:r>
          </a:p>
        </p:txBody>
      </p:sp>
      <p:sp>
        <p:nvSpPr>
          <p:cNvPr id="10" name="TextBox 9">
            <a:extLst>
              <a:ext uri="{FF2B5EF4-FFF2-40B4-BE49-F238E27FC236}">
                <a16:creationId xmlns:a16="http://schemas.microsoft.com/office/drawing/2014/main" id="{CE3D68EF-C412-9647-94C5-2680AAE2849B}"/>
              </a:ext>
            </a:extLst>
          </p:cNvPr>
          <p:cNvSpPr txBox="1"/>
          <p:nvPr/>
        </p:nvSpPr>
        <p:spPr>
          <a:xfrm>
            <a:off x="2273508" y="4941545"/>
            <a:ext cx="482071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Ministry of Corporate Affairs </a:t>
            </a:r>
            <a:r>
              <a:rPr lang="en-US" dirty="0"/>
              <a:t>manages the register for corporate entities and directors through the registering of corporate identity numbers (CINs) and director identification numbers (DINs).</a:t>
            </a:r>
            <a:endParaRPr lang="en-GB" dirty="0"/>
          </a:p>
        </p:txBody>
      </p:sp>
      <p:sp>
        <p:nvSpPr>
          <p:cNvPr id="12" name="TextBox 11">
            <a:extLst>
              <a:ext uri="{FF2B5EF4-FFF2-40B4-BE49-F238E27FC236}">
                <a16:creationId xmlns:a16="http://schemas.microsoft.com/office/drawing/2014/main" id="{05009959-DAB8-BD43-BBBB-FDD19831D290}"/>
              </a:ext>
            </a:extLst>
          </p:cNvPr>
          <p:cNvSpPr txBox="1"/>
          <p:nvPr/>
        </p:nvSpPr>
        <p:spPr>
          <a:xfrm>
            <a:off x="7680960" y="4741490"/>
            <a:ext cx="3673388" cy="1477328"/>
          </a:xfrm>
          <a:prstGeom prst="rect">
            <a:avLst/>
          </a:prstGeom>
          <a:noFill/>
        </p:spPr>
        <p:txBody>
          <a:bodyPr wrap="square" rtlCol="0">
            <a:spAutoFit/>
          </a:bodyPr>
          <a:lstStyle/>
          <a:p>
            <a:r>
              <a:rPr lang="en-US" dirty="0">
                <a:solidFill>
                  <a:srgbClr val="FFC000"/>
                </a:solidFill>
              </a:rPr>
              <a:t>Objective </a:t>
            </a:r>
            <a:r>
              <a:rPr lang="en-US" dirty="0"/>
              <a:t>- perform data analytics across the information held by the three different government departments and data-mine between the three databases.</a:t>
            </a:r>
            <a:r>
              <a:rPr lang="en-GB" dirty="0"/>
              <a:t> </a:t>
            </a:r>
            <a:endParaRPr lang="en-US" dirty="0"/>
          </a:p>
        </p:txBody>
      </p:sp>
      <p:pic>
        <p:nvPicPr>
          <p:cNvPr id="14" name="Picture 13">
            <a:extLst>
              <a:ext uri="{FF2B5EF4-FFF2-40B4-BE49-F238E27FC236}">
                <a16:creationId xmlns:a16="http://schemas.microsoft.com/office/drawing/2014/main" id="{AFB7942F-54A2-EE41-B074-34CFDD2388DC}"/>
              </a:ext>
            </a:extLst>
          </p:cNvPr>
          <p:cNvPicPr>
            <a:picLocks noChangeAspect="1"/>
          </p:cNvPicPr>
          <p:nvPr/>
        </p:nvPicPr>
        <p:blipFill rotWithShape="1">
          <a:blip r:embed="rId3"/>
          <a:srcRect l="2389" b="1804"/>
          <a:stretch/>
        </p:blipFill>
        <p:spPr>
          <a:xfrm>
            <a:off x="7780020" y="2287598"/>
            <a:ext cx="3528608" cy="2368222"/>
          </a:xfrm>
          <a:prstGeom prst="rect">
            <a:avLst/>
          </a:prstGeom>
        </p:spPr>
      </p:pic>
    </p:spTree>
    <p:extLst>
      <p:ext uri="{BB962C8B-B14F-4D97-AF65-F5344CB8AC3E}">
        <p14:creationId xmlns:p14="http://schemas.microsoft.com/office/powerpoint/2010/main" val="109285557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668560" y="2365465"/>
            <a:ext cx="8117308" cy="766354"/>
          </a:xfrm>
        </p:spPr>
        <p:txBody>
          <a:bodyPr>
            <a:normAutofit/>
          </a:bodyPr>
          <a:lstStyle/>
          <a:p>
            <a:pPr algn="ctr"/>
            <a:r>
              <a:rPr lang="en-GB" sz="3200" dirty="0"/>
              <a:t>Quick recap</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301182" y="2519171"/>
            <a:ext cx="9131251" cy="707886"/>
          </a:xfrm>
          <a:prstGeom prst="rect">
            <a:avLst/>
          </a:prstGeom>
          <a:noFill/>
        </p:spPr>
        <p:txBody>
          <a:bodyPr wrap="square" rtlCol="0">
            <a:spAutoFit/>
          </a:bodyPr>
          <a:lstStyle/>
          <a:p>
            <a:pPr lvl="1">
              <a:spcBef>
                <a:spcPts val="1200"/>
              </a:spcBef>
            </a:pPr>
            <a:endParaRPr lang="en-GB" sz="2000" dirty="0"/>
          </a:p>
          <a:p>
            <a:endParaRPr lang="en-GB" sz="2000" dirty="0">
              <a:effectLst/>
            </a:endParaRPr>
          </a:p>
        </p:txBody>
      </p:sp>
      <p:pic>
        <p:nvPicPr>
          <p:cNvPr id="3" name="Picture 2">
            <a:extLst>
              <a:ext uri="{FF2B5EF4-FFF2-40B4-BE49-F238E27FC236}">
                <a16:creationId xmlns:a16="http://schemas.microsoft.com/office/drawing/2014/main" id="{4A0FA062-5A5B-E447-AE01-9FB9EE70D0C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20543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b="1" dirty="0"/>
              <a:t>India – Case Example - </a:t>
            </a:r>
            <a:r>
              <a:rPr lang="en-US" sz="2800" b="1" dirty="0"/>
              <a:t> </a:t>
            </a:r>
            <a:r>
              <a:rPr lang="en-GB" sz="2800" b="1" dirty="0"/>
              <a:t>So What did India do - and what are PAN’s, Dins etc?</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477053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2017, the government of </a:t>
            </a:r>
            <a:r>
              <a:rPr lang="en-US" dirty="0">
                <a:solidFill>
                  <a:srgbClr val="FFC000"/>
                </a:solidFill>
              </a:rPr>
              <a:t>India set up a special task force </a:t>
            </a:r>
            <a:r>
              <a:rPr lang="en-US" dirty="0"/>
              <a:t>dedicated to the identification and eradication of shell companies. Shell companies are </a:t>
            </a:r>
            <a:r>
              <a:rPr lang="en-US" dirty="0" err="1"/>
              <a:t>recognised</a:t>
            </a:r>
            <a:r>
              <a:rPr lang="en-US" dirty="0"/>
              <a:t> as a risk to the tax base due to their usage in the commission of tax crimes and other financial crimes.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As a country with a large population, information in India on individuals, taxpayers, corporations and directors are </a:t>
            </a:r>
            <a:r>
              <a:rPr lang="en-US" dirty="0">
                <a:solidFill>
                  <a:srgbClr val="FFC000"/>
                </a:solidFill>
              </a:rPr>
              <a:t>held in different databases </a:t>
            </a:r>
            <a:r>
              <a:rPr lang="en-US" dirty="0"/>
              <a:t>by separate government departments and ministries. Information on individuals is maintained by the Unique Identification Authority using “Aadhaar” numbers, a biometric-based unique identification number for individuals.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Information on taxpayers is held by the Income Tax Department through permanent account numbers </a:t>
            </a:r>
            <a:r>
              <a:rPr lang="en-US" dirty="0">
                <a:solidFill>
                  <a:srgbClr val="FFC000"/>
                </a:solidFill>
              </a:rPr>
              <a:t>(PANs), </a:t>
            </a:r>
            <a:r>
              <a:rPr lang="en-US" dirty="0"/>
              <a:t>a unique taxpayer identity number that is mandatory for all taxpayers (but not necessarily all individuals). Finally, the Ministry of Corporate Affairs manages the register for corporate entities and directors through the registering of corporate identity numbers (CINs) and director identification numbers </a:t>
            </a:r>
            <a:r>
              <a:rPr lang="en-US" dirty="0">
                <a:solidFill>
                  <a:srgbClr val="FFC000"/>
                </a:solidFill>
              </a:rPr>
              <a:t>(DINs).</a:t>
            </a:r>
            <a:endParaRPr lang="en-GB" dirty="0">
              <a:solidFill>
                <a:srgbClr val="FFC000"/>
              </a:solidFill>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4068776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US" sz="2800" b="1" dirty="0"/>
              <a:t>India’s use of data sources in professional enabler investigations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393954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 of the key tasks in identifying shell companies was to be able to perform data analytics across the information held by the three different government departments and data-mine between the three databases.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results of this triangulation of information between government departments were dramatic. By linking the information between Aadhaar numbers and PANs, </a:t>
            </a:r>
            <a:r>
              <a:rPr lang="en-US" dirty="0">
                <a:solidFill>
                  <a:srgbClr val="FFC000"/>
                </a:solidFill>
              </a:rPr>
              <a:t>many ghost PAN holders, duplicate PAN holders or fake PANs were identified and removed from the system.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Cases of fraudulent non-quoting of PANs were also identified, which was previously </a:t>
            </a:r>
            <a:r>
              <a:rPr lang="en-US" dirty="0">
                <a:solidFill>
                  <a:srgbClr val="FFC000"/>
                </a:solidFill>
              </a:rPr>
              <a:t>a common way for fraudsters to remain undetected by the Income Tax Department, </a:t>
            </a:r>
            <a:r>
              <a:rPr lang="en-US" dirty="0"/>
              <a:t>leading to high value transactions being concealed and </a:t>
            </a:r>
            <a:r>
              <a:rPr lang="en-US" dirty="0">
                <a:solidFill>
                  <a:srgbClr val="FFC000"/>
                </a:solidFill>
              </a:rPr>
              <a:t>fraudsters escaping investigation or audit</a:t>
            </a:r>
            <a:r>
              <a:rPr lang="en-US" dirty="0"/>
              <a:t>.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6860203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US" sz="2800" b="1" dirty="0"/>
              <a:t>India’s use of data sources in professional enabler investigations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471720" cy="393954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crosschecking of information with DINs and CINs also </a:t>
            </a:r>
            <a:r>
              <a:rPr lang="en-US" dirty="0">
                <a:solidFill>
                  <a:srgbClr val="FFC000"/>
                </a:solidFill>
              </a:rPr>
              <a:t>revealed the identify of fraudulent directors and shell companies</a:t>
            </a:r>
            <a:r>
              <a:rPr lang="en-US" dirty="0"/>
              <a:t>. This was evident when anomalies were found for companies that had filed financial statements but failed to file an annual tax return, or vice versa, where companies had filed an annual tax return but failed to file financial statements, as required.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resulted in the disqualification of </a:t>
            </a:r>
            <a:r>
              <a:rPr lang="en-US" dirty="0">
                <a:solidFill>
                  <a:srgbClr val="FFC000"/>
                </a:solidFill>
              </a:rPr>
              <a:t>309 000 directors</a:t>
            </a:r>
            <a:r>
              <a:rPr lang="en-US" dirty="0"/>
              <a:t>, and </a:t>
            </a:r>
            <a:r>
              <a:rPr lang="en-US" dirty="0">
                <a:solidFill>
                  <a:srgbClr val="FFC000"/>
                </a:solidFill>
              </a:rPr>
              <a:t>226 000 companies</a:t>
            </a:r>
            <a:r>
              <a:rPr lang="en-US" dirty="0"/>
              <a:t> being struck- off by the Ministry.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Furthermore, in the process of this crackdown on fraudulent activity by directors, fraudulent PANs and companies, </a:t>
            </a:r>
            <a:r>
              <a:rPr lang="en-US" dirty="0">
                <a:solidFill>
                  <a:srgbClr val="FFC000"/>
                </a:solidFill>
              </a:rPr>
              <a:t>approximately 400 professional enablers were identified as responsible.</a:t>
            </a:r>
          </a:p>
          <a:p>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4282420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US" sz="2800" b="1" dirty="0"/>
              <a:t>India’s use of data sources in professional enabler investigations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634948" cy="3939540"/>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straightforward action of combining information and </a:t>
            </a:r>
            <a:r>
              <a:rPr lang="en-US" dirty="0">
                <a:solidFill>
                  <a:srgbClr val="FFC000"/>
                </a:solidFill>
              </a:rPr>
              <a:t>databases that were already in the Indian government’s possession</a:t>
            </a:r>
            <a:r>
              <a:rPr lang="en-US" dirty="0"/>
              <a:t>, was able to root out thousands of cases of basic fraud and non-compliance by individuals, companies, directors and other professional enablers.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particular, the triangulated information also gave the Indian authorities a clearer picture of where wrongdoing was being perpetrated by the same sets of persons repeatedly, which indicated where professional enablers might be involved and further investigation would be warranted.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Result – India was able, due to simple cross checking of the system </a:t>
            </a:r>
            <a:r>
              <a:rPr lang="en-GB" dirty="0"/>
              <a:t>investigate and prosecute a high number of individuals and furthermore shut down shell companies.</a:t>
            </a:r>
          </a:p>
          <a:p>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333340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UK example - Simple Data Mining</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5215348" cy="4493538"/>
          </a:xfrm>
          <a:prstGeom prst="rect">
            <a:avLst/>
          </a:prstGeom>
          <a:noFill/>
        </p:spPr>
        <p:txBody>
          <a:bodyPr wrap="square" rtlCol="0">
            <a:spAutoFit/>
          </a:bodyPr>
          <a:lstStyle/>
          <a:p>
            <a:pPr marL="285750" indent="-285750">
              <a:buFont typeface="Arial" panose="020B0604020202020204" pitchFamily="34" charset="0"/>
              <a:buChar char="•"/>
            </a:pPr>
            <a:r>
              <a:rPr lang="en-US" dirty="0"/>
              <a:t>Consider submission of SARs by sector using available data from various agencies.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banks are submitting circa 637,776 SARs, then how can law firms only be submitting 2,859 SARs as introducers and intermediaries for the same business sector?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 would be conducting data analysis across submitted SARs and challenging relevant law firms and TCSP’s </a:t>
            </a:r>
            <a:r>
              <a:rPr lang="en-US" dirty="0">
                <a:solidFill>
                  <a:srgbClr val="FFC000"/>
                </a:solidFill>
              </a:rPr>
              <a:t>(subject to V high risk pursuant to NRA) </a:t>
            </a:r>
            <a:r>
              <a:rPr lang="en-US" dirty="0"/>
              <a:t>Enquire on the basis of </a:t>
            </a:r>
            <a:r>
              <a:rPr lang="en-US" i="1" dirty="0"/>
              <a:t>‘reasonable suspicion’, </a:t>
            </a:r>
            <a:r>
              <a:rPr lang="en-US" dirty="0"/>
              <a:t>pursuant to POCA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graphicFrame>
        <p:nvGraphicFramePr>
          <p:cNvPr id="3" name="Table 2">
            <a:extLst>
              <a:ext uri="{FF2B5EF4-FFF2-40B4-BE49-F238E27FC236}">
                <a16:creationId xmlns:a16="http://schemas.microsoft.com/office/drawing/2014/main" id="{46448354-6EBA-E947-9628-DE0BC8004CB5}"/>
              </a:ext>
            </a:extLst>
          </p:cNvPr>
          <p:cNvGraphicFramePr>
            <a:graphicFrameLocks noGrp="1"/>
          </p:cNvGraphicFramePr>
          <p:nvPr>
            <p:extLst>
              <p:ext uri="{D42A27DB-BD31-4B8C-83A1-F6EECF244321}">
                <p14:modId xmlns:p14="http://schemas.microsoft.com/office/powerpoint/2010/main" val="3562309189"/>
              </p:ext>
            </p:extLst>
          </p:nvPr>
        </p:nvGraphicFramePr>
        <p:xfrm>
          <a:off x="7825740" y="590004"/>
          <a:ext cx="3676982" cy="5648673"/>
        </p:xfrm>
        <a:graphic>
          <a:graphicData uri="http://schemas.openxmlformats.org/drawingml/2006/table">
            <a:tbl>
              <a:tblPr/>
              <a:tblGrid>
                <a:gridCol w="1129072">
                  <a:extLst>
                    <a:ext uri="{9D8B030D-6E8A-4147-A177-3AD203B41FA5}">
                      <a16:colId xmlns:a16="http://schemas.microsoft.com/office/drawing/2014/main" val="3850216657"/>
                    </a:ext>
                  </a:extLst>
                </a:gridCol>
                <a:gridCol w="949221">
                  <a:extLst>
                    <a:ext uri="{9D8B030D-6E8A-4147-A177-3AD203B41FA5}">
                      <a16:colId xmlns:a16="http://schemas.microsoft.com/office/drawing/2014/main" val="429794709"/>
                    </a:ext>
                  </a:extLst>
                </a:gridCol>
                <a:gridCol w="659457">
                  <a:extLst>
                    <a:ext uri="{9D8B030D-6E8A-4147-A177-3AD203B41FA5}">
                      <a16:colId xmlns:a16="http://schemas.microsoft.com/office/drawing/2014/main" val="3142210679"/>
                    </a:ext>
                  </a:extLst>
                </a:gridCol>
                <a:gridCol w="939232">
                  <a:extLst>
                    <a:ext uri="{9D8B030D-6E8A-4147-A177-3AD203B41FA5}">
                      <a16:colId xmlns:a16="http://schemas.microsoft.com/office/drawing/2014/main" val="4073747160"/>
                    </a:ext>
                  </a:extLst>
                </a:gridCol>
              </a:tblGrid>
              <a:tr h="710913">
                <a:tc>
                  <a:txBody>
                    <a:bodyPr/>
                    <a:lstStyle/>
                    <a:p>
                      <a:pPr algn="ctr"/>
                      <a:r>
                        <a:rPr lang="en-GB" sz="1200" b="1" dirty="0">
                          <a:solidFill>
                            <a:srgbClr val="FFFFFF"/>
                          </a:solidFill>
                          <a:effectLst/>
                          <a:latin typeface="+mn-lt"/>
                        </a:rPr>
                        <a:t>Industry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April 2021/March 2022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 of 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 comparison to 2020/ 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extLst>
                  <a:ext uri="{0D108BD9-81ED-4DB2-BD59-A6C34878D82A}">
                    <a16:rowId xmlns:a16="http://schemas.microsoft.com/office/drawing/2014/main" val="1518493900"/>
                  </a:ext>
                </a:extLst>
              </a:tr>
              <a:tr h="322176">
                <a:tc>
                  <a:txBody>
                    <a:bodyPr/>
                    <a:lstStyle/>
                    <a:p>
                      <a:pPr algn="ctr"/>
                      <a:r>
                        <a:rPr lang="en-GB" sz="1200" dirty="0">
                          <a:solidFill>
                            <a:schemeClr val="accent1">
                              <a:lumMod val="40000"/>
                              <a:lumOff val="60000"/>
                            </a:schemeClr>
                          </a:solidFill>
                          <a:latin typeface="+mn-lt"/>
                        </a:rPr>
                        <a:t> </a:t>
                      </a:r>
                    </a:p>
                    <a:p>
                      <a:pPr algn="ctr"/>
                      <a:r>
                        <a:rPr lang="en-GB" sz="1200" dirty="0">
                          <a:solidFill>
                            <a:schemeClr val="tx1"/>
                          </a:solidFill>
                          <a:latin typeface="+mn-lt"/>
                        </a:rPr>
                        <a:t>Banks</a:t>
                      </a:r>
                    </a:p>
                    <a:p>
                      <a:pPr algn="ctr"/>
                      <a:endParaRPr lang="en-GB" sz="1200" dirty="0">
                        <a:solidFill>
                          <a:schemeClr val="accent1">
                            <a:lumMod val="40000"/>
                            <a:lumOff val="60000"/>
                          </a:schemeClr>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637,776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70.77%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+15.57%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57644"/>
                  </a:ext>
                </a:extLst>
              </a:tr>
              <a:tr h="402719">
                <a:tc>
                  <a:txBody>
                    <a:bodyPr/>
                    <a:lstStyle/>
                    <a:p>
                      <a:pPr algn="ctr"/>
                      <a:r>
                        <a:rPr lang="en-GB" sz="1200" dirty="0">
                          <a:latin typeface="+mn-lt"/>
                        </a:rPr>
                        <a:t> Building </a:t>
                      </a:r>
                    </a:p>
                    <a:p>
                      <a:pPr algn="ctr"/>
                      <a:r>
                        <a:rPr lang="en-GB" sz="1200" dirty="0">
                          <a:latin typeface="+mn-lt"/>
                        </a:rPr>
                        <a:t>societies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56,931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6.32%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+90.80%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514671"/>
                  </a:ext>
                </a:extLst>
              </a:tr>
              <a:tr h="533185">
                <a:tc>
                  <a:txBody>
                    <a:bodyPr/>
                    <a:lstStyle/>
                    <a:p>
                      <a:pPr algn="ctr"/>
                      <a:r>
                        <a:rPr lang="en-GB" sz="1200" dirty="0">
                          <a:latin typeface="+mn-lt"/>
                        </a:rPr>
                        <a:t> Money services     business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27,397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3.04%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+13.28%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989546"/>
                  </a:ext>
                </a:extLst>
              </a:tr>
              <a:tr h="533185">
                <a:tc>
                  <a:txBody>
                    <a:bodyPr/>
                    <a:lstStyle/>
                    <a:p>
                      <a:pPr algn="ctr"/>
                      <a:r>
                        <a:rPr lang="en-GB" sz="1200" dirty="0">
                          <a:latin typeface="+mn-lt"/>
                        </a:rPr>
                        <a:t> Financial institution: Other</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113,246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12.57%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+13.01%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48989"/>
                  </a:ext>
                </a:extLst>
              </a:tr>
              <a:tr h="533185">
                <a:tc>
                  <a:txBody>
                    <a:bodyPr/>
                    <a:lstStyle/>
                    <a:p>
                      <a:pPr algn="ctr"/>
                      <a:r>
                        <a:rPr lang="en-GB" sz="1200" dirty="0">
                          <a:latin typeface="+mn-lt"/>
                        </a:rPr>
                        <a:t> Accountants &amp;</a:t>
                      </a:r>
                    </a:p>
                    <a:p>
                      <a:pPr algn="ctr"/>
                      <a:r>
                        <a:rPr lang="en-GB" sz="1200" dirty="0">
                          <a:latin typeface="+mn-lt"/>
                        </a:rPr>
                        <a:t> tax advisors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5,863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0.65%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+25.47%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10010"/>
                  </a:ext>
                </a:extLst>
              </a:tr>
              <a:tr h="533185">
                <a:tc>
                  <a:txBody>
                    <a:bodyPr/>
                    <a:lstStyle/>
                    <a:p>
                      <a:pPr algn="ctr"/>
                      <a:r>
                        <a:rPr lang="en-GB" sz="1200" dirty="0">
                          <a:solidFill>
                            <a:schemeClr val="tx1"/>
                          </a:solidFill>
                          <a:latin typeface="+mn-lt"/>
                        </a:rPr>
                        <a:t> Legal professionals</a:t>
                      </a:r>
                    </a:p>
                    <a:p>
                      <a:pPr algn="ctr"/>
                      <a:r>
                        <a:rPr lang="en-GB" sz="1200" dirty="0">
                          <a:solidFill>
                            <a:schemeClr val="tx1"/>
                          </a:solidFill>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2,859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0.32%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+29.07%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053967"/>
                  </a:ext>
                </a:extLst>
              </a:tr>
              <a:tr h="533185">
                <a:tc>
                  <a:txBody>
                    <a:bodyPr/>
                    <a:lstStyle/>
                    <a:p>
                      <a:pPr algn="ctr"/>
                      <a:r>
                        <a:rPr lang="en-GB" sz="1200" dirty="0">
                          <a:solidFill>
                            <a:schemeClr val="tx1"/>
                          </a:solidFill>
                          <a:latin typeface="+mn-lt"/>
                        </a:rPr>
                        <a:t>Trust or company service providers</a:t>
                      </a:r>
                    </a:p>
                    <a:p>
                      <a:pPr algn="ctr"/>
                      <a:r>
                        <a:rPr lang="en-GB" sz="1200" dirty="0">
                          <a:solidFill>
                            <a:schemeClr val="tx1"/>
                          </a:solidFill>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140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+53.85%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625368"/>
                  </a:ext>
                </a:extLst>
              </a:tr>
              <a:tr h="355457">
                <a:tc>
                  <a:txBody>
                    <a:bodyPr/>
                    <a:lstStyle/>
                    <a:p>
                      <a:pPr algn="ctr"/>
                      <a:r>
                        <a:rPr lang="en-GB" sz="1200" dirty="0">
                          <a:latin typeface="+mn-lt"/>
                        </a:rPr>
                        <a:t>Estate agents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780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+14.71%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16411"/>
                  </a:ext>
                </a:extLst>
              </a:tr>
              <a:tr h="710913">
                <a:tc>
                  <a:txBody>
                    <a:bodyPr/>
                    <a:lstStyle/>
                    <a:p>
                      <a:pPr algn="l"/>
                      <a:endParaRPr lang="en-GB" sz="1200" dirty="0"/>
                    </a:p>
                    <a:p>
                      <a:pPr algn="ctr"/>
                      <a:r>
                        <a:rPr lang="en-GB" sz="1200" b="1" dirty="0">
                          <a:solidFill>
                            <a:srgbClr val="FFFFFF"/>
                          </a:solidFill>
                          <a:effectLst/>
                        </a:rPr>
                        <a:t>Total</a:t>
                      </a: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C000"/>
                          </a:solidFill>
                          <a:effectLst/>
                        </a:rPr>
                        <a:t>901,255</a:t>
                      </a:r>
                      <a:endParaRPr lang="en-GB" sz="1200" dirty="0">
                        <a:solidFill>
                          <a:srgbClr val="FFC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FFFF"/>
                          </a:solidFill>
                          <a:effectLst/>
                        </a:rPr>
                        <a:t>100%</a:t>
                      </a: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FFFF"/>
                          </a:solidFill>
                          <a:effectLst/>
                        </a:rPr>
                        <a:t>+21.41%</a:t>
                      </a:r>
                      <a:br>
                        <a:rPr lang="en-GB" sz="1200" b="1" dirty="0">
                          <a:solidFill>
                            <a:srgbClr val="FFFFFF"/>
                          </a:solidFill>
                          <a:effectLst/>
                        </a:rPr>
                      </a:br>
                      <a:br>
                        <a:rPr lang="en-GB" sz="1200" b="1" dirty="0">
                          <a:solidFill>
                            <a:srgbClr val="FFFFFF"/>
                          </a:solidFill>
                          <a:effectLst/>
                        </a:rPr>
                      </a:b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extLst>
                  <a:ext uri="{0D108BD9-81ED-4DB2-BD59-A6C34878D82A}">
                    <a16:rowId xmlns:a16="http://schemas.microsoft.com/office/drawing/2014/main" val="30916302"/>
                  </a:ext>
                </a:extLst>
              </a:tr>
            </a:tbl>
          </a:graphicData>
        </a:graphic>
      </p:graphicFrame>
      <p:sp>
        <p:nvSpPr>
          <p:cNvPr id="7" name="TextBox 6">
            <a:extLst>
              <a:ext uri="{FF2B5EF4-FFF2-40B4-BE49-F238E27FC236}">
                <a16:creationId xmlns:a16="http://schemas.microsoft.com/office/drawing/2014/main" id="{CA47E6CD-2D38-014F-ADB1-E2F0EDB795DB}"/>
              </a:ext>
            </a:extLst>
          </p:cNvPr>
          <p:cNvSpPr txBox="1"/>
          <p:nvPr/>
        </p:nvSpPr>
        <p:spPr>
          <a:xfrm>
            <a:off x="8538752" y="6405176"/>
            <a:ext cx="3653248" cy="246221"/>
          </a:xfrm>
          <a:prstGeom prst="rect">
            <a:avLst/>
          </a:prstGeom>
          <a:noFill/>
        </p:spPr>
        <p:txBody>
          <a:bodyPr wrap="square" rtlCol="0">
            <a:spAutoFit/>
          </a:bodyPr>
          <a:lstStyle/>
          <a:p>
            <a:r>
              <a:rPr lang="en-US" sz="1000" dirty="0"/>
              <a:t>National Crime Agency (NCA) published statistics</a:t>
            </a:r>
            <a:endParaRPr lang="en-US" dirty="0"/>
          </a:p>
        </p:txBody>
      </p:sp>
    </p:spTree>
    <p:extLst>
      <p:ext uri="{BB962C8B-B14F-4D97-AF65-F5344CB8AC3E}">
        <p14:creationId xmlns:p14="http://schemas.microsoft.com/office/powerpoint/2010/main" val="16271478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UK example - Simple Data Mining</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5215348" cy="4770537"/>
          </a:xfrm>
          <a:prstGeom prst="rect">
            <a:avLst/>
          </a:prstGeom>
          <a:noFill/>
        </p:spPr>
        <p:txBody>
          <a:bodyPr wrap="square" rtlCol="0">
            <a:spAutoFit/>
          </a:bodyPr>
          <a:lstStyle/>
          <a:p>
            <a:pPr marL="285750" indent="-285750">
              <a:buFont typeface="Arial" panose="020B0604020202020204" pitchFamily="34" charset="0"/>
              <a:buChar char="•"/>
            </a:pPr>
            <a:r>
              <a:rPr lang="en-US" dirty="0"/>
              <a:t>Consider submission of SARs by sector using available data from various agencies.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banks are submitting circa 637,776 SARs, then how can law firms only be submitting 2,859 SARs as introducers and intermediaries for the same business?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conducting data analysis across submitted SARs and challenging relevant law firms and TCSP’s </a:t>
            </a:r>
            <a:r>
              <a:rPr lang="en-US" dirty="0">
                <a:solidFill>
                  <a:srgbClr val="FFC000"/>
                </a:solidFill>
              </a:rPr>
              <a:t>(subject to V high risk pursuant to NRA)</a:t>
            </a:r>
          </a:p>
          <a:p>
            <a:pPr marL="285750" indent="-285750">
              <a:buFont typeface="Arial" panose="020B0604020202020204" pitchFamily="34" charset="0"/>
              <a:buChar char="•"/>
            </a:pPr>
            <a:endParaRPr lang="en-US" dirty="0">
              <a:solidFill>
                <a:srgbClr val="FFC000"/>
              </a:solidFill>
            </a:endParaRPr>
          </a:p>
          <a:p>
            <a:pPr marL="285750" indent="-285750">
              <a:buFont typeface="Arial" panose="020B0604020202020204" pitchFamily="34" charset="0"/>
              <a:buChar char="•"/>
            </a:pPr>
            <a:r>
              <a:rPr lang="en-US" dirty="0"/>
              <a:t>Enquire on the basis of </a:t>
            </a:r>
            <a:r>
              <a:rPr lang="en-US" i="1" dirty="0"/>
              <a:t>‘reasonable suspicion’, </a:t>
            </a:r>
            <a:r>
              <a:rPr lang="en-US" dirty="0"/>
              <a:t>pursuant to for example the UK POCA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graphicFrame>
        <p:nvGraphicFramePr>
          <p:cNvPr id="3" name="Table 2">
            <a:extLst>
              <a:ext uri="{FF2B5EF4-FFF2-40B4-BE49-F238E27FC236}">
                <a16:creationId xmlns:a16="http://schemas.microsoft.com/office/drawing/2014/main" id="{46448354-6EBA-E947-9628-DE0BC8004CB5}"/>
              </a:ext>
            </a:extLst>
          </p:cNvPr>
          <p:cNvGraphicFramePr>
            <a:graphicFrameLocks noGrp="1"/>
          </p:cNvGraphicFramePr>
          <p:nvPr/>
        </p:nvGraphicFramePr>
        <p:xfrm>
          <a:off x="7825740" y="590004"/>
          <a:ext cx="3676982" cy="5648673"/>
        </p:xfrm>
        <a:graphic>
          <a:graphicData uri="http://schemas.openxmlformats.org/drawingml/2006/table">
            <a:tbl>
              <a:tblPr/>
              <a:tblGrid>
                <a:gridCol w="1129072">
                  <a:extLst>
                    <a:ext uri="{9D8B030D-6E8A-4147-A177-3AD203B41FA5}">
                      <a16:colId xmlns:a16="http://schemas.microsoft.com/office/drawing/2014/main" val="3850216657"/>
                    </a:ext>
                  </a:extLst>
                </a:gridCol>
                <a:gridCol w="949221">
                  <a:extLst>
                    <a:ext uri="{9D8B030D-6E8A-4147-A177-3AD203B41FA5}">
                      <a16:colId xmlns:a16="http://schemas.microsoft.com/office/drawing/2014/main" val="429794709"/>
                    </a:ext>
                  </a:extLst>
                </a:gridCol>
                <a:gridCol w="659457">
                  <a:extLst>
                    <a:ext uri="{9D8B030D-6E8A-4147-A177-3AD203B41FA5}">
                      <a16:colId xmlns:a16="http://schemas.microsoft.com/office/drawing/2014/main" val="3142210679"/>
                    </a:ext>
                  </a:extLst>
                </a:gridCol>
                <a:gridCol w="939232">
                  <a:extLst>
                    <a:ext uri="{9D8B030D-6E8A-4147-A177-3AD203B41FA5}">
                      <a16:colId xmlns:a16="http://schemas.microsoft.com/office/drawing/2014/main" val="4073747160"/>
                    </a:ext>
                  </a:extLst>
                </a:gridCol>
              </a:tblGrid>
              <a:tr h="710913">
                <a:tc>
                  <a:txBody>
                    <a:bodyPr/>
                    <a:lstStyle/>
                    <a:p>
                      <a:pPr algn="ctr"/>
                      <a:r>
                        <a:rPr lang="en-GB" sz="1200" b="1" dirty="0">
                          <a:solidFill>
                            <a:srgbClr val="FFFFFF"/>
                          </a:solidFill>
                          <a:effectLst/>
                          <a:latin typeface="+mn-lt"/>
                        </a:rPr>
                        <a:t>Industry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April 2021/March 2022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 of 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ctr"/>
                      <a:r>
                        <a:rPr lang="en-GB" sz="1200" b="1" dirty="0">
                          <a:solidFill>
                            <a:srgbClr val="FFFFFF"/>
                          </a:solidFill>
                          <a:effectLst/>
                          <a:latin typeface="+mn-lt"/>
                        </a:rPr>
                        <a:t>% comparison to 2020/ 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extLst>
                  <a:ext uri="{0D108BD9-81ED-4DB2-BD59-A6C34878D82A}">
                    <a16:rowId xmlns:a16="http://schemas.microsoft.com/office/drawing/2014/main" val="1518493900"/>
                  </a:ext>
                </a:extLst>
              </a:tr>
              <a:tr h="322176">
                <a:tc>
                  <a:txBody>
                    <a:bodyPr/>
                    <a:lstStyle/>
                    <a:p>
                      <a:pPr algn="ctr"/>
                      <a:r>
                        <a:rPr lang="en-GB" sz="1200" dirty="0">
                          <a:solidFill>
                            <a:schemeClr val="accent1">
                              <a:lumMod val="40000"/>
                              <a:lumOff val="60000"/>
                            </a:schemeClr>
                          </a:solidFill>
                          <a:latin typeface="+mn-lt"/>
                        </a:rPr>
                        <a:t> </a:t>
                      </a:r>
                    </a:p>
                    <a:p>
                      <a:pPr algn="ctr"/>
                      <a:r>
                        <a:rPr lang="en-GB" sz="1200" dirty="0">
                          <a:solidFill>
                            <a:schemeClr val="tx1"/>
                          </a:solidFill>
                          <a:latin typeface="+mn-lt"/>
                        </a:rPr>
                        <a:t>Banks</a:t>
                      </a:r>
                    </a:p>
                    <a:p>
                      <a:pPr algn="ctr"/>
                      <a:endParaRPr lang="en-GB" sz="1200" dirty="0">
                        <a:solidFill>
                          <a:schemeClr val="accent1">
                            <a:lumMod val="40000"/>
                            <a:lumOff val="60000"/>
                          </a:schemeClr>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637,776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70.77%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solidFill>
                          <a:schemeClr val="accent1">
                            <a:lumMod val="40000"/>
                            <a:lumOff val="60000"/>
                          </a:schemeClr>
                        </a:solidFill>
                        <a:latin typeface="+mn-lt"/>
                      </a:endParaRPr>
                    </a:p>
                    <a:p>
                      <a:pPr algn="ctr"/>
                      <a:r>
                        <a:rPr lang="en-GB" sz="1200" dirty="0">
                          <a:solidFill>
                            <a:schemeClr val="accent1">
                              <a:lumMod val="40000"/>
                              <a:lumOff val="60000"/>
                            </a:schemeClr>
                          </a:solidFill>
                          <a:latin typeface="+mn-lt"/>
                        </a:rPr>
                        <a:t>+15.57%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357644"/>
                  </a:ext>
                </a:extLst>
              </a:tr>
              <a:tr h="402719">
                <a:tc>
                  <a:txBody>
                    <a:bodyPr/>
                    <a:lstStyle/>
                    <a:p>
                      <a:pPr algn="ctr"/>
                      <a:r>
                        <a:rPr lang="en-GB" sz="1200" dirty="0">
                          <a:latin typeface="+mn-lt"/>
                        </a:rPr>
                        <a:t> Building </a:t>
                      </a:r>
                    </a:p>
                    <a:p>
                      <a:pPr algn="ctr"/>
                      <a:r>
                        <a:rPr lang="en-GB" sz="1200" dirty="0">
                          <a:latin typeface="+mn-lt"/>
                        </a:rPr>
                        <a:t>societies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56,931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6.32%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+90.80%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514671"/>
                  </a:ext>
                </a:extLst>
              </a:tr>
              <a:tr h="533185">
                <a:tc>
                  <a:txBody>
                    <a:bodyPr/>
                    <a:lstStyle/>
                    <a:p>
                      <a:pPr algn="ctr"/>
                      <a:r>
                        <a:rPr lang="en-GB" sz="1200" dirty="0">
                          <a:latin typeface="+mn-lt"/>
                        </a:rPr>
                        <a:t> Money services     business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27,397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3.04%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+13.28%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989546"/>
                  </a:ext>
                </a:extLst>
              </a:tr>
              <a:tr h="533185">
                <a:tc>
                  <a:txBody>
                    <a:bodyPr/>
                    <a:lstStyle/>
                    <a:p>
                      <a:pPr algn="ctr"/>
                      <a:r>
                        <a:rPr lang="en-GB" sz="1200" dirty="0">
                          <a:latin typeface="+mn-lt"/>
                        </a:rPr>
                        <a:t> Financial institution: Other</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113,246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12.57%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+13.01%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48989"/>
                  </a:ext>
                </a:extLst>
              </a:tr>
              <a:tr h="533185">
                <a:tc>
                  <a:txBody>
                    <a:bodyPr/>
                    <a:lstStyle/>
                    <a:p>
                      <a:pPr algn="ctr"/>
                      <a:r>
                        <a:rPr lang="en-GB" sz="1200" dirty="0">
                          <a:latin typeface="+mn-lt"/>
                        </a:rPr>
                        <a:t> Accountants &amp;</a:t>
                      </a:r>
                    </a:p>
                    <a:p>
                      <a:pPr algn="ctr"/>
                      <a:r>
                        <a:rPr lang="en-GB" sz="1200" dirty="0">
                          <a:latin typeface="+mn-lt"/>
                        </a:rPr>
                        <a:t> tax advisors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5,863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0.65%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+25.47%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10010"/>
                  </a:ext>
                </a:extLst>
              </a:tr>
              <a:tr h="533185">
                <a:tc>
                  <a:txBody>
                    <a:bodyPr/>
                    <a:lstStyle/>
                    <a:p>
                      <a:pPr algn="ctr"/>
                      <a:r>
                        <a:rPr lang="en-GB" sz="1200" dirty="0">
                          <a:solidFill>
                            <a:schemeClr val="tx1"/>
                          </a:solidFill>
                          <a:latin typeface="+mn-lt"/>
                        </a:rPr>
                        <a:t> Legal professionals</a:t>
                      </a:r>
                    </a:p>
                    <a:p>
                      <a:pPr algn="ctr"/>
                      <a:r>
                        <a:rPr lang="en-GB" sz="1200" dirty="0">
                          <a:solidFill>
                            <a:schemeClr val="tx1"/>
                          </a:solidFill>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2,859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0.32%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C000"/>
                          </a:solidFill>
                          <a:latin typeface="+mn-lt"/>
                        </a:rPr>
                        <a:t>+29.07%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053967"/>
                  </a:ext>
                </a:extLst>
              </a:tr>
              <a:tr h="533185">
                <a:tc>
                  <a:txBody>
                    <a:bodyPr/>
                    <a:lstStyle/>
                    <a:p>
                      <a:pPr algn="ctr"/>
                      <a:r>
                        <a:rPr lang="en-GB" sz="1200" dirty="0">
                          <a:solidFill>
                            <a:schemeClr val="tx1"/>
                          </a:solidFill>
                          <a:latin typeface="+mn-lt"/>
                        </a:rPr>
                        <a:t>Trust or company service providers</a:t>
                      </a:r>
                    </a:p>
                    <a:p>
                      <a:pPr algn="ctr"/>
                      <a:r>
                        <a:rPr lang="en-GB" sz="1200" dirty="0">
                          <a:solidFill>
                            <a:schemeClr val="tx1"/>
                          </a:solidFill>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140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FFFF00"/>
                          </a:solidFill>
                          <a:latin typeface="+mn-lt"/>
                        </a:rPr>
                        <a:t>+53.85%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625368"/>
                  </a:ext>
                </a:extLst>
              </a:tr>
              <a:tr h="355457">
                <a:tc>
                  <a:txBody>
                    <a:bodyPr/>
                    <a:lstStyle/>
                    <a:p>
                      <a:pPr algn="ctr"/>
                      <a:r>
                        <a:rPr lang="en-GB" sz="1200" dirty="0">
                          <a:latin typeface="+mn-lt"/>
                        </a:rPr>
                        <a:t>Estate agents</a:t>
                      </a:r>
                    </a:p>
                    <a:p>
                      <a:pPr algn="ctr"/>
                      <a:r>
                        <a:rPr lang="en-GB" sz="1200" dirty="0">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a:latin typeface="+mn-lt"/>
                        </a:rPr>
                        <a:t>780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latin typeface="+mn-lt"/>
                        </a:rPr>
                        <a:t>+14.71%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16411"/>
                  </a:ext>
                </a:extLst>
              </a:tr>
              <a:tr h="710913">
                <a:tc>
                  <a:txBody>
                    <a:bodyPr/>
                    <a:lstStyle/>
                    <a:p>
                      <a:pPr algn="l"/>
                      <a:endParaRPr lang="en-GB" sz="1200" dirty="0"/>
                    </a:p>
                    <a:p>
                      <a:pPr algn="ctr"/>
                      <a:r>
                        <a:rPr lang="en-GB" sz="1200" b="1" dirty="0">
                          <a:solidFill>
                            <a:srgbClr val="FFFFFF"/>
                          </a:solidFill>
                          <a:effectLst/>
                        </a:rPr>
                        <a:t>Total</a:t>
                      </a: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C000"/>
                          </a:solidFill>
                          <a:effectLst/>
                        </a:rPr>
                        <a:t>901,255</a:t>
                      </a:r>
                      <a:endParaRPr lang="en-GB" sz="1200" dirty="0">
                        <a:solidFill>
                          <a:srgbClr val="FFC000"/>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FFFF"/>
                          </a:solidFill>
                          <a:effectLst/>
                        </a:rPr>
                        <a:t>100%</a:t>
                      </a: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tc>
                  <a:txBody>
                    <a:bodyPr/>
                    <a:lstStyle/>
                    <a:p>
                      <a:pPr algn="l"/>
                      <a:endParaRPr lang="en-GB" sz="1200" dirty="0"/>
                    </a:p>
                    <a:p>
                      <a:pPr algn="ctr"/>
                      <a:r>
                        <a:rPr lang="en-GB" sz="1200" b="1" dirty="0">
                          <a:solidFill>
                            <a:srgbClr val="FFFFFF"/>
                          </a:solidFill>
                          <a:effectLst/>
                        </a:rPr>
                        <a:t>+21.41%</a:t>
                      </a:r>
                      <a:br>
                        <a:rPr lang="en-GB" sz="1200" b="1" dirty="0">
                          <a:solidFill>
                            <a:srgbClr val="FFFFFF"/>
                          </a:solidFill>
                          <a:effectLst/>
                        </a:rPr>
                      </a:br>
                      <a:br>
                        <a:rPr lang="en-GB" sz="1200" b="1" dirty="0">
                          <a:solidFill>
                            <a:srgbClr val="FFFFFF"/>
                          </a:solidFill>
                          <a:effectLst/>
                        </a:rPr>
                      </a:br>
                      <a:endParaRPr lang="en-GB" sz="1200" dirty="0">
                        <a:solidFill>
                          <a:srgbClr val="FFFFFF"/>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B2"/>
                    </a:solidFill>
                  </a:tcPr>
                </a:tc>
                <a:extLst>
                  <a:ext uri="{0D108BD9-81ED-4DB2-BD59-A6C34878D82A}">
                    <a16:rowId xmlns:a16="http://schemas.microsoft.com/office/drawing/2014/main" val="30916302"/>
                  </a:ext>
                </a:extLst>
              </a:tr>
            </a:tbl>
          </a:graphicData>
        </a:graphic>
      </p:graphicFrame>
      <p:sp>
        <p:nvSpPr>
          <p:cNvPr id="7" name="TextBox 6">
            <a:extLst>
              <a:ext uri="{FF2B5EF4-FFF2-40B4-BE49-F238E27FC236}">
                <a16:creationId xmlns:a16="http://schemas.microsoft.com/office/drawing/2014/main" id="{CA47E6CD-2D38-014F-ADB1-E2F0EDB795DB}"/>
              </a:ext>
            </a:extLst>
          </p:cNvPr>
          <p:cNvSpPr txBox="1"/>
          <p:nvPr/>
        </p:nvSpPr>
        <p:spPr>
          <a:xfrm>
            <a:off x="8538752" y="6405176"/>
            <a:ext cx="3653248" cy="246221"/>
          </a:xfrm>
          <a:prstGeom prst="rect">
            <a:avLst/>
          </a:prstGeom>
          <a:noFill/>
        </p:spPr>
        <p:txBody>
          <a:bodyPr wrap="square" rtlCol="0">
            <a:spAutoFit/>
          </a:bodyPr>
          <a:lstStyle/>
          <a:p>
            <a:r>
              <a:rPr lang="en-US" sz="1000" dirty="0"/>
              <a:t>National Crime Agency (NCA) published statistics</a:t>
            </a:r>
            <a:endParaRPr lang="en-US" dirty="0"/>
          </a:p>
        </p:txBody>
      </p:sp>
      <p:cxnSp>
        <p:nvCxnSpPr>
          <p:cNvPr id="9" name="Straight Arrow Connector 8">
            <a:extLst>
              <a:ext uri="{FF2B5EF4-FFF2-40B4-BE49-F238E27FC236}">
                <a16:creationId xmlns:a16="http://schemas.microsoft.com/office/drawing/2014/main" id="{3FDFA8B3-6373-FC4E-A44F-3BA2DCEB897C}"/>
              </a:ext>
            </a:extLst>
          </p:cNvPr>
          <p:cNvCxnSpPr/>
          <p:nvPr/>
        </p:nvCxnSpPr>
        <p:spPr>
          <a:xfrm>
            <a:off x="7126940" y="1574650"/>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F06E97-7F44-5442-9718-B9C60357D4CD}"/>
              </a:ext>
            </a:extLst>
          </p:cNvPr>
          <p:cNvCxnSpPr/>
          <p:nvPr/>
        </p:nvCxnSpPr>
        <p:spPr>
          <a:xfrm>
            <a:off x="7126940" y="4328160"/>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F531A7-6E74-3141-920C-5D6E139B2817}"/>
              </a:ext>
            </a:extLst>
          </p:cNvPr>
          <p:cNvCxnSpPr/>
          <p:nvPr/>
        </p:nvCxnSpPr>
        <p:spPr>
          <a:xfrm>
            <a:off x="7126940" y="4853940"/>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9000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Ideas on potential data mining sources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7562308" cy="2954655"/>
          </a:xfrm>
          <a:prstGeom prst="rect">
            <a:avLst/>
          </a:prstGeom>
          <a:noFill/>
        </p:spPr>
        <p:txBody>
          <a:bodyPr wrap="square" rtlCol="0">
            <a:spAutoFit/>
          </a:bodyPr>
          <a:lstStyle/>
          <a:p>
            <a:pPr marL="285750" indent="-285750">
              <a:buFont typeface="Arial" panose="020B0604020202020204" pitchFamily="34" charset="0"/>
              <a:buChar char="•"/>
            </a:pPr>
            <a:r>
              <a:rPr lang="en-US" sz="2000" dirty="0"/>
              <a:t>Consider one potential source, government or private, of data mining that could enhance / improve investigations.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r>
              <a:rPr lang="en-US" sz="4000" dirty="0">
                <a:solidFill>
                  <a:srgbClr val="FFC000"/>
                </a:solidFill>
              </a:rPr>
              <a:t>5/10 Minutes!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9790363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Think about local resources and contacts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7562308" cy="2985433"/>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Regulator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Tax office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Companies Registration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0750558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Think about Your Own regulator</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7562308" cy="4278094"/>
          </a:xfrm>
          <a:prstGeom prst="rect">
            <a:avLst/>
          </a:prstGeom>
          <a:noFill/>
        </p:spPr>
        <p:txBody>
          <a:bodyPr wrap="square" rtlCol="0">
            <a:spAutoFit/>
          </a:bodyPr>
          <a:lstStyle/>
          <a:p>
            <a:r>
              <a:rPr lang="en-US" sz="2000" dirty="0"/>
              <a:t>For example, the Guernsey Financial Services Commission (‘GFSC’)</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GB" dirty="0"/>
              <a:t>‘Under PRIISM, the Investment, Fiduciary and Pension Division carries out full risk assessment visits and engagement visits to all licensees with an impact rating of Medium Low, Medium High or High. In addition, the Division </a:t>
            </a:r>
            <a:r>
              <a:rPr lang="en-GB" dirty="0">
                <a:solidFill>
                  <a:srgbClr val="FFC000"/>
                </a:solidFill>
              </a:rPr>
              <a:t>undertakes focused thematic work </a:t>
            </a:r>
            <a:r>
              <a:rPr lang="en-GB" dirty="0"/>
              <a:t>across licensees and funds in all impact categories.’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rgbClr val="FFC000"/>
                </a:solidFill>
              </a:rPr>
              <a:t>The annual Financial Crime Risk Return </a:t>
            </a:r>
            <a:r>
              <a:rPr lang="en-GB" dirty="0"/>
              <a:t>is used by the Commission to gather important information and statistical data to assist the Commission in identifying and assessing </a:t>
            </a:r>
            <a:r>
              <a:rPr lang="en-GB" dirty="0">
                <a:solidFill>
                  <a:srgbClr val="FFC000"/>
                </a:solidFill>
              </a:rPr>
              <a:t>financial crime risks </a:t>
            </a:r>
            <a:r>
              <a:rPr lang="en-GB" dirty="0"/>
              <a:t>within the Bailiwick of Guernsey's finance industry.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837570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2800" b="1" dirty="0"/>
              <a:t>Think about Your Own regulator</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7562308" cy="4770537"/>
          </a:xfrm>
          <a:prstGeom prst="rect">
            <a:avLst/>
          </a:prstGeom>
          <a:noFill/>
        </p:spPr>
        <p:txBody>
          <a:bodyPr wrap="square" rtlCol="0">
            <a:spAutoFit/>
          </a:bodyPr>
          <a:lstStyle/>
          <a:p>
            <a:r>
              <a:rPr lang="en-GB" dirty="0"/>
              <a:t>Following the Commission's previous announcements and after consultation with industry, updates made to the 2021 FCRR include:</a:t>
            </a:r>
          </a:p>
          <a:p>
            <a:endParaRPr lang="en-GB" dirty="0"/>
          </a:p>
          <a:p>
            <a:pPr marL="285750" indent="-285750">
              <a:buFont typeface="Arial" panose="020B0604020202020204" pitchFamily="34" charset="0"/>
              <a:buChar char="•"/>
            </a:pPr>
            <a:r>
              <a:rPr lang="en-GB" dirty="0"/>
              <a:t>Additional reporting </a:t>
            </a:r>
            <a:r>
              <a:rPr lang="en-GB" dirty="0">
                <a:solidFill>
                  <a:srgbClr val="FFC000"/>
                </a:solidFill>
              </a:rPr>
              <a:t>on suspicious activity </a:t>
            </a:r>
            <a:r>
              <a:rPr lang="en-GB" dirty="0"/>
              <a:t>and </a:t>
            </a:r>
            <a:r>
              <a:rPr lang="en-GB" dirty="0">
                <a:solidFill>
                  <a:srgbClr val="FFC000"/>
                </a:solidFill>
              </a:rPr>
              <a:t>tax related discl</a:t>
            </a:r>
            <a:r>
              <a:rPr lang="en-GB" dirty="0"/>
              <a:t>osures;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Further information on </a:t>
            </a:r>
            <a:r>
              <a:rPr lang="en-GB" dirty="0">
                <a:solidFill>
                  <a:srgbClr val="FFC000"/>
                </a:solidFill>
              </a:rPr>
              <a:t>AML/CFT governance </a:t>
            </a:r>
            <a:r>
              <a:rPr lang="en-GB" dirty="0"/>
              <a:t>and compliance arrangements;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Controls for identifying </a:t>
            </a:r>
            <a:r>
              <a:rPr lang="en-GB" dirty="0">
                <a:solidFill>
                  <a:srgbClr val="FFC000"/>
                </a:solidFill>
              </a:rPr>
              <a:t>PEP</a:t>
            </a:r>
            <a:r>
              <a:rPr lang="en-GB" dirty="0"/>
              <a:t> connections, </a:t>
            </a:r>
            <a:r>
              <a:rPr lang="en-GB" dirty="0">
                <a:solidFill>
                  <a:srgbClr val="FFC000"/>
                </a:solidFill>
              </a:rPr>
              <a:t>adverse media </a:t>
            </a:r>
            <a:r>
              <a:rPr lang="en-GB" dirty="0"/>
              <a:t>and </a:t>
            </a:r>
            <a:r>
              <a:rPr lang="en-GB" dirty="0">
                <a:solidFill>
                  <a:srgbClr val="FFC000"/>
                </a:solidFill>
              </a:rPr>
              <a:t>sanctioned</a:t>
            </a:r>
            <a:r>
              <a:rPr lang="en-GB" dirty="0"/>
              <a:t> parties;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Additional information on </a:t>
            </a:r>
            <a:r>
              <a:rPr lang="en-GB" dirty="0">
                <a:solidFill>
                  <a:srgbClr val="FFC000"/>
                </a:solidFill>
              </a:rPr>
              <a:t>periodic risk reviews</a:t>
            </a:r>
            <a:r>
              <a:rPr lang="en-GB" dirty="0"/>
              <a:t>; 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Revised </a:t>
            </a:r>
            <a:r>
              <a:rPr lang="en-GB" dirty="0">
                <a:solidFill>
                  <a:srgbClr val="FFC000"/>
                </a:solidFill>
              </a:rPr>
              <a:t>geographical data </a:t>
            </a:r>
            <a:r>
              <a:rPr lang="en-GB" dirty="0"/>
              <a:t>in relation to customers.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8931333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353785"/>
            <a:ext cx="8117308" cy="766354"/>
          </a:xfrm>
        </p:spPr>
        <p:txBody>
          <a:bodyPr>
            <a:normAutofit/>
          </a:bodyPr>
          <a:lstStyle/>
          <a:p>
            <a:pPr algn="l"/>
            <a:r>
              <a:rPr lang="en-US" sz="3000" dirty="0"/>
              <a:t>1.	Identifying professional enablers</a:t>
            </a:r>
            <a:r>
              <a:rPr lang="en-GB" sz="3000" dirty="0"/>
              <a:t> </a:t>
            </a:r>
            <a:endParaRPr lang="en-US" sz="30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310326" y="1672045"/>
            <a:ext cx="9131251" cy="5170646"/>
          </a:xfrm>
          <a:prstGeom prst="rect">
            <a:avLst/>
          </a:prstGeom>
          <a:noFill/>
        </p:spPr>
        <p:txBody>
          <a:bodyPr wrap="square" rtlCol="0">
            <a:spAutoFit/>
          </a:bodyPr>
          <a:lstStyle/>
          <a:p>
            <a:pPr marL="14287" lvl="1">
              <a:spcBef>
                <a:spcPts val="1200"/>
              </a:spcBef>
            </a:pPr>
            <a:r>
              <a:rPr lang="en-US" sz="2000" dirty="0"/>
              <a:t>Organisational awareness of professional enablers:</a:t>
            </a:r>
          </a:p>
          <a:p>
            <a:pPr marL="742950" lvl="1" indent="-285750">
              <a:spcBef>
                <a:spcPts val="1200"/>
              </a:spcBef>
              <a:buFont typeface="Arial" panose="020B0604020202020204" pitchFamily="34" charset="0"/>
              <a:buChar char="•"/>
            </a:pPr>
            <a:r>
              <a:rPr lang="en-US" sz="2000" dirty="0"/>
              <a:t>In the United Kingdom, electronic learning packages have been created for tax authority staff to explain what is meant by the term ‘professional enablers’ and what to do if they identify one. Another approach is to designate a lead official in each organisation who is responsible for the issue of professional enablers. </a:t>
            </a:r>
            <a:r>
              <a:rPr lang="en-GB" sz="2000" dirty="0"/>
              <a:t>This person could also have responsibility for raising awareness in the organisation through briefings, meetings and training sessions.</a:t>
            </a:r>
          </a:p>
          <a:p>
            <a:pPr lvl="1">
              <a:spcBef>
                <a:spcPts val="1200"/>
              </a:spcBef>
            </a:pPr>
            <a:endParaRPr lang="en-US" sz="2000" dirty="0"/>
          </a:p>
          <a:p>
            <a:pPr marL="0" lvl="1">
              <a:spcBef>
                <a:spcPts val="1200"/>
              </a:spcBef>
            </a:pPr>
            <a:r>
              <a:rPr lang="en-US" sz="2000" dirty="0"/>
              <a:t>Measuring the threat of professional enablers:</a:t>
            </a:r>
          </a:p>
          <a:p>
            <a:pPr marL="742950" lvl="1" indent="-285750">
              <a:spcBef>
                <a:spcPts val="1200"/>
              </a:spcBef>
              <a:buFont typeface="Arial" panose="020B0604020202020204" pitchFamily="34" charset="0"/>
              <a:buChar char="•"/>
            </a:pPr>
            <a:r>
              <a:rPr lang="en-US" sz="2000" dirty="0"/>
              <a:t>Once a country has defined the parameters of its professional enabler definition, it can consider how to identify, record and measure professional enabler activity. </a:t>
            </a:r>
          </a:p>
          <a:p>
            <a:pPr lvl="1">
              <a:spcBef>
                <a:spcPts val="1200"/>
              </a:spcBef>
            </a:pPr>
            <a:endParaRPr lang="en-GB" sz="2000" dirty="0"/>
          </a:p>
          <a:p>
            <a:endParaRPr lang="en-GB" sz="2000" dirty="0">
              <a:effectLst/>
            </a:endParaRPr>
          </a:p>
        </p:txBody>
      </p:sp>
    </p:spTree>
    <p:extLst>
      <p:ext uri="{BB962C8B-B14F-4D97-AF65-F5344CB8AC3E}">
        <p14:creationId xmlns:p14="http://schemas.microsoft.com/office/powerpoint/2010/main" val="678465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Autofit/>
          </a:bodyPr>
          <a:lstStyle/>
          <a:p>
            <a:pPr algn="l"/>
            <a:r>
              <a:rPr lang="en-GB" sz="2800" b="1" dirty="0"/>
              <a:t>Think about Your Own regulator – Additionally, explore data from each division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984465"/>
            <a:ext cx="9437276" cy="3416320"/>
          </a:xfrm>
          <a:prstGeom prst="rect">
            <a:avLst/>
          </a:prstGeom>
          <a:noFill/>
        </p:spPr>
        <p:txBody>
          <a:bodyPr wrap="square" rtlCol="0">
            <a:spAutoFit/>
          </a:bodyPr>
          <a:lstStyle/>
          <a:p>
            <a:r>
              <a:rPr lang="en-GB" sz="2000" dirty="0"/>
              <a:t>These regulatory divisions can be explored to enhance investigations regarding professional enablers.</a:t>
            </a:r>
          </a:p>
          <a:p>
            <a:endParaRPr lang="en-GB" sz="2000" dirty="0"/>
          </a:p>
          <a:p>
            <a:pPr marL="285750" indent="-285750">
              <a:buFont typeface="Arial" panose="020B0604020202020204" pitchFamily="34" charset="0"/>
              <a:buChar char="•"/>
            </a:pPr>
            <a:r>
              <a:rPr lang="en-GB" sz="2000" dirty="0"/>
              <a:t>Banking</a:t>
            </a:r>
          </a:p>
          <a:p>
            <a:pPr marL="285750" indent="-285750">
              <a:buFont typeface="Arial" panose="020B0604020202020204" pitchFamily="34" charset="0"/>
              <a:buChar char="•"/>
            </a:pPr>
            <a:r>
              <a:rPr lang="en-GB" sz="2000" dirty="0"/>
              <a:t>Insurance</a:t>
            </a:r>
          </a:p>
          <a:p>
            <a:pPr marL="285750" indent="-285750">
              <a:buFont typeface="Arial" panose="020B0604020202020204" pitchFamily="34" charset="0"/>
              <a:buChar char="•"/>
            </a:pPr>
            <a:r>
              <a:rPr lang="en-GB" sz="2000" dirty="0"/>
              <a:t>Lending, credit and Finance</a:t>
            </a:r>
          </a:p>
          <a:p>
            <a:pPr marL="285750" indent="-285750">
              <a:buFont typeface="Arial" panose="020B0604020202020204" pitchFamily="34" charset="0"/>
              <a:buChar char="•"/>
            </a:pPr>
            <a:r>
              <a:rPr lang="en-GB" sz="2000" dirty="0"/>
              <a:t>Investment</a:t>
            </a:r>
          </a:p>
          <a:p>
            <a:pPr marL="285750" indent="-285750">
              <a:buFont typeface="Arial" panose="020B0604020202020204" pitchFamily="34" charset="0"/>
              <a:buChar char="•"/>
            </a:pPr>
            <a:r>
              <a:rPr lang="en-GB" sz="2000" dirty="0"/>
              <a:t>Fiduciary (Trust &amp; Corporate Service Providers)</a:t>
            </a:r>
          </a:p>
          <a:p>
            <a:pPr marL="285750" indent="-285750">
              <a:buFont typeface="Arial" panose="020B0604020202020204" pitchFamily="34" charset="0"/>
              <a:buChar char="•"/>
            </a:pPr>
            <a:r>
              <a:rPr lang="en-GB" sz="2000" dirty="0"/>
              <a:t>Non-Regulated Financial Services Businesses</a:t>
            </a:r>
          </a:p>
          <a:p>
            <a:pPr marL="285750" indent="-285750">
              <a:buFont typeface="Arial" panose="020B0604020202020204" pitchFamily="34" charset="0"/>
              <a:buChar char="•"/>
            </a:pPr>
            <a:r>
              <a:rPr lang="en-GB" sz="2000" dirty="0"/>
              <a:t>Prescribed Business (legal, Estate Agents, Accountants)</a:t>
            </a:r>
          </a:p>
          <a:p>
            <a:endParaRPr lang="en-GB" sz="1600" u="sng" dirty="0"/>
          </a:p>
        </p:txBody>
      </p:sp>
    </p:spTree>
    <p:extLst>
      <p:ext uri="{BB962C8B-B14F-4D97-AF65-F5344CB8AC3E}">
        <p14:creationId xmlns:p14="http://schemas.microsoft.com/office/powerpoint/2010/main" val="1662734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69632" y="303764"/>
            <a:ext cx="8117308" cy="766354"/>
          </a:xfrm>
        </p:spPr>
        <p:txBody>
          <a:bodyPr>
            <a:normAutofit/>
          </a:bodyPr>
          <a:lstStyle/>
          <a:p>
            <a:pPr algn="l"/>
            <a:r>
              <a:rPr lang="en-GB" sz="2800" b="1" dirty="0"/>
              <a:t>Engage with Your regulator</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69632" y="1529577"/>
            <a:ext cx="8057608" cy="4278094"/>
          </a:xfrm>
          <a:prstGeom prst="rect">
            <a:avLst/>
          </a:prstGeom>
          <a:noFill/>
        </p:spPr>
        <p:txBody>
          <a:bodyPr wrap="square" rtlCol="0">
            <a:spAutoFit/>
          </a:bodyPr>
          <a:lstStyle/>
          <a:p>
            <a:r>
              <a:rPr lang="en-GB" sz="1700" dirty="0"/>
              <a:t>Given the volume of date collected by way of annual statistical returns,  I would encourage you to engage with your local regulator. Annual Return data provided by FSB’s.</a:t>
            </a:r>
          </a:p>
          <a:p>
            <a:endParaRPr lang="en-GB" sz="1700" dirty="0"/>
          </a:p>
          <a:p>
            <a:endParaRPr lang="en-GB" sz="1700" dirty="0"/>
          </a:p>
          <a:p>
            <a:pPr marL="742950" lvl="1" indent="-285750">
              <a:buFont typeface="Arial" panose="020B0604020202020204" pitchFamily="34" charset="0"/>
              <a:buChar char="•"/>
            </a:pPr>
            <a:r>
              <a:rPr lang="en-GB" sz="1700" dirty="0"/>
              <a:t>Reporting Suspicion</a:t>
            </a:r>
          </a:p>
          <a:p>
            <a:pPr marL="742950" lvl="1" indent="-285750">
              <a:buFont typeface="Arial" panose="020B0604020202020204" pitchFamily="34" charset="0"/>
              <a:buChar char="•"/>
            </a:pPr>
            <a:r>
              <a:rPr lang="en-GB" sz="1700" dirty="0"/>
              <a:t>Disclosures </a:t>
            </a:r>
          </a:p>
          <a:p>
            <a:pPr marL="742950" lvl="1" indent="-285750">
              <a:buFont typeface="Arial" panose="020B0604020202020204" pitchFamily="34" charset="0"/>
              <a:buChar char="•"/>
            </a:pPr>
            <a:r>
              <a:rPr lang="en-GB" sz="1700" dirty="0"/>
              <a:t>Governance and Controls</a:t>
            </a:r>
          </a:p>
          <a:p>
            <a:pPr marL="742950" lvl="1" indent="-285750">
              <a:buFont typeface="Arial" panose="020B0604020202020204" pitchFamily="34" charset="0"/>
              <a:buChar char="•"/>
            </a:pPr>
            <a:r>
              <a:rPr lang="en-GB" sz="1700" dirty="0"/>
              <a:t>Governance/Structure </a:t>
            </a:r>
          </a:p>
          <a:p>
            <a:pPr marL="742950" lvl="1" indent="-285750">
              <a:buFont typeface="Arial" panose="020B0604020202020204" pitchFamily="34" charset="0"/>
              <a:buChar char="•"/>
            </a:pPr>
            <a:r>
              <a:rPr lang="en-GB" sz="1700" dirty="0"/>
              <a:t>Policies, Procedures and Controls</a:t>
            </a:r>
          </a:p>
          <a:p>
            <a:pPr marL="742950" lvl="1" indent="-285750">
              <a:buFont typeface="Arial" panose="020B0604020202020204" pitchFamily="34" charset="0"/>
              <a:buChar char="•"/>
            </a:pPr>
            <a:r>
              <a:rPr lang="en-GB" sz="1700" dirty="0"/>
              <a:t>Controls for identifying PEP connections, adverse media and sanctioned parties</a:t>
            </a:r>
          </a:p>
          <a:p>
            <a:pPr marL="742950" lvl="1" indent="-285750">
              <a:buFont typeface="Arial" panose="020B0604020202020204" pitchFamily="34" charset="0"/>
              <a:buChar char="•"/>
            </a:pPr>
            <a:r>
              <a:rPr lang="en-GB" sz="1700" dirty="0"/>
              <a:t>Frequency of ML/FT Risk Reviews</a:t>
            </a:r>
          </a:p>
          <a:p>
            <a:pPr marL="742950" lvl="1" indent="-285750">
              <a:buFont typeface="Arial" panose="020B0604020202020204" pitchFamily="34" charset="0"/>
              <a:buChar char="•"/>
            </a:pPr>
            <a:r>
              <a:rPr lang="en-GB" sz="1700" dirty="0"/>
              <a:t>Outsourcing</a:t>
            </a:r>
          </a:p>
          <a:p>
            <a:pPr marL="742950" lvl="1" indent="-285750">
              <a:buFont typeface="Arial" panose="020B0604020202020204" pitchFamily="34" charset="0"/>
              <a:buChar char="•"/>
            </a:pPr>
            <a:r>
              <a:rPr lang="en-GB" sz="1700" dirty="0"/>
              <a:t>Relationships Business Relationships</a:t>
            </a:r>
          </a:p>
          <a:p>
            <a:pPr marL="742950" lvl="1" indent="-285750">
              <a:buFont typeface="Arial" panose="020B0604020202020204" pitchFamily="34" charset="0"/>
              <a:buChar char="•"/>
            </a:pPr>
            <a:r>
              <a:rPr lang="en-GB" sz="1700" dirty="0"/>
              <a:t>Occasional Transactions</a:t>
            </a:r>
          </a:p>
          <a:p>
            <a:pPr marL="742950" lvl="1" indent="-285750">
              <a:buFont typeface="Arial" panose="020B0604020202020204" pitchFamily="34" charset="0"/>
              <a:buChar char="•"/>
            </a:pPr>
            <a:r>
              <a:rPr lang="en-GB" sz="1700" dirty="0"/>
              <a:t>Politically Exposed Persons (PEPs)</a:t>
            </a:r>
          </a:p>
          <a:p>
            <a:pPr marL="742950" lvl="1" indent="-285750">
              <a:buFont typeface="Arial" panose="020B0604020202020204" pitchFamily="34" charset="0"/>
              <a:buChar char="•"/>
            </a:pPr>
            <a:r>
              <a:rPr lang="en-GB" sz="1700" dirty="0"/>
              <a:t>Geographical</a:t>
            </a:r>
            <a:endParaRPr lang="en-US" sz="1700" dirty="0"/>
          </a:p>
        </p:txBody>
      </p:sp>
    </p:spTree>
    <p:extLst>
      <p:ext uri="{BB962C8B-B14F-4D97-AF65-F5344CB8AC3E}">
        <p14:creationId xmlns:p14="http://schemas.microsoft.com/office/powerpoint/2010/main" val="35511386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69632" y="303764"/>
            <a:ext cx="8117308" cy="766354"/>
          </a:xfrm>
        </p:spPr>
        <p:txBody>
          <a:bodyPr>
            <a:normAutofit/>
          </a:bodyPr>
          <a:lstStyle/>
          <a:p>
            <a:pPr algn="l"/>
            <a:r>
              <a:rPr lang="en-GB" sz="2800" b="1" dirty="0"/>
              <a:t>Engage with Your regulator</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69632" y="1529577"/>
            <a:ext cx="8057608" cy="4278094"/>
          </a:xfrm>
          <a:prstGeom prst="rect">
            <a:avLst/>
          </a:prstGeom>
          <a:noFill/>
        </p:spPr>
        <p:txBody>
          <a:bodyPr wrap="square" rtlCol="0">
            <a:spAutoFit/>
          </a:bodyPr>
          <a:lstStyle/>
          <a:p>
            <a:r>
              <a:rPr lang="en-GB" sz="1700" dirty="0"/>
              <a:t>Given the volume of date collected by way of annual statistical returns,  I would encourage you to engage with your local regulator. Annual Return data provided by FSB’s.</a:t>
            </a:r>
          </a:p>
          <a:p>
            <a:endParaRPr lang="en-GB" sz="1700" dirty="0"/>
          </a:p>
          <a:p>
            <a:endParaRPr lang="en-GB" sz="1700" dirty="0"/>
          </a:p>
          <a:p>
            <a:pPr marL="742950" lvl="1" indent="-285750">
              <a:buFont typeface="Arial" panose="020B0604020202020204" pitchFamily="34" charset="0"/>
              <a:buChar char="•"/>
            </a:pPr>
            <a:r>
              <a:rPr lang="en-GB" sz="1700" dirty="0">
                <a:solidFill>
                  <a:srgbClr val="FFC000"/>
                </a:solidFill>
              </a:rPr>
              <a:t>Reporting Suspicion</a:t>
            </a:r>
          </a:p>
          <a:p>
            <a:pPr marL="742950" lvl="1" indent="-285750">
              <a:buFont typeface="Arial" panose="020B0604020202020204" pitchFamily="34" charset="0"/>
              <a:buChar char="•"/>
            </a:pPr>
            <a:r>
              <a:rPr lang="en-GB" sz="1700" dirty="0">
                <a:solidFill>
                  <a:srgbClr val="FFC000"/>
                </a:solidFill>
              </a:rPr>
              <a:t>Disclosures </a:t>
            </a:r>
          </a:p>
          <a:p>
            <a:pPr marL="742950" lvl="1" indent="-285750">
              <a:buFont typeface="Arial" panose="020B0604020202020204" pitchFamily="34" charset="0"/>
              <a:buChar char="•"/>
            </a:pPr>
            <a:r>
              <a:rPr lang="en-GB" sz="1700" dirty="0"/>
              <a:t>Governance and Controls</a:t>
            </a:r>
          </a:p>
          <a:p>
            <a:pPr marL="742950" lvl="1" indent="-285750">
              <a:buFont typeface="Arial" panose="020B0604020202020204" pitchFamily="34" charset="0"/>
              <a:buChar char="•"/>
            </a:pPr>
            <a:r>
              <a:rPr lang="en-GB" sz="1700" dirty="0"/>
              <a:t>Governance/Structure </a:t>
            </a:r>
          </a:p>
          <a:p>
            <a:pPr marL="742950" lvl="1" indent="-285750">
              <a:buFont typeface="Arial" panose="020B0604020202020204" pitchFamily="34" charset="0"/>
              <a:buChar char="•"/>
            </a:pPr>
            <a:r>
              <a:rPr lang="en-GB" sz="1700" dirty="0"/>
              <a:t>Policies, Procedures and Controls</a:t>
            </a:r>
          </a:p>
          <a:p>
            <a:pPr marL="742950" lvl="1" indent="-285750">
              <a:buFont typeface="Arial" panose="020B0604020202020204" pitchFamily="34" charset="0"/>
              <a:buChar char="•"/>
            </a:pPr>
            <a:r>
              <a:rPr lang="en-GB" sz="1700" dirty="0"/>
              <a:t>Controls for identifying PEP connections, adverse media and sanctioned parties</a:t>
            </a:r>
          </a:p>
          <a:p>
            <a:pPr marL="742950" lvl="1" indent="-285750">
              <a:buFont typeface="Arial" panose="020B0604020202020204" pitchFamily="34" charset="0"/>
              <a:buChar char="•"/>
            </a:pPr>
            <a:r>
              <a:rPr lang="en-GB" sz="1700" dirty="0"/>
              <a:t>Frequency of ML/FT Risk Reviews</a:t>
            </a:r>
          </a:p>
          <a:p>
            <a:pPr marL="742950" lvl="1" indent="-285750">
              <a:buFont typeface="Arial" panose="020B0604020202020204" pitchFamily="34" charset="0"/>
              <a:buChar char="•"/>
            </a:pPr>
            <a:r>
              <a:rPr lang="en-GB" sz="1700" dirty="0"/>
              <a:t>Outsourcing</a:t>
            </a:r>
          </a:p>
          <a:p>
            <a:pPr marL="742950" lvl="1" indent="-285750">
              <a:buFont typeface="Arial" panose="020B0604020202020204" pitchFamily="34" charset="0"/>
              <a:buChar char="•"/>
            </a:pPr>
            <a:r>
              <a:rPr lang="en-GB" sz="1700" dirty="0">
                <a:solidFill>
                  <a:srgbClr val="FFC000"/>
                </a:solidFill>
              </a:rPr>
              <a:t>Relationships Business Relationships</a:t>
            </a:r>
          </a:p>
          <a:p>
            <a:pPr marL="742950" lvl="1" indent="-285750">
              <a:buFont typeface="Arial" panose="020B0604020202020204" pitchFamily="34" charset="0"/>
              <a:buChar char="•"/>
            </a:pPr>
            <a:r>
              <a:rPr lang="en-GB" sz="1700" dirty="0"/>
              <a:t>Occasional Transactions</a:t>
            </a:r>
          </a:p>
          <a:p>
            <a:pPr marL="742950" lvl="1" indent="-285750">
              <a:buFont typeface="Arial" panose="020B0604020202020204" pitchFamily="34" charset="0"/>
              <a:buChar char="•"/>
            </a:pPr>
            <a:r>
              <a:rPr lang="en-GB" sz="1700" dirty="0">
                <a:solidFill>
                  <a:srgbClr val="FFC000"/>
                </a:solidFill>
              </a:rPr>
              <a:t>Politically Exposed Persons (PEPs)</a:t>
            </a:r>
          </a:p>
          <a:p>
            <a:pPr marL="742950" lvl="1" indent="-285750">
              <a:buFont typeface="Arial" panose="020B0604020202020204" pitchFamily="34" charset="0"/>
              <a:buChar char="•"/>
            </a:pPr>
            <a:r>
              <a:rPr lang="en-GB" sz="1700" dirty="0"/>
              <a:t>Geographical</a:t>
            </a:r>
            <a:endParaRPr lang="en-US" sz="1700" dirty="0"/>
          </a:p>
        </p:txBody>
      </p:sp>
      <p:cxnSp>
        <p:nvCxnSpPr>
          <p:cNvPr id="4" name="Straight Arrow Connector 3">
            <a:extLst>
              <a:ext uri="{FF2B5EF4-FFF2-40B4-BE49-F238E27FC236}">
                <a16:creationId xmlns:a16="http://schemas.microsoft.com/office/drawing/2014/main" id="{148FE58C-3E2C-C541-B3FA-AD1CF3A78779}"/>
              </a:ext>
            </a:extLst>
          </p:cNvPr>
          <p:cNvCxnSpPr/>
          <p:nvPr/>
        </p:nvCxnSpPr>
        <p:spPr>
          <a:xfrm>
            <a:off x="1597953" y="2745601"/>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42A936E-D12C-5F45-8DF6-31468CADBA3E}"/>
              </a:ext>
            </a:extLst>
          </p:cNvPr>
          <p:cNvCxnSpPr/>
          <p:nvPr/>
        </p:nvCxnSpPr>
        <p:spPr>
          <a:xfrm>
            <a:off x="1597953" y="4793094"/>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64A8E00-F734-D94F-8034-6C677B2E32E1}"/>
              </a:ext>
            </a:extLst>
          </p:cNvPr>
          <p:cNvCxnSpPr/>
          <p:nvPr/>
        </p:nvCxnSpPr>
        <p:spPr>
          <a:xfrm>
            <a:off x="1597953" y="2999410"/>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03D184F-98A6-A849-8B1D-0ED0535C90A2}"/>
              </a:ext>
            </a:extLst>
          </p:cNvPr>
          <p:cNvCxnSpPr/>
          <p:nvPr/>
        </p:nvCxnSpPr>
        <p:spPr>
          <a:xfrm>
            <a:off x="1597953" y="5323276"/>
            <a:ext cx="66294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4970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549662"/>
            <a:ext cx="9222775" cy="766354"/>
          </a:xfrm>
        </p:spPr>
        <p:txBody>
          <a:bodyPr>
            <a:noAutofit/>
          </a:bodyPr>
          <a:lstStyle/>
          <a:p>
            <a:pPr algn="l"/>
            <a:r>
              <a:rPr lang="en-GB" sz="2800" b="1" dirty="0"/>
              <a:t>FIU Engagement and communication with business sector</a:t>
            </a:r>
            <a:endParaRPr lang="en-US" sz="2800" dirty="0"/>
          </a:p>
        </p:txBody>
      </p:sp>
      <p:pic>
        <p:nvPicPr>
          <p:cNvPr id="3" name="Picture 2">
            <a:extLst>
              <a:ext uri="{FF2B5EF4-FFF2-40B4-BE49-F238E27FC236}">
                <a16:creationId xmlns:a16="http://schemas.microsoft.com/office/drawing/2014/main" id="{A759C4F8-5C36-2247-97CA-35E9D0508D32}"/>
              </a:ext>
            </a:extLst>
          </p:cNvPr>
          <p:cNvPicPr>
            <a:picLocks noChangeAspect="1"/>
          </p:cNvPicPr>
          <p:nvPr/>
        </p:nvPicPr>
        <p:blipFill>
          <a:blip r:embed="rId3"/>
          <a:stretch>
            <a:fillRect/>
          </a:stretch>
        </p:blipFill>
        <p:spPr>
          <a:xfrm>
            <a:off x="5338760" y="1690965"/>
            <a:ext cx="6278452" cy="4485717"/>
          </a:xfrm>
          <a:prstGeom prst="rect">
            <a:avLst/>
          </a:prstGeom>
        </p:spPr>
      </p:pic>
      <p:sp>
        <p:nvSpPr>
          <p:cNvPr id="9" name="Rectangle 8">
            <a:extLst>
              <a:ext uri="{FF2B5EF4-FFF2-40B4-BE49-F238E27FC236}">
                <a16:creationId xmlns:a16="http://schemas.microsoft.com/office/drawing/2014/main" id="{DD8C3B82-C958-0D41-B55E-9D063665E1A5}"/>
              </a:ext>
            </a:extLst>
          </p:cNvPr>
          <p:cNvSpPr/>
          <p:nvPr/>
        </p:nvSpPr>
        <p:spPr>
          <a:xfrm>
            <a:off x="1741711" y="1601317"/>
            <a:ext cx="3457818" cy="4278094"/>
          </a:xfrm>
          <a:prstGeom prst="rect">
            <a:avLst/>
          </a:prstGeom>
        </p:spPr>
        <p:txBody>
          <a:bodyPr wrap="square">
            <a:spAutoFit/>
          </a:bodyPr>
          <a:lstStyle/>
          <a:p>
            <a:r>
              <a:rPr lang="en-GB" sz="1700" dirty="0"/>
              <a:t>Financial institutions and other reporting entities collectively spend many billions of dollars annually to produce millions of SARs.</a:t>
            </a:r>
            <a:r>
              <a:rPr lang="en-GB" sz="1700" baseline="30000" dirty="0"/>
              <a:t> </a:t>
            </a:r>
            <a:r>
              <a:rPr lang="en-GB" sz="1700" dirty="0"/>
              <a:t> In addition, the number of SARs filed has increased significantly each year.</a:t>
            </a:r>
          </a:p>
          <a:p>
            <a:endParaRPr lang="en-GB" sz="1700" dirty="0"/>
          </a:p>
          <a:p>
            <a:r>
              <a:rPr lang="en-GB" sz="1700" i="1" dirty="0">
                <a:solidFill>
                  <a:srgbClr val="FFC000"/>
                </a:solidFill>
              </a:rPr>
              <a:t>‘Despite these process improvements, the global anti-money laundering (AML) regime does not appear to be substantially more effective.’</a:t>
            </a:r>
          </a:p>
          <a:p>
            <a:endParaRPr lang="en-GB" sz="1700" dirty="0">
              <a:solidFill>
                <a:srgbClr val="FFC000"/>
              </a:solidFill>
            </a:endParaRPr>
          </a:p>
          <a:p>
            <a:r>
              <a:rPr lang="en-GB" sz="1700" dirty="0"/>
              <a:t>Data mining means we have an alternative source - a distilled form of intelligence.</a:t>
            </a:r>
            <a:endParaRPr lang="en-US" sz="1700" dirty="0"/>
          </a:p>
        </p:txBody>
      </p:sp>
      <p:cxnSp>
        <p:nvCxnSpPr>
          <p:cNvPr id="6" name="Straight Arrow Connector 5">
            <a:extLst>
              <a:ext uri="{FF2B5EF4-FFF2-40B4-BE49-F238E27FC236}">
                <a16:creationId xmlns:a16="http://schemas.microsoft.com/office/drawing/2014/main" id="{D2637719-160E-1944-A721-5AD233A3219F}"/>
              </a:ext>
            </a:extLst>
          </p:cNvPr>
          <p:cNvCxnSpPr>
            <a:cxnSpLocks/>
          </p:cNvCxnSpPr>
          <p:nvPr/>
        </p:nvCxnSpPr>
        <p:spPr>
          <a:xfrm flipH="1">
            <a:off x="6768352" y="4945381"/>
            <a:ext cx="74407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351FE4-8230-634E-8D17-A77C11992ABD}"/>
              </a:ext>
            </a:extLst>
          </p:cNvPr>
          <p:cNvCxnSpPr>
            <a:cxnSpLocks/>
          </p:cNvCxnSpPr>
          <p:nvPr/>
        </p:nvCxnSpPr>
        <p:spPr>
          <a:xfrm flipH="1">
            <a:off x="7077633" y="5515985"/>
            <a:ext cx="74407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9020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00" y="305796"/>
            <a:ext cx="9833324" cy="766354"/>
          </a:xfrm>
        </p:spPr>
        <p:txBody>
          <a:bodyPr>
            <a:noAutofit/>
          </a:bodyPr>
          <a:lstStyle/>
          <a:p>
            <a:pPr algn="l"/>
            <a:r>
              <a:rPr lang="en-GB" sz="2800" b="1" dirty="0"/>
              <a:t>Anti-Money Laundering Public, Private Partnerships - PPPs</a:t>
            </a:r>
            <a:endParaRPr lang="en-US" sz="2800" dirty="0"/>
          </a:p>
        </p:txBody>
      </p:sp>
      <p:sp>
        <p:nvSpPr>
          <p:cNvPr id="4" name="Rectangle 3">
            <a:extLst>
              <a:ext uri="{FF2B5EF4-FFF2-40B4-BE49-F238E27FC236}">
                <a16:creationId xmlns:a16="http://schemas.microsoft.com/office/drawing/2014/main" id="{3CEAC5F7-0ABA-0F43-A883-0087E89655AF}"/>
              </a:ext>
            </a:extLst>
          </p:cNvPr>
          <p:cNvSpPr/>
          <p:nvPr/>
        </p:nvSpPr>
        <p:spPr>
          <a:xfrm>
            <a:off x="1842760" y="1463038"/>
            <a:ext cx="5447502" cy="4708981"/>
          </a:xfrm>
          <a:prstGeom prst="rect">
            <a:avLst/>
          </a:prstGeom>
        </p:spPr>
        <p:txBody>
          <a:bodyPr wrap="square">
            <a:spAutoFit/>
          </a:bodyPr>
          <a:lstStyle/>
          <a:p>
            <a:r>
              <a:rPr lang="en-GB" sz="1500" dirty="0"/>
              <a:t>Past and present heads of national financial intelligence units (FIUs) acknowledge that only a relatively </a:t>
            </a:r>
            <a:r>
              <a:rPr lang="en-GB" sz="1500" dirty="0">
                <a:solidFill>
                  <a:srgbClr val="FFC000"/>
                </a:solidFill>
              </a:rPr>
              <a:t>small handful of SARs </a:t>
            </a:r>
            <a:r>
              <a:rPr lang="en-GB" sz="1500" dirty="0"/>
              <a:t>are of immediate value to law enforcement.</a:t>
            </a:r>
            <a:endParaRPr lang="en-GB" sz="1500" baseline="30000" dirty="0"/>
          </a:p>
          <a:p>
            <a:endParaRPr lang="en-GB" sz="1500" baseline="30000" dirty="0"/>
          </a:p>
          <a:p>
            <a:r>
              <a:rPr lang="en-GB" sz="1500" dirty="0"/>
              <a:t>This low return on investment is frustrating to both governments and reporting institutions and has driven a wave of reform designed to improve the usefulness or effectiveness of SAR reporting.</a:t>
            </a:r>
          </a:p>
          <a:p>
            <a:endParaRPr lang="en-GB" sz="1500" dirty="0"/>
          </a:p>
          <a:p>
            <a:r>
              <a:rPr lang="en-GB" sz="1500" dirty="0"/>
              <a:t>As of June 2020, 18 countries developed PPPs which has resulted in:</a:t>
            </a:r>
          </a:p>
          <a:p>
            <a:pPr>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Increase in SAR’s addressing threats prioritised by the PPP.</a:t>
            </a:r>
          </a:p>
          <a:p>
            <a:pPr marL="285750" indent="-285750">
              <a:buFont typeface="Arial" panose="020B0604020202020204" pitchFamily="34" charset="0"/>
              <a:buChar char="•"/>
            </a:pPr>
            <a:r>
              <a:rPr lang="en-GB" sz="1500" dirty="0"/>
              <a:t>Timely &amp; relevant reporting regarding investigations or </a:t>
            </a:r>
            <a:r>
              <a:rPr lang="en-GB" sz="1500" dirty="0">
                <a:solidFill>
                  <a:srgbClr val="FFC000"/>
                </a:solidFill>
              </a:rPr>
              <a:t>live incidents.</a:t>
            </a:r>
          </a:p>
          <a:p>
            <a:pPr marL="285750" indent="-285750">
              <a:buFont typeface="Arial" panose="020B0604020202020204" pitchFamily="34" charset="0"/>
              <a:buChar char="•"/>
            </a:pPr>
            <a:r>
              <a:rPr lang="en-GB" sz="1500" dirty="0"/>
              <a:t>Improved quality and utility of suspicious reporting.</a:t>
            </a:r>
          </a:p>
          <a:p>
            <a:pPr marL="285750" indent="-285750">
              <a:buFont typeface="Arial" panose="020B0604020202020204" pitchFamily="34" charset="0"/>
              <a:buChar char="•"/>
            </a:pPr>
            <a:r>
              <a:rPr lang="en-GB" sz="1500" dirty="0"/>
              <a:t>Improved outcomes supporting investigations, prosecutions, asset recovery or other disruption of criminal networks.</a:t>
            </a:r>
          </a:p>
          <a:p>
            <a:pPr marL="285750" indent="-285750">
              <a:buFont typeface="Arial" panose="020B0604020202020204" pitchFamily="34" charset="0"/>
              <a:buChar char="•"/>
            </a:pPr>
            <a:r>
              <a:rPr lang="en-GB" sz="1500" dirty="0"/>
              <a:t>More collaborative &amp; constructive relationships between public agencies and regulated entities.</a:t>
            </a:r>
          </a:p>
          <a:p>
            <a:pPr marL="285750" indent="-285750">
              <a:buFont typeface="Arial" panose="020B0604020202020204" pitchFamily="34" charset="0"/>
              <a:buChar char="•"/>
            </a:pPr>
            <a:endParaRPr lang="en-GB" sz="1500" baseline="30000" dirty="0"/>
          </a:p>
          <a:p>
            <a:pPr marL="285750" indent="-285750">
              <a:buFont typeface="Arial" panose="020B0604020202020204" pitchFamily="34" charset="0"/>
              <a:buChar char="•"/>
            </a:pPr>
            <a:endParaRPr lang="en-GB" sz="1500" baseline="30000" dirty="0"/>
          </a:p>
          <a:p>
            <a:pPr>
              <a:buFont typeface="Arial" panose="020B0604020202020204" pitchFamily="34" charset="0"/>
              <a:buChar char="•"/>
            </a:pPr>
            <a:endParaRPr lang="en-GB" sz="900" b="0" i="0" u="none" strike="noStrike" baseline="30000" dirty="0">
              <a:effectLst/>
            </a:endParaRPr>
          </a:p>
          <a:p>
            <a:r>
              <a:rPr lang="en-GB" sz="900" dirty="0"/>
              <a:t>Royal United Services Institute for Defence and Security Studies</a:t>
            </a:r>
            <a:endParaRPr lang="en-GB" sz="900" b="0" i="0" u="none" strike="noStrike" dirty="0">
              <a:effectLst/>
            </a:endParaRPr>
          </a:p>
        </p:txBody>
      </p:sp>
      <p:pic>
        <p:nvPicPr>
          <p:cNvPr id="3" name="Picture 2">
            <a:extLst>
              <a:ext uri="{FF2B5EF4-FFF2-40B4-BE49-F238E27FC236}">
                <a16:creationId xmlns:a16="http://schemas.microsoft.com/office/drawing/2014/main" id="{8D388354-8A02-B443-A81A-979434E95213}"/>
              </a:ext>
            </a:extLst>
          </p:cNvPr>
          <p:cNvPicPr>
            <a:picLocks noChangeAspect="1"/>
          </p:cNvPicPr>
          <p:nvPr/>
        </p:nvPicPr>
        <p:blipFill>
          <a:blip r:embed="rId3"/>
          <a:stretch>
            <a:fillRect/>
          </a:stretch>
        </p:blipFill>
        <p:spPr>
          <a:xfrm>
            <a:off x="7880464" y="1463038"/>
            <a:ext cx="3512237" cy="4891203"/>
          </a:xfrm>
          <a:prstGeom prst="rect">
            <a:avLst/>
          </a:prstGeom>
        </p:spPr>
      </p:pic>
    </p:spTree>
    <p:extLst>
      <p:ext uri="{BB962C8B-B14F-4D97-AF65-F5344CB8AC3E}">
        <p14:creationId xmlns:p14="http://schemas.microsoft.com/office/powerpoint/2010/main" val="330215576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537668" cy="766354"/>
          </a:xfrm>
        </p:spPr>
        <p:txBody>
          <a:bodyPr>
            <a:normAutofit/>
          </a:bodyPr>
          <a:lstStyle/>
          <a:p>
            <a:pPr algn="l"/>
            <a:r>
              <a:rPr lang="en-GB" sz="2800" b="1" dirty="0"/>
              <a:t>In conclusion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748909"/>
            <a:ext cx="8903428" cy="5109091"/>
          </a:xfrm>
          <a:prstGeom prst="rect">
            <a:avLst/>
          </a:prstGeom>
          <a:noFill/>
        </p:spPr>
        <p:txBody>
          <a:bodyPr wrap="square" rtlCol="0">
            <a:spAutoFit/>
          </a:bodyPr>
          <a:lstStyle/>
          <a:p>
            <a:r>
              <a:rPr lang="en-GB" sz="2200" dirty="0"/>
              <a:t>Considerations: </a:t>
            </a:r>
          </a:p>
          <a:p>
            <a:endParaRPr lang="en-GB" sz="2200" dirty="0"/>
          </a:p>
          <a:p>
            <a:pPr marL="342900" indent="-342900">
              <a:buFont typeface="Arial" panose="020B0604020202020204" pitchFamily="34" charset="0"/>
              <a:buChar char="•"/>
            </a:pPr>
            <a:r>
              <a:rPr lang="en-GB" sz="2200" dirty="0"/>
              <a:t>Identify the issues (Terms of Reference).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Anticipate the unintended consequences: SARs </a:t>
            </a:r>
            <a:r>
              <a:rPr lang="en-GB" sz="2200" dirty="0">
                <a:solidFill>
                  <a:srgbClr val="FFC000"/>
                </a:solidFill>
              </a:rPr>
              <a:t>(increase)</a:t>
            </a:r>
            <a:r>
              <a:rPr lang="en-GB" sz="2200" dirty="0"/>
              <a:t>,</a:t>
            </a:r>
            <a:r>
              <a:rPr lang="en-GB" sz="2200" dirty="0">
                <a:solidFill>
                  <a:srgbClr val="FFC000"/>
                </a:solidFill>
              </a:rPr>
              <a:t> </a:t>
            </a:r>
            <a:r>
              <a:rPr lang="en-GB" sz="2200" dirty="0"/>
              <a:t>GIMLITS (legislative consequences) etc.</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Appoint a </a:t>
            </a:r>
            <a:r>
              <a:rPr lang="en-GB" sz="2200" dirty="0">
                <a:solidFill>
                  <a:srgbClr val="FFC000"/>
                </a:solidFill>
              </a:rPr>
              <a:t>designated individual </a:t>
            </a:r>
            <a:r>
              <a:rPr lang="en-GB" sz="2200" dirty="0"/>
              <a:t>to run the the DATA mining project </a:t>
            </a:r>
            <a:r>
              <a:rPr lang="en-GB" sz="2200" dirty="0">
                <a:solidFill>
                  <a:srgbClr val="FFC000"/>
                </a:solidFill>
              </a:rPr>
              <a:t>(critical), </a:t>
            </a:r>
            <a:r>
              <a:rPr lang="en-GB" sz="2200" dirty="0"/>
              <a:t>who has authority and Terms of Reference.</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Ensure that the initiative is deliverable and above all </a:t>
            </a:r>
            <a:r>
              <a:rPr lang="en-GB" sz="2200" dirty="0">
                <a:solidFill>
                  <a:srgbClr val="FFC000"/>
                </a:solidFill>
              </a:rPr>
              <a:t>measured</a:t>
            </a:r>
            <a:r>
              <a:rPr lang="en-GB" sz="2200" dirty="0"/>
              <a:t> regarding success, for example consider the SAR issue – extensive increase but no perceivable increase in investigations and prosecution).</a:t>
            </a:r>
          </a:p>
          <a:p>
            <a:r>
              <a:rPr lang="en-GB" sz="2000" dirty="0"/>
              <a:t> </a:t>
            </a:r>
          </a:p>
          <a:p>
            <a:r>
              <a:rPr lang="en-GB" sz="2000" dirty="0"/>
              <a:t> </a:t>
            </a:r>
          </a:p>
        </p:txBody>
      </p:sp>
    </p:spTree>
    <p:extLst>
      <p:ext uri="{BB962C8B-B14F-4D97-AF65-F5344CB8AC3E}">
        <p14:creationId xmlns:p14="http://schemas.microsoft.com/office/powerpoint/2010/main" val="5510465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537668" cy="766354"/>
          </a:xfrm>
        </p:spPr>
        <p:txBody>
          <a:bodyPr>
            <a:normAutofit/>
          </a:bodyPr>
          <a:lstStyle/>
          <a:p>
            <a:pPr algn="l"/>
            <a:r>
              <a:rPr lang="en-GB" sz="2800" b="1" dirty="0"/>
              <a:t>finally</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2011679"/>
            <a:ext cx="4273607" cy="4708981"/>
          </a:xfrm>
          <a:prstGeom prst="rect">
            <a:avLst/>
          </a:prstGeom>
          <a:noFill/>
        </p:spPr>
        <p:txBody>
          <a:bodyPr wrap="square" rtlCol="0">
            <a:spAutoFit/>
          </a:bodyPr>
          <a:lstStyle/>
          <a:p>
            <a:r>
              <a:rPr lang="en-GB" sz="2000" dirty="0"/>
              <a:t>There is no greater way of data mining than engaging directly with the financial services sector. Meet, greet, and collaborate.</a:t>
            </a:r>
          </a:p>
          <a:p>
            <a:endParaRPr lang="en-GB" sz="2000" dirty="0"/>
          </a:p>
          <a:p>
            <a:r>
              <a:rPr lang="en-GB" sz="2000" dirty="0">
                <a:solidFill>
                  <a:srgbClr val="FFC000"/>
                </a:solidFill>
              </a:rPr>
              <a:t>Relaxed coffee meetings </a:t>
            </a:r>
            <a:r>
              <a:rPr lang="en-GB" sz="2000" dirty="0"/>
              <a:t>with regulatory counter-parts, MLRO’s and Board Directors is a great ice breaker. </a:t>
            </a:r>
          </a:p>
          <a:p>
            <a:endParaRPr lang="en-GB" sz="2000" dirty="0"/>
          </a:p>
          <a:p>
            <a:r>
              <a:rPr lang="en-GB" sz="2000" dirty="0"/>
              <a:t>It is important to de-mystify the </a:t>
            </a:r>
          </a:p>
          <a:p>
            <a:r>
              <a:rPr lang="en-GB" sz="2000" dirty="0"/>
              <a:t>FIU and Economic Crime Divisions.</a:t>
            </a:r>
          </a:p>
          <a:p>
            <a:endParaRPr lang="en-GB" sz="2000" dirty="0"/>
          </a:p>
          <a:p>
            <a:endParaRPr lang="en-GB" sz="2000" dirty="0"/>
          </a:p>
          <a:p>
            <a:r>
              <a:rPr lang="en-GB" sz="2000" dirty="0"/>
              <a:t> </a:t>
            </a:r>
          </a:p>
          <a:p>
            <a:r>
              <a:rPr lang="en-GB" sz="2000" dirty="0"/>
              <a:t> </a:t>
            </a:r>
          </a:p>
        </p:txBody>
      </p:sp>
      <p:pic>
        <p:nvPicPr>
          <p:cNvPr id="3" name="Picture 2">
            <a:extLst>
              <a:ext uri="{FF2B5EF4-FFF2-40B4-BE49-F238E27FC236}">
                <a16:creationId xmlns:a16="http://schemas.microsoft.com/office/drawing/2014/main" id="{CAD5235A-B53C-C64A-A9AB-35EFBD86D37E}"/>
              </a:ext>
            </a:extLst>
          </p:cNvPr>
          <p:cNvPicPr>
            <a:picLocks noChangeAspect="1"/>
          </p:cNvPicPr>
          <p:nvPr/>
        </p:nvPicPr>
        <p:blipFill>
          <a:blip r:embed="rId3"/>
          <a:stretch>
            <a:fillRect/>
          </a:stretch>
        </p:blipFill>
        <p:spPr>
          <a:xfrm>
            <a:off x="6311153" y="1924777"/>
            <a:ext cx="5010150" cy="3197432"/>
          </a:xfrm>
          <a:prstGeom prst="rect">
            <a:avLst/>
          </a:prstGeom>
        </p:spPr>
      </p:pic>
      <p:sp>
        <p:nvSpPr>
          <p:cNvPr id="4" name="Rectangle 3">
            <a:extLst>
              <a:ext uri="{FF2B5EF4-FFF2-40B4-BE49-F238E27FC236}">
                <a16:creationId xmlns:a16="http://schemas.microsoft.com/office/drawing/2014/main" id="{3D538B5A-C711-0F43-A1CA-8553748E4ABF}"/>
              </a:ext>
            </a:extLst>
          </p:cNvPr>
          <p:cNvSpPr/>
          <p:nvPr/>
        </p:nvSpPr>
        <p:spPr>
          <a:xfrm>
            <a:off x="6311153" y="4840941"/>
            <a:ext cx="268941" cy="2812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2372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0" y="1314994"/>
            <a:ext cx="12192000" cy="4939814"/>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i="1" dirty="0"/>
          </a:p>
          <a:p>
            <a:pPr algn="ctr"/>
            <a:r>
              <a:rPr lang="en-GB" i="1" dirty="0"/>
              <a:t>“The difficulty lies not so much in developing new ideas </a:t>
            </a:r>
          </a:p>
          <a:p>
            <a:pPr algn="ctr"/>
            <a:r>
              <a:rPr lang="en-GB" i="1" dirty="0"/>
              <a:t>as in escaping from old ones.”</a:t>
            </a:r>
            <a:r>
              <a:rPr lang="en-GB" dirty="0"/>
              <a:t>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900" dirty="0"/>
              <a:t>(John Maynard Keynes - Economist and Philosopher)</a:t>
            </a:r>
          </a:p>
        </p:txBody>
      </p:sp>
    </p:spTree>
    <p:extLst>
      <p:ext uri="{BB962C8B-B14F-4D97-AF65-F5344CB8AC3E}">
        <p14:creationId xmlns:p14="http://schemas.microsoft.com/office/powerpoint/2010/main" val="5426239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3" y="339496"/>
            <a:ext cx="8117308" cy="766354"/>
          </a:xfrm>
        </p:spPr>
        <p:txBody>
          <a:bodyPr>
            <a:normAutofit/>
          </a:bodyPr>
          <a:lstStyle/>
          <a:p>
            <a:pPr algn="l"/>
            <a:r>
              <a:rPr lang="en-US" sz="2800" dirty="0"/>
              <a:t>1.	Identifying professional enablers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310326" y="1672045"/>
            <a:ext cx="9692454" cy="5170646"/>
          </a:xfrm>
          <a:prstGeom prst="rect">
            <a:avLst/>
          </a:prstGeom>
          <a:noFill/>
        </p:spPr>
        <p:txBody>
          <a:bodyPr wrap="square" rtlCol="0">
            <a:spAutoFit/>
          </a:bodyPr>
          <a:lstStyle/>
          <a:p>
            <a:pPr marL="0" lvl="1">
              <a:spcBef>
                <a:spcPts val="1200"/>
              </a:spcBef>
            </a:pPr>
            <a:r>
              <a:rPr lang="en-US" sz="2000" dirty="0"/>
              <a:t>Detection through development and analysis of professional enabler indicators:</a:t>
            </a:r>
          </a:p>
          <a:p>
            <a:pPr marL="742950" lvl="1" indent="-285750">
              <a:spcBef>
                <a:spcPts val="1200"/>
              </a:spcBef>
              <a:buFont typeface="Arial" panose="020B0604020202020204" pitchFamily="34" charset="0"/>
              <a:buChar char="•"/>
            </a:pPr>
            <a:r>
              <a:rPr lang="en-US" sz="2000" dirty="0"/>
              <a:t>Use of data and intelligence is an essential tool to help identify specific professional enablers, as well as the broader pattern of schemes and structures they use. Many countries have collected information on professional enablers connected to offshore service providers or firms for the purpose of utilising it in data analytics and audit strategies.</a:t>
            </a:r>
            <a:r>
              <a:rPr lang="en-GB" sz="2000" dirty="0"/>
              <a:t> </a:t>
            </a:r>
          </a:p>
          <a:p>
            <a:pPr lvl="1">
              <a:spcBef>
                <a:spcPts val="1200"/>
              </a:spcBef>
            </a:pPr>
            <a:endParaRPr lang="en-US" sz="2000" dirty="0"/>
          </a:p>
          <a:p>
            <a:pPr marL="42862" lvl="1">
              <a:spcBef>
                <a:spcPts val="1200"/>
              </a:spcBef>
            </a:pPr>
            <a:r>
              <a:rPr lang="en-US" sz="2000" dirty="0"/>
              <a:t>Data sources for identifying professional enablers:</a:t>
            </a:r>
          </a:p>
          <a:p>
            <a:pPr marL="742950" lvl="1" indent="-285750">
              <a:spcBef>
                <a:spcPts val="1200"/>
              </a:spcBef>
              <a:buFont typeface="Arial" panose="020B0604020202020204" pitchFamily="34" charset="0"/>
              <a:buChar char="•"/>
            </a:pPr>
            <a:r>
              <a:rPr lang="en-US" sz="2000" dirty="0"/>
              <a:t>Data mining information from offshore leaks, looking for links to professionals active in the jurisdiction, common clients of those professionals, and common structures. Analysing information from suspicious transaction reports (STRs</a:t>
            </a:r>
            <a:r>
              <a:rPr lang="en-GB" sz="2000" dirty="0"/>
              <a:t>). </a:t>
            </a:r>
            <a:r>
              <a:rPr lang="en-US" sz="2000" dirty="0"/>
              <a:t>Creating a reporting mechanism for officials across the tax administration to report suspicions </a:t>
            </a:r>
            <a:endParaRPr lang="en-GB" sz="2000" dirty="0"/>
          </a:p>
          <a:p>
            <a:pPr lvl="1">
              <a:spcBef>
                <a:spcPts val="1200"/>
              </a:spcBef>
            </a:pPr>
            <a:endParaRPr lang="en-GB" sz="2000" dirty="0"/>
          </a:p>
          <a:p>
            <a:endParaRPr lang="en-GB" sz="2000" dirty="0">
              <a:effectLst/>
            </a:endParaRPr>
          </a:p>
        </p:txBody>
      </p:sp>
    </p:spTree>
    <p:extLst>
      <p:ext uri="{BB962C8B-B14F-4D97-AF65-F5344CB8AC3E}">
        <p14:creationId xmlns:p14="http://schemas.microsoft.com/office/powerpoint/2010/main" val="25596566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34568" y="353784"/>
            <a:ext cx="8901904" cy="766354"/>
          </a:xfrm>
        </p:spPr>
        <p:txBody>
          <a:bodyPr>
            <a:normAutofit/>
          </a:bodyPr>
          <a:lstStyle/>
          <a:p>
            <a:pPr algn="l"/>
            <a:r>
              <a:rPr lang="en-US" sz="2800" dirty="0"/>
              <a:t>2.	Disrupting professional enablers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274164" y="1672045"/>
            <a:ext cx="10538085" cy="5355312"/>
          </a:xfrm>
          <a:prstGeom prst="rect">
            <a:avLst/>
          </a:prstGeom>
          <a:noFill/>
        </p:spPr>
        <p:txBody>
          <a:bodyPr wrap="square" rtlCol="0">
            <a:spAutoFit/>
          </a:bodyPr>
          <a:lstStyle/>
          <a:p>
            <a:pPr marL="14287" lvl="1">
              <a:spcBef>
                <a:spcPts val="1200"/>
              </a:spcBef>
            </a:pPr>
            <a:r>
              <a:rPr lang="en-US" sz="2000" dirty="0"/>
              <a:t>Legal sanctions for professional enablers:</a:t>
            </a:r>
          </a:p>
          <a:p>
            <a:pPr marL="666750" lvl="1" indent="-342900">
              <a:spcBef>
                <a:spcPts val="1200"/>
              </a:spcBef>
              <a:buFont typeface="Arial" panose="020B0604020202020204" pitchFamily="34" charset="0"/>
              <a:buChar char="•"/>
            </a:pPr>
            <a:r>
              <a:rPr lang="en-US" sz="2000" dirty="0"/>
              <a:t>Countries have reported a variety of legal approaches to sanctioning the actions of professional enablers. Jurisdictions should address the issue of criminalising the conduct of professional enablers in accordance with their domestic legal frameworks. Professional enablers represent a distinct type of secondary offenders, whose actions can be criminalised by being defined as the aiding, abetting, facilitating or enabling of a tax offence. </a:t>
            </a:r>
          </a:p>
          <a:p>
            <a:pPr marL="14287" lvl="1">
              <a:spcBef>
                <a:spcPts val="1200"/>
              </a:spcBef>
            </a:pPr>
            <a:r>
              <a:rPr lang="en-US" sz="2000" dirty="0"/>
              <a:t>Injunctions:</a:t>
            </a:r>
          </a:p>
          <a:p>
            <a:pPr marL="14287" lvl="1"/>
            <a:endParaRPr lang="en-US" sz="2000" dirty="0"/>
          </a:p>
          <a:p>
            <a:pPr marL="666750" indent="-342900">
              <a:buFont typeface="Arial" panose="020B0604020202020204" pitchFamily="34" charset="0"/>
              <a:buChar char="•"/>
            </a:pPr>
            <a:r>
              <a:rPr lang="en-US" sz="2000" dirty="0"/>
              <a:t>Court orders and injunctions against practicing law, accounting or advisory services have been cited as tools that countries can use to disrupt professional enabler’s behaviour. Depending on the country and the profession involved, injunctions can be used to require, or restrain an enabler from, specific behaviour upon application to the courts, or can be used to remove professional enablers from operating in their area of expertise all together.</a:t>
            </a:r>
            <a:endParaRPr lang="en-GB" sz="2000" dirty="0"/>
          </a:p>
          <a:p>
            <a:pPr marL="323850"/>
            <a:endParaRPr lang="en-GB" dirty="0"/>
          </a:p>
          <a:p>
            <a:br>
              <a:rPr lang="en-US" sz="2400" dirty="0"/>
            </a:br>
            <a:endParaRPr lang="en-GB" sz="2000" dirty="0">
              <a:effectLst/>
            </a:endParaRPr>
          </a:p>
        </p:txBody>
      </p:sp>
    </p:spTree>
    <p:extLst>
      <p:ext uri="{BB962C8B-B14F-4D97-AF65-F5344CB8AC3E}">
        <p14:creationId xmlns:p14="http://schemas.microsoft.com/office/powerpoint/2010/main" val="7372955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382360"/>
            <a:ext cx="8901904" cy="766354"/>
          </a:xfrm>
        </p:spPr>
        <p:txBody>
          <a:bodyPr>
            <a:normAutofit/>
          </a:bodyPr>
          <a:lstStyle/>
          <a:p>
            <a:pPr algn="l"/>
            <a:r>
              <a:rPr lang="en-US" sz="2800" dirty="0"/>
              <a:t>2.	Disrupting professional enablers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99016" y="1672045"/>
            <a:ext cx="8942561" cy="4770537"/>
          </a:xfrm>
          <a:prstGeom prst="rect">
            <a:avLst/>
          </a:prstGeom>
          <a:noFill/>
        </p:spPr>
        <p:txBody>
          <a:bodyPr wrap="square" rtlCol="0">
            <a:spAutoFit/>
          </a:bodyPr>
          <a:lstStyle/>
          <a:p>
            <a:pPr marL="0" lvl="1">
              <a:spcBef>
                <a:spcPts val="1200"/>
              </a:spcBef>
            </a:pPr>
            <a:r>
              <a:rPr lang="en-US" sz="2000" dirty="0"/>
              <a:t>Professional supervision and regulation:</a:t>
            </a:r>
            <a:endParaRPr lang="en-GB" sz="2000" dirty="0"/>
          </a:p>
          <a:p>
            <a:endParaRPr lang="en-US" sz="2000" dirty="0"/>
          </a:p>
          <a:p>
            <a:pPr marL="622300" indent="-342900">
              <a:buFont typeface="Arial" panose="020B0604020202020204" pitchFamily="34" charset="0"/>
              <a:buChar char="•"/>
            </a:pPr>
            <a:r>
              <a:rPr lang="en-US" sz="2000" dirty="0"/>
              <a:t>Most countries have regulatory and supervisory bodies for AML and CFT purposes, and professional bodies that self-govern their members through a code of conduct or similar set of ethical obligations. This could include for example, a bar association or law society for lawyers, or a chartered accountancy or international ethics and standards board for accountants</a:t>
            </a:r>
            <a:r>
              <a:rPr lang="en-GB" sz="2000" dirty="0"/>
              <a:t>.</a:t>
            </a:r>
          </a:p>
          <a:p>
            <a:pPr marL="279400"/>
            <a:endParaRPr lang="en-GB" sz="2000" dirty="0"/>
          </a:p>
          <a:p>
            <a:pPr marL="622300" indent="-342900">
              <a:buFont typeface="Arial" panose="020B0604020202020204" pitchFamily="34" charset="0"/>
              <a:buChar char="•"/>
            </a:pPr>
            <a:r>
              <a:rPr lang="en-US" sz="2000" dirty="0"/>
              <a:t>A country’s strategy and legal framework for professional enablers should therefore include co- operation with and the usage of regulatory and professional bodies or other supervisory bodies to ensure disbarment or disqualification of enablers where there is misconduct, so that these enablers can no longer continue their harmful services.</a:t>
            </a:r>
            <a:endParaRPr lang="en-GB" sz="2000" dirty="0"/>
          </a:p>
          <a:p>
            <a:br>
              <a:rPr lang="en-US" sz="2400" dirty="0"/>
            </a:br>
            <a:endParaRPr lang="en-GB" sz="2000" dirty="0">
              <a:effectLst/>
            </a:endParaRPr>
          </a:p>
        </p:txBody>
      </p:sp>
    </p:spTree>
    <p:extLst>
      <p:ext uri="{BB962C8B-B14F-4D97-AF65-F5344CB8AC3E}">
        <p14:creationId xmlns:p14="http://schemas.microsoft.com/office/powerpoint/2010/main" val="13392743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20281" y="375216"/>
            <a:ext cx="8901904" cy="766354"/>
          </a:xfrm>
        </p:spPr>
        <p:txBody>
          <a:bodyPr>
            <a:normAutofit/>
          </a:bodyPr>
          <a:lstStyle/>
          <a:p>
            <a:pPr algn="l"/>
            <a:r>
              <a:rPr lang="en-US" sz="2800" dirty="0"/>
              <a:t>3.	Deterring professional enablers</a:t>
            </a:r>
            <a:r>
              <a:rPr lang="en-GB" sz="2800" dirty="0"/>
              <a:t>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606245" y="1485734"/>
            <a:ext cx="9713688" cy="2062103"/>
          </a:xfrm>
          <a:prstGeom prst="rect">
            <a:avLst/>
          </a:prstGeom>
          <a:noFill/>
        </p:spPr>
        <p:txBody>
          <a:bodyPr wrap="square" rtlCol="0">
            <a:spAutoFit/>
          </a:bodyPr>
          <a:lstStyle/>
          <a:p>
            <a:pPr marL="42862" lvl="1">
              <a:spcBef>
                <a:spcPts val="1200"/>
              </a:spcBef>
            </a:pPr>
            <a:r>
              <a:rPr lang="en-US" sz="2000" dirty="0"/>
              <a:t>Preventing abuse:</a:t>
            </a:r>
          </a:p>
          <a:p>
            <a:pPr marL="568325" lvl="1" indent="-342900">
              <a:spcBef>
                <a:spcPts val="1200"/>
              </a:spcBef>
              <a:buFont typeface="Arial" panose="020B0604020202020204" pitchFamily="34" charset="0"/>
              <a:buChar char="•"/>
            </a:pPr>
            <a:r>
              <a:rPr lang="en-US" sz="2000" dirty="0"/>
              <a:t>Provide clear and accessible guidance on the operation of the tax and criminal laws. Pre-emptive communication strategies can include clear communication and guidance on the parameters of tax rules and consequences for non-compliance.</a:t>
            </a:r>
          </a:p>
          <a:p>
            <a:pPr marL="511175" lvl="1" indent="-285750">
              <a:buFont typeface="Arial" panose="020B0604020202020204" pitchFamily="34" charset="0"/>
              <a:buChar char="•"/>
            </a:pPr>
            <a:endParaRPr lang="en-US" dirty="0"/>
          </a:p>
          <a:p>
            <a:pPr marL="568325" indent="-342900">
              <a:buFont typeface="Arial" panose="020B0604020202020204" pitchFamily="34" charset="0"/>
              <a:buChar char="•"/>
            </a:pPr>
            <a:r>
              <a:rPr lang="en-GB" sz="2000" dirty="0"/>
              <a:t>Criminal Finance Act 2017 - failure to prevent the criminal facilitation of tax evasion.</a:t>
            </a:r>
          </a:p>
        </p:txBody>
      </p:sp>
      <p:pic>
        <p:nvPicPr>
          <p:cNvPr id="3" name="Picture 2">
            <a:extLst>
              <a:ext uri="{FF2B5EF4-FFF2-40B4-BE49-F238E27FC236}">
                <a16:creationId xmlns:a16="http://schemas.microsoft.com/office/drawing/2014/main" id="{A01E1129-B25C-A546-902D-104991003BA5}"/>
              </a:ext>
            </a:extLst>
          </p:cNvPr>
          <p:cNvPicPr>
            <a:picLocks noChangeAspect="1"/>
          </p:cNvPicPr>
          <p:nvPr/>
        </p:nvPicPr>
        <p:blipFill>
          <a:blip r:embed="rId3"/>
          <a:stretch>
            <a:fillRect/>
          </a:stretch>
        </p:blipFill>
        <p:spPr>
          <a:xfrm>
            <a:off x="2290082" y="3736668"/>
            <a:ext cx="7929798" cy="2684982"/>
          </a:xfrm>
          <a:prstGeom prst="rect">
            <a:avLst/>
          </a:prstGeom>
        </p:spPr>
      </p:pic>
    </p:spTree>
    <p:extLst>
      <p:ext uri="{BB962C8B-B14F-4D97-AF65-F5344CB8AC3E}">
        <p14:creationId xmlns:p14="http://schemas.microsoft.com/office/powerpoint/2010/main" val="18645050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389503"/>
            <a:ext cx="8901904" cy="766354"/>
          </a:xfrm>
        </p:spPr>
        <p:txBody>
          <a:bodyPr>
            <a:normAutofit/>
          </a:bodyPr>
          <a:lstStyle/>
          <a:p>
            <a:pPr algn="l"/>
            <a:r>
              <a:rPr lang="en-US" sz="2800" dirty="0"/>
              <a:t>3.	Deterring professional enablers</a:t>
            </a:r>
            <a:r>
              <a:rPr lang="en-GB" sz="2800" dirty="0"/>
              <a:t> </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823755" cy="5416868"/>
          </a:xfrm>
          <a:prstGeom prst="rect">
            <a:avLst/>
          </a:prstGeom>
          <a:noFill/>
        </p:spPr>
        <p:txBody>
          <a:bodyPr wrap="square" rtlCol="0">
            <a:spAutoFit/>
          </a:bodyPr>
          <a:lstStyle/>
          <a:p>
            <a:pPr marL="42862" lvl="1">
              <a:spcBef>
                <a:spcPts val="1200"/>
              </a:spcBef>
            </a:pPr>
            <a:r>
              <a:rPr lang="en-US" sz="2000" dirty="0"/>
              <a:t>ATO– usage of taxpayer alerts to address new tax schemes:</a:t>
            </a:r>
            <a:r>
              <a:rPr lang="en-GB" sz="2000" dirty="0"/>
              <a:t> </a:t>
            </a:r>
          </a:p>
          <a:p>
            <a:pPr marL="42862" lvl="1">
              <a:spcBef>
                <a:spcPts val="1200"/>
              </a:spcBef>
            </a:pPr>
            <a:endParaRPr lang="en-US" sz="2000" dirty="0"/>
          </a:p>
          <a:p>
            <a:pPr marL="490538" lvl="1" indent="-330200">
              <a:spcBef>
                <a:spcPts val="1200"/>
              </a:spcBef>
              <a:buFont typeface="Arial" panose="020B0604020202020204" pitchFamily="34" charset="0"/>
              <a:buChar char="•"/>
            </a:pPr>
            <a:r>
              <a:rPr lang="en-US" sz="2000" dirty="0"/>
              <a:t>The Australian Taxation Office (ATO) </a:t>
            </a:r>
            <a:r>
              <a:rPr lang="en-US" sz="2000" dirty="0">
                <a:solidFill>
                  <a:srgbClr val="FFC000"/>
                </a:solidFill>
              </a:rPr>
              <a:t>publishes taxpayer alerts regarding new or emerging high-risk tax schemes</a:t>
            </a:r>
            <a:r>
              <a:rPr lang="en-US" sz="2000" dirty="0"/>
              <a:t>. Where intelligence is received by the ATO of a risky arrangement that may not be compliant with the law, the ATO is able to respond with immediacy to warn the community. </a:t>
            </a:r>
          </a:p>
          <a:p>
            <a:pPr marL="490538" lvl="1" indent="-330200">
              <a:spcBef>
                <a:spcPts val="1200"/>
              </a:spcBef>
              <a:buFont typeface="Arial" panose="020B0604020202020204" pitchFamily="34" charset="0"/>
              <a:buChar char="•"/>
            </a:pPr>
            <a:r>
              <a:rPr lang="en-US" sz="2000" dirty="0"/>
              <a:t>Through taxpayer alerts, the ATO is able to share with tax practitioners and taxpayers its concerns regarding an arrangement that is legally ineffective, </a:t>
            </a:r>
            <a:r>
              <a:rPr lang="en-US" sz="2000" dirty="0">
                <a:solidFill>
                  <a:srgbClr val="FFC000"/>
                </a:solidFill>
              </a:rPr>
              <a:t>involves exploitation or a deliberate misapplication of the law, or which may constitute tax evasion or tax fraud</a:t>
            </a:r>
            <a:r>
              <a:rPr lang="en-US" sz="2000" dirty="0"/>
              <a:t>. </a:t>
            </a:r>
          </a:p>
          <a:p>
            <a:pPr marL="490538" lvl="1" indent="-330200">
              <a:spcBef>
                <a:spcPts val="1200"/>
              </a:spcBef>
              <a:buFont typeface="Arial" panose="020B0604020202020204" pitchFamily="34" charset="0"/>
              <a:buChar char="•"/>
            </a:pPr>
            <a:r>
              <a:rPr lang="en-US" sz="2000" dirty="0"/>
              <a:t>Furthermore, the </a:t>
            </a:r>
            <a:r>
              <a:rPr lang="en-US" sz="2000" dirty="0">
                <a:solidFill>
                  <a:srgbClr val="FFC000"/>
                </a:solidFill>
              </a:rPr>
              <a:t>ATO can indicate what the applicable pena</a:t>
            </a:r>
            <a:r>
              <a:rPr lang="en-US" sz="2000" u="sng" dirty="0"/>
              <a:t>ltie</a:t>
            </a:r>
            <a:r>
              <a:rPr lang="en-US" sz="2000" dirty="0"/>
              <a:t>s are for taxpayers who use the tax scheme, or enablers who promote usage of the tax scheme</a:t>
            </a:r>
            <a:r>
              <a:rPr lang="en-US" sz="2000" b="1" i="1" dirty="0"/>
              <a:t>.</a:t>
            </a:r>
          </a:p>
          <a:p>
            <a:pPr marL="490538" lvl="1" indent="-330200">
              <a:spcBef>
                <a:spcPts val="1200"/>
              </a:spcBef>
              <a:buFont typeface="Arial" panose="020B0604020202020204" pitchFamily="34" charset="0"/>
              <a:buChar char="•"/>
            </a:pPr>
            <a:r>
              <a:rPr lang="en-US" sz="2000" dirty="0"/>
              <a:t>Disclosure facilities / Mandatory disclosure rules (UK </a:t>
            </a:r>
            <a:r>
              <a:rPr lang="en-GB" sz="2000" dirty="0"/>
              <a:t>Criminal Finance Act 2017 )</a:t>
            </a:r>
          </a:p>
          <a:p>
            <a:pPr marL="42862" lvl="1">
              <a:spcBef>
                <a:spcPts val="1200"/>
              </a:spcBef>
            </a:pPr>
            <a:endParaRPr lang="en-US" dirty="0"/>
          </a:p>
          <a:p>
            <a:pPr marL="368300" lvl="1" indent="-325438">
              <a:spcBef>
                <a:spcPts val="1200"/>
              </a:spcBef>
              <a:buFont typeface="Arial" panose="020B0604020202020204" pitchFamily="34" charset="0"/>
              <a:buChar char="•"/>
            </a:pPr>
            <a:endParaRPr lang="en-US" b="1" dirty="0"/>
          </a:p>
        </p:txBody>
      </p:sp>
    </p:spTree>
    <p:extLst>
      <p:ext uri="{BB962C8B-B14F-4D97-AF65-F5344CB8AC3E}">
        <p14:creationId xmlns:p14="http://schemas.microsoft.com/office/powerpoint/2010/main" val="39810563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418078"/>
            <a:ext cx="8901904" cy="766354"/>
          </a:xfrm>
        </p:spPr>
        <p:txBody>
          <a:bodyPr>
            <a:normAutofit/>
          </a:bodyPr>
          <a:lstStyle/>
          <a:p>
            <a:pPr algn="l"/>
            <a:r>
              <a:rPr lang="en-US" sz="2800" dirty="0"/>
              <a:t>3.	Deterring professional enablers</a:t>
            </a:r>
            <a:r>
              <a:rPr lang="en-GB" sz="2800" dirty="0"/>
              <a:t> </a:t>
            </a:r>
            <a:endParaRPr lang="en-US" sz="28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388251" cy="4678204"/>
          </a:xfrm>
          <a:prstGeom prst="rect">
            <a:avLst/>
          </a:prstGeom>
          <a:noFill/>
        </p:spPr>
        <p:txBody>
          <a:bodyPr wrap="square" rtlCol="0">
            <a:spAutoFit/>
          </a:bodyPr>
          <a:lstStyle/>
          <a:p>
            <a:r>
              <a:rPr lang="en-US" sz="2000" dirty="0">
                <a:cs typeface="Arial" panose="020B0604020202020204" pitchFamily="34" charset="0"/>
              </a:rPr>
              <a:t>The results of such voluntary disclosure programmes can bring significant amounts of revenue to tax administrations: </a:t>
            </a:r>
            <a:endParaRPr lang="en-GB" sz="2000" dirty="0">
              <a:cs typeface="Arial" panose="020B0604020202020204" pitchFamily="34" charset="0"/>
            </a:endParaRPr>
          </a:p>
          <a:p>
            <a:pPr marL="42862" lvl="1">
              <a:spcBef>
                <a:spcPts val="1200"/>
              </a:spcBef>
            </a:pPr>
            <a:endParaRPr lang="en-US" sz="2000" dirty="0">
              <a:cs typeface="Arial" panose="020B0604020202020204" pitchFamily="34" charset="0"/>
            </a:endParaRPr>
          </a:p>
          <a:p>
            <a:pPr marL="447675" lvl="1" indent="-406400">
              <a:spcBef>
                <a:spcPts val="1200"/>
              </a:spcBef>
              <a:buFont typeface="Arial" panose="020B0604020202020204" pitchFamily="34" charset="0"/>
              <a:buChar char="•"/>
            </a:pPr>
            <a:r>
              <a:rPr lang="en-US" sz="2000" i="1" dirty="0">
                <a:cs typeface="Arial" panose="020B0604020202020204" pitchFamily="34" charset="0"/>
              </a:rPr>
              <a:t>	As of November 2019, voluntary disclosure  programmes and tax investigations helped  to identify about  </a:t>
            </a:r>
            <a:r>
              <a:rPr lang="en-US" sz="2000" i="1" dirty="0">
                <a:solidFill>
                  <a:srgbClr val="FFC000"/>
                </a:solidFill>
                <a:cs typeface="Arial" panose="020B0604020202020204" pitchFamily="34" charset="0"/>
              </a:rPr>
              <a:t>EUR 102 billion </a:t>
            </a:r>
            <a:r>
              <a:rPr lang="en-US" sz="2000" i="1" dirty="0">
                <a:cs typeface="Arial" panose="020B0604020202020204" pitchFamily="34" charset="0"/>
              </a:rPr>
              <a:t>in additional revenue (tax, interest, penalties). Voluntary disclosure programmes have been the largest contributor to this figure with nearly 40 jurisdictions having reported some form of disclosure between 2009 and  2019.  </a:t>
            </a:r>
          </a:p>
          <a:p>
            <a:pPr marL="450850" lvl="1" indent="-409575">
              <a:spcBef>
                <a:spcPts val="1200"/>
              </a:spcBef>
              <a:buFont typeface="Arial" panose="020B0604020202020204" pitchFamily="34" charset="0"/>
              <a:buChar char="•"/>
            </a:pPr>
            <a:r>
              <a:rPr lang="en-US" sz="2000" i="1" dirty="0">
                <a:cs typeface="Arial" panose="020B0604020202020204" pitchFamily="34" charset="0"/>
              </a:rPr>
              <a:t>	For instance, voluntary disclosures brought  </a:t>
            </a:r>
            <a:r>
              <a:rPr lang="en-US" sz="2000" i="1" dirty="0">
                <a:solidFill>
                  <a:srgbClr val="FFC000"/>
                </a:solidFill>
                <a:cs typeface="Arial" panose="020B0604020202020204" pitchFamily="34" charset="0"/>
              </a:rPr>
              <a:t>EUR 462 mill</a:t>
            </a:r>
            <a:r>
              <a:rPr lang="en-US" sz="2000" i="1" u="sng" dirty="0">
                <a:solidFill>
                  <a:srgbClr val="FFC000"/>
                </a:solidFill>
                <a:cs typeface="Arial" panose="020B0604020202020204" pitchFamily="34" charset="0"/>
              </a:rPr>
              <a:t>ion</a:t>
            </a:r>
            <a:r>
              <a:rPr lang="en-US" sz="2000" i="1" dirty="0">
                <a:cs typeface="Arial" panose="020B0604020202020204" pitchFamily="34" charset="0"/>
              </a:rPr>
              <a:t> in  Australia,  </a:t>
            </a:r>
            <a:r>
              <a:rPr lang="en-US" sz="2000" i="1" dirty="0">
                <a:solidFill>
                  <a:srgbClr val="FFC000"/>
                </a:solidFill>
                <a:cs typeface="Arial" panose="020B0604020202020204" pitchFamily="34" charset="0"/>
              </a:rPr>
              <a:t>EUR 13.6 </a:t>
            </a:r>
            <a:r>
              <a:rPr lang="en-US" sz="2000" i="1" dirty="0">
                <a:cs typeface="Arial" panose="020B0604020202020204" pitchFamily="34" charset="0"/>
              </a:rPr>
              <a:t>billion in Brazil, nearly </a:t>
            </a:r>
            <a:r>
              <a:rPr lang="en-US" sz="2000" i="1" dirty="0">
                <a:solidFill>
                  <a:srgbClr val="FFC000"/>
                </a:solidFill>
                <a:cs typeface="Arial" panose="020B0604020202020204" pitchFamily="34" charset="0"/>
              </a:rPr>
              <a:t>EUR 6 billion </a:t>
            </a:r>
            <a:r>
              <a:rPr lang="en-US" sz="2000" i="1" dirty="0">
                <a:cs typeface="Arial" panose="020B0604020202020204" pitchFamily="34" charset="0"/>
              </a:rPr>
              <a:t>in Germany, </a:t>
            </a:r>
            <a:r>
              <a:rPr lang="en-US" sz="2000" i="1" dirty="0">
                <a:solidFill>
                  <a:srgbClr val="FFC000"/>
                </a:solidFill>
                <a:cs typeface="Arial" panose="020B0604020202020204" pitchFamily="34" charset="0"/>
              </a:rPr>
              <a:t>EUR 29 million </a:t>
            </a:r>
            <a:r>
              <a:rPr lang="en-US" sz="2000" i="1" dirty="0">
                <a:cs typeface="Arial" panose="020B0604020202020204" pitchFamily="34" charset="0"/>
              </a:rPr>
              <a:t>in Hungary, </a:t>
            </a:r>
            <a:r>
              <a:rPr lang="en-US" sz="2000" i="1" dirty="0">
                <a:solidFill>
                  <a:srgbClr val="FFC000"/>
                </a:solidFill>
                <a:cs typeface="Arial" panose="020B0604020202020204" pitchFamily="34" charset="0"/>
              </a:rPr>
              <a:t>EUR 54 million </a:t>
            </a:r>
            <a:r>
              <a:rPr lang="en-US" sz="2000" i="1" dirty="0">
                <a:cs typeface="Arial" panose="020B0604020202020204" pitchFamily="34" charset="0"/>
              </a:rPr>
              <a:t>in Luxembourg and over </a:t>
            </a:r>
            <a:r>
              <a:rPr lang="en-US" sz="2000" i="1" dirty="0">
                <a:solidFill>
                  <a:srgbClr val="FFC000"/>
                </a:solidFill>
                <a:cs typeface="Arial" panose="020B0604020202020204" pitchFamily="34" charset="0"/>
              </a:rPr>
              <a:t>EUR 900 million </a:t>
            </a:r>
            <a:r>
              <a:rPr lang="en-US" sz="2000" i="1" dirty="0">
                <a:cs typeface="Arial" panose="020B0604020202020204" pitchFamily="34" charset="0"/>
              </a:rPr>
              <a:t>in Mexico. Over 1 million of taxpayers have come forward to voluntarily disclose their 	assets.</a:t>
            </a:r>
            <a:endParaRPr lang="en-US" sz="2000" dirty="0">
              <a:cs typeface="Arial" panose="020B0604020202020204" pitchFamily="34" charset="0"/>
            </a:endParaRPr>
          </a:p>
          <a:p>
            <a:pPr marL="368300" lvl="1" indent="-325438">
              <a:spcBef>
                <a:spcPts val="1200"/>
              </a:spcBef>
              <a:buFont typeface="Arial" panose="020B0604020202020204" pitchFamily="34" charset="0"/>
              <a:buChar char="•"/>
            </a:pPr>
            <a:endParaRPr lang="en-US" b="1" dirty="0"/>
          </a:p>
        </p:txBody>
      </p:sp>
    </p:spTree>
    <p:extLst>
      <p:ext uri="{BB962C8B-B14F-4D97-AF65-F5344CB8AC3E}">
        <p14:creationId xmlns:p14="http://schemas.microsoft.com/office/powerpoint/2010/main" val="11974222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10043</TotalTime>
  <Words>3591</Words>
  <Application>Microsoft Macintosh PowerPoint</Application>
  <PresentationFormat>Widescreen</PresentationFormat>
  <Paragraphs>460</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Celestial</vt:lpstr>
      <vt:lpstr>Data Sources for identifying Professional Enabler activity</vt:lpstr>
      <vt:lpstr>Quick recap</vt:lpstr>
      <vt:lpstr>1. Identifying professional enablers </vt:lpstr>
      <vt:lpstr>1. Identifying professional enablers </vt:lpstr>
      <vt:lpstr>2. Disrupting professional enablers </vt:lpstr>
      <vt:lpstr>2. Disrupting professional enablers </vt:lpstr>
      <vt:lpstr>3. Deterring professional enablers </vt:lpstr>
      <vt:lpstr>3. Deterring professional enablers </vt:lpstr>
      <vt:lpstr>3. Deterring professional enablers </vt:lpstr>
      <vt:lpstr>4. Effective investigations: across government      and across borders </vt:lpstr>
      <vt:lpstr>What is Data Mining?</vt:lpstr>
      <vt:lpstr>Data sources for identifying professional enabler activity</vt:lpstr>
      <vt:lpstr>Data sources for identifying professional enabler activity</vt:lpstr>
      <vt:lpstr>India – Case Example -  India’s use of data sources in professional enabler investigations</vt:lpstr>
      <vt:lpstr>India – Case Example -  India’s use of data sources in professional enabler investigations</vt:lpstr>
      <vt:lpstr>India – Case Example -  India’s use of data sources in professional enabler investigations – The Challenge</vt:lpstr>
      <vt:lpstr>India – Case Example -  India’s use of data sources in professional enabler investigations – The Challenge</vt:lpstr>
      <vt:lpstr>India – Case Example -  India’s use of data sources in  professional enabler investigations – The Challenge</vt:lpstr>
      <vt:lpstr>India – Case Example -  India’s use of data sources in  professional enabler investigations – The Challenge</vt:lpstr>
      <vt:lpstr>India – Case Example -  So What did India do - and what are PAN’s, Dins etc?</vt:lpstr>
      <vt:lpstr>India’s use of data sources in professional enabler investigations </vt:lpstr>
      <vt:lpstr>India’s use of data sources in professional enabler investigations </vt:lpstr>
      <vt:lpstr>India’s use of data sources in professional enabler investigations </vt:lpstr>
      <vt:lpstr>UK example - Simple Data Mining</vt:lpstr>
      <vt:lpstr>UK example - Simple Data Mining</vt:lpstr>
      <vt:lpstr>Ideas on potential data mining sources</vt:lpstr>
      <vt:lpstr>Think about local resources and contacts </vt:lpstr>
      <vt:lpstr>Think about Your Own regulator</vt:lpstr>
      <vt:lpstr>Think about Your Own regulator</vt:lpstr>
      <vt:lpstr>Think about Your Own regulator – Additionally, explore data from each division</vt:lpstr>
      <vt:lpstr>Engage with Your regulator</vt:lpstr>
      <vt:lpstr>Engage with Your regulator</vt:lpstr>
      <vt:lpstr>FIU Engagement and communication with business sector</vt:lpstr>
      <vt:lpstr>Anti-Money Laundering Public, Private Partnerships - PPPs</vt:lpstr>
      <vt:lpstr>In conclusion</vt:lpstr>
      <vt:lpstr>finally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backafterlunch backafterlunch</dc:creator>
  <cp:lastModifiedBy>backafterlunch backafterlunch</cp:lastModifiedBy>
  <cp:revision>269</cp:revision>
  <cp:lastPrinted>2022-03-07T20:26:50Z</cp:lastPrinted>
  <dcterms:created xsi:type="dcterms:W3CDTF">2022-01-15T14:30:43Z</dcterms:created>
  <dcterms:modified xsi:type="dcterms:W3CDTF">2023-05-23T13:06:02Z</dcterms:modified>
</cp:coreProperties>
</file>