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3"/>
  </p:notesMasterIdLst>
  <p:sldIdLst>
    <p:sldId id="289" r:id="rId2"/>
    <p:sldId id="614" r:id="rId3"/>
    <p:sldId id="621" r:id="rId4"/>
    <p:sldId id="620" r:id="rId5"/>
    <p:sldId id="610" r:id="rId6"/>
    <p:sldId id="617" r:id="rId7"/>
    <p:sldId id="618" r:id="rId8"/>
    <p:sldId id="619" r:id="rId9"/>
    <p:sldId id="295" r:id="rId10"/>
    <p:sldId id="583"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631ADB-C13B-7D3F-5A74-C4ADF578B30F}" name="Schnatz Jonathan A" initials="SJA" userId="S::BDCHB@ci.irs.gov::62ad6833-b418-4714-af8c-7c1dbc3321b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errano, Neal" initials="FN" lastIdx="1" clrIdx="0">
    <p:extLst>
      <p:ext uri="{19B8F6BF-5375-455C-9EA6-DF929625EA0E}">
        <p15:presenceInfo xmlns:p15="http://schemas.microsoft.com/office/powerpoint/2012/main" userId="S::nferrano@deloitte.com::8d748bbc-d619-4fe0-8515-9d7f0d0b2f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A378"/>
    <a:srgbClr val="00808E"/>
    <a:srgbClr val="00823B"/>
    <a:srgbClr val="0097A9"/>
    <a:srgbClr val="000000"/>
    <a:srgbClr val="0066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89254" autoAdjust="0"/>
  </p:normalViewPr>
  <p:slideViewPr>
    <p:cSldViewPr snapToGrid="0">
      <p:cViewPr varScale="1">
        <p:scale>
          <a:sx n="86" d="100"/>
          <a:sy n="86" d="100"/>
        </p:scale>
        <p:origin x="149" y="62"/>
      </p:cViewPr>
      <p:guideLst/>
    </p:cSldViewPr>
  </p:slideViewPr>
  <p:notesTextViewPr>
    <p:cViewPr>
      <p:scale>
        <a:sx n="1" d="1"/>
        <a:sy n="1" d="1"/>
      </p:scale>
      <p:origin x="0" y="0"/>
    </p:cViewPr>
  </p:notesTextViewPr>
  <p:sorterViewPr>
    <p:cViewPr>
      <p:scale>
        <a:sx n="100" d="100"/>
        <a:sy n="100" d="100"/>
      </p:scale>
      <p:origin x="0" y="-4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DF66E6-3521-8A49-A191-FB89D4810A6D}" type="datetimeFigureOut">
              <a:rPr lang="en-US" smtClean="0"/>
              <a:t>5/18/2023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BCB285-9BE3-964A-B06F-9B0AAE009B67}" type="slidenum">
              <a:rPr lang="en-US" smtClean="0"/>
              <a:t>‹#›</a:t>
            </a:fld>
            <a:endParaRPr lang="en-US"/>
          </a:p>
        </p:txBody>
      </p:sp>
    </p:spTree>
    <p:extLst>
      <p:ext uri="{BB962C8B-B14F-4D97-AF65-F5344CB8AC3E}">
        <p14:creationId xmlns:p14="http://schemas.microsoft.com/office/powerpoint/2010/main" val="652495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1</a:t>
            </a:fld>
            <a:endParaRPr lang="en-US"/>
          </a:p>
        </p:txBody>
      </p:sp>
    </p:spTree>
    <p:extLst>
      <p:ext uri="{BB962C8B-B14F-4D97-AF65-F5344CB8AC3E}">
        <p14:creationId xmlns:p14="http://schemas.microsoft.com/office/powerpoint/2010/main" val="2899561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2222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10</a:t>
            </a:fld>
            <a:endParaRPr lang="en-US"/>
          </a:p>
        </p:txBody>
      </p:sp>
    </p:spTree>
    <p:extLst>
      <p:ext uri="{BB962C8B-B14F-4D97-AF65-F5344CB8AC3E}">
        <p14:creationId xmlns:p14="http://schemas.microsoft.com/office/powerpoint/2010/main" val="3909130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 panose="020B0604020202020204" pitchFamily="34" charset="0"/>
                <a:cs typeface="Arial" panose="020B0604020202020204" pitchFamily="34" charset="0"/>
              </a:rPr>
              <a:t>Once professional enabler activity is occurring, mechanisms to deter and intercept it are necessary, such as leveraging the role of professional bodies and regulators, as well as creating mechanisms for voluntary or mandatory reporting and whistleblowing. This chapter describes the range of mechanisms countries can consider as part of their disruption strategy.</a:t>
            </a:r>
            <a:endParaRPr lang="en-US" sz="1200" dirty="0">
              <a:solidFill>
                <a:schemeClr val="bg2">
                  <a:lumMod val="1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2</a:t>
            </a:fld>
            <a:endParaRPr lang="en-US"/>
          </a:p>
        </p:txBody>
      </p:sp>
    </p:spTree>
    <p:extLst>
      <p:ext uri="{BB962C8B-B14F-4D97-AF65-F5344CB8AC3E}">
        <p14:creationId xmlns:p14="http://schemas.microsoft.com/office/powerpoint/2010/main" val="1823366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 panose="020B0604020202020204" pitchFamily="34" charset="0"/>
                <a:cs typeface="Arial" panose="020B0604020202020204" pitchFamily="34" charset="0"/>
              </a:rPr>
              <a:t>Once professional enabler activity is occurring, mechanisms to deter and intercept it are necessary, such as leveraging the role of professional bodies and regulators, as well as creating mechanisms for voluntary or mandatory reporting and whistleblowing. This chapter describes the range of mechanisms countries can consider as part of their disruption strategy.</a:t>
            </a:r>
            <a:endParaRPr lang="en-US" sz="1200" dirty="0">
              <a:solidFill>
                <a:schemeClr val="bg2">
                  <a:lumMod val="10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3</a:t>
            </a:fld>
            <a:endParaRPr lang="en-US"/>
          </a:p>
        </p:txBody>
      </p:sp>
    </p:spTree>
    <p:extLst>
      <p:ext uri="{BB962C8B-B14F-4D97-AF65-F5344CB8AC3E}">
        <p14:creationId xmlns:p14="http://schemas.microsoft.com/office/powerpoint/2010/main" val="2948140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2">
                    <a:lumMod val="10000"/>
                  </a:schemeClr>
                </a:solidFill>
                <a:latin typeface="+mj-lt"/>
              </a:rPr>
              <a:t>These strategies can include clear guidance on the parameters of tax rules and consequences for non-compliance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bg2">
                    <a:lumMod val="10000"/>
                  </a:schemeClr>
                </a:solidFill>
                <a:latin typeface="+mj-lt"/>
              </a:rPr>
              <a:t>Helpful reminders of filing requirements, etc. </a:t>
            </a:r>
          </a:p>
          <a:p>
            <a:pPr marL="171450" indent="-171450">
              <a:buFont typeface="Arial" panose="020B0604020202020204" pitchFamily="34" charset="0"/>
              <a:buChar char="•"/>
            </a:pPr>
            <a:r>
              <a:rPr lang="en-US" sz="1200" dirty="0">
                <a:solidFill>
                  <a:schemeClr val="bg2">
                    <a:lumMod val="10000"/>
                  </a:schemeClr>
                </a:solidFill>
                <a:latin typeface="+mj-lt"/>
              </a:rPr>
              <a:t>Face-to-face events: regular engagement through presentations or dialogue with businesses, industry bodies, intermediaries and tax professionals, etc.</a:t>
            </a:r>
          </a:p>
          <a:p>
            <a:pPr marL="171450" indent="-171450">
              <a:buFont typeface="Arial" panose="020B0604020202020204" pitchFamily="34" charset="0"/>
              <a:buChar char="•"/>
            </a:pPr>
            <a:r>
              <a:rPr lang="en-US" sz="1200" dirty="0">
                <a:solidFill>
                  <a:schemeClr val="bg2">
                    <a:lumMod val="10000"/>
                  </a:schemeClr>
                </a:solidFill>
                <a:latin typeface="+mj-lt"/>
              </a:rPr>
              <a:t>Online information through government websites: this can include publishing factsheets, guidance, public rulings, media releases, news articles and alerts</a:t>
            </a:r>
          </a:p>
          <a:p>
            <a:pPr marL="171450" indent="-171450">
              <a:buFont typeface="Arial" panose="020B0604020202020204" pitchFamily="34" charset="0"/>
              <a:buChar char="•"/>
            </a:pPr>
            <a:r>
              <a:rPr lang="en-US" sz="1200" dirty="0">
                <a:solidFill>
                  <a:schemeClr val="bg2">
                    <a:lumMod val="10000"/>
                  </a:schemeClr>
                </a:solidFill>
                <a:latin typeface="+mj-lt"/>
              </a:rPr>
              <a:t>Joint campaigns: working with other government departments and law enforcement agencies to help businesses understand their responsibilities</a:t>
            </a:r>
          </a:p>
        </p:txBody>
      </p:sp>
      <p:sp>
        <p:nvSpPr>
          <p:cNvPr id="4" name="Slide Number Placeholder 3"/>
          <p:cNvSpPr>
            <a:spLocks noGrp="1"/>
          </p:cNvSpPr>
          <p:nvPr>
            <p:ph type="sldNum" sz="quarter" idx="5"/>
          </p:nvPr>
        </p:nvSpPr>
        <p:spPr/>
        <p:txBody>
          <a:bodyPr/>
          <a:lstStyle/>
          <a:p>
            <a:fld id="{BDBCB285-9BE3-964A-B06F-9B0AAE009B67}" type="slidenum">
              <a:rPr lang="en-US" smtClean="0"/>
              <a:t>4</a:t>
            </a:fld>
            <a:endParaRPr lang="en-US"/>
          </a:p>
        </p:txBody>
      </p:sp>
    </p:spTree>
    <p:extLst>
      <p:ext uri="{BB962C8B-B14F-4D97-AF65-F5344CB8AC3E}">
        <p14:creationId xmlns:p14="http://schemas.microsoft.com/office/powerpoint/2010/main" val="2685221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800" b="0" i="0" u="none" strike="noStrike" baseline="0" dirty="0">
              <a:latin typeface="ArialMT"/>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5</a:t>
            </a:fld>
            <a:endParaRPr lang="en-US"/>
          </a:p>
        </p:txBody>
      </p:sp>
    </p:spTree>
    <p:extLst>
      <p:ext uri="{BB962C8B-B14F-4D97-AF65-F5344CB8AC3E}">
        <p14:creationId xmlns:p14="http://schemas.microsoft.com/office/powerpoint/2010/main" val="4232055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6</a:t>
            </a:fld>
            <a:endParaRPr lang="en-US"/>
          </a:p>
        </p:txBody>
      </p:sp>
    </p:spTree>
    <p:extLst>
      <p:ext uri="{BB962C8B-B14F-4D97-AF65-F5344CB8AC3E}">
        <p14:creationId xmlns:p14="http://schemas.microsoft.com/office/powerpoint/2010/main" val="2675031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7</a:t>
            </a:fld>
            <a:endParaRPr lang="en-US"/>
          </a:p>
        </p:txBody>
      </p:sp>
    </p:spTree>
    <p:extLst>
      <p:ext uri="{BB962C8B-B14F-4D97-AF65-F5344CB8AC3E}">
        <p14:creationId xmlns:p14="http://schemas.microsoft.com/office/powerpoint/2010/main" val="505004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latin typeface="ArialMT"/>
              </a:rPr>
              <a:t>It is important to underscore to the public that individuals who commit tax crimes face consequences and reinforces fair taxation principles and the public’s trust in the tax system, thereby contributing to higher tax morale (OECD, 2019[15]).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baseline="0" dirty="0">
              <a:latin typeface="ArialMT"/>
            </a:endParaRPr>
          </a:p>
          <a:p>
            <a:pPr algn="l"/>
            <a:r>
              <a:rPr lang="en-US" sz="1800" b="0" i="0" u="none" strike="noStrike" baseline="0" dirty="0">
                <a:latin typeface="ArialMT"/>
              </a:rPr>
              <a:t>These successful prosecutions can be publicized via press releases by the law enforcement agency, along with appropriate communication strategies to ensure media coverage by other news sources, blogs, and professional journals. </a:t>
            </a:r>
            <a:endParaRPr lang="en-US" sz="1200" b="0" i="0" u="none" strike="noStrike" baseline="0" dirty="0">
              <a:latin typeface="ArialMT"/>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8</a:t>
            </a:fld>
            <a:endParaRPr lang="en-US"/>
          </a:p>
        </p:txBody>
      </p:sp>
    </p:spTree>
    <p:extLst>
      <p:ext uri="{BB962C8B-B14F-4D97-AF65-F5344CB8AC3E}">
        <p14:creationId xmlns:p14="http://schemas.microsoft.com/office/powerpoint/2010/main" val="20009472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2">
                    <a:lumMod val="10000"/>
                  </a:schemeClr>
                </a:solidFill>
                <a:latin typeface="+mj-lt"/>
              </a:rPr>
              <a:t>In the prevention stage, this education is most effective when productive working relationships between taxpayers, their intermediaries, and tax administrations are created.</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the staff across the tax authority are not aware of what a professional enabler is, then it is likely that professional enabler threats may be missed.</a:t>
            </a:r>
          </a:p>
          <a:p>
            <a:r>
              <a:rPr lang="en-US" sz="1200" dirty="0"/>
              <a:t>Raising staff awareness is crucial to improving the overall understanding of the threats and risks posed by professional enablers.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 panose="020B0604020202020204" pitchFamily="34" charset="0"/>
                <a:cs typeface="Arial" panose="020B0604020202020204" pitchFamily="34" charset="0"/>
              </a:rPr>
              <a:t>Regular engagement with tax professionals and taxpayers, helpful reminders of filing requirements, etc.</a:t>
            </a:r>
          </a:p>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9</a:t>
            </a:fld>
            <a:endParaRPr lang="en-US"/>
          </a:p>
        </p:txBody>
      </p:sp>
    </p:spTree>
    <p:extLst>
      <p:ext uri="{BB962C8B-B14F-4D97-AF65-F5344CB8AC3E}">
        <p14:creationId xmlns:p14="http://schemas.microsoft.com/office/powerpoint/2010/main" val="13028445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88000" y="2628509"/>
            <a:ext cx="3504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09"/>
            <a:ext cx="3504000" cy="4229631"/>
          </a:xfrm>
          <a:prstGeom prst="rect">
            <a:avLst/>
          </a:prstGeom>
        </p:spPr>
      </p:pic>
      <p:sp>
        <p:nvSpPr>
          <p:cNvPr id="8" name="Title 7"/>
          <p:cNvSpPr>
            <a:spLocks noGrp="1"/>
          </p:cNvSpPr>
          <p:nvPr>
            <p:ph type="ctrTitle" hasCustomPrompt="1"/>
          </p:nvPr>
        </p:nvSpPr>
        <p:spPr>
          <a:xfrm>
            <a:off x="1824000" y="2480400"/>
            <a:ext cx="8400000" cy="1267200"/>
          </a:xfrm>
          <a:prstGeom prst="rect">
            <a:avLst/>
          </a:prstGeom>
        </p:spPr>
        <p:txBody>
          <a:bodyPr lIns="90000" rIns="90000" anchor="b">
            <a:spAutoFit/>
          </a:bodyPr>
          <a:lstStyle>
            <a:lvl1pPr>
              <a:lnSpc>
                <a:spcPts val="4500"/>
              </a:lnSpc>
              <a:defRPr sz="4500" cap="all" baseline="0">
                <a:solidFill>
                  <a:schemeClr val="bg1"/>
                </a:solidFill>
              </a:defRPr>
            </a:lvl1pPr>
          </a:lstStyle>
          <a:p>
            <a:r>
              <a:rPr kumimoji="0" lang="en-US" dirty="0"/>
              <a:t>Click to edit Presentation title</a:t>
            </a:r>
          </a:p>
        </p:txBody>
      </p:sp>
      <p:sp>
        <p:nvSpPr>
          <p:cNvPr id="9" name="Subtitle 8"/>
          <p:cNvSpPr>
            <a:spLocks noGrp="1"/>
          </p:cNvSpPr>
          <p:nvPr>
            <p:ph type="subTitle" idx="1" hasCustomPrompt="1"/>
          </p:nvPr>
        </p:nvSpPr>
        <p:spPr>
          <a:xfrm>
            <a:off x="1824000" y="3805200"/>
            <a:ext cx="8400000" cy="352800"/>
          </a:xfrm>
        </p:spPr>
        <p:txBody>
          <a:bodyPr lIns="90000" rIns="90000">
            <a:spAutoFit/>
          </a:bodyPr>
          <a:lstStyle>
            <a:lvl1pPr marL="0" indent="0" algn="l">
              <a:lnSpc>
                <a:spcPts val="2000"/>
              </a:lnSpc>
              <a:spcBef>
                <a:spcPts val="0"/>
              </a:spcBef>
              <a:buNone/>
              <a:defRPr sz="1800" baseline="0">
                <a:solidFill>
                  <a:schemeClr val="bg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a:t>Click to </a:t>
            </a:r>
            <a:r>
              <a:rPr kumimoji="0" lang="fr-FR" dirty="0" err="1"/>
              <a:t>edit</a:t>
            </a:r>
            <a:r>
              <a:rPr kumimoji="0" lang="fr-FR" dirty="0"/>
              <a:t> </a:t>
            </a:r>
            <a:r>
              <a:rPr kumimoji="0" lang="fr-FR" dirty="0" err="1"/>
              <a:t>Subtitle</a:t>
            </a:r>
            <a:endParaRPr kumimoji="0" lang="en-US" dirty="0"/>
          </a:p>
        </p:txBody>
      </p:sp>
      <p:pic>
        <p:nvPicPr>
          <p:cNvPr id="37" name="Image 11"/>
          <p:cNvPicPr>
            <a:picLocks noChangeAspect="1"/>
          </p:cNvPicPr>
          <p:nvPr/>
        </p:nvPicPr>
        <p:blipFill>
          <a:blip r:embed="rId3" cstate="print"/>
          <a:stretch>
            <a:fillRect/>
          </a:stretch>
        </p:blipFill>
        <p:spPr>
          <a:xfrm>
            <a:off x="681601" y="432000"/>
            <a:ext cx="923076" cy="1440000"/>
          </a:xfrm>
          <a:prstGeom prst="rect">
            <a:avLst/>
          </a:prstGeom>
        </p:spPr>
      </p:pic>
      <p:sp>
        <p:nvSpPr>
          <p:cNvPr id="12"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6FB6DD69-4DAD-4836-AFB5-9EC9007DE6B8}" type="datetimeFigureOut">
              <a:rPr lang="en-GB" smtClean="0"/>
              <a:t>18/05/2023</a:t>
            </a:fld>
            <a:endParaRPr lang="en-GB"/>
          </a:p>
        </p:txBody>
      </p:sp>
      <p:sp>
        <p:nvSpPr>
          <p:cNvPr id="13"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52000" y="6055201"/>
            <a:ext cx="2323200" cy="578821"/>
          </a:xfrm>
          <a:prstGeom prst="rect">
            <a:avLst/>
          </a:prstGeom>
        </p:spPr>
      </p:pic>
    </p:spTree>
    <p:extLst>
      <p:ext uri="{BB962C8B-B14F-4D97-AF65-F5344CB8AC3E}">
        <p14:creationId xmlns:p14="http://schemas.microsoft.com/office/powerpoint/2010/main" val="3113709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8"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6FB6DD69-4DAD-4836-AFB5-9EC9007DE6B8}" type="datetimeFigureOut">
              <a:rPr lang="en-GB" smtClean="0"/>
              <a:t>18/05/2023</a:t>
            </a:fld>
            <a:endParaRPr lang="en-GB"/>
          </a:p>
        </p:txBody>
      </p:sp>
      <p:sp>
        <p:nvSpPr>
          <p:cNvPr id="9"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0"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A53F347E-AB4A-4218-B51F-4CC2492EDD07}" type="slidenum">
              <a:rPr lang="en-GB" smtClean="0"/>
              <a:t>‹#›</a:t>
            </a:fld>
            <a:endParaRPr lang="en-GB"/>
          </a:p>
        </p:txBody>
      </p:sp>
      <p:sp>
        <p:nvSpPr>
          <p:cNvPr id="11" name="Title Placeholder 1"/>
          <p:cNvSpPr>
            <a:spLocks noGrp="1"/>
          </p:cNvSpPr>
          <p:nvPr>
            <p:ph type="title" hasCustomPrompt="1"/>
          </p:nvPr>
        </p:nvSpPr>
        <p:spPr>
          <a:xfrm>
            <a:off x="1440000" y="237600"/>
            <a:ext cx="9888000" cy="1022400"/>
          </a:xfrm>
          <a:prstGeom prst="rect">
            <a:avLst/>
          </a:prstGeom>
        </p:spPr>
        <p:txBody>
          <a:bodyPr vert="horz" lIns="91440" tIns="45720" rIns="91440" bIns="45720" rtlCol="0" anchor="ctr">
            <a:noAutofit/>
          </a:bodyPr>
          <a:lstStyle>
            <a:lvl1pPr>
              <a:defRPr/>
            </a:lvl1pPr>
          </a:lstStyle>
          <a:p>
            <a:r>
              <a:rPr lang="en-US" dirty="0"/>
              <a:t>Click to edit Slide title</a:t>
            </a:r>
            <a:br>
              <a:rPr lang="en-US" dirty="0"/>
            </a:br>
            <a:r>
              <a:rPr lang="en-US" dirty="0"/>
              <a:t>Slide title can be extended to two lines</a:t>
            </a:r>
          </a:p>
        </p:txBody>
      </p:sp>
    </p:spTree>
    <p:extLst>
      <p:ext uri="{BB962C8B-B14F-4D97-AF65-F5344CB8AC3E}">
        <p14:creationId xmlns:p14="http://schemas.microsoft.com/office/powerpoint/2010/main" val="1220166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10924801" y="5328000"/>
            <a:ext cx="1267209" cy="1530000"/>
          </a:xfrm>
          <a:prstGeom prst="rect">
            <a:avLst/>
          </a:prstGeom>
        </p:spPr>
      </p:pic>
      <p:pic>
        <p:nvPicPr>
          <p:cNvPr id="8" name="Image 7"/>
          <p:cNvPicPr>
            <a:picLocks noChangeAspect="1"/>
          </p:cNvPicPr>
          <p:nvPr/>
        </p:nvPicPr>
        <p:blipFill>
          <a:blip r:embed="rId3" cstate="print"/>
          <a:stretch>
            <a:fillRect/>
          </a:stretch>
        </p:blipFill>
        <p:spPr>
          <a:xfrm>
            <a:off x="772800" y="468000"/>
            <a:ext cx="923077" cy="1440000"/>
          </a:xfrm>
          <a:prstGeom prst="rect">
            <a:avLst/>
          </a:prstGeom>
        </p:spPr>
      </p:pic>
      <p:sp>
        <p:nvSpPr>
          <p:cNvPr id="9" name="Title 1"/>
          <p:cNvSpPr>
            <a:spLocks noGrp="1"/>
          </p:cNvSpPr>
          <p:nvPr>
            <p:ph type="title" hasCustomPrompt="1"/>
          </p:nvPr>
        </p:nvSpPr>
        <p:spPr>
          <a:xfrm>
            <a:off x="1680000" y="2928144"/>
            <a:ext cx="8832000" cy="1041311"/>
          </a:xfrm>
        </p:spPr>
        <p:txBody>
          <a:bodyPr anchor="ctr" anchorCtr="0">
            <a:spAutoFit/>
          </a:bodyPr>
          <a:lstStyle>
            <a:lvl1pPr algn="ctr">
              <a:lnSpc>
                <a:spcPts val="3700"/>
              </a:lnSpc>
              <a:defRPr sz="3700" b="0" i="0" cap="all" baseline="0">
                <a:solidFill>
                  <a:schemeClr val="bg1"/>
                </a:solidFill>
              </a:defRPr>
            </a:lvl1pPr>
          </a:lstStyle>
          <a:p>
            <a:r>
              <a:rPr lang="en-US" dirty="0"/>
              <a:t>Click to edit Section Header title</a:t>
            </a:r>
          </a:p>
        </p:txBody>
      </p:sp>
      <p:sp>
        <p:nvSpPr>
          <p:cNvPr id="10"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6FB6DD69-4DAD-4836-AFB5-9EC9007DE6B8}" type="datetimeFigureOut">
              <a:rPr lang="en-GB" smtClean="0"/>
              <a:t>18/05/2023</a:t>
            </a:fld>
            <a:endParaRPr lang="en-GB"/>
          </a:p>
        </p:txBody>
      </p:sp>
      <p:sp>
        <p:nvSpPr>
          <p:cNvPr id="11"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a:p>
        </p:txBody>
      </p:sp>
      <p:sp>
        <p:nvSpPr>
          <p:cNvPr id="12"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tx2"/>
                </a:solidFill>
                <a:latin typeface="Arial"/>
              </a:defRPr>
            </a:lvl1pPr>
          </a:lstStyle>
          <a:p>
            <a:fld id="{A53F347E-AB4A-4218-B51F-4CC2492EDD07}" type="slidenum">
              <a:rPr lang="en-GB" smtClean="0"/>
              <a:t>‹#›</a:t>
            </a:fld>
            <a:endParaRPr lang="en-GB"/>
          </a:p>
        </p:txBody>
      </p:sp>
    </p:spTree>
    <p:extLst>
      <p:ext uri="{BB962C8B-B14F-4D97-AF65-F5344CB8AC3E}">
        <p14:creationId xmlns:p14="http://schemas.microsoft.com/office/powerpoint/2010/main" val="1623828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24801" y="5328185"/>
            <a:ext cx="1267209" cy="1529631"/>
          </a:xfrm>
          <a:prstGeom prst="rect">
            <a:avLst/>
          </a:prstGeom>
        </p:spPr>
      </p:pic>
      <p:sp>
        <p:nvSpPr>
          <p:cNvPr id="21" name="Rectangle 20"/>
          <p:cNvSpPr/>
          <p:nvPr/>
        </p:nvSpPr>
        <p:spPr bwMode="auto">
          <a:xfrm>
            <a:off x="672000" y="1306800"/>
            <a:ext cx="10872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a:ln>
                <a:noFill/>
              </a:ln>
              <a:solidFill>
                <a:schemeClr val="tx1"/>
              </a:solidFill>
              <a:effectLst/>
              <a:latin typeface="Helvetica 65 Medium" pitchFamily="34" charset="0"/>
            </a:endParaRPr>
          </a:p>
        </p:txBody>
      </p:sp>
      <p:pic>
        <p:nvPicPr>
          <p:cNvPr id="24" name="Image 7"/>
          <p:cNvPicPr>
            <a:picLocks noChangeAspect="1"/>
          </p:cNvPicPr>
          <p:nvPr/>
        </p:nvPicPr>
        <p:blipFill>
          <a:blip r:embed="rId6" cstate="print"/>
          <a:stretch>
            <a:fillRect/>
          </a:stretch>
        </p:blipFill>
        <p:spPr>
          <a:xfrm>
            <a:off x="667201" y="288000"/>
            <a:ext cx="611537" cy="954000"/>
          </a:xfrm>
          <a:prstGeom prst="rect">
            <a:avLst/>
          </a:prstGeom>
        </p:spPr>
      </p:pic>
      <p:sp>
        <p:nvSpPr>
          <p:cNvPr id="13" name="Text Placeholder 12"/>
          <p:cNvSpPr>
            <a:spLocks noGrp="1"/>
          </p:cNvSpPr>
          <p:nvPr>
            <p:ph type="body" idx="1"/>
          </p:nvPr>
        </p:nvSpPr>
        <p:spPr>
          <a:xfrm>
            <a:off x="624000" y="1602000"/>
            <a:ext cx="10958400" cy="452520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5" name="Title Placeholder 1"/>
          <p:cNvSpPr>
            <a:spLocks noGrp="1"/>
          </p:cNvSpPr>
          <p:nvPr>
            <p:ph type="title"/>
          </p:nvPr>
        </p:nvSpPr>
        <p:spPr>
          <a:xfrm>
            <a:off x="1440000" y="237600"/>
            <a:ext cx="9888000" cy="1022400"/>
          </a:xfrm>
          <a:prstGeom prst="rect">
            <a:avLst/>
          </a:prstGeom>
        </p:spPr>
        <p:txBody>
          <a:bodyPr vert="horz" lIns="91440" tIns="45720" rIns="91440" bIns="45720" rtlCol="0" anchor="ctr">
            <a:noAutofit/>
          </a:bodyPr>
          <a:lstStyle/>
          <a:p>
            <a:r>
              <a:rPr lang="en-US" dirty="0"/>
              <a:t>Click to edit Slide title</a:t>
            </a:r>
            <a:br>
              <a:rPr lang="en-US" dirty="0"/>
            </a:br>
            <a:r>
              <a:rPr lang="en-US" dirty="0"/>
              <a:t>Slide title can be extended to two lines</a:t>
            </a:r>
          </a:p>
        </p:txBody>
      </p:sp>
      <p:sp>
        <p:nvSpPr>
          <p:cNvPr id="26"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6FB6DD69-4DAD-4836-AFB5-9EC9007DE6B8}" type="datetimeFigureOut">
              <a:rPr lang="en-GB" smtClean="0"/>
              <a:t>18/05/2023</a:t>
            </a:fld>
            <a:endParaRPr lang="en-GB"/>
          </a:p>
        </p:txBody>
      </p:sp>
      <p:sp>
        <p:nvSpPr>
          <p:cNvPr id="27"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41"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A53F347E-AB4A-4218-B51F-4CC2492EDD07}" type="slidenum">
              <a:rPr lang="en-GB" smtClean="0"/>
              <a:t>‹#›</a:t>
            </a:fld>
            <a:endParaRPr lang="en-GB"/>
          </a:p>
        </p:txBody>
      </p:sp>
    </p:spTree>
    <p:extLst>
      <p:ext uri="{BB962C8B-B14F-4D97-AF65-F5344CB8AC3E}">
        <p14:creationId xmlns:p14="http://schemas.microsoft.com/office/powerpoint/2010/main" val="286885275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l" rtl="0" eaLnBrk="1" latinLnBrk="0" hangingPunct="1">
        <a:spcBef>
          <a:spcPct val="0"/>
        </a:spcBef>
        <a:buNone/>
        <a:defRPr kumimoji="0" sz="3200" kern="1200">
          <a:solidFill>
            <a:schemeClr val="tx1"/>
          </a:solidFill>
          <a:latin typeface="+mj-lt"/>
          <a:ea typeface="+mj-ea"/>
          <a:cs typeface="+mj-cs"/>
        </a:defRPr>
      </a:lvl1pPr>
    </p:titleStyle>
    <p:bodyStyle>
      <a:lvl1pPr marL="342000" indent="-342000" algn="l" rtl="0" eaLnBrk="1" latinLnBrk="0" hangingPunct="1">
        <a:spcBef>
          <a:spcPts val="768"/>
        </a:spcBef>
        <a:buClr>
          <a:schemeClr val="tx1"/>
        </a:buClr>
        <a:buFont typeface="Arial" pitchFamily="34" charset="0"/>
        <a:buChar char="•"/>
        <a:defRPr kumimoji="0" sz="3200" kern="1200">
          <a:solidFill>
            <a:schemeClr val="tx1"/>
          </a:solidFill>
          <a:latin typeface="+mn-lt"/>
          <a:ea typeface="+mn-ea"/>
          <a:cs typeface="+mn-cs"/>
        </a:defRPr>
      </a:lvl1pPr>
      <a:lvl2pPr marL="741600" indent="-284400" algn="l" rtl="0" eaLnBrk="1" latinLnBrk="0" hangingPunct="1">
        <a:spcBef>
          <a:spcPts val="672"/>
        </a:spcBef>
        <a:buClr>
          <a:schemeClr val="tx1"/>
        </a:buClr>
        <a:buFont typeface="Arial" pitchFamily="34" charset="0"/>
        <a:buChar char="–"/>
        <a:defRPr kumimoji="0" sz="2800" kern="1200">
          <a:solidFill>
            <a:schemeClr val="tx1"/>
          </a:solidFill>
          <a:latin typeface="+mn-lt"/>
          <a:ea typeface="+mn-ea"/>
          <a:cs typeface="+mn-cs"/>
        </a:defRPr>
      </a:lvl2pPr>
      <a:lvl3pPr marL="1144800" indent="-2304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3pPr>
      <a:lvl4pPr marL="16020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4pPr>
      <a:lvl5pPr marL="20592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56936" y="2365831"/>
            <a:ext cx="7066648" cy="2400657"/>
          </a:xfrm>
        </p:spPr>
        <p:txBody>
          <a:bodyPr/>
          <a:lstStyle/>
          <a:p>
            <a:pPr algn="ctr"/>
            <a:r>
              <a:rPr lang="en-US" b="1" dirty="0"/>
              <a:t>Professional Enablers - Preventing Abuse</a:t>
            </a:r>
            <a:br>
              <a:rPr lang="en-GB" dirty="0"/>
            </a:br>
            <a:endParaRPr lang="en-GB" b="1" dirty="0"/>
          </a:p>
        </p:txBody>
      </p:sp>
      <p:sp>
        <p:nvSpPr>
          <p:cNvPr id="3" name="TextBox 2">
            <a:extLst>
              <a:ext uri="{FF2B5EF4-FFF2-40B4-BE49-F238E27FC236}">
                <a16:creationId xmlns:a16="http://schemas.microsoft.com/office/drawing/2014/main" id="{0E4380B5-1751-CC9D-5BAE-0DCDF162C885}"/>
              </a:ext>
            </a:extLst>
          </p:cNvPr>
          <p:cNvSpPr txBox="1"/>
          <p:nvPr/>
        </p:nvSpPr>
        <p:spPr>
          <a:xfrm>
            <a:off x="5406390" y="5749290"/>
            <a:ext cx="4137660" cy="523220"/>
          </a:xfrm>
          <a:prstGeom prst="rect">
            <a:avLst/>
          </a:prstGeom>
          <a:noFill/>
        </p:spPr>
        <p:txBody>
          <a:bodyPr wrap="square" rtlCol="0">
            <a:spAutoFit/>
          </a:bodyPr>
          <a:lstStyle/>
          <a:p>
            <a:r>
              <a:rPr lang="en-US" sz="2800" b="1" dirty="0">
                <a:solidFill>
                  <a:schemeClr val="bg1"/>
                </a:solidFill>
                <a:latin typeface="+mj-lt"/>
              </a:rPr>
              <a:t>Oleg Pobereyko, USA</a:t>
            </a:r>
          </a:p>
        </p:txBody>
      </p:sp>
    </p:spTree>
    <p:extLst>
      <p:ext uri="{BB962C8B-B14F-4D97-AF65-F5344CB8AC3E}">
        <p14:creationId xmlns:p14="http://schemas.microsoft.com/office/powerpoint/2010/main" val="3227855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0A2DA6-4CE0-D81B-BFB9-DE3ED3DFA5AD}"/>
              </a:ext>
            </a:extLst>
          </p:cNvPr>
          <p:cNvSpPr>
            <a:spLocks noGrp="1"/>
          </p:cNvSpPr>
          <p:nvPr>
            <p:ph type="title"/>
          </p:nvPr>
        </p:nvSpPr>
        <p:spPr/>
        <p:txBody>
          <a:bodyPr/>
          <a:lstStyle/>
          <a:p>
            <a:r>
              <a:rPr lang="en-US" sz="3600" b="1" dirty="0">
                <a:solidFill>
                  <a:schemeClr val="bg2">
                    <a:lumMod val="10000"/>
                  </a:schemeClr>
                </a:solidFill>
              </a:rPr>
              <a:t>Promoting Corporate Responsibility</a:t>
            </a:r>
            <a:endParaRPr lang="en-US" sz="3600" b="1" i="1" dirty="0">
              <a:solidFill>
                <a:schemeClr val="bg2">
                  <a:lumMod val="10000"/>
                </a:schemeClr>
              </a:solidFill>
              <a:latin typeface="Calibri" panose="020F0502020204030204" pitchFamily="34" charset="0"/>
              <a:cs typeface="Calibri" panose="020F0502020204030204" pitchFamily="34" charset="0"/>
            </a:endParaRPr>
          </a:p>
        </p:txBody>
      </p:sp>
      <p:sp>
        <p:nvSpPr>
          <p:cNvPr id="4" name="Title 3">
            <a:extLst>
              <a:ext uri="{FF2B5EF4-FFF2-40B4-BE49-F238E27FC236}">
                <a16:creationId xmlns:a16="http://schemas.microsoft.com/office/drawing/2014/main" id="{8952BBFC-E289-2F0B-AA22-1FE956D0954B}"/>
              </a:ext>
            </a:extLst>
          </p:cNvPr>
          <p:cNvSpPr txBox="1">
            <a:spLocks/>
          </p:cNvSpPr>
          <p:nvPr/>
        </p:nvSpPr>
        <p:spPr>
          <a:xfrm>
            <a:off x="561551" y="830650"/>
            <a:ext cx="11068897" cy="794656"/>
          </a:xfrm>
          <a:prstGeom prst="rect">
            <a:avLst/>
          </a:prstGeom>
        </p:spPr>
        <p:txBody>
          <a:bodyPr vert="horz" lIns="91440" tIns="45720" rIns="91440" bIns="45720" rtlCol="0" anchor="ctr">
            <a:normAutofit/>
          </a:bodyPr>
          <a:lstStyle>
            <a:lvl1pPr algn="l" rtl="0" eaLnBrk="1" latinLnBrk="0" hangingPunct="1">
              <a:spcBef>
                <a:spcPct val="0"/>
              </a:spcBef>
              <a:buNone/>
              <a:defRPr kumimoji="0" sz="3200" kern="1200">
                <a:solidFill>
                  <a:schemeClr val="tx1"/>
                </a:solidFill>
                <a:latin typeface="+mj-lt"/>
                <a:ea typeface="+mj-ea"/>
                <a:cs typeface="+mj-cs"/>
              </a:defRPr>
            </a:lvl1pPr>
          </a:lstStyle>
          <a:p>
            <a:endParaRPr lang="en-US" b="1" dirty="0">
              <a:cs typeface="Calibri Light"/>
            </a:endParaRPr>
          </a:p>
        </p:txBody>
      </p:sp>
      <p:pic>
        <p:nvPicPr>
          <p:cNvPr id="18" name="Picture 17">
            <a:extLst>
              <a:ext uri="{FF2B5EF4-FFF2-40B4-BE49-F238E27FC236}">
                <a16:creationId xmlns:a16="http://schemas.microsoft.com/office/drawing/2014/main" id="{5C4DD778-830E-5D86-E84F-0B4B673C4AB0}"/>
              </a:ext>
            </a:extLst>
          </p:cNvPr>
          <p:cNvPicPr>
            <a:picLocks noChangeAspect="1"/>
          </p:cNvPicPr>
          <p:nvPr/>
        </p:nvPicPr>
        <p:blipFill>
          <a:blip r:embed="rId3"/>
          <a:stretch>
            <a:fillRect/>
          </a:stretch>
        </p:blipFill>
        <p:spPr>
          <a:xfrm>
            <a:off x="442596" y="1928346"/>
            <a:ext cx="5941404" cy="3939544"/>
          </a:xfrm>
          <a:prstGeom prst="rect">
            <a:avLst/>
          </a:prstGeom>
        </p:spPr>
      </p:pic>
      <p:grpSp>
        <p:nvGrpSpPr>
          <p:cNvPr id="30" name="Group 29">
            <a:extLst>
              <a:ext uri="{FF2B5EF4-FFF2-40B4-BE49-F238E27FC236}">
                <a16:creationId xmlns:a16="http://schemas.microsoft.com/office/drawing/2014/main" id="{FDA753DB-0196-7DA1-55DD-23E9BAA7C6AB}"/>
              </a:ext>
            </a:extLst>
          </p:cNvPr>
          <p:cNvGrpSpPr/>
          <p:nvPr/>
        </p:nvGrpSpPr>
        <p:grpSpPr>
          <a:xfrm>
            <a:off x="2888444" y="1589335"/>
            <a:ext cx="9060212" cy="4595709"/>
            <a:chOff x="2936570" y="1716635"/>
            <a:chExt cx="9060212" cy="4595710"/>
          </a:xfrm>
        </p:grpSpPr>
        <p:cxnSp>
          <p:nvCxnSpPr>
            <p:cNvPr id="6" name="Straight Connector 5">
              <a:extLst>
                <a:ext uri="{FF2B5EF4-FFF2-40B4-BE49-F238E27FC236}">
                  <a16:creationId xmlns:a16="http://schemas.microsoft.com/office/drawing/2014/main" id="{DA868718-4F00-B119-CAD3-D4DBCFB0965A}"/>
                </a:ext>
              </a:extLst>
            </p:cNvPr>
            <p:cNvCxnSpPr>
              <a:cxnSpLocks/>
            </p:cNvCxnSpPr>
            <p:nvPr/>
          </p:nvCxnSpPr>
          <p:spPr>
            <a:xfrm>
              <a:off x="3022331" y="3041000"/>
              <a:ext cx="8945145" cy="0"/>
            </a:xfrm>
            <a:prstGeom prst="line">
              <a:avLst/>
            </a:prstGeom>
            <a:ln w="38100">
              <a:solidFill>
                <a:srgbClr val="0097A9"/>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8AB708E-CD3C-EA86-51B5-E5AA045B792A}"/>
                </a:ext>
              </a:extLst>
            </p:cNvPr>
            <p:cNvCxnSpPr>
              <a:cxnSpLocks/>
            </p:cNvCxnSpPr>
            <p:nvPr/>
          </p:nvCxnSpPr>
          <p:spPr>
            <a:xfrm>
              <a:off x="2993021" y="4676673"/>
              <a:ext cx="9003761" cy="0"/>
            </a:xfrm>
            <a:prstGeom prst="line">
              <a:avLst/>
            </a:prstGeom>
            <a:ln w="38100">
              <a:solidFill>
                <a:srgbClr val="046A38"/>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D34D6A51-0E3E-3F4F-96B7-6B1645C7DF99}"/>
                </a:ext>
              </a:extLst>
            </p:cNvPr>
            <p:cNvSpPr/>
            <p:nvPr/>
          </p:nvSpPr>
          <p:spPr>
            <a:xfrm>
              <a:off x="2936570" y="1716635"/>
              <a:ext cx="8945145" cy="1184940"/>
            </a:xfrm>
            <a:prstGeom prst="rect">
              <a:avLst/>
            </a:prstGeom>
            <a:solidFill>
              <a:srgbClr val="FFFFFF"/>
            </a:solidFill>
            <a:ln w="9525" cap="sq" cmpd="sng" algn="ctr">
              <a:noFill/>
              <a:prstDash val="dash"/>
            </a:ln>
            <a:effectLst/>
          </p:spPr>
          <p:txBody>
            <a:bodyPr wrap="square" lIns="91416" tIns="0" rIns="91416" bIns="0" rtlCol="0" anchor="ctr">
              <a:spAutoFit/>
            </a:bodyPr>
            <a:lstStyle/>
            <a:p>
              <a:pPr marL="0" indent="0">
                <a:spcAft>
                  <a:spcPts val="600"/>
                </a:spcAft>
                <a:buNone/>
              </a:pPr>
              <a:r>
                <a:rPr lang="en-US" sz="2000" b="1" dirty="0">
                  <a:solidFill>
                    <a:srgbClr val="00808E"/>
                  </a:solidFill>
                  <a:latin typeface="+mj-lt"/>
                </a:rPr>
                <a:t>Culture</a:t>
              </a:r>
              <a:r>
                <a:rPr lang="en-US" sz="2400" b="1" dirty="0">
                  <a:solidFill>
                    <a:srgbClr val="00808E"/>
                  </a:solidFill>
                  <a:latin typeface="+mj-lt"/>
                </a:rPr>
                <a:t> </a:t>
              </a:r>
            </a:p>
            <a:p>
              <a:pPr marL="0" indent="0">
                <a:buNone/>
              </a:pPr>
              <a:r>
                <a:rPr lang="en-US" sz="1600" dirty="0">
                  <a:solidFill>
                    <a:schemeClr val="bg2">
                      <a:lumMod val="10000"/>
                    </a:schemeClr>
                  </a:solidFill>
                  <a:latin typeface="+mj-lt"/>
                </a:rPr>
                <a:t>Professional enablers can be shaped by the corporate culture of the organization they work for and a company’s view towards tax compliance can directly affect the behavior of a professional enabler that is providing services on behalf of the company. </a:t>
              </a:r>
            </a:p>
          </p:txBody>
        </p:sp>
        <p:sp>
          <p:nvSpPr>
            <p:cNvPr id="10" name="Rectangle 9">
              <a:extLst>
                <a:ext uri="{FF2B5EF4-FFF2-40B4-BE49-F238E27FC236}">
                  <a16:creationId xmlns:a16="http://schemas.microsoft.com/office/drawing/2014/main" id="{1B34681D-0D25-75A6-EFF4-9E60DA6884EE}"/>
                </a:ext>
              </a:extLst>
            </p:cNvPr>
            <p:cNvSpPr/>
            <p:nvPr/>
          </p:nvSpPr>
          <p:spPr>
            <a:xfrm>
              <a:off x="3022330" y="4696518"/>
              <a:ext cx="8694970" cy="1615827"/>
            </a:xfrm>
            <a:prstGeom prst="rect">
              <a:avLst/>
            </a:prstGeom>
            <a:solidFill>
              <a:srgbClr val="FFFFFF"/>
            </a:solidFill>
            <a:ln w="9525" cap="sq" cmpd="sng" algn="ctr">
              <a:noFill/>
              <a:prstDash val="dash"/>
            </a:ln>
            <a:effectLst/>
          </p:spPr>
          <p:txBody>
            <a:bodyPr wrap="square" lIns="91416" tIns="0" rIns="91416" bIns="0" rtlCol="0" anchor="ctr">
              <a:spAutoFit/>
            </a:bodyPr>
            <a:lstStyle/>
            <a:p>
              <a:pPr defTabSz="914126">
                <a:spcAft>
                  <a:spcPts val="600"/>
                </a:spcAft>
                <a:defRPr/>
              </a:pPr>
              <a:r>
                <a:rPr kumimoji="0" lang="en-US" sz="2000" b="1" i="0" u="none" strike="noStrike" kern="0" cap="none" spc="0" normalizeH="0" baseline="0" noProof="0" dirty="0">
                  <a:ln>
                    <a:noFill/>
                  </a:ln>
                  <a:solidFill>
                    <a:schemeClr val="tx2">
                      <a:lumMod val="7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Responsibility</a:t>
              </a:r>
            </a:p>
            <a:p>
              <a:pPr marL="0" indent="0">
                <a:buNone/>
              </a:pPr>
              <a:r>
                <a:rPr lang="en-US" sz="1600" dirty="0">
                  <a:solidFill>
                    <a:schemeClr val="bg2">
                      <a:lumMod val="10000"/>
                    </a:schemeClr>
                  </a:solidFill>
                  <a:latin typeface="+mj-lt"/>
                </a:rPr>
                <a:t>Maintaining a socially responsible corporate image is important to most businesses due to the need for a good reputation and public perception, which affects profits. Corporations should be selective in the tax professionals and intermediaries they hire to ensure there is no association with professional enablers. It is essential for corporations to support the public perception of the rule of law. </a:t>
              </a:r>
            </a:p>
          </p:txBody>
        </p:sp>
        <p:sp>
          <p:nvSpPr>
            <p:cNvPr id="25" name="TextBox 24">
              <a:extLst>
                <a:ext uri="{FF2B5EF4-FFF2-40B4-BE49-F238E27FC236}">
                  <a16:creationId xmlns:a16="http://schemas.microsoft.com/office/drawing/2014/main" id="{88DC7839-A936-194E-1E39-65B62E26E763}"/>
                </a:ext>
              </a:extLst>
            </p:cNvPr>
            <p:cNvSpPr txBox="1"/>
            <p:nvPr/>
          </p:nvSpPr>
          <p:spPr>
            <a:xfrm>
              <a:off x="3022330" y="3076546"/>
              <a:ext cx="8945145" cy="1585049"/>
            </a:xfrm>
            <a:prstGeom prst="rect">
              <a:avLst/>
            </a:prstGeom>
            <a:solidFill>
              <a:schemeClr val="bg1"/>
            </a:solidFill>
          </p:spPr>
          <p:txBody>
            <a:bodyPr wrap="square" rtlCol="0">
              <a:spAutoFit/>
            </a:bodyPr>
            <a:lstStyle/>
            <a:p>
              <a:pPr marL="0" indent="0">
                <a:spcAft>
                  <a:spcPts val="600"/>
                </a:spcAft>
                <a:buNone/>
              </a:pPr>
              <a:r>
                <a:rPr lang="en-US" sz="2000" b="1" dirty="0">
                  <a:solidFill>
                    <a:srgbClr val="00823B"/>
                  </a:solidFill>
                  <a:latin typeface="+mj-lt"/>
                </a:rPr>
                <a:t>Behavior</a:t>
              </a:r>
            </a:p>
            <a:p>
              <a:pPr marL="0" indent="0">
                <a:buNone/>
              </a:pPr>
              <a:r>
                <a:rPr lang="en-US" sz="1600" dirty="0">
                  <a:solidFill>
                    <a:schemeClr val="bg2">
                      <a:lumMod val="10000"/>
                    </a:schemeClr>
                  </a:solidFill>
                  <a:latin typeface="+mj-lt"/>
                </a:rPr>
                <a:t>Behavior may be influenced by incentives that encourage risk-taking, deficiencies in systems, employee training, or a corporate philosophy that turns a blind eye to practices, such as know-your-customer. There can also be a lack of clarity from top-level management by refusing to engage in tax fraud responsibility. </a:t>
              </a:r>
            </a:p>
            <a:p>
              <a:pPr marL="0" indent="0">
                <a:buNone/>
              </a:pPr>
              <a:endParaRPr lang="en-US" sz="800" dirty="0">
                <a:solidFill>
                  <a:schemeClr val="bg2">
                    <a:lumMod val="10000"/>
                  </a:schemeClr>
                </a:solidFill>
                <a:latin typeface="+mj-lt"/>
              </a:endParaRPr>
            </a:p>
          </p:txBody>
        </p:sp>
      </p:grpSp>
    </p:spTree>
    <p:extLst>
      <p:ext uri="{BB962C8B-B14F-4D97-AF65-F5344CB8AC3E}">
        <p14:creationId xmlns:p14="http://schemas.microsoft.com/office/powerpoint/2010/main" val="1170081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3703" y="1353397"/>
            <a:ext cx="7141462" cy="2459519"/>
          </a:xfrm>
        </p:spPr>
        <p:txBody>
          <a:bodyPr/>
          <a:lstStyle/>
          <a:p>
            <a:br>
              <a:rPr lang="en-GB" dirty="0">
                <a:latin typeface="Calibri" panose="020F0502020204030204" pitchFamily="34" charset="0"/>
                <a:cs typeface="Calibri" panose="020F0502020204030204" pitchFamily="34" charset="0"/>
              </a:rPr>
            </a:br>
            <a:br>
              <a:rPr lang="en-GB" dirty="0">
                <a:latin typeface="Calibri" panose="020F0502020204030204" pitchFamily="34" charset="0"/>
                <a:cs typeface="Calibri" panose="020F0502020204030204" pitchFamily="34" charset="0"/>
              </a:rPr>
            </a:br>
            <a:br>
              <a:rPr lang="en-GB" sz="4400" dirty="0">
                <a:latin typeface="Calibri" panose="020F0502020204030204" pitchFamily="34" charset="0"/>
                <a:cs typeface="Calibri" panose="020F0502020204030204" pitchFamily="34" charset="0"/>
              </a:rPr>
            </a:br>
            <a:r>
              <a:rPr lang="en-GB" sz="6000" b="1" dirty="0">
                <a:cs typeface="Calibri" panose="020F0502020204030204" pitchFamily="34" charset="0"/>
              </a:rPr>
              <a:t>Questions?</a:t>
            </a:r>
          </a:p>
        </p:txBody>
      </p:sp>
    </p:spTree>
    <p:extLst>
      <p:ext uri="{BB962C8B-B14F-4D97-AF65-F5344CB8AC3E}">
        <p14:creationId xmlns:p14="http://schemas.microsoft.com/office/powerpoint/2010/main" val="409995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640C1C-28D0-F55B-7728-0EB3EB16F7BC}"/>
              </a:ext>
            </a:extLst>
          </p:cNvPr>
          <p:cNvSpPr>
            <a:spLocks noGrp="1"/>
          </p:cNvSpPr>
          <p:nvPr>
            <p:ph idx="1"/>
          </p:nvPr>
        </p:nvSpPr>
        <p:spPr>
          <a:xfrm>
            <a:off x="1093249" y="1859942"/>
            <a:ext cx="10234751" cy="3922301"/>
          </a:xfrm>
        </p:spPr>
        <p:txBody>
          <a:bodyPr>
            <a:noAutofit/>
          </a:bodyPr>
          <a:lstStyle/>
          <a:p>
            <a:pPr marL="0" indent="0" algn="l">
              <a:buNone/>
            </a:pP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Targeting the actions of intermediaries before they become professional enablers can help to swiftly prevent growth of professional enabler risks. </a:t>
            </a:r>
          </a:p>
          <a:p>
            <a:pPr marL="0" indent="0" algn="l">
              <a:spcBef>
                <a:spcPts val="0"/>
              </a:spcBef>
              <a:buNone/>
            </a:pPr>
            <a:r>
              <a:rPr lang="en-US" sz="2400" dirty="0">
                <a:solidFill>
                  <a:schemeClr val="bg2">
                    <a:lumMod val="10000"/>
                  </a:schemeClr>
                </a:solidFill>
                <a:latin typeface="Arial" panose="020B0604020202020204" pitchFamily="34" charset="0"/>
                <a:cs typeface="Arial" panose="020B0604020202020204" pitchFamily="34" charset="0"/>
              </a:rPr>
              <a:t>Having </a:t>
            </a: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e</a:t>
            </a:r>
            <a:r>
              <a:rPr lang="en-US" sz="2400" dirty="0">
                <a:solidFill>
                  <a:schemeClr val="bg2">
                    <a:lumMod val="10000"/>
                  </a:schemeClr>
                </a:solidFill>
                <a:latin typeface="Arial" panose="020B0604020202020204" pitchFamily="34" charset="0"/>
                <a:cs typeface="Arial" panose="020B0604020202020204" pitchFamily="34" charset="0"/>
              </a:rPr>
              <a:t>ffective </a:t>
            </a:r>
            <a:r>
              <a:rPr lang="en-US" sz="2400" dirty="0">
                <a:solidFill>
                  <a:schemeClr val="bg2">
                    <a:lumMod val="10000"/>
                  </a:schemeClr>
                </a:solidFill>
                <a:latin typeface="+mj-lt"/>
              </a:rPr>
              <a:t>prevention strategies are generally more efficient than investigation.</a:t>
            </a:r>
          </a:p>
          <a:p>
            <a:pPr marL="0" indent="0">
              <a:buNone/>
            </a:pPr>
            <a:endParaRPr lang="en-US" sz="800" dirty="0">
              <a:solidFill>
                <a:schemeClr val="bg2">
                  <a:lumMod val="10000"/>
                </a:schemeClr>
              </a:solidFill>
              <a:latin typeface="+mj-lt"/>
            </a:endParaRPr>
          </a:p>
          <a:p>
            <a:pPr marL="0" indent="0">
              <a:spcBef>
                <a:spcPts val="0"/>
              </a:spcBef>
              <a:buNone/>
            </a:pPr>
            <a:r>
              <a:rPr lang="en-US" sz="2400" dirty="0">
                <a:solidFill>
                  <a:schemeClr val="bg2">
                    <a:lumMod val="10000"/>
                  </a:schemeClr>
                </a:solidFill>
                <a:latin typeface="+mj-lt"/>
              </a:rPr>
              <a:t>Prevention strategies can include a range of possibilities which could ensure potential professional enablers are aware of the risks involved in the misuse of their services. </a:t>
            </a:r>
          </a:p>
          <a:p>
            <a:pPr marL="0" indent="0">
              <a:buNone/>
            </a:pPr>
            <a:endParaRPr lang="en-US" sz="800" dirty="0">
              <a:solidFill>
                <a:schemeClr val="bg2">
                  <a:lumMod val="10000"/>
                </a:schemeClr>
              </a:solidFill>
              <a:latin typeface="+mj-lt"/>
            </a:endParaRPr>
          </a:p>
          <a:p>
            <a:pPr marL="0" indent="0">
              <a:spcBef>
                <a:spcPts val="0"/>
              </a:spcBef>
              <a:buNone/>
            </a:pPr>
            <a:r>
              <a:rPr lang="en-US" sz="2400" dirty="0">
                <a:solidFill>
                  <a:schemeClr val="bg2">
                    <a:lumMod val="10000"/>
                  </a:schemeClr>
                </a:solidFill>
                <a:latin typeface="+mj-lt"/>
              </a:rPr>
              <a:t>C</a:t>
            </a: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ommunication and education can be key components to deterrence. </a:t>
            </a:r>
            <a:endParaRPr lang="en-US" sz="2400" dirty="0">
              <a:solidFill>
                <a:schemeClr val="bg2">
                  <a:lumMod val="10000"/>
                </a:schemeClr>
              </a:solidFill>
              <a:latin typeface="+mj-lt"/>
            </a:endParaRPr>
          </a:p>
        </p:txBody>
      </p:sp>
      <p:sp>
        <p:nvSpPr>
          <p:cNvPr id="3" name="Title 2">
            <a:extLst>
              <a:ext uri="{FF2B5EF4-FFF2-40B4-BE49-F238E27FC236}">
                <a16:creationId xmlns:a16="http://schemas.microsoft.com/office/drawing/2014/main" id="{092DE57F-565F-7BE2-DC80-2CF14C8472BD}"/>
              </a:ext>
            </a:extLst>
          </p:cNvPr>
          <p:cNvSpPr>
            <a:spLocks noGrp="1"/>
          </p:cNvSpPr>
          <p:nvPr>
            <p:ph type="title"/>
          </p:nvPr>
        </p:nvSpPr>
        <p:spPr/>
        <p:txBody>
          <a:bodyPr/>
          <a:lstStyle/>
          <a:p>
            <a:r>
              <a:rPr lang="en-US" sz="2800" b="1" dirty="0">
                <a:solidFill>
                  <a:schemeClr val="bg2">
                    <a:lumMod val="10000"/>
                  </a:schemeClr>
                </a:solidFill>
              </a:rPr>
              <a:t>Professional Enablers of Financial Crime: Identification, Impact, and Strategies for Prevention</a:t>
            </a:r>
          </a:p>
        </p:txBody>
      </p:sp>
    </p:spTree>
    <p:extLst>
      <p:ext uri="{BB962C8B-B14F-4D97-AF65-F5344CB8AC3E}">
        <p14:creationId xmlns:p14="http://schemas.microsoft.com/office/powerpoint/2010/main" val="318796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640C1C-28D0-F55B-7728-0EB3EB16F7BC}"/>
              </a:ext>
            </a:extLst>
          </p:cNvPr>
          <p:cNvSpPr>
            <a:spLocks noGrp="1"/>
          </p:cNvSpPr>
          <p:nvPr>
            <p:ph idx="1"/>
          </p:nvPr>
        </p:nvSpPr>
        <p:spPr>
          <a:xfrm>
            <a:off x="978624" y="1859942"/>
            <a:ext cx="10234751" cy="4345549"/>
          </a:xfrm>
        </p:spPr>
        <p:txBody>
          <a:bodyPr>
            <a:noAutofit/>
          </a:bodyPr>
          <a:lstStyle/>
          <a:p>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Professional enablers are individuals or entities who leverage their skills, knowledge, or professional standing to facilitate financial crimes. </a:t>
            </a:r>
            <a:endParaRPr lang="en-US" sz="2400" dirty="0">
              <a:solidFill>
                <a:schemeClr val="bg2">
                  <a:lumMod val="10000"/>
                </a:schemeClr>
              </a:solidFill>
              <a:latin typeface="Arial" panose="020B0604020202020204" pitchFamily="34" charset="0"/>
              <a:cs typeface="Arial" panose="020B0604020202020204" pitchFamily="34" charset="0"/>
            </a:endParaRPr>
          </a:p>
          <a:p>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Financial crimes, including money laundering, tax evasion, and fraud, pose significant threats to the global economy.  </a:t>
            </a:r>
            <a:endParaRPr lang="en-US" sz="2400" dirty="0">
              <a:solidFill>
                <a:schemeClr val="bg2">
                  <a:lumMod val="10000"/>
                </a:schemeClr>
              </a:solidFill>
              <a:latin typeface="Arial" panose="020B0604020202020204" pitchFamily="34" charset="0"/>
              <a:cs typeface="Arial" panose="020B0604020202020204" pitchFamily="34" charset="0"/>
            </a:endParaRPr>
          </a:p>
          <a:p>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A crucial yet often overlooked component of these illicit activities involves 'professional enablers.' These professionals—lawyers, accountants, financial advisors, and others—may, knowingly or unknowingly, facilitate financial crimes, typically by exploiting their specialized knowledge or skills to bypass laws, regulations, or controls.</a:t>
            </a:r>
            <a:endParaRPr lang="en-US" sz="2400" dirty="0">
              <a:solidFill>
                <a:schemeClr val="bg2">
                  <a:lumMod val="10000"/>
                </a:schemeClr>
              </a:solidFill>
              <a:latin typeface="+mj-lt"/>
            </a:endParaRPr>
          </a:p>
        </p:txBody>
      </p:sp>
      <p:sp>
        <p:nvSpPr>
          <p:cNvPr id="3" name="Title 2">
            <a:extLst>
              <a:ext uri="{FF2B5EF4-FFF2-40B4-BE49-F238E27FC236}">
                <a16:creationId xmlns:a16="http://schemas.microsoft.com/office/drawing/2014/main" id="{092DE57F-565F-7BE2-DC80-2CF14C8472BD}"/>
              </a:ext>
            </a:extLst>
          </p:cNvPr>
          <p:cNvSpPr>
            <a:spLocks noGrp="1"/>
          </p:cNvSpPr>
          <p:nvPr>
            <p:ph type="title"/>
          </p:nvPr>
        </p:nvSpPr>
        <p:spPr/>
        <p:txBody>
          <a:bodyPr/>
          <a:lstStyle/>
          <a:p>
            <a:r>
              <a:rPr lang="en-US" sz="2800" b="1" dirty="0">
                <a:solidFill>
                  <a:schemeClr val="bg2">
                    <a:lumMod val="10000"/>
                  </a:schemeClr>
                </a:solidFill>
              </a:rPr>
              <a:t>Professional Enablers of Financial Crime: Identification, Impact, and Strategies for Prevention</a:t>
            </a:r>
          </a:p>
        </p:txBody>
      </p:sp>
    </p:spTree>
    <p:extLst>
      <p:ext uri="{BB962C8B-B14F-4D97-AF65-F5344CB8AC3E}">
        <p14:creationId xmlns:p14="http://schemas.microsoft.com/office/powerpoint/2010/main" val="536987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2F601D-8DA4-DB2D-E5A9-12DB533F0B56}"/>
              </a:ext>
            </a:extLst>
          </p:cNvPr>
          <p:cNvSpPr>
            <a:spLocks noGrp="1"/>
          </p:cNvSpPr>
          <p:nvPr>
            <p:ph idx="1"/>
          </p:nvPr>
        </p:nvSpPr>
        <p:spPr>
          <a:xfrm>
            <a:off x="852920" y="1461985"/>
            <a:ext cx="10856150" cy="2183511"/>
          </a:xfrm>
        </p:spPr>
        <p:txBody>
          <a:bodyPr>
            <a:noAutofit/>
          </a:bodyPr>
          <a:lstStyle/>
          <a:p>
            <a:pPr marL="0" indent="0">
              <a:buNone/>
            </a:pPr>
            <a:r>
              <a:rPr lang="en-US" sz="2400" dirty="0">
                <a:solidFill>
                  <a:schemeClr val="bg2">
                    <a:lumMod val="10000"/>
                  </a:schemeClr>
                </a:solidFill>
                <a:latin typeface="+mj-lt"/>
              </a:rPr>
              <a:t>There are several effective prevention strategies that can be useful in deterring professional enablers’ criminal activity, while promoting the value of voluntary compliance.</a:t>
            </a:r>
            <a:r>
              <a:rPr lang="en-US" sz="2400" dirty="0"/>
              <a:t> </a:t>
            </a:r>
          </a:p>
          <a:p>
            <a:pPr marL="0" indent="0">
              <a:buNone/>
            </a:pPr>
            <a:endParaRPr lang="en-US" sz="800" dirty="0"/>
          </a:p>
          <a:p>
            <a:pPr marL="0" indent="0">
              <a:spcBef>
                <a:spcPts val="0"/>
              </a:spcBef>
              <a:buNone/>
            </a:pPr>
            <a:r>
              <a:rPr lang="en-US" sz="2400" dirty="0">
                <a:solidFill>
                  <a:schemeClr val="bg2">
                    <a:lumMod val="10000"/>
                  </a:schemeClr>
                </a:solidFill>
                <a:latin typeface="+mj-lt"/>
              </a:rPr>
              <a:t>These pre-emptive strategies can promote a higher compliance culture and reduce opportunities for “grey areas” to be exploited.</a:t>
            </a:r>
          </a:p>
          <a:p>
            <a:pPr marL="0" indent="0">
              <a:buNone/>
            </a:pPr>
            <a:endParaRPr lang="en-US" sz="2400" dirty="0"/>
          </a:p>
        </p:txBody>
      </p:sp>
      <p:sp>
        <p:nvSpPr>
          <p:cNvPr id="3" name="Title 2">
            <a:extLst>
              <a:ext uri="{FF2B5EF4-FFF2-40B4-BE49-F238E27FC236}">
                <a16:creationId xmlns:a16="http://schemas.microsoft.com/office/drawing/2014/main" id="{DD98F3BB-0161-05BC-E929-BA899F0E1AA7}"/>
              </a:ext>
            </a:extLst>
          </p:cNvPr>
          <p:cNvSpPr>
            <a:spLocks noGrp="1"/>
          </p:cNvSpPr>
          <p:nvPr>
            <p:ph type="title"/>
          </p:nvPr>
        </p:nvSpPr>
        <p:spPr/>
        <p:txBody>
          <a:bodyPr/>
          <a:lstStyle/>
          <a:p>
            <a:r>
              <a:rPr lang="en-US" sz="3200" b="1" dirty="0">
                <a:solidFill>
                  <a:schemeClr val="bg2">
                    <a:lumMod val="10000"/>
                  </a:schemeClr>
                </a:solidFill>
              </a:rPr>
              <a:t>Preventing Abuse</a:t>
            </a:r>
            <a:endParaRPr lang="en-US" dirty="0"/>
          </a:p>
        </p:txBody>
      </p:sp>
      <p:grpSp>
        <p:nvGrpSpPr>
          <p:cNvPr id="56" name="Group 55">
            <a:extLst>
              <a:ext uri="{FF2B5EF4-FFF2-40B4-BE49-F238E27FC236}">
                <a16:creationId xmlns:a16="http://schemas.microsoft.com/office/drawing/2014/main" id="{6B95DD8C-8236-0F68-3466-0634A58A0BA1}"/>
              </a:ext>
            </a:extLst>
          </p:cNvPr>
          <p:cNvGrpSpPr/>
          <p:nvPr/>
        </p:nvGrpSpPr>
        <p:grpSpPr>
          <a:xfrm>
            <a:off x="2036631" y="3933078"/>
            <a:ext cx="8118737" cy="2924922"/>
            <a:chOff x="1915390" y="3714945"/>
            <a:chExt cx="8118737" cy="2924922"/>
          </a:xfrm>
        </p:grpSpPr>
        <p:sp>
          <p:nvSpPr>
            <p:cNvPr id="21" name="TextBox 20">
              <a:extLst>
                <a:ext uri="{FF2B5EF4-FFF2-40B4-BE49-F238E27FC236}">
                  <a16:creationId xmlns:a16="http://schemas.microsoft.com/office/drawing/2014/main" id="{2D625A5C-458A-D3E6-3082-3D2997E9F6C2}"/>
                </a:ext>
              </a:extLst>
            </p:cNvPr>
            <p:cNvSpPr txBox="1"/>
            <p:nvPr/>
          </p:nvSpPr>
          <p:spPr>
            <a:xfrm>
              <a:off x="8340603" y="5439538"/>
              <a:ext cx="1693524" cy="1200329"/>
            </a:xfrm>
            <a:prstGeom prst="rect">
              <a:avLst/>
            </a:prstGeom>
            <a:noFill/>
          </p:spPr>
          <p:txBody>
            <a:bodyPr wrap="square" rtlCol="0">
              <a:spAutoFit/>
            </a:bodyPr>
            <a:lstStyle/>
            <a:p>
              <a:pPr algn="ctr"/>
              <a:r>
                <a:rPr lang="en-US" dirty="0">
                  <a:solidFill>
                    <a:schemeClr val="bg2">
                      <a:lumMod val="10000"/>
                    </a:schemeClr>
                  </a:solidFill>
                  <a:latin typeface="+mj-lt"/>
                </a:rPr>
                <a:t>Corporate Responsibility and Governance</a:t>
              </a:r>
            </a:p>
          </p:txBody>
        </p:sp>
        <p:grpSp>
          <p:nvGrpSpPr>
            <p:cNvPr id="55" name="Group 54">
              <a:extLst>
                <a:ext uri="{FF2B5EF4-FFF2-40B4-BE49-F238E27FC236}">
                  <a16:creationId xmlns:a16="http://schemas.microsoft.com/office/drawing/2014/main" id="{4B55AE6A-CC47-CFB4-C9CF-BA8BC898C325}"/>
                </a:ext>
              </a:extLst>
            </p:cNvPr>
            <p:cNvGrpSpPr/>
            <p:nvPr/>
          </p:nvGrpSpPr>
          <p:grpSpPr>
            <a:xfrm>
              <a:off x="1915390" y="3714945"/>
              <a:ext cx="8061328" cy="2324757"/>
              <a:chOff x="1838388" y="3773597"/>
              <a:chExt cx="8061328" cy="2324757"/>
            </a:xfrm>
          </p:grpSpPr>
          <p:sp>
            <p:nvSpPr>
              <p:cNvPr id="20" name="TextBox 19">
                <a:extLst>
                  <a:ext uri="{FF2B5EF4-FFF2-40B4-BE49-F238E27FC236}">
                    <a16:creationId xmlns:a16="http://schemas.microsoft.com/office/drawing/2014/main" id="{6A9DE18A-3283-063B-D926-7E6AEE7D9FFC}"/>
                  </a:ext>
                </a:extLst>
              </p:cNvPr>
              <p:cNvSpPr txBox="1"/>
              <p:nvPr/>
            </p:nvSpPr>
            <p:spPr>
              <a:xfrm>
                <a:off x="1838388" y="5459719"/>
                <a:ext cx="1899173" cy="369332"/>
              </a:xfrm>
              <a:prstGeom prst="rect">
                <a:avLst/>
              </a:prstGeom>
              <a:noFill/>
            </p:spPr>
            <p:txBody>
              <a:bodyPr wrap="square" rtlCol="0">
                <a:spAutoFit/>
              </a:bodyPr>
              <a:lstStyle/>
              <a:p>
                <a:r>
                  <a:rPr lang="en-US" dirty="0">
                    <a:solidFill>
                      <a:schemeClr val="bg2">
                        <a:lumMod val="10000"/>
                      </a:schemeClr>
                    </a:solidFill>
                    <a:latin typeface="+mj-lt"/>
                  </a:rPr>
                  <a:t>Communication</a:t>
                </a:r>
              </a:p>
            </p:txBody>
          </p:sp>
          <p:sp>
            <p:nvSpPr>
              <p:cNvPr id="22" name="TextBox 21">
                <a:extLst>
                  <a:ext uri="{FF2B5EF4-FFF2-40B4-BE49-F238E27FC236}">
                    <a16:creationId xmlns:a16="http://schemas.microsoft.com/office/drawing/2014/main" id="{2090A918-5C3E-5A52-3381-5B03142D32EA}"/>
                  </a:ext>
                </a:extLst>
              </p:cNvPr>
              <p:cNvSpPr txBox="1"/>
              <p:nvPr/>
            </p:nvSpPr>
            <p:spPr>
              <a:xfrm>
                <a:off x="4091785" y="5452023"/>
                <a:ext cx="1564195" cy="646331"/>
              </a:xfrm>
              <a:prstGeom prst="rect">
                <a:avLst/>
              </a:prstGeom>
              <a:noFill/>
            </p:spPr>
            <p:txBody>
              <a:bodyPr wrap="square" rtlCol="0">
                <a:spAutoFit/>
              </a:bodyPr>
              <a:lstStyle/>
              <a:p>
                <a:pPr algn="ctr"/>
                <a:r>
                  <a:rPr lang="en-US" dirty="0">
                    <a:solidFill>
                      <a:schemeClr val="bg2">
                        <a:lumMod val="10000"/>
                      </a:schemeClr>
                    </a:solidFill>
                    <a:latin typeface="+mj-lt"/>
                  </a:rPr>
                  <a:t>Regular Engagement</a:t>
                </a:r>
              </a:p>
            </p:txBody>
          </p:sp>
          <p:sp>
            <p:nvSpPr>
              <p:cNvPr id="23" name="TextBox 22">
                <a:extLst>
                  <a:ext uri="{FF2B5EF4-FFF2-40B4-BE49-F238E27FC236}">
                    <a16:creationId xmlns:a16="http://schemas.microsoft.com/office/drawing/2014/main" id="{BB2A2E53-F668-3FF3-D52D-7DA2072151E2}"/>
                  </a:ext>
                </a:extLst>
              </p:cNvPr>
              <p:cNvSpPr txBox="1"/>
              <p:nvPr/>
            </p:nvSpPr>
            <p:spPr>
              <a:xfrm>
                <a:off x="6355845" y="5459719"/>
                <a:ext cx="1333041" cy="369332"/>
              </a:xfrm>
              <a:prstGeom prst="rect">
                <a:avLst/>
              </a:prstGeom>
              <a:noFill/>
            </p:spPr>
            <p:txBody>
              <a:bodyPr wrap="square" rtlCol="0">
                <a:spAutoFit/>
              </a:bodyPr>
              <a:lstStyle/>
              <a:p>
                <a:pPr algn="ctr"/>
                <a:r>
                  <a:rPr lang="en-US" dirty="0">
                    <a:solidFill>
                      <a:schemeClr val="bg2">
                        <a:lumMod val="10000"/>
                      </a:schemeClr>
                    </a:solidFill>
                    <a:latin typeface="+mj-lt"/>
                  </a:rPr>
                  <a:t>Education </a:t>
                </a:r>
                <a:r>
                  <a:rPr lang="en-US" dirty="0"/>
                  <a:t>                    </a:t>
                </a:r>
              </a:p>
            </p:txBody>
          </p:sp>
          <p:sp>
            <p:nvSpPr>
              <p:cNvPr id="28" name="Freeform 272">
                <a:extLst>
                  <a:ext uri="{FF2B5EF4-FFF2-40B4-BE49-F238E27FC236}">
                    <a16:creationId xmlns:a16="http://schemas.microsoft.com/office/drawing/2014/main" id="{80D4568F-4F61-E5DB-B9EF-0622E9D7ED62}"/>
                  </a:ext>
                </a:extLst>
              </p:cNvPr>
              <p:cNvSpPr>
                <a:spLocks noChangeAspect="1" noEditPoints="1"/>
              </p:cNvSpPr>
              <p:nvPr/>
            </p:nvSpPr>
            <p:spPr bwMode="auto">
              <a:xfrm>
                <a:off x="1906641" y="3773597"/>
                <a:ext cx="1614088" cy="1614088"/>
              </a:xfrm>
              <a:custGeom>
                <a:avLst/>
                <a:gdLst>
                  <a:gd name="T0" fmla="*/ 160 w 512"/>
                  <a:gd name="T1" fmla="*/ 245 h 512"/>
                  <a:gd name="T2" fmla="*/ 181 w 512"/>
                  <a:gd name="T3" fmla="*/ 224 h 512"/>
                  <a:gd name="T4" fmla="*/ 202 w 512"/>
                  <a:gd name="T5" fmla="*/ 245 h 512"/>
                  <a:gd name="T6" fmla="*/ 181 w 512"/>
                  <a:gd name="T7" fmla="*/ 266 h 512"/>
                  <a:gd name="T8" fmla="*/ 160 w 512"/>
                  <a:gd name="T9" fmla="*/ 245 h 512"/>
                  <a:gd name="T10" fmla="*/ 512 w 512"/>
                  <a:gd name="T11" fmla="*/ 256 h 512"/>
                  <a:gd name="T12" fmla="*/ 256 w 512"/>
                  <a:gd name="T13" fmla="*/ 512 h 512"/>
                  <a:gd name="T14" fmla="*/ 0 w 512"/>
                  <a:gd name="T15" fmla="*/ 256 h 512"/>
                  <a:gd name="T16" fmla="*/ 256 w 512"/>
                  <a:gd name="T17" fmla="*/ 0 h 512"/>
                  <a:gd name="T18" fmla="*/ 512 w 512"/>
                  <a:gd name="T19" fmla="*/ 256 h 512"/>
                  <a:gd name="T20" fmla="*/ 138 w 512"/>
                  <a:gd name="T21" fmla="*/ 245 h 512"/>
                  <a:gd name="T22" fmla="*/ 181 w 512"/>
                  <a:gd name="T23" fmla="*/ 288 h 512"/>
                  <a:gd name="T24" fmla="*/ 224 w 512"/>
                  <a:gd name="T25" fmla="*/ 245 h 512"/>
                  <a:gd name="T26" fmla="*/ 181 w 512"/>
                  <a:gd name="T27" fmla="*/ 202 h 512"/>
                  <a:gd name="T28" fmla="*/ 138 w 512"/>
                  <a:gd name="T29" fmla="*/ 245 h 512"/>
                  <a:gd name="T30" fmla="*/ 256 w 512"/>
                  <a:gd name="T31" fmla="*/ 320 h 512"/>
                  <a:gd name="T32" fmla="*/ 245 w 512"/>
                  <a:gd name="T33" fmla="*/ 309 h 512"/>
                  <a:gd name="T34" fmla="*/ 117 w 512"/>
                  <a:gd name="T35" fmla="*/ 309 h 512"/>
                  <a:gd name="T36" fmla="*/ 106 w 512"/>
                  <a:gd name="T37" fmla="*/ 320 h 512"/>
                  <a:gd name="T38" fmla="*/ 106 w 512"/>
                  <a:gd name="T39" fmla="*/ 352 h 512"/>
                  <a:gd name="T40" fmla="*/ 117 w 512"/>
                  <a:gd name="T41" fmla="*/ 362 h 512"/>
                  <a:gd name="T42" fmla="*/ 128 w 512"/>
                  <a:gd name="T43" fmla="*/ 352 h 512"/>
                  <a:gd name="T44" fmla="*/ 128 w 512"/>
                  <a:gd name="T45" fmla="*/ 330 h 512"/>
                  <a:gd name="T46" fmla="*/ 234 w 512"/>
                  <a:gd name="T47" fmla="*/ 330 h 512"/>
                  <a:gd name="T48" fmla="*/ 234 w 512"/>
                  <a:gd name="T49" fmla="*/ 352 h 512"/>
                  <a:gd name="T50" fmla="*/ 245 w 512"/>
                  <a:gd name="T51" fmla="*/ 362 h 512"/>
                  <a:gd name="T52" fmla="*/ 256 w 512"/>
                  <a:gd name="T53" fmla="*/ 352 h 512"/>
                  <a:gd name="T54" fmla="*/ 256 w 512"/>
                  <a:gd name="T55" fmla="*/ 320 h 512"/>
                  <a:gd name="T56" fmla="*/ 288 w 512"/>
                  <a:gd name="T57" fmla="*/ 244 h 512"/>
                  <a:gd name="T58" fmla="*/ 277 w 512"/>
                  <a:gd name="T59" fmla="*/ 215 h 512"/>
                  <a:gd name="T60" fmla="*/ 262 w 512"/>
                  <a:gd name="T61" fmla="*/ 215 h 512"/>
                  <a:gd name="T62" fmla="*/ 261 w 512"/>
                  <a:gd name="T63" fmla="*/ 230 h 512"/>
                  <a:gd name="T64" fmla="*/ 267 w 512"/>
                  <a:gd name="T65" fmla="*/ 244 h 512"/>
                  <a:gd name="T66" fmla="*/ 261 w 512"/>
                  <a:gd name="T67" fmla="*/ 258 h 512"/>
                  <a:gd name="T68" fmla="*/ 262 w 512"/>
                  <a:gd name="T69" fmla="*/ 274 h 512"/>
                  <a:gd name="T70" fmla="*/ 269 w 512"/>
                  <a:gd name="T71" fmla="*/ 276 h 512"/>
                  <a:gd name="T72" fmla="*/ 277 w 512"/>
                  <a:gd name="T73" fmla="*/ 273 h 512"/>
                  <a:gd name="T74" fmla="*/ 288 w 512"/>
                  <a:gd name="T75" fmla="*/ 244 h 512"/>
                  <a:gd name="T76" fmla="*/ 345 w 512"/>
                  <a:gd name="T77" fmla="*/ 244 h 512"/>
                  <a:gd name="T78" fmla="*/ 310 w 512"/>
                  <a:gd name="T79" fmla="*/ 172 h 512"/>
                  <a:gd name="T80" fmla="*/ 295 w 512"/>
                  <a:gd name="T81" fmla="*/ 173 h 512"/>
                  <a:gd name="T82" fmla="*/ 296 w 512"/>
                  <a:gd name="T83" fmla="*/ 188 h 512"/>
                  <a:gd name="T84" fmla="*/ 323 w 512"/>
                  <a:gd name="T85" fmla="*/ 244 h 512"/>
                  <a:gd name="T86" fmla="*/ 296 w 512"/>
                  <a:gd name="T87" fmla="*/ 301 h 512"/>
                  <a:gd name="T88" fmla="*/ 295 w 512"/>
                  <a:gd name="T89" fmla="*/ 316 h 512"/>
                  <a:gd name="T90" fmla="*/ 303 w 512"/>
                  <a:gd name="T91" fmla="*/ 319 h 512"/>
                  <a:gd name="T92" fmla="*/ 310 w 512"/>
                  <a:gd name="T93" fmla="*/ 317 h 512"/>
                  <a:gd name="T94" fmla="*/ 345 w 512"/>
                  <a:gd name="T95" fmla="*/ 244 h 512"/>
                  <a:gd name="T96" fmla="*/ 401 w 512"/>
                  <a:gd name="T97" fmla="*/ 244 h 512"/>
                  <a:gd name="T98" fmla="*/ 344 w 512"/>
                  <a:gd name="T99" fmla="*/ 128 h 512"/>
                  <a:gd name="T100" fmla="*/ 329 w 512"/>
                  <a:gd name="T101" fmla="*/ 130 h 512"/>
                  <a:gd name="T102" fmla="*/ 331 w 512"/>
                  <a:gd name="T103" fmla="*/ 145 h 512"/>
                  <a:gd name="T104" fmla="*/ 380 w 512"/>
                  <a:gd name="T105" fmla="*/ 244 h 512"/>
                  <a:gd name="T106" fmla="*/ 331 w 512"/>
                  <a:gd name="T107" fmla="*/ 343 h 512"/>
                  <a:gd name="T108" fmla="*/ 329 w 512"/>
                  <a:gd name="T109" fmla="*/ 358 h 512"/>
                  <a:gd name="T110" fmla="*/ 337 w 512"/>
                  <a:gd name="T111" fmla="*/ 362 h 512"/>
                  <a:gd name="T112" fmla="*/ 344 w 512"/>
                  <a:gd name="T113" fmla="*/ 360 h 512"/>
                  <a:gd name="T114" fmla="*/ 401 w 512"/>
                  <a:gd name="T115" fmla="*/ 244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12" h="512">
                    <a:moveTo>
                      <a:pt x="160" y="245"/>
                    </a:moveTo>
                    <a:cubicBezTo>
                      <a:pt x="160" y="233"/>
                      <a:pt x="169" y="224"/>
                      <a:pt x="181" y="224"/>
                    </a:cubicBezTo>
                    <a:cubicBezTo>
                      <a:pt x="193" y="224"/>
                      <a:pt x="202" y="233"/>
                      <a:pt x="202" y="245"/>
                    </a:cubicBezTo>
                    <a:cubicBezTo>
                      <a:pt x="202" y="257"/>
                      <a:pt x="193" y="266"/>
                      <a:pt x="181" y="266"/>
                    </a:cubicBezTo>
                    <a:cubicBezTo>
                      <a:pt x="169" y="266"/>
                      <a:pt x="160" y="257"/>
                      <a:pt x="160" y="245"/>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138" y="245"/>
                    </a:moveTo>
                    <a:cubicBezTo>
                      <a:pt x="138" y="269"/>
                      <a:pt x="157" y="288"/>
                      <a:pt x="181" y="288"/>
                    </a:cubicBezTo>
                    <a:cubicBezTo>
                      <a:pt x="205" y="288"/>
                      <a:pt x="224" y="269"/>
                      <a:pt x="224" y="245"/>
                    </a:cubicBezTo>
                    <a:cubicBezTo>
                      <a:pt x="224" y="221"/>
                      <a:pt x="205" y="202"/>
                      <a:pt x="181" y="202"/>
                    </a:cubicBezTo>
                    <a:cubicBezTo>
                      <a:pt x="157" y="202"/>
                      <a:pt x="138" y="221"/>
                      <a:pt x="138" y="245"/>
                    </a:cubicBezTo>
                    <a:close/>
                    <a:moveTo>
                      <a:pt x="256" y="320"/>
                    </a:moveTo>
                    <a:cubicBezTo>
                      <a:pt x="256" y="314"/>
                      <a:pt x="251" y="309"/>
                      <a:pt x="245" y="309"/>
                    </a:cubicBezTo>
                    <a:cubicBezTo>
                      <a:pt x="117" y="309"/>
                      <a:pt x="117" y="309"/>
                      <a:pt x="117" y="309"/>
                    </a:cubicBezTo>
                    <a:cubicBezTo>
                      <a:pt x="111" y="309"/>
                      <a:pt x="106" y="314"/>
                      <a:pt x="106" y="320"/>
                    </a:cubicBezTo>
                    <a:cubicBezTo>
                      <a:pt x="106" y="352"/>
                      <a:pt x="106" y="352"/>
                      <a:pt x="106" y="352"/>
                    </a:cubicBezTo>
                    <a:cubicBezTo>
                      <a:pt x="106" y="358"/>
                      <a:pt x="111" y="362"/>
                      <a:pt x="117" y="362"/>
                    </a:cubicBezTo>
                    <a:cubicBezTo>
                      <a:pt x="123" y="362"/>
                      <a:pt x="128" y="358"/>
                      <a:pt x="128" y="352"/>
                    </a:cubicBezTo>
                    <a:cubicBezTo>
                      <a:pt x="128" y="330"/>
                      <a:pt x="128" y="330"/>
                      <a:pt x="128" y="330"/>
                    </a:cubicBezTo>
                    <a:cubicBezTo>
                      <a:pt x="234" y="330"/>
                      <a:pt x="234" y="330"/>
                      <a:pt x="234" y="330"/>
                    </a:cubicBezTo>
                    <a:cubicBezTo>
                      <a:pt x="234" y="352"/>
                      <a:pt x="234" y="352"/>
                      <a:pt x="234" y="352"/>
                    </a:cubicBezTo>
                    <a:cubicBezTo>
                      <a:pt x="234" y="358"/>
                      <a:pt x="239" y="362"/>
                      <a:pt x="245" y="362"/>
                    </a:cubicBezTo>
                    <a:cubicBezTo>
                      <a:pt x="251" y="362"/>
                      <a:pt x="256" y="358"/>
                      <a:pt x="256" y="352"/>
                    </a:cubicBezTo>
                    <a:lnTo>
                      <a:pt x="256" y="320"/>
                    </a:lnTo>
                    <a:close/>
                    <a:moveTo>
                      <a:pt x="288" y="244"/>
                    </a:moveTo>
                    <a:cubicBezTo>
                      <a:pt x="288" y="234"/>
                      <a:pt x="284" y="223"/>
                      <a:pt x="277" y="215"/>
                    </a:cubicBezTo>
                    <a:cubicBezTo>
                      <a:pt x="273" y="211"/>
                      <a:pt x="266" y="211"/>
                      <a:pt x="262" y="215"/>
                    </a:cubicBezTo>
                    <a:cubicBezTo>
                      <a:pt x="257" y="219"/>
                      <a:pt x="257" y="226"/>
                      <a:pt x="261" y="230"/>
                    </a:cubicBezTo>
                    <a:cubicBezTo>
                      <a:pt x="265" y="234"/>
                      <a:pt x="267" y="239"/>
                      <a:pt x="267" y="244"/>
                    </a:cubicBezTo>
                    <a:cubicBezTo>
                      <a:pt x="267" y="249"/>
                      <a:pt x="265" y="255"/>
                      <a:pt x="261" y="258"/>
                    </a:cubicBezTo>
                    <a:cubicBezTo>
                      <a:pt x="257" y="263"/>
                      <a:pt x="257" y="269"/>
                      <a:pt x="262" y="274"/>
                    </a:cubicBezTo>
                    <a:cubicBezTo>
                      <a:pt x="264" y="275"/>
                      <a:pt x="266" y="276"/>
                      <a:pt x="269" y="276"/>
                    </a:cubicBezTo>
                    <a:cubicBezTo>
                      <a:pt x="272" y="276"/>
                      <a:pt x="275" y="275"/>
                      <a:pt x="277" y="273"/>
                    </a:cubicBezTo>
                    <a:cubicBezTo>
                      <a:pt x="284" y="265"/>
                      <a:pt x="288" y="255"/>
                      <a:pt x="288" y="244"/>
                    </a:cubicBezTo>
                    <a:close/>
                    <a:moveTo>
                      <a:pt x="345" y="244"/>
                    </a:moveTo>
                    <a:cubicBezTo>
                      <a:pt x="345" y="216"/>
                      <a:pt x="332" y="190"/>
                      <a:pt x="310" y="172"/>
                    </a:cubicBezTo>
                    <a:cubicBezTo>
                      <a:pt x="306" y="168"/>
                      <a:pt x="299" y="168"/>
                      <a:pt x="295" y="173"/>
                    </a:cubicBezTo>
                    <a:cubicBezTo>
                      <a:pt x="291" y="177"/>
                      <a:pt x="292" y="184"/>
                      <a:pt x="296" y="188"/>
                    </a:cubicBezTo>
                    <a:cubicBezTo>
                      <a:pt x="313" y="202"/>
                      <a:pt x="323" y="223"/>
                      <a:pt x="323" y="244"/>
                    </a:cubicBezTo>
                    <a:cubicBezTo>
                      <a:pt x="323" y="266"/>
                      <a:pt x="313" y="286"/>
                      <a:pt x="296" y="301"/>
                    </a:cubicBezTo>
                    <a:cubicBezTo>
                      <a:pt x="292" y="304"/>
                      <a:pt x="291" y="311"/>
                      <a:pt x="295" y="316"/>
                    </a:cubicBezTo>
                    <a:cubicBezTo>
                      <a:pt x="297" y="318"/>
                      <a:pt x="300" y="319"/>
                      <a:pt x="303" y="319"/>
                    </a:cubicBezTo>
                    <a:cubicBezTo>
                      <a:pt x="306" y="319"/>
                      <a:pt x="308" y="319"/>
                      <a:pt x="310" y="317"/>
                    </a:cubicBezTo>
                    <a:cubicBezTo>
                      <a:pt x="332" y="299"/>
                      <a:pt x="345" y="272"/>
                      <a:pt x="345" y="244"/>
                    </a:cubicBezTo>
                    <a:close/>
                    <a:moveTo>
                      <a:pt x="401" y="244"/>
                    </a:moveTo>
                    <a:cubicBezTo>
                      <a:pt x="401" y="199"/>
                      <a:pt x="380" y="157"/>
                      <a:pt x="344" y="128"/>
                    </a:cubicBezTo>
                    <a:cubicBezTo>
                      <a:pt x="339" y="125"/>
                      <a:pt x="333" y="126"/>
                      <a:pt x="329" y="130"/>
                    </a:cubicBezTo>
                    <a:cubicBezTo>
                      <a:pt x="325" y="135"/>
                      <a:pt x="326" y="142"/>
                      <a:pt x="331" y="145"/>
                    </a:cubicBezTo>
                    <a:cubicBezTo>
                      <a:pt x="362" y="170"/>
                      <a:pt x="380" y="206"/>
                      <a:pt x="380" y="244"/>
                    </a:cubicBezTo>
                    <a:cubicBezTo>
                      <a:pt x="380" y="283"/>
                      <a:pt x="362" y="319"/>
                      <a:pt x="331" y="343"/>
                    </a:cubicBezTo>
                    <a:cubicBezTo>
                      <a:pt x="326" y="347"/>
                      <a:pt x="325" y="354"/>
                      <a:pt x="329" y="358"/>
                    </a:cubicBezTo>
                    <a:cubicBezTo>
                      <a:pt x="331" y="361"/>
                      <a:pt x="334" y="362"/>
                      <a:pt x="337" y="362"/>
                    </a:cubicBezTo>
                    <a:cubicBezTo>
                      <a:pt x="340" y="362"/>
                      <a:pt x="342" y="362"/>
                      <a:pt x="344" y="360"/>
                    </a:cubicBezTo>
                    <a:cubicBezTo>
                      <a:pt x="380" y="331"/>
                      <a:pt x="401" y="289"/>
                      <a:pt x="401" y="24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grpSp>
            <p:nvGrpSpPr>
              <p:cNvPr id="50" name="Group 49">
                <a:extLst>
                  <a:ext uri="{FF2B5EF4-FFF2-40B4-BE49-F238E27FC236}">
                    <a16:creationId xmlns:a16="http://schemas.microsoft.com/office/drawing/2014/main" id="{466F729E-38FA-ACE5-D200-C7036D109B1D}"/>
                  </a:ext>
                </a:extLst>
              </p:cNvPr>
              <p:cNvGrpSpPr/>
              <p:nvPr/>
            </p:nvGrpSpPr>
            <p:grpSpPr>
              <a:xfrm>
                <a:off x="6224078" y="3788949"/>
                <a:ext cx="1564195" cy="1583383"/>
                <a:chOff x="6613295" y="3699327"/>
                <a:chExt cx="1564195" cy="1583383"/>
              </a:xfrm>
            </p:grpSpPr>
            <p:sp>
              <p:nvSpPr>
                <p:cNvPr id="31" name="Oval 30">
                  <a:extLst>
                    <a:ext uri="{FF2B5EF4-FFF2-40B4-BE49-F238E27FC236}">
                      <a16:creationId xmlns:a16="http://schemas.microsoft.com/office/drawing/2014/main" id="{37669DCF-B642-4A10-8E11-0C587E927236}"/>
                    </a:ext>
                  </a:extLst>
                </p:cNvPr>
                <p:cNvSpPr/>
                <p:nvPr/>
              </p:nvSpPr>
              <p:spPr>
                <a:xfrm>
                  <a:off x="6613295" y="3699327"/>
                  <a:ext cx="1564195" cy="1583383"/>
                </a:xfrm>
                <a:prstGeom prst="ellipse">
                  <a:avLst/>
                </a:prstGeom>
                <a:solidFill>
                  <a:schemeClr val="tx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descr="Books outline">
                  <a:extLst>
                    <a:ext uri="{FF2B5EF4-FFF2-40B4-BE49-F238E27FC236}">
                      <a16:creationId xmlns:a16="http://schemas.microsoft.com/office/drawing/2014/main" id="{A5C0BF44-16D9-ABD9-3471-269EA5B7D6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54996" y="3875198"/>
                  <a:ext cx="1113174" cy="1108695"/>
                </a:xfrm>
                <a:prstGeom prst="rect">
                  <a:avLst/>
                </a:prstGeom>
              </p:spPr>
            </p:pic>
          </p:grpSp>
          <p:grpSp>
            <p:nvGrpSpPr>
              <p:cNvPr id="49" name="Group 48">
                <a:extLst>
                  <a:ext uri="{FF2B5EF4-FFF2-40B4-BE49-F238E27FC236}">
                    <a16:creationId xmlns:a16="http://schemas.microsoft.com/office/drawing/2014/main" id="{73BD4F77-8979-8E7E-E506-66E03A6C5A12}"/>
                  </a:ext>
                </a:extLst>
              </p:cNvPr>
              <p:cNvGrpSpPr/>
              <p:nvPr/>
            </p:nvGrpSpPr>
            <p:grpSpPr>
              <a:xfrm>
                <a:off x="4090306" y="3773597"/>
                <a:ext cx="1564195" cy="1583383"/>
                <a:chOff x="3712244" y="3759637"/>
                <a:chExt cx="1564195" cy="1583383"/>
              </a:xfrm>
            </p:grpSpPr>
            <p:sp>
              <p:nvSpPr>
                <p:cNvPr id="34" name="Oval 33">
                  <a:extLst>
                    <a:ext uri="{FF2B5EF4-FFF2-40B4-BE49-F238E27FC236}">
                      <a16:creationId xmlns:a16="http://schemas.microsoft.com/office/drawing/2014/main" id="{4F31DA96-16AC-B4D2-C0D2-8ACF8D07CFA3}"/>
                    </a:ext>
                  </a:extLst>
                </p:cNvPr>
                <p:cNvSpPr/>
                <p:nvPr/>
              </p:nvSpPr>
              <p:spPr>
                <a:xfrm>
                  <a:off x="3712244" y="3759637"/>
                  <a:ext cx="1564195" cy="1583383"/>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Graphic 42" descr="Handshake outline">
                  <a:extLst>
                    <a:ext uri="{FF2B5EF4-FFF2-40B4-BE49-F238E27FC236}">
                      <a16:creationId xmlns:a16="http://schemas.microsoft.com/office/drawing/2014/main" id="{6DB36789-4B1B-C814-7DA6-288061C603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8521" y="3950860"/>
                  <a:ext cx="1231642" cy="1231642"/>
                </a:xfrm>
                <a:prstGeom prst="rect">
                  <a:avLst/>
                </a:prstGeom>
              </p:spPr>
            </p:pic>
          </p:grpSp>
          <p:grpSp>
            <p:nvGrpSpPr>
              <p:cNvPr id="53" name="Group 52">
                <a:extLst>
                  <a:ext uri="{FF2B5EF4-FFF2-40B4-BE49-F238E27FC236}">
                    <a16:creationId xmlns:a16="http://schemas.microsoft.com/office/drawing/2014/main" id="{0AE5A302-8AE2-0723-D341-7D2B2E72F71E}"/>
                  </a:ext>
                </a:extLst>
              </p:cNvPr>
              <p:cNvGrpSpPr/>
              <p:nvPr/>
            </p:nvGrpSpPr>
            <p:grpSpPr>
              <a:xfrm>
                <a:off x="8321007" y="3784832"/>
                <a:ext cx="1578709" cy="1556399"/>
                <a:chOff x="8321007" y="3784832"/>
                <a:chExt cx="1578709" cy="1556399"/>
              </a:xfrm>
            </p:grpSpPr>
            <p:sp>
              <p:nvSpPr>
                <p:cNvPr id="32" name="Oval 31">
                  <a:extLst>
                    <a:ext uri="{FF2B5EF4-FFF2-40B4-BE49-F238E27FC236}">
                      <a16:creationId xmlns:a16="http://schemas.microsoft.com/office/drawing/2014/main" id="{FF37CF3C-9387-063A-97AA-273E213187CF}"/>
                    </a:ext>
                  </a:extLst>
                </p:cNvPr>
                <p:cNvSpPr/>
                <p:nvPr/>
              </p:nvSpPr>
              <p:spPr>
                <a:xfrm>
                  <a:off x="8321007" y="3784832"/>
                  <a:ext cx="1578709" cy="1556399"/>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Graphic 51" descr="Scales of justice with solid fill">
                  <a:extLst>
                    <a:ext uri="{FF2B5EF4-FFF2-40B4-BE49-F238E27FC236}">
                      <a16:creationId xmlns:a16="http://schemas.microsoft.com/office/drawing/2014/main" id="{BBE0DCB2-C38F-4BF2-BA0A-6CD64D30878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30183" y="4009673"/>
                  <a:ext cx="960359" cy="960359"/>
                </a:xfrm>
                <a:prstGeom prst="rect">
                  <a:avLst/>
                </a:prstGeom>
              </p:spPr>
            </p:pic>
          </p:grpSp>
        </p:grpSp>
      </p:grpSp>
    </p:spTree>
    <p:extLst>
      <p:ext uri="{BB962C8B-B14F-4D97-AF65-F5344CB8AC3E}">
        <p14:creationId xmlns:p14="http://schemas.microsoft.com/office/powerpoint/2010/main" val="2362745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5D1AC29D-BF28-A86F-34CB-020BBC0C5C57}"/>
              </a:ext>
            </a:extLst>
          </p:cNvPr>
          <p:cNvSpPr>
            <a:spLocks noGrp="1"/>
          </p:cNvSpPr>
          <p:nvPr>
            <p:ph type="title"/>
          </p:nvPr>
        </p:nvSpPr>
        <p:spPr>
          <a:xfrm>
            <a:off x="1351568" y="197268"/>
            <a:ext cx="10175286" cy="1022400"/>
          </a:xfrm>
        </p:spPr>
        <p:txBody>
          <a:bodyPr/>
          <a:lstStyle/>
          <a:p>
            <a:r>
              <a:rPr lang="en-US" sz="3600" b="1" dirty="0">
                <a:solidFill>
                  <a:schemeClr val="bg2">
                    <a:lumMod val="10000"/>
                  </a:schemeClr>
                </a:solidFill>
                <a:latin typeface="Calibri" panose="020F0502020204030204" pitchFamily="34" charset="0"/>
                <a:cs typeface="Calibri" panose="020F0502020204030204" pitchFamily="34" charset="0"/>
              </a:rPr>
              <a:t>Preventing Abuse through Communication</a:t>
            </a:r>
          </a:p>
        </p:txBody>
      </p:sp>
      <p:sp>
        <p:nvSpPr>
          <p:cNvPr id="2" name="TextBox 1">
            <a:extLst>
              <a:ext uri="{FF2B5EF4-FFF2-40B4-BE49-F238E27FC236}">
                <a16:creationId xmlns:a16="http://schemas.microsoft.com/office/drawing/2014/main" id="{85CAB4FB-4FCD-B039-B1A0-6A3377A654D6}"/>
              </a:ext>
            </a:extLst>
          </p:cNvPr>
          <p:cNvSpPr txBox="1"/>
          <p:nvPr/>
        </p:nvSpPr>
        <p:spPr>
          <a:xfrm>
            <a:off x="923408" y="1589036"/>
            <a:ext cx="6343666" cy="4154984"/>
          </a:xfrm>
          <a:prstGeom prst="rect">
            <a:avLst/>
          </a:prstGeom>
          <a:noFill/>
        </p:spPr>
        <p:txBody>
          <a:bodyPr wrap="square" rtlCol="0">
            <a:spAutoFit/>
          </a:bodyPr>
          <a:lstStyle/>
          <a:p>
            <a:pPr marL="0" indent="0">
              <a:buNone/>
            </a:pPr>
            <a:r>
              <a:rPr lang="en-US" sz="2400" dirty="0">
                <a:solidFill>
                  <a:schemeClr val="bg2">
                    <a:lumMod val="10000"/>
                  </a:schemeClr>
                </a:solidFill>
                <a:latin typeface="+mj-lt"/>
              </a:rPr>
              <a:t>Communication is key to prevention.  </a:t>
            </a:r>
          </a:p>
          <a:p>
            <a:pPr marL="0" indent="0">
              <a:buNone/>
            </a:pPr>
            <a:endParaRPr lang="en-US" sz="1200" dirty="0">
              <a:solidFill>
                <a:schemeClr val="bg2">
                  <a:lumMod val="10000"/>
                </a:schemeClr>
              </a:solidFill>
              <a:latin typeface="+mj-lt"/>
            </a:endParaRPr>
          </a:p>
          <a:p>
            <a:pPr marL="0" indent="0">
              <a:buNone/>
            </a:pPr>
            <a:r>
              <a:rPr lang="en-US" sz="2400" dirty="0">
                <a:solidFill>
                  <a:schemeClr val="bg2">
                    <a:lumMod val="10000"/>
                  </a:schemeClr>
                </a:solidFill>
                <a:latin typeface="+mj-lt"/>
              </a:rPr>
              <a:t>Clear and accessible guidance on the parameters of the tax rules and consequences for non-compliance should take place throughout the life cycle of individuals in risk prone professions. </a:t>
            </a:r>
          </a:p>
          <a:p>
            <a:pPr marL="0" indent="0">
              <a:buNone/>
            </a:pPr>
            <a:endParaRPr lang="en-US" sz="1200" dirty="0">
              <a:solidFill>
                <a:schemeClr val="bg2">
                  <a:lumMod val="10000"/>
                </a:schemeClr>
              </a:solidFill>
              <a:latin typeface="+mj-lt"/>
            </a:endParaRPr>
          </a:p>
          <a:p>
            <a:pPr marL="0" indent="0">
              <a:buNone/>
            </a:pPr>
            <a:r>
              <a:rPr lang="en-US" sz="2400" dirty="0">
                <a:solidFill>
                  <a:schemeClr val="bg2">
                    <a:lumMod val="10000"/>
                  </a:schemeClr>
                </a:solidFill>
                <a:latin typeface="+mj-lt"/>
              </a:rPr>
              <a:t>Before the professional enabler decides to pursue the criminal activity, they should be aware of the possible outcomes, successful prosecution and notoriety of the crime.</a:t>
            </a:r>
          </a:p>
        </p:txBody>
      </p:sp>
      <p:pic>
        <p:nvPicPr>
          <p:cNvPr id="67" name="Picture 66" descr="White puzzle with one red piece">
            <a:extLst>
              <a:ext uri="{FF2B5EF4-FFF2-40B4-BE49-F238E27FC236}">
                <a16:creationId xmlns:a16="http://schemas.microsoft.com/office/drawing/2014/main" id="{B1CCDA04-902B-5E07-4B9E-75C16BA698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67074" y="1325881"/>
            <a:ext cx="4924926" cy="4309110"/>
          </a:xfrm>
          <a:prstGeom prst="rect">
            <a:avLst/>
          </a:prstGeom>
        </p:spPr>
      </p:pic>
      <p:sp>
        <p:nvSpPr>
          <p:cNvPr id="68" name="TextBox 67">
            <a:extLst>
              <a:ext uri="{FF2B5EF4-FFF2-40B4-BE49-F238E27FC236}">
                <a16:creationId xmlns:a16="http://schemas.microsoft.com/office/drawing/2014/main" id="{8A06A0B8-E5B3-7FD4-CEFE-611641AB35CC}"/>
              </a:ext>
            </a:extLst>
          </p:cNvPr>
          <p:cNvSpPr txBox="1"/>
          <p:nvPr/>
        </p:nvSpPr>
        <p:spPr>
          <a:xfrm>
            <a:off x="8465913" y="5634991"/>
            <a:ext cx="3578644" cy="400110"/>
          </a:xfrm>
          <a:prstGeom prst="rect">
            <a:avLst/>
          </a:prstGeom>
          <a:noFill/>
        </p:spPr>
        <p:txBody>
          <a:bodyPr wrap="square" rtlCol="0">
            <a:spAutoFit/>
          </a:bodyPr>
          <a:lstStyle/>
          <a:p>
            <a:r>
              <a:rPr lang="en-US" sz="2000" b="1" dirty="0">
                <a:solidFill>
                  <a:schemeClr val="bg2">
                    <a:lumMod val="10000"/>
                  </a:schemeClr>
                </a:solidFill>
                <a:latin typeface="+mj-lt"/>
              </a:rPr>
              <a:t>Communication is key</a:t>
            </a:r>
          </a:p>
        </p:txBody>
      </p:sp>
    </p:spTree>
    <p:extLst>
      <p:ext uri="{BB962C8B-B14F-4D97-AF65-F5344CB8AC3E}">
        <p14:creationId xmlns:p14="http://schemas.microsoft.com/office/powerpoint/2010/main" val="2568454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FA73B3-DD16-1E9A-4C87-3EC85E69A76C}"/>
              </a:ext>
            </a:extLst>
          </p:cNvPr>
          <p:cNvSpPr>
            <a:spLocks noGrp="1"/>
          </p:cNvSpPr>
          <p:nvPr>
            <p:ph idx="1"/>
          </p:nvPr>
        </p:nvSpPr>
        <p:spPr>
          <a:xfrm>
            <a:off x="850312" y="1427535"/>
            <a:ext cx="10582682" cy="1022400"/>
          </a:xfrm>
        </p:spPr>
        <p:txBody>
          <a:bodyPr>
            <a:noAutofit/>
          </a:bodyPr>
          <a:lstStyle/>
          <a:p>
            <a:pPr marL="0" indent="0" algn="l">
              <a:buNone/>
            </a:pPr>
            <a:r>
              <a:rPr lang="en-US" sz="2400" dirty="0">
                <a:solidFill>
                  <a:schemeClr val="bg2">
                    <a:lumMod val="10000"/>
                  </a:schemeClr>
                </a:solidFill>
                <a:latin typeface="Arial" panose="020B0604020202020204" pitchFamily="34" charset="0"/>
                <a:cs typeface="Arial" panose="020B0604020202020204" pitchFamily="34" charset="0"/>
              </a:rPr>
              <a:t>T</a:t>
            </a: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argeted communication tools can also be used for communicating requirements under the law to boost compliance or in areas of emerging risk.</a:t>
            </a:r>
            <a:endParaRPr lang="en-US" sz="2400" dirty="0">
              <a:solidFill>
                <a:schemeClr val="bg2">
                  <a:lumMod val="10000"/>
                </a:schemeClr>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79D740E5-AF81-6E3C-AE14-4E5CDE76D3FE}"/>
              </a:ext>
            </a:extLst>
          </p:cNvPr>
          <p:cNvSpPr>
            <a:spLocks noGrp="1"/>
          </p:cNvSpPr>
          <p:nvPr>
            <p:ph type="title"/>
          </p:nvPr>
        </p:nvSpPr>
        <p:spPr/>
        <p:txBody>
          <a:bodyPr/>
          <a:lstStyle/>
          <a:p>
            <a:r>
              <a:rPr lang="en-US" sz="3600" b="1" dirty="0">
                <a:solidFill>
                  <a:schemeClr val="bg2">
                    <a:lumMod val="10000"/>
                  </a:schemeClr>
                </a:solidFill>
              </a:rPr>
              <a:t>Targeted Communication</a:t>
            </a:r>
          </a:p>
        </p:txBody>
      </p:sp>
      <p:grpSp>
        <p:nvGrpSpPr>
          <p:cNvPr id="9" name="Group 8">
            <a:extLst>
              <a:ext uri="{FF2B5EF4-FFF2-40B4-BE49-F238E27FC236}">
                <a16:creationId xmlns:a16="http://schemas.microsoft.com/office/drawing/2014/main" id="{54E8BDD1-B9F8-2BC2-D1A4-B701F12C56E0}"/>
              </a:ext>
            </a:extLst>
          </p:cNvPr>
          <p:cNvGrpSpPr/>
          <p:nvPr/>
        </p:nvGrpSpPr>
        <p:grpSpPr>
          <a:xfrm>
            <a:off x="571500" y="2617470"/>
            <a:ext cx="11382653" cy="4078109"/>
            <a:chOff x="605790" y="2892948"/>
            <a:chExt cx="10195461" cy="4027391"/>
          </a:xfrm>
        </p:grpSpPr>
        <p:sp>
          <p:nvSpPr>
            <p:cNvPr id="7" name="Rectangle: Rounded Corners 6">
              <a:extLst>
                <a:ext uri="{FF2B5EF4-FFF2-40B4-BE49-F238E27FC236}">
                  <a16:creationId xmlns:a16="http://schemas.microsoft.com/office/drawing/2014/main" id="{3414A260-7533-608D-64E4-429FAF68DDDF}"/>
                </a:ext>
              </a:extLst>
            </p:cNvPr>
            <p:cNvSpPr/>
            <p:nvPr/>
          </p:nvSpPr>
          <p:spPr>
            <a:xfrm>
              <a:off x="605790" y="2892948"/>
              <a:ext cx="9978390" cy="395583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8EA47A7-72CA-EF64-64D3-8105C35D4B70}"/>
                </a:ext>
              </a:extLst>
            </p:cNvPr>
            <p:cNvSpPr txBox="1"/>
            <p:nvPr/>
          </p:nvSpPr>
          <p:spPr>
            <a:xfrm>
              <a:off x="822861" y="2980799"/>
              <a:ext cx="9978390" cy="3939540"/>
            </a:xfrm>
            <a:prstGeom prst="rect">
              <a:avLst/>
            </a:prstGeom>
            <a:noFill/>
          </p:spPr>
          <p:txBody>
            <a:bodyPr wrap="square" rtlCol="0">
              <a:spAutoFit/>
            </a:bodyPr>
            <a:lstStyle/>
            <a:p>
              <a:pPr algn="l"/>
              <a:r>
                <a:rPr lang="en-US" sz="1800" b="1" i="0" u="none" strike="noStrike" baseline="0" dirty="0">
                  <a:solidFill>
                    <a:srgbClr val="1F655A"/>
                  </a:solidFill>
                  <a:latin typeface="ArialNarrow-Bold"/>
                </a:rPr>
                <a:t>   The Australian Taxation Office – usage of taxpayer alerts to address new tax schemes</a:t>
              </a:r>
            </a:p>
            <a:p>
              <a:pPr algn="l"/>
              <a:endParaRPr lang="en-US" sz="800" b="1" i="0" u="none" strike="noStrike" baseline="0" dirty="0">
                <a:solidFill>
                  <a:srgbClr val="1F655A"/>
                </a:solidFill>
                <a:latin typeface="ArialNarrow-Bold"/>
              </a:endParaRPr>
            </a:p>
            <a:p>
              <a:pPr algn="l"/>
              <a:r>
                <a:rPr lang="en-US" sz="1800" b="1" i="0" u="none" strike="noStrike" baseline="0" dirty="0">
                  <a:solidFill>
                    <a:srgbClr val="000000"/>
                  </a:solidFill>
                  <a:latin typeface="ArialNarrow-Bold"/>
                </a:rPr>
                <a:t>   This example is provided by Australia</a:t>
              </a:r>
            </a:p>
            <a:p>
              <a:pPr algn="l"/>
              <a:endParaRPr lang="en-US" sz="800" b="1" i="0" u="none" strike="noStrike" baseline="0" dirty="0">
                <a:solidFill>
                  <a:srgbClr val="000000"/>
                </a:solidFill>
                <a:latin typeface="ArialNarrow-Bold"/>
              </a:endParaRPr>
            </a:p>
            <a:p>
              <a:pPr algn="l"/>
              <a:r>
                <a:rPr lang="en-US" dirty="0">
                  <a:solidFill>
                    <a:srgbClr val="000000"/>
                  </a:solidFill>
                  <a:latin typeface="ArialMT"/>
                </a:rPr>
                <a:t>   </a:t>
              </a:r>
              <a:r>
                <a:rPr lang="en-US" b="0" i="0" u="none" strike="noStrike" baseline="0" dirty="0">
                  <a:solidFill>
                    <a:srgbClr val="000000"/>
                  </a:solidFill>
                  <a:latin typeface="ArialMT"/>
                </a:rPr>
                <a:t>The Australian Taxation Office (ATO) publishes taxpayer alerts regarding new or emerging high-risk </a:t>
              </a:r>
            </a:p>
            <a:p>
              <a:pPr algn="l"/>
              <a:r>
                <a:rPr lang="en-US" dirty="0">
                  <a:solidFill>
                    <a:srgbClr val="000000"/>
                  </a:solidFill>
                  <a:latin typeface="ArialMT"/>
                </a:rPr>
                <a:t>  </a:t>
              </a:r>
              <a:r>
                <a:rPr lang="en-US" b="0" i="0" u="none" strike="noStrike" baseline="0" dirty="0">
                  <a:solidFill>
                    <a:srgbClr val="000000"/>
                  </a:solidFill>
                  <a:latin typeface="ArialMT"/>
                </a:rPr>
                <a:t> tax schemes. Where intelligence is received by the ATO of a risky arrangement that may not be</a:t>
              </a:r>
            </a:p>
            <a:p>
              <a:pPr algn="l"/>
              <a:r>
                <a:rPr lang="en-US" dirty="0">
                  <a:solidFill>
                    <a:srgbClr val="000000"/>
                  </a:solidFill>
                  <a:latin typeface="ArialMT"/>
                </a:rPr>
                <a:t>  </a:t>
              </a:r>
              <a:r>
                <a:rPr lang="en-US" b="0" i="0" u="none" strike="noStrike" baseline="0" dirty="0">
                  <a:solidFill>
                    <a:srgbClr val="000000"/>
                  </a:solidFill>
                  <a:latin typeface="ArialMT"/>
                </a:rPr>
                <a:t> compliant with the law, the ATO is able to respond with immediacy to warn the community. Through</a:t>
              </a:r>
            </a:p>
            <a:p>
              <a:pPr algn="l"/>
              <a:r>
                <a:rPr lang="en-US" dirty="0">
                  <a:solidFill>
                    <a:srgbClr val="000000"/>
                  </a:solidFill>
                  <a:latin typeface="ArialMT"/>
                </a:rPr>
                <a:t>  </a:t>
              </a:r>
              <a:r>
                <a:rPr lang="en-US" b="0" i="0" u="none" strike="noStrike" baseline="0" dirty="0">
                  <a:solidFill>
                    <a:srgbClr val="000000"/>
                  </a:solidFill>
                  <a:latin typeface="ArialMT"/>
                </a:rPr>
                <a:t> taxpayer alerts, the ATO is able to share with tax practitioners and taxpayers its concerns regarding</a:t>
              </a:r>
            </a:p>
            <a:p>
              <a:pPr algn="l"/>
              <a:r>
                <a:rPr lang="en-US" dirty="0">
                  <a:solidFill>
                    <a:srgbClr val="000000"/>
                  </a:solidFill>
                  <a:latin typeface="ArialMT"/>
                </a:rPr>
                <a:t>  </a:t>
              </a:r>
              <a:r>
                <a:rPr lang="en-US" b="0" i="0" u="none" strike="noStrike" baseline="0" dirty="0">
                  <a:solidFill>
                    <a:srgbClr val="000000"/>
                  </a:solidFill>
                  <a:latin typeface="ArialMT"/>
                </a:rPr>
                <a:t> an arrangement that is legally ineffective, involves exploitation or a deliberate misapplication of the</a:t>
              </a:r>
            </a:p>
            <a:p>
              <a:pPr algn="l"/>
              <a:r>
                <a:rPr lang="en-US" dirty="0">
                  <a:solidFill>
                    <a:srgbClr val="000000"/>
                  </a:solidFill>
                  <a:latin typeface="ArialMT"/>
                </a:rPr>
                <a:t>  </a:t>
              </a:r>
              <a:r>
                <a:rPr lang="en-US" b="0" i="0" u="none" strike="noStrike" baseline="0" dirty="0">
                  <a:solidFill>
                    <a:srgbClr val="000000"/>
                  </a:solidFill>
                  <a:latin typeface="ArialMT"/>
                </a:rPr>
                <a:t> law, or which may constitute tax evasion or tax fraud. Furthermore, the ATO can indicate the</a:t>
              </a:r>
            </a:p>
            <a:p>
              <a:pPr algn="l"/>
              <a:r>
                <a:rPr lang="en-US" dirty="0">
                  <a:solidFill>
                    <a:srgbClr val="000000"/>
                  </a:solidFill>
                  <a:latin typeface="ArialMT"/>
                </a:rPr>
                <a:t>  </a:t>
              </a:r>
              <a:r>
                <a:rPr lang="en-US" b="0" i="0" u="none" strike="noStrike" baseline="0" dirty="0">
                  <a:solidFill>
                    <a:srgbClr val="000000"/>
                  </a:solidFill>
                  <a:latin typeface="ArialMT"/>
                </a:rPr>
                <a:t> applicable penalties are for taxpayers who use the tax scheme, or enablers who promote usage of</a:t>
              </a:r>
            </a:p>
            <a:p>
              <a:pPr algn="l"/>
              <a:r>
                <a:rPr lang="en-US" dirty="0">
                  <a:solidFill>
                    <a:srgbClr val="000000"/>
                  </a:solidFill>
                  <a:latin typeface="ArialMT"/>
                </a:rPr>
                <a:t>  </a:t>
              </a:r>
              <a:r>
                <a:rPr lang="en-US" b="0" i="0" u="none" strike="noStrike" baseline="0" dirty="0">
                  <a:solidFill>
                    <a:srgbClr val="000000"/>
                  </a:solidFill>
                  <a:latin typeface="ArialMT"/>
                </a:rPr>
                <a:t> the tax scheme</a:t>
              </a:r>
              <a:r>
                <a:rPr lang="en-US" b="1" i="1" u="none" strike="noStrike" baseline="0" dirty="0">
                  <a:solidFill>
                    <a:srgbClr val="000000"/>
                  </a:solidFill>
                  <a:latin typeface="Arial-BoldItalicMT"/>
                </a:rPr>
                <a:t>.</a:t>
              </a:r>
            </a:p>
            <a:p>
              <a:pPr algn="l"/>
              <a:r>
                <a:rPr lang="en-US" b="0" i="0" u="none" strike="noStrike" baseline="0" dirty="0">
                  <a:solidFill>
                    <a:srgbClr val="000000"/>
                  </a:solidFill>
                  <a:latin typeface="ArialMT"/>
                </a:rPr>
                <a:t>   The ATO’s experience shows that the practice of using taxpayer alerts has the effect of preventing  </a:t>
              </a:r>
            </a:p>
            <a:p>
              <a:pPr algn="l"/>
              <a:r>
                <a:rPr lang="en-US" b="0" i="0" u="none" strike="noStrike" baseline="0" dirty="0">
                  <a:solidFill>
                    <a:srgbClr val="000000"/>
                  </a:solidFill>
                  <a:latin typeface="ArialMT"/>
                </a:rPr>
                <a:t>   uptake of illegal tax schemes and preventing proliferation of a tax scheme’s usage by further </a:t>
              </a:r>
            </a:p>
            <a:p>
              <a:pPr algn="l"/>
              <a:r>
                <a:rPr lang="en-US" dirty="0">
                  <a:solidFill>
                    <a:srgbClr val="000000"/>
                  </a:solidFill>
                  <a:latin typeface="ArialMT"/>
                </a:rPr>
                <a:t>  </a:t>
              </a:r>
              <a:r>
                <a:rPr lang="en-US" b="0" i="0" u="none" strike="noStrike" baseline="0" dirty="0">
                  <a:solidFill>
                    <a:srgbClr val="000000"/>
                  </a:solidFill>
                  <a:latin typeface="ArialMT"/>
                </a:rPr>
                <a:t> providers. In general, fewer mass-marketed schemes have been observed in this climate as a result.</a:t>
              </a:r>
              <a:endParaRPr lang="en-US" dirty="0"/>
            </a:p>
          </p:txBody>
        </p:sp>
      </p:grpSp>
    </p:spTree>
    <p:extLst>
      <p:ext uri="{BB962C8B-B14F-4D97-AF65-F5344CB8AC3E}">
        <p14:creationId xmlns:p14="http://schemas.microsoft.com/office/powerpoint/2010/main" val="1634959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D740E5-AF81-6E3C-AE14-4E5CDE76D3FE}"/>
              </a:ext>
            </a:extLst>
          </p:cNvPr>
          <p:cNvSpPr>
            <a:spLocks noGrp="1"/>
          </p:cNvSpPr>
          <p:nvPr>
            <p:ph type="title"/>
          </p:nvPr>
        </p:nvSpPr>
        <p:spPr/>
        <p:txBody>
          <a:bodyPr/>
          <a:lstStyle/>
          <a:p>
            <a:r>
              <a:rPr lang="en-US" sz="3600" b="1" dirty="0">
                <a:solidFill>
                  <a:schemeClr val="bg2">
                    <a:lumMod val="10000"/>
                  </a:schemeClr>
                </a:solidFill>
              </a:rPr>
              <a:t>Targeted Communication, </a:t>
            </a:r>
            <a:r>
              <a:rPr lang="en-US" sz="2000" b="1" dirty="0">
                <a:solidFill>
                  <a:schemeClr val="bg2">
                    <a:lumMod val="10000"/>
                  </a:schemeClr>
                </a:solidFill>
              </a:rPr>
              <a:t>cont.</a:t>
            </a:r>
          </a:p>
        </p:txBody>
      </p:sp>
      <p:grpSp>
        <p:nvGrpSpPr>
          <p:cNvPr id="7" name="Group 6">
            <a:extLst>
              <a:ext uri="{FF2B5EF4-FFF2-40B4-BE49-F238E27FC236}">
                <a16:creationId xmlns:a16="http://schemas.microsoft.com/office/drawing/2014/main" id="{04AF94BF-CB78-A26D-BD9D-E5DABBC07B44}"/>
              </a:ext>
            </a:extLst>
          </p:cNvPr>
          <p:cNvGrpSpPr/>
          <p:nvPr/>
        </p:nvGrpSpPr>
        <p:grpSpPr>
          <a:xfrm>
            <a:off x="641295" y="3019950"/>
            <a:ext cx="10686705" cy="3600450"/>
            <a:chOff x="834735" y="2731769"/>
            <a:chExt cx="10686705" cy="3600450"/>
          </a:xfrm>
        </p:grpSpPr>
        <p:sp>
          <p:nvSpPr>
            <p:cNvPr id="6" name="Rectangle: Rounded Corners 5">
              <a:extLst>
                <a:ext uri="{FF2B5EF4-FFF2-40B4-BE49-F238E27FC236}">
                  <a16:creationId xmlns:a16="http://schemas.microsoft.com/office/drawing/2014/main" id="{D5E5F89B-8336-8822-ED04-870289F75142}"/>
                </a:ext>
              </a:extLst>
            </p:cNvPr>
            <p:cNvSpPr/>
            <p:nvPr/>
          </p:nvSpPr>
          <p:spPr>
            <a:xfrm>
              <a:off x="916822" y="2731769"/>
              <a:ext cx="10604618" cy="360045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8EA47A7-72CA-EF64-64D3-8105C35D4B70}"/>
                </a:ext>
              </a:extLst>
            </p:cNvPr>
            <p:cNvSpPr txBox="1"/>
            <p:nvPr/>
          </p:nvSpPr>
          <p:spPr>
            <a:xfrm>
              <a:off x="834735" y="2977723"/>
              <a:ext cx="10600260" cy="3108543"/>
            </a:xfrm>
            <a:prstGeom prst="rect">
              <a:avLst/>
            </a:prstGeom>
            <a:noFill/>
          </p:spPr>
          <p:txBody>
            <a:bodyPr wrap="square" rtlCol="0">
              <a:spAutoFit/>
            </a:bodyPr>
            <a:lstStyle/>
            <a:p>
              <a:pPr algn="l"/>
              <a:r>
                <a:rPr lang="en-US" sz="1800" b="1" i="0" u="none" strike="noStrike" baseline="0" dirty="0">
                  <a:solidFill>
                    <a:srgbClr val="1F655A"/>
                  </a:solidFill>
                  <a:latin typeface="ArialNarrow-Bold"/>
                </a:rPr>
                <a:t>   HMRC’s “Promote and prevent” approach to encouraging compliance</a:t>
              </a:r>
            </a:p>
            <a:p>
              <a:pPr algn="l"/>
              <a:endParaRPr lang="en-US" sz="800" b="1" i="0" u="none" strike="noStrike" baseline="0" dirty="0">
                <a:solidFill>
                  <a:srgbClr val="1F655A"/>
                </a:solidFill>
                <a:latin typeface="ArialNarrow-Bold"/>
              </a:endParaRPr>
            </a:p>
            <a:p>
              <a:pPr algn="l"/>
              <a:r>
                <a:rPr lang="en-US" sz="1800" b="1" i="0" u="none" strike="noStrike" baseline="0" dirty="0">
                  <a:solidFill>
                    <a:srgbClr val="000000"/>
                  </a:solidFill>
                  <a:latin typeface="ArialNarrow-Bold"/>
                </a:rPr>
                <a:t>   This example is provided by the United Kingdom</a:t>
              </a:r>
            </a:p>
            <a:p>
              <a:pPr algn="l"/>
              <a:endParaRPr lang="en-US" sz="800" b="1" i="0" u="none" strike="noStrike" baseline="0" dirty="0">
                <a:solidFill>
                  <a:srgbClr val="000000"/>
                </a:solidFill>
                <a:latin typeface="ArialNarrow-Bold"/>
              </a:endParaRPr>
            </a:p>
            <a:p>
              <a:pPr algn="l"/>
              <a:r>
                <a:rPr lang="en-US" sz="1800" b="0" i="0" u="none" strike="noStrike" baseline="0" dirty="0">
                  <a:solidFill>
                    <a:srgbClr val="000000"/>
                  </a:solidFill>
                  <a:latin typeface="ArialMT"/>
                </a:rPr>
                <a:t>   HMRC has a number of “promote and prevent” approaches where, in addition to responding to      </a:t>
              </a:r>
            </a:p>
            <a:p>
              <a:pPr algn="l"/>
              <a:r>
                <a:rPr lang="en-US" dirty="0">
                  <a:solidFill>
                    <a:srgbClr val="000000"/>
                  </a:solidFill>
                  <a:latin typeface="ArialMT"/>
                </a:rPr>
                <a:t>  </a:t>
              </a:r>
              <a:r>
                <a:rPr lang="en-US" sz="1800" b="0" i="0" u="none" strike="noStrike" baseline="0" dirty="0">
                  <a:solidFill>
                    <a:srgbClr val="000000"/>
                  </a:solidFill>
                  <a:latin typeface="ArialMT"/>
                </a:rPr>
                <a:t> identified risks, it proactively promotes compliance in specific customer groups or business sectors  </a:t>
              </a:r>
            </a:p>
            <a:p>
              <a:pPr algn="l"/>
              <a:r>
                <a:rPr lang="en-US" dirty="0">
                  <a:solidFill>
                    <a:srgbClr val="000000"/>
                  </a:solidFill>
                  <a:latin typeface="ArialMT"/>
                </a:rPr>
                <a:t>   </a:t>
              </a:r>
              <a:r>
                <a:rPr lang="en-US" sz="1800" b="0" i="0" u="none" strike="noStrike" baseline="0" dirty="0">
                  <a:solidFill>
                    <a:srgbClr val="000000"/>
                  </a:solidFill>
                  <a:latin typeface="ArialMT"/>
                </a:rPr>
                <a:t>where those risks have occurred, in order to prevent future non-compliance.</a:t>
              </a:r>
            </a:p>
            <a:p>
              <a:pPr lvl="1"/>
              <a:r>
                <a:rPr lang="en-US" b="0" i="0" u="none" strike="noStrike" baseline="0" dirty="0">
                  <a:solidFill>
                    <a:srgbClr val="1F655A"/>
                  </a:solidFill>
                  <a:latin typeface="SymbolMT"/>
                </a:rPr>
                <a:t>• </a:t>
              </a:r>
              <a:r>
                <a:rPr lang="en-US" b="0" i="0" u="none" strike="noStrike" baseline="0" dirty="0">
                  <a:solidFill>
                    <a:srgbClr val="000000"/>
                  </a:solidFill>
                  <a:latin typeface="ArialMT"/>
                </a:rPr>
                <a:t>One-too-many approach: one message is sent to a wide audience (individuals and businesses)</a:t>
              </a:r>
            </a:p>
            <a:p>
              <a:pPr algn="l"/>
              <a:r>
                <a:rPr lang="en-US" sz="1800" dirty="0">
                  <a:solidFill>
                    <a:srgbClr val="000000"/>
                  </a:solidFill>
                  <a:latin typeface="ArialMT"/>
                </a:rPr>
                <a:t>          </a:t>
              </a:r>
              <a:r>
                <a:rPr lang="en-US" sz="1800" b="0" i="0" u="none" strike="noStrike" baseline="0" dirty="0">
                  <a:solidFill>
                    <a:srgbClr val="000000"/>
                  </a:solidFill>
                  <a:latin typeface="ArialMT"/>
                </a:rPr>
                <a:t>about a specific issue relevant to their type of business/tax responsibilities.</a:t>
              </a:r>
            </a:p>
            <a:p>
              <a:pPr lvl="1"/>
              <a:r>
                <a:rPr lang="en-US" b="0" i="0" u="none" strike="noStrike" baseline="0" dirty="0">
                  <a:solidFill>
                    <a:srgbClr val="1F655A"/>
                  </a:solidFill>
                  <a:latin typeface="SymbolMT"/>
                </a:rPr>
                <a:t>• </a:t>
              </a:r>
              <a:r>
                <a:rPr lang="en-US" b="0" i="0" u="none" strike="noStrike" baseline="0" dirty="0">
                  <a:solidFill>
                    <a:srgbClr val="000000"/>
                  </a:solidFill>
                  <a:latin typeface="ArialMT"/>
                </a:rPr>
                <a:t>Nudge: broad messaging to try to encourage a change in behavior. This might be a change in</a:t>
              </a:r>
            </a:p>
            <a:p>
              <a:pPr algn="l"/>
              <a:r>
                <a:rPr lang="en-US" b="0" i="0" u="none" strike="noStrike" baseline="0" dirty="0">
                  <a:solidFill>
                    <a:srgbClr val="000000"/>
                  </a:solidFill>
                  <a:latin typeface="ArialMT"/>
                </a:rPr>
                <a:t>          </a:t>
              </a:r>
              <a:r>
                <a:rPr lang="en-US" sz="1800" b="0" i="0" u="none" strike="noStrike" baseline="0" dirty="0">
                  <a:solidFill>
                    <a:srgbClr val="000000"/>
                  </a:solidFill>
                  <a:latin typeface="ArialMT"/>
                </a:rPr>
                <a:t>the way a form is worded to encourage greater compliance, for example “Please can you do</a:t>
              </a:r>
            </a:p>
            <a:p>
              <a:pPr algn="l"/>
              <a:r>
                <a:rPr lang="en-US" sz="1800" b="0" i="0" u="none" strike="noStrike" baseline="0" dirty="0">
                  <a:solidFill>
                    <a:srgbClr val="000000"/>
                  </a:solidFill>
                  <a:latin typeface="ArialMT"/>
                </a:rPr>
                <a:t>          this” versus “You have to do this” versus “If you don’t do this then the consequences will be this”.</a:t>
              </a:r>
              <a:endParaRPr lang="en-US" dirty="0"/>
            </a:p>
          </p:txBody>
        </p:sp>
      </p:grpSp>
      <p:sp>
        <p:nvSpPr>
          <p:cNvPr id="8" name="TextBox 7">
            <a:extLst>
              <a:ext uri="{FF2B5EF4-FFF2-40B4-BE49-F238E27FC236}">
                <a16:creationId xmlns:a16="http://schemas.microsoft.com/office/drawing/2014/main" id="{1CEF9D67-29D7-3108-0C97-196993E74C77}"/>
              </a:ext>
            </a:extLst>
          </p:cNvPr>
          <p:cNvSpPr txBox="1"/>
          <p:nvPr/>
        </p:nvSpPr>
        <p:spPr>
          <a:xfrm>
            <a:off x="962938" y="1505954"/>
            <a:ext cx="10604618" cy="1200329"/>
          </a:xfrm>
          <a:prstGeom prst="rect">
            <a:avLst/>
          </a:prstGeom>
          <a:noFill/>
        </p:spPr>
        <p:txBody>
          <a:bodyPr wrap="square" rtlCol="0">
            <a:spAutoFit/>
          </a:bodyPr>
          <a:lstStyle/>
          <a:p>
            <a:pPr algn="l"/>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In the United Kingdom, a “welcome” email is sent to all newly registered businesses with links to relevant web pages and information to promote tax compliant behavior</a:t>
            </a:r>
            <a:r>
              <a:rPr lang="en-US" sz="2200" b="0" i="0" u="none" strike="noStrike" baseline="0" dirty="0">
                <a:solidFill>
                  <a:schemeClr val="bg2">
                    <a:lumMod val="10000"/>
                  </a:schemeClr>
                </a:solidFill>
                <a:latin typeface="Arial" panose="020B0604020202020204" pitchFamily="34" charset="0"/>
                <a:cs typeface="Arial" panose="020B0604020202020204" pitchFamily="34" charset="0"/>
              </a:rPr>
              <a:t>.</a:t>
            </a:r>
            <a:endParaRPr lang="en-US" sz="2200"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161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083BFA-AD9B-B237-B496-5D964E68C151}"/>
              </a:ext>
            </a:extLst>
          </p:cNvPr>
          <p:cNvSpPr>
            <a:spLocks noGrp="1"/>
          </p:cNvSpPr>
          <p:nvPr>
            <p:ph idx="1"/>
          </p:nvPr>
        </p:nvSpPr>
        <p:spPr>
          <a:xfrm>
            <a:off x="932391" y="1586234"/>
            <a:ext cx="10277915" cy="3107821"/>
          </a:xfrm>
        </p:spPr>
        <p:txBody>
          <a:bodyPr>
            <a:noAutofit/>
          </a:bodyPr>
          <a:lstStyle/>
          <a:p>
            <a:pPr marL="0" indent="0" algn="l">
              <a:buNone/>
            </a:pP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Thoroughly publicized, high-profile tax crimes are effective deterrents.</a:t>
            </a:r>
          </a:p>
          <a:p>
            <a:pPr marL="0" indent="0" algn="l">
              <a:buNone/>
            </a:pPr>
            <a:endParaRPr lang="en-US" sz="800" b="0" i="0" u="none" strike="noStrike" baseline="0" dirty="0">
              <a:solidFill>
                <a:schemeClr val="bg2">
                  <a:lumMod val="10000"/>
                </a:schemeClr>
              </a:solidFill>
              <a:latin typeface="Arial" panose="020B0604020202020204" pitchFamily="34" charset="0"/>
              <a:cs typeface="Arial" panose="020B0604020202020204" pitchFamily="34" charset="0"/>
            </a:endParaRPr>
          </a:p>
          <a:p>
            <a:pPr marL="0" indent="0" algn="l">
              <a:spcBef>
                <a:spcPts val="0"/>
              </a:spcBef>
              <a:buNone/>
            </a:pPr>
            <a:r>
              <a:rPr lang="en-US" sz="2400" dirty="0">
                <a:solidFill>
                  <a:schemeClr val="bg2">
                    <a:lumMod val="10000"/>
                  </a:schemeClr>
                </a:solidFill>
                <a:latin typeface="Arial" panose="020B0604020202020204" pitchFamily="34" charset="0"/>
                <a:cs typeface="Arial" panose="020B0604020202020204" pitchFamily="34" charset="0"/>
              </a:rPr>
              <a:t>Publicity on </a:t>
            </a: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the enablers and their punishment (incarceration, penalties, loss of license or business) reinforces the public’s trust in the tax system.</a:t>
            </a:r>
          </a:p>
          <a:p>
            <a:pPr marL="0" indent="0" algn="l">
              <a:buNone/>
            </a:pPr>
            <a:endParaRPr lang="en-US" sz="800" b="0" i="0" u="none" strike="noStrike" baseline="0" dirty="0">
              <a:solidFill>
                <a:schemeClr val="bg2">
                  <a:lumMod val="10000"/>
                </a:schemeClr>
              </a:solidFill>
              <a:latin typeface="Arial" panose="020B0604020202020204" pitchFamily="34" charset="0"/>
              <a:cs typeface="Arial" panose="020B0604020202020204" pitchFamily="34" charset="0"/>
            </a:endParaRPr>
          </a:p>
          <a:p>
            <a:pPr marL="0" indent="0" algn="l">
              <a:spcBef>
                <a:spcPts val="0"/>
              </a:spcBef>
              <a:buNone/>
            </a:pP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Successful prosecutions can be publicized through multiple and varied means of </a:t>
            </a:r>
            <a:r>
              <a:rPr lang="en-US" sz="2400" dirty="0">
                <a:solidFill>
                  <a:schemeClr val="bg2">
                    <a:lumMod val="10000"/>
                  </a:schemeClr>
                </a:solidFill>
                <a:latin typeface="Arial" panose="020B0604020202020204" pitchFamily="34" charset="0"/>
                <a:cs typeface="Arial" panose="020B0604020202020204" pitchFamily="34" charset="0"/>
              </a:rPr>
              <a:t>communications to ensure the public is aware of the </a:t>
            </a: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of the consequences of these behaviors. It is crucial to deterring similar actions in the future.</a:t>
            </a:r>
            <a:endParaRPr lang="en-US" sz="2400" dirty="0">
              <a:solidFill>
                <a:schemeClr val="bg2">
                  <a:lumMod val="10000"/>
                </a:schemeClr>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571A6A3-EF33-365A-2484-A0382F8DFF8B}"/>
              </a:ext>
            </a:extLst>
          </p:cNvPr>
          <p:cNvSpPr>
            <a:spLocks noGrp="1"/>
          </p:cNvSpPr>
          <p:nvPr>
            <p:ph type="title"/>
          </p:nvPr>
        </p:nvSpPr>
        <p:spPr/>
        <p:txBody>
          <a:bodyPr/>
          <a:lstStyle/>
          <a:p>
            <a:r>
              <a:rPr lang="en-US" sz="3600" b="1" dirty="0">
                <a:solidFill>
                  <a:schemeClr val="bg2">
                    <a:lumMod val="10000"/>
                  </a:schemeClr>
                </a:solidFill>
              </a:rPr>
              <a:t>Successful Prosecution</a:t>
            </a:r>
          </a:p>
        </p:txBody>
      </p:sp>
      <p:grpSp>
        <p:nvGrpSpPr>
          <p:cNvPr id="16" name="Group 15">
            <a:extLst>
              <a:ext uri="{FF2B5EF4-FFF2-40B4-BE49-F238E27FC236}">
                <a16:creationId xmlns:a16="http://schemas.microsoft.com/office/drawing/2014/main" id="{0BE12891-D534-775C-9F51-FBA15697F052}"/>
              </a:ext>
            </a:extLst>
          </p:cNvPr>
          <p:cNvGrpSpPr/>
          <p:nvPr/>
        </p:nvGrpSpPr>
        <p:grpSpPr>
          <a:xfrm>
            <a:off x="2965458" y="4889661"/>
            <a:ext cx="5444953" cy="1066677"/>
            <a:chOff x="4663892" y="4943359"/>
            <a:chExt cx="5444953" cy="1066677"/>
          </a:xfrm>
        </p:grpSpPr>
        <p:sp>
          <p:nvSpPr>
            <p:cNvPr id="13" name="Rectangle 12">
              <a:extLst>
                <a:ext uri="{FF2B5EF4-FFF2-40B4-BE49-F238E27FC236}">
                  <a16:creationId xmlns:a16="http://schemas.microsoft.com/office/drawing/2014/main" id="{1F25ECA2-F673-E6F4-FEE3-C75DC21E57E8}"/>
                </a:ext>
              </a:extLst>
            </p:cNvPr>
            <p:cNvSpPr/>
            <p:nvPr/>
          </p:nvSpPr>
          <p:spPr>
            <a:xfrm rot="20993722">
              <a:off x="4663892" y="4943359"/>
              <a:ext cx="5292454" cy="1066677"/>
            </a:xfrm>
            <a:prstGeom prst="rect">
              <a:avLst/>
            </a:prstGeom>
            <a:noFill/>
            <a:ln w="152400">
              <a:solidFill>
                <a:srgbClr val="C00000">
                  <a:alpha val="8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DFEA3A6-130E-6F78-B4F7-8D2DFAFC34C8}"/>
                </a:ext>
              </a:extLst>
            </p:cNvPr>
            <p:cNvSpPr txBox="1"/>
            <p:nvPr/>
          </p:nvSpPr>
          <p:spPr>
            <a:xfrm rot="20997935">
              <a:off x="4894937" y="5061198"/>
              <a:ext cx="5213908" cy="830997"/>
            </a:xfrm>
            <a:prstGeom prst="rect">
              <a:avLst/>
            </a:prstGeom>
            <a:noFill/>
          </p:spPr>
          <p:txBody>
            <a:bodyPr wrap="square" rtlCol="0">
              <a:spAutoFit/>
            </a:bodyPr>
            <a:lstStyle/>
            <a:p>
              <a:r>
                <a:rPr lang="en-US" sz="4800" b="1" dirty="0">
                  <a:solidFill>
                    <a:srgbClr val="C00000"/>
                  </a:solidFill>
                  <a:latin typeface="Arial Black" panose="020B0A04020102020204" pitchFamily="34" charset="0"/>
                  <a:cs typeface="Aharoni" panose="02010803020104030203" pitchFamily="2" charset="-79"/>
                </a:rPr>
                <a:t>PROSECUTED</a:t>
              </a:r>
            </a:p>
          </p:txBody>
        </p:sp>
      </p:grpSp>
    </p:spTree>
    <p:extLst>
      <p:ext uri="{BB962C8B-B14F-4D97-AF65-F5344CB8AC3E}">
        <p14:creationId xmlns:p14="http://schemas.microsoft.com/office/powerpoint/2010/main" val="4229368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90FF4A1-122C-15ED-E5FE-8956EC44798F}"/>
              </a:ext>
            </a:extLst>
          </p:cNvPr>
          <p:cNvSpPr>
            <a:spLocks noGrp="1"/>
          </p:cNvSpPr>
          <p:nvPr>
            <p:ph type="title"/>
          </p:nvPr>
        </p:nvSpPr>
        <p:spPr/>
        <p:txBody>
          <a:bodyPr/>
          <a:lstStyle/>
          <a:p>
            <a:r>
              <a:rPr lang="en-US" sz="3200" b="1" dirty="0">
                <a:solidFill>
                  <a:schemeClr val="bg2">
                    <a:lumMod val="10000"/>
                  </a:schemeClr>
                </a:solidFill>
              </a:rPr>
              <a:t>Visibility and Awareness</a:t>
            </a:r>
            <a:endParaRPr lang="en-US" b="1" dirty="0">
              <a:latin typeface="Calibri" panose="020F0502020204030204" pitchFamily="34" charset="0"/>
              <a:cs typeface="Calibri" panose="020F0502020204030204" pitchFamily="34" charset="0"/>
            </a:endParaRPr>
          </a:p>
        </p:txBody>
      </p:sp>
      <p:sp>
        <p:nvSpPr>
          <p:cNvPr id="117" name="Rectangle 116">
            <a:extLst>
              <a:ext uri="{FF2B5EF4-FFF2-40B4-BE49-F238E27FC236}">
                <a16:creationId xmlns:a16="http://schemas.microsoft.com/office/drawing/2014/main" id="{6A60E6D4-46B8-476B-B61C-34E15E58E471}"/>
              </a:ext>
            </a:extLst>
          </p:cNvPr>
          <p:cNvSpPr/>
          <p:nvPr/>
        </p:nvSpPr>
        <p:spPr>
          <a:xfrm>
            <a:off x="422351" y="1422183"/>
            <a:ext cx="10685202" cy="760138"/>
          </a:xfrm>
          <a:prstGeom prst="rect">
            <a:avLst/>
          </a:prstGeom>
          <a:solidFill>
            <a:schemeClr val="bg1"/>
          </a:solidFill>
          <a:ln w="25400" cap="flat" cmpd="sng" algn="ctr">
            <a:noFill/>
            <a:prstDash val="solid"/>
          </a:ln>
          <a:effectLst/>
        </p:spPr>
        <p:txBody>
          <a:bodyPr rtlCol="0" anchor="ctr"/>
          <a:lstStyle/>
          <a:p>
            <a:pPr algn="ctr"/>
            <a:r>
              <a:rPr lang="en-US" sz="2400" kern="0" dirty="0">
                <a:solidFill>
                  <a:prstClr val="black"/>
                </a:solidFill>
                <a:latin typeface="+mj-lt"/>
                <a:ea typeface="Open Sans" panose="020B0606030504020204" pitchFamily="34" charset="0"/>
                <a:cs typeface="Open Sans" panose="020B0606030504020204" pitchFamily="34" charset="0"/>
              </a:rPr>
              <a:t>Visibility and Awareness play different roles in preventing abuse by professional enablers, but they are equally important.</a:t>
            </a:r>
          </a:p>
        </p:txBody>
      </p:sp>
      <p:grpSp>
        <p:nvGrpSpPr>
          <p:cNvPr id="8" name="Group 7">
            <a:extLst>
              <a:ext uri="{FF2B5EF4-FFF2-40B4-BE49-F238E27FC236}">
                <a16:creationId xmlns:a16="http://schemas.microsoft.com/office/drawing/2014/main" id="{DD343F07-71EB-533C-3CE1-A7016DC2B71B}"/>
              </a:ext>
            </a:extLst>
          </p:cNvPr>
          <p:cNvGrpSpPr/>
          <p:nvPr/>
        </p:nvGrpSpPr>
        <p:grpSpPr>
          <a:xfrm>
            <a:off x="1020277" y="2454442"/>
            <a:ext cx="9992039" cy="4228304"/>
            <a:chOff x="1004075" y="2350087"/>
            <a:chExt cx="10008241" cy="4162586"/>
          </a:xfrm>
        </p:grpSpPr>
        <p:sp>
          <p:nvSpPr>
            <p:cNvPr id="17" name="Rectangle 16">
              <a:extLst>
                <a:ext uri="{FF2B5EF4-FFF2-40B4-BE49-F238E27FC236}">
                  <a16:creationId xmlns:a16="http://schemas.microsoft.com/office/drawing/2014/main" id="{F4CE62D2-B98C-47B6-9613-1CED532FFF8B}"/>
                </a:ext>
              </a:extLst>
            </p:cNvPr>
            <p:cNvSpPr/>
            <p:nvPr/>
          </p:nvSpPr>
          <p:spPr>
            <a:xfrm>
              <a:off x="1004075" y="2499015"/>
              <a:ext cx="4901872" cy="4013658"/>
            </a:xfrm>
            <a:prstGeom prst="rect">
              <a:avLst/>
            </a:prstGeom>
            <a:solidFill>
              <a:schemeClr val="accent3">
                <a:lumMod val="20000"/>
                <a:lumOff val="80000"/>
              </a:schemeClr>
            </a:solidFill>
            <a:ln w="12700">
              <a:solidFill>
                <a:schemeClr val="accent3"/>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Open Sans"/>
                <a:ea typeface="+mn-ea"/>
                <a:cs typeface="+mn-cs"/>
              </a:endParaRPr>
            </a:p>
          </p:txBody>
        </p:sp>
        <p:sp>
          <p:nvSpPr>
            <p:cNvPr id="18" name="TextBox 17">
              <a:extLst>
                <a:ext uri="{FF2B5EF4-FFF2-40B4-BE49-F238E27FC236}">
                  <a16:creationId xmlns:a16="http://schemas.microsoft.com/office/drawing/2014/main" id="{B530096A-62F7-498B-ABAB-6F9DE7FF7CD8}"/>
                </a:ext>
              </a:extLst>
            </p:cNvPr>
            <p:cNvSpPr txBox="1"/>
            <p:nvPr/>
          </p:nvSpPr>
          <p:spPr>
            <a:xfrm>
              <a:off x="2241852" y="2350087"/>
              <a:ext cx="2103120" cy="338554"/>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cap="all" dirty="0">
                  <a:solidFill>
                    <a:prstClr val="black"/>
                  </a:solidFill>
                  <a:latin typeface="Open Sans"/>
                </a:rPr>
                <a:t>Visibility</a:t>
              </a:r>
              <a:endParaRPr kumimoji="0" lang="en-US" sz="1600" b="1" i="0" u="none" strike="noStrike" kern="1200" cap="all" spc="0" normalizeH="0" baseline="0" noProof="0" dirty="0">
                <a:ln>
                  <a:noFill/>
                </a:ln>
                <a:solidFill>
                  <a:prstClr val="black"/>
                </a:solidFill>
                <a:effectLst/>
                <a:uLnTx/>
                <a:uFillTx/>
                <a:latin typeface="Open Sans"/>
                <a:ea typeface="+mn-ea"/>
                <a:cs typeface="+mn-cs"/>
              </a:endParaRPr>
            </a:p>
          </p:txBody>
        </p:sp>
        <p:sp>
          <p:nvSpPr>
            <p:cNvPr id="28" name="Rectangle 27">
              <a:extLst>
                <a:ext uri="{FF2B5EF4-FFF2-40B4-BE49-F238E27FC236}">
                  <a16:creationId xmlns:a16="http://schemas.microsoft.com/office/drawing/2014/main" id="{A6EBE557-5B64-490F-B80E-4DE35852D469}"/>
                </a:ext>
              </a:extLst>
            </p:cNvPr>
            <p:cNvSpPr/>
            <p:nvPr/>
          </p:nvSpPr>
          <p:spPr>
            <a:xfrm>
              <a:off x="6270110" y="2499015"/>
              <a:ext cx="4742206" cy="4013658"/>
            </a:xfrm>
            <a:prstGeom prst="rect">
              <a:avLst/>
            </a:prstGeom>
            <a:solidFill>
              <a:schemeClr val="accent1">
                <a:lumMod val="20000"/>
                <a:lumOff val="80000"/>
              </a:schemeClr>
            </a:solidFill>
            <a:ln w="12700">
              <a:solidFill>
                <a:schemeClr val="accent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Open Sans"/>
                <a:ea typeface="+mn-ea"/>
                <a:cs typeface="+mn-cs"/>
              </a:endParaRPr>
            </a:p>
          </p:txBody>
        </p:sp>
        <p:sp>
          <p:nvSpPr>
            <p:cNvPr id="41" name="TextBox 40">
              <a:extLst>
                <a:ext uri="{FF2B5EF4-FFF2-40B4-BE49-F238E27FC236}">
                  <a16:creationId xmlns:a16="http://schemas.microsoft.com/office/drawing/2014/main" id="{631C9A15-6DDA-4FD1-92A4-6F42F8F238E3}"/>
                </a:ext>
              </a:extLst>
            </p:cNvPr>
            <p:cNvSpPr txBox="1"/>
            <p:nvPr/>
          </p:nvSpPr>
          <p:spPr>
            <a:xfrm>
              <a:off x="7589653" y="2370436"/>
              <a:ext cx="2103120" cy="338554"/>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all" spc="0" normalizeH="0" baseline="0" noProof="0" dirty="0">
                  <a:ln>
                    <a:noFill/>
                  </a:ln>
                  <a:solidFill>
                    <a:prstClr val="black"/>
                  </a:solidFill>
                  <a:effectLst/>
                  <a:uLnTx/>
                  <a:uFillTx/>
                  <a:latin typeface="Open Sans"/>
                  <a:ea typeface="+mn-ea"/>
                  <a:cs typeface="+mn-cs"/>
                </a:rPr>
                <a:t>Awareness</a:t>
              </a:r>
            </a:p>
          </p:txBody>
        </p:sp>
        <p:sp>
          <p:nvSpPr>
            <p:cNvPr id="5" name="TextBox 4">
              <a:extLst>
                <a:ext uri="{FF2B5EF4-FFF2-40B4-BE49-F238E27FC236}">
                  <a16:creationId xmlns:a16="http://schemas.microsoft.com/office/drawing/2014/main" id="{BDD696FB-3CB5-0673-EADC-9BF1E68BB408}"/>
                </a:ext>
              </a:extLst>
            </p:cNvPr>
            <p:cNvSpPr txBox="1"/>
            <p:nvPr/>
          </p:nvSpPr>
          <p:spPr>
            <a:xfrm>
              <a:off x="1080539" y="2826061"/>
              <a:ext cx="4675905" cy="3590467"/>
            </a:xfrm>
            <a:prstGeom prst="rect">
              <a:avLst/>
            </a:prstGeom>
            <a:noFill/>
          </p:spPr>
          <p:txBody>
            <a:bodyPr wrap="square" rtlCol="0">
              <a:spAutoFit/>
            </a:bodyPr>
            <a:lstStyle/>
            <a:p>
              <a:r>
                <a:rPr lang="en-US" dirty="0">
                  <a:solidFill>
                    <a:schemeClr val="bg2">
                      <a:lumMod val="10000"/>
                    </a:schemeClr>
                  </a:solidFill>
                  <a:latin typeface="+mj-lt"/>
                </a:rPr>
                <a:t>By engaging directly with professions that may be vulnerable to professional enablers, t</a:t>
              </a:r>
              <a:r>
                <a:rPr lang="en-US" sz="1800" b="0" i="0" u="none" strike="noStrike" baseline="0" dirty="0">
                  <a:solidFill>
                    <a:schemeClr val="bg2">
                      <a:lumMod val="10000"/>
                    </a:schemeClr>
                  </a:solidFill>
                  <a:latin typeface="+mj-lt"/>
                </a:rPr>
                <a:t>ax administrations can address non-compliant behavior with increased visibility. </a:t>
              </a:r>
            </a:p>
            <a:p>
              <a:endParaRPr lang="en-US" dirty="0">
                <a:solidFill>
                  <a:schemeClr val="bg2">
                    <a:lumMod val="10000"/>
                  </a:schemeClr>
                </a:solidFill>
                <a:latin typeface="+mj-lt"/>
              </a:endParaRPr>
            </a:p>
            <a:p>
              <a:pPr>
                <a:spcAft>
                  <a:spcPts val="600"/>
                </a:spcAft>
              </a:pPr>
              <a:r>
                <a:rPr lang="en-US" sz="1800" b="0" i="0" u="none" strike="noStrike" baseline="0" dirty="0">
                  <a:solidFill>
                    <a:schemeClr val="bg2">
                      <a:lumMod val="10000"/>
                    </a:schemeClr>
                  </a:solidFill>
                  <a:latin typeface="+mj-lt"/>
                </a:rPr>
                <a:t>Through increased </a:t>
              </a:r>
              <a:r>
                <a:rPr lang="en-US" dirty="0">
                  <a:solidFill>
                    <a:schemeClr val="bg2">
                      <a:lumMod val="10000"/>
                    </a:schemeClr>
                  </a:solidFill>
                  <a:latin typeface="+mj-lt"/>
                </a:rPr>
                <a:t>visibility a</a:t>
              </a:r>
              <a:r>
                <a:rPr lang="en-US" sz="1800" b="0" i="0" u="none" strike="noStrike" baseline="0" dirty="0">
                  <a:solidFill>
                    <a:schemeClr val="bg2">
                      <a:lumMod val="10000"/>
                    </a:schemeClr>
                  </a:solidFill>
                  <a:latin typeface="+mj-lt"/>
                </a:rPr>
                <a:t>uthorities can:</a:t>
              </a:r>
            </a:p>
            <a:p>
              <a:pPr marL="285750" indent="-285750">
                <a:buFont typeface="Wingdings" panose="05000000000000000000" pitchFamily="2" charset="2"/>
                <a:buChar char="§"/>
              </a:pPr>
              <a:r>
                <a:rPr lang="en-US" b="0" i="0" u="none" strike="noStrike" baseline="0" dirty="0">
                  <a:solidFill>
                    <a:schemeClr val="bg2">
                      <a:lumMod val="10000"/>
                    </a:schemeClr>
                  </a:solidFill>
                  <a:latin typeface="+mj-lt"/>
                </a:rPr>
                <a:t>develop specific strategies to target high-risk enabler sectors</a:t>
              </a:r>
            </a:p>
            <a:p>
              <a:endParaRPr lang="en-US" sz="1000" dirty="0">
                <a:solidFill>
                  <a:schemeClr val="bg2">
                    <a:lumMod val="10000"/>
                  </a:schemeClr>
                </a:solidFill>
                <a:latin typeface="+mj-lt"/>
              </a:endParaRPr>
            </a:p>
            <a:p>
              <a:pPr marL="285750" indent="-285750">
                <a:buFont typeface="Wingdings" panose="05000000000000000000" pitchFamily="2" charset="2"/>
                <a:buChar char="§"/>
              </a:pPr>
              <a:r>
                <a:rPr lang="en-US" dirty="0">
                  <a:solidFill>
                    <a:schemeClr val="bg2">
                      <a:lumMod val="10000"/>
                    </a:schemeClr>
                  </a:solidFill>
                  <a:latin typeface="+mj-lt"/>
                </a:rPr>
                <a:t>deliver </a:t>
              </a:r>
              <a:r>
                <a:rPr lang="en-US" b="0" i="0" u="none" strike="noStrike" baseline="0" dirty="0">
                  <a:solidFill>
                    <a:schemeClr val="bg2">
                      <a:lumMod val="10000"/>
                    </a:schemeClr>
                  </a:solidFill>
                  <a:latin typeface="+mj-lt"/>
                </a:rPr>
                <a:t>targeted education can foster productive working relationships between taxpayers, intermediaries, and tax administrations</a:t>
              </a:r>
            </a:p>
          </p:txBody>
        </p:sp>
        <p:sp>
          <p:nvSpPr>
            <p:cNvPr id="7" name="TextBox 6">
              <a:extLst>
                <a:ext uri="{FF2B5EF4-FFF2-40B4-BE49-F238E27FC236}">
                  <a16:creationId xmlns:a16="http://schemas.microsoft.com/office/drawing/2014/main" id="{CDECD177-7FD9-A208-5A05-F03A991C6C69}"/>
                </a:ext>
              </a:extLst>
            </p:cNvPr>
            <p:cNvSpPr txBox="1"/>
            <p:nvPr/>
          </p:nvSpPr>
          <p:spPr>
            <a:xfrm>
              <a:off x="6316195" y="2812228"/>
              <a:ext cx="4571291" cy="3635916"/>
            </a:xfrm>
            <a:prstGeom prst="rect">
              <a:avLst/>
            </a:prstGeom>
            <a:noFill/>
          </p:spPr>
          <p:txBody>
            <a:bodyPr wrap="square" rtlCol="0">
              <a:spAutoFit/>
            </a:bodyPr>
            <a:lstStyle/>
            <a:p>
              <a:pPr algn="ctr"/>
              <a:r>
                <a:rPr lang="en-US" sz="1800" b="0" i="0" u="none" strike="noStrike" baseline="0" dirty="0">
                  <a:solidFill>
                    <a:schemeClr val="bg2">
                      <a:lumMod val="10000"/>
                    </a:schemeClr>
                  </a:solidFill>
                  <a:latin typeface="+mj-lt"/>
                </a:rPr>
                <a:t>Industry engagement and educational activities have resulted in raising the awareness in high-risk professional enabler sectors.</a:t>
              </a:r>
            </a:p>
            <a:p>
              <a:pPr algn="ctr"/>
              <a:endParaRPr lang="en-US" dirty="0">
                <a:solidFill>
                  <a:schemeClr val="bg2">
                    <a:lumMod val="10000"/>
                  </a:schemeClr>
                </a:solidFill>
                <a:latin typeface="+mj-lt"/>
              </a:endParaRPr>
            </a:p>
            <a:p>
              <a:pPr algn="ctr"/>
              <a:r>
                <a:rPr lang="en-US" sz="1800" b="0" i="0" u="none" strike="noStrike" baseline="0" dirty="0">
                  <a:solidFill>
                    <a:schemeClr val="bg2">
                      <a:lumMod val="10000"/>
                    </a:schemeClr>
                  </a:solidFill>
                  <a:latin typeface="+mj-lt"/>
                </a:rPr>
                <a:t>Professional enablers who are less aware of their role in facilitating wrongdoing are alerted of their actions and the legal ramifications. </a:t>
              </a:r>
            </a:p>
            <a:p>
              <a:pPr algn="ctr"/>
              <a:endParaRPr lang="en-US" dirty="0">
                <a:solidFill>
                  <a:schemeClr val="bg2">
                    <a:lumMod val="10000"/>
                  </a:schemeClr>
                </a:solidFill>
                <a:latin typeface="+mj-lt"/>
              </a:endParaRPr>
            </a:p>
            <a:p>
              <a:pPr algn="ctr"/>
              <a:r>
                <a:rPr lang="en-US" b="0" i="0" u="none" strike="noStrike" baseline="0" dirty="0">
                  <a:solidFill>
                    <a:schemeClr val="bg2">
                      <a:lumMod val="10000"/>
                    </a:schemeClr>
                  </a:solidFill>
                  <a:latin typeface="+mj-lt"/>
                </a:rPr>
                <a:t>Raised awareness of the tax authority’s scrutiny of an industry sector will typically have a deterrent effect</a:t>
              </a:r>
              <a:r>
                <a:rPr lang="en-US" b="0" i="0" u="none" strike="noStrike" baseline="0" dirty="0">
                  <a:latin typeface="ArialMT"/>
                </a:rPr>
                <a:t>.</a:t>
              </a:r>
            </a:p>
          </p:txBody>
        </p:sp>
      </p:grpSp>
    </p:spTree>
    <p:extLst>
      <p:ext uri="{BB962C8B-B14F-4D97-AF65-F5344CB8AC3E}">
        <p14:creationId xmlns:p14="http://schemas.microsoft.com/office/powerpoint/2010/main" val="4199004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14981</TotalTime>
  <Words>1522</Words>
  <Application>Microsoft Office PowerPoint</Application>
  <PresentationFormat>Widescreen</PresentationFormat>
  <Paragraphs>115</Paragraphs>
  <Slides>11</Slides>
  <Notes>10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11</vt:i4>
      </vt:variant>
    </vt:vector>
  </HeadingPairs>
  <TitlesOfParts>
    <vt:vector size="24" baseType="lpstr">
      <vt:lpstr>Arial</vt:lpstr>
      <vt:lpstr>Arial Black</vt:lpstr>
      <vt:lpstr>Arial-BoldItalicMT</vt:lpstr>
      <vt:lpstr>ArialMT</vt:lpstr>
      <vt:lpstr>ArialNarrow-Bold</vt:lpstr>
      <vt:lpstr>Calibri</vt:lpstr>
      <vt:lpstr>Calibri Light</vt:lpstr>
      <vt:lpstr>Georgia</vt:lpstr>
      <vt:lpstr>Helvetica 65 Medium</vt:lpstr>
      <vt:lpstr>Open Sans</vt:lpstr>
      <vt:lpstr>SymbolMT</vt:lpstr>
      <vt:lpstr>Wingdings</vt:lpstr>
      <vt:lpstr>OECD_English_white</vt:lpstr>
      <vt:lpstr>Professional Enablers - Preventing Abuse </vt:lpstr>
      <vt:lpstr>Professional Enablers of Financial Crime: Identification, Impact, and Strategies for Prevention</vt:lpstr>
      <vt:lpstr>Professional Enablers of Financial Crime: Identification, Impact, and Strategies for Prevention</vt:lpstr>
      <vt:lpstr>Preventing Abuse</vt:lpstr>
      <vt:lpstr>Preventing Abuse through Communication</vt:lpstr>
      <vt:lpstr>Targeted Communication</vt:lpstr>
      <vt:lpstr>Targeted Communication, cont.</vt:lpstr>
      <vt:lpstr>Successful Prosecution</vt:lpstr>
      <vt:lpstr>Visibility and Awareness</vt:lpstr>
      <vt:lpstr>Promoting Corporate Responsibility</vt:lpstr>
      <vt:lpstr>   Questions?</vt:lpstr>
    </vt:vector>
  </TitlesOfParts>
  <Company>OECD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TFTC Subgroup ON VIRTUAL ASSETS</dc:title>
  <dc:creator>SHELLING Joanne, CTP/ICA</dc:creator>
  <cp:lastModifiedBy>Jason Jung</cp:lastModifiedBy>
  <cp:revision>130</cp:revision>
  <dcterms:created xsi:type="dcterms:W3CDTF">2022-03-31T15:26:16Z</dcterms:created>
  <dcterms:modified xsi:type="dcterms:W3CDTF">2023-05-19T00:52:46Z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2023-03-10T23:09:27Z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802ea023-bd76-4795-b8a9-ee27c4b08d3d</vt:lpwstr>
  </property>
  <property fmtid="{D5CDD505-2E9C-101B-9397-08002B2CF9AE}" pid="8" name="MSIP_Label_ea60d57e-af5b-4752-ac57-3e4f28ca11dc_ContentBits">
    <vt:lpwstr>0</vt:lpwstr>
  </property>
  <property fmtid="{D5CDD505-2E9C-101B-9397-08002B2CF9AE}" pid="9" name="_NewReviewCycle">
    <vt:lpwstr/>
  </property>
  <property fmtid="{D5CDD505-2E9C-101B-9397-08002B2CF9AE}" pid="10" name="_AdHocReviewCycleID">
    <vt:i4>943431254</vt:i4>
  </property>
  <property fmtid="{D5CDD505-2E9C-101B-9397-08002B2CF9AE}" pid="11" name="_EmailSubject">
    <vt:lpwstr>[EXT]Re: [EXT]Fwd: Japan 2023</vt:lpwstr>
  </property>
  <property fmtid="{D5CDD505-2E9C-101B-9397-08002B2CF9AE}" pid="12" name="_AuthorEmail">
    <vt:lpwstr>Oleg.Pobereyko@ci.irs.gov</vt:lpwstr>
  </property>
  <property fmtid="{D5CDD505-2E9C-101B-9397-08002B2CF9AE}" pid="13" name="_AuthorEmailDisplayName">
    <vt:lpwstr>Pobereyko Oleg</vt:lpwstr>
  </property>
</Properties>
</file>