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17"/>
  </p:notesMasterIdLst>
  <p:sldIdLst>
    <p:sldId id="289" r:id="rId2"/>
    <p:sldId id="616" r:id="rId3"/>
    <p:sldId id="619" r:id="rId4"/>
    <p:sldId id="617" r:id="rId5"/>
    <p:sldId id="620" r:id="rId6"/>
    <p:sldId id="621" r:id="rId7"/>
    <p:sldId id="622" r:id="rId8"/>
    <p:sldId id="607" r:id="rId9"/>
    <p:sldId id="615" r:id="rId10"/>
    <p:sldId id="578" r:id="rId11"/>
    <p:sldId id="608" r:id="rId12"/>
    <p:sldId id="293" r:id="rId13"/>
    <p:sldId id="577" r:id="rId14"/>
    <p:sldId id="609"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631ADB-C13B-7D3F-5A74-C4ADF578B30F}" name="Schnatz Jonathan A" initials="SJA" userId="S::BDCHB@ci.irs.gov::62ad6833-b418-4714-af8c-7c1dbc3321b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errano, Neal" initials="FN" lastIdx="1" clrIdx="0">
    <p:extLst>
      <p:ext uri="{19B8F6BF-5375-455C-9EA6-DF929625EA0E}">
        <p15:presenceInfo xmlns:p15="http://schemas.microsoft.com/office/powerpoint/2012/main" userId="S::nferrano@deloitte.com::8d748bbc-d619-4fe0-8515-9d7f0d0b2f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14" autoAdjust="0"/>
    <p:restoredTop sz="87694" autoAdjust="0"/>
  </p:normalViewPr>
  <p:slideViewPr>
    <p:cSldViewPr snapToGrid="0">
      <p:cViewPr varScale="1">
        <p:scale>
          <a:sx n="84" d="100"/>
          <a:sy n="84" d="100"/>
        </p:scale>
        <p:origin x="245" y="86"/>
      </p:cViewPr>
      <p:guideLst/>
    </p:cSldViewPr>
  </p:slideViewPr>
  <p:notesTextViewPr>
    <p:cViewPr>
      <p:scale>
        <a:sx n="1" d="1"/>
        <a:sy n="1" d="1"/>
      </p:scale>
      <p:origin x="0" y="0"/>
    </p:cViewPr>
  </p:notesTextViewPr>
  <p:sorterViewPr>
    <p:cViewPr>
      <p:scale>
        <a:sx n="100" d="100"/>
        <a:sy n="100" d="100"/>
      </p:scale>
      <p:origin x="0" y="-41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8/10/relationships/authors" Target="authors.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DF66E6-3521-8A49-A191-FB89D4810A6D}" type="datetimeFigureOut">
              <a:rPr lang="en-US" smtClean="0"/>
              <a:t>5/18/2023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BCB285-9BE3-964A-B06F-9B0AAE009B67}" type="slidenum">
              <a:rPr lang="en-US" smtClean="0"/>
              <a:t>‹#›</a:t>
            </a:fld>
            <a:endParaRPr lang="en-US"/>
          </a:p>
        </p:txBody>
      </p:sp>
    </p:spTree>
    <p:extLst>
      <p:ext uri="{BB962C8B-B14F-4D97-AF65-F5344CB8AC3E}">
        <p14:creationId xmlns:p14="http://schemas.microsoft.com/office/powerpoint/2010/main" val="652495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1</a:t>
            </a:fld>
            <a:endParaRPr lang="en-US"/>
          </a:p>
        </p:txBody>
      </p:sp>
    </p:spTree>
    <p:extLst>
      <p:ext uri="{BB962C8B-B14F-4D97-AF65-F5344CB8AC3E}">
        <p14:creationId xmlns:p14="http://schemas.microsoft.com/office/powerpoint/2010/main" val="2899561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Calibri" panose="020F0502020204030204" pitchFamily="34" charset="0"/>
                <a:ea typeface="Calibri" panose="020F0502020204030204" pitchFamily="34" charset="0"/>
              </a:rPr>
              <a:t>Data and compliance are integral to this process, as they provide the necessary information and frameworks to support effective development analysis and regulatory enforcement.</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chemeClr val="bg2">
                    <a:lumMod val="10000"/>
                  </a:schemeClr>
                </a:solidFill>
                <a:effectLst/>
                <a:latin typeface="+mj-lt"/>
                <a:ea typeface="Calibri" panose="020F0502020204030204" pitchFamily="34" charset="0"/>
                <a:cs typeface="Times New Roman" panose="02020603050405020304" pitchFamily="18" charset="0"/>
              </a:rPr>
              <a:t>Access to accurate and relevant data is essential for effective development and analysis. Financial institutions and law enforcement agencies can use data to identify suspicious activities, monitor trends, and assess risks.</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Times New Roman" panose="02020603050405020304" pitchFamily="18" charset="0"/>
              </a:rPr>
              <a:t>Compliance with anti-money laundering (AML) and counter-terrorism financing (CTF) regulations is crucial for preventing professional enablers from exploiting the financial system. By adhering to these requirements, financial institutions can detect and report suspicious activities, making it more difficult for professional enablers to operate.</a:t>
            </a:r>
          </a:p>
        </p:txBody>
      </p:sp>
      <p:sp>
        <p:nvSpPr>
          <p:cNvPr id="4" name="Slide Number Placeholder 3"/>
          <p:cNvSpPr>
            <a:spLocks noGrp="1"/>
          </p:cNvSpPr>
          <p:nvPr>
            <p:ph type="sldNum" sz="quarter" idx="5"/>
          </p:nvPr>
        </p:nvSpPr>
        <p:spPr/>
        <p:txBody>
          <a:bodyPr/>
          <a:lstStyle/>
          <a:p>
            <a:fld id="{BDBCB285-9BE3-964A-B06F-9B0AAE009B67}" type="slidenum">
              <a:rPr lang="en-US" smtClean="0"/>
              <a:t>11</a:t>
            </a:fld>
            <a:endParaRPr lang="en-US"/>
          </a:p>
        </p:txBody>
      </p:sp>
    </p:spTree>
    <p:extLst>
      <p:ext uri="{BB962C8B-B14F-4D97-AF65-F5344CB8AC3E}">
        <p14:creationId xmlns:p14="http://schemas.microsoft.com/office/powerpoint/2010/main" val="3121827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bg2">
                    <a:lumMod val="10000"/>
                  </a:schemeClr>
                </a:solidFill>
                <a:latin typeface="+mj-lt"/>
              </a:rPr>
              <a:t>Inner-Agency example: a center could be tasked with analyzing data from offshore leaks to identify high-risk professional enablers operating in the jurisdiction, which could be shared with all relevant agencies to inform future investigations.</a:t>
            </a:r>
          </a:p>
          <a:p>
            <a:endParaRPr lang="en-US" b="0" i="0" u="none" strike="noStrike" dirty="0">
              <a:solidFill>
                <a:schemeClr val="bg2">
                  <a:lumMod val="10000"/>
                </a:schemeClr>
              </a:solidFill>
              <a:effectLst/>
              <a:latin typeface="+mj-lt"/>
            </a:endParaRPr>
          </a:p>
          <a:p>
            <a:endParaRPr lang="en-US" b="0" i="0" u="none" strike="noStrike" dirty="0">
              <a:solidFill>
                <a:srgbClr val="2222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12</a:t>
            </a:fld>
            <a:endParaRPr lang="en-US"/>
          </a:p>
        </p:txBody>
      </p:sp>
    </p:spTree>
    <p:extLst>
      <p:ext uri="{BB962C8B-B14F-4D97-AF65-F5344CB8AC3E}">
        <p14:creationId xmlns:p14="http://schemas.microsoft.com/office/powerpoint/2010/main" val="163374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chemeClr val="bg2">
                    <a:lumMod val="10000"/>
                  </a:schemeClr>
                </a:solidFill>
                <a:latin typeface="+mj-lt"/>
              </a:rPr>
              <a:t>Defendant assisted in the creation and operating of the </a:t>
            </a:r>
            <a:r>
              <a:rPr lang="en-US" sz="1200" dirty="0" err="1">
                <a:solidFill>
                  <a:schemeClr val="bg2">
                    <a:lumMod val="10000"/>
                  </a:schemeClr>
                </a:solidFill>
                <a:latin typeface="+mj-lt"/>
              </a:rPr>
              <a:t>BitClub</a:t>
            </a:r>
            <a:r>
              <a:rPr lang="en-US" sz="1200" dirty="0">
                <a:solidFill>
                  <a:schemeClr val="bg2">
                    <a:lumMod val="10000"/>
                  </a:schemeClr>
                </a:solidFill>
                <a:latin typeface="+mj-lt"/>
              </a:rPr>
              <a:t> Network and served as its programmer. In this capacity, he used his professional skills to falsify figures displayed as Bitcoin mining earnings to make it appear that the </a:t>
            </a:r>
            <a:r>
              <a:rPr lang="en-US" sz="1200" dirty="0" err="1">
                <a:solidFill>
                  <a:schemeClr val="bg2">
                    <a:lumMod val="10000"/>
                  </a:schemeClr>
                </a:solidFill>
                <a:latin typeface="+mj-lt"/>
              </a:rPr>
              <a:t>BitClub</a:t>
            </a:r>
            <a:r>
              <a:rPr lang="en-US" sz="1200" dirty="0">
                <a:solidFill>
                  <a:schemeClr val="bg2">
                    <a:lumMod val="10000"/>
                  </a:schemeClr>
                </a:solidFill>
                <a:latin typeface="+mj-lt"/>
              </a:rPr>
              <a:t> Network was earning more than what was actually being mined, effectively acting as a professional enabler for crypto-asset fraud. </a:t>
            </a:r>
            <a:endParaRPr lang="en-US" b="0" i="0" u="none" strike="noStrike" dirty="0">
              <a:solidFill>
                <a:srgbClr val="2222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13</a:t>
            </a:fld>
            <a:endParaRPr lang="en-US"/>
          </a:p>
        </p:txBody>
      </p:sp>
    </p:spTree>
    <p:extLst>
      <p:ext uri="{BB962C8B-B14F-4D97-AF65-F5344CB8AC3E}">
        <p14:creationId xmlns:p14="http://schemas.microsoft.com/office/powerpoint/2010/main" val="36361681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u="none" strike="noStrike" dirty="0">
              <a:solidFill>
                <a:srgbClr val="222222"/>
              </a:solidFill>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BDBCB285-9BE3-964A-B06F-9B0AAE009B67}" type="slidenum">
              <a:rPr lang="en-US" smtClean="0"/>
              <a:t>14</a:t>
            </a:fld>
            <a:endParaRPr lang="en-US"/>
          </a:p>
        </p:txBody>
      </p:sp>
    </p:spTree>
    <p:extLst>
      <p:ext uri="{BB962C8B-B14F-4D97-AF65-F5344CB8AC3E}">
        <p14:creationId xmlns:p14="http://schemas.microsoft.com/office/powerpoint/2010/main" val="24250614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chemeClr val="bg2">
                    <a:lumMod val="10000"/>
                  </a:schemeClr>
                </a:solidFill>
                <a:latin typeface="+mj-lt"/>
              </a:rPr>
              <a:t>These bodies may also </a:t>
            </a:r>
            <a:r>
              <a:rPr lang="en-US" sz="1200" b="0" i="0" u="none" strike="noStrike" baseline="0" dirty="0">
                <a:solidFill>
                  <a:schemeClr val="bg2">
                    <a:lumMod val="10000"/>
                  </a:schemeClr>
                </a:solidFill>
                <a:latin typeface="Arial" panose="020B0604020202020204" pitchFamily="34" charset="0"/>
                <a:cs typeface="Arial" panose="020B0604020202020204" pitchFamily="34" charset="0"/>
              </a:rPr>
              <a:t>receive reports of misconduct or criminal behavior. </a:t>
            </a:r>
          </a:p>
          <a:p>
            <a:endParaRPr lang="en-US" sz="1200" b="0" i="0" u="none" strike="noStrike" baseline="0" dirty="0">
              <a:solidFill>
                <a:schemeClr val="bg2">
                  <a:lumMod val="10000"/>
                </a:schemeClr>
              </a:solidFill>
              <a:latin typeface="Arial" panose="020B0604020202020204" pitchFamily="34"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mj-lt"/>
              </a:rPr>
              <a:t>A country’s strategy and legal framework for professional enablers should include cooperation with and the usage of regulatory and professional or other supervisory bodies to ensure disbarment or disqualification of enablers where there is misconduct, so that these enablers can no longer continue their harmful services.</a:t>
            </a:r>
          </a:p>
        </p:txBody>
      </p:sp>
      <p:sp>
        <p:nvSpPr>
          <p:cNvPr id="4" name="Slide Number Placeholder 3"/>
          <p:cNvSpPr>
            <a:spLocks noGrp="1"/>
          </p:cNvSpPr>
          <p:nvPr>
            <p:ph type="sldNum" sz="quarter" idx="5"/>
          </p:nvPr>
        </p:nvSpPr>
        <p:spPr/>
        <p:txBody>
          <a:bodyPr/>
          <a:lstStyle/>
          <a:p>
            <a:fld id="{BDBCB285-9BE3-964A-B06F-9B0AAE009B67}" type="slidenum">
              <a:rPr lang="en-US" smtClean="0"/>
              <a:t>2</a:t>
            </a:fld>
            <a:endParaRPr lang="en-US"/>
          </a:p>
        </p:txBody>
      </p:sp>
    </p:spTree>
    <p:extLst>
      <p:ext uri="{BB962C8B-B14F-4D97-AF65-F5344CB8AC3E}">
        <p14:creationId xmlns:p14="http://schemas.microsoft.com/office/powerpoint/2010/main" val="4100597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000000"/>
                </a:solidFill>
                <a:latin typeface="ArialMT"/>
              </a:rPr>
              <a:t>Common attributes of a professional enabler include:</a:t>
            </a:r>
          </a:p>
          <a:p>
            <a:pPr algn="l"/>
            <a:r>
              <a:rPr lang="en-US" sz="1800" b="0" i="0" u="none" strike="noStrike" baseline="0" dirty="0">
                <a:solidFill>
                  <a:srgbClr val="1F655A"/>
                </a:solidFill>
                <a:latin typeface="SymbolMT"/>
              </a:rPr>
              <a:t>• </a:t>
            </a:r>
            <a:r>
              <a:rPr lang="en-US" sz="1800" b="0" i="0" u="none" strike="noStrike" baseline="0" dirty="0">
                <a:solidFill>
                  <a:srgbClr val="000000"/>
                </a:solidFill>
                <a:latin typeface="ArialMT"/>
              </a:rPr>
              <a:t>Professional qualifications or training;</a:t>
            </a:r>
          </a:p>
          <a:p>
            <a:pPr algn="l"/>
            <a:r>
              <a:rPr lang="en-US" sz="1800" b="0" i="0" u="none" strike="noStrike" baseline="0" dirty="0">
                <a:solidFill>
                  <a:srgbClr val="1F655A"/>
                </a:solidFill>
                <a:latin typeface="SymbolMT"/>
              </a:rPr>
              <a:t>• </a:t>
            </a:r>
            <a:r>
              <a:rPr lang="en-US" sz="1800" b="0" i="0" u="none" strike="noStrike" baseline="0" dirty="0">
                <a:solidFill>
                  <a:srgbClr val="000000"/>
                </a:solidFill>
                <a:latin typeface="ArialMT"/>
              </a:rPr>
              <a:t>Expertise in taxation, legal or financial processes;</a:t>
            </a:r>
          </a:p>
          <a:p>
            <a:pPr algn="l"/>
            <a:r>
              <a:rPr lang="en-US" sz="1800" b="0" i="0" u="none" strike="noStrike" baseline="0" dirty="0">
                <a:solidFill>
                  <a:srgbClr val="1F655A"/>
                </a:solidFill>
                <a:latin typeface="SymbolMT"/>
              </a:rPr>
              <a:t>• </a:t>
            </a:r>
            <a:r>
              <a:rPr lang="en-US" sz="1800" b="0" i="0" u="none" strike="noStrike" baseline="0" dirty="0">
                <a:solidFill>
                  <a:srgbClr val="000000"/>
                </a:solidFill>
                <a:latin typeface="ArialMT"/>
              </a:rPr>
              <a:t>Experience in setting up tax structures, or structures with cross-border elements; and</a:t>
            </a:r>
          </a:p>
          <a:p>
            <a:pPr algn="l"/>
            <a:r>
              <a:rPr lang="en-US" sz="1800" b="0" i="0" u="none" strike="noStrike" baseline="0" dirty="0">
                <a:solidFill>
                  <a:srgbClr val="1F655A"/>
                </a:solidFill>
                <a:latin typeface="SymbolMT"/>
              </a:rPr>
              <a:t>• </a:t>
            </a:r>
            <a:r>
              <a:rPr lang="en-US" sz="1800" b="0" i="0" u="none" strike="noStrike" baseline="0" dirty="0">
                <a:solidFill>
                  <a:srgbClr val="000000"/>
                </a:solidFill>
                <a:latin typeface="ArialMT"/>
              </a:rPr>
              <a:t>Experience setting up opaque structures for avoiding investigative scrutiny into the clients’ tax and</a:t>
            </a:r>
          </a:p>
          <a:p>
            <a:pPr algn="l"/>
            <a:r>
              <a:rPr lang="en-US" sz="1800" b="0" i="0" u="none" strike="noStrike" baseline="0" dirty="0">
                <a:solidFill>
                  <a:srgbClr val="000000"/>
                </a:solidFill>
                <a:latin typeface="ArialMT"/>
              </a:rPr>
              <a:t>economic activities.</a:t>
            </a:r>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3</a:t>
            </a:fld>
            <a:endParaRPr lang="en-US"/>
          </a:p>
        </p:txBody>
      </p:sp>
    </p:spTree>
    <p:extLst>
      <p:ext uri="{BB962C8B-B14F-4D97-AF65-F5344CB8AC3E}">
        <p14:creationId xmlns:p14="http://schemas.microsoft.com/office/powerpoint/2010/main" val="32978797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chemeClr val="bg2">
                    <a:lumMod val="10000"/>
                  </a:schemeClr>
                </a:solidFill>
                <a:latin typeface="ArialMT"/>
              </a:rPr>
              <a:t>The FATF has also produced guidance to support effective risk-based supervision of the sector. </a:t>
            </a:r>
          </a:p>
          <a:p>
            <a:r>
              <a:rPr lang="en-US" sz="1200" b="0" i="0" u="none" strike="noStrike" baseline="0" dirty="0">
                <a:solidFill>
                  <a:schemeClr val="bg2">
                    <a:lumMod val="10000"/>
                  </a:schemeClr>
                </a:solidFill>
                <a:latin typeface="ArialMT"/>
              </a:rPr>
              <a:t>Such regulatory frameworks also allow for easier reporting and detection of suspicious enabler activity</a:t>
            </a:r>
          </a:p>
          <a:p>
            <a:endParaRPr lang="en-US" sz="1200" b="0" i="0" u="none" strike="noStrike" baseline="0" dirty="0">
              <a:solidFill>
                <a:schemeClr val="bg2">
                  <a:lumMod val="10000"/>
                </a:schemeClr>
              </a:solidFill>
              <a:latin typeface="Arial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MT"/>
              </a:rPr>
              <a:t>Regular supervision will help countries monitor and enforce the AML and CTF obligations for professionals and understand any ongoing and evolving enabler risks through continued dialogue with each sector. </a:t>
            </a:r>
            <a:endParaRPr lang="en-US" dirty="0">
              <a:solidFill>
                <a:schemeClr val="bg2">
                  <a:lumMod val="10000"/>
                </a:schemeClr>
              </a:solidFill>
            </a:endParaRPr>
          </a:p>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4</a:t>
            </a:fld>
            <a:endParaRPr lang="en-US"/>
          </a:p>
        </p:txBody>
      </p:sp>
    </p:spTree>
    <p:extLst>
      <p:ext uri="{BB962C8B-B14F-4D97-AF65-F5344CB8AC3E}">
        <p14:creationId xmlns:p14="http://schemas.microsoft.com/office/powerpoint/2010/main" val="9326638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chemeClr val="bg2">
                    <a:lumMod val="10000"/>
                  </a:schemeClr>
                </a:solidFill>
                <a:latin typeface="ArialMT"/>
              </a:rPr>
              <a:t>The FATF has also produced guidance to support effective risk-based supervision of the sector. </a:t>
            </a:r>
          </a:p>
          <a:p>
            <a:r>
              <a:rPr lang="en-US" sz="1200" b="0" i="0" u="none" strike="noStrike" baseline="0" dirty="0">
                <a:solidFill>
                  <a:schemeClr val="bg2">
                    <a:lumMod val="10000"/>
                  </a:schemeClr>
                </a:solidFill>
                <a:latin typeface="ArialMT"/>
              </a:rPr>
              <a:t>Such regulatory frameworks also allow for easier reporting and detection of suspicious enabler activity</a:t>
            </a:r>
          </a:p>
          <a:p>
            <a:endParaRPr lang="en-US" sz="1200" b="0" i="0" u="none" strike="noStrike" baseline="0" dirty="0">
              <a:solidFill>
                <a:schemeClr val="bg2">
                  <a:lumMod val="10000"/>
                </a:schemeClr>
              </a:solidFill>
              <a:latin typeface="Arial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MT"/>
              </a:rPr>
              <a:t>Regular supervision will help countries monitor and enforce the AML and CTF obligations for professionals and understand any ongoing and evolving enabler risks through continued dialogue with each sector. </a:t>
            </a:r>
            <a:endParaRPr lang="en-US" dirty="0">
              <a:solidFill>
                <a:schemeClr val="bg2">
                  <a:lumMod val="10000"/>
                </a:schemeClr>
              </a:solidFill>
            </a:endParaRPr>
          </a:p>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5</a:t>
            </a:fld>
            <a:endParaRPr lang="en-US"/>
          </a:p>
        </p:txBody>
      </p:sp>
    </p:spTree>
    <p:extLst>
      <p:ext uri="{BB962C8B-B14F-4D97-AF65-F5344CB8AC3E}">
        <p14:creationId xmlns:p14="http://schemas.microsoft.com/office/powerpoint/2010/main" val="11655247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chemeClr val="bg2">
                    <a:lumMod val="10000"/>
                  </a:schemeClr>
                </a:solidFill>
                <a:latin typeface="ArialMT"/>
              </a:rPr>
              <a:t>The FATF has also produced guidance to support effective risk-based supervision of the sector. </a:t>
            </a:r>
          </a:p>
          <a:p>
            <a:r>
              <a:rPr lang="en-US" sz="1200" b="0" i="0" u="none" strike="noStrike" baseline="0" dirty="0">
                <a:solidFill>
                  <a:schemeClr val="bg2">
                    <a:lumMod val="10000"/>
                  </a:schemeClr>
                </a:solidFill>
                <a:latin typeface="ArialMT"/>
              </a:rPr>
              <a:t>Such regulatory frameworks also allow for easier reporting and detection of suspicious enabler activity</a:t>
            </a:r>
          </a:p>
          <a:p>
            <a:endParaRPr lang="en-US" sz="1200" b="0" i="0" u="none" strike="noStrike" baseline="0" dirty="0">
              <a:solidFill>
                <a:schemeClr val="bg2">
                  <a:lumMod val="10000"/>
                </a:schemeClr>
              </a:solidFill>
              <a:latin typeface="Arial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MT"/>
              </a:rPr>
              <a:t>Regular supervision will help countries monitor and enforce the AML and CTF obligations for professionals and understand any ongoing and evolving enabler risks through continued dialogue with each sector. </a:t>
            </a:r>
            <a:endParaRPr lang="en-US" dirty="0">
              <a:solidFill>
                <a:schemeClr val="bg2">
                  <a:lumMod val="10000"/>
                </a:schemeClr>
              </a:solidFill>
            </a:endParaRPr>
          </a:p>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6</a:t>
            </a:fld>
            <a:endParaRPr lang="en-US"/>
          </a:p>
        </p:txBody>
      </p:sp>
    </p:spTree>
    <p:extLst>
      <p:ext uri="{BB962C8B-B14F-4D97-AF65-F5344CB8AC3E}">
        <p14:creationId xmlns:p14="http://schemas.microsoft.com/office/powerpoint/2010/main" val="8722022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baseline="0" dirty="0">
                <a:solidFill>
                  <a:schemeClr val="bg2">
                    <a:lumMod val="10000"/>
                  </a:schemeClr>
                </a:solidFill>
                <a:latin typeface="ArialMT"/>
              </a:rPr>
              <a:t>The FATF has also produced guidance to support effective risk-based supervision of the sector. </a:t>
            </a:r>
          </a:p>
          <a:p>
            <a:r>
              <a:rPr lang="en-US" sz="1200" b="0" i="0" u="none" strike="noStrike" baseline="0" dirty="0">
                <a:solidFill>
                  <a:schemeClr val="bg2">
                    <a:lumMod val="10000"/>
                  </a:schemeClr>
                </a:solidFill>
                <a:latin typeface="ArialMT"/>
              </a:rPr>
              <a:t>Such regulatory frameworks also allow for easier reporting and detection of suspicious enabler activity</a:t>
            </a:r>
          </a:p>
          <a:p>
            <a:endParaRPr lang="en-US" sz="1200" b="0" i="0" u="none" strike="noStrike" baseline="0" dirty="0">
              <a:solidFill>
                <a:schemeClr val="bg2">
                  <a:lumMod val="10000"/>
                </a:schemeClr>
              </a:solidFill>
              <a:latin typeface="ArialM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baseline="0" dirty="0">
                <a:solidFill>
                  <a:schemeClr val="bg2">
                    <a:lumMod val="10000"/>
                  </a:schemeClr>
                </a:solidFill>
                <a:latin typeface="ArialMT"/>
              </a:rPr>
              <a:t>Regular supervision will help countries monitor and enforce the AML and CTF obligations for professionals and understand any ongoing and evolving enabler risks through continued dialogue with each sector. </a:t>
            </a:r>
            <a:endParaRPr lang="en-US" dirty="0">
              <a:solidFill>
                <a:schemeClr val="bg2">
                  <a:lumMod val="10000"/>
                </a:schemeClr>
              </a:solidFill>
            </a:endParaRPr>
          </a:p>
          <a:p>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7</a:t>
            </a:fld>
            <a:endParaRPr lang="en-US"/>
          </a:p>
        </p:txBody>
      </p:sp>
    </p:spTree>
    <p:extLst>
      <p:ext uri="{BB962C8B-B14F-4D97-AF65-F5344CB8AC3E}">
        <p14:creationId xmlns:p14="http://schemas.microsoft.com/office/powerpoint/2010/main" val="230198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solidFill>
                  <a:srgbClr val="1F655A"/>
                </a:solidFill>
                <a:latin typeface="ArialNarrow"/>
              </a:rPr>
              <a:t>Lawyers, tax advisors, notaries and accountants are valued gatekeepers to a sound legal and financial system. They are experts who are in a position of trust, and enjoy certain rights that are not shared by other professions. Jurisdictions should ensure that advisors perform their tasks in accordance with the law, and penalize those few who use their skills, expertise and privileges to design structures with the purpose of breaking the law.</a:t>
            </a:r>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8</a:t>
            </a:fld>
            <a:endParaRPr lang="en-US"/>
          </a:p>
        </p:txBody>
      </p:sp>
    </p:spTree>
    <p:extLst>
      <p:ext uri="{BB962C8B-B14F-4D97-AF65-F5344CB8AC3E}">
        <p14:creationId xmlns:p14="http://schemas.microsoft.com/office/powerpoint/2010/main" val="23658895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effectLst/>
                <a:latin typeface="Calibri" panose="020F0502020204030204" pitchFamily="34" charset="0"/>
                <a:ea typeface="Calibri" panose="020F0502020204030204" pitchFamily="34" charset="0"/>
              </a:rPr>
              <a:t>In summary, development and analysis are vital in disrupting professional enablers of financial crime because they help identify, understand, and combat illicit activities. </a:t>
            </a:r>
            <a:endParaRPr lang="en-US" dirty="0"/>
          </a:p>
        </p:txBody>
      </p:sp>
      <p:sp>
        <p:nvSpPr>
          <p:cNvPr id="4" name="Slide Number Placeholder 3"/>
          <p:cNvSpPr>
            <a:spLocks noGrp="1"/>
          </p:cNvSpPr>
          <p:nvPr>
            <p:ph type="sldNum" sz="quarter" idx="5"/>
          </p:nvPr>
        </p:nvSpPr>
        <p:spPr/>
        <p:txBody>
          <a:bodyPr/>
          <a:lstStyle/>
          <a:p>
            <a:fld id="{BDBCB285-9BE3-964A-B06F-9B0AAE009B67}" type="slidenum">
              <a:rPr lang="en-US" smtClean="0"/>
              <a:t>10</a:t>
            </a:fld>
            <a:endParaRPr lang="en-US"/>
          </a:p>
        </p:txBody>
      </p:sp>
    </p:spTree>
    <p:extLst>
      <p:ext uri="{BB962C8B-B14F-4D97-AF65-F5344CB8AC3E}">
        <p14:creationId xmlns:p14="http://schemas.microsoft.com/office/powerpoint/2010/main" val="338894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pic>
        <p:nvPicPr>
          <p:cNvPr id="38" name="Image 1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688000" y="2628509"/>
            <a:ext cx="3504000" cy="4229631"/>
          </a:xfrm>
          <a:prstGeom prst="rect">
            <a:avLst/>
          </a:prstGeom>
        </p:spPr>
      </p:pic>
      <p:pic>
        <p:nvPicPr>
          <p:cNvPr id="36" name="Imag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0" y="509"/>
            <a:ext cx="3504000" cy="4229631"/>
          </a:xfrm>
          <a:prstGeom prst="rect">
            <a:avLst/>
          </a:prstGeom>
        </p:spPr>
      </p:pic>
      <p:sp>
        <p:nvSpPr>
          <p:cNvPr id="8" name="Title 7"/>
          <p:cNvSpPr>
            <a:spLocks noGrp="1"/>
          </p:cNvSpPr>
          <p:nvPr>
            <p:ph type="ctrTitle" hasCustomPrompt="1"/>
          </p:nvPr>
        </p:nvSpPr>
        <p:spPr>
          <a:xfrm>
            <a:off x="1824000" y="2480400"/>
            <a:ext cx="8400000" cy="1267200"/>
          </a:xfrm>
          <a:prstGeom prst="rect">
            <a:avLst/>
          </a:prstGeom>
        </p:spPr>
        <p:txBody>
          <a:bodyPr lIns="90000" rIns="90000" anchor="b">
            <a:spAutoFit/>
          </a:bodyPr>
          <a:lstStyle>
            <a:lvl1pPr>
              <a:lnSpc>
                <a:spcPts val="4500"/>
              </a:lnSpc>
              <a:defRPr sz="4500" cap="all" baseline="0">
                <a:solidFill>
                  <a:schemeClr val="bg1"/>
                </a:solidFill>
              </a:defRPr>
            </a:lvl1pPr>
          </a:lstStyle>
          <a:p>
            <a:r>
              <a:rPr kumimoji="0" lang="en-US" dirty="0"/>
              <a:t>Click to edit Presentation title</a:t>
            </a:r>
          </a:p>
        </p:txBody>
      </p:sp>
      <p:sp>
        <p:nvSpPr>
          <p:cNvPr id="9" name="Subtitle 8"/>
          <p:cNvSpPr>
            <a:spLocks noGrp="1"/>
          </p:cNvSpPr>
          <p:nvPr>
            <p:ph type="subTitle" idx="1" hasCustomPrompt="1"/>
          </p:nvPr>
        </p:nvSpPr>
        <p:spPr>
          <a:xfrm>
            <a:off x="1824000" y="3805200"/>
            <a:ext cx="8400000" cy="352800"/>
          </a:xfrm>
        </p:spPr>
        <p:txBody>
          <a:bodyPr lIns="90000" rIns="90000">
            <a:spAutoFit/>
          </a:bodyPr>
          <a:lstStyle>
            <a:lvl1pPr marL="0" indent="0" algn="l">
              <a:lnSpc>
                <a:spcPts val="2000"/>
              </a:lnSpc>
              <a:spcBef>
                <a:spcPts val="0"/>
              </a:spcBef>
              <a:buNone/>
              <a:defRPr sz="1800" baseline="0">
                <a:solidFill>
                  <a:schemeClr val="bg1"/>
                </a:solidFill>
                <a:latin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dirty="0"/>
              <a:t>Click to </a:t>
            </a:r>
            <a:r>
              <a:rPr kumimoji="0" lang="fr-FR" dirty="0" err="1"/>
              <a:t>edit</a:t>
            </a:r>
            <a:r>
              <a:rPr kumimoji="0" lang="fr-FR" dirty="0"/>
              <a:t> </a:t>
            </a:r>
            <a:r>
              <a:rPr kumimoji="0" lang="fr-FR" dirty="0" err="1"/>
              <a:t>Subtitle</a:t>
            </a:r>
            <a:endParaRPr kumimoji="0" lang="en-US" dirty="0"/>
          </a:p>
        </p:txBody>
      </p:sp>
      <p:pic>
        <p:nvPicPr>
          <p:cNvPr id="37" name="Image 11"/>
          <p:cNvPicPr>
            <a:picLocks noChangeAspect="1"/>
          </p:cNvPicPr>
          <p:nvPr/>
        </p:nvPicPr>
        <p:blipFill>
          <a:blip r:embed="rId3" cstate="print"/>
          <a:stretch>
            <a:fillRect/>
          </a:stretch>
        </p:blipFill>
        <p:spPr>
          <a:xfrm>
            <a:off x="681601" y="432000"/>
            <a:ext cx="923076" cy="1440000"/>
          </a:xfrm>
          <a:prstGeom prst="rect">
            <a:avLst/>
          </a:prstGeom>
        </p:spPr>
      </p:pic>
      <p:sp>
        <p:nvSpPr>
          <p:cNvPr id="12"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6FB6DD69-4DAD-4836-AFB5-9EC9007DE6B8}" type="datetimeFigureOut">
              <a:rPr lang="en-GB" smtClean="0"/>
              <a:t>18/05/2023</a:t>
            </a:fld>
            <a:endParaRPr lang="en-GB"/>
          </a:p>
        </p:txBody>
      </p:sp>
      <p:sp>
        <p:nvSpPr>
          <p:cNvPr id="13"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GB"/>
          </a:p>
        </p:txBody>
      </p:sp>
      <p:pic>
        <p:nvPicPr>
          <p:cNvPr id="10" name="Image 1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52000" y="6055201"/>
            <a:ext cx="2323200" cy="578821"/>
          </a:xfrm>
          <a:prstGeom prst="rect">
            <a:avLst/>
          </a:prstGeom>
        </p:spPr>
      </p:pic>
    </p:spTree>
    <p:extLst>
      <p:ext uri="{BB962C8B-B14F-4D97-AF65-F5344CB8AC3E}">
        <p14:creationId xmlns:p14="http://schemas.microsoft.com/office/powerpoint/2010/main" val="3113709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eaLnBrk="1" latinLnBrk="0" hangingPunct="1">
              <a:defRPr/>
            </a:lvl1pPr>
            <a:lvl2pPr eaLnBrk="1" latinLnBrk="0" hangingPunct="1">
              <a:defRPr/>
            </a:lvl2pPr>
            <a:lvl3pPr eaLnBrk="1" latinLnBrk="0" hangingPunct="1">
              <a:defRPr/>
            </a:lvl3pPr>
            <a:lvl4pPr eaLnBrk="1" latinLnBrk="0" hangingPunct="1">
              <a:defRPr/>
            </a:lvl4pPr>
            <a:lvl5pPr eaLnBrk="1" latinLnBrk="0" hangingPunct="1">
              <a:defRPr/>
            </a:lvl5p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8"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6FB6DD69-4DAD-4836-AFB5-9EC9007DE6B8}" type="datetimeFigureOut">
              <a:rPr lang="en-GB" smtClean="0"/>
              <a:t>18/05/2023</a:t>
            </a:fld>
            <a:endParaRPr lang="en-GB"/>
          </a:p>
        </p:txBody>
      </p:sp>
      <p:sp>
        <p:nvSpPr>
          <p:cNvPr id="9"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10"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A53F347E-AB4A-4218-B51F-4CC2492EDD07}" type="slidenum">
              <a:rPr lang="en-GB" smtClean="0"/>
              <a:t>‹#›</a:t>
            </a:fld>
            <a:endParaRPr lang="en-GB"/>
          </a:p>
        </p:txBody>
      </p:sp>
      <p:sp>
        <p:nvSpPr>
          <p:cNvPr id="11" name="Title Placeholder 1"/>
          <p:cNvSpPr>
            <a:spLocks noGrp="1"/>
          </p:cNvSpPr>
          <p:nvPr>
            <p:ph type="title" hasCustomPrompt="1"/>
          </p:nvPr>
        </p:nvSpPr>
        <p:spPr>
          <a:xfrm>
            <a:off x="1440000" y="237600"/>
            <a:ext cx="9888000" cy="1022400"/>
          </a:xfrm>
          <a:prstGeom prst="rect">
            <a:avLst/>
          </a:prstGeom>
        </p:spPr>
        <p:txBody>
          <a:bodyPr vert="horz" lIns="91440" tIns="45720" rIns="91440" bIns="45720" rtlCol="0" anchor="ctr">
            <a:noAutofit/>
          </a:bodyPr>
          <a:lstStyle>
            <a:lvl1pPr>
              <a:defRPr/>
            </a:lvl1pPr>
          </a:lstStyle>
          <a:p>
            <a:r>
              <a:rPr lang="en-US" dirty="0"/>
              <a:t>Click to edit Slide title</a:t>
            </a:r>
            <a:br>
              <a:rPr lang="en-US" dirty="0"/>
            </a:br>
            <a:r>
              <a:rPr lang="en-US" dirty="0"/>
              <a:t>Slide title can be extended to two lines</a:t>
            </a:r>
          </a:p>
        </p:txBody>
      </p:sp>
    </p:spTree>
    <p:extLst>
      <p:ext uri="{BB962C8B-B14F-4D97-AF65-F5344CB8AC3E}">
        <p14:creationId xmlns:p14="http://schemas.microsoft.com/office/powerpoint/2010/main" val="1220166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1"/>
        </a:solidFill>
        <a:effectLst/>
      </p:bgPr>
    </p:bg>
    <p:spTree>
      <p:nvGrpSpPr>
        <p:cNvPr id="1" name=""/>
        <p:cNvGrpSpPr/>
        <p:nvPr/>
      </p:nvGrpSpPr>
      <p:grpSpPr>
        <a:xfrm>
          <a:off x="0" y="0"/>
          <a:ext cx="0" cy="0"/>
          <a:chOff x="0" y="0"/>
          <a:chExt cx="0" cy="0"/>
        </a:xfrm>
      </p:grpSpPr>
      <p:pic>
        <p:nvPicPr>
          <p:cNvPr id="7" name="Image 6"/>
          <p:cNvPicPr>
            <a:picLocks noChangeAspect="1"/>
          </p:cNvPicPr>
          <p:nvPr/>
        </p:nvPicPr>
        <p:blipFill>
          <a:blip r:embed="rId2" cstate="print"/>
          <a:stretch>
            <a:fillRect/>
          </a:stretch>
        </p:blipFill>
        <p:spPr>
          <a:xfrm>
            <a:off x="10924801" y="5328000"/>
            <a:ext cx="1267209" cy="1530000"/>
          </a:xfrm>
          <a:prstGeom prst="rect">
            <a:avLst/>
          </a:prstGeom>
        </p:spPr>
      </p:pic>
      <p:pic>
        <p:nvPicPr>
          <p:cNvPr id="8" name="Image 7"/>
          <p:cNvPicPr>
            <a:picLocks noChangeAspect="1"/>
          </p:cNvPicPr>
          <p:nvPr/>
        </p:nvPicPr>
        <p:blipFill>
          <a:blip r:embed="rId3" cstate="print"/>
          <a:stretch>
            <a:fillRect/>
          </a:stretch>
        </p:blipFill>
        <p:spPr>
          <a:xfrm>
            <a:off x="772800" y="468000"/>
            <a:ext cx="923077" cy="1440000"/>
          </a:xfrm>
          <a:prstGeom prst="rect">
            <a:avLst/>
          </a:prstGeom>
        </p:spPr>
      </p:pic>
      <p:sp>
        <p:nvSpPr>
          <p:cNvPr id="9" name="Title 1"/>
          <p:cNvSpPr>
            <a:spLocks noGrp="1"/>
          </p:cNvSpPr>
          <p:nvPr>
            <p:ph type="title" hasCustomPrompt="1"/>
          </p:nvPr>
        </p:nvSpPr>
        <p:spPr>
          <a:xfrm>
            <a:off x="1680000" y="2928144"/>
            <a:ext cx="8832000" cy="1041311"/>
          </a:xfrm>
        </p:spPr>
        <p:txBody>
          <a:bodyPr anchor="ctr" anchorCtr="0">
            <a:spAutoFit/>
          </a:bodyPr>
          <a:lstStyle>
            <a:lvl1pPr algn="ctr">
              <a:lnSpc>
                <a:spcPts val="3700"/>
              </a:lnSpc>
              <a:defRPr sz="3700" b="0" i="0" cap="all" baseline="0">
                <a:solidFill>
                  <a:schemeClr val="bg1"/>
                </a:solidFill>
              </a:defRPr>
            </a:lvl1pPr>
          </a:lstStyle>
          <a:p>
            <a:r>
              <a:rPr lang="en-US" dirty="0"/>
              <a:t>Click to edit Section Header title</a:t>
            </a:r>
          </a:p>
        </p:txBody>
      </p:sp>
      <p:sp>
        <p:nvSpPr>
          <p:cNvPr id="10"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chemeClr val="bg1"/>
                </a:solidFill>
                <a:latin typeface="Arial"/>
              </a:defRPr>
            </a:lvl1pPr>
          </a:lstStyle>
          <a:p>
            <a:fld id="{6FB6DD69-4DAD-4836-AFB5-9EC9007DE6B8}" type="datetimeFigureOut">
              <a:rPr lang="en-GB" smtClean="0"/>
              <a:t>18/05/2023</a:t>
            </a:fld>
            <a:endParaRPr lang="en-GB"/>
          </a:p>
        </p:txBody>
      </p:sp>
      <p:sp>
        <p:nvSpPr>
          <p:cNvPr id="11"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chemeClr val="bg1"/>
                </a:solidFill>
                <a:latin typeface="Arial"/>
              </a:defRPr>
            </a:lvl1pPr>
          </a:lstStyle>
          <a:p>
            <a:endParaRPr lang="en-GB"/>
          </a:p>
        </p:txBody>
      </p:sp>
      <p:sp>
        <p:nvSpPr>
          <p:cNvPr id="12"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tx2"/>
                </a:solidFill>
                <a:latin typeface="Arial"/>
              </a:defRPr>
            </a:lvl1pPr>
          </a:lstStyle>
          <a:p>
            <a:fld id="{A53F347E-AB4A-4218-B51F-4CC2492EDD07}" type="slidenum">
              <a:rPr lang="en-GB" smtClean="0"/>
              <a:t>‹#›</a:t>
            </a:fld>
            <a:endParaRPr lang="en-GB"/>
          </a:p>
        </p:txBody>
      </p:sp>
    </p:spTree>
    <p:extLst>
      <p:ext uri="{BB962C8B-B14F-4D97-AF65-F5344CB8AC3E}">
        <p14:creationId xmlns:p14="http://schemas.microsoft.com/office/powerpoint/2010/main" val="16238281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emf"/><Relationship Id="rId5" Type="http://schemas.openxmlformats.org/officeDocument/2006/relationships/image" Target="../media/image2.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20" name="Imag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24801" y="5328185"/>
            <a:ext cx="1267209" cy="1529631"/>
          </a:xfrm>
          <a:prstGeom prst="rect">
            <a:avLst/>
          </a:prstGeom>
        </p:spPr>
      </p:pic>
      <p:sp>
        <p:nvSpPr>
          <p:cNvPr id="21" name="Rectangle 20"/>
          <p:cNvSpPr/>
          <p:nvPr/>
        </p:nvSpPr>
        <p:spPr bwMode="auto">
          <a:xfrm>
            <a:off x="672000" y="1306800"/>
            <a:ext cx="10872000" cy="0"/>
          </a:xfrm>
          <a:prstGeom prst="rect">
            <a:avLst/>
          </a:prstGeom>
          <a:noFill/>
          <a:ln w="6350" cap="flat" cmpd="sng" algn="ctr">
            <a:solidFill>
              <a:srgbClr val="727272"/>
            </a:solidFill>
            <a:prstDash val="solid"/>
            <a:miter lim="800000"/>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fr-FR" sz="2000" b="0" i="0" u="none" strike="noStrike" cap="none" normalizeH="0" baseline="0">
              <a:ln>
                <a:noFill/>
              </a:ln>
              <a:solidFill>
                <a:schemeClr val="tx1"/>
              </a:solidFill>
              <a:effectLst/>
              <a:latin typeface="Helvetica 65 Medium" pitchFamily="34" charset="0"/>
            </a:endParaRPr>
          </a:p>
        </p:txBody>
      </p:sp>
      <p:pic>
        <p:nvPicPr>
          <p:cNvPr id="24" name="Image 7"/>
          <p:cNvPicPr>
            <a:picLocks noChangeAspect="1"/>
          </p:cNvPicPr>
          <p:nvPr/>
        </p:nvPicPr>
        <p:blipFill>
          <a:blip r:embed="rId6" cstate="print"/>
          <a:stretch>
            <a:fillRect/>
          </a:stretch>
        </p:blipFill>
        <p:spPr>
          <a:xfrm>
            <a:off x="667201" y="288000"/>
            <a:ext cx="611537" cy="954000"/>
          </a:xfrm>
          <a:prstGeom prst="rect">
            <a:avLst/>
          </a:prstGeom>
        </p:spPr>
      </p:pic>
      <p:sp>
        <p:nvSpPr>
          <p:cNvPr id="13" name="Text Placeholder 12"/>
          <p:cNvSpPr>
            <a:spLocks noGrp="1"/>
          </p:cNvSpPr>
          <p:nvPr>
            <p:ph type="body" idx="1"/>
          </p:nvPr>
        </p:nvSpPr>
        <p:spPr>
          <a:xfrm>
            <a:off x="624000" y="1602000"/>
            <a:ext cx="10958400" cy="4525200"/>
          </a:xfrm>
          <a:prstGeom prst="rect">
            <a:avLst/>
          </a:prstGeom>
        </p:spPr>
        <p:txBody>
          <a:bodyPr vert="horz">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5" name="Title Placeholder 1"/>
          <p:cNvSpPr>
            <a:spLocks noGrp="1"/>
          </p:cNvSpPr>
          <p:nvPr>
            <p:ph type="title"/>
          </p:nvPr>
        </p:nvSpPr>
        <p:spPr>
          <a:xfrm>
            <a:off x="1440000" y="237600"/>
            <a:ext cx="9888000" cy="1022400"/>
          </a:xfrm>
          <a:prstGeom prst="rect">
            <a:avLst/>
          </a:prstGeom>
        </p:spPr>
        <p:txBody>
          <a:bodyPr vert="horz" lIns="91440" tIns="45720" rIns="91440" bIns="45720" rtlCol="0" anchor="ctr">
            <a:noAutofit/>
          </a:bodyPr>
          <a:lstStyle/>
          <a:p>
            <a:r>
              <a:rPr lang="en-US" dirty="0"/>
              <a:t>Click to edit Slide title</a:t>
            </a:r>
            <a:br>
              <a:rPr lang="en-US" dirty="0"/>
            </a:br>
            <a:r>
              <a:rPr lang="en-US" dirty="0"/>
              <a:t>Slide title can be extended to two lines</a:t>
            </a:r>
          </a:p>
        </p:txBody>
      </p:sp>
      <p:sp>
        <p:nvSpPr>
          <p:cNvPr id="26" name="Date Placeholder 3"/>
          <p:cNvSpPr>
            <a:spLocks noGrp="1"/>
          </p:cNvSpPr>
          <p:nvPr>
            <p:ph type="dt" sz="half" idx="2"/>
          </p:nvPr>
        </p:nvSpPr>
        <p:spPr>
          <a:xfrm>
            <a:off x="537600" y="6411600"/>
            <a:ext cx="1200000" cy="244800"/>
          </a:xfrm>
          <a:prstGeom prst="rect">
            <a:avLst/>
          </a:prstGeom>
        </p:spPr>
        <p:txBody>
          <a:bodyPr vert="horz" lIns="91440" tIns="45720" rIns="91440" bIns="45720" rtlCol="0" anchor="t" anchorCtr="0"/>
          <a:lstStyle>
            <a:lvl1pPr algn="l">
              <a:defRPr sz="1000" baseline="0">
                <a:solidFill>
                  <a:srgbClr val="727272"/>
                </a:solidFill>
                <a:latin typeface="Arial"/>
              </a:defRPr>
            </a:lvl1pPr>
          </a:lstStyle>
          <a:p>
            <a:fld id="{6FB6DD69-4DAD-4836-AFB5-9EC9007DE6B8}" type="datetimeFigureOut">
              <a:rPr lang="en-GB" smtClean="0"/>
              <a:t>18/05/2023</a:t>
            </a:fld>
            <a:endParaRPr lang="en-GB"/>
          </a:p>
        </p:txBody>
      </p:sp>
      <p:sp>
        <p:nvSpPr>
          <p:cNvPr id="27" name="Footer Placeholder 4"/>
          <p:cNvSpPr>
            <a:spLocks noGrp="1"/>
          </p:cNvSpPr>
          <p:nvPr>
            <p:ph type="ftr" sz="quarter" idx="3"/>
          </p:nvPr>
        </p:nvSpPr>
        <p:spPr>
          <a:xfrm>
            <a:off x="1824000" y="6411600"/>
            <a:ext cx="6240000" cy="244800"/>
          </a:xfrm>
          <a:prstGeom prst="rect">
            <a:avLst/>
          </a:prstGeom>
        </p:spPr>
        <p:txBody>
          <a:bodyPr vert="horz" lIns="91440" tIns="45720" rIns="91440" bIns="45720" rtlCol="0" anchor="t" anchorCtr="0"/>
          <a:lstStyle>
            <a:lvl1pPr algn="l">
              <a:defRPr sz="1000" kern="1200" baseline="0">
                <a:solidFill>
                  <a:srgbClr val="727272"/>
                </a:solidFill>
                <a:latin typeface="Arial"/>
              </a:defRPr>
            </a:lvl1pPr>
          </a:lstStyle>
          <a:p>
            <a:endParaRPr lang="en-GB"/>
          </a:p>
        </p:txBody>
      </p:sp>
      <p:sp>
        <p:nvSpPr>
          <p:cNvPr id="41" name="Slide Number Placeholder 5"/>
          <p:cNvSpPr>
            <a:spLocks noGrp="1"/>
          </p:cNvSpPr>
          <p:nvPr>
            <p:ph type="sldNum" sz="quarter" idx="4"/>
          </p:nvPr>
        </p:nvSpPr>
        <p:spPr>
          <a:xfrm>
            <a:off x="11520000" y="6411600"/>
            <a:ext cx="456000" cy="244800"/>
          </a:xfrm>
          <a:prstGeom prst="rect">
            <a:avLst/>
          </a:prstGeom>
        </p:spPr>
        <p:txBody>
          <a:bodyPr vert="horz" wrap="none" lIns="91440" tIns="45720" rIns="91440" bIns="45720" rtlCol="0" anchor="t" anchorCtr="0"/>
          <a:lstStyle>
            <a:lvl1pPr algn="r">
              <a:defRPr sz="1000" baseline="0">
                <a:solidFill>
                  <a:schemeClr val="bg1"/>
                </a:solidFill>
                <a:latin typeface="Arial"/>
              </a:defRPr>
            </a:lvl1pPr>
          </a:lstStyle>
          <a:p>
            <a:fld id="{A53F347E-AB4A-4218-B51F-4CC2492EDD07}" type="slidenum">
              <a:rPr lang="en-GB" smtClean="0"/>
              <a:t>‹#›</a:t>
            </a:fld>
            <a:endParaRPr lang="en-GB"/>
          </a:p>
        </p:txBody>
      </p:sp>
    </p:spTree>
    <p:extLst>
      <p:ext uri="{BB962C8B-B14F-4D97-AF65-F5344CB8AC3E}">
        <p14:creationId xmlns:p14="http://schemas.microsoft.com/office/powerpoint/2010/main" val="2868852752"/>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Lst>
  <p:txStyles>
    <p:titleStyle>
      <a:lvl1pPr algn="l" rtl="0" eaLnBrk="1" latinLnBrk="0" hangingPunct="1">
        <a:spcBef>
          <a:spcPct val="0"/>
        </a:spcBef>
        <a:buNone/>
        <a:defRPr kumimoji="0" sz="3200" kern="1200">
          <a:solidFill>
            <a:schemeClr val="tx1"/>
          </a:solidFill>
          <a:latin typeface="+mj-lt"/>
          <a:ea typeface="+mj-ea"/>
          <a:cs typeface="+mj-cs"/>
        </a:defRPr>
      </a:lvl1pPr>
    </p:titleStyle>
    <p:bodyStyle>
      <a:lvl1pPr marL="342000" indent="-342000" algn="l" rtl="0" eaLnBrk="1" latinLnBrk="0" hangingPunct="1">
        <a:spcBef>
          <a:spcPts val="768"/>
        </a:spcBef>
        <a:buClr>
          <a:schemeClr val="tx1"/>
        </a:buClr>
        <a:buFont typeface="Arial" pitchFamily="34" charset="0"/>
        <a:buChar char="•"/>
        <a:defRPr kumimoji="0" sz="3200" kern="1200">
          <a:solidFill>
            <a:schemeClr val="tx1"/>
          </a:solidFill>
          <a:latin typeface="+mn-lt"/>
          <a:ea typeface="+mn-ea"/>
          <a:cs typeface="+mn-cs"/>
        </a:defRPr>
      </a:lvl1pPr>
      <a:lvl2pPr marL="741600" indent="-284400" algn="l" rtl="0" eaLnBrk="1" latinLnBrk="0" hangingPunct="1">
        <a:spcBef>
          <a:spcPts val="672"/>
        </a:spcBef>
        <a:buClr>
          <a:schemeClr val="tx1"/>
        </a:buClr>
        <a:buFont typeface="Arial" pitchFamily="34" charset="0"/>
        <a:buChar char="–"/>
        <a:defRPr kumimoji="0" sz="2800" kern="1200">
          <a:solidFill>
            <a:schemeClr val="tx1"/>
          </a:solidFill>
          <a:latin typeface="+mn-lt"/>
          <a:ea typeface="+mn-ea"/>
          <a:cs typeface="+mn-cs"/>
        </a:defRPr>
      </a:lvl2pPr>
      <a:lvl3pPr marL="1144800" indent="-230400" algn="l" rtl="0" eaLnBrk="1" latinLnBrk="0" hangingPunct="1">
        <a:spcBef>
          <a:spcPts val="576"/>
        </a:spcBef>
        <a:buClr>
          <a:schemeClr val="tx1"/>
        </a:buClr>
        <a:buFont typeface="Arial" pitchFamily="34" charset="0"/>
        <a:buChar char="•"/>
        <a:defRPr kumimoji="0" sz="2400" kern="1200">
          <a:solidFill>
            <a:schemeClr val="tx1"/>
          </a:solidFill>
          <a:latin typeface="+mn-lt"/>
          <a:ea typeface="+mn-ea"/>
          <a:cs typeface="+mn-cs"/>
        </a:defRPr>
      </a:lvl3pPr>
      <a:lvl4pPr marL="16020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4pPr>
      <a:lvl5pPr marL="2059200" indent="-230400" algn="l" rtl="0" eaLnBrk="1" latinLnBrk="0" hangingPunct="1">
        <a:spcBef>
          <a:spcPts val="480"/>
        </a:spcBef>
        <a:buClr>
          <a:schemeClr val="tx1"/>
        </a:buClr>
        <a:buFont typeface="Arial" pitchFamily="34" charset="0"/>
        <a:buChar char="»"/>
        <a:defRPr kumimoji="0" sz="2000" kern="1200">
          <a:solidFill>
            <a:schemeClr val="tx1"/>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62676" y="1653764"/>
            <a:ext cx="7066648" cy="4131900"/>
          </a:xfrm>
        </p:spPr>
        <p:txBody>
          <a:bodyPr/>
          <a:lstStyle/>
          <a:p>
            <a:pPr algn="ctr"/>
            <a:r>
              <a:rPr lang="en-US" b="1" dirty="0"/>
              <a:t>Professional Enablers - Professional Supervision and Regulation</a:t>
            </a:r>
            <a:br>
              <a:rPr lang="en-GB" dirty="0"/>
            </a:br>
            <a:br>
              <a:rPr lang="en-GB" dirty="0"/>
            </a:br>
            <a:endParaRPr lang="en-GB" b="1" dirty="0"/>
          </a:p>
        </p:txBody>
      </p:sp>
      <p:sp>
        <p:nvSpPr>
          <p:cNvPr id="4" name="TextBox 3">
            <a:extLst>
              <a:ext uri="{FF2B5EF4-FFF2-40B4-BE49-F238E27FC236}">
                <a16:creationId xmlns:a16="http://schemas.microsoft.com/office/drawing/2014/main" id="{73D14AC7-2E83-031B-29CE-C06133EFBF2C}"/>
              </a:ext>
            </a:extLst>
          </p:cNvPr>
          <p:cNvSpPr txBox="1"/>
          <p:nvPr/>
        </p:nvSpPr>
        <p:spPr>
          <a:xfrm>
            <a:off x="5224713" y="5650650"/>
            <a:ext cx="4147888" cy="523220"/>
          </a:xfrm>
          <a:prstGeom prst="rect">
            <a:avLst/>
          </a:prstGeom>
          <a:noFill/>
        </p:spPr>
        <p:txBody>
          <a:bodyPr wrap="square">
            <a:spAutoFit/>
          </a:bodyPr>
          <a:lstStyle/>
          <a:p>
            <a:r>
              <a:rPr lang="en-US" sz="2800" b="1" dirty="0">
                <a:solidFill>
                  <a:schemeClr val="bg1"/>
                </a:solidFill>
                <a:latin typeface="+mj-lt"/>
              </a:rPr>
              <a:t>Oleg Pobereyko, USA</a:t>
            </a:r>
          </a:p>
        </p:txBody>
      </p:sp>
    </p:spTree>
    <p:extLst>
      <p:ext uri="{BB962C8B-B14F-4D97-AF65-F5344CB8AC3E}">
        <p14:creationId xmlns:p14="http://schemas.microsoft.com/office/powerpoint/2010/main" val="3227855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Rectangle 64">
            <a:extLst>
              <a:ext uri="{FF2B5EF4-FFF2-40B4-BE49-F238E27FC236}">
                <a16:creationId xmlns:a16="http://schemas.microsoft.com/office/drawing/2014/main" id="{207974EA-B3CF-45DD-8527-21385A104C66}"/>
              </a:ext>
            </a:extLst>
          </p:cNvPr>
          <p:cNvSpPr/>
          <p:nvPr/>
        </p:nvSpPr>
        <p:spPr>
          <a:xfrm>
            <a:off x="4643099" y="3089567"/>
            <a:ext cx="7165723" cy="3428799"/>
          </a:xfrm>
          <a:prstGeom prst="rect">
            <a:avLst/>
          </a:prstGeom>
          <a:solidFill>
            <a:schemeClr val="accent1">
              <a:lumMod val="20000"/>
              <a:lumOff val="8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marR="0" lvl="0" indent="-285750">
              <a:spcBef>
                <a:spcPts val="0"/>
              </a:spcBef>
              <a:spcAft>
                <a:spcPts val="0"/>
              </a:spcAft>
              <a:buFont typeface="Wingdings" panose="05000000000000000000" pitchFamily="2" charset="2"/>
              <a:buChar char="§"/>
            </a:pPr>
            <a:endParaRPr lang="en-US" sz="1800" dirty="0">
              <a:solidFill>
                <a:schemeClr val="bg2">
                  <a:lumMod val="10000"/>
                </a:schemeClr>
              </a:solidFill>
              <a:effectLst/>
              <a:latin typeface="Calibri" panose="020F0502020204030204" pitchFamily="34" charset="0"/>
              <a:ea typeface="Times New Roman" panose="02020603050405020304" pitchFamily="18" charset="0"/>
            </a:endParaRPr>
          </a:p>
        </p:txBody>
      </p:sp>
      <p:sp>
        <p:nvSpPr>
          <p:cNvPr id="66" name="Pentagon 2">
            <a:extLst>
              <a:ext uri="{FF2B5EF4-FFF2-40B4-BE49-F238E27FC236}">
                <a16:creationId xmlns:a16="http://schemas.microsoft.com/office/drawing/2014/main" id="{EDD088B2-2644-4F23-A640-44FA2ABCDCF4}"/>
              </a:ext>
            </a:extLst>
          </p:cNvPr>
          <p:cNvSpPr/>
          <p:nvPr/>
        </p:nvSpPr>
        <p:spPr>
          <a:xfrm>
            <a:off x="383178" y="3089567"/>
            <a:ext cx="4674343" cy="3428799"/>
          </a:xfrm>
          <a:custGeom>
            <a:avLst/>
            <a:gdLst>
              <a:gd name="connsiteX0" fmla="*/ 0 w 7905750"/>
              <a:gd name="connsiteY0" fmla="*/ 0 h 4425696"/>
              <a:gd name="connsiteX1" fmla="*/ 5692902 w 7905750"/>
              <a:gd name="connsiteY1" fmla="*/ 0 h 4425696"/>
              <a:gd name="connsiteX2" fmla="*/ 7905750 w 7905750"/>
              <a:gd name="connsiteY2" fmla="*/ 2212848 h 4425696"/>
              <a:gd name="connsiteX3" fmla="*/ 5692902 w 7905750"/>
              <a:gd name="connsiteY3" fmla="*/ 4425696 h 4425696"/>
              <a:gd name="connsiteX4" fmla="*/ 0 w 7905750"/>
              <a:gd name="connsiteY4" fmla="*/ 4425696 h 4425696"/>
              <a:gd name="connsiteX5" fmla="*/ 0 w 7905750"/>
              <a:gd name="connsiteY5" fmla="*/ 0 h 4425696"/>
              <a:gd name="connsiteX0" fmla="*/ 0 w 6534150"/>
              <a:gd name="connsiteY0" fmla="*/ 0 h 4425696"/>
              <a:gd name="connsiteX1" fmla="*/ 5692902 w 6534150"/>
              <a:gd name="connsiteY1" fmla="*/ 0 h 4425696"/>
              <a:gd name="connsiteX2" fmla="*/ 6534150 w 6534150"/>
              <a:gd name="connsiteY2" fmla="*/ 2212848 h 4425696"/>
              <a:gd name="connsiteX3" fmla="*/ 5692902 w 6534150"/>
              <a:gd name="connsiteY3" fmla="*/ 4425696 h 4425696"/>
              <a:gd name="connsiteX4" fmla="*/ 0 w 6534150"/>
              <a:gd name="connsiteY4" fmla="*/ 4425696 h 4425696"/>
              <a:gd name="connsiteX5" fmla="*/ 0 w 6534150"/>
              <a:gd name="connsiteY5" fmla="*/ 0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534150" h="4425696">
                <a:moveTo>
                  <a:pt x="0" y="0"/>
                </a:moveTo>
                <a:lnTo>
                  <a:pt x="5692902" y="0"/>
                </a:lnTo>
                <a:lnTo>
                  <a:pt x="6534150" y="2212848"/>
                </a:lnTo>
                <a:lnTo>
                  <a:pt x="5692902" y="4425696"/>
                </a:lnTo>
                <a:lnTo>
                  <a:pt x="0" y="4425696"/>
                </a:lnTo>
                <a:lnTo>
                  <a:pt x="0" y="0"/>
                </a:lnTo>
                <a:close/>
              </a:path>
            </a:pathLst>
          </a:custGeom>
          <a:solidFill>
            <a:schemeClr val="bg1">
              <a:lumMod val="95000"/>
            </a:schemeClr>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srgbClr val="FFFFFF"/>
              </a:solidFill>
              <a:effectLst/>
              <a:uLnTx/>
              <a:uFillTx/>
              <a:latin typeface="Open Sans"/>
              <a:ea typeface="+mn-ea"/>
              <a:cs typeface="+mn-cs"/>
            </a:endParaRPr>
          </a:p>
        </p:txBody>
      </p:sp>
      <p:sp>
        <p:nvSpPr>
          <p:cNvPr id="3" name="Title 2">
            <a:extLst>
              <a:ext uri="{FF2B5EF4-FFF2-40B4-BE49-F238E27FC236}">
                <a16:creationId xmlns:a16="http://schemas.microsoft.com/office/drawing/2014/main" id="{20E7B55D-F70A-BDFB-F05C-8431FB5C4108}"/>
              </a:ext>
            </a:extLst>
          </p:cNvPr>
          <p:cNvSpPr>
            <a:spLocks noGrp="1"/>
          </p:cNvSpPr>
          <p:nvPr>
            <p:ph type="title"/>
          </p:nvPr>
        </p:nvSpPr>
        <p:spPr/>
        <p:txBody>
          <a:bodyPr/>
          <a:lstStyle/>
          <a:p>
            <a:r>
              <a:rPr lang="en-US" sz="3600" b="1" dirty="0">
                <a:solidFill>
                  <a:schemeClr val="bg2">
                    <a:lumMod val="10000"/>
                  </a:schemeClr>
                </a:solidFill>
              </a:rPr>
              <a:t>Detection By Development and Analysis</a:t>
            </a:r>
            <a:endParaRPr lang="en-US" sz="3600" b="1" dirty="0">
              <a:solidFill>
                <a:schemeClr val="bg2">
                  <a:lumMod val="10000"/>
                </a:schemeClr>
              </a:solidFill>
              <a:latin typeface="Calibri" panose="020F0502020204030204" pitchFamily="34" charset="0"/>
              <a:cs typeface="Calibri" panose="020F0502020204030204" pitchFamily="34" charset="0"/>
            </a:endParaRPr>
          </a:p>
        </p:txBody>
      </p:sp>
      <p:sp>
        <p:nvSpPr>
          <p:cNvPr id="6" name="Content Placeholder 8">
            <a:extLst>
              <a:ext uri="{FF2B5EF4-FFF2-40B4-BE49-F238E27FC236}">
                <a16:creationId xmlns:a16="http://schemas.microsoft.com/office/drawing/2014/main" id="{8F599CEB-4756-4083-902B-31BFC4BF75AD}"/>
              </a:ext>
            </a:extLst>
          </p:cNvPr>
          <p:cNvSpPr txBox="1">
            <a:spLocks/>
          </p:cNvSpPr>
          <p:nvPr/>
        </p:nvSpPr>
        <p:spPr>
          <a:xfrm>
            <a:off x="833177" y="3977021"/>
            <a:ext cx="3359924" cy="1561629"/>
          </a:xfrm>
          <a:prstGeom prst="rect">
            <a:avLst/>
          </a:prstGeom>
        </p:spPr>
        <p:txBody>
          <a:bodyPr/>
          <a:lstStyle>
            <a:lvl1pPr marL="228600" indent="-228600" algn="l" defTabSz="914400" rtl="0" eaLnBrk="1" latinLnBrk="0" hangingPunct="1">
              <a:lnSpc>
                <a:spcPct val="100000"/>
              </a:lnSpc>
              <a:spcBef>
                <a:spcPts val="1000"/>
              </a:spcBef>
              <a:buClr>
                <a:schemeClr val="accent5"/>
              </a:buClr>
              <a:buSzPct val="75000"/>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buClr>
                <a:schemeClr val="accent5"/>
              </a:buClr>
              <a:buSzPct val="75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None/>
            </a:pPr>
            <a:r>
              <a:rPr lang="en-GB" sz="2400" dirty="0">
                <a:solidFill>
                  <a:schemeClr val="bg2">
                    <a:lumMod val="10000"/>
                  </a:schemeClr>
                </a:solidFill>
                <a:latin typeface="Arial" panose="020B0604020202020204" pitchFamily="34" charset="0"/>
                <a:ea typeface="Open Sans" charset="0"/>
                <a:cs typeface="Arial" panose="020B0604020202020204" pitchFamily="34" charset="0"/>
              </a:rPr>
              <a:t>The Value of </a:t>
            </a:r>
          </a:p>
          <a:p>
            <a:pPr marL="0" indent="0" algn="ctr">
              <a:spcBef>
                <a:spcPts val="0"/>
              </a:spcBef>
              <a:buNone/>
            </a:pPr>
            <a:r>
              <a:rPr lang="en-GB" sz="2400" dirty="0">
                <a:solidFill>
                  <a:schemeClr val="bg2">
                    <a:lumMod val="10000"/>
                  </a:schemeClr>
                </a:solidFill>
                <a:latin typeface="Arial" panose="020B0604020202020204" pitchFamily="34" charset="0"/>
                <a:ea typeface="Open Sans" charset="0"/>
                <a:cs typeface="Arial" panose="020B0604020202020204" pitchFamily="34" charset="0"/>
              </a:rPr>
              <a:t>Development</a:t>
            </a:r>
          </a:p>
          <a:p>
            <a:pPr marL="0" indent="0" algn="ctr">
              <a:spcBef>
                <a:spcPts val="0"/>
              </a:spcBef>
              <a:buNone/>
            </a:pPr>
            <a:r>
              <a:rPr lang="en-GB" sz="2400" dirty="0">
                <a:solidFill>
                  <a:schemeClr val="bg2">
                    <a:lumMod val="10000"/>
                  </a:schemeClr>
                </a:solidFill>
                <a:latin typeface="Arial" panose="020B0604020202020204" pitchFamily="34" charset="0"/>
                <a:ea typeface="Open Sans" charset="0"/>
                <a:cs typeface="Arial" panose="020B0604020202020204" pitchFamily="34" charset="0"/>
              </a:rPr>
              <a:t> and </a:t>
            </a:r>
          </a:p>
          <a:p>
            <a:pPr marL="0" indent="0" algn="ctr">
              <a:spcBef>
                <a:spcPts val="0"/>
              </a:spcBef>
              <a:buNone/>
            </a:pPr>
            <a:r>
              <a:rPr lang="en-GB" sz="2400" dirty="0">
                <a:solidFill>
                  <a:schemeClr val="bg2">
                    <a:lumMod val="10000"/>
                  </a:schemeClr>
                </a:solidFill>
                <a:latin typeface="Arial" panose="020B0604020202020204" pitchFamily="34" charset="0"/>
                <a:ea typeface="Open Sans" charset="0"/>
                <a:cs typeface="Arial" panose="020B0604020202020204" pitchFamily="34" charset="0"/>
              </a:rPr>
              <a:t>Analysis</a:t>
            </a:r>
          </a:p>
        </p:txBody>
      </p:sp>
      <p:sp>
        <p:nvSpPr>
          <p:cNvPr id="2" name="TextBox 1">
            <a:extLst>
              <a:ext uri="{FF2B5EF4-FFF2-40B4-BE49-F238E27FC236}">
                <a16:creationId xmlns:a16="http://schemas.microsoft.com/office/drawing/2014/main" id="{18F1D640-D5C4-D183-7B8B-BA3BE2955E3E}"/>
              </a:ext>
            </a:extLst>
          </p:cNvPr>
          <p:cNvSpPr txBox="1"/>
          <p:nvPr/>
        </p:nvSpPr>
        <p:spPr>
          <a:xfrm>
            <a:off x="833177" y="1608258"/>
            <a:ext cx="10844971" cy="1200329"/>
          </a:xfrm>
          <a:prstGeom prst="rect">
            <a:avLst/>
          </a:prstGeom>
          <a:noFill/>
        </p:spPr>
        <p:txBody>
          <a:bodyPr wrap="square" rtlCol="0">
            <a:spAutoFit/>
          </a:bodyPr>
          <a:lstStyle/>
          <a:p>
            <a:r>
              <a:rPr lang="en-US" sz="2400" dirty="0">
                <a:solidFill>
                  <a:schemeClr val="bg2">
                    <a:lumMod val="10000"/>
                  </a:schemeClr>
                </a:solidFill>
                <a:effectLst/>
                <a:latin typeface="Arial" panose="020B0604020202020204" pitchFamily="34" charset="0"/>
                <a:ea typeface="Calibri" panose="020F0502020204030204" pitchFamily="34" charset="0"/>
                <a:cs typeface="Arial" panose="020B0604020202020204" pitchFamily="34" charset="0"/>
              </a:rPr>
              <a:t>Development and analysis are essential components in disrupting professional enablers of financial crime because they help identify, understand, </a:t>
            </a:r>
            <a:r>
              <a:rPr lang="en-US" sz="2400" dirty="0">
                <a:solidFill>
                  <a:schemeClr val="bg2">
                    <a:lumMod val="10000"/>
                  </a:schemeClr>
                </a:solidFill>
                <a:latin typeface="Arial" panose="020B0604020202020204" pitchFamily="34" charset="0"/>
                <a:cs typeface="Arial" panose="020B0604020202020204" pitchFamily="34" charset="0"/>
              </a:rPr>
              <a:t>and combat illicit activities.</a:t>
            </a:r>
            <a:endParaRPr lang="en-US" dirty="0"/>
          </a:p>
        </p:txBody>
      </p:sp>
      <p:sp>
        <p:nvSpPr>
          <p:cNvPr id="4" name="TextBox 3">
            <a:extLst>
              <a:ext uri="{FF2B5EF4-FFF2-40B4-BE49-F238E27FC236}">
                <a16:creationId xmlns:a16="http://schemas.microsoft.com/office/drawing/2014/main" id="{8A850637-339B-AA42-574F-528CAD708FC3}"/>
              </a:ext>
            </a:extLst>
          </p:cNvPr>
          <p:cNvSpPr txBox="1"/>
          <p:nvPr/>
        </p:nvSpPr>
        <p:spPr>
          <a:xfrm>
            <a:off x="4946486" y="3188139"/>
            <a:ext cx="6862336" cy="3231654"/>
          </a:xfrm>
          <a:prstGeom prst="rect">
            <a:avLst/>
          </a:prstGeom>
          <a:noFill/>
        </p:spPr>
        <p:txBody>
          <a:bodyPr wrap="square" rtlCol="0">
            <a:spAutoFit/>
          </a:bodyPr>
          <a:lstStyle/>
          <a:p>
            <a:pPr marL="285750" marR="0" lvl="0" indent="-285750">
              <a:spcBef>
                <a:spcPts val="0"/>
              </a:spcBef>
              <a:spcAft>
                <a:spcPts val="0"/>
              </a:spcAft>
              <a:buClr>
                <a:schemeClr val="accent6">
                  <a:lumMod val="75000"/>
                </a:schemeClr>
              </a:buClr>
              <a:buSzPct val="115000"/>
              <a:buFont typeface="Wingdings" panose="05000000000000000000" pitchFamily="2" charset="2"/>
              <a:buChar char="ü"/>
            </a:pPr>
            <a:r>
              <a:rPr lang="en-US" sz="1800" dirty="0">
                <a:solidFill>
                  <a:schemeClr val="bg2">
                    <a:lumMod val="10000"/>
                  </a:schemeClr>
                </a:solidFill>
                <a:effectLst/>
                <a:latin typeface="+mj-lt"/>
                <a:ea typeface="Times New Roman" panose="02020603050405020304" pitchFamily="18" charset="0"/>
              </a:rPr>
              <a:t>Identifying patterns and trends in financial transactions can reveal suspicious activities.</a:t>
            </a:r>
          </a:p>
          <a:p>
            <a:pPr marR="0" lvl="0">
              <a:spcBef>
                <a:spcPts val="0"/>
              </a:spcBef>
              <a:spcAft>
                <a:spcPts val="0"/>
              </a:spcAft>
              <a:buClr>
                <a:schemeClr val="accent6">
                  <a:lumMod val="75000"/>
                </a:schemeClr>
              </a:buClr>
            </a:pPr>
            <a:endParaRPr lang="en-US" sz="1200" dirty="0">
              <a:solidFill>
                <a:schemeClr val="bg2">
                  <a:lumMod val="10000"/>
                </a:schemeClr>
              </a:solidFill>
              <a:effectLst/>
              <a:latin typeface="+mj-lt"/>
              <a:ea typeface="Times New Roman" panose="02020603050405020304" pitchFamily="18" charset="0"/>
            </a:endParaRPr>
          </a:p>
          <a:p>
            <a:pPr marR="0" lvl="0">
              <a:spcBef>
                <a:spcPts val="0"/>
              </a:spcBef>
              <a:spcAft>
                <a:spcPts val="0"/>
              </a:spcAft>
            </a:pPr>
            <a:endParaRPr lang="en-US" sz="800" dirty="0">
              <a:solidFill>
                <a:schemeClr val="bg2">
                  <a:lumMod val="10000"/>
                </a:schemeClr>
              </a:solidFill>
              <a:effectLst/>
              <a:latin typeface="+mj-lt"/>
              <a:ea typeface="Times New Roman" panose="02020603050405020304" pitchFamily="18" charset="0"/>
            </a:endParaRPr>
          </a:p>
          <a:p>
            <a:pPr marL="285750" marR="0" lvl="0" indent="-285750">
              <a:spcBef>
                <a:spcPts val="0"/>
              </a:spcBef>
              <a:spcAft>
                <a:spcPts val="0"/>
              </a:spcAft>
              <a:buClr>
                <a:schemeClr val="accent6">
                  <a:lumMod val="75000"/>
                </a:schemeClr>
              </a:buClr>
              <a:buSzPct val="115000"/>
              <a:buFont typeface="Wingdings" panose="05000000000000000000" pitchFamily="2" charset="2"/>
              <a:buChar char="ü"/>
            </a:pPr>
            <a:r>
              <a:rPr lang="en-US" sz="1800" dirty="0">
                <a:solidFill>
                  <a:schemeClr val="bg2">
                    <a:lumMod val="10000"/>
                  </a:schemeClr>
                </a:solidFill>
                <a:effectLst/>
                <a:latin typeface="+mj-lt"/>
                <a:ea typeface="Times New Roman" panose="02020603050405020304" pitchFamily="18" charset="0"/>
              </a:rPr>
              <a:t>Enhancing regulatory frameworks contribute to improving existing regulations and compliance requirements.</a:t>
            </a:r>
          </a:p>
          <a:p>
            <a:pPr marR="0" lvl="0">
              <a:spcBef>
                <a:spcPts val="0"/>
              </a:spcBef>
              <a:spcAft>
                <a:spcPts val="0"/>
              </a:spcAft>
              <a:buClr>
                <a:schemeClr val="accent6">
                  <a:lumMod val="75000"/>
                </a:schemeClr>
              </a:buClr>
            </a:pPr>
            <a:endParaRPr lang="en-US" sz="1200" dirty="0">
              <a:solidFill>
                <a:schemeClr val="bg2">
                  <a:lumMod val="10000"/>
                </a:schemeClr>
              </a:solidFill>
              <a:effectLst/>
              <a:latin typeface="+mj-lt"/>
              <a:ea typeface="Times New Roman" panose="02020603050405020304" pitchFamily="18" charset="0"/>
            </a:endParaRPr>
          </a:p>
          <a:p>
            <a:pPr marL="171450" marR="0" lvl="0" indent="-171450">
              <a:spcBef>
                <a:spcPts val="0"/>
              </a:spcBef>
              <a:spcAft>
                <a:spcPts val="0"/>
              </a:spcAft>
              <a:buClr>
                <a:schemeClr val="accent6">
                  <a:lumMod val="75000"/>
                </a:schemeClr>
              </a:buClr>
              <a:buFont typeface="Wingdings" panose="05000000000000000000" pitchFamily="2" charset="2"/>
              <a:buChar char="ü"/>
            </a:pPr>
            <a:endParaRPr lang="en-US" sz="800" dirty="0">
              <a:solidFill>
                <a:schemeClr val="bg2">
                  <a:lumMod val="10000"/>
                </a:schemeClr>
              </a:solidFill>
              <a:effectLst/>
              <a:latin typeface="+mj-lt"/>
              <a:ea typeface="Times New Roman" panose="02020603050405020304" pitchFamily="18" charset="0"/>
            </a:endParaRPr>
          </a:p>
          <a:p>
            <a:pPr marL="285750" marR="0" lvl="0" indent="-285750">
              <a:spcBef>
                <a:spcPts val="0"/>
              </a:spcBef>
              <a:spcAft>
                <a:spcPts val="0"/>
              </a:spcAft>
              <a:buClr>
                <a:schemeClr val="accent6">
                  <a:lumMod val="75000"/>
                </a:schemeClr>
              </a:buClr>
              <a:buSzPct val="115000"/>
              <a:buFont typeface="Wingdings" panose="05000000000000000000" pitchFamily="2" charset="2"/>
              <a:buChar char="ü"/>
            </a:pPr>
            <a:r>
              <a:rPr lang="en-US" sz="1800" dirty="0">
                <a:solidFill>
                  <a:schemeClr val="bg2">
                    <a:lumMod val="10000"/>
                  </a:schemeClr>
                </a:solidFill>
                <a:effectLst/>
                <a:latin typeface="+mj-lt"/>
                <a:ea typeface="Times New Roman" panose="02020603050405020304" pitchFamily="18" charset="0"/>
              </a:rPr>
              <a:t>Strengthening risk management allows financial institutions to assess risks and take action to mitigate the risks.</a:t>
            </a:r>
          </a:p>
          <a:p>
            <a:pPr marR="0" lvl="0">
              <a:spcBef>
                <a:spcPts val="0"/>
              </a:spcBef>
              <a:spcAft>
                <a:spcPts val="0"/>
              </a:spcAft>
              <a:buClr>
                <a:schemeClr val="accent6">
                  <a:lumMod val="75000"/>
                </a:schemeClr>
              </a:buClr>
            </a:pPr>
            <a:endParaRPr lang="en-US" sz="1200" dirty="0">
              <a:solidFill>
                <a:schemeClr val="bg2">
                  <a:lumMod val="10000"/>
                </a:schemeClr>
              </a:solidFill>
              <a:effectLst/>
              <a:latin typeface="+mj-lt"/>
              <a:ea typeface="Times New Roman" panose="02020603050405020304" pitchFamily="18" charset="0"/>
            </a:endParaRPr>
          </a:p>
          <a:p>
            <a:pPr marL="171450" marR="0" lvl="0" indent="-171450">
              <a:spcBef>
                <a:spcPts val="0"/>
              </a:spcBef>
              <a:spcAft>
                <a:spcPts val="0"/>
              </a:spcAft>
              <a:buClr>
                <a:schemeClr val="accent6">
                  <a:lumMod val="75000"/>
                </a:schemeClr>
              </a:buClr>
              <a:buFont typeface="Wingdings" panose="05000000000000000000" pitchFamily="2" charset="2"/>
              <a:buChar char="ü"/>
            </a:pPr>
            <a:endParaRPr lang="en-US" sz="800" dirty="0">
              <a:solidFill>
                <a:schemeClr val="bg2">
                  <a:lumMod val="10000"/>
                </a:schemeClr>
              </a:solidFill>
              <a:effectLst/>
              <a:latin typeface="+mj-lt"/>
              <a:ea typeface="Times New Roman" panose="02020603050405020304" pitchFamily="18" charset="0"/>
            </a:endParaRPr>
          </a:p>
          <a:p>
            <a:pPr marL="285750" marR="0" lvl="0" indent="-285750">
              <a:spcBef>
                <a:spcPts val="0"/>
              </a:spcBef>
              <a:spcAft>
                <a:spcPts val="0"/>
              </a:spcAft>
              <a:buClr>
                <a:schemeClr val="accent6">
                  <a:lumMod val="75000"/>
                </a:schemeClr>
              </a:buClr>
              <a:buSzPct val="115000"/>
              <a:buFont typeface="Wingdings" panose="05000000000000000000" pitchFamily="2" charset="2"/>
              <a:buChar char="ü"/>
            </a:pPr>
            <a:r>
              <a:rPr lang="en-US" sz="1800" dirty="0">
                <a:solidFill>
                  <a:schemeClr val="bg2">
                    <a:lumMod val="10000"/>
                  </a:schemeClr>
                </a:solidFill>
                <a:effectLst/>
                <a:latin typeface="+mj-lt"/>
                <a:ea typeface="Times New Roman" panose="02020603050405020304" pitchFamily="18" charset="0"/>
              </a:rPr>
              <a:t>Fostering collaboration facilitates sharing of information and best practices to combat financial crime.</a:t>
            </a:r>
          </a:p>
        </p:txBody>
      </p:sp>
    </p:spTree>
    <p:extLst>
      <p:ext uri="{BB962C8B-B14F-4D97-AF65-F5344CB8AC3E}">
        <p14:creationId xmlns:p14="http://schemas.microsoft.com/office/powerpoint/2010/main" val="15858085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7D6EF5-CA54-8632-F2BE-C68152E5B953}"/>
              </a:ext>
            </a:extLst>
          </p:cNvPr>
          <p:cNvSpPr>
            <a:spLocks noGrp="1"/>
          </p:cNvSpPr>
          <p:nvPr>
            <p:ph type="title"/>
          </p:nvPr>
        </p:nvSpPr>
        <p:spPr/>
        <p:txBody>
          <a:bodyPr/>
          <a:lstStyle/>
          <a:p>
            <a:r>
              <a:rPr lang="en-US" sz="3600" b="1" dirty="0">
                <a:solidFill>
                  <a:schemeClr val="bg2">
                    <a:lumMod val="10000"/>
                  </a:schemeClr>
                </a:solidFill>
              </a:rPr>
              <a:t>Data and Compliance</a:t>
            </a:r>
          </a:p>
        </p:txBody>
      </p:sp>
      <p:grpSp>
        <p:nvGrpSpPr>
          <p:cNvPr id="10" name="Group 9">
            <a:extLst>
              <a:ext uri="{FF2B5EF4-FFF2-40B4-BE49-F238E27FC236}">
                <a16:creationId xmlns:a16="http://schemas.microsoft.com/office/drawing/2014/main" id="{56A9B9B5-8C98-D3DF-74AF-063D478EB7CC}"/>
              </a:ext>
            </a:extLst>
          </p:cNvPr>
          <p:cNvGrpSpPr/>
          <p:nvPr/>
        </p:nvGrpSpPr>
        <p:grpSpPr>
          <a:xfrm>
            <a:off x="1093000" y="3294043"/>
            <a:ext cx="9972394" cy="3326357"/>
            <a:chOff x="1024763" y="4058432"/>
            <a:chExt cx="9972394" cy="2650376"/>
          </a:xfrm>
        </p:grpSpPr>
        <p:sp>
          <p:nvSpPr>
            <p:cNvPr id="11" name="Rectangle 10">
              <a:extLst>
                <a:ext uri="{FF2B5EF4-FFF2-40B4-BE49-F238E27FC236}">
                  <a16:creationId xmlns:a16="http://schemas.microsoft.com/office/drawing/2014/main" id="{CC10C6E7-37A0-F815-C7C7-E6E33B0909AE}"/>
                </a:ext>
              </a:extLst>
            </p:cNvPr>
            <p:cNvSpPr/>
            <p:nvPr/>
          </p:nvSpPr>
          <p:spPr>
            <a:xfrm>
              <a:off x="1024763" y="4058432"/>
              <a:ext cx="9972394" cy="265037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tIns="91440" bIns="91440" rtlCol="0" anchor="ctr"/>
            <a:lstStyle/>
            <a:p>
              <a:pPr marR="0" lvl="0" algn="l" defTabSz="684213" rtl="0" eaLnBrk="1" fontAlgn="base" latinLnBrk="0" hangingPunct="1">
                <a:lnSpc>
                  <a:spcPct val="100000"/>
                </a:lnSpc>
                <a:spcBef>
                  <a:spcPct val="20000"/>
                </a:spcBef>
                <a:spcAft>
                  <a:spcPct val="0"/>
                </a:spcAft>
                <a:buClrTx/>
                <a:buSzTx/>
                <a:tabLst/>
                <a:defRPr/>
              </a:pPr>
              <a:endParaRPr kumimoji="0" lang="en-US" sz="1400" b="0" i="1" u="none" strike="noStrike" kern="1200" cap="none" spc="0" normalizeH="0" baseline="0" noProof="0" dirty="0">
                <a:ln>
                  <a:noFill/>
                </a:ln>
                <a:solidFill>
                  <a:prstClr val="black"/>
                </a:solidFill>
                <a:effectLst/>
                <a:uLnTx/>
                <a:uFillTx/>
                <a:latin typeface="Open Sans"/>
                <a:ea typeface="+mn-ea"/>
                <a:cs typeface="+mn-cs"/>
              </a:endParaRPr>
            </a:p>
          </p:txBody>
        </p:sp>
        <p:sp>
          <p:nvSpPr>
            <p:cNvPr id="12" name="Rectangle 11">
              <a:extLst>
                <a:ext uri="{FF2B5EF4-FFF2-40B4-BE49-F238E27FC236}">
                  <a16:creationId xmlns:a16="http://schemas.microsoft.com/office/drawing/2014/main" id="{F2415A29-6C3E-6A1D-383D-F2DE38C8B7D3}"/>
                </a:ext>
              </a:extLst>
            </p:cNvPr>
            <p:cNvSpPr/>
            <p:nvPr/>
          </p:nvSpPr>
          <p:spPr>
            <a:xfrm>
              <a:off x="1428947" y="4676536"/>
              <a:ext cx="3926845" cy="1765658"/>
            </a:xfrm>
            <a:prstGeom prst="rect">
              <a:avLst/>
            </a:prstGeom>
          </p:spPr>
          <p:txBody>
            <a:bodyPr wrap="square" lIns="0" tIns="0" rIns="0" bIns="0">
              <a:spAutoFit/>
            </a:bodyPr>
            <a:lstStyle/>
            <a:p>
              <a:pPr marL="0" lvl="2" defTabSz="913686">
                <a:buSzPct val="100000"/>
              </a:pPr>
              <a:r>
                <a:rPr lang="en-US" sz="1600" dirty="0">
                  <a:solidFill>
                    <a:schemeClr val="bg2">
                      <a:lumMod val="10000"/>
                    </a:schemeClr>
                  </a:solidFill>
                  <a:latin typeface="+mj-lt"/>
                </a:rPr>
                <a:t>Use of data and intelligence is an essential tool to help identify specific professional enablers, as well as the broader pattern of schemes and structures they use. Improved risk analysis of individual professional enablers is one way in which to grow the pipeline of investigations and interventions, creating effective coordinated disruption and deterrence efforts.</a:t>
              </a:r>
            </a:p>
          </p:txBody>
        </p:sp>
        <p:sp>
          <p:nvSpPr>
            <p:cNvPr id="13" name="Rectangle 12">
              <a:extLst>
                <a:ext uri="{FF2B5EF4-FFF2-40B4-BE49-F238E27FC236}">
                  <a16:creationId xmlns:a16="http://schemas.microsoft.com/office/drawing/2014/main" id="{DA293064-DF3D-4F9C-32C4-FD84CFB249F0}"/>
                </a:ext>
              </a:extLst>
            </p:cNvPr>
            <p:cNvSpPr/>
            <p:nvPr/>
          </p:nvSpPr>
          <p:spPr>
            <a:xfrm>
              <a:off x="1308375" y="4269173"/>
              <a:ext cx="3556000" cy="246221"/>
            </a:xfrm>
            <a:prstGeom prst="rect">
              <a:avLst/>
            </a:prstGeom>
          </p:spPr>
          <p:txBody>
            <a:bodyPr wrap="square" lIns="0" tIns="0" rIns="0" bIns="0">
              <a:spAutoFit/>
            </a:bodyPr>
            <a:lstStyle/>
            <a:p>
              <a:pPr marL="0" lvl="2" algn="ctr" defTabSz="913686">
                <a:buSzPct val="100000"/>
              </a:pPr>
              <a:r>
                <a:rPr lang="en-US" sz="1600" b="1" cap="all" dirty="0">
                  <a:solidFill>
                    <a:prstClr val="black"/>
                  </a:solidFill>
                  <a:latin typeface="Open Sans"/>
                </a:rPr>
                <a:t>DATA</a:t>
              </a:r>
            </a:p>
          </p:txBody>
        </p:sp>
        <p:cxnSp>
          <p:nvCxnSpPr>
            <p:cNvPr id="14" name="Straight Connector 13">
              <a:extLst>
                <a:ext uri="{FF2B5EF4-FFF2-40B4-BE49-F238E27FC236}">
                  <a16:creationId xmlns:a16="http://schemas.microsoft.com/office/drawing/2014/main" id="{27A28D17-C38C-F5EC-A0E8-45C6EC73F25C}"/>
                </a:ext>
              </a:extLst>
            </p:cNvPr>
            <p:cNvCxnSpPr>
              <a:cxnSpLocks/>
            </p:cNvCxnSpPr>
            <p:nvPr/>
          </p:nvCxnSpPr>
          <p:spPr>
            <a:xfrm flipV="1">
              <a:off x="1270809" y="4528068"/>
              <a:ext cx="4243123" cy="28371"/>
            </a:xfrm>
            <a:prstGeom prst="line">
              <a:avLst/>
            </a:prstGeom>
            <a:noFill/>
            <a:ln w="19050" cap="flat" cmpd="sng" algn="ctr">
              <a:solidFill>
                <a:schemeClr val="accent6">
                  <a:lumMod val="75000"/>
                </a:schemeClr>
              </a:solidFill>
              <a:prstDash val="solid"/>
              <a:miter lim="800000"/>
            </a:ln>
            <a:effectLst/>
          </p:spPr>
        </p:cxnSp>
        <p:sp>
          <p:nvSpPr>
            <p:cNvPr id="15" name="Rectangle 14">
              <a:extLst>
                <a:ext uri="{FF2B5EF4-FFF2-40B4-BE49-F238E27FC236}">
                  <a16:creationId xmlns:a16="http://schemas.microsoft.com/office/drawing/2014/main" id="{554DCC39-6C46-59EA-D1D9-A4449482946E}"/>
                </a:ext>
              </a:extLst>
            </p:cNvPr>
            <p:cNvSpPr/>
            <p:nvPr/>
          </p:nvSpPr>
          <p:spPr>
            <a:xfrm>
              <a:off x="6584928" y="4672673"/>
              <a:ext cx="4330652" cy="1765658"/>
            </a:xfrm>
            <a:prstGeom prst="rect">
              <a:avLst/>
            </a:prstGeom>
          </p:spPr>
          <p:txBody>
            <a:bodyPr wrap="square" lIns="0" tIns="0" rIns="0" bIns="0" anchor="t">
              <a:spAutoFit/>
            </a:bodyPr>
            <a:lstStyle/>
            <a:p>
              <a:pPr marL="0" lvl="2" defTabSz="913686">
                <a:buSzPct val="100000"/>
              </a:pPr>
              <a:r>
                <a:rPr lang="en-US" sz="1600" dirty="0">
                  <a:solidFill>
                    <a:schemeClr val="bg2">
                      <a:lumMod val="10000"/>
                    </a:schemeClr>
                  </a:solidFill>
                  <a:latin typeface="+mj-lt"/>
                </a:rPr>
                <a:t>Dedicated teams focused on compliance work relating to known problem area, i.e. targeting enablers associated with multiple shell companies or market the use of offshore structures are often used  repeatedly by the same professional enablers. Once a particular structure or service provider is uncovered, authorities are able to target other structures established by the same professional enablers. </a:t>
              </a:r>
              <a:endParaRPr lang="en-US" sz="1600" b="1" dirty="0">
                <a:solidFill>
                  <a:schemeClr val="bg2">
                    <a:lumMod val="10000"/>
                  </a:schemeClr>
                </a:solidFill>
                <a:latin typeface="+mj-lt"/>
                <a:ea typeface="Open Sans" panose="020B0606030504020204" pitchFamily="34" charset="0"/>
                <a:cs typeface="Open Sans" panose="020B0606030504020204" pitchFamily="34" charset="0"/>
              </a:endParaRPr>
            </a:p>
          </p:txBody>
        </p:sp>
        <p:sp>
          <p:nvSpPr>
            <p:cNvPr id="16" name="Rectangle 15">
              <a:extLst>
                <a:ext uri="{FF2B5EF4-FFF2-40B4-BE49-F238E27FC236}">
                  <a16:creationId xmlns:a16="http://schemas.microsoft.com/office/drawing/2014/main" id="{139355F3-701C-13F0-5633-E52F03510D98}"/>
                </a:ext>
              </a:extLst>
            </p:cNvPr>
            <p:cNvSpPr/>
            <p:nvPr/>
          </p:nvSpPr>
          <p:spPr>
            <a:xfrm>
              <a:off x="7166983" y="4306074"/>
              <a:ext cx="3556000" cy="246221"/>
            </a:xfrm>
            <a:prstGeom prst="rect">
              <a:avLst/>
            </a:prstGeom>
          </p:spPr>
          <p:txBody>
            <a:bodyPr wrap="square" lIns="0" tIns="0" rIns="0" bIns="0">
              <a:spAutoFit/>
            </a:bodyPr>
            <a:lstStyle/>
            <a:p>
              <a:pPr marL="0" lvl="2" algn="ctr" defTabSz="913686">
                <a:buSzPct val="100000"/>
              </a:pPr>
              <a:r>
                <a:rPr lang="en-US" sz="1600" b="1" cap="all" dirty="0">
                  <a:solidFill>
                    <a:prstClr val="black"/>
                  </a:solidFill>
                  <a:latin typeface="Open Sans"/>
                </a:rPr>
                <a:t>COMPLIANCE TEAMS</a:t>
              </a:r>
            </a:p>
          </p:txBody>
        </p:sp>
        <p:cxnSp>
          <p:nvCxnSpPr>
            <p:cNvPr id="17" name="Straight Connector 16">
              <a:extLst>
                <a:ext uri="{FF2B5EF4-FFF2-40B4-BE49-F238E27FC236}">
                  <a16:creationId xmlns:a16="http://schemas.microsoft.com/office/drawing/2014/main" id="{4E121022-D1BB-6F5A-E405-BF004DC18D6C}"/>
                </a:ext>
              </a:extLst>
            </p:cNvPr>
            <p:cNvCxnSpPr>
              <a:cxnSpLocks/>
            </p:cNvCxnSpPr>
            <p:nvPr/>
          </p:nvCxnSpPr>
          <p:spPr>
            <a:xfrm>
              <a:off x="6534394" y="4551604"/>
              <a:ext cx="4188589" cy="3815"/>
            </a:xfrm>
            <a:prstGeom prst="line">
              <a:avLst/>
            </a:prstGeom>
            <a:noFill/>
            <a:ln w="19050" cap="flat" cmpd="sng" algn="ctr">
              <a:solidFill>
                <a:schemeClr val="accent6">
                  <a:lumMod val="75000"/>
                </a:schemeClr>
              </a:solidFill>
              <a:prstDash val="solid"/>
              <a:miter lim="800000"/>
            </a:ln>
            <a:effectLst/>
          </p:spPr>
        </p:cxnSp>
      </p:grpSp>
      <p:sp>
        <p:nvSpPr>
          <p:cNvPr id="18" name="TextBox 17">
            <a:extLst>
              <a:ext uri="{FF2B5EF4-FFF2-40B4-BE49-F238E27FC236}">
                <a16:creationId xmlns:a16="http://schemas.microsoft.com/office/drawing/2014/main" id="{DC119739-0490-9C70-39AF-45A4EA6E1ED1}"/>
              </a:ext>
            </a:extLst>
          </p:cNvPr>
          <p:cNvSpPr txBox="1"/>
          <p:nvPr/>
        </p:nvSpPr>
        <p:spPr>
          <a:xfrm>
            <a:off x="896681" y="1429796"/>
            <a:ext cx="10974637" cy="1569660"/>
          </a:xfrm>
          <a:prstGeom prst="rect">
            <a:avLst/>
          </a:prstGeom>
          <a:noFill/>
        </p:spPr>
        <p:txBody>
          <a:bodyPr wrap="square" rtlCol="0">
            <a:spAutoFit/>
          </a:bodyPr>
          <a:lstStyle/>
          <a:p>
            <a:pPr marL="0" marR="0">
              <a:spcBef>
                <a:spcPts val="0"/>
              </a:spcBef>
              <a:spcAft>
                <a:spcPts val="0"/>
              </a:spcAft>
            </a:pPr>
            <a:r>
              <a:rPr lang="en-US" sz="2400" dirty="0">
                <a:solidFill>
                  <a:schemeClr val="bg2">
                    <a:lumMod val="10000"/>
                  </a:schemeClr>
                </a:solidFill>
                <a:effectLst/>
                <a:latin typeface="+mj-lt"/>
                <a:ea typeface="Calibri" panose="020F0502020204030204" pitchFamily="34" charset="0"/>
              </a:rPr>
              <a:t>Data and compliance play crucial roles disrupting financial crimes. Access to d</a:t>
            </a:r>
            <a:r>
              <a:rPr lang="en-US" sz="2400" dirty="0">
                <a:solidFill>
                  <a:schemeClr val="bg2">
                    <a:lumMod val="10000"/>
                  </a:schemeClr>
                </a:solidFill>
                <a:effectLst/>
                <a:latin typeface="+mj-lt"/>
                <a:ea typeface="Times New Roman" panose="02020603050405020304" pitchFamily="18" charset="0"/>
              </a:rPr>
              <a:t>ata-driven insights, compliance requirements, monitorin</a:t>
            </a:r>
            <a:r>
              <a:rPr lang="en-US" sz="2400" dirty="0">
                <a:solidFill>
                  <a:schemeClr val="bg2">
                    <a:lumMod val="10000"/>
                  </a:schemeClr>
                </a:solidFill>
                <a:latin typeface="+mj-lt"/>
                <a:ea typeface="Times New Roman" panose="02020603050405020304" pitchFamily="18" charset="0"/>
              </a:rPr>
              <a:t>g and enforcement </a:t>
            </a:r>
            <a:r>
              <a:rPr lang="en-US" sz="2400" dirty="0">
                <a:solidFill>
                  <a:schemeClr val="bg2">
                    <a:lumMod val="10000"/>
                  </a:schemeClr>
                </a:solidFill>
                <a:effectLst/>
                <a:latin typeface="+mj-lt"/>
                <a:ea typeface="Calibri" panose="020F0502020204030204" pitchFamily="34" charset="0"/>
                <a:cs typeface="Times New Roman" panose="02020603050405020304" pitchFamily="18" charset="0"/>
              </a:rPr>
              <a:t>helps ensure financial institutions implement robust monitoring and enforcement mechanisms. </a:t>
            </a:r>
            <a:endParaRPr lang="en-US" dirty="0">
              <a:solidFill>
                <a:schemeClr val="bg2">
                  <a:lumMod val="10000"/>
                </a:schemeClr>
              </a:solidFill>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val="2161788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D559C10-9178-FDE3-8925-F916E5941C39}"/>
              </a:ext>
            </a:extLst>
          </p:cNvPr>
          <p:cNvSpPr>
            <a:spLocks noGrp="1"/>
          </p:cNvSpPr>
          <p:nvPr>
            <p:ph type="title"/>
          </p:nvPr>
        </p:nvSpPr>
        <p:spPr/>
        <p:txBody>
          <a:bodyPr/>
          <a:lstStyle/>
          <a:p>
            <a:r>
              <a:rPr lang="en-US" sz="3600" b="1" dirty="0">
                <a:solidFill>
                  <a:schemeClr val="bg2">
                    <a:lumMod val="10000"/>
                  </a:schemeClr>
                </a:solidFill>
              </a:rPr>
              <a:t>Effective Investigations </a:t>
            </a:r>
            <a:endParaRPr lang="en-US" sz="3600" b="1" i="1" dirty="0">
              <a:latin typeface="Calibri" panose="020F0502020204030204" pitchFamily="34" charset="0"/>
              <a:cs typeface="Calibri" panose="020F0502020204030204" pitchFamily="34" charset="0"/>
            </a:endParaRPr>
          </a:p>
        </p:txBody>
      </p:sp>
      <p:grpSp>
        <p:nvGrpSpPr>
          <p:cNvPr id="1027" name="Group 1026">
            <a:extLst>
              <a:ext uri="{FF2B5EF4-FFF2-40B4-BE49-F238E27FC236}">
                <a16:creationId xmlns:a16="http://schemas.microsoft.com/office/drawing/2014/main" id="{09CF41F1-422E-0FF2-9112-85C6F12D6D41}"/>
              </a:ext>
            </a:extLst>
          </p:cNvPr>
          <p:cNvGrpSpPr/>
          <p:nvPr/>
        </p:nvGrpSpPr>
        <p:grpSpPr>
          <a:xfrm>
            <a:off x="676585" y="3388627"/>
            <a:ext cx="10838830" cy="3213254"/>
            <a:chOff x="495457" y="2213451"/>
            <a:chExt cx="11081700" cy="4253491"/>
          </a:xfrm>
        </p:grpSpPr>
        <p:grpSp>
          <p:nvGrpSpPr>
            <p:cNvPr id="21" name="Group 20">
              <a:extLst>
                <a:ext uri="{FF2B5EF4-FFF2-40B4-BE49-F238E27FC236}">
                  <a16:creationId xmlns:a16="http://schemas.microsoft.com/office/drawing/2014/main" id="{DB443CCA-4E25-40F8-B9A0-4BED61136EFD}"/>
                </a:ext>
              </a:extLst>
            </p:cNvPr>
            <p:cNvGrpSpPr/>
            <p:nvPr/>
          </p:nvGrpSpPr>
          <p:grpSpPr>
            <a:xfrm>
              <a:off x="509514" y="2213451"/>
              <a:ext cx="11067643" cy="966769"/>
              <a:chOff x="300713" y="2674524"/>
              <a:chExt cx="10942779" cy="966769"/>
            </a:xfrm>
          </p:grpSpPr>
          <p:sp>
            <p:nvSpPr>
              <p:cNvPr id="22" name="Rectangle 21">
                <a:extLst>
                  <a:ext uri="{FF2B5EF4-FFF2-40B4-BE49-F238E27FC236}">
                    <a16:creationId xmlns:a16="http://schemas.microsoft.com/office/drawing/2014/main" id="{5B65D076-FF16-4B3D-8ACD-850811104989}"/>
                  </a:ext>
                </a:extLst>
              </p:cNvPr>
              <p:cNvSpPr/>
              <p:nvPr/>
            </p:nvSpPr>
            <p:spPr bwMode="gray">
              <a:xfrm>
                <a:off x="300713" y="2674524"/>
                <a:ext cx="1515634" cy="966769"/>
              </a:xfrm>
              <a:prstGeom prst="rect">
                <a:avLst/>
              </a:prstGeom>
              <a:noFill/>
              <a:ln w="19050" algn="ctr">
                <a:noFill/>
                <a:miter lim="800000"/>
                <a:headEnd/>
                <a:tailEnd/>
              </a:ln>
            </p:spPr>
            <p:txBody>
              <a:bodyPr wrap="square" lIns="0" tIns="0" rIns="0" bIns="0" rtlCol="0" anchor="ctr"/>
              <a:lstStyle/>
              <a:p>
                <a:pPr marL="0" indent="0">
                  <a:buNone/>
                </a:pPr>
                <a:r>
                  <a:rPr lang="en-US" sz="1600" b="1" dirty="0">
                    <a:solidFill>
                      <a:schemeClr val="bg2">
                        <a:lumMod val="10000"/>
                      </a:schemeClr>
                    </a:solidFill>
                    <a:latin typeface="+mj-lt"/>
                  </a:rPr>
                  <a:t>Inter-Agency Centralized Intelligence</a:t>
                </a:r>
                <a:endParaRPr lang="en-US" sz="1600" dirty="0">
                  <a:solidFill>
                    <a:schemeClr val="bg2">
                      <a:lumMod val="10000"/>
                    </a:schemeClr>
                  </a:solidFill>
                  <a:latin typeface="+mj-lt"/>
                </a:endParaRPr>
              </a:p>
            </p:txBody>
          </p:sp>
          <p:sp>
            <p:nvSpPr>
              <p:cNvPr id="26" name="Rectangle 25">
                <a:extLst>
                  <a:ext uri="{FF2B5EF4-FFF2-40B4-BE49-F238E27FC236}">
                    <a16:creationId xmlns:a16="http://schemas.microsoft.com/office/drawing/2014/main" id="{801CC838-3B50-48CF-A36F-24412121A6B5}"/>
                  </a:ext>
                </a:extLst>
              </p:cNvPr>
              <p:cNvSpPr/>
              <p:nvPr/>
            </p:nvSpPr>
            <p:spPr bwMode="gray">
              <a:xfrm>
                <a:off x="2390324" y="2791003"/>
                <a:ext cx="8853168" cy="674595"/>
              </a:xfrm>
              <a:prstGeom prst="rect">
                <a:avLst/>
              </a:prstGeom>
              <a:noFill/>
              <a:ln w="19050" algn="ctr">
                <a:noFill/>
                <a:miter lim="800000"/>
                <a:headEnd/>
                <a:tailEnd/>
              </a:ln>
            </p:spPr>
            <p:txBody>
              <a:bodyPr wrap="square" lIns="0" tIns="0" rIns="0" bIns="0" rtlCol="0" anchor="t">
                <a:spAutoFit/>
              </a:bodyPr>
              <a:lstStyle/>
              <a:p>
                <a:pPr marL="0" indent="0">
                  <a:buNone/>
                </a:pPr>
                <a:r>
                  <a:rPr lang="en-US" sz="1600" dirty="0">
                    <a:solidFill>
                      <a:schemeClr val="bg2">
                        <a:lumMod val="10000"/>
                      </a:schemeClr>
                    </a:solidFill>
                    <a:latin typeface="+mj-lt"/>
                  </a:rPr>
                  <a:t>Inter-agency centers of intelligence can gather and analyze existing data held by partnered agencies. </a:t>
                </a:r>
              </a:p>
            </p:txBody>
          </p:sp>
          <p:cxnSp>
            <p:nvCxnSpPr>
              <p:cNvPr id="24" name="Straight Connector 23">
                <a:extLst>
                  <a:ext uri="{FF2B5EF4-FFF2-40B4-BE49-F238E27FC236}">
                    <a16:creationId xmlns:a16="http://schemas.microsoft.com/office/drawing/2014/main" id="{6BBD34E3-00F3-4125-9203-895268EDD7E7}"/>
                  </a:ext>
                </a:extLst>
              </p:cNvPr>
              <p:cNvCxnSpPr>
                <a:cxnSpLocks/>
              </p:cNvCxnSpPr>
              <p:nvPr/>
            </p:nvCxnSpPr>
            <p:spPr>
              <a:xfrm>
                <a:off x="1926035" y="2674524"/>
                <a:ext cx="0" cy="870657"/>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42BD1E9D-387A-48AA-ADFD-4846A5AC4D47}"/>
                </a:ext>
              </a:extLst>
            </p:cNvPr>
            <p:cNvGrpSpPr/>
            <p:nvPr/>
          </p:nvGrpSpPr>
          <p:grpSpPr>
            <a:xfrm>
              <a:off x="495457" y="3568496"/>
              <a:ext cx="10832541" cy="1528517"/>
              <a:chOff x="384739" y="3868237"/>
              <a:chExt cx="10832541" cy="545728"/>
            </a:xfrm>
          </p:grpSpPr>
          <p:sp>
            <p:nvSpPr>
              <p:cNvPr id="29" name="Rectangle 28">
                <a:extLst>
                  <a:ext uri="{FF2B5EF4-FFF2-40B4-BE49-F238E27FC236}">
                    <a16:creationId xmlns:a16="http://schemas.microsoft.com/office/drawing/2014/main" id="{A54C828A-DA80-4CEE-9632-92C0B1A01A04}"/>
                  </a:ext>
                </a:extLst>
              </p:cNvPr>
              <p:cNvSpPr/>
              <p:nvPr/>
            </p:nvSpPr>
            <p:spPr bwMode="gray">
              <a:xfrm>
                <a:off x="384739" y="3868237"/>
                <a:ext cx="1499307" cy="451956"/>
              </a:xfrm>
              <a:prstGeom prst="rect">
                <a:avLst/>
              </a:prstGeom>
              <a:noFill/>
              <a:ln w="19050" algn="ctr">
                <a:noFill/>
                <a:miter lim="800000"/>
                <a:headEnd/>
                <a:tailEnd/>
              </a:ln>
            </p:spPr>
            <p:txBody>
              <a:bodyPr wrap="square" lIns="0" tIns="0" rIns="0" bIns="0" rtlCol="0" anchor="ctr"/>
              <a:lstStyle/>
              <a:p>
                <a:pPr>
                  <a:lnSpc>
                    <a:spcPct val="106000"/>
                  </a:lnSpc>
                  <a:spcAft>
                    <a:spcPts val="450"/>
                  </a:spcAft>
                  <a:defRPr/>
                </a:pPr>
                <a:r>
                  <a:rPr lang="en-US" sz="1600" b="1" dirty="0">
                    <a:solidFill>
                      <a:schemeClr val="bg2">
                        <a:lumMod val="10000"/>
                      </a:schemeClr>
                    </a:solidFill>
                    <a:latin typeface="+mj-lt"/>
                  </a:rPr>
                  <a:t>Joint Investigation Teams</a:t>
                </a:r>
              </a:p>
            </p:txBody>
          </p:sp>
          <p:sp>
            <p:nvSpPr>
              <p:cNvPr id="33" name="Rectangle 32">
                <a:extLst>
                  <a:ext uri="{FF2B5EF4-FFF2-40B4-BE49-F238E27FC236}">
                    <a16:creationId xmlns:a16="http://schemas.microsoft.com/office/drawing/2014/main" id="{C7B06290-F561-4415-9BE7-FC38097B7410}"/>
                  </a:ext>
                </a:extLst>
              </p:cNvPr>
              <p:cNvSpPr/>
              <p:nvPr/>
            </p:nvSpPr>
            <p:spPr bwMode="gray">
              <a:xfrm>
                <a:off x="2533274" y="3868237"/>
                <a:ext cx="8684006" cy="545728"/>
              </a:xfrm>
              <a:prstGeom prst="rect">
                <a:avLst/>
              </a:prstGeom>
              <a:noFill/>
              <a:ln w="19050" algn="ctr">
                <a:noFill/>
                <a:miter lim="800000"/>
                <a:headEnd/>
                <a:tailEnd/>
              </a:ln>
            </p:spPr>
            <p:txBody>
              <a:bodyPr wrap="square" lIns="0" tIns="0" rIns="0" bIns="0" rtlCol="0" anchor="t"/>
              <a:lstStyle/>
              <a:p>
                <a:pPr marL="0" indent="0">
                  <a:buNone/>
                </a:pPr>
                <a:r>
                  <a:rPr lang="en-US" sz="1600" dirty="0">
                    <a:solidFill>
                      <a:schemeClr val="bg2">
                        <a:lumMod val="10000"/>
                      </a:schemeClr>
                    </a:solidFill>
                    <a:latin typeface="+mj-lt"/>
                  </a:rPr>
                  <a:t>Joint investigation teams enable agencies to work together in an investigation. The multi-disciplinary approach allows investigators to draw on a wider range of investigatory expertise, skills and experience and may also help increase efficiency by enabling each agency to focus on different aspects of an investigation. </a:t>
                </a:r>
              </a:p>
            </p:txBody>
          </p:sp>
          <p:cxnSp>
            <p:nvCxnSpPr>
              <p:cNvPr id="31" name="Straight Connector 30">
                <a:extLst>
                  <a:ext uri="{FF2B5EF4-FFF2-40B4-BE49-F238E27FC236}">
                    <a16:creationId xmlns:a16="http://schemas.microsoft.com/office/drawing/2014/main" id="{6A4EB313-7362-47E5-B7FA-76FED7D1404E}"/>
                  </a:ext>
                </a:extLst>
              </p:cNvPr>
              <p:cNvCxnSpPr>
                <a:cxnSpLocks/>
              </p:cNvCxnSpPr>
              <p:nvPr/>
            </p:nvCxnSpPr>
            <p:spPr>
              <a:xfrm>
                <a:off x="2042664" y="3868237"/>
                <a:ext cx="21626" cy="461124"/>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grpSp>
          <p:nvGrpSpPr>
            <p:cNvPr id="35" name="Group 34">
              <a:extLst>
                <a:ext uri="{FF2B5EF4-FFF2-40B4-BE49-F238E27FC236}">
                  <a16:creationId xmlns:a16="http://schemas.microsoft.com/office/drawing/2014/main" id="{94BC26F8-658E-4362-AD85-C0F7B8FB4ADF}"/>
                </a:ext>
              </a:extLst>
            </p:cNvPr>
            <p:cNvGrpSpPr/>
            <p:nvPr/>
          </p:nvGrpSpPr>
          <p:grpSpPr>
            <a:xfrm>
              <a:off x="495457" y="5299766"/>
              <a:ext cx="10735641" cy="1167176"/>
              <a:chOff x="345129" y="4683283"/>
              <a:chExt cx="9848079" cy="555513"/>
            </a:xfrm>
          </p:grpSpPr>
          <p:sp>
            <p:nvSpPr>
              <p:cNvPr id="36" name="Rectangle 35">
                <a:extLst>
                  <a:ext uri="{FF2B5EF4-FFF2-40B4-BE49-F238E27FC236}">
                    <a16:creationId xmlns:a16="http://schemas.microsoft.com/office/drawing/2014/main" id="{B5A6B3B0-B794-4CAF-94EE-9663F66E82C3}"/>
                  </a:ext>
                </a:extLst>
              </p:cNvPr>
              <p:cNvSpPr/>
              <p:nvPr/>
            </p:nvSpPr>
            <p:spPr bwMode="gray">
              <a:xfrm>
                <a:off x="345129" y="4683283"/>
                <a:ext cx="1269373" cy="451956"/>
              </a:xfrm>
              <a:prstGeom prst="rect">
                <a:avLst/>
              </a:prstGeom>
              <a:noFill/>
              <a:ln w="19050" algn="ctr">
                <a:noFill/>
                <a:miter lim="800000"/>
                <a:headEnd/>
                <a:tailEnd/>
              </a:ln>
            </p:spPr>
            <p:txBody>
              <a:bodyPr wrap="square" lIns="0" tIns="0" rIns="0" bIns="0" rtlCol="0" anchor="ctr"/>
              <a:lstStyle/>
              <a:p>
                <a:r>
                  <a:rPr lang="en-US" sz="1600" b="1" dirty="0">
                    <a:solidFill>
                      <a:schemeClr val="bg2">
                        <a:lumMod val="10000"/>
                      </a:schemeClr>
                    </a:solidFill>
                    <a:latin typeface="+mj-lt"/>
                  </a:rPr>
                  <a:t>Government Training Programs</a:t>
                </a:r>
              </a:p>
            </p:txBody>
          </p:sp>
          <p:sp>
            <p:nvSpPr>
              <p:cNvPr id="40" name="Rectangle 39">
                <a:extLst>
                  <a:ext uri="{FF2B5EF4-FFF2-40B4-BE49-F238E27FC236}">
                    <a16:creationId xmlns:a16="http://schemas.microsoft.com/office/drawing/2014/main" id="{ECC4E4BE-379D-4AA2-BFB4-AA08701998D0}"/>
                  </a:ext>
                </a:extLst>
              </p:cNvPr>
              <p:cNvSpPr/>
              <p:nvPr/>
            </p:nvSpPr>
            <p:spPr bwMode="gray">
              <a:xfrm>
                <a:off x="2249285" y="4693068"/>
                <a:ext cx="7943923" cy="545728"/>
              </a:xfrm>
              <a:prstGeom prst="rect">
                <a:avLst/>
              </a:prstGeom>
              <a:noFill/>
              <a:ln w="19050" algn="ctr">
                <a:noFill/>
                <a:miter lim="800000"/>
                <a:headEnd/>
                <a:tailEnd/>
              </a:ln>
            </p:spPr>
            <p:txBody>
              <a:bodyPr wrap="square" lIns="0" tIns="0" rIns="0" bIns="0" rtlCol="0" anchor="t"/>
              <a:lstStyle/>
              <a:p>
                <a:r>
                  <a:rPr lang="en-US" sz="1600" dirty="0">
                    <a:solidFill>
                      <a:schemeClr val="bg2">
                        <a:lumMod val="10000"/>
                      </a:schemeClr>
                    </a:solidFill>
                    <a:latin typeface="+mj-lt"/>
                  </a:rPr>
                  <a:t>Targeted government training programs focusing on professional enablers allows information sharing of trends, guidance on investigative techniques, best practice in managing cases and methods for identifying concerns.</a:t>
                </a:r>
              </a:p>
            </p:txBody>
          </p:sp>
          <p:cxnSp>
            <p:nvCxnSpPr>
              <p:cNvPr id="38" name="Straight Connector 37">
                <a:extLst>
                  <a:ext uri="{FF2B5EF4-FFF2-40B4-BE49-F238E27FC236}">
                    <a16:creationId xmlns:a16="http://schemas.microsoft.com/office/drawing/2014/main" id="{45666010-B25F-4F79-876D-83084F41C368}"/>
                  </a:ext>
                </a:extLst>
              </p:cNvPr>
              <p:cNvCxnSpPr>
                <a:cxnSpLocks/>
              </p:cNvCxnSpPr>
              <p:nvPr/>
            </p:nvCxnSpPr>
            <p:spPr>
              <a:xfrm>
                <a:off x="1885824" y="4709986"/>
                <a:ext cx="0" cy="398549"/>
              </a:xfrm>
              <a:prstGeom prst="line">
                <a:avLst/>
              </a:prstGeom>
              <a:ln w="285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grpSp>
        <p:cxnSp>
          <p:nvCxnSpPr>
            <p:cNvPr id="61" name="Straight Connector 60">
              <a:extLst>
                <a:ext uri="{FF2B5EF4-FFF2-40B4-BE49-F238E27FC236}">
                  <a16:creationId xmlns:a16="http://schemas.microsoft.com/office/drawing/2014/main" id="{565F8DD6-B8BD-9027-B606-4D1DEEA2238F}"/>
                </a:ext>
              </a:extLst>
            </p:cNvPr>
            <p:cNvCxnSpPr>
              <a:cxnSpLocks/>
            </p:cNvCxnSpPr>
            <p:nvPr/>
          </p:nvCxnSpPr>
          <p:spPr>
            <a:xfrm>
              <a:off x="2622969" y="3353135"/>
              <a:ext cx="8608129"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1025" name="Straight Connector 1024">
              <a:extLst>
                <a:ext uri="{FF2B5EF4-FFF2-40B4-BE49-F238E27FC236}">
                  <a16:creationId xmlns:a16="http://schemas.microsoft.com/office/drawing/2014/main" id="{A53BD483-93BF-2A3D-59B9-54A9F72D9373}"/>
                </a:ext>
              </a:extLst>
            </p:cNvPr>
            <p:cNvCxnSpPr>
              <a:cxnSpLocks/>
            </p:cNvCxnSpPr>
            <p:nvPr/>
          </p:nvCxnSpPr>
          <p:spPr>
            <a:xfrm>
              <a:off x="2656060" y="5117495"/>
              <a:ext cx="8608129"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grpSp>
      <p:sp>
        <p:nvSpPr>
          <p:cNvPr id="1029" name="TextBox 1028">
            <a:extLst>
              <a:ext uri="{FF2B5EF4-FFF2-40B4-BE49-F238E27FC236}">
                <a16:creationId xmlns:a16="http://schemas.microsoft.com/office/drawing/2014/main" id="{17610441-19DF-F9BD-B83C-363A9C4A0F11}"/>
              </a:ext>
            </a:extLst>
          </p:cNvPr>
          <p:cNvSpPr txBox="1"/>
          <p:nvPr/>
        </p:nvSpPr>
        <p:spPr>
          <a:xfrm>
            <a:off x="987912" y="1449048"/>
            <a:ext cx="10792175" cy="1569660"/>
          </a:xfrm>
          <a:prstGeom prst="rect">
            <a:avLst/>
          </a:prstGeom>
          <a:noFill/>
        </p:spPr>
        <p:txBody>
          <a:bodyPr wrap="square">
            <a:spAutoFit/>
          </a:bodyPr>
          <a:lstStyle/>
          <a:p>
            <a:pPr marL="0" indent="0">
              <a:buNone/>
            </a:pPr>
            <a:r>
              <a:rPr lang="en-US" sz="2400" dirty="0">
                <a:solidFill>
                  <a:schemeClr val="bg2">
                    <a:lumMod val="10000"/>
                  </a:schemeClr>
                </a:solidFill>
                <a:latin typeface="+mj-lt"/>
              </a:rPr>
              <a:t>No law enforcement agency acting alone can comprehensively tackle the issue of professional enablers. To close the gap, tax crime authorities and agencies must work collaboratively with other jurisdictions as with other international agencies. </a:t>
            </a:r>
          </a:p>
        </p:txBody>
      </p:sp>
    </p:spTree>
    <p:extLst>
      <p:ext uri="{BB962C8B-B14F-4D97-AF65-F5344CB8AC3E}">
        <p14:creationId xmlns:p14="http://schemas.microsoft.com/office/powerpoint/2010/main" val="17083141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75B33213-9156-8E3B-B41C-E7EB0F3B76E7}"/>
              </a:ext>
            </a:extLst>
          </p:cNvPr>
          <p:cNvSpPr/>
          <p:nvPr/>
        </p:nvSpPr>
        <p:spPr>
          <a:xfrm>
            <a:off x="322217" y="1611668"/>
            <a:ext cx="11547566" cy="5008732"/>
          </a:xfrm>
          <a:prstGeom prst="roundRect">
            <a:avLst/>
          </a:prstGeom>
          <a:solidFill>
            <a:schemeClr val="bg1">
              <a:lumMod val="9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0E163CEC-F603-A8F2-3A84-338FA786AF8D}"/>
              </a:ext>
            </a:extLst>
          </p:cNvPr>
          <p:cNvSpPr>
            <a:spLocks noGrp="1"/>
          </p:cNvSpPr>
          <p:nvPr>
            <p:ph type="title"/>
          </p:nvPr>
        </p:nvSpPr>
        <p:spPr>
          <a:xfrm>
            <a:off x="1528353" y="237600"/>
            <a:ext cx="9980023" cy="1022400"/>
          </a:xfrm>
        </p:spPr>
        <p:txBody>
          <a:bodyPr/>
          <a:lstStyle/>
          <a:p>
            <a:r>
              <a:rPr lang="en-US" sz="3600" b="1" dirty="0">
                <a:solidFill>
                  <a:schemeClr val="bg2">
                    <a:lumMod val="10000"/>
                  </a:schemeClr>
                </a:solidFill>
              </a:rPr>
              <a:t>Example of Success – Crypto Asset Fraud</a:t>
            </a:r>
            <a:endParaRPr lang="en-US" sz="3600" b="1" dirty="0">
              <a:solidFill>
                <a:schemeClr val="bg2">
                  <a:lumMod val="10000"/>
                </a:schemeClr>
              </a:solidFill>
              <a:latin typeface="Calibri" panose="020F0502020204030204" pitchFamily="34" charset="0"/>
              <a:cs typeface="Calibri" panose="020F0502020204030204" pitchFamily="34" charset="0"/>
            </a:endParaRPr>
          </a:p>
        </p:txBody>
      </p:sp>
      <p:sp>
        <p:nvSpPr>
          <p:cNvPr id="8" name="Content Placeholder 7">
            <a:extLst>
              <a:ext uri="{FF2B5EF4-FFF2-40B4-BE49-F238E27FC236}">
                <a16:creationId xmlns:a16="http://schemas.microsoft.com/office/drawing/2014/main" id="{73F46BB6-E6D9-D5A4-661D-CB6D2B51606B}"/>
              </a:ext>
            </a:extLst>
          </p:cNvPr>
          <p:cNvSpPr>
            <a:spLocks noGrp="1"/>
          </p:cNvSpPr>
          <p:nvPr>
            <p:ph idx="1"/>
          </p:nvPr>
        </p:nvSpPr>
        <p:spPr>
          <a:xfrm>
            <a:off x="640081" y="1513852"/>
            <a:ext cx="11229702" cy="5008732"/>
          </a:xfrm>
        </p:spPr>
        <p:txBody>
          <a:bodyPr>
            <a:noAutofit/>
          </a:bodyPr>
          <a:lstStyle/>
          <a:p>
            <a:pPr marL="0" indent="0">
              <a:buNone/>
            </a:pPr>
            <a:endParaRPr lang="en-US" sz="1800" dirty="0">
              <a:solidFill>
                <a:schemeClr val="bg2">
                  <a:lumMod val="10000"/>
                </a:schemeClr>
              </a:solidFill>
              <a:latin typeface="+mj-lt"/>
            </a:endParaRPr>
          </a:p>
          <a:p>
            <a:pPr marL="0" indent="0">
              <a:spcBef>
                <a:spcPts val="0"/>
              </a:spcBef>
              <a:buNone/>
            </a:pPr>
            <a:r>
              <a:rPr lang="en-US" sz="2000" dirty="0">
                <a:solidFill>
                  <a:schemeClr val="bg2">
                    <a:lumMod val="10000"/>
                  </a:schemeClr>
                </a:solidFill>
                <a:latin typeface="+mj-lt"/>
              </a:rPr>
              <a:t>The </a:t>
            </a:r>
            <a:r>
              <a:rPr lang="en-US" sz="2000" dirty="0" err="1">
                <a:solidFill>
                  <a:schemeClr val="bg2">
                    <a:lumMod val="10000"/>
                  </a:schemeClr>
                </a:solidFill>
                <a:latin typeface="+mj-lt"/>
              </a:rPr>
              <a:t>BitClub</a:t>
            </a:r>
            <a:r>
              <a:rPr lang="en-US" sz="2000" dirty="0">
                <a:solidFill>
                  <a:schemeClr val="bg2">
                    <a:lumMod val="10000"/>
                  </a:schemeClr>
                </a:solidFill>
                <a:latin typeface="+mj-lt"/>
              </a:rPr>
              <a:t> Network was a fraudulent crypto-asset mining scheme worth at least USD 722 </a:t>
            </a:r>
          </a:p>
          <a:p>
            <a:pPr marL="0" indent="0">
              <a:spcBef>
                <a:spcPts val="0"/>
              </a:spcBef>
              <a:buNone/>
            </a:pPr>
            <a:r>
              <a:rPr lang="en-US" sz="2000" dirty="0">
                <a:solidFill>
                  <a:schemeClr val="bg2">
                    <a:lumMod val="10000"/>
                  </a:schemeClr>
                </a:solidFill>
                <a:latin typeface="+mj-lt"/>
              </a:rPr>
              <a:t>million. The scheme solicited money from investors in exchange for shares of purported crypto-asset mining pools.</a:t>
            </a:r>
          </a:p>
          <a:p>
            <a:pPr marL="0" indent="0">
              <a:spcBef>
                <a:spcPts val="0"/>
              </a:spcBef>
              <a:buNone/>
            </a:pPr>
            <a:endParaRPr lang="en-US" sz="1000" dirty="0">
              <a:solidFill>
                <a:schemeClr val="bg2">
                  <a:lumMod val="10000"/>
                </a:schemeClr>
              </a:solidFill>
              <a:latin typeface="+mj-lt"/>
            </a:endParaRPr>
          </a:p>
          <a:p>
            <a:pPr marL="0" indent="0">
              <a:spcBef>
                <a:spcPts val="0"/>
              </a:spcBef>
              <a:buNone/>
            </a:pPr>
            <a:r>
              <a:rPr lang="en-US" sz="2000" dirty="0">
                <a:solidFill>
                  <a:schemeClr val="bg2">
                    <a:lumMod val="10000"/>
                  </a:schemeClr>
                </a:solidFill>
                <a:latin typeface="+mj-lt"/>
              </a:rPr>
              <a:t>Under the umbrella of the Joint Chiefs of Global Tax Enforcement (J5), IRS Criminal Investigation (IRS-CI) hosted a crypto “Challenge”. This meeting brought together investigators, crypto-asset experts and data scientists from all the J5 countries in a coordinated effort to track down individuals perpetrating tax crimes around the world. </a:t>
            </a:r>
          </a:p>
          <a:p>
            <a:pPr marL="0" indent="0">
              <a:spcBef>
                <a:spcPts val="0"/>
              </a:spcBef>
              <a:buNone/>
            </a:pPr>
            <a:endParaRPr lang="en-US" sz="1000" dirty="0">
              <a:solidFill>
                <a:schemeClr val="bg2">
                  <a:lumMod val="10000"/>
                </a:schemeClr>
              </a:solidFill>
              <a:latin typeface="+mj-lt"/>
            </a:endParaRPr>
          </a:p>
          <a:p>
            <a:pPr marL="0" indent="0">
              <a:spcBef>
                <a:spcPts val="0"/>
              </a:spcBef>
              <a:buNone/>
            </a:pPr>
            <a:r>
              <a:rPr lang="en-US" sz="2000" dirty="0">
                <a:solidFill>
                  <a:schemeClr val="bg2">
                    <a:lumMod val="10000"/>
                  </a:schemeClr>
                </a:solidFill>
                <a:latin typeface="+mj-lt"/>
              </a:rPr>
              <a:t>During the Challenge, the Dutch Fiscal Intelligence and Investigation Service (FIOD) worked with</a:t>
            </a:r>
          </a:p>
          <a:p>
            <a:pPr marL="0" indent="0">
              <a:spcBef>
                <a:spcPts val="0"/>
              </a:spcBef>
              <a:buNone/>
            </a:pPr>
            <a:r>
              <a:rPr lang="en-US" sz="2000" dirty="0">
                <a:solidFill>
                  <a:schemeClr val="bg2">
                    <a:lumMod val="10000"/>
                  </a:schemeClr>
                </a:solidFill>
                <a:latin typeface="+mj-lt"/>
              </a:rPr>
              <a:t>IRS-CI special agents to develop leads in the </a:t>
            </a:r>
            <a:r>
              <a:rPr lang="en-US" sz="2000" dirty="0" err="1">
                <a:solidFill>
                  <a:schemeClr val="bg2">
                    <a:lumMod val="10000"/>
                  </a:schemeClr>
                </a:solidFill>
                <a:latin typeface="+mj-lt"/>
              </a:rPr>
              <a:t>BitClub</a:t>
            </a:r>
            <a:r>
              <a:rPr lang="en-US" sz="2000" dirty="0">
                <a:solidFill>
                  <a:schemeClr val="bg2">
                    <a:lumMod val="10000"/>
                  </a:schemeClr>
                </a:solidFill>
                <a:latin typeface="+mj-lt"/>
              </a:rPr>
              <a:t> Network case.  </a:t>
            </a:r>
          </a:p>
          <a:p>
            <a:pPr marL="0" indent="0">
              <a:spcBef>
                <a:spcPts val="0"/>
              </a:spcBef>
              <a:buNone/>
            </a:pPr>
            <a:endParaRPr lang="en-US" sz="1000" dirty="0">
              <a:solidFill>
                <a:schemeClr val="bg2">
                  <a:lumMod val="10000"/>
                </a:schemeClr>
              </a:solidFill>
              <a:latin typeface="+mj-lt"/>
            </a:endParaRPr>
          </a:p>
          <a:p>
            <a:pPr marL="0" indent="0">
              <a:spcBef>
                <a:spcPts val="0"/>
              </a:spcBef>
              <a:buNone/>
            </a:pPr>
            <a:r>
              <a:rPr lang="en-US" sz="2000" dirty="0">
                <a:solidFill>
                  <a:schemeClr val="bg2">
                    <a:lumMod val="10000"/>
                  </a:schemeClr>
                </a:solidFill>
                <a:latin typeface="+mj-lt"/>
              </a:rPr>
              <a:t>The leads led to a </a:t>
            </a:r>
            <a:r>
              <a:rPr lang="en-US" sz="2000" dirty="0">
                <a:solidFill>
                  <a:schemeClr val="bg2">
                    <a:lumMod val="10000"/>
                  </a:schemeClr>
                </a:solidFill>
                <a:highlight>
                  <a:srgbClr val="FFFF00"/>
                </a:highlight>
                <a:latin typeface="+mj-lt"/>
              </a:rPr>
              <a:t>(profession)</a:t>
            </a:r>
            <a:r>
              <a:rPr lang="en-US" sz="2000" dirty="0">
                <a:solidFill>
                  <a:schemeClr val="bg2">
                    <a:lumMod val="10000"/>
                  </a:schemeClr>
                </a:solidFill>
                <a:latin typeface="+mj-lt"/>
              </a:rPr>
              <a:t>, a Romanian citizen, living in Germany, admitting to conspiring to engage in wire fraud and offering and selling unregistered securities in connection with his role in the </a:t>
            </a:r>
            <a:r>
              <a:rPr lang="en-US" sz="2000" dirty="0" err="1">
                <a:solidFill>
                  <a:schemeClr val="bg2">
                    <a:lumMod val="10000"/>
                  </a:schemeClr>
                </a:solidFill>
                <a:latin typeface="+mj-lt"/>
              </a:rPr>
              <a:t>BitClub</a:t>
            </a:r>
            <a:r>
              <a:rPr lang="en-US" sz="2000" dirty="0">
                <a:solidFill>
                  <a:schemeClr val="bg2">
                    <a:lumMod val="10000"/>
                  </a:schemeClr>
                </a:solidFill>
                <a:latin typeface="+mj-lt"/>
              </a:rPr>
              <a:t> Network. The defendant now faces a maximum penalty of five years in prison and a fine of USD $25,000 and several other co-conspirators in the scheme are also being prosecuted.</a:t>
            </a:r>
          </a:p>
        </p:txBody>
      </p:sp>
    </p:spTree>
    <p:extLst>
      <p:ext uri="{BB962C8B-B14F-4D97-AF65-F5344CB8AC3E}">
        <p14:creationId xmlns:p14="http://schemas.microsoft.com/office/powerpoint/2010/main" val="6154767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alpha val="95000"/>
          </a:schemeClr>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E163CEC-F603-A8F2-3A84-338FA786AF8D}"/>
              </a:ext>
            </a:extLst>
          </p:cNvPr>
          <p:cNvSpPr>
            <a:spLocks noGrp="1"/>
          </p:cNvSpPr>
          <p:nvPr>
            <p:ph type="title"/>
          </p:nvPr>
        </p:nvSpPr>
        <p:spPr>
          <a:xfrm>
            <a:off x="1396151" y="280852"/>
            <a:ext cx="9980023" cy="1022400"/>
          </a:xfrm>
        </p:spPr>
        <p:txBody>
          <a:bodyPr/>
          <a:lstStyle/>
          <a:p>
            <a:r>
              <a:rPr lang="en-US" sz="3600" b="1" dirty="0">
                <a:solidFill>
                  <a:schemeClr val="bg2">
                    <a:lumMod val="10000"/>
                  </a:schemeClr>
                </a:solidFill>
              </a:rPr>
              <a:t>Joint Chiefs of Global Tax Enforcement (J5)</a:t>
            </a:r>
            <a:endParaRPr lang="en-US" sz="3600" b="1" dirty="0">
              <a:solidFill>
                <a:schemeClr val="bg2">
                  <a:lumMod val="10000"/>
                </a:schemeClr>
              </a:solidFill>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A39D77B4-7DD9-84D9-5526-552755CCB99A}"/>
              </a:ext>
            </a:extLst>
          </p:cNvPr>
          <p:cNvSpPr txBox="1"/>
          <p:nvPr/>
        </p:nvSpPr>
        <p:spPr>
          <a:xfrm>
            <a:off x="1149530" y="1521823"/>
            <a:ext cx="10358846" cy="461665"/>
          </a:xfrm>
          <a:prstGeom prst="rect">
            <a:avLst/>
          </a:prstGeom>
          <a:noFill/>
        </p:spPr>
        <p:txBody>
          <a:bodyPr wrap="square">
            <a:spAutoFit/>
          </a:bodyPr>
          <a:lstStyle/>
          <a:p>
            <a:pPr marL="0" indent="0">
              <a:buNone/>
            </a:pPr>
            <a:endParaRPr lang="en-US" sz="2400" dirty="0">
              <a:solidFill>
                <a:schemeClr val="bg2">
                  <a:lumMod val="10000"/>
                </a:schemeClr>
              </a:solidFill>
              <a:latin typeface="+mj-lt"/>
            </a:endParaRPr>
          </a:p>
        </p:txBody>
      </p:sp>
      <p:sp>
        <p:nvSpPr>
          <p:cNvPr id="15" name="Content Placeholder 14">
            <a:extLst>
              <a:ext uri="{FF2B5EF4-FFF2-40B4-BE49-F238E27FC236}">
                <a16:creationId xmlns:a16="http://schemas.microsoft.com/office/drawing/2014/main" id="{716F1F97-0A89-1194-AF82-E76732F66730}"/>
              </a:ext>
            </a:extLst>
          </p:cNvPr>
          <p:cNvSpPr>
            <a:spLocks noGrp="1"/>
          </p:cNvSpPr>
          <p:nvPr>
            <p:ph idx="1"/>
          </p:nvPr>
        </p:nvSpPr>
        <p:spPr>
          <a:xfrm>
            <a:off x="901336" y="1641189"/>
            <a:ext cx="10607039" cy="2081725"/>
          </a:xfrm>
        </p:spPr>
        <p:txBody>
          <a:bodyPr>
            <a:normAutofit/>
          </a:bodyPr>
          <a:lstStyle/>
          <a:p>
            <a:pPr marL="0" lvl="0" indent="0">
              <a:spcBef>
                <a:spcPts val="0"/>
              </a:spcBef>
              <a:buNone/>
            </a:pPr>
            <a:r>
              <a:rPr lang="en-US" sz="2400" dirty="0">
                <a:solidFill>
                  <a:schemeClr val="bg2">
                    <a:lumMod val="10000"/>
                  </a:schemeClr>
                </a:solidFill>
                <a:latin typeface="Arial" charset="0"/>
                <a:cs typeface="Arial" charset="0"/>
              </a:rPr>
              <a:t>Leaders of tax enforcement authorities from Australia, Canada, the Netherlands, the United Kingdom and the United States established a joint operational alliance, the Joint Chiefs of Global Tax Enforcement (J5), to increase collaboration in the fight against international and transnational tax crime and money laundering.</a:t>
            </a:r>
            <a:endParaRPr lang="en-US" sz="2400" dirty="0">
              <a:solidFill>
                <a:schemeClr val="bg2">
                  <a:lumMod val="10000"/>
                </a:schemeClr>
              </a:solidFill>
              <a:latin typeface="+mj-lt"/>
            </a:endParaRPr>
          </a:p>
          <a:p>
            <a:pPr marL="0" indent="0">
              <a:lnSpc>
                <a:spcPct val="120000"/>
              </a:lnSpc>
              <a:spcBef>
                <a:spcPts val="0"/>
              </a:spcBef>
              <a:buNone/>
            </a:pPr>
            <a:endParaRPr lang="en-US" sz="2600" dirty="0">
              <a:solidFill>
                <a:schemeClr val="bg2">
                  <a:lumMod val="10000"/>
                </a:schemeClr>
              </a:solidFill>
              <a:latin typeface="+mj-lt"/>
            </a:endParaRPr>
          </a:p>
          <a:p>
            <a:pPr marL="0" indent="0">
              <a:buNone/>
            </a:pPr>
            <a:endParaRPr lang="en-US" dirty="0"/>
          </a:p>
        </p:txBody>
      </p:sp>
      <p:pic>
        <p:nvPicPr>
          <p:cNvPr id="17" name="officeArt object">
            <a:extLst>
              <a:ext uri="{FF2B5EF4-FFF2-40B4-BE49-F238E27FC236}">
                <a16:creationId xmlns:a16="http://schemas.microsoft.com/office/drawing/2014/main" id="{273A550E-4939-8E12-3934-10DA63C2C397}"/>
              </a:ext>
            </a:extLst>
          </p:cNvPr>
          <p:cNvPicPr/>
          <p:nvPr/>
        </p:nvPicPr>
        <p:blipFill>
          <a:blip r:embed="rId3"/>
          <a:srcRect l="15544" t="3976" r="15354" b="4013"/>
          <a:stretch>
            <a:fillRect/>
          </a:stretch>
        </p:blipFill>
        <p:spPr>
          <a:xfrm>
            <a:off x="4489266" y="3722914"/>
            <a:ext cx="3431178" cy="2854234"/>
          </a:xfrm>
          <a:custGeom>
            <a:avLst/>
            <a:gdLst/>
            <a:ahLst/>
            <a:cxnLst>
              <a:cxn ang="0">
                <a:pos x="wd2" y="hd2"/>
              </a:cxn>
              <a:cxn ang="5400000">
                <a:pos x="wd2" y="hd2"/>
              </a:cxn>
              <a:cxn ang="10800000">
                <a:pos x="wd2" y="hd2"/>
              </a:cxn>
              <a:cxn ang="16200000">
                <a:pos x="wd2" y="hd2"/>
              </a:cxn>
            </a:cxnLst>
            <a:rect l="0" t="0" r="r" b="b"/>
            <a:pathLst>
              <a:path w="21336" h="21329" extrusionOk="0">
                <a:moveTo>
                  <a:pt x="10663" y="0"/>
                </a:moveTo>
                <a:cubicBezTo>
                  <a:pt x="7493" y="7"/>
                  <a:pt x="4364" y="1354"/>
                  <a:pt x="2343" y="3859"/>
                </a:cubicBezTo>
                <a:cubicBezTo>
                  <a:pt x="757" y="5824"/>
                  <a:pt x="8" y="7977"/>
                  <a:pt x="0" y="10595"/>
                </a:cubicBezTo>
                <a:cubicBezTo>
                  <a:pt x="-6" y="12625"/>
                  <a:pt x="196" y="13521"/>
                  <a:pt x="1061" y="15317"/>
                </a:cubicBezTo>
                <a:cubicBezTo>
                  <a:pt x="2182" y="17647"/>
                  <a:pt x="3588" y="19060"/>
                  <a:pt x="5921" y="20199"/>
                </a:cubicBezTo>
                <a:cubicBezTo>
                  <a:pt x="6674" y="20567"/>
                  <a:pt x="7774" y="20970"/>
                  <a:pt x="8359" y="21094"/>
                </a:cubicBezTo>
                <a:cubicBezTo>
                  <a:pt x="10741" y="21596"/>
                  <a:pt x="13115" y="21292"/>
                  <a:pt x="15357" y="20199"/>
                </a:cubicBezTo>
                <a:cubicBezTo>
                  <a:pt x="17624" y="19094"/>
                  <a:pt x="19058" y="17681"/>
                  <a:pt x="20154" y="15476"/>
                </a:cubicBezTo>
                <a:cubicBezTo>
                  <a:pt x="20902" y="13969"/>
                  <a:pt x="21186" y="12956"/>
                  <a:pt x="21310" y="11276"/>
                </a:cubicBezTo>
                <a:cubicBezTo>
                  <a:pt x="21594" y="7423"/>
                  <a:pt x="19508" y="3436"/>
                  <a:pt x="16180" y="1474"/>
                </a:cubicBezTo>
                <a:cubicBezTo>
                  <a:pt x="14481" y="473"/>
                  <a:pt x="12564" y="-4"/>
                  <a:pt x="10663" y="0"/>
                </a:cubicBezTo>
                <a:close/>
              </a:path>
            </a:pathLst>
          </a:custGeom>
          <a:ln w="12700" cap="flat">
            <a:noFill/>
            <a:miter lim="400000"/>
          </a:ln>
          <a:effectLst/>
        </p:spPr>
      </p:pic>
    </p:spTree>
    <p:extLst>
      <p:ext uri="{BB962C8B-B14F-4D97-AF65-F5344CB8AC3E}">
        <p14:creationId xmlns:p14="http://schemas.microsoft.com/office/powerpoint/2010/main" val="3211083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53703" y="1353397"/>
            <a:ext cx="7141462" cy="2459519"/>
          </a:xfrm>
        </p:spPr>
        <p:txBody>
          <a:bodyPr/>
          <a:lstStyle/>
          <a:p>
            <a:br>
              <a:rPr lang="en-GB" dirty="0">
                <a:latin typeface="Calibri" panose="020F0502020204030204" pitchFamily="34" charset="0"/>
                <a:cs typeface="Calibri" panose="020F0502020204030204" pitchFamily="34" charset="0"/>
              </a:rPr>
            </a:br>
            <a:br>
              <a:rPr lang="en-GB" dirty="0">
                <a:latin typeface="Calibri" panose="020F0502020204030204" pitchFamily="34" charset="0"/>
                <a:cs typeface="Calibri" panose="020F0502020204030204" pitchFamily="34" charset="0"/>
              </a:rPr>
            </a:br>
            <a:br>
              <a:rPr lang="en-GB" sz="4400" dirty="0">
                <a:latin typeface="Calibri" panose="020F0502020204030204" pitchFamily="34" charset="0"/>
                <a:cs typeface="Calibri" panose="020F0502020204030204" pitchFamily="34" charset="0"/>
              </a:rPr>
            </a:br>
            <a:r>
              <a:rPr lang="en-GB" sz="6000" b="1" dirty="0">
                <a:cs typeface="Calibri" panose="020F0502020204030204" pitchFamily="34" charset="0"/>
              </a:rPr>
              <a:t>Questions?</a:t>
            </a:r>
          </a:p>
        </p:txBody>
      </p:sp>
    </p:spTree>
    <p:extLst>
      <p:ext uri="{BB962C8B-B14F-4D97-AF65-F5344CB8AC3E}">
        <p14:creationId xmlns:p14="http://schemas.microsoft.com/office/powerpoint/2010/main" val="409995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536F9C-0A75-8D5F-8A3A-39A700993AC2}"/>
              </a:ext>
            </a:extLst>
          </p:cNvPr>
          <p:cNvSpPr>
            <a:spLocks noGrp="1"/>
          </p:cNvSpPr>
          <p:nvPr>
            <p:ph idx="1"/>
          </p:nvPr>
        </p:nvSpPr>
        <p:spPr>
          <a:xfrm>
            <a:off x="4106779" y="1722189"/>
            <a:ext cx="7563853" cy="2624330"/>
          </a:xfrm>
        </p:spPr>
        <p:txBody>
          <a:bodyPr>
            <a:normAutofit/>
          </a:bodyPr>
          <a:lstStyle/>
          <a:p>
            <a:pPr marL="0" indent="0">
              <a:buNone/>
            </a:pPr>
            <a:r>
              <a:rPr lang="en-US" sz="2400" b="0" i="0" u="none" strike="noStrike" baseline="0" dirty="0">
                <a:solidFill>
                  <a:schemeClr val="bg2">
                    <a:lumMod val="10000"/>
                  </a:schemeClr>
                </a:solidFill>
                <a:latin typeface="+mj-lt"/>
              </a:rPr>
              <a:t>Most countries have regulatory and supervisory bodies for Anti-Money Laundering (AML) and </a:t>
            </a:r>
            <a:r>
              <a:rPr lang="en-US" sz="2400" dirty="0">
                <a:solidFill>
                  <a:schemeClr val="bg2">
                    <a:lumMod val="10000"/>
                  </a:schemeClr>
                </a:solidFill>
                <a:latin typeface="+mj-lt"/>
              </a:rPr>
              <a:t>C</a:t>
            </a:r>
            <a:r>
              <a:rPr lang="en-US" sz="2400" b="0" i="0" u="none" strike="noStrike" baseline="0" dirty="0">
                <a:solidFill>
                  <a:schemeClr val="bg2">
                    <a:lumMod val="10000"/>
                  </a:schemeClr>
                </a:solidFill>
                <a:latin typeface="+mj-lt"/>
              </a:rPr>
              <a:t>ounter Financing of Terrorism (CFT) purposes. </a:t>
            </a:r>
          </a:p>
          <a:p>
            <a:pPr marL="0" indent="0">
              <a:buNone/>
            </a:pPr>
            <a:endParaRPr lang="en-US" sz="800" b="0" i="0" u="none" strike="noStrike" baseline="0" dirty="0">
              <a:solidFill>
                <a:schemeClr val="bg2">
                  <a:lumMod val="10000"/>
                </a:schemeClr>
              </a:solidFill>
              <a:latin typeface="+mj-lt"/>
            </a:endParaRPr>
          </a:p>
          <a:p>
            <a:pPr marL="0" indent="0">
              <a:buNone/>
            </a:pPr>
            <a:r>
              <a:rPr lang="en-US" sz="2400" b="0" i="0" u="none" strike="noStrike" baseline="0" dirty="0">
                <a:solidFill>
                  <a:schemeClr val="bg2">
                    <a:lumMod val="10000"/>
                  </a:schemeClr>
                </a:solidFill>
                <a:latin typeface="Arial" panose="020B0604020202020204" pitchFamily="34" charset="0"/>
                <a:cs typeface="Arial" panose="020B0604020202020204" pitchFamily="34" charset="0"/>
              </a:rPr>
              <a:t>Regulatory and </a:t>
            </a:r>
            <a:r>
              <a:rPr lang="en-US" sz="2400" dirty="0">
                <a:solidFill>
                  <a:schemeClr val="bg2">
                    <a:lumMod val="10000"/>
                  </a:schemeClr>
                </a:solidFill>
                <a:latin typeface="+mj-lt"/>
                <a:cs typeface="Arial" panose="020B0604020202020204" pitchFamily="34" charset="0"/>
              </a:rPr>
              <a:t>p</a:t>
            </a:r>
            <a:r>
              <a:rPr lang="en-US" sz="2400" b="0" i="0" u="none" strike="noStrike" baseline="0" dirty="0">
                <a:solidFill>
                  <a:schemeClr val="bg2">
                    <a:lumMod val="10000"/>
                  </a:schemeClr>
                </a:solidFill>
                <a:latin typeface="+mj-lt"/>
              </a:rPr>
              <a:t>rofessional bodies self-govern their members through a code of conduct or similar ethical obligations. </a:t>
            </a:r>
            <a:endParaRPr lang="en-US" sz="2400" b="0" i="0" u="none" strike="noStrike" baseline="0" dirty="0">
              <a:solidFill>
                <a:schemeClr val="bg2">
                  <a:lumMod val="10000"/>
                </a:schemeClr>
              </a:solidFill>
              <a:latin typeface="Arial" panose="020B0604020202020204" pitchFamily="34" charset="0"/>
              <a:cs typeface="Arial" panose="020B0604020202020204" pitchFamily="34" charset="0"/>
            </a:endParaRPr>
          </a:p>
        </p:txBody>
      </p:sp>
      <p:sp>
        <p:nvSpPr>
          <p:cNvPr id="3" name="Title 2">
            <a:extLst>
              <a:ext uri="{FF2B5EF4-FFF2-40B4-BE49-F238E27FC236}">
                <a16:creationId xmlns:a16="http://schemas.microsoft.com/office/drawing/2014/main" id="{9DD1043B-97B0-78E6-74F5-5FC0AFBACAA5}"/>
              </a:ext>
            </a:extLst>
          </p:cNvPr>
          <p:cNvSpPr>
            <a:spLocks noGrp="1"/>
          </p:cNvSpPr>
          <p:nvPr>
            <p:ph type="title"/>
          </p:nvPr>
        </p:nvSpPr>
        <p:spPr/>
        <p:txBody>
          <a:bodyPr/>
          <a:lstStyle/>
          <a:p>
            <a:r>
              <a:rPr lang="en-US" sz="3600" b="1" dirty="0">
                <a:solidFill>
                  <a:schemeClr val="bg2">
                    <a:lumMod val="10000"/>
                  </a:schemeClr>
                </a:solidFill>
              </a:rPr>
              <a:t>Professional Supervision and Regulation</a:t>
            </a:r>
          </a:p>
        </p:txBody>
      </p:sp>
      <p:pic>
        <p:nvPicPr>
          <p:cNvPr id="8" name="Picture 7">
            <a:extLst>
              <a:ext uri="{FF2B5EF4-FFF2-40B4-BE49-F238E27FC236}">
                <a16:creationId xmlns:a16="http://schemas.microsoft.com/office/drawing/2014/main" id="{C8511AF8-8F6A-8655-B3D2-45D41070201D}"/>
              </a:ext>
            </a:extLst>
          </p:cNvPr>
          <p:cNvPicPr>
            <a:picLocks noChangeAspect="1"/>
          </p:cNvPicPr>
          <p:nvPr/>
        </p:nvPicPr>
        <p:blipFill>
          <a:blip r:embed="rId3"/>
          <a:stretch>
            <a:fillRect/>
          </a:stretch>
        </p:blipFill>
        <p:spPr>
          <a:xfrm>
            <a:off x="521368" y="1737624"/>
            <a:ext cx="3487928" cy="2786250"/>
          </a:xfrm>
          <a:prstGeom prst="rect">
            <a:avLst/>
          </a:prstGeom>
        </p:spPr>
      </p:pic>
      <p:sp>
        <p:nvSpPr>
          <p:cNvPr id="9" name="TextBox 8">
            <a:extLst>
              <a:ext uri="{FF2B5EF4-FFF2-40B4-BE49-F238E27FC236}">
                <a16:creationId xmlns:a16="http://schemas.microsoft.com/office/drawing/2014/main" id="{F96D1C53-4053-C16A-9D6F-B099B1CA7186}"/>
              </a:ext>
            </a:extLst>
          </p:cNvPr>
          <p:cNvSpPr txBox="1"/>
          <p:nvPr/>
        </p:nvSpPr>
        <p:spPr>
          <a:xfrm>
            <a:off x="727910" y="4625474"/>
            <a:ext cx="11079079" cy="1569660"/>
          </a:xfrm>
          <a:prstGeom prst="rect">
            <a:avLst/>
          </a:prstGeom>
          <a:noFill/>
        </p:spPr>
        <p:txBody>
          <a:bodyPr wrap="square" rtlCol="0">
            <a:spAutoFit/>
          </a:bodyPr>
          <a:lstStyle/>
          <a:p>
            <a:pPr algn="l"/>
            <a:r>
              <a:rPr lang="en-US" sz="2400" dirty="0">
                <a:solidFill>
                  <a:schemeClr val="bg2">
                    <a:lumMod val="10000"/>
                  </a:schemeClr>
                </a:solidFill>
                <a:latin typeface="Arial" panose="020B0604020202020204" pitchFamily="34" charset="0"/>
                <a:cs typeface="Arial" panose="020B0604020202020204" pitchFamily="34" charset="0"/>
              </a:rPr>
              <a:t>These bodies may have the ability to impose sanctions and suspend or remove licenses for businesses to legally trade, or the ability to expel members or firms from membership in the professional association and should be part of the strategy for addressing the behavior of professional enablers.</a:t>
            </a:r>
          </a:p>
        </p:txBody>
      </p:sp>
    </p:spTree>
    <p:extLst>
      <p:ext uri="{BB962C8B-B14F-4D97-AF65-F5344CB8AC3E}">
        <p14:creationId xmlns:p14="http://schemas.microsoft.com/office/powerpoint/2010/main" val="1526267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D559C10-9178-FDE3-8925-F916E5941C39}"/>
              </a:ext>
            </a:extLst>
          </p:cNvPr>
          <p:cNvSpPr>
            <a:spLocks noGrp="1"/>
          </p:cNvSpPr>
          <p:nvPr>
            <p:ph type="title"/>
          </p:nvPr>
        </p:nvSpPr>
        <p:spPr>
          <a:xfrm>
            <a:off x="1449625" y="253491"/>
            <a:ext cx="9888000" cy="1022400"/>
          </a:xfrm>
        </p:spPr>
        <p:txBody>
          <a:bodyPr/>
          <a:lstStyle/>
          <a:p>
            <a:r>
              <a:rPr lang="en-US" b="1" dirty="0">
                <a:solidFill>
                  <a:schemeClr val="bg2">
                    <a:lumMod val="10000"/>
                  </a:schemeClr>
                </a:solidFill>
              </a:rPr>
              <a:t>Supervisory Bodies Play a Crucial Role</a:t>
            </a:r>
          </a:p>
        </p:txBody>
      </p:sp>
      <p:sp>
        <p:nvSpPr>
          <p:cNvPr id="70" name="Rectangle 69">
            <a:extLst>
              <a:ext uri="{FF2B5EF4-FFF2-40B4-BE49-F238E27FC236}">
                <a16:creationId xmlns:a16="http://schemas.microsoft.com/office/drawing/2014/main" id="{557E43E6-9DAD-4A8C-8089-5A41EAF039B0}"/>
              </a:ext>
            </a:extLst>
          </p:cNvPr>
          <p:cNvSpPr/>
          <p:nvPr/>
        </p:nvSpPr>
        <p:spPr>
          <a:xfrm>
            <a:off x="1102365" y="1541066"/>
            <a:ext cx="10126468" cy="4878021"/>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nSpc>
                <a:spcPct val="100000"/>
              </a:lnSpc>
              <a:spcBef>
                <a:spcPts val="600"/>
              </a:spcBef>
            </a:pPr>
            <a:r>
              <a:rPr lang="en-US" b="0" i="0" dirty="0">
                <a:solidFill>
                  <a:schemeClr val="bg2">
                    <a:lumMod val="10000"/>
                  </a:schemeClr>
                </a:solidFill>
                <a:effectLst/>
                <a:latin typeface="+mj-lt"/>
              </a:rPr>
              <a:t>Supervisory bodies play a crucial role in regulating professional enablers and preventing their potential abuse in financial crimes.  </a:t>
            </a:r>
          </a:p>
          <a:p>
            <a:pPr>
              <a:lnSpc>
                <a:spcPct val="100000"/>
              </a:lnSpc>
              <a:spcBef>
                <a:spcPts val="600"/>
              </a:spcBef>
            </a:pPr>
            <a:r>
              <a:rPr lang="en-US" b="0" i="0" dirty="0">
                <a:solidFill>
                  <a:schemeClr val="bg2">
                    <a:lumMod val="10000"/>
                  </a:schemeClr>
                </a:solidFill>
                <a:effectLst/>
                <a:latin typeface="+mj-lt"/>
              </a:rPr>
              <a:t>Supervisory bodies ensure professional enablers adhere to Anti-Money Laundering (AML) and Counter-Terrorist Financing (CTF) regulations. </a:t>
            </a:r>
          </a:p>
          <a:p>
            <a:pPr marL="285750" indent="-285750">
              <a:lnSpc>
                <a:spcPct val="100000"/>
              </a:lnSpc>
              <a:spcBef>
                <a:spcPts val="600"/>
              </a:spcBef>
              <a:buFontTx/>
              <a:buChar char="-"/>
            </a:pPr>
            <a:r>
              <a:rPr lang="en-US" b="0" i="0" dirty="0">
                <a:solidFill>
                  <a:schemeClr val="bg2">
                    <a:lumMod val="10000"/>
                  </a:schemeClr>
                </a:solidFill>
                <a:effectLst/>
                <a:latin typeface="+mj-lt"/>
              </a:rPr>
              <a:t>They monitor compliance with obligations such as customer due diligence, suspicious transaction reporting, and record-keeping.</a:t>
            </a:r>
          </a:p>
          <a:p>
            <a:pPr marL="285750" indent="-285750">
              <a:lnSpc>
                <a:spcPct val="100000"/>
              </a:lnSpc>
              <a:spcBef>
                <a:spcPts val="600"/>
              </a:spcBef>
              <a:buFontTx/>
              <a:buChar char="-"/>
            </a:pPr>
            <a:r>
              <a:rPr lang="en-US" dirty="0">
                <a:solidFill>
                  <a:schemeClr val="bg2">
                    <a:lumMod val="10000"/>
                  </a:schemeClr>
                </a:solidFill>
                <a:latin typeface="+mj-lt"/>
              </a:rPr>
              <a:t>Audits and Inspections: Regular audits and inspections are conducted to check for adherence to regulatory requirements. These audits allow supervisory bodies to detect any lapses in controls and systems, correct them, and impose penalties if needed.</a:t>
            </a:r>
          </a:p>
          <a:p>
            <a:pPr marL="285750" indent="-285750">
              <a:lnSpc>
                <a:spcPct val="100000"/>
              </a:lnSpc>
              <a:spcBef>
                <a:spcPts val="600"/>
              </a:spcBef>
              <a:buFontTx/>
              <a:buChar char="-"/>
            </a:pPr>
            <a:r>
              <a:rPr lang="en-US" b="0" i="0" dirty="0">
                <a:solidFill>
                  <a:schemeClr val="bg2">
                    <a:lumMod val="10000"/>
                  </a:schemeClr>
                </a:solidFill>
                <a:effectLst/>
                <a:latin typeface="+mj-lt"/>
              </a:rPr>
              <a:t>Training and Guidance: These bodies provide training programs and guidance to professional enablers to ensure they understand their legal and ethical obligations and the consequences of non-compliance.</a:t>
            </a:r>
            <a:endParaRPr lang="en-US" dirty="0">
              <a:solidFill>
                <a:schemeClr val="bg2">
                  <a:lumMod val="10000"/>
                </a:schemeClr>
              </a:solidFill>
              <a:latin typeface="+mj-lt"/>
            </a:endParaRPr>
          </a:p>
          <a:p>
            <a:pPr marL="285750" indent="-285750">
              <a:lnSpc>
                <a:spcPct val="100000"/>
              </a:lnSpc>
              <a:spcBef>
                <a:spcPts val="600"/>
              </a:spcBef>
              <a:buFontTx/>
              <a:buChar char="-"/>
            </a:pPr>
            <a:r>
              <a:rPr lang="en-US" b="0" i="0" dirty="0">
                <a:solidFill>
                  <a:schemeClr val="bg2">
                    <a:lumMod val="10000"/>
                  </a:schemeClr>
                </a:solidFill>
                <a:effectLst/>
                <a:latin typeface="+mj-lt"/>
              </a:rPr>
              <a:t>Penalties for Non-Compliance: If professional enablers fail to comply with AML/CTF requirements, supervisory bodies have the power to impose significant penalties, ranging from fines to revocation of licenses or professional status.</a:t>
            </a:r>
          </a:p>
          <a:p>
            <a:pPr>
              <a:lnSpc>
                <a:spcPct val="100000"/>
              </a:lnSpc>
              <a:spcBef>
                <a:spcPts val="600"/>
              </a:spcBef>
            </a:pPr>
            <a:endParaRPr lang="en-US" sz="2000" dirty="0">
              <a:solidFill>
                <a:schemeClr val="bg2">
                  <a:lumMod val="10000"/>
                </a:schemeClr>
              </a:solidFill>
              <a:latin typeface="+mj-lt"/>
            </a:endParaRPr>
          </a:p>
        </p:txBody>
      </p:sp>
    </p:spTree>
    <p:extLst>
      <p:ext uri="{BB962C8B-B14F-4D97-AF65-F5344CB8AC3E}">
        <p14:creationId xmlns:p14="http://schemas.microsoft.com/office/powerpoint/2010/main" val="1507590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a:extLst>
              <a:ext uri="{FF2B5EF4-FFF2-40B4-BE49-F238E27FC236}">
                <a16:creationId xmlns:a16="http://schemas.microsoft.com/office/drawing/2014/main" id="{285DC1AA-7CB9-AA2D-0BA2-4397EEAE0C2D}"/>
              </a:ext>
            </a:extLst>
          </p:cNvPr>
          <p:cNvPicPr>
            <a:picLocks noChangeAspect="1"/>
          </p:cNvPicPr>
          <p:nvPr/>
        </p:nvPicPr>
        <p:blipFill>
          <a:blip r:embed="rId3"/>
          <a:stretch>
            <a:fillRect/>
          </a:stretch>
        </p:blipFill>
        <p:spPr>
          <a:xfrm>
            <a:off x="9192127" y="2257863"/>
            <a:ext cx="2204949" cy="3252599"/>
          </a:xfrm>
          <a:prstGeom prst="rect">
            <a:avLst/>
          </a:prstGeom>
        </p:spPr>
      </p:pic>
      <p:sp>
        <p:nvSpPr>
          <p:cNvPr id="3" name="Title 2">
            <a:extLst>
              <a:ext uri="{FF2B5EF4-FFF2-40B4-BE49-F238E27FC236}">
                <a16:creationId xmlns:a16="http://schemas.microsoft.com/office/drawing/2014/main" id="{70A9BCAD-1E49-3F6C-C3F6-E21325AE073A}"/>
              </a:ext>
            </a:extLst>
          </p:cNvPr>
          <p:cNvSpPr>
            <a:spLocks noGrp="1"/>
          </p:cNvSpPr>
          <p:nvPr>
            <p:ph type="title"/>
          </p:nvPr>
        </p:nvSpPr>
        <p:spPr>
          <a:xfrm>
            <a:off x="1440000" y="237600"/>
            <a:ext cx="10230632" cy="1022400"/>
          </a:xfrm>
        </p:spPr>
        <p:txBody>
          <a:bodyPr/>
          <a:lstStyle/>
          <a:p>
            <a:r>
              <a:rPr lang="en-US" sz="3600" b="1" dirty="0">
                <a:solidFill>
                  <a:schemeClr val="bg2">
                    <a:lumMod val="10000"/>
                  </a:schemeClr>
                </a:solidFill>
              </a:rPr>
              <a:t>Supervision and Regulation</a:t>
            </a:r>
            <a:endParaRPr lang="en-US" sz="2400" dirty="0"/>
          </a:p>
        </p:txBody>
      </p:sp>
      <p:sp>
        <p:nvSpPr>
          <p:cNvPr id="9" name="Content Placeholder 8">
            <a:extLst>
              <a:ext uri="{FF2B5EF4-FFF2-40B4-BE49-F238E27FC236}">
                <a16:creationId xmlns:a16="http://schemas.microsoft.com/office/drawing/2014/main" id="{712AC904-BEFE-B467-1C15-D8B994E37BFD}"/>
              </a:ext>
            </a:extLst>
          </p:cNvPr>
          <p:cNvSpPr>
            <a:spLocks noGrp="1"/>
          </p:cNvSpPr>
          <p:nvPr>
            <p:ph idx="1"/>
          </p:nvPr>
        </p:nvSpPr>
        <p:spPr>
          <a:xfrm>
            <a:off x="1016305" y="1724810"/>
            <a:ext cx="9535389" cy="882719"/>
          </a:xfrm>
        </p:spPr>
        <p:txBody>
          <a:bodyPr>
            <a:noAutofit/>
          </a:bodyPr>
          <a:lstStyle/>
          <a:p>
            <a:pPr marL="0" indent="0">
              <a:buNone/>
            </a:pPr>
            <a:r>
              <a:rPr lang="en-US" sz="2400" b="0" i="0" u="none" strike="noStrike" baseline="0" dirty="0">
                <a:solidFill>
                  <a:schemeClr val="bg2">
                    <a:lumMod val="10000"/>
                  </a:schemeClr>
                </a:solidFill>
                <a:latin typeface="ArialMT"/>
              </a:rPr>
              <a:t>Appropriate regulation and supervision is important as it can have both a deterrent and awareness-raising effect for enablers. </a:t>
            </a:r>
          </a:p>
          <a:p>
            <a:pPr marL="0" indent="0" algn="l">
              <a:buNone/>
            </a:pPr>
            <a:endParaRPr lang="en-US" sz="800" b="0" i="0" u="none" strike="noStrike" baseline="0" dirty="0">
              <a:solidFill>
                <a:schemeClr val="bg2">
                  <a:lumMod val="10000"/>
                </a:schemeClr>
              </a:solidFill>
              <a:latin typeface="ArialMT"/>
            </a:endParaRPr>
          </a:p>
        </p:txBody>
      </p:sp>
      <p:sp>
        <p:nvSpPr>
          <p:cNvPr id="2" name="TextBox 1">
            <a:extLst>
              <a:ext uri="{FF2B5EF4-FFF2-40B4-BE49-F238E27FC236}">
                <a16:creationId xmlns:a16="http://schemas.microsoft.com/office/drawing/2014/main" id="{E26D674D-5B14-6154-9C0C-2789CE5FEEBF}"/>
              </a:ext>
            </a:extLst>
          </p:cNvPr>
          <p:cNvSpPr txBox="1"/>
          <p:nvPr/>
        </p:nvSpPr>
        <p:spPr>
          <a:xfrm>
            <a:off x="1016305" y="2607529"/>
            <a:ext cx="8488642" cy="3570208"/>
          </a:xfrm>
          <a:prstGeom prst="rect">
            <a:avLst/>
          </a:prstGeom>
          <a:noFill/>
        </p:spPr>
        <p:txBody>
          <a:bodyPr wrap="square" rtlCol="0">
            <a:spAutoFit/>
          </a:bodyPr>
          <a:lstStyle/>
          <a:p>
            <a:pPr marL="0" indent="0" algn="l">
              <a:buNone/>
            </a:pPr>
            <a:r>
              <a:rPr lang="en-US" sz="2400" b="0" i="0" u="none" strike="noStrike" baseline="0" dirty="0">
                <a:solidFill>
                  <a:schemeClr val="bg2">
                    <a:lumMod val="10000"/>
                  </a:schemeClr>
                </a:solidFill>
                <a:latin typeface="ArialMT"/>
              </a:rPr>
              <a:t>A robust supervisory and regulatory framework with the relevant Financial Action Task Force (FATF) standards for AML and CFT is necessary. </a:t>
            </a:r>
          </a:p>
          <a:p>
            <a:pPr marL="0" indent="0" algn="l">
              <a:buNone/>
            </a:pPr>
            <a:endParaRPr lang="en-US" sz="1000" b="0" i="0" u="none" strike="noStrike" baseline="0" dirty="0">
              <a:solidFill>
                <a:schemeClr val="bg2">
                  <a:lumMod val="10000"/>
                </a:schemeClr>
              </a:solidFill>
              <a:latin typeface="ArialMT"/>
            </a:endParaRPr>
          </a:p>
          <a:p>
            <a:pPr marL="0" indent="0" algn="l">
              <a:buNone/>
            </a:pPr>
            <a:endParaRPr lang="en-US" sz="600" b="0" i="0" u="none" strike="noStrike" baseline="0" dirty="0">
              <a:solidFill>
                <a:schemeClr val="bg2">
                  <a:lumMod val="10000"/>
                </a:schemeClr>
              </a:solidFill>
              <a:latin typeface="ArialMT"/>
            </a:endParaRPr>
          </a:p>
          <a:p>
            <a:pPr marL="0" indent="0" algn="l">
              <a:buNone/>
            </a:pPr>
            <a:r>
              <a:rPr lang="en-US" sz="2400" b="0" i="0" u="none" strike="noStrike" baseline="0" dirty="0">
                <a:solidFill>
                  <a:schemeClr val="bg2">
                    <a:lumMod val="10000"/>
                  </a:schemeClr>
                </a:solidFill>
                <a:latin typeface="ArialMT"/>
              </a:rPr>
              <a:t>The FATF standards require regulation and supervision of designated non-financial businesses and professions (DNFBPs) which includes lawyers, notaries, accountants, other independent legal professionals and trust and company service providers. </a:t>
            </a:r>
          </a:p>
          <a:p>
            <a:endParaRPr lang="en-US" dirty="0"/>
          </a:p>
        </p:txBody>
      </p:sp>
    </p:spTree>
    <p:extLst>
      <p:ext uri="{BB962C8B-B14F-4D97-AF65-F5344CB8AC3E}">
        <p14:creationId xmlns:p14="http://schemas.microsoft.com/office/powerpoint/2010/main" val="937239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A9BCAD-1E49-3F6C-C3F6-E21325AE073A}"/>
              </a:ext>
            </a:extLst>
          </p:cNvPr>
          <p:cNvSpPr>
            <a:spLocks noGrp="1"/>
          </p:cNvSpPr>
          <p:nvPr>
            <p:ph type="title"/>
          </p:nvPr>
        </p:nvSpPr>
        <p:spPr>
          <a:xfrm>
            <a:off x="1440000" y="237600"/>
            <a:ext cx="10230632" cy="1022400"/>
          </a:xfrm>
        </p:spPr>
        <p:txBody>
          <a:bodyPr/>
          <a:lstStyle/>
          <a:p>
            <a:r>
              <a:rPr lang="en-US" sz="3600" b="1" dirty="0">
                <a:solidFill>
                  <a:schemeClr val="bg2">
                    <a:lumMod val="10000"/>
                  </a:schemeClr>
                </a:solidFill>
              </a:rPr>
              <a:t>Regulation Creates Legal Obligations</a:t>
            </a:r>
            <a:endParaRPr lang="en-US" sz="2400" dirty="0"/>
          </a:p>
        </p:txBody>
      </p:sp>
      <p:sp>
        <p:nvSpPr>
          <p:cNvPr id="9" name="Content Placeholder 8">
            <a:extLst>
              <a:ext uri="{FF2B5EF4-FFF2-40B4-BE49-F238E27FC236}">
                <a16:creationId xmlns:a16="http://schemas.microsoft.com/office/drawing/2014/main" id="{712AC904-BEFE-B467-1C15-D8B994E37BFD}"/>
              </a:ext>
            </a:extLst>
          </p:cNvPr>
          <p:cNvSpPr>
            <a:spLocks noGrp="1"/>
          </p:cNvSpPr>
          <p:nvPr>
            <p:ph idx="1"/>
          </p:nvPr>
        </p:nvSpPr>
        <p:spPr>
          <a:xfrm>
            <a:off x="896111" y="1724810"/>
            <a:ext cx="10570465" cy="1411582"/>
          </a:xfrm>
        </p:spPr>
        <p:txBody>
          <a:bodyPr>
            <a:noAutofit/>
          </a:bodyPr>
          <a:lstStyle/>
          <a:p>
            <a:pPr marL="0" indent="0">
              <a:buNone/>
            </a:pPr>
            <a:r>
              <a:rPr lang="en-US" sz="2000" b="0" i="0" u="none" strike="noStrike" baseline="0" dirty="0">
                <a:solidFill>
                  <a:schemeClr val="bg2">
                    <a:lumMod val="10000"/>
                  </a:schemeClr>
                </a:solidFill>
                <a:latin typeface="+mj-lt"/>
              </a:rPr>
              <a:t>Regulations impose legal obligations on professional enablers, such as conducting rigorous customer due diligence, reporting suspicious transactions, and maintaining comprehensive records. These duties make it more difficult for clients to use professional enablers to commit financial crimes.</a:t>
            </a:r>
            <a:endParaRPr lang="en-US" sz="700" b="0" i="0" u="none" strike="noStrike" baseline="0" dirty="0">
              <a:solidFill>
                <a:schemeClr val="bg2">
                  <a:lumMod val="10000"/>
                </a:schemeClr>
              </a:solidFill>
              <a:latin typeface="+mj-lt"/>
            </a:endParaRPr>
          </a:p>
        </p:txBody>
      </p:sp>
      <p:sp>
        <p:nvSpPr>
          <p:cNvPr id="2" name="TextBox 1">
            <a:extLst>
              <a:ext uri="{FF2B5EF4-FFF2-40B4-BE49-F238E27FC236}">
                <a16:creationId xmlns:a16="http://schemas.microsoft.com/office/drawing/2014/main" id="{E26D674D-5B14-6154-9C0C-2789CE5FEEBF}"/>
              </a:ext>
            </a:extLst>
          </p:cNvPr>
          <p:cNvSpPr txBox="1"/>
          <p:nvPr/>
        </p:nvSpPr>
        <p:spPr>
          <a:xfrm>
            <a:off x="970125" y="3429000"/>
            <a:ext cx="10570465" cy="2246769"/>
          </a:xfrm>
          <a:prstGeom prst="rect">
            <a:avLst/>
          </a:prstGeom>
          <a:noFill/>
        </p:spPr>
        <p:txBody>
          <a:bodyPr wrap="square" rtlCol="0">
            <a:spAutoFit/>
          </a:bodyPr>
          <a:lstStyle/>
          <a:p>
            <a:pPr marL="0" indent="0" algn="l">
              <a:buNone/>
            </a:pPr>
            <a:r>
              <a:rPr lang="en-US" sz="2000" b="0" i="0" u="none" strike="noStrike" baseline="0" dirty="0">
                <a:solidFill>
                  <a:schemeClr val="bg2">
                    <a:lumMod val="10000"/>
                  </a:schemeClr>
                </a:solidFill>
                <a:latin typeface="ArialMT"/>
              </a:rPr>
              <a:t>They are required to perform meticulous customer due diligence, understand the nature and purpose of their business relationships, maintain comprehensive records of transactions, and promptly report any suspicious activities to the designated authorities. Regular audits ensure adherence to these legal responsibilities, and any non-compliance can lead to severe penalties including fines, license revocation, or even criminal charges. By instilling a culture of compliance and accountability, these legal obligations effectively supervise professional enablers, deterring them from facilitating financial crimes.</a:t>
            </a:r>
            <a:endParaRPr lang="en-US" sz="1600" dirty="0"/>
          </a:p>
        </p:txBody>
      </p:sp>
    </p:spTree>
    <p:extLst>
      <p:ext uri="{BB962C8B-B14F-4D97-AF65-F5344CB8AC3E}">
        <p14:creationId xmlns:p14="http://schemas.microsoft.com/office/powerpoint/2010/main" val="853386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A9BCAD-1E49-3F6C-C3F6-E21325AE073A}"/>
              </a:ext>
            </a:extLst>
          </p:cNvPr>
          <p:cNvSpPr>
            <a:spLocks noGrp="1"/>
          </p:cNvSpPr>
          <p:nvPr>
            <p:ph type="title"/>
          </p:nvPr>
        </p:nvSpPr>
        <p:spPr>
          <a:xfrm>
            <a:off x="1440000" y="237600"/>
            <a:ext cx="10230632" cy="1022400"/>
          </a:xfrm>
        </p:spPr>
        <p:txBody>
          <a:bodyPr/>
          <a:lstStyle/>
          <a:p>
            <a:r>
              <a:rPr lang="en-US" sz="3600" b="1" dirty="0">
                <a:solidFill>
                  <a:schemeClr val="bg2">
                    <a:lumMod val="10000"/>
                  </a:schemeClr>
                </a:solidFill>
              </a:rPr>
              <a:t>Mandating Audits</a:t>
            </a:r>
            <a:endParaRPr lang="en-US" sz="2400" dirty="0"/>
          </a:p>
        </p:txBody>
      </p:sp>
      <p:sp>
        <p:nvSpPr>
          <p:cNvPr id="9" name="Content Placeholder 8">
            <a:extLst>
              <a:ext uri="{FF2B5EF4-FFF2-40B4-BE49-F238E27FC236}">
                <a16:creationId xmlns:a16="http://schemas.microsoft.com/office/drawing/2014/main" id="{712AC904-BEFE-B467-1C15-D8B994E37BFD}"/>
              </a:ext>
            </a:extLst>
          </p:cNvPr>
          <p:cNvSpPr>
            <a:spLocks noGrp="1"/>
          </p:cNvSpPr>
          <p:nvPr>
            <p:ph idx="1"/>
          </p:nvPr>
        </p:nvSpPr>
        <p:spPr>
          <a:xfrm>
            <a:off x="877823" y="1697378"/>
            <a:ext cx="10570465" cy="1411582"/>
          </a:xfrm>
        </p:spPr>
        <p:txBody>
          <a:bodyPr>
            <a:noAutofit/>
          </a:bodyPr>
          <a:lstStyle/>
          <a:p>
            <a:pPr marL="0" indent="0">
              <a:buNone/>
            </a:pPr>
            <a:r>
              <a:rPr lang="en-US" sz="1800" b="0" i="0" u="none" strike="noStrike" baseline="0" dirty="0">
                <a:solidFill>
                  <a:schemeClr val="bg2">
                    <a:lumMod val="10000"/>
                  </a:schemeClr>
                </a:solidFill>
                <a:latin typeface="+mj-lt"/>
              </a:rPr>
              <a:t>Mandating regular audits is a powerful mechanism to supervise professional enablers and prevent their potential involvement in financial crimes. Audits serve as a systematic examination of an individual's or organization's accounts, transactions, and business operations, ensuring they are in compliance with relevant laws and regulations.</a:t>
            </a:r>
            <a:endParaRPr lang="en-US" sz="600" b="0" i="0" u="none" strike="noStrike" baseline="0" dirty="0">
              <a:solidFill>
                <a:schemeClr val="bg2">
                  <a:lumMod val="10000"/>
                </a:schemeClr>
              </a:solidFill>
              <a:latin typeface="+mj-lt"/>
            </a:endParaRPr>
          </a:p>
        </p:txBody>
      </p:sp>
      <p:sp>
        <p:nvSpPr>
          <p:cNvPr id="2" name="TextBox 1">
            <a:extLst>
              <a:ext uri="{FF2B5EF4-FFF2-40B4-BE49-F238E27FC236}">
                <a16:creationId xmlns:a16="http://schemas.microsoft.com/office/drawing/2014/main" id="{E26D674D-5B14-6154-9C0C-2789CE5FEEBF}"/>
              </a:ext>
            </a:extLst>
          </p:cNvPr>
          <p:cNvSpPr txBox="1"/>
          <p:nvPr/>
        </p:nvSpPr>
        <p:spPr>
          <a:xfrm>
            <a:off x="877823" y="2962656"/>
            <a:ext cx="10570465" cy="3416320"/>
          </a:xfrm>
          <a:prstGeom prst="rect">
            <a:avLst/>
          </a:prstGeom>
          <a:noFill/>
        </p:spPr>
        <p:txBody>
          <a:bodyPr wrap="square" rtlCol="0">
            <a:spAutoFit/>
          </a:bodyPr>
          <a:lstStyle/>
          <a:p>
            <a:pPr marL="0" indent="0" algn="l">
              <a:buNone/>
            </a:pPr>
            <a:r>
              <a:rPr lang="en-US" b="1" dirty="0">
                <a:solidFill>
                  <a:schemeClr val="bg2">
                    <a:lumMod val="10000"/>
                  </a:schemeClr>
                </a:solidFill>
                <a:latin typeface="+mj-lt"/>
              </a:rPr>
              <a:t>Effective Outcomes of Mandated Audits: </a:t>
            </a:r>
            <a:endParaRPr lang="en-US" b="1" i="0" dirty="0">
              <a:solidFill>
                <a:schemeClr val="bg2">
                  <a:lumMod val="10000"/>
                </a:schemeClr>
              </a:solidFill>
              <a:effectLst/>
              <a:latin typeface="+mj-lt"/>
            </a:endParaRPr>
          </a:p>
          <a:p>
            <a:pPr marL="285750" indent="-285750" algn="l">
              <a:buFont typeface="Arial" panose="020B0604020202020204" pitchFamily="34" charset="0"/>
              <a:buChar char="•"/>
            </a:pPr>
            <a:r>
              <a:rPr lang="en-US" b="0" i="0" dirty="0">
                <a:solidFill>
                  <a:schemeClr val="bg2">
                    <a:lumMod val="10000"/>
                  </a:schemeClr>
                </a:solidFill>
                <a:effectLst/>
                <a:latin typeface="+mj-lt"/>
              </a:rPr>
              <a:t>Audits can reveal anomalies, irregularities, or discrepancies in financial transactions that might otherwise go unnoticed. These could be indicative of illicit activities such as money laundering or fraud.</a:t>
            </a:r>
          </a:p>
          <a:p>
            <a:pPr marL="0" indent="0" algn="l">
              <a:buNone/>
            </a:pPr>
            <a:endParaRPr lang="en-US" dirty="0">
              <a:solidFill>
                <a:schemeClr val="bg2">
                  <a:lumMod val="10000"/>
                </a:schemeClr>
              </a:solidFill>
              <a:latin typeface="+mj-lt"/>
            </a:endParaRPr>
          </a:p>
          <a:p>
            <a:pPr marL="285750" indent="-285750" algn="l">
              <a:buFont typeface="Arial" panose="020B0604020202020204" pitchFamily="34" charset="0"/>
              <a:buChar char="•"/>
            </a:pPr>
            <a:r>
              <a:rPr lang="en-US" dirty="0">
                <a:solidFill>
                  <a:schemeClr val="bg2">
                    <a:lumMod val="10000"/>
                  </a:schemeClr>
                </a:solidFill>
                <a:latin typeface="+mj-lt"/>
              </a:rPr>
              <a:t>Audits verify that professional enablers are adhering to necessary legal and regulatory obligations, such as conducting customer due diligence, reporting suspicious transactions, and maintaining appropriate records. Non-compliance can be promptly identified and rectified.</a:t>
            </a:r>
          </a:p>
          <a:p>
            <a:pPr marL="0" indent="0" algn="l">
              <a:buNone/>
            </a:pPr>
            <a:endParaRPr lang="en-US" dirty="0">
              <a:solidFill>
                <a:schemeClr val="bg2">
                  <a:lumMod val="10000"/>
                </a:schemeClr>
              </a:solidFill>
              <a:latin typeface="+mj-lt"/>
            </a:endParaRPr>
          </a:p>
          <a:p>
            <a:pPr marL="285750" indent="-285750" algn="l">
              <a:buFont typeface="Arial" panose="020B0604020202020204" pitchFamily="34" charset="0"/>
              <a:buChar char="•"/>
            </a:pPr>
            <a:r>
              <a:rPr lang="en-US" dirty="0">
                <a:solidFill>
                  <a:schemeClr val="bg2">
                    <a:lumMod val="10000"/>
                  </a:schemeClr>
                </a:solidFill>
                <a:latin typeface="+mj-lt"/>
              </a:rPr>
              <a:t>Deterrence of Misconduct: The knowledge that regular audits will occur acts as a strong deterrent against misconduct. This awareness can dissuade professional enablers from facilitating or becoming involved in financial crimes.</a:t>
            </a:r>
          </a:p>
        </p:txBody>
      </p:sp>
    </p:spTree>
    <p:extLst>
      <p:ext uri="{BB962C8B-B14F-4D97-AF65-F5344CB8AC3E}">
        <p14:creationId xmlns:p14="http://schemas.microsoft.com/office/powerpoint/2010/main" val="4015102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0A9BCAD-1E49-3F6C-C3F6-E21325AE073A}"/>
              </a:ext>
            </a:extLst>
          </p:cNvPr>
          <p:cNvSpPr>
            <a:spLocks noGrp="1"/>
          </p:cNvSpPr>
          <p:nvPr>
            <p:ph type="title"/>
          </p:nvPr>
        </p:nvSpPr>
        <p:spPr>
          <a:xfrm>
            <a:off x="1440000" y="237600"/>
            <a:ext cx="10230632" cy="1022400"/>
          </a:xfrm>
        </p:spPr>
        <p:txBody>
          <a:bodyPr/>
          <a:lstStyle/>
          <a:p>
            <a:r>
              <a:rPr lang="en-US" sz="3600" b="1" dirty="0">
                <a:solidFill>
                  <a:schemeClr val="bg2">
                    <a:lumMod val="10000"/>
                  </a:schemeClr>
                </a:solidFill>
              </a:rPr>
              <a:t>Regulatory Compliance</a:t>
            </a:r>
            <a:endParaRPr lang="en-US" sz="2400" dirty="0"/>
          </a:p>
        </p:txBody>
      </p:sp>
      <p:sp>
        <p:nvSpPr>
          <p:cNvPr id="9" name="Content Placeholder 8">
            <a:extLst>
              <a:ext uri="{FF2B5EF4-FFF2-40B4-BE49-F238E27FC236}">
                <a16:creationId xmlns:a16="http://schemas.microsoft.com/office/drawing/2014/main" id="{712AC904-BEFE-B467-1C15-D8B994E37BFD}"/>
              </a:ext>
            </a:extLst>
          </p:cNvPr>
          <p:cNvSpPr>
            <a:spLocks noGrp="1"/>
          </p:cNvSpPr>
          <p:nvPr>
            <p:ph idx="1"/>
          </p:nvPr>
        </p:nvSpPr>
        <p:spPr>
          <a:xfrm>
            <a:off x="877822" y="1621305"/>
            <a:ext cx="10570465" cy="734926"/>
          </a:xfrm>
        </p:spPr>
        <p:txBody>
          <a:bodyPr>
            <a:noAutofit/>
          </a:bodyPr>
          <a:lstStyle/>
          <a:p>
            <a:pPr marL="0" indent="0">
              <a:buNone/>
            </a:pPr>
            <a:r>
              <a:rPr lang="en-US" sz="1800" b="0" i="0" u="none" strike="noStrike" baseline="0" dirty="0">
                <a:solidFill>
                  <a:schemeClr val="bg2">
                    <a:lumMod val="10000"/>
                  </a:schemeClr>
                </a:solidFill>
                <a:latin typeface="+mj-lt"/>
              </a:rPr>
              <a:t>Regulatory compliance is a vital instrument in preventing professional enablers from being misused in financial crimes.  Some of the positive results </a:t>
            </a:r>
            <a:r>
              <a:rPr lang="en-US" sz="1800" dirty="0">
                <a:solidFill>
                  <a:schemeClr val="bg2">
                    <a:lumMod val="10000"/>
                  </a:schemeClr>
                </a:solidFill>
                <a:latin typeface="+mj-lt"/>
              </a:rPr>
              <a:t>of regulatory compliance in professions such as accounting and law include:</a:t>
            </a:r>
            <a:endParaRPr lang="en-US" sz="600" b="0" i="0" u="none" strike="noStrike" baseline="0" dirty="0">
              <a:solidFill>
                <a:schemeClr val="bg2">
                  <a:lumMod val="10000"/>
                </a:schemeClr>
              </a:solidFill>
              <a:latin typeface="+mj-lt"/>
            </a:endParaRPr>
          </a:p>
        </p:txBody>
      </p:sp>
      <p:sp>
        <p:nvSpPr>
          <p:cNvPr id="2" name="TextBox 1">
            <a:extLst>
              <a:ext uri="{FF2B5EF4-FFF2-40B4-BE49-F238E27FC236}">
                <a16:creationId xmlns:a16="http://schemas.microsoft.com/office/drawing/2014/main" id="{E26D674D-5B14-6154-9C0C-2789CE5FEEBF}"/>
              </a:ext>
            </a:extLst>
          </p:cNvPr>
          <p:cNvSpPr txBox="1"/>
          <p:nvPr/>
        </p:nvSpPr>
        <p:spPr>
          <a:xfrm>
            <a:off x="877821" y="2655110"/>
            <a:ext cx="10570465" cy="3693319"/>
          </a:xfrm>
          <a:prstGeom prst="rect">
            <a:avLst/>
          </a:prstGeom>
          <a:noFill/>
        </p:spPr>
        <p:txBody>
          <a:bodyPr wrap="square" rtlCol="0">
            <a:spAutoFit/>
          </a:bodyPr>
          <a:lstStyle/>
          <a:p>
            <a:pPr marL="0" indent="0" algn="l">
              <a:buNone/>
            </a:pPr>
            <a:r>
              <a:rPr lang="en-US" b="1" dirty="0">
                <a:solidFill>
                  <a:schemeClr val="bg2">
                    <a:lumMod val="10000"/>
                  </a:schemeClr>
                </a:solidFill>
                <a:latin typeface="+mj-lt"/>
              </a:rPr>
              <a:t>Greater Transparency</a:t>
            </a:r>
            <a:endParaRPr lang="en-US" b="1" i="0" dirty="0">
              <a:solidFill>
                <a:schemeClr val="bg2">
                  <a:lumMod val="10000"/>
                </a:schemeClr>
              </a:solidFill>
              <a:effectLst/>
              <a:latin typeface="+mj-lt"/>
            </a:endParaRPr>
          </a:p>
          <a:p>
            <a:pPr algn="l"/>
            <a:r>
              <a:rPr lang="en-US" b="0" i="0" dirty="0">
                <a:solidFill>
                  <a:schemeClr val="bg2">
                    <a:lumMod val="10000"/>
                  </a:schemeClr>
                </a:solidFill>
                <a:effectLst/>
                <a:latin typeface="+mj-lt"/>
              </a:rPr>
              <a:t>Compliance with regulations often promotes greater transparency in financial transactions and business relationships, making it more challenging for illicit activities to go undetected.</a:t>
            </a:r>
          </a:p>
          <a:p>
            <a:pPr algn="l"/>
            <a:endParaRPr lang="en-US" dirty="0">
              <a:solidFill>
                <a:schemeClr val="bg2">
                  <a:lumMod val="10000"/>
                </a:schemeClr>
              </a:solidFill>
              <a:latin typeface="+mj-lt"/>
            </a:endParaRPr>
          </a:p>
          <a:p>
            <a:pPr algn="l"/>
            <a:r>
              <a:rPr lang="en-US" b="1" dirty="0" err="1">
                <a:solidFill>
                  <a:schemeClr val="bg2">
                    <a:lumMod val="10000"/>
                  </a:schemeClr>
                </a:solidFill>
                <a:latin typeface="+mj-lt"/>
              </a:rPr>
              <a:t>Mandetory</a:t>
            </a:r>
            <a:r>
              <a:rPr lang="en-US" b="1" dirty="0">
                <a:solidFill>
                  <a:schemeClr val="bg2">
                    <a:lumMod val="10000"/>
                  </a:schemeClr>
                </a:solidFill>
                <a:latin typeface="+mj-lt"/>
              </a:rPr>
              <a:t> Reporting</a:t>
            </a:r>
          </a:p>
          <a:p>
            <a:pPr algn="l"/>
            <a:r>
              <a:rPr lang="en-US" dirty="0">
                <a:solidFill>
                  <a:schemeClr val="bg2">
                    <a:lumMod val="10000"/>
                  </a:schemeClr>
                </a:solidFill>
                <a:latin typeface="+mj-lt"/>
              </a:rPr>
              <a:t>Regulations often require professional enablers to report certain types of transactions, especially those that may appear suspicious or exceed a specific value. This facilitates easier tracking and monitoring of large and potentially illicit transactions.</a:t>
            </a:r>
          </a:p>
          <a:p>
            <a:pPr algn="l"/>
            <a:endParaRPr lang="en-US" dirty="0">
              <a:solidFill>
                <a:schemeClr val="bg2">
                  <a:lumMod val="10000"/>
                </a:schemeClr>
              </a:solidFill>
              <a:latin typeface="+mj-lt"/>
            </a:endParaRPr>
          </a:p>
          <a:p>
            <a:pPr algn="l"/>
            <a:r>
              <a:rPr lang="en-US" b="1" dirty="0">
                <a:solidFill>
                  <a:schemeClr val="bg2">
                    <a:lumMod val="10000"/>
                  </a:schemeClr>
                </a:solidFill>
                <a:latin typeface="+mj-lt"/>
              </a:rPr>
              <a:t>Record Keeping</a:t>
            </a:r>
          </a:p>
          <a:p>
            <a:pPr algn="l"/>
            <a:r>
              <a:rPr lang="en-US" dirty="0">
                <a:solidFill>
                  <a:schemeClr val="bg2">
                    <a:lumMod val="10000"/>
                  </a:schemeClr>
                </a:solidFill>
                <a:latin typeface="+mj-lt"/>
              </a:rPr>
              <a:t>Professional enablers are often required to maintain detailed records of their clients' transactions and business activities. This paper trail can prove invaluable when investigating potential financial crimes and ensures that transactions cannot be concealed.</a:t>
            </a:r>
          </a:p>
        </p:txBody>
      </p:sp>
    </p:spTree>
    <p:extLst>
      <p:ext uri="{BB962C8B-B14F-4D97-AF65-F5344CB8AC3E}">
        <p14:creationId xmlns:p14="http://schemas.microsoft.com/office/powerpoint/2010/main" val="3761059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 name="Title 2">
            <a:extLst>
              <a:ext uri="{FF2B5EF4-FFF2-40B4-BE49-F238E27FC236}">
                <a16:creationId xmlns:a16="http://schemas.microsoft.com/office/drawing/2014/main" id="{A3CEAD9C-9865-40B5-B95D-0A11562F3F5D}"/>
              </a:ext>
            </a:extLst>
          </p:cNvPr>
          <p:cNvSpPr txBox="1">
            <a:spLocks/>
          </p:cNvSpPr>
          <p:nvPr/>
        </p:nvSpPr>
        <p:spPr>
          <a:xfrm>
            <a:off x="1440000" y="237600"/>
            <a:ext cx="9888000" cy="1022400"/>
          </a:xfrm>
          <a:prstGeom prst="rect">
            <a:avLst/>
          </a:prstGeom>
        </p:spPr>
        <p:txBody>
          <a:bodyPr vert="horz" lIns="91440" tIns="45720" rIns="91440" bIns="45720" rtlCol="0" anchor="ctr">
            <a:noAutofit/>
          </a:bodyPr>
          <a:lstStyle>
            <a:lvl1pPr algn="l" rtl="0" eaLnBrk="1" latinLnBrk="0" hangingPunct="1">
              <a:spcBef>
                <a:spcPct val="0"/>
              </a:spcBef>
              <a:buNone/>
              <a:defRPr kumimoji="0" sz="3200" kern="1200">
                <a:solidFill>
                  <a:schemeClr val="tx1"/>
                </a:solidFill>
                <a:latin typeface="+mj-lt"/>
                <a:ea typeface="+mj-ea"/>
                <a:cs typeface="+mj-cs"/>
              </a:defRPr>
            </a:lvl1pPr>
          </a:lstStyle>
          <a:p>
            <a:r>
              <a:rPr lang="en-US" b="1" dirty="0">
                <a:solidFill>
                  <a:schemeClr val="bg2">
                    <a:lumMod val="10000"/>
                  </a:schemeClr>
                </a:solidFill>
              </a:rPr>
              <a:t>Ways to Regulation and Enforcement can Disrupt Professional Enablers</a:t>
            </a:r>
            <a:endParaRPr lang="en-US" b="1" i="1" dirty="0">
              <a:latin typeface="Calibri" panose="020F0502020204030204" pitchFamily="34" charset="0"/>
              <a:cs typeface="Calibri" panose="020F0502020204030204" pitchFamily="34" charset="0"/>
            </a:endParaRPr>
          </a:p>
        </p:txBody>
      </p:sp>
      <p:sp>
        <p:nvSpPr>
          <p:cNvPr id="4" name="Title 3">
            <a:extLst>
              <a:ext uri="{FF2B5EF4-FFF2-40B4-BE49-F238E27FC236}">
                <a16:creationId xmlns:a16="http://schemas.microsoft.com/office/drawing/2014/main" id="{AE39CF0C-E919-883B-4F5C-5BEBD0F65298}"/>
              </a:ext>
            </a:extLst>
          </p:cNvPr>
          <p:cNvSpPr txBox="1">
            <a:spLocks/>
          </p:cNvSpPr>
          <p:nvPr/>
        </p:nvSpPr>
        <p:spPr bwMode="gray">
          <a:xfrm>
            <a:off x="594519" y="536415"/>
            <a:ext cx="11002962" cy="794656"/>
          </a:xfrm>
          <a:prstGeom prst="rect">
            <a:avLst/>
          </a:prstGeom>
        </p:spPr>
        <p:txBody>
          <a:bodyPr vert="horz" lIns="0" tIns="0" rIns="0" bIns="0" rtlCol="0" anchor="ctr" anchorCtr="0">
            <a:normAutofit/>
          </a:bodyPr>
          <a:lstStyle>
            <a:lvl1pPr algn="l" defTabSz="914400" rtl="0" eaLnBrk="1" latinLnBrk="0" hangingPunct="1">
              <a:spcBef>
                <a:spcPct val="0"/>
              </a:spcBef>
              <a:buNone/>
              <a:defRPr sz="2100" b="0" i="0" kern="1200">
                <a:solidFill>
                  <a:schemeClr val="tx1"/>
                </a:solidFill>
                <a:latin typeface="Calibri Light" panose="020F0302020204030204" pitchFamily="34" charset="0"/>
                <a:ea typeface="+mj-ea"/>
                <a:cs typeface="Calibri Light" panose="020F0302020204030204" pitchFamily="34" charset="0"/>
              </a:defRPr>
            </a:lvl1pPr>
          </a:lstStyle>
          <a:p>
            <a:pPr fontAlgn="auto">
              <a:spcAft>
                <a:spcPts val="0"/>
              </a:spcAft>
            </a:pPr>
            <a:endParaRPr lang="en-US" sz="3200" b="1" dirty="0">
              <a:latin typeface="+mj-lt"/>
              <a:cs typeface="Calibri Light"/>
            </a:endParaRPr>
          </a:p>
        </p:txBody>
      </p:sp>
      <p:grpSp>
        <p:nvGrpSpPr>
          <p:cNvPr id="2" name="Group 1">
            <a:extLst>
              <a:ext uri="{FF2B5EF4-FFF2-40B4-BE49-F238E27FC236}">
                <a16:creationId xmlns:a16="http://schemas.microsoft.com/office/drawing/2014/main" id="{A5FB7556-9075-F6F0-5A83-A4894325FD75}"/>
              </a:ext>
            </a:extLst>
          </p:cNvPr>
          <p:cNvGrpSpPr/>
          <p:nvPr/>
        </p:nvGrpSpPr>
        <p:grpSpPr>
          <a:xfrm>
            <a:off x="594519" y="1840832"/>
            <a:ext cx="10959772" cy="4161639"/>
            <a:chOff x="637708" y="1925053"/>
            <a:chExt cx="10959772" cy="4161639"/>
          </a:xfrm>
        </p:grpSpPr>
        <p:sp>
          <p:nvSpPr>
            <p:cNvPr id="194" name="Arrow: Pentagon 193">
              <a:extLst>
                <a:ext uri="{FF2B5EF4-FFF2-40B4-BE49-F238E27FC236}">
                  <a16:creationId xmlns:a16="http://schemas.microsoft.com/office/drawing/2014/main" id="{A6982886-0833-4076-AA23-6C011A805966}"/>
                </a:ext>
              </a:extLst>
            </p:cNvPr>
            <p:cNvSpPr/>
            <p:nvPr/>
          </p:nvSpPr>
          <p:spPr bwMode="gray">
            <a:xfrm rot="10800000">
              <a:off x="6668695" y="1963482"/>
              <a:ext cx="4928785" cy="4123210"/>
            </a:xfrm>
            <a:prstGeom prst="homePlate">
              <a:avLst>
                <a:gd name="adj" fmla="val 32653"/>
              </a:avLst>
            </a:prstGeom>
            <a:noFill/>
            <a:ln w="38100" algn="ctr">
              <a:solidFill>
                <a:schemeClr val="tx1">
                  <a:lumMod val="20000"/>
                  <a:lumOff val="80000"/>
                </a:schemeClr>
              </a:solidFill>
              <a:miter lim="800000"/>
              <a:headEnd/>
              <a:tailEnd/>
            </a:ln>
          </p:spPr>
          <p:txBody>
            <a:bodyPr wrap="square" lIns="88900" tIns="88900" rIns="88900" bIns="88900" rtlCol="0" anchor="t"/>
            <a:lstStyle/>
            <a:p>
              <a:pPr algn="ctr">
                <a:lnSpc>
                  <a:spcPct val="106000"/>
                </a:lnSpc>
              </a:pPr>
              <a:endParaRPr lang="en-US" sz="1200" b="1" dirty="0">
                <a:solidFill>
                  <a:srgbClr val="FFFFFF"/>
                </a:solidFill>
                <a:latin typeface="Open Sans"/>
              </a:endParaRPr>
            </a:p>
          </p:txBody>
        </p:sp>
        <p:sp>
          <p:nvSpPr>
            <p:cNvPr id="209" name="Arrow: Pentagon 208">
              <a:extLst>
                <a:ext uri="{FF2B5EF4-FFF2-40B4-BE49-F238E27FC236}">
                  <a16:creationId xmlns:a16="http://schemas.microsoft.com/office/drawing/2014/main" id="{B08A83C7-1628-490E-A423-8157D01A60BE}"/>
                </a:ext>
              </a:extLst>
            </p:cNvPr>
            <p:cNvSpPr/>
            <p:nvPr/>
          </p:nvSpPr>
          <p:spPr bwMode="gray">
            <a:xfrm>
              <a:off x="637708" y="1925053"/>
              <a:ext cx="4641608" cy="4161639"/>
            </a:xfrm>
            <a:prstGeom prst="homePlate">
              <a:avLst>
                <a:gd name="adj" fmla="val 32653"/>
              </a:avLst>
            </a:prstGeom>
            <a:noFill/>
            <a:ln w="38100" algn="ctr">
              <a:solidFill>
                <a:schemeClr val="tx1">
                  <a:lumMod val="20000"/>
                  <a:lumOff val="80000"/>
                </a:schemeClr>
              </a:solidFill>
              <a:miter lim="800000"/>
              <a:headEnd/>
              <a:tailEnd/>
            </a:ln>
          </p:spPr>
          <p:txBody>
            <a:bodyPr wrap="square" lIns="88900" tIns="88900" rIns="88900" bIns="88900" rtlCol="0" anchor="t"/>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endParaRPr kumimoji="0" lang="en-US" sz="1200" b="1" i="0" u="none" strike="noStrike" kern="1200" cap="none" spc="0" normalizeH="0" baseline="0" noProof="0" dirty="0">
                <a:ln>
                  <a:noFill/>
                </a:ln>
                <a:solidFill>
                  <a:srgbClr val="FFFFFF"/>
                </a:solidFill>
                <a:effectLst/>
                <a:uLnTx/>
                <a:uFillTx/>
                <a:latin typeface="Open Sans"/>
                <a:ea typeface="+mn-ea"/>
                <a:cs typeface="+mn-cs"/>
              </a:endParaRPr>
            </a:p>
          </p:txBody>
        </p:sp>
        <p:sp>
          <p:nvSpPr>
            <p:cNvPr id="213" name="Rectangle 212">
              <a:extLst>
                <a:ext uri="{FF2B5EF4-FFF2-40B4-BE49-F238E27FC236}">
                  <a16:creationId xmlns:a16="http://schemas.microsoft.com/office/drawing/2014/main" id="{3DBA2D0A-2B23-4B23-8328-B8F944CAAE1F}"/>
                </a:ext>
              </a:extLst>
            </p:cNvPr>
            <p:cNvSpPr/>
            <p:nvPr/>
          </p:nvSpPr>
          <p:spPr bwMode="gray">
            <a:xfrm>
              <a:off x="752007" y="3533411"/>
              <a:ext cx="1138940" cy="715144"/>
            </a:xfrm>
            <a:prstGeom prst="rect">
              <a:avLst/>
            </a:prstGeom>
            <a:solidFill>
              <a:schemeClr val="accent2"/>
            </a:solidFill>
            <a:ln w="19050" algn="ctr">
              <a:solidFill>
                <a:schemeClr val="accent2"/>
              </a:solidFill>
              <a:miter lim="800000"/>
              <a:headEnd/>
              <a:tailEnd/>
            </a:ln>
            <a:effectLst>
              <a:outerShdw blurRad="50800" dist="38100" dir="2700000" algn="tl" rotWithShape="0">
                <a:prstClr val="black">
                  <a:alpha val="40000"/>
                </a:prstClr>
              </a:outerShdw>
            </a:effectLst>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Open Sans"/>
                  <a:ea typeface="+mn-ea"/>
                  <a:cs typeface="+mn-cs"/>
                </a:rPr>
                <a:t>Injunctions</a:t>
              </a:r>
            </a:p>
          </p:txBody>
        </p:sp>
        <p:sp>
          <p:nvSpPr>
            <p:cNvPr id="214" name="Rectangle 213">
              <a:extLst>
                <a:ext uri="{FF2B5EF4-FFF2-40B4-BE49-F238E27FC236}">
                  <a16:creationId xmlns:a16="http://schemas.microsoft.com/office/drawing/2014/main" id="{AD8AE6D9-1EF8-4A8B-8D9C-5A22E6D061F8}"/>
                </a:ext>
              </a:extLst>
            </p:cNvPr>
            <p:cNvSpPr/>
            <p:nvPr/>
          </p:nvSpPr>
          <p:spPr bwMode="gray">
            <a:xfrm>
              <a:off x="721805" y="4887484"/>
              <a:ext cx="1138940" cy="715144"/>
            </a:xfrm>
            <a:prstGeom prst="rect">
              <a:avLst/>
            </a:prstGeom>
            <a:solidFill>
              <a:schemeClr val="accent3"/>
            </a:solidFill>
            <a:ln w="19050" algn="ctr">
              <a:noFill/>
              <a:miter lim="800000"/>
              <a:headEnd/>
              <a:tailEnd/>
            </a:ln>
            <a:effectLst>
              <a:outerShdw blurRad="50800" dist="38100" dir="2700000" algn="tl" rotWithShape="0">
                <a:prstClr val="black">
                  <a:alpha val="40000"/>
                </a:prstClr>
              </a:outerShdw>
            </a:effectLst>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200" b="1" i="0" u="none" strike="noStrike" kern="1200" cap="none" spc="0" normalizeH="0" baseline="0" noProof="0" dirty="0">
                  <a:ln>
                    <a:noFill/>
                  </a:ln>
                  <a:solidFill>
                    <a:srgbClr val="FFFFFF"/>
                  </a:solidFill>
                  <a:effectLst/>
                  <a:uLnTx/>
                  <a:uFillTx/>
                  <a:latin typeface="Open Sans"/>
                  <a:ea typeface="+mn-ea"/>
                  <a:cs typeface="+mn-cs"/>
                </a:rPr>
                <a:t>Supervision and Regulation</a:t>
              </a:r>
              <a:endParaRPr kumimoji="0" lang="en-US" sz="1200" b="0" i="0" u="none" strike="noStrike" kern="1200" cap="none" spc="0" normalizeH="0" baseline="0" noProof="0" dirty="0">
                <a:ln>
                  <a:noFill/>
                </a:ln>
                <a:solidFill>
                  <a:srgbClr val="FFFFFF"/>
                </a:solidFill>
                <a:effectLst/>
                <a:uLnTx/>
                <a:uFillTx/>
                <a:latin typeface="Open Sans"/>
                <a:ea typeface="+mn-ea"/>
                <a:cs typeface="+mn-cs"/>
              </a:endParaRPr>
            </a:p>
          </p:txBody>
        </p:sp>
        <p:sp>
          <p:nvSpPr>
            <p:cNvPr id="217" name="TextBox 216">
              <a:extLst>
                <a:ext uri="{FF2B5EF4-FFF2-40B4-BE49-F238E27FC236}">
                  <a16:creationId xmlns:a16="http://schemas.microsoft.com/office/drawing/2014/main" id="{E4307310-A4C6-4E8E-A44B-F0EE9457E85D}"/>
                </a:ext>
              </a:extLst>
            </p:cNvPr>
            <p:cNvSpPr txBox="1"/>
            <p:nvPr/>
          </p:nvSpPr>
          <p:spPr>
            <a:xfrm>
              <a:off x="1899815" y="3422314"/>
              <a:ext cx="2440313" cy="1015663"/>
            </a:xfrm>
            <a:prstGeom prst="rect">
              <a:avLst/>
            </a:prstGeom>
            <a:noFill/>
          </p:spPr>
          <p:txBody>
            <a:bodyPr wrap="square" rtlCol="0">
              <a:spAutoFit/>
            </a:bodyPr>
            <a:lstStyle/>
            <a:p>
              <a:pPr algn="l"/>
              <a:r>
                <a:rPr lang="en-US" sz="1200" b="0" i="1" u="none" strike="noStrike" baseline="0" dirty="0">
                  <a:solidFill>
                    <a:schemeClr val="bg2">
                      <a:lumMod val="10000"/>
                    </a:schemeClr>
                  </a:solidFill>
                  <a:latin typeface="+mj-lt"/>
                </a:rPr>
                <a:t>Require or restrain an enabler from specific behavior or</a:t>
              </a:r>
              <a:r>
                <a:rPr lang="en-US" sz="1200" b="0" i="1" u="none" strike="noStrike" baseline="0" dirty="0">
                  <a:solidFill>
                    <a:schemeClr val="bg2">
                      <a:lumMod val="10000"/>
                    </a:schemeClr>
                  </a:solidFill>
                  <a:latin typeface="Arial" panose="020B0604020202020204" pitchFamily="34" charset="0"/>
                  <a:cs typeface="Arial" panose="020B0604020202020204" pitchFamily="34" charset="0"/>
                </a:rPr>
                <a:t> can be used to remove from operating in their area of expertise all together.</a:t>
              </a:r>
              <a:endParaRPr kumimoji="0" lang="en-US" sz="1200" b="0" i="1" u="none" strike="noStrike" kern="1200" cap="none" spc="0" normalizeH="0" baseline="0" noProof="0" dirty="0">
                <a:ln>
                  <a:noFill/>
                </a:ln>
                <a:solidFill>
                  <a:schemeClr val="bg2">
                    <a:lumMod val="10000"/>
                  </a:schemeClr>
                </a:solidFill>
                <a:effectLst/>
                <a:uLnTx/>
                <a:uFillTx/>
                <a:latin typeface="Arial" panose="020B0604020202020204" pitchFamily="34" charset="0"/>
                <a:ea typeface="ＭＳ Ｐゴシック" charset="0"/>
                <a:cs typeface="Arial" panose="020B0604020202020204" pitchFamily="34" charset="0"/>
              </a:endParaRPr>
            </a:p>
          </p:txBody>
        </p:sp>
        <p:sp>
          <p:nvSpPr>
            <p:cNvPr id="218" name="TextBox 217">
              <a:extLst>
                <a:ext uri="{FF2B5EF4-FFF2-40B4-BE49-F238E27FC236}">
                  <a16:creationId xmlns:a16="http://schemas.microsoft.com/office/drawing/2014/main" id="{46EAE4A7-1E95-4627-8787-4A7CE7B35D9E}"/>
                </a:ext>
              </a:extLst>
            </p:cNvPr>
            <p:cNvSpPr txBox="1"/>
            <p:nvPr/>
          </p:nvSpPr>
          <p:spPr>
            <a:xfrm>
              <a:off x="1902578" y="4754503"/>
              <a:ext cx="2477160" cy="1015663"/>
            </a:xfrm>
            <a:prstGeom prst="rect">
              <a:avLst/>
            </a:prstGeom>
            <a:noFill/>
          </p:spPr>
          <p:txBody>
            <a:bodyPr wrap="square" rtlCol="0">
              <a:spAutoFit/>
            </a:bodyPr>
            <a:lstStyle/>
            <a:p>
              <a:pPr algn="l"/>
              <a:r>
                <a:rPr lang="en-US" sz="1200" i="1" dirty="0">
                  <a:solidFill>
                    <a:schemeClr val="bg2">
                      <a:lumMod val="10000"/>
                    </a:schemeClr>
                  </a:solidFill>
                  <a:latin typeface="Arial" panose="020B0604020202020204" pitchFamily="34" charset="0"/>
                  <a:cs typeface="Arial" panose="020B0604020202020204" pitchFamily="34" charset="0"/>
                </a:rPr>
                <a:t>A</a:t>
              </a:r>
              <a:r>
                <a:rPr lang="en-US" sz="1200" b="0" i="1" u="none" strike="noStrike" baseline="0" dirty="0">
                  <a:solidFill>
                    <a:schemeClr val="bg2">
                      <a:lumMod val="10000"/>
                    </a:schemeClr>
                  </a:solidFill>
                  <a:latin typeface="Arial" panose="020B0604020202020204" pitchFamily="34" charset="0"/>
                  <a:cs typeface="Arial" panose="020B0604020202020204" pitchFamily="34" charset="0"/>
                </a:rPr>
                <a:t> robust supervisory and regulatory framework that puts in place relevant FATF standards for anti-money laundering and counter-financing of terrorism.</a:t>
              </a:r>
              <a:endParaRPr kumimoji="0" lang="en-US" sz="1200" b="0" i="1" u="none" strike="noStrike" kern="1200" cap="none" spc="0" normalizeH="0" baseline="0" noProof="0" dirty="0">
                <a:ln>
                  <a:noFill/>
                </a:ln>
                <a:solidFill>
                  <a:schemeClr val="bg2">
                    <a:lumMod val="10000"/>
                  </a:schemeClr>
                </a:solidFill>
                <a:effectLst/>
                <a:uLnTx/>
                <a:uFillTx/>
                <a:latin typeface="Arial" panose="020B0604020202020204" pitchFamily="34" charset="0"/>
                <a:ea typeface="ＭＳ Ｐゴシック" charset="0"/>
                <a:cs typeface="Arial" panose="020B0604020202020204" pitchFamily="34" charset="0"/>
              </a:endParaRPr>
            </a:p>
          </p:txBody>
        </p:sp>
        <p:sp>
          <p:nvSpPr>
            <p:cNvPr id="221" name="Rectangle 220">
              <a:extLst>
                <a:ext uri="{FF2B5EF4-FFF2-40B4-BE49-F238E27FC236}">
                  <a16:creationId xmlns:a16="http://schemas.microsoft.com/office/drawing/2014/main" id="{DB98C0A7-7924-404A-9410-5FC231AE6719}"/>
                </a:ext>
              </a:extLst>
            </p:cNvPr>
            <p:cNvSpPr/>
            <p:nvPr/>
          </p:nvSpPr>
          <p:spPr bwMode="gray">
            <a:xfrm>
              <a:off x="760875" y="2338585"/>
              <a:ext cx="1138940" cy="715144"/>
            </a:xfrm>
            <a:prstGeom prst="rect">
              <a:avLst/>
            </a:prstGeom>
            <a:solidFill>
              <a:schemeClr val="accent4"/>
            </a:solidFill>
            <a:ln w="19050" algn="ctr">
              <a:noFill/>
              <a:miter lim="800000"/>
              <a:headEnd/>
              <a:tailEnd/>
            </a:ln>
            <a:effectLst>
              <a:outerShdw blurRad="50800" dist="38100" dir="2700000" algn="tl" rotWithShape="0">
                <a:prstClr val="black">
                  <a:alpha val="40000"/>
                </a:prstClr>
              </a:outerShdw>
            </a:effectLst>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kumimoji="0" lang="en-US" sz="1200" b="1" i="0" u="none" strike="noStrike" kern="1200" cap="none" spc="0" normalizeH="0" baseline="0" noProof="0" dirty="0">
                  <a:ln>
                    <a:noFill/>
                  </a:ln>
                  <a:solidFill>
                    <a:srgbClr val="FFFFFF"/>
                  </a:solidFill>
                  <a:effectLst/>
                  <a:uLnTx/>
                  <a:uFillTx/>
                  <a:latin typeface="Open Sans"/>
                  <a:ea typeface="+mn-ea"/>
                  <a:cs typeface="+mn-cs"/>
                </a:rPr>
                <a:t>Legal Sanctions</a:t>
              </a:r>
              <a:endParaRPr kumimoji="0" lang="en-US" sz="1200" b="0" i="0" u="none" strike="noStrike" kern="1200" cap="none" spc="0" normalizeH="0" baseline="0" noProof="0" dirty="0">
                <a:ln>
                  <a:noFill/>
                </a:ln>
                <a:solidFill>
                  <a:srgbClr val="FFFFFF"/>
                </a:solidFill>
                <a:effectLst/>
                <a:uLnTx/>
                <a:uFillTx/>
                <a:latin typeface="Open Sans"/>
                <a:ea typeface="+mn-ea"/>
                <a:cs typeface="+mn-cs"/>
              </a:endParaRPr>
            </a:p>
          </p:txBody>
        </p:sp>
        <p:sp>
          <p:nvSpPr>
            <p:cNvPr id="222" name="TextBox 221">
              <a:extLst>
                <a:ext uri="{FF2B5EF4-FFF2-40B4-BE49-F238E27FC236}">
                  <a16:creationId xmlns:a16="http://schemas.microsoft.com/office/drawing/2014/main" id="{BBC303A1-4BF2-4EF1-86D4-0B80BF5D2214}"/>
                </a:ext>
              </a:extLst>
            </p:cNvPr>
            <p:cNvSpPr txBox="1"/>
            <p:nvPr/>
          </p:nvSpPr>
          <p:spPr>
            <a:xfrm>
              <a:off x="1907955" y="2221520"/>
              <a:ext cx="2450339" cy="1015663"/>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1200" b="0" i="1" u="none" strike="noStrike" baseline="0" dirty="0">
                  <a:solidFill>
                    <a:schemeClr val="bg2">
                      <a:lumMod val="10000"/>
                    </a:schemeClr>
                  </a:solidFill>
                  <a:latin typeface="+mj-lt"/>
                  <a:cs typeface="Arial" panose="020B0604020202020204" pitchFamily="34" charset="0"/>
                </a:rPr>
                <a:t>A variety of legal approaches to sanctioning the actions and </a:t>
              </a:r>
              <a:r>
                <a:rPr lang="en-US" sz="1200" b="0" i="1" u="none" strike="noStrike" baseline="0" dirty="0">
                  <a:solidFill>
                    <a:schemeClr val="bg2">
                      <a:lumMod val="10000"/>
                    </a:schemeClr>
                  </a:solidFill>
                  <a:latin typeface="+mj-lt"/>
                </a:rPr>
                <a:t>address the issue of criminalizing the conduct of professional enablers</a:t>
              </a:r>
              <a:endParaRPr kumimoji="0" lang="en-US" sz="1200" b="0" i="1" u="none" strike="noStrike" kern="1200" cap="none" spc="0" normalizeH="0" baseline="0" noProof="0" dirty="0">
                <a:ln>
                  <a:noFill/>
                </a:ln>
                <a:solidFill>
                  <a:schemeClr val="bg2">
                    <a:lumMod val="10000"/>
                  </a:schemeClr>
                </a:solidFill>
                <a:effectLst/>
                <a:uLnTx/>
                <a:uFillTx/>
                <a:latin typeface="+mj-lt"/>
                <a:ea typeface="ＭＳ Ｐゴシック" charset="0"/>
                <a:cs typeface="Arial" panose="020B0604020202020204" pitchFamily="34" charset="0"/>
              </a:endParaRPr>
            </a:p>
          </p:txBody>
        </p:sp>
        <p:sp>
          <p:nvSpPr>
            <p:cNvPr id="224" name="Oval 223">
              <a:extLst>
                <a:ext uri="{FF2B5EF4-FFF2-40B4-BE49-F238E27FC236}">
                  <a16:creationId xmlns:a16="http://schemas.microsoft.com/office/drawing/2014/main" id="{EF47FEB3-3E21-42A0-B78B-8662356D1625}"/>
                </a:ext>
              </a:extLst>
            </p:cNvPr>
            <p:cNvSpPr>
              <a:spLocks noChangeAspect="1"/>
            </p:cNvSpPr>
            <p:nvPr/>
          </p:nvSpPr>
          <p:spPr bwMode="gray">
            <a:xfrm>
              <a:off x="4379738" y="2237075"/>
              <a:ext cx="3345682" cy="3415592"/>
            </a:xfrm>
            <a:prstGeom prst="ellipse">
              <a:avLst/>
            </a:prstGeom>
            <a:solidFill>
              <a:schemeClr val="bg1"/>
            </a:solidFill>
            <a:ln w="38100" algn="ctr">
              <a:solidFill>
                <a:schemeClr val="accent1"/>
              </a:solidFill>
              <a:prstDash val="sysDot"/>
              <a:miter lim="800000"/>
              <a:headEnd/>
              <a:tailEnd/>
            </a:ln>
          </p:spPr>
          <p:txBody>
            <a:bodyPr wrap="square" lIns="88900" tIns="88900" rIns="88900" bIns="88900" rtlCol="0" anchor="ctr"/>
            <a:lstStyle/>
            <a:p>
              <a:pPr algn="ctr"/>
              <a:r>
                <a:rPr lang="en-US" sz="1600" dirty="0">
                  <a:solidFill>
                    <a:schemeClr val="bg2">
                      <a:lumMod val="10000"/>
                    </a:schemeClr>
                  </a:solidFill>
                  <a:latin typeface="+mj-lt"/>
                </a:rPr>
                <a:t>Disrupting Professional Enablers requires comprehensive l</a:t>
              </a:r>
              <a:r>
                <a:rPr lang="en-US" sz="1600" i="0" u="none" strike="noStrike" baseline="0" dirty="0">
                  <a:solidFill>
                    <a:schemeClr val="bg2">
                      <a:lumMod val="10000"/>
                    </a:schemeClr>
                  </a:solidFill>
                  <a:latin typeface="+mj-lt"/>
                </a:rPr>
                <a:t>egal frameworks that support criminal investigators as well as justice systems </a:t>
              </a:r>
              <a:r>
                <a:rPr lang="en-US" sz="1600" dirty="0">
                  <a:solidFill>
                    <a:schemeClr val="bg2">
                      <a:lumMod val="10000"/>
                    </a:schemeClr>
                  </a:solidFill>
                  <a:latin typeface="+mj-lt"/>
                </a:rPr>
                <a:t>to</a:t>
              </a:r>
              <a:r>
                <a:rPr lang="en-US" sz="1600" i="0" u="none" strike="noStrike" baseline="0" dirty="0">
                  <a:solidFill>
                    <a:schemeClr val="bg2">
                      <a:lumMod val="10000"/>
                    </a:schemeClr>
                  </a:solidFill>
                  <a:latin typeface="+mj-lt"/>
                </a:rPr>
                <a:t> address and punish professional enablers engaging in and facilitating crimes</a:t>
              </a:r>
              <a:r>
                <a:rPr lang="en-US" sz="1200" i="0" u="none" strike="noStrike" baseline="0" dirty="0">
                  <a:solidFill>
                    <a:schemeClr val="tx1"/>
                  </a:solidFill>
                  <a:latin typeface="+mj-lt"/>
                </a:rPr>
                <a:t>. </a:t>
              </a:r>
              <a:endParaRPr lang="en-US" sz="1200" dirty="0">
                <a:latin typeface="+mj-lt"/>
              </a:endParaRPr>
            </a:p>
          </p:txBody>
        </p:sp>
        <p:sp>
          <p:nvSpPr>
            <p:cNvPr id="3" name="Rectangle 2">
              <a:extLst>
                <a:ext uri="{FF2B5EF4-FFF2-40B4-BE49-F238E27FC236}">
                  <a16:creationId xmlns:a16="http://schemas.microsoft.com/office/drawing/2014/main" id="{535EFC87-A998-E0E3-33FC-A43143A4D96D}"/>
                </a:ext>
              </a:extLst>
            </p:cNvPr>
            <p:cNvSpPr/>
            <p:nvPr/>
          </p:nvSpPr>
          <p:spPr bwMode="gray">
            <a:xfrm>
              <a:off x="7976914" y="2366949"/>
              <a:ext cx="1304882" cy="762198"/>
            </a:xfrm>
            <a:prstGeom prst="rect">
              <a:avLst/>
            </a:prstGeom>
            <a:solidFill>
              <a:schemeClr val="accent5"/>
            </a:solidFill>
            <a:ln w="19050" algn="ctr">
              <a:noFill/>
              <a:miter lim="800000"/>
              <a:headEnd/>
              <a:tailEnd/>
            </a:ln>
            <a:effectLst>
              <a:outerShdw blurRad="50800" dist="38100" dir="2700000" algn="tl" rotWithShape="0">
                <a:prstClr val="black">
                  <a:alpha val="40000"/>
                </a:prstClr>
              </a:outerShdw>
            </a:effectLst>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200" b="1" dirty="0">
                  <a:solidFill>
                    <a:srgbClr val="FFFFFF"/>
                  </a:solidFill>
                  <a:latin typeface="Open Sans"/>
                </a:rPr>
                <a:t>Regulatory and Professional Sanctions</a:t>
              </a:r>
              <a:endParaRPr kumimoji="0" lang="en-US" sz="1200" b="0" i="0" u="none" strike="noStrike" kern="1200" cap="none" spc="0" normalizeH="0" baseline="0" noProof="0" dirty="0">
                <a:ln>
                  <a:noFill/>
                </a:ln>
                <a:solidFill>
                  <a:srgbClr val="FFFFFF"/>
                </a:solidFill>
                <a:effectLst/>
                <a:uLnTx/>
                <a:uFillTx/>
                <a:latin typeface="Open Sans"/>
                <a:ea typeface="+mn-ea"/>
                <a:cs typeface="+mn-cs"/>
              </a:endParaRPr>
            </a:p>
          </p:txBody>
        </p:sp>
        <p:sp>
          <p:nvSpPr>
            <p:cNvPr id="5" name="Rectangle 4">
              <a:extLst>
                <a:ext uri="{FF2B5EF4-FFF2-40B4-BE49-F238E27FC236}">
                  <a16:creationId xmlns:a16="http://schemas.microsoft.com/office/drawing/2014/main" id="{B05CD8BE-A241-7C5B-9C64-FB3487C6B4D0}"/>
                </a:ext>
              </a:extLst>
            </p:cNvPr>
            <p:cNvSpPr/>
            <p:nvPr/>
          </p:nvSpPr>
          <p:spPr bwMode="gray">
            <a:xfrm>
              <a:off x="7955418" y="3538471"/>
              <a:ext cx="1326378" cy="721047"/>
            </a:xfrm>
            <a:prstGeom prst="rect">
              <a:avLst/>
            </a:prstGeom>
            <a:solidFill>
              <a:schemeClr val="accent6">
                <a:lumMod val="75000"/>
              </a:schemeClr>
            </a:solidFill>
            <a:ln w="19050" algn="ctr">
              <a:solidFill>
                <a:schemeClr val="accent2"/>
              </a:solidFill>
              <a:miter lim="800000"/>
              <a:headEnd/>
              <a:tailEnd/>
            </a:ln>
            <a:effectLst>
              <a:outerShdw blurRad="50800" dist="38100" dir="2700000" algn="tl" rotWithShape="0">
                <a:prstClr val="black">
                  <a:alpha val="40000"/>
                </a:prstClr>
              </a:outerShdw>
            </a:effectLst>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Tx/>
                <a:buNone/>
                <a:tabLst/>
                <a:defRPr/>
              </a:pPr>
              <a:r>
                <a:rPr kumimoji="0" lang="en-US" sz="1200" b="1" i="0" u="none" strike="noStrike" kern="1200" cap="none" spc="0" normalizeH="0" baseline="0" noProof="0" dirty="0">
                  <a:ln>
                    <a:noFill/>
                  </a:ln>
                  <a:solidFill>
                    <a:srgbClr val="FFFFFF"/>
                  </a:solidFill>
                  <a:effectLst/>
                  <a:uLnTx/>
                  <a:uFillTx/>
                  <a:latin typeface="+mj-lt"/>
                </a:rPr>
                <a:t>Disqualification of Company Directors</a:t>
              </a:r>
            </a:p>
          </p:txBody>
        </p:sp>
        <p:sp>
          <p:nvSpPr>
            <p:cNvPr id="7" name="Rectangle 6">
              <a:extLst>
                <a:ext uri="{FF2B5EF4-FFF2-40B4-BE49-F238E27FC236}">
                  <a16:creationId xmlns:a16="http://schemas.microsoft.com/office/drawing/2014/main" id="{6DED24B5-EEAD-AADD-121A-1607F1F48CD2}"/>
                </a:ext>
              </a:extLst>
            </p:cNvPr>
            <p:cNvSpPr/>
            <p:nvPr/>
          </p:nvSpPr>
          <p:spPr bwMode="gray">
            <a:xfrm>
              <a:off x="7955418" y="4815533"/>
              <a:ext cx="1313709" cy="715144"/>
            </a:xfrm>
            <a:prstGeom prst="rect">
              <a:avLst/>
            </a:prstGeom>
            <a:solidFill>
              <a:schemeClr val="tx1"/>
            </a:solidFill>
            <a:ln w="19050" algn="ctr">
              <a:noFill/>
              <a:miter lim="800000"/>
              <a:headEnd/>
              <a:tailEnd/>
            </a:ln>
            <a:effectLst>
              <a:outerShdw blurRad="50800" dist="38100" dir="2700000" algn="tl" rotWithShape="0">
                <a:prstClr val="black">
                  <a:alpha val="40000"/>
                </a:prstClr>
              </a:outerShdw>
            </a:effectLst>
          </p:spPr>
          <p:txBody>
            <a:bodyPr wrap="square" lIns="88900" tIns="88900" rIns="88900" bIns="88900" rtlCol="0" anchor="ctr"/>
            <a:lstStyle/>
            <a:p>
              <a:pPr marL="0" marR="0" lvl="0" indent="0" algn="ctr" defTabSz="914400" rtl="0" eaLnBrk="1" fontAlgn="auto" latinLnBrk="0" hangingPunct="1">
                <a:lnSpc>
                  <a:spcPct val="106000"/>
                </a:lnSpc>
                <a:spcBef>
                  <a:spcPts val="0"/>
                </a:spcBef>
                <a:spcAft>
                  <a:spcPts val="0"/>
                </a:spcAft>
                <a:buClrTx/>
                <a:buSzTx/>
                <a:buFont typeface="Wingdings 2" pitchFamily="18" charset="2"/>
                <a:buNone/>
                <a:tabLst/>
                <a:defRPr/>
              </a:pPr>
              <a:r>
                <a:rPr lang="en-US" sz="1200" b="1" dirty="0">
                  <a:solidFill>
                    <a:srgbClr val="FFFFFF"/>
                  </a:solidFill>
                  <a:latin typeface="Arial" panose="020B0604020202020204" pitchFamily="34" charset="0"/>
                </a:rPr>
                <a:t>Professional Supervision and Regulation</a:t>
              </a:r>
              <a:endParaRPr kumimoji="0" lang="en-US" sz="1200" b="0" i="0" u="none" strike="noStrike" kern="1200" cap="none" spc="0" normalizeH="0" noProof="0" dirty="0">
                <a:ln>
                  <a:noFill/>
                </a:ln>
                <a:solidFill>
                  <a:srgbClr val="FFFFFF"/>
                </a:solidFill>
                <a:effectLst/>
                <a:uLnTx/>
                <a:uFillTx/>
                <a:latin typeface="Arial" panose="020B0604020202020204" pitchFamily="34" charset="0"/>
                <a:ea typeface="+mn-ea"/>
                <a:cs typeface="+mn-cs"/>
              </a:endParaRPr>
            </a:p>
          </p:txBody>
        </p:sp>
        <p:sp>
          <p:nvSpPr>
            <p:cNvPr id="8" name="TextBox 7">
              <a:extLst>
                <a:ext uri="{FF2B5EF4-FFF2-40B4-BE49-F238E27FC236}">
                  <a16:creationId xmlns:a16="http://schemas.microsoft.com/office/drawing/2014/main" id="{3E451149-4BC3-519E-55B4-7A331016E91C}"/>
                </a:ext>
              </a:extLst>
            </p:cNvPr>
            <p:cNvSpPr txBox="1"/>
            <p:nvPr/>
          </p:nvSpPr>
          <p:spPr>
            <a:xfrm>
              <a:off x="9269126" y="4642595"/>
              <a:ext cx="2311219" cy="1200329"/>
            </a:xfrm>
            <a:prstGeom prst="rect">
              <a:avLst/>
            </a:prstGeom>
            <a:noFill/>
          </p:spPr>
          <p:txBody>
            <a:bodyPr wrap="square" rtlCol="0">
              <a:spAutoFit/>
            </a:bodyPr>
            <a:lstStyle/>
            <a:p>
              <a:pPr algn="l"/>
              <a:r>
                <a:rPr lang="en-US" sz="1200" i="1" dirty="0">
                  <a:solidFill>
                    <a:schemeClr val="bg2">
                      <a:lumMod val="10000"/>
                    </a:schemeClr>
                  </a:solidFill>
                  <a:latin typeface="+mj-lt"/>
                </a:rPr>
                <a:t>M</a:t>
              </a:r>
              <a:r>
                <a:rPr lang="en-US" sz="1200" b="0" i="1" u="none" strike="noStrike" baseline="0" dirty="0">
                  <a:solidFill>
                    <a:schemeClr val="bg2">
                      <a:lumMod val="10000"/>
                    </a:schemeClr>
                  </a:solidFill>
                  <a:latin typeface="+mj-lt"/>
                </a:rPr>
                <a:t>ay have the ability to impose sanctions and suspend or remove licenses to legally trade or to expel members or firms from membership in the professional association.</a:t>
              </a:r>
              <a:endParaRPr kumimoji="0" lang="en-US" sz="1200" b="0" i="1" u="none" strike="noStrike" kern="1200" cap="none" spc="0" normalizeH="0" baseline="0" noProof="0" dirty="0">
                <a:ln>
                  <a:noFill/>
                </a:ln>
                <a:solidFill>
                  <a:schemeClr val="bg2">
                    <a:lumMod val="10000"/>
                  </a:schemeClr>
                </a:solidFill>
                <a:effectLst/>
                <a:uLnTx/>
                <a:uFillTx/>
                <a:latin typeface="+mj-lt"/>
                <a:ea typeface="ＭＳ Ｐゴシック" charset="0"/>
                <a:cs typeface="Arial" charset="0"/>
              </a:endParaRPr>
            </a:p>
          </p:txBody>
        </p:sp>
        <p:sp>
          <p:nvSpPr>
            <p:cNvPr id="10" name="TextBox 9">
              <a:extLst>
                <a:ext uri="{FF2B5EF4-FFF2-40B4-BE49-F238E27FC236}">
                  <a16:creationId xmlns:a16="http://schemas.microsoft.com/office/drawing/2014/main" id="{E292B412-0F2A-4A24-5887-1CF7A9C1C6F7}"/>
                </a:ext>
              </a:extLst>
            </p:cNvPr>
            <p:cNvSpPr txBox="1"/>
            <p:nvPr/>
          </p:nvSpPr>
          <p:spPr>
            <a:xfrm>
              <a:off x="9269126" y="2237075"/>
              <a:ext cx="2328354" cy="1015663"/>
            </a:xfrm>
            <a:prstGeom prst="rect">
              <a:avLst/>
            </a:prstGeom>
            <a:noFill/>
          </p:spPr>
          <p:txBody>
            <a:bodyPr wrap="square">
              <a:spAutoFit/>
            </a:bodyPr>
            <a:lstStyle/>
            <a:p>
              <a:pPr algn="l"/>
              <a:r>
                <a:rPr lang="en-US" sz="1200" b="0" i="1" u="none" strike="noStrike" baseline="0" dirty="0">
                  <a:solidFill>
                    <a:schemeClr val="bg2">
                      <a:lumMod val="10000"/>
                    </a:schemeClr>
                  </a:solidFill>
                  <a:latin typeface="Arial" panose="020B0604020202020204" pitchFamily="34" charset="0"/>
                  <a:cs typeface="Arial" panose="020B0604020202020204" pitchFamily="34" charset="0"/>
                </a:rPr>
                <a:t>May have the ability to impose sanctions or suspend and remove licenses of businesses or professionals that do not meet AML and CTF standards.</a:t>
              </a:r>
              <a:endParaRPr lang="en-US" sz="1200" i="1" dirty="0">
                <a:solidFill>
                  <a:schemeClr val="bg2">
                    <a:lumMod val="10000"/>
                  </a:schemeClr>
                </a:solidFill>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1869A4D9-E498-A74C-7C36-09651FC56187}"/>
                </a:ext>
              </a:extLst>
            </p:cNvPr>
            <p:cNvSpPr txBox="1"/>
            <p:nvPr/>
          </p:nvSpPr>
          <p:spPr>
            <a:xfrm>
              <a:off x="9289162" y="3377317"/>
              <a:ext cx="2271145" cy="1015663"/>
            </a:xfrm>
            <a:prstGeom prst="rect">
              <a:avLst/>
            </a:prstGeom>
            <a:noFill/>
          </p:spPr>
          <p:txBody>
            <a:bodyPr wrap="square">
              <a:spAutoFit/>
            </a:bodyPr>
            <a:lstStyle/>
            <a:p>
              <a:pPr algn="l"/>
              <a:r>
                <a:rPr lang="en-US" sz="1200" i="1" dirty="0">
                  <a:solidFill>
                    <a:schemeClr val="bg2">
                      <a:lumMod val="10000"/>
                    </a:schemeClr>
                  </a:solidFill>
                  <a:latin typeface="Arial" panose="020B0604020202020204" pitchFamily="34" charset="0"/>
                  <a:cs typeface="Arial" panose="020B0604020202020204" pitchFamily="34" charset="0"/>
                </a:rPr>
                <a:t>D</a:t>
              </a:r>
              <a:r>
                <a:rPr lang="en-US" sz="1200" b="0" i="1" u="none" strike="noStrike" baseline="0" dirty="0">
                  <a:solidFill>
                    <a:schemeClr val="bg2">
                      <a:lumMod val="10000"/>
                    </a:schemeClr>
                  </a:solidFill>
                  <a:latin typeface="Arial" panose="020B0604020202020204" pitchFamily="34" charset="0"/>
                  <a:cs typeface="Arial" panose="020B0604020202020204" pitchFamily="34" charset="0"/>
                </a:rPr>
                <a:t>isqualification of directors fail to act when they should have, i.e. filing for insolvency or taking action that mitigates the losses of their companies.</a:t>
              </a:r>
              <a:endParaRPr lang="en-US" sz="1200" i="1" dirty="0">
                <a:solidFill>
                  <a:schemeClr val="bg2">
                    <a:lumMod val="10000"/>
                  </a:schemeClr>
                </a:solidFill>
                <a:latin typeface="Arial" panose="020B0604020202020204" pitchFamily="34" charset="0"/>
                <a:cs typeface="Arial" panose="020B0604020202020204" pitchFamily="34" charset="0"/>
              </a:endParaRPr>
            </a:p>
          </p:txBody>
        </p:sp>
      </p:grpSp>
      <p:sp>
        <p:nvSpPr>
          <p:cNvPr id="6" name="TextBox 5">
            <a:extLst>
              <a:ext uri="{FF2B5EF4-FFF2-40B4-BE49-F238E27FC236}">
                <a16:creationId xmlns:a16="http://schemas.microsoft.com/office/drawing/2014/main" id="{5E069F23-633A-4D51-8F5F-8323554B3BF0}"/>
              </a:ext>
            </a:extLst>
          </p:cNvPr>
          <p:cNvSpPr txBox="1"/>
          <p:nvPr/>
        </p:nvSpPr>
        <p:spPr>
          <a:xfrm>
            <a:off x="3268579" y="6551939"/>
            <a:ext cx="5654842" cy="215444"/>
          </a:xfrm>
          <a:prstGeom prst="rect">
            <a:avLst/>
          </a:prstGeom>
          <a:noFill/>
        </p:spPr>
        <p:txBody>
          <a:bodyPr wrap="square" rtlCol="0">
            <a:spAutoFit/>
          </a:bodyPr>
          <a:lstStyle/>
          <a:p>
            <a:r>
              <a:rPr lang="en-US" sz="1200" baseline="100000" dirty="0">
                <a:solidFill>
                  <a:schemeClr val="bg2">
                    <a:lumMod val="10000"/>
                  </a:schemeClr>
                </a:solidFill>
                <a:latin typeface="+mj-lt"/>
              </a:rPr>
              <a:t>*Source: Ending the Shell Game Cracking Down on the Professionals Who Enable Tax and White Collar Crimes – OECD</a:t>
            </a:r>
          </a:p>
        </p:txBody>
      </p:sp>
    </p:spTree>
    <p:extLst>
      <p:ext uri="{BB962C8B-B14F-4D97-AF65-F5344CB8AC3E}">
        <p14:creationId xmlns:p14="http://schemas.microsoft.com/office/powerpoint/2010/main" val="3014017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33B7F5-13DA-F783-E2A9-36E00DBDA227}"/>
              </a:ext>
            </a:extLst>
          </p:cNvPr>
          <p:cNvSpPr>
            <a:spLocks noGrp="1"/>
          </p:cNvSpPr>
          <p:nvPr>
            <p:ph idx="1"/>
          </p:nvPr>
        </p:nvSpPr>
        <p:spPr>
          <a:xfrm>
            <a:off x="1233600" y="1627579"/>
            <a:ext cx="10958400" cy="734621"/>
          </a:xfrm>
        </p:spPr>
        <p:txBody>
          <a:bodyPr>
            <a:normAutofit/>
          </a:bodyPr>
          <a:lstStyle/>
          <a:p>
            <a:pPr marL="0" indent="0">
              <a:buNone/>
            </a:pPr>
            <a:r>
              <a:rPr lang="en-US" sz="2400" dirty="0">
                <a:solidFill>
                  <a:schemeClr val="bg2">
                    <a:lumMod val="10000"/>
                  </a:schemeClr>
                </a:solidFill>
                <a:latin typeface="+mj-lt"/>
              </a:rPr>
              <a:t>Possible indicators for detecting involvement of professional enablers:</a:t>
            </a:r>
          </a:p>
        </p:txBody>
      </p:sp>
      <p:sp>
        <p:nvSpPr>
          <p:cNvPr id="3" name="Title 2">
            <a:extLst>
              <a:ext uri="{FF2B5EF4-FFF2-40B4-BE49-F238E27FC236}">
                <a16:creationId xmlns:a16="http://schemas.microsoft.com/office/drawing/2014/main" id="{5839EAE3-5E3E-E2F9-FC2F-211FBE41C95E}"/>
              </a:ext>
            </a:extLst>
          </p:cNvPr>
          <p:cNvSpPr>
            <a:spLocks noGrp="1"/>
          </p:cNvSpPr>
          <p:nvPr>
            <p:ph type="title"/>
          </p:nvPr>
        </p:nvSpPr>
        <p:spPr/>
        <p:txBody>
          <a:bodyPr/>
          <a:lstStyle/>
          <a:p>
            <a:r>
              <a:rPr lang="en-US" sz="3600" b="1" dirty="0">
                <a:solidFill>
                  <a:schemeClr val="bg2">
                    <a:lumMod val="10000"/>
                  </a:schemeClr>
                </a:solidFill>
              </a:rPr>
              <a:t>Identifying Professional Enablers</a:t>
            </a:r>
          </a:p>
        </p:txBody>
      </p:sp>
      <p:sp>
        <p:nvSpPr>
          <p:cNvPr id="4" name="Rectangle: Diagonal Corners Snipped 3">
            <a:extLst>
              <a:ext uri="{FF2B5EF4-FFF2-40B4-BE49-F238E27FC236}">
                <a16:creationId xmlns:a16="http://schemas.microsoft.com/office/drawing/2014/main" id="{06AFE25B-D1F1-1FD3-FA6D-DD7A6741BE72}"/>
              </a:ext>
            </a:extLst>
          </p:cNvPr>
          <p:cNvSpPr/>
          <p:nvPr/>
        </p:nvSpPr>
        <p:spPr>
          <a:xfrm>
            <a:off x="2346512" y="2362200"/>
            <a:ext cx="6813884" cy="4137485"/>
          </a:xfrm>
          <a:prstGeom prst="snip2DiagRect">
            <a:avLst/>
          </a:prstGeom>
          <a:solidFill>
            <a:schemeClr val="accent6">
              <a:lumMod val="20000"/>
              <a:lumOff val="80000"/>
            </a:schemeClr>
          </a:solidFill>
          <a:ln>
            <a:solidFill>
              <a:schemeClr val="accent6">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extBox 5">
            <a:extLst>
              <a:ext uri="{FF2B5EF4-FFF2-40B4-BE49-F238E27FC236}">
                <a16:creationId xmlns:a16="http://schemas.microsoft.com/office/drawing/2014/main" id="{A5351583-F948-1496-4B3C-2CBC4D52809F}"/>
              </a:ext>
            </a:extLst>
          </p:cNvPr>
          <p:cNvSpPr txBox="1"/>
          <p:nvPr/>
        </p:nvSpPr>
        <p:spPr>
          <a:xfrm>
            <a:off x="2666184" y="2438089"/>
            <a:ext cx="6174540" cy="3985706"/>
          </a:xfrm>
          <a:prstGeom prst="rect">
            <a:avLst/>
          </a:prstGeom>
          <a:noFill/>
        </p:spPr>
        <p:txBody>
          <a:bodyPr wrap="square">
            <a:spAutoFit/>
          </a:bodyPr>
          <a:lstStyle/>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A company is not found at the declared premises</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Addresses of entities or directors which are not traceable</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Multiple shell companies from the same address</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Multiple companies with directors in common </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Company’s address registered at a P.O. Box address known for illegitimate businesses</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Professionals with a high turnover of business relating to liquidation of small companies </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Tax intermediaries with poor tax compliance and filing history</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Persons with association to known professional enablers</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Persons with association to known tax evasion structures</a:t>
            </a:r>
          </a:p>
          <a:p>
            <a:pPr marL="285750" indent="-285750">
              <a:spcBef>
                <a:spcPts val="300"/>
              </a:spcBef>
              <a:spcAft>
                <a:spcPts val="300"/>
              </a:spcAft>
              <a:buClr>
                <a:schemeClr val="accent6">
                  <a:lumMod val="75000"/>
                </a:schemeClr>
              </a:buClr>
              <a:buFont typeface="Wingdings" panose="05000000000000000000" pitchFamily="2" charset="2"/>
              <a:buChar char="§"/>
            </a:pPr>
            <a:r>
              <a:rPr lang="en-US" sz="1600" dirty="0">
                <a:solidFill>
                  <a:schemeClr val="bg2">
                    <a:lumMod val="10000"/>
                  </a:schemeClr>
                </a:solidFill>
                <a:latin typeface="+mj-lt"/>
              </a:rPr>
              <a:t>Persons with association to known offshore structures that obscure beneficial ownership to facilitate fraudulent behavior</a:t>
            </a:r>
          </a:p>
        </p:txBody>
      </p:sp>
    </p:spTree>
    <p:extLst>
      <p:ext uri="{BB962C8B-B14F-4D97-AF65-F5344CB8AC3E}">
        <p14:creationId xmlns:p14="http://schemas.microsoft.com/office/powerpoint/2010/main" val="173217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ECD_English_white">
  <a:themeElements>
    <a:clrScheme name="OECD white">
      <a:dk1>
        <a:srgbClr val="727272"/>
      </a:dk1>
      <a:lt1>
        <a:sysClr val="window" lastClr="FFFFFF"/>
      </a:lt1>
      <a:dk2>
        <a:srgbClr val="006299"/>
      </a:dk2>
      <a:lt2>
        <a:srgbClr val="E6E6E6"/>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ECD">
      <a:majorFont>
        <a:latin typeface="Arial"/>
        <a:ea typeface=""/>
        <a:cs typeface=""/>
      </a:majorFont>
      <a:minorFont>
        <a:latin typeface="Georgia"/>
        <a:ea typeface=""/>
        <a:cs typeface=""/>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15126</TotalTime>
  <Words>2467</Words>
  <Application>Microsoft Office PowerPoint</Application>
  <PresentationFormat>Widescreen</PresentationFormat>
  <Paragraphs>159</Paragraphs>
  <Slides>15</Slides>
  <Notes>13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15</vt:i4>
      </vt:variant>
    </vt:vector>
  </HeadingPairs>
  <TitlesOfParts>
    <vt:vector size="27" baseType="lpstr">
      <vt:lpstr>Arial</vt:lpstr>
      <vt:lpstr>ArialMT</vt:lpstr>
      <vt:lpstr>ArialNarrow</vt:lpstr>
      <vt:lpstr>Calibri</vt:lpstr>
      <vt:lpstr>Calibri Light</vt:lpstr>
      <vt:lpstr>Georgia</vt:lpstr>
      <vt:lpstr>Helvetica 65 Medium</vt:lpstr>
      <vt:lpstr>Open Sans</vt:lpstr>
      <vt:lpstr>SymbolMT</vt:lpstr>
      <vt:lpstr>Wingdings</vt:lpstr>
      <vt:lpstr>Wingdings 2</vt:lpstr>
      <vt:lpstr>OECD_English_white</vt:lpstr>
      <vt:lpstr>Professional Enablers - Professional Supervision and Regulation  </vt:lpstr>
      <vt:lpstr>Professional Supervision and Regulation</vt:lpstr>
      <vt:lpstr>Supervisory Bodies Play a Crucial Role</vt:lpstr>
      <vt:lpstr>Supervision and Regulation</vt:lpstr>
      <vt:lpstr>Regulation Creates Legal Obligations</vt:lpstr>
      <vt:lpstr>Mandating Audits</vt:lpstr>
      <vt:lpstr>Regulatory Compliance</vt:lpstr>
      <vt:lpstr>PowerPoint Presentation</vt:lpstr>
      <vt:lpstr>Identifying Professional Enablers</vt:lpstr>
      <vt:lpstr>Detection By Development and Analysis</vt:lpstr>
      <vt:lpstr>Data and Compliance</vt:lpstr>
      <vt:lpstr>Effective Investigations </vt:lpstr>
      <vt:lpstr>Example of Success – Crypto Asset Fraud</vt:lpstr>
      <vt:lpstr>Joint Chiefs of Global Tax Enforcement (J5)</vt:lpstr>
      <vt:lpstr>   Questions?</vt:lpstr>
    </vt:vector>
  </TitlesOfParts>
  <Company>OECD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TFTC Subgroup ON VIRTUAL ASSETS</dc:title>
  <dc:creator>SHELLING Joanne, CTP/ICA</dc:creator>
  <cp:lastModifiedBy>Jason Jung</cp:lastModifiedBy>
  <cp:revision>119</cp:revision>
  <dcterms:created xsi:type="dcterms:W3CDTF">2022-03-31T15:26:16Z</dcterms:created>
  <dcterms:modified xsi:type="dcterms:W3CDTF">2023-05-19T03:58:48Z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2023-03-10T23:09:27Z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802ea023-bd76-4795-b8a9-ee27c4b08d3d</vt:lpwstr>
  </property>
  <property fmtid="{D5CDD505-2E9C-101B-9397-08002B2CF9AE}" pid="8" name="MSIP_Label_ea60d57e-af5b-4752-ac57-3e4f28ca11dc_ContentBits">
    <vt:lpwstr>0</vt:lpwstr>
  </property>
  <property fmtid="{D5CDD505-2E9C-101B-9397-08002B2CF9AE}" pid="9" name="_NewReviewCycle">
    <vt:lpwstr/>
  </property>
  <property fmtid="{D5CDD505-2E9C-101B-9397-08002B2CF9AE}" pid="10" name="_AdHocReviewCycleID">
    <vt:i4>1628953175</vt:i4>
  </property>
  <property fmtid="{D5CDD505-2E9C-101B-9397-08002B2CF9AE}" pid="11" name="_EmailSubject">
    <vt:lpwstr>[EXT]Re: [EXT]Fwd: Japan 2023</vt:lpwstr>
  </property>
  <property fmtid="{D5CDD505-2E9C-101B-9397-08002B2CF9AE}" pid="12" name="_AuthorEmail">
    <vt:lpwstr>Oleg.Pobereyko@ci.irs.gov</vt:lpwstr>
  </property>
  <property fmtid="{D5CDD505-2E9C-101B-9397-08002B2CF9AE}" pid="13" name="_AuthorEmailDisplayName">
    <vt:lpwstr>Pobereyko Oleg</vt:lpwstr>
  </property>
</Properties>
</file>