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370" r:id="rId2"/>
    <p:sldId id="398" r:id="rId3"/>
    <p:sldId id="339" r:id="rId4"/>
    <p:sldId id="375" r:id="rId5"/>
    <p:sldId id="395" r:id="rId6"/>
    <p:sldId id="372" r:id="rId7"/>
    <p:sldId id="384" r:id="rId8"/>
    <p:sldId id="392" r:id="rId9"/>
    <p:sldId id="397" r:id="rId10"/>
    <p:sldId id="393" r:id="rId11"/>
    <p:sldId id="394" r:id="rId12"/>
    <p:sldId id="388" r:id="rId13"/>
    <p:sldId id="403" r:id="rId14"/>
    <p:sldId id="412" r:id="rId15"/>
    <p:sldId id="396" r:id="rId16"/>
    <p:sldId id="389" r:id="rId17"/>
    <p:sldId id="390" r:id="rId18"/>
    <p:sldId id="374" r:id="rId19"/>
    <p:sldId id="378" r:id="rId20"/>
    <p:sldId id="380" r:id="rId21"/>
    <p:sldId id="262" r:id="rId22"/>
    <p:sldId id="282" r:id="rId23"/>
    <p:sldId id="404" r:id="rId24"/>
    <p:sldId id="310" r:id="rId25"/>
    <p:sldId id="405" r:id="rId26"/>
    <p:sldId id="312" r:id="rId27"/>
    <p:sldId id="311" r:id="rId28"/>
    <p:sldId id="402" r:id="rId29"/>
    <p:sldId id="400" r:id="rId30"/>
    <p:sldId id="401" r:id="rId31"/>
    <p:sldId id="406" r:id="rId32"/>
    <p:sldId id="411" r:id="rId33"/>
    <p:sldId id="410" r:id="rId34"/>
    <p:sldId id="409" r:id="rId35"/>
    <p:sldId id="415" r:id="rId36"/>
    <p:sldId id="408" r:id="rId37"/>
    <p:sldId id="316" r:id="rId38"/>
    <p:sldId id="414" r:id="rId39"/>
    <p:sldId id="413" r:id="rId40"/>
    <p:sldId id="416" r:id="rId41"/>
    <p:sldId id="32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7"/>
    <p:restoredTop sz="87279"/>
  </p:normalViewPr>
  <p:slideViewPr>
    <p:cSldViewPr snapToGrid="0" snapToObjects="1">
      <p:cViewPr varScale="1">
        <p:scale>
          <a:sx n="119" d="100"/>
          <a:sy n="119" d="100"/>
        </p:scale>
        <p:origin x="624"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E83C1-2762-594F-B8E3-F2665EF18AEB}" type="datetimeFigureOut">
              <a:rPr lang="en-US" smtClean="0"/>
              <a:t>5/17/23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45DCF-3265-454B-BF8A-3E7ACD065CB7}" type="slidenum">
              <a:rPr lang="en-US" smtClean="0"/>
              <a:t>‹#›</a:t>
            </a:fld>
            <a:endParaRPr lang="en-US" dirty="0"/>
          </a:p>
        </p:txBody>
      </p:sp>
    </p:spTree>
    <p:extLst>
      <p:ext uri="{BB962C8B-B14F-4D97-AF65-F5344CB8AC3E}">
        <p14:creationId xmlns:p14="http://schemas.microsoft.com/office/powerpoint/2010/main" val="414883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cover, amongst other things:</a:t>
            </a:r>
          </a:p>
          <a:p>
            <a:endParaRPr lang="en-US" dirty="0"/>
          </a:p>
          <a:p>
            <a:r>
              <a:rPr lang="en-US" dirty="0"/>
              <a:t>1. Services provided by PE</a:t>
            </a:r>
          </a:p>
          <a:p>
            <a:r>
              <a:rPr lang="en-US" dirty="0"/>
              <a:t>2. Setting up companies - how easy it is</a:t>
            </a:r>
          </a:p>
          <a:p>
            <a:r>
              <a:rPr lang="en-US" dirty="0"/>
              <a:t>3. We will discuss offshore structures</a:t>
            </a:r>
          </a:p>
          <a:p>
            <a:r>
              <a:rPr lang="en-US" dirty="0"/>
              <a:t>4. Providing false documentation</a:t>
            </a:r>
          </a:p>
          <a:p>
            <a:r>
              <a:rPr lang="en-US" dirty="0"/>
              <a:t>5. Assisting insolvency, bankruptcy and liquidation</a:t>
            </a:r>
          </a:p>
          <a:p>
            <a:endParaRPr lang="en-US" dirty="0"/>
          </a:p>
          <a:p>
            <a:endParaRPr lang="en-US" dirty="0"/>
          </a:p>
          <a:p>
            <a:r>
              <a:rPr lang="en-US" dirty="0"/>
              <a:t>First, let's consider a really key point about the reason why money launderers prefer well regulated jurisdictions</a:t>
            </a:r>
          </a:p>
        </p:txBody>
      </p:sp>
      <p:sp>
        <p:nvSpPr>
          <p:cNvPr id="4" name="Slide Number Placeholder 3"/>
          <p:cNvSpPr>
            <a:spLocks noGrp="1"/>
          </p:cNvSpPr>
          <p:nvPr>
            <p:ph type="sldNum" sz="quarter" idx="5"/>
          </p:nvPr>
        </p:nvSpPr>
        <p:spPr/>
        <p:txBody>
          <a:bodyPr/>
          <a:lstStyle/>
          <a:p>
            <a:fld id="{37845DCF-3265-454B-BF8A-3E7ACD065CB7}" type="slidenum">
              <a:rPr lang="en-US" smtClean="0"/>
              <a:t>1</a:t>
            </a:fld>
            <a:endParaRPr lang="en-US" dirty="0"/>
          </a:p>
        </p:txBody>
      </p:sp>
    </p:spTree>
    <p:extLst>
      <p:ext uri="{BB962C8B-B14F-4D97-AF65-F5344CB8AC3E}">
        <p14:creationId xmlns:p14="http://schemas.microsoft.com/office/powerpoint/2010/main" val="182600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10</a:t>
            </a:fld>
            <a:endParaRPr lang="en-US" dirty="0"/>
          </a:p>
        </p:txBody>
      </p:sp>
    </p:spTree>
    <p:extLst>
      <p:ext uri="{BB962C8B-B14F-4D97-AF65-F5344CB8AC3E}">
        <p14:creationId xmlns:p14="http://schemas.microsoft.com/office/powerpoint/2010/main" val="335616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11</a:t>
            </a:fld>
            <a:endParaRPr lang="en-US" dirty="0"/>
          </a:p>
        </p:txBody>
      </p:sp>
    </p:spTree>
    <p:extLst>
      <p:ext uri="{BB962C8B-B14F-4D97-AF65-F5344CB8AC3E}">
        <p14:creationId xmlns:p14="http://schemas.microsoft.com/office/powerpoint/2010/main" val="256674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12</a:t>
            </a:fld>
            <a:endParaRPr lang="en-US" dirty="0"/>
          </a:p>
        </p:txBody>
      </p:sp>
    </p:spTree>
    <p:extLst>
      <p:ext uri="{BB962C8B-B14F-4D97-AF65-F5344CB8AC3E}">
        <p14:creationId xmlns:p14="http://schemas.microsoft.com/office/powerpoint/2010/main" val="24120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13</a:t>
            </a:fld>
            <a:endParaRPr lang="en-US" dirty="0"/>
          </a:p>
        </p:txBody>
      </p:sp>
    </p:spTree>
    <p:extLst>
      <p:ext uri="{BB962C8B-B14F-4D97-AF65-F5344CB8AC3E}">
        <p14:creationId xmlns:p14="http://schemas.microsoft.com/office/powerpoint/2010/main" val="237976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14</a:t>
            </a:fld>
            <a:endParaRPr lang="en-US" dirty="0"/>
          </a:p>
        </p:txBody>
      </p:sp>
    </p:spTree>
    <p:extLst>
      <p:ext uri="{BB962C8B-B14F-4D97-AF65-F5344CB8AC3E}">
        <p14:creationId xmlns:p14="http://schemas.microsoft.com/office/powerpoint/2010/main" val="95972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15</a:t>
            </a:fld>
            <a:endParaRPr lang="en-US" dirty="0"/>
          </a:p>
        </p:txBody>
      </p:sp>
    </p:spTree>
    <p:extLst>
      <p:ext uri="{BB962C8B-B14F-4D97-AF65-F5344CB8AC3E}">
        <p14:creationId xmlns:p14="http://schemas.microsoft.com/office/powerpoint/2010/main" val="372896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common fund structures - Open and Closed ended funds</a:t>
            </a:r>
          </a:p>
        </p:txBody>
      </p:sp>
      <p:sp>
        <p:nvSpPr>
          <p:cNvPr id="4" name="Slide Number Placeholder 3"/>
          <p:cNvSpPr>
            <a:spLocks noGrp="1"/>
          </p:cNvSpPr>
          <p:nvPr>
            <p:ph type="sldNum" sz="quarter" idx="5"/>
          </p:nvPr>
        </p:nvSpPr>
        <p:spPr/>
        <p:txBody>
          <a:bodyPr/>
          <a:lstStyle/>
          <a:p>
            <a:fld id="{37845DCF-3265-454B-BF8A-3E7ACD065CB7}" type="slidenum">
              <a:rPr lang="en-US" smtClean="0"/>
              <a:t>16</a:t>
            </a:fld>
            <a:endParaRPr lang="en-US" dirty="0"/>
          </a:p>
        </p:txBody>
      </p:sp>
    </p:spTree>
    <p:extLst>
      <p:ext uri="{BB962C8B-B14F-4D97-AF65-F5344CB8AC3E}">
        <p14:creationId xmlns:p14="http://schemas.microsoft.com/office/powerpoint/2010/main" val="146506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data found that TCSP were more attractive to Money Launderers, complex to disguise assets but simple enough to collapse</a:t>
            </a:r>
          </a:p>
        </p:txBody>
      </p:sp>
      <p:sp>
        <p:nvSpPr>
          <p:cNvPr id="4" name="Slide Number Placeholder 3"/>
          <p:cNvSpPr>
            <a:spLocks noGrp="1"/>
          </p:cNvSpPr>
          <p:nvPr>
            <p:ph type="sldNum" sz="quarter" idx="5"/>
          </p:nvPr>
        </p:nvSpPr>
        <p:spPr/>
        <p:txBody>
          <a:bodyPr/>
          <a:lstStyle/>
          <a:p>
            <a:fld id="{37845DCF-3265-454B-BF8A-3E7ACD065CB7}" type="slidenum">
              <a:rPr lang="en-US" smtClean="0"/>
              <a:t>17</a:t>
            </a:fld>
            <a:endParaRPr lang="en-US" dirty="0"/>
          </a:p>
        </p:txBody>
      </p:sp>
    </p:spTree>
    <p:extLst>
      <p:ext uri="{BB962C8B-B14F-4D97-AF65-F5344CB8AC3E}">
        <p14:creationId xmlns:p14="http://schemas.microsoft.com/office/powerpoint/2010/main" val="988644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50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explore the primary services, what are the challenges</a:t>
            </a:r>
          </a:p>
        </p:txBody>
      </p:sp>
      <p:sp>
        <p:nvSpPr>
          <p:cNvPr id="4" name="Slide Number Placeholder 3"/>
          <p:cNvSpPr>
            <a:spLocks noGrp="1"/>
          </p:cNvSpPr>
          <p:nvPr>
            <p:ph type="sldNum" sz="quarter" idx="5"/>
          </p:nvPr>
        </p:nvSpPr>
        <p:spPr/>
        <p:txBody>
          <a:bodyPr/>
          <a:lstStyle/>
          <a:p>
            <a:fld id="{37845DCF-3265-454B-BF8A-3E7ACD065CB7}" type="slidenum">
              <a:rPr lang="en-US" smtClean="0"/>
              <a:t>2</a:t>
            </a:fld>
            <a:endParaRPr lang="en-US" dirty="0"/>
          </a:p>
        </p:txBody>
      </p:sp>
    </p:spTree>
    <p:extLst>
      <p:ext uri="{BB962C8B-B14F-4D97-AF65-F5344CB8AC3E}">
        <p14:creationId xmlns:p14="http://schemas.microsoft.com/office/powerpoint/2010/main" val="39016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relate in reality?</a:t>
            </a:r>
          </a:p>
        </p:txBody>
      </p:sp>
      <p:sp>
        <p:nvSpPr>
          <p:cNvPr id="4" name="Slide Number Placeholder 3"/>
          <p:cNvSpPr>
            <a:spLocks noGrp="1"/>
          </p:cNvSpPr>
          <p:nvPr>
            <p:ph type="sldNum" sz="quarter" idx="5"/>
          </p:nvPr>
        </p:nvSpPr>
        <p:spPr/>
        <p:txBody>
          <a:bodyPr/>
          <a:lstStyle/>
          <a:p>
            <a:fld id="{37845DCF-3265-454B-BF8A-3E7ACD065CB7}" type="slidenum">
              <a:rPr lang="en-US" smtClean="0"/>
              <a:t>20</a:t>
            </a:fld>
            <a:endParaRPr lang="en-US" dirty="0"/>
          </a:p>
        </p:txBody>
      </p:sp>
    </p:spTree>
    <p:extLst>
      <p:ext uri="{BB962C8B-B14F-4D97-AF65-F5344CB8AC3E}">
        <p14:creationId xmlns:p14="http://schemas.microsoft.com/office/powerpoint/2010/main" val="3849805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24</a:t>
            </a:fld>
            <a:endParaRPr lang="en-US" dirty="0"/>
          </a:p>
        </p:txBody>
      </p:sp>
    </p:spTree>
    <p:extLst>
      <p:ext uri="{BB962C8B-B14F-4D97-AF65-F5344CB8AC3E}">
        <p14:creationId xmlns:p14="http://schemas.microsoft.com/office/powerpoint/2010/main" val="241800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25</a:t>
            </a:fld>
            <a:endParaRPr lang="en-US" dirty="0"/>
          </a:p>
        </p:txBody>
      </p:sp>
    </p:spTree>
    <p:extLst>
      <p:ext uri="{BB962C8B-B14F-4D97-AF65-F5344CB8AC3E}">
        <p14:creationId xmlns:p14="http://schemas.microsoft.com/office/powerpoint/2010/main" val="918227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26</a:t>
            </a:fld>
            <a:endParaRPr lang="en-US" dirty="0"/>
          </a:p>
        </p:txBody>
      </p:sp>
    </p:spTree>
    <p:extLst>
      <p:ext uri="{BB962C8B-B14F-4D97-AF65-F5344CB8AC3E}">
        <p14:creationId xmlns:p14="http://schemas.microsoft.com/office/powerpoint/2010/main" val="4047009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27</a:t>
            </a:fld>
            <a:endParaRPr lang="en-US" dirty="0"/>
          </a:p>
        </p:txBody>
      </p:sp>
    </p:spTree>
    <p:extLst>
      <p:ext uri="{BB962C8B-B14F-4D97-AF65-F5344CB8AC3E}">
        <p14:creationId xmlns:p14="http://schemas.microsoft.com/office/powerpoint/2010/main" val="1667654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31</a:t>
            </a:fld>
            <a:endParaRPr lang="en-US" dirty="0"/>
          </a:p>
        </p:txBody>
      </p:sp>
    </p:spTree>
    <p:extLst>
      <p:ext uri="{BB962C8B-B14F-4D97-AF65-F5344CB8AC3E}">
        <p14:creationId xmlns:p14="http://schemas.microsoft.com/office/powerpoint/2010/main" val="246869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32</a:t>
            </a:fld>
            <a:endParaRPr lang="en-US" dirty="0"/>
          </a:p>
        </p:txBody>
      </p:sp>
    </p:spTree>
    <p:extLst>
      <p:ext uri="{BB962C8B-B14F-4D97-AF65-F5344CB8AC3E}">
        <p14:creationId xmlns:p14="http://schemas.microsoft.com/office/powerpoint/2010/main" val="208878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33</a:t>
            </a:fld>
            <a:endParaRPr lang="en-US" dirty="0"/>
          </a:p>
        </p:txBody>
      </p:sp>
    </p:spTree>
    <p:extLst>
      <p:ext uri="{BB962C8B-B14F-4D97-AF65-F5344CB8AC3E}">
        <p14:creationId xmlns:p14="http://schemas.microsoft.com/office/powerpoint/2010/main" val="133156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34</a:t>
            </a:fld>
            <a:endParaRPr lang="en-US" dirty="0"/>
          </a:p>
        </p:txBody>
      </p:sp>
    </p:spTree>
    <p:extLst>
      <p:ext uri="{BB962C8B-B14F-4D97-AF65-F5344CB8AC3E}">
        <p14:creationId xmlns:p14="http://schemas.microsoft.com/office/powerpoint/2010/main" val="483239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35</a:t>
            </a:fld>
            <a:endParaRPr lang="en-US" dirty="0"/>
          </a:p>
        </p:txBody>
      </p:sp>
    </p:spTree>
    <p:extLst>
      <p:ext uri="{BB962C8B-B14F-4D97-AF65-F5344CB8AC3E}">
        <p14:creationId xmlns:p14="http://schemas.microsoft.com/office/powerpoint/2010/main" val="427190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a:t>
            </a:fld>
            <a:endParaRPr lang="en-US" dirty="0"/>
          </a:p>
        </p:txBody>
      </p:sp>
    </p:spTree>
    <p:extLst>
      <p:ext uri="{BB962C8B-B14F-4D97-AF65-F5344CB8AC3E}">
        <p14:creationId xmlns:p14="http://schemas.microsoft.com/office/powerpoint/2010/main" val="3762296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36</a:t>
            </a:fld>
            <a:endParaRPr lang="en-US" dirty="0"/>
          </a:p>
        </p:txBody>
      </p:sp>
    </p:spTree>
    <p:extLst>
      <p:ext uri="{BB962C8B-B14F-4D97-AF65-F5344CB8AC3E}">
        <p14:creationId xmlns:p14="http://schemas.microsoft.com/office/powerpoint/2010/main" val="987875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41</a:t>
            </a:fld>
            <a:endParaRPr lang="en-US" dirty="0"/>
          </a:p>
        </p:txBody>
      </p:sp>
    </p:spTree>
    <p:extLst>
      <p:ext uri="{BB962C8B-B14F-4D97-AF65-F5344CB8AC3E}">
        <p14:creationId xmlns:p14="http://schemas.microsoft.com/office/powerpoint/2010/main" val="183755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4</a:t>
            </a:fld>
            <a:endParaRPr lang="en-US" dirty="0"/>
          </a:p>
        </p:txBody>
      </p:sp>
    </p:spTree>
    <p:extLst>
      <p:ext uri="{BB962C8B-B14F-4D97-AF65-F5344CB8AC3E}">
        <p14:creationId xmlns:p14="http://schemas.microsoft.com/office/powerpoint/2010/main" val="358210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5</a:t>
            </a:fld>
            <a:endParaRPr lang="en-US" dirty="0"/>
          </a:p>
        </p:txBody>
      </p:sp>
    </p:spTree>
    <p:extLst>
      <p:ext uri="{BB962C8B-B14F-4D97-AF65-F5344CB8AC3E}">
        <p14:creationId xmlns:p14="http://schemas.microsoft.com/office/powerpoint/2010/main" val="107697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93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TCSP's?</a:t>
            </a:r>
          </a:p>
        </p:txBody>
      </p:sp>
      <p:sp>
        <p:nvSpPr>
          <p:cNvPr id="4" name="Slide Number Placeholder 3"/>
          <p:cNvSpPr>
            <a:spLocks noGrp="1"/>
          </p:cNvSpPr>
          <p:nvPr>
            <p:ph type="sldNum" sz="quarter" idx="5"/>
          </p:nvPr>
        </p:nvSpPr>
        <p:spPr/>
        <p:txBody>
          <a:bodyPr/>
          <a:lstStyle/>
          <a:p>
            <a:fld id="{37845DCF-3265-454B-BF8A-3E7ACD065CB7}" type="slidenum">
              <a:rPr lang="en-US" smtClean="0"/>
              <a:t>7</a:t>
            </a:fld>
            <a:endParaRPr lang="en-US" dirty="0"/>
          </a:p>
        </p:txBody>
      </p:sp>
    </p:spTree>
    <p:extLst>
      <p:ext uri="{BB962C8B-B14F-4D97-AF65-F5344CB8AC3E}">
        <p14:creationId xmlns:p14="http://schemas.microsoft.com/office/powerpoint/2010/main" val="313243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8</a:t>
            </a:fld>
            <a:endParaRPr lang="en-US" dirty="0"/>
          </a:p>
        </p:txBody>
      </p:sp>
    </p:spTree>
    <p:extLst>
      <p:ext uri="{BB962C8B-B14F-4D97-AF65-F5344CB8AC3E}">
        <p14:creationId xmlns:p14="http://schemas.microsoft.com/office/powerpoint/2010/main" val="324950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9</a:t>
            </a:fld>
            <a:endParaRPr lang="en-US" dirty="0"/>
          </a:p>
        </p:txBody>
      </p:sp>
    </p:spTree>
    <p:extLst>
      <p:ext uri="{BB962C8B-B14F-4D97-AF65-F5344CB8AC3E}">
        <p14:creationId xmlns:p14="http://schemas.microsoft.com/office/powerpoint/2010/main" val="335464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5/17/23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5/17/23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5/17/23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5/17/23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2ZcdxbzXtv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file:////var/folders/qw/b444gndn77b1b2v03mjhf5yr0000gn/T/com.microsoft.Word/WebArchiveCopyPasteTempFiles/53825287-0-image-a-37_1644103997632.jpg"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36214" y="342155"/>
            <a:ext cx="8437691" cy="780382"/>
          </a:xfrm>
        </p:spPr>
        <p:txBody>
          <a:bodyPr>
            <a:noAutofit/>
          </a:bodyPr>
          <a:lstStyle/>
          <a:p>
            <a:pPr algn="l"/>
            <a:r>
              <a:rPr lang="en-US" sz="2800" b="1" dirty="0"/>
              <a:t>Services Provided by Professional Enablers</a:t>
            </a:r>
          </a:p>
        </p:txBody>
      </p:sp>
      <p:sp>
        <p:nvSpPr>
          <p:cNvPr id="3" name="Subtitle 2">
            <a:extLst>
              <a:ext uri="{FF2B5EF4-FFF2-40B4-BE49-F238E27FC236}">
                <a16:creationId xmlns:a16="http://schemas.microsoft.com/office/drawing/2014/main" id="{03639206-A6C6-0D42-9739-57954B40F4F0}"/>
              </a:ext>
            </a:extLst>
          </p:cNvPr>
          <p:cNvSpPr>
            <a:spLocks noGrp="1"/>
          </p:cNvSpPr>
          <p:nvPr>
            <p:ph type="subTitle" idx="1"/>
          </p:nvPr>
        </p:nvSpPr>
        <p:spPr>
          <a:xfrm>
            <a:off x="1793964" y="1556364"/>
            <a:ext cx="7956428" cy="3987787"/>
          </a:xfrm>
        </p:spPr>
        <p:txBody>
          <a:bodyPr>
            <a:normAutofit/>
          </a:bodyPr>
          <a:lstStyle/>
          <a:p>
            <a:pPr algn="l"/>
            <a:r>
              <a:rPr lang="en-GB" sz="2000" dirty="0"/>
              <a:t>Asia-Pacific Academy in Tokyo, Japan (Specialty programme) 2023</a:t>
            </a:r>
            <a:endParaRPr lang="en-US" sz="2300" dirty="0"/>
          </a:p>
          <a:p>
            <a:pPr algn="l"/>
            <a:endParaRPr lang="en-US" sz="2300" dirty="0"/>
          </a:p>
          <a:p>
            <a:pPr algn="l"/>
            <a:endParaRPr lang="en-US" sz="2300" dirty="0"/>
          </a:p>
          <a:p>
            <a:pPr algn="ctr"/>
            <a:r>
              <a:rPr lang="en-US" sz="2800" dirty="0"/>
              <a:t>OECD Tax Crime Academy course leader</a:t>
            </a:r>
          </a:p>
          <a:p>
            <a:pPr algn="ctr"/>
            <a:r>
              <a:rPr lang="en-US" sz="2800" dirty="0"/>
              <a:t>BRENDON NORMAN-ROSS</a:t>
            </a:r>
          </a:p>
          <a:p>
            <a:pPr algn="l"/>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390611874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496514"/>
            <a:ext cx="8699865" cy="830997"/>
          </a:xfrm>
          <a:prstGeom prst="rect">
            <a:avLst/>
          </a:prstGeom>
          <a:noFill/>
        </p:spPr>
        <p:txBody>
          <a:bodyPr wrap="square" rtlCol="0">
            <a:spAutoFit/>
          </a:bodyPr>
          <a:lstStyle/>
          <a:p>
            <a:endParaRPr lang="en-US" sz="1600" dirty="0"/>
          </a:p>
          <a:p>
            <a:endParaRPr lang="en-US" sz="1600" dirty="0">
              <a:effectLst/>
            </a:endParaRPr>
          </a:p>
          <a:p>
            <a:endParaRPr lang="en-GB" sz="16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Trust and Corporate Service Providers</a:t>
            </a:r>
            <a:endParaRPr lang="en-US" sz="2800" dirty="0"/>
          </a:p>
        </p:txBody>
      </p:sp>
      <p:pic>
        <p:nvPicPr>
          <p:cNvPr id="4" name="Picture 3" descr="Diagram">
            <a:extLst>
              <a:ext uri="{FF2B5EF4-FFF2-40B4-BE49-F238E27FC236}">
                <a16:creationId xmlns:a16="http://schemas.microsoft.com/office/drawing/2014/main" id="{992B32A4-89E4-034E-BA34-1C959299828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92788" y="1615747"/>
            <a:ext cx="7033498" cy="4539959"/>
          </a:xfrm>
          <a:prstGeom prst="rect">
            <a:avLst/>
          </a:prstGeom>
        </p:spPr>
      </p:pic>
    </p:spTree>
    <p:extLst>
      <p:ext uri="{BB962C8B-B14F-4D97-AF65-F5344CB8AC3E}">
        <p14:creationId xmlns:p14="http://schemas.microsoft.com/office/powerpoint/2010/main" val="228757326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496514"/>
            <a:ext cx="6317621" cy="5139869"/>
          </a:xfrm>
          <a:prstGeom prst="rect">
            <a:avLst/>
          </a:prstGeom>
          <a:noFill/>
        </p:spPr>
        <p:txBody>
          <a:bodyPr wrap="square" rtlCol="0">
            <a:spAutoFit/>
          </a:bodyPr>
          <a:lstStyle/>
          <a:p>
            <a:pPr fontAlgn="base"/>
            <a:r>
              <a:rPr lang="en-GB" sz="2000" dirty="0"/>
              <a:t>TCSP’s assist with company administration, from </a:t>
            </a:r>
          </a:p>
          <a:p>
            <a:pPr fontAlgn="base"/>
            <a:r>
              <a:rPr lang="en-GB" sz="2000" dirty="0"/>
              <a:t>entities established for a specific use to complex </a:t>
            </a:r>
          </a:p>
          <a:p>
            <a:pPr fontAlgn="base"/>
            <a:r>
              <a:rPr lang="en-GB" sz="2000" dirty="0"/>
              <a:t>cross-border structures that may have a number of different purposes in a variety of countries.</a:t>
            </a:r>
          </a:p>
          <a:p>
            <a:pPr fontAlgn="base"/>
            <a:endParaRPr lang="en-GB" sz="2000" dirty="0"/>
          </a:p>
          <a:p>
            <a:pPr fontAlgn="base"/>
            <a:r>
              <a:rPr lang="en-GB" sz="2000" dirty="0"/>
              <a:t>The jurisdictions of companies TCSP’s can administer is </a:t>
            </a:r>
          </a:p>
          <a:p>
            <a:pPr fontAlgn="base"/>
            <a:r>
              <a:rPr lang="en-GB" sz="2000" dirty="0"/>
              <a:t>not limited by the location of their offices; TCSP’s</a:t>
            </a:r>
          </a:p>
          <a:p>
            <a:pPr fontAlgn="base"/>
            <a:r>
              <a:rPr lang="en-GB" sz="2000" dirty="0"/>
              <a:t>offer company formation and administration in a </a:t>
            </a:r>
          </a:p>
          <a:p>
            <a:pPr fontAlgn="base"/>
            <a:r>
              <a:rPr lang="en-GB" sz="2000" dirty="0"/>
              <a:t>variety of jurisdictions.</a:t>
            </a:r>
          </a:p>
          <a:p>
            <a:pPr fontAlgn="base"/>
            <a:endParaRPr lang="en-GB" sz="2000" dirty="0"/>
          </a:p>
          <a:p>
            <a:pPr fontAlgn="base"/>
            <a:r>
              <a:rPr lang="en-GB" sz="2000" dirty="0"/>
              <a:t>TCSP’s provide a suite of corporate services; providing </a:t>
            </a:r>
          </a:p>
          <a:p>
            <a:pPr fontAlgn="base"/>
            <a:r>
              <a:rPr lang="en-GB" sz="2000" dirty="0"/>
              <a:t>the board of directors, both </a:t>
            </a:r>
            <a:r>
              <a:rPr lang="en-GB" sz="2000" dirty="0">
                <a:solidFill>
                  <a:srgbClr val="FFC000"/>
                </a:solidFill>
              </a:rPr>
              <a:t>corporate and persona</a:t>
            </a:r>
            <a:r>
              <a:rPr lang="en-GB" sz="2000" u="sng" dirty="0"/>
              <a:t>l</a:t>
            </a:r>
            <a:r>
              <a:rPr lang="en-GB" sz="2000" dirty="0"/>
              <a:t>, </a:t>
            </a:r>
          </a:p>
          <a:p>
            <a:pPr fontAlgn="base"/>
            <a:r>
              <a:rPr lang="en-GB" sz="2000" dirty="0"/>
              <a:t>to registered office and supporting services; </a:t>
            </a:r>
          </a:p>
          <a:p>
            <a:pPr fontAlgn="base"/>
            <a:r>
              <a:rPr lang="en-GB" sz="2000" dirty="0"/>
              <a:t>bookkeeping, accounting and company secretarial.</a:t>
            </a:r>
          </a:p>
          <a:p>
            <a:endParaRPr lang="en-US" sz="1600" dirty="0"/>
          </a:p>
          <a:p>
            <a:endParaRPr lang="en-US" sz="1600" dirty="0">
              <a:effectLst/>
            </a:endParaRPr>
          </a:p>
          <a:p>
            <a:endParaRPr lang="en-GB" sz="16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Trust and Corporate Service Providers</a:t>
            </a:r>
            <a:endParaRPr lang="en-US" sz="2800" dirty="0"/>
          </a:p>
        </p:txBody>
      </p:sp>
      <p:pic>
        <p:nvPicPr>
          <p:cNvPr id="2" name="Picture 1">
            <a:extLst>
              <a:ext uri="{FF2B5EF4-FFF2-40B4-BE49-F238E27FC236}">
                <a16:creationId xmlns:a16="http://schemas.microsoft.com/office/drawing/2014/main" id="{D57F38F1-F391-9F49-8A5E-18EDB74627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06888" y="2125192"/>
            <a:ext cx="3534848" cy="3204822"/>
          </a:xfrm>
          <a:prstGeom prst="rect">
            <a:avLst/>
          </a:prstGeom>
        </p:spPr>
      </p:pic>
    </p:spTree>
    <p:extLst>
      <p:ext uri="{BB962C8B-B14F-4D97-AF65-F5344CB8AC3E}">
        <p14:creationId xmlns:p14="http://schemas.microsoft.com/office/powerpoint/2010/main" val="387622901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4CAB8D-6A90-934E-8AA8-82CC8CC0AC48}"/>
              </a:ext>
            </a:extLst>
          </p:cNvPr>
          <p:cNvSpPr txBox="1">
            <a:spLocks/>
          </p:cNvSpPr>
          <p:nvPr/>
        </p:nvSpPr>
        <p:spPr>
          <a:xfrm>
            <a:off x="0" y="2457041"/>
            <a:ext cx="12192000"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the funds industry</a:t>
            </a:r>
          </a:p>
        </p:txBody>
      </p:sp>
    </p:spTree>
    <p:extLst>
      <p:ext uri="{BB962C8B-B14F-4D97-AF65-F5344CB8AC3E}">
        <p14:creationId xmlns:p14="http://schemas.microsoft.com/office/powerpoint/2010/main" val="422299577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838327" y="1388468"/>
            <a:ext cx="5419253" cy="6001643"/>
          </a:xfrm>
          <a:prstGeom prst="rect">
            <a:avLst/>
          </a:prstGeom>
          <a:noFill/>
        </p:spPr>
        <p:txBody>
          <a:bodyPr wrap="square" rtlCol="0">
            <a:spAutoFit/>
          </a:bodyPr>
          <a:lstStyle/>
          <a:p>
            <a:r>
              <a:rPr lang="en-US" u="sng" dirty="0"/>
              <a:t>A Typical Fund Structure</a:t>
            </a:r>
          </a:p>
          <a:p>
            <a:endParaRPr lang="en-US" u="sng" dirty="0"/>
          </a:p>
          <a:p>
            <a:r>
              <a:rPr lang="en-GB" sz="1600" dirty="0"/>
              <a:t>1. The management company, or private equity firm, is essentially an operating entity that employs General Partners and their investment teams. General Partners (GPs), or fund managers, are employed by and represent the private equity firm or management company. </a:t>
            </a:r>
          </a:p>
          <a:p>
            <a:endParaRPr lang="en-GB" sz="1600" u="sng" dirty="0"/>
          </a:p>
          <a:p>
            <a:r>
              <a:rPr lang="en-GB" sz="1600" dirty="0"/>
              <a:t>2. Limited Partners (LPs), or simply Investors, are institutions and wealthy individuals responsible for providing the capital for the private equity fund.</a:t>
            </a:r>
          </a:p>
          <a:p>
            <a:endParaRPr lang="en-GB" sz="1600" u="sng" dirty="0"/>
          </a:p>
          <a:p>
            <a:r>
              <a:rPr lang="en-GB" sz="1600" dirty="0"/>
              <a:t>3. Most private equity funds are established as a Limited Liability Company (LLC) or a Limited Partnership (LP). Limited Partnership Agreements (LPAs) are the investment terms that are agreed upon between General Partners or Private Equity Firms and Limited Partners.</a:t>
            </a:r>
            <a:r>
              <a:rPr lang="en-GB" dirty="0"/>
              <a:t> </a:t>
            </a:r>
          </a:p>
          <a:p>
            <a:endParaRPr lang="en-GB" sz="1600" u="sng" dirty="0"/>
          </a:p>
          <a:p>
            <a:r>
              <a:rPr lang="en-GB" sz="1600" u="sng" dirty="0"/>
              <a:t>Think of it as ‘flipping’ a property.</a:t>
            </a:r>
            <a:endParaRPr lang="en-US" sz="1600" u="sng" dirty="0"/>
          </a:p>
          <a:p>
            <a:endParaRPr lang="en-GB" sz="1400" dirty="0"/>
          </a:p>
          <a:p>
            <a:endParaRPr lang="en-US" sz="2000" dirty="0"/>
          </a:p>
          <a:p>
            <a:endParaRPr lang="en-US" sz="2000" dirty="0">
              <a:effectLst/>
            </a:endParaRP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Advantages investing into funds?</a:t>
            </a:r>
          </a:p>
        </p:txBody>
      </p:sp>
      <p:pic>
        <p:nvPicPr>
          <p:cNvPr id="2" name="Picture 1">
            <a:extLst>
              <a:ext uri="{FF2B5EF4-FFF2-40B4-BE49-F238E27FC236}">
                <a16:creationId xmlns:a16="http://schemas.microsoft.com/office/drawing/2014/main" id="{58B0C23E-5F61-4B4B-A0B4-09FE4F9C9E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2734" y="1531697"/>
            <a:ext cx="5320787" cy="3667346"/>
          </a:xfrm>
          <a:prstGeom prst="rect">
            <a:avLst/>
          </a:prstGeom>
        </p:spPr>
      </p:pic>
      <p:sp>
        <p:nvSpPr>
          <p:cNvPr id="3" name="Oval 2">
            <a:extLst>
              <a:ext uri="{FF2B5EF4-FFF2-40B4-BE49-F238E27FC236}">
                <a16:creationId xmlns:a16="http://schemas.microsoft.com/office/drawing/2014/main" id="{6A8438EE-6133-E143-B530-D31D2E622500}"/>
              </a:ext>
            </a:extLst>
          </p:cNvPr>
          <p:cNvSpPr/>
          <p:nvPr/>
        </p:nvSpPr>
        <p:spPr>
          <a:xfrm>
            <a:off x="6549957" y="1721795"/>
            <a:ext cx="272375" cy="2723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7" name="Oval 6">
            <a:extLst>
              <a:ext uri="{FF2B5EF4-FFF2-40B4-BE49-F238E27FC236}">
                <a16:creationId xmlns:a16="http://schemas.microsoft.com/office/drawing/2014/main" id="{AF7877DC-1612-9749-B340-2EED01546407}"/>
              </a:ext>
            </a:extLst>
          </p:cNvPr>
          <p:cNvSpPr/>
          <p:nvPr/>
        </p:nvSpPr>
        <p:spPr>
          <a:xfrm>
            <a:off x="7966953" y="1721796"/>
            <a:ext cx="272375" cy="2723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8" name="Oval 7">
            <a:extLst>
              <a:ext uri="{FF2B5EF4-FFF2-40B4-BE49-F238E27FC236}">
                <a16:creationId xmlns:a16="http://schemas.microsoft.com/office/drawing/2014/main" id="{AA373081-67D2-F748-B2B9-0EE7F82A7EA8}"/>
              </a:ext>
            </a:extLst>
          </p:cNvPr>
          <p:cNvSpPr/>
          <p:nvPr/>
        </p:nvSpPr>
        <p:spPr>
          <a:xfrm>
            <a:off x="8800752" y="3092995"/>
            <a:ext cx="272375" cy="2723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9" name="Oval 8">
            <a:extLst>
              <a:ext uri="{FF2B5EF4-FFF2-40B4-BE49-F238E27FC236}">
                <a16:creationId xmlns:a16="http://schemas.microsoft.com/office/drawing/2014/main" id="{6371B994-17B6-EC44-AD1B-F5B7AF028339}"/>
              </a:ext>
            </a:extLst>
          </p:cNvPr>
          <p:cNvSpPr/>
          <p:nvPr/>
        </p:nvSpPr>
        <p:spPr>
          <a:xfrm>
            <a:off x="799417" y="1974715"/>
            <a:ext cx="272375" cy="2723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0" name="Oval 9">
            <a:extLst>
              <a:ext uri="{FF2B5EF4-FFF2-40B4-BE49-F238E27FC236}">
                <a16:creationId xmlns:a16="http://schemas.microsoft.com/office/drawing/2014/main" id="{587A1646-DC23-EE4C-8703-9A0896567CEE}"/>
              </a:ext>
            </a:extLst>
          </p:cNvPr>
          <p:cNvSpPr/>
          <p:nvPr/>
        </p:nvSpPr>
        <p:spPr>
          <a:xfrm>
            <a:off x="799417" y="3424136"/>
            <a:ext cx="272375" cy="2723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1" name="Oval 10">
            <a:extLst>
              <a:ext uri="{FF2B5EF4-FFF2-40B4-BE49-F238E27FC236}">
                <a16:creationId xmlns:a16="http://schemas.microsoft.com/office/drawing/2014/main" id="{B33B5431-E2AE-774D-AF4E-B6762DA6DEBC}"/>
              </a:ext>
            </a:extLst>
          </p:cNvPr>
          <p:cNvSpPr/>
          <p:nvPr/>
        </p:nvSpPr>
        <p:spPr>
          <a:xfrm>
            <a:off x="805901" y="4386774"/>
            <a:ext cx="272375" cy="2723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Tree>
    <p:extLst>
      <p:ext uri="{BB962C8B-B14F-4D97-AF65-F5344CB8AC3E}">
        <p14:creationId xmlns:p14="http://schemas.microsoft.com/office/powerpoint/2010/main" val="221246204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967537" y="1388468"/>
            <a:ext cx="8235906" cy="5478423"/>
          </a:xfrm>
          <a:prstGeom prst="rect">
            <a:avLst/>
          </a:prstGeom>
          <a:noFill/>
        </p:spPr>
        <p:txBody>
          <a:bodyPr wrap="square" rtlCol="0">
            <a:spAutoFit/>
          </a:bodyPr>
          <a:lstStyle/>
          <a:p>
            <a:pPr algn="ctr"/>
            <a:endParaRPr lang="en-GB" dirty="0"/>
          </a:p>
          <a:p>
            <a:pPr algn="ctr"/>
            <a:endParaRPr lang="en-GB" dirty="0"/>
          </a:p>
          <a:p>
            <a:pPr algn="ctr"/>
            <a:endParaRPr lang="en-GB" dirty="0"/>
          </a:p>
          <a:p>
            <a:pPr algn="ctr"/>
            <a:r>
              <a:rPr lang="en-GB" sz="4800" dirty="0"/>
              <a:t>BlackRock - AUM: $7.5 trillion</a:t>
            </a:r>
          </a:p>
          <a:p>
            <a:endParaRPr lang="en-GB" sz="2000" dirty="0"/>
          </a:p>
          <a:p>
            <a:r>
              <a:rPr lang="en-GB" sz="2000" dirty="0"/>
              <a:t>Alternatives to PE are:</a:t>
            </a:r>
          </a:p>
          <a:p>
            <a:endParaRPr lang="en-GB" sz="2000" dirty="0"/>
          </a:p>
          <a:p>
            <a:pPr marL="2571750" lvl="5" indent="-285750">
              <a:buFont typeface="Arial" panose="020B0604020202020204" pitchFamily="34" charset="0"/>
              <a:buChar char="•"/>
            </a:pPr>
            <a:r>
              <a:rPr lang="en-GB" dirty="0"/>
              <a:t>Private Debt.  </a:t>
            </a:r>
          </a:p>
          <a:p>
            <a:pPr marL="2571750" lvl="5" indent="-285750">
              <a:buFont typeface="Arial" panose="020B0604020202020204" pitchFamily="34" charset="0"/>
              <a:buChar char="•"/>
            </a:pPr>
            <a:r>
              <a:rPr lang="en-GB" dirty="0"/>
              <a:t>Hedge Funds.  </a:t>
            </a:r>
          </a:p>
          <a:p>
            <a:pPr marL="2571750" lvl="5" indent="-285750">
              <a:buFont typeface="Arial" panose="020B0604020202020204" pitchFamily="34" charset="0"/>
              <a:buChar char="•"/>
            </a:pPr>
            <a:r>
              <a:rPr lang="en-GB" dirty="0"/>
              <a:t>Real Estate.  </a:t>
            </a:r>
          </a:p>
          <a:p>
            <a:pPr marL="2571750" lvl="5" indent="-285750">
              <a:buFont typeface="Arial" panose="020B0604020202020204" pitchFamily="34" charset="0"/>
              <a:buChar char="•"/>
            </a:pPr>
            <a:r>
              <a:rPr lang="en-GB" dirty="0"/>
              <a:t>Commodities. </a:t>
            </a:r>
          </a:p>
          <a:p>
            <a:pPr marL="2571750" lvl="5" indent="-285750">
              <a:buFont typeface="Arial" panose="020B0604020202020204" pitchFamily="34" charset="0"/>
              <a:buChar char="•"/>
            </a:pPr>
            <a:r>
              <a:rPr lang="en-GB" dirty="0"/>
              <a:t>Collectibles.  </a:t>
            </a:r>
          </a:p>
          <a:p>
            <a:pPr marL="2571750" lvl="5" indent="-285750">
              <a:buFont typeface="Arial" panose="020B0604020202020204" pitchFamily="34" charset="0"/>
              <a:buChar char="•"/>
            </a:pPr>
            <a:r>
              <a:rPr lang="en-GB" dirty="0"/>
              <a:t>Structured Products, etc.</a:t>
            </a:r>
          </a:p>
          <a:p>
            <a:endParaRPr lang="en-GB" sz="2000" dirty="0"/>
          </a:p>
          <a:p>
            <a:endParaRPr lang="en-US" sz="2000" dirty="0"/>
          </a:p>
          <a:p>
            <a:endParaRPr lang="en-US" sz="2000" dirty="0">
              <a:effectLst/>
            </a:endParaRP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Largest private equity company in the world?</a:t>
            </a:r>
          </a:p>
        </p:txBody>
      </p:sp>
    </p:spTree>
    <p:extLst>
      <p:ext uri="{BB962C8B-B14F-4D97-AF65-F5344CB8AC3E}">
        <p14:creationId xmlns:p14="http://schemas.microsoft.com/office/powerpoint/2010/main" val="321766776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496514"/>
            <a:ext cx="8699865" cy="5909310"/>
          </a:xfrm>
          <a:prstGeom prst="rect">
            <a:avLst/>
          </a:prstGeom>
          <a:noFill/>
        </p:spPr>
        <p:txBody>
          <a:bodyPr wrap="square" rtlCol="0">
            <a:spAutoFit/>
          </a:bodyPr>
          <a:lstStyle/>
          <a:p>
            <a:r>
              <a:rPr lang="en-US" sz="1900" u="sng" dirty="0"/>
              <a:t>Advantages of Using Fund Industry for Money Laundering – </a:t>
            </a:r>
            <a:r>
              <a:rPr lang="en-US" sz="1900" u="sng" dirty="0">
                <a:solidFill>
                  <a:srgbClr val="FFC000"/>
                </a:solidFill>
              </a:rPr>
              <a:t>Stage One</a:t>
            </a:r>
          </a:p>
          <a:p>
            <a:endParaRPr lang="en-US" sz="1900" dirty="0"/>
          </a:p>
          <a:p>
            <a:pPr marL="285750" indent="-285750">
              <a:buFont typeface="Arial" panose="020B0604020202020204" pitchFamily="34" charset="0"/>
              <a:buChar char="•"/>
            </a:pPr>
            <a:r>
              <a:rPr lang="en-GB" sz="1900" dirty="0"/>
              <a:t>Let us suppose an investment fund is formed in a jurisdiction with relatively lax regulatory standards. The fund is approached by the financial adviser of a “wealthy individual” who is seeking a high return on an investment. The money transferred into the investment fund on behalf of the “wealthy individual” comes from a bank account in Cyprus in the name of a company called “John Doe Investments LLC”. </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The managers of the fund are informed that this is the “investment company” of the “wealthy individual”, and, because of the relatively lax regulatory regime coupled with the fact that </a:t>
            </a:r>
            <a:r>
              <a:rPr lang="en-GB" sz="1900" dirty="0">
                <a:solidFill>
                  <a:srgbClr val="FFC000"/>
                </a:solidFill>
              </a:rPr>
              <a:t>the fund is in need of </a:t>
            </a:r>
            <a:r>
              <a:rPr lang="en-GB" sz="1900" u="sng" dirty="0">
                <a:solidFill>
                  <a:srgbClr val="FFC000"/>
                </a:solidFill>
              </a:rPr>
              <a:t>investors, </a:t>
            </a:r>
            <a:r>
              <a:rPr lang="en-GB" sz="1900" dirty="0"/>
              <a:t>thorough due diligence is not conducted.</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 John Doe Investments LLC is in fact controlled by a criminal organisation and the source of the money held in the bank account in Cyprus is the proceeds of internet fraud, drug trafficking, and arms dealing. </a:t>
            </a:r>
          </a:p>
          <a:p>
            <a:endParaRPr lang="en-GB" sz="1400" dirty="0"/>
          </a:p>
          <a:p>
            <a:endParaRPr lang="en-US" sz="2000" dirty="0"/>
          </a:p>
          <a:p>
            <a:endParaRPr lang="en-US" sz="2000" dirty="0">
              <a:effectLst/>
            </a:endParaRP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Advantages investing into funds?</a:t>
            </a:r>
          </a:p>
        </p:txBody>
      </p:sp>
    </p:spTree>
    <p:extLst>
      <p:ext uri="{BB962C8B-B14F-4D97-AF65-F5344CB8AC3E}">
        <p14:creationId xmlns:p14="http://schemas.microsoft.com/office/powerpoint/2010/main" val="10446048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496514"/>
            <a:ext cx="8699865" cy="5109091"/>
          </a:xfrm>
          <a:prstGeom prst="rect">
            <a:avLst/>
          </a:prstGeom>
          <a:noFill/>
        </p:spPr>
        <p:txBody>
          <a:bodyPr wrap="square" rtlCol="0">
            <a:spAutoFit/>
          </a:bodyPr>
          <a:lstStyle/>
          <a:p>
            <a:r>
              <a:rPr lang="en-US" sz="1900" u="sng" dirty="0"/>
              <a:t>Advantages of investing into funds – </a:t>
            </a:r>
            <a:r>
              <a:rPr lang="en-US" sz="1900" u="sng" dirty="0">
                <a:solidFill>
                  <a:srgbClr val="FFC000"/>
                </a:solidFill>
              </a:rPr>
              <a:t>Stage Two</a:t>
            </a:r>
          </a:p>
          <a:p>
            <a:endParaRPr lang="en-US" sz="1900" dirty="0"/>
          </a:p>
          <a:p>
            <a:r>
              <a:rPr lang="en-GB" sz="1900" dirty="0"/>
              <a:t>The investment fund makes a profit and, on the instructions of the “wealthy in individual”, money is periodically withdrawn from the fund and transferred to a bank account in Monaco. That bank account is controlled by the wife of one of the leaders of the criminal organisation. The income of the husband and wife can now be plausibly attributed to </a:t>
            </a:r>
            <a:r>
              <a:rPr lang="en-GB" sz="1900" i="1" dirty="0"/>
              <a:t>“foreign investment income”. </a:t>
            </a:r>
          </a:p>
          <a:p>
            <a:endParaRPr lang="en-GB" sz="1900" dirty="0"/>
          </a:p>
          <a:p>
            <a:r>
              <a:rPr lang="en-GB" sz="1900" dirty="0"/>
              <a:t>After several years, the criminal organisation behind “John Doe Investments LLC” wishes to use the shares held in the investment fund to pay off a debt incurred in the course of a major international illegal arms deal. The administrators of the fund are instructed to re- register the shares of the “wealthy individual” into the name of a corporate investment vehicle, “Investment One LLC”, for “tax planning purposes”. Investment One LLC is in fact controlled by the American mafia. </a:t>
            </a:r>
          </a:p>
          <a:p>
            <a:endParaRPr lang="en-US" sz="2000" dirty="0"/>
          </a:p>
          <a:p>
            <a:endParaRPr lang="en-US" sz="2000" dirty="0">
              <a:effectLst/>
            </a:endParaRP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Advantages investing into funds?</a:t>
            </a:r>
          </a:p>
        </p:txBody>
      </p:sp>
    </p:spTree>
    <p:extLst>
      <p:ext uri="{BB962C8B-B14F-4D97-AF65-F5344CB8AC3E}">
        <p14:creationId xmlns:p14="http://schemas.microsoft.com/office/powerpoint/2010/main" val="274243862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2" y="1496514"/>
            <a:ext cx="4528460" cy="4862870"/>
          </a:xfrm>
          <a:prstGeom prst="rect">
            <a:avLst/>
          </a:prstGeom>
          <a:noFill/>
        </p:spPr>
        <p:txBody>
          <a:bodyPr wrap="square" rtlCol="0">
            <a:spAutoFit/>
          </a:bodyPr>
          <a:lstStyle/>
          <a:p>
            <a:r>
              <a:rPr lang="en-US" u="sng" dirty="0"/>
              <a:t>Investing into Closed Ended (hedge) Funds</a:t>
            </a:r>
          </a:p>
          <a:p>
            <a:endParaRPr lang="en-US" dirty="0"/>
          </a:p>
          <a:p>
            <a:r>
              <a:rPr lang="en-GB" u="sng" dirty="0"/>
              <a:t>Pros</a:t>
            </a:r>
          </a:p>
          <a:p>
            <a:endParaRPr lang="en-GB" dirty="0"/>
          </a:p>
          <a:p>
            <a:pPr marL="285750" indent="-285750">
              <a:buFont typeface="Arial" panose="020B0604020202020204" pitchFamily="34" charset="0"/>
              <a:buChar char="•"/>
            </a:pPr>
            <a:r>
              <a:rPr lang="en-GB" dirty="0"/>
              <a:t>Less diversified portfolio.</a:t>
            </a:r>
          </a:p>
          <a:p>
            <a:pPr marL="285750" indent="-285750">
              <a:buFont typeface="Arial" panose="020B0604020202020204" pitchFamily="34" charset="0"/>
              <a:buChar char="•"/>
            </a:pPr>
            <a:r>
              <a:rPr lang="en-GB" dirty="0"/>
              <a:t>Professional management.</a:t>
            </a:r>
          </a:p>
          <a:p>
            <a:pPr marL="285750" indent="-285750">
              <a:buFont typeface="Arial" panose="020B0604020202020204" pitchFamily="34" charset="0"/>
              <a:buChar char="•"/>
            </a:pPr>
            <a:r>
              <a:rPr lang="en-GB" dirty="0"/>
              <a:t>Transparent pricing.</a:t>
            </a:r>
          </a:p>
          <a:p>
            <a:pPr marL="285750" indent="-285750">
              <a:buFont typeface="Arial" panose="020B0604020202020204" pitchFamily="34" charset="0"/>
              <a:buChar char="•"/>
            </a:pPr>
            <a:r>
              <a:rPr lang="en-GB" dirty="0"/>
              <a:t>Potential for higher yields.</a:t>
            </a:r>
          </a:p>
          <a:p>
            <a:endParaRPr lang="en-GB" dirty="0"/>
          </a:p>
          <a:p>
            <a:r>
              <a:rPr lang="en-GB" u="sng" dirty="0"/>
              <a:t>Cons</a:t>
            </a:r>
          </a:p>
          <a:p>
            <a:endParaRPr lang="en-GB" dirty="0"/>
          </a:p>
          <a:p>
            <a:pPr marL="285750" indent="-285750">
              <a:buFont typeface="Arial" panose="020B0604020202020204" pitchFamily="34" charset="0"/>
              <a:buChar char="•"/>
            </a:pPr>
            <a:r>
              <a:rPr lang="en-GB" dirty="0"/>
              <a:t>Subject to volatility.</a:t>
            </a:r>
          </a:p>
          <a:p>
            <a:pPr marL="285750" indent="-285750">
              <a:buFont typeface="Arial" panose="020B0604020202020204" pitchFamily="34" charset="0"/>
              <a:buChar char="•"/>
            </a:pPr>
            <a:r>
              <a:rPr lang="en-GB" u="sng" dirty="0"/>
              <a:t>Less liquid </a:t>
            </a:r>
            <a:r>
              <a:rPr lang="en-GB" dirty="0"/>
              <a:t>than open-end funds.</a:t>
            </a:r>
          </a:p>
          <a:p>
            <a:pPr marL="285750" indent="-285750">
              <a:buFont typeface="Arial" panose="020B0604020202020204" pitchFamily="34" charset="0"/>
              <a:buChar char="•"/>
            </a:pPr>
            <a:r>
              <a:rPr lang="en-GB" u="sng" dirty="0"/>
              <a:t>You cannot redeem </a:t>
            </a:r>
            <a:r>
              <a:rPr lang="en-GB" dirty="0"/>
              <a:t>prior to maturity.</a:t>
            </a:r>
          </a:p>
          <a:p>
            <a:pPr marL="285750" indent="-285750">
              <a:buFont typeface="Arial" panose="020B0604020202020204" pitchFamily="34" charset="0"/>
              <a:buChar char="•"/>
            </a:pPr>
            <a:r>
              <a:rPr lang="en-GB" u="sng" dirty="0"/>
              <a:t>Not particularly complex</a:t>
            </a:r>
            <a:endParaRPr lang="en-US" u="sng" dirty="0"/>
          </a:p>
          <a:p>
            <a:endParaRPr lang="en-US" sz="2000" dirty="0">
              <a:effectLst/>
            </a:endParaRP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Why not the funds industry?</a:t>
            </a:r>
          </a:p>
        </p:txBody>
      </p:sp>
      <p:sp>
        <p:nvSpPr>
          <p:cNvPr id="4" name="TextBox 3">
            <a:extLst>
              <a:ext uri="{FF2B5EF4-FFF2-40B4-BE49-F238E27FC236}">
                <a16:creationId xmlns:a16="http://schemas.microsoft.com/office/drawing/2014/main" id="{77AA3756-4C3A-974A-821C-137E1EB0BEE4}"/>
              </a:ext>
            </a:extLst>
          </p:cNvPr>
          <p:cNvSpPr txBox="1"/>
          <p:nvPr/>
        </p:nvSpPr>
        <p:spPr>
          <a:xfrm>
            <a:off x="6439985" y="1496514"/>
            <a:ext cx="5185957" cy="4278094"/>
          </a:xfrm>
          <a:prstGeom prst="rect">
            <a:avLst/>
          </a:prstGeom>
          <a:noFill/>
        </p:spPr>
        <p:txBody>
          <a:bodyPr wrap="square" rtlCol="0">
            <a:spAutoFit/>
          </a:bodyPr>
          <a:lstStyle/>
          <a:p>
            <a:r>
              <a:rPr lang="en-US" u="sng" dirty="0"/>
              <a:t>Investing into Open Ended Funds</a:t>
            </a:r>
          </a:p>
          <a:p>
            <a:endParaRPr lang="en-US" dirty="0"/>
          </a:p>
          <a:p>
            <a:r>
              <a:rPr lang="en-GB" u="sng" dirty="0"/>
              <a:t>Pros</a:t>
            </a:r>
          </a:p>
          <a:p>
            <a:endParaRPr lang="en-GB" dirty="0"/>
          </a:p>
          <a:p>
            <a:pPr marL="285750" indent="-285750">
              <a:buFont typeface="Arial" panose="020B0604020202020204" pitchFamily="34" charset="0"/>
              <a:buChar char="•"/>
            </a:pPr>
            <a:r>
              <a:rPr lang="en-GB" dirty="0"/>
              <a:t>Hold diversified portfolios, lessening risk</a:t>
            </a:r>
          </a:p>
          <a:p>
            <a:pPr marL="285750" indent="-285750">
              <a:buFont typeface="Arial" panose="020B0604020202020204" pitchFamily="34" charset="0"/>
              <a:buChar char="•"/>
            </a:pPr>
            <a:r>
              <a:rPr lang="en-GB" dirty="0"/>
              <a:t>Professional money management.</a:t>
            </a:r>
          </a:p>
          <a:p>
            <a:pPr marL="285750" indent="-285750">
              <a:buFont typeface="Arial" panose="020B0604020202020204" pitchFamily="34" charset="0"/>
              <a:buChar char="•"/>
            </a:pPr>
            <a:r>
              <a:rPr lang="en-GB" u="sng" dirty="0"/>
              <a:t>Are highly liquid.</a:t>
            </a:r>
          </a:p>
          <a:p>
            <a:pPr marL="285750" indent="-285750">
              <a:buFont typeface="Arial" panose="020B0604020202020204" pitchFamily="34" charset="0"/>
              <a:buChar char="•"/>
            </a:pPr>
            <a:endParaRPr lang="en-GB" dirty="0"/>
          </a:p>
          <a:p>
            <a:r>
              <a:rPr lang="en-GB" u="sng" dirty="0"/>
              <a:t>Cons / Risk</a:t>
            </a:r>
          </a:p>
          <a:p>
            <a:endParaRPr lang="en-GB" dirty="0"/>
          </a:p>
          <a:p>
            <a:pPr marL="285750" indent="-285750">
              <a:buFont typeface="Arial" panose="020B0604020202020204" pitchFamily="34" charset="0"/>
              <a:buChar char="•"/>
            </a:pPr>
            <a:r>
              <a:rPr lang="en-GB" dirty="0"/>
              <a:t>The assets in which the fund invests cannot be liquidated within a day without material loss.</a:t>
            </a:r>
          </a:p>
          <a:p>
            <a:pPr marL="285750" indent="-285750">
              <a:buFont typeface="Arial" panose="020B0604020202020204" pitchFamily="34" charset="0"/>
              <a:buChar char="•"/>
            </a:pPr>
            <a:r>
              <a:rPr lang="en-GB" dirty="0"/>
              <a:t>Exposed to price volatility, lower total returns.</a:t>
            </a:r>
            <a:endParaRPr lang="en-US" dirty="0"/>
          </a:p>
          <a:p>
            <a:pPr marL="285750" indent="-285750">
              <a:buFont typeface="Arial" panose="020B0604020202020204" pitchFamily="34" charset="0"/>
              <a:buChar char="•"/>
            </a:pPr>
            <a:r>
              <a:rPr lang="en-GB" u="sng" dirty="0"/>
              <a:t>Not particularly complex</a:t>
            </a:r>
            <a:endParaRPr lang="en-US" u="sng" dirty="0"/>
          </a:p>
          <a:p>
            <a:r>
              <a:rPr lang="en-GB" sz="2000" dirty="0">
                <a:effectLst/>
              </a:rPr>
              <a:t> </a:t>
            </a:r>
          </a:p>
        </p:txBody>
      </p:sp>
      <p:sp>
        <p:nvSpPr>
          <p:cNvPr id="7" name="TextBox 6">
            <a:extLst>
              <a:ext uri="{FF2B5EF4-FFF2-40B4-BE49-F238E27FC236}">
                <a16:creationId xmlns:a16="http://schemas.microsoft.com/office/drawing/2014/main" id="{CEBC96EC-2244-644B-A152-3F8521DA8C58}"/>
              </a:ext>
            </a:extLst>
          </p:cNvPr>
          <p:cNvSpPr txBox="1"/>
          <p:nvPr/>
        </p:nvSpPr>
        <p:spPr>
          <a:xfrm>
            <a:off x="0" y="6157081"/>
            <a:ext cx="12192000" cy="984885"/>
          </a:xfrm>
          <a:prstGeom prst="rect">
            <a:avLst/>
          </a:prstGeom>
          <a:noFill/>
        </p:spPr>
        <p:txBody>
          <a:bodyPr wrap="square" rtlCol="0">
            <a:spAutoFit/>
          </a:bodyPr>
          <a:lstStyle/>
          <a:p>
            <a:pPr algn="ctr"/>
            <a:r>
              <a:rPr lang="en-GB" u="sng" dirty="0"/>
              <a:t>Generally, not attractive to Money Launderers</a:t>
            </a:r>
            <a:endParaRPr lang="en-US" u="sng" dirty="0"/>
          </a:p>
          <a:p>
            <a:pPr algn="ctr"/>
            <a:endParaRPr lang="en-US" sz="2000" dirty="0">
              <a:effectLst/>
            </a:endParaRPr>
          </a:p>
          <a:p>
            <a:pPr algn="ctr"/>
            <a:endParaRPr lang="en-GB" sz="2000" dirty="0">
              <a:effectLst/>
            </a:endParaRPr>
          </a:p>
        </p:txBody>
      </p:sp>
    </p:spTree>
    <p:extLst>
      <p:ext uri="{BB962C8B-B14F-4D97-AF65-F5344CB8AC3E}">
        <p14:creationId xmlns:p14="http://schemas.microsoft.com/office/powerpoint/2010/main" val="29120968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545384"/>
            <a:ext cx="9298466" cy="5139869"/>
          </a:xfrm>
          <a:prstGeom prst="rect">
            <a:avLst/>
          </a:prstGeom>
          <a:noFill/>
        </p:spPr>
        <p:txBody>
          <a:bodyPr wrap="square" rtlCol="0">
            <a:spAutoFit/>
          </a:bodyPr>
          <a:lstStyle/>
          <a:p>
            <a:pPr lvl="0"/>
            <a:r>
              <a:rPr lang="en-US" dirty="0"/>
              <a:t>OECD analysis (Ending the Shell Game) - Most countries highlighted the prevalence of the companies, trusts and other corporate entities and arrangements in tax fraud and financial crime cases. </a:t>
            </a:r>
          </a:p>
          <a:p>
            <a:pPr lvl="0"/>
            <a:endParaRPr lang="en-US" dirty="0"/>
          </a:p>
          <a:p>
            <a:pPr marL="285750" lvl="0" indent="-285750">
              <a:buFont typeface="Arial" panose="020B0604020202020204" pitchFamily="34" charset="0"/>
              <a:buChar char="•"/>
            </a:pPr>
            <a:r>
              <a:rPr lang="en-US" dirty="0"/>
              <a:t>Corporate structures are attractive to criminals for two main reasons: a) they provide an air of legitimacy; and, b) they are separate from the individuals behind the corporate veil, they provide the ability to shield the identity of the beneficial owner.</a:t>
            </a:r>
          </a:p>
          <a:p>
            <a:pPr marL="342900" lvl="0" indent="-342900">
              <a:buFont typeface="Arial" panose="020B0604020202020204" pitchFamily="34" charset="0"/>
              <a:buChar char="•"/>
            </a:pPr>
            <a:endParaRPr lang="en-US" sz="2000" dirty="0">
              <a:effectLst/>
            </a:endParaRPr>
          </a:p>
          <a:p>
            <a:pPr marL="285750" indent="-285750">
              <a:buFont typeface="Arial" panose="020B0604020202020204" pitchFamily="34" charset="0"/>
              <a:buChar char="•"/>
            </a:pPr>
            <a:r>
              <a:rPr lang="en-US" dirty="0"/>
              <a:t>Criminal funds can be disguised within legitimate business transactions by merging legal and illegal profits, which can be transferred either to other business entities or to domestic or foreign bank accounts. Professional services for the formation of such arrangements, </a:t>
            </a:r>
            <a:r>
              <a:rPr lang="en-US" dirty="0">
                <a:solidFill>
                  <a:srgbClr val="FFC000"/>
                </a:solidFill>
              </a:rPr>
              <a:t>while an important and legal activity</a:t>
            </a:r>
            <a:r>
              <a:rPr lang="en-US" dirty="0"/>
              <a:t>, can also be an area of interest for investigators.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of business structures for illegal purposes is facilitated by an environment where quick, low-cost and easy incorporation is available. While the speed of incorporation is often designed to reduce the compliance burden on legitimate business owners and to encourage national economic growth, this can also create vulnerabilities to abuse by criminals. </a:t>
            </a:r>
            <a:endParaRPr lang="en-GB" dirty="0"/>
          </a:p>
          <a:p>
            <a:pPr lvl="0"/>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5911"/>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Trust and corporate service Providers </a:t>
            </a:r>
          </a:p>
        </p:txBody>
      </p:sp>
    </p:spTree>
    <p:extLst>
      <p:ext uri="{BB962C8B-B14F-4D97-AF65-F5344CB8AC3E}">
        <p14:creationId xmlns:p14="http://schemas.microsoft.com/office/powerpoint/2010/main" val="151883579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9298466" cy="3323987"/>
          </a:xfrm>
          <a:prstGeom prst="rect">
            <a:avLst/>
          </a:prstGeom>
          <a:noFill/>
        </p:spPr>
        <p:txBody>
          <a:bodyPr wrap="square" rtlCol="0">
            <a:spAutoFit/>
          </a:bodyPr>
          <a:lstStyle/>
          <a:p>
            <a:pPr lvl="0"/>
            <a:r>
              <a:rPr lang="en-US" sz="1900" dirty="0"/>
              <a:t>Easy availability or formation of new companies negates the need for criminals to infiltrate established businesses. In many cases, fraudsters make use of corporate structures spanning multiple jurisdictions in order to </a:t>
            </a:r>
            <a:r>
              <a:rPr lang="en-US" sz="1900" dirty="0">
                <a:solidFill>
                  <a:srgbClr val="FFC000"/>
                </a:solidFill>
              </a:rPr>
              <a:t>hinder and disrupt investigations </a:t>
            </a:r>
            <a:r>
              <a:rPr lang="en-US" sz="1900" dirty="0"/>
              <a:t>and to best present a legitimate front. </a:t>
            </a:r>
          </a:p>
          <a:p>
            <a:pPr lvl="0"/>
            <a:endParaRPr lang="en-US" sz="1900" dirty="0"/>
          </a:p>
          <a:p>
            <a:pPr lvl="0"/>
            <a:r>
              <a:rPr lang="en-US" sz="1900" dirty="0"/>
              <a:t>For example, an onshore jurisdiction can be used when setting up the “front” company, whereas accounts and assets are then located in offshore jurisdictions. Furthermore, the choice of the type of legal entity can be deliberate, in order to exploit legal arrangements where the separation of legal ownership and beneficial ownership of assets is designed to pose an impediment to investigators identifying, or recovering assets from, the owner.</a:t>
            </a:r>
            <a:endParaRPr lang="en-GB" sz="1900" dirty="0"/>
          </a:p>
          <a:p>
            <a:pPr lvl="0"/>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19324"/>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Setting up companies, trusts and other business structures</a:t>
            </a:r>
          </a:p>
        </p:txBody>
      </p:sp>
    </p:spTree>
    <p:extLst>
      <p:ext uri="{BB962C8B-B14F-4D97-AF65-F5344CB8AC3E}">
        <p14:creationId xmlns:p14="http://schemas.microsoft.com/office/powerpoint/2010/main" val="410908890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36214" y="342155"/>
            <a:ext cx="8437691" cy="780382"/>
          </a:xfrm>
        </p:spPr>
        <p:txBody>
          <a:bodyPr>
            <a:normAutofit/>
          </a:bodyPr>
          <a:lstStyle/>
          <a:p>
            <a:pPr algn="l"/>
            <a:r>
              <a:rPr lang="en-US" sz="2800" b="1" dirty="0"/>
              <a:t>Services Provided by Professional Enablers</a:t>
            </a:r>
          </a:p>
        </p:txBody>
      </p:sp>
      <p:sp>
        <p:nvSpPr>
          <p:cNvPr id="4" name="Rectangle 3">
            <a:extLst>
              <a:ext uri="{FF2B5EF4-FFF2-40B4-BE49-F238E27FC236}">
                <a16:creationId xmlns:a16="http://schemas.microsoft.com/office/drawing/2014/main" id="{B7DD0DD0-37C3-DB4E-BC84-7A63E429D928}"/>
              </a:ext>
            </a:extLst>
          </p:cNvPr>
          <p:cNvSpPr/>
          <p:nvPr/>
        </p:nvSpPr>
        <p:spPr>
          <a:xfrm>
            <a:off x="1736215" y="1555232"/>
            <a:ext cx="4347085" cy="3939540"/>
          </a:xfrm>
          <a:prstGeom prst="rect">
            <a:avLst/>
          </a:prstGeom>
        </p:spPr>
        <p:txBody>
          <a:bodyPr wrap="square">
            <a:spAutoFit/>
          </a:bodyPr>
          <a:lstStyle/>
          <a:p>
            <a:r>
              <a:rPr lang="en-GB" sz="2400" u="sng" dirty="0"/>
              <a:t>One key fact</a:t>
            </a:r>
          </a:p>
          <a:p>
            <a:endParaRPr lang="en-GB" sz="2400" dirty="0"/>
          </a:p>
          <a:p>
            <a:r>
              <a:rPr lang="en-GB" sz="2200" dirty="0"/>
              <a:t>Money launderers have an innate preference to launder their funds </a:t>
            </a:r>
          </a:p>
          <a:p>
            <a:r>
              <a:rPr lang="en-GB" sz="2200" dirty="0"/>
              <a:t>through highly regulated jurisdictions. They are not queuing up to deposit funds in badly regulated or highly corruption jurisdictions.</a:t>
            </a:r>
          </a:p>
          <a:p>
            <a:endParaRPr lang="en-GB" sz="2400" dirty="0"/>
          </a:p>
          <a:p>
            <a:endParaRPr lang="en-GB" sz="2400" dirty="0"/>
          </a:p>
        </p:txBody>
      </p:sp>
      <p:pic>
        <p:nvPicPr>
          <p:cNvPr id="7" name="Picture 6">
            <a:extLst>
              <a:ext uri="{FF2B5EF4-FFF2-40B4-BE49-F238E27FC236}">
                <a16:creationId xmlns:a16="http://schemas.microsoft.com/office/drawing/2014/main" id="{F6C7661D-2B79-EC45-BA36-358973B4D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3300" y="1981068"/>
            <a:ext cx="5517026" cy="3310215"/>
          </a:xfrm>
          <a:prstGeom prst="rect">
            <a:avLst/>
          </a:prstGeom>
        </p:spPr>
      </p:pic>
    </p:spTree>
    <p:extLst>
      <p:ext uri="{BB962C8B-B14F-4D97-AF65-F5344CB8AC3E}">
        <p14:creationId xmlns:p14="http://schemas.microsoft.com/office/powerpoint/2010/main" val="7792970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fontScale="90000"/>
          </a:bodyPr>
          <a:lstStyle/>
          <a:p>
            <a:pPr algn="l"/>
            <a:r>
              <a:rPr lang="en-GB" sz="3600" dirty="0"/>
              <a:t>Professional facilitators &amp; shell companies - UK</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7" y="1779687"/>
            <a:ext cx="9075323" cy="2246769"/>
          </a:xfrm>
          <a:prstGeom prst="rect">
            <a:avLst/>
          </a:prstGeom>
          <a:noFill/>
        </p:spPr>
        <p:txBody>
          <a:bodyPr wrap="square" rtlCol="0">
            <a:spAutoFit/>
          </a:bodyPr>
          <a:lstStyle/>
          <a:p>
            <a:endParaRPr lang="en-GB" sz="2000" dirty="0"/>
          </a:p>
          <a:p>
            <a:endParaRPr lang="en-GB" sz="2000" dirty="0"/>
          </a:p>
          <a:p>
            <a:r>
              <a:rPr lang="en-GB" sz="2000" dirty="0"/>
              <a:t>Why Money Launders Like The UK:</a:t>
            </a:r>
          </a:p>
          <a:p>
            <a:endParaRPr lang="en-GB" sz="2000" dirty="0"/>
          </a:p>
          <a:p>
            <a:endParaRPr lang="en-GB" sz="2000" dirty="0"/>
          </a:p>
          <a:p>
            <a:pPr algn="ctr"/>
            <a:r>
              <a:rPr lang="en-GB" sz="2000" dirty="0">
                <a:hlinkClick r:id="rId3"/>
              </a:rPr>
              <a:t>https://www.youtube.com/watch?v=2ZcdxbzXtv0</a:t>
            </a:r>
            <a:endParaRPr lang="en-GB" sz="2000" dirty="0"/>
          </a:p>
          <a:p>
            <a:pPr algn="ctr"/>
            <a:endParaRPr lang="en-GB" sz="2000"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33187436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200" dirty="0"/>
              <a:t>shell companies – A Practical example</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9" y="1779687"/>
            <a:ext cx="4625242" cy="4955203"/>
          </a:xfrm>
          <a:prstGeom prst="rect">
            <a:avLst/>
          </a:prstGeom>
          <a:noFill/>
        </p:spPr>
        <p:txBody>
          <a:bodyPr wrap="square" rtlCol="0">
            <a:spAutoFit/>
          </a:bodyPr>
          <a:lstStyle/>
          <a:p>
            <a:pPr marL="342900" indent="-342900">
              <a:buFont typeface="Arial" panose="020B0604020202020204" pitchFamily="34" charset="0"/>
              <a:buChar char="•"/>
            </a:pPr>
            <a:r>
              <a:rPr lang="en-GB" sz="2000" dirty="0"/>
              <a:t>Flat above a West Country takeaway that is home to </a:t>
            </a:r>
            <a:r>
              <a:rPr lang="en-GB" sz="2000" dirty="0">
                <a:solidFill>
                  <a:srgbClr val="FFC000"/>
                </a:solidFill>
              </a:rPr>
              <a:t>761 international firms</a:t>
            </a:r>
            <a:r>
              <a:rPr lang="en-GB" sz="2000" dirty="0"/>
              <a: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Flat within South Bank tower has </a:t>
            </a:r>
            <a:r>
              <a:rPr lang="en-GB" sz="2000" dirty="0">
                <a:solidFill>
                  <a:srgbClr val="FFC000"/>
                </a:solidFill>
              </a:rPr>
              <a:t>1500 registered companies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solidFill>
                  <a:srgbClr val="FFC000"/>
                </a:solidFill>
              </a:rPr>
              <a:t>Of 11,000 companies registered </a:t>
            </a:r>
            <a:r>
              <a:rPr lang="en-GB" sz="2000" dirty="0"/>
              <a:t>in the UK in 2020, most registered to </a:t>
            </a:r>
            <a:r>
              <a:rPr lang="en-GB" sz="2000" dirty="0">
                <a:solidFill>
                  <a:srgbClr val="FFC000"/>
                </a:solidFill>
              </a:rPr>
              <a:t>18 addresses</a:t>
            </a:r>
            <a:r>
              <a:rPr lang="en-GB" sz="2000" dirty="0"/>
              <a:t> (circa 4.4m registered companies)</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i="1" dirty="0"/>
              <a:t>‘The soft-touch system for registering companies in the UK is a </a:t>
            </a:r>
            <a:r>
              <a:rPr lang="en-GB" sz="2000" i="1" dirty="0">
                <a:solidFill>
                  <a:srgbClr val="FFC000"/>
                </a:solidFill>
              </a:rPr>
              <a:t>fraudster’s paradise</a:t>
            </a:r>
            <a:r>
              <a:rPr lang="en-GB" sz="2000" i="1" dirty="0"/>
              <a:t>.’</a:t>
            </a:r>
            <a:endParaRPr lang="en-GB" b="1" i="1" dirty="0"/>
          </a:p>
          <a:p>
            <a:endParaRPr lang="en-GB" b="1" dirty="0"/>
          </a:p>
          <a:p>
            <a:endParaRPr lang="en-GB"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pic>
        <p:nvPicPr>
          <p:cNvPr id="1025" name="Picture 6" descr="Most of the firms are registered to only 18 addresses, including the flat above the Canton Chef takeaway in Weston-super-Mare">
            <a:extLst>
              <a:ext uri="{FF2B5EF4-FFF2-40B4-BE49-F238E27FC236}">
                <a16:creationId xmlns:a16="http://schemas.microsoft.com/office/drawing/2014/main" id="{C2B4EBCC-FFCE-594B-8119-5A965DB68B03}"/>
              </a:ext>
            </a:extLst>
          </p:cNvPr>
          <p:cNvPicPr>
            <a:picLocks noChangeAspect="1" noChangeArrowheads="1"/>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a:off x="6471632" y="1954348"/>
            <a:ext cx="3000018" cy="27784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8B99798-5414-244E-A30B-0A3DFEF10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47370" y="1954349"/>
            <a:ext cx="1981685" cy="2778425"/>
          </a:xfrm>
          <a:prstGeom prst="rect">
            <a:avLst/>
          </a:prstGeom>
        </p:spPr>
      </p:pic>
    </p:spTree>
    <p:extLst>
      <p:ext uri="{BB962C8B-B14F-4D97-AF65-F5344CB8AC3E}">
        <p14:creationId xmlns:p14="http://schemas.microsoft.com/office/powerpoint/2010/main" val="166721016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fontScale="90000"/>
          </a:bodyPr>
          <a:lstStyle/>
          <a:p>
            <a:pPr algn="l"/>
            <a:r>
              <a:rPr lang="en-GB" sz="3600" dirty="0"/>
              <a:t>Professional facilitators &amp; shell companies - UK</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7" y="1779687"/>
            <a:ext cx="5277175"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t>According to the National Crime Agency, these types of shell companies – which have no staff and do not trade but move assets on behalf of individuals or other businesses – are being used to launder </a:t>
            </a:r>
            <a:r>
              <a:rPr lang="en-GB" sz="2000" dirty="0">
                <a:solidFill>
                  <a:srgbClr val="FFC000"/>
                </a:solidFill>
              </a:rPr>
              <a:t>£100 billion of stolen and illicit money </a:t>
            </a:r>
            <a:r>
              <a:rPr lang="en-GB" sz="2000" dirty="0"/>
              <a:t>through Britain each year.</a:t>
            </a:r>
            <a:endParaRPr lang="en-GB" sz="2000" b="1"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While it can take weeks of form filling to get the bogus company removed, it takes less than 15 minutes and costs just £12 to register the company and needs </a:t>
            </a:r>
            <a:r>
              <a:rPr lang="en-GB" sz="2000" dirty="0">
                <a:solidFill>
                  <a:srgbClr val="FFC000"/>
                </a:solidFill>
              </a:rPr>
              <a:t>neither proof of address, passport nor driving licence</a:t>
            </a:r>
            <a:r>
              <a:rPr lang="en-GB" sz="2000" dirty="0"/>
              <a:t>.</a:t>
            </a:r>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pic>
        <p:nvPicPr>
          <p:cNvPr id="3074" name="Picture 2">
            <a:extLst>
              <a:ext uri="{FF2B5EF4-FFF2-40B4-BE49-F238E27FC236}">
                <a16:creationId xmlns:a16="http://schemas.microsoft.com/office/drawing/2014/main" id="{7CBC29BF-FA6F-FC40-86B4-9FFC9F8B36C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6066" y="1779687"/>
            <a:ext cx="3599861" cy="394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293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200" dirty="0"/>
              <a:t>shell companies - BVI</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7" y="1779687"/>
            <a:ext cx="9075323" cy="400110"/>
          </a:xfrm>
          <a:prstGeom prst="rect">
            <a:avLst/>
          </a:prstGeom>
          <a:noFill/>
        </p:spPr>
        <p:txBody>
          <a:bodyPr wrap="square" rtlCol="0">
            <a:spAutoFit/>
          </a:bodyPr>
          <a:lstStyle/>
          <a:p>
            <a:r>
              <a:rPr lang="en-GB" sz="2000" dirty="0"/>
              <a:t>The challenge is global. For example the BVI:</a:t>
            </a:r>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pic>
        <p:nvPicPr>
          <p:cNvPr id="4" name="Picture 3">
            <a:extLst>
              <a:ext uri="{FF2B5EF4-FFF2-40B4-BE49-F238E27FC236}">
                <a16:creationId xmlns:a16="http://schemas.microsoft.com/office/drawing/2014/main" id="{AAB69A38-4871-9640-A003-CEA7D5F5BB17}"/>
              </a:ext>
            </a:extLst>
          </p:cNvPr>
          <p:cNvPicPr>
            <a:picLocks noChangeAspect="1"/>
          </p:cNvPicPr>
          <p:nvPr/>
        </p:nvPicPr>
        <p:blipFill>
          <a:blip r:embed="rId2"/>
          <a:stretch>
            <a:fillRect/>
          </a:stretch>
        </p:blipFill>
        <p:spPr>
          <a:xfrm>
            <a:off x="5540170" y="2345984"/>
            <a:ext cx="4855455" cy="3922951"/>
          </a:xfrm>
          <a:prstGeom prst="rect">
            <a:avLst/>
          </a:prstGeom>
        </p:spPr>
      </p:pic>
      <p:sp>
        <p:nvSpPr>
          <p:cNvPr id="6" name="TextBox 5">
            <a:extLst>
              <a:ext uri="{FF2B5EF4-FFF2-40B4-BE49-F238E27FC236}">
                <a16:creationId xmlns:a16="http://schemas.microsoft.com/office/drawing/2014/main" id="{0F9B1ECE-70E5-EA42-BDB2-4CF874A6F9CC}"/>
              </a:ext>
            </a:extLst>
          </p:cNvPr>
          <p:cNvSpPr txBox="1"/>
          <p:nvPr/>
        </p:nvSpPr>
        <p:spPr>
          <a:xfrm>
            <a:off x="1741712" y="3358810"/>
            <a:ext cx="3383345" cy="1015663"/>
          </a:xfrm>
          <a:prstGeom prst="rect">
            <a:avLst/>
          </a:prstGeom>
          <a:noFill/>
        </p:spPr>
        <p:txBody>
          <a:bodyPr wrap="square" rtlCol="0">
            <a:spAutoFit/>
          </a:bodyPr>
          <a:lstStyle/>
          <a:p>
            <a:r>
              <a:rPr lang="en-GB" sz="2000" dirty="0"/>
              <a:t>Commentary from a</a:t>
            </a:r>
          </a:p>
          <a:p>
            <a:r>
              <a:rPr lang="en-GB" sz="2000" dirty="0"/>
              <a:t>BVI TCSP website offering services</a:t>
            </a:r>
          </a:p>
        </p:txBody>
      </p:sp>
      <p:sp>
        <p:nvSpPr>
          <p:cNvPr id="7" name="Right Arrow 6">
            <a:extLst>
              <a:ext uri="{FF2B5EF4-FFF2-40B4-BE49-F238E27FC236}">
                <a16:creationId xmlns:a16="http://schemas.microsoft.com/office/drawing/2014/main" id="{3EBB72BC-9676-9E4A-B0FC-FC88F1FF71AD}"/>
              </a:ext>
            </a:extLst>
          </p:cNvPr>
          <p:cNvSpPr/>
          <p:nvPr/>
        </p:nvSpPr>
        <p:spPr>
          <a:xfrm>
            <a:off x="4650474" y="3744761"/>
            <a:ext cx="630936" cy="31252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B2A044B-065A-AA4B-9C10-31100D59C59A}"/>
              </a:ext>
            </a:extLst>
          </p:cNvPr>
          <p:cNvCxnSpPr>
            <a:cxnSpLocks/>
          </p:cNvCxnSpPr>
          <p:nvPr/>
        </p:nvCxnSpPr>
        <p:spPr>
          <a:xfrm>
            <a:off x="8686800" y="3447288"/>
            <a:ext cx="10058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59001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146EFD-E00A-004F-AF3B-8DF46ACBFDED}"/>
              </a:ext>
            </a:extLst>
          </p:cNvPr>
          <p:cNvSpPr txBox="1">
            <a:spLocks/>
          </p:cNvSpPr>
          <p:nvPr/>
        </p:nvSpPr>
        <p:spPr>
          <a:xfrm>
            <a:off x="0" y="3313955"/>
            <a:ext cx="12192000" cy="700261"/>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Why do money launderers prefer trust structures?</a:t>
            </a:r>
          </a:p>
          <a:p>
            <a:pPr algn="ctr"/>
            <a:endParaRPr lang="en-US" sz="3200" dirty="0"/>
          </a:p>
          <a:p>
            <a:pPr algn="ctr"/>
            <a:r>
              <a:rPr lang="en-US" sz="3200" dirty="0"/>
              <a:t>Because they can be structured to be incredibly </a:t>
            </a:r>
          </a:p>
          <a:p>
            <a:pPr algn="ctr"/>
            <a:r>
              <a:rPr lang="en-US" sz="3200" dirty="0"/>
              <a:t>complex and thus opaque.</a:t>
            </a:r>
          </a:p>
        </p:txBody>
      </p:sp>
    </p:spTree>
    <p:extLst>
      <p:ext uri="{BB962C8B-B14F-4D97-AF65-F5344CB8AC3E}">
        <p14:creationId xmlns:p14="http://schemas.microsoft.com/office/powerpoint/2010/main" val="33550733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194269"/>
            <a:ext cx="8943412" cy="766354"/>
          </a:xfrm>
        </p:spPr>
        <p:txBody>
          <a:bodyPr>
            <a:normAutofit/>
          </a:bodyPr>
          <a:lstStyle/>
          <a:p>
            <a:pPr algn="l"/>
            <a:r>
              <a:rPr lang="en-GB" sz="2800" dirty="0"/>
              <a:t>complex structures –Investigations / timing</a:t>
            </a:r>
            <a:endParaRPr lang="en-US" sz="2800" dirty="0"/>
          </a:p>
        </p:txBody>
      </p:sp>
      <p:sp>
        <p:nvSpPr>
          <p:cNvPr id="4" name="TextBox 3">
            <a:extLst>
              <a:ext uri="{FF2B5EF4-FFF2-40B4-BE49-F238E27FC236}">
                <a16:creationId xmlns:a16="http://schemas.microsoft.com/office/drawing/2014/main" id="{1C1D5011-CD0C-864D-9911-221E7259382F}"/>
              </a:ext>
            </a:extLst>
          </p:cNvPr>
          <p:cNvSpPr txBox="1"/>
          <p:nvPr/>
        </p:nvSpPr>
        <p:spPr>
          <a:xfrm>
            <a:off x="5517931" y="4532592"/>
            <a:ext cx="362607" cy="215444"/>
          </a:xfrm>
          <a:prstGeom prst="rect">
            <a:avLst/>
          </a:prstGeom>
          <a:solidFill>
            <a:schemeClr val="tx1"/>
          </a:solidFill>
          <a:ln>
            <a:noFill/>
          </a:ln>
        </p:spPr>
        <p:txBody>
          <a:bodyPr wrap="square" rtlCol="0">
            <a:spAutoFit/>
          </a:bodyPr>
          <a:lstStyle/>
          <a:p>
            <a:r>
              <a:rPr lang="en-US" sz="800" dirty="0">
                <a:solidFill>
                  <a:schemeClr val="bg1"/>
                </a:solidFill>
              </a:rPr>
              <a:t>40%</a:t>
            </a:r>
          </a:p>
        </p:txBody>
      </p:sp>
      <p:pic>
        <p:nvPicPr>
          <p:cNvPr id="9" name="Picture 8">
            <a:extLst>
              <a:ext uri="{FF2B5EF4-FFF2-40B4-BE49-F238E27FC236}">
                <a16:creationId xmlns:a16="http://schemas.microsoft.com/office/drawing/2014/main" id="{94A9A62E-0452-EB43-9AAF-D04FB6669F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0331" y="1063122"/>
            <a:ext cx="8261131" cy="5339786"/>
          </a:xfrm>
          <a:prstGeom prst="rect">
            <a:avLst/>
          </a:prstGeom>
        </p:spPr>
      </p:pic>
      <p:sp>
        <p:nvSpPr>
          <p:cNvPr id="10" name="Oval 9">
            <a:extLst>
              <a:ext uri="{FF2B5EF4-FFF2-40B4-BE49-F238E27FC236}">
                <a16:creationId xmlns:a16="http://schemas.microsoft.com/office/drawing/2014/main" id="{C9F088DB-AB91-CE46-9A48-EB8A0ACB4ED1}"/>
              </a:ext>
            </a:extLst>
          </p:cNvPr>
          <p:cNvSpPr/>
          <p:nvPr/>
        </p:nvSpPr>
        <p:spPr>
          <a:xfrm>
            <a:off x="2325414" y="1300655"/>
            <a:ext cx="236483" cy="23648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a:t>?</a:t>
            </a:r>
          </a:p>
        </p:txBody>
      </p:sp>
      <p:cxnSp>
        <p:nvCxnSpPr>
          <p:cNvPr id="12" name="Straight Arrow Connector 11">
            <a:extLst>
              <a:ext uri="{FF2B5EF4-FFF2-40B4-BE49-F238E27FC236}">
                <a16:creationId xmlns:a16="http://schemas.microsoft.com/office/drawing/2014/main" id="{31407185-1FC9-B048-9CE1-01ECC0CEE221}"/>
              </a:ext>
            </a:extLst>
          </p:cNvPr>
          <p:cNvCxnSpPr/>
          <p:nvPr/>
        </p:nvCxnSpPr>
        <p:spPr>
          <a:xfrm>
            <a:off x="2648607" y="1387366"/>
            <a:ext cx="362607" cy="0"/>
          </a:xfrm>
          <a:prstGeom prst="straightConnector1">
            <a:avLst/>
          </a:prstGeom>
          <a:ln w="3175">
            <a:tailEnd type="triangle"/>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9611B2F8-C221-C641-BD40-DD12B1E42B91}"/>
              </a:ext>
            </a:extLst>
          </p:cNvPr>
          <p:cNvSpPr/>
          <p:nvPr/>
        </p:nvSpPr>
        <p:spPr>
          <a:xfrm>
            <a:off x="1978572" y="1206062"/>
            <a:ext cx="102476" cy="260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F68CBA80-F0A8-CA4A-8450-9551632DE9B6}"/>
              </a:ext>
            </a:extLst>
          </p:cNvPr>
          <p:cNvSpPr/>
          <p:nvPr/>
        </p:nvSpPr>
        <p:spPr>
          <a:xfrm rot="16200000">
            <a:off x="6886815" y="5905643"/>
            <a:ext cx="1026888" cy="2926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84190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254561"/>
            <a:ext cx="9138621" cy="766354"/>
          </a:xfrm>
        </p:spPr>
        <p:txBody>
          <a:bodyPr>
            <a:normAutofit/>
          </a:bodyPr>
          <a:lstStyle/>
          <a:p>
            <a:pPr algn="l"/>
            <a:r>
              <a:rPr lang="en-GB" sz="2800" dirty="0"/>
              <a:t>complex structures –Investigations / timing</a:t>
            </a:r>
            <a:endParaRPr lang="en-US" sz="2800" dirty="0"/>
          </a:p>
        </p:txBody>
      </p:sp>
      <p:pic>
        <p:nvPicPr>
          <p:cNvPr id="3" name="Picture 2">
            <a:extLst>
              <a:ext uri="{FF2B5EF4-FFF2-40B4-BE49-F238E27FC236}">
                <a16:creationId xmlns:a16="http://schemas.microsoft.com/office/drawing/2014/main" id="{0F7DB125-B97E-6B45-931C-B838BF32F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5960" y="1111790"/>
            <a:ext cx="7713553" cy="5499822"/>
          </a:xfrm>
          <a:prstGeom prst="rect">
            <a:avLst/>
          </a:prstGeom>
        </p:spPr>
      </p:pic>
      <p:sp>
        <p:nvSpPr>
          <p:cNvPr id="4" name="Right Arrow 3">
            <a:extLst>
              <a:ext uri="{FF2B5EF4-FFF2-40B4-BE49-F238E27FC236}">
                <a16:creationId xmlns:a16="http://schemas.microsoft.com/office/drawing/2014/main" id="{4E175704-08D3-AE40-83B6-6936D6EF3F0E}"/>
              </a:ext>
            </a:extLst>
          </p:cNvPr>
          <p:cNvSpPr/>
          <p:nvPr/>
        </p:nvSpPr>
        <p:spPr>
          <a:xfrm rot="10800000">
            <a:off x="8083298" y="4956050"/>
            <a:ext cx="1700781" cy="2926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83221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221332"/>
            <a:ext cx="9344104" cy="766354"/>
          </a:xfrm>
        </p:spPr>
        <p:txBody>
          <a:bodyPr>
            <a:normAutofit/>
          </a:bodyPr>
          <a:lstStyle/>
          <a:p>
            <a:pPr algn="l"/>
            <a:r>
              <a:rPr lang="en-GB" sz="2800" dirty="0"/>
              <a:t>complex structures –Investigations / timing</a:t>
            </a:r>
            <a:endParaRPr lang="en-US" sz="2800" dirty="0"/>
          </a:p>
        </p:txBody>
      </p:sp>
      <p:pic>
        <p:nvPicPr>
          <p:cNvPr id="3" name="Picture 2">
            <a:extLst>
              <a:ext uri="{FF2B5EF4-FFF2-40B4-BE49-F238E27FC236}">
                <a16:creationId xmlns:a16="http://schemas.microsoft.com/office/drawing/2014/main" id="{6EE8BE56-8875-2346-80D6-8051D9D28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4067" y="1089978"/>
            <a:ext cx="8425212" cy="5369669"/>
          </a:xfrm>
          <a:prstGeom prst="rect">
            <a:avLst/>
          </a:prstGeom>
        </p:spPr>
      </p:pic>
    </p:spTree>
    <p:extLst>
      <p:ext uri="{BB962C8B-B14F-4D97-AF65-F5344CB8AC3E}">
        <p14:creationId xmlns:p14="http://schemas.microsoft.com/office/powerpoint/2010/main" val="114278092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36214" y="342155"/>
            <a:ext cx="8437691" cy="780382"/>
          </a:xfrm>
        </p:spPr>
        <p:txBody>
          <a:bodyPr>
            <a:normAutofit/>
          </a:bodyPr>
          <a:lstStyle/>
          <a:p>
            <a:pPr algn="l"/>
            <a:r>
              <a:rPr lang="en-US" sz="2800" dirty="0"/>
              <a:t>Services Provided by Professional Enablers</a:t>
            </a:r>
          </a:p>
        </p:txBody>
      </p:sp>
      <p:sp>
        <p:nvSpPr>
          <p:cNvPr id="4" name="Rectangle 3">
            <a:extLst>
              <a:ext uri="{FF2B5EF4-FFF2-40B4-BE49-F238E27FC236}">
                <a16:creationId xmlns:a16="http://schemas.microsoft.com/office/drawing/2014/main" id="{B7DD0DD0-37C3-DB4E-BC84-7A63E429D928}"/>
              </a:ext>
            </a:extLst>
          </p:cNvPr>
          <p:cNvSpPr/>
          <p:nvPr/>
        </p:nvSpPr>
        <p:spPr>
          <a:xfrm>
            <a:off x="1910498" y="1644133"/>
            <a:ext cx="9776266" cy="4893647"/>
          </a:xfrm>
          <a:prstGeom prst="rect">
            <a:avLst/>
          </a:prstGeom>
        </p:spPr>
        <p:txBody>
          <a:bodyPr wrap="none">
            <a:spAutoFit/>
          </a:bodyPr>
          <a:lstStyle/>
          <a:p>
            <a:r>
              <a:rPr lang="en-GB" sz="2400" dirty="0">
                <a:solidFill>
                  <a:srgbClr val="FFC000"/>
                </a:solidFill>
              </a:rPr>
              <a:t>Jersey</a:t>
            </a:r>
            <a:r>
              <a:rPr lang="en-GB" sz="2400" dirty="0"/>
              <a:t> – Population circa 103,000. Finance industry, employs 13,600 </a:t>
            </a:r>
          </a:p>
          <a:p>
            <a:r>
              <a:rPr lang="en-GB" sz="2400" dirty="0"/>
              <a:t>people. Value of the financial services sector - £1.8+ billion (2018). </a:t>
            </a:r>
          </a:p>
          <a:p>
            <a:r>
              <a:rPr lang="en-GB" sz="2400" dirty="0"/>
              <a:t>Registered companies, 34,523. </a:t>
            </a:r>
          </a:p>
          <a:p>
            <a:endParaRPr lang="en-GB" sz="2400" dirty="0"/>
          </a:p>
          <a:p>
            <a:pPr marL="342900" indent="-342900">
              <a:buFont typeface="Arial" panose="020B0604020202020204" pitchFamily="34" charset="0"/>
              <a:buChar char="•"/>
            </a:pPr>
            <a:r>
              <a:rPr lang="en-GB" sz="2400" dirty="0"/>
              <a:t>ML prosecutions - minimal. Prosecutions for failing to report SAR’s – none.</a:t>
            </a:r>
          </a:p>
          <a:p>
            <a:endParaRPr lang="en-GB" sz="2400" dirty="0"/>
          </a:p>
          <a:p>
            <a:r>
              <a:rPr lang="en-GB" sz="2400" dirty="0">
                <a:solidFill>
                  <a:srgbClr val="FFC000"/>
                </a:solidFill>
              </a:rPr>
              <a:t>Guernsey</a:t>
            </a:r>
            <a:r>
              <a:rPr lang="en-GB" sz="2400" dirty="0"/>
              <a:t> - Population circa 63,000. Finance industry, employs 2,455 </a:t>
            </a:r>
          </a:p>
          <a:p>
            <a:r>
              <a:rPr lang="en-GB" sz="2400" dirty="0"/>
              <a:t>people. Value of finance industry £1.2 billion. Registered entities, 19,140.</a:t>
            </a:r>
          </a:p>
          <a:p>
            <a:endParaRPr lang="en-GB" sz="2400" dirty="0"/>
          </a:p>
          <a:p>
            <a:pPr marL="342900" indent="-342900">
              <a:buFont typeface="Arial" panose="020B0604020202020204" pitchFamily="34" charset="0"/>
              <a:buChar char="•"/>
            </a:pPr>
            <a:r>
              <a:rPr lang="en-GB" sz="2400" dirty="0"/>
              <a:t>ML prosecutions – minimal. Prosecutions for failing to report SAR’s – none.</a:t>
            </a:r>
          </a:p>
          <a:p>
            <a:endParaRPr lang="en-GB" sz="2400" dirty="0"/>
          </a:p>
          <a:p>
            <a:endParaRPr lang="en-GB" sz="2400" dirty="0"/>
          </a:p>
          <a:p>
            <a:endParaRPr lang="en-GB" sz="2400" dirty="0"/>
          </a:p>
        </p:txBody>
      </p:sp>
    </p:spTree>
    <p:extLst>
      <p:ext uri="{BB962C8B-B14F-4D97-AF65-F5344CB8AC3E}">
        <p14:creationId xmlns:p14="http://schemas.microsoft.com/office/powerpoint/2010/main" val="14551972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36214" y="342155"/>
            <a:ext cx="8437691" cy="780382"/>
          </a:xfrm>
        </p:spPr>
        <p:txBody>
          <a:bodyPr>
            <a:normAutofit/>
          </a:bodyPr>
          <a:lstStyle/>
          <a:p>
            <a:pPr algn="l"/>
            <a:r>
              <a:rPr lang="en-US" sz="2800" dirty="0"/>
              <a:t>Controlling Professional Enablers</a:t>
            </a:r>
          </a:p>
        </p:txBody>
      </p:sp>
      <p:sp>
        <p:nvSpPr>
          <p:cNvPr id="4" name="Rectangle 3">
            <a:extLst>
              <a:ext uri="{FF2B5EF4-FFF2-40B4-BE49-F238E27FC236}">
                <a16:creationId xmlns:a16="http://schemas.microsoft.com/office/drawing/2014/main" id="{B7DD0DD0-37C3-DB4E-BC84-7A63E429D928}"/>
              </a:ext>
            </a:extLst>
          </p:cNvPr>
          <p:cNvSpPr/>
          <p:nvPr/>
        </p:nvSpPr>
        <p:spPr>
          <a:xfrm>
            <a:off x="1910498" y="1644133"/>
            <a:ext cx="9228557" cy="4154984"/>
          </a:xfrm>
          <a:prstGeom prst="rect">
            <a:avLst/>
          </a:prstGeom>
        </p:spPr>
        <p:txBody>
          <a:bodyPr wrap="square">
            <a:spAutoFit/>
          </a:bodyPr>
          <a:lstStyle/>
          <a:p>
            <a:r>
              <a:rPr lang="en-GB" sz="2400" dirty="0"/>
              <a:t>Legislative initiatives – Tighter Controls and Penalties</a:t>
            </a:r>
          </a:p>
          <a:p>
            <a:endParaRPr lang="en-GB" sz="2400" dirty="0"/>
          </a:p>
          <a:p>
            <a:r>
              <a:rPr lang="en-GB" sz="2400" dirty="0">
                <a:solidFill>
                  <a:srgbClr val="FFC000"/>
                </a:solidFill>
              </a:rPr>
              <a:t>Jersey </a:t>
            </a:r>
            <a:r>
              <a:rPr lang="en-GB" sz="2400" dirty="0"/>
              <a:t>– Following the introduction of the Failing to Prevent Tax Evasion </a:t>
            </a:r>
          </a:p>
          <a:p>
            <a:r>
              <a:rPr lang="en-GB" sz="2400" dirty="0"/>
              <a:t>Offence, 2022, Jersey introduced the new offence under</a:t>
            </a:r>
          </a:p>
          <a:p>
            <a:r>
              <a:rPr lang="en-GB" sz="2400" dirty="0"/>
              <a:t>Article 35A of the POCL 1999 of ‘Failing to Prevent’ Money laundering. </a:t>
            </a:r>
          </a:p>
          <a:p>
            <a:r>
              <a:rPr lang="en-GB" sz="2400" dirty="0"/>
              <a:t>Defence - Must demonstrate effective AML/CFT controls</a:t>
            </a:r>
          </a:p>
          <a:p>
            <a:endParaRPr lang="en-GB" sz="2400" dirty="0"/>
          </a:p>
          <a:p>
            <a:r>
              <a:rPr lang="en-GB" sz="2400" dirty="0">
                <a:solidFill>
                  <a:srgbClr val="FFC000"/>
                </a:solidFill>
              </a:rPr>
              <a:t>UK </a:t>
            </a:r>
            <a:r>
              <a:rPr lang="en-GB" sz="2400" dirty="0"/>
              <a:t>- The Criminal Finances Act 2017 creates two new corporate criminal offences of failure to prevent the facilitation of tax evasion. ‘</a:t>
            </a:r>
            <a:r>
              <a:rPr lang="en-GB" sz="2400" i="1" dirty="0"/>
              <a:t>It is a criminal offence in the UK if a business fails to prevent its employees or any person associated with it from facilitating tax evasion.’</a:t>
            </a:r>
            <a:endParaRPr lang="en-US" sz="2400" i="1" dirty="0"/>
          </a:p>
        </p:txBody>
      </p:sp>
    </p:spTree>
    <p:extLst>
      <p:ext uri="{BB962C8B-B14F-4D97-AF65-F5344CB8AC3E}">
        <p14:creationId xmlns:p14="http://schemas.microsoft.com/office/powerpoint/2010/main" val="23748765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0" y="1653862"/>
            <a:ext cx="9100459" cy="4832092"/>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following illustrate the most common or problematic services provided by professional enablers as identified by the Tax Force on Tax Crime (TFTC). </a:t>
            </a:r>
            <a:r>
              <a:rPr lang="en-US" sz="2400" dirty="0">
                <a:solidFill>
                  <a:srgbClr val="FFC000"/>
                </a:solidFill>
              </a:rPr>
              <a:t>The mere provision of these services is not an indication that the service provider is a professional enabler </a:t>
            </a:r>
            <a:r>
              <a:rPr lang="en-US" sz="2400" dirty="0"/>
              <a:t>and several of these services themselves are not only legal, but essential parts of the global financial system. </a:t>
            </a:r>
          </a:p>
          <a:p>
            <a:pPr marL="285750" indent="-285750">
              <a:buFont typeface="Arial" panose="020B0604020202020204" pitchFamily="34" charset="0"/>
              <a:buChar char="•"/>
            </a:pPr>
            <a:endParaRPr lang="en-US" sz="2400" dirty="0">
              <a:effectLst/>
            </a:endParaRPr>
          </a:p>
          <a:p>
            <a:pPr marL="285750" indent="-285750">
              <a:buFont typeface="Arial" panose="020B0604020202020204" pitchFamily="34" charset="0"/>
              <a:buChar char="•"/>
            </a:pPr>
            <a:r>
              <a:rPr lang="en-US" sz="2400" dirty="0"/>
              <a:t>However, where it is combined with an intent that the service be a part of a scheme for committing a financial crime, or where the service provider is willfully blind or would </a:t>
            </a:r>
            <a:r>
              <a:rPr lang="en-US" sz="2400" dirty="0">
                <a:solidFill>
                  <a:srgbClr val="FFC000"/>
                </a:solidFill>
              </a:rPr>
              <a:t>reasonably be expected </a:t>
            </a:r>
            <a:r>
              <a:rPr lang="en-US" sz="2400" dirty="0"/>
              <a:t>to know that their services were being sought for this purpose, they may be a professional enabler.</a:t>
            </a:r>
            <a:endParaRPr lang="en-GB" sz="2400" dirty="0"/>
          </a:p>
          <a:p>
            <a:pPr marL="285750" indent="-285750">
              <a:buFont typeface="Arial" panose="020B0604020202020204" pitchFamily="34" charset="0"/>
              <a:buChar char="•"/>
            </a:pPr>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Common Services - Professional Enablers</a:t>
            </a:r>
          </a:p>
        </p:txBody>
      </p:sp>
    </p:spTree>
    <p:extLst>
      <p:ext uri="{BB962C8B-B14F-4D97-AF65-F5344CB8AC3E}">
        <p14:creationId xmlns:p14="http://schemas.microsoft.com/office/powerpoint/2010/main" val="321199917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36214" y="342155"/>
            <a:ext cx="8437691" cy="780382"/>
          </a:xfrm>
        </p:spPr>
        <p:txBody>
          <a:bodyPr>
            <a:normAutofit/>
          </a:bodyPr>
          <a:lstStyle/>
          <a:p>
            <a:pPr algn="l"/>
            <a:r>
              <a:rPr lang="en-US" sz="2800" dirty="0"/>
              <a:t>Controlling Professional Enablers</a:t>
            </a:r>
          </a:p>
        </p:txBody>
      </p:sp>
      <p:sp>
        <p:nvSpPr>
          <p:cNvPr id="4" name="Rectangle 3">
            <a:extLst>
              <a:ext uri="{FF2B5EF4-FFF2-40B4-BE49-F238E27FC236}">
                <a16:creationId xmlns:a16="http://schemas.microsoft.com/office/drawing/2014/main" id="{B7DD0DD0-37C3-DB4E-BC84-7A63E429D928}"/>
              </a:ext>
            </a:extLst>
          </p:cNvPr>
          <p:cNvSpPr/>
          <p:nvPr/>
        </p:nvSpPr>
        <p:spPr>
          <a:xfrm>
            <a:off x="1910498" y="1644133"/>
            <a:ext cx="9228557" cy="4154984"/>
          </a:xfrm>
          <a:prstGeom prst="rect">
            <a:avLst/>
          </a:prstGeom>
        </p:spPr>
        <p:txBody>
          <a:bodyPr wrap="square">
            <a:spAutoFit/>
          </a:bodyPr>
          <a:lstStyle/>
          <a:p>
            <a:r>
              <a:rPr lang="en-GB" sz="2200" dirty="0"/>
              <a:t>UK - Criminal Finances Act 2017 - </a:t>
            </a:r>
            <a:r>
              <a:rPr lang="en-GB" sz="2200" dirty="0">
                <a:solidFill>
                  <a:srgbClr val="FFC000"/>
                </a:solidFill>
              </a:rPr>
              <a:t>Territorial</a:t>
            </a:r>
          </a:p>
          <a:p>
            <a:endParaRPr lang="en-GB" sz="2200" dirty="0"/>
          </a:p>
          <a:p>
            <a:r>
              <a:rPr lang="en-GB" sz="2200" dirty="0"/>
              <a:t>In relation to the UK tax offence, the offence will apply to any company or partnership, </a:t>
            </a:r>
            <a:r>
              <a:rPr lang="en-GB" sz="2200" dirty="0">
                <a:solidFill>
                  <a:srgbClr val="FFC000"/>
                </a:solidFill>
              </a:rPr>
              <a:t>wherever it is formed or operates.</a:t>
            </a:r>
          </a:p>
          <a:p>
            <a:endParaRPr lang="en-GB" sz="2200" dirty="0"/>
          </a:p>
          <a:p>
            <a:r>
              <a:rPr lang="en-GB" sz="2200" dirty="0"/>
              <a:t>Where non-UK tax is evaded a business will commit an offence if there is a </a:t>
            </a:r>
            <a:r>
              <a:rPr lang="en-GB" sz="2200" dirty="0">
                <a:solidFill>
                  <a:srgbClr val="FFC000"/>
                </a:solidFill>
              </a:rPr>
              <a:t>"connection" </a:t>
            </a:r>
            <a:r>
              <a:rPr lang="en-GB" sz="2200" dirty="0"/>
              <a:t>to the UK. Broadly, there will be a UK connection if the facilitation involves a UK company or partnership, any company or partnership with a place of business in the UK, including a branch, or if any part of the facilitation takes place in the UK. In addition, the foreign tax evasion and facilitation </a:t>
            </a:r>
            <a:r>
              <a:rPr lang="en-GB" sz="2200" dirty="0">
                <a:solidFill>
                  <a:srgbClr val="FFC000"/>
                </a:solidFill>
              </a:rPr>
              <a:t>must amount to an offence in the local jurisdiction and involve conduct which a UK court would consider to be dishonest.</a:t>
            </a:r>
          </a:p>
        </p:txBody>
      </p:sp>
    </p:spTree>
    <p:extLst>
      <p:ext uri="{BB962C8B-B14F-4D97-AF65-F5344CB8AC3E}">
        <p14:creationId xmlns:p14="http://schemas.microsoft.com/office/powerpoint/2010/main" val="4000464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221332"/>
            <a:ext cx="9344104" cy="766354"/>
          </a:xfrm>
        </p:spPr>
        <p:txBody>
          <a:bodyPr>
            <a:normAutofit/>
          </a:bodyPr>
          <a:lstStyle/>
          <a:p>
            <a:pPr algn="l"/>
            <a:r>
              <a:rPr lang="en-GB" sz="2800" dirty="0"/>
              <a:t>So how do you gain the advantage?</a:t>
            </a:r>
            <a:endParaRPr lang="en-US" sz="2800" dirty="0"/>
          </a:p>
        </p:txBody>
      </p:sp>
      <p:sp>
        <p:nvSpPr>
          <p:cNvPr id="12" name="TextBox 11">
            <a:extLst>
              <a:ext uri="{FF2B5EF4-FFF2-40B4-BE49-F238E27FC236}">
                <a16:creationId xmlns:a16="http://schemas.microsoft.com/office/drawing/2014/main" id="{7D82073C-0801-7E47-95F0-E5F0A8214D82}"/>
              </a:ext>
            </a:extLst>
          </p:cNvPr>
          <p:cNvSpPr txBox="1"/>
          <p:nvPr/>
        </p:nvSpPr>
        <p:spPr>
          <a:xfrm>
            <a:off x="1741712" y="1284110"/>
            <a:ext cx="9186968" cy="6032421"/>
          </a:xfrm>
          <a:prstGeom prst="rect">
            <a:avLst/>
          </a:prstGeom>
          <a:noFill/>
        </p:spPr>
        <p:txBody>
          <a:bodyPr wrap="square" rtlCol="0">
            <a:spAutoFit/>
          </a:bodyPr>
          <a:lstStyle/>
          <a:p>
            <a:endParaRPr lang="en-GB" sz="2000" dirty="0"/>
          </a:p>
          <a:p>
            <a:r>
              <a:rPr lang="en-GB" sz="2200" dirty="0"/>
              <a:t>Points for consideration?</a:t>
            </a:r>
          </a:p>
          <a:p>
            <a:endParaRPr lang="en-GB" sz="2200" dirty="0"/>
          </a:p>
          <a:p>
            <a:pPr marL="457200" indent="-457200">
              <a:buFont typeface="+mj-lt"/>
              <a:buAutoNum type="arabicPeriod"/>
            </a:pPr>
            <a:r>
              <a:rPr lang="en-GB" sz="2200" dirty="0"/>
              <a:t>The </a:t>
            </a:r>
            <a:r>
              <a:rPr lang="en-GB" sz="2200" dirty="0">
                <a:solidFill>
                  <a:srgbClr val="FFC000"/>
                </a:solidFill>
              </a:rPr>
              <a:t>less intelligence </a:t>
            </a:r>
            <a:r>
              <a:rPr lang="en-GB" sz="2200" dirty="0"/>
              <a:t>the more </a:t>
            </a:r>
            <a:r>
              <a:rPr lang="en-GB" sz="2200" dirty="0">
                <a:solidFill>
                  <a:srgbClr val="FFC000"/>
                </a:solidFill>
              </a:rPr>
              <a:t>complex the investigation</a:t>
            </a:r>
            <a:r>
              <a:rPr lang="en-GB" sz="2200" dirty="0"/>
              <a:t>. So consider data mining professional enablers.</a:t>
            </a:r>
          </a:p>
          <a:p>
            <a:pPr marL="457200" indent="-457200">
              <a:buFont typeface="+mj-lt"/>
              <a:buAutoNum type="arabicPeriod"/>
            </a:pPr>
            <a:endParaRPr lang="en-GB" sz="2200" dirty="0"/>
          </a:p>
          <a:p>
            <a:pPr marL="457200" indent="-457200">
              <a:buFont typeface="+mj-lt"/>
              <a:buAutoNum type="arabicPeriod"/>
            </a:pPr>
            <a:r>
              <a:rPr lang="en-GB" sz="2200" dirty="0"/>
              <a:t>You are at an distinct disadvantage if you fail to cultivate international relations with fellow law enforcement departments. Consider why senior financial service sector professionals are exceptionally good at their respective professions – </a:t>
            </a:r>
            <a:r>
              <a:rPr lang="en-GB" sz="2200" dirty="0">
                <a:solidFill>
                  <a:srgbClr val="FFC000"/>
                </a:solidFill>
              </a:rPr>
              <a:t>networking, networking, networking</a:t>
            </a:r>
            <a:r>
              <a:rPr lang="en-GB" sz="2200" dirty="0"/>
              <a:t>. You need to start thinking and acting like the business sector because that’s where the proceeds of crime are processed.</a:t>
            </a:r>
          </a:p>
          <a:p>
            <a:pPr marL="457200" indent="-457200">
              <a:buFont typeface="+mj-lt"/>
              <a:buAutoNum type="arabicPeriod"/>
            </a:pPr>
            <a:endParaRPr lang="en-GB" sz="2200" dirty="0"/>
          </a:p>
          <a:p>
            <a:pPr marL="457200" indent="-457200">
              <a:buFont typeface="+mj-lt"/>
              <a:buAutoNum type="arabicPeriod"/>
            </a:pPr>
            <a:r>
              <a:rPr lang="en-GB" sz="2200" dirty="0"/>
              <a:t>Importantly, you need to understand the finance sector on a granular level.</a:t>
            </a:r>
          </a:p>
          <a:p>
            <a:pPr marL="457200" indent="-457200">
              <a:buFont typeface="+mj-lt"/>
              <a:buAutoNum type="arabicPeriod"/>
            </a:pPr>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19348163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221332"/>
            <a:ext cx="9344104" cy="766354"/>
          </a:xfrm>
        </p:spPr>
        <p:txBody>
          <a:bodyPr>
            <a:normAutofit/>
          </a:bodyPr>
          <a:lstStyle/>
          <a:p>
            <a:pPr algn="l"/>
            <a:r>
              <a:rPr lang="en-GB" sz="2800" dirty="0"/>
              <a:t>Gaining the advantage?</a:t>
            </a:r>
            <a:endParaRPr lang="en-US" sz="2800" dirty="0"/>
          </a:p>
        </p:txBody>
      </p:sp>
      <p:pic>
        <p:nvPicPr>
          <p:cNvPr id="5" name="Picture 4">
            <a:extLst>
              <a:ext uri="{FF2B5EF4-FFF2-40B4-BE49-F238E27FC236}">
                <a16:creationId xmlns:a16="http://schemas.microsoft.com/office/drawing/2014/main" id="{1E0A23EA-E513-E844-8E3B-B0B7105A5E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511" y="1394047"/>
            <a:ext cx="3801781" cy="2457375"/>
          </a:xfrm>
          <a:prstGeom prst="rect">
            <a:avLst/>
          </a:prstGeom>
        </p:spPr>
      </p:pic>
    </p:spTree>
    <p:extLst>
      <p:ext uri="{BB962C8B-B14F-4D97-AF65-F5344CB8AC3E}">
        <p14:creationId xmlns:p14="http://schemas.microsoft.com/office/powerpoint/2010/main" val="24541479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221332"/>
            <a:ext cx="9344104" cy="766354"/>
          </a:xfrm>
        </p:spPr>
        <p:txBody>
          <a:bodyPr>
            <a:normAutofit/>
          </a:bodyPr>
          <a:lstStyle/>
          <a:p>
            <a:pPr algn="l"/>
            <a:r>
              <a:rPr lang="en-GB" sz="3200" dirty="0"/>
              <a:t>Gaining the advantage?</a:t>
            </a:r>
            <a:endParaRPr lang="en-US" sz="3200" dirty="0"/>
          </a:p>
        </p:txBody>
      </p:sp>
      <p:pic>
        <p:nvPicPr>
          <p:cNvPr id="5" name="Picture 4">
            <a:extLst>
              <a:ext uri="{FF2B5EF4-FFF2-40B4-BE49-F238E27FC236}">
                <a16:creationId xmlns:a16="http://schemas.microsoft.com/office/drawing/2014/main" id="{1E0A23EA-E513-E844-8E3B-B0B7105A5E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511" y="1394047"/>
            <a:ext cx="3801781" cy="2457375"/>
          </a:xfrm>
          <a:prstGeom prst="rect">
            <a:avLst/>
          </a:prstGeom>
        </p:spPr>
      </p:pic>
      <p:pic>
        <p:nvPicPr>
          <p:cNvPr id="6" name="Picture 5">
            <a:extLst>
              <a:ext uri="{FF2B5EF4-FFF2-40B4-BE49-F238E27FC236}">
                <a16:creationId xmlns:a16="http://schemas.microsoft.com/office/drawing/2014/main" id="{26534FFC-6941-2548-97B6-4BE730E848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5625" y="2962962"/>
            <a:ext cx="3441251" cy="2453638"/>
          </a:xfrm>
          <a:prstGeom prst="rect">
            <a:avLst/>
          </a:prstGeom>
        </p:spPr>
      </p:pic>
      <p:sp>
        <p:nvSpPr>
          <p:cNvPr id="7" name="Bent Arrow 6">
            <a:extLst>
              <a:ext uri="{FF2B5EF4-FFF2-40B4-BE49-F238E27FC236}">
                <a16:creationId xmlns:a16="http://schemas.microsoft.com/office/drawing/2014/main" id="{F2128240-6DE9-EE4E-A10D-4F253D6011EF}"/>
              </a:ext>
            </a:extLst>
          </p:cNvPr>
          <p:cNvSpPr/>
          <p:nvPr/>
        </p:nvSpPr>
        <p:spPr>
          <a:xfrm rot="5400000">
            <a:off x="3882087" y="1832793"/>
            <a:ext cx="1272063" cy="444988"/>
          </a:xfrm>
          <a:prstGeom prst="bentArrow">
            <a:avLst>
              <a:gd name="adj1" fmla="val 25000"/>
              <a:gd name="adj2" fmla="val 25697"/>
              <a:gd name="adj3" fmla="val 25000"/>
              <a:gd name="adj4" fmla="val 43750"/>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TextBox 7">
            <a:extLst>
              <a:ext uri="{FF2B5EF4-FFF2-40B4-BE49-F238E27FC236}">
                <a16:creationId xmlns:a16="http://schemas.microsoft.com/office/drawing/2014/main" id="{B64E60C0-7816-104E-A7A5-83638838BBEE}"/>
              </a:ext>
            </a:extLst>
          </p:cNvPr>
          <p:cNvSpPr txBox="1"/>
          <p:nvPr/>
        </p:nvSpPr>
        <p:spPr>
          <a:xfrm>
            <a:off x="4995614" y="1851670"/>
            <a:ext cx="1314725" cy="1323439"/>
          </a:xfrm>
          <a:prstGeom prst="rect">
            <a:avLst/>
          </a:prstGeom>
          <a:noFill/>
        </p:spPr>
        <p:txBody>
          <a:bodyPr wrap="square" rtlCol="0">
            <a:spAutoFit/>
          </a:bodyPr>
          <a:lstStyle/>
          <a:p>
            <a:r>
              <a:rPr lang="en-GB" sz="2000" dirty="0"/>
              <a:t>Speed</a:t>
            </a:r>
          </a:p>
          <a:p>
            <a:endParaRPr lang="en-GB" sz="2000" dirty="0"/>
          </a:p>
          <a:p>
            <a:endParaRPr lang="en-GB" sz="2000" dirty="0"/>
          </a:p>
          <a:p>
            <a:endParaRPr lang="en-GB" sz="2000" dirty="0"/>
          </a:p>
        </p:txBody>
      </p:sp>
    </p:spTree>
    <p:extLst>
      <p:ext uri="{BB962C8B-B14F-4D97-AF65-F5344CB8AC3E}">
        <p14:creationId xmlns:p14="http://schemas.microsoft.com/office/powerpoint/2010/main" val="315327220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221332"/>
            <a:ext cx="9344104" cy="766354"/>
          </a:xfrm>
        </p:spPr>
        <p:txBody>
          <a:bodyPr>
            <a:normAutofit/>
          </a:bodyPr>
          <a:lstStyle/>
          <a:p>
            <a:pPr algn="l"/>
            <a:r>
              <a:rPr lang="en-GB" sz="3200" dirty="0"/>
              <a:t>Gaining the advantage?</a:t>
            </a:r>
            <a:endParaRPr lang="en-US" sz="3200" dirty="0"/>
          </a:p>
        </p:txBody>
      </p:sp>
      <p:pic>
        <p:nvPicPr>
          <p:cNvPr id="3" name="Picture 2">
            <a:extLst>
              <a:ext uri="{FF2B5EF4-FFF2-40B4-BE49-F238E27FC236}">
                <a16:creationId xmlns:a16="http://schemas.microsoft.com/office/drawing/2014/main" id="{6EE8BE56-8875-2346-80D6-8051D9D28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7319" y="3962881"/>
            <a:ext cx="3855714" cy="2457375"/>
          </a:xfrm>
          <a:prstGeom prst="rect">
            <a:avLst/>
          </a:prstGeom>
        </p:spPr>
      </p:pic>
      <p:pic>
        <p:nvPicPr>
          <p:cNvPr id="5" name="Picture 4">
            <a:extLst>
              <a:ext uri="{FF2B5EF4-FFF2-40B4-BE49-F238E27FC236}">
                <a16:creationId xmlns:a16="http://schemas.microsoft.com/office/drawing/2014/main" id="{1E0A23EA-E513-E844-8E3B-B0B7105A5E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511" y="1394047"/>
            <a:ext cx="3801781" cy="2457375"/>
          </a:xfrm>
          <a:prstGeom prst="rect">
            <a:avLst/>
          </a:prstGeom>
        </p:spPr>
      </p:pic>
      <p:pic>
        <p:nvPicPr>
          <p:cNvPr id="6" name="Picture 5">
            <a:extLst>
              <a:ext uri="{FF2B5EF4-FFF2-40B4-BE49-F238E27FC236}">
                <a16:creationId xmlns:a16="http://schemas.microsoft.com/office/drawing/2014/main" id="{26534FFC-6941-2548-97B6-4BE730E848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625" y="2962962"/>
            <a:ext cx="3441251" cy="2453638"/>
          </a:xfrm>
          <a:prstGeom prst="rect">
            <a:avLst/>
          </a:prstGeom>
        </p:spPr>
      </p:pic>
      <p:sp>
        <p:nvSpPr>
          <p:cNvPr id="7" name="Bent Arrow 6">
            <a:extLst>
              <a:ext uri="{FF2B5EF4-FFF2-40B4-BE49-F238E27FC236}">
                <a16:creationId xmlns:a16="http://schemas.microsoft.com/office/drawing/2014/main" id="{F2128240-6DE9-EE4E-A10D-4F253D6011EF}"/>
              </a:ext>
            </a:extLst>
          </p:cNvPr>
          <p:cNvSpPr/>
          <p:nvPr/>
        </p:nvSpPr>
        <p:spPr>
          <a:xfrm rot="5400000">
            <a:off x="3882087" y="1832793"/>
            <a:ext cx="1272063" cy="444988"/>
          </a:xfrm>
          <a:prstGeom prst="bentArrow">
            <a:avLst>
              <a:gd name="adj1" fmla="val 25000"/>
              <a:gd name="adj2" fmla="val 25697"/>
              <a:gd name="adj3" fmla="val 25000"/>
              <a:gd name="adj4" fmla="val 43750"/>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Bent Arrow 7">
            <a:extLst>
              <a:ext uri="{FF2B5EF4-FFF2-40B4-BE49-F238E27FC236}">
                <a16:creationId xmlns:a16="http://schemas.microsoft.com/office/drawing/2014/main" id="{88D0ED98-F014-274D-8E05-C2C89B359FE7}"/>
              </a:ext>
            </a:extLst>
          </p:cNvPr>
          <p:cNvSpPr/>
          <p:nvPr/>
        </p:nvSpPr>
        <p:spPr>
          <a:xfrm rot="5400000">
            <a:off x="7635186" y="3174460"/>
            <a:ext cx="888460" cy="465464"/>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241219AF-88F0-AD41-82C4-BFA1F3901AA0}"/>
              </a:ext>
            </a:extLst>
          </p:cNvPr>
          <p:cNvSpPr txBox="1"/>
          <p:nvPr/>
        </p:nvSpPr>
        <p:spPr>
          <a:xfrm>
            <a:off x="4995614" y="1851670"/>
            <a:ext cx="1314725" cy="1323439"/>
          </a:xfrm>
          <a:prstGeom prst="rect">
            <a:avLst/>
          </a:prstGeom>
          <a:noFill/>
        </p:spPr>
        <p:txBody>
          <a:bodyPr wrap="square" rtlCol="0">
            <a:spAutoFit/>
          </a:bodyPr>
          <a:lstStyle/>
          <a:p>
            <a:r>
              <a:rPr lang="en-GB" sz="2000" dirty="0"/>
              <a:t>Speed</a:t>
            </a:r>
          </a:p>
          <a:p>
            <a:endParaRPr lang="en-GB" sz="2000" dirty="0"/>
          </a:p>
          <a:p>
            <a:endParaRPr lang="en-GB" sz="2000" dirty="0"/>
          </a:p>
          <a:p>
            <a:endParaRPr lang="en-GB" sz="2000" dirty="0"/>
          </a:p>
        </p:txBody>
      </p:sp>
      <p:sp>
        <p:nvSpPr>
          <p:cNvPr id="14" name="TextBox 13">
            <a:extLst>
              <a:ext uri="{FF2B5EF4-FFF2-40B4-BE49-F238E27FC236}">
                <a16:creationId xmlns:a16="http://schemas.microsoft.com/office/drawing/2014/main" id="{B77FFEC6-52D6-F345-8745-F36F7E10174C}"/>
              </a:ext>
            </a:extLst>
          </p:cNvPr>
          <p:cNvSpPr txBox="1"/>
          <p:nvPr/>
        </p:nvSpPr>
        <p:spPr>
          <a:xfrm>
            <a:off x="8539654" y="3195339"/>
            <a:ext cx="1314725" cy="1323439"/>
          </a:xfrm>
          <a:prstGeom prst="rect">
            <a:avLst/>
          </a:prstGeom>
          <a:noFill/>
        </p:spPr>
        <p:txBody>
          <a:bodyPr wrap="square" rtlCol="0">
            <a:spAutoFit/>
          </a:bodyPr>
          <a:lstStyle/>
          <a:p>
            <a:r>
              <a:rPr lang="en-GB" sz="2000" dirty="0"/>
              <a:t>Speed</a:t>
            </a:r>
          </a:p>
          <a:p>
            <a:endParaRPr lang="en-GB" sz="2000" dirty="0"/>
          </a:p>
          <a:p>
            <a:endParaRPr lang="en-GB" sz="2000" dirty="0"/>
          </a:p>
          <a:p>
            <a:endParaRPr lang="en-GB" sz="2000" dirty="0"/>
          </a:p>
        </p:txBody>
      </p:sp>
    </p:spTree>
    <p:extLst>
      <p:ext uri="{BB962C8B-B14F-4D97-AF65-F5344CB8AC3E}">
        <p14:creationId xmlns:p14="http://schemas.microsoft.com/office/powerpoint/2010/main" val="158581280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221332"/>
            <a:ext cx="9344104" cy="766354"/>
          </a:xfrm>
        </p:spPr>
        <p:txBody>
          <a:bodyPr>
            <a:normAutofit/>
          </a:bodyPr>
          <a:lstStyle/>
          <a:p>
            <a:pPr algn="l"/>
            <a:r>
              <a:rPr lang="en-GB" sz="3200" dirty="0"/>
              <a:t>Gaining the advantage?</a:t>
            </a:r>
            <a:endParaRPr lang="en-US" sz="3200" dirty="0"/>
          </a:p>
        </p:txBody>
      </p:sp>
      <p:pic>
        <p:nvPicPr>
          <p:cNvPr id="3" name="Picture 2">
            <a:extLst>
              <a:ext uri="{FF2B5EF4-FFF2-40B4-BE49-F238E27FC236}">
                <a16:creationId xmlns:a16="http://schemas.microsoft.com/office/drawing/2014/main" id="{6EE8BE56-8875-2346-80D6-8051D9D28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7319" y="3962881"/>
            <a:ext cx="3855714" cy="2457375"/>
          </a:xfrm>
          <a:prstGeom prst="rect">
            <a:avLst/>
          </a:prstGeom>
        </p:spPr>
      </p:pic>
      <p:pic>
        <p:nvPicPr>
          <p:cNvPr id="5" name="Picture 4">
            <a:extLst>
              <a:ext uri="{FF2B5EF4-FFF2-40B4-BE49-F238E27FC236}">
                <a16:creationId xmlns:a16="http://schemas.microsoft.com/office/drawing/2014/main" id="{1E0A23EA-E513-E844-8E3B-B0B7105A5E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511" y="1394047"/>
            <a:ext cx="3801781" cy="2457375"/>
          </a:xfrm>
          <a:prstGeom prst="rect">
            <a:avLst/>
          </a:prstGeom>
        </p:spPr>
      </p:pic>
      <p:pic>
        <p:nvPicPr>
          <p:cNvPr id="6" name="Picture 5">
            <a:extLst>
              <a:ext uri="{FF2B5EF4-FFF2-40B4-BE49-F238E27FC236}">
                <a16:creationId xmlns:a16="http://schemas.microsoft.com/office/drawing/2014/main" id="{26534FFC-6941-2548-97B6-4BE730E848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625" y="2962962"/>
            <a:ext cx="3441251" cy="2453638"/>
          </a:xfrm>
          <a:prstGeom prst="rect">
            <a:avLst/>
          </a:prstGeom>
        </p:spPr>
      </p:pic>
      <p:sp>
        <p:nvSpPr>
          <p:cNvPr id="7" name="Bent Arrow 6">
            <a:extLst>
              <a:ext uri="{FF2B5EF4-FFF2-40B4-BE49-F238E27FC236}">
                <a16:creationId xmlns:a16="http://schemas.microsoft.com/office/drawing/2014/main" id="{F2128240-6DE9-EE4E-A10D-4F253D6011EF}"/>
              </a:ext>
            </a:extLst>
          </p:cNvPr>
          <p:cNvSpPr/>
          <p:nvPr/>
        </p:nvSpPr>
        <p:spPr>
          <a:xfrm rot="5400000">
            <a:off x="3882087" y="1832793"/>
            <a:ext cx="1272063" cy="444988"/>
          </a:xfrm>
          <a:prstGeom prst="bentArrow">
            <a:avLst>
              <a:gd name="adj1" fmla="val 25000"/>
              <a:gd name="adj2" fmla="val 25697"/>
              <a:gd name="adj3" fmla="val 25000"/>
              <a:gd name="adj4" fmla="val 43750"/>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Bent Arrow 7">
            <a:extLst>
              <a:ext uri="{FF2B5EF4-FFF2-40B4-BE49-F238E27FC236}">
                <a16:creationId xmlns:a16="http://schemas.microsoft.com/office/drawing/2014/main" id="{88D0ED98-F014-274D-8E05-C2C89B359FE7}"/>
              </a:ext>
            </a:extLst>
          </p:cNvPr>
          <p:cNvSpPr/>
          <p:nvPr/>
        </p:nvSpPr>
        <p:spPr>
          <a:xfrm rot="5400000">
            <a:off x="7635186" y="3174460"/>
            <a:ext cx="888460" cy="465464"/>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Multiply 10">
            <a:extLst>
              <a:ext uri="{FF2B5EF4-FFF2-40B4-BE49-F238E27FC236}">
                <a16:creationId xmlns:a16="http://schemas.microsoft.com/office/drawing/2014/main" id="{873036C3-2321-2644-B83B-032FC2BE5ABB}"/>
              </a:ext>
            </a:extLst>
          </p:cNvPr>
          <p:cNvSpPr/>
          <p:nvPr/>
        </p:nvSpPr>
        <p:spPr>
          <a:xfrm>
            <a:off x="4269301" y="1680068"/>
            <a:ext cx="699990" cy="699990"/>
          </a:xfrm>
          <a:prstGeom prst="mathMultiply">
            <a:avLst/>
          </a:prstGeom>
          <a:solidFill>
            <a:schemeClr val="accent6"/>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a:extLst>
              <a:ext uri="{FF2B5EF4-FFF2-40B4-BE49-F238E27FC236}">
                <a16:creationId xmlns:a16="http://schemas.microsoft.com/office/drawing/2014/main" id="{1B5AA492-8CDB-AF49-839D-A7BCDEE6B2F4}"/>
              </a:ext>
            </a:extLst>
          </p:cNvPr>
          <p:cNvSpPr/>
          <p:nvPr/>
        </p:nvSpPr>
        <p:spPr>
          <a:xfrm>
            <a:off x="7839664" y="3051246"/>
            <a:ext cx="699990" cy="699990"/>
          </a:xfrm>
          <a:prstGeom prst="mathMultiply">
            <a:avLst/>
          </a:prstGeom>
          <a:solidFill>
            <a:schemeClr val="accent6"/>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41219AF-88F0-AD41-82C4-BFA1F3901AA0}"/>
              </a:ext>
            </a:extLst>
          </p:cNvPr>
          <p:cNvSpPr txBox="1"/>
          <p:nvPr/>
        </p:nvSpPr>
        <p:spPr>
          <a:xfrm>
            <a:off x="4995614" y="1851670"/>
            <a:ext cx="1314725" cy="1323439"/>
          </a:xfrm>
          <a:prstGeom prst="rect">
            <a:avLst/>
          </a:prstGeom>
          <a:noFill/>
        </p:spPr>
        <p:txBody>
          <a:bodyPr wrap="square" rtlCol="0">
            <a:spAutoFit/>
          </a:bodyPr>
          <a:lstStyle/>
          <a:p>
            <a:r>
              <a:rPr lang="en-GB" sz="2000" dirty="0"/>
              <a:t>Speed</a:t>
            </a:r>
          </a:p>
          <a:p>
            <a:endParaRPr lang="en-GB" sz="2000" dirty="0"/>
          </a:p>
          <a:p>
            <a:endParaRPr lang="en-GB" sz="2000" dirty="0"/>
          </a:p>
          <a:p>
            <a:endParaRPr lang="en-GB" sz="2000" dirty="0"/>
          </a:p>
        </p:txBody>
      </p:sp>
      <p:sp>
        <p:nvSpPr>
          <p:cNvPr id="14" name="TextBox 13">
            <a:extLst>
              <a:ext uri="{FF2B5EF4-FFF2-40B4-BE49-F238E27FC236}">
                <a16:creationId xmlns:a16="http://schemas.microsoft.com/office/drawing/2014/main" id="{B77FFEC6-52D6-F345-8745-F36F7E10174C}"/>
              </a:ext>
            </a:extLst>
          </p:cNvPr>
          <p:cNvSpPr txBox="1"/>
          <p:nvPr/>
        </p:nvSpPr>
        <p:spPr>
          <a:xfrm>
            <a:off x="8539654" y="3195339"/>
            <a:ext cx="1314725" cy="1323439"/>
          </a:xfrm>
          <a:prstGeom prst="rect">
            <a:avLst/>
          </a:prstGeom>
          <a:noFill/>
        </p:spPr>
        <p:txBody>
          <a:bodyPr wrap="square" rtlCol="0">
            <a:spAutoFit/>
          </a:bodyPr>
          <a:lstStyle/>
          <a:p>
            <a:r>
              <a:rPr lang="en-GB" sz="2000" dirty="0"/>
              <a:t>Speed</a:t>
            </a:r>
          </a:p>
          <a:p>
            <a:endParaRPr lang="en-GB" sz="2000" dirty="0"/>
          </a:p>
          <a:p>
            <a:endParaRPr lang="en-GB" sz="2000" dirty="0"/>
          </a:p>
          <a:p>
            <a:endParaRPr lang="en-GB" sz="2000" dirty="0"/>
          </a:p>
        </p:txBody>
      </p:sp>
      <p:cxnSp>
        <p:nvCxnSpPr>
          <p:cNvPr id="9" name="Straight Arrow Connector 8">
            <a:extLst>
              <a:ext uri="{FF2B5EF4-FFF2-40B4-BE49-F238E27FC236}">
                <a16:creationId xmlns:a16="http://schemas.microsoft.com/office/drawing/2014/main" id="{612C3FF2-1059-0341-90C2-E5E9A64C19E9}"/>
              </a:ext>
            </a:extLst>
          </p:cNvPr>
          <p:cNvCxnSpPr>
            <a:cxnSpLocks/>
          </p:cNvCxnSpPr>
          <p:nvPr/>
        </p:nvCxnSpPr>
        <p:spPr>
          <a:xfrm>
            <a:off x="5540881" y="1478239"/>
            <a:ext cx="4728655" cy="19940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290A45-095E-0149-9C89-E5E2C725FF1D}"/>
              </a:ext>
            </a:extLst>
          </p:cNvPr>
          <p:cNvSpPr txBox="1"/>
          <p:nvPr/>
        </p:nvSpPr>
        <p:spPr>
          <a:xfrm rot="1348981">
            <a:off x="6872589" y="2046728"/>
            <a:ext cx="2542090" cy="1384995"/>
          </a:xfrm>
          <a:prstGeom prst="rect">
            <a:avLst/>
          </a:prstGeom>
          <a:noFill/>
        </p:spPr>
        <p:txBody>
          <a:bodyPr wrap="square" rtlCol="0">
            <a:spAutoFit/>
          </a:bodyPr>
          <a:lstStyle/>
          <a:p>
            <a:r>
              <a:rPr lang="en-GB" sz="2800" dirty="0">
                <a:solidFill>
                  <a:srgbClr val="FFC000"/>
                </a:solidFill>
              </a:rPr>
              <a:t>expeditious</a:t>
            </a:r>
          </a:p>
          <a:p>
            <a:endParaRPr lang="en-GB" sz="2800" dirty="0">
              <a:solidFill>
                <a:srgbClr val="FFC000"/>
              </a:solidFill>
            </a:endParaRPr>
          </a:p>
          <a:p>
            <a:endParaRPr lang="en-GB" sz="2800" dirty="0">
              <a:solidFill>
                <a:srgbClr val="FFC000"/>
              </a:solidFill>
            </a:endParaRPr>
          </a:p>
        </p:txBody>
      </p:sp>
    </p:spTree>
    <p:extLst>
      <p:ext uri="{BB962C8B-B14F-4D97-AF65-F5344CB8AC3E}">
        <p14:creationId xmlns:p14="http://schemas.microsoft.com/office/powerpoint/2010/main" val="38331630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221332"/>
            <a:ext cx="9344104" cy="766354"/>
          </a:xfrm>
        </p:spPr>
        <p:txBody>
          <a:bodyPr>
            <a:normAutofit/>
          </a:bodyPr>
          <a:lstStyle/>
          <a:p>
            <a:pPr algn="l"/>
            <a:r>
              <a:rPr lang="en-GB" sz="2800" dirty="0"/>
              <a:t>So how do we gain the advantage?</a:t>
            </a:r>
            <a:endParaRPr lang="en-US" sz="2800" dirty="0"/>
          </a:p>
        </p:txBody>
      </p:sp>
      <p:sp>
        <p:nvSpPr>
          <p:cNvPr id="6" name="TextBox 5">
            <a:extLst>
              <a:ext uri="{FF2B5EF4-FFF2-40B4-BE49-F238E27FC236}">
                <a16:creationId xmlns:a16="http://schemas.microsoft.com/office/drawing/2014/main" id="{5D27FA60-BD33-9144-BE8E-F31727F2CDAE}"/>
              </a:ext>
            </a:extLst>
          </p:cNvPr>
          <p:cNvSpPr txBox="1"/>
          <p:nvPr/>
        </p:nvSpPr>
        <p:spPr>
          <a:xfrm>
            <a:off x="1741712" y="1284110"/>
            <a:ext cx="9186968" cy="4339650"/>
          </a:xfrm>
          <a:prstGeom prst="rect">
            <a:avLst/>
          </a:prstGeom>
          <a:noFill/>
        </p:spPr>
        <p:txBody>
          <a:bodyPr wrap="square" rtlCol="0">
            <a:spAutoFit/>
          </a:bodyPr>
          <a:lstStyle/>
          <a:p>
            <a:endParaRPr lang="en-GB" sz="2000" dirty="0"/>
          </a:p>
          <a:p>
            <a:endParaRPr lang="en-GB" sz="2000" dirty="0"/>
          </a:p>
          <a:p>
            <a:endParaRPr lang="en-GB" sz="2000" dirty="0"/>
          </a:p>
          <a:p>
            <a:endParaRPr lang="en-GB" sz="2000" dirty="0"/>
          </a:p>
          <a:p>
            <a:endParaRPr lang="en-GB" sz="2000" dirty="0"/>
          </a:p>
          <a:p>
            <a:pPr algn="ctr"/>
            <a:r>
              <a:rPr lang="en-GB" sz="2800" dirty="0">
                <a:solidFill>
                  <a:srgbClr val="FFC000"/>
                </a:solidFill>
              </a:rPr>
              <a:t>5 / 10 minutes </a:t>
            </a:r>
          </a:p>
          <a:p>
            <a:endParaRPr lang="en-GB" sz="2800" dirty="0"/>
          </a:p>
          <a:p>
            <a:pPr algn="ctr"/>
            <a:r>
              <a:rPr lang="en-GB" sz="2000" dirty="0"/>
              <a:t>Consider some ideas on how law enforcement and/or the judiciary </a:t>
            </a:r>
          </a:p>
          <a:p>
            <a:pPr algn="ctr"/>
            <a:r>
              <a:rPr lang="en-GB" sz="2000" dirty="0"/>
              <a:t>can consider altering the balance by expediting </a:t>
            </a:r>
            <a:r>
              <a:rPr lang="en-GB" sz="2000" dirty="0" err="1"/>
              <a:t>investagations</a:t>
            </a:r>
            <a:r>
              <a:rPr lang="en-GB" sz="2000" dirty="0"/>
              <a:t>.</a:t>
            </a:r>
          </a:p>
          <a:p>
            <a:pPr marL="457200" indent="-457200">
              <a:buFont typeface="+mj-lt"/>
              <a:buAutoNum type="arabicPeriod"/>
            </a:pPr>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120829480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Challenges and advantages</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8" y="1601880"/>
            <a:ext cx="9705242" cy="4616648"/>
          </a:xfrm>
          <a:prstGeom prst="rect">
            <a:avLst/>
          </a:prstGeom>
          <a:noFill/>
        </p:spPr>
        <p:txBody>
          <a:bodyPr wrap="square" rtlCol="0">
            <a:spAutoFit/>
          </a:bodyPr>
          <a:lstStyle/>
          <a:p>
            <a:r>
              <a:rPr lang="en-GB" sz="2000" dirty="0"/>
              <a:t>Challenge:</a:t>
            </a:r>
          </a:p>
          <a:p>
            <a:endParaRPr lang="en-GB" sz="2000" dirty="0"/>
          </a:p>
          <a:p>
            <a:pPr marL="285750" indent="-285750">
              <a:buFont typeface="Arial" panose="020B0604020202020204" pitchFamily="34" charset="0"/>
              <a:buChar char="•"/>
            </a:pPr>
            <a:r>
              <a:rPr lang="en-GB" dirty="0"/>
              <a:t>Financial services firms have embraced the opportunities offered by innovation and further integrate disruptive technologies, such as artificial intelligence (AI), advanced analytics, robotics, the cloud and blockchain, to enable new services and capabilities. </a:t>
            </a:r>
            <a:r>
              <a:rPr lang="en-GB" dirty="0">
                <a:solidFill>
                  <a:srgbClr val="FFC000"/>
                </a:solidFill>
              </a:rPr>
              <a:t>Automation = speed</a:t>
            </a:r>
            <a:r>
              <a:rPr lang="en-GB" dirty="0"/>
              <a:t>.</a:t>
            </a:r>
          </a:p>
          <a:p>
            <a:endParaRPr lang="en-GB" dirty="0"/>
          </a:p>
          <a:p>
            <a:pPr marL="285750" indent="-285750">
              <a:buFont typeface="Arial" panose="020B0604020202020204" pitchFamily="34" charset="0"/>
              <a:buChar char="•"/>
            </a:pPr>
            <a:r>
              <a:rPr lang="en-GB" dirty="0"/>
              <a:t>Performance related incentives. Employees more willing to </a:t>
            </a:r>
            <a:r>
              <a:rPr lang="en-GB" i="1" dirty="0">
                <a:solidFill>
                  <a:srgbClr val="FFC000"/>
                </a:solidFill>
              </a:rPr>
              <a:t>‘turn a blind eye.’ </a:t>
            </a:r>
            <a:r>
              <a:rPr lang="en-GB" dirty="0"/>
              <a:t>Very aggressive working environment, substantial pressure to hit targets which are reset on 1 January.</a:t>
            </a:r>
          </a:p>
          <a:p>
            <a:endParaRPr lang="en-GB" i="1" dirty="0"/>
          </a:p>
          <a:p>
            <a:pPr marL="285750" indent="-285750">
              <a:buFont typeface="Arial" panose="020B0604020202020204" pitchFamily="34" charset="0"/>
              <a:buChar char="•"/>
            </a:pPr>
            <a:r>
              <a:rPr lang="en-GB" dirty="0"/>
              <a:t>Skillset – companies invest heavily in </a:t>
            </a:r>
            <a:r>
              <a:rPr lang="en-GB" dirty="0">
                <a:solidFill>
                  <a:srgbClr val="FFC000"/>
                </a:solidFill>
              </a:rPr>
              <a:t>academia/qualifications </a:t>
            </a:r>
            <a:r>
              <a:rPr lang="en-GB" dirty="0"/>
              <a:t>specifically related to subject matter.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Professional enablers are committed to the provision of a high service facility to clients. Speed and a </a:t>
            </a:r>
            <a:r>
              <a:rPr lang="en-GB" i="1" dirty="0"/>
              <a:t>‘</a:t>
            </a:r>
            <a:r>
              <a:rPr lang="en-GB" i="1" dirty="0">
                <a:solidFill>
                  <a:srgbClr val="FFC000"/>
                </a:solidFill>
              </a:rPr>
              <a:t>can do’ </a:t>
            </a:r>
            <a:r>
              <a:rPr lang="en-GB" dirty="0"/>
              <a:t>attitude. Employees are heavily </a:t>
            </a:r>
            <a:r>
              <a:rPr lang="en-GB" dirty="0">
                <a:solidFill>
                  <a:srgbClr val="FFC000"/>
                </a:solidFill>
              </a:rPr>
              <a:t>incentivised</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Investment into financial services infrastructure – IT etc.</a:t>
            </a:r>
          </a:p>
          <a:p>
            <a:endParaRPr lang="en-GB" sz="2000" u="sng"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11870608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However, you are afforded advantages</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757328"/>
            <a:ext cx="9705242" cy="4401205"/>
          </a:xfrm>
          <a:prstGeom prst="rect">
            <a:avLst/>
          </a:prstGeom>
          <a:noFill/>
        </p:spPr>
        <p:txBody>
          <a:bodyPr wrap="square" rtlCol="0">
            <a:spAutoFit/>
          </a:bodyPr>
          <a:lstStyle/>
          <a:p>
            <a:r>
              <a:rPr lang="en-GB" sz="2000" dirty="0"/>
              <a:t>Advantages:</a:t>
            </a:r>
          </a:p>
          <a:p>
            <a:endParaRPr lang="en-GB" sz="2000" dirty="0"/>
          </a:p>
          <a:p>
            <a:pPr marL="285750" indent="-285750">
              <a:buFont typeface="Arial" panose="020B0604020202020204" pitchFamily="34" charset="0"/>
              <a:buChar char="•"/>
            </a:pPr>
            <a:r>
              <a:rPr lang="en-GB" sz="2000" dirty="0"/>
              <a:t>Local and global intelligence gathering </a:t>
            </a:r>
            <a:r>
              <a:rPr lang="en-GB" sz="2000" dirty="0">
                <a:solidFill>
                  <a:srgbClr val="FFC000"/>
                </a:solidFill>
              </a:rPr>
              <a:t>network</a:t>
            </a:r>
            <a:r>
              <a:rPr lang="en-GB" sz="2000" dirty="0"/>
              <a:t>.</a:t>
            </a:r>
          </a:p>
          <a:p>
            <a:endParaRPr lang="en-GB" sz="2000" dirty="0"/>
          </a:p>
          <a:p>
            <a:pPr marL="285750" indent="-285750">
              <a:buFont typeface="Arial" panose="020B0604020202020204" pitchFamily="34" charset="0"/>
              <a:buChar char="•"/>
            </a:pPr>
            <a:r>
              <a:rPr lang="en-GB" sz="2000" dirty="0"/>
              <a:t>Legislative framework / </a:t>
            </a:r>
            <a:r>
              <a:rPr lang="en-GB" sz="2000" dirty="0">
                <a:solidFill>
                  <a:srgbClr val="FFC000"/>
                </a:solidFill>
              </a:rPr>
              <a:t>coercive</a:t>
            </a:r>
            <a:r>
              <a:rPr lang="en-GB" sz="2000" dirty="0"/>
              <a:t> orders.</a:t>
            </a:r>
          </a:p>
          <a:p>
            <a:endParaRPr lang="en-GB" sz="2000" dirty="0"/>
          </a:p>
          <a:p>
            <a:pPr marL="285750" indent="-285750">
              <a:buFont typeface="Arial" panose="020B0604020202020204" pitchFamily="34" charset="0"/>
              <a:buChar char="•"/>
            </a:pPr>
            <a:r>
              <a:rPr lang="en-GB" sz="2000" dirty="0"/>
              <a:t>International </a:t>
            </a:r>
            <a:r>
              <a:rPr lang="en-GB" sz="2000" dirty="0">
                <a:solidFill>
                  <a:srgbClr val="FFC000"/>
                </a:solidFill>
              </a:rPr>
              <a:t>MLAT</a:t>
            </a:r>
            <a:r>
              <a:rPr lang="en-GB" sz="2000" dirty="0"/>
              <a:t> function.</a:t>
            </a:r>
          </a:p>
          <a:p>
            <a:endParaRPr lang="en-GB" sz="2000" dirty="0"/>
          </a:p>
          <a:p>
            <a:pPr marL="285750" indent="-285750">
              <a:buFont typeface="Arial" panose="020B0604020202020204" pitchFamily="34" charset="0"/>
              <a:buChar char="•"/>
            </a:pPr>
            <a:r>
              <a:rPr lang="en-GB" sz="2000" dirty="0"/>
              <a:t>A true </a:t>
            </a:r>
            <a:r>
              <a:rPr lang="en-GB" sz="2000" dirty="0">
                <a:solidFill>
                  <a:srgbClr val="FFC000"/>
                </a:solidFill>
              </a:rPr>
              <a:t>commitment</a:t>
            </a:r>
            <a:r>
              <a:rPr lang="en-GB" sz="2000" dirty="0"/>
              <a:t> to public service and the enforcement of criminal legislation.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Ability to </a:t>
            </a:r>
            <a:r>
              <a:rPr lang="en-GB" sz="2000" dirty="0">
                <a:solidFill>
                  <a:srgbClr val="FFC000"/>
                </a:solidFill>
              </a:rPr>
              <a:t>adapt</a:t>
            </a:r>
            <a:r>
              <a:rPr lang="en-GB" sz="2000" dirty="0"/>
              <a:t> legislation to changing landscape.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solidFill>
                  <a:srgbClr val="FFC000"/>
                </a:solidFill>
              </a:rPr>
              <a:t>Support</a:t>
            </a:r>
            <a:r>
              <a:rPr lang="en-GB" sz="2000" dirty="0"/>
              <a:t> from the public sector.</a:t>
            </a:r>
          </a:p>
          <a:p>
            <a:endParaRPr lang="en-GB" sz="2000" u="sng"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419821037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How does this translate?</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8" y="1601880"/>
            <a:ext cx="9186968" cy="4924425"/>
          </a:xfrm>
          <a:prstGeom prst="rect">
            <a:avLst/>
          </a:prstGeom>
          <a:noFill/>
        </p:spPr>
        <p:txBody>
          <a:bodyPr wrap="square" rtlCol="0">
            <a:spAutoFit/>
          </a:bodyPr>
          <a:lstStyle/>
          <a:p>
            <a:r>
              <a:rPr lang="en-GB" sz="2000" dirty="0"/>
              <a:t>UK Initiatives:</a:t>
            </a:r>
          </a:p>
          <a:p>
            <a:endParaRPr lang="en-GB" sz="2000" u="sng" dirty="0"/>
          </a:p>
          <a:p>
            <a:r>
              <a:rPr lang="en-GB" sz="2000" dirty="0">
                <a:solidFill>
                  <a:srgbClr val="FFC000"/>
                </a:solidFill>
              </a:rPr>
              <a:t>Corporate Directors – UK Proposal </a:t>
            </a:r>
            <a:r>
              <a:rPr lang="en-GB" sz="2000" dirty="0"/>
              <a:t>- </a:t>
            </a:r>
            <a:r>
              <a:rPr lang="en-GB" sz="2000" i="1" dirty="0"/>
              <a:t>‘Businesses will only be able to operate as corporate directors on the boards of other companies in the UK if all of their directors are real people whose identity has been verified by Companies House. Evidence suggests that the use of corporate directors can muddy the waters around ownership and provide a screen behind which to conduct illicit activity," </a:t>
            </a:r>
          </a:p>
          <a:p>
            <a:endParaRPr lang="en-GB" sz="2000" i="1" dirty="0"/>
          </a:p>
          <a:p>
            <a:r>
              <a:rPr lang="en-GB" sz="2000" dirty="0">
                <a:solidFill>
                  <a:srgbClr val="FFC000"/>
                </a:solidFill>
              </a:rPr>
              <a:t>Beneficial Ownership Register </a:t>
            </a:r>
            <a:r>
              <a:rPr lang="en-GB" sz="2000" dirty="0"/>
              <a:t>- The UK beneficial ownership registry has more than 5.1 million names of people with significant control over UK registered companies. The Beneficial Ownership of Legal Persons (Guernsey) Law, 2017, effective; 15 August 2017.</a:t>
            </a:r>
          </a:p>
          <a:p>
            <a:endParaRPr lang="en-GB" sz="2000" u="sng" dirty="0"/>
          </a:p>
          <a:p>
            <a:pPr marL="1295400" indent="-279400">
              <a:buFont typeface="Arial" panose="020B0604020202020204" pitchFamily="34" charset="0"/>
              <a:buChar char="•"/>
            </a:pPr>
            <a:r>
              <a:rPr lang="en-GB" dirty="0"/>
              <a:t>More than 25% of shares in the company</a:t>
            </a:r>
          </a:p>
          <a:p>
            <a:pPr marL="1295400" indent="-279400">
              <a:buFont typeface="Arial" panose="020B0604020202020204" pitchFamily="34" charset="0"/>
              <a:buChar char="•"/>
            </a:pPr>
            <a:r>
              <a:rPr lang="en-GB" dirty="0"/>
              <a:t>More than 25% of voting rights in the company</a:t>
            </a:r>
          </a:p>
          <a:p>
            <a:pPr marL="1295400" indent="-279400">
              <a:buFont typeface="Arial" panose="020B0604020202020204" pitchFamily="34" charset="0"/>
              <a:buChar char="•"/>
            </a:pPr>
            <a:r>
              <a:rPr lang="en-GB" dirty="0"/>
              <a:t>The right to appoint or remove the majority of the board of directors</a:t>
            </a:r>
          </a:p>
          <a:p>
            <a:endParaRPr lang="en-GB" sz="2000" u="sng"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20682538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4154984"/>
          </a:xfrm>
          <a:prstGeom prst="rect">
            <a:avLst/>
          </a:prstGeom>
          <a:noFill/>
        </p:spPr>
        <p:txBody>
          <a:bodyPr wrap="square" rtlCol="0">
            <a:spAutoFit/>
          </a:bodyPr>
          <a:lstStyle/>
          <a:p>
            <a:r>
              <a:rPr lang="en-US" sz="2200" dirty="0"/>
              <a:t>Most countries contributing to the </a:t>
            </a:r>
            <a:r>
              <a:rPr lang="en-US" sz="2200" i="1" dirty="0"/>
              <a:t>‘Ending the Shell Game’ </a:t>
            </a:r>
            <a:r>
              <a:rPr lang="en-US" sz="2200" dirty="0"/>
              <a:t>report highlighted the prevalence of the </a:t>
            </a:r>
            <a:r>
              <a:rPr lang="en-US" sz="2200" i="1" dirty="0"/>
              <a:t>companies, trusts and other corporate entities</a:t>
            </a:r>
            <a:r>
              <a:rPr lang="en-US" sz="2200" dirty="0"/>
              <a:t> and arrangements in tax fraud and financial crime cases. Corporate structures are attractive to criminals for two main reasons: </a:t>
            </a:r>
          </a:p>
          <a:p>
            <a:pPr marL="285750" indent="-285750">
              <a:buFont typeface="Arial" panose="020B0604020202020204" pitchFamily="34" charset="0"/>
              <a:buChar char="•"/>
            </a:pPr>
            <a:endParaRPr lang="en-US" sz="2200" dirty="0"/>
          </a:p>
          <a:p>
            <a:pPr marL="457200" indent="-457200">
              <a:buFont typeface="+mj-lt"/>
              <a:buAutoNum type="arabicPeriod"/>
            </a:pPr>
            <a:r>
              <a:rPr lang="en-US" sz="2200" dirty="0"/>
              <a:t>They provide an air of </a:t>
            </a:r>
            <a:r>
              <a:rPr lang="en-US" sz="2200" dirty="0">
                <a:solidFill>
                  <a:srgbClr val="FFC000"/>
                </a:solidFill>
              </a:rPr>
              <a:t>legitimacy</a:t>
            </a:r>
            <a:r>
              <a:rPr lang="en-US" sz="2200" dirty="0"/>
              <a:t>.</a:t>
            </a:r>
          </a:p>
          <a:p>
            <a:pPr marL="457200" indent="-457200">
              <a:buFont typeface="+mj-lt"/>
              <a:buAutoNum type="arabicPeriod"/>
            </a:pPr>
            <a:endParaRPr lang="en-US" sz="2200" dirty="0"/>
          </a:p>
          <a:p>
            <a:pPr marL="457200" indent="-457200">
              <a:buFont typeface="+mj-lt"/>
              <a:buAutoNum type="arabicPeriod"/>
            </a:pPr>
            <a:r>
              <a:rPr lang="en-US" sz="2200" dirty="0"/>
              <a:t>They are </a:t>
            </a:r>
            <a:r>
              <a:rPr lang="en-US" sz="2200" dirty="0">
                <a:solidFill>
                  <a:srgbClr val="FFC000"/>
                </a:solidFill>
              </a:rPr>
              <a:t>separate from the individuals </a:t>
            </a:r>
            <a:r>
              <a:rPr lang="en-US" sz="2200" dirty="0"/>
              <a:t>behind the corporate veil, they provide the ability to shield the identity of the beneficial owner. </a:t>
            </a:r>
          </a:p>
          <a:p>
            <a:pPr marL="285750" indent="-285750">
              <a:buFont typeface="Arial" panose="020B0604020202020204" pitchFamily="34" charset="0"/>
              <a:buChar char="•"/>
            </a:pPr>
            <a:endParaRPr lang="en-US" sz="2200" dirty="0">
              <a:effectLst/>
            </a:endParaRPr>
          </a:p>
          <a:p>
            <a:r>
              <a:rPr lang="en-US" sz="2200" dirty="0"/>
              <a:t>Generally the most prevalent are Trust and Corporate Service Providers (TCSP’s)</a:t>
            </a:r>
            <a:endParaRPr lang="en-GB" sz="22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Common Services - Professional Enablers</a:t>
            </a:r>
          </a:p>
        </p:txBody>
      </p:sp>
    </p:spTree>
    <p:extLst>
      <p:ext uri="{BB962C8B-B14F-4D97-AF65-F5344CB8AC3E}">
        <p14:creationId xmlns:p14="http://schemas.microsoft.com/office/powerpoint/2010/main" val="360721507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How can we improve?</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0" y="1601880"/>
            <a:ext cx="12192000" cy="2246769"/>
          </a:xfrm>
          <a:prstGeom prst="rect">
            <a:avLst/>
          </a:prstGeom>
          <a:noFill/>
        </p:spPr>
        <p:txBody>
          <a:bodyPr wrap="square" rtlCol="0">
            <a:spAutoFit/>
          </a:bodyPr>
          <a:lstStyle/>
          <a:p>
            <a:endParaRPr lang="en-GB" sz="2000" dirty="0"/>
          </a:p>
          <a:p>
            <a:endParaRPr lang="en-GB" sz="2000" dirty="0"/>
          </a:p>
          <a:p>
            <a:endParaRPr lang="en-GB" sz="2000" dirty="0"/>
          </a:p>
          <a:p>
            <a:pPr algn="ctr"/>
            <a:endParaRPr lang="en-GB" sz="2000" dirty="0"/>
          </a:p>
          <a:p>
            <a:pPr algn="ctr"/>
            <a:endParaRPr lang="en-GB" sz="2000" dirty="0"/>
          </a:p>
          <a:p>
            <a:pPr algn="ctr"/>
            <a:r>
              <a:rPr lang="en-GB" sz="2000" dirty="0">
                <a:solidFill>
                  <a:srgbClr val="FFC000"/>
                </a:solidFill>
              </a:rPr>
              <a:t>Embrace Data Mining</a:t>
            </a:r>
            <a:endParaRPr lang="en-GB" dirty="0">
              <a:solidFill>
                <a:srgbClr val="FFC000"/>
              </a:solidFill>
            </a:endParaRPr>
          </a:p>
          <a:p>
            <a:endParaRPr lang="en-GB" sz="2000" u="sng"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107524244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289785" y="1314994"/>
            <a:ext cx="9211378" cy="4801314"/>
          </a:xfrm>
          <a:prstGeom prst="rect">
            <a:avLst/>
          </a:prstGeom>
          <a:noFill/>
        </p:spPr>
        <p:txBody>
          <a:bodyPr wrap="square" rtlCol="0">
            <a:spAutoFit/>
          </a:bodyPr>
          <a:lstStyle/>
          <a:p>
            <a:endParaRPr lang="en-GB" dirty="0"/>
          </a:p>
          <a:p>
            <a:endParaRPr lang="en-GB" dirty="0"/>
          </a:p>
          <a:p>
            <a:endParaRPr lang="en-GB" dirty="0"/>
          </a:p>
          <a:p>
            <a:endParaRPr lang="en-GB" dirty="0"/>
          </a:p>
          <a:p>
            <a:pPr algn="ctr"/>
            <a:r>
              <a:rPr lang="en-GB" i="1" dirty="0"/>
              <a:t>“Leadership is influence, nothing more, nothing less.” </a:t>
            </a:r>
          </a:p>
          <a:p>
            <a:pPr algn="ctr"/>
            <a:r>
              <a:rPr lang="en-GB" dirty="0"/>
              <a:t>Everyone has some level of influence, which is why everyone is a leader. </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sz="1200" dirty="0"/>
              <a:t>(Anon)</a:t>
            </a:r>
          </a:p>
          <a:p>
            <a:pPr algn="ctr"/>
            <a:endParaRPr lang="en-GB" dirty="0"/>
          </a:p>
        </p:txBody>
      </p:sp>
    </p:spTree>
    <p:extLst>
      <p:ext uri="{BB962C8B-B14F-4D97-AF65-F5344CB8AC3E}">
        <p14:creationId xmlns:p14="http://schemas.microsoft.com/office/powerpoint/2010/main" val="5426239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2800767"/>
          </a:xfrm>
          <a:prstGeom prst="rect">
            <a:avLst/>
          </a:prstGeom>
          <a:noFill/>
        </p:spPr>
        <p:txBody>
          <a:bodyPr wrap="square" rtlCol="0">
            <a:spAutoFit/>
          </a:bodyPr>
          <a:lstStyle/>
          <a:p>
            <a:r>
              <a:rPr lang="en-US" sz="2200" dirty="0"/>
              <a:t>For example, criminal assets can be disguised within legitimate business transactions by merging legal and illegal profits, which can be transferred either to other business entities or to domestic or foreign bank accounts. </a:t>
            </a:r>
          </a:p>
          <a:p>
            <a:endParaRPr lang="en-US" sz="2200" dirty="0"/>
          </a:p>
          <a:p>
            <a:r>
              <a:rPr lang="en-US" sz="2200" dirty="0"/>
              <a:t>As such, professional services for the formation of such entities and arrangements, while itself an important and legal activity, can also be an area of interest for investigators where such vehicles are then used for illegal activities.</a:t>
            </a:r>
            <a:r>
              <a:rPr lang="en-GB" sz="2200" dirty="0"/>
              <a:t> </a:t>
            </a:r>
            <a:endParaRPr lang="en-GB" sz="22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Common Services - Professional Enablers</a:t>
            </a:r>
          </a:p>
        </p:txBody>
      </p:sp>
    </p:spTree>
    <p:extLst>
      <p:ext uri="{BB962C8B-B14F-4D97-AF65-F5344CB8AC3E}">
        <p14:creationId xmlns:p14="http://schemas.microsoft.com/office/powerpoint/2010/main" val="157262347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768162"/>
            <a:ext cx="8846078" cy="4801314"/>
          </a:xfrm>
          <a:prstGeom prst="rect">
            <a:avLst/>
          </a:prstGeom>
          <a:noFill/>
        </p:spPr>
        <p:txBody>
          <a:bodyPr wrap="square" rtlCol="0">
            <a:spAutoFit/>
          </a:bodyPr>
          <a:lstStyle/>
          <a:p>
            <a:pPr lvl="0"/>
            <a:r>
              <a:rPr lang="en-US" sz="2200" dirty="0"/>
              <a:t>While the types of illegal services provided by professional enablers vary in each jurisdiction, common trends emerge from comparative experience. Some examples include:</a:t>
            </a:r>
          </a:p>
          <a:p>
            <a:pPr lvl="0"/>
            <a:endParaRPr lang="en-GB" sz="2200" dirty="0"/>
          </a:p>
          <a:p>
            <a:pPr marL="742950" lvl="1" indent="-285750">
              <a:buFont typeface="Arial" panose="020B0604020202020204" pitchFamily="34" charset="0"/>
              <a:buChar char="•"/>
            </a:pPr>
            <a:r>
              <a:rPr lang="en-US" sz="2200" dirty="0"/>
              <a:t>Hiding income or disguising the character and source of profits, for the purpose, for example, tax evasion;</a:t>
            </a:r>
          </a:p>
          <a:p>
            <a:pPr lvl="1"/>
            <a:endParaRPr lang="en-GB" sz="2200" dirty="0"/>
          </a:p>
          <a:p>
            <a:pPr marL="742950" lvl="1" indent="-285750">
              <a:buFont typeface="Arial" panose="020B0604020202020204" pitchFamily="34" charset="0"/>
              <a:buChar char="•"/>
            </a:pPr>
            <a:r>
              <a:rPr lang="en-US" sz="2200" dirty="0"/>
              <a:t>Obscuring beneficial ownership of assets, often through complex legal structures involving several jurisdictions, with the purpose of avoiding investigative scrutiny; or</a:t>
            </a:r>
          </a:p>
          <a:p>
            <a:pPr lvl="1"/>
            <a:endParaRPr lang="en-GB" sz="2200" dirty="0"/>
          </a:p>
          <a:p>
            <a:pPr marL="742950" lvl="1" indent="-285750">
              <a:buFont typeface="Arial" panose="020B0604020202020204" pitchFamily="34" charset="0"/>
              <a:buChar char="•"/>
            </a:pPr>
            <a:r>
              <a:rPr lang="en-US" sz="2200" dirty="0"/>
              <a:t>Offering advice on how to evade tax obligations using falsified transactions, documents or filings.</a:t>
            </a:r>
            <a:endParaRPr lang="en-GB" sz="2200" dirty="0"/>
          </a:p>
          <a:p>
            <a:pPr marL="285750" indent="-285750">
              <a:buFont typeface="Arial" panose="020B0604020202020204" pitchFamily="34" charset="0"/>
              <a:buChar char="•"/>
            </a:pPr>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Common Services - Professional Enablers</a:t>
            </a:r>
          </a:p>
        </p:txBody>
      </p:sp>
    </p:spTree>
    <p:extLst>
      <p:ext uri="{BB962C8B-B14F-4D97-AF65-F5344CB8AC3E}">
        <p14:creationId xmlns:p14="http://schemas.microsoft.com/office/powerpoint/2010/main" val="339821965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93666" y="2140750"/>
            <a:ext cx="8699865" cy="2400657"/>
          </a:xfrm>
          <a:prstGeom prst="rect">
            <a:avLst/>
          </a:prstGeom>
          <a:noFill/>
        </p:spPr>
        <p:txBody>
          <a:bodyPr wrap="square" rtlCol="0">
            <a:spAutoFit/>
          </a:bodyPr>
          <a:lstStyle/>
          <a:p>
            <a:pPr marL="285750" indent="-285750">
              <a:buFont typeface="Arial" panose="020B0604020202020204" pitchFamily="34" charset="0"/>
              <a:buChar char="•"/>
            </a:pPr>
            <a:r>
              <a:rPr lang="en-GB" sz="3000" dirty="0"/>
              <a:t>Trust and Corporate Service Providers (TCSP)</a:t>
            </a:r>
          </a:p>
          <a:p>
            <a:endParaRPr lang="en-GB" sz="3000" dirty="0"/>
          </a:p>
          <a:p>
            <a:pPr marL="285750" indent="-285750">
              <a:buFont typeface="Arial" panose="020B0604020202020204" pitchFamily="34" charset="0"/>
              <a:buChar char="•"/>
            </a:pPr>
            <a:r>
              <a:rPr lang="en-GB" sz="3000" dirty="0"/>
              <a:t>The Funds Industry</a:t>
            </a:r>
          </a:p>
          <a:p>
            <a:endParaRPr lang="en-US" sz="2000" dirty="0"/>
          </a:p>
          <a:p>
            <a:endParaRPr lang="en-US" sz="2000" dirty="0">
              <a:effectLst/>
            </a:endParaRP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two common financial services</a:t>
            </a:r>
          </a:p>
        </p:txBody>
      </p:sp>
    </p:spTree>
    <p:extLst>
      <p:ext uri="{BB962C8B-B14F-4D97-AF65-F5344CB8AC3E}">
        <p14:creationId xmlns:p14="http://schemas.microsoft.com/office/powerpoint/2010/main" val="150272475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496514"/>
            <a:ext cx="9307289" cy="830997"/>
          </a:xfrm>
          <a:prstGeom prst="rect">
            <a:avLst/>
          </a:prstGeom>
          <a:noFill/>
        </p:spPr>
        <p:txBody>
          <a:bodyPr wrap="square" rtlCol="0">
            <a:spAutoFit/>
          </a:bodyPr>
          <a:lstStyle/>
          <a:p>
            <a:endParaRPr lang="en-US" sz="1600" dirty="0"/>
          </a:p>
          <a:p>
            <a:endParaRPr lang="en-US" sz="1600" dirty="0">
              <a:effectLst/>
            </a:endParaRPr>
          </a:p>
          <a:p>
            <a:endParaRPr lang="en-GB" sz="16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481444" y="2477824"/>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dirty="0"/>
              <a:t>Trust and Corporate Service Providers (TCSP’s)</a:t>
            </a:r>
            <a:endParaRPr lang="en-US" sz="3200" dirty="0"/>
          </a:p>
        </p:txBody>
      </p:sp>
    </p:spTree>
    <p:extLst>
      <p:ext uri="{BB962C8B-B14F-4D97-AF65-F5344CB8AC3E}">
        <p14:creationId xmlns:p14="http://schemas.microsoft.com/office/powerpoint/2010/main" val="292015335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496514"/>
            <a:ext cx="9307289" cy="4985980"/>
          </a:xfrm>
          <a:prstGeom prst="rect">
            <a:avLst/>
          </a:prstGeom>
          <a:noFill/>
        </p:spPr>
        <p:txBody>
          <a:bodyPr wrap="square" rtlCol="0">
            <a:spAutoFit/>
          </a:bodyPr>
          <a:lstStyle/>
          <a:p>
            <a:r>
              <a:rPr lang="en-GB" dirty="0">
                <a:cs typeface="Arial" panose="020B0604020202020204" pitchFamily="34" charset="0"/>
              </a:rPr>
              <a:t>A Trust involves the separation of the legal title, or ownership, of property from the right to benefit from that property. It involves a person (the Settlor) transferring property (the trust fund) to another (the trustee) to hold for the benefit of another person (a beneficiary)</a:t>
            </a:r>
            <a:r>
              <a:rPr lang="en-GB" b="1" dirty="0">
                <a:cs typeface="Arial" panose="020B0604020202020204" pitchFamily="34" charset="0"/>
              </a:rPr>
              <a:t> </a:t>
            </a:r>
            <a:r>
              <a:rPr lang="en-GB" dirty="0">
                <a:cs typeface="Arial" panose="020B0604020202020204" pitchFamily="34" charset="0"/>
              </a:rPr>
              <a:t>or purpose. </a:t>
            </a:r>
          </a:p>
          <a:p>
            <a:endParaRPr lang="en-GB" dirty="0">
              <a:cs typeface="Arial" panose="020B0604020202020204" pitchFamily="34" charset="0"/>
            </a:endParaRPr>
          </a:p>
          <a:p>
            <a:r>
              <a:rPr lang="en-GB" dirty="0">
                <a:cs typeface="Arial" panose="020B0604020202020204" pitchFamily="34" charset="0"/>
              </a:rPr>
              <a:t>Key UK Trusts:</a:t>
            </a:r>
          </a:p>
          <a:p>
            <a:endParaRPr lang="en-GB" dirty="0">
              <a:cs typeface="Arial" panose="020B0604020202020204" pitchFamily="34" charset="0"/>
            </a:endParaRPr>
          </a:p>
          <a:p>
            <a:pPr marL="803275" indent="-285750" fontAlgn="base">
              <a:buFont typeface="Arial" panose="020B0604020202020204" pitchFamily="34" charset="0"/>
              <a:buChar char="•"/>
            </a:pPr>
            <a:r>
              <a:rPr lang="en-GB" dirty="0">
                <a:solidFill>
                  <a:srgbClr val="FFC000"/>
                </a:solidFill>
              </a:rPr>
              <a:t>Discretionary</a:t>
            </a:r>
            <a:r>
              <a:rPr lang="en-GB" dirty="0"/>
              <a:t> - when no one beneficiary has a defined interest. Probably the most widely used type of offshore trust. The trustees are under a duty to use their "discretion" to apply the income and capital of the trust assets for the benefit of a class of beneficiaries.</a:t>
            </a:r>
          </a:p>
          <a:p>
            <a:pPr marL="803275" indent="-285750" fontAlgn="base">
              <a:buFont typeface="Arial" panose="020B0604020202020204" pitchFamily="34" charset="0"/>
              <a:buChar char="•"/>
            </a:pPr>
            <a:r>
              <a:rPr lang="en-GB" dirty="0">
                <a:solidFill>
                  <a:srgbClr val="FFC000"/>
                </a:solidFill>
              </a:rPr>
              <a:t>Fixed Interest </a:t>
            </a:r>
            <a:r>
              <a:rPr lang="en-GB" dirty="0"/>
              <a:t>– the benefit is defined in the Trust Deed.</a:t>
            </a:r>
          </a:p>
          <a:p>
            <a:pPr marL="803275" indent="-285750" fontAlgn="base">
              <a:buFont typeface="Arial" panose="020B0604020202020204" pitchFamily="34" charset="0"/>
              <a:buChar char="•"/>
            </a:pPr>
            <a:r>
              <a:rPr lang="en-GB" dirty="0">
                <a:solidFill>
                  <a:srgbClr val="FFC000"/>
                </a:solidFill>
              </a:rPr>
              <a:t>Reserved Powers </a:t>
            </a:r>
            <a:r>
              <a:rPr lang="en-GB" dirty="0"/>
              <a:t>– certain individuals retain defined powers.</a:t>
            </a:r>
          </a:p>
          <a:p>
            <a:pPr marL="803275" indent="-285750" fontAlgn="base">
              <a:buFont typeface="Arial" panose="020B0604020202020204" pitchFamily="34" charset="0"/>
              <a:buChar char="•"/>
            </a:pPr>
            <a:r>
              <a:rPr lang="en-GB" dirty="0">
                <a:solidFill>
                  <a:srgbClr val="FFC000"/>
                </a:solidFill>
              </a:rPr>
              <a:t>Charitable</a:t>
            </a:r>
            <a:r>
              <a:rPr lang="en-GB" dirty="0"/>
              <a:t> – specifically designed to benefit Charitable Organisations (Tax benefits).</a:t>
            </a:r>
          </a:p>
          <a:p>
            <a:pPr marL="803275" indent="-285750" fontAlgn="base">
              <a:buFont typeface="Arial" panose="020B0604020202020204" pitchFamily="34" charset="0"/>
              <a:buChar char="•"/>
            </a:pPr>
            <a:r>
              <a:rPr lang="en-GB" dirty="0">
                <a:solidFill>
                  <a:srgbClr val="FFC000"/>
                </a:solidFill>
              </a:rPr>
              <a:t>Purpose </a:t>
            </a:r>
            <a:r>
              <a:rPr lang="en-GB" dirty="0"/>
              <a:t>– to fulfil a specific role e.g. hold assets until the fulfilment of an event.</a:t>
            </a:r>
          </a:p>
          <a:p>
            <a:pPr marL="517525" fontAlgn="base"/>
            <a:endParaRPr lang="en-GB" dirty="0"/>
          </a:p>
          <a:p>
            <a:pPr marL="517525" fontAlgn="base"/>
            <a:r>
              <a:rPr lang="en-GB" dirty="0"/>
              <a:t>The above are distinct from Foundations.</a:t>
            </a:r>
          </a:p>
          <a:p>
            <a:endParaRPr lang="en-US" sz="1600" dirty="0"/>
          </a:p>
          <a:p>
            <a:endParaRPr lang="en-US" sz="1600" dirty="0">
              <a:effectLst/>
            </a:endParaRPr>
          </a:p>
          <a:p>
            <a:endParaRPr lang="en-GB" sz="16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47687"/>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Trust and Corporate Service Providers</a:t>
            </a:r>
            <a:endParaRPr lang="en-US" sz="2800" dirty="0"/>
          </a:p>
        </p:txBody>
      </p:sp>
    </p:spTree>
    <p:extLst>
      <p:ext uri="{BB962C8B-B14F-4D97-AF65-F5344CB8AC3E}">
        <p14:creationId xmlns:p14="http://schemas.microsoft.com/office/powerpoint/2010/main" val="374909908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15926</TotalTime>
  <Words>3019</Words>
  <Application>Microsoft Macintosh PowerPoint</Application>
  <PresentationFormat>Widescreen</PresentationFormat>
  <Paragraphs>369</Paragraphs>
  <Slides>41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Celestial</vt:lpstr>
      <vt:lpstr>Services Provided by Professional Enablers</vt:lpstr>
      <vt:lpstr>Services Provided by Professional Enablers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facilitators &amp; shell companies - UK</vt:lpstr>
      <vt:lpstr>shell companies – A Practical example</vt:lpstr>
      <vt:lpstr>Professional facilitators &amp; shell companies - UK</vt:lpstr>
      <vt:lpstr>shell companies - BVI</vt:lpstr>
      <vt:lpstr>PowerPoint Presentation</vt:lpstr>
      <vt:lpstr>complex structures –Investigations / timing</vt:lpstr>
      <vt:lpstr>complex structures –Investigations / timing</vt:lpstr>
      <vt:lpstr>complex structures –Investigations / timing</vt:lpstr>
      <vt:lpstr>Services Provided by Professional Enablers</vt:lpstr>
      <vt:lpstr>Controlling Professional Enablers</vt:lpstr>
      <vt:lpstr>Controlling Professional Enablers</vt:lpstr>
      <vt:lpstr>So how do you gain the advantage?</vt:lpstr>
      <vt:lpstr>Gaining the advantage?</vt:lpstr>
      <vt:lpstr>Gaining the advantage?</vt:lpstr>
      <vt:lpstr>Gaining the advantage?</vt:lpstr>
      <vt:lpstr>Gaining the advantage?</vt:lpstr>
      <vt:lpstr>So how do we gain the advantage?</vt:lpstr>
      <vt:lpstr>Challenges and advantages</vt:lpstr>
      <vt:lpstr>However, you are afforded advantages</vt:lpstr>
      <vt:lpstr>How does this translate?</vt:lpstr>
      <vt:lpstr>How can we improve?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backafterlunch backafterlunch</dc:creator>
  <cp:lastModifiedBy>backafterlunch backafterlunch</cp:lastModifiedBy>
  <cp:revision>290</cp:revision>
  <cp:lastPrinted>2022-03-07T20:26:50Z</cp:lastPrinted>
  <dcterms:created xsi:type="dcterms:W3CDTF">2022-01-15T14:30:43Z</dcterms:created>
  <dcterms:modified xsi:type="dcterms:W3CDTF">2023-05-17T15:48:06Z</dcterms:modified>
</cp:coreProperties>
</file>